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sldIdLst>
    <p:sldId id="402" r:id="rId2"/>
    <p:sldId id="388" r:id="rId3"/>
    <p:sldId id="452" r:id="rId4"/>
    <p:sldId id="574" r:id="rId5"/>
    <p:sldId id="607" r:id="rId6"/>
    <p:sldId id="606" r:id="rId7"/>
    <p:sldId id="608" r:id="rId8"/>
    <p:sldId id="609" r:id="rId9"/>
    <p:sldId id="610" r:id="rId10"/>
    <p:sldId id="575" r:id="rId11"/>
    <p:sldId id="541" r:id="rId12"/>
    <p:sldId id="576" r:id="rId13"/>
    <p:sldId id="577" r:id="rId14"/>
    <p:sldId id="579" r:id="rId15"/>
    <p:sldId id="580" r:id="rId16"/>
    <p:sldId id="578" r:id="rId17"/>
    <p:sldId id="562" r:id="rId18"/>
    <p:sldId id="563" r:id="rId19"/>
    <p:sldId id="566" r:id="rId20"/>
    <p:sldId id="567" r:id="rId21"/>
    <p:sldId id="568" r:id="rId22"/>
    <p:sldId id="569" r:id="rId23"/>
    <p:sldId id="570" r:id="rId24"/>
    <p:sldId id="564" r:id="rId25"/>
    <p:sldId id="572" r:id="rId26"/>
    <p:sldId id="573" r:id="rId27"/>
    <p:sldId id="581" r:id="rId28"/>
    <p:sldId id="582" r:id="rId29"/>
    <p:sldId id="589" r:id="rId30"/>
    <p:sldId id="588" r:id="rId31"/>
    <p:sldId id="586" r:id="rId32"/>
    <p:sldId id="583" r:id="rId33"/>
    <p:sldId id="584" r:id="rId34"/>
    <p:sldId id="585" r:id="rId35"/>
    <p:sldId id="590" r:id="rId36"/>
    <p:sldId id="591" r:id="rId37"/>
    <p:sldId id="593" r:id="rId38"/>
    <p:sldId id="592" r:id="rId39"/>
    <p:sldId id="554" r:id="rId40"/>
    <p:sldId id="595" r:id="rId41"/>
    <p:sldId id="596" r:id="rId42"/>
    <p:sldId id="597" r:id="rId43"/>
    <p:sldId id="599" r:id="rId44"/>
    <p:sldId id="600" r:id="rId45"/>
    <p:sldId id="601" r:id="rId46"/>
    <p:sldId id="602" r:id="rId47"/>
    <p:sldId id="604" r:id="rId48"/>
    <p:sldId id="605" r:id="rId49"/>
    <p:sldId id="561" r:id="rId50"/>
    <p:sldId id="490" r:id="rId51"/>
    <p:sldId id="412"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9E7EF"/>
    <a:srgbClr val="669BBC"/>
    <a:srgbClr val="FF9900"/>
    <a:srgbClr val="2D3956"/>
    <a:srgbClr val="D7D9DF"/>
    <a:srgbClr val="C7A5B1"/>
    <a:srgbClr val="DDC9D0"/>
    <a:srgbClr val="8E5A6D"/>
    <a:srgbClr val="2E3957"/>
    <a:srgbClr val="D8D9D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3738" autoAdjust="0"/>
  </p:normalViewPr>
  <p:slideViewPr>
    <p:cSldViewPr snapToGrid="0">
      <p:cViewPr varScale="1">
        <p:scale>
          <a:sx n="59" d="100"/>
          <a:sy n="59" d="100"/>
        </p:scale>
        <p:origin x="44" y="2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6330007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41216390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7428828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7465390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0623886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5931281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6129742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683815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8779096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1867486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41952948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3/19/2024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sv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4.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6.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5.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5.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11" Type="http://schemas.microsoft.com/office/2007/relationships/hdphoto" Target="../media/hdphoto2.wdp"/><Relationship Id="rId5" Type="http://schemas.openxmlformats.org/officeDocument/2006/relationships/image" Target="../media/image4.svg"/><Relationship Id="rId10" Type="http://schemas.openxmlformats.org/officeDocument/2006/relationships/image" Target="../media/image17.png"/><Relationship Id="rId4" Type="http://schemas.openxmlformats.org/officeDocument/2006/relationships/image" Target="../media/image3.png"/><Relationship Id="rId9" Type="http://schemas.microsoft.com/office/2007/relationships/hdphoto" Target="../media/hdphoto1.wdp"/></Relationships>
</file>

<file path=ppt/slides/_rels/slide26.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11" Type="http://schemas.microsoft.com/office/2007/relationships/hdphoto" Target="../media/hdphoto4.wdp"/><Relationship Id="rId5" Type="http://schemas.openxmlformats.org/officeDocument/2006/relationships/image" Target="../media/image4.svg"/><Relationship Id="rId10" Type="http://schemas.openxmlformats.org/officeDocument/2006/relationships/image" Target="../media/image19.png"/><Relationship Id="rId4" Type="http://schemas.openxmlformats.org/officeDocument/2006/relationships/image" Target="../media/image3.png"/><Relationship Id="rId9" Type="http://schemas.microsoft.com/office/2007/relationships/hdphoto" Target="../media/hdphoto3.wdp"/></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0.jp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8.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8" Type="http://schemas.openxmlformats.org/officeDocument/2006/relationships/image" Target="../media/image22.em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3.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9.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5.wdp"/></Relationships>
</file>

<file path=ppt/slides/_rels/slide40.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6.wdp"/></Relationships>
</file>

<file path=ppt/slides/_rels/slide41.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6.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7.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8.xml.rels><?xml version="1.0" encoding="UTF-8" standalone="yes"?>
<Relationships xmlns="http://schemas.openxmlformats.org/package/2006/relationships"><Relationship Id="rId8" Type="http://schemas.openxmlformats.org/officeDocument/2006/relationships/image" Target="../media/image32.jp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0.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51.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34.png"/><Relationship Id="rId7" Type="http://schemas.openxmlformats.org/officeDocument/2006/relationships/image" Target="../media/image5.png"/><Relationship Id="rId2" Type="http://schemas.openxmlformats.org/officeDocument/2006/relationships/image" Target="../media/image33.jpeg"/><Relationship Id="rId1" Type="http://schemas.openxmlformats.org/officeDocument/2006/relationships/slideLayout" Target="../slideLayouts/slideLayout14.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E3957"/>
                </a:solidFill>
                <a:latin typeface="Tajawal Medium" panose="00000600000000000000" pitchFamily="2" charset="-78"/>
                <a:cs typeface="Tajawal Medium" panose="00000600000000000000" pitchFamily="2" charset="-78"/>
              </a:rPr>
              <a:t>Lecture 7</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4072590" cy="707886"/>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DGM 730</a:t>
            </a:r>
          </a:p>
          <a:p>
            <a:r>
              <a:rPr lang="en-US" sz="2000" dirty="0">
                <a:solidFill>
                  <a:srgbClr val="FAC748"/>
                </a:solidFill>
                <a:latin typeface="Tajawal Medium" panose="00000600000000000000" pitchFamily="2" charset="-78"/>
                <a:cs typeface="Tajawal Medium" panose="00000600000000000000" pitchFamily="2" charset="-78"/>
              </a:rPr>
              <a:t>Digital Activism &amp; Monitoring Tools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6B75B353-A292-E74C-86ED-119DBD1E1D21}"/>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Tree>
    <p:extLst>
      <p:ext uri="{BB962C8B-B14F-4D97-AF65-F5344CB8AC3E}">
        <p14:creationId xmlns:p14="http://schemas.microsoft.com/office/powerpoint/2010/main" val="5611551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outline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4185761"/>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Digital activism &amp; Monitoring tools</a:t>
            </a:r>
            <a:endParaRPr lang="en-US" sz="28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What is digital activism </a:t>
            </a:r>
            <a:r>
              <a:rPr lang="ar-EG" sz="2200" b="1" dirty="0">
                <a:solidFill>
                  <a:srgbClr val="2D3956"/>
                </a:solidFill>
                <a:latin typeface="Tajawal ExtraBold" panose="00000800000000000000" pitchFamily="2" charset="-78"/>
                <a:cs typeface="Tajawal ExtraBold" panose="00000800000000000000" pitchFamily="2" charset="-78"/>
              </a:rPr>
              <a:t>النشاط الرقمي</a:t>
            </a:r>
            <a:r>
              <a:rPr lang="en-US" sz="2200" b="1" dirty="0">
                <a:solidFill>
                  <a:srgbClr val="2D3956"/>
                </a:solidFill>
                <a:latin typeface="Tajawal ExtraBold" panose="00000800000000000000" pitchFamily="2" charset="-78"/>
                <a:cs typeface="Tajawal ExtraBold" panose="00000800000000000000" pitchFamily="2" charset="-78"/>
              </a:rPr>
              <a:t>? and who are digital activists?</a:t>
            </a:r>
          </a:p>
          <a:p>
            <a:pPr marL="342900"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How to respond to ‘</a:t>
            </a:r>
            <a:r>
              <a:rPr lang="en-US" sz="2200" b="1" dirty="0" err="1">
                <a:solidFill>
                  <a:srgbClr val="2D3956"/>
                </a:solidFill>
                <a:latin typeface="Tajawal ExtraBold" panose="00000800000000000000" pitchFamily="2" charset="-78"/>
                <a:cs typeface="Tajawal ExtraBold" panose="00000800000000000000" pitchFamily="2" charset="-78"/>
              </a:rPr>
              <a:t>radicalised</a:t>
            </a:r>
            <a:r>
              <a:rPr lang="en-US" sz="2200" b="1" dirty="0">
                <a:solidFill>
                  <a:srgbClr val="2D3956"/>
                </a:solidFill>
                <a:latin typeface="Tajawal ExtraBold" panose="00000800000000000000" pitchFamily="2" charset="-78"/>
                <a:cs typeface="Tajawal ExtraBold" panose="00000800000000000000" pitchFamily="2" charset="-78"/>
              </a:rPr>
              <a:t>’ customers or stakeholders</a:t>
            </a:r>
          </a:p>
          <a:p>
            <a:pPr marL="342900" indent="-342900" algn="just">
              <a:buFont typeface="Wingdings" panose="05000000000000000000" pitchFamily="2" charset="2"/>
              <a:buChar char="§"/>
            </a:pPr>
            <a:r>
              <a:rPr lang="en-US" sz="2200" b="1" dirty="0">
                <a:solidFill>
                  <a:srgbClr val="2E3957"/>
                </a:solidFill>
                <a:latin typeface="Tajawal ExtraBold" panose="00000800000000000000" pitchFamily="2" charset="-78"/>
                <a:cs typeface="Tajawal ExtraBold" panose="00000800000000000000" pitchFamily="2" charset="-78"/>
              </a:rPr>
              <a:t>Prevent/Reduce </a:t>
            </a:r>
            <a:r>
              <a:rPr lang="en-US" sz="2200" b="1" dirty="0" err="1">
                <a:solidFill>
                  <a:srgbClr val="2E3957"/>
                </a:solidFill>
                <a:latin typeface="Tajawal ExtraBold" panose="00000800000000000000" pitchFamily="2" charset="-78"/>
                <a:cs typeface="Tajawal ExtraBold" panose="00000800000000000000" pitchFamily="2" charset="-78"/>
              </a:rPr>
              <a:t>Radicalisation</a:t>
            </a:r>
            <a:r>
              <a:rPr lang="en-US" sz="2200" b="1" dirty="0">
                <a:solidFill>
                  <a:srgbClr val="2E3957"/>
                </a:solidFill>
                <a:latin typeface="Tajawal ExtraBold" panose="00000800000000000000" pitchFamily="2" charset="-78"/>
                <a:cs typeface="Tajawal ExtraBold" panose="00000800000000000000" pitchFamily="2" charset="-78"/>
              </a:rPr>
              <a:t> </a:t>
            </a:r>
            <a:r>
              <a:rPr lang="ar-EG" sz="2200" b="1" dirty="0">
                <a:solidFill>
                  <a:srgbClr val="2E3957"/>
                </a:solidFill>
                <a:latin typeface="Tajawal ExtraBold" panose="00000800000000000000" pitchFamily="2" charset="-78"/>
                <a:cs typeface="Tajawal ExtraBold" panose="00000800000000000000" pitchFamily="2" charset="-78"/>
              </a:rPr>
              <a:t>التطرف</a:t>
            </a:r>
            <a:endParaRPr lang="en-US" sz="2200" b="1" dirty="0">
              <a:solidFill>
                <a:srgbClr val="FF000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Social Media Escalation Plans </a:t>
            </a:r>
            <a:r>
              <a:rPr lang="ar-EG" sz="2400" dirty="0"/>
              <a:t>خطط التصعيد</a:t>
            </a:r>
            <a:endParaRPr lang="en-US" sz="2200" b="1" dirty="0">
              <a:solidFill>
                <a:srgbClr val="2D3956"/>
              </a:solidFill>
              <a:latin typeface="Tajawal ExtraBold" panose="00000800000000000000" pitchFamily="2" charset="-78"/>
              <a:cs typeface="Tajawal ExtraBold" panose="00000800000000000000" pitchFamily="2" charset="-78"/>
            </a:endParaRPr>
          </a:p>
          <a:p>
            <a:pPr marL="800100" lvl="1"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Avoiding appearing as a remote and inflexible organization</a:t>
            </a:r>
          </a:p>
          <a:p>
            <a:pPr marL="342900"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Monitoring tools </a:t>
            </a:r>
            <a:r>
              <a:rPr lang="ar-EG" sz="2200" b="1" dirty="0">
                <a:solidFill>
                  <a:srgbClr val="2D3956"/>
                </a:solidFill>
                <a:latin typeface="Tajawal ExtraBold" panose="00000800000000000000" pitchFamily="2" charset="-78"/>
                <a:cs typeface="Tajawal ExtraBold" panose="00000800000000000000" pitchFamily="2" charset="-78"/>
              </a:rPr>
              <a:t>أدوات المراقبة/ الرصد</a:t>
            </a:r>
            <a:endParaRPr lang="en-US" sz="2200" dirty="0">
              <a:solidFill>
                <a:srgbClr val="2D3956"/>
              </a:solidFill>
              <a:latin typeface="Tajawal ExtraBold" panose="00000800000000000000" pitchFamily="2" charset="-78"/>
              <a:cs typeface="Tajawal ExtraBold" panose="00000800000000000000" pitchFamily="2" charset="-78"/>
            </a:endParaRPr>
          </a:p>
          <a:p>
            <a:pPr marL="800100" lvl="1"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The importance of monitoring</a:t>
            </a:r>
          </a:p>
          <a:p>
            <a:pPr marL="800100" lvl="1"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6 Monitoring tools: </a:t>
            </a:r>
            <a:r>
              <a:rPr lang="en-US" sz="2000" b="1" dirty="0">
                <a:solidFill>
                  <a:srgbClr val="2D3956"/>
                </a:solidFill>
                <a:latin typeface="Tajawal ExtraBold" panose="00000800000000000000" pitchFamily="2" charset="-78"/>
                <a:cs typeface="Tajawal ExtraBold" panose="00000800000000000000" pitchFamily="2" charset="-78"/>
              </a:rPr>
              <a:t>1. Social listening, 2. Social Media Sentiment Analysis, 3. Web analytics, 4. Social Media Impression VS Reach VS Engagement, 5. Social media retention, 6. Conversation analysis</a:t>
            </a:r>
          </a:p>
          <a:p>
            <a:pPr marL="342900" lvl="1"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Handle Negative Publicity on Social Media Forums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06F8615E-2E0F-55C8-3941-E2895ADDBF41}"/>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C92CA466-A906-4E22-B301-DB2127F4B77C}"/>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71320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448830"/>
            <a:ext cx="9256152" cy="1938992"/>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What is digital activism? and </a:t>
            </a:r>
          </a:p>
          <a:p>
            <a:pPr algn="ctr"/>
            <a:r>
              <a:rPr lang="en-US" sz="4000" b="1" dirty="0">
                <a:solidFill>
                  <a:srgbClr val="2E3957"/>
                </a:solidFill>
                <a:latin typeface="Tajawal ExtraBold" panose="00000800000000000000" pitchFamily="2" charset="-78"/>
                <a:cs typeface="Tajawal ExtraBold" panose="00000800000000000000" pitchFamily="2" charset="-78"/>
              </a:rPr>
              <a:t>who are digital activists?</a:t>
            </a:r>
          </a:p>
          <a:p>
            <a:pPr algn="ctr"/>
            <a:endParaRPr lang="en-US" sz="4000" b="1" dirty="0">
              <a:solidFill>
                <a:srgbClr val="2E3957"/>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group of hands with social media icons&#10;&#10;Description automatically generated">
            <a:extLst>
              <a:ext uri="{FF2B5EF4-FFF2-40B4-BE49-F238E27FC236}">
                <a16:creationId xmlns:a16="http://schemas.microsoft.com/office/drawing/2014/main" id="{BF90C6B5-84C4-7069-8A7B-3C74D4C5791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414981" y="2828983"/>
            <a:ext cx="4877912" cy="2743825"/>
          </a:xfrm>
          <a:prstGeom prst="rect">
            <a:avLst/>
          </a:prstGeom>
        </p:spPr>
      </p:pic>
    </p:spTree>
    <p:extLst>
      <p:ext uri="{BB962C8B-B14F-4D97-AF65-F5344CB8AC3E}">
        <p14:creationId xmlns:p14="http://schemas.microsoft.com/office/powerpoint/2010/main" val="801861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1200329"/>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What is digital activism? and </a:t>
            </a:r>
          </a:p>
          <a:p>
            <a:pPr algn="just"/>
            <a:r>
              <a:rPr lang="en-US" sz="2400" b="1" dirty="0">
                <a:solidFill>
                  <a:schemeClr val="bg1"/>
                </a:solidFill>
                <a:latin typeface="Tajawal Medium" panose="00000600000000000000" pitchFamily="2" charset="-78"/>
                <a:cs typeface="Tajawal Medium" panose="00000600000000000000" pitchFamily="2" charset="-78"/>
              </a:rPr>
              <a:t>who are digital activists?</a:t>
            </a:r>
          </a:p>
          <a:p>
            <a:pPr algn="just"/>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97548" y="1509731"/>
            <a:ext cx="9446683" cy="5170646"/>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From the early experiments of the 1980s to the modern “</a:t>
            </a:r>
            <a:r>
              <a:rPr lang="en-US" sz="2400" b="1" dirty="0">
                <a:solidFill>
                  <a:srgbClr val="C00000"/>
                </a:solidFill>
                <a:latin typeface="Tajawal ExtraBold" panose="00000800000000000000" pitchFamily="2" charset="-78"/>
                <a:cs typeface="Tajawal ExtraBold" panose="00000800000000000000" pitchFamily="2" charset="-78"/>
              </a:rPr>
              <a:t>smart mobs </a:t>
            </a:r>
            <a:r>
              <a:rPr lang="ar-EG" sz="2400" b="1" dirty="0">
                <a:solidFill>
                  <a:srgbClr val="C00000"/>
                </a:solidFill>
                <a:latin typeface="Tajawal ExtraBold" panose="00000800000000000000" pitchFamily="2" charset="-78"/>
                <a:cs typeface="Tajawal ExtraBold" panose="00000800000000000000" pitchFamily="2" charset="-78"/>
              </a:rPr>
              <a:t>الغوغاء الذكية</a:t>
            </a:r>
            <a:r>
              <a:rPr lang="en-US" sz="2400" b="1" dirty="0">
                <a:solidFill>
                  <a:srgbClr val="2D3956"/>
                </a:solidFill>
                <a:latin typeface="Tajawal ExtraBold" panose="00000800000000000000" pitchFamily="2" charset="-78"/>
                <a:cs typeface="Tajawal ExtraBold" panose="00000800000000000000" pitchFamily="2" charset="-78"/>
              </a:rPr>
              <a:t>” and blogs, activists and computer specialists have approached </a:t>
            </a:r>
            <a:r>
              <a:rPr lang="en-US" sz="2400" b="1" dirty="0">
                <a:solidFill>
                  <a:srgbClr val="FF0000"/>
                </a:solidFill>
                <a:latin typeface="Tajawal ExtraBold" panose="00000800000000000000" pitchFamily="2" charset="-78"/>
                <a:cs typeface="Tajawal ExtraBold" panose="00000800000000000000" pitchFamily="2" charset="-78"/>
              </a:rPr>
              <a:t>digital networks as a channel for action</a:t>
            </a:r>
            <a:r>
              <a:rPr lang="en-US" sz="2400" b="1" dirty="0">
                <a:solidFill>
                  <a:srgbClr val="2D3956"/>
                </a:solidFill>
                <a:latin typeface="Tajawal ExtraBold" panose="00000800000000000000" pitchFamily="2" charset="-78"/>
                <a:cs typeface="Tajawal ExtraBold" panose="00000800000000000000" pitchFamily="2" charset="-78"/>
              </a:rPr>
              <a:t>. </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Initially, </a:t>
            </a:r>
            <a:r>
              <a:rPr lang="en-US" sz="2400" b="1" dirty="0">
                <a:solidFill>
                  <a:srgbClr val="FF0000"/>
                </a:solidFill>
                <a:latin typeface="Tajawal ExtraBold" panose="00000800000000000000" pitchFamily="2" charset="-78"/>
                <a:cs typeface="Tajawal ExtraBold" panose="00000800000000000000" pitchFamily="2" charset="-78"/>
              </a:rPr>
              <a:t>online activists used the Internet as a medium for information distribution</a:t>
            </a:r>
            <a:r>
              <a:rPr lang="en-US" sz="2400" b="1" dirty="0">
                <a:solidFill>
                  <a:srgbClr val="2D3956"/>
                </a:solidFill>
                <a:latin typeface="Tajawal ExtraBold" panose="00000800000000000000" pitchFamily="2" charset="-78"/>
                <a:cs typeface="Tajawal ExtraBold" panose="00000800000000000000" pitchFamily="2" charset="-78"/>
              </a:rPr>
              <a:t>, given its capacity </a:t>
            </a:r>
            <a:r>
              <a:rPr lang="en-US" sz="2400" b="1" dirty="0">
                <a:solidFill>
                  <a:srgbClr val="FF0000"/>
                </a:solidFill>
                <a:latin typeface="Tajawal ExtraBold" panose="00000800000000000000" pitchFamily="2" charset="-78"/>
                <a:cs typeface="Tajawal ExtraBold" panose="00000800000000000000" pitchFamily="2" charset="-78"/>
              </a:rPr>
              <a:t>to reach massive audiences across borders </a:t>
            </a:r>
            <a:r>
              <a:rPr lang="en-US" sz="2400" b="1" dirty="0">
                <a:solidFill>
                  <a:srgbClr val="2D3956"/>
                </a:solidFill>
                <a:latin typeface="Tajawal ExtraBold" panose="00000800000000000000" pitchFamily="2" charset="-78"/>
                <a:cs typeface="Tajawal ExtraBold" panose="00000800000000000000" pitchFamily="2" charset="-78"/>
              </a:rPr>
              <a:t>instantaneously. </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A more-developed undertaking of digital activism used the </a:t>
            </a:r>
            <a:r>
              <a:rPr lang="en-US" sz="2400" b="1" dirty="0">
                <a:solidFill>
                  <a:srgbClr val="FF0000"/>
                </a:solidFill>
                <a:latin typeface="Tajawal ExtraBold" panose="00000800000000000000" pitchFamily="2" charset="-78"/>
                <a:cs typeface="Tajawal ExtraBold" panose="00000800000000000000" pitchFamily="2" charset="-78"/>
              </a:rPr>
              <a:t>World Wide Web as a site of protest that mirrors and amplifies off-line demonstrations</a:t>
            </a:r>
            <a:r>
              <a:rPr lang="ar-EG" sz="2400" dirty="0"/>
              <a:t> يعكس ويضخم المظاهرات خارج الإنترنت</a:t>
            </a:r>
            <a:r>
              <a:rPr lang="en-US" sz="2400" b="1" dirty="0">
                <a:solidFill>
                  <a:srgbClr val="2D3956"/>
                </a:solidFill>
                <a:latin typeface="Tajawal ExtraBold" panose="00000800000000000000" pitchFamily="2" charset="-78"/>
                <a:cs typeface="Tajawal ExtraBold" panose="00000800000000000000" pitchFamily="2" charset="-78"/>
              </a:rPr>
              <a:t>. Some forms of digital activism are e-mail and social-media campaigning, virtual sit-ins</a:t>
            </a:r>
            <a:r>
              <a:rPr lang="ar-EG" sz="2400" b="1" dirty="0">
                <a:solidFill>
                  <a:srgbClr val="2D3956"/>
                </a:solidFill>
                <a:latin typeface="Tajawal ExtraBold" panose="00000800000000000000" pitchFamily="2" charset="-78"/>
                <a:cs typeface="Tajawal ExtraBold" panose="00000800000000000000" pitchFamily="2" charset="-78"/>
              </a:rPr>
              <a:t> الاعتصامات الافتراضية </a:t>
            </a:r>
            <a:r>
              <a:rPr lang="en-US" sz="2400" b="1" dirty="0">
                <a:solidFill>
                  <a:srgbClr val="2D3956"/>
                </a:solidFill>
                <a:latin typeface="Tajawal ExtraBold" panose="00000800000000000000" pitchFamily="2" charset="-78"/>
                <a:cs typeface="Tajawal ExtraBold" panose="00000800000000000000" pitchFamily="2" charset="-78"/>
              </a:rPr>
              <a:t>, and “hacktivism”</a:t>
            </a:r>
            <a:r>
              <a:rPr lang="ar-EG" sz="2400" b="1" dirty="0">
                <a:solidFill>
                  <a:srgbClr val="2D3956"/>
                </a:solidFill>
                <a:latin typeface="Tajawal ExtraBold" panose="00000800000000000000" pitchFamily="2" charset="-78"/>
                <a:cs typeface="Tajawal ExtraBold" panose="00000800000000000000" pitchFamily="2" charset="-78"/>
              </a:rPr>
              <a:t> القرصنة</a:t>
            </a:r>
            <a:r>
              <a:rPr lang="en-US" sz="2400" b="1" dirty="0">
                <a:solidFill>
                  <a:srgbClr val="2D3956"/>
                </a:solidFill>
                <a:latin typeface="Tajawal ExtraBold" panose="00000800000000000000" pitchFamily="2" charset="-78"/>
                <a:cs typeface="Tajawal ExtraBold" panose="00000800000000000000" pitchFamily="2" charset="-78"/>
              </a:rPr>
              <a:t> (disrupting Web sites).</a:t>
            </a:r>
          </a:p>
          <a:p>
            <a:pPr algn="just"/>
            <a:endParaRPr lang="en-US"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Scroll: Vertical 5">
            <a:extLst>
              <a:ext uri="{FF2B5EF4-FFF2-40B4-BE49-F238E27FC236}">
                <a16:creationId xmlns:a16="http://schemas.microsoft.com/office/drawing/2014/main" id="{F9981B20-3ED3-8127-DA72-A644D3B9CB8D}"/>
              </a:ext>
            </a:extLst>
          </p:cNvPr>
          <p:cNvSpPr/>
          <p:nvPr/>
        </p:nvSpPr>
        <p:spPr>
          <a:xfrm>
            <a:off x="85559" y="1522930"/>
            <a:ext cx="1873868" cy="4344804"/>
          </a:xfrm>
          <a:prstGeom prst="verticalScroll">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t>Smart mobs</a:t>
            </a:r>
          </a:p>
          <a:p>
            <a:pPr algn="ctr"/>
            <a:r>
              <a:rPr lang="en-US" dirty="0"/>
              <a:t>is a large group of people mobilized </a:t>
            </a:r>
            <a:r>
              <a:rPr lang="ar-EG" dirty="0"/>
              <a:t>تعبئة /حشد</a:t>
            </a:r>
            <a:r>
              <a:rPr lang="en-US" dirty="0"/>
              <a:t> by social media to meet in a public place typically for the purpose of social or political protest.</a:t>
            </a:r>
          </a:p>
        </p:txBody>
      </p:sp>
    </p:spTree>
    <p:extLst>
      <p:ext uri="{BB962C8B-B14F-4D97-AF65-F5344CB8AC3E}">
        <p14:creationId xmlns:p14="http://schemas.microsoft.com/office/powerpoint/2010/main" val="42194414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1200329"/>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What is digital activism? and </a:t>
            </a:r>
          </a:p>
          <a:p>
            <a:pPr algn="just"/>
            <a:r>
              <a:rPr lang="en-US" sz="2400" b="1" dirty="0">
                <a:solidFill>
                  <a:schemeClr val="bg1"/>
                </a:solidFill>
                <a:latin typeface="Tajawal Medium" panose="00000600000000000000" pitchFamily="2" charset="-78"/>
                <a:cs typeface="Tajawal Medium" panose="00000600000000000000" pitchFamily="2" charset="-78"/>
              </a:rPr>
              <a:t>who are digital activists?</a:t>
            </a:r>
          </a:p>
          <a:p>
            <a:pPr algn="just"/>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97548" y="1509731"/>
            <a:ext cx="9446683" cy="4524315"/>
          </a:xfrm>
          <a:prstGeom prst="rect">
            <a:avLst/>
          </a:prstGeom>
          <a:noFill/>
        </p:spPr>
        <p:txBody>
          <a:bodyPr wrap="square" rtlCol="0">
            <a:spAutoFit/>
          </a:bodyPr>
          <a:lstStyle/>
          <a:p>
            <a:pPr marL="342900" indent="-342900" algn="just" rtl="1">
              <a:buFont typeface="Wingdings" panose="05000000000000000000" pitchFamily="2" charset="2"/>
              <a:buChar char="q"/>
            </a:pPr>
            <a:r>
              <a:rPr lang="ar-EG" sz="2400" b="1" dirty="0">
                <a:solidFill>
                  <a:srgbClr val="FF0000"/>
                </a:solidFill>
                <a:latin typeface="Tajawal ExtraBold" panose="00000800000000000000" pitchFamily="2" charset="-78"/>
                <a:cs typeface="Tajawal ExtraBold" panose="00000800000000000000" pitchFamily="2" charset="-78"/>
              </a:rPr>
              <a:t>نظرية الغوغاء الأذكياء " </a:t>
            </a:r>
            <a:r>
              <a:rPr lang="en-US" sz="2400" b="1" dirty="0">
                <a:solidFill>
                  <a:srgbClr val="FF0000"/>
                </a:solidFill>
                <a:latin typeface="Tajawal ExtraBold" panose="00000800000000000000" pitchFamily="2" charset="-78"/>
                <a:cs typeface="Tajawal ExtraBold" panose="00000800000000000000" pitchFamily="2" charset="-78"/>
              </a:rPr>
              <a:t>Smart mobs theory </a:t>
            </a:r>
            <a:r>
              <a:rPr lang="en-US" sz="2400" b="1" dirty="0">
                <a:solidFill>
                  <a:srgbClr val="2D3956"/>
                </a:solidFill>
                <a:latin typeface="Tajawal ExtraBold" panose="00000800000000000000" pitchFamily="2" charset="-78"/>
                <a:cs typeface="Tajawal ExtraBold" panose="00000800000000000000" pitchFamily="2" charset="-78"/>
              </a:rPr>
              <a:t>" :- </a:t>
            </a:r>
            <a:r>
              <a:rPr lang="ar-EG" sz="2400" b="1" dirty="0">
                <a:solidFill>
                  <a:srgbClr val="2D3956"/>
                </a:solidFill>
                <a:latin typeface="Tajawal ExtraBold" panose="00000800000000000000" pitchFamily="2" charset="-78"/>
                <a:cs typeface="Tajawal ExtraBold" panose="00000800000000000000" pitchFamily="2" charset="-78"/>
              </a:rPr>
              <a:t> هي إحدى النظريات المهمة في وسائط الإعلام الجديد " </a:t>
            </a:r>
            <a:r>
              <a:rPr lang="en-US" sz="2400" b="1" dirty="0">
                <a:solidFill>
                  <a:srgbClr val="2D3956"/>
                </a:solidFill>
                <a:latin typeface="Tajawal ExtraBold" panose="00000800000000000000" pitchFamily="2" charset="-78"/>
                <a:cs typeface="Tajawal ExtraBold" panose="00000800000000000000" pitchFamily="2" charset="-78"/>
              </a:rPr>
              <a:t>new media " ، </a:t>
            </a:r>
            <a:r>
              <a:rPr lang="ar-EG" sz="2400" b="1" dirty="0">
                <a:solidFill>
                  <a:srgbClr val="FF0000"/>
                </a:solidFill>
                <a:latin typeface="Tajawal ExtraBold" panose="00000800000000000000" pitchFamily="2" charset="-78"/>
                <a:cs typeface="Tajawal ExtraBold" panose="00000800000000000000" pitchFamily="2" charset="-78"/>
              </a:rPr>
              <a:t>صاحب هذه النظرية هو الأمريكي هوارد </a:t>
            </a:r>
            <a:r>
              <a:rPr lang="ar-EG" sz="2400" b="1" dirty="0" err="1">
                <a:solidFill>
                  <a:srgbClr val="FF0000"/>
                </a:solidFill>
                <a:latin typeface="Tajawal ExtraBold" panose="00000800000000000000" pitchFamily="2" charset="-78"/>
                <a:cs typeface="Tajawal ExtraBold" panose="00000800000000000000" pitchFamily="2" charset="-78"/>
              </a:rPr>
              <a:t>رينجولد</a:t>
            </a:r>
            <a:r>
              <a:rPr lang="ar-EG" sz="2400" b="1" dirty="0">
                <a:solidFill>
                  <a:srgbClr val="FF0000"/>
                </a:solidFill>
                <a:latin typeface="Tajawal ExtraBold" panose="00000800000000000000" pitchFamily="2" charset="-78"/>
                <a:cs typeface="Tajawal ExtraBold" panose="00000800000000000000" pitchFamily="2" charset="-78"/>
              </a:rPr>
              <a:t> " </a:t>
            </a:r>
            <a:r>
              <a:rPr lang="en-US" sz="2400" b="1" dirty="0">
                <a:solidFill>
                  <a:srgbClr val="FF0000"/>
                </a:solidFill>
                <a:latin typeface="Tajawal ExtraBold" panose="00000800000000000000" pitchFamily="2" charset="-78"/>
                <a:cs typeface="Tajawal ExtraBold" panose="00000800000000000000" pitchFamily="2" charset="-78"/>
              </a:rPr>
              <a:t>Howard Rheingold</a:t>
            </a:r>
            <a:r>
              <a:rPr lang="en-US" sz="2400" b="1" dirty="0">
                <a:solidFill>
                  <a:srgbClr val="2D3956"/>
                </a:solidFill>
                <a:latin typeface="Tajawal ExtraBold" panose="00000800000000000000" pitchFamily="2" charset="-78"/>
                <a:cs typeface="Tajawal ExtraBold" panose="00000800000000000000" pitchFamily="2" charset="-78"/>
              </a:rPr>
              <a:t>" </a:t>
            </a:r>
            <a:r>
              <a:rPr lang="ar-EG" sz="2400" b="1" dirty="0">
                <a:solidFill>
                  <a:srgbClr val="2D3956"/>
                </a:solidFill>
                <a:latin typeface="Tajawal ExtraBold" panose="00000800000000000000" pitchFamily="2" charset="-78"/>
                <a:cs typeface="Tajawal ExtraBold" panose="00000800000000000000" pitchFamily="2" charset="-78"/>
              </a:rPr>
              <a:t> تقول هذه النظرية : </a:t>
            </a:r>
            <a:r>
              <a:rPr lang="ar-EG" sz="2400" b="1" dirty="0">
                <a:solidFill>
                  <a:srgbClr val="00B0F0"/>
                </a:solidFill>
                <a:latin typeface="Tajawal ExtraBold" panose="00000800000000000000" pitchFamily="2" charset="-78"/>
                <a:cs typeface="Tajawal ExtraBold" panose="00000800000000000000" pitchFamily="2" charset="-78"/>
              </a:rPr>
              <a:t>إن الغوغاء الأذكياء هم الأشخاص القادرين على العمل بشكل جماعي حتى لو كانوا لا يعرفون بعضهم البعض</a:t>
            </a:r>
            <a:r>
              <a:rPr lang="ar-EG" sz="2400" b="1" dirty="0">
                <a:solidFill>
                  <a:srgbClr val="2D3956"/>
                </a:solidFill>
                <a:latin typeface="Tajawal ExtraBold" panose="00000800000000000000" pitchFamily="2" charset="-78"/>
                <a:cs typeface="Tajawal ExtraBold" panose="00000800000000000000" pitchFamily="2" charset="-78"/>
              </a:rPr>
              <a:t>. فهم </a:t>
            </a:r>
            <a:r>
              <a:rPr lang="ar-EG" sz="2400" b="1" dirty="0">
                <a:solidFill>
                  <a:srgbClr val="FF9900"/>
                </a:solidFill>
                <a:latin typeface="Tajawal ExtraBold" panose="00000800000000000000" pitchFamily="2" charset="-78"/>
                <a:cs typeface="Tajawal ExtraBold" panose="00000800000000000000" pitchFamily="2" charset="-78"/>
              </a:rPr>
              <a:t>يمكنهم التعاون بطرق لم يسبق لها مثيل باستخدام الأجهزة التي تمتلك من القدرات الاتصالية وتقنيات الحوسبة </a:t>
            </a:r>
            <a:r>
              <a:rPr lang="ar-EG" sz="2400" b="1" dirty="0">
                <a:solidFill>
                  <a:srgbClr val="2D3956"/>
                </a:solidFill>
                <a:latin typeface="Tajawal ExtraBold" panose="00000800000000000000" pitchFamily="2" charset="-78"/>
                <a:cs typeface="Tajawal ExtraBold" panose="00000800000000000000" pitchFamily="2" charset="-78"/>
              </a:rPr>
              <a:t>كما في أجهزة الاتصالات المحمولة والحوسبة المنتشرة - المعالجات الدقيقة غير المكلفة المدمجة في الكائنات والبيئات اليومية ، والتي أحدثت تقارب غير متوقع ويوحي جديد من التواصل، حيث يتعلم الأفراد العمل بشكل تعاوني حيث يكون لدى جميع المجموعات الجماعية شيء واحد مشترك: إنها تمكن الناس من التصرف معا والتعاون والعمل بطرق جديدة وفي الحالات التي لم يكن فيها العمل الجماعي ممكنا من قبل. تظهر الغوغاء الأذكياء عندما تضخم تقنيات الاتصالات والحوسبة المواهب البشرية من أجل التعاون كما في (</a:t>
            </a:r>
            <a:r>
              <a:rPr lang="ar-EG" sz="2400" b="1" dirty="0" err="1">
                <a:solidFill>
                  <a:srgbClr val="2D3956"/>
                </a:solidFill>
                <a:latin typeface="Tajawal ExtraBold" panose="00000800000000000000" pitchFamily="2" charset="-78"/>
                <a:cs typeface="Tajawal ExtraBold" panose="00000800000000000000" pitchFamily="2" charset="-78"/>
              </a:rPr>
              <a:t>وكيبيديا</a:t>
            </a:r>
            <a:r>
              <a:rPr lang="ar-EG" sz="2400" b="1" dirty="0">
                <a:solidFill>
                  <a:srgbClr val="2D3956"/>
                </a:solidFill>
                <a:latin typeface="Tajawal ExtraBold" panose="00000800000000000000" pitchFamily="2" charset="-78"/>
                <a:cs typeface="Tajawal ExtraBold" panose="00000800000000000000" pitchFamily="2" charset="-78"/>
              </a:rPr>
              <a:t>). </a:t>
            </a:r>
            <a:endParaRPr lang="en-US"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Scroll: Vertical 5">
            <a:extLst>
              <a:ext uri="{FF2B5EF4-FFF2-40B4-BE49-F238E27FC236}">
                <a16:creationId xmlns:a16="http://schemas.microsoft.com/office/drawing/2014/main" id="{F9981B20-3ED3-8127-DA72-A644D3B9CB8D}"/>
              </a:ext>
            </a:extLst>
          </p:cNvPr>
          <p:cNvSpPr/>
          <p:nvPr/>
        </p:nvSpPr>
        <p:spPr>
          <a:xfrm rot="20317110">
            <a:off x="284672" y="1717079"/>
            <a:ext cx="1216042" cy="591661"/>
          </a:xfrm>
          <a:prstGeom prst="verticalScroll">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dirty="0">
                <a:ln w="0"/>
                <a:solidFill>
                  <a:schemeClr val="tx1"/>
                </a:solidFill>
                <a:effectLst>
                  <a:outerShdw blurRad="38100" dist="19050" dir="2700000" algn="tl" rotWithShape="0">
                    <a:schemeClr val="dk1">
                      <a:alpha val="40000"/>
                    </a:schemeClr>
                  </a:outerShdw>
                </a:effectLst>
              </a:rPr>
              <a:t>Live</a:t>
            </a:r>
          </a:p>
        </p:txBody>
      </p:sp>
    </p:spTree>
    <p:extLst>
      <p:ext uri="{BB962C8B-B14F-4D97-AF65-F5344CB8AC3E}">
        <p14:creationId xmlns:p14="http://schemas.microsoft.com/office/powerpoint/2010/main" val="39116792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1200329"/>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What is digital activism? and </a:t>
            </a:r>
          </a:p>
          <a:p>
            <a:pPr algn="just"/>
            <a:r>
              <a:rPr lang="en-US" sz="2400" b="1" dirty="0">
                <a:solidFill>
                  <a:schemeClr val="bg1"/>
                </a:solidFill>
                <a:latin typeface="Tajawal Medium" panose="00000600000000000000" pitchFamily="2" charset="-78"/>
                <a:cs typeface="Tajawal Medium" panose="00000600000000000000" pitchFamily="2" charset="-78"/>
              </a:rPr>
              <a:t>who are digital activists?</a:t>
            </a:r>
          </a:p>
          <a:p>
            <a:pPr algn="just"/>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97548" y="1509731"/>
            <a:ext cx="9446683" cy="3785652"/>
          </a:xfrm>
          <a:prstGeom prst="rect">
            <a:avLst/>
          </a:prstGeom>
          <a:noFill/>
        </p:spPr>
        <p:txBody>
          <a:bodyPr wrap="square" rtlCol="0">
            <a:spAutoFit/>
          </a:bodyPr>
          <a:lstStyle/>
          <a:p>
            <a:pPr marL="342900" indent="-342900" algn="just" rtl="1">
              <a:buFont typeface="Wingdings" panose="05000000000000000000" pitchFamily="2" charset="2"/>
              <a:buChar char="q"/>
            </a:pPr>
            <a:r>
              <a:rPr lang="ar-EG" sz="2400" b="1" dirty="0">
                <a:solidFill>
                  <a:srgbClr val="2D3956"/>
                </a:solidFill>
                <a:latin typeface="Tajawal ExtraBold" panose="00000800000000000000" pitchFamily="2" charset="-78"/>
                <a:cs typeface="Tajawal ExtraBold" panose="00000800000000000000" pitchFamily="2" charset="-78"/>
              </a:rPr>
              <a:t>يبدو أن تأثيرات </a:t>
            </a:r>
            <a:r>
              <a:rPr lang="ar-EG" sz="2400" b="1" dirty="0">
                <a:solidFill>
                  <a:srgbClr val="FF0000"/>
                </a:solidFill>
                <a:latin typeface="Tajawal ExtraBold" panose="00000800000000000000" pitchFamily="2" charset="-78"/>
                <a:cs typeface="Tajawal ExtraBold" panose="00000800000000000000" pitchFamily="2" charset="-78"/>
              </a:rPr>
              <a:t>تكنولوجيا الغوغاء الذكية مفيدة ومدمرة على حد سواء </a:t>
            </a:r>
            <a:r>
              <a:rPr lang="ar-EG" sz="2400" b="1" dirty="0">
                <a:solidFill>
                  <a:srgbClr val="2D3956"/>
                </a:solidFill>
                <a:latin typeface="Tajawal ExtraBold" panose="00000800000000000000" pitchFamily="2" charset="-78"/>
                <a:cs typeface="Tajawal ExtraBold" panose="00000800000000000000" pitchFamily="2" charset="-78"/>
              </a:rPr>
              <a:t>، ويستخدمها بعض من </a:t>
            </a:r>
            <a:r>
              <a:rPr lang="ar-EG" sz="2400" b="1" dirty="0">
                <a:solidFill>
                  <a:srgbClr val="FF0000"/>
                </a:solidFill>
                <a:latin typeface="Tajawal ExtraBold" panose="00000800000000000000" pitchFamily="2" charset="-78"/>
                <a:cs typeface="Tajawal ExtraBold" panose="00000800000000000000" pitchFamily="2" charset="-78"/>
              </a:rPr>
              <a:t>يتبنونها لدعم الديمقراطية والآخرين لتنسيق الهجمات الإرهابية</a:t>
            </a:r>
            <a:r>
              <a:rPr lang="ar-EG" sz="2400" b="1" dirty="0">
                <a:solidFill>
                  <a:srgbClr val="2D3956"/>
                </a:solidFill>
                <a:latin typeface="Tajawal ExtraBold" panose="00000800000000000000" pitchFamily="2" charset="-78"/>
                <a:cs typeface="Tajawal ExtraBold" panose="00000800000000000000" pitchFamily="2" charset="-78"/>
              </a:rPr>
              <a:t>. وهذه التقنيات التي بدأت في جعل الغوغاء الذكية ممكنة. حيث </a:t>
            </a:r>
            <a:r>
              <a:rPr lang="ar-EG" sz="2400" b="1" dirty="0">
                <a:solidFill>
                  <a:srgbClr val="FF0000"/>
                </a:solidFill>
                <a:latin typeface="Tajawal ExtraBold" panose="00000800000000000000" pitchFamily="2" charset="-78"/>
                <a:cs typeface="Tajawal ExtraBold" panose="00000800000000000000" pitchFamily="2" charset="-78"/>
              </a:rPr>
              <a:t>تعمل الغوغاء الأذكياء على استخدام الشبكات الاجتماعية أجهزة الاتصال المحمولة والحوسبة المنتظمة ومنهجيات الند للند وسمعة الإدارة لتنسيق العمل الجماعي - السياسي والاجتماعي والاقتصادي</a:t>
            </a:r>
            <a:r>
              <a:rPr lang="ar-EG" sz="2400" b="1" dirty="0">
                <a:solidFill>
                  <a:srgbClr val="2D3956"/>
                </a:solidFill>
                <a:latin typeface="Tajawal ExtraBold" panose="00000800000000000000" pitchFamily="2" charset="-78"/>
                <a:cs typeface="Tajawal ExtraBold" panose="00000800000000000000" pitchFamily="2" charset="-78"/>
              </a:rPr>
              <a:t>.</a:t>
            </a:r>
          </a:p>
          <a:p>
            <a:pPr marL="342900" indent="-342900" algn="just" rtl="1">
              <a:buFont typeface="Wingdings" panose="05000000000000000000" pitchFamily="2" charset="2"/>
              <a:buChar char="q"/>
            </a:pPr>
            <a:r>
              <a:rPr lang="ar-EG" sz="2400" b="1" dirty="0">
                <a:solidFill>
                  <a:srgbClr val="2D3956"/>
                </a:solidFill>
                <a:latin typeface="Tajawal ExtraBold" panose="00000800000000000000" pitchFamily="2" charset="-78"/>
                <a:cs typeface="Tajawal ExtraBold" panose="00000800000000000000" pitchFamily="2" charset="-78"/>
              </a:rPr>
              <a:t>تعد رقائق الراديو المصممة لتحل محل الباركود على الأشياء المصنعة هي جزء من أدوات هذه النظرية .وكذلك عقد الإنترنت اللاسلكية في المقاهي والفنادق والأحياء جزءًا منها. الملايين من الأشخاص الذين يقرضون أجهزة الكمبيوتر الخاصة بهم للبحث عن الذكاء خارج كوكب الأرض هم جزء منه. طريقة المشترين والبائعين لبعضهم البعض على موقع مزاد الإنترنت هي جزء منه.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Scroll: Vertical 7">
            <a:extLst>
              <a:ext uri="{FF2B5EF4-FFF2-40B4-BE49-F238E27FC236}">
                <a16:creationId xmlns:a16="http://schemas.microsoft.com/office/drawing/2014/main" id="{C3917552-C5C3-C051-2BB3-8A725CDCDFD8}"/>
              </a:ext>
            </a:extLst>
          </p:cNvPr>
          <p:cNvSpPr/>
          <p:nvPr/>
        </p:nvSpPr>
        <p:spPr>
          <a:xfrm rot="20317110">
            <a:off x="284672" y="1717079"/>
            <a:ext cx="1216042" cy="591661"/>
          </a:xfrm>
          <a:prstGeom prst="verticalScroll">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dirty="0">
                <a:ln w="0"/>
                <a:solidFill>
                  <a:schemeClr val="tx1"/>
                </a:solidFill>
                <a:effectLst>
                  <a:outerShdw blurRad="38100" dist="19050" dir="2700000" algn="tl" rotWithShape="0">
                    <a:schemeClr val="dk1">
                      <a:alpha val="40000"/>
                    </a:schemeClr>
                  </a:outerShdw>
                </a:effectLst>
              </a:rPr>
              <a:t>Live</a:t>
            </a:r>
          </a:p>
        </p:txBody>
      </p:sp>
    </p:spTree>
    <p:extLst>
      <p:ext uri="{BB962C8B-B14F-4D97-AF65-F5344CB8AC3E}">
        <p14:creationId xmlns:p14="http://schemas.microsoft.com/office/powerpoint/2010/main" val="30630788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1200329"/>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What is digital activism? and </a:t>
            </a:r>
          </a:p>
          <a:p>
            <a:pPr algn="just"/>
            <a:r>
              <a:rPr lang="en-US" sz="2400" b="1" dirty="0">
                <a:solidFill>
                  <a:schemeClr val="bg1"/>
                </a:solidFill>
                <a:latin typeface="Tajawal Medium" panose="00000600000000000000" pitchFamily="2" charset="-78"/>
                <a:cs typeface="Tajawal Medium" panose="00000600000000000000" pitchFamily="2" charset="-78"/>
              </a:rPr>
              <a:t>who are digital activists?</a:t>
            </a:r>
          </a:p>
          <a:p>
            <a:pPr algn="just"/>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97548" y="1509731"/>
            <a:ext cx="9446683" cy="4524315"/>
          </a:xfrm>
          <a:prstGeom prst="rect">
            <a:avLst/>
          </a:prstGeom>
          <a:noFill/>
        </p:spPr>
        <p:txBody>
          <a:bodyPr wrap="square" rtlCol="0">
            <a:spAutoFit/>
          </a:bodyPr>
          <a:lstStyle/>
          <a:p>
            <a:pPr marL="342900" indent="-342900" algn="just" rtl="1">
              <a:buFont typeface="Wingdings" panose="05000000000000000000" pitchFamily="2" charset="2"/>
              <a:buChar char="q"/>
            </a:pPr>
            <a:r>
              <a:rPr lang="ar-EG" sz="2400" b="1" dirty="0">
                <a:solidFill>
                  <a:srgbClr val="2D3956"/>
                </a:solidFill>
                <a:latin typeface="Tajawal ExtraBold" panose="00000800000000000000" pitchFamily="2" charset="-78"/>
                <a:cs typeface="Tajawal ExtraBold" panose="00000800000000000000" pitchFamily="2" charset="-78"/>
              </a:rPr>
              <a:t>تقدم الأبحاث التي أجراها علماء الأحياء وعلماء الاجتماع والاقتصاديون حول طبيعة التعاون أطر عمل توضيحية. جزء واحد على الأقل من الأسئلة التجارية العالمية الرئيسية هو جزء منه - لماذا تربح شركة </a:t>
            </a:r>
            <a:r>
              <a:rPr lang="en-US" sz="2400" b="1" dirty="0">
                <a:solidFill>
                  <a:srgbClr val="2D3956"/>
                </a:solidFill>
                <a:latin typeface="Tajawal ExtraBold" panose="00000800000000000000" pitchFamily="2" charset="-78"/>
                <a:cs typeface="Tajawal ExtraBold" panose="00000800000000000000" pitchFamily="2" charset="-78"/>
              </a:rPr>
              <a:t>DoCoMo </a:t>
            </a:r>
            <a:r>
              <a:rPr lang="ar-EG" sz="2400" b="1" dirty="0">
                <a:solidFill>
                  <a:srgbClr val="2D3956"/>
                </a:solidFill>
                <a:latin typeface="Tajawal ExtraBold" panose="00000800000000000000" pitchFamily="2" charset="-78"/>
                <a:cs typeface="Tajawal ExtraBold" panose="00000800000000000000" pitchFamily="2" charset="-78"/>
              </a:rPr>
              <a:t>اليابانية من خدمات الإنترنت اللاسلكية المحسنة بينما يكافح مشغلو الهواتف الجوالة في الولايات المتحدة وأوروبا لتجنب الفشل؟ . </a:t>
            </a:r>
          </a:p>
          <a:p>
            <a:pPr marL="342900" indent="-342900" algn="just" rtl="1">
              <a:buFont typeface="Wingdings" panose="05000000000000000000" pitchFamily="2" charset="2"/>
              <a:buChar char="q"/>
            </a:pPr>
            <a:r>
              <a:rPr lang="ar-EG" sz="2400" b="1" dirty="0">
                <a:solidFill>
                  <a:srgbClr val="2D3956"/>
                </a:solidFill>
                <a:latin typeface="Tajawal ExtraBold" panose="00000800000000000000" pitchFamily="2" charset="-78"/>
                <a:cs typeface="Tajawal ExtraBold" panose="00000800000000000000" pitchFamily="2" charset="-78"/>
              </a:rPr>
              <a:t>يتعاون الأشخاص الذين يشكلون الغوغاء الأذكياء بطرق لم يسبق لها مثيل لأنهم يحملون أجهزة تمتلك إمكانيات الاتصال والحوسبة. تقوم أجهزتهم المحمولة بتوصيلهم بأجهزة معلومات أخرى في البيئة وكذلك مع هواتف الآخرين. </a:t>
            </a:r>
            <a:r>
              <a:rPr lang="ar-EG" sz="2400" b="1" dirty="0">
                <a:solidFill>
                  <a:srgbClr val="FF0000"/>
                </a:solidFill>
                <a:latin typeface="Tajawal ExtraBold" panose="00000800000000000000" pitchFamily="2" charset="-78"/>
                <a:cs typeface="Tajawal ExtraBold" panose="00000800000000000000" pitchFamily="2" charset="-78"/>
              </a:rPr>
              <a:t>أشار (هوارد </a:t>
            </a:r>
            <a:r>
              <a:rPr lang="ar-EG" sz="2400" b="1" dirty="0" err="1">
                <a:solidFill>
                  <a:srgbClr val="FF0000"/>
                </a:solidFill>
                <a:latin typeface="Tajawal ExtraBold" panose="00000800000000000000" pitchFamily="2" charset="-78"/>
                <a:cs typeface="Tajawal ExtraBold" panose="00000800000000000000" pitchFamily="2" charset="-78"/>
              </a:rPr>
              <a:t>رينجولد</a:t>
            </a:r>
            <a:r>
              <a:rPr lang="ar-EG" sz="2400" b="1" dirty="0">
                <a:solidFill>
                  <a:srgbClr val="FF0000"/>
                </a:solidFill>
                <a:latin typeface="Tajawal ExtraBold" panose="00000800000000000000" pitchFamily="2" charset="-78"/>
                <a:cs typeface="Tajawal ExtraBold" panose="00000800000000000000" pitchFamily="2" charset="-78"/>
              </a:rPr>
              <a:t>) قبل عشرة أعوام </a:t>
            </a:r>
            <a:r>
              <a:rPr lang="ar-EG" sz="2400" b="1" dirty="0">
                <a:solidFill>
                  <a:srgbClr val="2D3956"/>
                </a:solidFill>
                <a:latin typeface="Tajawal ExtraBold" panose="00000800000000000000" pitchFamily="2" charset="-78"/>
                <a:cs typeface="Tajawal ExtraBold" panose="00000800000000000000" pitchFamily="2" charset="-78"/>
              </a:rPr>
              <a:t>من الهواتف الذكية وساحة التحرير و </a:t>
            </a:r>
            <a:r>
              <a:rPr lang="en-US" sz="2400" b="1" dirty="0">
                <a:solidFill>
                  <a:srgbClr val="2D3956"/>
                </a:solidFill>
                <a:latin typeface="Tajawal ExtraBold" panose="00000800000000000000" pitchFamily="2" charset="-78"/>
                <a:cs typeface="Tajawal ExtraBold" panose="00000800000000000000" pitchFamily="2" charset="-78"/>
              </a:rPr>
              <a:t>Occupy Wall Street ،</a:t>
            </a:r>
            <a:r>
              <a:rPr lang="ar-EG" sz="2400" b="1" dirty="0">
                <a:solidFill>
                  <a:srgbClr val="2D3956"/>
                </a:solidFill>
                <a:latin typeface="Tajawal ExtraBold" panose="00000800000000000000" pitchFamily="2" charset="-78"/>
                <a:cs typeface="Tajawal ExtraBold" panose="00000800000000000000" pitchFamily="2" charset="-78"/>
              </a:rPr>
              <a:t>و </a:t>
            </a:r>
            <a:r>
              <a:rPr lang="ar-EG" sz="2400" b="1" dirty="0">
                <a:solidFill>
                  <a:srgbClr val="FF0000"/>
                </a:solidFill>
                <a:latin typeface="Tajawal ExtraBold" panose="00000800000000000000" pitchFamily="2" charset="-78"/>
                <a:cs typeface="Tajawal ExtraBold" panose="00000800000000000000" pitchFamily="2" charset="-78"/>
              </a:rPr>
              <a:t>توقع أن دمج الهواتف المحمولة وأجهزة الكمبيوتر الشخصية والإنترنت يقلل الحواجز التي تحول دون العمل الجماعي التعاوني وتمكين سلوكيات اقتصادية واجتماعية وسياسية جديدة</a:t>
            </a:r>
            <a:r>
              <a:rPr lang="ar-EG" sz="2400" b="1" dirty="0">
                <a:solidFill>
                  <a:srgbClr val="2D3956"/>
                </a:solidFill>
                <a:latin typeface="Tajawal ExtraBold" panose="00000800000000000000" pitchFamily="2" charset="-78"/>
                <a:cs typeface="Tajawal ExtraBold" panose="00000800000000000000" pitchFamily="2" charset="-78"/>
              </a:rPr>
              <a:t>. كما توقع </a:t>
            </a:r>
            <a:r>
              <a:rPr lang="ar-EG" sz="2400" b="1" dirty="0">
                <a:solidFill>
                  <a:srgbClr val="FF0000"/>
                </a:solidFill>
                <a:latin typeface="Tajawal ExtraBold" panose="00000800000000000000" pitchFamily="2" charset="-78"/>
                <a:cs typeface="Tajawal ExtraBold" panose="00000800000000000000" pitchFamily="2" charset="-78"/>
              </a:rPr>
              <a:t>أن العالم المادي سوف يتم التحكم به عن بعد من خلال الوسائط الاجتماعية </a:t>
            </a:r>
            <a:r>
              <a:rPr lang="ar-EG" sz="2400" b="1" dirty="0">
                <a:solidFill>
                  <a:srgbClr val="2D3956"/>
                </a:solidFill>
                <a:latin typeface="Tajawal ExtraBold" panose="00000800000000000000" pitchFamily="2" charset="-78"/>
                <a:cs typeface="Tajawal ExtraBold" panose="00000800000000000000" pitchFamily="2" charset="-78"/>
              </a:rPr>
              <a:t>القائمة على الموقع ، والرسائل في الأماكن ، </a:t>
            </a:r>
            <a:r>
              <a:rPr lang="ar-EG" sz="2400" b="1" dirty="0">
                <a:solidFill>
                  <a:srgbClr val="FF0000"/>
                </a:solidFill>
                <a:latin typeface="Tajawal ExtraBold" panose="00000800000000000000" pitchFamily="2" charset="-78"/>
                <a:cs typeface="Tajawal ExtraBold" panose="00000800000000000000" pitchFamily="2" charset="-78"/>
              </a:rPr>
              <a:t>واستخدام الهاتف المحمول كعنصر هام في هذه العملية </a:t>
            </a:r>
            <a:r>
              <a:rPr lang="ar-EG" sz="2400" b="1"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Scroll: Vertical 7">
            <a:extLst>
              <a:ext uri="{FF2B5EF4-FFF2-40B4-BE49-F238E27FC236}">
                <a16:creationId xmlns:a16="http://schemas.microsoft.com/office/drawing/2014/main" id="{A7C58106-E31F-ECA3-5D94-9B26853A1C0E}"/>
              </a:ext>
            </a:extLst>
          </p:cNvPr>
          <p:cNvSpPr/>
          <p:nvPr/>
        </p:nvSpPr>
        <p:spPr>
          <a:xfrm rot="20317110">
            <a:off x="284672" y="1717079"/>
            <a:ext cx="1216042" cy="591661"/>
          </a:xfrm>
          <a:prstGeom prst="verticalScroll">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dirty="0">
                <a:ln w="0"/>
                <a:solidFill>
                  <a:schemeClr val="tx1"/>
                </a:solidFill>
                <a:effectLst>
                  <a:outerShdw blurRad="38100" dist="19050" dir="2700000" algn="tl" rotWithShape="0">
                    <a:schemeClr val="dk1">
                      <a:alpha val="40000"/>
                    </a:schemeClr>
                  </a:outerShdw>
                </a:effectLst>
              </a:rPr>
              <a:t>Live</a:t>
            </a:r>
          </a:p>
        </p:txBody>
      </p:sp>
    </p:spTree>
    <p:extLst>
      <p:ext uri="{BB962C8B-B14F-4D97-AF65-F5344CB8AC3E}">
        <p14:creationId xmlns:p14="http://schemas.microsoft.com/office/powerpoint/2010/main" val="1124358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1200329"/>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What is digital activism? and </a:t>
            </a:r>
          </a:p>
          <a:p>
            <a:pPr algn="just"/>
            <a:r>
              <a:rPr lang="en-US" sz="2400" b="1" dirty="0">
                <a:solidFill>
                  <a:schemeClr val="bg1"/>
                </a:solidFill>
                <a:latin typeface="Tajawal Medium" panose="00000600000000000000" pitchFamily="2" charset="-78"/>
                <a:cs typeface="Tajawal Medium" panose="00000600000000000000" pitchFamily="2" charset="-78"/>
              </a:rPr>
              <a:t>who are digital activists?</a:t>
            </a:r>
          </a:p>
          <a:p>
            <a:pPr algn="just"/>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97548" y="1509731"/>
            <a:ext cx="9446683" cy="4154984"/>
          </a:xfrm>
          <a:prstGeom prst="rect">
            <a:avLst/>
          </a:prstGeom>
          <a:noFill/>
        </p:spPr>
        <p:txBody>
          <a:bodyPr wrap="square" rtlCol="0">
            <a:spAutoFit/>
          </a:bodyPr>
          <a:lstStyle/>
          <a:p>
            <a:pPr marL="342900" indent="-342900" algn="just" rtl="1">
              <a:buFont typeface="Wingdings" panose="05000000000000000000" pitchFamily="2" charset="2"/>
              <a:buChar char="q"/>
            </a:pPr>
            <a:r>
              <a:rPr lang="ar-EG" sz="2400" b="1" dirty="0">
                <a:solidFill>
                  <a:srgbClr val="FF0000"/>
                </a:solidFill>
                <a:latin typeface="Tajawal ExtraBold" panose="00000800000000000000" pitchFamily="2" charset="-78"/>
                <a:cs typeface="Tajawal ExtraBold" panose="00000800000000000000" pitchFamily="2" charset="-78"/>
              </a:rPr>
              <a:t>كما ورد ذلك في تأصيله لهذه النظرية في كتابه "الغوغاء الأذكياء: الثورة الاجتماعية التالية (الصادر</a:t>
            </a:r>
            <a:r>
              <a:rPr lang="en-US" sz="2400" b="1" dirty="0">
                <a:solidFill>
                  <a:srgbClr val="FF0000"/>
                </a:solidFill>
                <a:latin typeface="Tajawal ExtraBold" panose="00000800000000000000" pitchFamily="2" charset="-78"/>
                <a:cs typeface="Tajawal ExtraBold" panose="00000800000000000000" pitchFamily="2" charset="-78"/>
              </a:rPr>
              <a:t> </a:t>
            </a:r>
            <a:r>
              <a:rPr lang="ar-EG" sz="2400" b="1" dirty="0">
                <a:solidFill>
                  <a:srgbClr val="FF0000"/>
                </a:solidFill>
                <a:latin typeface="Tajawal ExtraBold" panose="00000800000000000000" pitchFamily="2" charset="-78"/>
                <a:cs typeface="Tajawal ExtraBold" panose="00000800000000000000" pitchFamily="2" charset="-78"/>
              </a:rPr>
              <a:t>عام 2002 ) " ، </a:t>
            </a:r>
            <a:r>
              <a:rPr lang="en-US" sz="2400" b="1" dirty="0">
                <a:solidFill>
                  <a:srgbClr val="FF0000"/>
                </a:solidFill>
                <a:latin typeface="Tajawal ExtraBold" panose="00000800000000000000" pitchFamily="2" charset="-78"/>
                <a:cs typeface="Tajawal ExtraBold" panose="00000800000000000000" pitchFamily="2" charset="-78"/>
              </a:rPr>
              <a:t>Smart Mobs: The Next Social Revolution (2002) ، </a:t>
            </a:r>
            <a:r>
              <a:rPr lang="ar-EG" sz="2400" b="1" dirty="0">
                <a:solidFill>
                  <a:srgbClr val="2D3956"/>
                </a:solidFill>
                <a:latin typeface="Tajawal ExtraBold" panose="00000800000000000000" pitchFamily="2" charset="-78"/>
                <a:cs typeface="Tajawal ExtraBold" panose="00000800000000000000" pitchFamily="2" charset="-78"/>
              </a:rPr>
              <a:t>تم الإشادة بهذا الكتاب باعتباره تنبؤًا قديمًا للعصر الدائم في عام 2005. والأمريكي هوارد </a:t>
            </a:r>
            <a:r>
              <a:rPr lang="ar-EG" sz="2400" b="1" dirty="0" err="1">
                <a:solidFill>
                  <a:srgbClr val="2D3956"/>
                </a:solidFill>
                <a:latin typeface="Tajawal ExtraBold" panose="00000800000000000000" pitchFamily="2" charset="-78"/>
                <a:cs typeface="Tajawal ExtraBold" panose="00000800000000000000" pitchFamily="2" charset="-78"/>
              </a:rPr>
              <a:t>رينجولد</a:t>
            </a:r>
            <a:r>
              <a:rPr lang="ar-EG" sz="2400" b="1" dirty="0">
                <a:solidFill>
                  <a:srgbClr val="2D3956"/>
                </a:solidFill>
                <a:latin typeface="Tajawal ExtraBold" panose="00000800000000000000" pitchFamily="2" charset="-78"/>
                <a:cs typeface="Tajawal ExtraBold" panose="00000800000000000000" pitchFamily="2" charset="-78"/>
              </a:rPr>
              <a:t> ( ولد 1947) هو ناقد وكاتب وواحد من السلطات في العالم على الآثار الاجتماعية للتكنولوجيا. وعلى مدار العشرين عامًا الماضية ، سافر حول العالم ، وراقب وكتب الاتجاهات الناشئة في الحوسبة والاتصالات والثقافة. وهو متخصص في الآثار الثقافية والاجتماعية والسياسية لوسائط الاتصال المعاصرة مثل الإنترنت والهاتف المحمول والمجتمعات الافتراضية (مصطلح له الفضل في اختراعه) أحد المبدعين والمحرر التنفيذي المؤسس السابق لـ </a:t>
            </a:r>
            <a:r>
              <a:rPr lang="en-US" sz="2400" b="1" dirty="0" err="1">
                <a:solidFill>
                  <a:srgbClr val="2D3956"/>
                </a:solidFill>
                <a:latin typeface="Tajawal ExtraBold" panose="00000800000000000000" pitchFamily="2" charset="-78"/>
                <a:cs typeface="Tajawal ExtraBold" panose="00000800000000000000" pitchFamily="2" charset="-78"/>
              </a:rPr>
              <a:t>HotWired</a:t>
            </a:r>
            <a:r>
              <a:rPr lang="en-US" sz="2400" b="1" dirty="0">
                <a:solidFill>
                  <a:srgbClr val="2D3956"/>
                </a:solidFill>
                <a:latin typeface="Tajawal ExtraBold" panose="00000800000000000000" pitchFamily="2" charset="-78"/>
                <a:cs typeface="Tajawal ExtraBold" panose="00000800000000000000" pitchFamily="2" charset="-78"/>
              </a:rPr>
              <a:t> ، </a:t>
            </a:r>
            <a:r>
              <a:rPr lang="ar-EG" sz="2400" b="1" dirty="0">
                <a:solidFill>
                  <a:srgbClr val="2D3956"/>
                </a:solidFill>
                <a:latin typeface="Tajawal ExtraBold" panose="00000800000000000000" pitchFamily="2" charset="-78"/>
                <a:cs typeface="Tajawal ExtraBold" panose="00000800000000000000" pitchFamily="2" charset="-78"/>
              </a:rPr>
              <a:t>وقد عمل كمحرر لمجلة </a:t>
            </a:r>
            <a:r>
              <a:rPr lang="en-US" sz="2400" b="1" dirty="0">
                <a:solidFill>
                  <a:srgbClr val="2D3956"/>
                </a:solidFill>
                <a:latin typeface="Tajawal ExtraBold" panose="00000800000000000000" pitchFamily="2" charset="-78"/>
                <a:cs typeface="Tajawal ExtraBold" panose="00000800000000000000" pitchFamily="2" charset="-78"/>
              </a:rPr>
              <a:t>The Whole Earth Review ، </a:t>
            </a:r>
            <a:r>
              <a:rPr lang="ar-EG" sz="2400" b="1" dirty="0">
                <a:solidFill>
                  <a:srgbClr val="2D3956"/>
                </a:solidFill>
                <a:latin typeface="Tajawal ExtraBold" panose="00000800000000000000" pitchFamily="2" charset="-78"/>
                <a:cs typeface="Tajawal ExtraBold" panose="00000800000000000000" pitchFamily="2" charset="-78"/>
              </a:rPr>
              <a:t>ورئيس تحرير كتالوج </a:t>
            </a:r>
            <a:r>
              <a:rPr lang="en-US" sz="2400" b="1" dirty="0">
                <a:solidFill>
                  <a:srgbClr val="2D3956"/>
                </a:solidFill>
                <a:latin typeface="Tajawal ExtraBold" panose="00000800000000000000" pitchFamily="2" charset="-78"/>
                <a:cs typeface="Tajawal ExtraBold" panose="00000800000000000000" pitchFamily="2" charset="-78"/>
              </a:rPr>
              <a:t>Millennium Whole Earth ، </a:t>
            </a:r>
            <a:r>
              <a:rPr lang="ar-EG" sz="2400" b="1" dirty="0">
                <a:solidFill>
                  <a:srgbClr val="2D3956"/>
                </a:solidFill>
                <a:latin typeface="Tajawal ExtraBold" panose="00000800000000000000" pitchFamily="2" charset="-78"/>
                <a:cs typeface="Tajawal ExtraBold" panose="00000800000000000000" pitchFamily="2" charset="-78"/>
              </a:rPr>
              <a:t>ومضيف على الإنترنت لـ </a:t>
            </a:r>
            <a:r>
              <a:rPr lang="en-US" sz="2400" b="1" dirty="0">
                <a:solidFill>
                  <a:srgbClr val="2D3956"/>
                </a:solidFill>
                <a:latin typeface="Tajawal ExtraBold" panose="00000800000000000000" pitchFamily="2" charset="-78"/>
                <a:cs typeface="Tajawal ExtraBold" panose="00000800000000000000" pitchFamily="2" charset="-78"/>
              </a:rPr>
              <a:t>The Well</a:t>
            </a:r>
            <a:r>
              <a:rPr lang="ar-EG" sz="2400" b="1" dirty="0">
                <a:solidFill>
                  <a:srgbClr val="2D3956"/>
                </a:solidFill>
                <a:latin typeface="Tajawal ExtraBold" panose="00000800000000000000" pitchFamily="2" charset="-78"/>
                <a:cs typeface="Tajawal ExtraBold" panose="00000800000000000000" pitchFamily="2" charset="-78"/>
              </a:rPr>
              <a:t>.</a:t>
            </a:r>
            <a:endParaRPr lang="en-US"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Scroll: Vertical 7">
            <a:extLst>
              <a:ext uri="{FF2B5EF4-FFF2-40B4-BE49-F238E27FC236}">
                <a16:creationId xmlns:a16="http://schemas.microsoft.com/office/drawing/2014/main" id="{896D56B8-5F65-E989-27DD-4B3CF80AB328}"/>
              </a:ext>
            </a:extLst>
          </p:cNvPr>
          <p:cNvSpPr/>
          <p:nvPr/>
        </p:nvSpPr>
        <p:spPr>
          <a:xfrm rot="20317110">
            <a:off x="284672" y="1717079"/>
            <a:ext cx="1216042" cy="591661"/>
          </a:xfrm>
          <a:prstGeom prst="verticalScroll">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dirty="0">
                <a:ln w="0"/>
                <a:solidFill>
                  <a:schemeClr val="tx1"/>
                </a:solidFill>
                <a:effectLst>
                  <a:outerShdw blurRad="38100" dist="19050" dir="2700000" algn="tl" rotWithShape="0">
                    <a:schemeClr val="dk1">
                      <a:alpha val="40000"/>
                    </a:schemeClr>
                  </a:outerShdw>
                </a:effectLst>
              </a:rPr>
              <a:t>Live</a:t>
            </a:r>
          </a:p>
        </p:txBody>
      </p:sp>
    </p:spTree>
    <p:extLst>
      <p:ext uri="{BB962C8B-B14F-4D97-AF65-F5344CB8AC3E}">
        <p14:creationId xmlns:p14="http://schemas.microsoft.com/office/powerpoint/2010/main" val="40388709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1200329"/>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What is digital activism? and </a:t>
            </a:r>
          </a:p>
          <a:p>
            <a:pPr algn="just"/>
            <a:r>
              <a:rPr lang="en-US" sz="2400" b="1" dirty="0">
                <a:solidFill>
                  <a:schemeClr val="bg1"/>
                </a:solidFill>
                <a:latin typeface="Tajawal Medium" panose="00000600000000000000" pitchFamily="2" charset="-78"/>
                <a:cs typeface="Tajawal Medium" panose="00000600000000000000" pitchFamily="2" charset="-78"/>
              </a:rPr>
              <a:t>who are digital activists?</a:t>
            </a:r>
          </a:p>
          <a:p>
            <a:pPr algn="just"/>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97548" y="1509731"/>
            <a:ext cx="9446683" cy="3046988"/>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The cute cat theory of digital activism </a:t>
            </a:r>
            <a:r>
              <a:rPr lang="en-US" sz="2400" b="1" dirty="0">
                <a:solidFill>
                  <a:srgbClr val="2D3956"/>
                </a:solidFill>
                <a:latin typeface="Tajawal ExtraBold" panose="00000800000000000000" pitchFamily="2" charset="-78"/>
                <a:cs typeface="Tajawal ExtraBold" panose="00000800000000000000" pitchFamily="2" charset="-78"/>
              </a:rPr>
              <a:t>is a theory concerning Internet activism, Web censorship, and "cute cats" (a term used for any low-value, but popular online activity) developed by Ethan Zuckerman in 2008. </a:t>
            </a:r>
            <a:endParaRPr lang="ar-EG" sz="2400" b="1" dirty="0">
              <a:solidFill>
                <a:srgbClr val="2D3956"/>
              </a:solidFill>
              <a:latin typeface="Tajawal ExtraBold" panose="00000800000000000000" pitchFamily="2" charset="-78"/>
              <a:cs typeface="Tajawal ExtraBold" panose="00000800000000000000" pitchFamily="2" charset="-78"/>
            </a:endParaRP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rtl="1">
              <a:buFont typeface="Wingdings" panose="05000000000000000000" pitchFamily="2" charset="2"/>
              <a:buChar char="q"/>
            </a:pPr>
            <a:r>
              <a:rPr lang="ar-EG" sz="2400" b="1" dirty="0">
                <a:solidFill>
                  <a:srgbClr val="FF0000"/>
                </a:solidFill>
                <a:latin typeface="Tajawal ExtraBold" panose="00000800000000000000" pitchFamily="2" charset="-78"/>
                <a:cs typeface="Tajawal ExtraBold" panose="00000800000000000000" pitchFamily="2" charset="-78"/>
              </a:rPr>
              <a:t>نظرية القط اللطيف للنشاط الرقمي </a:t>
            </a:r>
            <a:r>
              <a:rPr lang="ar-EG" sz="2400" b="1" dirty="0">
                <a:solidFill>
                  <a:srgbClr val="2D3956"/>
                </a:solidFill>
                <a:latin typeface="Tajawal ExtraBold" panose="00000800000000000000" pitchFamily="2" charset="-78"/>
                <a:cs typeface="Tajawal ExtraBold" panose="00000800000000000000" pitchFamily="2" charset="-78"/>
              </a:rPr>
              <a:t>عبارة عن نظرية تتعلق بنشاط الإنترنت والرقابة على الإنترنت و"القطط اللطيفة" (وهو مصطلح يستخدم لأي نشاط عبر الإنترنت منخفض القيمة ولكنه شهير) تم وضعها من خلال إيثان </a:t>
            </a:r>
            <a:r>
              <a:rPr lang="ar-EG" sz="2400" b="1" dirty="0" err="1">
                <a:solidFill>
                  <a:srgbClr val="2D3956"/>
                </a:solidFill>
                <a:latin typeface="Tajawal ExtraBold" panose="00000800000000000000" pitchFamily="2" charset="-78"/>
                <a:cs typeface="Tajawal ExtraBold" panose="00000800000000000000" pitchFamily="2" charset="-78"/>
              </a:rPr>
              <a:t>زوكرمان</a:t>
            </a:r>
            <a:r>
              <a:rPr lang="ar-EG" sz="2400" b="1" dirty="0">
                <a:solidFill>
                  <a:srgbClr val="2D3956"/>
                </a:solidFill>
                <a:latin typeface="Tajawal ExtraBold" panose="00000800000000000000" pitchFamily="2" charset="-78"/>
                <a:cs typeface="Tajawal ExtraBold" panose="00000800000000000000" pitchFamily="2" charset="-78"/>
              </a:rPr>
              <a:t> في عام 2008.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Scroll: Vertical 7">
            <a:extLst>
              <a:ext uri="{FF2B5EF4-FFF2-40B4-BE49-F238E27FC236}">
                <a16:creationId xmlns:a16="http://schemas.microsoft.com/office/drawing/2014/main" id="{896D56B8-5F65-E989-27DD-4B3CF80AB328}"/>
              </a:ext>
            </a:extLst>
          </p:cNvPr>
          <p:cNvSpPr/>
          <p:nvPr/>
        </p:nvSpPr>
        <p:spPr>
          <a:xfrm rot="20317110">
            <a:off x="284672" y="1717079"/>
            <a:ext cx="1216042" cy="591661"/>
          </a:xfrm>
          <a:prstGeom prst="verticalScroll">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dirty="0">
                <a:ln w="0"/>
                <a:solidFill>
                  <a:schemeClr val="tx1"/>
                </a:solidFill>
                <a:effectLst>
                  <a:outerShdw blurRad="38100" dist="19050" dir="2700000" algn="tl" rotWithShape="0">
                    <a:schemeClr val="dk1">
                      <a:alpha val="40000"/>
                    </a:schemeClr>
                  </a:outerShdw>
                </a:effectLst>
              </a:rPr>
              <a:t>Live</a:t>
            </a:r>
          </a:p>
        </p:txBody>
      </p:sp>
    </p:spTree>
    <p:extLst>
      <p:ext uri="{BB962C8B-B14F-4D97-AF65-F5344CB8AC3E}">
        <p14:creationId xmlns:p14="http://schemas.microsoft.com/office/powerpoint/2010/main" val="6578413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1200329"/>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What is digital activism? and </a:t>
            </a:r>
          </a:p>
          <a:p>
            <a:pPr algn="just"/>
            <a:r>
              <a:rPr lang="en-US" sz="2400" b="1" dirty="0">
                <a:solidFill>
                  <a:schemeClr val="bg1"/>
                </a:solidFill>
                <a:latin typeface="Tajawal Medium" panose="00000600000000000000" pitchFamily="2" charset="-78"/>
                <a:cs typeface="Tajawal Medium" panose="00000600000000000000" pitchFamily="2" charset="-78"/>
              </a:rPr>
              <a:t>who are digital activists?</a:t>
            </a:r>
          </a:p>
          <a:p>
            <a:pPr algn="just"/>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5950" y="1509731"/>
            <a:ext cx="9724542" cy="4154984"/>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Digital activism, also known as </a:t>
            </a:r>
            <a:r>
              <a:rPr lang="en-US" sz="2200" b="1" dirty="0" err="1">
                <a:solidFill>
                  <a:srgbClr val="FF0000"/>
                </a:solidFill>
                <a:latin typeface="Tajawal ExtraBold" panose="00000800000000000000" pitchFamily="2" charset="-78"/>
                <a:cs typeface="Tajawal ExtraBold" panose="00000800000000000000" pitchFamily="2" charset="-78"/>
              </a:rPr>
              <a:t>cyberactivism</a:t>
            </a:r>
            <a:r>
              <a:rPr lang="ar-EG" sz="2200" b="1" dirty="0">
                <a:solidFill>
                  <a:srgbClr val="FF0000"/>
                </a:solidFill>
                <a:latin typeface="Tajawal ExtraBold" panose="00000800000000000000" pitchFamily="2" charset="-78"/>
                <a:cs typeface="Tajawal ExtraBold" panose="00000800000000000000" pitchFamily="2" charset="-78"/>
              </a:rPr>
              <a:t> النشاط السيبراني </a:t>
            </a:r>
            <a:r>
              <a:rPr lang="en-US" sz="2200" b="1" dirty="0">
                <a:solidFill>
                  <a:srgbClr val="2D3956"/>
                </a:solidFill>
                <a:latin typeface="Tajawal ExtraBold" panose="00000800000000000000" pitchFamily="2" charset="-78"/>
                <a:cs typeface="Tajawal ExtraBold" panose="00000800000000000000" pitchFamily="2" charset="-78"/>
              </a:rPr>
              <a:t>, form of activism that uses </a:t>
            </a:r>
            <a:r>
              <a:rPr lang="en-US" sz="2200" b="1" dirty="0">
                <a:solidFill>
                  <a:srgbClr val="00B0F0"/>
                </a:solidFill>
                <a:latin typeface="Tajawal ExtraBold" panose="00000800000000000000" pitchFamily="2" charset="-78"/>
                <a:cs typeface="Tajawal ExtraBold" panose="00000800000000000000" pitchFamily="2" charset="-78"/>
              </a:rPr>
              <a:t>the Internet and digital media </a:t>
            </a:r>
            <a:r>
              <a:rPr lang="en-US" sz="2200" b="1" dirty="0">
                <a:solidFill>
                  <a:srgbClr val="2D3956"/>
                </a:solidFill>
                <a:latin typeface="Tajawal ExtraBold" panose="00000800000000000000" pitchFamily="2" charset="-78"/>
                <a:cs typeface="Tajawal ExtraBold" panose="00000800000000000000" pitchFamily="2" charset="-78"/>
              </a:rPr>
              <a:t>as key platforms for </a:t>
            </a:r>
            <a:r>
              <a:rPr lang="en-US" sz="2200" b="1" dirty="0">
                <a:solidFill>
                  <a:srgbClr val="FF9900"/>
                </a:solidFill>
                <a:latin typeface="Tajawal ExtraBold" panose="00000800000000000000" pitchFamily="2" charset="-78"/>
                <a:cs typeface="Tajawal ExtraBold" panose="00000800000000000000" pitchFamily="2" charset="-78"/>
              </a:rPr>
              <a:t>mass mobilization </a:t>
            </a:r>
            <a:r>
              <a:rPr lang="ar-EG" sz="2200" b="1" dirty="0">
                <a:solidFill>
                  <a:srgbClr val="FF9900"/>
                </a:solidFill>
                <a:latin typeface="Tajawal ExtraBold" panose="00000800000000000000" pitchFamily="2" charset="-78"/>
                <a:cs typeface="Tajawal ExtraBold" panose="00000800000000000000" pitchFamily="2" charset="-78"/>
              </a:rPr>
              <a:t> التعبئة الجماهيرية/الشعبية</a:t>
            </a:r>
            <a:r>
              <a:rPr lang="en-US" sz="2200" b="1" dirty="0">
                <a:solidFill>
                  <a:srgbClr val="FF9900"/>
                </a:solidFill>
                <a:latin typeface="Tajawal ExtraBold" panose="00000800000000000000" pitchFamily="2" charset="-78"/>
                <a:cs typeface="Tajawal ExtraBold" panose="00000800000000000000" pitchFamily="2" charset="-78"/>
              </a:rPr>
              <a:t>and political action</a:t>
            </a:r>
            <a:r>
              <a:rPr lang="ar-EG" sz="2200" b="1" dirty="0">
                <a:solidFill>
                  <a:srgbClr val="FF9900"/>
                </a:solidFill>
                <a:latin typeface="Tajawal ExtraBold" panose="00000800000000000000" pitchFamily="2" charset="-78"/>
                <a:cs typeface="Tajawal ExtraBold" panose="00000800000000000000" pitchFamily="2" charset="-78"/>
              </a:rPr>
              <a:t> العمل السياسي </a:t>
            </a:r>
            <a:r>
              <a:rPr lang="en-US" sz="2200" b="1" dirty="0">
                <a:solidFill>
                  <a:srgbClr val="2D3956"/>
                </a:solidFill>
                <a:latin typeface="Tajawal ExtraBold" panose="00000800000000000000" pitchFamily="2" charset="-78"/>
                <a:cs typeface="Tajawal ExtraBold" panose="00000800000000000000" pitchFamily="2" charset="-78"/>
              </a:rPr>
              <a:t>. </a:t>
            </a:r>
          </a:p>
          <a:p>
            <a:pPr marL="342900" indent="-342900" algn="just">
              <a:buFont typeface="Wingdings" panose="05000000000000000000" pitchFamily="2" charset="2"/>
              <a:buChar char="q"/>
            </a:pPr>
            <a:r>
              <a:rPr lang="en-US" sz="2200" b="1" u="sng" dirty="0">
                <a:solidFill>
                  <a:srgbClr val="C00000"/>
                </a:solidFill>
                <a:latin typeface="Tajawal ExtraBold" panose="00000800000000000000" pitchFamily="2" charset="-78"/>
                <a:cs typeface="Tajawal ExtraBold" panose="00000800000000000000" pitchFamily="2" charset="-78"/>
              </a:rPr>
              <a:t>Digital activism (D.A.) </a:t>
            </a:r>
            <a:r>
              <a:rPr lang="en-US" sz="2200" b="1" dirty="0">
                <a:solidFill>
                  <a:srgbClr val="C00000"/>
                </a:solidFill>
                <a:latin typeface="Tajawal ExtraBold" panose="00000800000000000000" pitchFamily="2" charset="-78"/>
                <a:cs typeface="Tajawal ExtraBold" panose="00000800000000000000" pitchFamily="2" charset="-78"/>
              </a:rPr>
              <a:t>refers to political activism on the internet or political movements relying on it.</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Digital activism has proved to be a powerful means of </a:t>
            </a:r>
            <a:r>
              <a:rPr lang="en-US" sz="2200" b="1" dirty="0">
                <a:solidFill>
                  <a:srgbClr val="FF0000"/>
                </a:solidFill>
                <a:latin typeface="Tajawal ExtraBold" panose="00000800000000000000" pitchFamily="2" charset="-78"/>
                <a:cs typeface="Tajawal ExtraBold" panose="00000800000000000000" pitchFamily="2" charset="-78"/>
              </a:rPr>
              <a:t>grassroots</a:t>
            </a:r>
            <a:r>
              <a:rPr lang="ar-EG" sz="2200" b="1" dirty="0">
                <a:latin typeface="Tajawal ExtraBold" panose="00000800000000000000" pitchFamily="2" charset="-78"/>
                <a:cs typeface="Tajawal ExtraBold" panose="00000800000000000000" pitchFamily="2" charset="-78"/>
              </a:rPr>
              <a:t>الحشد الشعبي </a:t>
            </a:r>
            <a:r>
              <a:rPr lang="en-US" sz="2200" b="1" dirty="0">
                <a:latin typeface="Tajawal ExtraBold" panose="00000800000000000000" pitchFamily="2" charset="-78"/>
                <a:cs typeface="Tajawal ExtraBold" panose="00000800000000000000" pitchFamily="2" charset="-78"/>
              </a:rPr>
              <a:t> </a:t>
            </a:r>
            <a:r>
              <a:rPr lang="en-US" sz="2200" b="1" dirty="0">
                <a:solidFill>
                  <a:srgbClr val="2D3956"/>
                </a:solidFill>
                <a:latin typeface="Tajawal ExtraBold" panose="00000800000000000000" pitchFamily="2" charset="-78"/>
                <a:cs typeface="Tajawal ExtraBold" panose="00000800000000000000" pitchFamily="2" charset="-78"/>
              </a:rPr>
              <a:t>political mobilization </a:t>
            </a:r>
            <a:r>
              <a:rPr lang="ar-EG" sz="2200" b="1" dirty="0">
                <a:solidFill>
                  <a:srgbClr val="2D3956"/>
                </a:solidFill>
                <a:latin typeface="Tajawal ExtraBold" panose="00000800000000000000" pitchFamily="2" charset="-78"/>
                <a:cs typeface="Tajawal ExtraBold" panose="00000800000000000000" pitchFamily="2" charset="-78"/>
              </a:rPr>
              <a:t> التعبئة السياسية</a:t>
            </a:r>
            <a:r>
              <a:rPr lang="en-US" sz="2200" b="1" dirty="0">
                <a:solidFill>
                  <a:srgbClr val="2D3956"/>
                </a:solidFill>
                <a:latin typeface="Tajawal ExtraBold" panose="00000800000000000000" pitchFamily="2" charset="-78"/>
                <a:cs typeface="Tajawal ExtraBold" panose="00000800000000000000" pitchFamily="2" charset="-78"/>
              </a:rPr>
              <a:t>and provides new ways to engage protesters</a:t>
            </a:r>
            <a:r>
              <a:rPr lang="ar-EG" sz="2200" b="1" dirty="0">
                <a:solidFill>
                  <a:srgbClr val="2D3956"/>
                </a:solidFill>
                <a:latin typeface="Tajawal ExtraBold" panose="00000800000000000000" pitchFamily="2" charset="-78"/>
                <a:cs typeface="Tajawal ExtraBold" panose="00000800000000000000" pitchFamily="2" charset="-78"/>
              </a:rPr>
              <a:t> إشراك المتظاهرين </a:t>
            </a:r>
            <a:r>
              <a:rPr lang="en-US" sz="2200" b="1" dirty="0">
                <a:solidFill>
                  <a:srgbClr val="2D3956"/>
                </a:solidFill>
                <a:latin typeface="Tajawal ExtraBold" panose="00000800000000000000" pitchFamily="2" charset="-78"/>
                <a:cs typeface="Tajawal ExtraBold" panose="00000800000000000000" pitchFamily="2" charset="-78"/>
              </a:rPr>
              <a:t>. Additionally, online actions can be important in countries where public spaces are highly regulated or are under military control</a:t>
            </a:r>
            <a:r>
              <a:rPr lang="ar-EG" sz="2400" dirty="0"/>
              <a:t> تخضع للقوانين أو للسيطرة العسكرية </a:t>
            </a:r>
            <a:r>
              <a:rPr lang="en-US" sz="2200" b="1" dirty="0">
                <a:solidFill>
                  <a:srgbClr val="2D3956"/>
                </a:solidFill>
                <a:latin typeface="Tajawal ExtraBold" panose="00000800000000000000" pitchFamily="2" charset="-78"/>
                <a:cs typeface="Tajawal ExtraBold" panose="00000800000000000000" pitchFamily="2" charset="-78"/>
              </a:rPr>
              <a:t>. In such cases, online actions are a better option than possibly physically dangerous “live” actions. </a:t>
            </a:r>
            <a:r>
              <a:rPr lang="en-US" sz="2200" b="1" dirty="0">
                <a:solidFill>
                  <a:srgbClr val="7030A0"/>
                </a:solidFill>
                <a:latin typeface="Tajawal ExtraBold" panose="00000800000000000000" pitchFamily="2" charset="-78"/>
                <a:cs typeface="Tajawal ExtraBold" panose="00000800000000000000" pitchFamily="2" charset="-78"/>
              </a:rPr>
              <a:t>E.G. The Arab Spring</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Scroll: Vertical 5">
            <a:extLst>
              <a:ext uri="{FF2B5EF4-FFF2-40B4-BE49-F238E27FC236}">
                <a16:creationId xmlns:a16="http://schemas.microsoft.com/office/drawing/2014/main" id="{70EF4BDC-42F0-CC24-7945-6762EC708B37}"/>
              </a:ext>
            </a:extLst>
          </p:cNvPr>
          <p:cNvSpPr/>
          <p:nvPr/>
        </p:nvSpPr>
        <p:spPr>
          <a:xfrm>
            <a:off x="26184" y="1522930"/>
            <a:ext cx="2137625" cy="4344804"/>
          </a:xfrm>
          <a:prstGeom prst="verticalScroll">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t>Grassroots</a:t>
            </a:r>
            <a:r>
              <a:rPr lang="en-US" dirty="0"/>
              <a:t> </a:t>
            </a:r>
          </a:p>
          <a:p>
            <a:pPr algn="ctr"/>
            <a:r>
              <a:rPr lang="en-US" dirty="0"/>
              <a:t>is a type of movement or campaign that attempts to mobilize individuals to take some action to influence an outcome, often of a political nature. </a:t>
            </a:r>
          </a:p>
        </p:txBody>
      </p:sp>
      <p:sp>
        <p:nvSpPr>
          <p:cNvPr id="8" name="Scroll: Vertical 7">
            <a:extLst>
              <a:ext uri="{FF2B5EF4-FFF2-40B4-BE49-F238E27FC236}">
                <a16:creationId xmlns:a16="http://schemas.microsoft.com/office/drawing/2014/main" id="{866C97EF-F1C7-8F3B-1F58-EE1287ED89C9}"/>
              </a:ext>
            </a:extLst>
          </p:cNvPr>
          <p:cNvSpPr/>
          <p:nvPr/>
        </p:nvSpPr>
        <p:spPr>
          <a:xfrm>
            <a:off x="2447778" y="5620319"/>
            <a:ext cx="9162713" cy="872759"/>
          </a:xfrm>
          <a:prstGeom prst="verticalScroll">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err="1"/>
              <a:t>Cyberactivism</a:t>
            </a:r>
            <a:r>
              <a:rPr lang="en-US" b="1" dirty="0"/>
              <a:t> </a:t>
            </a:r>
            <a:r>
              <a:rPr lang="en-US" dirty="0"/>
              <a:t>is the process of using Internet-based socializing and communication techniques to create, operate and manage activism of any type.</a:t>
            </a:r>
            <a:r>
              <a:rPr lang="en-US" b="1" dirty="0"/>
              <a:t>; </a:t>
            </a:r>
          </a:p>
          <a:p>
            <a:pPr algn="ctr"/>
            <a:r>
              <a:rPr lang="en-US" b="1" dirty="0"/>
              <a:t>social media for social change </a:t>
            </a:r>
            <a:r>
              <a:rPr lang="en-US" dirty="0"/>
              <a:t>refers to social software applications</a:t>
            </a:r>
          </a:p>
        </p:txBody>
      </p:sp>
    </p:spTree>
    <p:extLst>
      <p:ext uri="{BB962C8B-B14F-4D97-AF65-F5344CB8AC3E}">
        <p14:creationId xmlns:p14="http://schemas.microsoft.com/office/powerpoint/2010/main" val="17271934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1200329"/>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What is digital activism? and </a:t>
            </a:r>
          </a:p>
          <a:p>
            <a:pPr algn="just"/>
            <a:r>
              <a:rPr lang="en-US" sz="2400" b="1" dirty="0">
                <a:solidFill>
                  <a:schemeClr val="bg1"/>
                </a:solidFill>
                <a:latin typeface="Tajawal Medium" panose="00000600000000000000" pitchFamily="2" charset="-78"/>
                <a:cs typeface="Tajawal Medium" panose="00000600000000000000" pitchFamily="2" charset="-78"/>
              </a:rPr>
              <a:t>who are digital activists?</a:t>
            </a:r>
          </a:p>
          <a:p>
            <a:pPr algn="just"/>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296330" y="1509731"/>
            <a:ext cx="10365239" cy="4847481"/>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Although much </a:t>
            </a:r>
            <a:r>
              <a:rPr lang="en-US" sz="2200" b="1" dirty="0">
                <a:solidFill>
                  <a:srgbClr val="C00000"/>
                </a:solidFill>
                <a:latin typeface="Tajawal ExtraBold" panose="00000800000000000000" pitchFamily="2" charset="-78"/>
                <a:cs typeface="Tajawal ExtraBold" panose="00000800000000000000" pitchFamily="2" charset="-78"/>
              </a:rPr>
              <a:t>digital activism </a:t>
            </a:r>
            <a:r>
              <a:rPr lang="en-US" sz="2200" b="1" dirty="0">
                <a:solidFill>
                  <a:srgbClr val="2D3956"/>
                </a:solidFill>
                <a:latin typeface="Tajawal ExtraBold" panose="00000800000000000000" pitchFamily="2" charset="-78"/>
                <a:cs typeface="Tajawal ExtraBold" panose="00000800000000000000" pitchFamily="2" charset="-78"/>
              </a:rPr>
              <a:t>falls into the category of </a:t>
            </a:r>
            <a:r>
              <a:rPr lang="en-US" sz="2200" b="1" dirty="0">
                <a:solidFill>
                  <a:srgbClr val="C00000"/>
                </a:solidFill>
                <a:latin typeface="Tajawal ExtraBold" panose="00000800000000000000" pitchFamily="2" charset="-78"/>
                <a:cs typeface="Tajawal ExtraBold" panose="00000800000000000000" pitchFamily="2" charset="-78"/>
              </a:rPr>
              <a:t>electronic civil disobedience</a:t>
            </a:r>
            <a:r>
              <a:rPr lang="ar-EG" sz="2200" b="1" dirty="0">
                <a:solidFill>
                  <a:srgbClr val="C00000"/>
                </a:solidFill>
                <a:latin typeface="Tajawal ExtraBold" panose="00000800000000000000" pitchFamily="2" charset="-78"/>
                <a:cs typeface="Tajawal ExtraBold" panose="00000800000000000000" pitchFamily="2" charset="-78"/>
              </a:rPr>
              <a:t> العصيان المدني الإلكتروني </a:t>
            </a:r>
            <a:r>
              <a:rPr lang="en-US" sz="2200" b="1" dirty="0">
                <a:solidFill>
                  <a:srgbClr val="2D3956"/>
                </a:solidFill>
                <a:latin typeface="Tajawal ExtraBold" panose="00000800000000000000" pitchFamily="2" charset="-78"/>
                <a:cs typeface="Tajawal ExtraBold" panose="00000800000000000000" pitchFamily="2" charset="-78"/>
              </a:rPr>
              <a:t>, some activists ask that such online political gestures always represent a </a:t>
            </a:r>
            <a:r>
              <a:rPr lang="en-US" sz="2200" b="1" dirty="0">
                <a:solidFill>
                  <a:srgbClr val="C00000"/>
                </a:solidFill>
                <a:latin typeface="Tajawal ExtraBold" panose="00000800000000000000" pitchFamily="2" charset="-78"/>
                <a:cs typeface="Tajawal ExtraBold" panose="00000800000000000000" pitchFamily="2" charset="-78"/>
              </a:rPr>
              <a:t>communal interest</a:t>
            </a:r>
            <a:r>
              <a:rPr lang="ar-EG" sz="2200" b="1" dirty="0">
                <a:solidFill>
                  <a:srgbClr val="C00000"/>
                </a:solidFill>
                <a:latin typeface="Tajawal ExtraBold" panose="00000800000000000000" pitchFamily="2" charset="-78"/>
                <a:cs typeface="Tajawal ExtraBold" panose="00000800000000000000" pitchFamily="2" charset="-78"/>
              </a:rPr>
              <a:t> المصلحة الجماعية</a:t>
            </a:r>
            <a:r>
              <a:rPr lang="en-US" sz="2200" b="1" dirty="0">
                <a:solidFill>
                  <a:srgbClr val="2D3956"/>
                </a:solidFill>
                <a:latin typeface="Tajawal ExtraBold" panose="00000800000000000000" pitchFamily="2" charset="-78"/>
                <a:cs typeface="Tajawal ExtraBold" panose="00000800000000000000" pitchFamily="2" charset="-78"/>
              </a:rPr>
              <a:t> and </a:t>
            </a:r>
            <a:r>
              <a:rPr lang="en-US" sz="2200" b="1" dirty="0">
                <a:solidFill>
                  <a:srgbClr val="00B0F0"/>
                </a:solidFill>
                <a:latin typeface="Tajawal ExtraBold" panose="00000800000000000000" pitchFamily="2" charset="-78"/>
                <a:cs typeface="Tajawal ExtraBold" panose="00000800000000000000" pitchFamily="2" charset="-78"/>
              </a:rPr>
              <a:t>not an individual agenda </a:t>
            </a:r>
            <a:r>
              <a:rPr lang="en-US" sz="2200" b="1" dirty="0">
                <a:solidFill>
                  <a:srgbClr val="2D3956"/>
                </a:solidFill>
                <a:latin typeface="Tajawal ExtraBold" panose="00000800000000000000" pitchFamily="2" charset="-78"/>
                <a:cs typeface="Tajawal ExtraBold" panose="00000800000000000000" pitchFamily="2" charset="-78"/>
              </a:rPr>
              <a:t>and that their motifs</a:t>
            </a:r>
            <a:r>
              <a:rPr lang="ar-EG" sz="2200" dirty="0"/>
              <a:t> </a:t>
            </a:r>
            <a:r>
              <a:rPr lang="ar-EG" sz="2200" dirty="0" err="1"/>
              <a:t>الموتيف</a:t>
            </a:r>
            <a:r>
              <a:rPr lang="ar-EG" sz="2200" dirty="0"/>
              <a:t> "فكرة متكررة"</a:t>
            </a:r>
            <a:r>
              <a:rPr lang="en-US" sz="2200" b="1" dirty="0">
                <a:solidFill>
                  <a:srgbClr val="2D3956"/>
                </a:solidFill>
                <a:latin typeface="Tajawal ExtraBold" panose="00000800000000000000" pitchFamily="2" charset="-78"/>
                <a:cs typeface="Tajawal ExtraBold" panose="00000800000000000000" pitchFamily="2" charset="-78"/>
              </a:rPr>
              <a:t> and agents be public knowledge so as to dissociate them from acts of </a:t>
            </a:r>
            <a:r>
              <a:rPr lang="en-US" sz="2200" b="1" dirty="0">
                <a:solidFill>
                  <a:srgbClr val="00B0F0"/>
                </a:solidFill>
                <a:latin typeface="Tajawal ExtraBold" panose="00000800000000000000" pitchFamily="2" charset="-78"/>
                <a:cs typeface="Tajawal ExtraBold" panose="00000800000000000000" pitchFamily="2" charset="-78"/>
              </a:rPr>
              <a:t>cyberterrorism or criminal hacking</a:t>
            </a:r>
            <a:r>
              <a:rPr lang="ar-EG" sz="2200" b="1" dirty="0"/>
              <a:t>لفصلها عن أعمال الإرهاب السيبراني أو القرصنة الإجرامية</a:t>
            </a:r>
            <a:r>
              <a:rPr lang="en-US" sz="2200" b="1" dirty="0">
                <a:solidFill>
                  <a:srgbClr val="2D3956"/>
                </a:solidFill>
                <a:latin typeface="Tajawal ExtraBold" panose="00000800000000000000" pitchFamily="2" charset="-78"/>
                <a:cs typeface="Tajawal ExtraBold" panose="00000800000000000000" pitchFamily="2" charset="-78"/>
              </a:rPr>
              <a:t>.</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Different digital </a:t>
            </a:r>
            <a:r>
              <a:rPr lang="en-US" sz="2200" b="1" u="sng" dirty="0">
                <a:solidFill>
                  <a:srgbClr val="FF0000"/>
                </a:solidFill>
                <a:latin typeface="Tajawal ExtraBold" panose="00000800000000000000" pitchFamily="2" charset="-78"/>
                <a:cs typeface="Tajawal ExtraBold" panose="00000800000000000000" pitchFamily="2" charset="-78"/>
              </a:rPr>
              <a:t>tactics</a:t>
            </a:r>
            <a:r>
              <a:rPr lang="en-US" sz="2200" b="1" dirty="0">
                <a:solidFill>
                  <a:srgbClr val="2D3956"/>
                </a:solidFill>
                <a:latin typeface="Tajawal ExtraBold" panose="00000800000000000000" pitchFamily="2" charset="-78"/>
                <a:cs typeface="Tajawal ExtraBold" panose="00000800000000000000" pitchFamily="2" charset="-78"/>
              </a:rPr>
              <a:t> </a:t>
            </a:r>
            <a:r>
              <a:rPr lang="ar-EG" sz="2200" b="1" dirty="0">
                <a:solidFill>
                  <a:srgbClr val="2D3956"/>
                </a:solidFill>
                <a:latin typeface="Tajawal ExtraBold" panose="00000800000000000000" pitchFamily="2" charset="-78"/>
                <a:cs typeface="Tajawal ExtraBold" panose="00000800000000000000" pitchFamily="2" charset="-78"/>
              </a:rPr>
              <a:t> تكتيكات رقمية مختلفة</a:t>
            </a:r>
            <a:r>
              <a:rPr lang="en-US" sz="2200" b="1" dirty="0">
                <a:solidFill>
                  <a:srgbClr val="2D3956"/>
                </a:solidFill>
                <a:latin typeface="Tajawal ExtraBold" panose="00000800000000000000" pitchFamily="2" charset="-78"/>
                <a:cs typeface="Tajawal ExtraBold" panose="00000800000000000000" pitchFamily="2" charset="-78"/>
              </a:rPr>
              <a:t>entail diverse uses of electronic networks. Text-based practices include </a:t>
            </a:r>
            <a:r>
              <a:rPr lang="en-US" sz="2200" b="1" dirty="0">
                <a:solidFill>
                  <a:srgbClr val="00B0F0"/>
                </a:solidFill>
                <a:latin typeface="Tajawal ExtraBold" panose="00000800000000000000" pitchFamily="2" charset="-78"/>
                <a:cs typeface="Tajawal ExtraBold" panose="00000800000000000000" pitchFamily="2" charset="-78"/>
              </a:rPr>
              <a:t>e-mail campaigns, text messaging, Web postings, and online petitions </a:t>
            </a:r>
            <a:r>
              <a:rPr lang="en-US" sz="2200" b="1" dirty="0">
                <a:solidFill>
                  <a:srgbClr val="2D3956"/>
                </a:solidFill>
                <a:latin typeface="Tajawal ExtraBold" panose="00000800000000000000" pitchFamily="2" charset="-78"/>
                <a:cs typeface="Tajawal ExtraBold" panose="00000800000000000000" pitchFamily="2" charset="-78"/>
              </a:rPr>
              <a:t>to advocate for</a:t>
            </a:r>
            <a:r>
              <a:rPr lang="ar-EG" sz="2200" b="1" dirty="0">
                <a:solidFill>
                  <a:srgbClr val="2D3956"/>
                </a:solidFill>
                <a:latin typeface="Tajawal ExtraBold" panose="00000800000000000000" pitchFamily="2" charset="-78"/>
                <a:cs typeface="Tajawal ExtraBold" panose="00000800000000000000" pitchFamily="2" charset="-78"/>
              </a:rPr>
              <a:t>يدعو إلى </a:t>
            </a:r>
            <a:r>
              <a:rPr lang="en-US" sz="2200" b="1" dirty="0">
                <a:solidFill>
                  <a:srgbClr val="2D3956"/>
                </a:solidFill>
                <a:latin typeface="Tajawal ExtraBold" panose="00000800000000000000" pitchFamily="2" charset="-78"/>
                <a:cs typeface="Tajawal ExtraBold" panose="00000800000000000000" pitchFamily="2" charset="-78"/>
              </a:rPr>
              <a:t> a specific cause</a:t>
            </a:r>
            <a:r>
              <a:rPr lang="ar-EG" sz="2200" dirty="0"/>
              <a:t> قضية معينة </a:t>
            </a:r>
            <a:r>
              <a:rPr lang="en-US" sz="2200" b="1" dirty="0">
                <a:solidFill>
                  <a:srgbClr val="2D3956"/>
                </a:solidFill>
                <a:latin typeface="Tajawal ExtraBold" panose="00000800000000000000" pitchFamily="2" charset="-78"/>
                <a:cs typeface="Tajawal ExtraBold" panose="00000800000000000000" pitchFamily="2" charset="-78"/>
              </a:rPr>
              <a:t>. In Web defacing</a:t>
            </a:r>
            <a:r>
              <a:rPr lang="ar-EG" sz="2200" dirty="0"/>
              <a:t> تشويه موقع إلكتروني هو هجوم على موقع ويب يؤدي إلى تغيير المظهر المرئي له</a:t>
            </a:r>
            <a:r>
              <a:rPr lang="en-US" sz="2200" b="1" dirty="0">
                <a:solidFill>
                  <a:srgbClr val="2D3956"/>
                </a:solidFill>
                <a:latin typeface="Tajawal ExtraBold" panose="00000800000000000000" pitchFamily="2" charset="-78"/>
                <a:cs typeface="Tajawal ExtraBold" panose="00000800000000000000" pitchFamily="2" charset="-78"/>
              </a:rPr>
              <a:t> or “</a:t>
            </a:r>
            <a:r>
              <a:rPr lang="en-US" sz="2200" b="1" dirty="0" err="1">
                <a:solidFill>
                  <a:srgbClr val="2D3956"/>
                </a:solidFill>
                <a:latin typeface="Tajawal ExtraBold" panose="00000800000000000000" pitchFamily="2" charset="-78"/>
                <a:cs typeface="Tajawal ExtraBold" panose="00000800000000000000" pitchFamily="2" charset="-78"/>
              </a:rPr>
              <a:t>cybergraffiti</a:t>
            </a:r>
            <a:r>
              <a:rPr lang="en-US" sz="2200" b="1" dirty="0">
                <a:solidFill>
                  <a:srgbClr val="2D3956"/>
                </a:solidFill>
                <a:latin typeface="Tajawal ExtraBold" panose="00000800000000000000" pitchFamily="2" charset="-78"/>
                <a:cs typeface="Tajawal ExtraBold" panose="00000800000000000000" pitchFamily="2" charset="-78"/>
              </a:rPr>
              <a:t>”</a:t>
            </a:r>
            <a:r>
              <a:rPr lang="ar-EG" sz="2200" b="1" dirty="0">
                <a:solidFill>
                  <a:srgbClr val="2D3956"/>
                </a:solidFill>
                <a:latin typeface="Tajawal ExtraBold" panose="00000800000000000000" pitchFamily="2" charset="-78"/>
                <a:cs typeface="Tajawal ExtraBold" panose="00000800000000000000" pitchFamily="2" charset="-78"/>
              </a:rPr>
              <a:t>رسومات عبر الإنترنت </a:t>
            </a:r>
            <a:r>
              <a:rPr lang="en-US" sz="2200" b="1" dirty="0">
                <a:solidFill>
                  <a:srgbClr val="2D3956"/>
                </a:solidFill>
                <a:latin typeface="Tajawal ExtraBold" panose="00000800000000000000" pitchFamily="2" charset="-78"/>
                <a:cs typeface="Tajawal ExtraBold" panose="00000800000000000000" pitchFamily="2" charset="-78"/>
              </a:rPr>
              <a:t>, a more-complex text-based online practice, hacktivists</a:t>
            </a:r>
            <a:r>
              <a:rPr lang="ar-EG" sz="2400" dirty="0"/>
              <a:t>القراصنة</a:t>
            </a:r>
            <a:r>
              <a:rPr lang="en-US" sz="2200" b="1" dirty="0">
                <a:solidFill>
                  <a:srgbClr val="2D3956"/>
                </a:solidFill>
                <a:latin typeface="Tajawal ExtraBold" panose="00000800000000000000" pitchFamily="2" charset="-78"/>
                <a:cs typeface="Tajawal ExtraBold" panose="00000800000000000000" pitchFamily="2" charset="-78"/>
              </a:rPr>
              <a:t> alter the home page of an organization.</a:t>
            </a:r>
          </a:p>
          <a:p>
            <a:pPr algn="just"/>
            <a:endParaRPr lang="en-US" sz="23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0D5DAD9E-7046-C9A1-F23A-5533BDEB3302}"/>
              </a:ext>
            </a:extLst>
          </p:cNvPr>
          <p:cNvSpPr txBox="1"/>
          <p:nvPr/>
        </p:nvSpPr>
        <p:spPr>
          <a:xfrm>
            <a:off x="-22712" y="3577247"/>
            <a:ext cx="1445837" cy="923330"/>
          </a:xfrm>
          <a:prstGeom prst="rect">
            <a:avLst/>
          </a:prstGeom>
          <a:noFill/>
        </p:spPr>
        <p:txBody>
          <a:bodyPr wrap="square">
            <a:spAutoFit/>
          </a:bodyPr>
          <a:lstStyle/>
          <a:p>
            <a:pPr algn="ctr"/>
            <a:r>
              <a:rPr lang="en-US" sz="1800" b="1" u="sng" dirty="0">
                <a:solidFill>
                  <a:srgbClr val="FF0000"/>
                </a:solidFill>
                <a:latin typeface="Tajawal ExtraBold" panose="00000800000000000000" pitchFamily="2" charset="-78"/>
                <a:cs typeface="Tajawal ExtraBold" panose="00000800000000000000" pitchFamily="2" charset="-78"/>
              </a:rPr>
              <a:t>Tactics</a:t>
            </a:r>
            <a:endParaRPr lang="ar-EG" b="1" dirty="0">
              <a:solidFill>
                <a:srgbClr val="FF0000"/>
              </a:solidFill>
            </a:endParaRPr>
          </a:p>
          <a:p>
            <a:pPr algn="r" rtl="1"/>
            <a:r>
              <a:rPr lang="ar-EG" b="1" dirty="0">
                <a:solidFill>
                  <a:srgbClr val="FF0000"/>
                </a:solidFill>
              </a:rPr>
              <a:t>فَنُّ وُضْعِ الخُطَط لتحقيق هدف</a:t>
            </a:r>
            <a:endParaRPr lang="en-US" b="1" dirty="0">
              <a:solidFill>
                <a:srgbClr val="FF0000"/>
              </a:solidFill>
            </a:endParaRPr>
          </a:p>
        </p:txBody>
      </p:sp>
    </p:spTree>
    <p:extLst>
      <p:ext uri="{BB962C8B-B14F-4D97-AF65-F5344CB8AC3E}">
        <p14:creationId xmlns:p14="http://schemas.microsoft.com/office/powerpoint/2010/main" val="9217113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1200329"/>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What is digital activism? and </a:t>
            </a:r>
          </a:p>
          <a:p>
            <a:pPr algn="just"/>
            <a:r>
              <a:rPr lang="en-US" sz="2400" b="1" dirty="0">
                <a:solidFill>
                  <a:schemeClr val="bg1"/>
                </a:solidFill>
                <a:latin typeface="Tajawal Medium" panose="00000600000000000000" pitchFamily="2" charset="-78"/>
                <a:cs typeface="Tajawal Medium" panose="00000600000000000000" pitchFamily="2" charset="-78"/>
              </a:rPr>
              <a:t>who are digital activists?</a:t>
            </a:r>
          </a:p>
          <a:p>
            <a:pPr algn="just"/>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238444" cy="4593565"/>
          </a:xfrm>
          <a:prstGeom prst="rect">
            <a:avLst/>
          </a:prstGeom>
          <a:noFill/>
        </p:spPr>
        <p:txBody>
          <a:bodyPr wrap="square" rtlCol="0">
            <a:spAutoFit/>
          </a:bodyPr>
          <a:lstStyle/>
          <a:p>
            <a:pPr marL="342900" indent="-342900" algn="just">
              <a:lnSpc>
                <a:spcPts val="2700"/>
              </a:lnSpc>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More-performative actions, such as virtual sit-ins and </a:t>
            </a:r>
            <a:r>
              <a:rPr lang="en-US" sz="2400" b="1" dirty="0">
                <a:solidFill>
                  <a:srgbClr val="00B0F0"/>
                </a:solidFill>
                <a:latin typeface="Tajawal ExtraBold" panose="00000800000000000000" pitchFamily="2" charset="-78"/>
                <a:cs typeface="Tajawal ExtraBold" panose="00000800000000000000" pitchFamily="2" charset="-78"/>
              </a:rPr>
              <a:t>e-mail bombs</a:t>
            </a:r>
            <a:r>
              <a:rPr lang="ar-EG" sz="2400" b="1" dirty="0">
                <a:solidFill>
                  <a:srgbClr val="00B0F0"/>
                </a:solidFill>
                <a:latin typeface="Tajawal ExtraBold" panose="00000800000000000000" pitchFamily="2" charset="-78"/>
                <a:cs typeface="Tajawal ExtraBold" panose="00000800000000000000" pitchFamily="2" charset="-78"/>
              </a:rPr>
              <a:t> قنابل البريد الإلكتروني</a:t>
            </a:r>
            <a:r>
              <a:rPr lang="en-US" sz="2400" b="1" dirty="0">
                <a:solidFill>
                  <a:srgbClr val="2D3956"/>
                </a:solidFill>
                <a:latin typeface="Tajawal ExtraBold" panose="00000800000000000000" pitchFamily="2" charset="-78"/>
                <a:cs typeface="Tajawal ExtraBold" panose="00000800000000000000" pitchFamily="2" charset="-78"/>
              </a:rPr>
              <a:t>, provoke a concrete disruption of the servers’ functionality through the concerted action of participants around the world. </a:t>
            </a:r>
            <a:r>
              <a:rPr lang="en-US" sz="2400" b="1" dirty="0">
                <a:solidFill>
                  <a:srgbClr val="C00000"/>
                </a:solidFill>
                <a:latin typeface="Tajawal ExtraBold" panose="00000800000000000000" pitchFamily="2" charset="-78"/>
                <a:cs typeface="Tajawal ExtraBold" panose="00000800000000000000" pitchFamily="2" charset="-78"/>
              </a:rPr>
              <a:t>Virtual sit-ins </a:t>
            </a:r>
            <a:r>
              <a:rPr lang="en-US" sz="2400" b="1" dirty="0">
                <a:solidFill>
                  <a:srgbClr val="2D3956"/>
                </a:solidFill>
                <a:latin typeface="Tajawal ExtraBold" panose="00000800000000000000" pitchFamily="2" charset="-78"/>
                <a:cs typeface="Tajawal ExtraBold" panose="00000800000000000000" pitchFamily="2" charset="-78"/>
              </a:rPr>
              <a:t>are a form of online demonstration in which a networked community </a:t>
            </a:r>
            <a:r>
              <a:rPr lang="en-US" sz="2400" b="1" dirty="0">
                <a:solidFill>
                  <a:srgbClr val="C00000"/>
                </a:solidFill>
                <a:latin typeface="Tajawal ExtraBold" panose="00000800000000000000" pitchFamily="2" charset="-78"/>
                <a:cs typeface="Tajawal ExtraBold" panose="00000800000000000000" pitchFamily="2" charset="-78"/>
              </a:rPr>
              <a:t>gathers on one or several sites </a:t>
            </a:r>
            <a:r>
              <a:rPr lang="en-US" sz="2400" b="1" dirty="0">
                <a:solidFill>
                  <a:srgbClr val="2D3956"/>
                </a:solidFill>
                <a:latin typeface="Tajawal ExtraBold" panose="00000800000000000000" pitchFamily="2" charset="-78"/>
                <a:cs typeface="Tajawal ExtraBold" panose="00000800000000000000" pitchFamily="2" charset="-78"/>
              </a:rPr>
              <a:t>to carry out an act of digital dissent</a:t>
            </a:r>
            <a:r>
              <a:rPr lang="ar-EG" sz="2400" b="1" dirty="0">
                <a:solidFill>
                  <a:srgbClr val="2D3956"/>
                </a:solidFill>
                <a:latin typeface="Tajawal ExtraBold" panose="00000800000000000000" pitchFamily="2" charset="-78"/>
                <a:cs typeface="Tajawal ExtraBold" panose="00000800000000000000" pitchFamily="2" charset="-78"/>
              </a:rPr>
              <a:t>معارضة رقمية </a:t>
            </a:r>
            <a:r>
              <a:rPr lang="en-US" sz="2400" b="1" dirty="0">
                <a:solidFill>
                  <a:srgbClr val="2D3956"/>
                </a:solidFill>
                <a:latin typeface="Tajawal ExtraBold" panose="00000800000000000000" pitchFamily="2" charset="-78"/>
                <a:cs typeface="Tajawal ExtraBold" panose="00000800000000000000" pitchFamily="2" charset="-78"/>
              </a:rPr>
              <a:t>. </a:t>
            </a:r>
          </a:p>
          <a:p>
            <a:pPr marL="342900" indent="-342900" algn="just">
              <a:lnSpc>
                <a:spcPts val="2700"/>
              </a:lnSpc>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The action is undertaken through a Web-based program that sends </a:t>
            </a:r>
            <a:r>
              <a:rPr lang="en-US" sz="2400" b="1" dirty="0">
                <a:solidFill>
                  <a:srgbClr val="00B0F0"/>
                </a:solidFill>
                <a:latin typeface="Tajawal ExtraBold" panose="00000800000000000000" pitchFamily="2" charset="-78"/>
                <a:cs typeface="Tajawal ExtraBold" panose="00000800000000000000" pitchFamily="2" charset="-78"/>
              </a:rPr>
              <a:t>repetitive requests </a:t>
            </a:r>
            <a:r>
              <a:rPr lang="en-US" sz="2400" b="1" dirty="0">
                <a:solidFill>
                  <a:srgbClr val="2D3956"/>
                </a:solidFill>
                <a:latin typeface="Tajawal ExtraBold" panose="00000800000000000000" pitchFamily="2" charset="-78"/>
                <a:cs typeface="Tajawal ExtraBold" panose="00000800000000000000" pitchFamily="2" charset="-78"/>
              </a:rPr>
              <a:t>to the </a:t>
            </a:r>
            <a:r>
              <a:rPr lang="en-US" sz="2400" b="1" dirty="0">
                <a:solidFill>
                  <a:srgbClr val="00B0F0"/>
                </a:solidFill>
                <a:latin typeface="Tajawal ExtraBold" panose="00000800000000000000" pitchFamily="2" charset="-78"/>
                <a:cs typeface="Tajawal ExtraBold" panose="00000800000000000000" pitchFamily="2" charset="-78"/>
              </a:rPr>
              <a:t>targeted Web pages</a:t>
            </a:r>
            <a:r>
              <a:rPr lang="en-US" sz="2400" b="1" dirty="0">
                <a:solidFill>
                  <a:srgbClr val="2D3956"/>
                </a:solidFill>
                <a:latin typeface="Tajawal ExtraBold" panose="00000800000000000000" pitchFamily="2" charset="-78"/>
                <a:cs typeface="Tajawal ExtraBold" panose="00000800000000000000" pitchFamily="2" charset="-78"/>
              </a:rPr>
              <a:t>. The protesters’ </a:t>
            </a:r>
            <a:r>
              <a:rPr lang="en-US" sz="2400" b="1" dirty="0">
                <a:solidFill>
                  <a:srgbClr val="00B0F0"/>
                </a:solidFill>
                <a:latin typeface="Tajawal ExtraBold" panose="00000800000000000000" pitchFamily="2" charset="-78"/>
                <a:cs typeface="Tajawal ExtraBold" panose="00000800000000000000" pitchFamily="2" charset="-78"/>
              </a:rPr>
              <a:t>automated “</a:t>
            </a:r>
            <a:r>
              <a:rPr lang="en-US" sz="2400" b="1" dirty="0" err="1">
                <a:solidFill>
                  <a:srgbClr val="00B0F0"/>
                </a:solidFill>
                <a:latin typeface="Tajawal ExtraBold" panose="00000800000000000000" pitchFamily="2" charset="-78"/>
                <a:cs typeface="Tajawal ExtraBold" panose="00000800000000000000" pitchFamily="2" charset="-78"/>
              </a:rPr>
              <a:t>clickings</a:t>
            </a:r>
            <a:r>
              <a:rPr lang="en-US" sz="2400" b="1" dirty="0">
                <a:solidFill>
                  <a:srgbClr val="00B0F0"/>
                </a:solidFill>
                <a:latin typeface="Tajawal ExtraBold" panose="00000800000000000000" pitchFamily="2" charset="-78"/>
                <a:cs typeface="Tajawal ExtraBold" panose="00000800000000000000" pitchFamily="2" charset="-78"/>
              </a:rPr>
              <a:t>,” </a:t>
            </a:r>
            <a:r>
              <a:rPr lang="en-US" sz="2400" b="1" dirty="0">
                <a:solidFill>
                  <a:srgbClr val="2D3956"/>
                </a:solidFill>
                <a:latin typeface="Tajawal ExtraBold" panose="00000800000000000000" pitchFamily="2" charset="-78"/>
                <a:cs typeface="Tajawal ExtraBold" panose="00000800000000000000" pitchFamily="2" charset="-78"/>
              </a:rPr>
              <a:t>simultaneously enacted from multiple computers around the world, provoke such </a:t>
            </a:r>
            <a:r>
              <a:rPr lang="en-US" sz="2400" b="1" dirty="0">
                <a:solidFill>
                  <a:srgbClr val="00B0F0"/>
                </a:solidFill>
                <a:latin typeface="Tajawal ExtraBold" panose="00000800000000000000" pitchFamily="2" charset="-78"/>
                <a:cs typeface="Tajawal ExtraBold" panose="00000800000000000000" pitchFamily="2" charset="-78"/>
              </a:rPr>
              <a:t>an excess of traffic</a:t>
            </a:r>
            <a:r>
              <a:rPr lang="ar-EG" sz="2400" dirty="0"/>
              <a:t> زيادة في حركة الدخول</a:t>
            </a:r>
            <a:r>
              <a:rPr lang="en-US" sz="2400" b="1" dirty="0">
                <a:solidFill>
                  <a:srgbClr val="00B0F0"/>
                </a:solidFill>
                <a:latin typeface="Tajawal ExtraBold" panose="00000800000000000000" pitchFamily="2" charset="-78"/>
                <a:cs typeface="Tajawal ExtraBold" panose="00000800000000000000" pitchFamily="2" charset="-78"/>
              </a:rPr>
              <a:t> </a:t>
            </a:r>
            <a:r>
              <a:rPr lang="en-US" sz="2400" b="1" dirty="0">
                <a:solidFill>
                  <a:srgbClr val="2D3956"/>
                </a:solidFill>
                <a:latin typeface="Tajawal ExtraBold" panose="00000800000000000000" pitchFamily="2" charset="-78"/>
                <a:cs typeface="Tajawal ExtraBold" panose="00000800000000000000" pitchFamily="2" charset="-78"/>
              </a:rPr>
              <a:t>that the targeted site’s server is unable to handle it. By clogging the bandwidth, the action slows down the site and eventually causes it to shut down.</a:t>
            </a:r>
            <a:endParaRPr lang="en-US"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82029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1200329"/>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What is digital activism? and </a:t>
            </a:r>
          </a:p>
          <a:p>
            <a:pPr algn="just"/>
            <a:r>
              <a:rPr lang="en-US" sz="2400" b="1" dirty="0">
                <a:solidFill>
                  <a:schemeClr val="bg1"/>
                </a:solidFill>
                <a:latin typeface="Tajawal Medium" panose="00000600000000000000" pitchFamily="2" charset="-78"/>
                <a:cs typeface="Tajawal Medium" panose="00000600000000000000" pitchFamily="2" charset="-78"/>
              </a:rPr>
              <a:t>who are digital activists?</a:t>
            </a:r>
          </a:p>
          <a:p>
            <a:pPr algn="just"/>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238444" cy="4580741"/>
          </a:xfrm>
          <a:prstGeom prst="rect">
            <a:avLst/>
          </a:prstGeom>
          <a:noFill/>
        </p:spPr>
        <p:txBody>
          <a:bodyPr wrap="square" rtlCol="0">
            <a:spAutoFit/>
          </a:bodyPr>
          <a:lstStyle/>
          <a:p>
            <a:pPr marL="342900" indent="-342900" algn="just">
              <a:lnSpc>
                <a:spcPts val="2500"/>
              </a:lnSpc>
              <a:buFont typeface="Wingdings" panose="05000000000000000000" pitchFamily="2" charset="2"/>
              <a:buChar char="q"/>
            </a:pPr>
            <a:r>
              <a:rPr lang="en-US" sz="2300" b="1" dirty="0">
                <a:solidFill>
                  <a:srgbClr val="00B0F0"/>
                </a:solidFill>
                <a:latin typeface="Tajawal ExtraBold" panose="00000800000000000000" pitchFamily="2" charset="-78"/>
                <a:cs typeface="Tajawal ExtraBold" panose="00000800000000000000" pitchFamily="2" charset="-78"/>
              </a:rPr>
              <a:t>Independent activists </a:t>
            </a:r>
            <a:r>
              <a:rPr lang="en-US" sz="2300" b="1" dirty="0">
                <a:solidFill>
                  <a:srgbClr val="2D3956"/>
                </a:solidFill>
                <a:latin typeface="Tajawal ExtraBold" panose="00000800000000000000" pitchFamily="2" charset="-78"/>
                <a:cs typeface="Tajawal ExtraBold" panose="00000800000000000000" pitchFamily="2" charset="-78"/>
              </a:rPr>
              <a:t>over the world are </a:t>
            </a:r>
            <a:r>
              <a:rPr lang="en-US" sz="2300" b="1" dirty="0">
                <a:solidFill>
                  <a:srgbClr val="00B0F0"/>
                </a:solidFill>
                <a:latin typeface="Tajawal ExtraBold" panose="00000800000000000000" pitchFamily="2" charset="-78"/>
                <a:cs typeface="Tajawal ExtraBold" panose="00000800000000000000" pitchFamily="2" charset="-78"/>
              </a:rPr>
              <a:t>using the internet and digital tools to build their community</a:t>
            </a:r>
            <a:r>
              <a:rPr lang="en-US" sz="2300" b="1" dirty="0">
                <a:solidFill>
                  <a:srgbClr val="2D3956"/>
                </a:solidFill>
                <a:latin typeface="Tajawal ExtraBold" panose="00000800000000000000" pitchFamily="2" charset="-78"/>
                <a:cs typeface="Tajawal ExtraBold" panose="00000800000000000000" pitchFamily="2" charset="-78"/>
              </a:rPr>
              <a:t>, connect with other similar-minded </a:t>
            </a:r>
            <a:r>
              <a:rPr lang="en-US" sz="2300" b="1" dirty="0">
                <a:solidFill>
                  <a:srgbClr val="00B0F0"/>
                </a:solidFill>
                <a:latin typeface="Tajawal ExtraBold" panose="00000800000000000000" pitchFamily="2" charset="-78"/>
                <a:cs typeface="Tajawal ExtraBold" panose="00000800000000000000" pitchFamily="2" charset="-78"/>
              </a:rPr>
              <a:t>people outside their physical surroundings as well as lobby</a:t>
            </a:r>
            <a:r>
              <a:rPr lang="en-US" sz="2300" b="1" dirty="0">
                <a:solidFill>
                  <a:srgbClr val="2D3956"/>
                </a:solidFill>
                <a:latin typeface="Tajawal ExtraBold" panose="00000800000000000000" pitchFamily="2" charset="-78"/>
                <a:cs typeface="Tajawal ExtraBold" panose="00000800000000000000" pitchFamily="2" charset="-78"/>
              </a:rPr>
              <a:t>, raise funds and </a:t>
            </a:r>
            <a:r>
              <a:rPr lang="en-US" sz="2300" b="1" dirty="0" err="1">
                <a:solidFill>
                  <a:srgbClr val="2D3956"/>
                </a:solidFill>
                <a:latin typeface="Tajawal ExtraBold" panose="00000800000000000000" pitchFamily="2" charset="-78"/>
                <a:cs typeface="Tajawal ExtraBold" panose="00000800000000000000" pitchFamily="2" charset="-78"/>
              </a:rPr>
              <a:t>organise</a:t>
            </a:r>
            <a:r>
              <a:rPr lang="en-US" sz="2300" b="1" dirty="0">
                <a:solidFill>
                  <a:srgbClr val="2D3956"/>
                </a:solidFill>
                <a:latin typeface="Tajawal ExtraBold" panose="00000800000000000000" pitchFamily="2" charset="-78"/>
                <a:cs typeface="Tajawal ExtraBold" panose="00000800000000000000" pitchFamily="2" charset="-78"/>
              </a:rPr>
              <a:t> events.</a:t>
            </a:r>
          </a:p>
          <a:p>
            <a:pPr marL="342900" indent="-342900" algn="just">
              <a:lnSpc>
                <a:spcPts val="2500"/>
              </a:lnSpc>
              <a:buFont typeface="Wingdings" panose="05000000000000000000" pitchFamily="2" charset="2"/>
              <a:buChar char="q"/>
            </a:pPr>
            <a:r>
              <a:rPr lang="en-US" sz="2300" b="1" dirty="0">
                <a:solidFill>
                  <a:srgbClr val="2D3956"/>
                </a:solidFill>
                <a:latin typeface="Tajawal ExtraBold" panose="00000800000000000000" pitchFamily="2" charset="-78"/>
                <a:cs typeface="Tajawal ExtraBold" panose="00000800000000000000" pitchFamily="2" charset="-78"/>
              </a:rPr>
              <a:t>D.A. includes research and documentation activities</a:t>
            </a:r>
            <a:r>
              <a:rPr lang="ar-EG" sz="2300" b="1" dirty="0">
                <a:solidFill>
                  <a:srgbClr val="2D3956"/>
                </a:solidFill>
                <a:latin typeface="Tajawal ExtraBold" panose="00000800000000000000" pitchFamily="2" charset="-78"/>
                <a:cs typeface="Tajawal ExtraBold" panose="00000800000000000000" pitchFamily="2" charset="-78"/>
              </a:rPr>
              <a:t>توثيق الأنشطة </a:t>
            </a:r>
            <a:r>
              <a:rPr lang="en-US" sz="2300" b="1" dirty="0">
                <a:solidFill>
                  <a:srgbClr val="2D3956"/>
                </a:solidFill>
                <a:latin typeface="Tajawal ExtraBold" panose="00000800000000000000" pitchFamily="2" charset="-78"/>
                <a:cs typeface="Tajawal ExtraBold" panose="00000800000000000000" pitchFamily="2" charset="-78"/>
              </a:rPr>
              <a:t>. These may be used by </a:t>
            </a:r>
            <a:r>
              <a:rPr lang="en-US" sz="2300" b="1" dirty="0">
                <a:solidFill>
                  <a:srgbClr val="C00000"/>
                </a:solidFill>
                <a:latin typeface="Tajawal ExtraBold" panose="00000800000000000000" pitchFamily="2" charset="-78"/>
                <a:cs typeface="Tajawal ExtraBold" panose="00000800000000000000" pitchFamily="2" charset="-78"/>
              </a:rPr>
              <a:t>activists</a:t>
            </a:r>
            <a:r>
              <a:rPr lang="en-US" sz="2300" b="1" dirty="0">
                <a:solidFill>
                  <a:srgbClr val="2D3956"/>
                </a:solidFill>
                <a:latin typeface="Tajawal ExtraBold" panose="00000800000000000000" pitchFamily="2" charset="-78"/>
                <a:cs typeface="Tajawal ExtraBold" panose="00000800000000000000" pitchFamily="2" charset="-78"/>
              </a:rPr>
              <a:t> as a precursor</a:t>
            </a:r>
            <a:r>
              <a:rPr lang="ar-EG" sz="2300" b="1" dirty="0">
                <a:solidFill>
                  <a:srgbClr val="2D3956"/>
                </a:solidFill>
                <a:latin typeface="Tajawal ExtraBold" panose="00000800000000000000" pitchFamily="2" charset="-78"/>
                <a:cs typeface="Tajawal ExtraBold" panose="00000800000000000000" pitchFamily="2" charset="-78"/>
              </a:rPr>
              <a:t> رائد </a:t>
            </a:r>
            <a:r>
              <a:rPr lang="en-US" sz="2300" b="1" dirty="0">
                <a:solidFill>
                  <a:srgbClr val="2D3956"/>
                </a:solidFill>
                <a:latin typeface="Tajawal ExtraBold" panose="00000800000000000000" pitchFamily="2" charset="-78"/>
                <a:cs typeface="Tajawal ExtraBold" panose="00000800000000000000" pitchFamily="2" charset="-78"/>
              </a:rPr>
              <a:t> to </a:t>
            </a:r>
            <a:r>
              <a:rPr lang="en-US" sz="2300" b="1" dirty="0">
                <a:solidFill>
                  <a:srgbClr val="C00000"/>
                </a:solidFill>
                <a:latin typeface="Tajawal ExtraBold" panose="00000800000000000000" pitchFamily="2" charset="-78"/>
                <a:cs typeface="Tajawal ExtraBold" panose="00000800000000000000" pitchFamily="2" charset="-78"/>
              </a:rPr>
              <a:t>information dissemination</a:t>
            </a:r>
            <a:r>
              <a:rPr lang="en-US" sz="2300" b="1" dirty="0">
                <a:solidFill>
                  <a:srgbClr val="2D3956"/>
                </a:solidFill>
                <a:latin typeface="Tajawal ExtraBold" panose="00000800000000000000" pitchFamily="2" charset="-78"/>
                <a:cs typeface="Tajawal ExtraBold" panose="00000800000000000000" pitchFamily="2" charset="-78"/>
              </a:rPr>
              <a:t> and may consist of any type of human rights abuse documentation or citizen reporting</a:t>
            </a:r>
            <a:r>
              <a:rPr lang="ar-EG" sz="2300" dirty="0"/>
              <a:t>وثائق انتهاكات حقوق الإنسان أو تقارير المواطنين</a:t>
            </a:r>
            <a:r>
              <a:rPr lang="en-US" sz="2300" b="1" dirty="0">
                <a:solidFill>
                  <a:srgbClr val="2D3956"/>
                </a:solidFill>
                <a:latin typeface="Tajawal ExtraBold" panose="00000800000000000000" pitchFamily="2" charset="-78"/>
                <a:cs typeface="Tajawal ExtraBold" panose="00000800000000000000" pitchFamily="2" charset="-78"/>
              </a:rPr>
              <a:t>, </a:t>
            </a:r>
            <a:r>
              <a:rPr lang="en-US" sz="2300" b="1" dirty="0">
                <a:solidFill>
                  <a:srgbClr val="C00000"/>
                </a:solidFill>
                <a:latin typeface="Tajawal ExtraBold" panose="00000800000000000000" pitchFamily="2" charset="-78"/>
                <a:cs typeface="Tajawal ExtraBold" panose="00000800000000000000" pitchFamily="2" charset="-78"/>
              </a:rPr>
              <a:t>directly (for instance via mobile phones</a:t>
            </a:r>
            <a:r>
              <a:rPr lang="en-US" sz="2300" b="1" dirty="0">
                <a:solidFill>
                  <a:srgbClr val="2D3956"/>
                </a:solidFill>
                <a:latin typeface="Tajawal ExtraBold" panose="00000800000000000000" pitchFamily="2" charset="-78"/>
                <a:cs typeface="Tajawal ExtraBold" panose="00000800000000000000" pitchFamily="2" charset="-78"/>
              </a:rPr>
              <a:t>)</a:t>
            </a:r>
          </a:p>
          <a:p>
            <a:pPr marL="342900" indent="-342900" algn="just">
              <a:lnSpc>
                <a:spcPts val="2500"/>
              </a:lnSpc>
              <a:buFont typeface="Wingdings" panose="05000000000000000000" pitchFamily="2" charset="2"/>
              <a:buChar char="q"/>
            </a:pPr>
            <a:r>
              <a:rPr lang="en-US" sz="2300" b="1" dirty="0">
                <a:solidFill>
                  <a:srgbClr val="2D3956"/>
                </a:solidFill>
                <a:latin typeface="Tajawal ExtraBold" panose="00000800000000000000" pitchFamily="2" charset="-78"/>
                <a:cs typeface="Tajawal ExtraBold" panose="00000800000000000000" pitchFamily="2" charset="-78"/>
              </a:rPr>
              <a:t>While an online post does not in itself carry significant risks, activists have been persecuted based on their online activities, (e.g. Arab Spring, Hong Kong protests, …). As such, the consequences of clicking do carry physical risks, although these may appear somewhat later than is the case with live street protests.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00514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1200329"/>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What is digital activism? and </a:t>
            </a:r>
          </a:p>
          <a:p>
            <a:pPr algn="just"/>
            <a:r>
              <a:rPr lang="en-US" sz="2400" b="1" dirty="0">
                <a:solidFill>
                  <a:schemeClr val="bg1"/>
                </a:solidFill>
                <a:latin typeface="Tajawal Medium" panose="00000600000000000000" pitchFamily="2" charset="-78"/>
                <a:cs typeface="Tajawal Medium" panose="00000600000000000000" pitchFamily="2" charset="-78"/>
              </a:rPr>
              <a:t>who are digital activists?</a:t>
            </a:r>
          </a:p>
          <a:p>
            <a:pPr algn="just"/>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238444" cy="4593565"/>
          </a:xfrm>
          <a:prstGeom prst="rect">
            <a:avLst/>
          </a:prstGeom>
          <a:noFill/>
        </p:spPr>
        <p:txBody>
          <a:bodyPr wrap="square" rtlCol="0">
            <a:spAutoFit/>
          </a:bodyPr>
          <a:lstStyle/>
          <a:p>
            <a:pPr marL="342900" indent="-342900" algn="just">
              <a:lnSpc>
                <a:spcPts val="2700"/>
              </a:lnSpc>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The tools used by digital activists are vast and changing constantly as technology evolves.</a:t>
            </a:r>
          </a:p>
          <a:p>
            <a:pPr marL="342900" indent="-342900" algn="just">
              <a:lnSpc>
                <a:spcPts val="27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    Online petitions. </a:t>
            </a:r>
            <a:r>
              <a:rPr lang="en-US" sz="2400" b="1" dirty="0">
                <a:solidFill>
                  <a:srgbClr val="2D3956"/>
                </a:solidFill>
                <a:latin typeface="Tajawal ExtraBold" panose="00000800000000000000" pitchFamily="2" charset="-78"/>
                <a:cs typeface="Tajawal ExtraBold" panose="00000800000000000000" pitchFamily="2" charset="-78"/>
              </a:rPr>
              <a:t>Websites such as Change.org, ipetitions.org, Avaaz.org are hubs</a:t>
            </a:r>
            <a:r>
              <a:rPr lang="ar-EG" sz="2400" b="1" dirty="0">
                <a:solidFill>
                  <a:srgbClr val="2D3956"/>
                </a:solidFill>
                <a:latin typeface="Tajawal ExtraBold" panose="00000800000000000000" pitchFamily="2" charset="-78"/>
                <a:cs typeface="Tajawal ExtraBold" panose="00000800000000000000" pitchFamily="2" charset="-78"/>
              </a:rPr>
              <a:t>مراكز </a:t>
            </a:r>
            <a:r>
              <a:rPr lang="en-US" sz="2400" b="1" dirty="0">
                <a:solidFill>
                  <a:srgbClr val="2D3956"/>
                </a:solidFill>
                <a:latin typeface="Tajawal ExtraBold" panose="00000800000000000000" pitchFamily="2" charset="-78"/>
                <a:cs typeface="Tajawal ExtraBold" panose="00000800000000000000" pitchFamily="2" charset="-78"/>
              </a:rPr>
              <a:t> of online activism, where people can communicate with others worldwide regarding their cause.</a:t>
            </a:r>
          </a:p>
          <a:p>
            <a:pPr marL="342900" indent="-342900" algn="just">
              <a:lnSpc>
                <a:spcPts val="2700"/>
              </a:lnSpc>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Social networks. </a:t>
            </a:r>
            <a:r>
              <a:rPr lang="en-US" sz="2400" b="1" dirty="0">
                <a:solidFill>
                  <a:srgbClr val="2D3956"/>
                </a:solidFill>
                <a:latin typeface="Tajawal ExtraBold" panose="00000800000000000000" pitchFamily="2" charset="-78"/>
                <a:cs typeface="Tajawal ExtraBold" panose="00000800000000000000" pitchFamily="2" charset="-78"/>
              </a:rPr>
              <a:t>Sites with high usage numbers such as Facebook and YouTube have proven beneficial in spreading a message, garnering support, shining information on a subject that might otherwise be overlooked by mainstream media. Protests in 2011 in Tunisia and Egypt against their respective governments were in part </a:t>
            </a:r>
            <a:r>
              <a:rPr lang="en-US" sz="2400" b="1" dirty="0" err="1">
                <a:solidFill>
                  <a:srgbClr val="2D3956"/>
                </a:solidFill>
                <a:latin typeface="Tajawal ExtraBold" panose="00000800000000000000" pitchFamily="2" charset="-78"/>
                <a:cs typeface="Tajawal ExtraBold" panose="00000800000000000000" pitchFamily="2" charset="-78"/>
              </a:rPr>
              <a:t>organised</a:t>
            </a:r>
            <a:r>
              <a:rPr lang="en-US" sz="2400" b="1" dirty="0">
                <a:solidFill>
                  <a:srgbClr val="2D3956"/>
                </a:solidFill>
                <a:latin typeface="Tajawal ExtraBold" panose="00000800000000000000" pitchFamily="2" charset="-78"/>
                <a:cs typeface="Tajawal ExtraBold" panose="00000800000000000000" pitchFamily="2" charset="-78"/>
              </a:rPr>
              <a:t> and promoted via Facebook. Social media also played a role in </a:t>
            </a:r>
            <a:r>
              <a:rPr lang="en-US" sz="2400" b="1" dirty="0" err="1">
                <a:solidFill>
                  <a:srgbClr val="2D3956"/>
                </a:solidFill>
                <a:latin typeface="Tajawal ExtraBold" panose="00000800000000000000" pitchFamily="2" charset="-78"/>
                <a:cs typeface="Tajawal ExtraBold" panose="00000800000000000000" pitchFamily="2" charset="-78"/>
              </a:rPr>
              <a:t>mobilising</a:t>
            </a:r>
            <a:r>
              <a:rPr lang="en-US" sz="2400" b="1" dirty="0">
                <a:solidFill>
                  <a:srgbClr val="2D3956"/>
                </a:solidFill>
                <a:latin typeface="Tajawal ExtraBold" panose="00000800000000000000" pitchFamily="2" charset="-78"/>
                <a:cs typeface="Tajawal ExtraBold" panose="00000800000000000000" pitchFamily="2" charset="-78"/>
              </a:rPr>
              <a:t> people in Hong Kong’s pro-democracy protests in 2019.</a:t>
            </a:r>
            <a:endParaRPr lang="en-US"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87849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1200329"/>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What is digital activism? and </a:t>
            </a:r>
          </a:p>
          <a:p>
            <a:pPr algn="just"/>
            <a:r>
              <a:rPr lang="en-US" sz="2400" b="1" dirty="0">
                <a:solidFill>
                  <a:schemeClr val="bg1"/>
                </a:solidFill>
                <a:latin typeface="Tajawal Medium" panose="00000600000000000000" pitchFamily="2" charset="-78"/>
                <a:cs typeface="Tajawal Medium" panose="00000600000000000000" pitchFamily="2" charset="-78"/>
              </a:rPr>
              <a:t>who are digital activists?</a:t>
            </a:r>
          </a:p>
          <a:p>
            <a:pPr algn="just"/>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238444" cy="3901068"/>
          </a:xfrm>
          <a:prstGeom prst="rect">
            <a:avLst/>
          </a:prstGeom>
          <a:noFill/>
        </p:spPr>
        <p:txBody>
          <a:bodyPr wrap="square" rtlCol="0">
            <a:spAutoFit/>
          </a:bodyPr>
          <a:lstStyle/>
          <a:p>
            <a:pPr marL="342900" indent="-342900" algn="just">
              <a:lnSpc>
                <a:spcPts val="27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Blogs. </a:t>
            </a:r>
            <a:r>
              <a:rPr lang="en-US" sz="2400" b="1" dirty="0">
                <a:solidFill>
                  <a:srgbClr val="2D3956"/>
                </a:solidFill>
                <a:latin typeface="Tajawal ExtraBold" panose="00000800000000000000" pitchFamily="2" charset="-78"/>
                <a:cs typeface="Tajawal ExtraBold" panose="00000800000000000000" pitchFamily="2" charset="-78"/>
              </a:rPr>
              <a:t>Essentially a form of citizen journalism</a:t>
            </a:r>
            <a:r>
              <a:rPr lang="ar-EG" sz="2400" b="1" dirty="0">
                <a:solidFill>
                  <a:srgbClr val="2D3956"/>
                </a:solidFill>
                <a:latin typeface="Tajawal ExtraBold" panose="00000800000000000000" pitchFamily="2" charset="-78"/>
                <a:cs typeface="Tajawal ExtraBold" panose="00000800000000000000" pitchFamily="2" charset="-78"/>
              </a:rPr>
              <a:t> صحافة المواطن </a:t>
            </a:r>
            <a:r>
              <a:rPr lang="en-US" sz="2400" b="1" dirty="0">
                <a:solidFill>
                  <a:srgbClr val="2D3956"/>
                </a:solidFill>
                <a:latin typeface="Tajawal ExtraBold" panose="00000800000000000000" pitchFamily="2" charset="-78"/>
                <a:cs typeface="Tajawal ExtraBold" panose="00000800000000000000" pitchFamily="2" charset="-78"/>
              </a:rPr>
              <a:t> for the masses, blogs provide an effective means of </a:t>
            </a:r>
            <a:r>
              <a:rPr lang="en-US" sz="2400" b="1" dirty="0">
                <a:solidFill>
                  <a:srgbClr val="C00000"/>
                </a:solidFill>
                <a:latin typeface="Tajawal ExtraBold" panose="00000800000000000000" pitchFamily="2" charset="-78"/>
                <a:cs typeface="Tajawal ExtraBold" panose="00000800000000000000" pitchFamily="2" charset="-78"/>
              </a:rPr>
              <a:t>non-filtered communication</a:t>
            </a:r>
            <a:r>
              <a:rPr lang="en-US" sz="2400" b="1" dirty="0">
                <a:solidFill>
                  <a:srgbClr val="2D3956"/>
                </a:solidFill>
                <a:latin typeface="Tajawal ExtraBold" panose="00000800000000000000" pitchFamily="2" charset="-78"/>
                <a:cs typeface="Tajawal ExtraBold" panose="00000800000000000000" pitchFamily="2" charset="-78"/>
              </a:rPr>
              <a:t> with an audience about any topic and have been used in numerous online campaigns.</a:t>
            </a:r>
          </a:p>
          <a:p>
            <a:pPr marL="342900" indent="-342900" algn="just">
              <a:lnSpc>
                <a:spcPts val="27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Micro-blogging. </a:t>
            </a:r>
            <a:r>
              <a:rPr lang="en-US" sz="2400" b="1" dirty="0">
                <a:solidFill>
                  <a:srgbClr val="2D3956"/>
                </a:solidFill>
                <a:latin typeface="Tajawal ExtraBold" panose="00000800000000000000" pitchFamily="2" charset="-78"/>
                <a:cs typeface="Tajawal ExtraBold" panose="00000800000000000000" pitchFamily="2" charset="-78"/>
              </a:rPr>
              <a:t>Micro-blogging sites such as X (Twitter) are used to help spread </a:t>
            </a:r>
            <a:r>
              <a:rPr lang="en-US" sz="2400" b="1" dirty="0">
                <a:solidFill>
                  <a:srgbClr val="C00000"/>
                </a:solidFill>
                <a:latin typeface="Tajawal ExtraBold" panose="00000800000000000000" pitchFamily="2" charset="-78"/>
                <a:cs typeface="Tajawal ExtraBold" panose="00000800000000000000" pitchFamily="2" charset="-78"/>
              </a:rPr>
              <a:t>awareness of an issue or activist event</a:t>
            </a:r>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Twitter’s hashtag function,</a:t>
            </a:r>
            <a:r>
              <a:rPr lang="en-US" sz="2400" b="1" dirty="0">
                <a:solidFill>
                  <a:srgbClr val="2D3956"/>
                </a:solidFill>
                <a:latin typeface="Tajawal ExtraBold" panose="00000800000000000000" pitchFamily="2" charset="-78"/>
                <a:cs typeface="Tajawal ExtraBold" panose="00000800000000000000" pitchFamily="2" charset="-78"/>
              </a:rPr>
              <a:t> which allows people to have their tweets contribute to a multi-user conversation by </a:t>
            </a:r>
            <a:r>
              <a:rPr lang="en-US" sz="2400" b="1" dirty="0">
                <a:solidFill>
                  <a:srgbClr val="C00000"/>
                </a:solidFill>
                <a:latin typeface="Tajawal ExtraBold" panose="00000800000000000000" pitchFamily="2" charset="-78"/>
                <a:cs typeface="Tajawal ExtraBold" panose="00000800000000000000" pitchFamily="2" charset="-78"/>
              </a:rPr>
              <a:t>typing a keyword or phrase preceded by a hashtag</a:t>
            </a:r>
            <a:r>
              <a:rPr lang="en-US" sz="2400" b="1" dirty="0">
                <a:solidFill>
                  <a:srgbClr val="2D3956"/>
                </a:solidFill>
                <a:latin typeface="Tajawal ExtraBold" panose="00000800000000000000" pitchFamily="2" charset="-78"/>
                <a:cs typeface="Tajawal ExtraBold" panose="00000800000000000000" pitchFamily="2" charset="-78"/>
              </a:rPr>
              <a:t>, is used frequently as a digital tool for </a:t>
            </a:r>
            <a:r>
              <a:rPr lang="en-US" sz="2400" b="1" dirty="0">
                <a:solidFill>
                  <a:srgbClr val="C00000"/>
                </a:solidFill>
                <a:latin typeface="Tajawal ExtraBold" panose="00000800000000000000" pitchFamily="2" charset="-78"/>
                <a:cs typeface="Tajawal ExtraBold" panose="00000800000000000000" pitchFamily="2" charset="-78"/>
              </a:rPr>
              <a:t>spreading a message</a:t>
            </a:r>
            <a:r>
              <a:rPr lang="en-US" sz="2400" b="1" dirty="0">
                <a:solidFill>
                  <a:srgbClr val="2D3956"/>
                </a:solidFill>
                <a:latin typeface="Tajawal ExtraBold" panose="00000800000000000000" pitchFamily="2" charset="-78"/>
                <a:cs typeface="Tajawal ExtraBold" panose="00000800000000000000" pitchFamily="2" charset="-78"/>
              </a:rPr>
              <a:t>. The Chinese equivalent to Twitter is Weibo.</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601298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1200329"/>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What is digital activism? and </a:t>
            </a:r>
          </a:p>
          <a:p>
            <a:pPr algn="just"/>
            <a:r>
              <a:rPr lang="en-US" sz="2400" b="1" dirty="0">
                <a:solidFill>
                  <a:schemeClr val="bg1"/>
                </a:solidFill>
                <a:latin typeface="Tajawal Medium" panose="00000600000000000000" pitchFamily="2" charset="-78"/>
                <a:cs typeface="Tajawal Medium" panose="00000600000000000000" pitchFamily="2" charset="-78"/>
              </a:rPr>
              <a:t>who are digital activists?</a:t>
            </a:r>
          </a:p>
          <a:p>
            <a:pPr algn="just"/>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238444" cy="3901068"/>
          </a:xfrm>
          <a:prstGeom prst="rect">
            <a:avLst/>
          </a:prstGeom>
          <a:noFill/>
        </p:spPr>
        <p:txBody>
          <a:bodyPr wrap="square" rtlCol="0">
            <a:spAutoFit/>
          </a:bodyPr>
          <a:lstStyle/>
          <a:p>
            <a:pPr marL="342900" indent="-342900" algn="just">
              <a:lnSpc>
                <a:spcPts val="27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Proxy servers. </a:t>
            </a:r>
            <a:r>
              <a:rPr lang="en-US" sz="2400" b="1" dirty="0">
                <a:solidFill>
                  <a:srgbClr val="2D3956"/>
                </a:solidFill>
                <a:latin typeface="Tajawal ExtraBold" panose="00000800000000000000" pitchFamily="2" charset="-78"/>
                <a:cs typeface="Tajawal ExtraBold" panose="00000800000000000000" pitchFamily="2" charset="-78"/>
              </a:rPr>
              <a:t>As means of circumventing government intervention</a:t>
            </a:r>
            <a:r>
              <a:rPr lang="ar-EG" sz="2400" b="1" dirty="0">
                <a:solidFill>
                  <a:srgbClr val="2D3956"/>
                </a:solidFill>
                <a:latin typeface="Tajawal ExtraBold" panose="00000800000000000000" pitchFamily="2" charset="-78"/>
                <a:cs typeface="Tajawal ExtraBold" panose="00000800000000000000" pitchFamily="2" charset="-78"/>
              </a:rPr>
              <a:t> الالتفاف على التدخل الحكومي</a:t>
            </a:r>
            <a:r>
              <a:rPr lang="en-US" sz="2400" b="1" dirty="0">
                <a:solidFill>
                  <a:srgbClr val="2D3956"/>
                </a:solidFill>
                <a:latin typeface="Tajawal ExtraBold" panose="00000800000000000000" pitchFamily="2" charset="-78"/>
                <a:cs typeface="Tajawal ExtraBold" panose="00000800000000000000" pitchFamily="2" charset="-78"/>
              </a:rPr>
              <a:t> when it comes to online protesting, many people employ proxy servers, which act as intermediaries between a user and a site </a:t>
            </a:r>
            <a:r>
              <a:rPr lang="ar-EG" sz="2400" b="1" dirty="0">
                <a:solidFill>
                  <a:srgbClr val="2D3956"/>
                </a:solidFill>
                <a:latin typeface="Tajawal ExtraBold" panose="00000800000000000000" pitchFamily="2" charset="-78"/>
                <a:cs typeface="Tajawal ExtraBold" panose="00000800000000000000" pitchFamily="2" charset="-78"/>
              </a:rPr>
              <a:t>وسطاء بين المستخدم والموقع</a:t>
            </a:r>
            <a:r>
              <a:rPr lang="en-US" sz="2400" b="1" dirty="0">
                <a:solidFill>
                  <a:srgbClr val="2D3956"/>
                </a:solidFill>
                <a:latin typeface="Tajawal ExtraBold" panose="00000800000000000000" pitchFamily="2" charset="-78"/>
                <a:cs typeface="Tajawal ExtraBold" panose="00000800000000000000" pitchFamily="2" charset="-78"/>
              </a:rPr>
              <a:t>. </a:t>
            </a:r>
          </a:p>
          <a:p>
            <a:pPr marL="342900" indent="-342900" algn="just">
              <a:lnSpc>
                <a:spcPts val="27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Crowdsourcing platforms </a:t>
            </a:r>
            <a:r>
              <a:rPr lang="ar-EG" sz="2400" b="1" dirty="0">
                <a:solidFill>
                  <a:srgbClr val="C00000"/>
                </a:solidFill>
                <a:latin typeface="Tajawal ExtraBold" panose="00000800000000000000" pitchFamily="2" charset="-78"/>
                <a:cs typeface="Tajawal ExtraBold" panose="00000800000000000000" pitchFamily="2" charset="-78"/>
              </a:rPr>
              <a:t>منصات </a:t>
            </a:r>
            <a:r>
              <a:rPr lang="ar-EG" sz="2400" b="1" dirty="0" err="1">
                <a:solidFill>
                  <a:srgbClr val="C00000"/>
                </a:solidFill>
                <a:latin typeface="Tajawal ExtraBold" panose="00000800000000000000" pitchFamily="2" charset="-78"/>
                <a:cs typeface="Tajawal ExtraBold" panose="00000800000000000000" pitchFamily="2" charset="-78"/>
              </a:rPr>
              <a:t>التعهيد</a:t>
            </a:r>
            <a:r>
              <a:rPr lang="ar-EG" sz="2400" b="1" dirty="0">
                <a:solidFill>
                  <a:srgbClr val="C00000"/>
                </a:solidFill>
                <a:latin typeface="Tajawal ExtraBold" panose="00000800000000000000" pitchFamily="2" charset="-78"/>
                <a:cs typeface="Tajawal ExtraBold" panose="00000800000000000000" pitchFamily="2" charset="-78"/>
              </a:rPr>
              <a:t> الجماعي</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2D3956"/>
                </a:solidFill>
                <a:latin typeface="Tajawal ExtraBold" panose="00000800000000000000" pitchFamily="2" charset="-78"/>
                <a:cs typeface="Tajawal ExtraBold" panose="00000800000000000000" pitchFamily="2" charset="-78"/>
              </a:rPr>
              <a:t>Using the internet to distribute problem-solving and resource acquisition, these platforms help individuals and initiatives to mobilize a global community and create collaboration opportunities between groups of (otherwise) unconnected people. </a:t>
            </a:r>
            <a:r>
              <a:rPr lang="en-US" sz="2400" b="1" dirty="0">
                <a:solidFill>
                  <a:srgbClr val="C00000"/>
                </a:solidFill>
                <a:latin typeface="Tajawal ExtraBold" panose="00000800000000000000" pitchFamily="2" charset="-78"/>
                <a:cs typeface="Tajawal ExtraBold" panose="00000800000000000000" pitchFamily="2" charset="-78"/>
              </a:rPr>
              <a:t>Wikipedia is a good example</a:t>
            </a:r>
            <a:r>
              <a:rPr lang="en-US" sz="2400" b="1" dirty="0">
                <a:solidFill>
                  <a:srgbClr val="2D3956"/>
                </a:solidFill>
                <a:latin typeface="Tajawal ExtraBold" panose="00000800000000000000" pitchFamily="2" charset="-78"/>
                <a:cs typeface="Tajawal ExtraBold" panose="00000800000000000000" pitchFamily="2" charset="-78"/>
              </a:rPr>
              <a:t>, as well as popular collective funding platforms such as Kickstarter and Indiegogo. </a:t>
            </a:r>
            <a:endParaRPr lang="en-US"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E7B901B2-207E-A246-5644-1A46CD6BC029}"/>
              </a:ext>
            </a:extLst>
          </p:cNvPr>
          <p:cNvSpPr txBox="1"/>
          <p:nvPr/>
        </p:nvSpPr>
        <p:spPr>
          <a:xfrm>
            <a:off x="4667249" y="5066677"/>
            <a:ext cx="5419725" cy="923330"/>
          </a:xfrm>
          <a:prstGeom prst="rect">
            <a:avLst/>
          </a:prstGeom>
          <a:solidFill>
            <a:srgbClr val="D9E7EF"/>
          </a:solidFill>
        </p:spPr>
        <p:txBody>
          <a:bodyPr wrap="square">
            <a:spAutoFit/>
          </a:bodyPr>
          <a:lstStyle/>
          <a:p>
            <a:pPr algn="r" rtl="1"/>
            <a:r>
              <a:rPr lang="ar-EG" sz="1800" b="1" dirty="0" err="1">
                <a:solidFill>
                  <a:srgbClr val="C00000"/>
                </a:solidFill>
                <a:latin typeface="Tajawal ExtraBold" panose="00000800000000000000" pitchFamily="2" charset="-78"/>
                <a:cs typeface="Tajawal ExtraBold" panose="00000800000000000000" pitchFamily="2" charset="-78"/>
              </a:rPr>
              <a:t>التعهيد</a:t>
            </a:r>
            <a:r>
              <a:rPr lang="ar-EG" sz="1800" b="1" dirty="0">
                <a:solidFill>
                  <a:srgbClr val="C00000"/>
                </a:solidFill>
                <a:latin typeface="Tajawal ExtraBold" panose="00000800000000000000" pitchFamily="2" charset="-78"/>
                <a:cs typeface="Tajawal ExtraBold" panose="00000800000000000000" pitchFamily="2" charset="-78"/>
              </a:rPr>
              <a:t> الجماعي </a:t>
            </a:r>
            <a:r>
              <a:rPr lang="ar-EG" dirty="0">
                <a:ln w="0"/>
                <a:effectLst>
                  <a:outerShdw blurRad="38100" dist="19050" dir="2700000" algn="tl" rotWithShape="0">
                    <a:schemeClr val="dk1">
                      <a:alpha val="40000"/>
                    </a:schemeClr>
                  </a:outerShdw>
                </a:effectLst>
              </a:rPr>
              <a:t>هي عملية جمع المعلومات أو الآراء من مجموعة كبيرة من الأشخاص الذين يقومون بتقديم معلوماتهم وخبراتهم عبر الإنترنت ووسائل التواصل الاجتماعي وتطبيقات الهواتف</a:t>
            </a:r>
            <a:endParaRPr lang="en-US" dirty="0">
              <a:ln w="0"/>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9206401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448830"/>
            <a:ext cx="9256152" cy="1938992"/>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How to respond to ‘</a:t>
            </a:r>
            <a:r>
              <a:rPr lang="en-US" sz="4000" b="1" dirty="0" err="1">
                <a:solidFill>
                  <a:srgbClr val="2E3957"/>
                </a:solidFill>
                <a:latin typeface="Tajawal ExtraBold" panose="00000800000000000000" pitchFamily="2" charset="-78"/>
                <a:cs typeface="Tajawal ExtraBold" panose="00000800000000000000" pitchFamily="2" charset="-78"/>
              </a:rPr>
              <a:t>radicalised</a:t>
            </a:r>
            <a:r>
              <a:rPr lang="en-US" sz="4000" b="1" dirty="0">
                <a:solidFill>
                  <a:srgbClr val="2E3957"/>
                </a:solidFill>
                <a:latin typeface="Tajawal ExtraBold" panose="00000800000000000000" pitchFamily="2" charset="-78"/>
                <a:cs typeface="Tajawal ExtraBold" panose="00000800000000000000" pitchFamily="2" charset="-78"/>
              </a:rPr>
              <a:t>’ customers or stakeholders?</a:t>
            </a:r>
          </a:p>
          <a:p>
            <a:pPr algn="ctr"/>
            <a:endParaRPr lang="en-US" sz="4000" b="1" dirty="0">
              <a:solidFill>
                <a:srgbClr val="2E3957"/>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BF90C6B5-84C4-7069-8A7B-3C74D4C5791D}"/>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3881813" y="2828983"/>
            <a:ext cx="3944248" cy="2743825"/>
          </a:xfrm>
          <a:prstGeom prst="rect">
            <a:avLst/>
          </a:prstGeom>
        </p:spPr>
      </p:pic>
    </p:spTree>
    <p:extLst>
      <p:ext uri="{BB962C8B-B14F-4D97-AF65-F5344CB8AC3E}">
        <p14:creationId xmlns:p14="http://schemas.microsoft.com/office/powerpoint/2010/main" val="1676454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respond to ‘</a:t>
            </a:r>
            <a:r>
              <a:rPr lang="en-US" sz="2400" b="1" dirty="0" err="1">
                <a:solidFill>
                  <a:schemeClr val="bg1"/>
                </a:solidFill>
                <a:latin typeface="Tajawal Medium" panose="00000600000000000000" pitchFamily="2" charset="-78"/>
                <a:cs typeface="Tajawal Medium" panose="00000600000000000000" pitchFamily="2" charset="-78"/>
              </a:rPr>
              <a:t>radicalised</a:t>
            </a:r>
            <a:r>
              <a:rPr lang="en-US" sz="2400" b="1" dirty="0">
                <a:solidFill>
                  <a:schemeClr val="bg1"/>
                </a:solidFill>
                <a:latin typeface="Tajawal Medium" panose="00000600000000000000" pitchFamily="2" charset="-78"/>
                <a:cs typeface="Tajawal Medium" panose="00000600000000000000" pitchFamily="2" charset="-78"/>
              </a:rPr>
              <a:t>’ customers or stakeholders?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238444" cy="4154984"/>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err="1">
                <a:solidFill>
                  <a:srgbClr val="C00000"/>
                </a:solidFill>
                <a:latin typeface="Tajawal ExtraBold" panose="00000800000000000000" pitchFamily="2" charset="-78"/>
                <a:cs typeface="Tajawal ExtraBold" panose="00000800000000000000" pitchFamily="2" charset="-78"/>
              </a:rPr>
              <a:t>Radicalisation</a:t>
            </a:r>
            <a:r>
              <a:rPr lang="en-US" sz="2400" b="1" dirty="0">
                <a:solidFill>
                  <a:srgbClr val="C00000"/>
                </a:solidFill>
                <a:latin typeface="Tajawal ExtraBold" panose="00000800000000000000" pitchFamily="2" charset="-78"/>
                <a:cs typeface="Tajawal ExtraBold" panose="00000800000000000000" pitchFamily="2" charset="-78"/>
              </a:rPr>
              <a:t> is the process by which a person comes to support terrorism and extremist ideologies. </a:t>
            </a:r>
            <a:r>
              <a:rPr lang="en-US" sz="2400" b="1" dirty="0">
                <a:solidFill>
                  <a:srgbClr val="2D3956"/>
                </a:solidFill>
                <a:latin typeface="Tajawal ExtraBold" panose="00000800000000000000" pitchFamily="2" charset="-78"/>
                <a:cs typeface="Tajawal ExtraBold" panose="00000800000000000000" pitchFamily="2" charset="-78"/>
              </a:rPr>
              <a:t>If you are </a:t>
            </a:r>
            <a:r>
              <a:rPr lang="en-US" sz="2400" b="1" dirty="0">
                <a:solidFill>
                  <a:srgbClr val="00B0F0"/>
                </a:solidFill>
                <a:latin typeface="Tajawal ExtraBold" panose="00000800000000000000" pitchFamily="2" charset="-78"/>
                <a:cs typeface="Tajawal ExtraBold" panose="00000800000000000000" pitchFamily="2" charset="-78"/>
              </a:rPr>
              <a:t>worried someone close to you is becoming </a:t>
            </a:r>
            <a:r>
              <a:rPr lang="en-US" sz="2400" b="1" dirty="0" err="1">
                <a:solidFill>
                  <a:srgbClr val="00B0F0"/>
                </a:solidFill>
                <a:latin typeface="Tajawal ExtraBold" panose="00000800000000000000" pitchFamily="2" charset="-78"/>
                <a:cs typeface="Tajawal ExtraBold" panose="00000800000000000000" pitchFamily="2" charset="-78"/>
              </a:rPr>
              <a:t>radicalised</a:t>
            </a:r>
            <a:r>
              <a:rPr lang="en-US" sz="2400" b="1" dirty="0">
                <a:solidFill>
                  <a:srgbClr val="00B0F0"/>
                </a:solidFill>
                <a:latin typeface="Tajawal ExtraBold" panose="00000800000000000000" pitchFamily="2" charset="-78"/>
                <a:cs typeface="Tajawal ExtraBold" panose="00000800000000000000" pitchFamily="2" charset="-78"/>
              </a:rPr>
              <a:t> </a:t>
            </a:r>
            <a:r>
              <a:rPr lang="en-US" sz="2400" b="1" dirty="0">
                <a:solidFill>
                  <a:srgbClr val="2D3956"/>
                </a:solidFill>
                <a:latin typeface="Tajawal ExtraBold" panose="00000800000000000000" pitchFamily="2" charset="-78"/>
                <a:cs typeface="Tajawal ExtraBold" panose="00000800000000000000" pitchFamily="2" charset="-78"/>
              </a:rPr>
              <a:t>act </a:t>
            </a:r>
            <a:r>
              <a:rPr lang="en-US" sz="2400" b="1" dirty="0">
                <a:solidFill>
                  <a:srgbClr val="FF0000"/>
                </a:solidFill>
                <a:latin typeface="Tajawal ExtraBold" panose="00000800000000000000" pitchFamily="2" charset="-78"/>
                <a:cs typeface="Tajawal ExtraBold" panose="00000800000000000000" pitchFamily="2" charset="-78"/>
              </a:rPr>
              <a:t>early</a:t>
            </a:r>
            <a:r>
              <a:rPr lang="en-US" sz="2400" b="1" dirty="0">
                <a:solidFill>
                  <a:srgbClr val="2D3956"/>
                </a:solidFill>
                <a:latin typeface="Tajawal ExtraBold" panose="00000800000000000000" pitchFamily="2" charset="-78"/>
                <a:cs typeface="Tajawal ExtraBold" panose="00000800000000000000" pitchFamily="2" charset="-78"/>
              </a:rPr>
              <a:t> and seek help. The sooner you reach out, the quicker </a:t>
            </a:r>
            <a:r>
              <a:rPr lang="en-US" sz="2400" b="1" dirty="0">
                <a:solidFill>
                  <a:srgbClr val="00B0F0"/>
                </a:solidFill>
                <a:latin typeface="Tajawal ExtraBold" panose="00000800000000000000" pitchFamily="2" charset="-78"/>
                <a:cs typeface="Tajawal ExtraBold" panose="00000800000000000000" pitchFamily="2" charset="-78"/>
              </a:rPr>
              <a:t>the person you care about can be protected </a:t>
            </a:r>
            <a:r>
              <a:rPr lang="en-US" sz="2400" b="1" dirty="0">
                <a:solidFill>
                  <a:srgbClr val="2D3956"/>
                </a:solidFill>
                <a:latin typeface="Tajawal ExtraBold" panose="00000800000000000000" pitchFamily="2" charset="-78"/>
                <a:cs typeface="Tajawal ExtraBold" panose="00000800000000000000" pitchFamily="2" charset="-78"/>
              </a:rPr>
              <a:t>from being groomed and exploited by extremists.</a:t>
            </a:r>
          </a:p>
          <a:p>
            <a:pPr marL="342900" indent="-342900" algn="just">
              <a:buFont typeface="Wingdings" panose="05000000000000000000" pitchFamily="2" charset="2"/>
              <a:buChar char="q"/>
            </a:pP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err="1">
                <a:solidFill>
                  <a:srgbClr val="FF0000"/>
                </a:solidFill>
                <a:latin typeface="Tajawal ExtraBold" panose="00000800000000000000" pitchFamily="2" charset="-78"/>
                <a:cs typeface="Tajawal ExtraBold" panose="00000800000000000000" pitchFamily="2" charset="-78"/>
              </a:rPr>
              <a:t>Radicalisation</a:t>
            </a:r>
            <a:r>
              <a:rPr lang="en-US" sz="2400" b="1" dirty="0">
                <a:solidFill>
                  <a:srgbClr val="FF0000"/>
                </a:solidFill>
                <a:latin typeface="Tajawal ExtraBold" panose="00000800000000000000" pitchFamily="2" charset="-78"/>
                <a:cs typeface="Tajawal ExtraBold" panose="00000800000000000000" pitchFamily="2" charset="-78"/>
              </a:rPr>
              <a:t> as a concept does not mean the same to everyone and to every institution or country</a:t>
            </a:r>
            <a:r>
              <a:rPr lang="en-US" sz="2400" b="1" dirty="0">
                <a:solidFill>
                  <a:srgbClr val="2D3956"/>
                </a:solidFill>
                <a:latin typeface="Tajawal ExtraBold" panose="00000800000000000000" pitchFamily="2" charset="-78"/>
                <a:cs typeface="Tajawal ExtraBold" panose="00000800000000000000" pitchFamily="2" charset="-78"/>
              </a:rPr>
              <a:t>, and does not impact individuals in the same way either. It is therefore a challenge to design effective public policies which address the issue in a consistent manner and ensure safety and security for all.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012903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respond to ‘</a:t>
            </a:r>
            <a:r>
              <a:rPr lang="en-US" sz="2400" b="1" dirty="0" err="1">
                <a:solidFill>
                  <a:schemeClr val="bg1"/>
                </a:solidFill>
                <a:latin typeface="Tajawal Medium" panose="00000600000000000000" pitchFamily="2" charset="-78"/>
                <a:cs typeface="Tajawal Medium" panose="00000600000000000000" pitchFamily="2" charset="-78"/>
              </a:rPr>
              <a:t>radicalised</a:t>
            </a:r>
            <a:r>
              <a:rPr lang="en-US" sz="2400" b="1" dirty="0">
                <a:solidFill>
                  <a:schemeClr val="bg1"/>
                </a:solidFill>
                <a:latin typeface="Tajawal Medium" panose="00000600000000000000" pitchFamily="2" charset="-78"/>
                <a:cs typeface="Tajawal Medium" panose="00000600000000000000" pitchFamily="2" charset="-78"/>
              </a:rPr>
              <a:t>’ customers or stakeholders?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238444" cy="4493538"/>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To define radicalization: It is a process by which individuals or groups come to embrace</a:t>
            </a:r>
            <a:r>
              <a:rPr lang="ar-EG" sz="2200" b="1" dirty="0">
                <a:solidFill>
                  <a:srgbClr val="2D3956"/>
                </a:solidFill>
                <a:latin typeface="Tajawal ExtraBold" panose="00000800000000000000" pitchFamily="2" charset="-78"/>
                <a:cs typeface="Tajawal ExtraBold" panose="00000800000000000000" pitchFamily="2" charset="-78"/>
              </a:rPr>
              <a:t> تبنى</a:t>
            </a:r>
            <a:r>
              <a:rPr lang="en-US" sz="2200" b="1" dirty="0">
                <a:solidFill>
                  <a:srgbClr val="2D3956"/>
                </a:solidFill>
                <a:latin typeface="Tajawal ExtraBold" panose="00000800000000000000" pitchFamily="2" charset="-78"/>
                <a:cs typeface="Tajawal ExtraBold" panose="00000800000000000000" pitchFamily="2" charset="-78"/>
              </a:rPr>
              <a:t> attitudes, or engage in actions, that support violence in the pursuit </a:t>
            </a:r>
            <a:r>
              <a:rPr lang="ar-EG" sz="2200" b="1" dirty="0">
                <a:solidFill>
                  <a:srgbClr val="2D3956"/>
                </a:solidFill>
                <a:latin typeface="Tajawal ExtraBold" panose="00000800000000000000" pitchFamily="2" charset="-78"/>
                <a:cs typeface="Tajawal ExtraBold" panose="00000800000000000000" pitchFamily="2" charset="-78"/>
              </a:rPr>
              <a:t>متابعة</a:t>
            </a:r>
            <a:r>
              <a:rPr lang="en-US" sz="2200" b="1" dirty="0">
                <a:solidFill>
                  <a:srgbClr val="2D3956"/>
                </a:solidFill>
                <a:latin typeface="Tajawal ExtraBold" panose="00000800000000000000" pitchFamily="2" charset="-78"/>
                <a:cs typeface="Tajawal ExtraBold" panose="00000800000000000000" pitchFamily="2" charset="-78"/>
              </a:rPr>
              <a:t> of extremist causes.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It is a profoundly </a:t>
            </a:r>
            <a:r>
              <a:rPr lang="en-US" sz="2200" b="1" dirty="0">
                <a:solidFill>
                  <a:srgbClr val="C00000"/>
                </a:solidFill>
                <a:latin typeface="Tajawal ExtraBold" panose="00000800000000000000" pitchFamily="2" charset="-78"/>
                <a:cs typeface="Tajawal ExtraBold" panose="00000800000000000000" pitchFamily="2" charset="-78"/>
              </a:rPr>
              <a:t>social phenomenon</a:t>
            </a:r>
            <a:r>
              <a:rPr lang="en-US" sz="2200" b="1" dirty="0">
                <a:solidFill>
                  <a:srgbClr val="2D3956"/>
                </a:solidFill>
                <a:latin typeface="Tajawal ExtraBold" panose="00000800000000000000" pitchFamily="2" charset="-78"/>
                <a:cs typeface="Tajawal ExtraBold" panose="00000800000000000000" pitchFamily="2" charset="-78"/>
              </a:rPr>
              <a:t>. It focuses on environments in which </a:t>
            </a:r>
            <a:r>
              <a:rPr lang="en-US" sz="2200" b="1" dirty="0" err="1">
                <a:solidFill>
                  <a:srgbClr val="2D3956"/>
                </a:solidFill>
                <a:latin typeface="Tajawal ExtraBold" panose="00000800000000000000" pitchFamily="2" charset="-78"/>
                <a:cs typeface="Tajawal ExtraBold" panose="00000800000000000000" pitchFamily="2" charset="-78"/>
              </a:rPr>
              <a:t>radicalisation</a:t>
            </a:r>
            <a:r>
              <a:rPr lang="en-US" sz="2200" b="1" dirty="0">
                <a:solidFill>
                  <a:srgbClr val="2D3956"/>
                </a:solidFill>
                <a:latin typeface="Tajawal ExtraBold" panose="00000800000000000000" pitchFamily="2" charset="-78"/>
                <a:cs typeface="Tajawal ExtraBold" panose="00000800000000000000" pitchFamily="2" charset="-78"/>
              </a:rPr>
              <a:t> messages are found, rather than terrorist events or individuals. Its focus is not individual profiles and trajectories but the process and meaning of engagement with </a:t>
            </a:r>
            <a:r>
              <a:rPr lang="en-US" sz="2200" b="1" dirty="0" err="1">
                <a:solidFill>
                  <a:srgbClr val="2D3956"/>
                </a:solidFill>
                <a:latin typeface="Tajawal ExtraBold" panose="00000800000000000000" pitchFamily="2" charset="-78"/>
                <a:cs typeface="Tajawal ExtraBold" panose="00000800000000000000" pitchFamily="2" charset="-78"/>
              </a:rPr>
              <a:t>radicalisation</a:t>
            </a:r>
            <a:r>
              <a:rPr lang="en-US" sz="2200" b="1" dirty="0">
                <a:solidFill>
                  <a:srgbClr val="2D3956"/>
                </a:solidFill>
                <a:latin typeface="Tajawal ExtraBold" panose="00000800000000000000" pitchFamily="2" charset="-78"/>
                <a:cs typeface="Tajawal ExtraBold" panose="00000800000000000000" pitchFamily="2" charset="-78"/>
              </a:rPr>
              <a:t> for individuals (in context). It envisages </a:t>
            </a:r>
            <a:r>
              <a:rPr lang="en-US" sz="2200" b="1" dirty="0" err="1">
                <a:solidFill>
                  <a:srgbClr val="2D3956"/>
                </a:solidFill>
                <a:latin typeface="Tajawal ExtraBold" panose="00000800000000000000" pitchFamily="2" charset="-78"/>
                <a:cs typeface="Tajawal ExtraBold" panose="00000800000000000000" pitchFamily="2" charset="-78"/>
              </a:rPr>
              <a:t>radicalisation</a:t>
            </a:r>
            <a:r>
              <a:rPr lang="en-US" sz="2200" b="1" dirty="0">
                <a:solidFill>
                  <a:srgbClr val="2D3956"/>
                </a:solidFill>
                <a:latin typeface="Tajawal ExtraBold" panose="00000800000000000000" pitchFamily="2" charset="-78"/>
                <a:cs typeface="Tajawal ExtraBold" panose="00000800000000000000" pitchFamily="2" charset="-78"/>
              </a:rPr>
              <a:t> as a phenomenon that is complex (not linear); situational (emerging as the outcome of interaction, including choice); emotional (as well as ideological); dynamic (spatially and temporally); and also looks at online </a:t>
            </a:r>
            <a:r>
              <a:rPr lang="en-US" sz="2200" b="1" dirty="0" err="1">
                <a:solidFill>
                  <a:srgbClr val="2D3956"/>
                </a:solidFill>
                <a:latin typeface="Tajawal ExtraBold" panose="00000800000000000000" pitchFamily="2" charset="-78"/>
                <a:cs typeface="Tajawal ExtraBold" panose="00000800000000000000" pitchFamily="2" charset="-78"/>
              </a:rPr>
              <a:t>radicalisation</a:t>
            </a:r>
            <a:r>
              <a:rPr lang="en-US" sz="2200" b="1" dirty="0">
                <a:solidFill>
                  <a:srgbClr val="2D3956"/>
                </a:solidFill>
                <a:latin typeface="Tajawal ExtraBold" panose="00000800000000000000" pitchFamily="2" charset="-78"/>
                <a:cs typeface="Tajawal ExtraBold" panose="00000800000000000000" pitchFamily="2" charset="-78"/>
              </a:rPr>
              <a:t>, which is the most common outcome of encounters/engagement with radical ideology.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75360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respond to ‘</a:t>
            </a:r>
            <a:r>
              <a:rPr lang="en-US" sz="2400" b="1" dirty="0" err="1">
                <a:solidFill>
                  <a:schemeClr val="bg1"/>
                </a:solidFill>
                <a:latin typeface="Tajawal Medium" panose="00000600000000000000" pitchFamily="2" charset="-78"/>
                <a:cs typeface="Tajawal Medium" panose="00000600000000000000" pitchFamily="2" charset="-78"/>
              </a:rPr>
              <a:t>radicalised</a:t>
            </a:r>
            <a:r>
              <a:rPr lang="en-US" sz="2400" b="1" dirty="0">
                <a:solidFill>
                  <a:schemeClr val="bg1"/>
                </a:solidFill>
                <a:latin typeface="Tajawal Medium" panose="00000600000000000000" pitchFamily="2" charset="-78"/>
                <a:cs typeface="Tajawal Medium" panose="00000600000000000000" pitchFamily="2" charset="-78"/>
              </a:rPr>
              <a:t>’ customers or stakeholders?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889646" cy="4493538"/>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What can trigger someone to become </a:t>
            </a:r>
            <a:r>
              <a:rPr lang="en-US" sz="2400" b="1" dirty="0" err="1">
                <a:solidFill>
                  <a:srgbClr val="FF0000"/>
                </a:solidFill>
                <a:latin typeface="Tajawal ExtraBold" panose="00000800000000000000" pitchFamily="2" charset="-78"/>
                <a:cs typeface="Tajawal ExtraBold" panose="00000800000000000000" pitchFamily="2" charset="-78"/>
              </a:rPr>
              <a:t>radicalised</a:t>
            </a:r>
            <a:r>
              <a:rPr lang="en-US" sz="2400" b="1" dirty="0">
                <a:solidFill>
                  <a:srgbClr val="FF0000"/>
                </a:solidFill>
                <a:latin typeface="Tajawal ExtraBold" panose="00000800000000000000" pitchFamily="2" charset="-78"/>
                <a:cs typeface="Tajawal ExtraBold" panose="00000800000000000000" pitchFamily="2" charset="-78"/>
              </a:rPr>
              <a: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Sometimes there is a significant event or incident that can trigger a person and make them more receptive </a:t>
            </a:r>
            <a:r>
              <a:rPr lang="ar-EG" sz="2400" b="1" dirty="0">
                <a:solidFill>
                  <a:srgbClr val="2D3956"/>
                </a:solidFill>
                <a:latin typeface="Tajawal ExtraBold" panose="00000800000000000000" pitchFamily="2" charset="-78"/>
                <a:cs typeface="Tajawal ExtraBold" panose="00000800000000000000" pitchFamily="2" charset="-78"/>
              </a:rPr>
              <a:t>أكثر تقبلا</a:t>
            </a:r>
            <a:r>
              <a:rPr lang="en-US" sz="2400" b="1" dirty="0">
                <a:solidFill>
                  <a:srgbClr val="2D3956"/>
                </a:solidFill>
                <a:latin typeface="Tajawal ExtraBold" panose="00000800000000000000" pitchFamily="2" charset="-78"/>
                <a:cs typeface="Tajawal ExtraBold" panose="00000800000000000000" pitchFamily="2" charset="-78"/>
              </a:rPr>
              <a:t> to extreme views. It can take multiple forms and include:</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A personal crisis like losing a job</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Not getting a job</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feeling of being left behind, alienated or apart from everyone else</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Or it can be triggered by an outside event, like a terror attack here or in another country</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92820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respond to ‘</a:t>
            </a:r>
            <a:r>
              <a:rPr lang="en-US" sz="2400" b="1" dirty="0" err="1">
                <a:solidFill>
                  <a:schemeClr val="bg1"/>
                </a:solidFill>
                <a:latin typeface="Tajawal Medium" panose="00000600000000000000" pitchFamily="2" charset="-78"/>
                <a:cs typeface="Tajawal Medium" panose="00000600000000000000" pitchFamily="2" charset="-78"/>
              </a:rPr>
              <a:t>radicalised</a:t>
            </a:r>
            <a:r>
              <a:rPr lang="en-US" sz="2400" b="1" dirty="0">
                <a:solidFill>
                  <a:schemeClr val="bg1"/>
                </a:solidFill>
                <a:latin typeface="Tajawal Medium" panose="00000600000000000000" pitchFamily="2" charset="-78"/>
                <a:cs typeface="Tajawal Medium" panose="00000600000000000000" pitchFamily="2" charset="-78"/>
              </a:rPr>
              <a:t>’ customers or stakeholders?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889646" cy="4216539"/>
          </a:xfrm>
          <a:prstGeom prst="rect">
            <a:avLst/>
          </a:prstGeom>
          <a:noFill/>
        </p:spPr>
        <p:txBody>
          <a:bodyPr wrap="square" rtlCol="0">
            <a:spAutoFit/>
          </a:bodyPr>
          <a:lstStyle/>
          <a:p>
            <a:pPr algn="just"/>
            <a:r>
              <a:rPr lang="en-US" sz="2400" b="1" dirty="0" err="1">
                <a:solidFill>
                  <a:srgbClr val="C00000"/>
                </a:solidFill>
                <a:latin typeface="Tajawal ExtraBold" panose="00000800000000000000" pitchFamily="2" charset="-78"/>
                <a:cs typeface="Tajawal ExtraBold" panose="00000800000000000000" pitchFamily="2" charset="-78"/>
              </a:rPr>
              <a:t>Radicalisation</a:t>
            </a:r>
            <a:r>
              <a:rPr lang="en-US" sz="2400" b="1" dirty="0">
                <a:solidFill>
                  <a:srgbClr val="C00000"/>
                </a:solidFill>
                <a:latin typeface="Tajawal ExtraBold" panose="00000800000000000000" pitchFamily="2" charset="-78"/>
                <a:cs typeface="Tajawal ExtraBold" panose="00000800000000000000" pitchFamily="2" charset="-78"/>
              </a:rPr>
              <a:t> as a four-stage process</a:t>
            </a:r>
          </a:p>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1) Pre-radical</a:t>
            </a:r>
            <a:r>
              <a:rPr lang="ar-EG" sz="2200" b="1" dirty="0">
                <a:solidFill>
                  <a:srgbClr val="C00000"/>
                </a:solidFill>
                <a:latin typeface="Tajawal ExtraBold" panose="00000800000000000000" pitchFamily="2" charset="-78"/>
                <a:cs typeface="Tajawal ExtraBold" panose="00000800000000000000" pitchFamily="2" charset="-78"/>
              </a:rPr>
              <a:t>قبل التطرف </a:t>
            </a:r>
            <a:r>
              <a:rPr lang="en-US" sz="2200" b="1" dirty="0">
                <a:solidFill>
                  <a:srgbClr val="C00000"/>
                </a:solidFill>
                <a:latin typeface="Tajawal ExtraBold" panose="00000800000000000000" pitchFamily="2" charset="-78"/>
                <a:cs typeface="Tajawal ExtraBold" panose="00000800000000000000" pitchFamily="2" charset="-78"/>
              </a:rPr>
              <a:t>: </a:t>
            </a:r>
            <a:r>
              <a:rPr lang="en-US" sz="2200" b="1" dirty="0">
                <a:solidFill>
                  <a:srgbClr val="2D3956"/>
                </a:solidFill>
                <a:latin typeface="Tajawal ExtraBold" panose="00000800000000000000" pitchFamily="2" charset="-78"/>
                <a:cs typeface="Tajawal ExtraBold" panose="00000800000000000000" pitchFamily="2" charset="-78"/>
              </a:rPr>
              <a:t>The person joins or identifies with a group or </a:t>
            </a:r>
            <a:r>
              <a:rPr lang="en-US" sz="2200" b="1" dirty="0" err="1">
                <a:solidFill>
                  <a:srgbClr val="2D3956"/>
                </a:solidFill>
                <a:latin typeface="Tajawal ExtraBold" panose="00000800000000000000" pitchFamily="2" charset="-78"/>
                <a:cs typeface="Tajawal ExtraBold" panose="00000800000000000000" pitchFamily="2" charset="-78"/>
              </a:rPr>
              <a:t>organisation</a:t>
            </a:r>
            <a:r>
              <a:rPr lang="en-US" sz="2200" b="1" dirty="0">
                <a:solidFill>
                  <a:srgbClr val="2D3956"/>
                </a:solidFill>
                <a:latin typeface="Tajawal ExtraBold" panose="00000800000000000000" pitchFamily="2" charset="-78"/>
                <a:cs typeface="Tajawal ExtraBold" panose="00000800000000000000" pitchFamily="2" charset="-78"/>
              </a:rPr>
              <a:t> </a:t>
            </a:r>
            <a:r>
              <a:rPr lang="ar-EG" sz="2200" b="1" dirty="0">
                <a:solidFill>
                  <a:srgbClr val="2D3956"/>
                </a:solidFill>
                <a:latin typeface="Tajawal ExtraBold" panose="00000800000000000000" pitchFamily="2" charset="-78"/>
                <a:cs typeface="Tajawal ExtraBold" panose="00000800000000000000" pitchFamily="2" charset="-78"/>
              </a:rPr>
              <a:t>ينضم الشخص أو يتعرف على مجموعة أو منظمة</a:t>
            </a:r>
            <a:endParaRPr lang="en-US" sz="2200" b="1" dirty="0">
              <a:solidFill>
                <a:srgbClr val="2D3956"/>
              </a:solidFill>
              <a:latin typeface="Tajawal ExtraBold" panose="00000800000000000000" pitchFamily="2" charset="-78"/>
              <a:cs typeface="Tajawal ExtraBold" panose="00000800000000000000" pitchFamily="2" charset="-78"/>
            </a:endParaRP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2) Self-identify</a:t>
            </a:r>
            <a:r>
              <a:rPr lang="ar-EG" sz="2200" b="1" dirty="0">
                <a:solidFill>
                  <a:srgbClr val="C00000"/>
                </a:solidFill>
                <a:latin typeface="Tajawal ExtraBold" panose="00000800000000000000" pitchFamily="2" charset="-78"/>
                <a:cs typeface="Tajawal ExtraBold" panose="00000800000000000000" pitchFamily="2" charset="-78"/>
              </a:rPr>
              <a:t>تحديد الذات</a:t>
            </a:r>
            <a:r>
              <a:rPr lang="en-US" sz="2200" b="1" dirty="0">
                <a:solidFill>
                  <a:srgbClr val="C00000"/>
                </a:solidFill>
                <a:latin typeface="Tajawal ExtraBold" panose="00000800000000000000" pitchFamily="2" charset="-78"/>
                <a:cs typeface="Tajawal ExtraBold" panose="00000800000000000000" pitchFamily="2" charset="-78"/>
              </a:rPr>
              <a:t>: </a:t>
            </a:r>
            <a:r>
              <a:rPr lang="en-US" sz="2200" b="1" dirty="0">
                <a:solidFill>
                  <a:srgbClr val="2D3956"/>
                </a:solidFill>
                <a:latin typeface="Tajawal ExtraBold" panose="00000800000000000000" pitchFamily="2" charset="-78"/>
                <a:cs typeface="Tajawal ExtraBold" panose="00000800000000000000" pitchFamily="2" charset="-78"/>
              </a:rPr>
              <a:t>The person believes and accepts the beliefs and views held by the group or organization </a:t>
            </a:r>
            <a:r>
              <a:rPr lang="ar-EG" sz="2200" b="1" dirty="0">
                <a:solidFill>
                  <a:srgbClr val="2D3956"/>
                </a:solidFill>
                <a:latin typeface="Tajawal ExtraBold" panose="00000800000000000000" pitchFamily="2" charset="-78"/>
                <a:cs typeface="Tajawal ExtraBold" panose="00000800000000000000" pitchFamily="2" charset="-78"/>
              </a:rPr>
              <a:t>يؤمن الشخص ويقبل المعتقدات ووجهات النظر التي تتبناها المجموعة أو المنظمة</a:t>
            </a:r>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3) Indoctrination</a:t>
            </a:r>
            <a:r>
              <a:rPr lang="ar-EG" sz="2200" b="1" dirty="0">
                <a:solidFill>
                  <a:srgbClr val="C00000"/>
                </a:solidFill>
                <a:latin typeface="Tajawal ExtraBold" panose="00000800000000000000" pitchFamily="2" charset="-78"/>
                <a:cs typeface="Tajawal ExtraBold" panose="00000800000000000000" pitchFamily="2" charset="-78"/>
              </a:rPr>
              <a:t>التلقين العقائدي </a:t>
            </a:r>
            <a:r>
              <a:rPr lang="en-US" sz="2200" b="1" dirty="0">
                <a:solidFill>
                  <a:srgbClr val="C00000"/>
                </a:solidFill>
                <a:latin typeface="Tajawal ExtraBold" panose="00000800000000000000" pitchFamily="2" charset="-78"/>
                <a:cs typeface="Tajawal ExtraBold" panose="00000800000000000000" pitchFamily="2" charset="-78"/>
              </a:rPr>
              <a:t>: </a:t>
            </a:r>
            <a:r>
              <a:rPr lang="en-US" sz="2200" b="1" dirty="0">
                <a:solidFill>
                  <a:srgbClr val="2D3956"/>
                </a:solidFill>
                <a:latin typeface="Tajawal ExtraBold" panose="00000800000000000000" pitchFamily="2" charset="-78"/>
                <a:cs typeface="Tajawal ExtraBold" panose="00000800000000000000" pitchFamily="2" charset="-78"/>
              </a:rPr>
              <a:t>The person is groomed by the group or </a:t>
            </a:r>
            <a:r>
              <a:rPr lang="en-US" sz="2200" b="1" dirty="0" err="1">
                <a:solidFill>
                  <a:srgbClr val="2D3956"/>
                </a:solidFill>
                <a:latin typeface="Tajawal ExtraBold" panose="00000800000000000000" pitchFamily="2" charset="-78"/>
                <a:cs typeface="Tajawal ExtraBold" panose="00000800000000000000" pitchFamily="2" charset="-78"/>
              </a:rPr>
              <a:t>organisation</a:t>
            </a:r>
            <a:r>
              <a:rPr lang="en-US" sz="2200" b="1" dirty="0">
                <a:solidFill>
                  <a:srgbClr val="2D3956"/>
                </a:solidFill>
                <a:latin typeface="Tajawal ExtraBold" panose="00000800000000000000" pitchFamily="2" charset="-78"/>
                <a:cs typeface="Tajawal ExtraBold" panose="00000800000000000000" pitchFamily="2" charset="-78"/>
              </a:rPr>
              <a:t> pulling them further down the pathway </a:t>
            </a:r>
            <a:r>
              <a:rPr lang="ar-EG" sz="2200" b="1" dirty="0">
                <a:solidFill>
                  <a:srgbClr val="2D3956"/>
                </a:solidFill>
                <a:latin typeface="Tajawal ExtraBold" panose="00000800000000000000" pitchFamily="2" charset="-78"/>
                <a:cs typeface="Tajawal ExtraBold" panose="00000800000000000000" pitchFamily="2" charset="-78"/>
              </a:rPr>
              <a:t>يتم إعداد الشخص من قبل المجموعة أو المنظمة التي تسحبه إلى أسفل المسار</a:t>
            </a:r>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4) Terrorism: </a:t>
            </a:r>
            <a:r>
              <a:rPr lang="en-US" sz="2200" b="1" dirty="0">
                <a:solidFill>
                  <a:srgbClr val="2D3956"/>
                </a:solidFill>
                <a:latin typeface="Tajawal ExtraBold" panose="00000800000000000000" pitchFamily="2" charset="-78"/>
                <a:cs typeface="Tajawal ExtraBold" panose="00000800000000000000" pitchFamily="2" charset="-78"/>
              </a:rPr>
              <a:t>The person becomes involved in committing </a:t>
            </a:r>
            <a:r>
              <a:rPr lang="en-US" sz="2200" b="1" dirty="0">
                <a:solidFill>
                  <a:srgbClr val="FF0000"/>
                </a:solidFill>
                <a:latin typeface="Tajawal ExtraBold" panose="00000800000000000000" pitchFamily="2" charset="-78"/>
                <a:cs typeface="Tajawal ExtraBold" panose="00000800000000000000" pitchFamily="2" charset="-78"/>
              </a:rPr>
              <a:t>terrorist acts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335314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respond to ‘</a:t>
            </a:r>
            <a:r>
              <a:rPr lang="en-US" sz="2400" b="1" dirty="0" err="1">
                <a:solidFill>
                  <a:schemeClr val="bg1"/>
                </a:solidFill>
                <a:latin typeface="Tajawal Medium" panose="00000600000000000000" pitchFamily="2" charset="-78"/>
                <a:cs typeface="Tajawal Medium" panose="00000600000000000000" pitchFamily="2" charset="-78"/>
              </a:rPr>
              <a:t>radicalised</a:t>
            </a:r>
            <a:r>
              <a:rPr lang="en-US" sz="2400" b="1" dirty="0">
                <a:solidFill>
                  <a:schemeClr val="bg1"/>
                </a:solidFill>
                <a:latin typeface="Tajawal Medium" panose="00000600000000000000" pitchFamily="2" charset="-78"/>
                <a:cs typeface="Tajawal Medium" panose="00000600000000000000" pitchFamily="2" charset="-78"/>
              </a:rPr>
              <a:t>’ customers or stakeholders?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889646"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Propaganda and extremist content online</a:t>
            </a:r>
          </a:p>
          <a:p>
            <a:pPr marL="342900" indent="-342900" algn="just">
              <a:buFont typeface="Wingdings" panose="05000000000000000000" pitchFamily="2" charset="2"/>
              <a:buChar char="q"/>
            </a:pPr>
            <a:endParaRPr lang="en-US" sz="2400" b="1" dirty="0">
              <a:solidFill>
                <a:srgbClr val="C0000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err="1">
                <a:solidFill>
                  <a:srgbClr val="2D3956"/>
                </a:solidFill>
                <a:latin typeface="Tajawal ExtraBold" panose="00000800000000000000" pitchFamily="2" charset="-78"/>
                <a:cs typeface="Tajawal ExtraBold" panose="00000800000000000000" pitchFamily="2" charset="-78"/>
              </a:rPr>
              <a:t>Radicalisers</a:t>
            </a:r>
            <a:r>
              <a:rPr lang="en-US" sz="2400" b="1" dirty="0">
                <a:solidFill>
                  <a:srgbClr val="2D3956"/>
                </a:solidFill>
                <a:latin typeface="Tajawal ExtraBold" panose="00000800000000000000" pitchFamily="2" charset="-78"/>
                <a:cs typeface="Tajawal ExtraBold" panose="00000800000000000000" pitchFamily="2" charset="-78"/>
              </a:rPr>
              <a:t> are using the internet to target, persuade and recruit vulnerable people. They do this by posting extreme and often violent images, messages, speeches and videos on social media, private messaging platforms, gaming platforms and forums.</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They use a number of tactics to recruit people including actively spreading fake news, which has been created to exploit people’s worries and insecurities. They will also look to distort news stories about unemployment or homelessness for example, and start to build their own narrative around it.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727550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respond to ‘</a:t>
            </a:r>
            <a:r>
              <a:rPr lang="en-US" sz="2400" b="1" dirty="0" err="1">
                <a:solidFill>
                  <a:schemeClr val="bg1"/>
                </a:solidFill>
                <a:latin typeface="Tajawal Medium" panose="00000600000000000000" pitchFamily="2" charset="-78"/>
                <a:cs typeface="Tajawal Medium" panose="00000600000000000000" pitchFamily="2" charset="-78"/>
              </a:rPr>
              <a:t>radicalised</a:t>
            </a:r>
            <a:r>
              <a:rPr lang="en-US" sz="2400" b="1" dirty="0">
                <a:solidFill>
                  <a:schemeClr val="bg1"/>
                </a:solidFill>
                <a:latin typeface="Tajawal Medium" panose="00000600000000000000" pitchFamily="2" charset="-78"/>
                <a:cs typeface="Tajawal Medium" panose="00000600000000000000" pitchFamily="2" charset="-78"/>
              </a:rPr>
              <a:t>’ customers or stakeholders?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09868"/>
            <a:ext cx="9889646" cy="46166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What online channels are used to target vulnerable people online?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13" name="Picture 12">
            <a:extLst>
              <a:ext uri="{FF2B5EF4-FFF2-40B4-BE49-F238E27FC236}">
                <a16:creationId xmlns:a16="http://schemas.microsoft.com/office/drawing/2014/main" id="{67F021E3-6915-4010-DD19-13033CDE598D}"/>
              </a:ext>
            </a:extLst>
          </p:cNvPr>
          <p:cNvPicPr>
            <a:picLocks noChangeAspect="1"/>
          </p:cNvPicPr>
          <p:nvPr/>
        </p:nvPicPr>
        <p:blipFill rotWithShape="1">
          <a:blip r:embed="rId8"/>
          <a:srcRect l="11672" t="30698" r="12923" b="9742"/>
          <a:stretch/>
        </p:blipFill>
        <p:spPr>
          <a:xfrm>
            <a:off x="2270996" y="2098198"/>
            <a:ext cx="8623401" cy="3831405"/>
          </a:xfrm>
          <a:prstGeom prst="rect">
            <a:avLst/>
          </a:prstGeom>
        </p:spPr>
      </p:pic>
      <p:sp>
        <p:nvSpPr>
          <p:cNvPr id="15" name="TextBox 14">
            <a:extLst>
              <a:ext uri="{FF2B5EF4-FFF2-40B4-BE49-F238E27FC236}">
                <a16:creationId xmlns:a16="http://schemas.microsoft.com/office/drawing/2014/main" id="{F7A5C30D-AEE0-F29F-AF4F-0439F2178626}"/>
              </a:ext>
            </a:extLst>
          </p:cNvPr>
          <p:cNvSpPr txBox="1"/>
          <p:nvPr/>
        </p:nvSpPr>
        <p:spPr>
          <a:xfrm>
            <a:off x="4670897" y="4611844"/>
            <a:ext cx="6223500" cy="1200329"/>
          </a:xfrm>
          <a:prstGeom prst="rect">
            <a:avLst/>
          </a:prstGeom>
          <a:noFill/>
        </p:spPr>
        <p:txBody>
          <a:bodyPr wrap="square">
            <a:spAutoFit/>
          </a:bodyPr>
          <a:lstStyle/>
          <a:p>
            <a:r>
              <a:rPr lang="en-US" b="1" dirty="0">
                <a:solidFill>
                  <a:srgbClr val="2D3956"/>
                </a:solidFill>
              </a:rPr>
              <a:t>Extremists use lots of different channels to try to connect with someone who they think could be vulnerable and persuadable. They will look at posts/tweets, likes and shares and social media profiles and friend lists to identify people to target.</a:t>
            </a:r>
          </a:p>
        </p:txBody>
      </p:sp>
    </p:spTree>
    <p:extLst>
      <p:ext uri="{BB962C8B-B14F-4D97-AF65-F5344CB8AC3E}">
        <p14:creationId xmlns:p14="http://schemas.microsoft.com/office/powerpoint/2010/main" val="40537452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448830"/>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Prevent/Reduce </a:t>
            </a:r>
            <a:r>
              <a:rPr lang="en-US" sz="4000" b="1" dirty="0" err="1">
                <a:solidFill>
                  <a:srgbClr val="2E3957"/>
                </a:solidFill>
                <a:latin typeface="Tajawal ExtraBold" panose="00000800000000000000" pitchFamily="2" charset="-78"/>
                <a:cs typeface="Tajawal ExtraBold" panose="00000800000000000000" pitchFamily="2" charset="-78"/>
              </a:rPr>
              <a:t>Radicalisation</a:t>
            </a:r>
            <a:endParaRPr lang="en-US" sz="4000" b="1" dirty="0">
              <a:solidFill>
                <a:srgbClr val="2E3957"/>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descr="A person holding a hand&#10;&#10;Description automatically generated">
            <a:extLst>
              <a:ext uri="{FF2B5EF4-FFF2-40B4-BE49-F238E27FC236}">
                <a16:creationId xmlns:a16="http://schemas.microsoft.com/office/drawing/2014/main" id="{922BA6D1-3531-F7C5-C9A9-BC19E3ABC38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584087" y="2578254"/>
            <a:ext cx="4716007" cy="2994554"/>
          </a:xfrm>
          <a:prstGeom prst="rect">
            <a:avLst/>
          </a:prstGeom>
        </p:spPr>
      </p:pic>
    </p:spTree>
    <p:extLst>
      <p:ext uri="{BB962C8B-B14F-4D97-AF65-F5344CB8AC3E}">
        <p14:creationId xmlns:p14="http://schemas.microsoft.com/office/powerpoint/2010/main" val="6585773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Prevent/Reduce </a:t>
            </a:r>
            <a:r>
              <a:rPr lang="en-US" sz="2400" b="1" dirty="0" err="1">
                <a:solidFill>
                  <a:schemeClr val="bg1"/>
                </a:solidFill>
                <a:latin typeface="Tajawal Medium" panose="00000600000000000000" pitchFamily="2" charset="-78"/>
                <a:cs typeface="Tajawal Medium" panose="00000600000000000000" pitchFamily="2" charset="-78"/>
              </a:rPr>
              <a:t>Radicalisation</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85453"/>
            <a:ext cx="9889646" cy="461665"/>
          </a:xfrm>
          <a:prstGeom prst="rect">
            <a:avLst/>
          </a:prstGeom>
          <a:noFill/>
        </p:spPr>
        <p:txBody>
          <a:bodyPr wrap="square" rtlCol="0">
            <a:spAutoFit/>
          </a:bodyPr>
          <a:lstStyle/>
          <a:p>
            <a:pPr algn="just"/>
            <a:r>
              <a:rPr lang="en-US" sz="2400" b="1">
                <a:solidFill>
                  <a:srgbClr val="C00000"/>
                </a:solidFill>
                <a:latin typeface="Tajawal ExtraBold" panose="00000800000000000000" pitchFamily="2" charset="-78"/>
                <a:cs typeface="Tajawal ExtraBold" panose="00000800000000000000" pitchFamily="2" charset="-78"/>
              </a:rPr>
              <a:t>How can you reduce the risk of someone becoming radicalised? </a:t>
            </a:r>
            <a:endParaRPr lang="en-US" sz="2400" b="1" dirty="0">
              <a:solidFill>
                <a:srgbClr val="C00000"/>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5119AC8F-5892-3703-C3AE-CAE1733FDE96}"/>
              </a:ext>
            </a:extLst>
          </p:cNvPr>
          <p:cNvSpPr txBox="1"/>
          <p:nvPr/>
        </p:nvSpPr>
        <p:spPr>
          <a:xfrm>
            <a:off x="1771922" y="2070491"/>
            <a:ext cx="9446683" cy="646331"/>
          </a:xfrm>
          <a:prstGeom prst="rect">
            <a:avLst/>
          </a:prstGeom>
          <a:noFill/>
        </p:spPr>
        <p:txBody>
          <a:bodyPr wrap="square">
            <a:spAutoFit/>
          </a:bodyPr>
          <a:lstStyle/>
          <a:p>
            <a:r>
              <a:rPr lang="en-US" b="1" dirty="0" err="1">
                <a:solidFill>
                  <a:srgbClr val="2D3956"/>
                </a:solidFill>
                <a:highlight>
                  <a:srgbClr val="FFFF00"/>
                </a:highlight>
              </a:rPr>
              <a:t>Radicalisers</a:t>
            </a:r>
            <a:r>
              <a:rPr lang="en-US" b="1" dirty="0">
                <a:solidFill>
                  <a:srgbClr val="2D3956"/>
                </a:solidFill>
                <a:highlight>
                  <a:srgbClr val="FFFF00"/>
                </a:highlight>
              </a:rPr>
              <a:t> try to create a bubble of </a:t>
            </a:r>
            <a:r>
              <a:rPr lang="en-US" b="1" dirty="0">
                <a:solidFill>
                  <a:srgbClr val="C00000"/>
                </a:solidFill>
                <a:highlight>
                  <a:srgbClr val="FFFF00"/>
                </a:highlight>
              </a:rPr>
              <a:t>social isolation</a:t>
            </a:r>
            <a:r>
              <a:rPr lang="en-US" b="1" dirty="0">
                <a:solidFill>
                  <a:srgbClr val="2D3956"/>
                </a:solidFill>
              </a:rPr>
              <a:t>, so no one can contradict the narrative they are telling the person. But there are steps you can take to help stop them from being drawn in. </a:t>
            </a:r>
          </a:p>
        </p:txBody>
      </p:sp>
      <p:pic>
        <p:nvPicPr>
          <p:cNvPr id="11" name="Picture 10">
            <a:extLst>
              <a:ext uri="{FF2B5EF4-FFF2-40B4-BE49-F238E27FC236}">
                <a16:creationId xmlns:a16="http://schemas.microsoft.com/office/drawing/2014/main" id="{02271F6D-6F40-5511-0EA6-1E4359C0B22D}"/>
              </a:ext>
            </a:extLst>
          </p:cNvPr>
          <p:cNvPicPr>
            <a:picLocks noChangeAspect="1"/>
          </p:cNvPicPr>
          <p:nvPr/>
        </p:nvPicPr>
        <p:blipFill rotWithShape="1">
          <a:blip r:embed="rId8">
            <a:extLst>
              <a:ext uri="{BEBA8EAE-BF5A-486C-A8C5-ECC9F3942E4B}">
                <a14:imgProps xmlns:a14="http://schemas.microsoft.com/office/drawing/2010/main">
                  <a14:imgLayer r:embed="rId9">
                    <a14:imgEffect>
                      <a14:brightnessContrast contrast="40000"/>
                    </a14:imgEffect>
                  </a14:imgLayer>
                </a14:imgProps>
              </a:ext>
            </a:extLst>
          </a:blip>
          <a:srcRect l="4351" t="34069" r="5228" b="43030"/>
          <a:stretch/>
        </p:blipFill>
        <p:spPr>
          <a:xfrm>
            <a:off x="1070567" y="2753530"/>
            <a:ext cx="11024260" cy="1570576"/>
          </a:xfrm>
          <a:prstGeom prst="rect">
            <a:avLst/>
          </a:prstGeom>
        </p:spPr>
      </p:pic>
      <p:pic>
        <p:nvPicPr>
          <p:cNvPr id="13" name="Picture 12">
            <a:extLst>
              <a:ext uri="{FF2B5EF4-FFF2-40B4-BE49-F238E27FC236}">
                <a16:creationId xmlns:a16="http://schemas.microsoft.com/office/drawing/2014/main" id="{9D1D3EE7-4EDF-5765-A907-634E337850FD}"/>
              </a:ext>
            </a:extLst>
          </p:cNvPr>
          <p:cNvPicPr>
            <a:picLocks noChangeAspect="1"/>
          </p:cNvPicPr>
          <p:nvPr/>
        </p:nvPicPr>
        <p:blipFill rotWithShape="1">
          <a:blip r:embed="rId10">
            <a:extLst>
              <a:ext uri="{BEBA8EAE-BF5A-486C-A8C5-ECC9F3942E4B}">
                <a14:imgProps xmlns:a14="http://schemas.microsoft.com/office/drawing/2010/main">
                  <a14:imgLayer r:embed="rId11">
                    <a14:imgEffect>
                      <a14:brightnessContrast contrast="40000"/>
                    </a14:imgEffect>
                  </a14:imgLayer>
                </a14:imgProps>
              </a:ext>
            </a:extLst>
          </a:blip>
          <a:srcRect l="4156" t="35145" r="5422" b="40239"/>
          <a:stretch/>
        </p:blipFill>
        <p:spPr>
          <a:xfrm>
            <a:off x="1070567" y="4283053"/>
            <a:ext cx="11024260" cy="1688104"/>
          </a:xfrm>
          <a:prstGeom prst="rect">
            <a:avLst/>
          </a:prstGeom>
        </p:spPr>
      </p:pic>
      <p:sp>
        <p:nvSpPr>
          <p:cNvPr id="6" name="TextBox 5">
            <a:extLst>
              <a:ext uri="{FF2B5EF4-FFF2-40B4-BE49-F238E27FC236}">
                <a16:creationId xmlns:a16="http://schemas.microsoft.com/office/drawing/2014/main" id="{909E226A-E13B-128E-1CC0-B3E59377E10F}"/>
              </a:ext>
            </a:extLst>
          </p:cNvPr>
          <p:cNvSpPr txBox="1"/>
          <p:nvPr/>
        </p:nvSpPr>
        <p:spPr>
          <a:xfrm>
            <a:off x="1664574" y="3285987"/>
            <a:ext cx="643125" cy="369332"/>
          </a:xfrm>
          <a:prstGeom prst="rect">
            <a:avLst/>
          </a:prstGeom>
          <a:noFill/>
        </p:spPr>
        <p:txBody>
          <a:bodyPr wrap="none" rtlCol="0">
            <a:spAutoFit/>
          </a:bodyPr>
          <a:lstStyle/>
          <a:p>
            <a:r>
              <a:rPr lang="ar-EG" b="1" dirty="0">
                <a:solidFill>
                  <a:schemeClr val="bg1"/>
                </a:solidFill>
              </a:rPr>
              <a:t>اليقظة</a:t>
            </a:r>
            <a:endParaRPr lang="en-US" b="1" dirty="0">
              <a:solidFill>
                <a:schemeClr val="bg1"/>
              </a:solidFill>
            </a:endParaRPr>
          </a:p>
        </p:txBody>
      </p:sp>
    </p:spTree>
    <p:extLst>
      <p:ext uri="{BB962C8B-B14F-4D97-AF65-F5344CB8AC3E}">
        <p14:creationId xmlns:p14="http://schemas.microsoft.com/office/powerpoint/2010/main" val="13635497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Prevent/Reduce </a:t>
            </a:r>
            <a:r>
              <a:rPr lang="en-US" sz="2400" b="1" dirty="0" err="1">
                <a:solidFill>
                  <a:schemeClr val="bg1"/>
                </a:solidFill>
                <a:latin typeface="Tajawal Medium" panose="00000600000000000000" pitchFamily="2" charset="-78"/>
                <a:cs typeface="Tajawal Medium" panose="00000600000000000000" pitchFamily="2" charset="-78"/>
              </a:rPr>
              <a:t>Radicalisation</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85453"/>
            <a:ext cx="9889646" cy="461665"/>
          </a:xfrm>
          <a:prstGeom prst="rect">
            <a:avLst/>
          </a:prstGeom>
          <a:noFill/>
        </p:spPr>
        <p:txBody>
          <a:bodyPr wrap="square" rtlCol="0">
            <a:spAutoFit/>
          </a:bodyPr>
          <a:lstStyle/>
          <a:p>
            <a:pPr algn="just"/>
            <a:r>
              <a:rPr lang="en-US" sz="2400" b="1">
                <a:solidFill>
                  <a:srgbClr val="C00000"/>
                </a:solidFill>
                <a:latin typeface="Tajawal ExtraBold" panose="00000800000000000000" pitchFamily="2" charset="-78"/>
                <a:cs typeface="Tajawal ExtraBold" panose="00000800000000000000" pitchFamily="2" charset="-78"/>
              </a:rPr>
              <a:t>How can you reduce the risk of someone becoming radicalised? </a:t>
            </a:r>
            <a:endParaRPr lang="en-US" sz="2400" b="1" dirty="0">
              <a:solidFill>
                <a:srgbClr val="C00000"/>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9" name="Picture 8">
            <a:extLst>
              <a:ext uri="{FF2B5EF4-FFF2-40B4-BE49-F238E27FC236}">
                <a16:creationId xmlns:a16="http://schemas.microsoft.com/office/drawing/2014/main" id="{AEBC5822-8D53-EB01-B19B-536B346D4AA2}"/>
              </a:ext>
            </a:extLst>
          </p:cNvPr>
          <p:cNvPicPr>
            <a:picLocks noChangeAspect="1"/>
          </p:cNvPicPr>
          <p:nvPr/>
        </p:nvPicPr>
        <p:blipFill rotWithShape="1">
          <a:blip r:embed="rId8">
            <a:extLst>
              <a:ext uri="{BEBA8EAE-BF5A-486C-A8C5-ECC9F3942E4B}">
                <a14:imgProps xmlns:a14="http://schemas.microsoft.com/office/drawing/2010/main">
                  <a14:imgLayer r:embed="rId9">
                    <a14:imgEffect>
                      <a14:brightnessContrast contrast="40000"/>
                    </a14:imgEffect>
                  </a14:imgLayer>
                </a14:imgProps>
              </a:ext>
            </a:extLst>
          </a:blip>
          <a:srcRect l="4351" t="34068" r="5325" b="34199"/>
          <a:stretch/>
        </p:blipFill>
        <p:spPr>
          <a:xfrm>
            <a:off x="1021947" y="2133943"/>
            <a:ext cx="11024260" cy="2176217"/>
          </a:xfrm>
          <a:prstGeom prst="rect">
            <a:avLst/>
          </a:prstGeom>
        </p:spPr>
      </p:pic>
      <p:pic>
        <p:nvPicPr>
          <p:cNvPr id="12" name="Picture 11">
            <a:extLst>
              <a:ext uri="{FF2B5EF4-FFF2-40B4-BE49-F238E27FC236}">
                <a16:creationId xmlns:a16="http://schemas.microsoft.com/office/drawing/2014/main" id="{4670AC9F-0D82-F2B1-E039-49701F90454E}"/>
              </a:ext>
            </a:extLst>
          </p:cNvPr>
          <p:cNvPicPr>
            <a:picLocks noChangeAspect="1"/>
          </p:cNvPicPr>
          <p:nvPr/>
        </p:nvPicPr>
        <p:blipFill rotWithShape="1">
          <a:blip r:embed="rId10">
            <a:extLst>
              <a:ext uri="{BEBA8EAE-BF5A-486C-A8C5-ECC9F3942E4B}">
                <a14:imgProps xmlns:a14="http://schemas.microsoft.com/office/drawing/2010/main">
                  <a14:imgLayer r:embed="rId11">
                    <a14:imgEffect>
                      <a14:brightnessContrast contrast="40000"/>
                    </a14:imgEffect>
                  </a14:imgLayer>
                </a14:imgProps>
              </a:ext>
            </a:extLst>
          </a:blip>
          <a:srcRect l="50000" t="34068" r="5123" b="40489"/>
          <a:stretch/>
        </p:blipFill>
        <p:spPr>
          <a:xfrm>
            <a:off x="3981739" y="4299060"/>
            <a:ext cx="5471402" cy="1744852"/>
          </a:xfrm>
          <a:prstGeom prst="rect">
            <a:avLst/>
          </a:prstGeom>
        </p:spPr>
      </p:pic>
    </p:spTree>
    <p:extLst>
      <p:ext uri="{BB962C8B-B14F-4D97-AF65-F5344CB8AC3E}">
        <p14:creationId xmlns:p14="http://schemas.microsoft.com/office/powerpoint/2010/main" val="115311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01694" y="1392555"/>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Social Media Escalation Plans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2" name="Picture 1" descr="A close-up of a survey&#10;&#10;Description automatically generated">
            <a:extLst>
              <a:ext uri="{FF2B5EF4-FFF2-40B4-BE49-F238E27FC236}">
                <a16:creationId xmlns:a16="http://schemas.microsoft.com/office/drawing/2014/main" id="{69EDEE2B-2699-2299-8DDC-9110BC69CA8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537376" y="2156716"/>
            <a:ext cx="7184789" cy="4052958"/>
          </a:xfrm>
          <a:prstGeom prst="rect">
            <a:avLst/>
          </a:prstGeom>
        </p:spPr>
      </p:pic>
    </p:spTree>
    <p:extLst>
      <p:ext uri="{BB962C8B-B14F-4D97-AF65-F5344CB8AC3E}">
        <p14:creationId xmlns:p14="http://schemas.microsoft.com/office/powerpoint/2010/main" val="19376558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 Media Escalation Plans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474106"/>
            <a:ext cx="10238444" cy="4593565"/>
          </a:xfrm>
          <a:prstGeom prst="rect">
            <a:avLst/>
          </a:prstGeom>
          <a:noFill/>
        </p:spPr>
        <p:txBody>
          <a:bodyPr wrap="square" rtlCol="0">
            <a:spAutoFit/>
          </a:bodyPr>
          <a:lstStyle/>
          <a:p>
            <a:pPr marL="342900" indent="-342900" algn="just">
              <a:lnSpc>
                <a:spcPts val="2700"/>
              </a:lnSpc>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The purpose of a Social Media Escalation plan is to determine when an issue has reached a point where it needs to be addressed with more gravity. </a:t>
            </a:r>
          </a:p>
          <a:p>
            <a:pPr marL="342900" indent="-342900" algn="just">
              <a:lnSpc>
                <a:spcPts val="2700"/>
              </a:lnSpc>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It is an important decision-making mechanism to document so that everyone has a shared understanding of how to respond quickly when different issues arise. </a:t>
            </a:r>
          </a:p>
          <a:p>
            <a:pPr marL="342900" indent="-342900" algn="just">
              <a:lnSpc>
                <a:spcPts val="2700"/>
              </a:lnSpc>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While issue management is not new, marketers often need to create escalation plans for social media given how influential comments and posts can be on brand reputation. Escalation plans align teams on the conditions that need to be met to involve more senior stakeholders for greater authority and support. Social Media Escalation plans can be created using different formats, including </a:t>
            </a:r>
            <a:r>
              <a:rPr lang="en-US" sz="2200" b="1" dirty="0">
                <a:solidFill>
                  <a:srgbClr val="C00000"/>
                </a:solidFill>
                <a:latin typeface="Tajawal ExtraBold" panose="00000800000000000000" pitchFamily="2" charset="-78"/>
                <a:cs typeface="Tajawal ExtraBold" panose="00000800000000000000" pitchFamily="2" charset="-78"/>
              </a:rPr>
              <a:t>decision trees</a:t>
            </a:r>
            <a:r>
              <a:rPr lang="en-US" sz="2200" b="1" dirty="0">
                <a:solidFill>
                  <a:srgbClr val="2D3956"/>
                </a:solidFill>
                <a:latin typeface="Tajawal ExtraBold" panose="00000800000000000000" pitchFamily="2" charset="-78"/>
                <a:cs typeface="Tajawal ExtraBold" panose="00000800000000000000" pitchFamily="2" charset="-78"/>
              </a:rPr>
              <a:t>. Use the format this is most clear and relevant for you.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10" name="Picture 9" descr="A logo of a tree with dots and lines&#10;&#10;Description automatically generated">
            <a:extLst>
              <a:ext uri="{FF2B5EF4-FFF2-40B4-BE49-F238E27FC236}">
                <a16:creationId xmlns:a16="http://schemas.microsoft.com/office/drawing/2014/main" id="{DE868483-E882-4FB9-7F04-32A04848D9C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929153" y="5565269"/>
            <a:ext cx="1245904" cy="1285366"/>
          </a:xfrm>
          <a:prstGeom prst="rect">
            <a:avLst/>
          </a:prstGeom>
        </p:spPr>
      </p:pic>
    </p:spTree>
    <p:extLst>
      <p:ext uri="{BB962C8B-B14F-4D97-AF65-F5344CB8AC3E}">
        <p14:creationId xmlns:p14="http://schemas.microsoft.com/office/powerpoint/2010/main" val="17663855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 Media Escalation Plans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474106"/>
            <a:ext cx="10238444" cy="4632037"/>
          </a:xfrm>
          <a:prstGeom prst="rect">
            <a:avLst/>
          </a:prstGeom>
          <a:noFill/>
        </p:spPr>
        <p:txBody>
          <a:bodyPr wrap="square" rtlCol="0">
            <a:spAutoFit/>
          </a:bodyPr>
          <a:lstStyle/>
          <a:p>
            <a:pPr marL="342900" indent="-342900" algn="just">
              <a:lnSpc>
                <a:spcPts val="27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How do we address urgent issues in social media?</a:t>
            </a:r>
          </a:p>
          <a:p>
            <a:pPr marL="800100" lvl="1" indent="-342900" algn="just">
              <a:lnSpc>
                <a:spcPts val="27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Steps</a:t>
            </a:r>
          </a:p>
          <a:p>
            <a:pPr marL="457200" indent="-457200" algn="just">
              <a:lnSpc>
                <a:spcPts val="2500"/>
              </a:lnSpc>
              <a:buFont typeface="+mj-lt"/>
              <a:buAutoNum type="arabicPeriod"/>
            </a:pPr>
            <a:r>
              <a:rPr lang="en-US" sz="2400" b="1" dirty="0">
                <a:solidFill>
                  <a:srgbClr val="2D3956"/>
                </a:solidFill>
                <a:latin typeface="Tajawal ExtraBold" panose="00000800000000000000" pitchFamily="2" charset="-78"/>
                <a:cs typeface="Tajawal ExtraBold" panose="00000800000000000000" pitchFamily="2" charset="-78"/>
              </a:rPr>
              <a:t>Meet with senior stakeholders to </a:t>
            </a:r>
            <a:r>
              <a:rPr lang="en-US" sz="2400" b="1" dirty="0">
                <a:solidFill>
                  <a:srgbClr val="C00000"/>
                </a:solidFill>
                <a:latin typeface="Tajawal ExtraBold" panose="00000800000000000000" pitchFamily="2" charset="-78"/>
                <a:cs typeface="Tajawal ExtraBold" panose="00000800000000000000" pitchFamily="2" charset="-78"/>
              </a:rPr>
              <a:t>identify the types of issues </a:t>
            </a:r>
            <a:r>
              <a:rPr lang="en-US" sz="2400" b="1" dirty="0">
                <a:solidFill>
                  <a:srgbClr val="2D3956"/>
                </a:solidFill>
                <a:latin typeface="Tajawal ExtraBold" panose="00000800000000000000" pitchFamily="2" charset="-78"/>
                <a:cs typeface="Tajawal ExtraBold" panose="00000800000000000000" pitchFamily="2" charset="-78"/>
              </a:rPr>
              <a:t>that represent the highest levels of risk for your organization. What may </a:t>
            </a:r>
            <a:r>
              <a:rPr lang="en-US" sz="2400" b="1" dirty="0">
                <a:solidFill>
                  <a:srgbClr val="C00000"/>
                </a:solidFill>
                <a:latin typeface="Tajawal ExtraBold" panose="00000800000000000000" pitchFamily="2" charset="-78"/>
                <a:cs typeface="Tajawal ExtraBold" panose="00000800000000000000" pitchFamily="2" charset="-78"/>
              </a:rPr>
              <a:t>cause long-term harm</a:t>
            </a:r>
            <a:r>
              <a:rPr lang="en-US" sz="2400" b="1" dirty="0">
                <a:solidFill>
                  <a:srgbClr val="2D3956"/>
                </a:solidFill>
                <a:latin typeface="Tajawal ExtraBold" panose="00000800000000000000" pitchFamily="2" charset="-78"/>
                <a:cs typeface="Tajawal ExtraBold" panose="00000800000000000000" pitchFamily="2" charset="-78"/>
              </a:rPr>
              <a:t>? These issues will be unique to your organization.</a:t>
            </a:r>
          </a:p>
          <a:p>
            <a:pPr marL="457200" indent="-457200" algn="just">
              <a:lnSpc>
                <a:spcPts val="2500"/>
              </a:lnSpc>
              <a:buFont typeface="+mj-lt"/>
              <a:buAutoNum type="arabicPeriod"/>
            </a:pPr>
            <a:r>
              <a:rPr lang="en-US" sz="2400" b="1" dirty="0">
                <a:solidFill>
                  <a:srgbClr val="2D3956"/>
                </a:solidFill>
                <a:latin typeface="Tajawal ExtraBold" panose="00000800000000000000" pitchFamily="2" charset="-78"/>
                <a:cs typeface="Tajawal ExtraBold" panose="00000800000000000000" pitchFamily="2" charset="-78"/>
              </a:rPr>
              <a:t>Explore how these </a:t>
            </a:r>
            <a:r>
              <a:rPr lang="en-US" sz="2400" b="1" dirty="0">
                <a:solidFill>
                  <a:srgbClr val="C00000"/>
                </a:solidFill>
                <a:latin typeface="Tajawal ExtraBold" panose="00000800000000000000" pitchFamily="2" charset="-78"/>
                <a:cs typeface="Tajawal ExtraBold" panose="00000800000000000000" pitchFamily="2" charset="-78"/>
              </a:rPr>
              <a:t>‘hot button’ issues</a:t>
            </a:r>
            <a:r>
              <a:rPr lang="ar-EG" sz="2400" b="1" dirty="0">
                <a:solidFill>
                  <a:srgbClr val="C00000"/>
                </a:solidFill>
                <a:latin typeface="Tajawal ExtraBold" panose="00000800000000000000" pitchFamily="2" charset="-78"/>
                <a:cs typeface="Tajawal ExtraBold" panose="00000800000000000000" pitchFamily="2" charset="-78"/>
              </a:rPr>
              <a:t> قضايا ساخنة </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2D3956"/>
                </a:solidFill>
                <a:latin typeface="Tajawal ExtraBold" panose="00000800000000000000" pitchFamily="2" charset="-78"/>
                <a:cs typeface="Tajawal ExtraBold" panose="00000800000000000000" pitchFamily="2" charset="-78"/>
              </a:rPr>
              <a:t>may manifest</a:t>
            </a:r>
            <a:r>
              <a:rPr lang="ar-EG" sz="2400" b="1" dirty="0">
                <a:solidFill>
                  <a:srgbClr val="2D3956"/>
                </a:solidFill>
                <a:latin typeface="Tajawal ExtraBold" panose="00000800000000000000" pitchFamily="2" charset="-78"/>
                <a:cs typeface="Tajawal ExtraBold" panose="00000800000000000000" pitchFamily="2" charset="-78"/>
              </a:rPr>
              <a:t>تظهر </a:t>
            </a:r>
            <a:r>
              <a:rPr lang="en-US" sz="2400" b="1" dirty="0">
                <a:solidFill>
                  <a:srgbClr val="2D3956"/>
                </a:solidFill>
                <a:latin typeface="Tajawal ExtraBold" panose="00000800000000000000" pitchFamily="2" charset="-78"/>
                <a:cs typeface="Tajawal ExtraBold" panose="00000800000000000000" pitchFamily="2" charset="-78"/>
              </a:rPr>
              <a:t> themselves in social media. What might be posted or shared? Assign a </a:t>
            </a:r>
            <a:r>
              <a:rPr lang="en-US" sz="2400" b="1" dirty="0">
                <a:solidFill>
                  <a:srgbClr val="FF0000"/>
                </a:solidFill>
                <a:latin typeface="Tajawal ExtraBold" panose="00000800000000000000" pitchFamily="2" charset="-78"/>
                <a:cs typeface="Tajawal ExtraBold" panose="00000800000000000000" pitchFamily="2" charset="-78"/>
              </a:rPr>
              <a:t>level of severity </a:t>
            </a:r>
            <a:r>
              <a:rPr lang="en-US" sz="2400" b="1" dirty="0">
                <a:solidFill>
                  <a:srgbClr val="2D3956"/>
                </a:solidFill>
                <a:latin typeface="Tajawal ExtraBold" panose="00000800000000000000" pitchFamily="2" charset="-78"/>
                <a:cs typeface="Tajawal ExtraBold" panose="00000800000000000000" pitchFamily="2" charset="-78"/>
              </a:rPr>
              <a:t>to each of these issues and group together. These represent Levels.</a:t>
            </a:r>
          </a:p>
          <a:p>
            <a:pPr marL="457200" indent="-457200" algn="just">
              <a:lnSpc>
                <a:spcPts val="2500"/>
              </a:lnSpc>
              <a:buFont typeface="+mj-lt"/>
              <a:buAutoNum type="arabicPeriod"/>
            </a:pPr>
            <a:r>
              <a:rPr lang="en-US" sz="2400" b="1" dirty="0">
                <a:solidFill>
                  <a:srgbClr val="2D3956"/>
                </a:solidFill>
                <a:latin typeface="Tajawal ExtraBold" panose="00000800000000000000" pitchFamily="2" charset="-78"/>
                <a:cs typeface="Tajawal ExtraBold" panose="00000800000000000000" pitchFamily="2" charset="-78"/>
              </a:rPr>
              <a:t>Review the issues for each Level and discuss the response(s) that you should take. Determine the threshold </a:t>
            </a:r>
            <a:r>
              <a:rPr lang="ar-EG" sz="2400" b="1" dirty="0">
                <a:solidFill>
                  <a:srgbClr val="2D3956"/>
                </a:solidFill>
                <a:latin typeface="Tajawal ExtraBold" panose="00000800000000000000" pitchFamily="2" charset="-78"/>
                <a:cs typeface="Tajawal ExtraBold" panose="00000800000000000000" pitchFamily="2" charset="-78"/>
              </a:rPr>
              <a:t>بداية</a:t>
            </a:r>
            <a:r>
              <a:rPr lang="en-US" sz="2400" b="1" dirty="0">
                <a:solidFill>
                  <a:srgbClr val="2D3956"/>
                </a:solidFill>
                <a:latin typeface="Tajawal ExtraBold" panose="00000800000000000000" pitchFamily="2" charset="-78"/>
                <a:cs typeface="Tajawal ExtraBold" panose="00000800000000000000" pitchFamily="2" charset="-78"/>
              </a:rPr>
              <a:t>for when you need to involve more senior stakeholders for even greater authority or support.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69326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 Media Escalation Plans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474106"/>
            <a:ext cx="10238444" cy="3554819"/>
          </a:xfrm>
          <a:prstGeom prst="rect">
            <a:avLst/>
          </a:prstGeom>
          <a:noFill/>
        </p:spPr>
        <p:txBody>
          <a:bodyPr wrap="square" rtlCol="0">
            <a:spAutoFit/>
          </a:bodyPr>
          <a:lstStyle/>
          <a:p>
            <a:pPr marL="342900" indent="-342900" algn="just">
              <a:lnSpc>
                <a:spcPts val="27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How do we address urgent issues in social media?</a:t>
            </a:r>
          </a:p>
          <a:p>
            <a:pPr marL="800100" lvl="1" indent="-342900" algn="just">
              <a:lnSpc>
                <a:spcPts val="27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Steps</a:t>
            </a:r>
          </a:p>
          <a:p>
            <a:pPr marL="457200" indent="-457200" algn="just">
              <a:lnSpc>
                <a:spcPts val="2700"/>
              </a:lnSpc>
              <a:buFont typeface="+mj-lt"/>
              <a:buAutoNum type="arabicPeriod" startAt="4"/>
            </a:pPr>
            <a:r>
              <a:rPr lang="en-US" sz="2400" b="1" dirty="0">
                <a:solidFill>
                  <a:srgbClr val="2D3956"/>
                </a:solidFill>
                <a:latin typeface="Tajawal ExtraBold" panose="00000800000000000000" pitchFamily="2" charset="-78"/>
                <a:cs typeface="Tajawal ExtraBold" panose="00000800000000000000" pitchFamily="2" charset="-78"/>
              </a:rPr>
              <a:t>Capture the Stakeholders, Conditions, and Response for each Level in your Plan. Consider how any of the issue Accelerators listed below may </a:t>
            </a:r>
            <a:r>
              <a:rPr lang="en-US" sz="2400" b="1" dirty="0">
                <a:solidFill>
                  <a:srgbClr val="C00000"/>
                </a:solidFill>
                <a:latin typeface="Tajawal ExtraBold" panose="00000800000000000000" pitchFamily="2" charset="-78"/>
                <a:cs typeface="Tajawal ExtraBold" panose="00000800000000000000" pitchFamily="2" charset="-78"/>
              </a:rPr>
              <a:t>change how you respond </a:t>
            </a:r>
            <a:r>
              <a:rPr lang="en-US" sz="2400" b="1" dirty="0">
                <a:solidFill>
                  <a:srgbClr val="2D3956"/>
                </a:solidFill>
                <a:latin typeface="Tajawal ExtraBold" panose="00000800000000000000" pitchFamily="2" charset="-78"/>
                <a:cs typeface="Tajawal ExtraBold" panose="00000800000000000000" pitchFamily="2" charset="-78"/>
              </a:rPr>
              <a:t>or escalate the specific issue.</a:t>
            </a:r>
          </a:p>
          <a:p>
            <a:pPr marL="457200" indent="-457200" algn="just">
              <a:lnSpc>
                <a:spcPts val="2700"/>
              </a:lnSpc>
              <a:buFont typeface="+mj-lt"/>
              <a:buAutoNum type="arabicPeriod" startAt="4"/>
            </a:pPr>
            <a:r>
              <a:rPr lang="en-US" sz="2400" b="1" dirty="0">
                <a:solidFill>
                  <a:srgbClr val="C00000"/>
                </a:solidFill>
                <a:latin typeface="Tajawal ExtraBold" panose="00000800000000000000" pitchFamily="2" charset="-78"/>
                <a:cs typeface="Tajawal ExtraBold" panose="00000800000000000000" pitchFamily="2" charset="-78"/>
              </a:rPr>
              <a:t>Review the final Social Media Escalation Plan </a:t>
            </a:r>
            <a:r>
              <a:rPr lang="en-US" sz="2400" b="1" dirty="0">
                <a:solidFill>
                  <a:srgbClr val="2D3956"/>
                </a:solidFill>
                <a:latin typeface="Tajawal ExtraBold" panose="00000800000000000000" pitchFamily="2" charset="-78"/>
                <a:cs typeface="Tajawal ExtraBold" panose="00000800000000000000" pitchFamily="2" charset="-78"/>
              </a:rPr>
              <a:t>with all stakeholders for final feedback and alignment. Consider stress-testing your plan by running a few practice drills to see if escalation can be properly supported.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42219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respond to ‘</a:t>
            </a:r>
            <a:r>
              <a:rPr lang="en-US" sz="2400" b="1" dirty="0" err="1">
                <a:solidFill>
                  <a:schemeClr val="bg1"/>
                </a:solidFill>
                <a:latin typeface="Tajawal Medium" panose="00000600000000000000" pitchFamily="2" charset="-78"/>
                <a:cs typeface="Tajawal Medium" panose="00000600000000000000" pitchFamily="2" charset="-78"/>
              </a:rPr>
              <a:t>radicalised</a:t>
            </a:r>
            <a:r>
              <a:rPr lang="en-US" sz="2400" b="1" dirty="0">
                <a:solidFill>
                  <a:schemeClr val="bg1"/>
                </a:solidFill>
                <a:latin typeface="Tajawal Medium" panose="00000600000000000000" pitchFamily="2" charset="-78"/>
                <a:cs typeface="Tajawal Medium" panose="00000600000000000000" pitchFamily="2" charset="-78"/>
              </a:rPr>
              <a:t>’ customers or stakeholders?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39999" y="1474106"/>
            <a:ext cx="10401409" cy="4594271"/>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Avoiding appearing as a remote and inflexible organization</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lnSpc>
                <a:spcPts val="27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Deep Learning (DL) </a:t>
            </a:r>
            <a:r>
              <a:rPr lang="ar-EG" sz="2200" b="1" dirty="0">
                <a:solidFill>
                  <a:srgbClr val="C00000"/>
                </a:solidFill>
                <a:latin typeface="Tajawal ExtraBold" panose="00000800000000000000" pitchFamily="2" charset="-78"/>
                <a:cs typeface="Tajawal ExtraBold" panose="00000800000000000000" pitchFamily="2" charset="-78"/>
              </a:rPr>
              <a:t> التعلم العميق</a:t>
            </a:r>
            <a:r>
              <a:rPr lang="en-US" sz="2200" b="1" dirty="0">
                <a:solidFill>
                  <a:srgbClr val="2D3956"/>
                </a:solidFill>
                <a:latin typeface="Tajawal ExtraBold" panose="00000800000000000000" pitchFamily="2" charset="-78"/>
                <a:cs typeface="Tajawal ExtraBold" panose="00000800000000000000" pitchFamily="2" charset="-78"/>
              </a:rPr>
              <a:t>has the potential to </a:t>
            </a:r>
            <a:r>
              <a:rPr lang="en-US" sz="2200" b="1" dirty="0">
                <a:solidFill>
                  <a:srgbClr val="00B0F0"/>
                </a:solidFill>
                <a:latin typeface="Tajawal ExtraBold" panose="00000800000000000000" pitchFamily="2" charset="-78"/>
                <a:cs typeface="Tajawal ExtraBold" panose="00000800000000000000" pitchFamily="2" charset="-78"/>
              </a:rPr>
              <a:t>improve social media analysis in crises situations</a:t>
            </a:r>
            <a:r>
              <a:rPr lang="en-US" sz="2200" b="1" dirty="0">
                <a:solidFill>
                  <a:srgbClr val="2D3956"/>
                </a:solidFill>
                <a:latin typeface="Tajawal ExtraBold" panose="00000800000000000000" pitchFamily="2" charset="-78"/>
                <a:cs typeface="Tajawal ExtraBold" panose="00000800000000000000" pitchFamily="2" charset="-78"/>
              </a:rPr>
              <a:t> because of its ability to learn patterns from </a:t>
            </a:r>
            <a:r>
              <a:rPr lang="en-US" sz="2200" b="1" dirty="0" err="1">
                <a:solidFill>
                  <a:srgbClr val="C00000"/>
                </a:solidFill>
                <a:latin typeface="Tajawal ExtraBold" panose="00000800000000000000" pitchFamily="2" charset="-78"/>
                <a:cs typeface="Tajawal ExtraBold" panose="00000800000000000000" pitchFamily="2" charset="-78"/>
              </a:rPr>
              <a:t>unlabelled</a:t>
            </a:r>
            <a:r>
              <a:rPr lang="en-US" sz="2200" b="1" dirty="0">
                <a:solidFill>
                  <a:srgbClr val="C00000"/>
                </a:solidFill>
                <a:latin typeface="Tajawal ExtraBold" panose="00000800000000000000" pitchFamily="2" charset="-78"/>
                <a:cs typeface="Tajawal ExtraBold" panose="00000800000000000000" pitchFamily="2" charset="-78"/>
              </a:rPr>
              <a:t> data</a:t>
            </a:r>
            <a:r>
              <a:rPr lang="ar-EG" sz="2200" b="1" dirty="0">
                <a:solidFill>
                  <a:srgbClr val="C00000"/>
                </a:solidFill>
                <a:latin typeface="Tajawal ExtraBold" panose="00000800000000000000" pitchFamily="2" charset="-78"/>
                <a:cs typeface="Tajawal ExtraBold" panose="00000800000000000000" pitchFamily="2" charset="-78"/>
              </a:rPr>
              <a:t> بيانات غير مصنفة </a:t>
            </a:r>
            <a:r>
              <a:rPr lang="en-US" sz="2200" b="1" dirty="0">
                <a:solidFill>
                  <a:srgbClr val="2D3956"/>
                </a:solidFill>
                <a:latin typeface="Tajawal ExtraBold" panose="00000800000000000000" pitchFamily="2" charset="-78"/>
                <a:cs typeface="Tajawal ExtraBold" panose="00000800000000000000" pitchFamily="2" charset="-78"/>
              </a:rPr>
              <a:t>. This property has enabled DL to produce breakthroughs in the domain of image, text and speech recognition.</a:t>
            </a:r>
          </a:p>
          <a:p>
            <a:pPr marL="342900" indent="-342900" algn="just">
              <a:lnSpc>
                <a:spcPts val="2700"/>
              </a:lnSpc>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Social media has become an open crises communication medium. There is no doubt that </a:t>
            </a:r>
            <a:r>
              <a:rPr lang="en-US" sz="2200" b="1" dirty="0">
                <a:solidFill>
                  <a:srgbClr val="00B0F0"/>
                </a:solidFill>
                <a:latin typeface="Tajawal ExtraBold" panose="00000800000000000000" pitchFamily="2" charset="-78"/>
                <a:cs typeface="Tajawal ExtraBold" panose="00000800000000000000" pitchFamily="2" charset="-78"/>
              </a:rPr>
              <a:t>valuable, high throughput data is produced on social media only seconds after a crisis occurs</a:t>
            </a:r>
            <a:r>
              <a:rPr lang="en-US" sz="2200" b="1" dirty="0">
                <a:solidFill>
                  <a:srgbClr val="2D3956"/>
                </a:solidFill>
                <a:latin typeface="Tajawal ExtraBold" panose="00000800000000000000" pitchFamily="2" charset="-78"/>
                <a:cs typeface="Tajawal ExtraBold" panose="00000800000000000000" pitchFamily="2" charset="-78"/>
              </a:rPr>
              <a:t>. However, processing and inferring valuable knowledge from such data are difficult for several reasons. The messages are typically brief, informal, and heterogeneous (mix of languages, acronyms, and misspellings) with varying quality, and it is often required to know the context of the message to understand its meaning.</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457692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respond to ‘</a:t>
            </a:r>
            <a:r>
              <a:rPr lang="en-US" sz="2400" b="1" dirty="0" err="1">
                <a:solidFill>
                  <a:schemeClr val="bg1"/>
                </a:solidFill>
                <a:latin typeface="Tajawal Medium" panose="00000600000000000000" pitchFamily="2" charset="-78"/>
                <a:cs typeface="Tajawal Medium" panose="00000600000000000000" pitchFamily="2" charset="-78"/>
              </a:rPr>
              <a:t>radicalised</a:t>
            </a:r>
            <a:r>
              <a:rPr lang="en-US" sz="2400" b="1" dirty="0">
                <a:solidFill>
                  <a:schemeClr val="bg1"/>
                </a:solidFill>
                <a:latin typeface="Tajawal Medium" panose="00000600000000000000" pitchFamily="2" charset="-78"/>
                <a:cs typeface="Tajawal Medium" panose="00000600000000000000" pitchFamily="2" charset="-78"/>
              </a:rPr>
              <a:t>’ customers or stakeholders?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474106"/>
            <a:ext cx="10238444" cy="4962897"/>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Avoiding appearing as a remote and inflexible organization</a:t>
            </a:r>
            <a:endParaRPr lang="en-US" sz="2400" b="1" dirty="0">
              <a:solidFill>
                <a:srgbClr val="2D3956"/>
              </a:solidFill>
              <a:latin typeface="Tajawal ExtraBold" panose="00000800000000000000" pitchFamily="2" charset="-78"/>
              <a:cs typeface="Tajawal ExtraBold" panose="00000800000000000000" pitchFamily="2" charset="-78"/>
            </a:endParaRPr>
          </a:p>
          <a:p>
            <a:pPr marL="800100" lvl="1" indent="-342900" algn="just">
              <a:lnSpc>
                <a:spcPts val="2700"/>
              </a:lnSpc>
              <a:buFont typeface="Wingdings" panose="05000000000000000000" pitchFamily="2" charset="2"/>
              <a:buChar char="q"/>
            </a:pPr>
            <a:r>
              <a:rPr lang="en-US" sz="2300" b="1" dirty="0">
                <a:solidFill>
                  <a:srgbClr val="C00000"/>
                </a:solidFill>
                <a:latin typeface="Tajawal ExtraBold" panose="00000800000000000000" pitchFamily="2" charset="-78"/>
                <a:cs typeface="Tajawal ExtraBold" panose="00000800000000000000" pitchFamily="2" charset="-78"/>
              </a:rPr>
              <a:t>Supervised learning</a:t>
            </a:r>
          </a:p>
          <a:p>
            <a:pPr marL="342900" indent="-342900" algn="just">
              <a:lnSpc>
                <a:spcPts val="2700"/>
              </a:lnSpc>
              <a:buFont typeface="Wingdings" panose="05000000000000000000" pitchFamily="2" charset="2"/>
              <a:buChar char="q"/>
            </a:pPr>
            <a:r>
              <a:rPr lang="en-US" sz="2300" b="1" dirty="0">
                <a:solidFill>
                  <a:srgbClr val="2D3956"/>
                </a:solidFill>
                <a:latin typeface="Tajawal ExtraBold" panose="00000800000000000000" pitchFamily="2" charset="-78"/>
                <a:cs typeface="Tajawal ExtraBold" panose="00000800000000000000" pitchFamily="2" charset="-78"/>
              </a:rPr>
              <a:t>In order to classify a social media message as part of one particular crisis event, several features related to the message need to be used, including the nature of the message (factual, emotional or subjective</a:t>
            </a:r>
            <a:r>
              <a:rPr lang="ar-EG" sz="2300" b="1" dirty="0">
                <a:solidFill>
                  <a:srgbClr val="2D3956"/>
                </a:solidFill>
                <a:latin typeface="Tajawal ExtraBold" panose="00000800000000000000" pitchFamily="2" charset="-78"/>
                <a:cs typeface="Tajawal ExtraBold" panose="00000800000000000000" pitchFamily="2" charset="-78"/>
              </a:rPr>
              <a:t>ذاتية</a:t>
            </a:r>
            <a:r>
              <a:rPr lang="en-US" sz="2300" b="1" dirty="0">
                <a:solidFill>
                  <a:srgbClr val="2D3956"/>
                </a:solidFill>
                <a:latin typeface="Tajawal ExtraBold" panose="00000800000000000000" pitchFamily="2" charset="-78"/>
                <a:cs typeface="Tajawal ExtraBold" panose="00000800000000000000" pitchFamily="2" charset="-78"/>
              </a:rPr>
              <a:t>), the information provided, the information source, credibility, time and location.</a:t>
            </a:r>
          </a:p>
          <a:p>
            <a:pPr marL="342900" indent="-342900" algn="just">
              <a:lnSpc>
                <a:spcPts val="2700"/>
              </a:lnSpc>
              <a:buFont typeface="Wingdings" panose="05000000000000000000" pitchFamily="2" charset="2"/>
              <a:buChar char="q"/>
            </a:pPr>
            <a:r>
              <a:rPr lang="en-US" sz="2300" b="1" dirty="0">
                <a:solidFill>
                  <a:srgbClr val="2D3956"/>
                </a:solidFill>
                <a:latin typeface="Tajawal ExtraBold" panose="00000800000000000000" pitchFamily="2" charset="-78"/>
                <a:cs typeface="Tajawal ExtraBold" panose="00000800000000000000" pitchFamily="2" charset="-78"/>
              </a:rPr>
              <a:t>From the message examples, the supervised learning algorithm learns a </a:t>
            </a:r>
            <a:r>
              <a:rPr lang="en-US" sz="2300" b="1" dirty="0">
                <a:solidFill>
                  <a:srgbClr val="C00000"/>
                </a:solidFill>
                <a:latin typeface="Tajawal ExtraBold" panose="00000800000000000000" pitchFamily="2" charset="-78"/>
                <a:cs typeface="Tajawal ExtraBold" panose="00000800000000000000" pitchFamily="2" charset="-78"/>
              </a:rPr>
              <a:t>predictive function </a:t>
            </a:r>
            <a:r>
              <a:rPr lang="en-US" sz="2300" b="1" dirty="0">
                <a:solidFill>
                  <a:srgbClr val="2D3956"/>
                </a:solidFill>
                <a:latin typeface="Tajawal ExtraBold" panose="00000800000000000000" pitchFamily="2" charset="-78"/>
                <a:cs typeface="Tajawal ExtraBold" panose="00000800000000000000" pitchFamily="2" charset="-78"/>
              </a:rPr>
              <a:t>(representing the relation between the features and particular crisis) so that it can classify any new unknown message as part of one of the categories of crises. As example, the tag \</a:t>
            </a:r>
            <a:r>
              <a:rPr lang="en-US" sz="2300" b="1" dirty="0">
                <a:solidFill>
                  <a:srgbClr val="C00000"/>
                </a:solidFill>
                <a:latin typeface="Tajawal ExtraBold" panose="00000800000000000000" pitchFamily="2" charset="-78"/>
                <a:cs typeface="Tajawal ExtraBold" panose="00000800000000000000" pitchFamily="2" charset="-78"/>
              </a:rPr>
              <a:t>breaking news</a:t>
            </a:r>
            <a:r>
              <a:rPr lang="en-US" sz="2300" b="1" dirty="0">
                <a:solidFill>
                  <a:srgbClr val="2D3956"/>
                </a:solidFill>
                <a:latin typeface="Tajawal ExtraBold" panose="00000800000000000000" pitchFamily="2" charset="-78"/>
                <a:cs typeface="Tajawal ExtraBold" panose="00000800000000000000" pitchFamily="2" charset="-78"/>
              </a:rPr>
              <a:t>" and \news" can be used to identify breaking news tweets</a:t>
            </a:r>
          </a:p>
          <a:p>
            <a:pPr marL="342900" indent="-342900" algn="just">
              <a:lnSpc>
                <a:spcPts val="2700"/>
              </a:lnSpc>
              <a:buFont typeface="Wingdings" panose="05000000000000000000" pitchFamily="2" charset="2"/>
              <a:buChar char="q"/>
            </a:pPr>
            <a:endParaRPr lang="en-US" sz="23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A45F8793-75C4-A7C0-CF79-46FFA1AEE4BA}"/>
              </a:ext>
            </a:extLst>
          </p:cNvPr>
          <p:cNvSpPr txBox="1"/>
          <p:nvPr/>
        </p:nvSpPr>
        <p:spPr>
          <a:xfrm>
            <a:off x="0" y="2324908"/>
            <a:ext cx="1389000" cy="3416320"/>
          </a:xfrm>
          <a:prstGeom prst="rect">
            <a:avLst/>
          </a:prstGeom>
          <a:solidFill>
            <a:srgbClr val="D9E7EF"/>
          </a:solidFill>
        </p:spPr>
        <p:txBody>
          <a:bodyPr wrap="square">
            <a:spAutoFit/>
          </a:bodyPr>
          <a:lstStyle/>
          <a:p>
            <a:pPr algn="l"/>
            <a:r>
              <a:rPr lang="en-US" b="1" dirty="0">
                <a:solidFill>
                  <a:srgbClr val="C00000"/>
                </a:solidFill>
              </a:rPr>
              <a:t>Supervised and unsupervised learning are the two primary approaches in artificial intelligence and machine learning. </a:t>
            </a:r>
          </a:p>
        </p:txBody>
      </p:sp>
    </p:spTree>
    <p:extLst>
      <p:ext uri="{BB962C8B-B14F-4D97-AF65-F5344CB8AC3E}">
        <p14:creationId xmlns:p14="http://schemas.microsoft.com/office/powerpoint/2010/main" val="1178435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respond to ‘</a:t>
            </a:r>
            <a:r>
              <a:rPr lang="en-US" sz="2400" b="1" dirty="0" err="1">
                <a:solidFill>
                  <a:schemeClr val="bg1"/>
                </a:solidFill>
                <a:latin typeface="Tajawal Medium" panose="00000600000000000000" pitchFamily="2" charset="-78"/>
                <a:cs typeface="Tajawal Medium" panose="00000600000000000000" pitchFamily="2" charset="-78"/>
              </a:rPr>
              <a:t>radicalised</a:t>
            </a:r>
            <a:r>
              <a:rPr lang="en-US" sz="2400" b="1" dirty="0">
                <a:solidFill>
                  <a:schemeClr val="bg1"/>
                </a:solidFill>
                <a:latin typeface="Tajawal Medium" panose="00000600000000000000" pitchFamily="2" charset="-78"/>
                <a:cs typeface="Tajawal Medium" panose="00000600000000000000" pitchFamily="2" charset="-78"/>
              </a:rPr>
              <a:t>’ customers or stakeholders?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474106"/>
            <a:ext cx="10238444" cy="462947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Avoiding appearing as a remote and inflexible organization</a:t>
            </a:r>
            <a:endParaRPr lang="en-US" sz="2400" b="1" dirty="0">
              <a:solidFill>
                <a:srgbClr val="2D3956"/>
              </a:solidFill>
              <a:latin typeface="Tajawal ExtraBold" panose="00000800000000000000" pitchFamily="2" charset="-78"/>
              <a:cs typeface="Tajawal ExtraBold" panose="00000800000000000000" pitchFamily="2" charset="-78"/>
            </a:endParaRPr>
          </a:p>
          <a:p>
            <a:pPr marL="800100" lvl="1" indent="-342900" algn="just">
              <a:lnSpc>
                <a:spcPts val="25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Unsupervised learning</a:t>
            </a:r>
            <a:endParaRPr lang="en-US" sz="2200" b="1" dirty="0">
              <a:solidFill>
                <a:srgbClr val="2D3956"/>
              </a:solidFill>
              <a:latin typeface="Tajawal ExtraBold" panose="00000800000000000000" pitchFamily="2" charset="-78"/>
              <a:cs typeface="Tajawal ExtraBold" panose="00000800000000000000" pitchFamily="2" charset="-78"/>
            </a:endParaRPr>
          </a:p>
          <a:p>
            <a:pPr marL="342900" indent="-342900" algn="just">
              <a:lnSpc>
                <a:spcPts val="2500"/>
              </a:lnSpc>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Unsupervised methods are used to identify patterns in </a:t>
            </a:r>
            <a:r>
              <a:rPr lang="en-US" sz="2200" b="1" dirty="0" err="1">
                <a:solidFill>
                  <a:srgbClr val="2D3956"/>
                </a:solidFill>
                <a:latin typeface="Tajawal ExtraBold" panose="00000800000000000000" pitchFamily="2" charset="-78"/>
                <a:cs typeface="Tajawal ExtraBold" panose="00000800000000000000" pitchFamily="2" charset="-78"/>
              </a:rPr>
              <a:t>unlabelled</a:t>
            </a:r>
            <a:r>
              <a:rPr lang="en-US" sz="2200" b="1" dirty="0">
                <a:solidFill>
                  <a:srgbClr val="2D3956"/>
                </a:solidFill>
                <a:latin typeface="Tajawal ExtraBold" panose="00000800000000000000" pitchFamily="2" charset="-78"/>
                <a:cs typeface="Tajawal ExtraBold" panose="00000800000000000000" pitchFamily="2" charset="-78"/>
              </a:rPr>
              <a:t> data. They are most useful when the information seekers do not know specifically what information to look for in the data - which is the case in many crises situations. An example is grouping tweets into stories (clusters of tweets) after a </a:t>
            </a:r>
            <a:r>
              <a:rPr lang="en-US" sz="2200" b="1" dirty="0">
                <a:solidFill>
                  <a:srgbClr val="C00000"/>
                </a:solidFill>
                <a:latin typeface="Tajawal ExtraBold" panose="00000800000000000000" pitchFamily="2" charset="-78"/>
                <a:cs typeface="Tajawal ExtraBold" panose="00000800000000000000" pitchFamily="2" charset="-78"/>
              </a:rPr>
              <a:t>keyword filter</a:t>
            </a:r>
            <a:r>
              <a:rPr lang="en-US" sz="2200" b="1" dirty="0">
                <a:solidFill>
                  <a:srgbClr val="2D3956"/>
                </a:solidFill>
                <a:latin typeface="Tajawal ExtraBold" panose="00000800000000000000" pitchFamily="2" charset="-78"/>
                <a:cs typeface="Tajawal ExtraBold" panose="00000800000000000000" pitchFamily="2" charset="-78"/>
              </a:rPr>
              <a:t>.</a:t>
            </a:r>
          </a:p>
          <a:p>
            <a:pPr marL="800100" lvl="1" indent="-342900" algn="just">
              <a:lnSpc>
                <a:spcPts val="25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Deep Learning</a:t>
            </a:r>
          </a:p>
          <a:p>
            <a:pPr marL="342900" indent="-342900" algn="just">
              <a:lnSpc>
                <a:spcPts val="2500"/>
              </a:lnSpc>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Imitating the efficiency of the human brain has been a huge challenge for the artificial intelligence field. The emergence of DL has fueled a paradigm shift and made it a more achievable goal. DL is a machine learning technique with its roots in Neural Networks that allows learnt models composed of multiple processing layers so that the knowledge state has several layers of abstraction.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F1B7206B-F864-C044-9778-CF00D321567C}"/>
              </a:ext>
            </a:extLst>
          </p:cNvPr>
          <p:cNvSpPr txBox="1"/>
          <p:nvPr/>
        </p:nvSpPr>
        <p:spPr>
          <a:xfrm>
            <a:off x="127472" y="1702392"/>
            <a:ext cx="1274700" cy="5078313"/>
          </a:xfrm>
          <a:prstGeom prst="rect">
            <a:avLst/>
          </a:prstGeom>
          <a:solidFill>
            <a:srgbClr val="D9E7EF"/>
          </a:solidFill>
        </p:spPr>
        <p:txBody>
          <a:bodyPr wrap="square">
            <a:spAutoFit/>
          </a:bodyPr>
          <a:lstStyle/>
          <a:p>
            <a:pPr algn="l"/>
            <a:r>
              <a:rPr lang="en-US" b="1" dirty="0">
                <a:solidFill>
                  <a:srgbClr val="C00000"/>
                </a:solidFill>
              </a:rPr>
              <a:t>Free Google Course </a:t>
            </a:r>
          </a:p>
          <a:p>
            <a:pPr algn="ctr"/>
            <a:r>
              <a:rPr lang="en-US" b="1" dirty="0"/>
              <a:t>Supervised vs. unsupervised learning: What's the difference?</a:t>
            </a:r>
          </a:p>
          <a:p>
            <a:pPr algn="l"/>
            <a:endParaRPr lang="en-US" b="1" dirty="0">
              <a:solidFill>
                <a:srgbClr val="C00000"/>
              </a:solidFill>
            </a:endParaRPr>
          </a:p>
          <a:p>
            <a:pPr algn="l"/>
            <a:r>
              <a:rPr lang="en-US" b="1" dirty="0">
                <a:solidFill>
                  <a:srgbClr val="C00000"/>
                </a:solidFill>
              </a:rPr>
              <a:t>https://cloud.google.com/discover/supervised-vs-unsupervised-learning</a:t>
            </a:r>
          </a:p>
        </p:txBody>
      </p:sp>
    </p:spTree>
    <p:extLst>
      <p:ext uri="{BB962C8B-B14F-4D97-AF65-F5344CB8AC3E}">
        <p14:creationId xmlns:p14="http://schemas.microsoft.com/office/powerpoint/2010/main" val="41957419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respond to ‘</a:t>
            </a:r>
            <a:r>
              <a:rPr lang="en-US" sz="2400" b="1" dirty="0" err="1">
                <a:solidFill>
                  <a:schemeClr val="bg1"/>
                </a:solidFill>
                <a:latin typeface="Tajawal Medium" panose="00000600000000000000" pitchFamily="2" charset="-78"/>
                <a:cs typeface="Tajawal Medium" panose="00000600000000000000" pitchFamily="2" charset="-78"/>
              </a:rPr>
              <a:t>radicalised</a:t>
            </a:r>
            <a:r>
              <a:rPr lang="en-US" sz="2400" b="1" dirty="0">
                <a:solidFill>
                  <a:schemeClr val="bg1"/>
                </a:solidFill>
                <a:latin typeface="Tajawal Medium" panose="00000600000000000000" pitchFamily="2" charset="-78"/>
                <a:cs typeface="Tajawal Medium" panose="00000600000000000000" pitchFamily="2" charset="-78"/>
              </a:rPr>
              <a:t>’ customers or stakeholders?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474106"/>
            <a:ext cx="6450215" cy="467820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Avoiding appearing as a remote and inflexible organization</a:t>
            </a:r>
            <a:endParaRPr lang="en-US" sz="2400" b="1" dirty="0">
              <a:solidFill>
                <a:srgbClr val="2D3956"/>
              </a:solidFill>
              <a:latin typeface="Tajawal ExtraBold" panose="00000800000000000000" pitchFamily="2" charset="-78"/>
              <a:cs typeface="Tajawal ExtraBold" panose="00000800000000000000" pitchFamily="2" charset="-78"/>
            </a:endParaRPr>
          </a:p>
          <a:p>
            <a:pPr marL="800100" lvl="1" indent="-342900" algn="just">
              <a:lnSpc>
                <a:spcPts val="25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Social Media Analysis</a:t>
            </a:r>
          </a:p>
          <a:p>
            <a:pPr marL="342900" indent="-342900" algn="just">
              <a:lnSpc>
                <a:spcPts val="2500"/>
              </a:lnSpc>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This is an approach to improve the social media analysis in crises situations to achieve better understanding and decision support during a crisis. The approach consists of moving from low to high level of abstraction. We plan to proceed from: Using DL to transform non-standard words</a:t>
            </a:r>
            <a:r>
              <a:rPr lang="ar-EG" sz="2200" b="1" dirty="0">
                <a:solidFill>
                  <a:srgbClr val="2D3956"/>
                </a:solidFill>
                <a:latin typeface="Tajawal ExtraBold" panose="00000800000000000000" pitchFamily="2" charset="-78"/>
                <a:cs typeface="Tajawal ExtraBold" panose="00000800000000000000" pitchFamily="2" charset="-78"/>
              </a:rPr>
              <a:t>غير قياسي</a:t>
            </a:r>
            <a:r>
              <a:rPr lang="en-US" sz="2200" b="1" dirty="0">
                <a:solidFill>
                  <a:srgbClr val="2D3956"/>
                </a:solidFill>
                <a:latin typeface="Tajawal ExtraBold" panose="00000800000000000000" pitchFamily="2" charset="-78"/>
                <a:cs typeface="Tajawal ExtraBold" panose="00000800000000000000" pitchFamily="2" charset="-78"/>
              </a:rPr>
              <a:t> into their canonical form </a:t>
            </a:r>
            <a:r>
              <a:rPr lang="ar-EG" sz="2200" b="1" dirty="0">
                <a:solidFill>
                  <a:srgbClr val="2D3956"/>
                </a:solidFill>
                <a:latin typeface="Tajawal ExtraBold" panose="00000800000000000000" pitchFamily="2" charset="-78"/>
                <a:cs typeface="Tajawal ExtraBold" panose="00000800000000000000" pitchFamily="2" charset="-78"/>
              </a:rPr>
              <a:t> العنوان الأساسي</a:t>
            </a:r>
            <a:r>
              <a:rPr lang="en-US" sz="2200" b="1" dirty="0">
                <a:solidFill>
                  <a:srgbClr val="2D3956"/>
                </a:solidFill>
                <a:latin typeface="Tajawal ExtraBold" panose="00000800000000000000" pitchFamily="2" charset="-78"/>
                <a:cs typeface="Tajawal ExtraBold" panose="00000800000000000000" pitchFamily="2" charset="-78"/>
              </a:rPr>
              <a:t>(1). Then, understand the semantic of the text (2). Finally, provide an overview of a crisis development (3).</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6906B835-F240-5A2D-70DE-1ADC27FB7E05}"/>
              </a:ext>
            </a:extLst>
          </p:cNvPr>
          <p:cNvPicPr>
            <a:picLocks noChangeAspect="1"/>
          </p:cNvPicPr>
          <p:nvPr/>
        </p:nvPicPr>
        <p:blipFill>
          <a:blip r:embed="rId8">
            <a:lum bright="-20000" contrast="40000"/>
          </a:blip>
          <a:stretch>
            <a:fillRect/>
          </a:stretch>
        </p:blipFill>
        <p:spPr>
          <a:xfrm>
            <a:off x="8184031" y="2484545"/>
            <a:ext cx="3927269" cy="2336724"/>
          </a:xfrm>
          <a:prstGeom prst="rect">
            <a:avLst/>
          </a:prstGeom>
        </p:spPr>
      </p:pic>
    </p:spTree>
    <p:extLst>
      <p:ext uri="{BB962C8B-B14F-4D97-AF65-F5344CB8AC3E}">
        <p14:creationId xmlns:p14="http://schemas.microsoft.com/office/powerpoint/2010/main" val="7718093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36281" y="1353671"/>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Monitoring Tools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group of people using devices&#10;&#10;Description automatically generated">
            <a:extLst>
              <a:ext uri="{FF2B5EF4-FFF2-40B4-BE49-F238E27FC236}">
                <a16:creationId xmlns:a16="http://schemas.microsoft.com/office/drawing/2014/main" id="{3B58925A-4AE3-E879-7EFA-3D386B1960D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305305" y="2650392"/>
            <a:ext cx="5581390" cy="2922416"/>
          </a:xfrm>
          <a:prstGeom prst="rect">
            <a:avLst/>
          </a:prstGeom>
        </p:spPr>
      </p:pic>
    </p:spTree>
    <p:extLst>
      <p:ext uri="{BB962C8B-B14F-4D97-AF65-F5344CB8AC3E}">
        <p14:creationId xmlns:p14="http://schemas.microsoft.com/office/powerpoint/2010/main" val="282150526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Monitoring Tools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474106"/>
            <a:ext cx="10238444" cy="4154984"/>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The importance of monitoring</a:t>
            </a:r>
          </a:p>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E3957"/>
                </a:solidFill>
                <a:latin typeface="Tajawal ExtraBold" panose="00000800000000000000" pitchFamily="2" charset="-78"/>
                <a:cs typeface="Tajawal ExtraBold" panose="00000800000000000000" pitchFamily="2" charset="-78"/>
              </a:rPr>
              <a:t>There is no denying that social media can be used for both virtuous and dreadful things </a:t>
            </a:r>
            <a:r>
              <a:rPr lang="ar-EG" sz="2400" b="1" dirty="0">
                <a:solidFill>
                  <a:srgbClr val="2E3957"/>
                </a:solidFill>
                <a:latin typeface="Tajawal ExtraBold" panose="00000800000000000000" pitchFamily="2" charset="-78"/>
                <a:cs typeface="Tajawal ExtraBold" panose="00000800000000000000" pitchFamily="2" charset="-78"/>
              </a:rPr>
              <a:t>الأشياء الفاضلة والمخيفة</a:t>
            </a:r>
            <a:r>
              <a:rPr lang="en-US" sz="2400" b="1" dirty="0">
                <a:solidFill>
                  <a:srgbClr val="2E3957"/>
                </a:solidFill>
                <a:latin typeface="Tajawal ExtraBold" panose="00000800000000000000" pitchFamily="2" charset="-78"/>
                <a:cs typeface="Tajawal ExtraBold" panose="00000800000000000000" pitchFamily="2" charset="-78"/>
              </a:rPr>
              <a:t>. </a:t>
            </a:r>
          </a:p>
          <a:p>
            <a:pPr algn="just"/>
            <a:endParaRPr lang="en-US" sz="2400" b="1" dirty="0">
              <a:solidFill>
                <a:srgbClr val="2E3957"/>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E3957"/>
                </a:solidFill>
                <a:latin typeface="Tajawal ExtraBold" panose="00000800000000000000" pitchFamily="2" charset="-78"/>
                <a:cs typeface="Tajawal ExtraBold" panose="00000800000000000000" pitchFamily="2" charset="-78"/>
              </a:rPr>
              <a:t>What must be kept in perspective is that these technological tools can be used as defensive tactics just as they can be used in an offensive manner. Organizations familiar with the use of these social media sites are aware that these new channels of communication have unlimited capability in monitoring the communication of an organization internally as well as externally.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792391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Monitoring Tools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474106"/>
            <a:ext cx="10238444" cy="4516621"/>
          </a:xfrm>
          <a:prstGeom prst="rect">
            <a:avLst/>
          </a:prstGeom>
          <a:noFill/>
        </p:spPr>
        <p:txBody>
          <a:bodyPr wrap="square" rtlCol="0">
            <a:spAutoFit/>
          </a:bodyPr>
          <a:lstStyle/>
          <a:p>
            <a:pPr marL="342900" indent="-342900" algn="just">
              <a:lnSpc>
                <a:spcPts val="23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The importance of monitoring</a:t>
            </a:r>
          </a:p>
          <a:p>
            <a:pPr marL="342900" indent="-342900" algn="just">
              <a:lnSpc>
                <a:spcPts val="2300"/>
              </a:lnSpc>
              <a:buFont typeface="Wingdings" panose="05000000000000000000" pitchFamily="2" charset="2"/>
              <a:buChar char="q"/>
            </a:pPr>
            <a:r>
              <a:rPr lang="en-US" sz="2400" b="1" dirty="0">
                <a:solidFill>
                  <a:srgbClr val="2E3957"/>
                </a:solidFill>
                <a:latin typeface="Tajawal ExtraBold" panose="00000800000000000000" pitchFamily="2" charset="-78"/>
                <a:cs typeface="Tajawal ExtraBold" panose="00000800000000000000" pitchFamily="2" charset="-78"/>
              </a:rPr>
              <a:t>1. Build a strong brand</a:t>
            </a:r>
          </a:p>
          <a:p>
            <a:pPr marL="800100" lvl="1" indent="-342900" algn="just">
              <a:lnSpc>
                <a:spcPts val="23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Media monitoring helps you to see what people think about your brand. Media monitoring enables you to spot any misconceptions so you can take action to correct them.</a:t>
            </a:r>
          </a:p>
          <a:p>
            <a:pPr marL="342900" indent="-342900" algn="just">
              <a:lnSpc>
                <a:spcPts val="2300"/>
              </a:lnSpc>
              <a:buFont typeface="Wingdings" panose="05000000000000000000" pitchFamily="2" charset="2"/>
              <a:buChar char="q"/>
            </a:pPr>
            <a:r>
              <a:rPr lang="en-US" sz="2400" b="1" dirty="0">
                <a:solidFill>
                  <a:srgbClr val="2E3957"/>
                </a:solidFill>
                <a:latin typeface="Tajawal ExtraBold" panose="00000800000000000000" pitchFamily="2" charset="-78"/>
                <a:cs typeface="Tajawal ExtraBold" panose="00000800000000000000" pitchFamily="2" charset="-78"/>
              </a:rPr>
              <a:t>2. Manage your reputation and respond to crisis situations</a:t>
            </a:r>
          </a:p>
          <a:p>
            <a:pPr marL="800100" lvl="1" indent="-342900" algn="just">
              <a:lnSpc>
                <a:spcPts val="23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The monitoring tool will notify you as soon as your brand is mentioned in journalistic or social media. You can even set up app notifications for certain words that would indicate a crisis.</a:t>
            </a:r>
          </a:p>
          <a:p>
            <a:pPr marL="342900" indent="-342900" algn="just">
              <a:lnSpc>
                <a:spcPts val="2300"/>
              </a:lnSpc>
              <a:buFont typeface="Wingdings" panose="05000000000000000000" pitchFamily="2" charset="2"/>
              <a:buChar char="q"/>
            </a:pPr>
            <a:r>
              <a:rPr lang="en-US" sz="2400" b="1" dirty="0">
                <a:solidFill>
                  <a:srgbClr val="2E3957"/>
                </a:solidFill>
                <a:latin typeface="Tajawal ExtraBold" panose="00000800000000000000" pitchFamily="2" charset="-78"/>
                <a:cs typeface="Tajawal ExtraBold" panose="00000800000000000000" pitchFamily="2" charset="-78"/>
              </a:rPr>
              <a:t>3. Elevate your brand with key opinion leaders</a:t>
            </a:r>
          </a:p>
          <a:p>
            <a:pPr marL="800100" lvl="1" indent="-342900" algn="just">
              <a:lnSpc>
                <a:spcPts val="23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Key Opinion Leaders (KOLs) are thought leaders whose opinions are valued in a specific industry. Cooperation with the right influencer can skyrocket your brand awareness and boost your sales.</a:t>
            </a:r>
          </a:p>
          <a:p>
            <a:pPr marL="800100" lvl="1" indent="-342900" algn="just">
              <a:lnSpc>
                <a:spcPts val="23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Media monitoring helps you to follow the experts, bloggers, “</a:t>
            </a:r>
            <a:r>
              <a:rPr lang="en-US" sz="2000" b="1" dirty="0">
                <a:solidFill>
                  <a:srgbClr val="C00000"/>
                </a:solidFill>
                <a:latin typeface="Tajawal ExtraBold" panose="00000800000000000000" pitchFamily="2" charset="-78"/>
                <a:cs typeface="Tajawal ExtraBold" panose="00000800000000000000" pitchFamily="2" charset="-78"/>
              </a:rPr>
              <a:t>gurus</a:t>
            </a:r>
            <a:r>
              <a:rPr lang="en-US" sz="2000" b="1" dirty="0">
                <a:solidFill>
                  <a:srgbClr val="2E3957"/>
                </a:solidFill>
                <a:latin typeface="Tajawal ExtraBold" panose="00000800000000000000" pitchFamily="2" charset="-78"/>
                <a:cs typeface="Tajawal ExtraBold" panose="00000800000000000000" pitchFamily="2" charset="-78"/>
              </a:rPr>
              <a:t>” and advocacies in your business and find the best fit for your brand.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Scroll: Vertical 5">
            <a:extLst>
              <a:ext uri="{FF2B5EF4-FFF2-40B4-BE49-F238E27FC236}">
                <a16:creationId xmlns:a16="http://schemas.microsoft.com/office/drawing/2014/main" id="{0A50E572-DF61-E595-2F40-C2A8B4028DE5}"/>
              </a:ext>
            </a:extLst>
          </p:cNvPr>
          <p:cNvSpPr/>
          <p:nvPr/>
        </p:nvSpPr>
        <p:spPr>
          <a:xfrm>
            <a:off x="2845844" y="6054578"/>
            <a:ext cx="7077301" cy="678731"/>
          </a:xfrm>
          <a:prstGeom prst="verticalScroll">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t>Guru is a person that is generally recognized as a leader or teacher. </a:t>
            </a:r>
            <a:r>
              <a:rPr lang="en-US" dirty="0"/>
              <a:t>from </a:t>
            </a:r>
            <a:r>
              <a:rPr lang="en-US" dirty="0" err="1"/>
              <a:t>gurū</a:t>
            </a:r>
            <a:r>
              <a:rPr lang="en-US" dirty="0"/>
              <a:t>, a word in Hindi</a:t>
            </a:r>
          </a:p>
        </p:txBody>
      </p:sp>
    </p:spTree>
    <p:extLst>
      <p:ext uri="{BB962C8B-B14F-4D97-AF65-F5344CB8AC3E}">
        <p14:creationId xmlns:p14="http://schemas.microsoft.com/office/powerpoint/2010/main" val="4018590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Monitoring Tools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474106"/>
            <a:ext cx="10238444" cy="4588436"/>
          </a:xfrm>
          <a:prstGeom prst="rect">
            <a:avLst/>
          </a:prstGeom>
          <a:noFill/>
        </p:spPr>
        <p:txBody>
          <a:bodyPr wrap="square" rtlCol="0">
            <a:spAutoFit/>
          </a:bodyPr>
          <a:lstStyle/>
          <a:p>
            <a:pPr marL="342900" indent="-342900" algn="just">
              <a:lnSpc>
                <a:spcPts val="22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The importance of monitoring</a:t>
            </a:r>
          </a:p>
          <a:p>
            <a:pPr marL="342900" indent="-342900" algn="just">
              <a:lnSpc>
                <a:spcPts val="2200"/>
              </a:lnSpc>
              <a:buFont typeface="Wingdings" panose="05000000000000000000" pitchFamily="2" charset="2"/>
              <a:buChar char="q"/>
            </a:pPr>
            <a:r>
              <a:rPr lang="en-US" sz="2400" b="1" dirty="0">
                <a:solidFill>
                  <a:srgbClr val="2E3957"/>
                </a:solidFill>
                <a:latin typeface="Tajawal ExtraBold" panose="00000800000000000000" pitchFamily="2" charset="-78"/>
                <a:cs typeface="Tajawal ExtraBold" panose="00000800000000000000" pitchFamily="2" charset="-78"/>
              </a:rPr>
              <a:t>4. Know your industry and competitors</a:t>
            </a:r>
          </a:p>
          <a:p>
            <a:pPr marL="800100" lvl="1" indent="-342900" algn="just">
              <a:lnSpc>
                <a:spcPts val="2200"/>
              </a:lnSpc>
              <a:buFont typeface="Wingdings" panose="05000000000000000000" pitchFamily="2" charset="2"/>
              <a:buChar char="§"/>
            </a:pPr>
            <a:r>
              <a:rPr lang="en-US" b="1" dirty="0">
                <a:solidFill>
                  <a:srgbClr val="2E3957"/>
                </a:solidFill>
                <a:latin typeface="Tajawal ExtraBold" panose="00000800000000000000" pitchFamily="2" charset="-78"/>
                <a:cs typeface="Tajawal ExtraBold" panose="00000800000000000000" pitchFamily="2" charset="-78"/>
              </a:rPr>
              <a:t>Media monitoring is a way to find out about the latest developments in your industry: recognize future trends and predict possible spikes in demand for your products and services. Also, it lets you discover who your competitors are and what they are doing useful in your own brand work. </a:t>
            </a:r>
          </a:p>
          <a:p>
            <a:pPr marL="342900" indent="-342900" algn="just">
              <a:lnSpc>
                <a:spcPts val="2200"/>
              </a:lnSpc>
              <a:buFont typeface="Wingdings" panose="05000000000000000000" pitchFamily="2" charset="2"/>
              <a:buChar char="q"/>
            </a:pPr>
            <a:r>
              <a:rPr lang="en-US" sz="2400" b="1" dirty="0">
                <a:solidFill>
                  <a:srgbClr val="2E3957"/>
                </a:solidFill>
                <a:latin typeface="Tajawal ExtraBold" panose="00000800000000000000" pitchFamily="2" charset="-78"/>
                <a:cs typeface="Tajawal ExtraBold" panose="00000800000000000000" pitchFamily="2" charset="-78"/>
              </a:rPr>
              <a:t>5. Measure the effectiveness of your communications</a:t>
            </a:r>
          </a:p>
          <a:p>
            <a:pPr marL="800100" lvl="1" indent="-342900" algn="just">
              <a:lnSpc>
                <a:spcPts val="2200"/>
              </a:lnSpc>
              <a:buFont typeface="Wingdings" panose="05000000000000000000" pitchFamily="2" charset="2"/>
              <a:buChar char="§"/>
            </a:pPr>
            <a:r>
              <a:rPr lang="en-US" b="1" dirty="0">
                <a:solidFill>
                  <a:srgbClr val="2E3957"/>
                </a:solidFill>
                <a:latin typeface="Tajawal ExtraBold" panose="00000800000000000000" pitchFamily="2" charset="-78"/>
                <a:cs typeface="Tajawal ExtraBold" panose="00000800000000000000" pitchFamily="2" charset="-78"/>
              </a:rPr>
              <a:t>Media monitoring is a great strategic tool to measure and improve the effectiveness of your communications. Media monitoring data works as a reliable source for decision-making.</a:t>
            </a:r>
          </a:p>
          <a:p>
            <a:pPr marL="342900" indent="-342900" algn="just">
              <a:lnSpc>
                <a:spcPts val="2200"/>
              </a:lnSpc>
              <a:buFont typeface="Wingdings" panose="05000000000000000000" pitchFamily="2" charset="2"/>
              <a:buChar char="q"/>
            </a:pPr>
            <a:r>
              <a:rPr lang="en-US" sz="2400" b="1" dirty="0">
                <a:solidFill>
                  <a:srgbClr val="2E3957"/>
                </a:solidFill>
                <a:latin typeface="Tajawal ExtraBold" panose="00000800000000000000" pitchFamily="2" charset="-78"/>
                <a:cs typeface="Tajawal ExtraBold" panose="00000800000000000000" pitchFamily="2" charset="-78"/>
              </a:rPr>
              <a:t>6. Find ideas for new content</a:t>
            </a:r>
          </a:p>
          <a:p>
            <a:pPr marL="800100" lvl="1" indent="-342900" algn="just">
              <a:lnSpc>
                <a:spcPts val="2200"/>
              </a:lnSpc>
              <a:buFont typeface="Wingdings" panose="05000000000000000000" pitchFamily="2" charset="2"/>
              <a:buChar char="§"/>
            </a:pPr>
            <a:r>
              <a:rPr lang="en-US" b="1" dirty="0">
                <a:solidFill>
                  <a:srgbClr val="2E3957"/>
                </a:solidFill>
                <a:latin typeface="Tajawal ExtraBold" panose="00000800000000000000" pitchFamily="2" charset="-78"/>
                <a:cs typeface="Tajawal ExtraBold" panose="00000800000000000000" pitchFamily="2" charset="-78"/>
              </a:rPr>
              <a:t>It’s important to create fresh content constantly. Media monitoring helps you stay inspired. Set up a monitor of your industry to see what topics are trending on a general level. If you already have a topic in your mind, try following related keywords. You can also use your opponents’ ideas as a source of inspiration or as a warning for what doesn’t work.</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357350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1. Social listening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pic>
        <p:nvPicPr>
          <p:cNvPr id="8" name="Picture 7" descr="A comparison of a comparison between a social media and a social media marketing&#10;&#10;Description automatically generated">
            <a:extLst>
              <a:ext uri="{FF2B5EF4-FFF2-40B4-BE49-F238E27FC236}">
                <a16:creationId xmlns:a16="http://schemas.microsoft.com/office/drawing/2014/main" id="{0F17E079-7032-AA27-8142-7517759B1679}"/>
              </a:ext>
            </a:extLst>
          </p:cNvPr>
          <p:cNvPicPr>
            <a:picLocks noChangeAspect="1"/>
          </p:cNvPicPr>
          <p:nvPr/>
        </p:nvPicPr>
        <p:blipFill rotWithShape="1">
          <a:blip r:embed="rId8">
            <a:extLst>
              <a:ext uri="{BEBA8EAE-BF5A-486C-A8C5-ECC9F3942E4B}">
                <a14:imgProps xmlns:a14="http://schemas.microsoft.com/office/drawing/2010/main">
                  <a14:imgLayer r:embed="rId9">
                    <a14:imgEffect>
                      <a14:brightnessContrast contrast="20000"/>
                    </a14:imgEffect>
                  </a14:imgLayer>
                </a14:imgProps>
              </a:ext>
              <a:ext uri="{28A0092B-C50C-407E-A947-70E740481C1C}">
                <a14:useLocalDpi xmlns:a14="http://schemas.microsoft.com/office/drawing/2010/main" val="0"/>
              </a:ext>
            </a:extLst>
          </a:blip>
          <a:srcRect b="7714"/>
          <a:stretch/>
        </p:blipFill>
        <p:spPr>
          <a:xfrm>
            <a:off x="6031329" y="1327111"/>
            <a:ext cx="6160671" cy="4804198"/>
          </a:xfrm>
          <a:prstGeom prst="rect">
            <a:avLst/>
          </a:prstGeom>
        </p:spPr>
      </p:pic>
      <p:sp>
        <p:nvSpPr>
          <p:cNvPr id="15" name="TextBox 14">
            <a:extLst>
              <a:ext uri="{FF2B5EF4-FFF2-40B4-BE49-F238E27FC236}">
                <a16:creationId xmlns:a16="http://schemas.microsoft.com/office/drawing/2014/main" id="{2990FF93-9E62-69DF-3125-AC2EB9267A3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10540813-D9B6-B7D6-4D96-4C50EC23F355}"/>
              </a:ext>
            </a:extLst>
          </p:cNvPr>
          <p:cNvSpPr txBox="1"/>
          <p:nvPr/>
        </p:nvSpPr>
        <p:spPr>
          <a:xfrm>
            <a:off x="1423125" y="1474106"/>
            <a:ext cx="4608203" cy="4606389"/>
          </a:xfrm>
          <a:prstGeom prst="rect">
            <a:avLst/>
          </a:prstGeom>
          <a:noFill/>
        </p:spPr>
        <p:txBody>
          <a:bodyPr wrap="square" rtlCol="0">
            <a:spAutoFit/>
          </a:bodyPr>
          <a:lstStyle/>
          <a:p>
            <a:pPr marL="342900" indent="-342900" algn="just">
              <a:lnSpc>
                <a:spcPts val="2200"/>
              </a:lnSpc>
              <a:buFont typeface="Wingdings" panose="05000000000000000000" pitchFamily="2" charset="2"/>
              <a:buChar char="q"/>
            </a:pPr>
            <a:r>
              <a:rPr lang="en-US" sz="2400" b="1" dirty="0">
                <a:solidFill>
                  <a:srgbClr val="2E3957"/>
                </a:solidFill>
                <a:latin typeface="Tajawal ExtraBold" panose="00000800000000000000" pitchFamily="2" charset="-78"/>
                <a:cs typeface="Tajawal ExtraBold" panose="00000800000000000000" pitchFamily="2" charset="-78"/>
              </a:rPr>
              <a:t>The social media monitoring based on using the right tool that allow companies to track and analyze conversations initiated by their audience on social media. </a:t>
            </a:r>
          </a:p>
          <a:p>
            <a:pPr marL="342900" indent="-342900" algn="just">
              <a:lnSpc>
                <a:spcPts val="2200"/>
              </a:lnSpc>
              <a:buFont typeface="Wingdings" panose="05000000000000000000" pitchFamily="2" charset="2"/>
              <a:buChar char="q"/>
            </a:pPr>
            <a:r>
              <a:rPr lang="en-US" sz="2400" b="1" dirty="0">
                <a:solidFill>
                  <a:srgbClr val="2E3957"/>
                </a:solidFill>
                <a:latin typeface="Tajawal ExtraBold" panose="00000800000000000000" pitchFamily="2" charset="-78"/>
                <a:cs typeface="Tajawal ExtraBold" panose="00000800000000000000" pitchFamily="2" charset="-78"/>
              </a:rPr>
              <a:t>Social media monitoring tools even give businesses chance to win back lost customers. The quicker you respond in a meaningful way, the more likely it is that you’ll turn unhappy clients into brand advocates.</a:t>
            </a:r>
            <a:endParaRPr lang="en-US" b="1" dirty="0">
              <a:solidFill>
                <a:srgbClr val="2E3957"/>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9238696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2. Social Media Sentiment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2990FF93-9E62-69DF-3125-AC2EB9267A3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10540813-D9B6-B7D6-4D96-4C50EC23F355}"/>
              </a:ext>
            </a:extLst>
          </p:cNvPr>
          <p:cNvSpPr txBox="1"/>
          <p:nvPr/>
        </p:nvSpPr>
        <p:spPr>
          <a:xfrm>
            <a:off x="1423125" y="1474106"/>
            <a:ext cx="4608203" cy="4606389"/>
          </a:xfrm>
          <a:prstGeom prst="rect">
            <a:avLst/>
          </a:prstGeom>
          <a:noFill/>
        </p:spPr>
        <p:txBody>
          <a:bodyPr wrap="square" rtlCol="0">
            <a:spAutoFit/>
          </a:bodyPr>
          <a:lstStyle/>
          <a:p>
            <a:pPr marL="342900" indent="-342900" algn="just">
              <a:lnSpc>
                <a:spcPts val="2200"/>
              </a:lnSpc>
              <a:buFont typeface="Wingdings" panose="05000000000000000000" pitchFamily="2" charset="2"/>
              <a:buChar char="q"/>
            </a:pPr>
            <a:r>
              <a:rPr lang="en-US" sz="2000" b="1" dirty="0">
                <a:solidFill>
                  <a:srgbClr val="2E3957"/>
                </a:solidFill>
                <a:latin typeface="Tajawal ExtraBold" panose="00000800000000000000" pitchFamily="2" charset="-78"/>
                <a:cs typeface="Tajawal ExtraBold" panose="00000800000000000000" pitchFamily="2" charset="-78"/>
              </a:rPr>
              <a:t>Social media sentiment analysis is a process of interpreting a customer’s feeling toward a brand, product, or service, by usually done by using sentiment analysis tools.</a:t>
            </a:r>
          </a:p>
          <a:p>
            <a:pPr marL="342900" indent="-342900" algn="just">
              <a:lnSpc>
                <a:spcPts val="2200"/>
              </a:lnSpc>
              <a:buFont typeface="Wingdings" panose="05000000000000000000" pitchFamily="2" charset="2"/>
              <a:buChar char="q"/>
            </a:pPr>
            <a:r>
              <a:rPr lang="en-US" sz="2000" b="1" dirty="0">
                <a:solidFill>
                  <a:srgbClr val="2E3957"/>
                </a:solidFill>
                <a:latin typeface="Tajawal ExtraBold" panose="00000800000000000000" pitchFamily="2" charset="-78"/>
                <a:cs typeface="Tajawal ExtraBold" panose="00000800000000000000" pitchFamily="2" charset="-78"/>
              </a:rPr>
              <a:t>Social sentiment analysis </a:t>
            </a:r>
            <a:r>
              <a:rPr lang="en-US" sz="2000" b="1" dirty="0">
                <a:solidFill>
                  <a:srgbClr val="C00000"/>
                </a:solidFill>
                <a:latin typeface="Tajawal ExtraBold" panose="00000800000000000000" pitchFamily="2" charset="-78"/>
                <a:cs typeface="Tajawal ExtraBold" panose="00000800000000000000" pitchFamily="2" charset="-78"/>
              </a:rPr>
              <a:t>involves tracking brand mentions and analyzing </a:t>
            </a:r>
            <a:r>
              <a:rPr lang="en-US" sz="2000" b="1" dirty="0">
                <a:solidFill>
                  <a:srgbClr val="2E3957"/>
                </a:solidFill>
                <a:latin typeface="Tajawal ExtraBold" panose="00000800000000000000" pitchFamily="2" charset="-78"/>
                <a:cs typeface="Tajawal ExtraBold" panose="00000800000000000000" pitchFamily="2" charset="-78"/>
              </a:rPr>
              <a:t>the collected text data.</a:t>
            </a:r>
          </a:p>
          <a:p>
            <a:pPr marL="342900" indent="-342900" algn="just">
              <a:lnSpc>
                <a:spcPts val="2200"/>
              </a:lnSpc>
              <a:buFont typeface="Wingdings" panose="05000000000000000000" pitchFamily="2" charset="2"/>
              <a:buChar char="q"/>
            </a:pPr>
            <a:r>
              <a:rPr lang="en-US" sz="2000" b="1" dirty="0">
                <a:solidFill>
                  <a:srgbClr val="2E3957"/>
                </a:solidFill>
                <a:latin typeface="Tajawal ExtraBold" panose="00000800000000000000" pitchFamily="2" charset="-78"/>
                <a:cs typeface="Tajawal ExtraBold" panose="00000800000000000000" pitchFamily="2" charset="-78"/>
              </a:rPr>
              <a:t>Sentiment analysis is an artificial intelligence (AI)-based capability that uses machine learning to recognize sentiments and assess the emotional content of texts and images.</a:t>
            </a:r>
          </a:p>
        </p:txBody>
      </p:sp>
      <p:pic>
        <p:nvPicPr>
          <p:cNvPr id="9" name="Picture 8" descr="A diagram of different colored circles&#10;&#10;Description automatically generated">
            <a:extLst>
              <a:ext uri="{FF2B5EF4-FFF2-40B4-BE49-F238E27FC236}">
                <a16:creationId xmlns:a16="http://schemas.microsoft.com/office/drawing/2014/main" id="{89E8A2CE-F0E3-291A-F772-665390E7037B}"/>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50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6166125" y="1492164"/>
            <a:ext cx="6025875" cy="4521593"/>
          </a:xfrm>
          <a:prstGeom prst="rect">
            <a:avLst/>
          </a:prstGeom>
        </p:spPr>
      </p:pic>
    </p:spTree>
    <p:extLst>
      <p:ext uri="{BB962C8B-B14F-4D97-AF65-F5344CB8AC3E}">
        <p14:creationId xmlns:p14="http://schemas.microsoft.com/office/powerpoint/2010/main" val="30032311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3. Web analytics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2990FF93-9E62-69DF-3125-AC2EB9267A3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10540813-D9B6-B7D6-4D96-4C50EC23F355}"/>
              </a:ext>
            </a:extLst>
          </p:cNvPr>
          <p:cNvSpPr txBox="1"/>
          <p:nvPr/>
        </p:nvSpPr>
        <p:spPr>
          <a:xfrm>
            <a:off x="1423125" y="1533481"/>
            <a:ext cx="5100466" cy="4478149"/>
          </a:xfrm>
          <a:prstGeom prst="rect">
            <a:avLst/>
          </a:prstGeom>
          <a:noFill/>
        </p:spPr>
        <p:txBody>
          <a:bodyPr wrap="square" rtlCol="0">
            <a:spAutoFit/>
          </a:bodyPr>
          <a:lstStyle/>
          <a:p>
            <a:pPr marL="342900" indent="-342900" algn="just">
              <a:lnSpc>
                <a:spcPts val="1900"/>
              </a:lnSpc>
              <a:buFont typeface="Wingdings" panose="05000000000000000000" pitchFamily="2" charset="2"/>
              <a:buChar char="q"/>
            </a:pPr>
            <a:r>
              <a:rPr lang="en-US" sz="2000" b="1" dirty="0">
                <a:solidFill>
                  <a:srgbClr val="2E3957"/>
                </a:solidFill>
                <a:latin typeface="Tajawal ExtraBold" panose="00000800000000000000" pitchFamily="2" charset="-78"/>
                <a:cs typeface="Tajawal ExtraBold" panose="00000800000000000000" pitchFamily="2" charset="-78"/>
              </a:rPr>
              <a:t>Web analytics is the process of analyzing the behavior of visitors to a website. This involves tracking, reviewing and reporting data to measure web activity, including the use of a website and its components, such as webpages, images and videos.</a:t>
            </a:r>
          </a:p>
          <a:p>
            <a:pPr marL="342900" indent="-342900" algn="just">
              <a:lnSpc>
                <a:spcPts val="1900"/>
              </a:lnSpc>
              <a:buFont typeface="Wingdings" panose="05000000000000000000" pitchFamily="2" charset="2"/>
              <a:buChar char="q"/>
            </a:pPr>
            <a:r>
              <a:rPr lang="en-US" sz="2000" b="1" dirty="0">
                <a:solidFill>
                  <a:srgbClr val="2E3957"/>
                </a:solidFill>
                <a:latin typeface="Tajawal ExtraBold" panose="00000800000000000000" pitchFamily="2" charset="-78"/>
                <a:cs typeface="Tajawal ExtraBold" panose="00000800000000000000" pitchFamily="2" charset="-78"/>
              </a:rPr>
              <a:t>Web analytics is the collection, reporting, and analysis of website data.  </a:t>
            </a:r>
          </a:p>
          <a:p>
            <a:pPr marL="342900" indent="-342900" algn="just">
              <a:lnSpc>
                <a:spcPts val="1900"/>
              </a:lnSpc>
              <a:buFont typeface="Wingdings" panose="05000000000000000000" pitchFamily="2" charset="2"/>
              <a:buChar char="q"/>
            </a:pPr>
            <a:r>
              <a:rPr lang="en-US" sz="2000" b="1" dirty="0">
                <a:solidFill>
                  <a:srgbClr val="2E3957"/>
                </a:solidFill>
                <a:latin typeface="Tajawal ExtraBold" panose="00000800000000000000" pitchFamily="2" charset="-78"/>
                <a:cs typeface="Tajawal ExtraBold" panose="00000800000000000000" pitchFamily="2" charset="-78"/>
              </a:rPr>
              <a:t>The focus is on identifying measures based on your organizational and user goals and using the website data to determine the success or failure of those goals and to drive strategy and improve the user’s experience.</a:t>
            </a:r>
          </a:p>
        </p:txBody>
      </p:sp>
      <p:pic>
        <p:nvPicPr>
          <p:cNvPr id="8" name="Picture 7" descr="A magnifying glass over a blue device&#10;&#10;Description automatically generated">
            <a:extLst>
              <a:ext uri="{FF2B5EF4-FFF2-40B4-BE49-F238E27FC236}">
                <a16:creationId xmlns:a16="http://schemas.microsoft.com/office/drawing/2014/main" id="{183C1293-4ACE-ED12-4AC6-CC3B13FD52A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32592" y="2164256"/>
            <a:ext cx="4950296" cy="2740254"/>
          </a:xfrm>
          <a:prstGeom prst="rect">
            <a:avLst/>
          </a:prstGeom>
        </p:spPr>
      </p:pic>
    </p:spTree>
    <p:extLst>
      <p:ext uri="{BB962C8B-B14F-4D97-AF65-F5344CB8AC3E}">
        <p14:creationId xmlns:p14="http://schemas.microsoft.com/office/powerpoint/2010/main" val="32669364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034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4. Social Media Impression VS Reach VS Engagement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2990FF93-9E62-69DF-3125-AC2EB9267A3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10540813-D9B6-B7D6-4D96-4C50EC23F355}"/>
              </a:ext>
            </a:extLst>
          </p:cNvPr>
          <p:cNvSpPr txBox="1"/>
          <p:nvPr/>
        </p:nvSpPr>
        <p:spPr>
          <a:xfrm>
            <a:off x="1423125" y="1533481"/>
            <a:ext cx="6030971" cy="4462760"/>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C00000"/>
                </a:solidFill>
                <a:cs typeface="Tajawal ExtraBold" panose="00000800000000000000" pitchFamily="2" charset="-78"/>
              </a:rPr>
              <a:t>Social Media Impression</a:t>
            </a:r>
          </a:p>
          <a:p>
            <a:pPr marL="342900" indent="-342900" algn="just">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The total number of times your content or ad is displayed is called ‘impressions.’ ‘Impressions’ don’t count the number of people who have interacted with or clicked on the content. It just measures the number of times that the ad or content gets displayed on someone’s social media. </a:t>
            </a:r>
          </a:p>
          <a:p>
            <a:pPr marL="342900" indent="-342900" algn="just">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For example, you could run a Facebook video ad campaign. It doesn’t even have to start playing for Facebook to count your video ad as an impression. It only needs to appear in someone’s feed, even if the user scrolls right past it.</a:t>
            </a:r>
          </a:p>
        </p:txBody>
      </p:sp>
      <p:pic>
        <p:nvPicPr>
          <p:cNvPr id="8" name="Picture 7" descr="A eye with many images from a wire&#10;&#10;Description automatically generated">
            <a:extLst>
              <a:ext uri="{FF2B5EF4-FFF2-40B4-BE49-F238E27FC236}">
                <a16:creationId xmlns:a16="http://schemas.microsoft.com/office/drawing/2014/main" id="{AE9CE8A4-512A-AB95-5D35-583A285EAFED}"/>
              </a:ext>
            </a:extLst>
          </p:cNvPr>
          <p:cNvPicPr>
            <a:picLocks noChangeAspect="1"/>
          </p:cNvPicPr>
          <p:nvPr/>
        </p:nvPicPr>
        <p:blipFill rotWithShape="1">
          <a:blip r:embed="rId8">
            <a:extLst>
              <a:ext uri="{28A0092B-C50C-407E-A947-70E740481C1C}">
                <a14:useLocalDpi xmlns:a14="http://schemas.microsoft.com/office/drawing/2010/main" val="0"/>
              </a:ext>
            </a:extLst>
          </a:blip>
          <a:srcRect l="20965" r="22220"/>
          <a:stretch/>
        </p:blipFill>
        <p:spPr>
          <a:xfrm>
            <a:off x="7595742" y="1968916"/>
            <a:ext cx="3885165" cy="3846534"/>
          </a:xfrm>
          <a:prstGeom prst="rect">
            <a:avLst/>
          </a:prstGeom>
        </p:spPr>
      </p:pic>
    </p:spTree>
    <p:extLst>
      <p:ext uri="{BB962C8B-B14F-4D97-AF65-F5344CB8AC3E}">
        <p14:creationId xmlns:p14="http://schemas.microsoft.com/office/powerpoint/2010/main" val="3273877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034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4. Social Media Impression VS Reach VS Engagement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2990FF93-9E62-69DF-3125-AC2EB9267A3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10540813-D9B6-B7D6-4D96-4C50EC23F355}"/>
              </a:ext>
            </a:extLst>
          </p:cNvPr>
          <p:cNvSpPr txBox="1"/>
          <p:nvPr/>
        </p:nvSpPr>
        <p:spPr>
          <a:xfrm>
            <a:off x="1423125" y="1533481"/>
            <a:ext cx="4742999" cy="4478149"/>
          </a:xfrm>
          <a:prstGeom prst="rect">
            <a:avLst/>
          </a:prstGeom>
          <a:noFill/>
        </p:spPr>
        <p:txBody>
          <a:bodyPr wrap="square" rtlCol="0">
            <a:spAutoFit/>
          </a:bodyPr>
          <a:lstStyle/>
          <a:p>
            <a:pPr marL="342900" indent="-342900" algn="just">
              <a:lnSpc>
                <a:spcPts val="1900"/>
              </a:lnSpc>
              <a:buFont typeface="Wingdings" panose="05000000000000000000" pitchFamily="2" charset="2"/>
              <a:buChar char="q"/>
            </a:pPr>
            <a:r>
              <a:rPr lang="en-US" sz="2400" b="1" dirty="0">
                <a:solidFill>
                  <a:srgbClr val="C00000"/>
                </a:solidFill>
                <a:cs typeface="Tajawal ExtraBold" panose="00000800000000000000" pitchFamily="2" charset="-78"/>
              </a:rPr>
              <a:t>Social Media Reach</a:t>
            </a:r>
          </a:p>
          <a:p>
            <a:pPr marL="342900" indent="-342900" algn="just">
              <a:lnSpc>
                <a:spcPts val="19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The total number of people who see your content is known as ‘reach.’ Consider ‘reach’ to be the number of distinct people who see your content. If 100 people have seen your ad, it has a total ‘reach’ of 100.</a:t>
            </a:r>
          </a:p>
          <a:p>
            <a:pPr marL="342900" indent="-342900" algn="just">
              <a:lnSpc>
                <a:spcPts val="19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The reach of an advertisement will always be equal to or less than the number of impressions. Assume you have an ad shown to 300 users 500 times on a screen. Your reach would be 300 people. Some of those users may have seen your advertisement only once, while others may have seen it several times.</a:t>
            </a:r>
          </a:p>
        </p:txBody>
      </p:sp>
      <p:pic>
        <p:nvPicPr>
          <p:cNvPr id="9" name="Picture 8">
            <a:extLst>
              <a:ext uri="{FF2B5EF4-FFF2-40B4-BE49-F238E27FC236}">
                <a16:creationId xmlns:a16="http://schemas.microsoft.com/office/drawing/2014/main" id="{89E8A2CE-F0E3-291A-F772-665390E7037B}"/>
              </a:ext>
            </a:extLst>
          </p:cNvPr>
          <p:cNvPicPr>
            <a:picLocks noChangeAspect="1"/>
          </p:cNvPicPr>
          <p:nvPr/>
        </p:nvPicPr>
        <p:blipFill rotWithShape="1">
          <a:blip r:embed="rId8">
            <a:extLst>
              <a:ext uri="{28A0092B-C50C-407E-A947-70E740481C1C}">
                <a14:useLocalDpi xmlns:a14="http://schemas.microsoft.com/office/drawing/2010/main" val="0"/>
              </a:ext>
            </a:extLst>
          </a:blip>
          <a:srcRect t="8364" b="8364"/>
          <a:stretch/>
        </p:blipFill>
        <p:spPr>
          <a:xfrm>
            <a:off x="6166125" y="2058183"/>
            <a:ext cx="6025875" cy="2822575"/>
          </a:xfrm>
          <a:prstGeom prst="rect">
            <a:avLst/>
          </a:prstGeom>
        </p:spPr>
      </p:pic>
    </p:spTree>
    <p:extLst>
      <p:ext uri="{BB962C8B-B14F-4D97-AF65-F5344CB8AC3E}">
        <p14:creationId xmlns:p14="http://schemas.microsoft.com/office/powerpoint/2010/main" val="41546851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034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4. Social Media Impression VS Reach VS Engagement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2990FF93-9E62-69DF-3125-AC2EB9267A3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10540813-D9B6-B7D6-4D96-4C50EC23F355}"/>
              </a:ext>
            </a:extLst>
          </p:cNvPr>
          <p:cNvSpPr txBox="1"/>
          <p:nvPr/>
        </p:nvSpPr>
        <p:spPr>
          <a:xfrm>
            <a:off x="1423125" y="1533481"/>
            <a:ext cx="4742999" cy="4234493"/>
          </a:xfrm>
          <a:prstGeom prst="rect">
            <a:avLst/>
          </a:prstGeom>
          <a:noFill/>
        </p:spPr>
        <p:txBody>
          <a:bodyPr wrap="square" rtlCol="0">
            <a:spAutoFit/>
          </a:bodyPr>
          <a:lstStyle/>
          <a:p>
            <a:pPr marL="342900" indent="-342900" algn="just">
              <a:lnSpc>
                <a:spcPts val="1900"/>
              </a:lnSpc>
              <a:buFont typeface="Wingdings" panose="05000000000000000000" pitchFamily="2" charset="2"/>
              <a:buChar char="q"/>
            </a:pPr>
            <a:r>
              <a:rPr lang="en-US" sz="2400" b="1" dirty="0">
                <a:solidFill>
                  <a:srgbClr val="C00000"/>
                </a:solidFill>
                <a:cs typeface="Tajawal ExtraBold" panose="00000800000000000000" pitchFamily="2" charset="-78"/>
              </a:rPr>
              <a:t>Social Media Engagement </a:t>
            </a:r>
          </a:p>
          <a:p>
            <a:pPr marL="342900" indent="-342900" algn="just">
              <a:lnSpc>
                <a:spcPts val="19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Engagement outshines impressions and reaches in how valuable a piece of content is. The amount of time people spend interacting with your social media accounts and content is known as social media engagement. It calculates the number of public shares, likes, and comments received by your company’s social media efforts. </a:t>
            </a:r>
          </a:p>
          <a:p>
            <a:pPr marL="342900" indent="-342900" algn="just">
              <a:lnSpc>
                <a:spcPts val="1900"/>
              </a:lnSpc>
              <a:buFont typeface="Wingdings" panose="05000000000000000000" pitchFamily="2" charset="2"/>
              <a:buChar char="§"/>
            </a:pPr>
            <a:endParaRPr lang="en-US" sz="2000" b="1" dirty="0">
              <a:solidFill>
                <a:srgbClr val="2E3957"/>
              </a:solidFill>
              <a:latin typeface="Tajawal ExtraBold" panose="00000800000000000000" pitchFamily="2" charset="-78"/>
              <a:cs typeface="Tajawal ExtraBold" panose="00000800000000000000" pitchFamily="2" charset="-78"/>
            </a:endParaRPr>
          </a:p>
          <a:p>
            <a:pPr marL="342900" indent="-342900" algn="just">
              <a:lnSpc>
                <a:spcPts val="19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As you can see, engagement is the only metric that indicates a user is interacting with a piece of content. </a:t>
            </a:r>
          </a:p>
        </p:txBody>
      </p:sp>
      <p:pic>
        <p:nvPicPr>
          <p:cNvPr id="8" name="Picture 7" descr="A computer screen with icons flying out of it&#10;&#10;Description automatically generated">
            <a:extLst>
              <a:ext uri="{FF2B5EF4-FFF2-40B4-BE49-F238E27FC236}">
                <a16:creationId xmlns:a16="http://schemas.microsoft.com/office/drawing/2014/main" id="{F0EC9D04-7170-9DBC-D6E1-8C0CE0E9FB18}"/>
              </a:ext>
            </a:extLst>
          </p:cNvPr>
          <p:cNvPicPr>
            <a:picLocks noChangeAspect="1"/>
          </p:cNvPicPr>
          <p:nvPr/>
        </p:nvPicPr>
        <p:blipFill rotWithShape="1">
          <a:blip r:embed="rId8">
            <a:extLst>
              <a:ext uri="{28A0092B-C50C-407E-A947-70E740481C1C}">
                <a14:useLocalDpi xmlns:a14="http://schemas.microsoft.com/office/drawing/2010/main" val="0"/>
              </a:ext>
            </a:extLst>
          </a:blip>
          <a:srcRect l="16370" r="17925"/>
          <a:stretch/>
        </p:blipFill>
        <p:spPr>
          <a:xfrm>
            <a:off x="6615855" y="1741670"/>
            <a:ext cx="4643252" cy="3975079"/>
          </a:xfrm>
          <a:prstGeom prst="rect">
            <a:avLst/>
          </a:prstGeom>
        </p:spPr>
      </p:pic>
    </p:spTree>
    <p:extLst>
      <p:ext uri="{BB962C8B-B14F-4D97-AF65-F5344CB8AC3E}">
        <p14:creationId xmlns:p14="http://schemas.microsoft.com/office/powerpoint/2010/main" val="1966542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034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4. Social Media Impression VS Reach VS Engagement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2990FF93-9E62-69DF-3125-AC2EB9267A3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10540813-D9B6-B7D6-4D96-4C50EC23F355}"/>
              </a:ext>
            </a:extLst>
          </p:cNvPr>
          <p:cNvSpPr txBox="1"/>
          <p:nvPr/>
        </p:nvSpPr>
        <p:spPr>
          <a:xfrm>
            <a:off x="1423125" y="1745748"/>
            <a:ext cx="10012813" cy="3903633"/>
          </a:xfrm>
          <a:prstGeom prst="rect">
            <a:avLst/>
          </a:prstGeom>
          <a:noFill/>
        </p:spPr>
        <p:txBody>
          <a:bodyPr wrap="square" rtlCol="0">
            <a:spAutoFit/>
          </a:bodyPr>
          <a:lstStyle/>
          <a:p>
            <a:pPr marL="342900" indent="-342900" algn="just">
              <a:lnSpc>
                <a:spcPts val="1900"/>
              </a:lnSpc>
              <a:buFont typeface="Wingdings" panose="05000000000000000000" pitchFamily="2" charset="2"/>
              <a:buChar char="q"/>
            </a:pPr>
            <a:r>
              <a:rPr lang="en-US" sz="2800" b="1" dirty="0">
                <a:solidFill>
                  <a:srgbClr val="C00000"/>
                </a:solidFill>
                <a:cs typeface="Tajawal ExtraBold" panose="00000800000000000000" pitchFamily="2" charset="-78"/>
              </a:rPr>
              <a:t>What should you prioritize: impressions, reach, or engagement?</a:t>
            </a:r>
          </a:p>
          <a:p>
            <a:pPr algn="just">
              <a:lnSpc>
                <a:spcPts val="1900"/>
              </a:lnSpc>
            </a:pPr>
            <a:endParaRPr lang="en-US" sz="2000" b="1" dirty="0">
              <a:solidFill>
                <a:srgbClr val="2E3957"/>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When running your social media strategies, you should monitor all three metrics: impressions, reach, and engagement. Why?</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Impressions show that your ad is running smoothly and that the network believes it is appropriate to show to the users you’re targeting.</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Reach enables you to determine how many times users must see your ads before acting on them.</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Engagement indicates whether or not your content is being received favorably by users.</a:t>
            </a:r>
          </a:p>
        </p:txBody>
      </p:sp>
    </p:spTree>
    <p:extLst>
      <p:ext uri="{BB962C8B-B14F-4D97-AF65-F5344CB8AC3E}">
        <p14:creationId xmlns:p14="http://schemas.microsoft.com/office/powerpoint/2010/main" val="27855174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034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5. Social media retention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2990FF93-9E62-69DF-3125-AC2EB9267A3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10540813-D9B6-B7D6-4D96-4C50EC23F355}"/>
              </a:ext>
            </a:extLst>
          </p:cNvPr>
          <p:cNvSpPr txBox="1"/>
          <p:nvPr/>
        </p:nvSpPr>
        <p:spPr>
          <a:xfrm>
            <a:off x="1423125" y="1533481"/>
            <a:ext cx="5419190" cy="4478149"/>
          </a:xfrm>
          <a:prstGeom prst="rect">
            <a:avLst/>
          </a:prstGeom>
          <a:noFill/>
        </p:spPr>
        <p:txBody>
          <a:bodyPr wrap="square" rtlCol="0">
            <a:spAutoFit/>
          </a:bodyPr>
          <a:lstStyle/>
          <a:p>
            <a:pPr marL="342900" indent="-342900" algn="just">
              <a:lnSpc>
                <a:spcPts val="1900"/>
              </a:lnSpc>
              <a:buFont typeface="Wingdings" panose="05000000000000000000" pitchFamily="2" charset="2"/>
              <a:buChar char="q"/>
            </a:pPr>
            <a:r>
              <a:rPr lang="en-US" sz="2400" b="1" dirty="0">
                <a:solidFill>
                  <a:srgbClr val="C00000"/>
                </a:solidFill>
                <a:cs typeface="Tajawal ExtraBold" panose="00000800000000000000" pitchFamily="2" charset="-78"/>
              </a:rPr>
              <a:t>Retention</a:t>
            </a:r>
            <a:r>
              <a:rPr lang="ar-EG" sz="2400" b="1" dirty="0">
                <a:solidFill>
                  <a:srgbClr val="C00000"/>
                </a:solidFill>
                <a:cs typeface="Tajawal ExtraBold" panose="00000800000000000000" pitchFamily="2" charset="-78"/>
              </a:rPr>
              <a:t>الإدامة </a:t>
            </a:r>
            <a:endParaRPr lang="en-US" sz="2400" b="1" dirty="0">
              <a:solidFill>
                <a:srgbClr val="C00000"/>
              </a:solidFill>
              <a:cs typeface="Tajawal ExtraBold" panose="00000800000000000000" pitchFamily="2" charset="-78"/>
            </a:endParaRPr>
          </a:p>
          <a:p>
            <a:pPr marL="342900" indent="-342900" algn="just">
              <a:lnSpc>
                <a:spcPts val="19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Customer retention</a:t>
            </a:r>
            <a:r>
              <a:rPr lang="ar-EG" sz="2000" b="1" dirty="0">
                <a:solidFill>
                  <a:srgbClr val="2E3957"/>
                </a:solidFill>
                <a:latin typeface="Tajawal ExtraBold" panose="00000800000000000000" pitchFamily="2" charset="-78"/>
                <a:cs typeface="Tajawal ExtraBold" panose="00000800000000000000" pitchFamily="2" charset="-78"/>
              </a:rPr>
              <a:t>الاحتفاظ بالعملاء </a:t>
            </a:r>
            <a:r>
              <a:rPr lang="en-US" sz="2000" b="1" dirty="0">
                <a:solidFill>
                  <a:srgbClr val="2E3957"/>
                </a:solidFill>
                <a:latin typeface="Tajawal ExtraBold" panose="00000800000000000000" pitchFamily="2" charset="-78"/>
                <a:cs typeface="Tajawal ExtraBold" panose="00000800000000000000" pitchFamily="2" charset="-78"/>
              </a:rPr>
              <a:t> is the process of engaging existing customers to continue doing business with you and stop switching to your competitor.</a:t>
            </a:r>
          </a:p>
          <a:p>
            <a:pPr marL="342900" indent="-342900" algn="just">
              <a:lnSpc>
                <a:spcPts val="19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Social media retention rate is the percentage of customers who continue to buy from you or interact with you over a given period of time, as influenced by your social media activities. It reflects how well you retain and engage your social media audience.</a:t>
            </a:r>
          </a:p>
          <a:p>
            <a:pPr marL="342900" indent="-342900" algn="just">
              <a:lnSpc>
                <a:spcPts val="19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Social media customer lifetime value (CLV) is the estimated net profit that a customer generates for your business over their entire relationship with you, as influenced by your social media activities.</a:t>
            </a:r>
          </a:p>
        </p:txBody>
      </p:sp>
      <p:pic>
        <p:nvPicPr>
          <p:cNvPr id="9" name="Picture 8" descr="A group of people standing in a line with a magnet&#10;&#10;Description automatically generated">
            <a:extLst>
              <a:ext uri="{FF2B5EF4-FFF2-40B4-BE49-F238E27FC236}">
                <a16:creationId xmlns:a16="http://schemas.microsoft.com/office/drawing/2014/main" id="{C52E3E94-1AAB-5654-A1E2-5715DBBBA724}"/>
              </a:ext>
            </a:extLst>
          </p:cNvPr>
          <p:cNvPicPr>
            <a:picLocks noChangeAspect="1"/>
          </p:cNvPicPr>
          <p:nvPr/>
        </p:nvPicPr>
        <p:blipFill rotWithShape="1">
          <a:blip r:embed="rId8">
            <a:extLst>
              <a:ext uri="{28A0092B-C50C-407E-A947-70E740481C1C}">
                <a14:useLocalDpi xmlns:a14="http://schemas.microsoft.com/office/drawing/2010/main" val="0"/>
              </a:ext>
            </a:extLst>
          </a:blip>
          <a:srcRect l="3968"/>
          <a:stretch/>
        </p:blipFill>
        <p:spPr>
          <a:xfrm>
            <a:off x="6875771" y="2323704"/>
            <a:ext cx="5316229" cy="2897702"/>
          </a:xfrm>
          <a:prstGeom prst="rect">
            <a:avLst/>
          </a:prstGeom>
        </p:spPr>
      </p:pic>
    </p:spTree>
    <p:extLst>
      <p:ext uri="{BB962C8B-B14F-4D97-AF65-F5344CB8AC3E}">
        <p14:creationId xmlns:p14="http://schemas.microsoft.com/office/powerpoint/2010/main" val="38174524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034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6. Conversation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2990FF93-9E62-69DF-3125-AC2EB9267A3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10540813-D9B6-B7D6-4D96-4C50EC23F355}"/>
              </a:ext>
            </a:extLst>
          </p:cNvPr>
          <p:cNvSpPr txBox="1"/>
          <p:nvPr/>
        </p:nvSpPr>
        <p:spPr>
          <a:xfrm>
            <a:off x="1423125" y="1533481"/>
            <a:ext cx="5419190" cy="4478149"/>
          </a:xfrm>
          <a:prstGeom prst="rect">
            <a:avLst/>
          </a:prstGeom>
          <a:noFill/>
        </p:spPr>
        <p:txBody>
          <a:bodyPr wrap="square" rtlCol="0">
            <a:spAutoFit/>
          </a:bodyPr>
          <a:lstStyle/>
          <a:p>
            <a:pPr marL="342900" indent="-342900" algn="just">
              <a:lnSpc>
                <a:spcPts val="1900"/>
              </a:lnSpc>
              <a:buFont typeface="Wingdings" panose="05000000000000000000" pitchFamily="2" charset="2"/>
              <a:buChar char="q"/>
            </a:pPr>
            <a:r>
              <a:rPr lang="en-US" sz="2400" b="1" dirty="0">
                <a:solidFill>
                  <a:srgbClr val="C00000"/>
                </a:solidFill>
                <a:cs typeface="Tajawal ExtraBold" panose="00000800000000000000" pitchFamily="2" charset="-78"/>
              </a:rPr>
              <a:t>Social Media Conversation analysis </a:t>
            </a:r>
          </a:p>
          <a:p>
            <a:pPr algn="just">
              <a:lnSpc>
                <a:spcPts val="1900"/>
              </a:lnSpc>
            </a:pPr>
            <a:endParaRPr lang="en-US" sz="2000" b="1" dirty="0">
              <a:solidFill>
                <a:srgbClr val="2E3957"/>
              </a:solidFill>
              <a:latin typeface="Tajawal ExtraBold" panose="00000800000000000000" pitchFamily="2" charset="-78"/>
              <a:cs typeface="Tajawal ExtraBold" panose="00000800000000000000" pitchFamily="2" charset="-78"/>
            </a:endParaRPr>
          </a:p>
          <a:p>
            <a:pPr marL="342900" indent="-342900" algn="just">
              <a:lnSpc>
                <a:spcPts val="19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We </a:t>
            </a:r>
            <a:r>
              <a:rPr lang="en-US" sz="2000" b="1" dirty="0" err="1">
                <a:solidFill>
                  <a:srgbClr val="2E3957"/>
                </a:solidFill>
                <a:latin typeface="Tajawal ExtraBold" panose="00000800000000000000" pitchFamily="2" charset="-78"/>
                <a:cs typeface="Tajawal ExtraBold" panose="00000800000000000000" pitchFamily="2" charset="-78"/>
              </a:rPr>
              <a:t>analyse</a:t>
            </a:r>
            <a:r>
              <a:rPr lang="en-US" sz="2000" b="1" dirty="0">
                <a:solidFill>
                  <a:srgbClr val="2E3957"/>
                </a:solidFill>
                <a:latin typeface="Tajawal ExtraBold" panose="00000800000000000000" pitchFamily="2" charset="-78"/>
                <a:cs typeface="Tajawal ExtraBold" panose="00000800000000000000" pitchFamily="2" charset="-78"/>
              </a:rPr>
              <a:t> the conversations online users have on social media. By examining people’s interactions online, we can gain valuable insights into their perception of a brand or a social issue, for example.</a:t>
            </a:r>
          </a:p>
          <a:p>
            <a:pPr marL="342900" indent="-342900" algn="just">
              <a:lnSpc>
                <a:spcPts val="19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Conversational analysis usually happens through the use of AI, natural language processing, machine learning, and algorithms.</a:t>
            </a:r>
          </a:p>
          <a:p>
            <a:pPr marL="342900" indent="-342900" algn="just">
              <a:lnSpc>
                <a:spcPts val="19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While social listening monitors mostly opinions and sentiment, the conversational analysis focuses on interpreting the data. E.G. Understand the reasons behind negative or positive comments.</a:t>
            </a:r>
          </a:p>
        </p:txBody>
      </p:sp>
      <p:pic>
        <p:nvPicPr>
          <p:cNvPr id="9" name="Picture 8" descr="A cartoon of people talking&#10;&#10;Description automatically generated">
            <a:extLst>
              <a:ext uri="{FF2B5EF4-FFF2-40B4-BE49-F238E27FC236}">
                <a16:creationId xmlns:a16="http://schemas.microsoft.com/office/drawing/2014/main" id="{57A39129-B155-9991-5F48-982A76CD67CB}"/>
              </a:ext>
            </a:extLst>
          </p:cNvPr>
          <p:cNvPicPr>
            <a:picLocks noChangeAspect="1"/>
          </p:cNvPicPr>
          <p:nvPr/>
        </p:nvPicPr>
        <p:blipFill rotWithShape="1">
          <a:blip r:embed="rId8">
            <a:extLst>
              <a:ext uri="{28A0092B-C50C-407E-A947-70E740481C1C}">
                <a14:useLocalDpi xmlns:a14="http://schemas.microsoft.com/office/drawing/2010/main" val="0"/>
              </a:ext>
            </a:extLst>
          </a:blip>
          <a:srcRect l="55550" t="29814" r="3015" b="4487"/>
          <a:stretch/>
        </p:blipFill>
        <p:spPr>
          <a:xfrm>
            <a:off x="6842315" y="1761073"/>
            <a:ext cx="4743652" cy="3936274"/>
          </a:xfrm>
          <a:prstGeom prst="rect">
            <a:avLst/>
          </a:prstGeom>
        </p:spPr>
      </p:pic>
    </p:spTree>
    <p:extLst>
      <p:ext uri="{BB962C8B-B14F-4D97-AF65-F5344CB8AC3E}">
        <p14:creationId xmlns:p14="http://schemas.microsoft.com/office/powerpoint/2010/main" val="20025792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034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Handle Negative Publicity on Social Media Forums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2990FF93-9E62-69DF-3125-AC2EB9267A3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10540813-D9B6-B7D6-4D96-4C50EC23F355}"/>
              </a:ext>
            </a:extLst>
          </p:cNvPr>
          <p:cNvSpPr txBox="1"/>
          <p:nvPr/>
        </p:nvSpPr>
        <p:spPr>
          <a:xfrm>
            <a:off x="1423125" y="1745748"/>
            <a:ext cx="10012813" cy="3534301"/>
          </a:xfrm>
          <a:prstGeom prst="rect">
            <a:avLst/>
          </a:prstGeom>
          <a:noFill/>
        </p:spPr>
        <p:txBody>
          <a:bodyPr wrap="square" rtlCol="0">
            <a:spAutoFit/>
          </a:bodyPr>
          <a:lstStyle/>
          <a:p>
            <a:pPr marL="342900" indent="-342900" algn="just">
              <a:lnSpc>
                <a:spcPts val="1900"/>
              </a:lnSpc>
              <a:buFont typeface="Wingdings" panose="05000000000000000000" pitchFamily="2" charset="2"/>
              <a:buChar char="q"/>
            </a:pPr>
            <a:r>
              <a:rPr lang="en-US" sz="2800" b="1" dirty="0">
                <a:solidFill>
                  <a:srgbClr val="C00000"/>
                </a:solidFill>
                <a:cs typeface="Tajawal ExtraBold" panose="00000800000000000000" pitchFamily="2" charset="-78"/>
              </a:rPr>
              <a:t>Handle Negative Publicity on Social Media Forums</a:t>
            </a:r>
          </a:p>
          <a:p>
            <a:pPr algn="just">
              <a:lnSpc>
                <a:spcPts val="1900"/>
              </a:lnSpc>
            </a:pPr>
            <a:endParaRPr lang="en-US" sz="2000" b="1" dirty="0">
              <a:solidFill>
                <a:srgbClr val="2E3957"/>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Be sincere and transparent</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Correct any false Information</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Interact directly with your customers</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Make yourself available and visible</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Use social media management software</a:t>
            </a:r>
            <a:r>
              <a:rPr lang="en-US" sz="1300" b="1" dirty="0">
                <a:solidFill>
                  <a:srgbClr val="2E3957"/>
                </a:solidFill>
                <a:latin typeface="Tajawal ExtraBold" panose="00000800000000000000" pitchFamily="2" charset="-78"/>
                <a:cs typeface="Tajawal ExtraBold" panose="00000800000000000000" pitchFamily="2" charset="-78"/>
              </a:rPr>
              <a:t> (CRM: customer relationship management)</a:t>
            </a:r>
          </a:p>
          <a:p>
            <a:pPr marL="342900" indent="-342900" algn="just">
              <a:buFont typeface="Wingdings" panose="05000000000000000000" pitchFamily="2" charset="2"/>
              <a:buChar char="§"/>
            </a:pPr>
            <a:r>
              <a:rPr lang="en-US" sz="2400" b="1" dirty="0" err="1">
                <a:solidFill>
                  <a:srgbClr val="2E3957"/>
                </a:solidFill>
                <a:latin typeface="Tajawal ExtraBold" panose="00000800000000000000" pitchFamily="2" charset="-78"/>
                <a:cs typeface="Tajawal ExtraBold" panose="00000800000000000000" pitchFamily="2" charset="-78"/>
              </a:rPr>
              <a:t>Utilise</a:t>
            </a:r>
            <a:r>
              <a:rPr lang="en-US" sz="2400" b="1" dirty="0">
                <a:solidFill>
                  <a:srgbClr val="2E3957"/>
                </a:solidFill>
                <a:latin typeface="Tajawal ExtraBold" panose="00000800000000000000" pitchFamily="2" charset="-78"/>
                <a:cs typeface="Tajawal ExtraBold" panose="00000800000000000000" pitchFamily="2" charset="-78"/>
              </a:rPr>
              <a:t> social media listening to get ahead</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Address the situation</a:t>
            </a:r>
            <a:endParaRPr lang="en-US" sz="1300" b="1" dirty="0">
              <a:solidFill>
                <a:srgbClr val="2E3957"/>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Use Positive PR to regain your audience’s trust</a:t>
            </a:r>
          </a:p>
        </p:txBody>
      </p:sp>
      <p:pic>
        <p:nvPicPr>
          <p:cNvPr id="8" name="Picture 7" descr="A red circle with black text&#10;&#10;Description automatically generated">
            <a:extLst>
              <a:ext uri="{FF2B5EF4-FFF2-40B4-BE49-F238E27FC236}">
                <a16:creationId xmlns:a16="http://schemas.microsoft.com/office/drawing/2014/main" id="{D6CEEBCE-4E3F-0D82-CF8C-BBCAE4C79FC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441698" y="2068405"/>
            <a:ext cx="2962894" cy="1692669"/>
          </a:xfrm>
          <a:prstGeom prst="rect">
            <a:avLst/>
          </a:prstGeom>
        </p:spPr>
      </p:pic>
    </p:spTree>
    <p:extLst>
      <p:ext uri="{BB962C8B-B14F-4D97-AF65-F5344CB8AC3E}">
        <p14:creationId xmlns:p14="http://schemas.microsoft.com/office/powerpoint/2010/main" val="11055069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7D3ED8C-92FC-9A68-D9A0-F04CC1FABE37}"/>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C4EBE417-5025-0594-153A-3D4766FD846D}"/>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F3F6127B-75EA-300A-8807-7F15B7481CB3}"/>
              </a:ext>
            </a:extLst>
          </p:cNvPr>
          <p:cNvSpPr txBox="1"/>
          <p:nvPr/>
        </p:nvSpPr>
        <p:spPr>
          <a:xfrm>
            <a:off x="1688798" y="1644410"/>
            <a:ext cx="9782768" cy="4278094"/>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Digital activism &amp; Monitoring tools</a:t>
            </a:r>
            <a:endParaRPr lang="en-US" sz="28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What is digital activism? and who are digital activists?</a:t>
            </a:r>
          </a:p>
          <a:p>
            <a:pPr marL="342900"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How to respond to ‘</a:t>
            </a:r>
            <a:r>
              <a:rPr lang="en-US" sz="2200" b="1" dirty="0" err="1">
                <a:solidFill>
                  <a:srgbClr val="2D3956"/>
                </a:solidFill>
                <a:latin typeface="Tajawal ExtraBold" panose="00000800000000000000" pitchFamily="2" charset="-78"/>
                <a:cs typeface="Tajawal ExtraBold" panose="00000800000000000000" pitchFamily="2" charset="-78"/>
              </a:rPr>
              <a:t>radicalised</a:t>
            </a:r>
            <a:r>
              <a:rPr lang="en-US" sz="2200" b="1" dirty="0">
                <a:solidFill>
                  <a:srgbClr val="2D3956"/>
                </a:solidFill>
                <a:latin typeface="Tajawal ExtraBold" panose="00000800000000000000" pitchFamily="2" charset="-78"/>
                <a:cs typeface="Tajawal ExtraBold" panose="00000800000000000000" pitchFamily="2" charset="-78"/>
              </a:rPr>
              <a:t>’ customers or stakeholders</a:t>
            </a:r>
          </a:p>
          <a:p>
            <a:pPr marL="342900" indent="-342900" algn="just">
              <a:buFont typeface="Wingdings" panose="05000000000000000000" pitchFamily="2" charset="2"/>
              <a:buChar char="§"/>
            </a:pPr>
            <a:r>
              <a:rPr lang="en-US" sz="2200" b="1" dirty="0">
                <a:solidFill>
                  <a:srgbClr val="2E3957"/>
                </a:solidFill>
                <a:latin typeface="Tajawal ExtraBold" panose="00000800000000000000" pitchFamily="2" charset="-78"/>
                <a:cs typeface="Tajawal ExtraBold" panose="00000800000000000000" pitchFamily="2" charset="-78"/>
              </a:rPr>
              <a:t>Prevent/Reduce </a:t>
            </a:r>
            <a:r>
              <a:rPr lang="en-US" sz="2200" b="1" dirty="0" err="1">
                <a:solidFill>
                  <a:srgbClr val="2E3957"/>
                </a:solidFill>
                <a:latin typeface="Tajawal ExtraBold" panose="00000800000000000000" pitchFamily="2" charset="-78"/>
                <a:cs typeface="Tajawal ExtraBold" panose="00000800000000000000" pitchFamily="2" charset="-78"/>
              </a:rPr>
              <a:t>Radicalisation</a:t>
            </a:r>
            <a:endParaRPr lang="en-US" sz="2200" b="1" dirty="0">
              <a:solidFill>
                <a:srgbClr val="FF000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Social Media Escalation Plans</a:t>
            </a:r>
          </a:p>
          <a:p>
            <a:pPr marL="800100" lvl="1"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Avoiding appearing as a remote and inflexible organization</a:t>
            </a:r>
          </a:p>
          <a:p>
            <a:pPr marL="342900"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Monitoring tools</a:t>
            </a:r>
            <a:endParaRPr lang="en-US" sz="2200" dirty="0">
              <a:solidFill>
                <a:srgbClr val="2D3956"/>
              </a:solidFill>
              <a:latin typeface="Tajawal ExtraBold" panose="00000800000000000000" pitchFamily="2" charset="-78"/>
              <a:cs typeface="Tajawal ExtraBold" panose="00000800000000000000" pitchFamily="2" charset="-78"/>
            </a:endParaRPr>
          </a:p>
          <a:p>
            <a:pPr marL="800100" lvl="1"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The importance of monitoring</a:t>
            </a:r>
          </a:p>
          <a:p>
            <a:pPr marL="800100" lvl="1"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6 Monitoring tools: </a:t>
            </a:r>
            <a:r>
              <a:rPr lang="en-US" sz="2000" b="1" dirty="0">
                <a:solidFill>
                  <a:srgbClr val="2D3956"/>
                </a:solidFill>
                <a:latin typeface="Tajawal ExtraBold" panose="00000800000000000000" pitchFamily="2" charset="-78"/>
                <a:cs typeface="Tajawal ExtraBold" panose="00000800000000000000" pitchFamily="2" charset="-78"/>
              </a:rPr>
              <a:t>1. Social listening, 2. Social Media Sentiment Analysis, 3. Web analytics, 4. Social Media Impression VS Reach VS Engagement, 5. Social media retention, 6. Conversation analysis</a:t>
            </a:r>
          </a:p>
          <a:p>
            <a:pPr marL="342900" lvl="1"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Handle Negative Publicity on Social Media Forums</a:t>
            </a:r>
          </a:p>
        </p:txBody>
      </p:sp>
    </p:spTree>
    <p:extLst>
      <p:ext uri="{BB962C8B-B14F-4D97-AF65-F5344CB8AC3E}">
        <p14:creationId xmlns:p14="http://schemas.microsoft.com/office/powerpoint/2010/main" val="18783368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Recommended Reference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69252" y="1459862"/>
            <a:ext cx="10355282" cy="4593565"/>
          </a:xfrm>
          <a:prstGeom prst="rect">
            <a:avLst/>
          </a:prstGeom>
          <a:noFill/>
        </p:spPr>
        <p:txBody>
          <a:bodyPr wrap="square" rtlCol="0">
            <a:spAutoFit/>
          </a:bodyPr>
          <a:lstStyle/>
          <a:p>
            <a:pPr marL="119063" indent="-119063">
              <a:lnSpc>
                <a:spcPts val="1300"/>
              </a:lnSpc>
              <a:buFont typeface="Wingdings" panose="05000000000000000000" pitchFamily="2" charset="2"/>
              <a:buChar char="§"/>
            </a:pPr>
            <a:r>
              <a:rPr lang="en-US" sz="1100" b="1" dirty="0">
                <a:effectLst/>
              </a:rPr>
              <a:t>Joyce, M. (2010). </a:t>
            </a:r>
            <a:r>
              <a:rPr lang="en-US" sz="1100" b="1" i="1" dirty="0">
                <a:effectLst/>
              </a:rPr>
              <a:t>Digital Activism decoded: The New Mechanics of Change</a:t>
            </a:r>
            <a:r>
              <a:rPr lang="en-US" sz="1100" b="1" dirty="0">
                <a:effectLst/>
              </a:rPr>
              <a:t>. Open Society Foundations. https://www.opensocietyfoundations.org/publications/digital-activism-decoded-new-mechanics-change </a:t>
            </a:r>
          </a:p>
          <a:p>
            <a:pPr marL="119063" indent="-119063">
              <a:lnSpc>
                <a:spcPts val="1300"/>
              </a:lnSpc>
              <a:buFont typeface="Wingdings" panose="05000000000000000000" pitchFamily="2" charset="2"/>
              <a:buChar char="§"/>
            </a:pPr>
            <a:r>
              <a:rPr lang="en-US" sz="1100" b="1" dirty="0" err="1">
                <a:effectLst/>
              </a:rPr>
              <a:t>Lazreg</a:t>
            </a:r>
            <a:r>
              <a:rPr lang="en-US" sz="1100" b="1" dirty="0">
                <a:effectLst/>
              </a:rPr>
              <a:t>, M., Goodwin, M., &amp; </a:t>
            </a:r>
            <a:r>
              <a:rPr lang="en-US" sz="1100" b="1" dirty="0" err="1">
                <a:effectLst/>
              </a:rPr>
              <a:t>Granmo</a:t>
            </a:r>
            <a:r>
              <a:rPr lang="en-US" sz="1100" b="1" dirty="0">
                <a:effectLst/>
              </a:rPr>
              <a:t>, O.-C. (2016). </a:t>
            </a:r>
            <a:r>
              <a:rPr lang="en-US" sz="1100" b="1" i="1" dirty="0">
                <a:effectLst/>
              </a:rPr>
              <a:t>Deep learning for social media analysis in crises situations - </a:t>
            </a:r>
            <a:r>
              <a:rPr lang="en-US" sz="1100" b="1" i="1" dirty="0" err="1">
                <a:effectLst/>
              </a:rPr>
              <a:t>liu</a:t>
            </a:r>
            <a:r>
              <a:rPr lang="en-US" sz="1100" b="1" dirty="0">
                <a:effectLst/>
              </a:rPr>
              <a:t>. The 29th Annual Workshop of the Swedish Artificial Intelligence Society (SAIS). https://ep.liu.se/ecp/129/004/ecp16129004.pdf </a:t>
            </a:r>
          </a:p>
          <a:p>
            <a:pPr marL="119063" indent="-119063">
              <a:lnSpc>
                <a:spcPts val="1300"/>
              </a:lnSpc>
              <a:buFont typeface="Wingdings" panose="05000000000000000000" pitchFamily="2" charset="2"/>
              <a:buChar char="§"/>
            </a:pPr>
            <a:r>
              <a:rPr lang="en-US" sz="1100" b="1" dirty="0">
                <a:effectLst/>
              </a:rPr>
              <a:t>Wedlock, B. C. (2012, May). (dissertation). The diffusion of social media in public relations: Use of social media in crisis response strategies. ProQuest. Retrieved May 2023, from https://www.researchgate.net/publication/295547824_The_Diffusion_of_Social_Media_in_Public_Relations_Use_of_Social_Media_In_Crisis_Response_Strategies. </a:t>
            </a:r>
          </a:p>
          <a:p>
            <a:pPr marL="119063" indent="-119063">
              <a:lnSpc>
                <a:spcPts val="1300"/>
              </a:lnSpc>
              <a:buFont typeface="Wingdings" panose="05000000000000000000" pitchFamily="2" charset="2"/>
              <a:buChar char="§"/>
            </a:pPr>
            <a:r>
              <a:rPr lang="en-US" sz="1100" b="1" dirty="0">
                <a:effectLst/>
              </a:rPr>
              <a:t>Katarzyna. (2023, February 10). </a:t>
            </a:r>
            <a:r>
              <a:rPr lang="en-US" sz="1100" b="1" i="1" dirty="0">
                <a:effectLst/>
              </a:rPr>
              <a:t>What is social listening? Quick, Easy Guide for 2023: Brand24</a:t>
            </a:r>
            <a:r>
              <a:rPr lang="en-US" sz="1100" b="1" dirty="0">
                <a:effectLst/>
              </a:rPr>
              <a:t>. Brand24 Blog. https://brand24.com/blog/what-is-social-listening/ </a:t>
            </a:r>
          </a:p>
          <a:p>
            <a:pPr marL="119063" indent="-119063">
              <a:lnSpc>
                <a:spcPts val="1300"/>
              </a:lnSpc>
              <a:buFont typeface="Wingdings" panose="05000000000000000000" pitchFamily="2" charset="2"/>
              <a:buChar char="§"/>
            </a:pPr>
            <a:r>
              <a:rPr lang="en-US" sz="1100" b="1" i="1" dirty="0">
                <a:effectLst/>
              </a:rPr>
              <a:t>Social Monitoring</a:t>
            </a:r>
            <a:r>
              <a:rPr lang="en-US" sz="1100" b="1" dirty="0">
                <a:effectLst/>
              </a:rPr>
              <a:t>. Sprout Social. (2022, June 29). https://sproutsocial.com/glossary/social-monitoring/ </a:t>
            </a:r>
          </a:p>
          <a:p>
            <a:pPr marL="119063" indent="-119063">
              <a:lnSpc>
                <a:spcPts val="1300"/>
              </a:lnSpc>
              <a:buFont typeface="Wingdings" panose="05000000000000000000" pitchFamily="2" charset="2"/>
              <a:buChar char="§"/>
            </a:pPr>
            <a:r>
              <a:rPr lang="en-US" sz="1100" b="1" i="1" dirty="0">
                <a:effectLst/>
              </a:rPr>
              <a:t>Prevent </a:t>
            </a:r>
            <a:r>
              <a:rPr lang="en-US" sz="1100" b="1" i="1" dirty="0" err="1">
                <a:effectLst/>
              </a:rPr>
              <a:t>radicalisation</a:t>
            </a:r>
            <a:r>
              <a:rPr lang="en-US" sz="1100" b="1" dirty="0">
                <a:effectLst/>
              </a:rPr>
              <a:t>. Discovery College. (2020, November 25). https://discoverycollege.co.uk/prevent/ </a:t>
            </a:r>
          </a:p>
          <a:p>
            <a:pPr marL="119063" indent="-119063">
              <a:lnSpc>
                <a:spcPts val="1300"/>
              </a:lnSpc>
              <a:buFont typeface="Wingdings" panose="05000000000000000000" pitchFamily="2" charset="2"/>
              <a:buChar char="§"/>
            </a:pPr>
            <a:r>
              <a:rPr lang="en-US" sz="1100" b="1" dirty="0">
                <a:effectLst/>
              </a:rPr>
              <a:t>Georgina. (2019, July 23). </a:t>
            </a:r>
            <a:r>
              <a:rPr lang="en-US" sz="1100" b="1" i="1" dirty="0" err="1">
                <a:effectLst/>
              </a:rPr>
              <a:t>Radicalisation</a:t>
            </a:r>
            <a:r>
              <a:rPr lang="en-US" sz="1100" b="1" i="1" dirty="0">
                <a:effectLst/>
              </a:rPr>
              <a:t> in a new light: From Security to Social Inclusion and equality</a:t>
            </a:r>
            <a:r>
              <a:rPr lang="en-US" sz="1100" b="1" dirty="0">
                <a:effectLst/>
              </a:rPr>
              <a:t>. European Network Against Racism. https://www.enar-eu.org/radicalisation-in-a-new-light-from-security-to-social-inclusion-and-equality/ </a:t>
            </a:r>
          </a:p>
          <a:p>
            <a:pPr marL="119063" indent="-119063">
              <a:lnSpc>
                <a:spcPts val="1300"/>
              </a:lnSpc>
              <a:buFont typeface="Wingdings" panose="05000000000000000000" pitchFamily="2" charset="2"/>
              <a:buChar char="§"/>
            </a:pPr>
            <a:r>
              <a:rPr lang="en-US" sz="1100" b="1" dirty="0">
                <a:effectLst/>
              </a:rPr>
              <a:t>Admin. (2021, August 22). </a:t>
            </a:r>
            <a:r>
              <a:rPr lang="en-US" sz="1100" b="1" i="1" dirty="0" err="1">
                <a:effectLst/>
              </a:rPr>
              <a:t>Radicalisation</a:t>
            </a:r>
            <a:r>
              <a:rPr lang="en-US" sz="1100" b="1" i="1" dirty="0">
                <a:effectLst/>
              </a:rPr>
              <a:t> and the internet </a:t>
            </a:r>
            <a:r>
              <a:rPr lang="en-US" sz="1100" b="1" dirty="0">
                <a:effectLst/>
              </a:rPr>
              <a:t>. ACT: Action Counters Terrorism. https://actearly.uk/radicalisation/online-safety/ </a:t>
            </a:r>
          </a:p>
          <a:p>
            <a:pPr marL="119063" indent="-119063">
              <a:lnSpc>
                <a:spcPts val="1300"/>
              </a:lnSpc>
              <a:buFont typeface="Wingdings" panose="05000000000000000000" pitchFamily="2" charset="2"/>
              <a:buChar char="§"/>
            </a:pPr>
            <a:r>
              <a:rPr lang="en-US" sz="1100" b="1" dirty="0">
                <a:effectLst/>
              </a:rPr>
              <a:t>Fuentes, M. A. (n.d.). </a:t>
            </a:r>
            <a:r>
              <a:rPr lang="en-US" sz="1100" b="1" i="1" dirty="0">
                <a:effectLst/>
              </a:rPr>
              <a:t>Digital Activism</a:t>
            </a:r>
            <a:r>
              <a:rPr lang="en-US" sz="1100" b="1" dirty="0">
                <a:effectLst/>
              </a:rPr>
              <a:t>. </a:t>
            </a:r>
            <a:r>
              <a:rPr lang="en-US" sz="1100" b="1" dirty="0" err="1">
                <a:effectLst/>
              </a:rPr>
              <a:t>Encyclopædia</a:t>
            </a:r>
            <a:r>
              <a:rPr lang="en-US" sz="1100" b="1" dirty="0">
                <a:effectLst/>
              </a:rPr>
              <a:t> Britannica. https://www.britannica.com/topic/digital-activism </a:t>
            </a:r>
          </a:p>
          <a:p>
            <a:pPr marL="119063" indent="-119063">
              <a:lnSpc>
                <a:spcPts val="1300"/>
              </a:lnSpc>
              <a:buFont typeface="Wingdings" panose="05000000000000000000" pitchFamily="2" charset="2"/>
              <a:buChar char="§"/>
            </a:pPr>
            <a:r>
              <a:rPr lang="en-US" sz="1100" b="1" dirty="0">
                <a:effectLst/>
              </a:rPr>
              <a:t>Rees, A. (2013, June 8). </a:t>
            </a:r>
            <a:r>
              <a:rPr lang="en-US" sz="1100" b="1" i="1" dirty="0">
                <a:effectLst/>
              </a:rPr>
              <a:t>Digital and online activism</a:t>
            </a:r>
            <a:r>
              <a:rPr lang="en-US" sz="1100" b="1" dirty="0">
                <a:effectLst/>
              </a:rPr>
              <a:t>. RESET.ORG. https://en.reset.org/digital-and-online-activism/ </a:t>
            </a:r>
          </a:p>
          <a:p>
            <a:pPr marL="119063" indent="-119063">
              <a:lnSpc>
                <a:spcPts val="1300"/>
              </a:lnSpc>
              <a:buFont typeface="Wingdings" panose="05000000000000000000" pitchFamily="2" charset="2"/>
              <a:buChar char="§"/>
            </a:pPr>
            <a:r>
              <a:rPr lang="fr-FR" sz="1100" b="1" dirty="0" err="1">
                <a:effectLst/>
              </a:rPr>
              <a:t>Bergan</a:t>
            </a:r>
            <a:r>
              <a:rPr lang="fr-FR" sz="1100" b="1" dirty="0">
                <a:effectLst/>
              </a:rPr>
              <a:t>, D. E. (2023, June 5). </a:t>
            </a:r>
            <a:r>
              <a:rPr lang="fr-FR" sz="1100" b="1" i="1" dirty="0" err="1">
                <a:effectLst/>
              </a:rPr>
              <a:t>Grassroots</a:t>
            </a:r>
            <a:r>
              <a:rPr lang="fr-FR" sz="1100" b="1" dirty="0">
                <a:effectLst/>
              </a:rPr>
              <a:t>. </a:t>
            </a:r>
            <a:r>
              <a:rPr lang="fr-FR" sz="1100" b="1" dirty="0" err="1">
                <a:effectLst/>
              </a:rPr>
              <a:t>Encyclopædia</a:t>
            </a:r>
            <a:r>
              <a:rPr lang="fr-FR" sz="1100" b="1" dirty="0">
                <a:effectLst/>
              </a:rPr>
              <a:t> Britannica. https://www.britannica.com/topic/grassroots </a:t>
            </a:r>
          </a:p>
          <a:p>
            <a:pPr marL="119063" indent="-119063">
              <a:lnSpc>
                <a:spcPts val="1300"/>
              </a:lnSpc>
              <a:buFont typeface="Wingdings" panose="05000000000000000000" pitchFamily="2" charset="2"/>
              <a:buChar char="§"/>
            </a:pPr>
            <a:r>
              <a:rPr lang="en-US" sz="1100" b="1" i="1" dirty="0">
                <a:effectLst/>
              </a:rPr>
              <a:t>Social Media Escalation</a:t>
            </a:r>
            <a:r>
              <a:rPr lang="en-US" sz="1100" b="1" dirty="0">
                <a:effectLst/>
              </a:rPr>
              <a:t>. </a:t>
            </a:r>
            <a:r>
              <a:rPr lang="en-US" sz="1100" b="1" dirty="0" err="1">
                <a:effectLst/>
              </a:rPr>
              <a:t>Kickframe</a:t>
            </a:r>
            <a:r>
              <a:rPr lang="en-US" sz="1100" b="1" dirty="0">
                <a:effectLst/>
              </a:rPr>
              <a:t> Toolbox. (2023). https://www.kickframetoolbox.com/framework/social-media-escalation </a:t>
            </a:r>
          </a:p>
          <a:p>
            <a:pPr marL="119063" indent="-119063">
              <a:lnSpc>
                <a:spcPts val="1300"/>
              </a:lnSpc>
              <a:buFont typeface="Wingdings" panose="05000000000000000000" pitchFamily="2" charset="2"/>
              <a:buChar char="§"/>
            </a:pPr>
            <a:r>
              <a:rPr lang="en-US" sz="1100" b="1" i="1" dirty="0">
                <a:effectLst/>
              </a:rPr>
              <a:t>6 reasons why media monitoring is important for your business</a:t>
            </a:r>
            <a:r>
              <a:rPr lang="en-US" sz="1100" b="1" dirty="0">
                <a:effectLst/>
              </a:rPr>
              <a:t>. LianaTech.com. (2022, April 4). https://www.lianatech.com/resources/blog/6-reasons-why-media-monitoring-is-important-for-your-business.html </a:t>
            </a:r>
          </a:p>
          <a:p>
            <a:pPr marL="119063" indent="-119063">
              <a:lnSpc>
                <a:spcPts val="1300"/>
              </a:lnSpc>
              <a:buFont typeface="Wingdings" panose="05000000000000000000" pitchFamily="2" charset="2"/>
              <a:buChar char="§"/>
            </a:pPr>
            <a:r>
              <a:rPr lang="en-US" sz="1100" b="1" dirty="0" err="1">
                <a:effectLst/>
              </a:rPr>
              <a:t>Oliveri</a:t>
            </a:r>
            <a:r>
              <a:rPr lang="en-US" sz="1100" b="1" dirty="0">
                <a:effectLst/>
              </a:rPr>
              <a:t>, S. (2023, June 20). </a:t>
            </a:r>
            <a:r>
              <a:rPr lang="en-US" sz="1100" b="1" i="1" dirty="0">
                <a:effectLst/>
              </a:rPr>
              <a:t>What is social sentiment analysis and why is it important?</a:t>
            </a:r>
            <a:r>
              <a:rPr lang="en-US" sz="1100" b="1" dirty="0">
                <a:effectLst/>
              </a:rPr>
              <a:t>. </a:t>
            </a:r>
            <a:r>
              <a:rPr lang="en-US" sz="1100" b="1" dirty="0" err="1">
                <a:effectLst/>
              </a:rPr>
              <a:t>NetBase</a:t>
            </a:r>
            <a:r>
              <a:rPr lang="en-US" sz="1100" b="1" dirty="0">
                <a:effectLst/>
              </a:rPr>
              <a:t> Quid. https://netbasequid.com/blog/what-is-social-sentiment-analysis/ </a:t>
            </a:r>
          </a:p>
          <a:p>
            <a:pPr marL="119063" indent="-119063">
              <a:lnSpc>
                <a:spcPts val="1300"/>
              </a:lnSpc>
              <a:buFont typeface="Wingdings" panose="05000000000000000000" pitchFamily="2" charset="2"/>
              <a:buChar char="§"/>
            </a:pPr>
            <a:r>
              <a:rPr lang="en-US" sz="1100" b="1" dirty="0" err="1">
                <a:effectLst/>
              </a:rPr>
              <a:t>Braoulias</a:t>
            </a:r>
            <a:r>
              <a:rPr lang="en-US" sz="1100" b="1" dirty="0">
                <a:effectLst/>
              </a:rPr>
              <a:t>, N. (2023, July 10). </a:t>
            </a:r>
            <a:r>
              <a:rPr lang="en-US" sz="1100" b="1" i="1" dirty="0">
                <a:effectLst/>
              </a:rPr>
              <a:t>What is social media sentiment analysis and how to do it?</a:t>
            </a:r>
            <a:r>
              <a:rPr lang="en-US" sz="1100" b="1" dirty="0">
                <a:effectLst/>
              </a:rPr>
              <a:t>. </a:t>
            </a:r>
            <a:r>
              <a:rPr lang="en-US" sz="1100" b="1" dirty="0" err="1">
                <a:effectLst/>
              </a:rPr>
              <a:t>Mentionlytics</a:t>
            </a:r>
            <a:r>
              <a:rPr lang="en-US" sz="1100" b="1" dirty="0">
                <a:effectLst/>
              </a:rPr>
              <a:t>. https://www.mentionlytics.com/blog/social-media-sentiment-analysis/ </a:t>
            </a:r>
          </a:p>
          <a:p>
            <a:pPr marL="119063" indent="-119063">
              <a:lnSpc>
                <a:spcPts val="1300"/>
              </a:lnSpc>
              <a:buFont typeface="Wingdings" panose="05000000000000000000" pitchFamily="2" charset="2"/>
              <a:buChar char="§"/>
            </a:pPr>
            <a:r>
              <a:rPr lang="en-US" sz="1100" b="1" dirty="0">
                <a:effectLst/>
              </a:rPr>
              <a:t>Department of Health and Human Services. (2013, October 8). </a:t>
            </a:r>
            <a:r>
              <a:rPr lang="en-US" sz="1100" b="1" i="1" dirty="0">
                <a:effectLst/>
              </a:rPr>
              <a:t>Web analytics basics</a:t>
            </a:r>
            <a:r>
              <a:rPr lang="en-US" sz="1100" b="1" dirty="0">
                <a:effectLst/>
              </a:rPr>
              <a:t>. Usability.gov. https://www.usability.gov/what-and-why/web-analytics.html </a:t>
            </a:r>
          </a:p>
          <a:p>
            <a:pPr marL="119063" indent="-119063">
              <a:lnSpc>
                <a:spcPts val="1300"/>
              </a:lnSpc>
              <a:buFont typeface="Wingdings" panose="05000000000000000000" pitchFamily="2" charset="2"/>
              <a:buChar char="§"/>
            </a:pPr>
            <a:r>
              <a:rPr lang="en-US" sz="1100" b="1" dirty="0" err="1">
                <a:effectLst/>
              </a:rPr>
              <a:t>Socinator</a:t>
            </a:r>
            <a:r>
              <a:rPr lang="en-US" sz="1100" b="1" dirty="0">
                <a:effectLst/>
              </a:rPr>
              <a:t>, T. (2023, June 28). </a:t>
            </a:r>
            <a:r>
              <a:rPr lang="en-US" sz="1100" b="1" i="1" dirty="0">
                <a:effectLst/>
              </a:rPr>
              <a:t>Social Media Impression vs reach vs engagement</a:t>
            </a:r>
            <a:r>
              <a:rPr lang="en-US" sz="1100" b="1" dirty="0">
                <a:effectLst/>
              </a:rPr>
              <a:t>. </a:t>
            </a:r>
            <a:r>
              <a:rPr lang="en-US" sz="1100" b="1" dirty="0" err="1">
                <a:effectLst/>
              </a:rPr>
              <a:t>Socinator</a:t>
            </a:r>
            <a:r>
              <a:rPr lang="en-US" sz="1100" b="1" dirty="0">
                <a:effectLst/>
              </a:rPr>
              <a:t>. https://socinator.com/blog/social-media-impression-vs-reach-engagement/ </a:t>
            </a:r>
          </a:p>
          <a:p>
            <a:pPr marL="119063" indent="-119063">
              <a:lnSpc>
                <a:spcPts val="1300"/>
              </a:lnSpc>
              <a:buFont typeface="Wingdings" panose="05000000000000000000" pitchFamily="2" charset="2"/>
              <a:buChar char="§"/>
            </a:pPr>
            <a:r>
              <a:rPr lang="en-US" sz="1100" b="1" dirty="0">
                <a:effectLst/>
              </a:rPr>
              <a:t>www.linkedin.com. (n.d.). </a:t>
            </a:r>
            <a:r>
              <a:rPr lang="en-US" sz="1100" b="1" i="1" dirty="0">
                <a:effectLst/>
              </a:rPr>
              <a:t>How do you measure the Social Media Customer Lifetime Value (CLV) and retention rate?</a:t>
            </a:r>
            <a:r>
              <a:rPr lang="en-US" sz="1100" b="1" dirty="0">
                <a:effectLst/>
              </a:rPr>
              <a:t>. Social Media Measurement. https://www.linkedin.com/advice/0/how-do-you-measure-social-media-customer </a:t>
            </a:r>
          </a:p>
          <a:p>
            <a:pPr marL="119063" indent="-119063">
              <a:lnSpc>
                <a:spcPts val="1300"/>
              </a:lnSpc>
              <a:buFont typeface="Wingdings" panose="05000000000000000000" pitchFamily="2" charset="2"/>
              <a:buChar char="§"/>
            </a:pPr>
            <a:r>
              <a:rPr lang="en-US" sz="1100" b="1" dirty="0" err="1">
                <a:effectLst/>
              </a:rPr>
              <a:t>Mincheva</a:t>
            </a:r>
            <a:r>
              <a:rPr lang="en-US" sz="1100" b="1" dirty="0">
                <a:effectLst/>
              </a:rPr>
              <a:t>, M. (2022, October 11). </a:t>
            </a:r>
            <a:r>
              <a:rPr lang="en-US" sz="1100" b="1" i="1" dirty="0">
                <a:effectLst/>
              </a:rPr>
              <a:t>How to use conversation analysis to improve your (social) media listening efforts</a:t>
            </a:r>
            <a:r>
              <a:rPr lang="en-US" sz="1100" b="1" dirty="0">
                <a:effectLst/>
              </a:rPr>
              <a:t>. A Data Pro. https://adata.pro/blog/how-to-use-conversation-analysis-to-improve-your-social-media-listening-efforts/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BA03B0A2-8391-F8F5-BF68-F722A6E3F0A4}"/>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8E2F3C40-DE44-A68A-E92E-6B6A76F7B093}"/>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9970738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7568500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3761</TotalTime>
  <Words>6056</Words>
  <Application>Microsoft Office PowerPoint</Application>
  <PresentationFormat>Widescreen</PresentationFormat>
  <Paragraphs>376</Paragraphs>
  <Slides>51</Slides>
  <Notes>11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51</vt:i4>
      </vt:variant>
    </vt:vector>
  </HeadingPairs>
  <TitlesOfParts>
    <vt:vector size="59" baseType="lpstr">
      <vt:lpstr>Arial</vt:lpstr>
      <vt:lpstr>Calibri</vt:lpstr>
      <vt:lpstr>Calibri Light</vt:lpstr>
      <vt:lpstr>Roboto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Doaarady</cp:lastModifiedBy>
  <cp:revision>101</cp:revision>
  <dcterms:created xsi:type="dcterms:W3CDTF">2023-04-29T09:08:23Z</dcterms:created>
  <dcterms:modified xsi:type="dcterms:W3CDTF">2024-03-19T20:47:38Z</dcterms:modified>
</cp:coreProperties>
</file>