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notesMasterIdLst>
    <p:notesMasterId r:id="rId74"/>
  </p:notesMasterIdLst>
  <p:sldIdLst>
    <p:sldId id="352" r:id="rId2"/>
    <p:sldId id="354" r:id="rId3"/>
    <p:sldId id="411" r:id="rId4"/>
    <p:sldId id="498" r:id="rId5"/>
    <p:sldId id="499" r:id="rId6"/>
    <p:sldId id="502" r:id="rId7"/>
    <p:sldId id="503" r:id="rId8"/>
    <p:sldId id="507" r:id="rId9"/>
    <p:sldId id="510" r:id="rId10"/>
    <p:sldId id="521" r:id="rId11"/>
    <p:sldId id="522" r:id="rId12"/>
    <p:sldId id="480" r:id="rId13"/>
    <p:sldId id="477" r:id="rId14"/>
    <p:sldId id="535" r:id="rId15"/>
    <p:sldId id="530" r:id="rId16"/>
    <p:sldId id="534" r:id="rId17"/>
    <p:sldId id="525" r:id="rId18"/>
    <p:sldId id="536" r:id="rId19"/>
    <p:sldId id="420" r:id="rId20"/>
    <p:sldId id="474" r:id="rId21"/>
    <p:sldId id="476" r:id="rId22"/>
    <p:sldId id="478" r:id="rId23"/>
    <p:sldId id="457" r:id="rId24"/>
    <p:sldId id="473" r:id="rId25"/>
    <p:sldId id="537" r:id="rId26"/>
    <p:sldId id="538" r:id="rId27"/>
    <p:sldId id="539" r:id="rId28"/>
    <p:sldId id="488" r:id="rId29"/>
    <p:sldId id="495" r:id="rId30"/>
    <p:sldId id="494" r:id="rId31"/>
    <p:sldId id="484" r:id="rId32"/>
    <p:sldId id="492" r:id="rId33"/>
    <p:sldId id="540" r:id="rId34"/>
    <p:sldId id="515" r:id="rId35"/>
    <p:sldId id="517" r:id="rId36"/>
    <p:sldId id="479" r:id="rId37"/>
    <p:sldId id="541" r:id="rId38"/>
    <p:sldId id="542" r:id="rId39"/>
    <p:sldId id="496" r:id="rId40"/>
    <p:sldId id="558" r:id="rId41"/>
    <p:sldId id="546" r:id="rId42"/>
    <p:sldId id="559" r:id="rId43"/>
    <p:sldId id="487" r:id="rId44"/>
    <p:sldId id="489" r:id="rId45"/>
    <p:sldId id="491" r:id="rId46"/>
    <p:sldId id="557" r:id="rId47"/>
    <p:sldId id="594" r:id="rId48"/>
    <p:sldId id="593" r:id="rId49"/>
    <p:sldId id="568" r:id="rId50"/>
    <p:sldId id="575" r:id="rId51"/>
    <p:sldId id="574" r:id="rId52"/>
    <p:sldId id="648" r:id="rId53"/>
    <p:sldId id="649" r:id="rId54"/>
    <p:sldId id="609" r:id="rId55"/>
    <p:sldId id="625" r:id="rId56"/>
    <p:sldId id="647" r:id="rId57"/>
    <p:sldId id="624" r:id="rId58"/>
    <p:sldId id="650" r:id="rId59"/>
    <p:sldId id="652" r:id="rId60"/>
    <p:sldId id="639" r:id="rId61"/>
    <p:sldId id="644" r:id="rId62"/>
    <p:sldId id="651" r:id="rId63"/>
    <p:sldId id="667" r:id="rId64"/>
    <p:sldId id="668" r:id="rId65"/>
    <p:sldId id="676" r:id="rId66"/>
    <p:sldId id="674" r:id="rId67"/>
    <p:sldId id="675" r:id="rId68"/>
    <p:sldId id="711" r:id="rId69"/>
    <p:sldId id="712" r:id="rId70"/>
    <p:sldId id="680" r:id="rId71"/>
    <p:sldId id="701" r:id="rId72"/>
    <p:sldId id="410"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DC9D0"/>
    <a:srgbClr val="8E5A6D"/>
    <a:srgbClr val="0094CC"/>
    <a:srgbClr val="852F4A"/>
    <a:srgbClr val="2E3957"/>
    <a:srgbClr val="C82633"/>
    <a:srgbClr val="C7A5B1"/>
    <a:srgbClr val="D8D9D8"/>
    <a:srgbClr val="669BB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3" d="100"/>
          <a:sy n="63" d="100"/>
        </p:scale>
        <p:origin x="78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9186992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9249883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1670090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55</a:t>
            </a:fld>
            <a:endParaRPr lang="en-US"/>
          </a:p>
        </p:txBody>
      </p:sp>
    </p:spTree>
    <p:extLst>
      <p:ext uri="{BB962C8B-B14F-4D97-AF65-F5344CB8AC3E}">
        <p14:creationId xmlns:p14="http://schemas.microsoft.com/office/powerpoint/2010/main" val="36899311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56</a:t>
            </a:fld>
            <a:endParaRPr lang="en-US"/>
          </a:p>
        </p:txBody>
      </p:sp>
    </p:spTree>
    <p:extLst>
      <p:ext uri="{BB962C8B-B14F-4D97-AF65-F5344CB8AC3E}">
        <p14:creationId xmlns:p14="http://schemas.microsoft.com/office/powerpoint/2010/main" val="2711163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57</a:t>
            </a:fld>
            <a:endParaRPr lang="en-US"/>
          </a:p>
        </p:txBody>
      </p:sp>
    </p:spTree>
    <p:extLst>
      <p:ext uri="{BB962C8B-B14F-4D97-AF65-F5344CB8AC3E}">
        <p14:creationId xmlns:p14="http://schemas.microsoft.com/office/powerpoint/2010/main" val="13670848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61</a:t>
            </a:fld>
            <a:endParaRPr lang="en-US"/>
          </a:p>
        </p:txBody>
      </p:sp>
    </p:spTree>
    <p:extLst>
      <p:ext uri="{BB962C8B-B14F-4D97-AF65-F5344CB8AC3E}">
        <p14:creationId xmlns:p14="http://schemas.microsoft.com/office/powerpoint/2010/main" val="40499726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62</a:t>
            </a:fld>
            <a:endParaRPr lang="en-US"/>
          </a:p>
        </p:txBody>
      </p:sp>
    </p:spTree>
    <p:extLst>
      <p:ext uri="{BB962C8B-B14F-4D97-AF65-F5344CB8AC3E}">
        <p14:creationId xmlns:p14="http://schemas.microsoft.com/office/powerpoint/2010/main" val="355759814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63</a:t>
            </a:fld>
            <a:endParaRPr lang="en-US"/>
          </a:p>
        </p:txBody>
      </p:sp>
    </p:spTree>
    <p:extLst>
      <p:ext uri="{BB962C8B-B14F-4D97-AF65-F5344CB8AC3E}">
        <p14:creationId xmlns:p14="http://schemas.microsoft.com/office/powerpoint/2010/main" val="19030286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71</a:t>
            </a:fld>
            <a:endParaRPr lang="en-US"/>
          </a:p>
        </p:txBody>
      </p:sp>
    </p:spTree>
    <p:extLst>
      <p:ext uri="{BB962C8B-B14F-4D97-AF65-F5344CB8AC3E}">
        <p14:creationId xmlns:p14="http://schemas.microsoft.com/office/powerpoint/2010/main" val="42090440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4015744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5.sv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 Id="rId9" Type="http://schemas.openxmlformats.org/officeDocument/2006/relationships/image" Target="../media/image13.png"/></Relationships>
</file>

<file path=ppt/slides/_rels/slide9.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10.xml.rels><?xml version="1.0" encoding="UTF-8" standalone="yes"?>
<Relationships xmlns="http://schemas.openxmlformats.org/package/2006/relationships"><Relationship Id="rId8" Type="http://schemas.openxmlformats.org/officeDocument/2006/relationships/image" Target="../media/image14.jp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1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1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2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8" Type="http://schemas.openxmlformats.org/officeDocument/2006/relationships/image" Target="../media/image15.emf"/><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3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3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2.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image" Target="../media/image16.emf"/><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8.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4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0.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1.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4.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55.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6.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10" Type="http://schemas.microsoft.com/office/2007/relationships/hdphoto" Target="../media/hdphoto1.wdp"/><Relationship Id="rId4" Type="http://schemas.openxmlformats.org/officeDocument/2006/relationships/image" Target="../media/image9.svg"/><Relationship Id="rId9" Type="http://schemas.openxmlformats.org/officeDocument/2006/relationships/image" Target="../media/image17.png"/></Relationships>
</file>

<file path=ppt/slides/_rels/slide57.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 Id="rId9" Type="http://schemas.openxmlformats.org/officeDocument/2006/relationships/image" Target="../media/image18.png"/></Relationships>
</file>

<file path=ppt/slides/_rels/slide5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5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0.xml.rels><?xml version="1.0" encoding="UTF-8" standalone="yes"?>
<Relationships xmlns="http://schemas.openxmlformats.org/package/2006/relationships"><Relationship Id="rId8" Type="http://schemas.openxmlformats.org/officeDocument/2006/relationships/image" Target="../media/image19.jpg"/><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2.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3.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65.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6.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7.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8.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69.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70.xml.rels><?xml version="1.0" encoding="UTF-8" standalone="yes"?>
<Relationships xmlns="http://schemas.openxmlformats.org/package/2006/relationships"><Relationship Id="rId3" Type="http://schemas.openxmlformats.org/officeDocument/2006/relationships/image" Target="../media/image9.svg"/><Relationship Id="rId7" Type="http://schemas.openxmlformats.org/officeDocument/2006/relationships/image" Target="../media/image11.svg"/><Relationship Id="rId2" Type="http://schemas.openxmlformats.org/officeDocument/2006/relationships/image" Target="../media/image8.png"/><Relationship Id="rId1" Type="http://schemas.openxmlformats.org/officeDocument/2006/relationships/slideLayout" Target="../slideLayouts/slideLayout14.xml"/><Relationship Id="rId6" Type="http://schemas.openxmlformats.org/officeDocument/2006/relationships/image" Target="../media/image10.png"/><Relationship Id="rId5" Type="http://schemas.openxmlformats.org/officeDocument/2006/relationships/image" Target="../media/image5.svg"/><Relationship Id="rId4" Type="http://schemas.openxmlformats.org/officeDocument/2006/relationships/image" Target="../media/image4.png"/></Relationships>
</file>

<file path=ppt/slides/_rels/slide7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8.png"/><Relationship Id="rId7"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4.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9.svg"/></Relationships>
</file>

<file path=ppt/slides/_rels/slide72.xml.rels><?xml version="1.0" encoding="UTF-8" standalone="yes"?>
<Relationships xmlns="http://schemas.openxmlformats.org/package/2006/relationships"><Relationship Id="rId8" Type="http://schemas.openxmlformats.org/officeDocument/2006/relationships/image" Target="../media/image24.svg"/><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gradFill flip="none" rotWithShape="1">
            <a:gsLst>
              <a:gs pos="0">
                <a:schemeClr val="tx1"/>
              </a:gs>
              <a:gs pos="25000">
                <a:srgbClr val="8E5A6D">
                  <a:shade val="67500"/>
                  <a:satMod val="115000"/>
                </a:srgbClr>
              </a:gs>
              <a:gs pos="53000">
                <a:schemeClr val="tx1"/>
              </a:gs>
              <a:gs pos="100000">
                <a:schemeClr val="tx1"/>
              </a:gs>
            </a:gsLst>
            <a:lin ang="81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5797271" y="2785710"/>
            <a:ext cx="6348213" cy="738664"/>
          </a:xfrm>
          <a:prstGeom prst="rect">
            <a:avLst/>
          </a:prstGeom>
          <a:noFill/>
        </p:spPr>
        <p:txBody>
          <a:bodyPr wrap="none" rtlCol="0">
            <a:spAutoFit/>
          </a:bodyPr>
          <a:lstStyle/>
          <a:p>
            <a:r>
              <a:rPr lang="en-US" sz="4200" b="1" dirty="0">
                <a:solidFill>
                  <a:schemeClr val="bg1"/>
                </a:solidFill>
                <a:latin typeface="Tajawal Medium" panose="00000600000000000000" pitchFamily="2" charset="-78"/>
                <a:cs typeface="Tajawal Medium" panose="00000600000000000000" pitchFamily="2" charset="-78"/>
              </a:rPr>
              <a:t>Social Media and Crises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E3957"/>
                </a:solidFill>
                <a:latin typeface="Tajawal Medium" panose="00000600000000000000" pitchFamily="2" charset="-78"/>
                <a:cs typeface="Tajawal Medium" panose="00000600000000000000" pitchFamily="2" charset="-78"/>
              </a:rPr>
              <a:t>Final Revision</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330817" y="3417520"/>
            <a:ext cx="1281120" cy="400110"/>
          </a:xfrm>
          <a:prstGeom prst="rect">
            <a:avLst/>
          </a:prstGeom>
          <a:noFill/>
        </p:spPr>
        <p:txBody>
          <a:bodyPr wrap="none" rtlCol="0">
            <a:spAutoFit/>
          </a:bodyPr>
          <a:lstStyle/>
          <a:p>
            <a:r>
              <a:rPr lang="en-US" sz="2000" b="1" dirty="0">
                <a:solidFill>
                  <a:srgbClr val="FAC748"/>
                </a:solidFill>
                <a:latin typeface="Tajawal Medium" panose="00000600000000000000" pitchFamily="2" charset="-78"/>
                <a:cs typeface="Tajawal Medium" panose="00000600000000000000" pitchFamily="2" charset="-78"/>
              </a:rPr>
              <a:t>DGM 730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a:solidFill>
                  <a:srgbClr val="2D3956"/>
                </a:solidFill>
                <a:latin typeface="Tajawal Medium" panose="00000600000000000000" pitchFamily="2" charset="-78"/>
                <a:cs typeface="Tajawal Medium" panose="00000600000000000000" pitchFamily="2" charset="-78"/>
              </a:rPr>
              <a:t>Dr. Doaa Rady</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a:solidFill>
                  <a:srgbClr val="2D3956"/>
                </a:solidFill>
                <a:latin typeface="Tajawal Medium" panose="00000600000000000000" pitchFamily="2" charset="-78"/>
                <a:cs typeface="Tajawal Medium" panose="00000600000000000000" pitchFamily="2" charset="-78"/>
              </a:rPr>
              <a:t>Prepared by</a:t>
            </a:r>
          </a:p>
        </p:txBody>
      </p:sp>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79524" y="248508"/>
            <a:ext cx="2640543" cy="1166001"/>
          </a:xfrm>
          <a:prstGeom prst="rect">
            <a:avLst/>
          </a:prstGeom>
        </p:spPr>
      </p:pic>
      <p:grpSp>
        <p:nvGrpSpPr>
          <p:cNvPr id="17" name="Group 16">
            <a:extLst>
              <a:ext uri="{FF2B5EF4-FFF2-40B4-BE49-F238E27FC236}">
                <a16:creationId xmlns:a16="http://schemas.microsoft.com/office/drawing/2014/main" id="{E4FE36AD-9181-5F93-9A43-B228F8A08C3C}"/>
              </a:ext>
            </a:extLst>
          </p:cNvPr>
          <p:cNvGrpSpPr/>
          <p:nvPr/>
        </p:nvGrpSpPr>
        <p:grpSpPr>
          <a:xfrm>
            <a:off x="9899369" y="6314477"/>
            <a:ext cx="1920698" cy="366279"/>
            <a:chOff x="9855377" y="6311380"/>
            <a:chExt cx="1920698" cy="366279"/>
          </a:xfrm>
        </p:grpSpPr>
        <p:sp>
          <p:nvSpPr>
            <p:cNvPr id="18" name="TextBox 17">
              <a:extLst>
                <a:ext uri="{FF2B5EF4-FFF2-40B4-BE49-F238E27FC236}">
                  <a16:creationId xmlns:a16="http://schemas.microsoft.com/office/drawing/2014/main" id="{B2CBFB31-8A9B-9358-1226-31305769FEAE}"/>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19" name="Graphic 18">
              <a:extLst>
                <a:ext uri="{FF2B5EF4-FFF2-40B4-BE49-F238E27FC236}">
                  <a16:creationId xmlns:a16="http://schemas.microsoft.com/office/drawing/2014/main" id="{B6339A7C-92D0-6431-414B-8D16F5FF770B}"/>
                </a:ext>
              </a:extLst>
            </p:cNvPr>
            <p:cNvPicPr>
              <a:picLocks noChangeAspect="1"/>
            </p:cNvPicPr>
            <p:nvPr/>
          </p:nvPicPr>
          <p:blipFill rotWithShape="1">
            <a:blip r:embed="rId5">
              <a:extLst>
                <a:ext uri="{96DAC541-7B7A-43D3-8B79-37D633B846F1}">
                  <asvg:svgBlip xmlns:asvg="http://schemas.microsoft.com/office/drawing/2016/SVG/main" r:embed="rId6"/>
                </a:ext>
              </a:extLst>
            </a:blip>
            <a:srcRect l="87966" b="62"/>
            <a:stretch/>
          </p:blipFill>
          <p:spPr>
            <a:xfrm>
              <a:off x="11491860" y="6311899"/>
              <a:ext cx="284215" cy="365760"/>
            </a:xfrm>
            <a:prstGeom prst="rect">
              <a:avLst/>
            </a:prstGeom>
          </p:spPr>
        </p:pic>
      </p:grpSp>
    </p:spTree>
    <p:extLst>
      <p:ext uri="{BB962C8B-B14F-4D97-AF65-F5344CB8AC3E}">
        <p14:creationId xmlns:p14="http://schemas.microsoft.com/office/powerpoint/2010/main" val="1386855910"/>
      </p:ext>
    </p:extLst>
  </p:cSld>
  <p:clrMapOvr>
    <a:masterClrMapping/>
  </p:clrMapOvr>
  <mc:AlternateContent xmlns:mc="http://schemas.openxmlformats.org/markup-compatibility/2006" xmlns:p14="http://schemas.microsoft.com/office/powerpoint/2010/main">
    <mc:Choice Requires="p14">
      <p:transition spd="slow" p14:dur="2000" advTm="21000"/>
    </mc:Choice>
    <mc:Fallback xmlns="">
      <p:transition spd="slow" advTm="2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78463"/>
            <a:ext cx="2036258" cy="898210"/>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063578" y="991333"/>
            <a:ext cx="4128422" cy="4952309"/>
          </a:xfrm>
          <a:prstGeom prst="roundRect">
            <a:avLst>
              <a:gd name="adj" fmla="val 6140"/>
            </a:avLst>
          </a:prstGeom>
          <a:solidFill>
            <a:srgbClr val="0094CC"/>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5" name="Group 4">
            <a:extLst>
              <a:ext uri="{FF2B5EF4-FFF2-40B4-BE49-F238E27FC236}">
                <a16:creationId xmlns:a16="http://schemas.microsoft.com/office/drawing/2014/main" id="{8F8752A8-014C-7171-1BB6-B31095C6D1A6}"/>
              </a:ext>
            </a:extLst>
          </p:cNvPr>
          <p:cNvGrpSpPr/>
          <p:nvPr/>
        </p:nvGrpSpPr>
        <p:grpSpPr>
          <a:xfrm>
            <a:off x="9899369" y="6314477"/>
            <a:ext cx="1920698" cy="366279"/>
            <a:chOff x="9855377" y="6311380"/>
            <a:chExt cx="1920698" cy="366279"/>
          </a:xfrm>
        </p:grpSpPr>
        <p:sp>
          <p:nvSpPr>
            <p:cNvPr id="6" name="TextBox 5">
              <a:extLst>
                <a:ext uri="{FF2B5EF4-FFF2-40B4-BE49-F238E27FC236}">
                  <a16:creationId xmlns:a16="http://schemas.microsoft.com/office/drawing/2014/main" id="{50825EAA-58FA-D102-27D9-FB37D752B5B0}"/>
                </a:ext>
              </a:extLst>
            </p:cNvPr>
            <p:cNvSpPr txBox="1"/>
            <p:nvPr/>
          </p:nvSpPr>
          <p:spPr>
            <a:xfrm>
              <a:off x="9855377" y="6311380"/>
              <a:ext cx="1698174" cy="340519"/>
            </a:xfrm>
            <a:prstGeom prst="roundRect">
              <a:avLst/>
            </a:prstGeom>
            <a:solidFill>
              <a:srgbClr val="2E3957"/>
            </a:solidFill>
          </p:spPr>
          <p:txBody>
            <a:bodyPr wrap="square" rtlCol="0">
              <a:spAutoFit/>
            </a:bodyPr>
            <a:lstStyle/>
            <a:p>
              <a:pPr algn="ctr"/>
              <a:r>
                <a:rPr lang="en-US" sz="1400" dirty="0">
                  <a:solidFill>
                    <a:schemeClr val="bg1"/>
                  </a:solidFill>
                  <a:latin typeface="Times" panose="02020603060405020304" pitchFamily="18" charset="0"/>
                </a:rPr>
                <a:t>https://midocean.ae/</a:t>
              </a:r>
            </a:p>
          </p:txBody>
        </p:sp>
        <p:pic>
          <p:nvPicPr>
            <p:cNvPr id="7" name="Graphic 6">
              <a:extLst>
                <a:ext uri="{FF2B5EF4-FFF2-40B4-BE49-F238E27FC236}">
                  <a16:creationId xmlns:a16="http://schemas.microsoft.com/office/drawing/2014/main" id="{2ECD076C-F5C5-0AE4-741B-52B7D2130A19}"/>
                </a:ext>
              </a:extLst>
            </p:cNvPr>
            <p:cNvPicPr>
              <a:picLocks noChangeAspect="1"/>
            </p:cNvPicPr>
            <p:nvPr/>
          </p:nvPicPr>
          <p:blipFill rotWithShape="1">
            <a:blip r:embed="rId3">
              <a:extLst>
                <a:ext uri="{96DAC541-7B7A-43D3-8B79-37D633B846F1}">
                  <asvg:svgBlip xmlns:asvg="http://schemas.microsoft.com/office/drawing/2016/SVG/main" r:embed="rId4"/>
                </a:ext>
              </a:extLst>
            </a:blip>
            <a:srcRect l="87966" b="62"/>
            <a:stretch/>
          </p:blipFill>
          <p:spPr>
            <a:xfrm>
              <a:off x="11491860" y="6311899"/>
              <a:ext cx="284215" cy="365760"/>
            </a:xfrm>
            <a:prstGeom prst="rect">
              <a:avLst/>
            </a:prstGeom>
          </p:spPr>
        </p:pic>
      </p:grpSp>
      <p:sp>
        <p:nvSpPr>
          <p:cNvPr id="2" name="TextBox 1">
            <a:extLst>
              <a:ext uri="{FF2B5EF4-FFF2-40B4-BE49-F238E27FC236}">
                <a16:creationId xmlns:a16="http://schemas.microsoft.com/office/drawing/2014/main" id="{EC8E1BB4-8F24-CA57-7084-BC3ECFB14867}"/>
              </a:ext>
            </a:extLst>
          </p:cNvPr>
          <p:cNvSpPr txBox="1"/>
          <p:nvPr/>
        </p:nvSpPr>
        <p:spPr>
          <a:xfrm>
            <a:off x="1345670" y="1187177"/>
            <a:ext cx="9450846" cy="2932341"/>
          </a:xfrm>
          <a:prstGeom prst="rect">
            <a:avLst/>
          </a:prstGeom>
          <a:noFill/>
        </p:spPr>
        <p:txBody>
          <a:bodyPr wrap="square" rtlCol="0">
            <a:spAutoFit/>
            <a:scene3d>
              <a:camera prst="orthographicFront"/>
              <a:lightRig rig="threePt" dir="t"/>
            </a:scene3d>
            <a:sp3d extrusionH="57150">
              <a:bevelT w="38100" h="38100"/>
            </a:sp3d>
          </a:bodyPr>
          <a:lstStyle/>
          <a:p>
            <a:pPr algn="just">
              <a:lnSpc>
                <a:spcPct val="200000"/>
              </a:lnSpc>
            </a:pPr>
            <a:r>
              <a:rPr lang="en-US" sz="2400" b="1" u="sng" dirty="0">
                <a:solidFill>
                  <a:srgbClr val="FF8C01"/>
                </a:solidFill>
                <a:latin typeface="Tajawal ExtraBold" panose="00000800000000000000" pitchFamily="2" charset="-78"/>
                <a:cs typeface="Tajawal ExtraBold" panose="00000800000000000000" pitchFamily="2" charset="-78"/>
              </a:rPr>
              <a:t>About Exam Design</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20 Questions</a:t>
            </a:r>
            <a:endParaRPr lang="en-US" sz="2400" b="1" dirty="0">
              <a:ln w="9525">
                <a:noFill/>
                <a:prstDash val="solid"/>
              </a:ln>
              <a:solidFill>
                <a:srgbClr val="0A1F61"/>
              </a:solidFill>
              <a:latin typeface="Tajawal ExtraBold" panose="00000800000000000000" pitchFamily="2" charset="-78"/>
              <a:cs typeface="Tajawal ExtraBold" panose="00000800000000000000" pitchFamily="2" charset="-78"/>
            </a:endParaRP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60 mins</a:t>
            </a:r>
          </a:p>
          <a:p>
            <a:pPr marL="1139825" lvl="1" indent="-165100" algn="just">
              <a:lnSpc>
                <a:spcPct val="200000"/>
              </a:lnSpc>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Each question 3 mins</a:t>
            </a:r>
          </a:p>
        </p:txBody>
      </p:sp>
      <p:sp>
        <p:nvSpPr>
          <p:cNvPr id="4" name="Rectangle 3">
            <a:extLst>
              <a:ext uri="{FF2B5EF4-FFF2-40B4-BE49-F238E27FC236}">
                <a16:creationId xmlns:a16="http://schemas.microsoft.com/office/drawing/2014/main" id="{29A39866-CCE5-260D-CE1E-5B5F50694183}"/>
              </a:ext>
            </a:extLst>
          </p:cNvPr>
          <p:cNvSpPr/>
          <p:nvPr/>
        </p:nvSpPr>
        <p:spPr>
          <a:xfrm>
            <a:off x="2809966" y="4265033"/>
            <a:ext cx="6180346" cy="1200329"/>
          </a:xfrm>
          <a:prstGeom prst="rect">
            <a:avLst/>
          </a:prstGeom>
          <a:noFill/>
        </p:spPr>
        <p:txBody>
          <a:bodyPr wrap="none" lIns="91440" tIns="45720" rIns="91440" bIns="45720">
            <a:spAutoFit/>
          </a:bodyPr>
          <a:lstStyle/>
          <a:p>
            <a:pPr algn="ctr"/>
            <a:r>
              <a:rPr lang="en-US" sz="3600" b="1" cap="none" spc="0" dirty="0">
                <a:ln w="0"/>
                <a:solidFill>
                  <a:srgbClr val="FF0000"/>
                </a:solidFill>
                <a:effectLst>
                  <a:outerShdw blurRad="38100" dist="19050" dir="2700000" algn="tl" rotWithShape="0">
                    <a:schemeClr val="dk1">
                      <a:alpha val="40000"/>
                    </a:schemeClr>
                  </a:outerShdw>
                </a:effectLst>
              </a:rPr>
              <a:t>Exam date:</a:t>
            </a:r>
            <a:r>
              <a:rPr lang="ar-EG" sz="3600" b="1" cap="none" spc="0" dirty="0">
                <a:ln w="0"/>
                <a:solidFill>
                  <a:srgbClr val="FF0000"/>
                </a:solidFill>
                <a:effectLst>
                  <a:outerShdw blurRad="38100" dist="19050" dir="2700000" algn="tl" rotWithShape="0">
                    <a:schemeClr val="dk1">
                      <a:alpha val="40000"/>
                    </a:schemeClr>
                  </a:outerShdw>
                </a:effectLst>
              </a:rPr>
              <a:t> الإثنين 29/04/2024  </a:t>
            </a:r>
            <a:r>
              <a:rPr lang="en-US" sz="3600" b="1" cap="none" spc="0" dirty="0">
                <a:ln w="0"/>
                <a:solidFill>
                  <a:srgbClr val="FF0000"/>
                </a:solidFill>
                <a:effectLst>
                  <a:outerShdw blurRad="38100" dist="19050" dir="2700000" algn="tl" rotWithShape="0">
                    <a:schemeClr val="dk1">
                      <a:alpha val="40000"/>
                    </a:schemeClr>
                  </a:outerShdw>
                </a:effectLst>
              </a:rPr>
              <a:t> </a:t>
            </a:r>
            <a:endParaRPr lang="ar-EG" sz="3600" b="1" cap="none" spc="0" dirty="0">
              <a:ln w="0"/>
              <a:solidFill>
                <a:srgbClr val="FF0000"/>
              </a:solidFill>
              <a:effectLst>
                <a:outerShdw blurRad="38100" dist="19050" dir="2700000" algn="tl" rotWithShape="0">
                  <a:schemeClr val="dk1">
                    <a:alpha val="40000"/>
                  </a:schemeClr>
                </a:outerShdw>
              </a:effectLst>
            </a:endParaRPr>
          </a:p>
          <a:p>
            <a:pPr algn="ctr"/>
            <a:r>
              <a:rPr lang="ar-EG" sz="3600" b="1" dirty="0">
                <a:ln w="0"/>
                <a:solidFill>
                  <a:srgbClr val="FF0000"/>
                </a:solidFill>
                <a:effectLst>
                  <a:outerShdw blurRad="38100" dist="19050" dir="2700000" algn="tl" rotWithShape="0">
                    <a:schemeClr val="dk1">
                      <a:alpha val="40000"/>
                    </a:schemeClr>
                  </a:outerShdw>
                </a:effectLst>
              </a:rPr>
              <a:t>من 07:30 إلى 08:30 مساءً</a:t>
            </a:r>
            <a:endParaRPr lang="en-US" sz="3600" b="1" cap="none" spc="0" dirty="0">
              <a:ln w="0"/>
              <a:solidFill>
                <a:srgbClr val="FF0000"/>
              </a:solidFill>
              <a:effectLst>
                <a:outerShdw blurRad="38100" dist="19050" dir="2700000" algn="tl" rotWithShape="0">
                  <a:schemeClr val="dk1">
                    <a:alpha val="40000"/>
                  </a:schemeClr>
                </a:outerShdw>
              </a:effectLst>
            </a:endParaRPr>
          </a:p>
        </p:txBody>
      </p:sp>
      <p:sp>
        <p:nvSpPr>
          <p:cNvPr id="8" name="TextBox 7">
            <a:extLst>
              <a:ext uri="{FF2B5EF4-FFF2-40B4-BE49-F238E27FC236}">
                <a16:creationId xmlns:a16="http://schemas.microsoft.com/office/drawing/2014/main" id="{C17F651B-0556-8B2B-EC7A-C15B866A51A8}"/>
              </a:ext>
            </a:extLst>
          </p:cNvPr>
          <p:cNvSpPr txBox="1"/>
          <p:nvPr/>
        </p:nvSpPr>
        <p:spPr>
          <a:xfrm>
            <a:off x="2650377" y="543490"/>
            <a:ext cx="7210628" cy="523220"/>
          </a:xfrm>
          <a:prstGeom prst="rect">
            <a:avLst/>
          </a:prstGeom>
        </p:spPr>
        <p:style>
          <a:lnRef idx="1">
            <a:schemeClr val="accent5"/>
          </a:lnRef>
          <a:fillRef idx="2">
            <a:schemeClr val="accent5"/>
          </a:fillRef>
          <a:effectRef idx="1">
            <a:schemeClr val="accent5"/>
          </a:effectRef>
          <a:fontRef idx="minor">
            <a:schemeClr val="dk1"/>
          </a:fontRef>
        </p:style>
        <p:txBody>
          <a:bodyPr wrap="none" rtlCol="0">
            <a:spAutoFit/>
          </a:bodyPr>
          <a:lstStyle/>
          <a:p>
            <a:r>
              <a:rPr lang="en-US" sz="2800" b="1"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Final Exam</a:t>
            </a:r>
            <a:r>
              <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 </a:t>
            </a:r>
            <a:r>
              <a:rPr lang="en-US" sz="24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rPr>
              <a:t>Social Media and Crises (DGM 730)</a:t>
            </a:r>
            <a:endParaRPr lang="en-US" sz="2800" dirty="0">
              <a:ln w="0"/>
              <a:solidFill>
                <a:schemeClr val="tx1"/>
              </a:solidFill>
              <a:effectLst>
                <a:outerShdw blurRad="38100" dist="19050" dir="2700000" algn="tl" rotWithShape="0">
                  <a:schemeClr val="dk1">
                    <a:alpha val="40000"/>
                  </a:schemeClr>
                </a:outerShdw>
              </a:effectLst>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0AD2BDBD-4377-5F6A-B7BA-28B301CDC3D3}"/>
              </a:ext>
            </a:extLst>
          </p:cNvPr>
          <p:cNvSpPr txBox="1"/>
          <p:nvPr/>
        </p:nvSpPr>
        <p:spPr>
          <a:xfrm>
            <a:off x="4786817" y="1935743"/>
            <a:ext cx="2134239" cy="1015663"/>
          </a:xfrm>
          <a:prstGeom prst="rect">
            <a:avLst/>
          </a:prstGeom>
          <a:noFill/>
        </p:spPr>
        <p:txBody>
          <a:bodyPr wrap="none" rtlCol="0">
            <a:spAutoFit/>
          </a:bodyPr>
          <a:lstStyle/>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5 Audio Questions</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True or False </a:t>
            </a:r>
          </a:p>
          <a:p>
            <a:r>
              <a:rPr lang="en-US" sz="2000" b="1" dirty="0">
                <a:ln w="9525">
                  <a:noFill/>
                  <a:prstDash val="solid"/>
                </a:ln>
                <a:solidFill>
                  <a:schemeClr val="accent5"/>
                </a:solidFill>
                <a:effectLst>
                  <a:outerShdw blurRad="12700" dist="38100" dir="2700000" algn="tl" rotWithShape="0">
                    <a:schemeClr val="accent5">
                      <a:lumMod val="60000"/>
                      <a:lumOff val="40000"/>
                    </a:schemeClr>
                  </a:outerShdw>
                </a:effectLst>
                <a:cs typeface="Tajawal ExtraBold" panose="00000800000000000000" pitchFamily="2" charset="-78"/>
              </a:rPr>
              <a:t>MCQ</a:t>
            </a:r>
          </a:p>
        </p:txBody>
      </p:sp>
      <p:sp>
        <p:nvSpPr>
          <p:cNvPr id="10" name="Left Brace 9">
            <a:extLst>
              <a:ext uri="{FF2B5EF4-FFF2-40B4-BE49-F238E27FC236}">
                <a16:creationId xmlns:a16="http://schemas.microsoft.com/office/drawing/2014/main" id="{4815B8C7-C0FD-0923-799D-019BFC35DD05}"/>
              </a:ext>
            </a:extLst>
          </p:cNvPr>
          <p:cNvSpPr/>
          <p:nvPr/>
        </p:nvSpPr>
        <p:spPr>
          <a:xfrm>
            <a:off x="4504122" y="1781856"/>
            <a:ext cx="332509" cy="1323439"/>
          </a:xfrm>
          <a:prstGeom prst="leftBrace">
            <a:avLst/>
          </a:prstGeom>
        </p:spPr>
        <p:style>
          <a:lnRef idx="3">
            <a:schemeClr val="accent1"/>
          </a:lnRef>
          <a:fillRef idx="0">
            <a:schemeClr val="accent1"/>
          </a:fillRef>
          <a:effectRef idx="2">
            <a:schemeClr val="accent1"/>
          </a:effectRef>
          <a:fontRef idx="minor">
            <a:schemeClr val="tx1"/>
          </a:fontRef>
        </p:style>
        <p:txBody>
          <a:bodyPr rtlCol="0" anchor="ctr"/>
          <a:lstStyle/>
          <a:p>
            <a:pPr algn="ctr"/>
            <a:endParaRPr lang="en-US"/>
          </a:p>
        </p:txBody>
      </p:sp>
    </p:spTree>
    <p:extLst>
      <p:ext uri="{BB962C8B-B14F-4D97-AF65-F5344CB8AC3E}">
        <p14:creationId xmlns:p14="http://schemas.microsoft.com/office/powerpoint/2010/main" val="348978078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1</a:t>
            </a:r>
          </a:p>
        </p:txBody>
      </p:sp>
    </p:spTree>
    <p:extLst>
      <p:ext uri="{BB962C8B-B14F-4D97-AF65-F5344CB8AC3E}">
        <p14:creationId xmlns:p14="http://schemas.microsoft.com/office/powerpoint/2010/main" val="103937312"/>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What is a company social media policy?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644410"/>
            <a:ext cx="944668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has become a large part of our everyday lives. </a:t>
            </a:r>
            <a:r>
              <a:rPr lang="en-US" sz="2400" b="1" dirty="0">
                <a:solidFill>
                  <a:srgbClr val="2D3956"/>
                </a:solidFill>
                <a:latin typeface="Tajawal ExtraBold" panose="00000800000000000000" pitchFamily="2" charset="-78"/>
                <a:cs typeface="Tajawal ExtraBold" panose="00000800000000000000" pitchFamily="2" charset="-78"/>
              </a:rPr>
              <a:t>Consumers expect brands to have an active online presence and the ability to answer any questions they have fast.</a:t>
            </a:r>
          </a:p>
          <a:p>
            <a:pPr algn="just"/>
            <a:r>
              <a:rPr lang="en-US" sz="2400" b="1" dirty="0">
                <a:solidFill>
                  <a:srgbClr val="2D3956"/>
                </a:solidFill>
                <a:latin typeface="Tajawal ExtraBold" panose="00000800000000000000" pitchFamily="2" charset="-78"/>
                <a:cs typeface="Tajawal ExtraBold" panose="00000800000000000000" pitchFamily="2" charset="-78"/>
              </a:rPr>
              <a:t>But a poorly timed or worded social post could harm your brand reputation.</a:t>
            </a:r>
          </a:p>
          <a:p>
            <a:pPr algn="just"/>
            <a:r>
              <a:rPr lang="en-US" sz="2400" b="1" dirty="0">
                <a:solidFill>
                  <a:srgbClr val="FF0000"/>
                </a:solidFill>
                <a:latin typeface="Tajawal ExtraBold" panose="00000800000000000000" pitchFamily="2" charset="-78"/>
                <a:cs typeface="Tajawal ExtraBold" panose="00000800000000000000" pitchFamily="2" charset="-78"/>
              </a:rPr>
              <a:t>Although people may forgive your brand, the internet never forgets</a:t>
            </a:r>
            <a:r>
              <a:rPr lang="en-US" sz="2400" b="1" dirty="0">
                <a:solidFill>
                  <a:srgbClr val="2D3956"/>
                </a:solidFill>
                <a:latin typeface="Tajawal ExtraBold" panose="00000800000000000000" pitchFamily="2" charset="-78"/>
                <a:cs typeface="Tajawal ExtraBold" panose="00000800000000000000" pitchFamily="2" charset="-78"/>
              </a:rPr>
              <a:t>, so it’s better to be safe than sorry! Implementing a </a:t>
            </a:r>
            <a:r>
              <a:rPr lang="en-US" sz="2400" b="1" dirty="0">
                <a:solidFill>
                  <a:srgbClr val="FF0000"/>
                </a:solidFill>
                <a:latin typeface="Tajawal ExtraBold" panose="00000800000000000000" pitchFamily="2" charset="-78"/>
                <a:cs typeface="Tajawal ExtraBold" panose="00000800000000000000" pitchFamily="2" charset="-78"/>
              </a:rPr>
              <a:t>social media policy will help protect your company </a:t>
            </a:r>
            <a:r>
              <a:rPr lang="en-US" sz="2400" b="1" dirty="0">
                <a:solidFill>
                  <a:srgbClr val="2D3956"/>
                </a:solidFill>
                <a:latin typeface="Tajawal ExtraBold" panose="00000800000000000000" pitchFamily="2" charset="-78"/>
                <a:cs typeface="Tajawal ExtraBold" panose="00000800000000000000" pitchFamily="2" charset="-78"/>
              </a:rPr>
              <a:t>and give employees the space to advocate for themselves while staying true to the brand and its values.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39083289"/>
      </p:ext>
    </p:extLst>
  </p:cSld>
  <p:clrMapOvr>
    <a:masterClrMapping/>
  </p:clrMapOvr>
  <mc:AlternateContent xmlns:mc="http://schemas.openxmlformats.org/markup-compatibility/2006" xmlns:p14="http://schemas.microsoft.com/office/powerpoint/2010/main">
    <mc:Choice Requires="p14">
      <p:transition p14:dur="10" advTm="138200"/>
    </mc:Choice>
    <mc:Fallback xmlns="">
      <p:transition advTm="1382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25660"/>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Promote DEI (Diversity, Equity, &amp; Inclusion)</a:t>
            </a:r>
            <a:r>
              <a:rPr lang="ar-EG" sz="2400" b="1" dirty="0">
                <a:solidFill>
                  <a:srgbClr val="C00000"/>
                </a:solidFill>
                <a:latin typeface="Tajawal ExtraBold" panose="00000800000000000000" pitchFamily="2" charset="-78"/>
                <a:cs typeface="Tajawal ExtraBold" panose="00000800000000000000" pitchFamily="2" charset="-78"/>
              </a:rPr>
              <a:t> التنوع والإنصاف والشمول</a:t>
            </a:r>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400" b="1" dirty="0">
                <a:solidFill>
                  <a:srgbClr val="FF0000"/>
                </a:solidFill>
                <a:latin typeface="Tajawal ExtraBold" panose="00000800000000000000" pitchFamily="2" charset="-78"/>
                <a:cs typeface="Tajawal ExtraBold" panose="00000800000000000000" pitchFamily="2" charset="-78"/>
              </a:rPr>
              <a:t>Brand diversity in social media </a:t>
            </a:r>
            <a:r>
              <a:rPr lang="en-US" sz="2400" b="1" dirty="0">
                <a:solidFill>
                  <a:srgbClr val="2D3956"/>
                </a:solidFill>
                <a:latin typeface="Tajawal ExtraBold" panose="00000800000000000000" pitchFamily="2" charset="-78"/>
                <a:cs typeface="Tajawal ExtraBold" panose="00000800000000000000" pitchFamily="2" charset="-78"/>
              </a:rPr>
              <a:t>is more important than ever. Company alignment with </a:t>
            </a:r>
            <a:r>
              <a:rPr lang="ar-EG" sz="2400" b="1" dirty="0">
                <a:solidFill>
                  <a:srgbClr val="2D3956"/>
                </a:solidFill>
                <a:latin typeface="Tajawal ExtraBold" panose="00000800000000000000" pitchFamily="2" charset="-78"/>
                <a:cs typeface="Tajawal ExtraBold" panose="00000800000000000000" pitchFamily="2" charset="-78"/>
              </a:rPr>
              <a:t>التوافق مع</a:t>
            </a:r>
            <a:r>
              <a:rPr lang="en-US" sz="2400" b="1" dirty="0">
                <a:solidFill>
                  <a:srgbClr val="0070C0"/>
                </a:solidFill>
                <a:latin typeface="Tajawal ExtraBold" panose="00000800000000000000" pitchFamily="2" charset="-78"/>
                <a:cs typeface="Tajawal ExtraBold" panose="00000800000000000000" pitchFamily="2" charset="-78"/>
              </a:rPr>
              <a:t>personal values </a:t>
            </a:r>
            <a:r>
              <a:rPr lang="en-US" sz="2400" b="1" dirty="0">
                <a:solidFill>
                  <a:srgbClr val="2D3956"/>
                </a:solidFill>
                <a:latin typeface="Tajawal ExtraBold" panose="00000800000000000000" pitchFamily="2" charset="-78"/>
                <a:cs typeface="Tajawal ExtraBold" panose="00000800000000000000" pitchFamily="2" charset="-78"/>
              </a:rPr>
              <a:t>is 74% more important to consumers than it was in 2021, so </a:t>
            </a:r>
            <a:r>
              <a:rPr lang="en-US" sz="2400" b="1" dirty="0">
                <a:solidFill>
                  <a:srgbClr val="FF0000"/>
                </a:solidFill>
                <a:latin typeface="Tajawal ExtraBold" panose="00000800000000000000" pitchFamily="2" charset="-78"/>
                <a:cs typeface="Tajawal ExtraBold" panose="00000800000000000000" pitchFamily="2" charset="-78"/>
              </a:rPr>
              <a:t>brands need to show and tell audiences what the </a:t>
            </a:r>
            <a:r>
              <a:rPr lang="en-US" sz="2400" b="1" dirty="0">
                <a:solidFill>
                  <a:srgbClr val="0070C0"/>
                </a:solidFill>
                <a:latin typeface="Tajawal ExtraBold" panose="00000800000000000000" pitchFamily="2" charset="-78"/>
                <a:cs typeface="Tajawal ExtraBold" panose="00000800000000000000" pitchFamily="2" charset="-78"/>
              </a:rPr>
              <a:t>company values</a:t>
            </a:r>
            <a:r>
              <a:rPr lang="en-US" sz="2400" b="1" dirty="0">
                <a:solidFill>
                  <a:srgbClr val="FF0000"/>
                </a:solidFill>
                <a:latin typeface="Tajawal ExtraBold" panose="00000800000000000000" pitchFamily="2" charset="-78"/>
                <a:cs typeface="Tajawal ExtraBold" panose="00000800000000000000" pitchFamily="2" charset="-78"/>
              </a:rPr>
              <a:t>.</a:t>
            </a:r>
          </a:p>
          <a:p>
            <a:pPr algn="just"/>
            <a:endParaRPr lang="en-US" sz="2400" b="1" dirty="0">
              <a:solidFill>
                <a:srgbClr val="FF000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Amplifying diverse voices via social media is an actionable step brands can take to prioritize representation and attract top talent from marginalized communities. An inclusive social media policy will empower and encourage voices from all backgrounds to advocate for the brand.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01023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3139321"/>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Minimize legal action against your brand </a:t>
            </a:r>
            <a:r>
              <a:rPr lang="ar-EG" sz="2200" b="1" dirty="0">
                <a:solidFill>
                  <a:srgbClr val="C00000"/>
                </a:solidFill>
                <a:latin typeface="Tajawal ExtraBold" panose="00000800000000000000" pitchFamily="2" charset="-78"/>
                <a:cs typeface="Tajawal ExtraBold" panose="00000800000000000000" pitchFamily="2" charset="-78"/>
              </a:rPr>
              <a:t>تقليل الإجراءات القانونية ضد علامتك التجارية</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presents complicated considerations such as </a:t>
            </a:r>
            <a:r>
              <a:rPr lang="en-US" sz="2200" b="1" dirty="0">
                <a:solidFill>
                  <a:srgbClr val="FF0000"/>
                </a:solidFill>
                <a:latin typeface="Tajawal ExtraBold" panose="00000800000000000000" pitchFamily="2" charset="-78"/>
                <a:cs typeface="Tajawal ExtraBold" panose="00000800000000000000" pitchFamily="2" charset="-78"/>
              </a:rPr>
              <a:t>privacy law </a:t>
            </a:r>
            <a:r>
              <a:rPr lang="en-US" sz="2200" b="1" dirty="0">
                <a:solidFill>
                  <a:srgbClr val="2D3956"/>
                </a:solidFill>
                <a:latin typeface="Tajawal ExtraBold" panose="00000800000000000000" pitchFamily="2" charset="-78"/>
                <a:cs typeface="Tajawal ExtraBold" panose="00000800000000000000" pitchFamily="2" charset="-78"/>
              </a:rPr>
              <a:t>and </a:t>
            </a:r>
            <a:r>
              <a:rPr lang="en-US" sz="2200" b="1" dirty="0">
                <a:solidFill>
                  <a:srgbClr val="FF0000"/>
                </a:solidFill>
                <a:latin typeface="Tajawal ExtraBold" panose="00000800000000000000" pitchFamily="2" charset="-78"/>
                <a:cs typeface="Tajawal ExtraBold" panose="00000800000000000000" pitchFamily="2" charset="-78"/>
              </a:rPr>
              <a:t>copyright law</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A well made social media policy will protect the company from potential lawsuits.</a:t>
            </a:r>
          </a:p>
          <a:p>
            <a:pPr algn="just"/>
            <a:r>
              <a:rPr lang="en-US" sz="2200" b="1" dirty="0">
                <a:solidFill>
                  <a:srgbClr val="2D3956"/>
                </a:solidFill>
                <a:latin typeface="Tajawal ExtraBold" panose="00000800000000000000" pitchFamily="2" charset="-78"/>
                <a:cs typeface="Tajawal ExtraBold" panose="00000800000000000000" pitchFamily="2" charset="-78"/>
              </a:rPr>
              <a:t>Consult with your legal counsel and outline </a:t>
            </a:r>
            <a:r>
              <a:rPr lang="en-US" sz="2200" b="1" dirty="0">
                <a:solidFill>
                  <a:srgbClr val="C00000"/>
                </a:solidFill>
                <a:latin typeface="Tajawal ExtraBold" panose="00000800000000000000" pitchFamily="2" charset="-78"/>
                <a:cs typeface="Tajawal ExtraBold" panose="00000800000000000000" pitchFamily="2" charset="-78"/>
              </a:rPr>
              <a:t>a list of dos and don’ts </a:t>
            </a:r>
            <a:r>
              <a:rPr lang="en-US" sz="2200" b="1" dirty="0">
                <a:solidFill>
                  <a:srgbClr val="2D3956"/>
                </a:solidFill>
                <a:latin typeface="Tajawal ExtraBold" panose="00000800000000000000" pitchFamily="2" charset="-78"/>
                <a:cs typeface="Tajawal ExtraBold" panose="00000800000000000000" pitchFamily="2" charset="-78"/>
              </a:rPr>
              <a:t>for the company to follow. These rules of thumb</a:t>
            </a:r>
            <a:r>
              <a:rPr lang="ar-EG" sz="2200" b="1" dirty="0">
                <a:solidFill>
                  <a:srgbClr val="2D3956"/>
                </a:solidFill>
                <a:latin typeface="Tajawal ExtraBold" panose="00000800000000000000" pitchFamily="2" charset="-78"/>
                <a:cs typeface="Tajawal ExtraBold" panose="00000800000000000000" pitchFamily="2" charset="-78"/>
              </a:rPr>
              <a:t> القواعد الأساسية </a:t>
            </a:r>
            <a:r>
              <a:rPr lang="en-US" sz="2200" b="1" dirty="0">
                <a:solidFill>
                  <a:srgbClr val="2D3956"/>
                </a:solidFill>
                <a:latin typeface="Tajawal ExtraBold" panose="00000800000000000000" pitchFamily="2" charset="-78"/>
                <a:cs typeface="Tajawal ExtraBold" panose="00000800000000000000" pitchFamily="2" charset="-78"/>
              </a:rPr>
              <a:t> will help ensure the organization and contractors are compliant with laws, reducing the risk of legal action against the company.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71220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Why do you need a social media policy for employees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Protect your brand from privacy and security risks </a:t>
            </a:r>
          </a:p>
          <a:p>
            <a:pPr algn="just" rtl="1"/>
            <a:r>
              <a:rPr lang="ar-EG" sz="2200" b="1" dirty="0">
                <a:solidFill>
                  <a:srgbClr val="C00000"/>
                </a:solidFill>
                <a:latin typeface="Tajawal ExtraBold" panose="00000800000000000000" pitchFamily="2" charset="-78"/>
                <a:cs typeface="Tajawal ExtraBold" panose="00000800000000000000" pitchFamily="2" charset="-78"/>
              </a:rPr>
              <a:t>حماية علامتك التجارية من مخاطر الخصوصية والأمان</a:t>
            </a:r>
            <a:endParaRPr lang="en-US" sz="22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There are many privacy and security risks involved with using social media.</a:t>
            </a:r>
          </a:p>
          <a:p>
            <a:pPr algn="just"/>
            <a:r>
              <a:rPr lang="en-US" sz="2200" b="1" dirty="0">
                <a:solidFill>
                  <a:srgbClr val="FF0000"/>
                </a:solidFill>
                <a:latin typeface="Tajawal ExtraBold" panose="00000800000000000000" pitchFamily="2" charset="-78"/>
                <a:cs typeface="Tajawal ExtraBold" panose="00000800000000000000" pitchFamily="2" charset="-78"/>
              </a:rPr>
              <a:t>The larger your team is, the larger those risks become</a:t>
            </a:r>
            <a:r>
              <a:rPr lang="en-US" sz="2200" b="1" dirty="0">
                <a:solidFill>
                  <a:srgbClr val="2D3956"/>
                </a:solidFill>
                <a:latin typeface="Tajawal ExtraBold" panose="00000800000000000000" pitchFamily="2" charset="-78"/>
                <a:cs typeface="Tajawal ExtraBold" panose="00000800000000000000" pitchFamily="2" charset="-78"/>
              </a:rPr>
              <a:t>. A good social media policy combined with </a:t>
            </a:r>
            <a:r>
              <a:rPr lang="en-US" sz="2200" b="1" dirty="0">
                <a:solidFill>
                  <a:srgbClr val="FF0000"/>
                </a:solidFill>
                <a:latin typeface="Tajawal ExtraBold" panose="00000800000000000000" pitchFamily="2" charset="-78"/>
                <a:cs typeface="Tajawal ExtraBold" panose="00000800000000000000" pitchFamily="2" charset="-78"/>
              </a:rPr>
              <a:t>security protocols will protect your accounts against hacking, phishing and fraud accounts.</a:t>
            </a:r>
          </a:p>
          <a:p>
            <a:pPr algn="just"/>
            <a:r>
              <a:rPr lang="en-US" sz="2200" b="1" dirty="0">
                <a:solidFill>
                  <a:srgbClr val="2D3956"/>
                </a:solidFill>
                <a:latin typeface="Tajawal ExtraBold" panose="00000800000000000000" pitchFamily="2" charset="-78"/>
                <a:cs typeface="Tajawal ExtraBold" panose="00000800000000000000" pitchFamily="2" charset="-78"/>
              </a:rPr>
              <a:t>And since social media is a common resource for scammers and criminals, it’s imperative your </a:t>
            </a:r>
            <a:r>
              <a:rPr lang="en-US" sz="2200" b="1" dirty="0">
                <a:solidFill>
                  <a:srgbClr val="FF0000"/>
                </a:solidFill>
                <a:latin typeface="Tajawal ExtraBold" panose="00000800000000000000" pitchFamily="2" charset="-78"/>
                <a:cs typeface="Tajawal ExtraBold" panose="00000800000000000000" pitchFamily="2" charset="-78"/>
              </a:rPr>
              <a:t>social media policy includes guidelines that protect both your employees and company</a:t>
            </a:r>
            <a:r>
              <a:rPr lang="en-US" sz="2200" b="1" dirty="0">
                <a:solidFill>
                  <a:srgbClr val="2D3956"/>
                </a:solidFill>
                <a:latin typeface="Tajawal ExtraBold" panose="00000800000000000000" pitchFamily="2" charset="-78"/>
                <a:cs typeface="Tajawal ExtraBold" panose="00000800000000000000" pitchFamily="2" charset="-78"/>
              </a:rPr>
              <a:t>. Whether it’s defending against phishing scams or ransomware attacks </a:t>
            </a:r>
            <a:r>
              <a:rPr lang="ar-EG" sz="2200" b="1" dirty="0">
                <a:solidFill>
                  <a:srgbClr val="2D3956"/>
                </a:solidFill>
                <a:latin typeface="Tajawal ExtraBold" panose="00000800000000000000" pitchFamily="2" charset="-78"/>
                <a:cs typeface="Tajawal ExtraBold" panose="00000800000000000000" pitchFamily="2" charset="-78"/>
              </a:rPr>
              <a:t>هجمات الفدية</a:t>
            </a:r>
            <a:r>
              <a:rPr lang="en-US" sz="2200" b="1" dirty="0">
                <a:solidFill>
                  <a:srgbClr val="2D3956"/>
                </a:solidFill>
                <a:latin typeface="Tajawal ExtraBold" panose="00000800000000000000" pitchFamily="2" charset="-78"/>
                <a:cs typeface="Tajawal ExtraBold" panose="00000800000000000000" pitchFamily="2" charset="-78"/>
              </a:rPr>
              <a:t>, make sure that everyone in your organization is vigilant </a:t>
            </a:r>
            <a:r>
              <a:rPr lang="ar-EG" sz="2200" b="1" dirty="0">
                <a:solidFill>
                  <a:srgbClr val="2D3956"/>
                </a:solidFill>
                <a:latin typeface="Tajawal ExtraBold" panose="00000800000000000000" pitchFamily="2" charset="-78"/>
                <a:cs typeface="Tajawal ExtraBold" panose="00000800000000000000" pitchFamily="2" charset="-78"/>
              </a:rPr>
              <a:t>يقظ</a:t>
            </a:r>
            <a:r>
              <a:rPr lang="en-US" sz="2200" b="1" dirty="0">
                <a:solidFill>
                  <a:srgbClr val="2D3956"/>
                </a:solidFill>
                <a:latin typeface="Tajawal ExtraBold" panose="00000800000000000000" pitchFamily="2" charset="-78"/>
                <a:cs typeface="Tajawal ExtraBold" panose="00000800000000000000" pitchFamily="2" charset="-78"/>
              </a:rPr>
              <a:t> about online protection.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434917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5660"/>
            <a:ext cx="9994935" cy="2462213"/>
          </a:xfrm>
          <a:prstGeom prst="rect">
            <a:avLst/>
          </a:prstGeom>
          <a:noFill/>
        </p:spPr>
        <p:txBody>
          <a:bodyPr wrap="square" rtlCol="0">
            <a:spAutoFit/>
          </a:bodyPr>
          <a:lstStyle/>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FF0000"/>
                </a:solidFill>
                <a:latin typeface="Tajawal ExtraBold" panose="00000800000000000000" pitchFamily="2" charset="-78"/>
                <a:cs typeface="Tajawal ExtraBold" panose="00000800000000000000" pitchFamily="2" charset="-78"/>
              </a:rPr>
              <a:t>Copyright law gives creators </a:t>
            </a:r>
            <a:r>
              <a:rPr lang="en-US" sz="2200" b="1" dirty="0">
                <a:solidFill>
                  <a:srgbClr val="2D3956"/>
                </a:solidFill>
                <a:latin typeface="Tajawal ExtraBold" panose="00000800000000000000" pitchFamily="2" charset="-78"/>
                <a:cs typeface="Tajawal ExtraBold" panose="00000800000000000000" pitchFamily="2" charset="-78"/>
              </a:rPr>
              <a:t>certain kinds of </a:t>
            </a:r>
            <a:r>
              <a:rPr lang="en-US" sz="2200" b="1" dirty="0">
                <a:solidFill>
                  <a:srgbClr val="FF0000"/>
                </a:solidFill>
                <a:latin typeface="Tajawal ExtraBold" panose="00000800000000000000" pitchFamily="2" charset="-78"/>
                <a:cs typeface="Tajawal ExtraBold" panose="00000800000000000000" pitchFamily="2" charset="-78"/>
              </a:rPr>
              <a:t>control </a:t>
            </a:r>
            <a:r>
              <a:rPr lang="en-US" sz="2200" b="1" dirty="0">
                <a:solidFill>
                  <a:srgbClr val="2D3956"/>
                </a:solidFill>
                <a:latin typeface="Tajawal ExtraBold" panose="00000800000000000000" pitchFamily="2" charset="-78"/>
                <a:cs typeface="Tajawal ExtraBold" panose="00000800000000000000" pitchFamily="2" charset="-78"/>
              </a:rPr>
              <a:t>over their creative work. If people want to use </a:t>
            </a:r>
            <a:r>
              <a:rPr lang="en-US" sz="2200" b="1" dirty="0">
                <a:solidFill>
                  <a:srgbClr val="FF0000"/>
                </a:solidFill>
                <a:latin typeface="Tajawal ExtraBold" panose="00000800000000000000" pitchFamily="2" charset="-78"/>
                <a:cs typeface="Tajawal ExtraBold" panose="00000800000000000000" pitchFamily="2" charset="-78"/>
              </a:rPr>
              <a:t>copyrighted work</a:t>
            </a:r>
            <a:r>
              <a:rPr lang="en-US" sz="2200" b="1" dirty="0">
                <a:solidFill>
                  <a:srgbClr val="2D3956"/>
                </a:solidFill>
                <a:latin typeface="Tajawal ExtraBold" panose="00000800000000000000" pitchFamily="2" charset="-78"/>
                <a:cs typeface="Tajawal ExtraBold" panose="00000800000000000000" pitchFamily="2" charset="-78"/>
              </a:rPr>
              <a:t>, they often have to </a:t>
            </a:r>
            <a:r>
              <a:rPr lang="en-US" sz="2200" b="1" dirty="0">
                <a:solidFill>
                  <a:srgbClr val="FF0000"/>
                </a:solidFill>
                <a:latin typeface="Tajawal ExtraBold" panose="00000800000000000000" pitchFamily="2" charset="-78"/>
                <a:cs typeface="Tajawal ExtraBold" panose="00000800000000000000" pitchFamily="2" charset="-78"/>
              </a:rPr>
              <a:t>ask for permission from the creator</a:t>
            </a:r>
            <a:r>
              <a:rPr lang="en-US" sz="2200" b="1" dirty="0">
                <a:solidFill>
                  <a:srgbClr val="2D3956"/>
                </a:solidFill>
                <a:latin typeface="Tajawal ExtraBold" panose="00000800000000000000" pitchFamily="2" charset="-78"/>
                <a:cs typeface="Tajawal ExtraBold" panose="00000800000000000000" pitchFamily="2" charset="-78"/>
              </a:rPr>
              <a:t>. </a:t>
            </a:r>
          </a:p>
          <a:p>
            <a:pPr algn="just"/>
            <a:r>
              <a:rPr lang="en-US" sz="2200" b="1" dirty="0">
                <a:solidFill>
                  <a:srgbClr val="2D3956"/>
                </a:solidFill>
                <a:latin typeface="Tajawal ExtraBold" panose="00000800000000000000" pitchFamily="2" charset="-78"/>
                <a:cs typeface="Tajawal ExtraBold" panose="00000800000000000000" pitchFamily="2" charset="-78"/>
              </a:rPr>
              <a:t>Creative Commons </a:t>
            </a:r>
            <a:r>
              <a:rPr lang="ar-EG" sz="2200" b="1" dirty="0">
                <a:solidFill>
                  <a:srgbClr val="2D3956"/>
                </a:solidFill>
                <a:latin typeface="Tajawal ExtraBold" panose="00000800000000000000" pitchFamily="2" charset="-78"/>
                <a:cs typeface="Tajawal ExtraBold" panose="00000800000000000000" pitchFamily="2" charset="-78"/>
              </a:rPr>
              <a:t>المشاع الإبداعي</a:t>
            </a:r>
            <a:r>
              <a:rPr lang="en-US" sz="2200" b="1" dirty="0">
                <a:solidFill>
                  <a:srgbClr val="2D3956"/>
                </a:solidFill>
                <a:latin typeface="Tajawal ExtraBold" panose="00000800000000000000" pitchFamily="2" charset="-78"/>
                <a:cs typeface="Tajawal ExtraBold" panose="00000800000000000000" pitchFamily="2" charset="-78"/>
              </a:rPr>
              <a:t>works within copyright law. It allows creators to grant permission to everyone in the world to use their work in certain ways.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white circle with black letters in it&#10;&#10;Description automatically generated with medium confidence">
            <a:extLst>
              <a:ext uri="{FF2B5EF4-FFF2-40B4-BE49-F238E27FC236}">
                <a16:creationId xmlns:a16="http://schemas.microsoft.com/office/drawing/2014/main" id="{0376F814-FC52-C161-5088-6B13FB616E04}"/>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690642" y="3678541"/>
            <a:ext cx="1960810" cy="1960810"/>
          </a:xfrm>
          <a:prstGeom prst="rect">
            <a:avLst/>
          </a:prstGeom>
        </p:spPr>
      </p:pic>
      <p:sp>
        <p:nvSpPr>
          <p:cNvPr id="10" name="TextBox 9">
            <a:extLst>
              <a:ext uri="{FF2B5EF4-FFF2-40B4-BE49-F238E27FC236}">
                <a16:creationId xmlns:a16="http://schemas.microsoft.com/office/drawing/2014/main" id="{F130DE04-D7E3-6FC2-04A2-7EA60EC4EF2A}"/>
              </a:ext>
            </a:extLst>
          </p:cNvPr>
          <p:cNvSpPr txBox="1"/>
          <p:nvPr/>
        </p:nvSpPr>
        <p:spPr>
          <a:xfrm>
            <a:off x="7393381" y="5596696"/>
            <a:ext cx="2700646" cy="369332"/>
          </a:xfrm>
          <a:prstGeom prst="rect">
            <a:avLst/>
          </a:prstGeom>
          <a:noFill/>
        </p:spPr>
        <p:txBody>
          <a:bodyPr wrap="square">
            <a:spAutoFit/>
          </a:bodyPr>
          <a:lstStyle/>
          <a:p>
            <a:r>
              <a:rPr lang="en-US"/>
              <a:t>Creative Commons Symbol</a:t>
            </a:r>
          </a:p>
        </p:txBody>
      </p:sp>
      <p:pic>
        <p:nvPicPr>
          <p:cNvPr id="12" name="Picture 11" descr="A black circle with a letter c in it&#10;&#10;Description automatically generated with medium confidence">
            <a:extLst>
              <a:ext uri="{FF2B5EF4-FFF2-40B4-BE49-F238E27FC236}">
                <a16:creationId xmlns:a16="http://schemas.microsoft.com/office/drawing/2014/main" id="{9ECA4A7E-D8E5-805D-535D-43F0B339C22D}"/>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746236" y="4024994"/>
            <a:ext cx="2389836" cy="1338308"/>
          </a:xfrm>
          <a:prstGeom prst="rect">
            <a:avLst/>
          </a:prstGeom>
        </p:spPr>
      </p:pic>
      <p:sp>
        <p:nvSpPr>
          <p:cNvPr id="13" name="TextBox 12">
            <a:extLst>
              <a:ext uri="{FF2B5EF4-FFF2-40B4-BE49-F238E27FC236}">
                <a16:creationId xmlns:a16="http://schemas.microsoft.com/office/drawing/2014/main" id="{68139383-7462-DA6D-1D4B-31356E857633}"/>
              </a:ext>
            </a:extLst>
          </p:cNvPr>
          <p:cNvSpPr txBox="1"/>
          <p:nvPr/>
        </p:nvSpPr>
        <p:spPr>
          <a:xfrm>
            <a:off x="4102495" y="5596696"/>
            <a:ext cx="2700646" cy="369332"/>
          </a:xfrm>
          <a:prstGeom prst="rect">
            <a:avLst/>
          </a:prstGeom>
          <a:noFill/>
        </p:spPr>
        <p:txBody>
          <a:bodyPr wrap="square">
            <a:spAutoFit/>
          </a:bodyPr>
          <a:lstStyle/>
          <a:p>
            <a:r>
              <a:rPr lang="en-US"/>
              <a:t>Copyright Symbol</a:t>
            </a:r>
          </a:p>
        </p:txBody>
      </p:sp>
    </p:spTree>
    <p:extLst>
      <p:ext uri="{BB962C8B-B14F-4D97-AF65-F5344CB8AC3E}">
        <p14:creationId xmlns:p14="http://schemas.microsoft.com/office/powerpoint/2010/main" val="38631488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293437"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Understanding copyright and creative commons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42532"/>
            <a:ext cx="9994935" cy="4493538"/>
          </a:xfrm>
          <a:prstGeom prst="rect">
            <a:avLst/>
          </a:prstGeom>
          <a:noFill/>
        </p:spPr>
        <p:txBody>
          <a:bodyPr wrap="square" rtlCol="0">
            <a:spAutoFit/>
          </a:bodyPr>
          <a:lstStyle/>
          <a:p>
            <a:pPr algn="just"/>
            <a:r>
              <a:rPr lang="en-US" sz="2200" b="1" dirty="0">
                <a:solidFill>
                  <a:srgbClr val="FF0000"/>
                </a:solidFill>
                <a:latin typeface="Tajawal ExtraBold" panose="00000800000000000000" pitchFamily="2" charset="-78"/>
                <a:cs typeface="Tajawal ExtraBold" panose="00000800000000000000" pitchFamily="2" charset="-78"/>
              </a:rPr>
              <a:t>What is Copyright?</a:t>
            </a:r>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Copyright grants authors the exclusive rights regarding the use and reproduction of their original work</a:t>
            </a:r>
            <a:r>
              <a:rPr lang="en-US" sz="2200" b="1" dirty="0">
                <a:solidFill>
                  <a:srgbClr val="2D3956"/>
                </a:solidFill>
                <a:latin typeface="Tajawal ExtraBold" panose="00000800000000000000" pitchFamily="2" charset="-78"/>
                <a:cs typeface="Tajawal ExtraBold" panose="00000800000000000000" pitchFamily="2" charset="-78"/>
              </a:rPr>
              <a:t>. With the Licensing of the Press Act 1662, the English Parliament addressed the unauthorized printing</a:t>
            </a:r>
            <a:r>
              <a:rPr lang="ar-EG" sz="2200" b="1" dirty="0">
                <a:solidFill>
                  <a:srgbClr val="2D3956"/>
                </a:solidFill>
                <a:latin typeface="Tajawal ExtraBold" panose="00000800000000000000" pitchFamily="2" charset="-78"/>
                <a:cs typeface="Tajawal ExtraBold" panose="00000800000000000000" pitchFamily="2" charset="-78"/>
              </a:rPr>
              <a:t> الطباعة غير المصرح بها</a:t>
            </a:r>
            <a:r>
              <a:rPr lang="en-US" sz="2200" b="1" dirty="0">
                <a:solidFill>
                  <a:srgbClr val="2D3956"/>
                </a:solidFill>
                <a:latin typeface="Tajawal ExtraBold" panose="00000800000000000000" pitchFamily="2" charset="-78"/>
                <a:cs typeface="Tajawal ExtraBold" panose="00000800000000000000" pitchFamily="2" charset="-78"/>
              </a:rPr>
              <a:t> of books and pamphlets. This legal concept was then adapted by various countries. </a:t>
            </a:r>
          </a:p>
          <a:p>
            <a:pPr algn="just"/>
            <a:r>
              <a:rPr lang="en-US" sz="2200" b="1" dirty="0">
                <a:solidFill>
                  <a:srgbClr val="FF0000"/>
                </a:solidFill>
                <a:latin typeface="Tajawal ExtraBold" panose="00000800000000000000" pitchFamily="2" charset="-78"/>
                <a:cs typeface="Tajawal ExtraBold" panose="00000800000000000000" pitchFamily="2" charset="-78"/>
              </a:rPr>
              <a:t>Copyright is one of the group of laws under intellectual property </a:t>
            </a:r>
            <a:r>
              <a:rPr lang="en-US" sz="2200" b="1" dirty="0">
                <a:solidFill>
                  <a:srgbClr val="2D3956"/>
                </a:solidFill>
                <a:latin typeface="Tajawal ExtraBold" panose="00000800000000000000" pitchFamily="2" charset="-78"/>
                <a:cs typeface="Tajawal ExtraBold" panose="00000800000000000000" pitchFamily="2" charset="-78"/>
              </a:rPr>
              <a:t>which immediately applies to any novel work which </a:t>
            </a:r>
            <a:r>
              <a:rPr lang="en-US" sz="2200" b="1" dirty="0">
                <a:solidFill>
                  <a:srgbClr val="FF0000"/>
                </a:solidFill>
                <a:latin typeface="Tajawal ExtraBold" panose="00000800000000000000" pitchFamily="2" charset="-78"/>
                <a:cs typeface="Tajawal ExtraBold" panose="00000800000000000000" pitchFamily="2" charset="-78"/>
              </a:rPr>
              <a:t>facilitates authors’ selling activities</a:t>
            </a:r>
            <a:r>
              <a:rPr lang="en-US" sz="2200" b="1" dirty="0">
                <a:solidFill>
                  <a:srgbClr val="2D3956"/>
                </a:solidFill>
                <a:latin typeface="Tajawal ExtraBold" panose="00000800000000000000" pitchFamily="2" charset="-78"/>
                <a:cs typeface="Tajawal ExtraBold" panose="00000800000000000000" pitchFamily="2" charset="-78"/>
              </a:rPr>
              <a:t>. However, when an employee gets paid for creating a certain material, the employer often gets the copyright. An infringement</a:t>
            </a:r>
            <a:r>
              <a:rPr lang="ar-EG" sz="2200" b="1" dirty="0">
                <a:solidFill>
                  <a:srgbClr val="2D3956"/>
                </a:solidFill>
                <a:latin typeface="Tajawal ExtraBold" panose="00000800000000000000" pitchFamily="2" charset="-78"/>
                <a:cs typeface="Tajawal ExtraBold" panose="00000800000000000000" pitchFamily="2" charset="-78"/>
              </a:rPr>
              <a:t> التعدي</a:t>
            </a:r>
            <a:r>
              <a:rPr lang="en-US" sz="2200" b="1" dirty="0">
                <a:solidFill>
                  <a:srgbClr val="2D3956"/>
                </a:solidFill>
                <a:latin typeface="Tajawal ExtraBold" panose="00000800000000000000" pitchFamily="2" charset="-78"/>
                <a:cs typeface="Tajawal ExtraBold" panose="00000800000000000000" pitchFamily="2" charset="-78"/>
              </a:rPr>
              <a:t> of copyright occurs when an owner’s product is reproduced without permission. </a:t>
            </a:r>
            <a:r>
              <a:rPr lang="en-US" sz="2200" b="1" dirty="0">
                <a:solidFill>
                  <a:srgbClr val="FF0000"/>
                </a:solidFill>
                <a:latin typeface="Tajawal ExtraBold" panose="00000800000000000000" pitchFamily="2" charset="-78"/>
                <a:cs typeface="Tajawal ExtraBold" panose="00000800000000000000" pitchFamily="2" charset="-78"/>
              </a:rPr>
              <a:t>Copyright registration is not needed in most countries</a:t>
            </a:r>
            <a:r>
              <a:rPr lang="en-US" sz="2200" b="1" dirty="0">
                <a:solidFill>
                  <a:srgbClr val="2D3956"/>
                </a:solidFill>
                <a:latin typeface="Tajawal ExtraBold" panose="00000800000000000000" pitchFamily="2" charset="-78"/>
                <a:cs typeface="Tajawal ExtraBold" panose="00000800000000000000" pitchFamily="2" charset="-78"/>
              </a:rPr>
              <a:t>; however, many authors still opt to register for marketing purposes.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280924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a:solidFill>
                  <a:schemeClr val="bg1"/>
                </a:solidFill>
                <a:latin typeface="Tajawal Medium" panose="00000600000000000000" pitchFamily="2" charset="-78"/>
                <a:cs typeface="Tajawal Medium" panose="00000600000000000000" pitchFamily="2" charset="-78"/>
              </a:rPr>
              <a:t>Social Media risks and rewards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18921" y="1525664"/>
            <a:ext cx="6958744" cy="4524315"/>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Some of the most advanced social media topics and benefits include:</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Connecting with customers</a:t>
            </a:r>
            <a:r>
              <a:rPr lang="en-US" sz="2400" b="1" dirty="0">
                <a:solidFill>
                  <a:srgbClr val="2D3956"/>
                </a:solidFill>
                <a:latin typeface="Tajawal ExtraBold" panose="00000800000000000000" pitchFamily="2" charset="-78"/>
                <a:cs typeface="Tajawal ExtraBold" panose="00000800000000000000" pitchFamily="2" charset="-78"/>
              </a:rPr>
              <a:t>—</a:t>
            </a:r>
            <a:r>
              <a:rPr lang="en-US" sz="2400" b="1" dirty="0">
                <a:solidFill>
                  <a:srgbClr val="FF0000"/>
                </a:solidFill>
                <a:latin typeface="Tajawal ExtraBold" panose="00000800000000000000" pitchFamily="2" charset="-78"/>
                <a:cs typeface="Tajawal ExtraBold" panose="00000800000000000000" pitchFamily="2" charset="-78"/>
              </a:rPr>
              <a:t>The ability to engage with customers </a:t>
            </a:r>
            <a:r>
              <a:rPr lang="en-US" sz="2400" b="1" dirty="0">
                <a:solidFill>
                  <a:srgbClr val="2D3956"/>
                </a:solidFill>
                <a:latin typeface="Tajawal ExtraBold" panose="00000800000000000000" pitchFamily="2" charset="-78"/>
                <a:cs typeface="Tajawal ExtraBold" panose="00000800000000000000" pitchFamily="2" charset="-78"/>
              </a:rPr>
              <a:t>is the most critical aspect of social media. Developing a brand and promoting it through various channels of social media can create further brand value and awareness.</a:t>
            </a:r>
          </a:p>
          <a:p>
            <a:pPr algn="just"/>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chemeClr val="accent6">
                    <a:lumMod val="75000"/>
                  </a:schemeClr>
                </a:solidFill>
                <a:latin typeface="Tajawal ExtraBold" panose="00000800000000000000" pitchFamily="2" charset="-78"/>
                <a:cs typeface="Tajawal ExtraBold" panose="00000800000000000000" pitchFamily="2" charset="-78"/>
              </a:rPr>
              <a:t>Marketing intelligence</a:t>
            </a:r>
            <a:r>
              <a:rPr lang="ar-EG" sz="2400" b="1" dirty="0">
                <a:solidFill>
                  <a:schemeClr val="accent6">
                    <a:lumMod val="75000"/>
                  </a:schemeClr>
                </a:solidFill>
                <a:latin typeface="Tajawal ExtraBold" panose="00000800000000000000" pitchFamily="2" charset="-78"/>
                <a:cs typeface="Tajawal ExtraBold" panose="00000800000000000000" pitchFamily="2" charset="-78"/>
              </a:rPr>
              <a:t> ذكاء/استخبارات </a:t>
            </a:r>
            <a:r>
              <a:rPr lang="en-US" sz="2400" b="1" dirty="0">
                <a:solidFill>
                  <a:srgbClr val="2D3956"/>
                </a:solidFill>
                <a:latin typeface="Tajawal ExtraBold" panose="00000800000000000000" pitchFamily="2" charset="-78"/>
                <a:cs typeface="Tajawal ExtraBold" panose="00000800000000000000" pitchFamily="2" charset="-78"/>
              </a:rPr>
              <a:t>—Social media marketing gives the organization </a:t>
            </a:r>
            <a:r>
              <a:rPr lang="en-US" sz="2400" b="1" dirty="0">
                <a:solidFill>
                  <a:srgbClr val="FF0000"/>
                </a:solidFill>
                <a:latin typeface="Tajawal ExtraBold" panose="00000800000000000000" pitchFamily="2" charset="-78"/>
                <a:cs typeface="Tajawal ExtraBold" panose="00000800000000000000" pitchFamily="2" charset="-78"/>
              </a:rPr>
              <a:t>the ability to monitor the brand and listen </a:t>
            </a:r>
            <a:r>
              <a:rPr lang="en-US" sz="2400" b="1" dirty="0">
                <a:solidFill>
                  <a:srgbClr val="2D3956"/>
                </a:solidFill>
                <a:latin typeface="Tajawal ExtraBold" panose="00000800000000000000" pitchFamily="2" charset="-78"/>
                <a:cs typeface="Tajawal ExtraBold" panose="00000800000000000000" pitchFamily="2" charset="-78"/>
              </a:rPr>
              <a:t>to what the public is saying in the social media space.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a:solidFill>
                  <a:schemeClr val="bg1"/>
                </a:solidFill>
                <a:latin typeface="Tajawal Medium" panose="00000600000000000000" pitchFamily="2" charset="-78"/>
                <a:cs typeface="Tajawal Medium" panose="00000600000000000000" pitchFamily="2" charset="-78"/>
              </a:rPr>
              <a:t>01</a:t>
            </a:r>
            <a:endParaRPr lang="en-US" sz="1600" b="1">
              <a:solidFill>
                <a:schemeClr val="bg1"/>
              </a:solidFill>
              <a:latin typeface="Tajawal Medium" panose="00000600000000000000" pitchFamily="2" charset="-78"/>
              <a:cs typeface="Tajawal Medium" panose="00000600000000000000" pitchFamily="2" charset="-78"/>
            </a:endParaRPr>
          </a:p>
        </p:txBody>
      </p:sp>
      <p:pic>
        <p:nvPicPr>
          <p:cNvPr id="8" name="Picture 7" descr="A picture containing text, screenshot, font, design&#10;&#10;Description automatically generated">
            <a:extLst>
              <a:ext uri="{FF2B5EF4-FFF2-40B4-BE49-F238E27FC236}">
                <a16:creationId xmlns:a16="http://schemas.microsoft.com/office/drawing/2014/main" id="{8050DA22-31FE-519D-13ED-D6DD4E59D3C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377664" y="1311017"/>
            <a:ext cx="3818542" cy="5028727"/>
          </a:xfrm>
          <a:prstGeom prst="rect">
            <a:avLst/>
          </a:prstGeom>
        </p:spPr>
      </p:pic>
    </p:spTree>
    <p:extLst>
      <p:ext uri="{BB962C8B-B14F-4D97-AF65-F5344CB8AC3E}">
        <p14:creationId xmlns:p14="http://schemas.microsoft.com/office/powerpoint/2010/main" val="16551486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2</a:t>
            </a:r>
          </a:p>
        </p:txBody>
      </p:sp>
    </p:spTree>
    <p:extLst>
      <p:ext uri="{BB962C8B-B14F-4D97-AF65-F5344CB8AC3E}">
        <p14:creationId xmlns:p14="http://schemas.microsoft.com/office/powerpoint/2010/main" val="4249061891"/>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83209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Crisis management </a:t>
            </a:r>
            <a:r>
              <a:rPr lang="en-US" sz="2400" b="1" dirty="0">
                <a:solidFill>
                  <a:srgbClr val="2D3956"/>
                </a:solidFill>
                <a:latin typeface="Tajawal ExtraBold" panose="00000800000000000000" pitchFamily="2" charset="-78"/>
                <a:cs typeface="Tajawal ExtraBold" panose="00000800000000000000" pitchFamily="2" charset="-78"/>
              </a:rPr>
              <a:t>is literally managing the </a:t>
            </a:r>
            <a:r>
              <a:rPr lang="en-US" sz="2400" b="1" dirty="0">
                <a:solidFill>
                  <a:srgbClr val="FF0000"/>
                </a:solidFill>
                <a:latin typeface="Tajawal ExtraBold" panose="00000800000000000000" pitchFamily="2" charset="-78"/>
                <a:cs typeface="Tajawal ExtraBold" panose="00000800000000000000" pitchFamily="2" charset="-78"/>
              </a:rPr>
              <a:t>ongoing situation</a:t>
            </a:r>
            <a:r>
              <a:rPr lang="en-US" sz="2400" b="1" dirty="0">
                <a:solidFill>
                  <a:srgbClr val="2D3956"/>
                </a:solidFill>
                <a:latin typeface="Tajawal ExtraBold" panose="00000800000000000000" pitchFamily="2" charset="-78"/>
                <a:cs typeface="Tajawal ExtraBold" panose="00000800000000000000" pitchFamily="2" charset="-78"/>
              </a:rPr>
              <a:t>. </a:t>
            </a:r>
            <a:r>
              <a:rPr lang="en-US" sz="2400" b="1" dirty="0">
                <a:solidFill>
                  <a:srgbClr val="FF0000"/>
                </a:solidFill>
                <a:latin typeface="Tajawal ExtraBold" panose="00000800000000000000" pitchFamily="2" charset="-78"/>
                <a:cs typeface="Tajawal ExtraBold" panose="00000800000000000000" pitchFamily="2" charset="-78"/>
              </a:rPr>
              <a:t>Crisis situations </a:t>
            </a:r>
            <a:r>
              <a:rPr lang="en-US" sz="2400" b="1" dirty="0">
                <a:solidFill>
                  <a:srgbClr val="2D3956"/>
                </a:solidFill>
                <a:latin typeface="Tajawal ExtraBold" panose="00000800000000000000" pitchFamily="2" charset="-78"/>
                <a:cs typeface="Tajawal ExtraBold" panose="00000800000000000000" pitchFamily="2" charset="-78"/>
              </a:rPr>
              <a:t>can be divided into </a:t>
            </a:r>
            <a:r>
              <a:rPr lang="en-US" sz="2400" b="1" dirty="0">
                <a:solidFill>
                  <a:srgbClr val="FF0000"/>
                </a:solidFill>
                <a:latin typeface="Tajawal ExtraBold" panose="00000800000000000000" pitchFamily="2" charset="-78"/>
                <a:cs typeface="Tajawal ExtraBold" panose="00000800000000000000" pitchFamily="2" charset="-78"/>
              </a:rPr>
              <a:t>three stages </a:t>
            </a:r>
            <a:r>
              <a:rPr lang="en-US" sz="2400" b="1" dirty="0">
                <a:solidFill>
                  <a:srgbClr val="2D3956"/>
                </a:solidFill>
                <a:latin typeface="Tajawal ExtraBold" panose="00000800000000000000" pitchFamily="2" charset="-78"/>
                <a:cs typeface="Tajawal ExtraBold" panose="00000800000000000000" pitchFamily="2" charset="-78"/>
              </a:rPr>
              <a:t>which are </a:t>
            </a:r>
            <a:r>
              <a:rPr lang="en-US" sz="2400" b="1" dirty="0">
                <a:solidFill>
                  <a:srgbClr val="FF0000"/>
                </a:solidFill>
                <a:latin typeface="Tajawal ExtraBold" panose="00000800000000000000" pitchFamily="2" charset="-78"/>
                <a:cs typeface="Tajawal ExtraBold" panose="00000800000000000000" pitchFamily="2" charset="-78"/>
              </a:rPr>
              <a:t>pre-crisis stage, crisis and the post-crisis stage</a:t>
            </a:r>
            <a:r>
              <a:rPr lang="en-US" sz="2400" b="1" dirty="0">
                <a:solidFill>
                  <a:srgbClr val="2D3956"/>
                </a:solidFill>
                <a:latin typeface="Tajawal ExtraBold" panose="00000800000000000000" pitchFamily="2" charset="-78"/>
                <a:cs typeface="Tajawal ExtraBold" panose="00000800000000000000" pitchFamily="2" charset="-78"/>
              </a:rPr>
              <a:t>. For any crisis management the first and most important step is to save lives.</a:t>
            </a:r>
          </a:p>
          <a:p>
            <a:pPr algn="just"/>
            <a:r>
              <a:rPr lang="en-US" sz="2400" b="1" dirty="0">
                <a:solidFill>
                  <a:srgbClr val="2D3956"/>
                </a:solidFill>
                <a:latin typeface="Tajawal ExtraBold" panose="00000800000000000000" pitchFamily="2" charset="-78"/>
                <a:cs typeface="Tajawal ExtraBold" panose="00000800000000000000" pitchFamily="2" charset="-78"/>
              </a:rPr>
              <a:t>One of the </a:t>
            </a:r>
            <a:r>
              <a:rPr lang="en-US" sz="2400" b="1" dirty="0">
                <a:solidFill>
                  <a:srgbClr val="FF0000"/>
                </a:solidFill>
                <a:latin typeface="Tajawal ExtraBold" panose="00000800000000000000" pitchFamily="2" charset="-78"/>
                <a:cs typeface="Tajawal ExtraBold" panose="00000800000000000000" pitchFamily="2" charset="-78"/>
              </a:rPr>
              <a:t>challenges faces leaders is time</a:t>
            </a:r>
            <a:r>
              <a:rPr lang="en-US" sz="2400" b="1" dirty="0">
                <a:solidFill>
                  <a:srgbClr val="2D3956"/>
                </a:solidFill>
                <a:latin typeface="Tajawal ExtraBold" panose="00000800000000000000" pitchFamily="2" charset="-78"/>
                <a:cs typeface="Tajawal ExtraBold" panose="00000800000000000000" pitchFamily="2" charset="-78"/>
              </a:rPr>
              <a:t>—time to assess the situation, time to react, and time to repair.</a:t>
            </a:r>
          </a:p>
          <a:p>
            <a:pPr algn="just"/>
            <a:r>
              <a:rPr lang="en-US" sz="2400" b="1" dirty="0">
                <a:solidFill>
                  <a:srgbClr val="2D3956"/>
                </a:solidFill>
                <a:latin typeface="Tajawal ExtraBold" panose="00000800000000000000" pitchFamily="2" charset="-78"/>
                <a:cs typeface="Tajawal ExtraBold" panose="00000800000000000000" pitchFamily="2" charset="-78"/>
              </a:rPr>
              <a:t>Now, the age of the instant crisis has arrived. Companies, nonprofit organizations (NGOs), governments, and high-profile individuals often seem unable to cope. The ingredients include speed, pervasiveness, and huge numbers. </a:t>
            </a:r>
          </a:p>
          <a:p>
            <a:pPr algn="just"/>
            <a:r>
              <a:rPr lang="en-US" sz="2000" b="1" dirty="0">
                <a:solidFill>
                  <a:srgbClr val="2D3956"/>
                </a:solidFill>
                <a:latin typeface="Tajawal ExtraBold" panose="00000800000000000000" pitchFamily="2" charset="-78"/>
                <a:cs typeface="Tajawal ExtraBold" panose="00000800000000000000" pitchFamily="2" charset="-78"/>
              </a:rPr>
              <a:t>Example: Verizon adds a $2 charge, and one-hour later 100,000 signatures appear on a Twitter petition.</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2787464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Conventional crises which now play-out differently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644410"/>
            <a:ext cx="9782768" cy="4154984"/>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Whenever an organization is faced with a crisis, it is facing a major threat towards its operations. </a:t>
            </a:r>
            <a:r>
              <a:rPr lang="en-US" sz="2400" b="1" dirty="0">
                <a:solidFill>
                  <a:srgbClr val="FF0000"/>
                </a:solidFill>
                <a:latin typeface="Tajawal ExtraBold" panose="00000800000000000000" pitchFamily="2" charset="-78"/>
                <a:cs typeface="Tajawal ExtraBold" panose="00000800000000000000" pitchFamily="2" charset="-78"/>
              </a:rPr>
              <a:t>During a crisis </a:t>
            </a:r>
            <a:r>
              <a:rPr lang="en-US" sz="2400" b="1" dirty="0">
                <a:solidFill>
                  <a:srgbClr val="2D3956"/>
                </a:solidFill>
                <a:latin typeface="Tajawal ExtraBold" panose="00000800000000000000" pitchFamily="2" charset="-78"/>
                <a:cs typeface="Tajawal ExtraBold" panose="00000800000000000000" pitchFamily="2" charset="-78"/>
              </a:rPr>
              <a:t>an organization needs to find out the </a:t>
            </a:r>
            <a:r>
              <a:rPr lang="en-US" sz="2400" b="1" dirty="0">
                <a:solidFill>
                  <a:srgbClr val="FF0000"/>
                </a:solidFill>
                <a:latin typeface="Tajawal ExtraBold" panose="00000800000000000000" pitchFamily="2" charset="-78"/>
                <a:cs typeface="Tajawal ExtraBold" panose="00000800000000000000" pitchFamily="2" charset="-78"/>
              </a:rPr>
              <a:t>best way to communicate with the public to manage the situation</a:t>
            </a:r>
            <a:r>
              <a:rPr lang="en-US" sz="2400" b="1" dirty="0">
                <a:solidFill>
                  <a:srgbClr val="2D3956"/>
                </a:solidFill>
                <a:latin typeface="Tajawal ExtraBold" panose="00000800000000000000" pitchFamily="2" charset="-78"/>
                <a:cs typeface="Tajawal ExtraBold" panose="00000800000000000000" pitchFamily="2" charset="-78"/>
              </a:rPr>
              <a:t>. Nowadays this includes operating in social media platforms.</a:t>
            </a:r>
          </a:p>
          <a:p>
            <a:pPr algn="just"/>
            <a:r>
              <a:rPr lang="en-US" sz="2400" b="1" dirty="0">
                <a:solidFill>
                  <a:srgbClr val="2D3956"/>
                </a:solidFill>
                <a:latin typeface="Tajawal ExtraBold" panose="00000800000000000000" pitchFamily="2" charset="-78"/>
                <a:cs typeface="Tajawal ExtraBold" panose="00000800000000000000" pitchFamily="2" charset="-78"/>
              </a:rPr>
              <a:t>Today’s </a:t>
            </a:r>
            <a:r>
              <a:rPr lang="en-US" sz="2400" b="1" dirty="0">
                <a:solidFill>
                  <a:srgbClr val="FF0000"/>
                </a:solidFill>
                <a:latin typeface="Tajawal ExtraBold" panose="00000800000000000000" pitchFamily="2" charset="-78"/>
                <a:cs typeface="Tajawal ExtraBold" panose="00000800000000000000" pitchFamily="2" charset="-78"/>
              </a:rPr>
              <a:t>social media tools </a:t>
            </a:r>
            <a:r>
              <a:rPr lang="en-US" sz="2400" b="1" dirty="0">
                <a:solidFill>
                  <a:srgbClr val="2D3956"/>
                </a:solidFill>
                <a:latin typeface="Tajawal ExtraBold" panose="00000800000000000000" pitchFamily="2" charset="-78"/>
                <a:cs typeface="Tajawal ExtraBold" panose="00000800000000000000" pitchFamily="2" charset="-78"/>
              </a:rPr>
              <a:t>are </a:t>
            </a:r>
            <a:r>
              <a:rPr lang="en-US" sz="2400" b="1" dirty="0">
                <a:solidFill>
                  <a:srgbClr val="FF0000"/>
                </a:solidFill>
                <a:latin typeface="Tajawal ExtraBold" panose="00000800000000000000" pitchFamily="2" charset="-78"/>
                <a:cs typeface="Tajawal ExtraBold" panose="00000800000000000000" pitchFamily="2" charset="-78"/>
              </a:rPr>
              <a:t>bringing rapid change to organizational communication and public relations</a:t>
            </a:r>
            <a:r>
              <a:rPr lang="en-US" sz="2400" b="1" dirty="0">
                <a:solidFill>
                  <a:srgbClr val="2D3956"/>
                </a:solidFill>
                <a:latin typeface="Tajawal ExtraBold" panose="00000800000000000000" pitchFamily="2" charset="-78"/>
                <a:cs typeface="Tajawal ExtraBold" panose="00000800000000000000" pitchFamily="2" charset="-78"/>
              </a:rPr>
              <a:t>. These technologies have shifted the emphasis of internet services from being consumption-based towards becoming interactive and collaborative, creating new opportunities for interaction between organizations and publics.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01960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Crisis created by use of social media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49410"/>
            <a:ext cx="9446683" cy="4524315"/>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The power of online media </a:t>
            </a:r>
            <a:r>
              <a:rPr lang="en-US" sz="2400" b="1" dirty="0">
                <a:solidFill>
                  <a:srgbClr val="2D3956"/>
                </a:solidFill>
                <a:latin typeface="Tajawal ExtraBold" panose="00000800000000000000" pitchFamily="2" charset="-78"/>
                <a:cs typeface="Tajawal ExtraBold" panose="00000800000000000000" pitchFamily="2" charset="-78"/>
              </a:rPr>
              <a:t>means that today’s </a:t>
            </a:r>
            <a:r>
              <a:rPr lang="en-US" sz="2400" b="1" dirty="0">
                <a:solidFill>
                  <a:srgbClr val="FF0000"/>
                </a:solidFill>
                <a:latin typeface="Tajawal ExtraBold" panose="00000800000000000000" pitchFamily="2" charset="-78"/>
                <a:cs typeface="Tajawal ExtraBold" panose="00000800000000000000" pitchFamily="2" charset="-78"/>
              </a:rPr>
              <a:t>crises </a:t>
            </a:r>
            <a:r>
              <a:rPr lang="en-US" sz="2400" b="1" dirty="0">
                <a:solidFill>
                  <a:srgbClr val="2D3956"/>
                </a:solidFill>
                <a:latin typeface="Tajawal ExtraBold" panose="00000800000000000000" pitchFamily="2" charset="-78"/>
                <a:cs typeface="Tajawal ExtraBold" panose="00000800000000000000" pitchFamily="2" charset="-78"/>
              </a:rPr>
              <a:t>emerge at lightning speed, and </a:t>
            </a:r>
            <a:r>
              <a:rPr lang="en-US" sz="2400" b="1" dirty="0">
                <a:solidFill>
                  <a:srgbClr val="FF0000"/>
                </a:solidFill>
                <a:latin typeface="Tajawal ExtraBold" panose="00000800000000000000" pitchFamily="2" charset="-78"/>
                <a:cs typeface="Tajawal ExtraBold" panose="00000800000000000000" pitchFamily="2" charset="-78"/>
              </a:rPr>
              <a:t>spread further and faster than ever before</a:t>
            </a:r>
            <a:r>
              <a:rPr lang="en-US" sz="2400" b="1" dirty="0">
                <a:solidFill>
                  <a:srgbClr val="2D3956"/>
                </a:solidFill>
                <a:latin typeface="Tajawal ExtraBold" panose="00000800000000000000" pitchFamily="2" charset="-78"/>
                <a:cs typeface="Tajawal ExtraBold" panose="00000800000000000000" pitchFamily="2" charset="-78"/>
              </a:rPr>
              <a:t>. Social media also imposes higher standards of transparency. Incidents which could previously be kept under wraps are now much more likely to become public knowledge (sometimes even before the organization itself is fully aware of them).</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To put it simply, a crisis fueled by social media is not something you want to face unprepared. </a:t>
            </a:r>
            <a:r>
              <a:rPr lang="en-US" sz="2400" b="1" dirty="0">
                <a:solidFill>
                  <a:srgbClr val="FF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poses internal and external risks, both of which could have a potentially devastating effect on your organization's reputation and bottom line.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91354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4216539"/>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1) Natural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000" b="1" dirty="0">
                <a:solidFill>
                  <a:srgbClr val="2D3956"/>
                </a:solidFill>
                <a:latin typeface="Tajawal ExtraBold" panose="00000800000000000000" pitchFamily="2" charset="-78"/>
                <a:cs typeface="Tajawal ExtraBold" panose="00000800000000000000" pitchFamily="2" charset="-78"/>
              </a:rPr>
              <a:t>   </a:t>
            </a:r>
          </a:p>
          <a:p>
            <a:pPr marL="342900" indent="-342900" algn="just">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Disturbances in the environment </a:t>
            </a:r>
            <a:r>
              <a:rPr lang="en-US" sz="2000" b="1" dirty="0">
                <a:solidFill>
                  <a:srgbClr val="2D3956"/>
                </a:solidFill>
                <a:latin typeface="Tajawal ExtraBold" panose="00000800000000000000" pitchFamily="2" charset="-78"/>
                <a:cs typeface="Tajawal ExtraBold" panose="00000800000000000000" pitchFamily="2" charset="-78"/>
              </a:rPr>
              <a:t>and nature lead to natural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Such events are generally beyond the control of human beings.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Tornadoes, Earthquakes, Hurricanes, Landslides, Tsunamis, Flood, Drought  all result in natural disaster. </a:t>
            </a:r>
          </a:p>
          <a:p>
            <a:pPr marL="342900" indent="-342900" algn="just">
              <a:buFont typeface="Wingdings" panose="05000000000000000000" pitchFamily="2" charset="2"/>
              <a:buChar char="§"/>
            </a:pPr>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2) Technological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Technological crisis arises as a </a:t>
            </a:r>
            <a:r>
              <a:rPr lang="en-US" sz="2000" b="1" dirty="0">
                <a:solidFill>
                  <a:srgbClr val="FF0000"/>
                </a:solidFill>
                <a:latin typeface="Tajawal ExtraBold" panose="00000800000000000000" pitchFamily="2" charset="-78"/>
                <a:cs typeface="Tajawal ExtraBold" panose="00000800000000000000" pitchFamily="2" charset="-78"/>
              </a:rPr>
              <a:t>result of failure in technology</a:t>
            </a:r>
            <a:r>
              <a:rPr lang="en-US" sz="2000" b="1" dirty="0">
                <a:solidFill>
                  <a:srgbClr val="2D3956"/>
                </a:solidFill>
                <a:latin typeface="Tajawal ExtraBold" panose="00000800000000000000" pitchFamily="2" charset="-78"/>
                <a:cs typeface="Tajawal ExtraBold" panose="00000800000000000000" pitchFamily="2" charset="-78"/>
              </a:rPr>
              <a:t>. Problems in the overall systems lead to technological crisis.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Breakdown of machine, corrupted software and so on give rise to technological crisis.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545930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Types of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25660"/>
            <a:ext cx="9782768" cy="3600986"/>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9) Sudden Crisis: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As the name suggests, such situations arise all of a sudden and on an extremely short notice.</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do not get warning signals and such a situation is in most cases beyond anyone’s control. </a:t>
            </a:r>
          </a:p>
          <a:p>
            <a:pPr algn="just"/>
            <a:endParaRPr lang="en-US" sz="20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10) Smoldering Crisis </a:t>
            </a:r>
            <a:r>
              <a:rPr lang="ar-EG" sz="2400" b="1" dirty="0">
                <a:solidFill>
                  <a:srgbClr val="2D3956"/>
                </a:solidFill>
                <a:latin typeface="Tajawal ExtraBold" panose="00000800000000000000" pitchFamily="2" charset="-78"/>
                <a:cs typeface="Tajawal ExtraBold" panose="00000800000000000000" pitchFamily="2" charset="-78"/>
              </a:rPr>
              <a:t>الأزمة المشتعلة </a:t>
            </a:r>
            <a:r>
              <a:rPr lang="en-US" sz="2400" b="1" dirty="0">
                <a:solidFill>
                  <a:srgbClr val="2D3956"/>
                </a:solidFill>
                <a:latin typeface="Tajawal ExtraBold" panose="00000800000000000000" pitchFamily="2" charset="-78"/>
                <a:cs typeface="Tajawal ExtraBold" panose="00000800000000000000" pitchFamily="2" charset="-78"/>
              </a:rPr>
              <a:t>: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Neglecting minor issues in the beginning lead to smoldering crisis later.</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Managers often can foresee crisis</a:t>
            </a:r>
            <a:r>
              <a:rPr lang="ar-EG" sz="2000" dirty="0">
                <a:effectLst/>
                <a:latin typeface="Segoe UI Web (Arabic)"/>
              </a:rPr>
              <a:t> توقع الأزمة</a:t>
            </a:r>
            <a:r>
              <a:rPr lang="en-US" sz="2000" b="1" dirty="0">
                <a:solidFill>
                  <a:srgbClr val="2D3956"/>
                </a:solidFill>
                <a:latin typeface="Tajawal ExtraBold" panose="00000800000000000000" pitchFamily="2" charset="-78"/>
                <a:cs typeface="Tajawal ExtraBold" panose="00000800000000000000" pitchFamily="2" charset="-78"/>
              </a:rPr>
              <a:t>, but they should not ignore the same and wait for someone else to take action.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Warn the employees immediately to avoid such a situation.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554989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319659"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Misuse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65364"/>
            <a:ext cx="9880493"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Misuse </a:t>
            </a:r>
            <a:r>
              <a:rPr lang="en-US" sz="2400" b="1" dirty="0">
                <a:solidFill>
                  <a:srgbClr val="2D3956"/>
                </a:solidFill>
                <a:latin typeface="Tajawal ExtraBold" panose="00000800000000000000" pitchFamily="2" charset="-78"/>
                <a:cs typeface="Tajawal ExtraBold" panose="00000800000000000000" pitchFamily="2" charset="-78"/>
              </a:rPr>
              <a:t>means social media use that is unauthorized, that threatens, humiliates, harasses, or intimidates </a:t>
            </a:r>
            <a:r>
              <a:rPr lang="ar-EG" sz="2400" b="1" dirty="0">
                <a:solidFill>
                  <a:srgbClr val="2D3956"/>
                </a:solidFill>
                <a:latin typeface="Tajawal ExtraBold" panose="00000800000000000000" pitchFamily="2" charset="-78"/>
                <a:cs typeface="Tajawal ExtraBold" panose="00000800000000000000" pitchFamily="2" charset="-78"/>
              </a:rPr>
              <a:t>غير مصرح به، والذي يهدد أو يهين أو يضايق أو يخيف </a:t>
            </a:r>
            <a:r>
              <a:rPr lang="en-US" sz="2400" b="1" dirty="0">
                <a:solidFill>
                  <a:srgbClr val="2D3956"/>
                </a:solidFill>
                <a:latin typeface="Tajawal ExtraBold" panose="00000800000000000000" pitchFamily="2" charset="-78"/>
                <a:cs typeface="Tajawal ExtraBold" panose="00000800000000000000" pitchFamily="2" charset="-78"/>
              </a:rPr>
              <a:t>school-related individuals, disrupts the educational process, and/or violates local, state, or federal law.</a:t>
            </a:r>
          </a:p>
          <a:p>
            <a:pPr algn="just"/>
            <a:r>
              <a:rPr lang="en-US" sz="2400" b="1" dirty="0">
                <a:solidFill>
                  <a:srgbClr val="2D3956"/>
                </a:solidFill>
                <a:latin typeface="Tajawal ExtraBold" panose="00000800000000000000" pitchFamily="2" charset="-78"/>
                <a:cs typeface="Tajawal ExtraBold" panose="00000800000000000000" pitchFamily="2" charset="-78"/>
              </a:rPr>
              <a:t>Some misuses that are associated with the social media are:</a:t>
            </a:r>
          </a:p>
          <a:p>
            <a:pPr lvl="2" algn="just"/>
            <a:r>
              <a:rPr lang="en-US" sz="2400" b="1" dirty="0">
                <a:solidFill>
                  <a:srgbClr val="2D3956"/>
                </a:solidFill>
                <a:latin typeface="Tajawal ExtraBold" panose="00000800000000000000" pitchFamily="2" charset="-78"/>
                <a:cs typeface="Tajawal ExtraBold" panose="00000800000000000000" pitchFamily="2" charset="-78"/>
              </a:rPr>
              <a:t>Defamation </a:t>
            </a:r>
            <a:r>
              <a:rPr lang="ar-EG" sz="2400" dirty="0">
                <a:effectLst/>
                <a:latin typeface="Segoe UI Web (Arabic)"/>
              </a:rPr>
              <a:t>التشهير</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False and unreliable information</a:t>
            </a:r>
            <a:r>
              <a:rPr lang="ar-EG" sz="2400" dirty="0">
                <a:effectLst/>
                <a:latin typeface="Segoe UI Web (Arabic)"/>
              </a:rPr>
              <a:t>معلومات خاطئة وغير موثوقة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Cyberbullying</a:t>
            </a:r>
            <a:r>
              <a:rPr lang="ar-EG" sz="2400" dirty="0">
                <a:effectLst/>
                <a:latin typeface="Segoe UI Web (Arabic)"/>
              </a:rPr>
              <a:t>التنمر الإلكتروني</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Loss of Privacy</a:t>
            </a:r>
            <a:r>
              <a:rPr lang="ar-EG" sz="2400" dirty="0">
                <a:effectLst/>
                <a:latin typeface="Segoe UI Web (Arabic)"/>
              </a:rPr>
              <a:t>فقدان الخصوصية</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Fraud</a:t>
            </a:r>
            <a:r>
              <a:rPr lang="ar-EG" sz="2400" dirty="0">
                <a:effectLst/>
                <a:latin typeface="Segoe UI Web (Arabic)"/>
              </a:rPr>
              <a:t>احتيال</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02</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58846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3</a:t>
            </a:r>
          </a:p>
        </p:txBody>
      </p:sp>
    </p:spTree>
    <p:extLst>
      <p:ext uri="{BB962C8B-B14F-4D97-AF65-F5344CB8AC3E}">
        <p14:creationId xmlns:p14="http://schemas.microsoft.com/office/powerpoint/2010/main" val="208562004"/>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does social media affect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902799"/>
            <a:ext cx="9446683" cy="2677656"/>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Social media </a:t>
            </a:r>
            <a:r>
              <a:rPr lang="en-US" sz="2400" b="1" dirty="0">
                <a:solidFill>
                  <a:srgbClr val="2D3956"/>
                </a:solidFill>
                <a:latin typeface="Tajawal ExtraBold" panose="00000800000000000000" pitchFamily="2" charset="-78"/>
                <a:cs typeface="Tajawal ExtraBold" panose="00000800000000000000" pitchFamily="2" charset="-78"/>
              </a:rPr>
              <a:t>is a double-edged sword when it comes to handling a crisis, capable of resolving the situation or making things much, much worse, depending on how you use it. </a:t>
            </a:r>
            <a:r>
              <a:rPr lang="en-US" sz="2400" b="1" dirty="0">
                <a:solidFill>
                  <a:srgbClr val="FF0000"/>
                </a:solidFill>
                <a:latin typeface="Tajawal ExtraBold" panose="00000800000000000000" pitchFamily="2" charset="-78"/>
                <a:cs typeface="Tajawal ExtraBold" panose="00000800000000000000" pitchFamily="2" charset="-78"/>
              </a:rPr>
              <a:t>The vast number of people</a:t>
            </a:r>
            <a:r>
              <a:rPr lang="en-US" sz="2400" b="1" dirty="0">
                <a:solidFill>
                  <a:srgbClr val="2D3956"/>
                </a:solidFill>
                <a:latin typeface="Tajawal ExtraBold" panose="00000800000000000000" pitchFamily="2" charset="-78"/>
                <a:cs typeface="Tajawal ExtraBold" panose="00000800000000000000" pitchFamily="2" charset="-78"/>
              </a:rPr>
              <a:t> on social media means that a single wrong move can harm your brand's reputation in front of literally millions of vocal users.</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1124807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400" b="1" dirty="0">
                <a:solidFill>
                  <a:srgbClr val="0070C0"/>
                </a:solidFill>
                <a:latin typeface="Tajawal ExtraBold" panose="00000800000000000000" pitchFamily="2" charset="-78"/>
                <a:cs typeface="Tajawal ExtraBold" panose="00000800000000000000" pitchFamily="2" charset="-78"/>
              </a:rPr>
              <a:t>Pre-crisis phase: </a:t>
            </a:r>
            <a:r>
              <a:rPr lang="en-US" sz="2400" b="1" dirty="0">
                <a:solidFill>
                  <a:srgbClr val="2D3956"/>
                </a:solidFill>
                <a:latin typeface="Tajawal ExtraBold" panose="00000800000000000000" pitchFamily="2" charset="-78"/>
                <a:cs typeface="Tajawal ExtraBold" panose="00000800000000000000" pitchFamily="2" charset="-78"/>
              </a:rPr>
              <a:t>entails prevention and preparation for a potential crisis and the reduction of the risk of one occurring. This includes creating a crisis management plan, training and preparing a crisis response team and performing tests and drills. </a:t>
            </a:r>
          </a:p>
          <a:p>
            <a:pPr algn="just"/>
            <a:r>
              <a:rPr lang="en-US" sz="2400" b="1" dirty="0">
                <a:solidFill>
                  <a:srgbClr val="FF0000"/>
                </a:solidFill>
                <a:latin typeface="Tajawal ExtraBold" panose="00000800000000000000" pitchFamily="2" charset="-78"/>
                <a:cs typeface="Tajawal ExtraBold" panose="00000800000000000000" pitchFamily="2" charset="-78"/>
              </a:rPr>
              <a:t>Research showed </a:t>
            </a:r>
            <a:r>
              <a:rPr lang="en-US" sz="2400" b="1" dirty="0">
                <a:solidFill>
                  <a:srgbClr val="2D3956"/>
                </a:solidFill>
                <a:latin typeface="Tajawal ExtraBold" panose="00000800000000000000" pitchFamily="2" charset="-78"/>
                <a:cs typeface="Tajawal ExtraBold" panose="00000800000000000000" pitchFamily="2" charset="-78"/>
              </a:rPr>
              <a:t>that organizations generally </a:t>
            </a:r>
            <a:r>
              <a:rPr lang="en-US" sz="2400" b="1" dirty="0">
                <a:solidFill>
                  <a:srgbClr val="FF0000"/>
                </a:solidFill>
                <a:latin typeface="Tajawal ExtraBold" panose="00000800000000000000" pitchFamily="2" charset="-78"/>
                <a:cs typeface="Tajawal ExtraBold" panose="00000800000000000000" pitchFamily="2" charset="-78"/>
              </a:rPr>
              <a:t>handle crises better when they have a crisis management plan </a:t>
            </a:r>
            <a:r>
              <a:rPr lang="en-US" sz="2400" b="1" dirty="0">
                <a:solidFill>
                  <a:srgbClr val="2D3956"/>
                </a:solidFill>
                <a:latin typeface="Tajawal ExtraBold" panose="00000800000000000000" pitchFamily="2" charset="-78"/>
                <a:cs typeface="Tajawal ExtraBold" panose="00000800000000000000" pitchFamily="2" charset="-78"/>
              </a:rPr>
              <a:t>that is </a:t>
            </a:r>
            <a:r>
              <a:rPr lang="en-US" sz="2400" b="1" u="sng" dirty="0">
                <a:solidFill>
                  <a:srgbClr val="FF0000"/>
                </a:solidFill>
                <a:latin typeface="Tajawal ExtraBold" panose="00000800000000000000" pitchFamily="2" charset="-78"/>
                <a:cs typeface="Tajawal ExtraBold" panose="00000800000000000000" pitchFamily="2" charset="-78"/>
              </a:rPr>
              <a:t>updated</a:t>
            </a:r>
            <a:r>
              <a:rPr lang="en-US" sz="2400" b="1" dirty="0">
                <a:solidFill>
                  <a:srgbClr val="2D3956"/>
                </a:solidFill>
                <a:latin typeface="Tajawal ExtraBold" panose="00000800000000000000" pitchFamily="2" charset="-78"/>
                <a:cs typeface="Tajawal ExtraBold" panose="00000800000000000000" pitchFamily="2" charset="-78"/>
              </a:rPr>
              <a:t> at </a:t>
            </a:r>
            <a:r>
              <a:rPr lang="en-US" sz="2400" b="1" dirty="0">
                <a:solidFill>
                  <a:srgbClr val="FF0000"/>
                </a:solidFill>
                <a:latin typeface="Tajawal ExtraBold" panose="00000800000000000000" pitchFamily="2" charset="-78"/>
                <a:cs typeface="Tajawal ExtraBold" panose="00000800000000000000" pitchFamily="2" charset="-78"/>
              </a:rPr>
              <a:t>least once a year</a:t>
            </a:r>
            <a:r>
              <a:rPr lang="en-US" sz="2400" b="1" dirty="0">
                <a:solidFill>
                  <a:srgbClr val="2D3956"/>
                </a:solidFill>
                <a:latin typeface="Tajawal ExtraBold" panose="00000800000000000000" pitchFamily="2" charset="-78"/>
                <a:cs typeface="Tajawal ExtraBold" panose="00000800000000000000" pitchFamily="2" charset="-78"/>
              </a:rPr>
              <a:t>, and a specific crisis management team that exercises it annually.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0314473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levels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three phases of a crisis</a:t>
            </a:r>
          </a:p>
          <a:p>
            <a:pPr algn="just"/>
            <a:r>
              <a:rPr lang="en-US" sz="2200" b="1" dirty="0">
                <a:solidFill>
                  <a:srgbClr val="0070C0"/>
                </a:solidFill>
                <a:latin typeface="Tajawal ExtraBold" panose="00000800000000000000" pitchFamily="2" charset="-78"/>
                <a:cs typeface="Tajawal ExtraBold" panose="00000800000000000000" pitchFamily="2" charset="-78"/>
              </a:rPr>
              <a:t>Crisis response phase: </a:t>
            </a:r>
            <a:r>
              <a:rPr lang="en-US" sz="2200" b="1" dirty="0">
                <a:solidFill>
                  <a:srgbClr val="2D3956"/>
                </a:solidFill>
                <a:latin typeface="Tajawal ExtraBold" panose="00000800000000000000" pitchFamily="2" charset="-78"/>
                <a:cs typeface="Tajawal ExtraBold" panose="00000800000000000000" pitchFamily="2" charset="-78"/>
              </a:rPr>
              <a:t>looks at </a:t>
            </a:r>
            <a:r>
              <a:rPr lang="en-US" sz="2200" b="1" dirty="0">
                <a:solidFill>
                  <a:srgbClr val="FF0000"/>
                </a:solidFill>
                <a:latin typeface="Tajawal ExtraBold" panose="00000800000000000000" pitchFamily="2" charset="-78"/>
                <a:cs typeface="Tajawal ExtraBold" panose="00000800000000000000" pitchFamily="2" charset="-78"/>
              </a:rPr>
              <a:t>the initial crisis response and then reputation repair.</a:t>
            </a:r>
            <a:r>
              <a:rPr lang="en-US" sz="2200" b="1" dirty="0">
                <a:solidFill>
                  <a:srgbClr val="2D3956"/>
                </a:solidFill>
                <a:latin typeface="Tajawal ExtraBold" panose="00000800000000000000" pitchFamily="2" charset="-78"/>
                <a:cs typeface="Tajawal ExtraBold" panose="00000800000000000000" pitchFamily="2" charset="-78"/>
              </a:rPr>
              <a:t> After encountering a crisis, it is important to be rapid and accurate. </a:t>
            </a:r>
          </a:p>
          <a:p>
            <a:pPr algn="just"/>
            <a:r>
              <a:rPr lang="en-US" sz="2200" b="1" dirty="0">
                <a:solidFill>
                  <a:srgbClr val="FF0000"/>
                </a:solidFill>
                <a:latin typeface="Tajawal ExtraBold" panose="00000800000000000000" pitchFamily="2" charset="-78"/>
                <a:cs typeface="Tajawal ExtraBold" panose="00000800000000000000" pitchFamily="2" charset="-78"/>
              </a:rPr>
              <a:t>Researchers suggest</a:t>
            </a:r>
            <a:r>
              <a:rPr lang="en-US" sz="2200" b="1" dirty="0">
                <a:solidFill>
                  <a:srgbClr val="2D3956"/>
                </a:solidFill>
                <a:latin typeface="Tajawal ExtraBold" panose="00000800000000000000" pitchFamily="2" charset="-78"/>
                <a:cs typeface="Tajawal ExtraBold" panose="00000800000000000000" pitchFamily="2" charset="-78"/>
              </a:rPr>
              <a:t> that a response should be in place within the </a:t>
            </a:r>
            <a:r>
              <a:rPr lang="en-US" sz="2200" b="1" dirty="0">
                <a:solidFill>
                  <a:srgbClr val="FF0000"/>
                </a:solidFill>
                <a:latin typeface="Tajawal ExtraBold" panose="00000800000000000000" pitchFamily="2" charset="-78"/>
                <a:cs typeface="Tajawal ExtraBold" panose="00000800000000000000" pitchFamily="2" charset="-78"/>
              </a:rPr>
              <a:t>first hour after it occurs</a:t>
            </a:r>
            <a:r>
              <a:rPr lang="en-US" sz="2200" b="1" dirty="0">
                <a:solidFill>
                  <a:srgbClr val="2D3956"/>
                </a:solidFill>
                <a:latin typeface="Tajawal ExtraBold" panose="00000800000000000000" pitchFamily="2" charset="-78"/>
                <a:cs typeface="Tajawal ExtraBold" panose="00000800000000000000" pitchFamily="2" charset="-78"/>
              </a:rPr>
              <a:t>. The reason is that they have a chance to articulate their side of the story and to stay on top of where the conversation is going.</a:t>
            </a:r>
          </a:p>
          <a:p>
            <a:pPr algn="just"/>
            <a:r>
              <a:rPr lang="en-US" sz="2200" b="1" dirty="0">
                <a:solidFill>
                  <a:srgbClr val="2D3956"/>
                </a:solidFill>
                <a:latin typeface="Tajawal ExtraBold" panose="00000800000000000000" pitchFamily="2" charset="-78"/>
                <a:cs typeface="Tajawal ExtraBold" panose="00000800000000000000" pitchFamily="2" charset="-78"/>
              </a:rPr>
              <a:t>When addressing the media regarding a crisis, an organization should very </a:t>
            </a:r>
            <a:r>
              <a:rPr lang="en-US" sz="2200" b="1" dirty="0">
                <a:solidFill>
                  <a:srgbClr val="FF0000"/>
                </a:solidFill>
                <a:latin typeface="Tajawal ExtraBold" panose="00000800000000000000" pitchFamily="2" charset="-78"/>
                <a:cs typeface="Tajawal ExtraBold" panose="00000800000000000000" pitchFamily="2" charset="-78"/>
              </a:rPr>
              <a:t>carefully select their spokesperson</a:t>
            </a:r>
            <a:r>
              <a:rPr lang="en-US" sz="2200" b="1" dirty="0">
                <a:solidFill>
                  <a:srgbClr val="2D3956"/>
                </a:solidFill>
                <a:latin typeface="Tajawal ExtraBold" panose="00000800000000000000" pitchFamily="2" charset="-78"/>
                <a:cs typeface="Tajawal ExtraBold" panose="00000800000000000000" pitchFamily="2" charset="-78"/>
              </a:rPr>
              <a:t>. Ideally, the spokesperson should present information clearly and avoid using technical terms. Further, the spokesperson should </a:t>
            </a:r>
            <a:r>
              <a:rPr lang="en-US" sz="2200" b="1" dirty="0">
                <a:solidFill>
                  <a:srgbClr val="FF0000"/>
                </a:solidFill>
                <a:latin typeface="Tajawal ExtraBold" panose="00000800000000000000" pitchFamily="2" charset="-78"/>
                <a:cs typeface="Tajawal ExtraBold" panose="00000800000000000000" pitchFamily="2" charset="-78"/>
              </a:rPr>
              <a:t>appear pleasant</a:t>
            </a:r>
            <a:r>
              <a:rPr lang="en-US" sz="2200" b="1" dirty="0">
                <a:solidFill>
                  <a:srgbClr val="2D3956"/>
                </a:solidFill>
                <a:latin typeface="Tajawal ExtraBold" panose="00000800000000000000" pitchFamily="2" charset="-78"/>
                <a:cs typeface="Tajawal ExtraBold" panose="00000800000000000000" pitchFamily="2" charset="-78"/>
              </a:rPr>
              <a:t>, maintain strong eye contact, and no exhibit no visual nervous habits.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08491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994081"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life cycle of</a:t>
            </a:r>
          </a:p>
          <a:p>
            <a:r>
              <a:rPr lang="en-US" sz="2800" b="1" dirty="0">
                <a:solidFill>
                  <a:schemeClr val="bg1"/>
                </a:solidFill>
                <a:latin typeface="Tajawal Medium" panose="00000600000000000000" pitchFamily="2" charset="-78"/>
                <a:cs typeface="Tajawal Medium" panose="00000600000000000000" pitchFamily="2" charset="-78"/>
              </a:rPr>
              <a:t>Social Media Crisis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37535"/>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The Preparedness and Prevention Stage</a:t>
            </a:r>
            <a:endParaRPr lang="en-US" sz="2400" b="1" dirty="0">
              <a:solidFill>
                <a:srgbClr val="0070C0"/>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organizations must at this </a:t>
            </a:r>
            <a:r>
              <a:rPr lang="en-US" sz="2400" b="1" dirty="0">
                <a:solidFill>
                  <a:srgbClr val="FF0000"/>
                </a:solidFill>
                <a:latin typeface="Tajawal ExtraBold" panose="00000800000000000000" pitchFamily="2" charset="-78"/>
                <a:cs typeface="Tajawal ExtraBold" panose="00000800000000000000" pitchFamily="2" charset="-78"/>
              </a:rPr>
              <a:t>stage create an emergency plan </a:t>
            </a:r>
            <a:r>
              <a:rPr lang="en-US" sz="2400" b="1" dirty="0">
                <a:solidFill>
                  <a:srgbClr val="2D3956"/>
                </a:solidFill>
                <a:latin typeface="Tajawal ExtraBold" panose="00000800000000000000" pitchFamily="2" charset="-78"/>
                <a:cs typeface="Tajawal ExtraBold" panose="00000800000000000000" pitchFamily="2" charset="-78"/>
              </a:rPr>
              <a:t>to confront the crisis, and form a crisis management team, who has previous experience in crisis management as possible. </a:t>
            </a:r>
          </a:p>
          <a:p>
            <a:pPr algn="just"/>
            <a:r>
              <a:rPr lang="en-US" sz="2400" b="1" dirty="0">
                <a:solidFill>
                  <a:srgbClr val="2D3956"/>
                </a:solidFill>
                <a:latin typeface="Tajawal ExtraBold" panose="00000800000000000000" pitchFamily="2" charset="-78"/>
                <a:cs typeface="Tajawal ExtraBold" panose="00000800000000000000" pitchFamily="2" charset="-78"/>
              </a:rPr>
              <a:t>This stage also includes discovering the weak points in the organization and developing a plan to confront them, and identifying the necessary methods and tools necessary to help confronting the crisis, training employees on how to face crises, benefit from the lessons of others, develop information about crises and expected problems, and evaluate their degree of severity.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F1688A3F-6ACE-6F79-0444-598D6AAAAA61}"/>
              </a:ext>
            </a:extLst>
          </p:cNvPr>
          <p:cNvSpPr txBox="1"/>
          <p:nvPr/>
        </p:nvSpPr>
        <p:spPr>
          <a:xfrm>
            <a:off x="7711440" y="1644607"/>
            <a:ext cx="2062480" cy="367073"/>
          </a:xfrm>
          <a:prstGeom prst="rect">
            <a:avLst/>
          </a:prstGeom>
          <a:noFill/>
        </p:spPr>
        <p:txBody>
          <a:bodyPr wrap="square">
            <a:spAutoFit/>
          </a:bodyPr>
          <a:lstStyle/>
          <a:p>
            <a:pPr algn="r" rtl="1"/>
            <a:r>
              <a:rPr lang="en-US" b="1" dirty="0" err="1"/>
              <a:t>مرحلة</a:t>
            </a:r>
            <a:r>
              <a:rPr lang="en-US" b="1" dirty="0"/>
              <a:t> </a:t>
            </a:r>
            <a:r>
              <a:rPr lang="en-US" b="1" dirty="0" err="1"/>
              <a:t>الاستعداد</a:t>
            </a:r>
            <a:r>
              <a:rPr lang="en-US" b="1" dirty="0"/>
              <a:t> </a:t>
            </a:r>
            <a:r>
              <a:rPr lang="en-US" b="1" dirty="0" err="1"/>
              <a:t>والوقاية</a:t>
            </a:r>
            <a:endParaRPr lang="en-US" b="1" dirty="0"/>
          </a:p>
        </p:txBody>
      </p:sp>
    </p:spTree>
    <p:extLst>
      <p:ext uri="{BB962C8B-B14F-4D97-AF65-F5344CB8AC3E}">
        <p14:creationId xmlns:p14="http://schemas.microsoft.com/office/powerpoint/2010/main" val="54640398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13905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How to analyze 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8798" y="1501910"/>
            <a:ext cx="9782768" cy="3785652"/>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Identify the root cause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2D3956"/>
                </a:solidFill>
                <a:latin typeface="Tajawal ExtraBold" panose="00000800000000000000" pitchFamily="2" charset="-78"/>
                <a:cs typeface="Tajawal ExtraBold" panose="00000800000000000000" pitchFamily="2" charset="-78"/>
              </a:rPr>
              <a:t>The first step is to find out what triggered the crisis, how it spread, and who was affected. You can use </a:t>
            </a:r>
            <a:r>
              <a:rPr lang="en-US" sz="2400" b="1" dirty="0">
                <a:solidFill>
                  <a:srgbClr val="FF0000"/>
                </a:solidFill>
                <a:latin typeface="Tajawal ExtraBold" panose="00000800000000000000" pitchFamily="2" charset="-78"/>
                <a:cs typeface="Tajawal ExtraBold" panose="00000800000000000000" pitchFamily="2" charset="-78"/>
              </a:rPr>
              <a:t>tools</a:t>
            </a:r>
            <a:r>
              <a:rPr lang="en-US" sz="2400" b="1" dirty="0">
                <a:solidFill>
                  <a:srgbClr val="2D3956"/>
                </a:solidFill>
                <a:latin typeface="Tajawal ExtraBold" panose="00000800000000000000" pitchFamily="2" charset="-78"/>
                <a:cs typeface="Tajawal ExtraBold" panose="00000800000000000000" pitchFamily="2" charset="-78"/>
              </a:rPr>
              <a:t> like social listening, sentiment analysis, and web analytics </a:t>
            </a:r>
            <a:r>
              <a:rPr lang="en-US" sz="2400" b="1" dirty="0">
                <a:solidFill>
                  <a:srgbClr val="FF0000"/>
                </a:solidFill>
                <a:latin typeface="Tajawal ExtraBold" panose="00000800000000000000" pitchFamily="2" charset="-78"/>
                <a:cs typeface="Tajawal ExtraBold" panose="00000800000000000000" pitchFamily="2" charset="-78"/>
              </a:rPr>
              <a:t>to monitor </a:t>
            </a:r>
            <a:r>
              <a:rPr lang="en-US" sz="2400" b="1" dirty="0">
                <a:solidFill>
                  <a:srgbClr val="2D3956"/>
                </a:solidFill>
                <a:latin typeface="Tajawal ExtraBold" panose="00000800000000000000" pitchFamily="2" charset="-78"/>
                <a:cs typeface="Tajawal ExtraBold" panose="00000800000000000000" pitchFamily="2" charset="-78"/>
              </a:rPr>
              <a:t>the online conversations, feedback, and traffic related to the crisis. You can also interview your team members, customers, and stakeholders to get their perspectives and insights. By identifying the root cause, you can understand what went wrong and how to prevent it from happening again.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84EC37AF-521F-D5F9-4120-5B305826630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45C57D98-B331-6150-15EC-A21FD1726D06}"/>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25702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categories of Social Media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06905" y="1509528"/>
            <a:ext cx="9446683"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Types of social media crises</a:t>
            </a:r>
          </a:p>
          <a:p>
            <a:pPr algn="just"/>
            <a:r>
              <a:rPr lang="en-US" sz="2200" b="1" dirty="0">
                <a:solidFill>
                  <a:srgbClr val="2D3956"/>
                </a:solidFill>
                <a:latin typeface="Tajawal ExtraBold" panose="00000800000000000000" pitchFamily="2" charset="-78"/>
                <a:cs typeface="Tajawal ExtraBold" panose="00000800000000000000" pitchFamily="2" charset="-78"/>
              </a:rPr>
              <a:t>Social media crises can even be classified into types: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Multi-channel crisis </a:t>
            </a:r>
            <a:r>
              <a:rPr lang="en-US" sz="2200" b="1" dirty="0">
                <a:solidFill>
                  <a:srgbClr val="2D3956"/>
                </a:solidFill>
                <a:latin typeface="Tajawal ExtraBold" panose="00000800000000000000" pitchFamily="2" charset="-78"/>
                <a:cs typeface="Tajawal ExtraBold" panose="00000800000000000000" pitchFamily="2" charset="-78"/>
              </a:rPr>
              <a:t>– extremely dangerous because it has the potential to go viral and generate a great deal of negative publicity very quickly.</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Emerging crisis </a:t>
            </a:r>
            <a:r>
              <a:rPr lang="en-US" sz="2200" b="1" dirty="0">
                <a:solidFill>
                  <a:srgbClr val="2D3956"/>
                </a:solidFill>
                <a:latin typeface="Tajawal ExtraBold" panose="00000800000000000000" pitchFamily="2" charset="-78"/>
                <a:cs typeface="Tajawal ExtraBold" panose="00000800000000000000" pitchFamily="2" charset="-78"/>
              </a:rPr>
              <a:t>– If you don’t </a:t>
            </a:r>
            <a:r>
              <a:rPr lang="en-US" sz="2200" b="1" dirty="0">
                <a:solidFill>
                  <a:srgbClr val="FF0000"/>
                </a:solidFill>
                <a:latin typeface="Tajawal ExtraBold" panose="00000800000000000000" pitchFamily="2" charset="-78"/>
                <a:cs typeface="Tajawal ExtraBold" panose="00000800000000000000" pitchFamily="2" charset="-78"/>
              </a:rPr>
              <a:t>anticipate and deal with </a:t>
            </a:r>
            <a:r>
              <a:rPr lang="en-US" sz="2200" b="1" dirty="0">
                <a:solidFill>
                  <a:srgbClr val="2D3956"/>
                </a:solidFill>
                <a:latin typeface="Tajawal ExtraBold" panose="00000800000000000000" pitchFamily="2" charset="-78"/>
                <a:cs typeface="Tajawal ExtraBold" panose="00000800000000000000" pitchFamily="2" charset="-78"/>
              </a:rPr>
              <a:t>it as soon as possible, it can quickly escalate into a bigger scandal.</a:t>
            </a:r>
          </a:p>
          <a:p>
            <a:pPr algn="just"/>
            <a:r>
              <a:rPr lang="en-US" sz="2200" b="1" dirty="0">
                <a:solidFill>
                  <a:srgbClr val="C00000"/>
                </a:solidFill>
                <a:latin typeface="Tajawal ExtraBold" panose="00000800000000000000" pitchFamily="2" charset="-78"/>
                <a:cs typeface="Tajawal ExtraBold" panose="00000800000000000000" pitchFamily="2" charset="-78"/>
              </a:rPr>
              <a:t>    Industry crisis </a:t>
            </a:r>
            <a:r>
              <a:rPr lang="en-US" sz="2200" b="1" dirty="0">
                <a:solidFill>
                  <a:srgbClr val="2D3956"/>
                </a:solidFill>
                <a:latin typeface="Tajawal ExtraBold" panose="00000800000000000000" pitchFamily="2" charset="-78"/>
                <a:cs typeface="Tajawal ExtraBold" panose="00000800000000000000" pitchFamily="2" charset="-78"/>
              </a:rPr>
              <a:t>– occurs when a vendor or competitor is experiencing a social media crisis. For example, when many fashion brands are suddenly all attacked for non-transparent actions.</a:t>
            </a:r>
          </a:p>
          <a:p>
            <a:pPr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Fake news </a:t>
            </a:r>
            <a:r>
              <a:rPr lang="en-US" sz="2200" b="1" dirty="0">
                <a:solidFill>
                  <a:srgbClr val="2D3956"/>
                </a:solidFill>
                <a:latin typeface="Tajawal ExtraBold" panose="00000800000000000000" pitchFamily="2" charset="-78"/>
                <a:cs typeface="Tajawal ExtraBold" panose="00000800000000000000" pitchFamily="2" charset="-78"/>
              </a:rPr>
              <a:t>– in the age of social media, </a:t>
            </a:r>
            <a:r>
              <a:rPr lang="en-US" sz="2200" b="1" dirty="0">
                <a:solidFill>
                  <a:srgbClr val="FF0000"/>
                </a:solidFill>
                <a:latin typeface="Tajawal ExtraBold" panose="00000800000000000000" pitchFamily="2" charset="-78"/>
                <a:cs typeface="Tajawal ExtraBold" panose="00000800000000000000" pitchFamily="2" charset="-78"/>
              </a:rPr>
              <a:t>a post can go viral </a:t>
            </a:r>
            <a:r>
              <a:rPr lang="en-US" sz="2200" b="1" dirty="0">
                <a:solidFill>
                  <a:srgbClr val="2D3956"/>
                </a:solidFill>
                <a:latin typeface="Tajawal ExtraBold" panose="00000800000000000000" pitchFamily="2" charset="-78"/>
                <a:cs typeface="Tajawal ExtraBold" panose="00000800000000000000" pitchFamily="2" charset="-78"/>
              </a:rPr>
              <a:t>in just one click. The ability to detect rumors about your brand quickly is essential.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03</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3701277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a:solidFill>
                  <a:srgbClr val="2E3957"/>
                </a:solidFill>
                <a:latin typeface="Tajawal ExtraBold" panose="00000800000000000000" pitchFamily="2" charset="-78"/>
                <a:cs typeface="Tajawal ExtraBold" panose="00000800000000000000" pitchFamily="2" charset="-78"/>
              </a:rPr>
              <a:t>Lecture 4</a:t>
            </a:r>
            <a:endParaRPr lang="en-US" sz="60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828322633"/>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131566" cy="4493538"/>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Definition of Crisis Communication</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research mainly deals with the interrelationships between crisis situations, communication strategies and crisis perceptions.</a:t>
            </a:r>
          </a:p>
          <a:p>
            <a:pPr algn="just"/>
            <a:r>
              <a:rPr lang="en-US" sz="2200" b="1" dirty="0">
                <a:solidFill>
                  <a:srgbClr val="2D3956"/>
                </a:solidFill>
                <a:latin typeface="Tajawal ExtraBold" panose="00000800000000000000" pitchFamily="2" charset="-78"/>
                <a:cs typeface="Tajawal ExtraBold" panose="00000800000000000000" pitchFamily="2" charset="-78"/>
              </a:rPr>
              <a:t>Crisis communication, when done successfully, can help mitigate negative media coverage and manage perceptions both during and after the crisis.</a:t>
            </a:r>
          </a:p>
          <a:p>
            <a:pPr algn="just"/>
            <a:r>
              <a:rPr lang="en-US" sz="2200" b="1" dirty="0">
                <a:solidFill>
                  <a:srgbClr val="C00000"/>
                </a:solidFill>
                <a:latin typeface="Tajawal ExtraBold" panose="00000800000000000000" pitchFamily="2" charset="-78"/>
                <a:cs typeface="Tajawal ExtraBold" panose="00000800000000000000" pitchFamily="2" charset="-78"/>
              </a:rPr>
              <a:t>Crisis communication </a:t>
            </a:r>
            <a:r>
              <a:rPr lang="en-US" sz="2200" b="1" dirty="0">
                <a:solidFill>
                  <a:srgbClr val="2D3956"/>
                </a:solidFill>
                <a:latin typeface="Tajawal ExtraBold" panose="00000800000000000000" pitchFamily="2" charset="-78"/>
                <a:cs typeface="Tajawal ExtraBold" panose="00000800000000000000" pitchFamily="2" charset="-78"/>
              </a:rPr>
              <a:t>has been broadly </a:t>
            </a:r>
            <a:r>
              <a:rPr lang="en-US" sz="2200" b="1" dirty="0">
                <a:solidFill>
                  <a:srgbClr val="C00000"/>
                </a:solidFill>
                <a:latin typeface="Tajawal ExtraBold" panose="00000800000000000000" pitchFamily="2" charset="-78"/>
                <a:cs typeface="Tajawal ExtraBold" panose="00000800000000000000" pitchFamily="2" charset="-78"/>
              </a:rPr>
              <a:t>defined as </a:t>
            </a:r>
            <a:r>
              <a:rPr lang="en-US" sz="2200" b="1" dirty="0">
                <a:solidFill>
                  <a:srgbClr val="2D3956"/>
                </a:solidFill>
                <a:latin typeface="Tajawal ExtraBold" panose="00000800000000000000" pitchFamily="2" charset="-78"/>
                <a:cs typeface="Tajawal ExtraBold" panose="00000800000000000000" pitchFamily="2" charset="-78"/>
              </a:rPr>
              <a:t>“the collection, processing, and dissemination of information required to address a crisis situation”. </a:t>
            </a:r>
          </a:p>
          <a:p>
            <a:pPr algn="just"/>
            <a:r>
              <a:rPr lang="en-US" sz="2200" b="1" dirty="0">
                <a:solidFill>
                  <a:srgbClr val="2D3956"/>
                </a:solidFill>
                <a:latin typeface="Tajawal ExtraBold" panose="00000800000000000000" pitchFamily="2" charset="-78"/>
                <a:cs typeface="Tajawal ExtraBold" panose="00000800000000000000" pitchFamily="2" charset="-78"/>
              </a:rPr>
              <a:t>Also, </a:t>
            </a:r>
            <a:r>
              <a:rPr lang="en-US" sz="2200" b="1" dirty="0">
                <a:solidFill>
                  <a:srgbClr val="C00000"/>
                </a:solidFill>
                <a:latin typeface="Tajawal ExtraBold" panose="00000800000000000000" pitchFamily="2" charset="-78"/>
                <a:cs typeface="Tajawal ExtraBold" panose="00000800000000000000" pitchFamily="2" charset="-78"/>
              </a:rPr>
              <a:t>crisis communication defined as </a:t>
            </a:r>
            <a:r>
              <a:rPr lang="en-US" sz="2200" b="1" dirty="0">
                <a:solidFill>
                  <a:srgbClr val="2D3956"/>
                </a:solidFill>
                <a:latin typeface="Tajawal ExtraBold" panose="00000800000000000000" pitchFamily="2" charset="-78"/>
                <a:cs typeface="Tajawal ExtraBold" panose="00000800000000000000" pitchFamily="2" charset="-78"/>
              </a:rPr>
              <a:t>“the ongoing process of creating shared meaning among and between groups, communities, individuals and agencies, within the ecological context of a crisis, for the purpose of preparing for and reducing, limiting and responding to threats and harm”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42515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influencers can help you manage a social media PR crisis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4396"/>
            <a:ext cx="10070498" cy="2893100"/>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2. Improve the search results for your brand</a:t>
            </a:r>
            <a:endParaRPr lang="en-US" sz="2400" b="1" dirty="0">
              <a:solidFill>
                <a:srgbClr val="2D3956"/>
              </a:solidFill>
              <a:latin typeface="Tajawal ExtraBold" panose="00000800000000000000" pitchFamily="2" charset="-78"/>
              <a:cs typeface="Tajawal ExtraBold" panose="00000800000000000000" pitchFamily="2" charset="-78"/>
            </a:endParaRP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800" b="1" dirty="0">
                <a:solidFill>
                  <a:srgbClr val="2D3956"/>
                </a:solidFill>
                <a:latin typeface="Tajawal ExtraBold" panose="00000800000000000000" pitchFamily="2" charset="-78"/>
                <a:cs typeface="Tajawal ExtraBold" panose="00000800000000000000" pitchFamily="2" charset="-78"/>
              </a:rPr>
              <a:t>A timely and well-executed </a:t>
            </a:r>
            <a:r>
              <a:rPr lang="en-US" sz="2800" b="1" dirty="0">
                <a:solidFill>
                  <a:srgbClr val="FF0000"/>
                </a:solidFill>
                <a:latin typeface="Tajawal ExtraBold" panose="00000800000000000000" pitchFamily="2" charset="-78"/>
                <a:cs typeface="Tajawal ExtraBold" panose="00000800000000000000" pitchFamily="2" charset="-78"/>
              </a:rPr>
              <a:t>influencer marketing strategy </a:t>
            </a:r>
            <a:r>
              <a:rPr lang="en-US" sz="2800" b="1" dirty="0">
                <a:solidFill>
                  <a:srgbClr val="2D3956"/>
                </a:solidFill>
                <a:latin typeface="Tajawal ExtraBold" panose="00000800000000000000" pitchFamily="2" charset="-78"/>
                <a:cs typeface="Tajawal ExtraBold" panose="00000800000000000000" pitchFamily="2" charset="-78"/>
              </a:rPr>
              <a:t>can improve positive mentions and remarks about your brand. This increases social momentum as the influencer’s audience engages with the positive content. </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458380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PR Models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85981"/>
            <a:ext cx="9994935" cy="4493538"/>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Models developed to explain the behavior of PR practitioners in 1970s. </a:t>
            </a:r>
            <a:r>
              <a:rPr lang="en-US" sz="2200" b="1" dirty="0">
                <a:solidFill>
                  <a:srgbClr val="C00000"/>
                </a:solidFill>
                <a:latin typeface="Tajawal ExtraBold" panose="00000800000000000000" pitchFamily="2" charset="-78"/>
                <a:cs typeface="Tajawal ExtraBold" panose="00000800000000000000" pitchFamily="2" charset="-78"/>
              </a:rPr>
              <a:t>Asymmetrical communication</a:t>
            </a:r>
            <a:r>
              <a:rPr lang="ar-EG" sz="2200" b="1" dirty="0">
                <a:solidFill>
                  <a:srgbClr val="C00000"/>
                </a:solidFill>
                <a:latin typeface="Tajawal ExtraBold" panose="00000800000000000000" pitchFamily="2" charset="-78"/>
                <a:cs typeface="Tajawal ExtraBold" panose="00000800000000000000" pitchFamily="2" charset="-78"/>
              </a:rPr>
              <a:t> التواصل غير المتماثل</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unbalanced in that the organization tries to change the public and </a:t>
            </a:r>
            <a:r>
              <a:rPr lang="en-US" sz="2200" b="1" dirty="0">
                <a:solidFill>
                  <a:srgbClr val="C00000"/>
                </a:solidFill>
                <a:latin typeface="Tajawal ExtraBold" panose="00000800000000000000" pitchFamily="2" charset="-78"/>
                <a:cs typeface="Tajawal ExtraBold" panose="00000800000000000000" pitchFamily="2" charset="-78"/>
              </a:rPr>
              <a:t>symmetrical communication </a:t>
            </a:r>
            <a:r>
              <a:rPr lang="en-US" sz="2200" b="1" dirty="0">
                <a:solidFill>
                  <a:srgbClr val="2D3956"/>
                </a:solidFill>
                <a:latin typeface="Tajawal ExtraBold" panose="00000800000000000000" pitchFamily="2" charset="-78"/>
                <a:cs typeface="Tajawal ExtraBold" panose="00000800000000000000" pitchFamily="2" charset="-78"/>
              </a:rPr>
              <a:t>is balanced in that there are adjustments by the organization and its stakeholders.</a:t>
            </a:r>
          </a:p>
          <a:p>
            <a:pPr algn="just"/>
            <a:r>
              <a:rPr lang="en-US" sz="2200" b="1" dirty="0">
                <a:solidFill>
                  <a:srgbClr val="2D3956"/>
                </a:solidFill>
                <a:latin typeface="Tajawal ExtraBold" panose="00000800000000000000" pitchFamily="2" charset="-78"/>
                <a:cs typeface="Tajawal ExtraBold" panose="00000800000000000000" pitchFamily="2" charset="-78"/>
              </a:rPr>
              <a:t>There are </a:t>
            </a:r>
            <a:r>
              <a:rPr lang="en-US" sz="2200" b="1" dirty="0">
                <a:solidFill>
                  <a:srgbClr val="C00000"/>
                </a:solidFill>
                <a:latin typeface="Tajawal ExtraBold" panose="00000800000000000000" pitchFamily="2" charset="-78"/>
                <a:cs typeface="Tajawal ExtraBold" panose="00000800000000000000" pitchFamily="2" charset="-78"/>
              </a:rPr>
              <a:t>four models</a:t>
            </a:r>
            <a:r>
              <a:rPr lang="en-US" sz="2200" b="1" dirty="0">
                <a:solidFill>
                  <a:srgbClr val="2D3956"/>
                </a:solidFill>
                <a:latin typeface="Tajawal ExtraBold" panose="00000800000000000000" pitchFamily="2" charset="-78"/>
                <a:cs typeface="Tajawal ExtraBold" panose="00000800000000000000" pitchFamily="2" charset="-78"/>
              </a:rPr>
              <a:t> of public relations which includes press agentry/publicity, public information, two-way asymmetrical, and two-way symmetrical.</a:t>
            </a:r>
          </a:p>
          <a:p>
            <a:pPr algn="just"/>
            <a:r>
              <a:rPr lang="en-US" sz="2200" b="1" dirty="0">
                <a:solidFill>
                  <a:srgbClr val="C00000"/>
                </a:solidFill>
                <a:latin typeface="Tajawal ExtraBold" panose="00000800000000000000" pitchFamily="2" charset="-78"/>
                <a:cs typeface="Tajawal ExtraBold" panose="00000800000000000000" pitchFamily="2" charset="-78"/>
              </a:rPr>
              <a:t>1) The press agentry/publicity model</a:t>
            </a:r>
            <a:r>
              <a:rPr lang="ar-EG" sz="2400" b="1" dirty="0">
                <a:effectLst/>
                <a:latin typeface="Calibri" panose="020F0502020204030204" pitchFamily="34" charset="0"/>
                <a:ea typeface="Calibri" panose="020F0502020204030204" pitchFamily="34" charset="0"/>
                <a:cs typeface="Arial" panose="020B0604020202020204" pitchFamily="34" charset="0"/>
              </a:rPr>
              <a:t> وكالة الصحف/ الدعاية</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is characterized as a one-way asymmetrical model of communication, traveling from the organization to the public primarily through the mass media, used as a way of persuading and manipulating a desired audience to act as the organization wishes. (Pure Propaganda)</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7229241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3571515"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2679735" cy="381642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Social media has the potential to one day contribute to agenda building for public relations practitioners so they must learn to adopt it into their practices.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C9CC5B6A-B717-B371-D3FA-7913340BF777}"/>
              </a:ext>
            </a:extLst>
          </p:cNvPr>
          <p:cNvPicPr>
            <a:picLocks noChangeAspect="1"/>
          </p:cNvPicPr>
          <p:nvPr/>
        </p:nvPicPr>
        <p:blipFill>
          <a:blip r:embed="rId8">
            <a:lum bright="-20000" contrast="40000"/>
          </a:blip>
          <a:stretch>
            <a:fillRect/>
          </a:stretch>
        </p:blipFill>
        <p:spPr>
          <a:xfrm>
            <a:off x="4428953" y="1482044"/>
            <a:ext cx="7763047" cy="4829336"/>
          </a:xfrm>
          <a:prstGeom prst="rect">
            <a:avLst/>
          </a:prstGeom>
        </p:spPr>
      </p:pic>
      <p:sp>
        <p:nvSpPr>
          <p:cNvPr id="9" name="TextBox 8">
            <a:extLst>
              <a:ext uri="{FF2B5EF4-FFF2-40B4-BE49-F238E27FC236}">
                <a16:creationId xmlns:a16="http://schemas.microsoft.com/office/drawing/2014/main" id="{F47AD9A7-6DB6-7656-123F-55F40618528F}"/>
              </a:ext>
            </a:extLst>
          </p:cNvPr>
          <p:cNvSpPr txBox="1"/>
          <p:nvPr/>
        </p:nvSpPr>
        <p:spPr>
          <a:xfrm>
            <a:off x="2739578" y="6235750"/>
            <a:ext cx="6192980" cy="369332"/>
          </a:xfrm>
          <a:prstGeom prst="rect">
            <a:avLst/>
          </a:prstGeom>
          <a:noFill/>
        </p:spPr>
        <p:txBody>
          <a:bodyPr wrap="square">
            <a:spAutoFit/>
          </a:bodyPr>
          <a:lstStyle/>
          <a:p>
            <a:r>
              <a:rPr lang="ar-SA" sz="1800" b="1" dirty="0" err="1">
                <a:effectLst/>
                <a:ea typeface="Calibri" panose="020F0502020204030204" pitchFamily="34" charset="0"/>
                <a:cs typeface="Times New Roman" panose="02020603050405020304" pitchFamily="18" charset="0"/>
              </a:rPr>
              <a:t>ﻧﻣوذج</a:t>
            </a:r>
            <a:r>
              <a:rPr lang="ar-SA" sz="1800" b="1" dirty="0">
                <a:effectLst/>
                <a:ea typeface="Calibri" panose="020F0502020204030204" pitchFamily="34" charset="0"/>
                <a:cs typeface="Times New Roman" panose="02020603050405020304" pitchFamily="18" charset="0"/>
              </a:rPr>
              <a:t> إدارة </a:t>
            </a:r>
            <a:r>
              <a:rPr lang="ar-SA" sz="1800" b="1" dirty="0" err="1">
                <a:effectLst/>
                <a:ea typeface="Calibri" panose="020F0502020204030204" pitchFamily="34" charset="0"/>
                <a:cs typeface="Times New Roman" panose="02020603050405020304" pitchFamily="18" charset="0"/>
              </a:rPr>
              <a:t>اﺗﺻﺎﻻت</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اﻷزﻣﺔ</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ﻋﺑر</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وﺳﺎﺋل</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اﻟﺗواﺻل</a:t>
            </a:r>
            <a:r>
              <a:rPr lang="ar-SA" sz="1800" b="1" dirty="0">
                <a:effectLst/>
                <a:ea typeface="Calibri" panose="020F0502020204030204" pitchFamily="34" charset="0"/>
                <a:cs typeface="Times New Roman" panose="02020603050405020304" pitchFamily="18" charset="0"/>
              </a:rPr>
              <a:t> </a:t>
            </a:r>
            <a:r>
              <a:rPr lang="ar-SA" sz="1800" b="1" dirty="0" err="1">
                <a:effectLst/>
                <a:ea typeface="Calibri" panose="020F0502020204030204" pitchFamily="34" charset="0"/>
                <a:cs typeface="Times New Roman" panose="02020603050405020304" pitchFamily="18" charset="0"/>
              </a:rPr>
              <a:t>اﻻﺟﺗﻣﺎﻋﻲ</a:t>
            </a:r>
            <a:r>
              <a:rPr lang="ar-SA" sz="1800" b="1" dirty="0">
                <a:effectLst/>
                <a:ea typeface="Calibri" panose="020F0502020204030204" pitchFamily="34" charset="0"/>
                <a:cs typeface="Times New Roman" panose="02020603050405020304" pitchFamily="18" charset="0"/>
              </a:rPr>
              <a:t> </a:t>
            </a:r>
            <a:endParaRPr lang="en-US" b="1" dirty="0"/>
          </a:p>
        </p:txBody>
      </p:sp>
    </p:spTree>
    <p:extLst>
      <p:ext uri="{BB962C8B-B14F-4D97-AF65-F5344CB8AC3E}">
        <p14:creationId xmlns:p14="http://schemas.microsoft.com/office/powerpoint/2010/main" val="17201109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154984"/>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The Social-Mediated Crisis Communication (SMCC) model </a:t>
            </a:r>
            <a:r>
              <a:rPr lang="en-US" sz="2200" b="1" dirty="0">
                <a:solidFill>
                  <a:srgbClr val="2D3956"/>
                </a:solidFill>
                <a:latin typeface="Tajawal ExtraBold" panose="00000800000000000000" pitchFamily="2" charset="-78"/>
                <a:cs typeface="Tajawal ExtraBold" panose="00000800000000000000" pitchFamily="2" charset="-78"/>
              </a:rPr>
              <a:t>is also known as the “</a:t>
            </a:r>
            <a:r>
              <a:rPr lang="en-US" sz="2200" b="1" dirty="0">
                <a:solidFill>
                  <a:srgbClr val="C00000"/>
                </a:solidFill>
                <a:latin typeface="Tajawal ExtraBold" panose="00000800000000000000" pitchFamily="2" charset="-78"/>
                <a:cs typeface="Tajawal ExtraBold" panose="00000800000000000000" pitchFamily="2" charset="-78"/>
              </a:rPr>
              <a:t>social-mediated dialogue</a:t>
            </a:r>
            <a:r>
              <a:rPr lang="en-US" sz="2200" b="1" dirty="0">
                <a:solidFill>
                  <a:srgbClr val="2D3956"/>
                </a:solidFill>
                <a:latin typeface="Tajawal ExtraBold" panose="00000800000000000000" pitchFamily="2" charset="-78"/>
                <a:cs typeface="Tajawal ExtraBold" panose="00000800000000000000" pitchFamily="2" charset="-78"/>
              </a:rPr>
              <a:t>” between organizations and publics during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i="1" dirty="0">
                <a:solidFill>
                  <a:srgbClr val="C00000"/>
                </a:solidFill>
                <a:latin typeface="Tajawal ExtraBold" panose="00000800000000000000" pitchFamily="2" charset="-78"/>
                <a:cs typeface="Tajawal ExtraBold" panose="00000800000000000000" pitchFamily="2" charset="-78"/>
              </a:rPr>
              <a:t>This model is considered to be the first theoretical model to focus on </a:t>
            </a:r>
            <a:r>
              <a:rPr lang="en-US" sz="2200" b="1" i="1" u="sng" dirty="0">
                <a:solidFill>
                  <a:srgbClr val="C00000"/>
                </a:solidFill>
                <a:latin typeface="Tajawal ExtraBold" panose="00000800000000000000" pitchFamily="2" charset="-78"/>
                <a:cs typeface="Tajawal ExtraBold" panose="00000800000000000000" pitchFamily="2" charset="-78"/>
              </a:rPr>
              <a:t>relationships between online and offline audiences</a:t>
            </a:r>
            <a:r>
              <a:rPr lang="en-US" sz="2200" b="1" i="1" dirty="0">
                <a:solidFill>
                  <a:srgbClr val="C00000"/>
                </a:solidFill>
                <a:latin typeface="Tajawal ExtraBold" panose="00000800000000000000" pitchFamily="2" charset="-78"/>
                <a:cs typeface="Tajawal ExtraBold" panose="00000800000000000000" pitchFamily="2" charset="-78"/>
              </a:rPr>
              <a:t>, </a:t>
            </a:r>
            <a:r>
              <a:rPr lang="en-US" sz="2200" b="1" i="1" u="sng" dirty="0">
                <a:solidFill>
                  <a:srgbClr val="C00000"/>
                </a:solidFill>
                <a:latin typeface="Tajawal ExtraBold" panose="00000800000000000000" pitchFamily="2" charset="-78"/>
                <a:cs typeface="Tajawal ExtraBold" panose="00000800000000000000" pitchFamily="2" charset="-78"/>
              </a:rPr>
              <a:t>organizations</a:t>
            </a:r>
            <a:r>
              <a:rPr lang="en-US" sz="2200" b="1" i="1" dirty="0">
                <a:solidFill>
                  <a:srgbClr val="C00000"/>
                </a:solidFill>
                <a:latin typeface="Tajawal ExtraBold" panose="00000800000000000000" pitchFamily="2" charset="-78"/>
                <a:cs typeface="Tajawal ExtraBold" panose="00000800000000000000" pitchFamily="2" charset="-78"/>
              </a:rPr>
              <a:t>, </a:t>
            </a:r>
            <a:r>
              <a:rPr lang="en-US" sz="2200" b="1" i="1" u="sng" dirty="0">
                <a:solidFill>
                  <a:srgbClr val="C00000"/>
                </a:solidFill>
                <a:latin typeface="Tajawal ExtraBold" panose="00000800000000000000" pitchFamily="2" charset="-78"/>
                <a:cs typeface="Tajawal ExtraBold" panose="00000800000000000000" pitchFamily="2" charset="-78"/>
              </a:rPr>
              <a:t>social media platforms</a:t>
            </a:r>
            <a:r>
              <a:rPr lang="en-US" sz="2200" b="1" i="1" dirty="0">
                <a:solidFill>
                  <a:srgbClr val="C00000"/>
                </a:solidFill>
                <a:latin typeface="Tajawal ExtraBold" panose="00000800000000000000" pitchFamily="2" charset="-78"/>
                <a:cs typeface="Tajawal ExtraBold" panose="00000800000000000000" pitchFamily="2" charset="-78"/>
              </a:rPr>
              <a:t>, and </a:t>
            </a:r>
            <a:r>
              <a:rPr lang="en-US" sz="2200" b="1" i="1" u="sng" dirty="0">
                <a:solidFill>
                  <a:srgbClr val="C00000"/>
                </a:solidFill>
                <a:latin typeface="Tajawal ExtraBold" panose="00000800000000000000" pitchFamily="2" charset="-78"/>
                <a:cs typeface="Tajawal ExtraBold" panose="00000800000000000000" pitchFamily="2" charset="-78"/>
              </a:rPr>
              <a:t>traditional media</a:t>
            </a:r>
            <a:r>
              <a:rPr lang="en-US" sz="2200" b="1" i="1" dirty="0">
                <a:solidFill>
                  <a:srgbClr val="C00000"/>
                </a:solidFill>
                <a:latin typeface="Tajawal ExtraBold" panose="00000800000000000000" pitchFamily="2" charset="-78"/>
                <a:cs typeface="Tajawal ExtraBold" panose="00000800000000000000" pitchFamily="2" charset="-78"/>
              </a:rPr>
              <a:t>, before, during and after the crises.</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In Social-Mediated Crisis Communication model, both the direct and indirect exchange of information on social media, as well as between traditional media and social media are significant .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3" name="TextBox 2">
            <a:extLst>
              <a:ext uri="{FF2B5EF4-FFF2-40B4-BE49-F238E27FC236}">
                <a16:creationId xmlns:a16="http://schemas.microsoft.com/office/drawing/2014/main" id="{CFC6991D-1210-9D6D-BAC3-8135424030AD}"/>
              </a:ext>
            </a:extLst>
          </p:cNvPr>
          <p:cNvSpPr txBox="1"/>
          <p:nvPr/>
        </p:nvSpPr>
        <p:spPr>
          <a:xfrm>
            <a:off x="1986136" y="437584"/>
            <a:ext cx="6821453"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Social-mediated crisis management (SMCM)</a:t>
            </a:r>
            <a:endParaRPr lang="ar-EG" sz="2400" b="1" dirty="0">
              <a:solidFill>
                <a:schemeClr val="bg1"/>
              </a:solidFill>
              <a:latin typeface="Tajawal Medium" panose="00000600000000000000" pitchFamily="2" charset="-78"/>
              <a:cs typeface="Tajawal Medium" panose="00000600000000000000" pitchFamily="2" charset="-78"/>
            </a:endParaRPr>
          </a:p>
          <a:p>
            <a:pPr algn="just"/>
            <a:r>
              <a:rPr lang="ar-EG" sz="2400" b="1" dirty="0" err="1">
                <a:solidFill>
                  <a:schemeClr val="bg1"/>
                </a:solidFill>
                <a:latin typeface="Tajawal Medium" panose="00000600000000000000" pitchFamily="2" charset="-78"/>
                <a:cs typeface="Tajawal Medium" panose="00000600000000000000" pitchFamily="2" charset="-78"/>
              </a:rPr>
              <a:t>ﻧﻣوذج</a:t>
            </a:r>
            <a:r>
              <a:rPr lang="ar-EG" sz="2400" b="1" dirty="0">
                <a:solidFill>
                  <a:schemeClr val="bg1"/>
                </a:solidFill>
                <a:latin typeface="Tajawal Medium" panose="00000600000000000000" pitchFamily="2" charset="-78"/>
                <a:cs typeface="Tajawal Medium" panose="00000600000000000000" pitchFamily="2" charset="-78"/>
              </a:rPr>
              <a:t> إدارة </a:t>
            </a:r>
            <a:r>
              <a:rPr lang="ar-EG" sz="2400" b="1" dirty="0" err="1">
                <a:solidFill>
                  <a:schemeClr val="bg1"/>
                </a:solidFill>
                <a:latin typeface="Tajawal Medium" panose="00000600000000000000" pitchFamily="2" charset="-78"/>
                <a:cs typeface="Tajawal Medium" panose="00000600000000000000" pitchFamily="2" charset="-78"/>
              </a:rPr>
              <a:t>اﺗﺻﺎﻻت</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اﻷزﻣﺔ</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ﻋﺑر</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وﺳﺎﺋل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اﻟﺗواﺻل</a:t>
            </a:r>
            <a:r>
              <a:rPr lang="ar-EG" sz="2400" b="1" dirty="0">
                <a:solidFill>
                  <a:schemeClr val="bg1"/>
                </a:solidFill>
                <a:latin typeface="Tajawal Medium" panose="00000600000000000000" pitchFamily="2" charset="-78"/>
                <a:cs typeface="Tajawal Medium" panose="00000600000000000000" pitchFamily="2" charset="-78"/>
              </a:rPr>
              <a:t> </a:t>
            </a:r>
            <a:r>
              <a:rPr lang="ar-EG" sz="2400" b="1" dirty="0" err="1">
                <a:solidFill>
                  <a:schemeClr val="bg1"/>
                </a:solidFill>
                <a:latin typeface="Tajawal Medium" panose="00000600000000000000" pitchFamily="2" charset="-78"/>
                <a:cs typeface="Tajawal Medium" panose="00000600000000000000" pitchFamily="2" charset="-78"/>
              </a:rPr>
              <a:t>اﻻﺟﺗﻣﺎﻋﻲ</a:t>
            </a:r>
            <a:endParaRPr lang="en-US" sz="2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615038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330709"/>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SCCT: Situational Crisis Communication Theory </a:t>
            </a: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النظرية </a:t>
            </a:r>
            <a:r>
              <a:rPr lang="ar-SA" sz="2400" b="1" kern="100" dirty="0" err="1">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الموقفية</a:t>
            </a:r>
            <a:r>
              <a:rPr lang="ar-SA" sz="2400" b="1" kern="1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 لاتصال الأزمة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462231"/>
            <a:ext cx="9994935" cy="4647426"/>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Coombs (2014) summarized 10 SCCT communication strategies under four crisis response strategy clusters as shown in the Table. </a:t>
            </a:r>
          </a:p>
          <a:p>
            <a:pPr algn="just"/>
            <a:r>
              <a:rPr lang="en-US" sz="2200" b="1" dirty="0">
                <a:solidFill>
                  <a:srgbClr val="2D3956"/>
                </a:solidFill>
                <a:latin typeface="Tajawal ExtraBold" panose="00000800000000000000" pitchFamily="2" charset="-78"/>
                <a:cs typeface="Tajawal ExtraBold" panose="00000800000000000000" pitchFamily="2" charset="-78"/>
              </a:rPr>
              <a:t>Organizations usually adopt different types of SCCT communication strategies, depending on their belongingness to the victim, accidental, or preventable clusters.</a:t>
            </a:r>
          </a:p>
          <a:p>
            <a:pPr algn="just"/>
            <a:r>
              <a:rPr lang="en-US" sz="2200" b="1" dirty="0">
                <a:solidFill>
                  <a:srgbClr val="2D3956"/>
                </a:solidFill>
                <a:latin typeface="Tajawal ExtraBold" panose="00000800000000000000" pitchFamily="2" charset="-78"/>
                <a:cs typeface="Tajawal ExtraBold" panose="00000800000000000000" pitchFamily="2" charset="-78"/>
              </a:rPr>
              <a:t>For example, organizations may choose the strategies in the 1) </a:t>
            </a:r>
            <a:r>
              <a:rPr lang="en-US" sz="2200" b="1" dirty="0">
                <a:solidFill>
                  <a:srgbClr val="C00000"/>
                </a:solidFill>
                <a:latin typeface="Tajawal ExtraBold" panose="00000800000000000000" pitchFamily="2" charset="-78"/>
                <a:cs typeface="Tajawal ExtraBold" panose="00000800000000000000" pitchFamily="2" charset="-78"/>
              </a:rPr>
              <a:t>denial posture</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 وضعية الإنكار</a:t>
            </a:r>
            <a:r>
              <a:rPr lang="en-US" sz="2200" b="1" dirty="0">
                <a:solidFill>
                  <a:srgbClr val="2D3956"/>
                </a:solidFill>
                <a:latin typeface="Tajawal ExtraBold" panose="00000800000000000000" pitchFamily="2" charset="-78"/>
                <a:cs typeface="Tajawal ExtraBold" panose="00000800000000000000" pitchFamily="2" charset="-78"/>
              </a:rPr>
              <a:t> to avoid any connections with a crisis. They may also use the strategies in the 2) </a:t>
            </a:r>
            <a:r>
              <a:rPr lang="en-US" sz="2200" b="1" dirty="0">
                <a:solidFill>
                  <a:srgbClr val="C00000"/>
                </a:solidFill>
                <a:latin typeface="Tajawal ExtraBold" panose="00000800000000000000" pitchFamily="2" charset="-78"/>
                <a:cs typeface="Tajawal ExtraBold" panose="00000800000000000000" pitchFamily="2" charset="-78"/>
              </a:rPr>
              <a:t>diminishment cluster </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ضعف الموقف </a:t>
            </a:r>
            <a:r>
              <a:rPr lang="en-US" sz="2200" b="1" dirty="0">
                <a:solidFill>
                  <a:srgbClr val="2D3956"/>
                </a:solidFill>
                <a:latin typeface="Tajawal ExtraBold" panose="00000800000000000000" pitchFamily="2" charset="-78"/>
                <a:cs typeface="Tajawal ExtraBold" panose="00000800000000000000" pitchFamily="2" charset="-78"/>
              </a:rPr>
              <a:t>to lower a crisis’s negative effects. 3) </a:t>
            </a:r>
            <a:r>
              <a:rPr lang="en-US" sz="2200" b="1" dirty="0">
                <a:solidFill>
                  <a:srgbClr val="C00000"/>
                </a:solidFill>
                <a:latin typeface="Tajawal ExtraBold" panose="00000800000000000000" pitchFamily="2" charset="-78"/>
                <a:cs typeface="Tajawal ExtraBold" panose="00000800000000000000" pitchFamily="2" charset="-78"/>
              </a:rPr>
              <a:t>Rebuilding posture </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إعادة بناء الموقف </a:t>
            </a:r>
            <a:r>
              <a:rPr lang="en-US" sz="2200" b="1" dirty="0">
                <a:solidFill>
                  <a:srgbClr val="2D3956"/>
                </a:solidFill>
                <a:latin typeface="Tajawal ExtraBold" panose="00000800000000000000" pitchFamily="2" charset="-78"/>
                <a:cs typeface="Tajawal ExtraBold" panose="00000800000000000000" pitchFamily="2" charset="-78"/>
              </a:rPr>
              <a:t>allows organizations to re-establish relationships with the stakeholder through apologies or compensations. Strategies in the 4) </a:t>
            </a:r>
            <a:r>
              <a:rPr lang="en-US" sz="2200" b="1" dirty="0">
                <a:solidFill>
                  <a:srgbClr val="C00000"/>
                </a:solidFill>
                <a:latin typeface="Tajawal ExtraBold" panose="00000800000000000000" pitchFamily="2" charset="-78"/>
                <a:cs typeface="Tajawal ExtraBold" panose="00000800000000000000" pitchFamily="2" charset="-78"/>
              </a:rPr>
              <a:t>bolstering posture</a:t>
            </a:r>
            <a:r>
              <a:rPr lang="ar-SA" sz="2400" b="1" kern="100" dirty="0">
                <a:effectLst/>
                <a:latin typeface="Calibri" panose="020F0502020204030204" pitchFamily="34" charset="0"/>
                <a:ea typeface="Calibri" panose="020F0502020204030204" pitchFamily="34" charset="0"/>
                <a:cs typeface="Times New Roman" panose="02020603050405020304" pitchFamily="18" charset="0"/>
              </a:rPr>
              <a:t> تعزيز الموقف</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enable organizations to build a positive relationship with the stakeholders.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9244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Image Restoration Theory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09731"/>
            <a:ext cx="9994935" cy="4216539"/>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William Benoit (1995; 1997) developed a </a:t>
            </a:r>
            <a:r>
              <a:rPr lang="en-US" sz="2200" b="1" dirty="0">
                <a:solidFill>
                  <a:srgbClr val="C00000"/>
                </a:solidFill>
                <a:latin typeface="Tajawal ExtraBold" panose="00000800000000000000" pitchFamily="2" charset="-78"/>
                <a:cs typeface="Tajawal ExtraBold" panose="00000800000000000000" pitchFamily="2" charset="-78"/>
              </a:rPr>
              <a:t>theory of image restoration </a:t>
            </a:r>
            <a:r>
              <a:rPr lang="ar-EG" sz="1800" b="1" dirty="0">
                <a:effectLst/>
                <a:latin typeface="Calibri" panose="020F0502020204030204" pitchFamily="34" charset="0"/>
                <a:ea typeface="Calibri" panose="020F0502020204030204" pitchFamily="34" charset="0"/>
                <a:cs typeface="Arial" panose="020B0604020202020204" pitchFamily="34" charset="0"/>
              </a:rPr>
              <a:t>نظرية استعادة الصورة </a:t>
            </a:r>
            <a:r>
              <a:rPr lang="en-US" sz="1800" b="1" dirty="0">
                <a:effectLst/>
                <a:latin typeface="Calibri" panose="020F0502020204030204" pitchFamily="34" charset="0"/>
                <a:ea typeface="Calibri" panose="020F0502020204030204" pitchFamily="34" charset="0"/>
                <a:cs typeface="Arial" panose="020B0604020202020204" pitchFamily="34" charset="0"/>
              </a:rPr>
              <a:t> </a:t>
            </a:r>
            <a:r>
              <a:rPr lang="en-US" sz="2200" b="1" dirty="0">
                <a:solidFill>
                  <a:srgbClr val="2D3956"/>
                </a:solidFill>
                <a:latin typeface="Tajawal ExtraBold" panose="00000800000000000000" pitchFamily="2" charset="-78"/>
                <a:cs typeface="Tajawal ExtraBold" panose="00000800000000000000" pitchFamily="2" charset="-78"/>
              </a:rPr>
              <a:t>to understand how corporations recover from crises. The process of image repair is most often </a:t>
            </a:r>
            <a:r>
              <a:rPr lang="en-US" sz="2200" b="1" dirty="0">
                <a:solidFill>
                  <a:srgbClr val="C00000"/>
                </a:solidFill>
                <a:latin typeface="Tajawal ExtraBold" panose="00000800000000000000" pitchFamily="2" charset="-78"/>
                <a:cs typeface="Tajawal ExtraBold" panose="00000800000000000000" pitchFamily="2" charset="-78"/>
              </a:rPr>
              <a:t>framed as apologia</a:t>
            </a:r>
            <a:r>
              <a:rPr lang="ar-EG" sz="2200" b="1" dirty="0">
                <a:solidFill>
                  <a:srgbClr val="C00000"/>
                </a:solidFill>
                <a:latin typeface="Tajawal ExtraBold" panose="00000800000000000000" pitchFamily="2" charset="-78"/>
                <a:cs typeface="Tajawal ExtraBold" panose="00000800000000000000" pitchFamily="2" charset="-78"/>
              </a:rPr>
              <a:t> اعتذار </a:t>
            </a:r>
            <a:r>
              <a:rPr lang="en-US" sz="2200" b="1" dirty="0">
                <a:solidFill>
                  <a:srgbClr val="2D3956"/>
                </a:solidFill>
                <a:latin typeface="Tajawal ExtraBold" panose="00000800000000000000" pitchFamily="2" charset="-78"/>
                <a:cs typeface="Tajawal ExtraBold" panose="00000800000000000000" pitchFamily="2" charset="-78"/>
              </a:rPr>
              <a:t>, or a genre of public apologetic discourse.</a:t>
            </a:r>
          </a:p>
          <a:p>
            <a:pPr algn="just"/>
            <a:r>
              <a:rPr lang="en-US" sz="2200" b="1" dirty="0">
                <a:solidFill>
                  <a:srgbClr val="2D3956"/>
                </a:solidFill>
                <a:latin typeface="Tajawal ExtraBold" panose="00000800000000000000" pitchFamily="2" charset="-78"/>
                <a:cs typeface="Tajawal ExtraBold" panose="00000800000000000000" pitchFamily="2" charset="-78"/>
              </a:rPr>
              <a:t>Image restoration theory is based on the assumption that image and reputation have both </a:t>
            </a:r>
            <a:r>
              <a:rPr lang="en-US" sz="2200" b="1" dirty="0">
                <a:solidFill>
                  <a:srgbClr val="C00000"/>
                </a:solidFill>
                <a:latin typeface="Tajawal ExtraBold" panose="00000800000000000000" pitchFamily="2" charset="-78"/>
                <a:cs typeface="Tajawal ExtraBold" panose="00000800000000000000" pitchFamily="2" charset="-78"/>
              </a:rPr>
              <a:t>symbolic and economic value</a:t>
            </a:r>
            <a:r>
              <a:rPr lang="en-US" sz="2200" b="1" dirty="0">
                <a:solidFill>
                  <a:srgbClr val="2D3956"/>
                </a:solidFill>
                <a:latin typeface="Tajawal ExtraBold" panose="00000800000000000000" pitchFamily="2" charset="-78"/>
                <a:cs typeface="Tajawal ExtraBold" panose="00000800000000000000" pitchFamily="2" charset="-78"/>
              </a:rPr>
              <a:t>, that threats to an organization’s image can occur (sometimes frequently), and that communication can help repair the damage.</a:t>
            </a:r>
          </a:p>
          <a:p>
            <a:pPr algn="just"/>
            <a:r>
              <a:rPr lang="en-US" sz="2200" b="1" dirty="0">
                <a:solidFill>
                  <a:srgbClr val="2D3956"/>
                </a:solidFill>
                <a:latin typeface="Tajawal ExtraBold" panose="00000800000000000000" pitchFamily="2" charset="-78"/>
                <a:cs typeface="Tajawal ExtraBold" panose="00000800000000000000" pitchFamily="2" charset="-78"/>
              </a:rPr>
              <a:t>An attack on one’s image has two components: 1) an offensive act </a:t>
            </a:r>
            <a:r>
              <a:rPr lang="ar-EG" sz="2200" b="1" dirty="0">
                <a:solidFill>
                  <a:srgbClr val="2D3956"/>
                </a:solidFill>
                <a:latin typeface="Tajawal ExtraBold" panose="00000800000000000000" pitchFamily="2" charset="-78"/>
                <a:cs typeface="Tajawal ExtraBold" panose="00000800000000000000" pitchFamily="2" charset="-78"/>
              </a:rPr>
              <a:t> فعل </a:t>
            </a:r>
            <a:r>
              <a:rPr lang="ar-EG" sz="2200" b="1" dirty="0" err="1">
                <a:solidFill>
                  <a:srgbClr val="2D3956"/>
                </a:solidFill>
                <a:latin typeface="Tajawal ExtraBold" panose="00000800000000000000" pitchFamily="2" charset="-78"/>
                <a:cs typeface="Tajawal ExtraBold" panose="00000800000000000000" pitchFamily="2" charset="-78"/>
              </a:rPr>
              <a:t>مسئ</a:t>
            </a:r>
            <a:r>
              <a:rPr lang="en-US" sz="2200" b="1" dirty="0">
                <a:solidFill>
                  <a:srgbClr val="2D3956"/>
                </a:solidFill>
                <a:latin typeface="Tajawal ExtraBold" panose="00000800000000000000" pitchFamily="2" charset="-78"/>
                <a:cs typeface="Tajawal ExtraBold" panose="00000800000000000000" pitchFamily="2" charset="-78"/>
              </a:rPr>
              <a:t> and 2) an accusation</a:t>
            </a:r>
            <a:r>
              <a:rPr lang="ar-EG" sz="2200" b="1" dirty="0">
                <a:solidFill>
                  <a:srgbClr val="2D3956"/>
                </a:solidFill>
                <a:latin typeface="Tajawal ExtraBold" panose="00000800000000000000" pitchFamily="2" charset="-78"/>
                <a:cs typeface="Tajawal ExtraBold" panose="00000800000000000000" pitchFamily="2" charset="-78"/>
              </a:rPr>
              <a:t>الاتهام </a:t>
            </a:r>
            <a:r>
              <a:rPr lang="en-US" sz="2200" b="1" dirty="0">
                <a:solidFill>
                  <a:srgbClr val="2D3956"/>
                </a:solidFill>
                <a:latin typeface="Tajawal ExtraBold" panose="00000800000000000000" pitchFamily="2" charset="-78"/>
                <a:cs typeface="Tajawal ExtraBold" panose="00000800000000000000" pitchFamily="2" charset="-78"/>
              </a:rPr>
              <a:t> of responsibility for the act. If there is no offensive act or no accusations of responsibility for the act, there is no reputational threat.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04</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80542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5</a:t>
            </a:r>
          </a:p>
        </p:txBody>
      </p:sp>
    </p:spTree>
    <p:extLst>
      <p:ext uri="{BB962C8B-B14F-4D97-AF65-F5344CB8AC3E}">
        <p14:creationId xmlns:p14="http://schemas.microsoft.com/office/powerpoint/2010/main" val="83897061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16539"/>
          </a:xfrm>
          <a:prstGeom prst="rect">
            <a:avLst/>
          </a:prstGeom>
          <a:noFill/>
        </p:spPr>
        <p:txBody>
          <a:bodyPr wrap="square" rtlCol="0">
            <a:spAutoFit/>
          </a:bodyPr>
          <a:lstStyle/>
          <a:p>
            <a:r>
              <a:rPr lang="en-US" sz="2400" b="1" dirty="0">
                <a:solidFill>
                  <a:srgbClr val="C00000"/>
                </a:solidFill>
              </a:rPr>
              <a:t>Develop an Integrated Crisis Communications Plan</a:t>
            </a:r>
          </a:p>
          <a:p>
            <a:pPr marL="457200" indent="-457200">
              <a:buAutoNum type="arabicPeriod"/>
            </a:pPr>
            <a:r>
              <a:rPr lang="en-US" sz="2400" b="1" dirty="0"/>
              <a:t>Create a crisis communications team</a:t>
            </a:r>
          </a:p>
          <a:p>
            <a:pPr marL="342900" indent="-342900" algn="just">
              <a:buFont typeface="Arial" panose="020B0604020202020204" pitchFamily="34" charset="0"/>
              <a:buChar char="•"/>
            </a:pPr>
            <a:r>
              <a:rPr lang="en-US" sz="2200" b="1" dirty="0">
                <a:solidFill>
                  <a:srgbClr val="FF0000"/>
                </a:solidFill>
              </a:rPr>
              <a:t>Crisis communications team leader </a:t>
            </a:r>
            <a:r>
              <a:rPr lang="en-US" sz="2200" b="1" dirty="0"/>
              <a:t>(CCTL): </a:t>
            </a:r>
            <a:r>
              <a:rPr lang="en-US" sz="2200" dirty="0"/>
              <a:t>Responsible for coordinating the team’s response, overseeing message development, scheduling crisis communications team meetings and facilitating approvals with senior leadership. This may be a senior communications leader within your organization.</a:t>
            </a:r>
          </a:p>
          <a:p>
            <a:pPr marL="342900" indent="-342900" algn="just">
              <a:buFont typeface="Arial" panose="020B0604020202020204" pitchFamily="34" charset="0"/>
              <a:buChar char="•"/>
            </a:pPr>
            <a:r>
              <a:rPr lang="en-US" sz="2200" b="1" dirty="0"/>
              <a:t>Crisis communications coordinator (CCC): </a:t>
            </a:r>
            <a:r>
              <a:rPr lang="en-US" sz="2200" dirty="0"/>
              <a:t>In the event of a larger crisis, this person will assist the CCTL with prioritizing the team’s responsibilities and project managing a response. They will liaise with all of the communications team leaders: social, PR, internal communication, investor relations, customer marketing, etc. This may be a communications manager from any discipline or your social team lead.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46147359"/>
      </p:ext>
    </p:extLst>
  </p:cSld>
  <p:clrMapOvr>
    <a:masterClrMapping/>
  </p:clrMapOvr>
  <mc:AlternateContent xmlns:mc="http://schemas.openxmlformats.org/markup-compatibility/2006" xmlns:p14="http://schemas.microsoft.com/office/powerpoint/2010/main">
    <mc:Choice Requires="p14">
      <p:transition p14:dur="10" advTm="127000"/>
    </mc:Choice>
    <mc:Fallback xmlns="">
      <p:transition advTm="12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Crisis Communications Plan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278094"/>
          </a:xfrm>
          <a:prstGeom prst="rect">
            <a:avLst/>
          </a:prstGeom>
          <a:noFill/>
        </p:spPr>
        <p:txBody>
          <a:bodyPr wrap="square" rtlCol="0">
            <a:spAutoFit/>
          </a:bodyPr>
          <a:lstStyle/>
          <a:p>
            <a:r>
              <a:rPr lang="en-US" sz="2400" b="1" dirty="0">
                <a:solidFill>
                  <a:srgbClr val="C00000"/>
                </a:solidFill>
              </a:rPr>
              <a:t>Develop an Integrated Crisis Communications Plan</a:t>
            </a:r>
          </a:p>
          <a:p>
            <a:r>
              <a:rPr lang="en-US" sz="2400" b="1" dirty="0"/>
              <a:t>2. Be prepared for different crisis scenarios</a:t>
            </a:r>
          </a:p>
          <a:p>
            <a:pPr algn="just"/>
            <a:r>
              <a:rPr lang="en-US" sz="2200" b="1" dirty="0"/>
              <a:t>It’s impossible to know exactly what crises may come up. </a:t>
            </a:r>
            <a:r>
              <a:rPr lang="en-US" sz="2200" b="1" dirty="0">
                <a:solidFill>
                  <a:srgbClr val="C00000"/>
                </a:solidFill>
              </a:rPr>
              <a:t>The way </a:t>
            </a:r>
            <a:r>
              <a:rPr lang="en-US" sz="2200" b="1" dirty="0"/>
              <a:t>every company had </a:t>
            </a:r>
            <a:r>
              <a:rPr lang="en-US" sz="2200" b="1" dirty="0">
                <a:solidFill>
                  <a:srgbClr val="C00000"/>
                </a:solidFill>
              </a:rPr>
              <a:t>to handle communications </a:t>
            </a:r>
            <a:r>
              <a:rPr lang="en-US" sz="2200" b="1" dirty="0"/>
              <a:t>over the last few years </a:t>
            </a:r>
            <a:r>
              <a:rPr lang="en-US" sz="2200" b="1" dirty="0">
                <a:solidFill>
                  <a:srgbClr val="C00000"/>
                </a:solidFill>
              </a:rPr>
              <a:t>differed between industries, locations, products </a:t>
            </a:r>
            <a:r>
              <a:rPr lang="en-US" sz="2200" b="1" dirty="0"/>
              <a:t>and more. </a:t>
            </a:r>
          </a:p>
          <a:p>
            <a:pPr algn="just"/>
            <a:r>
              <a:rPr lang="en-US" sz="2400" b="1" i="1" dirty="0">
                <a:solidFill>
                  <a:srgbClr val="7030A0"/>
                </a:solidFill>
              </a:rPr>
              <a:t>That’s why it’s beneficial to you and your company to prepare for different potential crisis scenarios.</a:t>
            </a:r>
          </a:p>
          <a:p>
            <a:pPr marL="342900" indent="-342900" algn="just">
              <a:buFont typeface="Arial" panose="020B0604020202020204" pitchFamily="34" charset="0"/>
              <a:buChar char="•"/>
            </a:pPr>
            <a:endParaRPr lang="en-US" sz="2200" b="1" dirty="0"/>
          </a:p>
          <a:p>
            <a:pPr algn="just"/>
            <a:r>
              <a:rPr lang="en-US" sz="2200" b="1" dirty="0"/>
              <a:t>Identify what types of scenarios might emerge that could adversely impact your business. </a:t>
            </a:r>
            <a:r>
              <a:rPr lang="en-US" sz="2200" b="1" dirty="0">
                <a:solidFill>
                  <a:srgbClr val="C00000"/>
                </a:solidFill>
              </a:rPr>
              <a:t>List the types of events that could cause each type of crisis</a:t>
            </a:r>
            <a:r>
              <a:rPr lang="en-US" sz="2200" b="1" dirty="0"/>
              <a:t>, as well as the right member of your executive team to help your crisis communications team leader run point.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80374699"/>
      </p:ext>
    </p:extLst>
  </p:cSld>
  <p:clrMapOvr>
    <a:masterClrMapping/>
  </p:clrMapOvr>
  <mc:AlternateContent xmlns:mc="http://schemas.openxmlformats.org/markup-compatibility/2006" xmlns:p14="http://schemas.microsoft.com/office/powerpoint/2010/main">
    <mc:Choice Requires="p14">
      <p:transition p14:dur="10" advTm="97100"/>
    </mc:Choice>
    <mc:Fallback xmlns="">
      <p:transition advTm="971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Acceptable use policies (AUPs)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939540"/>
          </a:xfrm>
          <a:prstGeom prst="rect">
            <a:avLst/>
          </a:prstGeom>
          <a:noFill/>
        </p:spPr>
        <p:txBody>
          <a:bodyPr wrap="square" rtlCol="0">
            <a:spAutoFit/>
          </a:bodyPr>
          <a:lstStyle/>
          <a:p>
            <a:pPr algn="just"/>
            <a:r>
              <a:rPr lang="en-US" sz="2400" b="1" dirty="0">
                <a:solidFill>
                  <a:srgbClr val="FF0000"/>
                </a:solidFill>
                <a:latin typeface="Tajawal ExtraBold" panose="00000800000000000000" pitchFamily="2" charset="-78"/>
                <a:cs typeface="Tajawal ExtraBold" panose="00000800000000000000" pitchFamily="2" charset="-78"/>
              </a:rPr>
              <a:t>Acceptable use policies </a:t>
            </a:r>
            <a:r>
              <a:rPr lang="en-US" sz="2400" b="1" dirty="0">
                <a:solidFill>
                  <a:srgbClr val="2D3956"/>
                </a:solidFill>
                <a:latin typeface="Tajawal ExtraBold" panose="00000800000000000000" pitchFamily="2" charset="-78"/>
                <a:cs typeface="Tajawal ExtraBold" panose="00000800000000000000" pitchFamily="2" charset="-78"/>
              </a:rPr>
              <a:t>(AUPs) to manage social media use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Developing an AUP to cover social media</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Start by expanding your company's existing acceptable use policies governing email and web communications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Clearly specify what is acceptable and what is inappropriate to post to social media sites</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State what can be posted during business hours and outside of business hours (if indeed there is any difference). Where there is no differentiation, clearly state this in the policy</a:t>
            </a:r>
          </a:p>
          <a:p>
            <a:pPr marL="285750" indent="-285750" algn="just">
              <a:buFont typeface="Arial" panose="020B0604020202020204" pitchFamily="34" charset="0"/>
              <a:buChar char="•"/>
            </a:pPr>
            <a:r>
              <a:rPr lang="en-US" sz="2000" b="1" dirty="0">
                <a:solidFill>
                  <a:srgbClr val="2D3956"/>
                </a:solidFill>
                <a:latin typeface="Tajawal ExtraBold" panose="00000800000000000000" pitchFamily="2" charset="-78"/>
                <a:cs typeface="Tajawal ExtraBold" panose="00000800000000000000" pitchFamily="2" charset="-78"/>
              </a:rPr>
              <a:t>    </a:t>
            </a:r>
            <a:r>
              <a:rPr lang="en-US" sz="2000" b="1" dirty="0">
                <a:solidFill>
                  <a:srgbClr val="FF0000"/>
                </a:solidFill>
                <a:latin typeface="Tajawal ExtraBold" panose="00000800000000000000" pitchFamily="2" charset="-78"/>
                <a:cs typeface="Tajawal ExtraBold" panose="00000800000000000000" pitchFamily="2" charset="-78"/>
              </a:rPr>
              <a:t>Let staff know that messages posted to social media sites will be monitored. This is vital</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43A22CAD-BDF4-9DFC-7DF4-6D6FDE847C7E}"/>
              </a:ext>
            </a:extLst>
          </p:cNvPr>
          <p:cNvSpPr txBox="1"/>
          <p:nvPr/>
        </p:nvSpPr>
        <p:spPr>
          <a:xfrm>
            <a:off x="2447778" y="1915489"/>
            <a:ext cx="6097978" cy="369332"/>
          </a:xfrm>
          <a:prstGeom prst="rect">
            <a:avLst/>
          </a:prstGeom>
          <a:noFill/>
        </p:spPr>
        <p:txBody>
          <a:bodyPr wrap="square">
            <a:spAutoFit/>
          </a:bodyPr>
          <a:lstStyle/>
          <a:p>
            <a:r>
              <a:rPr lang="ar-SA" sz="1800" b="1" dirty="0">
                <a:effectLst/>
                <a:ea typeface="Calibri" panose="020F0502020204030204" pitchFamily="34" charset="0"/>
                <a:cs typeface="Times New Roman" panose="02020603050405020304" pitchFamily="18" charset="0"/>
              </a:rPr>
              <a:t>سياسات الاستخدام المقبول </a:t>
            </a:r>
            <a:endParaRPr lang="en-US" b="1" dirty="0"/>
          </a:p>
        </p:txBody>
      </p:sp>
    </p:spTree>
    <p:extLst>
      <p:ext uri="{BB962C8B-B14F-4D97-AF65-F5344CB8AC3E}">
        <p14:creationId xmlns:p14="http://schemas.microsoft.com/office/powerpoint/2010/main" val="2269222068"/>
      </p:ext>
    </p:extLst>
  </p:cSld>
  <p:clrMapOvr>
    <a:masterClrMapping/>
  </p:clrMapOvr>
  <mc:AlternateContent xmlns:mc="http://schemas.openxmlformats.org/markup-compatibility/2006" xmlns:p14="http://schemas.microsoft.com/office/powerpoint/2010/main">
    <mc:Choice Requires="p14">
      <p:transition p14:dur="10" advTm="120000"/>
    </mc:Choice>
    <mc:Fallback xmlns="">
      <p:transition advTm="120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Factors to Consider Before Posting </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r>
              <a:rPr lang="en-US" sz="2600" b="1" dirty="0">
                <a:solidFill>
                  <a:srgbClr val="C00000"/>
                </a:solidFill>
              </a:rPr>
              <a:t>Factors to consider before posting </a:t>
            </a:r>
          </a:p>
          <a:p>
            <a:pPr lvl="1"/>
            <a:r>
              <a:rPr lang="en-US" sz="2600" b="1" dirty="0">
                <a:solidFill>
                  <a:srgbClr val="C00000"/>
                </a:solidFill>
              </a:rPr>
              <a:t>1. Identify the message goal</a:t>
            </a:r>
            <a:endParaRPr lang="en-US" sz="2600" b="1" dirty="0"/>
          </a:p>
          <a:p>
            <a:r>
              <a:rPr lang="en-US" sz="2600" b="1" dirty="0"/>
              <a:t>It is counterproductive to create social media messages that do not have a specific goal. Furthermore, </a:t>
            </a:r>
            <a:r>
              <a:rPr lang="en-US" sz="2600" b="1" dirty="0">
                <a:solidFill>
                  <a:srgbClr val="C00000"/>
                </a:solidFill>
              </a:rPr>
              <a:t>social media message goals </a:t>
            </a:r>
            <a:r>
              <a:rPr lang="en-US" sz="2600" b="1" dirty="0"/>
              <a:t>should </a:t>
            </a:r>
            <a:r>
              <a:rPr lang="en-US" sz="2600" b="1" dirty="0">
                <a:solidFill>
                  <a:srgbClr val="C00000"/>
                </a:solidFill>
              </a:rPr>
              <a:t>reflect</a:t>
            </a:r>
            <a:r>
              <a:rPr lang="en-US" sz="2600" b="1" dirty="0"/>
              <a:t> the organization’s overall </a:t>
            </a:r>
            <a:r>
              <a:rPr lang="en-US" sz="2600" b="1" dirty="0">
                <a:solidFill>
                  <a:srgbClr val="C00000"/>
                </a:solidFill>
              </a:rPr>
              <a:t>mission</a:t>
            </a:r>
            <a:r>
              <a:rPr lang="en-US" sz="2600" b="1" dirty="0"/>
              <a:t>. Message goals can include increasing </a:t>
            </a:r>
            <a:r>
              <a:rPr lang="en-US" sz="2600" b="1" dirty="0">
                <a:solidFill>
                  <a:srgbClr val="C00000"/>
                </a:solidFill>
              </a:rPr>
              <a:t>brand awareness</a:t>
            </a:r>
            <a:r>
              <a:rPr lang="en-US" sz="2600" b="1" dirty="0"/>
              <a:t>, </a:t>
            </a:r>
            <a:r>
              <a:rPr lang="en-US" sz="2600" b="1" dirty="0">
                <a:solidFill>
                  <a:srgbClr val="C00000"/>
                </a:solidFill>
              </a:rPr>
              <a:t>creating a favorable perception</a:t>
            </a:r>
            <a:r>
              <a:rPr lang="en-US" sz="2600" b="1" dirty="0"/>
              <a:t> of an organization, and </a:t>
            </a:r>
            <a:r>
              <a:rPr lang="en-US" sz="2600" b="1" dirty="0">
                <a:solidFill>
                  <a:srgbClr val="C00000"/>
                </a:solidFill>
              </a:rPr>
              <a:t>convincing the audience to buy a product</a:t>
            </a:r>
            <a:r>
              <a:rPr lang="en-US" sz="2600" b="1" dirty="0"/>
              <a:t>. The goal should be </a:t>
            </a:r>
            <a:r>
              <a:rPr lang="en-US" sz="2600" b="1" dirty="0">
                <a:solidFill>
                  <a:srgbClr val="C00000"/>
                </a:solidFill>
              </a:rPr>
              <a:t>clearly articulated </a:t>
            </a:r>
            <a:r>
              <a:rPr lang="en-US" sz="2600" b="1" dirty="0"/>
              <a:t>in the content. Also, select the social media platform that would be the </a:t>
            </a:r>
            <a:r>
              <a:rPr lang="en-US" sz="2600" b="1" dirty="0">
                <a:solidFill>
                  <a:srgbClr val="C00000"/>
                </a:solidFill>
              </a:rPr>
              <a:t>most effective </a:t>
            </a:r>
            <a:r>
              <a:rPr lang="en-US" sz="2600" b="1" dirty="0"/>
              <a:t>in accomplishing the message goal. Each social media tool has specific characteristics and audiences, which will affect whether the message goals are achieved.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05</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1122302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6</a:t>
            </a:r>
          </a:p>
        </p:txBody>
      </p:sp>
    </p:spTree>
    <p:extLst>
      <p:ext uri="{BB962C8B-B14F-4D97-AF65-F5344CB8AC3E}">
        <p14:creationId xmlns:p14="http://schemas.microsoft.com/office/powerpoint/2010/main" val="3782479205"/>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578445"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accessibility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093428"/>
          </a:xfrm>
          <a:prstGeom prst="rect">
            <a:avLst/>
          </a:prstGeom>
          <a:noFill/>
        </p:spPr>
        <p:txBody>
          <a:bodyPr wrap="square" rtlCol="0">
            <a:spAutoFit/>
          </a:bodyPr>
          <a:lstStyle/>
          <a:p>
            <a:r>
              <a:rPr lang="en-US" sz="2600" b="1" dirty="0"/>
              <a:t>What is social media accessibility?</a:t>
            </a:r>
          </a:p>
          <a:p>
            <a:endParaRPr lang="en-US" sz="2600" b="1" dirty="0"/>
          </a:p>
          <a:p>
            <a:r>
              <a:rPr lang="en-US" sz="2600" b="1" dirty="0"/>
              <a:t>Social media accessibility is the practice of designing and developing social media content and posts that provide a smooth, inclusive experience for everyone—including for you, the marketer.</a:t>
            </a:r>
          </a:p>
          <a:p>
            <a:endParaRPr lang="en-US" sz="2600" b="1" dirty="0"/>
          </a:p>
          <a:p>
            <a:r>
              <a:rPr lang="en-US" sz="2600" b="1" dirty="0">
                <a:solidFill>
                  <a:srgbClr val="FF0000"/>
                </a:solidFill>
              </a:rPr>
              <a:t>Non-accessible content </a:t>
            </a:r>
            <a:r>
              <a:rPr lang="en-US" sz="2600" b="1" dirty="0"/>
              <a:t>can cause all sorts of annoying, disruptive experiences—like videos with a lot of background noise that don’t use captions. Creating more accessible social content is truly a win-win for everyone involved—from you, to your audience.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142518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637820"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Assessing and Managing Social Media Issues and Risks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78350" y="1861957"/>
            <a:ext cx="9927994" cy="3277820"/>
          </a:xfrm>
          <a:prstGeom prst="rect">
            <a:avLst/>
          </a:prstGeom>
          <a:noFill/>
        </p:spPr>
        <p:txBody>
          <a:bodyPr wrap="square" rtlCol="0">
            <a:spAutoFit/>
          </a:bodyPr>
          <a:lstStyle/>
          <a:p>
            <a:pPr algn="just"/>
            <a:r>
              <a:rPr lang="en-US" sz="2300" b="1" dirty="0">
                <a:solidFill>
                  <a:srgbClr val="C00000"/>
                </a:solidFill>
                <a:latin typeface="Tajawal ExtraBold" panose="00000800000000000000" pitchFamily="2" charset="-78"/>
                <a:cs typeface="Tajawal ExtraBold" panose="00000800000000000000" pitchFamily="2" charset="-78"/>
              </a:rPr>
              <a:t>What is social media risk management?</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FF0000"/>
                </a:solidFill>
                <a:latin typeface="Tajawal ExtraBold" panose="00000800000000000000" pitchFamily="2" charset="-78"/>
                <a:cs typeface="Tajawal ExtraBold" panose="00000800000000000000" pitchFamily="2" charset="-78"/>
              </a:rPr>
              <a:t>Social media risk management </a:t>
            </a:r>
            <a:r>
              <a:rPr lang="en-US" sz="2300" b="1" dirty="0">
                <a:solidFill>
                  <a:srgbClr val="2D3956"/>
                </a:solidFill>
                <a:latin typeface="Tajawal ExtraBold" panose="00000800000000000000" pitchFamily="2" charset="-78"/>
                <a:cs typeface="Tajawal ExtraBold" panose="00000800000000000000" pitchFamily="2" charset="-78"/>
              </a:rPr>
              <a:t>is the process of identifying, assessing, and mitigating risks that stem from social media.</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Your brand, customers, and employees are all active on social media. </a:t>
            </a:r>
          </a:p>
          <a:p>
            <a:pPr algn="just"/>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2D3956"/>
                </a:solidFill>
                <a:latin typeface="Tajawal ExtraBold" panose="00000800000000000000" pitchFamily="2" charset="-78"/>
                <a:cs typeface="Tajawal ExtraBold" panose="00000800000000000000" pitchFamily="2" charset="-78"/>
              </a:rPr>
              <a:t>This means your social channels are a common ground where conversations — both good and bad — and crises can start.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7491793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a 24/7 </a:t>
            </a:r>
          </a:p>
          <a:p>
            <a:pPr algn="just"/>
            <a:r>
              <a:rPr lang="en-US" sz="2400" b="1" dirty="0">
                <a:solidFill>
                  <a:schemeClr val="bg1"/>
                </a:solidFill>
                <a:latin typeface="Tajawal Medium" panose="00000600000000000000" pitchFamily="2" charset="-78"/>
                <a:cs typeface="Tajawal Medium" panose="00000600000000000000" pitchFamily="2" charset="-78"/>
              </a:rPr>
              <a:t>information stream</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69106"/>
            <a:ext cx="9652139" cy="4308872"/>
          </a:xfrm>
          <a:prstGeom prst="rect">
            <a:avLst/>
          </a:prstGeom>
          <a:noFill/>
        </p:spPr>
        <p:txBody>
          <a:bodyPr wrap="square" rtlCol="0">
            <a:spAutoFit/>
          </a:bodyPr>
          <a:lstStyle/>
          <a:p>
            <a:pPr algn="just"/>
            <a:r>
              <a:rPr lang="en-US" sz="2200" b="1" dirty="0">
                <a:solidFill>
                  <a:srgbClr val="2D3956"/>
                </a:solidFill>
                <a:latin typeface="Tajawal ExtraBold" panose="00000800000000000000" pitchFamily="2" charset="-78"/>
                <a:cs typeface="Tajawal ExtraBold" panose="00000800000000000000" pitchFamily="2" charset="-78"/>
              </a:rPr>
              <a:t>What is </a:t>
            </a:r>
            <a:r>
              <a:rPr lang="en-US" sz="2200" b="1" dirty="0">
                <a:solidFill>
                  <a:srgbClr val="C00000"/>
                </a:solidFill>
                <a:latin typeface="Tajawal ExtraBold" panose="00000800000000000000" pitchFamily="2" charset="-78"/>
                <a:cs typeface="Tajawal ExtraBold" panose="00000800000000000000" pitchFamily="2" charset="-78"/>
              </a:rPr>
              <a:t>social media monitoring </a:t>
            </a:r>
            <a:r>
              <a:rPr lang="en-US" sz="2200" b="1" dirty="0">
                <a:solidFill>
                  <a:srgbClr val="2D3956"/>
                </a:solidFill>
                <a:latin typeface="Tajawal ExtraBold" panose="00000800000000000000" pitchFamily="2" charset="-78"/>
                <a:cs typeface="Tajawal ExtraBold" panose="00000800000000000000" pitchFamily="2" charset="-78"/>
              </a:rPr>
              <a:t>(and analytics)?</a:t>
            </a:r>
          </a:p>
          <a:p>
            <a:pPr algn="just"/>
            <a:r>
              <a:rPr lang="en-US" sz="2100" b="1" dirty="0">
                <a:solidFill>
                  <a:srgbClr val="2D3956"/>
                </a:solidFill>
                <a:latin typeface="Tajawal ExtraBold" panose="00000800000000000000" pitchFamily="2" charset="-78"/>
                <a:cs typeface="Tajawal ExtraBold" panose="00000800000000000000" pitchFamily="2" charset="-78"/>
              </a:rPr>
              <a:t>Social media monitoring is </a:t>
            </a:r>
            <a:r>
              <a:rPr lang="en-US" sz="2100" b="1" dirty="0">
                <a:solidFill>
                  <a:srgbClr val="FF0000"/>
                </a:solidFill>
                <a:latin typeface="Tajawal ExtraBold" panose="00000800000000000000" pitchFamily="2" charset="-78"/>
                <a:cs typeface="Tajawal ExtraBold" panose="00000800000000000000" pitchFamily="2" charset="-78"/>
              </a:rPr>
              <a:t>keyword monitoring </a:t>
            </a:r>
            <a:r>
              <a:rPr lang="en-US" sz="2100" b="1" dirty="0">
                <a:solidFill>
                  <a:srgbClr val="2D3956"/>
                </a:solidFill>
                <a:latin typeface="Tajawal ExtraBold" panose="00000800000000000000" pitchFamily="2" charset="-78"/>
                <a:cs typeface="Tajawal ExtraBold" panose="00000800000000000000" pitchFamily="2" charset="-78"/>
              </a:rPr>
              <a:t>on social media platforms to search for mentions of predefined keywords. What keywords are worth tracking? In business, they could be connected to:</a:t>
            </a:r>
          </a:p>
          <a:p>
            <a:pPr lvl="1" algn="just"/>
            <a:r>
              <a:rPr lang="en-US" sz="2100" b="1" dirty="0">
                <a:solidFill>
                  <a:srgbClr val="2D3956"/>
                </a:solidFill>
                <a:latin typeface="Tajawal ExtraBold" panose="00000800000000000000" pitchFamily="2" charset="-78"/>
                <a:cs typeface="Tajawal ExtraBold" panose="00000800000000000000" pitchFamily="2" charset="-78"/>
              </a:rPr>
              <a:t>    Brand</a:t>
            </a:r>
          </a:p>
          <a:p>
            <a:pPr lvl="1" algn="just"/>
            <a:r>
              <a:rPr lang="en-US" sz="2100" b="1" dirty="0">
                <a:solidFill>
                  <a:srgbClr val="2D3956"/>
                </a:solidFill>
                <a:latin typeface="Tajawal ExtraBold" panose="00000800000000000000" pitchFamily="2" charset="-78"/>
                <a:cs typeface="Tajawal ExtraBold" panose="00000800000000000000" pitchFamily="2" charset="-78"/>
              </a:rPr>
              <a:t>    Product</a:t>
            </a:r>
          </a:p>
          <a:p>
            <a:pPr lvl="1" algn="just"/>
            <a:r>
              <a:rPr lang="en-US" sz="2100" b="1" dirty="0">
                <a:solidFill>
                  <a:srgbClr val="2D3956"/>
                </a:solidFill>
                <a:latin typeface="Tajawal ExtraBold" panose="00000800000000000000" pitchFamily="2" charset="-78"/>
                <a:cs typeface="Tajawal ExtraBold" panose="00000800000000000000" pitchFamily="2" charset="-78"/>
              </a:rPr>
              <a:t>    Service</a:t>
            </a:r>
          </a:p>
          <a:p>
            <a:pPr lvl="1" algn="just"/>
            <a:r>
              <a:rPr lang="en-US" sz="2100" b="1" dirty="0">
                <a:solidFill>
                  <a:srgbClr val="2D3956"/>
                </a:solidFill>
                <a:latin typeface="Tajawal ExtraBold" panose="00000800000000000000" pitchFamily="2" charset="-78"/>
                <a:cs typeface="Tajawal ExtraBold" panose="00000800000000000000" pitchFamily="2" charset="-78"/>
              </a:rPr>
              <a:t>    Industry</a:t>
            </a:r>
          </a:p>
          <a:p>
            <a:pPr lvl="1" algn="just"/>
            <a:r>
              <a:rPr lang="en-US" sz="2100" b="1" dirty="0">
                <a:solidFill>
                  <a:srgbClr val="2D3956"/>
                </a:solidFill>
                <a:latin typeface="Tajawal ExtraBold" panose="00000800000000000000" pitchFamily="2" charset="-78"/>
                <a:cs typeface="Tajawal ExtraBold" panose="00000800000000000000" pitchFamily="2" charset="-78"/>
              </a:rPr>
              <a:t>    CEO</a:t>
            </a:r>
          </a:p>
          <a:p>
            <a:pPr lvl="1" algn="just"/>
            <a:r>
              <a:rPr lang="en-US" sz="2100" b="1" dirty="0">
                <a:solidFill>
                  <a:srgbClr val="2D3956"/>
                </a:solidFill>
                <a:latin typeface="Tajawal ExtraBold" panose="00000800000000000000" pitchFamily="2" charset="-78"/>
                <a:cs typeface="Tajawal ExtraBold" panose="00000800000000000000" pitchFamily="2" charset="-78"/>
              </a:rPr>
              <a:t>    Competitors</a:t>
            </a:r>
          </a:p>
          <a:p>
            <a:pPr lvl="1" algn="just"/>
            <a:r>
              <a:rPr lang="en-US" sz="2100" b="1" dirty="0">
                <a:solidFill>
                  <a:srgbClr val="2D3956"/>
                </a:solidFill>
                <a:latin typeface="Tajawal ExtraBold" panose="00000800000000000000" pitchFamily="2" charset="-78"/>
                <a:cs typeface="Tajawal ExtraBold" panose="00000800000000000000" pitchFamily="2" charset="-78"/>
              </a:rPr>
              <a:t>    Marketing campaigns</a:t>
            </a:r>
          </a:p>
          <a:p>
            <a:pPr lvl="1" algn="just"/>
            <a:r>
              <a:rPr lang="en-US" sz="2100" b="1" dirty="0">
                <a:solidFill>
                  <a:srgbClr val="2D3956"/>
                </a:solidFill>
                <a:latin typeface="Tajawal ExtraBold" panose="00000800000000000000" pitchFamily="2" charset="-78"/>
                <a:cs typeface="Tajawal ExtraBold" panose="00000800000000000000" pitchFamily="2" charset="-78"/>
              </a:rPr>
              <a:t>    Hashtags</a:t>
            </a:r>
          </a:p>
          <a:p>
            <a:pPr lvl="1" algn="just"/>
            <a:r>
              <a:rPr lang="en-US" sz="2100" b="1" dirty="0">
                <a:solidFill>
                  <a:srgbClr val="2D3956"/>
                </a:solidFill>
                <a:latin typeface="Tajawal ExtraBold" panose="00000800000000000000" pitchFamily="2" charset="-78"/>
                <a:cs typeface="Tajawal ExtraBold" panose="00000800000000000000" pitchFamily="2" charset="-78"/>
              </a:rPr>
              <a:t>    Anything business-related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2555942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31983"/>
          </a:xfrm>
          <a:prstGeom prst="rect">
            <a:avLst/>
          </a:prstGeom>
          <a:noFill/>
        </p:spPr>
        <p:txBody>
          <a:bodyPr wrap="square" rtlCol="0">
            <a:spAutoFit/>
          </a:bodyPr>
          <a:lstStyle/>
          <a:p>
            <a:pPr algn="just"/>
            <a:r>
              <a:rPr lang="en-US" sz="2400" b="1" dirty="0">
                <a:solidFill>
                  <a:srgbClr val="2D3956"/>
                </a:solidFill>
                <a:latin typeface="Tajawal ExtraBold" panose="00000800000000000000" pitchFamily="2" charset="-78"/>
                <a:cs typeface="Tajawal ExtraBold" panose="00000800000000000000" pitchFamily="2" charset="-78"/>
              </a:rPr>
              <a:t>There are </a:t>
            </a:r>
            <a:r>
              <a:rPr lang="en-US" sz="2400" b="1" dirty="0">
                <a:solidFill>
                  <a:srgbClr val="C00000"/>
                </a:solidFill>
                <a:latin typeface="Tajawal ExtraBold" panose="00000800000000000000" pitchFamily="2" charset="-78"/>
                <a:cs typeface="Tajawal ExtraBold" panose="00000800000000000000" pitchFamily="2" charset="-78"/>
              </a:rPr>
              <a:t>seven functional blocks of social media </a:t>
            </a:r>
            <a:r>
              <a:rPr lang="en-US" sz="2400" b="1" dirty="0">
                <a:solidFill>
                  <a:srgbClr val="2D3956"/>
                </a:solidFill>
                <a:latin typeface="Tajawal ExtraBold" panose="00000800000000000000" pitchFamily="2" charset="-78"/>
                <a:cs typeface="Tajawal ExtraBold" panose="00000800000000000000" pitchFamily="2" charset="-78"/>
              </a:rPr>
              <a:t>that apply to all users across any given platform:</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1) Identity,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Identity deals with how users reveal themselves in a social media setting</a:t>
            </a:r>
            <a:r>
              <a:rPr lang="en-US" b="1" dirty="0">
                <a:solidFill>
                  <a:srgbClr val="2D3956"/>
                </a:solidFill>
                <a:latin typeface="Tajawal ExtraBold" panose="00000800000000000000" pitchFamily="2" charset="-78"/>
                <a:cs typeface="Tajawal ExtraBold" panose="00000800000000000000" pitchFamily="2" charset="-78"/>
              </a:rPr>
              <a:t>. Most of the information disclosed in this block is personal characteristics of the users such as age, name, gender, profession, and other information that represents them. This identity that is formed, generally happens through expression of what a person likes, dislikes, feels and thinks whether it is done consciously or unconsciously.)</a:t>
            </a:r>
          </a:p>
          <a:p>
            <a:pPr algn="just"/>
            <a:endParaRPr lang="en-US" b="1" dirty="0">
              <a:solidFill>
                <a:srgbClr val="2D3956"/>
              </a:solidFill>
              <a:latin typeface="Tajawal ExtraBold" panose="00000800000000000000" pitchFamily="2" charset="-78"/>
              <a:cs typeface="Tajawal ExtraBold" panose="00000800000000000000" pitchFamily="2" charset="-78"/>
            </a:endParaRPr>
          </a:p>
          <a:p>
            <a:pPr algn="just"/>
            <a:r>
              <a:rPr lang="en-US" sz="2400" b="1" dirty="0">
                <a:solidFill>
                  <a:srgbClr val="C00000"/>
                </a:solidFill>
                <a:latin typeface="Tajawal ExtraBold" panose="00000800000000000000" pitchFamily="2" charset="-78"/>
                <a:cs typeface="Tajawal ExtraBold" panose="00000800000000000000" pitchFamily="2" charset="-78"/>
              </a:rPr>
              <a:t>2) Conversations,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This refers to the way in which users' communication in a social media setting</a:t>
            </a:r>
            <a:r>
              <a:rPr lang="en-US" b="1" dirty="0">
                <a:solidFill>
                  <a:srgbClr val="2D3956"/>
                </a:solidFill>
                <a:latin typeface="Tajawal ExtraBold" panose="00000800000000000000" pitchFamily="2" charset="-78"/>
                <a:cs typeface="Tajawal ExtraBold" panose="00000800000000000000" pitchFamily="2" charset="-78"/>
              </a:rPr>
              <a:t>, either as a group user or an individual. People communicate daily, using social media for a variety of purposes, often to, obtain information on important topics or to stay in touch with friends and family.)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493538"/>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6) reputation, </a:t>
            </a:r>
            <a:r>
              <a:rPr lang="en-US" b="1" dirty="0">
                <a:solidFill>
                  <a:srgbClr val="2D3956"/>
                </a:solidFill>
                <a:latin typeface="Tajawal ExtraBold" panose="00000800000000000000" pitchFamily="2" charset="-78"/>
                <a:cs typeface="Tajawal ExtraBold" panose="00000800000000000000" pitchFamily="2" charset="-78"/>
              </a:rPr>
              <a:t>(Organizations need to always keep the public aware of what channels are official, so that information is not misconstrued. </a:t>
            </a:r>
            <a:r>
              <a:rPr lang="en-US" b="1" dirty="0">
                <a:solidFill>
                  <a:srgbClr val="FF0000"/>
                </a:solidFill>
                <a:latin typeface="Tajawal ExtraBold" panose="00000800000000000000" pitchFamily="2" charset="-78"/>
                <a:cs typeface="Tajawal ExtraBold" panose="00000800000000000000" pitchFamily="2" charset="-78"/>
              </a:rPr>
              <a:t>If an unofficial page is perceived to be official by the public and disseminates false or skewed information, this could aid in the damage of an organization’s image</a:t>
            </a:r>
            <a:r>
              <a:rPr lang="en-US" b="1" dirty="0">
                <a:solidFill>
                  <a:srgbClr val="2D3956"/>
                </a:solidFill>
                <a:latin typeface="Tajawal ExtraBold" panose="00000800000000000000" pitchFamily="2" charset="-78"/>
                <a:cs typeface="Tajawal ExtraBold" panose="00000800000000000000" pitchFamily="2" charset="-78"/>
              </a:rPr>
              <a:t>.)</a:t>
            </a:r>
          </a:p>
          <a:p>
            <a:pPr algn="just"/>
            <a:r>
              <a:rPr lang="en-US" sz="2400" b="1" dirty="0">
                <a:solidFill>
                  <a:srgbClr val="C00000"/>
                </a:solidFill>
                <a:latin typeface="Tajawal ExtraBold" panose="00000800000000000000" pitchFamily="2" charset="-78"/>
                <a:cs typeface="Tajawal ExtraBold" panose="00000800000000000000" pitchFamily="2" charset="-78"/>
              </a:rPr>
              <a:t>7) groups, </a:t>
            </a:r>
            <a:r>
              <a:rPr lang="en-US" b="1" dirty="0">
                <a:solidFill>
                  <a:srgbClr val="2D3956"/>
                </a:solidFill>
                <a:latin typeface="Tajawal ExtraBold" panose="00000800000000000000" pitchFamily="2" charset="-78"/>
                <a:cs typeface="Tajawal ExtraBold" panose="00000800000000000000" pitchFamily="2" charset="-78"/>
              </a:rPr>
              <a:t>(</a:t>
            </a:r>
            <a:r>
              <a:rPr lang="en-US" b="1" dirty="0">
                <a:solidFill>
                  <a:srgbClr val="FF0000"/>
                </a:solidFill>
                <a:latin typeface="Tajawal ExtraBold" panose="00000800000000000000" pitchFamily="2" charset="-78"/>
                <a:cs typeface="Tajawal ExtraBold" panose="00000800000000000000" pitchFamily="2" charset="-78"/>
              </a:rPr>
              <a:t>This function allows for users to come together as a community for a common goal or purpose. </a:t>
            </a:r>
            <a:r>
              <a:rPr lang="en-US" b="1" dirty="0">
                <a:solidFill>
                  <a:srgbClr val="2D3956"/>
                </a:solidFill>
                <a:latin typeface="Tajawal ExtraBold" panose="00000800000000000000" pitchFamily="2" charset="-78"/>
                <a:cs typeface="Tajawal ExtraBold" panose="00000800000000000000" pitchFamily="2" charset="-78"/>
              </a:rPr>
              <a:t>Facebook and Flickr for example have the ability to create two different kinds of groups that people can be a part of.)</a:t>
            </a:r>
          </a:p>
          <a:p>
            <a:pPr algn="just"/>
            <a:endParaRPr lang="en-US" sz="16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2D3956"/>
                </a:solidFill>
                <a:latin typeface="Tajawal ExtraBold" panose="00000800000000000000" pitchFamily="2" charset="-78"/>
                <a:cs typeface="Tajawal ExtraBold" panose="00000800000000000000" pitchFamily="2" charset="-78"/>
              </a:rPr>
              <a:t>The following figure shows the functions of social media along with the implication of each function. With the growth and expansion of social media in society in particular fields such as public relations, it is necessary for the academic community to analyze them for patterns that could emerge to help predict future of certain channels of social media in the professional world.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104585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10" name="Picture 9">
            <a:extLst>
              <a:ext uri="{FF2B5EF4-FFF2-40B4-BE49-F238E27FC236}">
                <a16:creationId xmlns:a16="http://schemas.microsoft.com/office/drawing/2014/main" id="{D0B73EA6-4BBE-1EA6-1E95-BF1E255BF19D}"/>
              </a:ext>
            </a:extLst>
          </p:cNvPr>
          <p:cNvPicPr>
            <a:picLocks noChangeAspect="1"/>
          </p:cNvPicPr>
          <p:nvPr/>
        </p:nvPicPr>
        <p:blipFill rotWithShape="1">
          <a:blip r:embed="rId8">
            <a:lum bright="-20000" contrast="40000"/>
          </a:blip>
          <a:srcRect t="2258" r="2118" b="2049"/>
          <a:stretch/>
        </p:blipFill>
        <p:spPr>
          <a:xfrm>
            <a:off x="2327564" y="1500976"/>
            <a:ext cx="8891041" cy="4456467"/>
          </a:xfrm>
          <a:prstGeom prst="rect">
            <a:avLst/>
          </a:prstGeom>
        </p:spPr>
      </p:pic>
    </p:spTree>
    <p:extLst>
      <p:ext uri="{BB962C8B-B14F-4D97-AF65-F5344CB8AC3E}">
        <p14:creationId xmlns:p14="http://schemas.microsoft.com/office/powerpoint/2010/main" val="386377928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The Seven Functional Blocks of Social Media</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509731"/>
            <a:ext cx="9975495" cy="4493538"/>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Social media creates a media of the masses.</a:t>
            </a:r>
          </a:p>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t>
            </a:r>
            <a:r>
              <a:rPr lang="en-US" sz="2200" b="1" dirty="0">
                <a:solidFill>
                  <a:srgbClr val="2D3956"/>
                </a:solidFill>
                <a:latin typeface="Tajawal ExtraBold" panose="00000800000000000000" pitchFamily="2" charset="-78"/>
                <a:cs typeface="Tajawal ExtraBold" panose="00000800000000000000" pitchFamily="2" charset="-78"/>
              </a:rPr>
              <a:t>have been classified into these </a:t>
            </a:r>
            <a:r>
              <a:rPr lang="en-US" sz="2200" b="1" dirty="0">
                <a:solidFill>
                  <a:srgbClr val="C00000"/>
                </a:solidFill>
                <a:latin typeface="Tajawal ExtraBold" panose="00000800000000000000" pitchFamily="2" charset="-78"/>
                <a:cs typeface="Tajawal ExtraBold" panose="00000800000000000000" pitchFamily="2" charset="-78"/>
              </a:rPr>
              <a:t>categories</a:t>
            </a: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Internet forums, weblogs, social blogs, wikis, podcasts, pictures and video.</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From a public relations perspective, blogs and other forms of social networking are excellent ways to segment the public as groups of individuals who read the same blog or visit the same social networking site as those who share common interests.</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a:t>
            </a:r>
            <a:r>
              <a:rPr lang="en-US" sz="2200" b="1" dirty="0">
                <a:solidFill>
                  <a:srgbClr val="C00000"/>
                </a:solidFill>
                <a:latin typeface="Tajawal ExtraBold" panose="00000800000000000000" pitchFamily="2" charset="-78"/>
                <a:cs typeface="Tajawal ExtraBold" panose="00000800000000000000" pitchFamily="2" charset="-78"/>
              </a:rPr>
              <a:t>interaction</a:t>
            </a:r>
            <a:r>
              <a:rPr lang="en-US" sz="2200" b="1" dirty="0">
                <a:solidFill>
                  <a:srgbClr val="2D3956"/>
                </a:solidFill>
                <a:latin typeface="Tajawal ExtraBold" panose="00000800000000000000" pitchFamily="2" charset="-78"/>
                <a:cs typeface="Tajawal ExtraBold" panose="00000800000000000000" pitchFamily="2" charset="-78"/>
              </a:rPr>
              <a:t> has resulted in a participatory culture where ordinary citizens can have their voices be heard by the general public and large organizations, if they are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Because of these reasons it is time </a:t>
            </a:r>
            <a:r>
              <a:rPr lang="en-US" sz="2200" b="1" dirty="0">
                <a:solidFill>
                  <a:srgbClr val="C00000"/>
                </a:solidFill>
                <a:latin typeface="Tajawal ExtraBold" panose="00000800000000000000" pitchFamily="2" charset="-78"/>
                <a:cs typeface="Tajawal ExtraBold" panose="00000800000000000000" pitchFamily="2" charset="-78"/>
              </a:rPr>
              <a:t>organizations and public relations </a:t>
            </a:r>
            <a:r>
              <a:rPr lang="en-US" sz="2200" b="1" dirty="0">
                <a:solidFill>
                  <a:srgbClr val="2D3956"/>
                </a:solidFill>
                <a:latin typeface="Tajawal ExtraBold" panose="00000800000000000000" pitchFamily="2" charset="-78"/>
                <a:cs typeface="Tajawal ExtraBold" panose="00000800000000000000" pitchFamily="2" charset="-78"/>
              </a:rPr>
              <a:t>practitioners to pay attention to the online conversations taking part without them and learn ways </a:t>
            </a:r>
            <a:r>
              <a:rPr lang="en-US" sz="2200" b="1" dirty="0">
                <a:solidFill>
                  <a:srgbClr val="C00000"/>
                </a:solidFill>
                <a:latin typeface="Tajawal ExtraBold" panose="00000800000000000000" pitchFamily="2" charset="-78"/>
                <a:cs typeface="Tajawal ExtraBold" panose="00000800000000000000" pitchFamily="2" charset="-78"/>
              </a:rPr>
              <a:t>to get involved with their online publics</a:t>
            </a:r>
            <a:r>
              <a:rPr lang="en-US" sz="2200" b="1" dirty="0">
                <a:solidFill>
                  <a:srgbClr val="2D3956"/>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4443163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3902032" cy="954107"/>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Preventing Social Media Risk</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91071" y="1644414"/>
            <a:ext cx="9927994" cy="3985706"/>
          </a:xfrm>
          <a:prstGeom prst="rect">
            <a:avLst/>
          </a:prstGeom>
          <a:noFill/>
        </p:spPr>
        <p:txBody>
          <a:bodyPr wrap="square" rtlCol="0">
            <a:spAutoFit/>
          </a:bodyPr>
          <a:lstStyle/>
          <a:p>
            <a:pPr algn="just"/>
            <a:r>
              <a:rPr lang="en-US" sz="2300" b="1" dirty="0">
                <a:solidFill>
                  <a:schemeClr val="accent6">
                    <a:lumMod val="75000"/>
                  </a:schemeClr>
                </a:solidFill>
                <a:latin typeface="Tajawal ExtraBold" panose="00000800000000000000" pitchFamily="2" charset="-78"/>
                <a:cs typeface="Tajawal ExtraBold" panose="00000800000000000000" pitchFamily="2" charset="-78"/>
              </a:rPr>
              <a:t>1) Guidelines</a:t>
            </a:r>
            <a:endParaRPr lang="en-US" sz="2300" b="1" dirty="0">
              <a:solidFill>
                <a:srgbClr val="2D3956"/>
              </a:solidFill>
              <a:latin typeface="Tajawal ExtraBold" panose="00000800000000000000" pitchFamily="2" charset="-78"/>
              <a:cs typeface="Tajawal ExtraBold" panose="00000800000000000000" pitchFamily="2" charset="-78"/>
            </a:endParaRPr>
          </a:p>
          <a:p>
            <a:pPr algn="just"/>
            <a:r>
              <a:rPr lang="en-US" sz="2300" b="1" dirty="0">
                <a:solidFill>
                  <a:srgbClr val="FF0000"/>
                </a:solidFill>
                <a:latin typeface="Tajawal ExtraBold" panose="00000800000000000000" pitchFamily="2" charset="-78"/>
                <a:cs typeface="Tajawal ExtraBold" panose="00000800000000000000" pitchFamily="2" charset="-78"/>
              </a:rPr>
              <a:t>As general best practice, a high-level overall policy should be rolled out to guide the use of social media by all employees of the organization and any third party acting on behalf of the organization. </a:t>
            </a:r>
            <a:r>
              <a:rPr lang="en-US" sz="2300" b="1" dirty="0">
                <a:solidFill>
                  <a:srgbClr val="2D3956"/>
                </a:solidFill>
                <a:latin typeface="Tajawal ExtraBold" panose="00000800000000000000" pitchFamily="2" charset="-78"/>
                <a:cs typeface="Tajawal ExtraBold" panose="00000800000000000000" pitchFamily="2" charset="-78"/>
              </a:rPr>
              <a:t>The guidelines should highlight key components including:</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Scope</a:t>
            </a:r>
            <a:r>
              <a:rPr lang="en-US" sz="2300" b="1" dirty="0">
                <a:solidFill>
                  <a:srgbClr val="2D3956"/>
                </a:solidFill>
                <a:latin typeface="Tajawal ExtraBold" panose="00000800000000000000" pitchFamily="2" charset="-78"/>
                <a:cs typeface="Tajawal ExtraBold" panose="00000800000000000000" pitchFamily="2" charset="-78"/>
              </a:rPr>
              <a:t>—Defining the overall scope of the policy guidelines that is set forth by the enterprise for its employees</a:t>
            </a:r>
          </a:p>
          <a:p>
            <a:pPr algn="just"/>
            <a:r>
              <a:rPr lang="en-US" sz="2300" b="1" dirty="0">
                <a:solidFill>
                  <a:srgbClr val="2D3956"/>
                </a:solidFill>
                <a:latin typeface="Tajawal ExtraBold" panose="00000800000000000000" pitchFamily="2" charset="-78"/>
                <a:cs typeface="Tajawal ExtraBold" panose="00000800000000000000" pitchFamily="2" charset="-78"/>
              </a:rPr>
              <a:t>    </a:t>
            </a:r>
            <a:r>
              <a:rPr lang="en-US" sz="2300" b="1" dirty="0">
                <a:solidFill>
                  <a:srgbClr val="00B0F0"/>
                </a:solidFill>
                <a:latin typeface="Tajawal ExtraBold" panose="00000800000000000000" pitchFamily="2" charset="-78"/>
                <a:cs typeface="Tajawal ExtraBold" panose="00000800000000000000" pitchFamily="2" charset="-78"/>
              </a:rPr>
              <a:t>Purpose</a:t>
            </a:r>
            <a:r>
              <a:rPr lang="en-US" sz="2300" b="1" dirty="0">
                <a:solidFill>
                  <a:srgbClr val="2D3956"/>
                </a:solidFill>
                <a:latin typeface="Tajawal ExtraBold" panose="00000800000000000000" pitchFamily="2" charset="-78"/>
                <a:cs typeface="Tajawal ExtraBold" panose="00000800000000000000" pitchFamily="2" charset="-78"/>
              </a:rPr>
              <a:t>—Definition of the purpose of the guidelines for the organization, specifically, how social media activity on behalf of the organization will take place and what sort of information is relevant to share via that activity.</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a:solidFill>
                  <a:schemeClr val="bg1"/>
                </a:solidFill>
                <a:latin typeface="Tajawal Medium" panose="00000600000000000000" pitchFamily="2" charset="-78"/>
                <a:cs typeface="Tajawal Medium" panose="00000600000000000000" pitchFamily="2" charset="-78"/>
              </a:rPr>
              <a:t>Lecture</a:t>
            </a:r>
            <a:endParaRPr lang="en-US" sz="280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06</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772911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a:t>
            </a:r>
            <a:r>
              <a:rPr lang="ar-EG" sz="6000" b="1" dirty="0">
                <a:solidFill>
                  <a:srgbClr val="2E3957"/>
                </a:solidFill>
                <a:latin typeface="Tajawal ExtraBold" panose="00000800000000000000" pitchFamily="2" charset="-78"/>
                <a:cs typeface="Tajawal ExtraBold" panose="00000800000000000000" pitchFamily="2" charset="-78"/>
              </a:rPr>
              <a:t>7</a:t>
            </a:r>
            <a:endParaRPr lang="en-US" sz="6000" b="1" dirty="0">
              <a:solidFill>
                <a:srgbClr val="2E3957"/>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76954832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Monitoring Tools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474106"/>
            <a:ext cx="10238444" cy="4516621"/>
          </a:xfrm>
          <a:prstGeom prst="rect">
            <a:avLst/>
          </a:prstGeom>
          <a:noFill/>
        </p:spPr>
        <p:txBody>
          <a:bodyPr wrap="square" rtlCol="0">
            <a:spAutoFit/>
          </a:bodyPr>
          <a:lstStyle/>
          <a:p>
            <a:pPr marL="342900" indent="-342900" algn="just">
              <a:lnSpc>
                <a:spcPts val="23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sz="2000" b="1" dirty="0">
                <a:solidFill>
                  <a:srgbClr val="FF0000"/>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sz="2000" b="1" dirty="0">
                <a:solidFill>
                  <a:srgbClr val="C00000"/>
                </a:solidFill>
                <a:latin typeface="Tajawal ExtraBold" panose="00000800000000000000" pitchFamily="2" charset="-78"/>
                <a:cs typeface="Tajawal ExtraBold" panose="00000800000000000000" pitchFamily="2" charset="-78"/>
              </a:rPr>
              <a:t>gurus</a:t>
            </a:r>
            <a:r>
              <a:rPr lang="en-US" sz="2000"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05457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respond to ‘</a:t>
            </a:r>
            <a:r>
              <a:rPr lang="en-US" sz="2400" b="1" dirty="0" err="1">
                <a:solidFill>
                  <a:schemeClr val="bg1"/>
                </a:solidFill>
                <a:latin typeface="Tajawal Medium" panose="00000600000000000000" pitchFamily="2" charset="-78"/>
                <a:cs typeface="Tajawal Medium" panose="00000600000000000000" pitchFamily="2" charset="-78"/>
              </a:rPr>
              <a:t>radicalised</a:t>
            </a:r>
            <a:r>
              <a:rPr lang="en-US" sz="2400" b="1" dirty="0">
                <a:solidFill>
                  <a:schemeClr val="bg1"/>
                </a:solidFill>
                <a:latin typeface="Tajawal Medium" panose="00000600000000000000" pitchFamily="2" charset="-78"/>
                <a:cs typeface="Tajawal Medium" panose="00000600000000000000" pitchFamily="2" charset="-78"/>
              </a:rPr>
              <a:t>’ customers or stakeholders?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889646" cy="4308872"/>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r>
              <a:rPr lang="en-US" sz="2200" b="1" dirty="0">
                <a:solidFill>
                  <a:srgbClr val="C00000"/>
                </a:solidFill>
                <a:latin typeface="Tajawal ExtraBold" panose="00000800000000000000" pitchFamily="2" charset="-78"/>
                <a:cs typeface="Tajawal ExtraBold" panose="00000800000000000000" pitchFamily="2" charset="-78"/>
              </a:rPr>
              <a:t>1) Pre-radical</a:t>
            </a:r>
            <a:r>
              <a:rPr lang="ar-EG" sz="2400" dirty="0"/>
              <a:t>ما قبل التطرف</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a:t>
            </a:r>
            <a:r>
              <a:rPr lang="ar-EG" sz="2400" dirty="0"/>
              <a:t>تحديد الذات</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a:t>
            </a:r>
            <a:r>
              <a:rPr lang="ar-EG" sz="2400" dirty="0"/>
              <a:t>التلقين</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a:t>
            </a:r>
            <a:r>
              <a:rPr lang="ar-EG" sz="2400" dirty="0"/>
              <a:t>الإرهاب</a:t>
            </a:r>
            <a:r>
              <a:rPr lang="en-US" sz="2200" b="1" dirty="0">
                <a:solidFill>
                  <a:srgbClr val="C00000"/>
                </a:solidFill>
                <a:latin typeface="Tajawal ExtraBold" panose="00000800000000000000" pitchFamily="2" charset="-78"/>
                <a:cs typeface="Tajawal ExtraBold" panose="00000800000000000000" pitchFamily="2" charset="-78"/>
              </a:rPr>
              <a:t>: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terrorist acts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163809" y="1509731"/>
            <a:ext cx="944668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Digital activism</a:t>
            </a:r>
            <a:r>
              <a:rPr lang="en-US" sz="2200" b="1" dirty="0">
                <a:solidFill>
                  <a:srgbClr val="2D3956"/>
                </a:solidFill>
                <a:latin typeface="Tajawal ExtraBold" panose="00000800000000000000" pitchFamily="2" charset="-78"/>
                <a:cs typeface="Tajawal ExtraBold" panose="00000800000000000000" pitchFamily="2" charset="-78"/>
              </a:rPr>
              <a:t>, also known as </a:t>
            </a:r>
            <a:r>
              <a:rPr lang="en-US" sz="2200" b="1" dirty="0" err="1">
                <a:solidFill>
                  <a:srgbClr val="FF0000"/>
                </a:solidFill>
                <a:latin typeface="Tajawal ExtraBold" panose="00000800000000000000" pitchFamily="2" charset="-78"/>
                <a:cs typeface="Tajawal ExtraBold" panose="00000800000000000000" pitchFamily="2" charset="-78"/>
              </a:rPr>
              <a:t>cyberactivism</a:t>
            </a:r>
            <a:r>
              <a:rPr lang="en-US" sz="2200" b="1" dirty="0">
                <a:solidFill>
                  <a:srgbClr val="2D3956"/>
                </a:solidFill>
                <a:latin typeface="Tajawal ExtraBold" panose="00000800000000000000" pitchFamily="2" charset="-78"/>
                <a:cs typeface="Tajawal ExtraBold" panose="00000800000000000000" pitchFamily="2" charset="-78"/>
              </a:rPr>
              <a:t>, form of activism </a:t>
            </a:r>
            <a:r>
              <a:rPr lang="en-US" sz="2200" b="1" dirty="0">
                <a:solidFill>
                  <a:srgbClr val="FF0000"/>
                </a:solidFill>
                <a:latin typeface="Tajawal ExtraBold" panose="00000800000000000000" pitchFamily="2" charset="-78"/>
                <a:cs typeface="Tajawal ExtraBold" panose="00000800000000000000" pitchFamily="2" charset="-78"/>
              </a:rPr>
              <a:t>that uses the Internet and digital media </a:t>
            </a:r>
            <a:r>
              <a:rPr lang="en-US" sz="2200" b="1" dirty="0">
                <a:solidFill>
                  <a:srgbClr val="2D3956"/>
                </a:solidFill>
                <a:latin typeface="Tajawal ExtraBold" panose="00000800000000000000" pitchFamily="2" charset="-78"/>
                <a:cs typeface="Tajawal ExtraBold" panose="00000800000000000000" pitchFamily="2" charset="-78"/>
              </a:rPr>
              <a:t>as key platforms for mass mobilization and political action.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(D.A.) refers to political activism on the internet or political movements relying on it.</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Digital activism has proved to be a powerful means of grassroots political mobilization and provides new ways to engage protesters. Additionally, online actions can be important in countries where public spaces are highly regulated or are under military control. In such cases, online actions are a better option than possibly physically dangerous “live” actions. </a:t>
            </a:r>
            <a:r>
              <a:rPr lang="en-US" sz="2200" b="1" dirty="0">
                <a:solidFill>
                  <a:srgbClr val="7030A0"/>
                </a:solidFill>
                <a:latin typeface="Tajawal ExtraBold" panose="00000800000000000000" pitchFamily="2" charset="-78"/>
                <a:cs typeface="Tajawal ExtraBold" panose="00000800000000000000" pitchFamily="2" charset="-78"/>
              </a:rPr>
              <a:t>E.G. The Arab Spring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1522930"/>
            <a:ext cx="2137625"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ar-EG" dirty="0"/>
              <a:t>القاعدة الشعبية</a:t>
            </a:r>
            <a:endParaRPr lang="en-US" dirty="0"/>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447778" y="5247988"/>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4960927" cy="1200329"/>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What is digital activism? and </a:t>
            </a:r>
          </a:p>
          <a:p>
            <a:pPr algn="just"/>
            <a:r>
              <a:rPr lang="en-US" sz="2400" b="1" dirty="0">
                <a:solidFill>
                  <a:schemeClr val="bg1"/>
                </a:solidFill>
                <a:latin typeface="Tajawal Medium" panose="00000600000000000000" pitchFamily="2" charset="-78"/>
                <a:cs typeface="Tajawal Medium" panose="00000600000000000000" pitchFamily="2" charset="-78"/>
              </a:rPr>
              <a:t>who are digital activists?</a:t>
            </a:r>
          </a:p>
          <a:p>
            <a:pPr algn="just"/>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97548" y="1509731"/>
            <a:ext cx="9446683" cy="4431983"/>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400" b="1" dirty="0">
                <a:solidFill>
                  <a:srgbClr val="C00000"/>
                </a:solidFill>
                <a:latin typeface="Tajawal ExtraBold" panose="00000800000000000000" pitchFamily="2" charset="-78"/>
                <a:cs typeface="Tajawal ExtraBold" panose="00000800000000000000" pitchFamily="2" charset="-78"/>
              </a:rPr>
              <a:t>smart mobs</a:t>
            </a:r>
            <a:r>
              <a:rPr lang="en-US" sz="24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Initially, online activists 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World Wide Web as a site of protest that mirrors and amplifies off-line demonstrations. Some forms of digital activism are e-mail and social-media campaigning, virtual sit-ins, and “hacktivism” (disrupting Web sites).</a:t>
            </a:r>
          </a:p>
          <a:p>
            <a:pPr algn="just"/>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07</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1522930"/>
            <a:ext cx="1873868" cy="4344804"/>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ar-EG" b="1" dirty="0"/>
              <a:t>الغوغاء الذكية</a:t>
            </a:r>
            <a:endParaRPr lang="en-US" b="1" dirty="0"/>
          </a:p>
          <a:p>
            <a:pPr algn="ctr"/>
            <a:r>
              <a:rPr lang="en-US" dirty="0"/>
              <a:t>is a large group of people mobilized by social media to meet in a public place typically for the purpose of social or political protest.</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8</a:t>
            </a:r>
          </a:p>
        </p:txBody>
      </p:sp>
    </p:spTree>
    <p:extLst>
      <p:ext uri="{BB962C8B-B14F-4D97-AF65-F5344CB8AC3E}">
        <p14:creationId xmlns:p14="http://schemas.microsoft.com/office/powerpoint/2010/main" val="1663830439"/>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832092"/>
          </a:xfrm>
          <a:prstGeom prst="rect">
            <a:avLst/>
          </a:prstGeom>
          <a:noFill/>
        </p:spPr>
        <p:txBody>
          <a:bodyPr wrap="square" rtlCol="0">
            <a:spAutoFit/>
          </a:bodyPr>
          <a:lstStyle/>
          <a:p>
            <a:pPr algn="just"/>
            <a:r>
              <a:rPr lang="en-US" sz="2200" b="1" dirty="0">
                <a:solidFill>
                  <a:srgbClr val="C00000"/>
                </a:solidFill>
                <a:latin typeface="Tajawal ExtraBold" panose="00000800000000000000" pitchFamily="2" charset="-78"/>
                <a:cs typeface="Tajawal ExtraBold" panose="00000800000000000000" pitchFamily="2" charset="-78"/>
              </a:rPr>
              <a:t>What is a social media monitoring dashboard?</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Social media monitoring dashboards visualize important performance metrics for a brand’s marketing efforts on social media.</a:t>
            </a:r>
            <a:r>
              <a:rPr lang="en-US" sz="2200" b="1" dirty="0">
                <a:solidFill>
                  <a:srgbClr val="2D3956"/>
                </a:solidFill>
                <a:latin typeface="Tajawal ExtraBold" panose="00000800000000000000" pitchFamily="2" charset="-78"/>
                <a:cs typeface="Tajawal ExtraBold" panose="00000800000000000000" pitchFamily="2" charset="-78"/>
              </a:rPr>
              <a:t> This includes followership, organic performance, the performance of paid advertising, and the visibility of their brand through 3rd party content and discussions (otherwise known as social listening).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 social media management dashboard is a tool used to track, measure, and analyze the performance of your social media channels, all in one place. It can help you understand everything from follower growth to competitor intelligence to social sentiment.</a:t>
            </a:r>
          </a:p>
          <a:p>
            <a:pPr algn="just"/>
            <a:r>
              <a:rPr lang="en-US" sz="2200" b="1" dirty="0">
                <a:solidFill>
                  <a:srgbClr val="C00000"/>
                </a:solidFill>
                <a:latin typeface="Tajawal ExtraBold" panose="00000800000000000000" pitchFamily="2" charset="-78"/>
                <a:cs typeface="Tajawal ExtraBold" panose="00000800000000000000" pitchFamily="2" charset="-78"/>
              </a:rPr>
              <a:t>Why So Popular?</a:t>
            </a:r>
          </a:p>
          <a:p>
            <a:pPr marL="342900" indent="-342900" algn="just">
              <a:buFont typeface="Wingdings" panose="05000000000000000000" pitchFamily="2" charset="2"/>
              <a:buChar char="q"/>
            </a:pPr>
            <a:r>
              <a:rPr lang="en-US" b="1" dirty="0">
                <a:solidFill>
                  <a:srgbClr val="2D3956"/>
                </a:solidFill>
                <a:latin typeface="Tajawal ExtraBold" panose="00000800000000000000" pitchFamily="2" charset="-78"/>
                <a:cs typeface="Tajawal ExtraBold" panose="00000800000000000000" pitchFamily="2" charset="-78"/>
              </a:rPr>
              <a:t> Authentic viewpoints, Grassroots opinion, Unprompted views, Can be cheaper than surveys, focus groups, Consumers not “expecting” marketers and researchers to be listening.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54862083"/>
      </p:ext>
    </p:extLst>
  </p:cSld>
  <p:clrMapOvr>
    <a:masterClrMapping/>
  </p:clrMapOvr>
  <mc:AlternateContent xmlns:mc="http://schemas.openxmlformats.org/markup-compatibility/2006" xmlns:p14="http://schemas.microsoft.com/office/powerpoint/2010/main">
    <mc:Choice Requires="p14">
      <p:transition p14:dur="10" advTm="209000"/>
    </mc:Choice>
    <mc:Fallback xmlns="">
      <p:transition advTm="209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524315"/>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Real-time dashboards are a form of visualization that automatically updates the user's screen with relevant information based on the latest available data.</a:t>
            </a:r>
            <a:r>
              <a:rPr lang="en-US" sz="2400" b="1" dirty="0">
                <a:solidFill>
                  <a:srgbClr val="2D3956"/>
                </a:solidFill>
                <a:latin typeface="Tajawal ExtraBold" panose="00000800000000000000" pitchFamily="2" charset="-78"/>
                <a:cs typeface="Tajawal ExtraBold" panose="00000800000000000000" pitchFamily="2" charset="-78"/>
              </a:rPr>
              <a:t> In other words, a real-time dashboard is a graphical user interface with a simple display that visualizes performance indicators and essential metrics crucial to specific business processes, functions, and objectives.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A live dashboard is a performance tool used to analyze, track, and report on the company’s data in real time with the help of interactive data visualizations. </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These real time dashboards are automatically updated and provide the user with instant access to critical data.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64326537"/>
      </p:ext>
    </p:extLst>
  </p:cSld>
  <p:clrMapOvr>
    <a:masterClrMapping/>
  </p:clrMapOvr>
  <mc:AlternateContent xmlns:mc="http://schemas.openxmlformats.org/markup-compatibility/2006" xmlns:p14="http://schemas.microsoft.com/office/powerpoint/2010/main">
    <mc:Choice Requires="p14">
      <p:transition p14:dur="10" advTm="253000"/>
    </mc:Choice>
    <mc:Fallback xmlns="">
      <p:transition advTm="253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Managing Real-time Publication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537" y="1449967"/>
            <a:ext cx="9889646" cy="452431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3 key advantages to having good social media management</a:t>
            </a:r>
          </a:p>
          <a:p>
            <a:pPr algn="just"/>
            <a:r>
              <a:rPr lang="en-US" sz="2400" b="1" dirty="0">
                <a:solidFill>
                  <a:srgbClr val="FF0000"/>
                </a:solidFill>
                <a:latin typeface="Tajawal ExtraBold" panose="00000800000000000000" pitchFamily="2" charset="-78"/>
                <a:cs typeface="Tajawal ExtraBold" panose="00000800000000000000" pitchFamily="2" charset="-78"/>
              </a:rPr>
              <a:t>1: Effective platform management saves time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You will probably have one or two key platforms you primarily focus on (let’s say, Facebook for advertising and support and Twitter for building brand awareness). Still, you can’t afford to skip the basic hygiene factors on some others (for example, your LinkedIn company page), which means switching costs.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When you publish or respond in multiple channels without a cohesive plan, this will create unnecessary costs, loss of focus, and poor follow-through. You can invest in a tool to manage all platforms in one place. This keeps you focused on an actual strategy and reduces switching costs to help you act faster.</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126793949"/>
      </p:ext>
    </p:extLst>
  </p:cSld>
  <p:clrMapOvr>
    <a:masterClrMapping/>
  </p:clrMapOvr>
  <mc:AlternateContent xmlns:mc="http://schemas.openxmlformats.org/markup-compatibility/2006" xmlns:p14="http://schemas.microsoft.com/office/powerpoint/2010/main">
    <mc:Choice Requires="p14">
      <p:transition p14:dur="10" advTm="158000"/>
    </mc:Choice>
    <mc:Fallback xmlns="">
      <p:transition advTm="15800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830997"/>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Social Media Monitoring Tool</a:t>
            </a:r>
          </a:p>
          <a:p>
            <a:pPr algn="just"/>
            <a:r>
              <a:rPr lang="en-US" sz="2400" b="1" dirty="0">
                <a:solidFill>
                  <a:schemeClr val="bg1"/>
                </a:solidFill>
                <a:latin typeface="Tajawal Medium" panose="00000600000000000000" pitchFamily="2" charset="-78"/>
                <a:cs typeface="Tajawal Medium" panose="00000600000000000000" pitchFamily="2" charset="-78"/>
              </a:rPr>
              <a:t>An Example: Crowd Tangle</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9" name="Picture 8">
            <a:extLst>
              <a:ext uri="{FF2B5EF4-FFF2-40B4-BE49-F238E27FC236}">
                <a16:creationId xmlns:a16="http://schemas.microsoft.com/office/drawing/2014/main" id="{65BBCF4D-FFEC-CBFA-3D60-9277DFFC1ACD}"/>
              </a:ext>
            </a:extLst>
          </p:cNvPr>
          <p:cNvPicPr>
            <a:picLocks noChangeAspect="1"/>
          </p:cNvPicPr>
          <p:nvPr/>
        </p:nvPicPr>
        <p:blipFill>
          <a:blip r:embed="rId9">
            <a:extLst>
              <a:ext uri="{BEBA8EAE-BF5A-486C-A8C5-ECC9F3942E4B}">
                <a14:imgProps xmlns:a14="http://schemas.microsoft.com/office/drawing/2010/main">
                  <a14:imgLayer r:embed="rId10">
                    <a14:imgEffect>
                      <a14:brightnessContrast contrast="40000"/>
                    </a14:imgEffect>
                  </a14:imgLayer>
                </a14:imgProps>
              </a:ext>
            </a:extLst>
          </a:blip>
          <a:stretch>
            <a:fillRect/>
          </a:stretch>
        </p:blipFill>
        <p:spPr>
          <a:xfrm>
            <a:off x="1583507" y="2105176"/>
            <a:ext cx="9824090" cy="2903086"/>
          </a:xfrm>
          <a:prstGeom prst="rect">
            <a:avLst/>
          </a:prstGeom>
        </p:spPr>
      </p:pic>
    </p:spTree>
    <p:extLst>
      <p:ext uri="{BB962C8B-B14F-4D97-AF65-F5344CB8AC3E}">
        <p14:creationId xmlns:p14="http://schemas.microsoft.com/office/powerpoint/2010/main" val="8956210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437584"/>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A Real-time Monitoring Dashboard</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450356"/>
            <a:ext cx="9889646" cy="4585871"/>
          </a:xfrm>
          <a:prstGeom prst="rect">
            <a:avLst/>
          </a:prstGeom>
          <a:noFill/>
        </p:spPr>
        <p:txBody>
          <a:bodyPr wrap="square" rtlCol="0">
            <a:spAutoFit/>
          </a:bodyPr>
          <a:lstStyle/>
          <a:p>
            <a:pPr algn="just"/>
            <a:r>
              <a:rPr lang="en-US" sz="2800" b="1" dirty="0">
                <a:solidFill>
                  <a:srgbClr val="C00000"/>
                </a:solidFill>
                <a:latin typeface="Tajawal ExtraBold" panose="00000800000000000000" pitchFamily="2" charset="-78"/>
                <a:cs typeface="Tajawal ExtraBold" panose="00000800000000000000" pitchFamily="2" charset="-78"/>
              </a:rPr>
              <a:t>Examples of tools</a:t>
            </a:r>
          </a:p>
          <a:p>
            <a:pPr lvl="1" algn="just"/>
            <a:r>
              <a:rPr lang="en-US" sz="2400" b="1" dirty="0">
                <a:solidFill>
                  <a:srgbClr val="C00000"/>
                </a:solidFill>
                <a:latin typeface="Tajawal ExtraBold" panose="00000800000000000000" pitchFamily="2" charset="-78"/>
                <a:cs typeface="Tajawal ExtraBold" panose="00000800000000000000" pitchFamily="2" charset="-78"/>
              </a:rPr>
              <a:t>10 brand social media monitoring tools (Free &amp; Paid)</a:t>
            </a:r>
          </a:p>
          <a:p>
            <a:pPr lvl="2" algn="just"/>
            <a:r>
              <a:rPr lang="en-US" sz="2400" b="1" dirty="0">
                <a:solidFill>
                  <a:srgbClr val="2D3956"/>
                </a:solidFill>
                <a:latin typeface="Tajawal ExtraBold" panose="00000800000000000000" pitchFamily="2" charset="-78"/>
                <a:cs typeface="Tajawal ExtraBold" panose="00000800000000000000" pitchFamily="2" charset="-78"/>
              </a:rPr>
              <a:t>1. </a:t>
            </a:r>
            <a:r>
              <a:rPr lang="en-US" sz="2400" b="1" dirty="0">
                <a:solidFill>
                  <a:srgbClr val="FF0000"/>
                </a:solidFill>
                <a:latin typeface="Tajawal ExtraBold" panose="00000800000000000000" pitchFamily="2" charset="-78"/>
                <a:cs typeface="Tajawal ExtraBold" panose="00000800000000000000" pitchFamily="2" charset="-78"/>
              </a:rPr>
              <a:t>Hootsuite</a:t>
            </a:r>
          </a:p>
          <a:p>
            <a:pPr lvl="2" algn="just"/>
            <a:r>
              <a:rPr lang="en-US" sz="2400" b="1" dirty="0">
                <a:solidFill>
                  <a:srgbClr val="2D3956"/>
                </a:solidFill>
                <a:latin typeface="Tajawal ExtraBold" panose="00000800000000000000" pitchFamily="2" charset="-78"/>
                <a:cs typeface="Tajawal ExtraBold" panose="00000800000000000000" pitchFamily="2" charset="-78"/>
              </a:rPr>
              <a:t>2. </a:t>
            </a:r>
            <a:r>
              <a:rPr lang="en-US" sz="2400" b="1" dirty="0" err="1">
                <a:solidFill>
                  <a:srgbClr val="2D3956"/>
                </a:solidFill>
                <a:latin typeface="Tajawal ExtraBold" panose="00000800000000000000" pitchFamily="2" charset="-78"/>
                <a:cs typeface="Tajawal ExtraBold" panose="00000800000000000000" pitchFamily="2" charset="-78"/>
              </a:rPr>
              <a:t>Nexalogy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3. </a:t>
            </a:r>
            <a:r>
              <a:rPr lang="en-US" sz="2400" b="1" dirty="0" err="1">
                <a:solidFill>
                  <a:srgbClr val="2D3956"/>
                </a:solidFill>
                <a:latin typeface="Tajawal ExtraBold" panose="00000800000000000000" pitchFamily="2" charset="-78"/>
                <a:cs typeface="Tajawal ExtraBold" panose="00000800000000000000" pitchFamily="2" charset="-78"/>
              </a:rPr>
              <a:t>Mentionlytics</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4. </a:t>
            </a:r>
            <a:r>
              <a:rPr lang="en-US" sz="2400" b="1" dirty="0" err="1">
                <a:solidFill>
                  <a:srgbClr val="2D3956"/>
                </a:solidFill>
                <a:latin typeface="Tajawal ExtraBold" panose="00000800000000000000" pitchFamily="2" charset="-78"/>
                <a:cs typeface="Tajawal ExtraBold" panose="00000800000000000000" pitchFamily="2" charset="-78"/>
              </a:rPr>
              <a:t>Reputology</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5. </a:t>
            </a:r>
            <a:r>
              <a:rPr lang="en-US" sz="2400" b="1" dirty="0" err="1">
                <a:solidFill>
                  <a:srgbClr val="2D3956"/>
                </a:solidFill>
                <a:latin typeface="Tajawal ExtraBold" panose="00000800000000000000" pitchFamily="2" charset="-78"/>
                <a:cs typeface="Tajawal ExtraBold" panose="00000800000000000000" pitchFamily="2" charset="-78"/>
              </a:rPr>
              <a:t>Tweepsmap</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6. Reddit Keyword Monitor Pro</a:t>
            </a:r>
          </a:p>
          <a:p>
            <a:pPr lvl="2" algn="just"/>
            <a:r>
              <a:rPr lang="en-US" sz="2400" b="1" dirty="0">
                <a:solidFill>
                  <a:srgbClr val="2D3956"/>
                </a:solidFill>
                <a:latin typeface="Tajawal ExtraBold" panose="00000800000000000000" pitchFamily="2" charset="-78"/>
                <a:cs typeface="Tajawal ExtraBold" panose="00000800000000000000" pitchFamily="2" charset="-78"/>
              </a:rPr>
              <a:t>7. </a:t>
            </a:r>
            <a:r>
              <a:rPr lang="en-US" sz="2400" b="1" dirty="0" err="1">
                <a:solidFill>
                  <a:srgbClr val="2D3956"/>
                </a:solidFill>
                <a:latin typeface="Tajawal ExtraBold" panose="00000800000000000000" pitchFamily="2" charset="-78"/>
                <a:cs typeface="Tajawal ExtraBold" panose="00000800000000000000" pitchFamily="2" charset="-78"/>
              </a:rPr>
              <a:t>Talkwalker</a:t>
            </a:r>
            <a:endParaRPr lang="en-US" sz="2400" b="1" dirty="0">
              <a:solidFill>
                <a:srgbClr val="2D3956"/>
              </a:solidFill>
              <a:latin typeface="Tajawal ExtraBold" panose="00000800000000000000" pitchFamily="2" charset="-78"/>
              <a:cs typeface="Tajawal ExtraBold" panose="00000800000000000000" pitchFamily="2" charset="-78"/>
            </a:endParaRPr>
          </a:p>
          <a:p>
            <a:pPr lvl="2" algn="just"/>
            <a:r>
              <a:rPr lang="en-US" sz="2400" b="1" dirty="0">
                <a:solidFill>
                  <a:srgbClr val="2D3956"/>
                </a:solidFill>
                <a:latin typeface="Tajawal ExtraBold" panose="00000800000000000000" pitchFamily="2" charset="-78"/>
                <a:cs typeface="Tajawal ExtraBold" panose="00000800000000000000" pitchFamily="2" charset="-78"/>
              </a:rPr>
              <a:t>8. Sprout Social</a:t>
            </a:r>
          </a:p>
          <a:p>
            <a:pPr lvl="2" algn="just"/>
            <a:r>
              <a:rPr lang="en-US" sz="2400" b="1" dirty="0">
                <a:solidFill>
                  <a:srgbClr val="2D3956"/>
                </a:solidFill>
                <a:latin typeface="Tajawal ExtraBold" panose="00000800000000000000" pitchFamily="2" charset="-78"/>
                <a:cs typeface="Tajawal ExtraBold" panose="00000800000000000000" pitchFamily="2" charset="-78"/>
              </a:rPr>
              <a:t>9. Agora Pulse</a:t>
            </a:r>
          </a:p>
          <a:p>
            <a:pPr lvl="2" algn="just"/>
            <a:r>
              <a:rPr lang="en-US" sz="2400" b="1" dirty="0">
                <a:solidFill>
                  <a:srgbClr val="2D3956"/>
                </a:solidFill>
                <a:latin typeface="Tajawal ExtraBold" panose="00000800000000000000" pitchFamily="2" charset="-78"/>
                <a:cs typeface="Tajawal ExtraBold" panose="00000800000000000000" pitchFamily="2" charset="-78"/>
              </a:rPr>
              <a:t>10. </a:t>
            </a:r>
            <a:r>
              <a:rPr lang="en-US" sz="2400" b="1" dirty="0">
                <a:solidFill>
                  <a:srgbClr val="FF0000"/>
                </a:solidFill>
                <a:latin typeface="Tajawal ExtraBold" panose="00000800000000000000" pitchFamily="2" charset="-78"/>
                <a:cs typeface="Tajawal ExtraBold" panose="00000800000000000000" pitchFamily="2" charset="-78"/>
              </a:rPr>
              <a:t>Crowd Analyzer </a:t>
            </a:r>
            <a:r>
              <a:rPr lang="en-US" sz="2400" b="1" dirty="0">
                <a:solidFill>
                  <a:srgbClr val="2D3956"/>
                </a:solidFill>
                <a:latin typeface="Tajawal ExtraBold" panose="00000800000000000000" pitchFamily="2" charset="-78"/>
                <a:cs typeface="Tajawal ExtraBold" panose="00000800000000000000" pitchFamily="2" charset="-78"/>
              </a:rPr>
              <a:t>(Arabic Media Monitoring Platform)</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08</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7DBD2498-1185-C2D6-6738-B29F1FC35F65}"/>
              </a:ext>
            </a:extLst>
          </p:cNvPr>
          <p:cNvPicPr>
            <a:picLocks noChangeAspect="1"/>
          </p:cNvPicPr>
          <p:nvPr/>
        </p:nvPicPr>
        <p:blipFill>
          <a:blip r:embed="rId9"/>
          <a:stretch>
            <a:fillRect/>
          </a:stretch>
        </p:blipFill>
        <p:spPr>
          <a:xfrm>
            <a:off x="7649717" y="2490472"/>
            <a:ext cx="3703093" cy="3098506"/>
          </a:xfrm>
          <a:prstGeom prst="rect">
            <a:avLst/>
          </a:prstGeom>
        </p:spPr>
      </p:pic>
    </p:spTree>
    <p:extLst>
      <p:ext uri="{BB962C8B-B14F-4D97-AF65-F5344CB8AC3E}">
        <p14:creationId xmlns:p14="http://schemas.microsoft.com/office/powerpoint/2010/main" val="1436432493"/>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7" y="2921167"/>
            <a:ext cx="3758120"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9</a:t>
            </a:r>
          </a:p>
        </p:txBody>
      </p:sp>
    </p:spTree>
    <p:extLst>
      <p:ext uri="{BB962C8B-B14F-4D97-AF65-F5344CB8AC3E}">
        <p14:creationId xmlns:p14="http://schemas.microsoft.com/office/powerpoint/2010/main" val="784450517"/>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154984"/>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FF0000"/>
                </a:solidFill>
                <a:latin typeface="Tajawal ExtraBold" panose="00000800000000000000" pitchFamily="2" charset="-78"/>
                <a:cs typeface="Tajawal ExtraBold" panose="00000800000000000000" pitchFamily="2" charset="-78"/>
              </a:rPr>
              <a:t>One of the most significant problems faced by many businesses engaged in social media is that they have never spent the time to set relevant and realistic social media marketing goals. </a:t>
            </a:r>
            <a:r>
              <a:rPr lang="en-US" sz="2400" b="1" dirty="0">
                <a:solidFill>
                  <a:srgbClr val="2D3956"/>
                </a:solidFill>
                <a:latin typeface="Tajawal ExtraBold" panose="00000800000000000000" pitchFamily="2" charset="-78"/>
                <a:cs typeface="Tajawal ExtraBold" panose="00000800000000000000" pitchFamily="2" charset="-78"/>
              </a:rPr>
              <a:t>They know they need to be on social media, but have no idea why they are there.</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Of course, your social media marketing plan needs to fit into your business planning as a whole. Ideally, you will have set strategic goals for how you want your business to progress. Your social media marketing goals should complement your overarching business goals.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80154043"/>
      </p:ext>
    </p:extLst>
  </p:cSld>
  <p:clrMapOvr>
    <a:masterClrMapping/>
  </p:clrMapOvr>
  <mc:AlternateContent xmlns:mc="http://schemas.openxmlformats.org/markup-compatibility/2006" xmlns:p14="http://schemas.microsoft.com/office/powerpoint/2010/main">
    <mc:Choice Requires="p14">
      <p:transition p14:dur="10" advTm="132000"/>
    </mc:Choice>
    <mc:Fallback xmlns="">
      <p:transition advTm="132000"/>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28606"/>
            <a:ext cx="3904482" cy="4401205"/>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 Select Relevant and Realistic Social Media Marketing Goals</a:t>
            </a:r>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Suitable Social Media Goals Could include: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Increasing brand awareness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Achieving a set higher quantity of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Improving your ROI</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Driving people to increase in-store sales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Grow your fan base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pic>
        <p:nvPicPr>
          <p:cNvPr id="8" name="Picture 7" descr="A diagram of a diagram&#10;&#10;Description automatically generated with medium confidence">
            <a:extLst>
              <a:ext uri="{FF2B5EF4-FFF2-40B4-BE49-F238E27FC236}">
                <a16:creationId xmlns:a16="http://schemas.microsoft.com/office/drawing/2014/main" id="{4203C2FE-8F3D-D25E-94BB-2B1C7BA3468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506192" y="2003348"/>
            <a:ext cx="6685808" cy="3451723"/>
          </a:xfrm>
          <a:prstGeom prst="rect">
            <a:avLst/>
          </a:prstGeom>
        </p:spPr>
      </p:pic>
      <p:sp>
        <p:nvSpPr>
          <p:cNvPr id="6" name="Rectangle 5">
            <a:extLst>
              <a:ext uri="{FF2B5EF4-FFF2-40B4-BE49-F238E27FC236}">
                <a16:creationId xmlns:a16="http://schemas.microsoft.com/office/drawing/2014/main" id="{88B15D34-0817-2373-FC8B-CCBC7BE711F2}"/>
              </a:ext>
            </a:extLst>
          </p:cNvPr>
          <p:cNvSpPr/>
          <p:nvPr/>
        </p:nvSpPr>
        <p:spPr>
          <a:xfrm>
            <a:off x="6365174" y="1585359"/>
            <a:ext cx="4853432" cy="44220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2800" b="1" dirty="0">
                <a:solidFill>
                  <a:srgbClr val="FF0000"/>
                </a:solidFill>
              </a:rPr>
              <a:t>Goals have 5 elements SMART</a:t>
            </a:r>
          </a:p>
        </p:txBody>
      </p:sp>
    </p:spTree>
    <p:extLst>
      <p:ext uri="{BB962C8B-B14F-4D97-AF65-F5344CB8AC3E}">
        <p14:creationId xmlns:p14="http://schemas.microsoft.com/office/powerpoint/2010/main" val="2547943968"/>
      </p:ext>
    </p:extLst>
  </p:cSld>
  <p:clrMapOvr>
    <a:masterClrMapping/>
  </p:clrMapOvr>
  <mc:AlternateContent xmlns:mc="http://schemas.openxmlformats.org/markup-compatibility/2006" xmlns:p14="http://schemas.microsoft.com/office/powerpoint/2010/main">
    <mc:Choice Requires="p14">
      <p:transition p14:dur="10" advTm="211000"/>
    </mc:Choice>
    <mc:Fallback xmlns="">
      <p:transition advTm="211000"/>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4. Understand Your Social Media Audience</a:t>
            </a:r>
          </a:p>
          <a:p>
            <a:pPr algn="just"/>
            <a:endParaRPr lang="en-US" sz="24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Not all social media audiences are alike. Different types of people use social media in varying ways. If you’re going to meet your goals, you need to be using the same social media networks as your target audience. Similarly, </a:t>
            </a:r>
            <a:r>
              <a:rPr lang="en-US" sz="2400" b="1" dirty="0">
                <a:solidFill>
                  <a:srgbClr val="FF0000"/>
                </a:solidFill>
                <a:latin typeface="Tajawal ExtraBold" panose="00000800000000000000" pitchFamily="2" charset="-78"/>
                <a:cs typeface="Tajawal ExtraBold" panose="00000800000000000000" pitchFamily="2" charset="-78"/>
              </a:rPr>
              <a:t>if you intend to engage in influencer marketing, you need to ensure that you engage influencers whose audience matches your target market.</a:t>
            </a:r>
          </a:p>
          <a:p>
            <a:pPr marL="342900" indent="-342900" algn="just">
              <a:buFont typeface="Wingdings" panose="05000000000000000000" pitchFamily="2" charset="2"/>
              <a:buChar char="q"/>
            </a:pPr>
            <a:endParaRPr lang="en-US" sz="24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46517864"/>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771923" y="1509731"/>
            <a:ext cx="9446683" cy="462947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8. Plan the </a:t>
            </a:r>
            <a:r>
              <a:rPr lang="en-US" sz="2400" b="1" dirty="0">
                <a:solidFill>
                  <a:srgbClr val="FF0000"/>
                </a:solidFill>
                <a:latin typeface="Tajawal ExtraBold" panose="00000800000000000000" pitchFamily="2" charset="-78"/>
                <a:cs typeface="Tajawal ExtraBold" panose="00000800000000000000" pitchFamily="2" charset="-78"/>
              </a:rPr>
              <a:t>Types of Content You Intend to Share</a:t>
            </a:r>
            <a:endParaRPr lang="en-US" sz="2200" b="1" dirty="0">
              <a:solidFill>
                <a:srgbClr val="FF0000"/>
              </a:solidFill>
              <a:latin typeface="Tajawal ExtraBold" panose="00000800000000000000" pitchFamily="2" charset="-78"/>
              <a:cs typeface="Tajawal ExtraBold" panose="00000800000000000000" pitchFamily="2" charset="-78"/>
            </a:endParaRPr>
          </a:p>
          <a:p>
            <a:pPr marL="342900" indent="-342900" algn="just">
              <a:lnSpc>
                <a:spcPts val="2400"/>
              </a:lnSpc>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Of course, to be successful on social media, you will need high-quality content to share. One of the biggest mistakes that businesses do is to share excessive promotional material. </a:t>
            </a:r>
            <a:r>
              <a:rPr lang="en-US" sz="2200" b="1" dirty="0">
                <a:solidFill>
                  <a:srgbClr val="2D3956"/>
                </a:solidFill>
                <a:latin typeface="Tajawal ExtraBold" panose="00000800000000000000" pitchFamily="2" charset="-78"/>
                <a:cs typeface="Tajawal ExtraBold" panose="00000800000000000000" pitchFamily="2" charset="-78"/>
              </a:rPr>
              <a:t>Remember, social networks are designed to be social – they were never intended to be a marketplace for you to sell your products.</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Therefore, you need to balance the content you share socially, to be a mixture of informative and entertaining items, with a small percentage of promotional material added in. You will also need to like and share other people’s content.</a:t>
            </a:r>
          </a:p>
          <a:p>
            <a:pPr marL="342900" indent="-342900" algn="just">
              <a:lnSpc>
                <a:spcPts val="24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probably the most significant reason that most influencers gain that status. They know their audience well and create the perfect content to interest their followers. As a brand, you need to do the same.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47583085"/>
      </p:ext>
    </p:extLst>
  </p:cSld>
  <p:clrMapOvr>
    <a:masterClrMapping/>
  </p:clrMapOvr>
  <mc:AlternateContent xmlns:mc="http://schemas.openxmlformats.org/markup-compatibility/2006" xmlns:p14="http://schemas.microsoft.com/office/powerpoint/2010/main">
    <mc:Choice Requires="p14">
      <p:transition p14:dur="10" advTm="70000"/>
    </mc:Choice>
    <mc:Fallback xmlns="">
      <p:transition advTm="70000"/>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How to Build Social Media Strategy?</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95940" cy="4462760"/>
          </a:xfrm>
          <a:prstGeom prst="rect">
            <a:avLst/>
          </a:prstGeom>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17. Consider Working with Brand Advocates </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You might already have access to keen and eager people who are happy to promote your brand on social media. You can include these brand advocates in your social media marketing strategy. They may not have the same reach as the top influencers in your niche, but some will already have sizeable audiences and solid reputations, and you have the added advantage that they already know and like your product.</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Brand advocacy </a:t>
            </a:r>
            <a:r>
              <a:rPr lang="en-US" sz="2000" b="1" dirty="0">
                <a:solidFill>
                  <a:srgbClr val="2D3956"/>
                </a:solidFill>
                <a:latin typeface="Tajawal ExtraBold" panose="00000800000000000000" pitchFamily="2" charset="-78"/>
                <a:cs typeface="Tajawal ExtraBold" panose="00000800000000000000" pitchFamily="2" charset="-78"/>
              </a:rPr>
              <a:t>simply means that the </a:t>
            </a:r>
            <a:r>
              <a:rPr lang="en-US" sz="2000" b="1" dirty="0">
                <a:solidFill>
                  <a:srgbClr val="FF0000"/>
                </a:solidFill>
                <a:latin typeface="Tajawal ExtraBold" panose="00000800000000000000" pitchFamily="2" charset="-78"/>
                <a:cs typeface="Tajawal ExtraBold" panose="00000800000000000000" pitchFamily="2" charset="-78"/>
              </a:rPr>
              <a:t>people who love your product or services continue to show support for your brand by promoting your organization</a:t>
            </a:r>
            <a:r>
              <a:rPr lang="en-US" sz="2000" b="1" dirty="0">
                <a:solidFill>
                  <a:srgbClr val="2D3956"/>
                </a:solidFill>
                <a:latin typeface="Tajawal ExtraBold" panose="00000800000000000000" pitchFamily="2" charset="-78"/>
                <a:cs typeface="Tajawal ExtraBold" panose="00000800000000000000" pitchFamily="2" charset="-78"/>
              </a:rPr>
              <a:t> organically to new audiences. Your brand advocates can play a significant role in word-of-mouth marketing and drive new business by being enthusiastic fans of what your company does.</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Brand advocates can include your executive leadership, company partners, employees, and existing customers.</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09</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1585358"/>
      </p:ext>
    </p:extLst>
  </p:cSld>
  <p:clrMapOvr>
    <a:masterClrMapping/>
  </p:clrMapOvr>
  <mc:AlternateContent xmlns:mc="http://schemas.openxmlformats.org/markup-compatibility/2006" xmlns:p14="http://schemas.microsoft.com/office/powerpoint/2010/main">
    <mc:Choice Requires="p14">
      <p:transition p14:dur="10" advTm="133000"/>
    </mc:Choice>
    <mc:Fallback xmlns="">
      <p:transition advTm="133000"/>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8E5A6D"/>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2" name="TextBox 1">
            <a:extLst>
              <a:ext uri="{FF2B5EF4-FFF2-40B4-BE49-F238E27FC236}">
                <a16:creationId xmlns:a16="http://schemas.microsoft.com/office/drawing/2014/main" id="{64F01E1B-A8DC-A4C7-2955-7557304B1834}"/>
              </a:ext>
            </a:extLst>
          </p:cNvPr>
          <p:cNvSpPr txBox="1"/>
          <p:nvPr/>
        </p:nvSpPr>
        <p:spPr>
          <a:xfrm>
            <a:off x="3974876" y="2921167"/>
            <a:ext cx="4017217" cy="1015663"/>
          </a:xfrm>
          <a:prstGeom prst="rect">
            <a:avLst/>
          </a:prstGeom>
          <a:solidFill>
            <a:srgbClr val="DDC9D0"/>
          </a:solidFill>
          <a:ln>
            <a:noFill/>
          </a:ln>
          <a:effectLst>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artDeco"/>
            <a:contourClr>
              <a:srgbClr val="FFFFFF"/>
            </a:contourClr>
          </a:sp3d>
        </p:spPr>
        <p:style>
          <a:lnRef idx="1">
            <a:schemeClr val="accent1"/>
          </a:lnRef>
          <a:fillRef idx="3">
            <a:schemeClr val="accent1"/>
          </a:fillRef>
          <a:effectRef idx="2">
            <a:schemeClr val="accent1"/>
          </a:effectRef>
          <a:fontRef idx="minor">
            <a:schemeClr val="lt1"/>
          </a:fontRef>
        </p:style>
        <p:txBody>
          <a:bodyPr wrap="square" rtlCol="0">
            <a:spAutoFit/>
          </a:bodyPr>
          <a:lstStyle/>
          <a:p>
            <a:pPr algn="ctr"/>
            <a:r>
              <a:rPr lang="en-US" sz="6000" b="1" dirty="0">
                <a:solidFill>
                  <a:srgbClr val="2E3957"/>
                </a:solidFill>
                <a:latin typeface="Tajawal ExtraBold" panose="00000800000000000000" pitchFamily="2" charset="-78"/>
                <a:cs typeface="Tajawal ExtraBold" panose="00000800000000000000" pitchFamily="2" charset="-78"/>
              </a:rPr>
              <a:t>Lecture 10</a:t>
            </a:r>
          </a:p>
        </p:txBody>
      </p:sp>
    </p:spTree>
    <p:extLst>
      <p:ext uri="{BB962C8B-B14F-4D97-AF65-F5344CB8AC3E}">
        <p14:creationId xmlns:p14="http://schemas.microsoft.com/office/powerpoint/2010/main" val="1761595756"/>
      </p:ext>
    </p:extLst>
  </p:cSld>
  <p:clrMapOvr>
    <a:masterClrMapping/>
  </p:clrMapOvr>
  <mc:AlternateContent xmlns:mc="http://schemas.openxmlformats.org/markup-compatibility/2006" xmlns:p14="http://schemas.microsoft.com/office/powerpoint/2010/main">
    <mc:Choice Requires="p14">
      <p:transition spd="slow" p14:dur="2000" advTm="25000"/>
    </mc:Choice>
    <mc:Fallback xmlns="">
      <p:transition spd="slow" advTm="25000"/>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use of social media has increased in the world of communication, with Twitter and Facebook as the most used platforms, and organizations have gained mileage by using it to communicate in a much more effective and fast way with their customers about their businesses as well as responding to queries and questions. </a:t>
            </a:r>
          </a:p>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However, in as much as the emergence of social media has brought in the </a:t>
            </a:r>
            <a:r>
              <a:rPr lang="en-US" sz="2200" b="1" dirty="0">
                <a:solidFill>
                  <a:srgbClr val="00B0F0"/>
                </a:solidFill>
                <a:latin typeface="Tajawal ExtraBold" panose="00000800000000000000" pitchFamily="2" charset="-78"/>
                <a:cs typeface="Tajawal ExtraBold" panose="00000800000000000000" pitchFamily="2" charset="-78"/>
              </a:rPr>
              <a:t>advantage of fast, effective communication</a:t>
            </a:r>
            <a:r>
              <a:rPr lang="en-US" sz="2200" b="1" dirty="0">
                <a:solidFill>
                  <a:srgbClr val="FF0000"/>
                </a:solidFill>
                <a:latin typeface="Tajawal ExtraBold" panose="00000800000000000000" pitchFamily="2" charset="-78"/>
                <a:cs typeface="Tajawal ExtraBold" panose="00000800000000000000" pitchFamily="2" charset="-78"/>
              </a:rPr>
              <a:t>, it has also given room for </a:t>
            </a:r>
            <a:r>
              <a:rPr lang="en-US" sz="2200" b="1" dirty="0">
                <a:solidFill>
                  <a:srgbClr val="00B0F0"/>
                </a:solidFill>
                <a:latin typeface="Tajawal ExtraBold" panose="00000800000000000000" pitchFamily="2" charset="-78"/>
                <a:cs typeface="Tajawal ExtraBold" panose="00000800000000000000" pitchFamily="2" charset="-78"/>
              </a:rPr>
              <a:t>the fast spread of negative</a:t>
            </a:r>
            <a:r>
              <a:rPr lang="en-US" sz="2200" b="1" dirty="0">
                <a:solidFill>
                  <a:srgbClr val="FF0000"/>
                </a:solidFill>
                <a:latin typeface="Tajawal ExtraBold" panose="00000800000000000000" pitchFamily="2" charset="-78"/>
                <a:cs typeface="Tajawal ExtraBold" panose="00000800000000000000" pitchFamily="2" charset="-78"/>
              </a:rPr>
              <a:t>. An organization depends on its reputation, it is a pertinent aspect </a:t>
            </a:r>
            <a:r>
              <a:rPr lang="en-US" sz="2200" b="1" dirty="0">
                <a:solidFill>
                  <a:srgbClr val="00B0F0"/>
                </a:solidFill>
                <a:latin typeface="Tajawal ExtraBold" panose="00000800000000000000" pitchFamily="2" charset="-78"/>
                <a:cs typeface="Tajawal ExtraBold" panose="00000800000000000000" pitchFamily="2" charset="-78"/>
              </a:rPr>
              <a:t>that directly translates to its financial </a:t>
            </a:r>
            <a:r>
              <a:rPr lang="en-US" sz="2200" b="1" dirty="0">
                <a:solidFill>
                  <a:srgbClr val="FF0000"/>
                </a:solidFill>
                <a:latin typeface="Tajawal ExtraBold" panose="00000800000000000000" pitchFamily="2" charset="-78"/>
                <a:cs typeface="Tajawal ExtraBold" panose="00000800000000000000" pitchFamily="2" charset="-78"/>
              </a:rPr>
              <a:t>achievement, and with the emergence of social media, </a:t>
            </a:r>
            <a:r>
              <a:rPr lang="en-US" sz="2200" b="1" dirty="0">
                <a:solidFill>
                  <a:srgbClr val="00B0F0"/>
                </a:solidFill>
                <a:latin typeface="Tajawal ExtraBold" panose="00000800000000000000" pitchFamily="2" charset="-78"/>
                <a:cs typeface="Tajawal ExtraBold" panose="00000800000000000000" pitchFamily="2" charset="-78"/>
              </a:rPr>
              <a:t>crisis might arise </a:t>
            </a:r>
            <a:r>
              <a:rPr lang="en-US" sz="2200" b="1" dirty="0">
                <a:solidFill>
                  <a:srgbClr val="FF0000"/>
                </a:solidFill>
                <a:latin typeface="Tajawal ExtraBold" panose="00000800000000000000" pitchFamily="2" charset="-78"/>
                <a:cs typeface="Tajawal ExtraBold" panose="00000800000000000000" pitchFamily="2" charset="-78"/>
              </a:rPr>
              <a:t>and spread faster than it can ever do </a:t>
            </a:r>
            <a:r>
              <a:rPr lang="en-US" sz="2200" b="1" dirty="0">
                <a:solidFill>
                  <a:srgbClr val="00B0F0"/>
                </a:solidFill>
                <a:latin typeface="Tajawal ExtraBold" panose="00000800000000000000" pitchFamily="2" charset="-78"/>
                <a:cs typeface="Tajawal ExtraBold" panose="00000800000000000000" pitchFamily="2" charset="-78"/>
              </a:rPr>
              <a:t>on any other traditional forms of communication</a:t>
            </a:r>
            <a:r>
              <a:rPr lang="en-US" sz="2200" b="1" dirty="0">
                <a:solidFill>
                  <a:srgbClr val="FF0000"/>
                </a:solidFill>
                <a:latin typeface="Tajawal ExtraBold" panose="00000800000000000000" pitchFamily="2" charset="-78"/>
                <a:cs typeface="Tajawal ExtraBold" panose="00000800000000000000" pitchFamily="2" charset="-78"/>
              </a:rPr>
              <a:t>.</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7831981"/>
      </p:ext>
    </p:extLst>
  </p:cSld>
  <p:clrMapOvr>
    <a:masterClrMapping/>
  </p:clrMapOvr>
  <mc:AlternateContent xmlns:mc="http://schemas.openxmlformats.org/markup-compatibility/2006" xmlns:p14="http://schemas.microsoft.com/office/powerpoint/2010/main">
    <mc:Choice Requires="p14">
      <p:transition p14:dur="10" advTm="172000"/>
    </mc:Choice>
    <mc:Fallback xmlns="">
      <p:transition advTm="172000"/>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Introduction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509731"/>
            <a:ext cx="10060314"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Therefore, the success of any organization is highly dependent on what it says or the effort it makes after a crisis strike.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For this reason, </a:t>
            </a:r>
            <a:r>
              <a:rPr lang="en-US" sz="2200" b="1" dirty="0">
                <a:solidFill>
                  <a:srgbClr val="FF0000"/>
                </a:solidFill>
                <a:latin typeface="Tajawal ExtraBold" panose="00000800000000000000" pitchFamily="2" charset="-78"/>
                <a:cs typeface="Tajawal ExtraBold" panose="00000800000000000000" pitchFamily="2" charset="-78"/>
              </a:rPr>
              <a:t>crisis management helps the companies </a:t>
            </a:r>
            <a:r>
              <a:rPr lang="en-US" sz="2200" b="1" dirty="0">
                <a:solidFill>
                  <a:srgbClr val="2D3956"/>
                </a:solidFill>
                <a:latin typeface="Tajawal ExtraBold" panose="00000800000000000000" pitchFamily="2" charset="-78"/>
                <a:cs typeface="Tajawal ExtraBold" panose="00000800000000000000" pitchFamily="2" charset="-78"/>
              </a:rPr>
              <a:t>in being able to address issues that threaten its reputation.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has been suggested that it is paramount</a:t>
            </a:r>
            <a:r>
              <a:rPr lang="ar-EG" sz="2200" b="1" dirty="0">
                <a:solidFill>
                  <a:srgbClr val="2D3956"/>
                </a:solidFill>
                <a:latin typeface="Tajawal ExtraBold" panose="00000800000000000000" pitchFamily="2" charset="-78"/>
                <a:cs typeface="Tajawal ExtraBold" panose="00000800000000000000" pitchFamily="2" charset="-78"/>
              </a:rPr>
              <a:t>أساسي</a:t>
            </a:r>
            <a:r>
              <a:rPr lang="en-US" sz="2200" b="1" dirty="0">
                <a:solidFill>
                  <a:srgbClr val="2D3956"/>
                </a:solidFill>
                <a:latin typeface="Tajawal ExtraBold" panose="00000800000000000000" pitchFamily="2" charset="-78"/>
                <a:cs typeface="Tajawal ExtraBold" panose="00000800000000000000" pitchFamily="2" charset="-78"/>
              </a:rPr>
              <a:t> for organizations to understand fully </a:t>
            </a:r>
            <a:r>
              <a:rPr lang="en-US" sz="2200" b="1" dirty="0">
                <a:solidFill>
                  <a:srgbClr val="FF0000"/>
                </a:solidFill>
                <a:latin typeface="Tajawal ExtraBold" panose="00000800000000000000" pitchFamily="2" charset="-78"/>
                <a:cs typeface="Tajawal ExtraBold" panose="00000800000000000000" pitchFamily="2" charset="-78"/>
              </a:rPr>
              <a:t>how to manage different kinds of crisis via social media.</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Wang (2015) observes that social media has been utilized for public relations since its advent in 2004, and this has had an influence on both individuals and the society.</a:t>
            </a:r>
          </a:p>
          <a:p>
            <a:pPr marL="342900" indent="-342900" algn="just">
              <a:buFont typeface="Wingdings" panose="05000000000000000000" pitchFamily="2" charset="2"/>
              <a:buChar char="q"/>
            </a:pPr>
            <a:endParaRPr lang="en-US" sz="2200" b="1"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92224525"/>
      </p:ext>
    </p:extLst>
  </p:cSld>
  <p:clrMapOvr>
    <a:masterClrMapping/>
  </p:clrMapOvr>
  <mc:AlternateContent xmlns:mc="http://schemas.openxmlformats.org/markup-compatibility/2006" xmlns:p14="http://schemas.microsoft.com/office/powerpoint/2010/main">
    <mc:Choice Requires="p14">
      <p:transition p14:dur="10" advTm="109000"/>
    </mc:Choice>
    <mc:Fallback xmlns="">
      <p:transition advTm="109000"/>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Internal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423125" y="1607692"/>
            <a:ext cx="10016962" cy="440120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Organizations communicate in two directions: internally to staff and externally to clients, customers, shareholders, stakeholders, the media. </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Faulty internal communications can lead to mistakes, discouraged and unhappy staff, employees leaving the company. </a:t>
            </a:r>
          </a:p>
          <a:p>
            <a:pPr marL="342900" indent="-342900" algn="just">
              <a:buFont typeface="Wingdings" panose="05000000000000000000" pitchFamily="2" charset="2"/>
              <a:buChar char="q"/>
            </a:pPr>
            <a:r>
              <a:rPr lang="en-US" sz="2000" b="1" dirty="0">
                <a:solidFill>
                  <a:srgbClr val="FF0000"/>
                </a:solidFill>
                <a:latin typeface="Tajawal ExtraBold" panose="00000800000000000000" pitchFamily="2" charset="-78"/>
                <a:cs typeface="Tajawal ExtraBold" panose="00000800000000000000" pitchFamily="2" charset="-78"/>
              </a:rPr>
              <a:t>Poor external communications can damage image and sales. </a:t>
            </a:r>
            <a:r>
              <a:rPr lang="en-US" sz="2000" b="1" dirty="0">
                <a:solidFill>
                  <a:srgbClr val="2D3956"/>
                </a:solidFill>
                <a:latin typeface="Tajawal ExtraBold" panose="00000800000000000000" pitchFamily="2" charset="-78"/>
                <a:cs typeface="Tajawal ExtraBold" panose="00000800000000000000" pitchFamily="2" charset="-78"/>
              </a:rPr>
              <a:t>It really is that simple. Any overall management strategy needs a communications plan or the whole operation might fail.</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communications audit analyzes an organization’s practices to reveal how effective they are—throughout a whole company or in specified parts of the organization. It can pinpoint problem areas such as frequent misunderstandings, information blocks, information lacks, information duplication, misrepresentation. An audit could be part of a periodic health check, but it is especially helpful at a time of change: a merger or acquisition, launch of a new product or service, entry into new markets, for example.</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3085841"/>
      </p:ext>
    </p:extLst>
  </p:cSld>
  <p:clrMapOvr>
    <a:masterClrMapping/>
  </p:clrMapOvr>
  <mc:AlternateContent xmlns:mc="http://schemas.openxmlformats.org/markup-compatibility/2006" xmlns:p14="http://schemas.microsoft.com/office/powerpoint/2010/main">
    <mc:Choice Requires="p14">
      <p:transition p14:dur="10" advTm="173000"/>
    </mc:Choice>
    <mc:Fallback xmlns="">
      <p:transition advTm="173000"/>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Influencer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10016963" cy="4293483"/>
          </a:xfrm>
          <a:prstGeom prst="rect">
            <a:avLst/>
          </a:prstGeom>
          <a:noFill/>
        </p:spPr>
        <p:txBody>
          <a:bodyPr wrap="square" rtlCol="0">
            <a:spAutoFit/>
          </a:bodyPr>
          <a:lstStyle/>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This is due to at least two characteristics of influencer communication: </a:t>
            </a:r>
          </a:p>
          <a:p>
            <a:pPr algn="just"/>
            <a:r>
              <a:rPr lang="en-US" sz="2100" b="1" dirty="0">
                <a:solidFill>
                  <a:srgbClr val="FF0000"/>
                </a:solidFill>
                <a:latin typeface="Tajawal ExtraBold" panose="00000800000000000000" pitchFamily="2" charset="-78"/>
                <a:cs typeface="Tajawal ExtraBold" panose="00000800000000000000" pitchFamily="2" charset="-78"/>
              </a:rPr>
              <a:t>First</a:t>
            </a:r>
            <a:r>
              <a:rPr lang="en-US" sz="2100" b="1" dirty="0">
                <a:solidFill>
                  <a:srgbClr val="2D3956"/>
                </a:solidFill>
                <a:latin typeface="Tajawal ExtraBold" panose="00000800000000000000" pitchFamily="2" charset="-78"/>
                <a:cs typeface="Tajawal ExtraBold" panose="00000800000000000000" pitchFamily="2" charset="-78"/>
              </a:rPr>
              <a:t>, many influencers strive to monetize their status as micro-celebrities. </a:t>
            </a:r>
          </a:p>
          <a:p>
            <a:pPr algn="just"/>
            <a:r>
              <a:rPr lang="en-US" sz="2100" b="1" dirty="0">
                <a:solidFill>
                  <a:srgbClr val="FF0000"/>
                </a:solidFill>
                <a:latin typeface="Tajawal ExtraBold" panose="00000800000000000000" pitchFamily="2" charset="-78"/>
                <a:cs typeface="Tajawal ExtraBold" panose="00000800000000000000" pitchFamily="2" charset="-78"/>
              </a:rPr>
              <a:t>Second</a:t>
            </a:r>
            <a:r>
              <a:rPr lang="en-US" sz="2100" b="1" dirty="0">
                <a:solidFill>
                  <a:srgbClr val="2D3956"/>
                </a:solidFill>
                <a:latin typeface="Tajawal ExtraBold" panose="00000800000000000000" pitchFamily="2" charset="-78"/>
                <a:cs typeface="Tajawal ExtraBold" panose="00000800000000000000" pitchFamily="2" charset="-78"/>
              </a:rPr>
              <a:t>, </a:t>
            </a:r>
            <a:r>
              <a:rPr lang="en-US" sz="2100" b="1" dirty="0">
                <a:solidFill>
                  <a:srgbClr val="FF0000"/>
                </a:solidFill>
                <a:latin typeface="Tajawal ExtraBold" panose="00000800000000000000" pitchFamily="2" charset="-78"/>
                <a:cs typeface="Tajawal ExtraBold" panose="00000800000000000000" pitchFamily="2" charset="-78"/>
              </a:rPr>
              <a:t>influencers combine functions that different actors have fulfilled previously, e.g. creative agencies, advertising media, journalistic media, testimonial givers, and opinion leaders</a:t>
            </a:r>
            <a:r>
              <a:rPr lang="en-US" sz="2100" b="1" dirty="0">
                <a:solidFill>
                  <a:srgbClr val="2D3956"/>
                </a:solidFill>
                <a:latin typeface="Tajawal ExtraBold" panose="00000800000000000000" pitchFamily="2" charset="-78"/>
                <a:cs typeface="Tajawal ExtraBold" panose="00000800000000000000" pitchFamily="2" charset="-78"/>
              </a:rPr>
              <a:t>. This intermingling of functions in just one actor implies that routine procedures that are tailored to mono-functional actors may fall short. </a:t>
            </a:r>
          </a:p>
          <a:p>
            <a:pPr marL="342900" indent="-342900" algn="just">
              <a:buFont typeface="Wingdings" panose="05000000000000000000" pitchFamily="2" charset="2"/>
              <a:buChar char="q"/>
            </a:pPr>
            <a:r>
              <a:rPr lang="en-US" sz="2100" b="1" dirty="0">
                <a:solidFill>
                  <a:srgbClr val="0070C0"/>
                </a:solidFill>
                <a:latin typeface="Tajawal ExtraBold" panose="00000800000000000000" pitchFamily="2" charset="-78"/>
                <a:cs typeface="Tajawal ExtraBold" panose="00000800000000000000" pitchFamily="2" charset="-78"/>
              </a:rPr>
              <a:t>For example</a:t>
            </a:r>
            <a:r>
              <a:rPr lang="en-US" sz="2100" b="1" dirty="0">
                <a:solidFill>
                  <a:srgbClr val="2D3956"/>
                </a:solidFill>
                <a:latin typeface="Tajawal ExtraBold" panose="00000800000000000000" pitchFamily="2" charset="-78"/>
                <a:cs typeface="Tajawal ExtraBold" panose="00000800000000000000" pitchFamily="2" charset="-78"/>
              </a:rPr>
              <a:t>, organizations have to approach travel influencers differently than travel journalists. </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Due to these two characteristics, organizations’ communication departments and their agencies are confronted with the task of adapting their routines to influencer communication or even developing new routines.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997424716"/>
      </p:ext>
    </p:extLst>
  </p:cSld>
  <p:clrMapOvr>
    <a:masterClrMapping/>
  </p:clrMapOvr>
  <mc:AlternateContent xmlns:mc="http://schemas.openxmlformats.org/markup-compatibility/2006" xmlns:p14="http://schemas.microsoft.com/office/powerpoint/2010/main">
    <mc:Choice Requires="p14">
      <p:transition p14:dur="10" advTm="100000"/>
    </mc:Choice>
    <mc:Fallback xmlns="">
      <p:transition advTm="100000"/>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432838"/>
            <a:ext cx="9795481" cy="4632037"/>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Relationships &amp; Preparation</a:t>
            </a:r>
          </a:p>
          <a:p>
            <a:pPr algn="ctr"/>
            <a:r>
              <a:rPr lang="en-US" sz="2100" b="1" dirty="0">
                <a:solidFill>
                  <a:srgbClr val="C00000"/>
                </a:solidFill>
                <a:latin typeface="Tajawal ExtraBold" panose="00000800000000000000" pitchFamily="2" charset="-78"/>
                <a:cs typeface="Tajawal ExtraBold" panose="00000800000000000000" pitchFamily="2" charset="-78"/>
              </a:rPr>
              <a:t>Good media relations begin </a:t>
            </a:r>
          </a:p>
          <a:p>
            <a:pPr algn="ctr"/>
            <a:r>
              <a:rPr lang="en-US" sz="2100" b="1" dirty="0">
                <a:solidFill>
                  <a:srgbClr val="C00000"/>
                </a:solidFill>
                <a:latin typeface="Tajawal ExtraBold" panose="00000800000000000000" pitchFamily="2" charset="-78"/>
                <a:cs typeface="Tajawal ExtraBold" panose="00000800000000000000" pitchFamily="2" charset="-78"/>
              </a:rPr>
              <a:t>long before you are contacted.</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Draft and implement a media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Educate employees on the policy.</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Identify and train a lead spokesperson.</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Establish relationships with reporters.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Know your Target  Audiences.</a:t>
            </a:r>
          </a:p>
          <a:p>
            <a:pPr marL="342900" indent="-342900" algn="just">
              <a:buFont typeface="Wingdings" panose="05000000000000000000" pitchFamily="2" charset="2"/>
              <a:buChar char="q"/>
            </a:pPr>
            <a:r>
              <a:rPr lang="en-US" sz="2100" b="1" dirty="0">
                <a:solidFill>
                  <a:srgbClr val="FF0000"/>
                </a:solidFill>
                <a:latin typeface="Tajawal ExtraBold" panose="00000800000000000000" pitchFamily="2" charset="-78"/>
                <a:cs typeface="Tajawal ExtraBold" panose="00000800000000000000" pitchFamily="2" charset="-78"/>
              </a:rPr>
              <a:t>Develop and know your Key and Secondary Messages.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Anticipate and prepare for questions.</a:t>
            </a:r>
          </a:p>
          <a:p>
            <a:pPr marL="342900" indent="-342900" algn="just">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Answer questions with your messages.</a:t>
            </a:r>
          </a:p>
          <a:p>
            <a:pPr algn="ctr"/>
            <a:r>
              <a:rPr lang="en-US" sz="2100" b="1" dirty="0">
                <a:solidFill>
                  <a:srgbClr val="C00000"/>
                </a:solidFill>
                <a:latin typeface="Tajawal ExtraBold" panose="00000800000000000000" pitchFamily="2" charset="-78"/>
                <a:cs typeface="Tajawal ExtraBold" panose="00000800000000000000" pitchFamily="2" charset="-78"/>
              </a:rPr>
              <a:t>No comment is usually no good.</a:t>
            </a:r>
          </a:p>
          <a:p>
            <a:pPr algn="ctr"/>
            <a:r>
              <a:rPr lang="en-US" sz="2100" b="1" dirty="0">
                <a:solidFill>
                  <a:srgbClr val="C00000"/>
                </a:solidFill>
                <a:latin typeface="Tajawal ExtraBold" panose="00000800000000000000" pitchFamily="2" charset="-78"/>
                <a:cs typeface="Tajawal ExtraBold" panose="00000800000000000000" pitchFamily="2" charset="-78"/>
              </a:rPr>
              <a:t>If you hide from the media, most people </a:t>
            </a:r>
          </a:p>
          <a:p>
            <a:pPr algn="ctr"/>
            <a:r>
              <a:rPr lang="en-US" sz="2100" b="1" dirty="0">
                <a:solidFill>
                  <a:srgbClr val="C00000"/>
                </a:solidFill>
                <a:latin typeface="Tajawal ExtraBold" panose="00000800000000000000" pitchFamily="2" charset="-78"/>
                <a:cs typeface="Tajawal ExtraBold" panose="00000800000000000000" pitchFamily="2" charset="-78"/>
              </a:rPr>
              <a:t>will suspect that you have something to hide. </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26992520"/>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Media Communication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44606" y="1539713"/>
            <a:ext cx="9795481" cy="4201150"/>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Develop Your Messages :</a:t>
            </a:r>
            <a:endParaRPr lang="en-US" sz="2100" b="1" dirty="0">
              <a:solidFill>
                <a:srgbClr val="2D3956"/>
              </a:solidFill>
              <a:latin typeface="Tajawal ExtraBold" panose="00000800000000000000" pitchFamily="2" charset="-78"/>
              <a:cs typeface="Tajawal ExtraBold" panose="00000800000000000000" pitchFamily="2" charset="-78"/>
            </a:endParaRPr>
          </a:p>
          <a:p>
            <a:pPr algn="ctr"/>
            <a:r>
              <a:rPr lang="en-US" sz="2100" b="1" dirty="0">
                <a:solidFill>
                  <a:srgbClr val="2D3956"/>
                </a:solidFill>
                <a:latin typeface="Tajawal ExtraBold" panose="00000800000000000000" pitchFamily="2" charset="-78"/>
                <a:cs typeface="Tajawal ExtraBold" panose="00000800000000000000" pitchFamily="2" charset="-78"/>
              </a:rPr>
              <a:t> </a:t>
            </a:r>
          </a:p>
          <a:p>
            <a:pPr algn="just"/>
            <a:r>
              <a:rPr lang="en-US" sz="2400" b="1" dirty="0">
                <a:solidFill>
                  <a:srgbClr val="C00000"/>
                </a:solidFill>
                <a:latin typeface="Tajawal ExtraBold" panose="00000800000000000000" pitchFamily="2" charset="-78"/>
                <a:cs typeface="Tajawal ExtraBold" panose="00000800000000000000" pitchFamily="2" charset="-78"/>
              </a:rPr>
              <a:t>What you say will have an effect on each target audience. </a:t>
            </a:r>
          </a:p>
          <a:p>
            <a:pPr algn="just"/>
            <a:r>
              <a:rPr lang="en-US" sz="2400" b="1" dirty="0">
                <a:solidFill>
                  <a:srgbClr val="C00000"/>
                </a:solidFill>
                <a:latin typeface="Tajawal ExtraBold" panose="00000800000000000000" pitchFamily="2" charset="-78"/>
                <a:cs typeface="Tajawal ExtraBold" panose="00000800000000000000" pitchFamily="2" charset="-78"/>
              </a:rPr>
              <a:t>So, what do you say? </a:t>
            </a:r>
          </a:p>
          <a:p>
            <a:pPr lvl="1" algn="just"/>
            <a:r>
              <a:rPr lang="en-US" sz="2200" b="1" dirty="0">
                <a:solidFill>
                  <a:srgbClr val="0070C0"/>
                </a:solidFill>
                <a:latin typeface="Tajawal ExtraBold" panose="00000800000000000000" pitchFamily="2" charset="-78"/>
                <a:cs typeface="Tajawal ExtraBold" panose="00000800000000000000" pitchFamily="2" charset="-78"/>
              </a:rPr>
              <a:t>Key Messages</a:t>
            </a:r>
          </a:p>
          <a:p>
            <a:pPr marL="800100" lvl="1"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The Key Message is applicable to any audience.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Key Message should register an immediate impression.</a:t>
            </a:r>
          </a:p>
          <a:p>
            <a:pPr lvl="1" algn="just"/>
            <a:r>
              <a:rPr lang="en-US" sz="2200" b="1" dirty="0">
                <a:solidFill>
                  <a:srgbClr val="0070C0"/>
                </a:solidFill>
                <a:latin typeface="Tajawal ExtraBold" panose="00000800000000000000" pitchFamily="2" charset="-78"/>
                <a:cs typeface="Tajawal ExtraBold" panose="00000800000000000000" pitchFamily="2" charset="-78"/>
              </a:rPr>
              <a:t>Secondary Messages</a:t>
            </a:r>
          </a:p>
          <a:p>
            <a:pPr marL="800100" lvl="1" indent="-342900" algn="just">
              <a:buFont typeface="Wingdings" panose="05000000000000000000" pitchFamily="2" charset="2"/>
              <a:buChar char="q"/>
            </a:pPr>
            <a:r>
              <a:rPr lang="en-US" sz="2200" b="1" dirty="0">
                <a:solidFill>
                  <a:srgbClr val="FF0000"/>
                </a:solidFill>
                <a:latin typeface="Tajawal ExtraBold" panose="00000800000000000000" pitchFamily="2" charset="-78"/>
                <a:cs typeface="Tajawal ExtraBold" panose="00000800000000000000" pitchFamily="2" charset="-78"/>
              </a:rPr>
              <a:t>Secondary Messages are customized for specific audiences.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Develop your messages before you talk with a reporter. </a:t>
            </a:r>
          </a:p>
          <a:p>
            <a:pPr marL="800100" lvl="1"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Rehearse and repeat them during the interview, no matter the question.</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25304234"/>
      </p:ext>
    </p:extLst>
  </p:cSld>
  <p:clrMapOvr>
    <a:masterClrMapping/>
  </p:clrMapOvr>
  <mc:AlternateContent xmlns:mc="http://schemas.openxmlformats.org/markup-compatibility/2006" xmlns:p14="http://schemas.microsoft.com/office/powerpoint/2010/main">
    <mc:Choice Requires="p14">
      <p:transition p14:dur="10" advTm="142000"/>
    </mc:Choice>
    <mc:Fallback xmlns="">
      <p:transition advTm="142000"/>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468414"/>
            <a:ext cx="10238444" cy="4521593"/>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523247"/>
            <a:ext cx="5815951" cy="461665"/>
          </a:xfrm>
          <a:prstGeom prst="rect">
            <a:avLst/>
          </a:prstGeom>
          <a:noFill/>
        </p:spPr>
        <p:txBody>
          <a:bodyPr wrap="square" rtlCol="0">
            <a:spAutoFit/>
          </a:bodyPr>
          <a:lstStyle/>
          <a:p>
            <a:pPr algn="just"/>
            <a:r>
              <a:rPr lang="en-US" sz="2400" b="1" dirty="0">
                <a:solidFill>
                  <a:schemeClr val="bg1"/>
                </a:solidFill>
                <a:latin typeface="Tajawal Medium" panose="00000600000000000000" pitchFamily="2" charset="-78"/>
                <a:cs typeface="Tajawal Medium" panose="00000600000000000000" pitchFamily="2" charset="-78"/>
              </a:rPr>
              <a:t>Ten rules for crisis management</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583507" y="1576914"/>
            <a:ext cx="9794643" cy="3816429"/>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2. Communicate, communicate, communicate. </a:t>
            </a:r>
          </a:p>
          <a:p>
            <a:pPr algn="just"/>
            <a:r>
              <a:rPr lang="en-US" sz="2200" b="1" dirty="0">
                <a:solidFill>
                  <a:srgbClr val="FF0000"/>
                </a:solidFill>
                <a:latin typeface="Tajawal ExtraBold" panose="00000800000000000000" pitchFamily="2" charset="-78"/>
                <a:cs typeface="Tajawal ExtraBold" panose="00000800000000000000" pitchFamily="2" charset="-78"/>
              </a:rPr>
              <a:t>The first rule of crisis management is to communicate.</a:t>
            </a:r>
            <a:r>
              <a:rPr lang="en-US" sz="2200" b="1" dirty="0">
                <a:solidFill>
                  <a:srgbClr val="2D3956"/>
                </a:solidFill>
                <a:latin typeface="Tajawal ExtraBold" panose="00000800000000000000" pitchFamily="2" charset="-78"/>
                <a:cs typeface="Tajawal ExtraBold" panose="00000800000000000000" pitchFamily="2" charset="-78"/>
              </a:rPr>
              <a:t> Early hours are critical and they set the tone for the duration of the crisis. The media’s first questions are likely to be simple and predictable: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What</a:t>
            </a:r>
            <a:r>
              <a:rPr lang="en-US" sz="2200" b="1" dirty="0">
                <a:solidFill>
                  <a:srgbClr val="2D3956"/>
                </a:solidFill>
                <a:latin typeface="Tajawal ExtraBold" panose="00000800000000000000" pitchFamily="2" charset="-78"/>
                <a:cs typeface="Tajawal ExtraBold" panose="00000800000000000000" pitchFamily="2" charset="-78"/>
              </a:rPr>
              <a:t> happened? What are you doing about it?</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Why</a:t>
            </a:r>
            <a:r>
              <a:rPr lang="en-US" sz="2200" b="1" dirty="0">
                <a:solidFill>
                  <a:srgbClr val="2D3956"/>
                </a:solidFill>
                <a:latin typeface="Tajawal ExtraBold" panose="00000800000000000000" pitchFamily="2" charset="-78"/>
                <a:cs typeface="Tajawal ExtraBold" panose="00000800000000000000" pitchFamily="2" charset="-78"/>
              </a:rPr>
              <a:t> happened? Were there warning signs?</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Where?</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When</a:t>
            </a:r>
            <a:r>
              <a:rPr lang="en-US" sz="2200" b="1" dirty="0">
                <a:solidFill>
                  <a:srgbClr val="2D3956"/>
                </a:solidFill>
                <a:latin typeface="Tajawal ExtraBold" panose="00000800000000000000" pitchFamily="2" charset="-78"/>
                <a:cs typeface="Tajawal ExtraBold" panose="00000800000000000000" pitchFamily="2" charset="-78"/>
              </a:rPr>
              <a:t> did you know of the problem?</a:t>
            </a:r>
          </a:p>
          <a:p>
            <a:pPr marL="2292350" lvl="7" indent="-296863" algn="just"/>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FF0000"/>
                </a:solidFill>
                <a:latin typeface="Tajawal ExtraBold" panose="00000800000000000000" pitchFamily="2" charset="-78"/>
                <a:cs typeface="Tajawal ExtraBold" panose="00000800000000000000" pitchFamily="2" charset="-78"/>
              </a:rPr>
              <a:t>Who</a:t>
            </a:r>
            <a:r>
              <a:rPr lang="en-US" sz="2200" b="1" dirty="0">
                <a:solidFill>
                  <a:srgbClr val="2D3956"/>
                </a:solidFill>
                <a:latin typeface="Tajawal ExtraBold" panose="00000800000000000000" pitchFamily="2" charset="-78"/>
                <a:cs typeface="Tajawal ExtraBold" panose="00000800000000000000" pitchFamily="2" charset="-78"/>
              </a:rPr>
              <a:t>’s to blame?</a:t>
            </a:r>
          </a:p>
          <a:p>
            <a:pPr marL="2292350" lvl="7" indent="-296863" algn="just"/>
            <a:r>
              <a:rPr lang="en-US" sz="2200" b="1" dirty="0">
                <a:solidFill>
                  <a:srgbClr val="FF0000"/>
                </a:solidFill>
                <a:latin typeface="Tajawal ExtraBold" panose="00000800000000000000" pitchFamily="2" charset="-78"/>
                <a:cs typeface="Tajawal ExtraBold" panose="00000800000000000000" pitchFamily="2" charset="-78"/>
              </a:rPr>
              <a:t>    How</a:t>
            </a:r>
            <a:r>
              <a:rPr lang="en-US" sz="2200" b="1" dirty="0">
                <a:solidFill>
                  <a:srgbClr val="2D3956"/>
                </a:solidFill>
                <a:latin typeface="Tajawal ExtraBold" panose="00000800000000000000" pitchFamily="2" charset="-78"/>
                <a:cs typeface="Tajawal ExtraBold" panose="00000800000000000000" pitchFamily="2" charset="-78"/>
              </a:rPr>
              <a:t> will life or property be protected or compensated?</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175057" y="248508"/>
            <a:ext cx="2649477" cy="1166001"/>
          </a:xfrm>
          <a:prstGeom prst="rect">
            <a:avLst/>
          </a:prstGeom>
        </p:spPr>
      </p:pic>
      <p:sp>
        <p:nvSpPr>
          <p:cNvPr id="4" name="TextBox 3">
            <a:extLst>
              <a:ext uri="{FF2B5EF4-FFF2-40B4-BE49-F238E27FC236}">
                <a16:creationId xmlns:a16="http://schemas.microsoft.com/office/drawing/2014/main" id="{F42B46A6-9FCB-E9A4-BD31-3F909E1FA3EA}"/>
              </a:ext>
            </a:extLst>
          </p:cNvPr>
          <p:cNvSpPr txBox="1"/>
          <p:nvPr/>
        </p:nvSpPr>
        <p:spPr>
          <a:xfrm>
            <a:off x="556249" y="267432"/>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7" name="TextBox 6">
            <a:extLst>
              <a:ext uri="{FF2B5EF4-FFF2-40B4-BE49-F238E27FC236}">
                <a16:creationId xmlns:a16="http://schemas.microsoft.com/office/drawing/2014/main" id="{3741CD22-872A-35BD-5165-6B8C1279C002}"/>
              </a:ext>
            </a:extLst>
          </p:cNvPr>
          <p:cNvSpPr txBox="1"/>
          <p:nvPr/>
        </p:nvSpPr>
        <p:spPr>
          <a:xfrm>
            <a:off x="617279" y="523247"/>
            <a:ext cx="966228" cy="923330"/>
          </a:xfrm>
          <a:prstGeom prst="rect">
            <a:avLst/>
          </a:prstGeom>
          <a:noFill/>
        </p:spPr>
        <p:txBody>
          <a:bodyPr wrap="square" rtlCol="0">
            <a:spAutoFit/>
          </a:bodyPr>
          <a:lstStyle/>
          <a:p>
            <a:pPr algn="ctr"/>
            <a:r>
              <a:rPr lang="en-US" sz="5400" b="1" dirty="0">
                <a:solidFill>
                  <a:schemeClr val="bg1"/>
                </a:solidFill>
                <a:latin typeface="Tajawal Medium" panose="00000600000000000000" pitchFamily="2" charset="-78"/>
                <a:cs typeface="Tajawal Medium" panose="00000600000000000000" pitchFamily="2" charset="-78"/>
              </a:rPr>
              <a:t>10</a:t>
            </a:r>
            <a:endParaRPr lang="en-US" sz="1600" b="1" dirty="0">
              <a:solidFill>
                <a:schemeClr val="bg1"/>
              </a:solidFill>
              <a:latin typeface="Tajawal Medium" panose="00000600000000000000" pitchFamily="2" charset="-78"/>
              <a:cs typeface="Tajawal Medium" panose="00000600000000000000" pitchFamily="2" charset="-78"/>
            </a:endParaRPr>
          </a:p>
        </p:txBody>
      </p:sp>
      <p:sp>
        <p:nvSpPr>
          <p:cNvPr id="6" name="Rectangle 5">
            <a:extLst>
              <a:ext uri="{FF2B5EF4-FFF2-40B4-BE49-F238E27FC236}">
                <a16:creationId xmlns:a16="http://schemas.microsoft.com/office/drawing/2014/main" id="{4E4E3BCC-DB39-BE7A-CC06-4907C5F4D985}"/>
              </a:ext>
            </a:extLst>
          </p:cNvPr>
          <p:cNvSpPr/>
          <p:nvPr/>
        </p:nvSpPr>
        <p:spPr>
          <a:xfrm>
            <a:off x="1691913" y="3502079"/>
            <a:ext cx="1805667" cy="795306"/>
          </a:xfrm>
          <a:prstGeom prst="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r>
              <a:rPr lang="en-US" sz="2800" b="1" dirty="0">
                <a:solidFill>
                  <a:srgbClr val="FF0000"/>
                </a:solidFill>
              </a:rPr>
              <a:t>5 </a:t>
            </a:r>
            <a:r>
              <a:rPr lang="en-US" sz="2800" b="1" dirty="0" err="1">
                <a:solidFill>
                  <a:srgbClr val="FF0000"/>
                </a:solidFill>
              </a:rPr>
              <a:t>Ws</a:t>
            </a:r>
            <a:r>
              <a:rPr lang="en-US" sz="2800" b="1" dirty="0">
                <a:solidFill>
                  <a:srgbClr val="FF0000"/>
                </a:solidFill>
              </a:rPr>
              <a:t> &amp; H?</a:t>
            </a:r>
          </a:p>
        </p:txBody>
      </p:sp>
    </p:spTree>
    <p:extLst>
      <p:ext uri="{BB962C8B-B14F-4D97-AF65-F5344CB8AC3E}">
        <p14:creationId xmlns:p14="http://schemas.microsoft.com/office/powerpoint/2010/main" val="392579235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3265067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2763</TotalTime>
  <Words>6669</Words>
  <Application>Microsoft Office PowerPoint</Application>
  <PresentationFormat>Widescreen</PresentationFormat>
  <Paragraphs>516</Paragraphs>
  <Slides>72</Slides>
  <Notes>12</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72</vt:i4>
      </vt:variant>
    </vt:vector>
  </HeadingPairs>
  <TitlesOfParts>
    <vt:vector size="82" baseType="lpstr">
      <vt:lpstr>Arial</vt:lpstr>
      <vt:lpstr>Calibri</vt:lpstr>
      <vt:lpstr>Calibri Light</vt:lpstr>
      <vt:lpstr>Roboto Light</vt:lpstr>
      <vt:lpstr>Segoe UI Web (Arabic)</vt:lpstr>
      <vt:lpstr>Tajawal ExtraBold</vt:lpstr>
      <vt:lpstr>Tajawal Medium</vt:lpstr>
      <vt:lpstr>Times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Doaarady</cp:lastModifiedBy>
  <cp:revision>81</cp:revision>
  <dcterms:created xsi:type="dcterms:W3CDTF">2023-04-29T09:08:23Z</dcterms:created>
  <dcterms:modified xsi:type="dcterms:W3CDTF">2024-04-23T15:15:21Z</dcterms:modified>
</cp:coreProperties>
</file>