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495" r:id="rId8"/>
    <p:sldId id="276" r:id="rId9"/>
    <p:sldId id="313" r:id="rId10"/>
    <p:sldId id="256" r:id="rId11"/>
    <p:sldId id="306" r:id="rId12"/>
    <p:sldId id="501" r:id="rId13"/>
    <p:sldId id="497" r:id="rId14"/>
    <p:sldId id="494" r:id="rId15"/>
    <p:sldId id="496" r:id="rId16"/>
    <p:sldId id="514" r:id="rId17"/>
    <p:sldId id="498" r:id="rId18"/>
    <p:sldId id="507" r:id="rId19"/>
    <p:sldId id="513" r:id="rId20"/>
    <p:sldId id="499" r:id="rId21"/>
    <p:sldId id="500" r:id="rId22"/>
    <p:sldId id="538" r:id="rId23"/>
    <p:sldId id="515" r:id="rId24"/>
    <p:sldId id="516" r:id="rId25"/>
    <p:sldId id="517" r:id="rId26"/>
    <p:sldId id="537" r:id="rId27"/>
    <p:sldId id="539" r:id="rId28"/>
    <p:sldId id="540" r:id="rId29"/>
    <p:sldId id="541" r:id="rId30"/>
    <p:sldId id="542" r:id="rId31"/>
    <p:sldId id="543" r:id="rId32"/>
    <p:sldId id="545" r:id="rId33"/>
    <p:sldId id="546" r:id="rId34"/>
    <p:sldId id="547" r:id="rId35"/>
    <p:sldId id="548" r:id="rId36"/>
    <p:sldId id="549" r:id="rId37"/>
    <p:sldId id="550" r:id="rId38"/>
    <p:sldId id="551" r:id="rId39"/>
    <p:sldId id="552" r:id="rId40"/>
    <p:sldId id="553" r:id="rId41"/>
    <p:sldId id="536" r:id="rId42"/>
    <p:sldId id="54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495"/>
            <p14:sldId id="276"/>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46"/>
            <p14:sldId id="547"/>
            <p14:sldId id="548"/>
            <p14:sldId id="549"/>
            <p14:sldId id="550"/>
            <p14:sldId id="551"/>
            <p14:sldId id="552"/>
            <p14:sldId id="553"/>
            <p14:sldId id="536"/>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79" autoAdjust="0"/>
    <p:restoredTop sz="92529" autoAdjust="0"/>
  </p:normalViewPr>
  <p:slideViewPr>
    <p:cSldViewPr snapToGrid="0">
      <p:cViewPr varScale="1">
        <p:scale>
          <a:sx n="69" d="100"/>
          <a:sy n="69" d="100"/>
        </p:scale>
        <p:origin x="78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55678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0607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07149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20943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86012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starshams.com/2021/05/Leadership.html"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r.wikipedia.org/wiki/%D8%A7%D8%B3%D8%AA%D8%B1%D8%A7%D8%AA%D9%8A%D8%AC%D9%8A%D8%A9" TargetMode="Externa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38.xml.rels><?xml version="1.0" encoding="UTF-8" standalone="yes"?>
<Relationships xmlns="http://schemas.openxmlformats.org/package/2006/relationships"><Relationship Id="rId3" Type="http://schemas.openxmlformats.org/officeDocument/2006/relationships/hyperlink" Target="https://www.for9a.com/" TargetMode="External"/><Relationship Id="rId2" Type="http://schemas.openxmlformats.org/officeDocument/2006/relationships/hyperlink" Target="https://mawdoo3.com/%D9%85%D8%A7_%D9%87%D9%8A_%D8%B9%D9%86%D8%A7%D8%B5%D8%B1_%D8%A7%D9%84%D8%A7%D8%AA%D8%B5%D8%A7%D9%84"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economistsarab.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awdoo3.com/%D8%A3%D9%86%D9%88%D8%A7%D8%B9_%D9%88%D8%B3%D8%A7%D8%A6%D9%84_%D8%A7%D9%84%D8%A7%D8%AA%D8%B5%D8%A7%D9%84"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2800" b="1" dirty="0">
                <a:solidFill>
                  <a:srgbClr val="00B0F0"/>
                </a:solidFill>
                <a:latin typeface="Segoe UI" panose="020B0502040204020203" pitchFamily="34" charset="0"/>
                <a:cs typeface="Segoe UI" panose="020B0502040204020203" pitchFamily="34" charset="0"/>
              </a:rPr>
              <a:t>الاتصال والقيادة</a:t>
            </a:r>
            <a:endParaRPr lang="en-US" altLang="en-US" sz="28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a:t>
            </a:r>
            <a:r>
              <a:rPr lang="en-US" sz="2400" dirty="0" err="1">
                <a:latin typeface="Segoe UI" panose="020B0502040204020203" pitchFamily="34" charset="0"/>
                <a:cs typeface="Segoe UI" panose="020B0502040204020203" pitchFamily="34" charset="0"/>
              </a:rPr>
              <a:t>Eman</a:t>
            </a:r>
            <a:r>
              <a:rPr lang="en-US" sz="2400" dirty="0">
                <a:latin typeface="Segoe UI" panose="020B0502040204020203" pitchFamily="34" charset="0"/>
                <a:cs typeface="Segoe UI" panose="020B0502040204020203" pitchFamily="34" charset="0"/>
              </a:rPr>
              <a:t> </a:t>
            </a:r>
            <a:r>
              <a:rPr lang="en-US" sz="2400" dirty="0" err="1">
                <a:latin typeface="Segoe UI" panose="020B0502040204020203" pitchFamily="34" charset="0"/>
                <a:cs typeface="Segoe UI" panose="020B0502040204020203" pitchFamily="34" charset="0"/>
              </a:rPr>
              <a:t>Almasri</a:t>
            </a:r>
            <a:endParaRPr lang="en-US" sz="2400" dirty="0">
              <a:latin typeface="Segoe UI" panose="020B0502040204020203" pitchFamily="34" charset="0"/>
              <a:cs typeface="Segoe UI" panose="020B0502040204020203" pitchFamily="34" charset="0"/>
            </a:endParaRP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405080" y="596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chemeClr val="tx1"/>
                </a:solidFill>
                <a:latin typeface="Segoe UI" panose="020B0502040204020203" pitchFamily="34" charset="0"/>
                <a:cs typeface="Segoe UI" panose="020B0502040204020203" pitchFamily="34" charset="0"/>
              </a:rPr>
              <a:t>المحاضرة الأولى:</a:t>
            </a:r>
          </a:p>
          <a:p>
            <a:pPr algn="ctr"/>
            <a:r>
              <a:rPr lang="ar-JO" sz="2400" b="1" dirty="0">
                <a:solidFill>
                  <a:schemeClr val="tx1"/>
                </a:solidFill>
                <a:latin typeface="Segoe UI" panose="020B0502040204020203" pitchFamily="34" charset="0"/>
                <a:cs typeface="Segoe UI" panose="020B0502040204020203" pitchFamily="34" charset="0"/>
              </a:rPr>
              <a:t> مفهوم الاتصال والقيادة </a:t>
            </a:r>
            <a:endParaRPr lang="en-US" sz="24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2800" b="1" dirty="0">
                <a:solidFill>
                  <a:srgbClr val="00B0F0"/>
                </a:solidFill>
                <a:latin typeface="Segoe UI" panose="020B0502040204020203" pitchFamily="34" charset="0"/>
                <a:cs typeface="Segoe UI" panose="020B0502040204020203" pitchFamily="34" charset="0"/>
              </a:rPr>
              <a:t>الاتصال</a:t>
            </a:r>
            <a:r>
              <a:rPr lang="ar-JO" altLang="en-US" sz="3200" b="1" dirty="0">
                <a:solidFill>
                  <a:srgbClr val="00B0F0"/>
                </a:solidFill>
                <a:latin typeface="Segoe UI" panose="020B0502040204020203" pitchFamily="34" charset="0"/>
                <a:cs typeface="Segoe UI" panose="020B0502040204020203" pitchFamily="34" charset="0"/>
              </a:rPr>
              <a:t> </a:t>
            </a:r>
            <a:r>
              <a:rPr lang="ar-JO" altLang="en-US" sz="2800" b="1" dirty="0">
                <a:solidFill>
                  <a:srgbClr val="00B0F0"/>
                </a:solidFill>
                <a:latin typeface="Segoe UI" panose="020B0502040204020203" pitchFamily="34" charset="0"/>
                <a:cs typeface="Segoe UI" panose="020B0502040204020203" pitchFamily="34" charset="0"/>
              </a:rPr>
              <a:t>والقيادة</a:t>
            </a:r>
            <a:endParaRPr lang="ar-JO" altLang="en-US" sz="3200" b="1" dirty="0">
              <a:solidFill>
                <a:srgbClr val="00B0F0"/>
              </a:solidFill>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برنامج ماجستير القيادة التربوية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2646799552"/>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المحاضرة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3" name="TextBox 2"/>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p:cNvSpPr txBox="1"/>
          <p:nvPr/>
        </p:nvSpPr>
        <p:spPr>
          <a:xfrm>
            <a:off x="467032" y="2391844"/>
            <a:ext cx="10962968" cy="3252814"/>
          </a:xfrm>
          <a:prstGeom prst="rect">
            <a:avLst/>
          </a:prstGeom>
          <a:noFill/>
        </p:spPr>
        <p:txBody>
          <a:bodyPr wrap="square" rtlCol="0">
            <a:spAutoFit/>
          </a:bodyPr>
          <a:lstStyle/>
          <a:p>
            <a:pPr marL="0" marR="0" algn="just" rtl="1">
              <a:lnSpc>
                <a:spcPct val="200000"/>
              </a:lnSpc>
              <a:spcBef>
                <a:spcPts val="0"/>
              </a:spcBef>
              <a:spcAft>
                <a:spcPts val="800"/>
              </a:spcAft>
            </a:pPr>
            <a:r>
              <a:rPr lang="ar-JO" kern="100" dirty="0">
                <a:latin typeface="Segoe UI" panose="020B0502040204020203" pitchFamily="34" charset="0"/>
                <a:cs typeface="Segoe UI" panose="020B0502040204020203" pitchFamily="34" charset="0"/>
              </a:rPr>
              <a:t>     </a:t>
            </a:r>
            <a:r>
              <a:rPr lang="ar-JO" sz="1600" kern="100" dirty="0">
                <a:latin typeface="Segoe UI" panose="020B0502040204020203" pitchFamily="34" charset="0"/>
                <a:cs typeface="Segoe UI" panose="020B0502040204020203" pitchFamily="34" charset="0"/>
              </a:rPr>
              <a:t>تنبهت </a:t>
            </a:r>
            <a:r>
              <a:rPr lang="ar-YE" sz="1600" kern="100" dirty="0">
                <a:latin typeface="Segoe UI" panose="020B0502040204020203" pitchFamily="34" charset="0"/>
                <a:cs typeface="Segoe UI" panose="020B0502040204020203" pitchFamily="34" charset="0"/>
              </a:rPr>
              <a:t>المنظمات </a:t>
            </a:r>
            <a:r>
              <a:rPr lang="ar-JO" sz="1600" kern="100" dirty="0">
                <a:latin typeface="Segoe UI" panose="020B0502040204020203" pitchFamily="34" charset="0"/>
                <a:cs typeface="Segoe UI" panose="020B0502040204020203" pitchFamily="34" charset="0"/>
              </a:rPr>
              <a:t>في العصر الحالي إلى أهمية </a:t>
            </a:r>
            <a:r>
              <a:rPr lang="ar-YE" sz="1600" kern="100" dirty="0">
                <a:latin typeface="Segoe UI" panose="020B0502040204020203" pitchFamily="34" charset="0"/>
                <a:cs typeface="Segoe UI" panose="020B0502040204020203" pitchFamily="34" charset="0"/>
              </a:rPr>
              <a:t>الاتصال</a:t>
            </a:r>
            <a:r>
              <a:rPr lang="ar-JO" sz="1600" kern="100" dirty="0">
                <a:latin typeface="Segoe UI" panose="020B0502040204020203" pitchFamily="34" charset="0"/>
                <a:cs typeface="Segoe UI" panose="020B0502040204020203" pitchFamily="34" charset="0"/>
              </a:rPr>
              <a:t>ات الفاعلة سواء أكانت داخلية أم خارجية، على اختلاف حجمها و</a:t>
            </a:r>
            <a:r>
              <a:rPr lang="ar-YE" sz="1600" kern="100" dirty="0">
                <a:latin typeface="Segoe UI" panose="020B0502040204020203" pitchFamily="34" charset="0"/>
                <a:cs typeface="Segoe UI" panose="020B0502040204020203" pitchFamily="34" charset="0"/>
              </a:rPr>
              <a:t>طبيعة نشاطها. </a:t>
            </a:r>
            <a:r>
              <a:rPr lang="ar-JO" sz="1600" kern="100" dirty="0">
                <a:latin typeface="Segoe UI" panose="020B0502040204020203" pitchFamily="34" charset="0"/>
                <a:cs typeface="Segoe UI" panose="020B0502040204020203" pitchFamily="34" charset="0"/>
              </a:rPr>
              <a:t>فأولت عملية الاتصالات أهمية </a:t>
            </a:r>
            <a:r>
              <a:rPr lang="ar-YE" sz="1600" kern="100" dirty="0">
                <a:latin typeface="Segoe UI" panose="020B0502040204020203" pitchFamily="34" charset="0"/>
                <a:cs typeface="Segoe UI" panose="020B0502040204020203" pitchFamily="34" charset="0"/>
              </a:rPr>
              <a:t>من أجل تحقيق أهدافها التي وجدت من أجلها. </a:t>
            </a:r>
            <a:r>
              <a:rPr lang="ar-JO" sz="1600" kern="100" dirty="0">
                <a:latin typeface="Segoe UI" panose="020B0502040204020203" pitchFamily="34" charset="0"/>
                <a:cs typeface="Segoe UI" panose="020B0502040204020203" pitchFamily="34" charset="0"/>
              </a:rPr>
              <a:t>فبجودة </a:t>
            </a:r>
            <a:r>
              <a:rPr lang="ar-YE" sz="1600" kern="100" dirty="0">
                <a:latin typeface="Segoe UI" panose="020B0502040204020203" pitchFamily="34" charset="0"/>
                <a:cs typeface="Segoe UI" panose="020B0502040204020203" pitchFamily="34" charset="0"/>
              </a:rPr>
              <a:t>الاتصال </a:t>
            </a:r>
            <a:r>
              <a:rPr lang="ar-JO" sz="1600" kern="100" dirty="0">
                <a:latin typeface="Segoe UI" panose="020B0502040204020203" pitchFamily="34" charset="0"/>
                <a:cs typeface="Segoe UI" panose="020B0502040204020203" pitchFamily="34" charset="0"/>
              </a:rPr>
              <a:t>تضمن سير العمليات الإدارية والفنية المتخصصة</a:t>
            </a:r>
            <a:r>
              <a:rPr lang="ar-YE" sz="1600" kern="100" dirty="0">
                <a:latin typeface="Segoe UI" panose="020B0502040204020203" pitchFamily="34" charset="0"/>
                <a:cs typeface="Segoe UI" panose="020B0502040204020203" pitchFamily="34" charset="0"/>
              </a:rPr>
              <a:t>، فبدونه لا يمكن للعملية الإدارية أن </a:t>
            </a:r>
            <a:r>
              <a:rPr lang="ar-JO" sz="1600" kern="100" dirty="0">
                <a:latin typeface="Segoe UI" panose="020B0502040204020203" pitchFamily="34" charset="0"/>
                <a:cs typeface="Segoe UI" panose="020B0502040204020203" pitchFamily="34" charset="0"/>
              </a:rPr>
              <a:t>تنجح</a:t>
            </a:r>
            <a:r>
              <a:rPr lang="ar-YE" sz="1600" kern="100" dirty="0">
                <a:latin typeface="Segoe UI" panose="020B0502040204020203" pitchFamily="34" charset="0"/>
                <a:cs typeface="Segoe UI" panose="020B0502040204020203" pitchFamily="34" charset="0"/>
              </a:rPr>
              <a:t> </a:t>
            </a:r>
            <a:r>
              <a:rPr lang="ar-JO" sz="1600" kern="100" dirty="0">
                <a:latin typeface="Segoe UI" panose="020B0502040204020203" pitchFamily="34" charset="0"/>
                <a:cs typeface="Segoe UI" panose="020B0502040204020203" pitchFamily="34" charset="0"/>
              </a:rPr>
              <a:t>في حال تدني</a:t>
            </a:r>
            <a:r>
              <a:rPr lang="ar-YE" sz="1600" kern="100" dirty="0">
                <a:latin typeface="Segoe UI" panose="020B0502040204020203" pitchFamily="34" charset="0"/>
                <a:cs typeface="Segoe UI" panose="020B0502040204020203" pitchFamily="34" charset="0"/>
              </a:rPr>
              <a:t> خدمات الاتصالات </a:t>
            </a:r>
            <a:r>
              <a:rPr lang="ar-JO" sz="1600" kern="100" dirty="0">
                <a:latin typeface="Segoe UI" panose="020B0502040204020203" pitchFamily="34" charset="0"/>
                <a:cs typeface="Segoe UI" panose="020B0502040204020203" pitchFamily="34" charset="0"/>
              </a:rPr>
              <a:t>والتي من الممكن </a:t>
            </a:r>
            <a:r>
              <a:rPr lang="ar-YE" sz="1600" kern="100" dirty="0">
                <a:latin typeface="Segoe UI" panose="020B0502040204020203" pitchFamily="34" charset="0"/>
                <a:cs typeface="Segoe UI" panose="020B0502040204020203" pitchFamily="34" charset="0"/>
              </a:rPr>
              <a:t>أن تؤثر سلب</a:t>
            </a:r>
            <a:r>
              <a:rPr lang="ar-JO" sz="1600" kern="100" dirty="0">
                <a:latin typeface="Segoe UI" panose="020B0502040204020203" pitchFamily="34" charset="0"/>
                <a:cs typeface="Segoe UI" panose="020B0502040204020203" pitchFamily="34" charset="0"/>
              </a:rPr>
              <a:t>ً</a:t>
            </a:r>
            <a:r>
              <a:rPr lang="ar-YE" sz="1600" kern="100" dirty="0">
                <a:latin typeface="Segoe UI" panose="020B0502040204020203" pitchFamily="34" charset="0"/>
                <a:cs typeface="Segoe UI" panose="020B0502040204020203" pitchFamily="34" charset="0"/>
              </a:rPr>
              <a:t>ا على مستوى أداء الأعمال في المنظمة، و لقد أدت تطبيقات علم الاتصال في مختلف الميادين إلى إثراء </a:t>
            </a:r>
            <a:r>
              <a:rPr lang="ar-JO" sz="1600" kern="100" dirty="0">
                <a:latin typeface="Segoe UI" panose="020B0502040204020203" pitchFamily="34" charset="0"/>
                <a:cs typeface="Segoe UI" panose="020B0502040204020203" pitchFamily="34" charset="0"/>
              </a:rPr>
              <a:t>العملية القيادية والإدارية </a:t>
            </a:r>
            <a:r>
              <a:rPr lang="ar-YE" sz="1600" kern="100" dirty="0">
                <a:latin typeface="Segoe UI" panose="020B0502040204020203" pitchFamily="34" charset="0"/>
                <a:cs typeface="Segoe UI" panose="020B0502040204020203" pitchFamily="34" charset="0"/>
              </a:rPr>
              <a:t>مما انعكس على زيادة فعالياته</a:t>
            </a:r>
            <a:r>
              <a:rPr lang="ar-JO" kern="100" dirty="0">
                <a:latin typeface="Segoe UI" panose="020B0502040204020203" pitchFamily="34" charset="0"/>
                <a:cs typeface="Segoe UI" panose="020B0502040204020203" pitchFamily="34" charset="0"/>
              </a:rPr>
              <a:t>ا, </a:t>
            </a:r>
            <a:r>
              <a:rPr lang="ar-YE" kern="100" dirty="0">
                <a:latin typeface="Segoe UI" panose="020B0502040204020203" pitchFamily="34" charset="0"/>
                <a:cs typeface="Segoe UI" panose="020B0502040204020203" pitchFamily="34" charset="0"/>
              </a:rPr>
              <a:t> </a:t>
            </a:r>
            <a:endParaRPr lang="ar-JO" kern="100" dirty="0">
              <a:latin typeface="Segoe UI" panose="020B0502040204020203" pitchFamily="34" charset="0"/>
              <a:cs typeface="Segoe UI" panose="020B0502040204020203" pitchFamily="34" charset="0"/>
            </a:endParaRPr>
          </a:p>
          <a:p>
            <a:pPr marL="0" marR="0" algn="just" rtl="1">
              <a:lnSpc>
                <a:spcPct val="200000"/>
              </a:lnSpc>
              <a:spcBef>
                <a:spcPts val="0"/>
              </a:spcBef>
              <a:spcAft>
                <a:spcPts val="800"/>
              </a:spcAft>
            </a:pPr>
            <a:r>
              <a:rPr lang="ar-JO" kern="100" dirty="0">
                <a:latin typeface="Segoe UI" panose="020B0502040204020203" pitchFamily="34" charset="0"/>
                <a:cs typeface="Segoe UI" panose="020B0502040204020203" pitchFamily="34" charset="0"/>
              </a:rPr>
              <a:t>فما المقصود ب</a:t>
            </a:r>
            <a:r>
              <a:rPr lang="ar-YE" u="sng" kern="100" dirty="0">
                <a:solidFill>
                  <a:srgbClr val="00B0F0"/>
                </a:solidFill>
                <a:latin typeface="Segoe UI" panose="020B0502040204020203" pitchFamily="34" charset="0"/>
                <a:cs typeface="Segoe UI" panose="020B0502040204020203" pitchFamily="34" charset="0"/>
              </a:rPr>
              <a:t>مفهوم الاتصال </a:t>
            </a:r>
            <a:r>
              <a:rPr lang="ar-JO" u="sng" kern="100" dirty="0">
                <a:solidFill>
                  <a:srgbClr val="00B0F0"/>
                </a:solidFill>
                <a:latin typeface="Segoe UI" panose="020B0502040204020203" pitchFamily="34" charset="0"/>
                <a:cs typeface="Segoe UI" panose="020B0502040204020203" pitchFamily="34" charset="0"/>
              </a:rPr>
              <a:t>والقيادة وكيف يؤثران ببعضهما البعض؟</a:t>
            </a:r>
            <a:endParaRPr lang="en-US" u="sng" kern="100" dirty="0">
              <a:solidFill>
                <a:srgbClr val="00B0F0"/>
              </a:solidFill>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E0B2021E-8EEE-204B-6E40-E88640325D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43" y="611881"/>
            <a:ext cx="2821858" cy="146685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44160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الأولى</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الاتصالات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Segoe UI" panose="020B0502040204020203" pitchFamily="34" charset="0"/>
                <a:ea typeface="Arial" panose="020B0604020202020204" pitchFamily="34" charset="0"/>
                <a:cs typeface="Segoe UI" panose="020B0502040204020203" pitchFamily="34" charset="0"/>
              </a:rPr>
              <a:t>أهميةوأهداف  الاتصالات</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عناصر/مكونات الاتصال</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Segoe UI" panose="020B0502040204020203" pitchFamily="34" charset="0"/>
                <a:ea typeface="Arial" panose="020B0604020202020204" pitchFamily="34" charset="0"/>
                <a:cs typeface="Segoe UI" panose="020B0502040204020203" pitchFamily="34" charset="0"/>
              </a:rPr>
              <a:t>مهارات الاتصال وأنواعه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Segoe UI" panose="020B0502040204020203" pitchFamily="34" charset="0"/>
                <a:ea typeface="Arial" panose="020B0604020202020204" pitchFamily="34" charset="0"/>
                <a:cs typeface="Segoe UI" panose="020B0502040204020203" pitchFamily="34" charset="0"/>
              </a:rPr>
              <a:t>أهمية وواجبات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مهارات القيادة الفعالة.</a:t>
            </a:r>
            <a:endParaRPr lang="en-US" sz="1600" dirty="0">
              <a:effectLst/>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476" y="1348183"/>
            <a:ext cx="3105150" cy="444160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مفهوم الاتصالات</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71AFC805-1B9D-BFE7-0243-317274C5587C}"/>
              </a:ext>
            </a:extLst>
          </p:cNvPr>
          <p:cNvSpPr/>
          <p:nvPr/>
        </p:nvSpPr>
        <p:spPr>
          <a:xfrm>
            <a:off x="180431"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Segoe UI" panose="020B0502040204020203" pitchFamily="34" charset="0"/>
                <a:cs typeface="Segoe UI" panose="020B0502040204020203" pitchFamily="34" charset="0"/>
              </a:rPr>
              <a:t>الاتصالات جمع كلمة الاتصال و ( الاتصال لغة ) :</a:t>
            </a:r>
          </a:p>
          <a:p>
            <a:pPr lvl="1" algn="r" rtl="1">
              <a:lnSpc>
                <a:spcPct val="200000"/>
              </a:lnSpc>
            </a:pPr>
            <a:r>
              <a:rPr lang="ar-JO" sz="1600" kern="100" dirty="0">
                <a:solidFill>
                  <a:schemeClr val="tx1"/>
                </a:solidFill>
                <a:latin typeface="Segoe UI" panose="020B0502040204020203" pitchFamily="34" charset="0"/>
                <a:cs typeface="Segoe UI" panose="020B0502040204020203" pitchFamily="34" charset="0"/>
              </a:rPr>
              <a:t>*ورد في معجم المعاني الجامع : </a:t>
            </a:r>
          </a:p>
          <a:p>
            <a:pPr marL="742950" lvl="1" indent="-285750" algn="r" rtl="1">
              <a:lnSpc>
                <a:spcPct val="200000"/>
              </a:lnSpc>
              <a:buFont typeface="+mj-lt"/>
              <a:buAutoNum type="arabicPeriod"/>
            </a:pPr>
            <a:r>
              <a:rPr lang="ar-JO" sz="1600" kern="100" dirty="0">
                <a:solidFill>
                  <a:schemeClr val="tx1"/>
                </a:solidFill>
                <a:latin typeface="Segoe UI" panose="020B0502040204020203" pitchFamily="34" charset="0"/>
                <a:cs typeface="Segoe UI" panose="020B0502040204020203" pitchFamily="34" charset="0"/>
              </a:rPr>
              <a:t>من كلمة اتصل ب</a:t>
            </a:r>
            <a:r>
              <a:rPr lang="ar-YE" sz="1600" kern="100" dirty="0">
                <a:solidFill>
                  <a:schemeClr val="tx1"/>
                </a:solidFill>
                <a:latin typeface="Segoe UI" panose="020B0502040204020203" pitchFamily="34" charset="0"/>
                <a:cs typeface="Segoe UI" panose="020B0502040204020203" pitchFamily="34" charset="0"/>
              </a:rPr>
              <a:t>كسر الهمزة والتاء المشددة، </a:t>
            </a:r>
            <a:r>
              <a:rPr lang="ar-JO" sz="1600" kern="100" dirty="0">
                <a:solidFill>
                  <a:schemeClr val="tx1"/>
                </a:solidFill>
                <a:latin typeface="Segoe UI" panose="020B0502040204020203" pitchFamily="34" charset="0"/>
                <a:cs typeface="Segoe UI" panose="020B0502040204020203" pitchFamily="34" charset="0"/>
              </a:rPr>
              <a:t> بمعنى </a:t>
            </a:r>
            <a:r>
              <a:rPr lang="ar-YE" sz="1600" kern="100" dirty="0">
                <a:solidFill>
                  <a:schemeClr val="tx1"/>
                </a:solidFill>
                <a:latin typeface="Segoe UI" panose="020B0502040204020203" pitchFamily="34" charset="0"/>
                <a:cs typeface="Segoe UI" panose="020B0502040204020203" pitchFamily="34" charset="0"/>
              </a:rPr>
              <a:t>الارتباط في مماسه والتئام </a:t>
            </a:r>
            <a:r>
              <a:rPr lang="ar-JO" sz="1600" kern="100" dirty="0">
                <a:solidFill>
                  <a:schemeClr val="tx1"/>
                </a:solidFill>
                <a:latin typeface="Segoe UI" panose="020B0502040204020203" pitchFamily="34" charset="0"/>
                <a:cs typeface="Segoe UI" panose="020B0502040204020203" pitchFamily="34" charset="0"/>
              </a:rPr>
              <a:t>وهو </a:t>
            </a:r>
            <a:r>
              <a:rPr lang="ar-YE" sz="1600" kern="100" dirty="0">
                <a:solidFill>
                  <a:schemeClr val="tx1"/>
                </a:solidFill>
                <a:latin typeface="Segoe UI" panose="020B0502040204020203" pitchFamily="34" charset="0"/>
                <a:cs typeface="Segoe UI" panose="020B0502040204020203" pitchFamily="34" charset="0"/>
              </a:rPr>
              <a:t>ضد الانقطاع اِتِّصال: (اسم)</a:t>
            </a:r>
          </a:p>
          <a:p>
            <a:pPr marL="742950" lvl="1" indent="-285750" algn="r" rtl="1">
              <a:lnSpc>
                <a:spcPct val="200000"/>
              </a:lnSpc>
              <a:buFont typeface="+mj-lt"/>
              <a:buAutoNum type="arabicPeriod"/>
            </a:pPr>
            <a:r>
              <a:rPr lang="ar-YE" sz="1600" kern="100" dirty="0">
                <a:solidFill>
                  <a:schemeClr val="tx1"/>
                </a:solidFill>
                <a:latin typeface="Segoe UI" panose="020B0502040204020203" pitchFamily="34" charset="0"/>
                <a:cs typeface="Segoe UI" panose="020B0502040204020203" pitchFamily="34" charset="0"/>
              </a:rPr>
              <a:t>مصدر اِتَّصَلَ</a:t>
            </a:r>
          </a:p>
          <a:p>
            <a:pPr marL="742950" lvl="1" indent="-285750" algn="r" rtl="1">
              <a:lnSpc>
                <a:spcPct val="200000"/>
              </a:lnSpc>
              <a:buFont typeface="+mj-lt"/>
              <a:buAutoNum type="arabicPeriod"/>
            </a:pPr>
            <a:r>
              <a:rPr lang="ar-YE" sz="1600" kern="100" dirty="0">
                <a:solidFill>
                  <a:schemeClr val="tx1"/>
                </a:solidFill>
                <a:latin typeface="Segoe UI" panose="020B0502040204020203" pitchFamily="34" charset="0"/>
                <a:cs typeface="Segoe UI" panose="020B0502040204020203" pitchFamily="34" charset="0"/>
              </a:rPr>
              <a:t>قَرَّرَ الاتِّصَالَ بِهِ مُبَاشرَةً: الالْتِقَاءَ بِ</a:t>
            </a:r>
            <a:r>
              <a:rPr lang="ar-JO" sz="1600" kern="100" dirty="0">
                <a:solidFill>
                  <a:schemeClr val="tx1"/>
                </a:solidFill>
                <a:latin typeface="Segoe UI" panose="020B0502040204020203" pitchFamily="34" charset="0"/>
                <a:cs typeface="Segoe UI" panose="020B0502040204020203" pitchFamily="34" charset="0"/>
              </a:rPr>
              <a:t>ه</a:t>
            </a:r>
          </a:p>
          <a:p>
            <a:pPr marL="742950" lvl="1" indent="-285750" algn="r" rtl="1">
              <a:lnSpc>
                <a:spcPct val="200000"/>
              </a:lnSpc>
              <a:buFont typeface="+mj-lt"/>
              <a:buAutoNum type="arabicPeriod"/>
            </a:pPr>
            <a:r>
              <a:rPr lang="ar-JO" sz="1600" kern="100" dirty="0">
                <a:solidFill>
                  <a:schemeClr val="tx1"/>
                </a:solidFill>
                <a:latin typeface="Segoe UI" panose="020B0502040204020203" pitchFamily="34" charset="0"/>
                <a:cs typeface="Segoe UI" panose="020B0502040204020203" pitchFamily="34" charset="0"/>
              </a:rPr>
              <a:t> وفيها معاني التحدث و التفاعل بين الأفراد والجماعات </a:t>
            </a:r>
            <a:r>
              <a:rPr lang="ar-YE" sz="1600" kern="100" dirty="0">
                <a:solidFill>
                  <a:schemeClr val="tx1"/>
                </a:solidFill>
                <a:latin typeface="Segoe UI" panose="020B0502040204020203" pitchFamily="34" charset="0"/>
                <a:cs typeface="Segoe UI" panose="020B0502040204020203" pitchFamily="34" charset="0"/>
              </a:rPr>
              <a:t>تَبَادُلُ الْمَعْلُومَاتِ وَالأَنْشِطَةِ الفَنِّيَّةِ وَالفِكْرِيَّةِ وَتَفَاعُلُهَا</a:t>
            </a:r>
            <a:r>
              <a:rPr lang="ar-JO" sz="1600" kern="100" dirty="0">
                <a:solidFill>
                  <a:schemeClr val="tx1"/>
                </a:solidFill>
                <a:latin typeface="Segoe UI" panose="020B0502040204020203" pitchFamily="34" charset="0"/>
                <a:cs typeface="Segoe UI" panose="020B0502040204020203" pitchFamily="34" charset="0"/>
              </a:rPr>
              <a:t>.</a:t>
            </a:r>
          </a:p>
          <a:p>
            <a:pPr lvl="1" algn="r" rtl="1">
              <a:lnSpc>
                <a:spcPct val="200000"/>
              </a:lnSpc>
            </a:pPr>
            <a:r>
              <a:rPr lang="ar-JO" sz="1600" kern="100" dirty="0">
                <a:solidFill>
                  <a:schemeClr val="tx1"/>
                </a:solidFill>
                <a:latin typeface="Segoe UI" panose="020B0502040204020203" pitchFamily="34" charset="0"/>
                <a:cs typeface="Segoe UI" panose="020B0502040204020203" pitchFamily="34" charset="0"/>
              </a:rPr>
              <a:t>*أما </a:t>
            </a:r>
            <a:r>
              <a:rPr lang="ar-YE" sz="1600" kern="100" dirty="0">
                <a:solidFill>
                  <a:schemeClr val="tx1"/>
                </a:solidFill>
                <a:latin typeface="Segoe UI" panose="020B0502040204020203" pitchFamily="34" charset="0"/>
                <a:cs typeface="Segoe UI" panose="020B0502040204020203" pitchFamily="34" charset="0"/>
              </a:rPr>
              <a:t>ال</a:t>
            </a:r>
            <a:r>
              <a:rPr lang="ar-JO" sz="1600" kern="100" dirty="0">
                <a:solidFill>
                  <a:schemeClr val="tx1"/>
                </a:solidFill>
                <a:latin typeface="Segoe UI" panose="020B0502040204020203" pitchFamily="34" charset="0"/>
                <a:cs typeface="Segoe UI" panose="020B0502040204020203" pitchFamily="34" charset="0"/>
              </a:rPr>
              <a:t>ا</a:t>
            </a:r>
            <a:r>
              <a:rPr lang="ar-YE" sz="1600" kern="100" dirty="0">
                <a:solidFill>
                  <a:schemeClr val="tx1"/>
                </a:solidFill>
                <a:latin typeface="Segoe UI" panose="020B0502040204020203" pitchFamily="34" charset="0"/>
                <a:cs typeface="Segoe UI" panose="020B0502040204020203" pitchFamily="34" charset="0"/>
              </a:rPr>
              <a:t>تصال في قاموس أكسفورد فيعرف بأنه: نقل و توصيل أو تبادل </a:t>
            </a:r>
            <a:r>
              <a:rPr lang="ar-JO" sz="1600" kern="100" dirty="0">
                <a:solidFill>
                  <a:schemeClr val="tx1"/>
                </a:solidFill>
                <a:latin typeface="Segoe UI" panose="020B0502040204020203" pitchFamily="34" charset="0"/>
                <a:cs typeface="Segoe UI" panose="020B0502040204020203" pitchFamily="34" charset="0"/>
              </a:rPr>
              <a:t>الأ</a:t>
            </a:r>
            <a:r>
              <a:rPr lang="ar-YE" sz="1600" kern="100" dirty="0">
                <a:solidFill>
                  <a:schemeClr val="tx1"/>
                </a:solidFill>
                <a:latin typeface="Segoe UI" panose="020B0502040204020203" pitchFamily="34" charset="0"/>
                <a:cs typeface="Segoe UI" panose="020B0502040204020203" pitchFamily="34" charset="0"/>
              </a:rPr>
              <a:t>فكار و المعلومات</a:t>
            </a:r>
            <a:r>
              <a:rPr lang="ar-JO" sz="1600" kern="100" dirty="0">
                <a:solidFill>
                  <a:schemeClr val="tx1"/>
                </a:solidFill>
                <a:latin typeface="Segoe UI" panose="020B0502040204020203" pitchFamily="34" charset="0"/>
                <a:cs typeface="Segoe UI" panose="020B0502040204020203" pitchFamily="34" charset="0"/>
              </a:rPr>
              <a:t>.</a:t>
            </a:r>
            <a:endParaRPr lang="ar-YE" sz="1600" kern="100" dirty="0">
              <a:solidFill>
                <a:schemeClr val="tx1"/>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87797DFA-6349-9A63-A0D5-7A69FD9A9C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672171"/>
            <a:ext cx="2466975" cy="14416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Segoe UI" panose="020B0502040204020203" pitchFamily="34" charset="0"/>
                <a:cs typeface="Segoe UI" panose="020B0502040204020203" pitchFamily="34" charset="0"/>
              </a:rPr>
              <a:t>الاتصال اصطلاحًا</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779488" y="1452952"/>
            <a:ext cx="11257613" cy="4667303"/>
          </a:xfrm>
          <a:prstGeom prst="rect">
            <a:avLst/>
          </a:prstGeom>
          <a:solidFill>
            <a:schemeClr val="bg1"/>
          </a:solidFill>
        </p:spPr>
        <p:txBody>
          <a:bodyPr wrap="square" rtlCol="0">
            <a:spAutoFit/>
          </a:bodyPr>
          <a:lstStyle/>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تنوعت تعريفات الاتصال اصطلاحًا بتنوع تخصصات الباحثين ومنها:</a:t>
            </a:r>
            <a:endParaRPr lang="ar-JO" sz="1600" dirty="0">
              <a:effectLst/>
              <a:latin typeface="Segoe UI" panose="020B0502040204020203" pitchFamily="34" charset="0"/>
              <a:ea typeface="Simplified Arabic" panose="02020603050405020304" pitchFamily="18" charset="-78"/>
              <a:cs typeface="Segoe UI" panose="020B0502040204020203" pitchFamily="34" charset="0"/>
            </a:endParaRPr>
          </a:p>
          <a:p>
            <a:pPr marL="285750" indent="-285750" algn="just" rtl="1">
              <a:lnSpc>
                <a:spcPct val="250000"/>
              </a:lnSpc>
              <a:buFont typeface="Wingdings" panose="05000000000000000000" pitchFamily="2" charset="2"/>
              <a:buChar char="Ø"/>
            </a:pPr>
            <a:r>
              <a:rPr lang="ar-JO" sz="1600" dirty="0">
                <a:latin typeface="Segoe UI" panose="020B0502040204020203" pitchFamily="34" charset="0"/>
                <a:cs typeface="Segoe UI" panose="020B0502040204020203" pitchFamily="34" charset="0"/>
              </a:rPr>
              <a:t>الاتصال يعني </a:t>
            </a:r>
            <a:r>
              <a:rPr lang="ar-YE" sz="1600" dirty="0">
                <a:latin typeface="Segoe UI" panose="020B0502040204020203" pitchFamily="34" charset="0"/>
                <a:cs typeface="Segoe UI" panose="020B0502040204020203" pitchFamily="34" charset="0"/>
              </a:rPr>
              <a:t>استعمال الكلمات أو الرسائل،</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أو أي وسيلة مشابهة للمشاركة في المعلومات حول موضوع أو حدث</a:t>
            </a:r>
            <a:r>
              <a:rPr lang="ar-JO" sz="1600" dirty="0">
                <a:latin typeface="Segoe UI" panose="020B0502040204020203" pitchFamily="34" charset="0"/>
                <a:cs typeface="Segoe UI" panose="020B0502040204020203" pitchFamily="34" charset="0"/>
              </a:rPr>
              <a:t> معين.</a:t>
            </a:r>
          </a:p>
          <a:p>
            <a:pPr marL="285750" indent="-285750" algn="just" rtl="1">
              <a:lnSpc>
                <a:spcPct val="250000"/>
              </a:lnSpc>
              <a:buFont typeface="Wingdings" panose="05000000000000000000" pitchFamily="2" charset="2"/>
              <a:buChar char="Ø"/>
            </a:pPr>
            <a:r>
              <a:rPr lang="ar-YE" sz="1600" dirty="0">
                <a:latin typeface="Segoe UI" panose="020B0502040204020203" pitchFamily="34" charset="0"/>
                <a:cs typeface="Segoe UI" panose="020B0502040204020203" pitchFamily="34" charset="0"/>
              </a:rPr>
              <a:t>تبادل المعلومات من شخص أو أكثر. وذلك عن طريق </a:t>
            </a:r>
            <a:r>
              <a:rPr lang="ar-JO" sz="1600" dirty="0">
                <a:latin typeface="Segoe UI" panose="020B0502040204020203" pitchFamily="34" charset="0"/>
                <a:cs typeface="Segoe UI" panose="020B0502040204020203" pitchFamily="34" charset="0"/>
              </a:rPr>
              <a:t>إيجاد</a:t>
            </a:r>
            <a:r>
              <a:rPr lang="ar-YE" sz="1600" dirty="0">
                <a:latin typeface="Segoe UI" panose="020B0502040204020203" pitchFamily="34" charset="0"/>
                <a:cs typeface="Segoe UI" panose="020B0502040204020203" pitchFamily="34" charset="0"/>
              </a:rPr>
              <a:t> التفاهم بين المرسل والمرسل إليه</a:t>
            </a:r>
            <a:r>
              <a:rPr lang="ar-JO" sz="1600" dirty="0">
                <a:latin typeface="Segoe UI" panose="020B0502040204020203" pitchFamily="34" charset="0"/>
                <a:cs typeface="Segoe UI" panose="020B0502040204020203" pitchFamily="34" charset="0"/>
              </a:rPr>
              <a:t>.</a:t>
            </a:r>
          </a:p>
          <a:p>
            <a:pPr marL="285750" indent="-285750" algn="just" rtl="1">
              <a:lnSpc>
                <a:spcPct val="250000"/>
              </a:lnSpc>
              <a:buFont typeface="Wingdings" panose="05000000000000000000" pitchFamily="2" charset="2"/>
              <a:buChar char="Ø"/>
            </a:pPr>
            <a:r>
              <a:rPr lang="ar-YE" sz="1600" dirty="0">
                <a:latin typeface="Segoe UI" panose="020B0502040204020203" pitchFamily="34" charset="0"/>
                <a:cs typeface="Segoe UI" panose="020B0502040204020203" pitchFamily="34" charset="0"/>
              </a:rPr>
              <a:t>نقل رسالة </a:t>
            </a:r>
            <a:r>
              <a:rPr lang="ar-JO" sz="1600" dirty="0">
                <a:latin typeface="Segoe UI" panose="020B0502040204020203" pitchFamily="34" charset="0"/>
                <a:cs typeface="Segoe UI" panose="020B0502040204020203" pitchFamily="34" charset="0"/>
              </a:rPr>
              <a:t>ما </a:t>
            </a:r>
            <a:r>
              <a:rPr lang="ar-YE" sz="1600" dirty="0">
                <a:latin typeface="Segoe UI" panose="020B0502040204020203" pitchFamily="34" charset="0"/>
                <a:cs typeface="Segoe UI" panose="020B0502040204020203" pitchFamily="34" charset="0"/>
              </a:rPr>
              <a:t>بين </a:t>
            </a:r>
            <a:r>
              <a:rPr lang="ar-JO" sz="1600" dirty="0">
                <a:latin typeface="Segoe UI" panose="020B0502040204020203" pitchFamily="34" charset="0"/>
                <a:cs typeface="Segoe UI" panose="020B0502040204020203" pitchFamily="34" charset="0"/>
              </a:rPr>
              <a:t>شخصين</a:t>
            </a:r>
            <a:r>
              <a:rPr lang="ar-YE" sz="1600" dirty="0">
                <a:latin typeface="Segoe UI" panose="020B0502040204020203" pitchFamily="34" charset="0"/>
                <a:cs typeface="Segoe UI" panose="020B0502040204020203" pitchFamily="34" charset="0"/>
              </a:rPr>
              <a:t> أو أكثر باستخدام رمز أو مجموعة رموز مفهومة للمجموعة باستخدام قنوات اتصالية لتحقيق أهداف متعددة وبشكل يضمن التفاعل والتأثي</a:t>
            </a:r>
            <a:r>
              <a:rPr lang="ar-JO" sz="1600" dirty="0">
                <a:latin typeface="Segoe UI" panose="020B0502040204020203" pitchFamily="34" charset="0"/>
                <a:cs typeface="Segoe UI" panose="020B0502040204020203" pitchFamily="34" charset="0"/>
              </a:rPr>
              <a:t>ر.</a:t>
            </a:r>
          </a:p>
          <a:p>
            <a:pPr marL="285750" indent="-285750" algn="just" rtl="1">
              <a:lnSpc>
                <a:spcPct val="250000"/>
              </a:lnSpc>
              <a:buFont typeface="Wingdings" panose="05000000000000000000" pitchFamily="2" charset="2"/>
              <a:buChar char="Ø"/>
            </a:pPr>
            <a:r>
              <a:rPr lang="ar-JO" sz="1600" dirty="0">
                <a:latin typeface="Segoe UI" panose="020B0502040204020203" pitchFamily="34" charset="0"/>
                <a:cs typeface="Segoe UI" panose="020B0502040204020203" pitchFamily="34" charset="0"/>
              </a:rPr>
              <a:t>أما </a:t>
            </a:r>
            <a:r>
              <a:rPr lang="ar-YE" sz="1600" dirty="0">
                <a:latin typeface="Segoe UI" panose="020B0502040204020203" pitchFamily="34" charset="0"/>
                <a:cs typeface="Segoe UI" panose="020B0502040204020203" pitchFamily="34" charset="0"/>
              </a:rPr>
              <a:t>علماء النفس و </a:t>
            </a:r>
            <a:r>
              <a:rPr lang="ar-JO" sz="1600" dirty="0">
                <a:latin typeface="Segoe UI" panose="020B0502040204020203" pitchFamily="34" charset="0"/>
                <a:cs typeface="Segoe UI" panose="020B0502040204020203" pitchFamily="34" charset="0"/>
              </a:rPr>
              <a:t>الإ</a:t>
            </a:r>
            <a:r>
              <a:rPr lang="ar-YE" sz="1600" dirty="0">
                <a:latin typeface="Segoe UI" panose="020B0502040204020203" pitchFamily="34" charset="0"/>
                <a:cs typeface="Segoe UI" panose="020B0502040204020203" pitchFamily="34" charset="0"/>
              </a:rPr>
              <a:t>دارة المهتمين باكتساب السلوك و التعلم </a:t>
            </a:r>
            <a:r>
              <a:rPr lang="ar-JO" sz="1600" dirty="0">
                <a:latin typeface="Segoe UI" panose="020B0502040204020203" pitchFamily="34" charset="0"/>
                <a:cs typeface="Segoe UI" panose="020B0502040204020203" pitchFamily="34" charset="0"/>
              </a:rPr>
              <a:t>فإنهم يركزون </a:t>
            </a:r>
            <a:r>
              <a:rPr lang="ar-YE" sz="1600" dirty="0">
                <a:latin typeface="Segoe UI" panose="020B0502040204020203" pitchFamily="34" charset="0"/>
                <a:cs typeface="Segoe UI" panose="020B0502040204020203" pitchFamily="34" charset="0"/>
              </a:rPr>
              <a:t>على أن </a:t>
            </a:r>
            <a:r>
              <a:rPr lang="ar-JO" sz="1600" dirty="0">
                <a:latin typeface="Segoe UI" panose="020B0502040204020203" pitchFamily="34" charset="0"/>
                <a:cs typeface="Segoe UI" panose="020B0502040204020203" pitchFamily="34" charset="0"/>
              </a:rPr>
              <a:t>الا</a:t>
            </a:r>
            <a:r>
              <a:rPr lang="ar-YE" sz="1600" dirty="0">
                <a:latin typeface="Segoe UI" panose="020B0502040204020203" pitchFamily="34" charset="0"/>
                <a:cs typeface="Segoe UI" panose="020B0502040204020203" pitchFamily="34" charset="0"/>
              </a:rPr>
              <a:t>تصال يمكن أن يكون وسيلة للتأثير.</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و على هذا فان </a:t>
            </a:r>
            <a:r>
              <a:rPr lang="ar-JO" sz="1600" dirty="0">
                <a:latin typeface="Segoe UI" panose="020B0502040204020203" pitchFamily="34" charset="0"/>
                <a:cs typeface="Segoe UI" panose="020B0502040204020203" pitchFamily="34" charset="0"/>
              </a:rPr>
              <a:t>الا</a:t>
            </a:r>
            <a:r>
              <a:rPr lang="ar-YE" sz="1600" dirty="0">
                <a:latin typeface="Segoe UI" panose="020B0502040204020203" pitchFamily="34" charset="0"/>
                <a:cs typeface="Segoe UI" panose="020B0502040204020203" pitchFamily="34" charset="0"/>
              </a:rPr>
              <a:t>تصال من وجهة نظرهم عبارة عن: السلوك اللفظي أو المكتوب الذي يستخدمه أحد </a:t>
            </a:r>
            <a:r>
              <a:rPr lang="ar-JO" sz="1600" dirty="0">
                <a:latin typeface="Segoe UI" panose="020B0502040204020203" pitchFamily="34" charset="0"/>
                <a:cs typeface="Segoe UI" panose="020B0502040204020203" pitchFamily="34" charset="0"/>
              </a:rPr>
              <a:t> الأ</a:t>
            </a:r>
            <a:r>
              <a:rPr lang="ar-YE" sz="1600" dirty="0">
                <a:latin typeface="Segoe UI" panose="020B0502040204020203" pitchFamily="34" charset="0"/>
                <a:cs typeface="Segoe UI" panose="020B0502040204020203" pitchFamily="34" charset="0"/>
              </a:rPr>
              <a:t>طراف للتأثير على الطرف </a:t>
            </a:r>
            <a:r>
              <a:rPr lang="ar-JO" sz="1600" dirty="0">
                <a:latin typeface="Segoe UI" panose="020B0502040204020203" pitchFamily="34" charset="0"/>
                <a:cs typeface="Segoe UI" panose="020B0502040204020203" pitchFamily="34" charset="0"/>
              </a:rPr>
              <a:t>الآ</a:t>
            </a:r>
            <a:r>
              <a:rPr lang="ar-YE" sz="1600" dirty="0">
                <a:latin typeface="Segoe UI" panose="020B0502040204020203" pitchFamily="34" charset="0"/>
                <a:cs typeface="Segoe UI" panose="020B0502040204020203" pitchFamily="34" charset="0"/>
              </a:rPr>
              <a:t>خر</a:t>
            </a:r>
            <a:endParaRPr lang="en-US" sz="1600" dirty="0">
              <a:latin typeface="Segoe UI" panose="020B0502040204020203" pitchFamily="34" charset="0"/>
              <a:cs typeface="Segoe UI" panose="020B0502040204020203" pitchFamily="34" charset="0"/>
            </a:endParaRPr>
          </a:p>
        </p:txBody>
      </p:sp>
      <p:pic>
        <p:nvPicPr>
          <p:cNvPr id="5" name="Picture 4">
            <a:extLst>
              <a:ext uri="{FF2B5EF4-FFF2-40B4-BE49-F238E27FC236}">
                <a16:creationId xmlns:a16="http://schemas.microsoft.com/office/drawing/2014/main" xmlns="" id="{5E3B442B-163C-439C-351F-D7CC128FB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93" y="1214104"/>
            <a:ext cx="2698229" cy="1336117"/>
          </a:xfrm>
          <a:prstGeom prst="rect">
            <a:avLst/>
          </a:prstGeom>
        </p:spPr>
      </p:pic>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27816" y="1375493"/>
            <a:ext cx="8268196" cy="4410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YE" sz="1800" b="0" i="0" u="none" strike="noStrike" baseline="0" dirty="0">
                <a:latin typeface="Segoe UI" panose="020B0502040204020203" pitchFamily="34" charset="0"/>
                <a:cs typeface="Segoe UI" panose="020B0502040204020203" pitchFamily="34" charset="0"/>
              </a:rPr>
              <a:t>ترجمة عن الإنجليزية )</a:t>
            </a:r>
            <a:endParaRPr lang="ar-JO" sz="1800" b="0" i="0" u="none" strike="noStrike" baseline="0" dirty="0">
              <a:latin typeface="Segoe UI" panose="020B0502040204020203" pitchFamily="34" charset="0"/>
              <a:cs typeface="Segoe UI" panose="020B0502040204020203" pitchFamily="34" charset="0"/>
            </a:endParaRPr>
          </a:p>
          <a:p>
            <a:pPr algn="just" rtl="1">
              <a:lnSpc>
                <a:spcPct val="200000"/>
              </a:lnSpc>
            </a:pPr>
            <a:r>
              <a:rPr lang="ar-JO" sz="1600" b="0" i="0" u="none" strike="noStrike" baseline="0" dirty="0">
                <a:solidFill>
                  <a:schemeClr val="tx1"/>
                </a:solidFill>
                <a:latin typeface="Segoe UI" panose="020B0502040204020203" pitchFamily="34" charset="0"/>
                <a:cs typeface="Segoe UI" panose="020B0502040204020203" pitchFamily="34" charset="0"/>
              </a:rPr>
              <a:t>تُستخدم كلمة (</a:t>
            </a:r>
            <a:r>
              <a:rPr lang="en-US" sz="1600" b="0" i="0" u="none" strike="noStrike" baseline="0" dirty="0">
                <a:solidFill>
                  <a:schemeClr val="tx1"/>
                </a:solidFill>
                <a:latin typeface="Segoe UI" panose="020B0502040204020203" pitchFamily="34" charset="0"/>
                <a:cs typeface="Segoe UI" panose="020B0502040204020203" pitchFamily="34" charset="0"/>
              </a:rPr>
              <a:t>Communication </a:t>
            </a:r>
            <a:r>
              <a:rPr lang="ar-JO" sz="1600" b="0" i="0" u="none" strike="noStrike" baseline="0" dirty="0">
                <a:solidFill>
                  <a:schemeClr val="tx1"/>
                </a:solidFill>
                <a:latin typeface="Segoe UI" panose="020B0502040204020203" pitchFamily="34" charset="0"/>
                <a:cs typeface="Segoe UI" panose="020B0502040204020203" pitchFamily="34" charset="0"/>
              </a:rPr>
              <a:t>) في اللغة الإنجليزية وهي كلمة مشتقة من </a:t>
            </a:r>
            <a:r>
              <a:rPr lang="ar-YE" sz="1600" b="0" i="0" u="none" strike="noStrike" baseline="0" dirty="0">
                <a:solidFill>
                  <a:schemeClr val="tx1"/>
                </a:solidFill>
                <a:latin typeface="Segoe UI" panose="020B0502040204020203" pitchFamily="34" charset="0"/>
                <a:cs typeface="Segoe UI" panose="020B0502040204020203" pitchFamily="34" charset="0"/>
              </a:rPr>
              <a:t>أصلا من الكلمة</a:t>
            </a:r>
            <a:r>
              <a:rPr lang="ar-JO" sz="160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اللاتينية </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sz="1600" b="0" i="0" u="none" strike="noStrike" baseline="0" dirty="0">
                <a:solidFill>
                  <a:schemeClr val="tx1"/>
                </a:solidFill>
                <a:latin typeface="Segoe UI" panose="020B0502040204020203" pitchFamily="34" charset="0"/>
                <a:cs typeface="Segoe UI" panose="020B0502040204020203" pitchFamily="34" charset="0"/>
              </a:rPr>
              <a:t>  </a:t>
            </a:r>
            <a:r>
              <a:rPr lang="en-US" sz="1600" b="0" i="0" u="none" strike="noStrike" baseline="0" dirty="0">
                <a:solidFill>
                  <a:schemeClr val="tx1"/>
                </a:solidFill>
                <a:latin typeface="Segoe UI" panose="020B0502040204020203" pitchFamily="34" charset="0"/>
                <a:cs typeface="Segoe UI" panose="020B0502040204020203" pitchFamily="34" charset="0"/>
              </a:rPr>
              <a:t> </a:t>
            </a:r>
            <a:r>
              <a:rPr lang="en-US" sz="1600" dirty="0">
                <a:solidFill>
                  <a:schemeClr val="tx1"/>
                </a:solidFill>
                <a:latin typeface="Segoe UI" panose="020B0502040204020203" pitchFamily="34" charset="0"/>
                <a:cs typeface="Segoe UI" panose="020B0502040204020203" pitchFamily="34" charset="0"/>
              </a:rPr>
              <a:t>(  Communis</a:t>
            </a:r>
            <a:r>
              <a:rPr lang="en-US" sz="1600" b="0" i="0" u="none" strike="noStrike" baseline="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ومعناها</a:t>
            </a:r>
            <a:r>
              <a:rPr lang="en-US" sz="1600" b="0" i="0" u="none" strike="noStrike" baseline="0" dirty="0">
                <a:solidFill>
                  <a:schemeClr val="tx1"/>
                </a:solidFill>
                <a:latin typeface="Segoe UI" panose="020B0502040204020203" pitchFamily="34" charset="0"/>
                <a:cs typeface="Segoe UI" panose="020B0502040204020203" pitchFamily="34" charset="0"/>
              </a:rPr>
              <a:t>    (</a:t>
            </a:r>
            <a:r>
              <a:rPr lang="en-US" sz="1600" dirty="0">
                <a:solidFill>
                  <a:schemeClr val="tx1"/>
                </a:solidFill>
                <a:latin typeface="Segoe UI" panose="020B0502040204020203" pitchFamily="34" charset="0"/>
                <a:cs typeface="Segoe UI" panose="020B0502040204020203" pitchFamily="34" charset="0"/>
              </a:rPr>
              <a:t>Common)</a:t>
            </a:r>
            <a:r>
              <a:rPr lang="en-US" sz="1600" b="0" i="0" u="none" strike="noStrike" baseline="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أي "مشترك" أو "عام</a:t>
            </a:r>
            <a:r>
              <a:rPr lang="en-US" sz="1600" dirty="0">
                <a:solidFill>
                  <a:schemeClr val="tx1"/>
                </a:solidFill>
                <a:latin typeface="Segoe UI" panose="020B0502040204020203" pitchFamily="34" charset="0"/>
                <a:cs typeface="Segoe UI" panose="020B0502040204020203" pitchFamily="34" charset="0"/>
              </a:rPr>
              <a:t>.</a:t>
            </a:r>
            <a:r>
              <a:rPr lang="ar-YE" sz="1600" b="0" i="0" u="none" strike="noStrike" baseline="0" dirty="0">
                <a:solidFill>
                  <a:schemeClr val="tx1"/>
                </a:solidFill>
                <a:latin typeface="Segoe UI" panose="020B0502040204020203" pitchFamily="34" charset="0"/>
                <a:cs typeface="Segoe UI" panose="020B0502040204020203" pitchFamily="34" charset="0"/>
              </a:rPr>
              <a:t> </a:t>
            </a:r>
            <a:endParaRPr lang="en-US" sz="1600" b="0" i="0" u="none" strike="noStrike" baseline="0"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YE" sz="1600" b="0" i="0" u="none" strike="noStrike" baseline="0" dirty="0">
                <a:solidFill>
                  <a:schemeClr val="tx1"/>
                </a:solidFill>
                <a:latin typeface="Segoe UI" panose="020B0502040204020203" pitchFamily="34" charset="0"/>
                <a:cs typeface="Segoe UI" panose="020B0502040204020203" pitchFamily="34" charset="0"/>
              </a:rPr>
              <a:t>وبالتالي فإن الاتصال</a:t>
            </a:r>
            <a:r>
              <a:rPr lang="en-US" sz="1600" b="0" i="0" u="none" strike="noStrike" baseline="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كعملية يتضمن المشاركة أو التفاهم حول شيء أو فكرة أو إحساس أو اتجاه أو سلوك أو</a:t>
            </a:r>
            <a:r>
              <a:rPr lang="ar-JO" sz="1600" b="0" i="0" u="none" strike="noStrike" baseline="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فعل ما.</a:t>
            </a: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4936423" y="1698662"/>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الاتصال في اللغة الإنجليزية </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D40C2FA6-9F25-9B80-E1B4-741B42985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441" y="1386736"/>
            <a:ext cx="2619375" cy="4410710"/>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إن عملية الاتصال تتم من خلال رموز لغوية أو غير لغوية، وذلك باستخدام الإشارات أو الإيماءات التي تثير في نفس المستقبل معان معينة. ونقصد بالمعاني أي استجابات داخلية خاصة بالمستقبل، لذلك فإن الهدف التي تسعى له عملية الاتصال هو نقل المعلومات أو الأفكار والآراء من شخص إلى شخص آخر بواسطة وسائل شفوية أو غير شفوية من أجل تحقيق النتائج المرجوة.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تحدث عملية الاتصال في أي زمان ومكان، فعندما نلتقي بأشخاص آخرين  ونرغب  بالتواصل معهم  وتبادل بالمعلومات أو الأفكار، نقوم بأنشطة اجتماعية وسلوكية عديدة لتحقيق ذلك  وهو مما يعبر عنه بالاتصال. فقد كان الاتصال قديما يتم بطرق بسيطة ووسائل محددة تحتاج إلى وقت وجهد وتكلفة عالية.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أما في  القرن الحادي والعشرين فقد نجحت البشرية بتطوير أساليب متعددة للاتصال من هاتف محمول وانترنت وغيرها من الوسائل التكنولوجية التي تستخدم اليوم في ظل الثورة التكنولوجية مما مكن الاشخاص من الالتقاء بالآخرين في أي زمان ومكان بصرف النظر عن بعد المسافة بينهم فأصبح العالم قرية صغيرة</a:t>
            </a: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250000"/>
              </a:lnSpc>
            </a:pPr>
            <a:r>
              <a:rPr lang="ar-JO" sz="1600" b="0" i="0" dirty="0">
                <a:solidFill>
                  <a:schemeClr val="tx1"/>
                </a:solidFill>
                <a:effectLst/>
                <a:latin typeface="Segoe UI" panose="020B0502040204020203" pitchFamily="34" charset="0"/>
                <a:cs typeface="Segoe UI" panose="020B0502040204020203" pitchFamily="34" charset="0"/>
              </a:rPr>
              <a:t>     </a:t>
            </a:r>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الاتصال والتواصل</a:t>
            </a: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59371" y="1261563"/>
            <a:ext cx="10747947"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b="0" i="0" dirty="0">
              <a:solidFill>
                <a:srgbClr val="333333"/>
              </a:solidFill>
              <a:effectLst/>
              <a:latin typeface="Segoe UI" panose="020B0502040204020203" pitchFamily="34"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333333"/>
              </a:solidFill>
              <a:latin typeface="Segoe UI" panose="020B0502040204020203" pitchFamily="34"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b="0" i="0" dirty="0">
              <a:solidFill>
                <a:srgbClr val="333333"/>
              </a:solidFill>
              <a:effectLst/>
              <a:latin typeface="Segoe UI" panose="020B0502040204020203" pitchFamily="34"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Segoe UI" panose="020B0502040204020203" pitchFamily="34" charset="0"/>
                <a:cs typeface="Segoe UI" panose="020B0502040204020203" pitchFamily="34" charset="0"/>
              </a:rPr>
              <a:t>1</a:t>
            </a:r>
            <a:r>
              <a:rPr lang="ar-JO" sz="1600" b="0" i="0" dirty="0">
                <a:solidFill>
                  <a:srgbClr val="333333"/>
                </a:solidFill>
                <a:effectLst/>
                <a:latin typeface="Segoe UI" panose="020B0502040204020203" pitchFamily="34" charset="0"/>
                <a:cs typeface="Segoe UI" panose="020B0502040204020203" pitchFamily="34" charset="0"/>
              </a:rPr>
              <a:t>. </a:t>
            </a:r>
            <a:r>
              <a:rPr lang="ar-YE" sz="1600" b="0" i="0" dirty="0">
                <a:solidFill>
                  <a:srgbClr val="333333"/>
                </a:solidFill>
                <a:effectLst/>
                <a:latin typeface="Segoe UI" panose="020B0502040204020203" pitchFamily="34" charset="0"/>
                <a:cs typeface="Segoe UI" panose="020B0502040204020203" pitchFamily="34" charset="0"/>
              </a:rPr>
              <a:t>نقل الأفكار والمشاعر: </a:t>
            </a:r>
            <a:endParaRPr lang="ar-JO" sz="1600" b="0" i="0" dirty="0">
              <a:solidFill>
                <a:srgbClr val="333333"/>
              </a:solidFill>
              <a:effectLst/>
              <a:latin typeface="Segoe UI" panose="020B0502040204020203" pitchFamily="34"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b="0" i="0" dirty="0">
                <a:solidFill>
                  <a:srgbClr val="333333"/>
                </a:solidFill>
                <a:effectLst/>
                <a:latin typeface="Segoe UI" panose="020B0502040204020203" pitchFamily="34" charset="0"/>
                <a:cs typeface="Segoe UI" panose="020B0502040204020203" pitchFamily="34" charset="0"/>
              </a:rPr>
              <a:t>يؤدي</a:t>
            </a:r>
            <a:r>
              <a:rPr lang="ar-YE" sz="1600" b="0" i="0" dirty="0">
                <a:solidFill>
                  <a:srgbClr val="333333"/>
                </a:solidFill>
                <a:effectLst/>
                <a:latin typeface="Segoe UI" panose="020B0502040204020203" pitchFamily="34" charset="0"/>
                <a:cs typeface="Segoe UI" panose="020B0502040204020203" pitchFamily="34" charset="0"/>
              </a:rPr>
              <a:t> الاتصال دورًا حيويًا مهمًا في هذه العملية، حيث يمتلك كل إنسان بعض الأفكار المميزة والمشاعر ويرغب بنقلها للآخرين</a:t>
            </a:r>
            <a:r>
              <a:rPr lang="ar-JO" sz="1600" b="0" i="0" dirty="0">
                <a:solidFill>
                  <a:srgbClr val="333333"/>
                </a:solidFill>
                <a:effectLst/>
                <a:latin typeface="Segoe UI" panose="020B0502040204020203" pitchFamily="34" charset="0"/>
                <a:cs typeface="Segoe UI" panose="020B0502040204020203" pitchFamily="34" charset="0"/>
              </a:rPr>
              <a:t> لزيادة الشعور بالأمن والمحبة والتعاون ولتقريب وجهات النظر</a:t>
            </a:r>
            <a:r>
              <a:rPr lang="ar-YE" sz="1600" b="0" i="0" dirty="0">
                <a:solidFill>
                  <a:srgbClr val="333333"/>
                </a:solidFill>
                <a:effectLst/>
                <a:latin typeface="Segoe UI" panose="020B0502040204020203" pitchFamily="34" charset="0"/>
                <a:cs typeface="Segoe UI" panose="020B0502040204020203" pitchFamily="34" charset="0"/>
              </a:rPr>
              <a:t>. </a:t>
            </a:r>
            <a:endParaRPr lang="ar-JO" sz="1600" b="0" i="0" dirty="0">
              <a:solidFill>
                <a:srgbClr val="333333"/>
              </a:solidFill>
              <a:effectLst/>
              <a:latin typeface="Segoe UI" panose="020B0502040204020203" pitchFamily="34" charset="0"/>
              <a:cs typeface="Segoe UI" panose="020B0502040204020203" pitchFamily="34" charset="0"/>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Segoe UI" panose="020B0502040204020203" pitchFamily="34" charset="0"/>
                <a:cs typeface="Segoe UI" panose="020B0502040204020203" pitchFamily="34" charset="0"/>
              </a:rPr>
              <a:t>2. </a:t>
            </a:r>
            <a:r>
              <a:rPr lang="ar-YE" sz="1600" dirty="0">
                <a:solidFill>
                  <a:srgbClr val="333333"/>
                </a:solidFill>
                <a:latin typeface="Segoe UI" panose="020B0502040204020203" pitchFamily="34" charset="0"/>
                <a:cs typeface="Segoe UI" panose="020B0502040204020203" pitchFamily="34" charset="0"/>
              </a:rPr>
              <a:t>التفاعل مع المجتمع: </a:t>
            </a:r>
            <a:endParaRPr lang="ar-JO" sz="1600" dirty="0">
              <a:solidFill>
                <a:srgbClr val="333333"/>
              </a:solidFill>
              <a:latin typeface="Segoe UI" panose="020B0502040204020203" pitchFamily="34" charset="0"/>
              <a:cs typeface="Segoe UI" panose="020B0502040204020203" pitchFamily="34" charset="0"/>
            </a:endParaRPr>
          </a:p>
          <a:p>
            <a:pPr algn="just" rtl="1">
              <a:lnSpc>
                <a:spcPct val="200000"/>
              </a:lnSpc>
              <a:spcBef>
                <a:spcPts val="200"/>
              </a:spcBef>
              <a:spcAft>
                <a:spcPts val="200"/>
              </a:spcAft>
              <a:tabLst>
                <a:tab pos="365760" algn="l"/>
                <a:tab pos="731520" algn="l"/>
                <a:tab pos="1097280" algn="l"/>
                <a:tab pos="1463040" algn="l"/>
                <a:tab pos="3036570" algn="l"/>
              </a:tabLst>
            </a:pPr>
            <a:r>
              <a:rPr lang="ar-YE" sz="1600" dirty="0">
                <a:solidFill>
                  <a:srgbClr val="333333"/>
                </a:solidFill>
                <a:latin typeface="Segoe UI" panose="020B0502040204020203" pitchFamily="34" charset="0"/>
                <a:cs typeface="Segoe UI" panose="020B0502040204020203" pitchFamily="34" charset="0"/>
              </a:rPr>
              <a:t>يتميّز البشر بأنّهم كائنات حيّة اجتماعية، وتحتاج للتواصل مع بعضها البعض، لذلك فإنّه من المهم الاتصال بالمحيط والأشخاص</a:t>
            </a:r>
            <a:r>
              <a:rPr lang="ar-JO" sz="1600" dirty="0">
                <a:solidFill>
                  <a:srgbClr val="333333"/>
                </a:solidFill>
                <a:latin typeface="Segoe UI" panose="020B0502040204020203" pitchFamily="34" charset="0"/>
                <a:cs typeface="Segoe UI" panose="020B0502040204020203" pitchFamily="34" charset="0"/>
              </a:rPr>
              <a:t> ليتم التعاون بينهم وتلبية احتياجات بعضهم البعض</a:t>
            </a:r>
            <a:r>
              <a:rPr lang="ar-YE" sz="1600" dirty="0">
                <a:solidFill>
                  <a:srgbClr val="333333"/>
                </a:solidFill>
                <a:latin typeface="Segoe UI" panose="020B0502040204020203" pitchFamily="34" charset="0"/>
                <a:cs typeface="Segoe UI" panose="020B0502040204020203" pitchFamily="34" charset="0"/>
              </a:rPr>
              <a:t>.</a:t>
            </a:r>
            <a:endParaRPr lang="ar-JO" sz="1600" dirty="0">
              <a:solidFill>
                <a:srgbClr val="333333"/>
              </a:solidFill>
              <a:latin typeface="Segoe UI" panose="020B0502040204020203" pitchFamily="34" charset="0"/>
              <a:cs typeface="Segoe UI" panose="020B0502040204020203" pitchFamily="34" charset="0"/>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Segoe UI" panose="020B0502040204020203" pitchFamily="34" charset="0"/>
                <a:cs typeface="Segoe UI" panose="020B0502040204020203" pitchFamily="34" charset="0"/>
              </a:rPr>
              <a:t> </a:t>
            </a:r>
            <a:r>
              <a:rPr lang="ar-JO" sz="1600" dirty="0">
                <a:solidFill>
                  <a:srgbClr val="333333"/>
                </a:solidFill>
                <a:latin typeface="Segoe UI" panose="020B0502040204020203" pitchFamily="34" charset="0"/>
                <a:cs typeface="Segoe UI" panose="020B0502040204020203" pitchFamily="34" charset="0"/>
              </a:rPr>
              <a:t>3. </a:t>
            </a:r>
            <a:r>
              <a:rPr lang="ar-YE" sz="1600" dirty="0">
                <a:solidFill>
                  <a:srgbClr val="333333"/>
                </a:solidFill>
                <a:latin typeface="Segoe UI" panose="020B0502040204020203" pitchFamily="34" charset="0"/>
                <a:cs typeface="Segoe UI" panose="020B0502040204020203" pitchFamily="34" charset="0"/>
              </a:rPr>
              <a:t>التعليم: </a:t>
            </a:r>
            <a:endParaRPr lang="ar-JO" sz="1600" dirty="0">
              <a:solidFill>
                <a:srgbClr val="333333"/>
              </a:solidFill>
              <a:latin typeface="Segoe UI" panose="020B0502040204020203" pitchFamily="34" charset="0"/>
              <a:cs typeface="Segoe UI" panose="020B0502040204020203" pitchFamily="34" charset="0"/>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Segoe UI" panose="020B0502040204020203" pitchFamily="34" charset="0"/>
                <a:cs typeface="Segoe UI" panose="020B0502040204020203" pitchFamily="34" charset="0"/>
              </a:rPr>
              <a:t>من أجل</a:t>
            </a:r>
            <a:r>
              <a:rPr lang="ar-YE" sz="1600" dirty="0">
                <a:solidFill>
                  <a:srgbClr val="333333"/>
                </a:solidFill>
                <a:latin typeface="Segoe UI" panose="020B0502040204020203" pitchFamily="34" charset="0"/>
                <a:cs typeface="Segoe UI" panose="020B0502040204020203" pitchFamily="34" charset="0"/>
              </a:rPr>
              <a:t> توصيل الأفكار والمعلومات والخطط الدراسية أو المادة الواجب دراستها من قِبل الطالب عبر عملية الاتصال للتمكّن من إتمام عملية التعليم</a:t>
            </a:r>
            <a:r>
              <a:rPr lang="ar-JO" sz="1600" dirty="0">
                <a:solidFill>
                  <a:srgbClr val="333333"/>
                </a:solidFill>
                <a:latin typeface="Segoe UI" panose="020B0502040204020203" pitchFamily="34" charset="0"/>
                <a:cs typeface="Segoe UI" panose="020B0502040204020203" pitchFamily="34" charset="0"/>
              </a:rPr>
              <a:t> في مجالات الحياة المختلفة سواء تعليم أكاديمي أم مهني</a:t>
            </a:r>
            <a:r>
              <a:rPr lang="ar-YE" sz="1600" dirty="0">
                <a:solidFill>
                  <a:srgbClr val="333333"/>
                </a:solidFill>
                <a:latin typeface="Segoe UI" panose="020B0502040204020203" pitchFamily="34" charset="0"/>
                <a:cs typeface="Segoe UI" panose="020B0502040204020203" pitchFamily="34" charset="0"/>
              </a:rPr>
              <a:t>. </a:t>
            </a:r>
            <a:endParaRPr lang="ar-JO" sz="1600" dirty="0">
              <a:solidFill>
                <a:srgbClr val="333333"/>
              </a:solidFill>
              <a:latin typeface="Segoe UI" panose="020B0502040204020203" pitchFamily="34"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Segoe UI" panose="020B0502040204020203" pitchFamily="34" charset="0"/>
                <a:cs typeface="Segoe UI" panose="020B0502040204020203" pitchFamily="34" charset="0"/>
              </a:rPr>
              <a:t>.</a:t>
            </a: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sp>
        <p:nvSpPr>
          <p:cNvPr id="24" name="TextBox 23"/>
          <p:cNvSpPr txBox="1"/>
          <p:nvPr/>
        </p:nvSpPr>
        <p:spPr>
          <a:xfrm>
            <a:off x="1495104" y="735478"/>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الاتصالات</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1004341" y="1098283"/>
            <a:ext cx="10568065" cy="4109138"/>
          </a:xfrm>
          <a:prstGeom prst="rect">
            <a:avLst/>
          </a:prstGeom>
          <a:solidFill>
            <a:schemeClr val="bg1"/>
          </a:solidFill>
        </p:spPr>
        <p:txBody>
          <a:bodyPr wrap="square">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Segoe UI" panose="020B0502040204020203" pitchFamily="34" charset="0"/>
                <a:cs typeface="Segoe UI" panose="020B0502040204020203" pitchFamily="34" charset="0"/>
              </a:rPr>
              <a:t>4. </a:t>
            </a:r>
            <a:r>
              <a:rPr lang="ar-YE" sz="1600" dirty="0">
                <a:solidFill>
                  <a:srgbClr val="333333"/>
                </a:solidFill>
                <a:latin typeface="Segoe UI" panose="020B0502040204020203" pitchFamily="34" charset="0"/>
                <a:cs typeface="Segoe UI" panose="020B0502040204020203" pitchFamily="34" charset="0"/>
              </a:rPr>
              <a:t>تقديم التسلية للعالم: </a:t>
            </a:r>
            <a:endParaRPr lang="ar-JO" sz="1600" dirty="0">
              <a:solidFill>
                <a:srgbClr val="333333"/>
              </a:solidFill>
              <a:latin typeface="Segoe UI" panose="020B0502040204020203" pitchFamily="34" charset="0"/>
              <a:cs typeface="Segoe UI" panose="020B0502040204020203" pitchFamily="34" charset="0"/>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Segoe UI" panose="020B0502040204020203" pitchFamily="34" charset="0"/>
                <a:cs typeface="Segoe UI" panose="020B0502040204020203" pitchFamily="34" charset="0"/>
              </a:rPr>
              <a:t>يعتمد مجال الترفيه </a:t>
            </a:r>
            <a:r>
              <a:rPr lang="ar-JO" sz="1600" b="0" i="0" dirty="0">
                <a:solidFill>
                  <a:srgbClr val="333333"/>
                </a:solidFill>
                <a:effectLst/>
                <a:latin typeface="Segoe UI" panose="020B0502040204020203" pitchFamily="34" charset="0"/>
                <a:cs typeface="Segoe UI" panose="020B0502040204020203" pitchFamily="34" charset="0"/>
              </a:rPr>
              <a:t>عن النفس والخروج من ضغوطات العمل والحياة</a:t>
            </a:r>
            <a:r>
              <a:rPr lang="ar-YE" sz="1600" b="0" i="0" dirty="0">
                <a:solidFill>
                  <a:srgbClr val="333333"/>
                </a:solidFill>
                <a:effectLst/>
                <a:latin typeface="Segoe UI" panose="020B0502040204020203" pitchFamily="34" charset="0"/>
                <a:cs typeface="Segoe UI" panose="020B0502040204020203" pitchFamily="34" charset="0"/>
              </a:rPr>
              <a:t> ا</a:t>
            </a:r>
            <a:r>
              <a:rPr lang="ar-JO" sz="1600" b="0" i="0" dirty="0">
                <a:solidFill>
                  <a:srgbClr val="333333"/>
                </a:solidFill>
                <a:effectLst/>
                <a:latin typeface="Segoe UI" panose="020B0502040204020203" pitchFamily="34" charset="0"/>
                <a:cs typeface="Segoe UI" panose="020B0502040204020203" pitchFamily="34" charset="0"/>
              </a:rPr>
              <a:t>ي هذا العصر</a:t>
            </a:r>
            <a:r>
              <a:rPr lang="ar-YE" sz="1600" b="0" i="0" dirty="0">
                <a:solidFill>
                  <a:srgbClr val="333333"/>
                </a:solidFill>
                <a:effectLst/>
                <a:latin typeface="Segoe UI" panose="020B0502040204020203" pitchFamily="34" charset="0"/>
                <a:cs typeface="Segoe UI" panose="020B0502040204020203" pitchFamily="34" charset="0"/>
              </a:rPr>
              <a:t>على القنوات </a:t>
            </a:r>
            <a:r>
              <a:rPr lang="ar-JO" sz="1600" b="0" i="0" dirty="0">
                <a:solidFill>
                  <a:srgbClr val="333333"/>
                </a:solidFill>
                <a:effectLst/>
                <a:latin typeface="Segoe UI" panose="020B0502040204020203" pitchFamily="34" charset="0"/>
                <a:cs typeface="Segoe UI" panose="020B0502040204020203" pitchFamily="34" charset="0"/>
              </a:rPr>
              <a:t>التي تمتاز</a:t>
            </a:r>
            <a:r>
              <a:rPr lang="ar-YE" sz="1600" b="0" i="0" dirty="0">
                <a:solidFill>
                  <a:srgbClr val="333333"/>
                </a:solidFill>
                <a:effectLst/>
                <a:latin typeface="Segoe UI" panose="020B0502040204020203" pitchFamily="34" charset="0"/>
                <a:cs typeface="Segoe UI" panose="020B0502040204020203" pitchFamily="34" charset="0"/>
              </a:rPr>
              <a:t> بمقدار عالٍ من الاتصال كالتلفاز والأفلام وغيرها، كما تُعد شبكة الإنترنت منصة أخرى للتسلية والترفيه وتعتمد هي الأخرى على عملية الاتصال</a:t>
            </a:r>
            <a:r>
              <a:rPr lang="ar-JO" sz="1600" b="0" i="0" dirty="0">
                <a:solidFill>
                  <a:srgbClr val="333333"/>
                </a:solidFill>
                <a:effectLst/>
                <a:latin typeface="Segoe UI" panose="020B0502040204020203" pitchFamily="34" charset="0"/>
                <a:cs typeface="Segoe UI" panose="020B0502040204020203" pitchFamily="34" charset="0"/>
              </a:rPr>
              <a:t> وكذلك منصات التواصل الاجتماعي</a:t>
            </a:r>
            <a:r>
              <a:rPr lang="ar-YE" sz="1600" b="0" i="0" dirty="0">
                <a:solidFill>
                  <a:srgbClr val="333333"/>
                </a:solidFill>
                <a:effectLst/>
                <a:latin typeface="Segoe UI" panose="020B0502040204020203" pitchFamily="34" charset="0"/>
                <a:cs typeface="Segoe UI" panose="020B0502040204020203" pitchFamily="34" charset="0"/>
              </a:rPr>
              <a:t>. </a:t>
            </a:r>
            <a:endParaRPr lang="ar-JO" sz="1600" b="0" i="0" dirty="0">
              <a:solidFill>
                <a:srgbClr val="333333"/>
              </a:solidFill>
              <a:effectLst/>
              <a:latin typeface="Segoe UI" panose="020B0502040204020203" pitchFamily="34" charset="0"/>
              <a:cs typeface="Segoe UI" panose="020B0502040204020203" pitchFamily="34" charset="0"/>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Segoe UI" panose="020B0502040204020203" pitchFamily="34" charset="0"/>
                <a:cs typeface="Segoe UI" panose="020B0502040204020203" pitchFamily="34" charset="0"/>
              </a:rPr>
              <a:t>5. </a:t>
            </a:r>
            <a:r>
              <a:rPr lang="ar-YE" sz="1600" dirty="0">
                <a:solidFill>
                  <a:srgbClr val="333333"/>
                </a:solidFill>
                <a:latin typeface="Segoe UI" panose="020B0502040204020203" pitchFamily="34" charset="0"/>
                <a:cs typeface="Segoe UI" panose="020B0502040204020203" pitchFamily="34" charset="0"/>
              </a:rPr>
              <a:t>التمكّن من فهم العالم: </a:t>
            </a:r>
            <a:endParaRPr lang="ar-JO" sz="1600" dirty="0">
              <a:solidFill>
                <a:srgbClr val="333333"/>
              </a:solidFill>
              <a:latin typeface="Segoe UI" panose="020B0502040204020203" pitchFamily="34" charset="0"/>
              <a:cs typeface="Segoe UI" panose="020B0502040204020203" pitchFamily="34" charset="0"/>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Segoe UI" panose="020B0502040204020203" pitchFamily="34" charset="0"/>
                <a:cs typeface="Segoe UI" panose="020B0502040204020203" pitchFamily="34" charset="0"/>
              </a:rPr>
              <a:t>فإذا كان </a:t>
            </a:r>
            <a:r>
              <a:rPr lang="ar-YE" sz="1600" dirty="0">
                <a:solidFill>
                  <a:srgbClr val="333333"/>
                </a:solidFill>
                <a:latin typeface="Segoe UI" panose="020B0502040204020203" pitchFamily="34" charset="0"/>
                <a:cs typeface="Segoe UI" panose="020B0502040204020203" pitchFamily="34" charset="0"/>
              </a:rPr>
              <a:t>الإنسان </a:t>
            </a:r>
            <a:r>
              <a:rPr lang="ar-JO" sz="1600" dirty="0">
                <a:solidFill>
                  <a:srgbClr val="333333"/>
                </a:solidFill>
                <a:latin typeface="Segoe UI" panose="020B0502040204020203" pitchFamily="34" charset="0"/>
                <a:cs typeface="Segoe UI" panose="020B0502040204020203" pitchFamily="34" charset="0"/>
              </a:rPr>
              <a:t>بمعزل عن </a:t>
            </a:r>
            <a:r>
              <a:rPr lang="ar-YE" sz="1600" dirty="0">
                <a:solidFill>
                  <a:srgbClr val="333333"/>
                </a:solidFill>
                <a:latin typeface="Segoe UI" panose="020B0502040204020203" pitchFamily="34" charset="0"/>
                <a:cs typeface="Segoe UI" panose="020B0502040204020203" pitchFamily="34" charset="0"/>
              </a:rPr>
              <a:t>العالم </a:t>
            </a:r>
            <a:r>
              <a:rPr lang="ar-JO" sz="1600" dirty="0">
                <a:solidFill>
                  <a:srgbClr val="333333"/>
                </a:solidFill>
                <a:latin typeface="Segoe UI" panose="020B0502040204020203" pitchFamily="34" charset="0"/>
                <a:cs typeface="Segoe UI" panose="020B0502040204020203" pitchFamily="34" charset="0"/>
              </a:rPr>
              <a:t>وما يحيط به من تطورات علمية وتكنولوجية </a:t>
            </a:r>
            <a:r>
              <a:rPr lang="ar-YE" sz="1600" dirty="0">
                <a:solidFill>
                  <a:srgbClr val="333333"/>
                </a:solidFill>
                <a:latin typeface="Segoe UI" panose="020B0502040204020203" pitchFamily="34" charset="0"/>
                <a:cs typeface="Segoe UI" panose="020B0502040204020203" pitchFamily="34" charset="0"/>
              </a:rPr>
              <a:t>فإنّه لن يتمكّن من فهم طريقة عمل الأشياء أو كيفية تركيبها وعلاقتها ببعضها البعض، كما يحتاج الإنسان للتفاعل مع البيئة للتمكّن من فهم الحياة، ويميل الأشخاص الذين لا يُمارسون عملية الاتصال بأن يكونوا منعزلين؛ الأمر الذي يقودهم للعديد من المشاكل</a:t>
            </a:r>
            <a:r>
              <a:rPr lang="ar-JO" sz="1600" dirty="0">
                <a:solidFill>
                  <a:srgbClr val="333333"/>
                </a:solidFill>
                <a:latin typeface="Segoe UI" panose="020B0502040204020203" pitchFamily="34" charset="0"/>
                <a:cs typeface="Segoe UI" panose="020B0502040204020203" pitchFamily="34" charset="0"/>
              </a:rPr>
              <a:t> النفسية والمرضية والاجتماعية.</a:t>
            </a:r>
            <a:endParaRPr lang="en-US" sz="1600" dirty="0">
              <a:solidFill>
                <a:srgbClr val="333333"/>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YE" sz="1600" b="0" i="0" dirty="0">
                <a:solidFill>
                  <a:schemeClr val="tx1"/>
                </a:solidFill>
                <a:effectLst/>
                <a:latin typeface="Segoe UI" panose="020B0502040204020203" pitchFamily="34" charset="0"/>
                <a:cs typeface="Segoe UI" panose="020B0502040204020203" pitchFamily="34" charset="0"/>
              </a:rPr>
              <a:t>1- هدف </a:t>
            </a:r>
            <a:r>
              <a:rPr lang="ar-JO" sz="1600" b="0" i="0" dirty="0">
                <a:solidFill>
                  <a:schemeClr val="tx1"/>
                </a:solidFill>
                <a:effectLst/>
                <a:latin typeface="Segoe UI" panose="020B0502040204020203" pitchFamily="34" charset="0"/>
                <a:cs typeface="Segoe UI" panose="020B0502040204020203" pitchFamily="34" charset="0"/>
              </a:rPr>
              <a:t>توعوي: </a:t>
            </a:r>
            <a:r>
              <a:rPr lang="ar-YE" sz="1600" b="0" i="0" dirty="0">
                <a:solidFill>
                  <a:schemeClr val="tx1"/>
                </a:solidFill>
                <a:effectLst/>
                <a:latin typeface="Segoe UI" panose="020B0502040204020203" pitchFamily="34" charset="0"/>
                <a:cs typeface="Segoe UI" panose="020B0502040204020203" pitchFamily="34" charset="0"/>
              </a:rPr>
              <a:t> </a:t>
            </a:r>
            <a:r>
              <a:rPr lang="ar-JO" sz="1600" b="0" i="0" dirty="0">
                <a:solidFill>
                  <a:schemeClr val="tx1"/>
                </a:solidFill>
                <a:effectLst/>
                <a:latin typeface="Segoe UI" panose="020B0502040204020203" pitchFamily="34" charset="0"/>
                <a:cs typeface="Segoe UI" panose="020B0502040204020203" pitchFamily="34" charset="0"/>
              </a:rPr>
              <a:t>إذ يتم </a:t>
            </a:r>
            <a:r>
              <a:rPr lang="ar-YE" sz="1600" b="0" i="0" dirty="0">
                <a:solidFill>
                  <a:schemeClr val="tx1"/>
                </a:solidFill>
                <a:effectLst/>
                <a:latin typeface="Segoe UI" panose="020B0502040204020203" pitchFamily="34" charset="0"/>
                <a:cs typeface="Segoe UI" panose="020B0502040204020203" pitchFamily="34" charset="0"/>
              </a:rPr>
              <a:t>توجيه الاتصال نحو </a:t>
            </a:r>
            <a:r>
              <a:rPr lang="ar-JO" sz="1600" b="0" i="0" dirty="0">
                <a:solidFill>
                  <a:schemeClr val="tx1"/>
                </a:solidFill>
                <a:effectLst/>
                <a:latin typeface="Segoe UI" panose="020B0502040204020203" pitchFamily="34" charset="0"/>
                <a:cs typeface="Segoe UI" panose="020B0502040204020203" pitchFamily="34" charset="0"/>
              </a:rPr>
              <a:t>فئة</a:t>
            </a:r>
            <a:r>
              <a:rPr lang="ar-YE" sz="1600" b="0" i="0" dirty="0">
                <a:solidFill>
                  <a:schemeClr val="tx1"/>
                </a:solidFill>
                <a:effectLst/>
                <a:latin typeface="Segoe UI" panose="020B0502040204020203" pitchFamily="34" charset="0"/>
                <a:cs typeface="Segoe UI" panose="020B0502040204020203" pitchFamily="34" charset="0"/>
              </a:rPr>
              <a:t> معينة من المتلقين لمساعدتهم وزيادة معرفتهم وتوسيع آفاقهم</a:t>
            </a:r>
          </a:p>
          <a:p>
            <a:pPr algn="just" rtl="1">
              <a:lnSpc>
                <a:spcPct val="200000"/>
              </a:lnSpc>
            </a:pPr>
            <a:r>
              <a:rPr lang="ar-YE" sz="1600" dirty="0">
                <a:solidFill>
                  <a:schemeClr val="tx1"/>
                </a:solidFill>
                <a:latin typeface="Segoe UI" panose="020B0502040204020203" pitchFamily="34" charset="0"/>
                <a:cs typeface="Segoe UI" panose="020B0502040204020203" pitchFamily="34" charset="0"/>
              </a:rPr>
              <a:t>2- هدف تعليمي</a:t>
            </a:r>
            <a:r>
              <a:rPr lang="ar-JO" sz="1600" b="0" i="0" dirty="0">
                <a:solidFill>
                  <a:schemeClr val="tx1"/>
                </a:solidFill>
                <a:effectLst/>
                <a:latin typeface="Segoe UI" panose="020B0502040204020203" pitchFamily="34" charset="0"/>
                <a:cs typeface="Segoe UI" panose="020B0502040204020203" pitchFamily="34" charset="0"/>
              </a:rPr>
              <a:t>: </a:t>
            </a:r>
            <a:r>
              <a:rPr lang="ar-YE" sz="1600" b="0" i="0" dirty="0">
                <a:solidFill>
                  <a:schemeClr val="tx1"/>
                </a:solidFill>
                <a:effectLst/>
                <a:latin typeface="Segoe UI" panose="020B0502040204020203" pitchFamily="34" charset="0"/>
                <a:cs typeface="Segoe UI" panose="020B0502040204020203" pitchFamily="34" charset="0"/>
              </a:rPr>
              <a:t> فإنه يهدف إلى جلب خبرات ومفاهيم ومهارات جديدة .</a:t>
            </a:r>
          </a:p>
          <a:p>
            <a:pPr algn="just" rtl="1">
              <a:lnSpc>
                <a:spcPct val="200000"/>
              </a:lnSpc>
            </a:pPr>
            <a:r>
              <a:rPr lang="ar-YE" sz="1600" dirty="0">
                <a:solidFill>
                  <a:schemeClr val="tx1"/>
                </a:solidFill>
                <a:latin typeface="Segoe UI" panose="020B0502040204020203" pitchFamily="34" charset="0"/>
                <a:cs typeface="Segoe UI" panose="020B0502040204020203" pitchFamily="34" charset="0"/>
              </a:rPr>
              <a:t>3- هدف اجتماعي </a:t>
            </a:r>
            <a:r>
              <a:rPr lang="ar-JO" sz="1600" b="0" i="0" dirty="0">
                <a:solidFill>
                  <a:schemeClr val="tx1"/>
                </a:solidFill>
                <a:effectLst/>
                <a:latin typeface="Segoe UI" panose="020B0502040204020203" pitchFamily="34" charset="0"/>
                <a:cs typeface="Segoe UI" panose="020B0502040204020203" pitchFamily="34" charset="0"/>
              </a:rPr>
              <a:t>: ويتحقق عند الاتصال بطريقة سليمة مما يؤدي إلى فهم الأشخاص</a:t>
            </a:r>
            <a:r>
              <a:rPr lang="ar-YE" sz="1600" b="0" i="0" dirty="0">
                <a:solidFill>
                  <a:schemeClr val="tx1"/>
                </a:solidFill>
                <a:effectLst/>
                <a:latin typeface="Segoe UI" panose="020B0502040204020203" pitchFamily="34" charset="0"/>
                <a:cs typeface="Segoe UI" panose="020B0502040204020203" pitchFamily="34" charset="0"/>
              </a:rPr>
              <a:t> للرسالة، وبالتالي تقوية الروابط</a:t>
            </a:r>
            <a:r>
              <a:rPr lang="ar-JO" sz="1600" b="0" i="0" dirty="0">
                <a:solidFill>
                  <a:schemeClr val="tx1"/>
                </a:solidFill>
                <a:effectLst/>
                <a:latin typeface="Segoe UI" panose="020B0502040204020203" pitchFamily="34" charset="0"/>
                <a:cs typeface="Segoe UI" panose="020B0502040204020203" pitchFamily="34" charset="0"/>
              </a:rPr>
              <a:t> بينهم</a:t>
            </a:r>
            <a:endParaRPr lang="ar-YE" sz="1600" b="0" i="0" dirty="0">
              <a:solidFill>
                <a:schemeClr val="tx1"/>
              </a:solidFill>
              <a:effectLst/>
              <a:latin typeface="Segoe UI" panose="020B0502040204020203" pitchFamily="34" charset="0"/>
              <a:cs typeface="Segoe UI" panose="020B0502040204020203" pitchFamily="34" charset="0"/>
            </a:endParaRPr>
          </a:p>
          <a:p>
            <a:pPr algn="just" rtl="1">
              <a:lnSpc>
                <a:spcPct val="200000"/>
              </a:lnSpc>
            </a:pPr>
            <a:r>
              <a:rPr lang="ar-YE" sz="1600" dirty="0">
                <a:solidFill>
                  <a:schemeClr val="tx1"/>
                </a:solidFill>
                <a:latin typeface="Segoe UI" panose="020B0502040204020203" pitchFamily="34" charset="0"/>
                <a:cs typeface="Segoe UI" panose="020B0502040204020203" pitchFamily="34" charset="0"/>
              </a:rPr>
              <a:t>تبادل المعلومات. </a:t>
            </a:r>
          </a:p>
          <a:p>
            <a:pPr algn="just" rtl="1">
              <a:lnSpc>
                <a:spcPct val="200000"/>
              </a:lnSpc>
            </a:pPr>
            <a:r>
              <a:rPr lang="ar-YE" sz="1600" dirty="0">
                <a:solidFill>
                  <a:schemeClr val="tx1"/>
                </a:solidFill>
                <a:latin typeface="Segoe UI" panose="020B0502040204020203" pitchFamily="34" charset="0"/>
                <a:cs typeface="Segoe UI" panose="020B0502040204020203" pitchFamily="34" charset="0"/>
              </a:rPr>
              <a:t>- تحقيق التفاهم والانسجام. </a:t>
            </a:r>
          </a:p>
          <a:p>
            <a:pPr algn="just" rtl="1">
              <a:lnSpc>
                <a:spcPct val="200000"/>
              </a:lnSpc>
            </a:pPr>
            <a:r>
              <a:rPr lang="ar-YE" sz="1600"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ال</a:t>
            </a:r>
            <a:r>
              <a:rPr lang="ar-YE" sz="1600" dirty="0">
                <a:solidFill>
                  <a:schemeClr val="tx1"/>
                </a:solidFill>
                <a:latin typeface="Segoe UI" panose="020B0502040204020203" pitchFamily="34" charset="0"/>
                <a:cs typeface="Segoe UI" panose="020B0502040204020203" pitchFamily="34" charset="0"/>
              </a:rPr>
              <a:t>تعاون </a:t>
            </a:r>
            <a:r>
              <a:rPr lang="ar-JO" sz="1600" dirty="0">
                <a:solidFill>
                  <a:schemeClr val="tx1"/>
                </a:solidFill>
                <a:latin typeface="Segoe UI" panose="020B0502040204020203" pitchFamily="34" charset="0"/>
                <a:cs typeface="Segoe UI" panose="020B0502040204020203" pitchFamily="34" charset="0"/>
              </a:rPr>
              <a:t>مع </a:t>
            </a:r>
            <a:r>
              <a:rPr lang="ar-YE" sz="1600" dirty="0">
                <a:solidFill>
                  <a:schemeClr val="tx1"/>
                </a:solidFill>
                <a:latin typeface="Segoe UI" panose="020B0502040204020203" pitchFamily="34" charset="0"/>
                <a:cs typeface="Segoe UI" panose="020B0502040204020203" pitchFamily="34" charset="0"/>
              </a:rPr>
              <a:t>الآخرين. </a:t>
            </a:r>
          </a:p>
          <a:p>
            <a:pPr algn="just" rtl="1">
              <a:lnSpc>
                <a:spcPct val="200000"/>
              </a:lnSpc>
            </a:pPr>
            <a:r>
              <a:rPr lang="ar-YE" sz="1600" dirty="0">
                <a:solidFill>
                  <a:schemeClr val="tx1"/>
                </a:solidFill>
                <a:latin typeface="Segoe UI" panose="020B0502040204020203" pitchFamily="34" charset="0"/>
                <a:cs typeface="Segoe UI" panose="020B0502040204020203" pitchFamily="34" charset="0"/>
              </a:rPr>
              <a:t>- وضوح الأفكار والموضوعات والمضمون.</a:t>
            </a:r>
          </a:p>
          <a:p>
            <a:pPr algn="just" rtl="1">
              <a:lnSpc>
                <a:spcPct val="200000"/>
              </a:lnSpc>
            </a:pPr>
            <a:endParaRPr lang="ar-YE" sz="16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4016CEC-B065-08C0-95C7-868CEAB2578F}"/>
              </a:ext>
            </a:extLst>
          </p:cNvPr>
          <p:cNvSpPr txBox="1"/>
          <p:nvPr/>
        </p:nvSpPr>
        <p:spPr>
          <a:xfrm>
            <a:off x="5541364" y="632760"/>
            <a:ext cx="2823148" cy="369332"/>
          </a:xfrm>
          <a:prstGeom prst="rect">
            <a:avLst/>
          </a:prstGeom>
          <a:noFill/>
        </p:spPr>
        <p:txBody>
          <a:bodyPr wrap="square" rtlCol="0">
            <a:spAutoFit/>
          </a:bodyPr>
          <a:lstStyle/>
          <a:p>
            <a:pPr algn="ctr"/>
            <a:r>
              <a:rPr lang="ar-JO" sz="18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أهداف الاتصال</a:t>
            </a:r>
            <a:endParaRPr lang="ar-JO" sz="1400" b="1"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023672" y="1319883"/>
            <a:ext cx="9709669"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chemeClr val="tx1"/>
                </a:solidFill>
                <a:effectLst/>
                <a:latin typeface="Segoe UI" panose="020B0502040204020203" pitchFamily="34" charset="0"/>
                <a:cs typeface="Segoe UI" panose="020B0502040204020203" pitchFamily="34" charset="0"/>
              </a:rPr>
              <a:t>4. أهداف خاصة بالمنظمات: </a:t>
            </a:r>
          </a:p>
          <a:p>
            <a:pPr algn="r" rtl="1">
              <a:lnSpc>
                <a:spcPct val="200000"/>
              </a:lnSpc>
            </a:pPr>
            <a:r>
              <a:rPr lang="ar-JO" sz="1600" b="0" i="0" dirty="0">
                <a:solidFill>
                  <a:schemeClr val="tx1"/>
                </a:solidFill>
                <a:effectLst/>
                <a:latin typeface="Segoe UI" panose="020B0502040204020203" pitchFamily="34" charset="0"/>
                <a:cs typeface="Segoe UI" panose="020B0502040204020203" pitchFamily="34" charset="0"/>
              </a:rPr>
              <a:t>العمل</a:t>
            </a:r>
            <a:r>
              <a:rPr lang="ar-YE" sz="1600" b="0" i="0" dirty="0">
                <a:solidFill>
                  <a:schemeClr val="tx1"/>
                </a:solidFill>
                <a:effectLst/>
                <a:latin typeface="Segoe UI" panose="020B0502040204020203" pitchFamily="34" charset="0"/>
                <a:cs typeface="Segoe UI" panose="020B0502040204020203" pitchFamily="34" charset="0"/>
              </a:rPr>
              <a:t> الإداري </a:t>
            </a:r>
            <a:r>
              <a:rPr lang="ar-JO" sz="1600" b="0" i="0" dirty="0">
                <a:solidFill>
                  <a:schemeClr val="tx1"/>
                </a:solidFill>
                <a:effectLst/>
                <a:latin typeface="Segoe UI" panose="020B0502040204020203" pitchFamily="34" charset="0"/>
                <a:cs typeface="Segoe UI" panose="020B0502040204020203" pitchFamily="34" charset="0"/>
              </a:rPr>
              <a:t>: </a:t>
            </a:r>
            <a:r>
              <a:rPr lang="ar-YE" sz="1600" b="0" i="0" dirty="0">
                <a:solidFill>
                  <a:schemeClr val="tx1"/>
                </a:solidFill>
                <a:effectLst/>
                <a:latin typeface="Segoe UI" panose="020B0502040204020203" pitchFamily="34" charset="0"/>
                <a:cs typeface="Segoe UI" panose="020B0502040204020203" pitchFamily="34" charset="0"/>
              </a:rPr>
              <a:t>لتحسين العمل وتوزيع </a:t>
            </a:r>
            <a:r>
              <a:rPr lang="ar-JO" sz="1600" b="0" i="0" dirty="0">
                <a:solidFill>
                  <a:schemeClr val="tx1"/>
                </a:solidFill>
                <a:effectLst/>
                <a:latin typeface="Segoe UI" panose="020B0502040204020203" pitchFamily="34" charset="0"/>
                <a:cs typeface="Segoe UI" panose="020B0502040204020203" pitchFamily="34" charset="0"/>
              </a:rPr>
              <a:t>وتحديد </a:t>
            </a:r>
            <a:r>
              <a:rPr lang="ar-YE" sz="1600" b="0" i="0" dirty="0">
                <a:solidFill>
                  <a:schemeClr val="tx1"/>
                </a:solidFill>
                <a:effectLst/>
                <a:latin typeface="Segoe UI" panose="020B0502040204020203" pitchFamily="34" charset="0"/>
                <a:cs typeface="Segoe UI" panose="020B0502040204020203" pitchFamily="34" charset="0"/>
              </a:rPr>
              <a:t>المسؤوليات، ودعم التعامل مع العاملين بالمؤسسة.</a:t>
            </a:r>
            <a:endParaRPr lang="ar-JO" sz="1600" b="0" i="0" dirty="0">
              <a:solidFill>
                <a:schemeClr val="tx1"/>
              </a:solidFill>
              <a:effectLst/>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rPr>
              <a:t> احدث التغييرات المطلوبة في الأداء والسلوك. </a:t>
            </a:r>
            <a:r>
              <a:rPr lang="ar-JO"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rPr>
              <a:t>أداء الأعمال بطريقة أفضل. </a:t>
            </a:r>
          </a:p>
          <a:p>
            <a:pPr algn="r" rtl="1">
              <a:lnSpc>
                <a:spcPct val="200000"/>
              </a:lnSpc>
            </a:pPr>
            <a:r>
              <a:rPr lang="ar-YE" sz="1600" dirty="0">
                <a:solidFill>
                  <a:schemeClr val="tx1"/>
                </a:solidFill>
                <a:latin typeface="Segoe UI" panose="020B0502040204020203" pitchFamily="34" charset="0"/>
                <a:cs typeface="Segoe UI" panose="020B0502040204020203" pitchFamily="34" charset="0"/>
              </a:rPr>
              <a:t>- منع حدوث الازدواجية أو التضارب في العمل من خلال التشاور. </a:t>
            </a:r>
          </a:p>
          <a:p>
            <a:pPr algn="r" rtl="1">
              <a:lnSpc>
                <a:spcPct val="200000"/>
              </a:lnSpc>
            </a:pPr>
            <a:r>
              <a:rPr lang="ar-YE" sz="1600" dirty="0">
                <a:solidFill>
                  <a:schemeClr val="tx1"/>
                </a:solidFill>
                <a:latin typeface="Segoe UI" panose="020B0502040204020203" pitchFamily="34" charset="0"/>
                <a:cs typeface="Segoe UI" panose="020B0502040204020203" pitchFamily="34" charset="0"/>
              </a:rPr>
              <a:t>- تمكين </a:t>
            </a:r>
            <a:r>
              <a:rPr lang="ar-YE" sz="1600" dirty="0">
                <a:solidFill>
                  <a:schemeClr val="tx1"/>
                </a:solidFill>
                <a:latin typeface="Segoe UI" panose="020B0502040204020203" pitchFamily="34" charset="0"/>
                <a:cs typeface="Segoe UI" panose="020B0502040204020203" pitchFamily="34" charset="0"/>
                <a:hlinkClick r:id="rId2">
                  <a:extLst>
                    <a:ext uri="{A12FA001-AC4F-418D-AE19-62706E023703}">
                      <ahyp:hlinkClr xmlns:ahyp="http://schemas.microsoft.com/office/drawing/2018/hyperlinkcolor" xmlns="" val="tx"/>
                    </a:ext>
                  </a:extLst>
                </a:hlinkClick>
              </a:rPr>
              <a:t>القيادة</a:t>
            </a:r>
            <a:r>
              <a:rPr lang="ar-YE" sz="1600" dirty="0">
                <a:solidFill>
                  <a:schemeClr val="tx1"/>
                </a:solidFill>
                <a:latin typeface="Segoe UI" panose="020B0502040204020203" pitchFamily="34" charset="0"/>
                <a:cs typeface="Segoe UI" panose="020B0502040204020203" pitchFamily="34" charset="0"/>
              </a:rPr>
              <a:t> في المنظمة من توصيل توجيهاتها وأفكارها، ونصائحها إلى العاملين، وفي الوقت نفسه تمكين العاملين من توصيل مقترحاتهم وآرائهم و وجهات نظرهم وشكواهم إلى القادة.</a:t>
            </a:r>
          </a:p>
          <a:p>
            <a:pPr algn="ctr"/>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23869" y="1615335"/>
            <a:ext cx="9812182" cy="4170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6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A2E195B-64B5-8049-652D-EBF59A38E603}"/>
              </a:ext>
            </a:extLst>
          </p:cNvPr>
          <p:cNvSpPr txBox="1"/>
          <p:nvPr/>
        </p:nvSpPr>
        <p:spPr>
          <a:xfrm>
            <a:off x="4107305" y="764498"/>
            <a:ext cx="4751882" cy="400110"/>
          </a:xfrm>
          <a:prstGeom prst="rect">
            <a:avLst/>
          </a:prstGeom>
          <a:noFill/>
        </p:spPr>
        <p:txBody>
          <a:bodyPr wrap="square" rtlCol="0">
            <a:spAutoFit/>
          </a:bodyPr>
          <a:lstStyle/>
          <a:p>
            <a:pPr algn="ctr"/>
            <a:r>
              <a:rPr lang="ar-JO" sz="2000" dirty="0">
                <a:solidFill>
                  <a:srgbClr val="00B0F0"/>
                </a:solidFill>
                <a:latin typeface="Segoe UI" panose="020B0502040204020203" pitchFamily="34" charset="0"/>
                <a:cs typeface="Segoe UI" panose="020B0502040204020203" pitchFamily="34" charset="0"/>
              </a:rPr>
              <a:t>عناصر / مكونات الاتصال </a:t>
            </a:r>
            <a:endParaRPr lang="en-US" sz="2000"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C74CF8B4-DE5A-E8F1-F0EF-B3B12902B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9" y="1918741"/>
            <a:ext cx="7841952" cy="3657600"/>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rgbClr val="333333"/>
                </a:solidFill>
                <a:effectLst/>
                <a:latin typeface="Segoe UI" panose="020B0502040204020203" pitchFamily="34" charset="0"/>
                <a:cs typeface="Segoe UI" panose="020B0502040204020203" pitchFamily="34" charset="0"/>
              </a:rPr>
              <a:t>تتكون عملية الاتصال من مجموهة من العناصر حتى تتم بفاعلية وتحقق الهدف من الاتصال وتتمثل في الآتي: </a:t>
            </a:r>
          </a:p>
          <a:p>
            <a:pPr algn="r" rtl="1">
              <a:lnSpc>
                <a:spcPct val="200000"/>
              </a:lnSpc>
            </a:pPr>
            <a:r>
              <a:rPr lang="ar-JO" b="0" i="0" dirty="0">
                <a:solidFill>
                  <a:srgbClr val="333333"/>
                </a:solidFill>
                <a:effectLst/>
                <a:latin typeface="Segoe UI" panose="020B0502040204020203" pitchFamily="34" charset="0"/>
                <a:cs typeface="Segoe UI" panose="020B0502040204020203" pitchFamily="34" charset="0"/>
              </a:rPr>
              <a:t>1- ا</a:t>
            </a:r>
            <a:r>
              <a:rPr lang="ar-YE" b="0" i="0" dirty="0">
                <a:solidFill>
                  <a:srgbClr val="333333"/>
                </a:solidFill>
                <a:effectLst/>
                <a:latin typeface="Segoe UI" panose="020B0502040204020203" pitchFamily="34" charset="0"/>
                <a:cs typeface="Segoe UI" panose="020B0502040204020203" pitchFamily="34" charset="0"/>
              </a:rPr>
              <a:t>لمرسل: </a:t>
            </a:r>
            <a:r>
              <a:rPr lang="ar-JO" b="0" i="0" dirty="0">
                <a:solidFill>
                  <a:srgbClr val="333333"/>
                </a:solidFill>
                <a:effectLst/>
                <a:latin typeface="Segoe UI" panose="020B0502040204020203" pitchFamily="34" charset="0"/>
                <a:cs typeface="Segoe UI" panose="020B0502040204020203" pitchFamily="34" charset="0"/>
              </a:rPr>
              <a:t> </a:t>
            </a:r>
          </a:p>
          <a:p>
            <a:pPr algn="r" rtl="1">
              <a:lnSpc>
                <a:spcPct val="200000"/>
              </a:lnSpc>
            </a:pPr>
            <a:r>
              <a:rPr lang="ar-YE" sz="1600" b="0" i="0" dirty="0">
                <a:solidFill>
                  <a:srgbClr val="333333"/>
                </a:solidFill>
                <a:effectLst/>
                <a:latin typeface="Segoe UI" panose="020B0502040204020203" pitchFamily="34" charset="0"/>
                <a:cs typeface="Segoe UI" panose="020B0502040204020203" pitchFamily="34" charset="0"/>
              </a:rPr>
              <a:t>هو مصدر الرسالة الذي يريد إحداث تأثير في المستقبل، حيث إنّ المستقبل قد يكون فرداً أو مجموعة، فيقوم المرسل بإنشاء رسالة عبارة عن رموز معينة وينقلها إلى المستقبل من أجل أن يشاركه في أفكاره وتوجهاته، </a:t>
            </a:r>
            <a:r>
              <a:rPr lang="ar-JO" sz="1600" b="1" dirty="0">
                <a:solidFill>
                  <a:srgbClr val="333333"/>
                </a:solidFill>
                <a:latin typeface="Segoe UI" panose="020B0502040204020203" pitchFamily="34" charset="0"/>
                <a:cs typeface="Segoe UI" panose="020B0502040204020203" pitchFamily="34" charset="0"/>
              </a:rPr>
              <a:t>و</a:t>
            </a:r>
            <a:r>
              <a:rPr lang="ar-YE" sz="1600" b="0" i="0" dirty="0">
                <a:solidFill>
                  <a:srgbClr val="333333"/>
                </a:solidFill>
                <a:effectLst/>
                <a:latin typeface="Segoe UI" panose="020B0502040204020203" pitchFamily="34" charset="0"/>
                <a:cs typeface="Segoe UI" panose="020B0502040204020203" pitchFamily="34" charset="0"/>
              </a:rPr>
              <a:t>هو العنصر الرئيسي في عملية الاتصال ويحمل مسؤولية كفاءة وفاعلية واستمرار عملية الاتصال. </a:t>
            </a:r>
            <a:endParaRPr lang="ar-JO" sz="1600" b="0" i="0" dirty="0">
              <a:solidFill>
                <a:srgbClr val="333333"/>
              </a:solidFill>
              <a:effectLst/>
              <a:latin typeface="Segoe UI" panose="020B0502040204020203" pitchFamily="34" charset="0"/>
              <a:cs typeface="Segoe UI" panose="020B0502040204020203" pitchFamily="34" charset="0"/>
            </a:endParaRPr>
          </a:p>
          <a:p>
            <a:pPr algn="r" rtl="1">
              <a:lnSpc>
                <a:spcPct val="200000"/>
              </a:lnSpc>
            </a:pPr>
            <a:r>
              <a:rPr lang="ar-JO" sz="1600" b="0" i="0" dirty="0">
                <a:solidFill>
                  <a:srgbClr val="333333"/>
                </a:solidFill>
                <a:effectLst/>
                <a:latin typeface="Segoe UI" panose="020B0502040204020203" pitchFamily="34" charset="0"/>
                <a:cs typeface="Segoe UI" panose="020B0502040204020203" pitchFamily="34" charset="0"/>
              </a:rPr>
              <a:t>2- </a:t>
            </a:r>
            <a:r>
              <a:rPr lang="ar-YE" sz="1600" b="0" i="0" dirty="0">
                <a:solidFill>
                  <a:srgbClr val="333333"/>
                </a:solidFill>
                <a:effectLst/>
                <a:latin typeface="Segoe UI" panose="020B0502040204020203" pitchFamily="34" charset="0"/>
                <a:cs typeface="Segoe UI" panose="020B0502040204020203" pitchFamily="34" charset="0"/>
              </a:rPr>
              <a:t>المستقبل: </a:t>
            </a:r>
            <a:endParaRPr lang="ar-JO" sz="1600" b="0" i="0" dirty="0">
              <a:solidFill>
                <a:srgbClr val="333333"/>
              </a:solidFill>
              <a:effectLst/>
              <a:latin typeface="Segoe UI" panose="020B0502040204020203" pitchFamily="34" charset="0"/>
              <a:cs typeface="Segoe UI" panose="020B0502040204020203" pitchFamily="34" charset="0"/>
            </a:endParaRPr>
          </a:p>
          <a:p>
            <a:pPr algn="r" rtl="1">
              <a:lnSpc>
                <a:spcPct val="200000"/>
              </a:lnSpc>
            </a:pPr>
            <a:r>
              <a:rPr lang="ar-YE" sz="1600" b="0" i="0" dirty="0">
                <a:solidFill>
                  <a:srgbClr val="333333"/>
                </a:solidFill>
                <a:effectLst/>
                <a:latin typeface="Segoe UI" panose="020B0502040204020203" pitchFamily="34" charset="0"/>
                <a:cs typeface="Segoe UI" panose="020B0502040204020203" pitchFamily="34" charset="0"/>
              </a:rPr>
              <a:t>هو الذي يستقبل الرسالة، ويفك رموزها، ويترجمها، ثمّ يحللها ويفسرها ليصل إلى ما يقصده المرسل، وفي حال استقبل الرسالة يتبادل الأدوار مع المرسل. </a:t>
            </a: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en-US"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B7938E7-1947-70C8-3A59-469D348386F9}"/>
              </a:ext>
            </a:extLst>
          </p:cNvPr>
          <p:cNvSpPr txBox="1"/>
          <p:nvPr/>
        </p:nvSpPr>
        <p:spPr>
          <a:xfrm>
            <a:off x="4332157" y="674557"/>
            <a:ext cx="4392118" cy="369332"/>
          </a:xfrm>
          <a:prstGeom prst="rect">
            <a:avLst/>
          </a:prstGeom>
          <a:noFill/>
        </p:spPr>
        <p:txBody>
          <a:bodyPr wrap="square" rtlCol="0">
            <a:spAutoFit/>
          </a:bodyPr>
          <a:lstStyle/>
          <a:p>
            <a:pPr algn="ctr"/>
            <a:r>
              <a:rPr lang="ar-JO" sz="1800">
                <a:solidFill>
                  <a:srgbClr val="00B0F0"/>
                </a:solidFill>
                <a:latin typeface="Segoe UI" panose="020B0502040204020203" pitchFamily="34" charset="0"/>
                <a:cs typeface="Segoe UI" panose="020B0502040204020203" pitchFamily="34" charset="0"/>
              </a:rPr>
              <a:t>عناصر / مكونات الاتصال </a:t>
            </a:r>
            <a:endParaRPr lang="en-US" sz="18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46777"/>
            <a:ext cx="11700394" cy="5245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rgbClr val="333333"/>
              </a:solidFill>
              <a:latin typeface="Segoe UI" panose="020B0502040204020203" pitchFamily="34" charset="0"/>
              <a:cs typeface="Segoe UI" panose="020B0502040204020203" pitchFamily="34" charset="0"/>
            </a:endParaRPr>
          </a:p>
          <a:p>
            <a:pPr algn="r" rtl="1">
              <a:lnSpc>
                <a:spcPct val="150000"/>
              </a:lnSpc>
            </a:pPr>
            <a:r>
              <a:rPr lang="ar-JO" b="0" i="0" dirty="0">
                <a:solidFill>
                  <a:srgbClr val="333333"/>
                </a:solidFill>
                <a:effectLst/>
                <a:latin typeface="Segoe UI" panose="020B0502040204020203" pitchFamily="34" charset="0"/>
                <a:cs typeface="Segoe UI" panose="020B0502040204020203" pitchFamily="34" charset="0"/>
              </a:rPr>
              <a:t>3- ا</a:t>
            </a:r>
            <a:r>
              <a:rPr lang="ar-YE" b="0" i="0" dirty="0">
                <a:solidFill>
                  <a:srgbClr val="333333"/>
                </a:solidFill>
                <a:effectLst/>
                <a:latin typeface="Segoe UI" panose="020B0502040204020203" pitchFamily="34" charset="0"/>
                <a:cs typeface="Segoe UI" panose="020B0502040204020203" pitchFamily="34" charset="0"/>
              </a:rPr>
              <a:t>لرسالة: </a:t>
            </a:r>
            <a:endParaRPr lang="ar-JO" b="0" i="0" dirty="0">
              <a:solidFill>
                <a:srgbClr val="333333"/>
              </a:solidFill>
              <a:effectLst/>
              <a:latin typeface="Segoe UI" panose="020B0502040204020203" pitchFamily="34" charset="0"/>
              <a:cs typeface="Segoe UI" panose="020B0502040204020203" pitchFamily="34" charset="0"/>
            </a:endParaRPr>
          </a:p>
          <a:p>
            <a:pPr algn="just" rtl="1">
              <a:lnSpc>
                <a:spcPct val="150000"/>
              </a:lnSpc>
            </a:pPr>
            <a:r>
              <a:rPr lang="ar-YE" sz="1600" b="0" i="0" dirty="0">
                <a:solidFill>
                  <a:srgbClr val="333333"/>
                </a:solidFill>
                <a:effectLst/>
                <a:latin typeface="Segoe UI" panose="020B0502040204020203" pitchFamily="34" charset="0"/>
                <a:cs typeface="Segoe UI" panose="020B0502040204020203" pitchFamily="34" charset="0"/>
              </a:rPr>
              <a:t>هي محور أساسي في عملية الاتصال، فهي عبارة عن المعلومات والأفكار ونبرة الصوت والإيماءات والانطباع يبينه المرسل وينتقل بين المرسل والمستقبل أثناء عملية الاتصال، كما أنّها هي النقطة التي تجمع بين المرسل والمستقبل لهذا من المهم اختيار العبارات والرموز بعناية، وتوجد صور مختلفة للرسالة منها: الكلمات، والإيماءات، ونبرة الصوت، والمظهر الخارجي، والحركات</a:t>
            </a:r>
            <a:r>
              <a:rPr lang="ar-YE" sz="2000" b="0" i="0" dirty="0">
                <a:solidFill>
                  <a:srgbClr val="333333"/>
                </a:solidFill>
                <a:effectLst/>
                <a:latin typeface="Segoe UI" panose="020B0502040204020203" pitchFamily="34" charset="0"/>
                <a:cs typeface="Segoe UI" panose="020B0502040204020203" pitchFamily="34" charset="0"/>
              </a:rPr>
              <a:t>.</a:t>
            </a:r>
            <a:endParaRPr lang="ar-JO" sz="2000" b="0" i="0" dirty="0">
              <a:solidFill>
                <a:srgbClr val="333333"/>
              </a:solidFill>
              <a:effectLst/>
              <a:latin typeface="Segoe UI" panose="020B0502040204020203" pitchFamily="34" charset="0"/>
              <a:cs typeface="Segoe UI" panose="020B0502040204020203" pitchFamily="34" charset="0"/>
            </a:endParaRPr>
          </a:p>
          <a:p>
            <a:pPr algn="just" rtl="1">
              <a:lnSpc>
                <a:spcPct val="150000"/>
              </a:lnSpc>
            </a:pPr>
            <a:endParaRPr lang="ar-JO" sz="500" b="0" i="0" dirty="0">
              <a:solidFill>
                <a:srgbClr val="333333"/>
              </a:solidFill>
              <a:effectLst/>
              <a:latin typeface="Segoe UI" panose="020B0502040204020203" pitchFamily="34" charset="0"/>
              <a:cs typeface="Segoe UI" panose="020B0502040204020203" pitchFamily="34" charset="0"/>
            </a:endParaRPr>
          </a:p>
          <a:p>
            <a:pPr algn="just" rtl="1">
              <a:lnSpc>
                <a:spcPct val="150000"/>
              </a:lnSpc>
            </a:pPr>
            <a:r>
              <a:rPr lang="ar-JO" dirty="0">
                <a:solidFill>
                  <a:srgbClr val="333333"/>
                </a:solidFill>
                <a:latin typeface="Segoe UI" panose="020B0502040204020203" pitchFamily="34" charset="0"/>
                <a:cs typeface="Segoe UI" panose="020B0502040204020203" pitchFamily="34" charset="0"/>
              </a:rPr>
              <a:t>4- </a:t>
            </a:r>
            <a:r>
              <a:rPr lang="ar-YE" dirty="0">
                <a:solidFill>
                  <a:srgbClr val="333333"/>
                </a:solidFill>
                <a:latin typeface="Segoe UI" panose="020B0502040204020203" pitchFamily="34" charset="0"/>
                <a:cs typeface="Segoe UI" panose="020B0502040204020203" pitchFamily="34" charset="0"/>
              </a:rPr>
              <a:t>الوسيلة: </a:t>
            </a:r>
            <a:endParaRPr lang="ar-JO" dirty="0">
              <a:solidFill>
                <a:srgbClr val="333333"/>
              </a:solidFill>
              <a:latin typeface="Segoe UI" panose="020B0502040204020203" pitchFamily="34" charset="0"/>
              <a:cs typeface="Segoe UI" panose="020B0502040204020203" pitchFamily="34" charset="0"/>
            </a:endParaRPr>
          </a:p>
          <a:p>
            <a:pPr algn="r" rtl="1">
              <a:lnSpc>
                <a:spcPct val="150000"/>
              </a:lnSpc>
            </a:pPr>
            <a:r>
              <a:rPr lang="ar-YE" sz="1600" dirty="0">
                <a:solidFill>
                  <a:srgbClr val="333333"/>
                </a:solidFill>
                <a:latin typeface="Segoe UI" panose="020B0502040204020203" pitchFamily="34" charset="0"/>
                <a:cs typeface="Segoe UI" panose="020B0502040204020203" pitchFamily="34" charset="0"/>
              </a:rPr>
              <a:t>هي القناة التي يتم عن طريقها نقل الرسالة بين المرسل والمستقبل، ويرتبط نجاح عملية الاتصال ارتباطاً وثيقاً بنجاح المرسل باختيار وسيلة الاتصال المناسبة.</a:t>
            </a:r>
            <a:endParaRPr lang="ar-JO" sz="1600" dirty="0">
              <a:solidFill>
                <a:srgbClr val="333333"/>
              </a:solidFill>
              <a:latin typeface="Segoe UI" panose="020B0502040204020203" pitchFamily="34" charset="0"/>
              <a:cs typeface="Segoe UI" panose="020B0502040204020203" pitchFamily="34" charset="0"/>
            </a:endParaRPr>
          </a:p>
          <a:p>
            <a:pPr algn="r" rtl="1">
              <a:lnSpc>
                <a:spcPct val="150000"/>
              </a:lnSpc>
            </a:pPr>
            <a:endParaRPr lang="ar-JO" sz="1000" dirty="0">
              <a:solidFill>
                <a:srgbClr val="333333"/>
              </a:solidFill>
              <a:latin typeface="Segoe UI" panose="020B0502040204020203" pitchFamily="34" charset="0"/>
              <a:cs typeface="Segoe UI" panose="020B0502040204020203" pitchFamily="34" charset="0"/>
            </a:endParaRPr>
          </a:p>
          <a:p>
            <a:pPr algn="r" rtl="1">
              <a:lnSpc>
                <a:spcPct val="150000"/>
              </a:lnSpc>
            </a:pPr>
            <a:r>
              <a:rPr lang="ar-JO" dirty="0">
                <a:solidFill>
                  <a:srgbClr val="333333"/>
                </a:solidFill>
                <a:latin typeface="Segoe UI" panose="020B0502040204020203" pitchFamily="34" charset="0"/>
                <a:cs typeface="Segoe UI" panose="020B0502040204020203" pitchFamily="34" charset="0"/>
              </a:rPr>
              <a:t>5-</a:t>
            </a:r>
            <a:r>
              <a:rPr lang="ar-YE" dirty="0">
                <a:solidFill>
                  <a:srgbClr val="333333"/>
                </a:solidFill>
                <a:latin typeface="Segoe UI" panose="020B0502040204020203" pitchFamily="34" charset="0"/>
                <a:cs typeface="Segoe UI" panose="020B0502040204020203" pitchFamily="34" charset="0"/>
              </a:rPr>
              <a:t>التغذية الراجعة: </a:t>
            </a:r>
            <a:endParaRPr lang="ar-JO" dirty="0">
              <a:solidFill>
                <a:srgbClr val="333333"/>
              </a:solidFill>
              <a:latin typeface="Segoe UI" panose="020B0502040204020203" pitchFamily="34" charset="0"/>
              <a:cs typeface="Segoe UI" panose="020B0502040204020203" pitchFamily="34" charset="0"/>
            </a:endParaRPr>
          </a:p>
          <a:p>
            <a:pPr algn="r" rtl="1">
              <a:lnSpc>
                <a:spcPct val="150000"/>
              </a:lnSpc>
            </a:pPr>
            <a:r>
              <a:rPr lang="ar-YE" sz="1600" dirty="0">
                <a:solidFill>
                  <a:srgbClr val="333333"/>
                </a:solidFill>
                <a:latin typeface="Segoe UI" panose="020B0502040204020203" pitchFamily="34" charset="0"/>
                <a:cs typeface="Segoe UI" panose="020B0502040204020203" pitchFamily="34" charset="0"/>
              </a:rPr>
              <a:t>هي رد الفعل الآني من المستقبل على الرسالة الموجهة إليه من المرسل، وهي ما يريده المرسل من المستقبل أثناء العملية الاتصالية، وتبين التغذية الراجعة نسبة نجاح العملية الاتصالية، فعن طريقها يعرف المرسل إن كانت الرسالة وصلت للمستقبل وفهمها كما ينبغي أم لا، وفي حال عدم فهم المستقبل للرسالة على المرسل إعادة صياغة الرسالة وتعديل الفهم الخاطئ لدى المستقبل</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just" rtl="1" fontAlgn="base">
              <a:lnSpc>
                <a:spcPct val="150000"/>
              </a:lnSpc>
            </a:pPr>
            <a:r>
              <a:rPr lang="ar-JO" sz="1600" dirty="0">
                <a:solidFill>
                  <a:srgbClr val="000000"/>
                </a:solidFill>
                <a:latin typeface="Segoe UI" panose="020B0502040204020203" pitchFamily="34" charset="0"/>
                <a:cs typeface="Segoe UI" panose="020B0502040204020203" pitchFamily="34" charset="0"/>
              </a:rPr>
              <a:t>    </a:t>
            </a:r>
            <a:r>
              <a:rPr lang="ar-YE" sz="2000" b="0" i="0" dirty="0">
                <a:solidFill>
                  <a:srgbClr val="333333"/>
                </a:solidFill>
                <a:effectLst/>
                <a:latin typeface="Segoe UI" panose="020B0502040204020203" pitchFamily="34" charset="0"/>
                <a:cs typeface="Segoe UI" panose="020B0502040204020203" pitchFamily="34" charset="0"/>
              </a:rPr>
              <a:t>الهدف: </a:t>
            </a:r>
            <a:endParaRPr lang="ar-JO" sz="2000" b="0" i="0" dirty="0">
              <a:solidFill>
                <a:srgbClr val="333333"/>
              </a:solidFill>
              <a:effectLst/>
              <a:latin typeface="Segoe UI" panose="020B0502040204020203" pitchFamily="34" charset="0"/>
              <a:cs typeface="Segoe UI" panose="020B0502040204020203" pitchFamily="34" charset="0"/>
            </a:endParaRPr>
          </a:p>
          <a:p>
            <a:pPr algn="just" rtl="1" fontAlgn="base">
              <a:lnSpc>
                <a:spcPct val="150000"/>
              </a:lnSpc>
            </a:pPr>
            <a:r>
              <a:rPr lang="ar-YE" sz="1600" b="0" i="0" dirty="0">
                <a:solidFill>
                  <a:srgbClr val="333333"/>
                </a:solidFill>
                <a:effectLst/>
                <a:latin typeface="Segoe UI" panose="020B0502040204020203" pitchFamily="34" charset="0"/>
                <a:cs typeface="Segoe UI" panose="020B0502040204020203" pitchFamily="34" charset="0"/>
              </a:rPr>
              <a:t>هو الغاية من عملية الاتصال، لذا على المرسل أن يحدد الهدف من نقل الرسالة إلى المستقبل، ويحدد المستقبل الذي يود توجيه الرسالة إليه بطريقة واضحة ومناسبة بالنسبة له وللمستقبل. </a:t>
            </a:r>
            <a:endParaRPr lang="ar-JO" sz="1600" b="0" i="0" dirty="0">
              <a:solidFill>
                <a:srgbClr val="333333"/>
              </a:solidFill>
              <a:effectLst/>
              <a:latin typeface="Segoe UI" panose="020B0502040204020203" pitchFamily="34" charset="0"/>
              <a:cs typeface="Segoe UI" panose="020B0502040204020203" pitchFamily="34" charset="0"/>
            </a:endParaRPr>
          </a:p>
          <a:p>
            <a:pPr algn="just" rtl="1" fontAlgn="base">
              <a:lnSpc>
                <a:spcPct val="150000"/>
              </a:lnSpc>
            </a:pPr>
            <a:endParaRPr lang="ar-JO" sz="1600" b="0" i="0" dirty="0">
              <a:solidFill>
                <a:srgbClr val="333333"/>
              </a:solidFill>
              <a:effectLst/>
              <a:latin typeface="Segoe UI" panose="020B0502040204020203" pitchFamily="34" charset="0"/>
              <a:cs typeface="Segoe UI" panose="020B0502040204020203" pitchFamily="34" charset="0"/>
            </a:endParaRPr>
          </a:p>
          <a:p>
            <a:pPr algn="just" rtl="1" fontAlgn="base">
              <a:lnSpc>
                <a:spcPct val="150000"/>
              </a:lnSpc>
            </a:pPr>
            <a:r>
              <a:rPr lang="ar-YE" sz="2000" dirty="0">
                <a:solidFill>
                  <a:srgbClr val="333333"/>
                </a:solidFill>
                <a:latin typeface="Segoe UI" panose="020B0502040204020203" pitchFamily="34" charset="0"/>
                <a:cs typeface="Segoe UI" panose="020B0502040204020203" pitchFamily="34" charset="0"/>
              </a:rPr>
              <a:t>التشويش: </a:t>
            </a:r>
            <a:endParaRPr lang="ar-JO" sz="2000" dirty="0">
              <a:solidFill>
                <a:srgbClr val="333333"/>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rgbClr val="333333"/>
                </a:solidFill>
                <a:latin typeface="Segoe UI" panose="020B0502040204020203" pitchFamily="34" charset="0"/>
                <a:cs typeface="Segoe UI" panose="020B0502040204020203" pitchFamily="34" charset="0"/>
              </a:rPr>
              <a:t>هو مجموعة العوامل الداخلية والخارجية التي تؤثر في معنى الرسالة ومنها: أصوات السيارات كعامل خارجي، وأفكار قد تشوش المرسل كعامل داخلي.</a:t>
            </a:r>
            <a:endParaRPr lang="ar-JO" sz="1600" dirty="0">
              <a:solidFill>
                <a:srgbClr val="333333"/>
              </a:solidFill>
              <a:latin typeface="Segoe UI" panose="020B0502040204020203" pitchFamily="34" charset="0"/>
              <a:cs typeface="Segoe UI" panose="020B0502040204020203" pitchFamily="34" charset="0"/>
            </a:endParaRPr>
          </a:p>
          <a:p>
            <a:pPr algn="just" rtl="1" fontAlgn="base">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algn="just" rtl="1" fontAlgn="base">
              <a:lnSpc>
                <a:spcPct val="150000"/>
              </a:lnSpc>
            </a:pPr>
            <a:r>
              <a:rPr lang="ar-YE" sz="2000" b="0" i="0" dirty="0">
                <a:solidFill>
                  <a:srgbClr val="333333"/>
                </a:solidFill>
                <a:effectLst/>
                <a:latin typeface="Segoe UI" panose="020B0502040204020203" pitchFamily="34" charset="0"/>
                <a:cs typeface="Segoe UI" panose="020B0502040204020203" pitchFamily="34" charset="0"/>
              </a:rPr>
              <a:t> </a:t>
            </a:r>
            <a:r>
              <a:rPr lang="ar-YE" sz="2000" dirty="0">
                <a:solidFill>
                  <a:srgbClr val="333333"/>
                </a:solidFill>
                <a:latin typeface="Segoe UI" panose="020B0502040204020203" pitchFamily="34" charset="0"/>
                <a:cs typeface="Segoe UI" panose="020B0502040204020203" pitchFamily="34" charset="0"/>
              </a:rPr>
              <a:t>البيئة: </a:t>
            </a:r>
            <a:endParaRPr lang="ar-JO" sz="2000" dirty="0">
              <a:solidFill>
                <a:srgbClr val="333333"/>
              </a:solidFill>
              <a:latin typeface="Segoe UI" panose="020B0502040204020203" pitchFamily="34" charset="0"/>
              <a:cs typeface="Segoe UI" panose="020B0502040204020203" pitchFamily="34" charset="0"/>
            </a:endParaRPr>
          </a:p>
          <a:p>
            <a:pPr algn="r" rtl="1" fontAlgn="base">
              <a:lnSpc>
                <a:spcPct val="150000"/>
              </a:lnSpc>
            </a:pPr>
            <a:r>
              <a:rPr lang="ar-YE" sz="1600" dirty="0">
                <a:solidFill>
                  <a:srgbClr val="333333"/>
                </a:solidFill>
                <a:latin typeface="Segoe UI" panose="020B0502040204020203" pitchFamily="34" charset="0"/>
                <a:cs typeface="Segoe UI" panose="020B0502040204020203" pitchFamily="34" charset="0"/>
              </a:rPr>
              <a:t>هي </a:t>
            </a:r>
            <a:r>
              <a:rPr lang="ar-JO" sz="1600" dirty="0">
                <a:solidFill>
                  <a:srgbClr val="333333"/>
                </a:solidFill>
                <a:latin typeface="Segoe UI" panose="020B0502040204020203" pitchFamily="34" charset="0"/>
                <a:cs typeface="Segoe UI" panose="020B0502040204020203" pitchFamily="34" charset="0"/>
              </a:rPr>
              <a:t>الوسط</a:t>
            </a:r>
            <a:r>
              <a:rPr lang="ar-YE" sz="1600" dirty="0">
                <a:solidFill>
                  <a:srgbClr val="333333"/>
                </a:solidFill>
                <a:latin typeface="Segoe UI" panose="020B0502040204020203" pitchFamily="34" charset="0"/>
                <a:cs typeface="Segoe UI" panose="020B0502040204020203" pitchFamily="34" charset="0"/>
              </a:rPr>
              <a:t> الذي تتم فيه عملية التواصل. </a:t>
            </a:r>
            <a:r>
              <a:rPr lang="ar-JO" sz="1600" dirty="0">
                <a:solidFill>
                  <a:srgbClr val="333333"/>
                </a:solidFill>
                <a:latin typeface="Segoe UI" panose="020B0502040204020203" pitchFamily="34" charset="0"/>
                <a:cs typeface="Segoe UI" panose="020B0502040204020203" pitchFamily="34" charset="0"/>
              </a:rPr>
              <a:t>بكل محيطها وظروفها وتشمل بيئة عملية الاتصال على ما يأتي:</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Segoe UI" panose="020B0502040204020203" pitchFamily="34" charset="0"/>
              <a:cs typeface="Segoe UI" panose="020B0502040204020203" pitchFamily="34" charset="0"/>
            </a:endParaRPr>
          </a:p>
          <a:p>
            <a:pPr algn="ctr"/>
            <a:endParaRPr lang="ar-JO" sz="2000" b="1" dirty="0">
              <a:solidFill>
                <a:schemeClr val="tx1"/>
              </a:solidFill>
              <a:latin typeface="Segoe UI" panose="020B0502040204020203" pitchFamily="34" charset="0"/>
              <a:cs typeface="Segoe UI" panose="020B0502040204020203" pitchFamily="34" charset="0"/>
            </a:endParaRPr>
          </a:p>
          <a:p>
            <a:pPr algn="ct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JO" sz="1600" dirty="0">
                <a:solidFill>
                  <a:schemeClr val="tx1"/>
                </a:solidFill>
                <a:latin typeface="Segoe UI" panose="020B0502040204020203" pitchFamily="34" charset="0"/>
                <a:cs typeface="Segoe UI" panose="020B0502040204020203" pitchFamily="34" charset="0"/>
              </a:rPr>
              <a:t> * </a:t>
            </a:r>
            <a:r>
              <a:rPr lang="ar-YE" sz="1600" dirty="0">
                <a:solidFill>
                  <a:schemeClr val="tx1"/>
                </a:solidFill>
                <a:latin typeface="Segoe UI" panose="020B0502040204020203" pitchFamily="34" charset="0"/>
                <a:cs typeface="Segoe UI" panose="020B0502040204020203" pitchFamily="34" charset="0"/>
              </a:rPr>
              <a:t>البيئة المادية: </a:t>
            </a: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وتشمل الظروف المادية المحيطة بعناصر </a:t>
            </a:r>
            <a:r>
              <a:rPr lang="ar-JO" sz="1600" dirty="0">
                <a:solidFill>
                  <a:schemeClr val="tx1"/>
                </a:solidFill>
                <a:latin typeface="Segoe UI" panose="020B0502040204020203" pitchFamily="34" charset="0"/>
                <a:cs typeface="Segoe UI" panose="020B0502040204020203" pitchFamily="34" charset="0"/>
              </a:rPr>
              <a:t>الا</a:t>
            </a:r>
            <a:r>
              <a:rPr lang="ar-YE" sz="1600" dirty="0">
                <a:solidFill>
                  <a:schemeClr val="tx1"/>
                </a:solidFill>
                <a:latin typeface="Segoe UI" panose="020B0502040204020203" pitchFamily="34" charset="0"/>
                <a:cs typeface="Segoe UI" panose="020B0502040204020203" pitchFamily="34" charset="0"/>
              </a:rPr>
              <a:t>تصال مثل الحرارة والضوء و</a:t>
            </a:r>
            <a:r>
              <a:rPr lang="ar-JO" sz="1600" dirty="0">
                <a:solidFill>
                  <a:schemeClr val="tx1"/>
                </a:solidFill>
                <a:latin typeface="Segoe UI" panose="020B0502040204020203" pitchFamily="34" charset="0"/>
                <a:cs typeface="Segoe UI" panose="020B0502040204020203" pitchFamily="34" charset="0"/>
              </a:rPr>
              <a:t>الأثاث</a:t>
            </a:r>
            <a:r>
              <a:rPr lang="ar-YE" sz="1600" dirty="0">
                <a:solidFill>
                  <a:schemeClr val="tx1"/>
                </a:solidFill>
                <a:latin typeface="Segoe UI" panose="020B0502040204020203" pitchFamily="34" charset="0"/>
                <a:cs typeface="Segoe UI" panose="020B0502040204020203" pitchFamily="34" charset="0"/>
              </a:rPr>
              <a:t> وتنظيمه الروائح والسيارات والتلفاز وغيرها.</a:t>
            </a: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 ● البيئة الثقافية: </a:t>
            </a: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وتشمل </a:t>
            </a:r>
            <a:r>
              <a:rPr lang="ar-JO" sz="1600" dirty="0">
                <a:solidFill>
                  <a:schemeClr val="tx1"/>
                </a:solidFill>
                <a:latin typeface="Segoe UI" panose="020B0502040204020203" pitchFamily="34" charset="0"/>
                <a:cs typeface="Segoe UI" panose="020B0502040204020203" pitchFamily="34" charset="0"/>
              </a:rPr>
              <a:t>العناصر </a:t>
            </a:r>
            <a:r>
              <a:rPr lang="ar-YE" sz="1600" dirty="0">
                <a:solidFill>
                  <a:schemeClr val="tx1"/>
                </a:solidFill>
                <a:latin typeface="Segoe UI" panose="020B0502040204020203" pitchFamily="34" charset="0"/>
                <a:cs typeface="Segoe UI" panose="020B0502040204020203" pitchFamily="34" charset="0"/>
              </a:rPr>
              <a:t>الثقافية والسلوكيات المتمثلة في العادات والتقاليد السائدة والمستقرة في المجتمع </a:t>
            </a:r>
            <a:r>
              <a:rPr lang="ar-JO" sz="1600" dirty="0">
                <a:solidFill>
                  <a:schemeClr val="tx1"/>
                </a:solidFill>
                <a:latin typeface="Segoe UI" panose="020B0502040204020203" pitchFamily="34" charset="0"/>
                <a:cs typeface="Segoe UI" panose="020B0502040204020203" pitchFamily="34" charset="0"/>
              </a:rPr>
              <a:t>.</a:t>
            </a: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 ● البيئة االجتماعية: </a:t>
            </a: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وتشمل نظم التعامل مع </a:t>
            </a:r>
            <a:r>
              <a:rPr lang="ar-JO" sz="1600" dirty="0">
                <a:solidFill>
                  <a:schemeClr val="tx1"/>
                </a:solidFill>
                <a:latin typeface="Segoe UI" panose="020B0502040204020203" pitchFamily="34" charset="0"/>
                <a:cs typeface="Segoe UI" panose="020B0502040204020203" pitchFamily="34" charset="0"/>
              </a:rPr>
              <a:t>الأف</a:t>
            </a:r>
            <a:r>
              <a:rPr lang="ar-YE" sz="1600" dirty="0">
                <a:solidFill>
                  <a:schemeClr val="tx1"/>
                </a:solidFill>
                <a:latin typeface="Segoe UI" panose="020B0502040204020203" pitchFamily="34" charset="0"/>
                <a:cs typeface="Segoe UI" panose="020B0502040204020203" pitchFamily="34" charset="0"/>
              </a:rPr>
              <a:t>راد والجماعات المختلفة ونسبة التعليم </a:t>
            </a:r>
            <a:r>
              <a:rPr lang="ar-JO" sz="1600" dirty="0">
                <a:solidFill>
                  <a:schemeClr val="tx1"/>
                </a:solidFill>
                <a:latin typeface="Segoe UI" panose="020B0502040204020203" pitchFamily="34" charset="0"/>
                <a:cs typeface="Segoe UI" panose="020B0502040204020203" pitchFamily="34" charset="0"/>
              </a:rPr>
              <a:t>والأمية واختلاف الجنس و</a:t>
            </a:r>
            <a:r>
              <a:rPr lang="ar-YE" sz="1600" dirty="0">
                <a:solidFill>
                  <a:schemeClr val="tx1"/>
                </a:solidFill>
                <a:latin typeface="Segoe UI" panose="020B0502040204020203" pitchFamily="34" charset="0"/>
                <a:cs typeface="Segoe UI" panose="020B0502040204020203" pitchFamily="34" charset="0"/>
              </a:rPr>
              <a:t>المراحل العمرية </a:t>
            </a:r>
            <a:r>
              <a:rPr lang="ar-JO" sz="1600" dirty="0">
                <a:solidFill>
                  <a:schemeClr val="tx1"/>
                </a:solidFill>
                <a:latin typeface="Segoe UI" panose="020B0502040204020203" pitchFamily="34" charset="0"/>
                <a:cs typeface="Segoe UI" panose="020B0502040204020203" pitchFamily="34" charset="0"/>
              </a:rPr>
              <a:t>.</a:t>
            </a: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 ● البيئة الجغرافية: </a:t>
            </a: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وتتمثل في التضاريس والمناخ الذي يتميز به مكان</a:t>
            </a:r>
            <a:r>
              <a:rPr lang="ar-JO" sz="1600" dirty="0">
                <a:solidFill>
                  <a:schemeClr val="tx1"/>
                </a:solidFill>
                <a:latin typeface="Segoe UI" panose="020B0502040204020203" pitchFamily="34" charset="0"/>
                <a:cs typeface="Segoe UI" panose="020B0502040204020203" pitchFamily="34" charset="0"/>
              </a:rPr>
              <a:t> الا</a:t>
            </a:r>
            <a:r>
              <a:rPr lang="ar-YE" sz="1600" dirty="0">
                <a:solidFill>
                  <a:schemeClr val="tx1"/>
                </a:solidFill>
                <a:latin typeface="Segoe UI" panose="020B0502040204020203" pitchFamily="34" charset="0"/>
                <a:cs typeface="Segoe UI" panose="020B0502040204020203" pitchFamily="34" charset="0"/>
              </a:rPr>
              <a:t>تصال، فالبيئة الجبلية تختلف عن البيئة الساحلية، والبيئة الصحراوية تختلف عن البيئة الممطرة، </a:t>
            </a:r>
            <a:r>
              <a:rPr lang="ar-JO"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rPr>
              <a:t>الحارة </a:t>
            </a:r>
            <a:r>
              <a:rPr lang="ar-JO"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rPr>
              <a:t>الباردة، والبيئة الريفية غير البيئة المدنية، فلكل منها صفاتها وظروفها الخاصة التي تؤثر في عملية اإلتصال.</a:t>
            </a:r>
            <a:endParaRPr lang="ar-JO" sz="1600" dirty="0">
              <a:solidFill>
                <a:schemeClr val="tx1"/>
              </a:solidFill>
              <a:latin typeface="Segoe UI" panose="020B0502040204020203" pitchFamily="34" charset="0"/>
              <a:cs typeface="Segoe UI" panose="020B0502040204020203" pitchFamily="34" charset="0"/>
            </a:endParaRPr>
          </a:p>
          <a:p>
            <a:pPr algn="just" rtl="1" fontAlgn="base">
              <a:lnSpc>
                <a:spcPct val="150000"/>
              </a:lnSpc>
            </a:pPr>
            <a:r>
              <a:rPr lang="ar-YE" sz="1600" dirty="0">
                <a:solidFill>
                  <a:schemeClr val="tx1"/>
                </a:solidFill>
                <a:latin typeface="Segoe UI" panose="020B0502040204020203" pitchFamily="34" charset="0"/>
                <a:cs typeface="Segoe UI" panose="020B0502040204020203" pitchFamily="34" charset="0"/>
              </a:rPr>
              <a:t> ● البيئة الداخلية:</a:t>
            </a:r>
            <a:endParaRPr lang="ar-JO" sz="1600" dirty="0">
              <a:solidFill>
                <a:schemeClr val="tx1"/>
              </a:solidFill>
              <a:latin typeface="Segoe UI" panose="020B0502040204020203" pitchFamily="34" charset="0"/>
              <a:cs typeface="Segoe UI" panose="020B0502040204020203" pitchFamily="34" charset="0"/>
            </a:endParaRPr>
          </a:p>
          <a:p>
            <a:pPr algn="r" rtl="1" fontAlgn="base">
              <a:lnSpc>
                <a:spcPct val="150000"/>
              </a:lnSpc>
            </a:pPr>
            <a:r>
              <a:rPr lang="ar-YE" sz="1600" dirty="0">
                <a:solidFill>
                  <a:schemeClr val="tx1"/>
                </a:solidFill>
                <a:latin typeface="Segoe UI" panose="020B0502040204020203" pitchFamily="34" charset="0"/>
                <a:cs typeface="Segoe UI" panose="020B0502040204020203" pitchFamily="34" charset="0"/>
              </a:rPr>
              <a:t> وهي الحالة النفسية التي يتواجد فيها الفرد أثناء عملية </a:t>
            </a:r>
            <a:r>
              <a:rPr lang="ar-JO" sz="1600" dirty="0">
                <a:solidFill>
                  <a:schemeClr val="tx1"/>
                </a:solidFill>
                <a:latin typeface="Segoe UI" panose="020B0502040204020203" pitchFamily="34" charset="0"/>
                <a:cs typeface="Segoe UI" panose="020B0502040204020203" pitchFamily="34" charset="0"/>
              </a:rPr>
              <a:t>الات</a:t>
            </a:r>
            <a:r>
              <a:rPr lang="ar-YE" sz="1600" dirty="0">
                <a:solidFill>
                  <a:schemeClr val="tx1"/>
                </a:solidFill>
                <a:latin typeface="Segoe UI" panose="020B0502040204020203" pitchFamily="34" charset="0"/>
                <a:cs typeface="Segoe UI" panose="020B0502040204020203" pitchFamily="34" charset="0"/>
              </a:rPr>
              <a:t>صال </a:t>
            </a:r>
            <a:r>
              <a:rPr lang="ar-JO" sz="1600" dirty="0">
                <a:solidFill>
                  <a:schemeClr val="tx1"/>
                </a:solidFill>
                <a:latin typeface="Segoe UI" panose="020B0502040204020203" pitchFamily="34" charset="0"/>
                <a:cs typeface="Segoe UI" panose="020B0502040204020203" pitchFamily="34" charset="0"/>
              </a:rPr>
              <a:t>كالإن</a:t>
            </a:r>
            <a:r>
              <a:rPr lang="ar-YE" sz="1600" dirty="0">
                <a:solidFill>
                  <a:schemeClr val="tx1"/>
                </a:solidFill>
                <a:latin typeface="Segoe UI" panose="020B0502040204020203" pitchFamily="34" charset="0"/>
                <a:cs typeface="Segoe UI" panose="020B0502040204020203" pitchFamily="34" charset="0"/>
              </a:rPr>
              <a:t>فعال والهدوء و</a:t>
            </a:r>
            <a:r>
              <a:rPr lang="ar-JO" sz="1600" dirty="0">
                <a:solidFill>
                  <a:schemeClr val="tx1"/>
                </a:solidFill>
                <a:latin typeface="Segoe UI" panose="020B0502040204020203" pitchFamily="34" charset="0"/>
                <a:cs typeface="Segoe UI" panose="020B0502040204020203" pitchFamily="34" charset="0"/>
              </a:rPr>
              <a:t>القلق</a:t>
            </a:r>
            <a:r>
              <a:rPr lang="ar-YE" sz="1600" dirty="0">
                <a:solidFill>
                  <a:schemeClr val="tx1"/>
                </a:solidFill>
                <a:latin typeface="Segoe UI" panose="020B0502040204020203" pitchFamily="34" charset="0"/>
                <a:cs typeface="Segoe UI" panose="020B0502040204020203" pitchFamily="34" charset="0"/>
              </a:rPr>
              <a:t> والراحة.</a:t>
            </a: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60170" y="1934288"/>
            <a:ext cx="3792513" cy="3911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r>
              <a:rPr lang="ar-JO" sz="2000" b="1" dirty="0">
                <a:solidFill>
                  <a:srgbClr val="00B0F0"/>
                </a:solidFill>
                <a:latin typeface="Segoe UI" panose="020B0502040204020203" pitchFamily="34" charset="0"/>
                <a:cs typeface="Segoe UI" panose="020B0502040204020203" pitchFamily="34" charset="0"/>
              </a:rPr>
              <a:t>مهارات الاتصال</a:t>
            </a: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just" rtl="1"/>
            <a:r>
              <a:rPr lang="ar-JO" sz="2000" dirty="0">
                <a:solidFill>
                  <a:schemeClr val="tx1"/>
                </a:solidFill>
                <a:latin typeface="Segoe UI" panose="020B0502040204020203" pitchFamily="34" charset="0"/>
                <a:cs typeface="Segoe UI" panose="020B0502040204020203" pitchFamily="34" charset="0"/>
              </a:rPr>
              <a:t>     </a:t>
            </a:r>
            <a:r>
              <a:rPr lang="ar-YE" sz="1600" dirty="0">
                <a:solidFill>
                  <a:schemeClr val="tx1"/>
                </a:solidFill>
                <a:latin typeface="Segoe UI" panose="020B0502040204020203" pitchFamily="34" charset="0"/>
                <a:cs typeface="Segoe UI" panose="020B0502040204020203" pitchFamily="34" charset="0"/>
              </a:rPr>
              <a:t>قد أثبتت بعض الدراسات أن %85 من نجاح الفرد في حياته الشخصية والعملية يتوقف على مدى استخدامه للمهارات ا</a:t>
            </a:r>
            <a:r>
              <a:rPr lang="ar-JO" sz="1600" dirty="0">
                <a:solidFill>
                  <a:schemeClr val="tx1"/>
                </a:solidFill>
                <a:latin typeface="Segoe UI" panose="020B0502040204020203" pitchFamily="34" charset="0"/>
                <a:cs typeface="Segoe UI" panose="020B0502040204020203" pitchFamily="34" charset="0"/>
              </a:rPr>
              <a:t>لا</a:t>
            </a:r>
            <a:r>
              <a:rPr lang="ar-YE" sz="1600" dirty="0">
                <a:solidFill>
                  <a:schemeClr val="tx1"/>
                </a:solidFill>
                <a:latin typeface="Segoe UI" panose="020B0502040204020203" pitchFamily="34" charset="0"/>
                <a:cs typeface="Segoe UI" panose="020B0502040204020203" pitchFamily="34" charset="0"/>
              </a:rPr>
              <a:t>تصالية مع ذاته ومع </a:t>
            </a:r>
            <a:r>
              <a:rPr lang="ar-JO" sz="1600" dirty="0">
                <a:solidFill>
                  <a:schemeClr val="tx1"/>
                </a:solidFill>
                <a:latin typeface="Segoe UI" panose="020B0502040204020203" pitchFamily="34" charset="0"/>
                <a:cs typeface="Segoe UI" panose="020B0502040204020203" pitchFamily="34" charset="0"/>
              </a:rPr>
              <a:t>الآ</a:t>
            </a:r>
            <a:r>
              <a:rPr lang="ar-YE" sz="1600" dirty="0">
                <a:solidFill>
                  <a:schemeClr val="tx1"/>
                </a:solidFill>
                <a:latin typeface="Segoe UI" panose="020B0502040204020203" pitchFamily="34" charset="0"/>
                <a:cs typeface="Segoe UI" panose="020B0502040204020203" pitchFamily="34" charset="0"/>
              </a:rPr>
              <a:t>خرين، حيث يقوم </a:t>
            </a:r>
            <a:r>
              <a:rPr lang="ar-JO" sz="1600" dirty="0">
                <a:solidFill>
                  <a:schemeClr val="tx1"/>
                </a:solidFill>
                <a:latin typeface="Segoe UI" panose="020B0502040204020203" pitchFamily="34" charset="0"/>
                <a:cs typeface="Segoe UI" panose="020B0502040204020203" pitchFamily="34" charset="0"/>
              </a:rPr>
              <a:t>الا</a:t>
            </a:r>
            <a:r>
              <a:rPr lang="ar-YE" sz="1600" dirty="0">
                <a:solidFill>
                  <a:schemeClr val="tx1"/>
                </a:solidFill>
                <a:latin typeface="Segoe UI" panose="020B0502040204020203" pitchFamily="34" charset="0"/>
                <a:cs typeface="Segoe UI" panose="020B0502040204020203" pitchFamily="34" charset="0"/>
              </a:rPr>
              <a:t>تصال بدور أساسي في نجاح </a:t>
            </a:r>
            <a:r>
              <a:rPr lang="ar-JO" sz="1600" dirty="0">
                <a:solidFill>
                  <a:schemeClr val="tx1"/>
                </a:solidFill>
                <a:latin typeface="Segoe UI" panose="020B0502040204020203" pitchFamily="34" charset="0"/>
                <a:cs typeface="Segoe UI" panose="020B0502040204020203" pitchFamily="34" charset="0"/>
              </a:rPr>
              <a:t>العلا</a:t>
            </a:r>
            <a:r>
              <a:rPr lang="ar-YE" sz="1600" dirty="0">
                <a:solidFill>
                  <a:schemeClr val="tx1"/>
                </a:solidFill>
                <a:latin typeface="Segoe UI" panose="020B0502040204020203" pitchFamily="34" charset="0"/>
                <a:cs typeface="Segoe UI" panose="020B0502040204020203" pitchFamily="34" charset="0"/>
              </a:rPr>
              <a:t>قات </a:t>
            </a:r>
            <a:r>
              <a:rPr lang="ar-JO" sz="1600" dirty="0">
                <a:solidFill>
                  <a:schemeClr val="tx1"/>
                </a:solidFill>
                <a:latin typeface="Segoe UI" panose="020B0502040204020203" pitchFamily="34" charset="0"/>
                <a:cs typeface="Segoe UI" panose="020B0502040204020203" pitchFamily="34" charset="0"/>
              </a:rPr>
              <a:t>الإ</a:t>
            </a:r>
            <a:r>
              <a:rPr lang="ar-YE" sz="1600" dirty="0">
                <a:solidFill>
                  <a:schemeClr val="tx1"/>
                </a:solidFill>
                <a:latin typeface="Segoe UI" panose="020B0502040204020203" pitchFamily="34" charset="0"/>
                <a:cs typeface="Segoe UI" panose="020B0502040204020203" pitchFamily="34" charset="0"/>
              </a:rPr>
              <a:t>نسانية في مختلف مج</a:t>
            </a:r>
            <a:r>
              <a:rPr lang="ar-JO" sz="1600" dirty="0">
                <a:solidFill>
                  <a:schemeClr val="tx1"/>
                </a:solidFill>
                <a:latin typeface="Segoe UI" panose="020B0502040204020203" pitchFamily="34" charset="0"/>
                <a:cs typeface="Segoe UI" panose="020B0502040204020203" pitchFamily="34" charset="0"/>
              </a:rPr>
              <a:t>الا</a:t>
            </a:r>
            <a:r>
              <a:rPr lang="ar-YE" sz="1600" dirty="0">
                <a:solidFill>
                  <a:schemeClr val="tx1"/>
                </a:solidFill>
                <a:latin typeface="Segoe UI" panose="020B0502040204020203" pitchFamily="34" charset="0"/>
                <a:cs typeface="Segoe UI" panose="020B0502040204020203" pitchFamily="34" charset="0"/>
              </a:rPr>
              <a:t>ت الحياة، فهو من المهارات الضرورية التي يتعين على جميع </a:t>
            </a:r>
            <a:r>
              <a:rPr lang="ar-JO" sz="1600" dirty="0">
                <a:solidFill>
                  <a:schemeClr val="tx1"/>
                </a:solidFill>
                <a:latin typeface="Segoe UI" panose="020B0502040204020203" pitchFamily="34" charset="0"/>
                <a:cs typeface="Segoe UI" panose="020B0502040204020203" pitchFamily="34" charset="0"/>
              </a:rPr>
              <a:t>الأ</a:t>
            </a:r>
            <a:r>
              <a:rPr lang="ar-YE" sz="1600" dirty="0">
                <a:solidFill>
                  <a:schemeClr val="tx1"/>
                </a:solidFill>
                <a:latin typeface="Segoe UI" panose="020B0502040204020203" pitchFamily="34" charset="0"/>
                <a:cs typeface="Segoe UI" panose="020B0502040204020203" pitchFamily="34" charset="0"/>
              </a:rPr>
              <a:t>فراد اكتسابها وتطبيقها في تعامالتهم، ليتمكنوا من تنمية ذواتهم وتطوير معارفهم لتحقيق مهامهم على أفضل وجه.</a:t>
            </a:r>
            <a:endParaRPr lang="ar-JO" sz="16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45182C81-2355-4AD4-85C7-0D03DE89DE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470" y="1934289"/>
            <a:ext cx="6370820" cy="3746233"/>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54553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Segoe UI" panose="020B0502040204020203" pitchFamily="34" charset="0"/>
              <a:cs typeface="Segoe UI" panose="020B0502040204020203" pitchFamily="34" charset="0"/>
            </a:endParaRPr>
          </a:p>
          <a:p>
            <a:pPr algn="r" rtl="1"/>
            <a:endParaRPr lang="ar-JO" dirty="0">
              <a:solidFill>
                <a:srgbClr val="000000"/>
              </a:solidFill>
              <a:latin typeface="Segoe UI" panose="020B0502040204020203" pitchFamily="34" charset="0"/>
              <a:cs typeface="Segoe UI" panose="020B0502040204020203" pitchFamily="34" charset="0"/>
            </a:endParaRPr>
          </a:p>
          <a:p>
            <a:pPr algn="r" rtl="1"/>
            <a:endParaRPr lang="ar-JO" b="0" i="0" dirty="0">
              <a:solidFill>
                <a:srgbClr val="000000"/>
              </a:solidFill>
              <a:effectLst/>
              <a:latin typeface="Segoe UI" panose="020B0502040204020203" pitchFamily="34" charset="0"/>
              <a:cs typeface="Segoe UI" panose="020B0502040204020203" pitchFamily="34" charset="0"/>
            </a:endParaRPr>
          </a:p>
          <a:p>
            <a:pPr algn="r" rtl="1"/>
            <a:endParaRPr lang="ar-JO" b="0" i="0" dirty="0">
              <a:solidFill>
                <a:srgbClr val="000000"/>
              </a:solidFill>
              <a:effectLst/>
              <a:latin typeface="Segoe UI" panose="020B0502040204020203" pitchFamily="34" charset="0"/>
              <a:cs typeface="Segoe UI" panose="020B0502040204020203" pitchFamily="34" charset="0"/>
            </a:endParaRPr>
          </a:p>
          <a:p>
            <a:pPr algn="r" rtl="1"/>
            <a:endParaRPr lang="ar-JO" dirty="0">
              <a:solidFill>
                <a:srgbClr val="000000"/>
              </a:solidFill>
              <a:latin typeface="Segoe UI" panose="020B0502040204020203" pitchFamily="34" charset="0"/>
              <a:cs typeface="Segoe UI" panose="020B0502040204020203" pitchFamily="34" charset="0"/>
            </a:endParaRPr>
          </a:p>
          <a:p>
            <a:pPr algn="r" rtl="1"/>
            <a:endParaRPr lang="ar-JO" b="0" i="0" dirty="0">
              <a:solidFill>
                <a:srgbClr val="000000"/>
              </a:solidFill>
              <a:effectLst/>
              <a:latin typeface="Segoe UI" panose="020B0502040204020203" pitchFamily="34" charset="0"/>
              <a:cs typeface="Segoe UI" panose="020B0502040204020203" pitchFamily="34" charset="0"/>
            </a:endParaRPr>
          </a:p>
          <a:p>
            <a:pPr algn="r" rtl="1"/>
            <a:r>
              <a:rPr lang="ar-YE" b="0" i="0" dirty="0">
                <a:solidFill>
                  <a:srgbClr val="000000"/>
                </a:solidFill>
                <a:effectLst/>
                <a:latin typeface="Segoe UI" panose="020B0502040204020203" pitchFamily="34" charset="0"/>
                <a:cs typeface="Segoe UI" panose="020B0502040204020203" pitchFamily="34" charset="0"/>
              </a:rPr>
              <a:t>مهارات التواصل </a:t>
            </a:r>
            <a:r>
              <a:rPr lang="en-US" b="0" i="0" dirty="0">
                <a:solidFill>
                  <a:srgbClr val="000000"/>
                </a:solidFill>
                <a:effectLst/>
                <a:latin typeface="Segoe UI" panose="020B0502040204020203" pitchFamily="34" charset="0"/>
                <a:cs typeface="Segoe UI" panose="020B0502040204020203" pitchFamily="34" charset="0"/>
              </a:rPr>
              <a:t> </a:t>
            </a:r>
            <a:r>
              <a:rPr lang="ar-JO" b="0" i="0" dirty="0">
                <a:solidFill>
                  <a:srgbClr val="000000"/>
                </a:solidFill>
                <a:effectLst/>
                <a:latin typeface="Segoe UI" panose="020B0502040204020203" pitchFamily="34" charset="0"/>
                <a:cs typeface="Segoe UI" panose="020B0502040204020203" pitchFamily="34" charset="0"/>
              </a:rPr>
              <a:t>    </a:t>
            </a:r>
          </a:p>
          <a:p>
            <a:pPr algn="r">
              <a:lnSpc>
                <a:spcPct val="150000"/>
              </a:lnSpc>
            </a:pPr>
            <a:r>
              <a:rPr lang="ar-JO" sz="2000" b="0" i="0" dirty="0">
                <a:solidFill>
                  <a:srgbClr val="000000"/>
                </a:solidFill>
                <a:effectLst/>
                <a:latin typeface="Segoe UI" panose="020B0502040204020203" pitchFamily="34" charset="0"/>
                <a:cs typeface="Segoe UI" panose="020B0502040204020203" pitchFamily="34" charset="0"/>
              </a:rPr>
              <a:t>    </a:t>
            </a:r>
            <a:r>
              <a:rPr lang="ar-YE" sz="1600" b="0" i="0" dirty="0">
                <a:solidFill>
                  <a:srgbClr val="000000"/>
                </a:solidFill>
                <a:effectLst/>
                <a:latin typeface="Segoe UI" panose="020B0502040204020203" pitchFamily="34" charset="0"/>
                <a:cs typeface="Segoe UI" panose="020B0502040204020203" pitchFamily="34" charset="0"/>
              </a:rPr>
              <a:t>هي القدرات التي تستخدمها عند تقديم أو تلقي مختلف أنواع المعلومات مثل إيصال الأفكار والمشاعر للأطراف الأخرى، أو التعبير عمّا يحدث من حولك.</a:t>
            </a:r>
            <a:endParaRPr lang="ar-JO" sz="1600" b="0" i="0" dirty="0">
              <a:solidFill>
                <a:srgbClr val="000000"/>
              </a:solidFill>
              <a:effectLst/>
              <a:latin typeface="Segoe UI" panose="020B0502040204020203" pitchFamily="34" charset="0"/>
              <a:cs typeface="Segoe UI" panose="020B0502040204020203" pitchFamily="34" charset="0"/>
            </a:endParaRP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وتشمل </a:t>
            </a:r>
            <a:r>
              <a:rPr lang="ar-YE" sz="1600" dirty="0">
                <a:solidFill>
                  <a:srgbClr val="000000"/>
                </a:solidFill>
                <a:latin typeface="Segoe UI" panose="020B0502040204020203" pitchFamily="34" charset="0"/>
                <a:cs typeface="Segoe UI" panose="020B0502040204020203" pitchFamily="34" charset="0"/>
              </a:rPr>
              <a:t>مهارات الاتصال الفعّال عدّة مهارات تعمل معًا في سياقات ومواقف مختلفة، </a:t>
            </a:r>
            <a:r>
              <a:rPr lang="ar-JO" sz="1600" dirty="0">
                <a:solidFill>
                  <a:srgbClr val="000000"/>
                </a:solidFill>
                <a:latin typeface="Segoe UI" panose="020B0502040204020203" pitchFamily="34" charset="0"/>
                <a:cs typeface="Segoe UI" panose="020B0502040204020203" pitchFamily="34" charset="0"/>
              </a:rPr>
              <a:t>و</a:t>
            </a:r>
            <a:r>
              <a:rPr lang="ar-YE" sz="1600" dirty="0">
                <a:solidFill>
                  <a:srgbClr val="000000"/>
                </a:solidFill>
                <a:latin typeface="Segoe UI" panose="020B0502040204020203" pitchFamily="34" charset="0"/>
                <a:cs typeface="Segoe UI" panose="020B0502040204020203" pitchFamily="34" charset="0"/>
              </a:rPr>
              <a:t>نذكر منها الآتي:</a:t>
            </a:r>
            <a:endParaRPr lang="ar-JO" sz="1600" dirty="0">
              <a:solidFill>
                <a:srgbClr val="000000"/>
              </a:solidFill>
              <a:latin typeface="Segoe UI" panose="020B0502040204020203" pitchFamily="34" charset="0"/>
              <a:cs typeface="Segoe UI" panose="020B0502040204020203" pitchFamily="34" charset="0"/>
            </a:endParaRPr>
          </a:p>
          <a:p>
            <a:pPr algn="r">
              <a:lnSpc>
                <a:spcPct val="150000"/>
              </a:lnSpc>
            </a:pPr>
            <a:endParaRPr lang="ar-JO" sz="1600" dirty="0">
              <a:solidFill>
                <a:srgbClr val="000000"/>
              </a:solidFill>
              <a:latin typeface="Segoe UI" panose="020B0502040204020203" pitchFamily="34" charset="0"/>
              <a:cs typeface="Segoe UI" panose="020B0502040204020203" pitchFamily="34" charset="0"/>
            </a:endParaRPr>
          </a:p>
          <a:p>
            <a:pPr algn="r"/>
            <a:r>
              <a:rPr lang="ar-JO" sz="1600" i="0" dirty="0">
                <a:solidFill>
                  <a:srgbClr val="000000"/>
                </a:solidFill>
                <a:effectLst/>
                <a:latin typeface="Segoe UI" panose="020B0502040204020203" pitchFamily="34" charset="0"/>
                <a:cs typeface="Segoe UI" panose="020B0502040204020203" pitchFamily="34" charset="0"/>
              </a:rPr>
              <a:t>1)  </a:t>
            </a:r>
            <a:r>
              <a:rPr lang="ar-YE" sz="1600" i="0" dirty="0">
                <a:solidFill>
                  <a:srgbClr val="000000"/>
                </a:solidFill>
                <a:effectLst/>
                <a:latin typeface="Segoe UI" panose="020B0502040204020203" pitchFamily="34" charset="0"/>
                <a:cs typeface="Segoe UI" panose="020B0502040204020203" pitchFamily="34" charset="0"/>
              </a:rPr>
              <a:t>الوضوح واختيار نبرة الصوت المناسبة</a:t>
            </a:r>
            <a:endParaRPr lang="ar-JO" sz="1600" i="0" dirty="0">
              <a:solidFill>
                <a:srgbClr val="000000"/>
              </a:solidFill>
              <a:effectLst/>
              <a:latin typeface="Segoe UI" panose="020B0502040204020203" pitchFamily="34" charset="0"/>
              <a:cs typeface="Segoe UI" panose="020B0502040204020203" pitchFamily="34" charset="0"/>
            </a:endParaRPr>
          </a:p>
          <a:p>
            <a:pPr algn="r"/>
            <a:endParaRPr lang="ar-YE" sz="1600" b="1" i="0" dirty="0">
              <a:solidFill>
                <a:srgbClr val="000000"/>
              </a:solidFill>
              <a:effectLst/>
              <a:latin typeface="Segoe UI" panose="020B0502040204020203" pitchFamily="34" charset="0"/>
              <a:cs typeface="Segoe UI" panose="020B0502040204020203" pitchFamily="34" charset="0"/>
            </a:endParaRP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يجب </a:t>
            </a:r>
            <a:r>
              <a:rPr lang="ar-YE" sz="1600" dirty="0">
                <a:solidFill>
                  <a:srgbClr val="000000"/>
                </a:solidFill>
                <a:latin typeface="Segoe UI" panose="020B0502040204020203" pitchFamily="34" charset="0"/>
                <a:cs typeface="Segoe UI" panose="020B0502040204020203" pitchFamily="34" charset="0"/>
              </a:rPr>
              <a:t>أن يكون </a:t>
            </a:r>
            <a:r>
              <a:rPr lang="ar-JO" sz="1600" dirty="0">
                <a:solidFill>
                  <a:srgbClr val="000000"/>
                </a:solidFill>
                <a:latin typeface="Segoe UI" panose="020B0502040204020203" pitchFamily="34" charset="0"/>
                <a:cs typeface="Segoe UI" panose="020B0502040204020203" pitchFamily="34" charset="0"/>
              </a:rPr>
              <a:t>الصوت واضحًا ومسموعًا عند التحدث مع الآخرين</a:t>
            </a:r>
            <a:r>
              <a:rPr lang="ar-YE" sz="1600" dirty="0">
                <a:solidFill>
                  <a:srgbClr val="000000"/>
                </a:solidFill>
                <a:latin typeface="Segoe UI" panose="020B0502040204020203" pitchFamily="34" charset="0"/>
                <a:cs typeface="Segoe UI" panose="020B0502040204020203" pitchFamily="34" charset="0"/>
              </a:rPr>
              <a:t>، حيث أنّ القدرة على اختيار نبرة ودرجة الصوت المناسبة اعتمادًا على السياقات المختلفة تعدّ مهارة ضرورية لتحقيق تواصل فعّال. فقد يعبّر الصوت المرتفع في بعض المواقف عن الفظاظة وقلّة الاحترام، في حين يدلّ الصوت المنخفض في مواقف أخرى عن الضعف وانعدام الثقة بالنفس. لذا لابدّ أن تحسن تمييز الجو العام السائد في المكان الذي تتواجد فيه وتختار نبرة الصوت المناسبة بناءً على ذلك.</a:t>
            </a:r>
          </a:p>
          <a:p>
            <a:pPr algn="r">
              <a:lnSpc>
                <a:spcPct val="150000"/>
              </a:lnSpc>
            </a:pPr>
            <a:endParaRPr lang="ar-JO" sz="1600" dirty="0">
              <a:solidFill>
                <a:srgbClr val="000000"/>
              </a:solidFill>
              <a:latin typeface="Segoe UI" panose="020B0502040204020203" pitchFamily="34" charset="0"/>
              <a:cs typeface="Segoe UI" panose="020B0502040204020203" pitchFamily="34" charset="0"/>
            </a:endParaRPr>
          </a:p>
          <a:p>
            <a:pPr algn="ctr"/>
            <a:endParaRPr lang="ar-JO" sz="2000"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مهارات الاتصال والتواصل</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Segoe UI" panose="020B0502040204020203" pitchFamily="34" charset="0"/>
              <a:cs typeface="Segoe UI" panose="020B0502040204020203" pitchFamily="34" charset="0"/>
            </a:endParaRPr>
          </a:p>
          <a:p>
            <a:pPr algn="r"/>
            <a:r>
              <a:rPr lang="ar-JO" sz="1600" dirty="0">
                <a:solidFill>
                  <a:srgbClr val="000000"/>
                </a:solidFill>
                <a:latin typeface="Segoe UI" panose="020B0502040204020203" pitchFamily="34" charset="0"/>
                <a:cs typeface="Segoe UI" panose="020B0502040204020203" pitchFamily="34" charset="0"/>
              </a:rPr>
              <a:t>2) </a:t>
            </a:r>
            <a:r>
              <a:rPr lang="ar-YE" sz="1600" dirty="0">
                <a:solidFill>
                  <a:srgbClr val="000000"/>
                </a:solidFill>
                <a:latin typeface="Segoe UI" panose="020B0502040204020203" pitchFamily="34" charset="0"/>
                <a:cs typeface="Segoe UI" panose="020B0502040204020203" pitchFamily="34" charset="0"/>
              </a:rPr>
              <a:t>فهم لغة الجسد</a:t>
            </a:r>
          </a:p>
          <a:p>
            <a:pPr algn="r">
              <a:lnSpc>
                <a:spcPct val="150000"/>
              </a:lnSpc>
            </a:pPr>
            <a:r>
              <a:rPr lang="ar-JO" sz="2000" b="0" i="0" dirty="0">
                <a:solidFill>
                  <a:srgbClr val="000000"/>
                </a:solidFill>
                <a:effectLst/>
                <a:latin typeface="Segoe UI" panose="020B0502040204020203" pitchFamily="34" charset="0"/>
                <a:cs typeface="Segoe UI" panose="020B0502040204020203" pitchFamily="34" charset="0"/>
              </a:rPr>
              <a:t>     </a:t>
            </a:r>
            <a:r>
              <a:rPr lang="ar-YE" sz="1600" b="0" i="0" dirty="0">
                <a:solidFill>
                  <a:srgbClr val="000000"/>
                </a:solidFill>
                <a:effectLst/>
                <a:latin typeface="Segoe UI" panose="020B0502040204020203" pitchFamily="34" charset="0"/>
                <a:cs typeface="Segoe UI" panose="020B0502040204020203" pitchFamily="34" charset="0"/>
              </a:rPr>
              <a:t>تحدث نسبة كبيرة من عملية التواصل عن طريق لغة الجسد. لذا تعتبر قراءة الإشارات غير اللفظية مهارة أساسية من مهارات التواصل الفعّال. وهنا لابدّ أن تكون قادرًا على فهم ما يقوله الشخص الذي أمامك بكلماته وما تعنيه الإشارات التي يقوم بها بجسده، كما يجب عليك أيضًا أن تعي تمامًا لغة جسدك أنت وتحرص على استخدامها بشكل مناسب متناسق مع ما تقوله</a:t>
            </a:r>
            <a:endParaRPr lang="ar-JO" sz="1600" b="0" i="0" dirty="0">
              <a:solidFill>
                <a:srgbClr val="000000"/>
              </a:solidFill>
              <a:effectLst/>
              <a:latin typeface="Segoe UI" panose="020B0502040204020203" pitchFamily="34" charset="0"/>
              <a:cs typeface="Segoe UI" panose="020B0502040204020203" pitchFamily="34" charset="0"/>
            </a:endParaRPr>
          </a:p>
          <a:p>
            <a:pPr algn="r"/>
            <a:r>
              <a:rPr lang="ar-JO" sz="1600" dirty="0">
                <a:solidFill>
                  <a:srgbClr val="000000"/>
                </a:solidFill>
                <a:latin typeface="Segoe UI" panose="020B0502040204020203" pitchFamily="34" charset="0"/>
                <a:cs typeface="Segoe UI" panose="020B0502040204020203" pitchFamily="34" charset="0"/>
              </a:rPr>
              <a:t>3) ا</a:t>
            </a:r>
            <a:r>
              <a:rPr lang="ar-YE" sz="1600" dirty="0">
                <a:solidFill>
                  <a:srgbClr val="000000"/>
                </a:solidFill>
                <a:latin typeface="Segoe UI" panose="020B0502040204020203" pitchFamily="34" charset="0"/>
                <a:cs typeface="Segoe UI" panose="020B0502040204020203" pitchFamily="34" charset="0"/>
              </a:rPr>
              <a:t>للطف</a:t>
            </a:r>
          </a:p>
          <a:p>
            <a:pPr algn="r">
              <a:lnSpc>
                <a:spcPct val="150000"/>
              </a:lnSpc>
            </a:pPr>
            <a:r>
              <a:rPr lang="ar-JO" sz="2000" b="0" i="0" dirty="0">
                <a:solidFill>
                  <a:srgbClr val="000000"/>
                </a:solidFill>
                <a:effectLst/>
                <a:latin typeface="Segoe UI" panose="020B0502040204020203" pitchFamily="34" charset="0"/>
                <a:cs typeface="Segoe UI" panose="020B0502040204020203" pitchFamily="34" charset="0"/>
              </a:rPr>
              <a:t>     </a:t>
            </a:r>
            <a:r>
              <a:rPr lang="ar-YE" sz="1600" dirty="0">
                <a:solidFill>
                  <a:srgbClr val="000000"/>
                </a:solidFill>
                <a:latin typeface="Segoe UI" panose="020B0502040204020203" pitchFamily="34" charset="0"/>
                <a:cs typeface="Segoe UI" panose="020B0502040204020203" pitchFamily="34" charset="0"/>
              </a:rPr>
              <a:t>يعبر اللطف هنا عن جميع السلوكيات الإيجابية - مهما كانت بسيطة- التي تقوم بها أثناء تواصلك مع الآخرين، كأن تسأل زميلك عن حاله، أو تبتسم له حينما يتحدّث إليك، أو تمتدح تصرفًا قام به.</a:t>
            </a:r>
          </a:p>
          <a:p>
            <a:pPr algn="r" rtl="1"/>
            <a:r>
              <a:rPr lang="ar-JO" sz="1600" dirty="0">
                <a:solidFill>
                  <a:srgbClr val="000000"/>
                </a:solidFill>
                <a:latin typeface="Segoe UI" panose="020B0502040204020203" pitchFamily="34" charset="0"/>
                <a:cs typeface="Segoe UI" panose="020B0502040204020203" pitchFamily="34" charset="0"/>
              </a:rPr>
              <a:t>4) </a:t>
            </a:r>
            <a:r>
              <a:rPr lang="ar-YE" sz="1600" dirty="0">
                <a:solidFill>
                  <a:srgbClr val="000000"/>
                </a:solidFill>
                <a:latin typeface="Segoe UI" panose="020B0502040204020203" pitchFamily="34" charset="0"/>
                <a:cs typeface="Segoe UI" panose="020B0502040204020203" pitchFamily="34" charset="0"/>
              </a:rPr>
              <a:t>الثقة</a:t>
            </a:r>
          </a:p>
          <a:p>
            <a:pPr algn="r">
              <a:lnSpc>
                <a:spcPct val="150000"/>
              </a:lnSpc>
            </a:pPr>
            <a:r>
              <a:rPr lang="ar-JO" sz="2000" b="0" i="0" dirty="0">
                <a:solidFill>
                  <a:srgbClr val="000000"/>
                </a:solidFill>
                <a:effectLst/>
                <a:latin typeface="Segoe UI" panose="020B0502040204020203" pitchFamily="34" charset="0"/>
                <a:cs typeface="Segoe UI" panose="020B0502040204020203" pitchFamily="34" charset="0"/>
              </a:rPr>
              <a:t>    </a:t>
            </a:r>
            <a:r>
              <a:rPr lang="ar-YE" sz="1600" b="0" i="0" dirty="0">
                <a:solidFill>
                  <a:srgbClr val="000000"/>
                </a:solidFill>
                <a:effectLst/>
                <a:latin typeface="Segoe UI" panose="020B0502040204020203" pitchFamily="34" charset="0"/>
                <a:cs typeface="Segoe UI" panose="020B0502040204020203" pitchFamily="34" charset="0"/>
              </a:rPr>
              <a:t>يميل الناس غالبًا للتواصل والتعرّف على الأشخاص الذين يمتلكون ثقة عالية بأنفسهم، بل وينجذبون للأفكار التي يتمّ التعبير عنها بثقة حتى وإن لم تكن أفكار إبداعية، في حين قد يتجاهلون أفكارًا عبقرية، فقط لأن من قدّمها لم يكن يمتلك ثقة كافية بنفسه وبفكرته</a:t>
            </a:r>
            <a:endParaRPr lang="ar-YE" sz="2000" b="0"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b="1" i="0" dirty="0">
                <a:solidFill>
                  <a:srgbClr val="000000"/>
                </a:solidFill>
                <a:effectLst/>
                <a:latin typeface="Segoe UI" panose="020B0502040204020203" pitchFamily="34" charset="0"/>
                <a:cs typeface="Segoe UI" panose="020B0502040204020203" pitchFamily="34" charset="0"/>
              </a:rPr>
              <a:t>5) </a:t>
            </a:r>
            <a:r>
              <a:rPr lang="ar-YE" sz="1600" b="1" i="0" dirty="0">
                <a:solidFill>
                  <a:srgbClr val="000000"/>
                </a:solidFill>
                <a:effectLst/>
                <a:latin typeface="Segoe UI" panose="020B0502040204020203" pitchFamily="34" charset="0"/>
                <a:cs typeface="Segoe UI" panose="020B0502040204020203" pitchFamily="34" charset="0"/>
              </a:rPr>
              <a:t>مهارات الاستماع الفعّال</a:t>
            </a:r>
            <a:endParaRPr lang="ar-JO" sz="1600" b="1" i="0" dirty="0">
              <a:solidFill>
                <a:srgbClr val="000000"/>
              </a:solidFill>
              <a:effectLst/>
              <a:latin typeface="Segoe UI" panose="020B0502040204020203" pitchFamily="34" charset="0"/>
              <a:cs typeface="Segoe UI" panose="020B0502040204020203" pitchFamily="34" charset="0"/>
            </a:endParaRPr>
          </a:p>
          <a:p>
            <a:pPr algn="r"/>
            <a:endParaRPr lang="ar-JO" sz="1600" b="1" i="0" dirty="0">
              <a:solidFill>
                <a:srgbClr val="000000"/>
              </a:solidFill>
              <a:effectLst/>
              <a:latin typeface="Segoe UI" panose="020B0502040204020203" pitchFamily="34" charset="0"/>
              <a:cs typeface="Segoe UI" panose="020B0502040204020203" pitchFamily="34" charset="0"/>
            </a:endParaRPr>
          </a:p>
          <a:p>
            <a:pPr algn="r">
              <a:lnSpc>
                <a:spcPct val="150000"/>
              </a:lnSpc>
            </a:pPr>
            <a:r>
              <a:rPr lang="ar-YE" sz="1600" b="0" i="0" dirty="0">
                <a:solidFill>
                  <a:srgbClr val="000000"/>
                </a:solidFill>
                <a:effectLst/>
                <a:latin typeface="Segoe UI" panose="020B0502040204020203" pitchFamily="34" charset="0"/>
                <a:cs typeface="Segoe UI" panose="020B0502040204020203" pitchFamily="34" charset="0"/>
              </a:rPr>
              <a:t>ويعني ذلك أن تعير الشخص الذي يتحدّث إليك كامل انتباهك. حيث يتمتّع الأشخاص الذين يمتلكون مهارة الاستماع الفعّال بسمعة حسنة بين زملائهم في الدراسة والعمل، نظرًا للاهتمام والاحترام اللذان يقدّمونهما للآخرين.</a:t>
            </a:r>
            <a:endParaRPr lang="ar-JO" sz="1600" b="0" i="0" dirty="0">
              <a:solidFill>
                <a:srgbClr val="000000"/>
              </a:solidFill>
              <a:effectLst/>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r"/>
            <a:r>
              <a:rPr lang="ar-JO" sz="1600" b="1" i="0" dirty="0">
                <a:solidFill>
                  <a:srgbClr val="000000"/>
                </a:solidFill>
                <a:effectLst/>
                <a:latin typeface="Segoe UI" panose="020B0502040204020203" pitchFamily="34" charset="0"/>
                <a:cs typeface="Segoe UI" panose="020B0502040204020203" pitchFamily="34" charset="0"/>
              </a:rPr>
              <a:t>6</a:t>
            </a:r>
            <a:r>
              <a:rPr lang="ar-JO" sz="1600" b="1" dirty="0">
                <a:solidFill>
                  <a:srgbClr val="000000"/>
                </a:solidFill>
                <a:latin typeface="Segoe UI" panose="020B0502040204020203" pitchFamily="34" charset="0"/>
                <a:cs typeface="Segoe UI" panose="020B0502040204020203" pitchFamily="34" charset="0"/>
              </a:rPr>
              <a:t>)</a:t>
            </a:r>
            <a:r>
              <a:rPr lang="ar-YE" sz="1600" b="1" dirty="0">
                <a:solidFill>
                  <a:srgbClr val="000000"/>
                </a:solidFill>
                <a:latin typeface="Segoe UI" panose="020B0502040204020203" pitchFamily="34" charset="0"/>
                <a:cs typeface="Segoe UI" panose="020B0502040204020203" pitchFamily="34" charset="0"/>
              </a:rPr>
              <a:t> تلقي التغذية الراجعة وتقديمها</a:t>
            </a:r>
            <a:endParaRPr lang="ar-JO" sz="1600" b="1" dirty="0">
              <a:solidFill>
                <a:srgbClr val="000000"/>
              </a:solidFill>
              <a:latin typeface="Segoe UI" panose="020B0502040204020203" pitchFamily="34" charset="0"/>
              <a:cs typeface="Segoe UI" panose="020B0502040204020203" pitchFamily="34" charset="0"/>
            </a:endParaRPr>
          </a:p>
          <a:p>
            <a:pPr algn="r"/>
            <a:endParaRPr lang="ar-YE" sz="1600" b="1"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sz="1600" dirty="0">
                <a:solidFill>
                  <a:srgbClr val="000000"/>
                </a:solidFill>
                <a:latin typeface="Segoe UI" panose="020B0502040204020203" pitchFamily="34" charset="0"/>
                <a:cs typeface="Segoe UI" panose="020B0502040204020203" pitchFamily="34" charset="0"/>
              </a:rPr>
              <a:t>متّع الناجحون أصحاب مهارات التواصل الفعّالة بالقدرة على تقبّل ما يتمّ توجيهه لهم من نقد وتغذية راجعة. كما أنّهم </a:t>
            </a:r>
            <a:endParaRPr lang="ar-JO" sz="160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sz="1600" dirty="0">
                <a:solidFill>
                  <a:srgbClr val="000000"/>
                </a:solidFill>
                <a:latin typeface="Segoe UI" panose="020B0502040204020203" pitchFamily="34" charset="0"/>
                <a:cs typeface="Segoe UI" panose="020B0502040204020203" pitchFamily="34" charset="0"/>
              </a:rPr>
              <a:t>لا يتوانون عن تقديم النصائح والنقد البنّاء هم أيضًا للآخرين.</a:t>
            </a:r>
            <a:endParaRPr lang="ar-JO" sz="1600" dirty="0">
              <a:solidFill>
                <a:srgbClr val="000000"/>
              </a:solidFill>
              <a:latin typeface="Segoe UI" panose="020B0502040204020203" pitchFamily="34" charset="0"/>
              <a:cs typeface="Segoe UI" panose="020B0502040204020203" pitchFamily="34" charset="0"/>
            </a:endParaRPr>
          </a:p>
          <a:p>
            <a:pPr algn="r" rtl="1"/>
            <a:endParaRPr lang="ar-JO" sz="1600" dirty="0">
              <a:solidFill>
                <a:srgbClr val="000000"/>
              </a:solidFill>
              <a:latin typeface="Segoe UI" panose="020B0502040204020203" pitchFamily="34" charset="0"/>
              <a:cs typeface="Segoe UI" panose="020B0502040204020203" pitchFamily="34" charset="0"/>
            </a:endParaRPr>
          </a:p>
          <a:p>
            <a:pPr algn="r" rtl="1"/>
            <a:endParaRPr lang="ar-YE" sz="1600" b="1"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FC475699-DB90-CAEB-D695-FEBBA11AD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5884" y="4131429"/>
            <a:ext cx="2619375" cy="1743075"/>
          </a:xfrm>
          <a:prstGeom prst="rect">
            <a:avLst/>
          </a:prstGeom>
        </p:spPr>
      </p:pic>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r>
              <a:rPr lang="ar-SA"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أنواع وسائل الاتصال </a:t>
            </a:r>
            <a:endParaRPr lang="en-US"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200000"/>
              </a:lnSpc>
            </a:pPr>
            <a:r>
              <a:rPr lang="ar-SA"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من المعلوم أن الاتصال والتواصل هو عملية تبادل الأفكار بين مجموعة من الأفراد الذين يمتلكون نظاماً موحّداً من الرموز والكلمات. فالاتصال ببساطة هو ابتكار مجموعة من المعاني لإيجاد رسالة ذات معنى وإرسالها واستقبالها باستخدام عدة وسائل. والتي قد تكون وسائل لفظية كالاتصال الشفوي بالكلام، أو بالكتابة؛ كالرسومات البيانة، والمخططات، والخرائط، وأخرى غير لفظية، كالإشارة، أو السلوك، والتصرفات. إلا أن ما يميّز البشر هو استخدامهم اللغة والمفردات كوسيلة للتواصل</a:t>
            </a:r>
            <a:endParaRPr lang="ar-JO" sz="1600" dirty="0">
              <a:solidFill>
                <a:srgbClr val="000000"/>
              </a:solidFill>
              <a:latin typeface="Segoe UI" panose="020B0502040204020203" pitchFamily="34" charset="0"/>
              <a:cs typeface="Segoe UI" panose="020B0502040204020203" pitchFamily="34" charset="0"/>
            </a:endParaRPr>
          </a:p>
          <a:p>
            <a:pPr algn="r" rtl="1"/>
            <a:endParaRPr lang="ar-YE" sz="1600" b="1"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r>
              <a:rPr lang="ar-SA"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أنواع وسائل الاتصال </a:t>
            </a:r>
            <a:endParaRPr lang="en-US"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07000"/>
              </a:lnSpc>
              <a:spcBef>
                <a:spcPts val="0"/>
              </a:spcBef>
              <a:spcAft>
                <a:spcPts val="800"/>
              </a:spcAft>
              <a:buFont typeface="+mj-lt"/>
              <a:buAutoNum type="arabicParenR"/>
            </a:pP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الاتصال اللفظي:</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457200" marR="0" algn="just" rtl="1">
              <a:lnSpc>
                <a:spcPct val="107000"/>
              </a:lnSpc>
              <a:spcBef>
                <a:spcPts val="0"/>
              </a:spcBef>
              <a:spcAft>
                <a:spcPts val="800"/>
              </a:spcAft>
            </a:pP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يحدث هذا النوع من الاتصال عند الحديث مع شخص آخر سواءً وجهاً لوجه، أم باستخدام الهاتف ويشمل الاتصال اللفظي كذلك استخدام اللغة، والخطاب، والمفردات، والأصوات، حيث يعد هذا النوع من الاتصال من الأساليب الفعالة في التعبير عن المشاعر والأفكار، وهو ينقسم الى أربعة أنواع تشمل الآتي:</a:t>
            </a:r>
            <a:endParaRPr lang="en-US"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marL="45720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07000"/>
              </a:lnSpc>
              <a:spcBef>
                <a:spcPts val="0"/>
              </a:spcBef>
              <a:spcAft>
                <a:spcPts val="800"/>
              </a:spcAft>
              <a:buFont typeface="+mj-cs"/>
              <a:buAutoNum type="arabic1Minus"/>
            </a:pPr>
            <a:r>
              <a:rPr lang="ar-SA" sz="1800" u="sng"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الاتصال الشخصي </a:t>
            </a: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والذي يشير الى عملية تبادل الأفكار وإجراء الشخص محادثات سرية وصامتة مع نفسه دون مشاركة الآخرين بها، أو التعبير عنها جهراً، وذلك بهدف دراسة أو تقييم فكرة ما داخل عقولنا، والتي يمكن مشاركتها مع الآخرين أو الاحتفاظ بها دون الإفصاح عنها. </a:t>
            </a:r>
            <a:endParaRPr lang="en-US"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07000"/>
              </a:lnSpc>
              <a:spcBef>
                <a:spcPts val="0"/>
              </a:spcBef>
              <a:spcAft>
                <a:spcPts val="800"/>
              </a:spcAft>
              <a:buFont typeface="+mj-cs"/>
              <a:buAutoNum type="arabic1Minus"/>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07000"/>
              </a:lnSpc>
              <a:spcBef>
                <a:spcPts val="0"/>
              </a:spcBef>
              <a:spcAft>
                <a:spcPts val="800"/>
              </a:spcAft>
              <a:buFont typeface="+mj-cs"/>
              <a:buAutoNum type="arabic1Minus"/>
            </a:pPr>
            <a:r>
              <a:rPr lang="ar-SA" sz="1800" u="sng"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الاتصال مع الآخرين </a:t>
            </a: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ويتم عادة بين شخصين أحدهما مرسِل والآخر مستقبِل، حيث يتم تبادل هذه الأدوار عند التعبير عن الآراء وإيضاح وجهات النظر المختلفة. </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endParaRPr lang="ar-YE" sz="1600" b="1"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endParaRPr lang="ar-JO"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endParaRPr lang="ar-JO" kern="100" dirty="0">
              <a:solidFill>
                <a:srgbClr val="00B0F0"/>
              </a:solidFill>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r>
              <a:rPr lang="ar-SA"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أنواع وسائل الاتصال </a:t>
            </a:r>
            <a:endParaRPr lang="en-US"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107000"/>
              </a:lnSpc>
              <a:spcBef>
                <a:spcPts val="0"/>
              </a:spcBef>
              <a:spcAft>
                <a:spcPts val="800"/>
              </a:spcAft>
              <a:buFont typeface="+mj-cs"/>
              <a:buAutoNum type="arabic1Minus" startAt="5"/>
            </a:pP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الاتصال بين المجموعات الصغيرة</a:t>
            </a:r>
            <a:endParaRPr lang="ar-JO"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marR="0" lvl="0" algn="just" rtl="1">
              <a:lnSpc>
                <a:spcPct val="107000"/>
              </a:lnSpc>
              <a:spcBef>
                <a:spcPts val="0"/>
              </a:spcBef>
              <a:spcAft>
                <a:spcPts val="800"/>
              </a:spcAft>
            </a:pPr>
            <a:r>
              <a:rPr lang="ar-JO" kern="100" dirty="0">
                <a:solidFill>
                  <a:srgbClr val="333333"/>
                </a:solidFill>
                <a:latin typeface="Segoe UI" panose="020B0502040204020203" pitchFamily="34" charset="0"/>
                <a:ea typeface="Calibri" panose="020F0502020204030204" pitchFamily="34" charset="0"/>
                <a:cs typeface="Segoe UI" panose="020B0502040204020203" pitchFamily="34" charset="0"/>
              </a:rPr>
              <a:t>      </a:t>
            </a: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وهو الاتصال الذي يتم بين مجموعة صغيرة من الأشخاص يزيد عددهم عن اثنين، والذي يُمكن من خلالها لكل شخص إبداء رأيه، والتفاعل مع الآخرين داخل المجموعة بحرية، ومثال ذلك المؤتمرات </a:t>
            </a:r>
            <a:endParaRPr lang="en-US"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marR="0" lvl="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r>
              <a:rPr lang="ar-JO" kern="100" dirty="0">
                <a:solidFill>
                  <a:srgbClr val="333333"/>
                </a:solidFill>
                <a:latin typeface="Segoe UI" panose="020B0502040204020203" pitchFamily="34" charset="0"/>
                <a:cs typeface="Segoe UI" panose="020B0502040204020203" pitchFamily="34" charset="0"/>
              </a:rPr>
              <a:t>د- </a:t>
            </a:r>
            <a:r>
              <a:rPr lang="ar-SA" kern="100" dirty="0">
                <a:solidFill>
                  <a:srgbClr val="333333"/>
                </a:solidFill>
                <a:latin typeface="Segoe UI" panose="020B0502040204020203" pitchFamily="34" charset="0"/>
                <a:cs typeface="Segoe UI" panose="020B0502040204020203" pitchFamily="34" charset="0"/>
              </a:rPr>
              <a:t>الاتصال العام </a:t>
            </a:r>
            <a:endParaRPr lang="ar-JO" kern="100" dirty="0">
              <a:solidFill>
                <a:srgbClr val="333333"/>
              </a:solidFill>
              <a:latin typeface="Segoe UI" panose="020B0502040204020203" pitchFamily="34" charset="0"/>
              <a:cs typeface="Segoe UI" panose="020B0502040204020203" pitchFamily="34" charset="0"/>
            </a:endParaRPr>
          </a:p>
          <a:p>
            <a:pPr marR="0" lvl="0" algn="just" rtl="1">
              <a:lnSpc>
                <a:spcPct val="107000"/>
              </a:lnSpc>
              <a:spcBef>
                <a:spcPts val="0"/>
              </a:spcBef>
              <a:spcAft>
                <a:spcPts val="800"/>
              </a:spcAft>
            </a:pPr>
            <a:r>
              <a:rPr lang="ar-JO"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ويكون فيه عدد الأفراد كبيراً، لذا ينحصر دورهم باستقبال الكلام فقط دون المشاركة فيه، ويٌعطى دور المتكلّم لشخص واحد فقط لتجنب إحداث فوضى، وعادة ما يظهر هذا النوع من الاتصال في الحملات الانتخابية أو الخطب العامة. </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endParaRPr lang="ar-YE" sz="1600" b="1"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1257E765-614C-9580-98A5-EFA843E03A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325" y="1155869"/>
            <a:ext cx="2705100" cy="1685925"/>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24161" y="1155869"/>
            <a:ext cx="10696602" cy="5081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r>
              <a:rPr lang="ar-SA"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أنواع وسائل الاتصال </a:t>
            </a:r>
            <a:endParaRPr lang="ar-JO" kern="100" dirty="0">
              <a:solidFill>
                <a:srgbClr val="333333"/>
              </a:solidFill>
              <a:latin typeface="Segoe UI" panose="020B0502040204020203" pitchFamily="34" charset="0"/>
              <a:ea typeface="Calibri" panose="020F0502020204030204" pitchFamily="34" charset="0"/>
              <a:cs typeface="Segoe UI" panose="020B0502040204020203" pitchFamily="34" charset="0"/>
            </a:endParaRPr>
          </a:p>
          <a:p>
            <a:pPr marR="0" lvl="0" algn="just" rtl="1">
              <a:lnSpc>
                <a:spcPct val="107000"/>
              </a:lnSpc>
              <a:spcBef>
                <a:spcPts val="0"/>
              </a:spcBef>
              <a:spcAft>
                <a:spcPts val="800"/>
              </a:spcAft>
            </a:pPr>
            <a:r>
              <a:rPr lang="ar-JO"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2)</a:t>
            </a:r>
            <a:r>
              <a:rPr lang="ar-SA"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الاتصال غير اللفظي </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457200" marR="0" algn="just" rtl="1">
              <a:lnSpc>
                <a:spcPct val="107000"/>
              </a:lnSpc>
              <a:spcBef>
                <a:spcPts val="0"/>
              </a:spcBef>
              <a:spcAft>
                <a:spcPts val="800"/>
              </a:spcAft>
            </a:pPr>
            <a:r>
              <a:rPr lang="ar-JO"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وبتطلب التواصل وجود مجموعة من الرموز الموحّدة بين الأفراد والتي يتم تشاركها بطريقة منهجية ومنظمة. فالتعابير التي تظهر على الوجوه أثناء التحدث والإيماءات، والتواصل البصري يزيد من وضوح الرسالة المنقولة من المرسِل إلى المستقبل، كما يُمكن له أن يُظهر المشاعر المختلفة عند المستمع أو المتحدث.</a:t>
            </a:r>
            <a:endParaRPr lang="en-US"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marL="45720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r>
              <a:rPr lang="ar-SA" kern="100" dirty="0">
                <a:solidFill>
                  <a:srgbClr val="333333"/>
                </a:solidFill>
                <a:latin typeface="Segoe UI" panose="020B0502040204020203" pitchFamily="34" charset="0"/>
                <a:cs typeface="Segoe UI" panose="020B0502040204020203" pitchFamily="34" charset="0"/>
              </a:rPr>
              <a:t>3)الاتصال الكتابي </a:t>
            </a:r>
            <a:endParaRPr lang="en-US" kern="100" dirty="0">
              <a:solidFill>
                <a:srgbClr val="333333"/>
              </a:solidFill>
              <a:latin typeface="Segoe UI" panose="020B0502040204020203" pitchFamily="34" charset="0"/>
              <a:cs typeface="Segoe UI" panose="020B0502040204020203" pitchFamily="34" charset="0"/>
            </a:endParaRPr>
          </a:p>
          <a:p>
            <a:pPr marL="457200" marR="0" algn="just" rtl="1">
              <a:lnSpc>
                <a:spcPct val="107000"/>
              </a:lnSpc>
              <a:spcBef>
                <a:spcPts val="0"/>
              </a:spcBef>
              <a:spcAft>
                <a:spcPts val="800"/>
              </a:spcAft>
            </a:pPr>
            <a:r>
              <a:rPr lang="ar-JO"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تعبّر الكتابة عن عملية طباعة رموز اللغة من حروف أو أرقام لنقل المعلومات، إذ تستخدم هذه الطريقة لمشاركة الآخرين المعرفة من خلال الكتب، والمدوّنات، والمذكّرات، وأكثرها شيوعاً في الوقت الحالي هو البريد الإلكتروني والدردشات ولكن ضعف المهارات الكتابية لدى المرسِل قد تؤدي أحياناً إلى وصول مضمون الرسالة بشكل خاطئ للآخرين مما يسبب حالة من الارتباك، وسوء الفهم، وبالتالي فشل عملية الاتصال.</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endParaRPr lang="ar-YE" sz="1600" b="1"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r>
              <a:rPr lang="ar-SA"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أنواع وسائل الاتصال </a:t>
            </a:r>
            <a:endParaRPr lang="ar-JO" kern="100" dirty="0">
              <a:solidFill>
                <a:srgbClr val="333333"/>
              </a:solidFill>
              <a:latin typeface="Segoe UI" panose="020B0502040204020203" pitchFamily="34" charset="0"/>
              <a:ea typeface="Calibri" panose="020F0502020204030204" pitchFamily="34" charset="0"/>
              <a:cs typeface="Segoe UI" panose="020B0502040204020203" pitchFamily="34" charset="0"/>
            </a:endParaRPr>
          </a:p>
          <a:p>
            <a:pPr marL="457200" marR="0" algn="just" rtl="1">
              <a:lnSpc>
                <a:spcPct val="107000"/>
              </a:lnSpc>
              <a:spcBef>
                <a:spcPts val="0"/>
              </a:spcBef>
              <a:spcAft>
                <a:spcPts val="800"/>
              </a:spcAft>
            </a:pPr>
            <a:r>
              <a:rPr lang="ar-SA" sz="1800" kern="1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4)الاتصال المرئي:</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50000"/>
              </a:lnSpc>
            </a:pPr>
            <a:r>
              <a:rPr lang="ar-SA"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JO"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وتشمل مشاهدة التلفاز على مدار الساعة، وقضاء ساعات في تصفح الفيديوهات والصور التي تعرض على وسائل التواصل الاجتماعي وكذلك  استخدام الصور الفوتوغرافية، والفنون المختلفة، والرسومات،</a:t>
            </a:r>
            <a:r>
              <a:rPr lang="ar-JO"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والمخطّطات،</a:t>
            </a:r>
            <a:r>
              <a:rPr lang="ar-JO"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وغيرها لإيصال المعلومات وجعل الرسالة أكثر وضوحاً، فمن خلال التواصل المرئي قد يتأثر المُتلقي سلباً أو ايجاباً، مما يدفعه الى تحويل هذه المشاعر الى أفعال، فتعاطفه الشديد مع صورة ما قد تفعه لفعل شيء إزاء ذلك، وهذا ما تفعله الشركات عند تسويق لمنتجاتها.</a:t>
            </a:r>
            <a:endParaRPr lang="ar-YE" sz="1600" b="1" i="0" dirty="0">
              <a:solidFill>
                <a:srgbClr val="000000"/>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Segoe UI" panose="020B0502040204020203" pitchFamily="34" charset="0"/>
              <a:cs typeface="Segoe UI" panose="020B0502040204020203" pitchFamily="34" charset="0"/>
            </a:endParaRPr>
          </a:p>
          <a:p>
            <a:pPr algn="ctr" rtl="1"/>
            <a:endParaRPr lang="ar-JO" sz="2000" dirty="0">
              <a:solidFill>
                <a:srgbClr val="00B0F0"/>
              </a:solidFill>
              <a:latin typeface="Segoe UI" panose="020B0502040204020203" pitchFamily="34" charset="0"/>
              <a:cs typeface="Segoe UI" panose="020B0502040204020203" pitchFamily="34" charset="0"/>
            </a:endParaRPr>
          </a:p>
          <a:p>
            <a:pPr algn="ctr" rtl="1"/>
            <a:r>
              <a:rPr lang="ar-JO" sz="2000" dirty="0">
                <a:solidFill>
                  <a:srgbClr val="00B0F0"/>
                </a:solidFill>
                <a:latin typeface="Segoe UI" panose="020B0502040204020203" pitchFamily="34" charset="0"/>
                <a:cs typeface="Segoe UI" panose="020B0502040204020203" pitchFamily="34" charset="0"/>
              </a:rPr>
              <a:t>اللاتصال والقيادة</a:t>
            </a:r>
            <a:endParaRPr lang="ar-JO" sz="1600"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تحرص القيادات بشكل عام على مشاركة جميع العاملين كل حسب موقعه في العمليات التي تتم داخل المؤسسة سواء في صياغة أهداف المؤسسة أو صناعة القرارات المتعلقة بها على أن تكون هذه المشاركة </a:t>
            </a:r>
            <a:r>
              <a:rPr lang="ar-JO" sz="1600" u="sng" dirty="0">
                <a:solidFill>
                  <a:schemeClr val="tx1"/>
                </a:solidFill>
                <a:latin typeface="Segoe UI" panose="020B0502040204020203" pitchFamily="34" charset="0"/>
                <a:cs typeface="Segoe UI" panose="020B0502040204020203" pitchFamily="34" charset="0"/>
              </a:rPr>
              <a:t>حقيقية وفعالة</a:t>
            </a:r>
            <a:r>
              <a:rPr lang="ar-JO" sz="1600" dirty="0">
                <a:solidFill>
                  <a:schemeClr val="tx1"/>
                </a:solidFill>
                <a:latin typeface="Segoe UI" panose="020B0502040204020203" pitchFamily="34" charset="0"/>
                <a:cs typeface="Segoe UI" panose="020B0502040204020203" pitchFamily="34" charset="0"/>
              </a:rPr>
              <a:t>، وإلا كان التخبط الارتجالية هو السائد في إدارة هذه المؤسسات، مما يؤدي إلى ظهور الأزمات والصراعات التنظيمة داخل المؤسسة.  </a:t>
            </a:r>
            <a:endParaRPr lang="en-US" sz="1600"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لذلك كان لزامًا على القيادات أن تواي عملية الاتصال والتواصل أهمية بالغة لما للاتصال من دور أساسي في استجابة العاملين لقرارات القيادات وتحقيق أهداف مؤسساتهم من خلال وضوح الرسائل التي يصدرها القادة  واقتناعهم بها فتمتع القيادات بمهارات الاتصال يشكل عامل قوة تدفع المؤسسات إلى النمو والتطور وتحقيق الجودة مما يضمن لها التنافسية وتميزها إقليميًا وعالميًا.</a:t>
            </a:r>
            <a:endParaRPr lang="ar-SA" sz="1600" dirty="0">
              <a:solidFill>
                <a:schemeClr val="tx1"/>
              </a:solidFill>
              <a:latin typeface="Segoe UI" panose="020B0502040204020203" pitchFamily="34" charset="0"/>
              <a:cs typeface="Segoe UI" panose="020B0502040204020203" pitchFamily="34" charset="0"/>
            </a:endParaRPr>
          </a:p>
          <a:p>
            <a:pPr algn="r"/>
            <a:endParaRPr lang="ar-JO" sz="2000" b="0" i="0" dirty="0">
              <a:solidFill>
                <a:schemeClr val="tx1"/>
              </a:solidFill>
              <a:effectLst/>
              <a:latin typeface="Segoe UI" panose="020B0502040204020203" pitchFamily="34" charset="0"/>
              <a:cs typeface="Segoe UI" panose="020B0502040204020203" pitchFamily="34" charset="0"/>
            </a:endParaRPr>
          </a:p>
          <a:p>
            <a:pPr algn="r"/>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xmlns="" id="{95675051-AE82-BCF4-40DB-4AD4886A66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4197" y="523759"/>
            <a:ext cx="2872075" cy="1469184"/>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القيادة</a:t>
            </a:r>
            <a:endParaRPr lang="ar-JO" sz="1600" dirty="0">
              <a:solidFill>
                <a:schemeClr val="tx1"/>
              </a:solidFill>
              <a:latin typeface="Segoe UI" panose="020B0502040204020203" pitchFamily="34" charset="0"/>
              <a:cs typeface="Segoe UI" panose="020B0502040204020203" pitchFamily="34" charset="0"/>
            </a:endParaRPr>
          </a:p>
          <a:p>
            <a:pPr algn="r" rtl="1" fontAlgn="base"/>
            <a:r>
              <a:rPr lang="ar-JO" sz="1600" dirty="0">
                <a:solidFill>
                  <a:schemeClr val="tx1"/>
                </a:solidFill>
                <a:latin typeface="Segoe UI" panose="020B0502040204020203" pitchFamily="34" charset="0"/>
                <a:cs typeface="Segoe UI" panose="020B0502040204020203" pitchFamily="34" charset="0"/>
              </a:rPr>
              <a:t> </a:t>
            </a:r>
            <a:r>
              <a:rPr lang="ar-YE" b="0" i="0" dirty="0">
                <a:solidFill>
                  <a:srgbClr val="0F0000"/>
                </a:solidFill>
                <a:effectLst/>
                <a:latin typeface="Segoe UI" panose="020B0502040204020203" pitchFamily="34" charset="0"/>
                <a:cs typeface="Segoe UI" panose="020B0502040204020203" pitchFamily="34" charset="0"/>
              </a:rPr>
              <a:t>مفهوم القيادة</a:t>
            </a:r>
            <a:endParaRPr lang="ar-YE" sz="1600" b="0" i="0" dirty="0">
              <a:solidFill>
                <a:srgbClr val="0F0000"/>
              </a:solidFill>
              <a:effectLst/>
              <a:latin typeface="Segoe UI" panose="020B0502040204020203" pitchFamily="34" charset="0"/>
              <a:cs typeface="Segoe UI" panose="020B0502040204020203" pitchFamily="34" charset="0"/>
            </a:endParaRPr>
          </a:p>
          <a:p>
            <a:pPr algn="r" fontAlgn="base">
              <a:lnSpc>
                <a:spcPct val="150000"/>
              </a:lnSpc>
            </a:pPr>
            <a:r>
              <a:rPr lang="ar-YE" sz="1600" b="0" i="0" dirty="0">
                <a:solidFill>
                  <a:srgbClr val="000000"/>
                </a:solidFill>
                <a:effectLst/>
                <a:latin typeface="Segoe UI" panose="020B0502040204020203" pitchFamily="34" charset="0"/>
                <a:cs typeface="Segoe UI" panose="020B0502040204020203" pitchFamily="34" charset="0"/>
              </a:rPr>
              <a:t>ا</a:t>
            </a:r>
            <a:r>
              <a:rPr lang="ar-JO" sz="1600" b="0" i="0" dirty="0">
                <a:solidFill>
                  <a:srgbClr val="000000"/>
                </a:solidFill>
                <a:effectLst/>
                <a:latin typeface="Segoe UI" panose="020B0502040204020203" pitchFamily="34" charset="0"/>
                <a:cs typeface="Segoe UI" panose="020B0502040204020203" pitchFamily="34" charset="0"/>
              </a:rPr>
              <a:t>* </a:t>
            </a:r>
            <a:r>
              <a:rPr lang="ar-YE" sz="1600" b="0" i="0" dirty="0">
                <a:solidFill>
                  <a:srgbClr val="000000"/>
                </a:solidFill>
                <a:effectLst/>
                <a:latin typeface="Segoe UI" panose="020B0502040204020203" pitchFamily="34" charset="0"/>
                <a:cs typeface="Segoe UI" panose="020B0502040204020203" pitchFamily="34" charset="0"/>
              </a:rPr>
              <a:t>لقيادة هي القدرة على التأثير </a:t>
            </a:r>
            <a:r>
              <a:rPr lang="ar-JO" sz="1600" b="0" i="0" dirty="0">
                <a:solidFill>
                  <a:srgbClr val="000000"/>
                </a:solidFill>
                <a:effectLst/>
                <a:latin typeface="Segoe UI" panose="020B0502040204020203" pitchFamily="34" charset="0"/>
                <a:cs typeface="Segoe UI" panose="020B0502040204020203" pitchFamily="34" charset="0"/>
              </a:rPr>
              <a:t>في</a:t>
            </a:r>
            <a:r>
              <a:rPr lang="ar-YE" sz="1600" b="0" i="0" dirty="0">
                <a:solidFill>
                  <a:srgbClr val="000000"/>
                </a:solidFill>
                <a:effectLst/>
                <a:latin typeface="Segoe UI" panose="020B0502040204020203" pitchFamily="34" charset="0"/>
                <a:cs typeface="Segoe UI" panose="020B0502040204020203" pitchFamily="34" charset="0"/>
              </a:rPr>
              <a:t> الآخرين وتوجيه سلوكهم نحو تحقيق الأهداف المشتركة، فهي مسؤولية تجاه المجموعة المقادة لتحقيق النتائج </a:t>
            </a:r>
            <a:r>
              <a:rPr lang="ar-JO" sz="1600" b="0" i="0" dirty="0">
                <a:solidFill>
                  <a:srgbClr val="000000"/>
                </a:solidFill>
                <a:effectLst/>
                <a:latin typeface="Segoe UI" panose="020B0502040204020203" pitchFamily="34" charset="0"/>
                <a:cs typeface="Segoe UI" panose="020B0502040204020203" pitchFamily="34" charset="0"/>
              </a:rPr>
              <a:t>المرجوة.</a:t>
            </a:r>
          </a:p>
          <a:p>
            <a:pPr algn="r" fontAlgn="base">
              <a:lnSpc>
                <a:spcPct val="150000"/>
              </a:lnSpc>
            </a:pPr>
            <a:endParaRPr lang="ar-JO" sz="1600" b="0" i="0" dirty="0">
              <a:solidFill>
                <a:srgbClr val="000000"/>
              </a:solidFill>
              <a:effectLst/>
              <a:latin typeface="Segoe UI" panose="020B0502040204020203" pitchFamily="34" charset="0"/>
              <a:cs typeface="Segoe UI" panose="020B0502040204020203" pitchFamily="34" charset="0"/>
            </a:endParaRPr>
          </a:p>
          <a:p>
            <a:pPr marL="285750" indent="-285750" algn="r">
              <a:lnSpc>
                <a:spcPct val="150000"/>
              </a:lnSpc>
              <a:buFont typeface="Arial" panose="020B0604020202020204" pitchFamily="34" charset="0"/>
              <a:buChar char="•"/>
            </a:pPr>
            <a:r>
              <a:rPr lang="ar-JO" sz="1600" dirty="0">
                <a:solidFill>
                  <a:srgbClr val="000000"/>
                </a:solidFill>
                <a:latin typeface="Segoe UI" panose="020B0502040204020203" pitchFamily="34" charset="0"/>
                <a:cs typeface="Segoe UI" panose="020B0502040204020203" pitchFamily="34" charset="0"/>
              </a:rPr>
              <a:t>وكذلك </a:t>
            </a:r>
            <a:r>
              <a:rPr lang="ar-YE" sz="1600" dirty="0">
                <a:solidFill>
                  <a:srgbClr val="000000"/>
                </a:solidFill>
                <a:latin typeface="Segoe UI" panose="020B0502040204020203" pitchFamily="34" charset="0"/>
                <a:cs typeface="Segoe UI" panose="020B0502040204020203" pitchFamily="34" charset="0"/>
              </a:rPr>
              <a:t>هي القدرة على معاملة الطبيعة البشرية أو على التأثير في السلوك البشري لتوجيه جماعة نحو تحقيق أهداف مشتركة، بطريقة تضمن بها طاعتهم واحترامهم، ومنها يتم نعريف القائد على أنه الشخص الذي يستخدم قدراته وقوته ليؤثر على سلوك وتوجيهات الأفراد من حوله ليحقق أهدافهم المشتركة</a:t>
            </a:r>
            <a:r>
              <a:rPr lang="ar-JO" sz="1600" dirty="0">
                <a:solidFill>
                  <a:srgbClr val="000000"/>
                </a:solidFill>
                <a:latin typeface="Segoe UI" panose="020B0502040204020203" pitchFamily="34" charset="0"/>
                <a:cs typeface="Segoe UI" panose="020B0502040204020203" pitchFamily="34" charset="0"/>
              </a:rPr>
              <a:t>.</a:t>
            </a:r>
          </a:p>
          <a:p>
            <a:pPr marL="285750" indent="-285750" algn="r">
              <a:lnSpc>
                <a:spcPct val="150000"/>
              </a:lnSpc>
              <a:buFont typeface="Arial" panose="020B0604020202020204" pitchFamily="34" charset="0"/>
              <a:buChar char="•"/>
            </a:pPr>
            <a:endParaRPr lang="ar-JO" sz="1600" dirty="0">
              <a:solidFill>
                <a:srgbClr val="000000"/>
              </a:solidFill>
              <a:latin typeface="Segoe UI" panose="020B0502040204020203" pitchFamily="34" charset="0"/>
              <a:cs typeface="Segoe UI" panose="020B0502040204020203" pitchFamily="34" charset="0"/>
            </a:endParaRPr>
          </a:p>
          <a:p>
            <a:pPr marL="285750" indent="-285750" algn="r">
              <a:lnSpc>
                <a:spcPct val="150000"/>
              </a:lnSpc>
              <a:buFont typeface="Arial" panose="020B0604020202020204" pitchFamily="34" charset="0"/>
              <a:buChar char="•"/>
            </a:pPr>
            <a:r>
              <a:rPr lang="ar-YE" sz="1600" dirty="0">
                <a:solidFill>
                  <a:srgbClr val="000000"/>
                </a:solidFill>
                <a:latin typeface="Segoe UI" panose="020B0502040204020203" pitchFamily="34" charset="0"/>
                <a:cs typeface="Segoe UI" panose="020B0502040204020203" pitchFamily="34" charset="0"/>
              </a:rPr>
              <a:t>و هناك ثلاثة مصطلحات رئيسية ومرتبطة مباشرة بالقيادة، وهي: القوة </a:t>
            </a:r>
            <a:r>
              <a:rPr lang="en-US" sz="1600" dirty="0">
                <a:solidFill>
                  <a:srgbClr val="000000"/>
                </a:solidFill>
                <a:latin typeface="Segoe UI" panose="020B0502040204020203" pitchFamily="34" charset="0"/>
                <a:cs typeface="Segoe UI" panose="020B0502040204020203" pitchFamily="34" charset="0"/>
              </a:rPr>
              <a:t>power، </a:t>
            </a:r>
            <a:r>
              <a:rPr lang="ar-YE" sz="1600" dirty="0">
                <a:solidFill>
                  <a:srgbClr val="000000"/>
                </a:solidFill>
                <a:latin typeface="Segoe UI" panose="020B0502040204020203" pitchFamily="34" charset="0"/>
                <a:cs typeface="Segoe UI" panose="020B0502040204020203" pitchFamily="34" charset="0"/>
              </a:rPr>
              <a:t>التأثير </a:t>
            </a:r>
            <a:r>
              <a:rPr lang="en-US" sz="1600" dirty="0">
                <a:solidFill>
                  <a:srgbClr val="000000"/>
                </a:solidFill>
                <a:latin typeface="Segoe UI" panose="020B0502040204020203" pitchFamily="34" charset="0"/>
                <a:cs typeface="Segoe UI" panose="020B0502040204020203" pitchFamily="34" charset="0"/>
              </a:rPr>
              <a:t>Influence، </a:t>
            </a:r>
            <a:r>
              <a:rPr lang="ar-YE" sz="1600" dirty="0">
                <a:solidFill>
                  <a:srgbClr val="000000"/>
                </a:solidFill>
                <a:latin typeface="Segoe UI" panose="020B0502040204020203" pitchFamily="34" charset="0"/>
                <a:cs typeface="Segoe UI" panose="020B0502040204020203" pitchFamily="34" charset="0"/>
              </a:rPr>
              <a:t>والسلطة </a:t>
            </a:r>
            <a:r>
              <a:rPr lang="en-US" sz="1600" dirty="0">
                <a:solidFill>
                  <a:srgbClr val="000000"/>
                </a:solidFill>
                <a:latin typeface="Segoe UI" panose="020B0502040204020203" pitchFamily="34" charset="0"/>
                <a:cs typeface="Segoe UI" panose="020B0502040204020203" pitchFamily="34" charset="0"/>
              </a:rPr>
              <a:t>Authority</a:t>
            </a:r>
            <a:endParaRPr lang="ar-JO" sz="1600" dirty="0">
              <a:solidFill>
                <a:srgbClr val="000000"/>
              </a:solidFill>
              <a:latin typeface="Segoe UI" panose="020B0502040204020203" pitchFamily="34" charset="0"/>
              <a:cs typeface="Segoe UI" panose="020B0502040204020203" pitchFamily="34" charset="0"/>
            </a:endParaRP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   </a:t>
            </a:r>
            <a:endParaRPr lang="ar-YE" sz="1600" dirty="0">
              <a:solidFill>
                <a:srgbClr val="00000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BCB3E8AE-F739-78A8-D9DB-C9F1DAE69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489" y="1155869"/>
            <a:ext cx="2762250" cy="866795"/>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القيادة</a:t>
            </a:r>
            <a:endParaRPr lang="ar-JO" sz="1600" dirty="0">
              <a:solidFill>
                <a:schemeClr val="tx1"/>
              </a:solidFill>
              <a:latin typeface="Segoe UI" panose="020B0502040204020203" pitchFamily="34" charset="0"/>
              <a:cs typeface="Segoe UI" panose="020B0502040204020203" pitchFamily="34" charset="0"/>
            </a:endParaRPr>
          </a:p>
          <a:p>
            <a:pPr marL="342900" indent="-342900" algn="r" rtl="1" fontAlgn="base">
              <a:lnSpc>
                <a:spcPct val="200000"/>
              </a:lnSpc>
              <a:buAutoNum type="arabicPeriod"/>
            </a:pPr>
            <a:r>
              <a:rPr lang="ar-YE" b="1" i="0" dirty="0">
                <a:solidFill>
                  <a:srgbClr val="000000"/>
                </a:solidFill>
                <a:effectLst/>
                <a:latin typeface="Segoe UI" panose="020B0502040204020203" pitchFamily="34" charset="0"/>
                <a:cs typeface="Segoe UI" panose="020B0502040204020203" pitchFamily="34" charset="0"/>
              </a:rPr>
              <a:t>القوة</a:t>
            </a:r>
            <a:r>
              <a:rPr lang="ar-YE" b="0" i="0" dirty="0">
                <a:solidFill>
                  <a:srgbClr val="000000"/>
                </a:solidFill>
                <a:effectLst/>
                <a:latin typeface="Segoe UI" panose="020B0502040204020203" pitchFamily="34" charset="0"/>
                <a:cs typeface="Segoe UI" panose="020B0502040204020203" pitchFamily="34" charset="0"/>
              </a:rPr>
              <a:t>: </a:t>
            </a:r>
            <a:r>
              <a:rPr lang="en-US" sz="1800" dirty="0">
                <a:solidFill>
                  <a:srgbClr val="000000"/>
                </a:solidFill>
                <a:latin typeface="Segoe UI" panose="020B0502040204020203" pitchFamily="34" charset="0"/>
                <a:cs typeface="Segoe UI" panose="020B0502040204020203" pitchFamily="34" charset="0"/>
              </a:rPr>
              <a:t>power</a:t>
            </a:r>
            <a:endParaRPr lang="ar-JO" b="0" i="0" dirty="0">
              <a:solidFill>
                <a:srgbClr val="000000"/>
              </a:solidFill>
              <a:effectLst/>
              <a:latin typeface="Segoe UI" panose="020B0502040204020203" pitchFamily="34" charset="0"/>
              <a:cs typeface="Segoe UI" panose="020B0502040204020203" pitchFamily="34" charset="0"/>
            </a:endParaRPr>
          </a:p>
          <a:p>
            <a:pPr algn="r" rtl="1" fontAlgn="base">
              <a:lnSpc>
                <a:spcPct val="200000"/>
              </a:lnSpc>
            </a:pPr>
            <a:r>
              <a:rPr lang="ar-YE" b="0" i="0" dirty="0">
                <a:solidFill>
                  <a:srgbClr val="000000"/>
                </a:solidFill>
                <a:effectLst/>
                <a:latin typeface="Segoe UI" panose="020B0502040204020203" pitchFamily="34" charset="0"/>
                <a:cs typeface="Segoe UI" panose="020B0502040204020203" pitchFamily="34" charset="0"/>
              </a:rPr>
              <a:t>فهي القدرة الكامنة على التأثير في سلوك الآخرين حيث ترتبط القوة بشكل عام بالسيطرة على الموارد القيّمة أو النادرة.</a:t>
            </a:r>
          </a:p>
          <a:p>
            <a:pPr algn="r" rtl="1" fontAlgn="base">
              <a:lnSpc>
                <a:spcPct val="200000"/>
              </a:lnSpc>
            </a:pPr>
            <a:r>
              <a:rPr lang="ar-JO" dirty="0">
                <a:solidFill>
                  <a:srgbClr val="000000"/>
                </a:solidFill>
                <a:latin typeface="Segoe UI" panose="020B0502040204020203" pitchFamily="34" charset="0"/>
                <a:cs typeface="Segoe UI" panose="020B0502040204020203" pitchFamily="34" charset="0"/>
              </a:rPr>
              <a:t>2. </a:t>
            </a:r>
            <a:r>
              <a:rPr lang="ar-YE" dirty="0">
                <a:solidFill>
                  <a:srgbClr val="000000"/>
                </a:solidFill>
                <a:latin typeface="Segoe UI" panose="020B0502040204020203" pitchFamily="34" charset="0"/>
                <a:cs typeface="Segoe UI" panose="020B0502040204020203" pitchFamily="34" charset="0"/>
              </a:rPr>
              <a:t>التأثير: </a:t>
            </a:r>
            <a:r>
              <a:rPr lang="en-US" sz="1800" dirty="0">
                <a:solidFill>
                  <a:srgbClr val="000000"/>
                </a:solidFill>
                <a:latin typeface="Segoe UI" panose="020B0502040204020203" pitchFamily="34" charset="0"/>
                <a:cs typeface="Segoe UI" panose="020B0502040204020203" pitchFamily="34" charset="0"/>
              </a:rPr>
              <a:t>Influence</a:t>
            </a:r>
            <a:endParaRPr lang="ar-JO" dirty="0">
              <a:solidFill>
                <a:srgbClr val="000000"/>
              </a:solidFill>
              <a:latin typeface="Segoe UI" panose="020B0502040204020203" pitchFamily="34" charset="0"/>
              <a:cs typeface="Segoe UI" panose="020B0502040204020203" pitchFamily="34" charset="0"/>
            </a:endParaRPr>
          </a:p>
          <a:p>
            <a:pPr algn="r" rtl="1" fontAlgn="base">
              <a:lnSpc>
                <a:spcPct val="200000"/>
              </a:lnSpc>
            </a:pPr>
            <a:r>
              <a:rPr lang="ar-JO" b="0" i="0" dirty="0">
                <a:solidFill>
                  <a:srgbClr val="000000"/>
                </a:solidFill>
                <a:effectLst/>
                <a:latin typeface="Segoe UI" panose="020B0502040204020203" pitchFamily="34" charset="0"/>
                <a:cs typeface="Segoe UI" panose="020B0502040204020203" pitchFamily="34" charset="0"/>
              </a:rPr>
              <a:t>و</a:t>
            </a:r>
            <a:r>
              <a:rPr lang="ar-YE" b="0" i="0" dirty="0">
                <a:solidFill>
                  <a:srgbClr val="000000"/>
                </a:solidFill>
                <a:effectLst/>
                <a:latin typeface="Segoe UI" panose="020B0502040204020203" pitchFamily="34" charset="0"/>
                <a:cs typeface="Segoe UI" panose="020B0502040204020203" pitchFamily="34" charset="0"/>
              </a:rPr>
              <a:t>يظهر عندما يمارس شخص ما قوته بوعي أو غير وعي في التأثير على سلوك واتجاهات شخص آخر.</a:t>
            </a:r>
          </a:p>
          <a:p>
            <a:pPr algn="r" rtl="1" fontAlgn="base">
              <a:lnSpc>
                <a:spcPct val="200000"/>
              </a:lnSpc>
            </a:pPr>
            <a:r>
              <a:rPr lang="ar-JO" dirty="0">
                <a:solidFill>
                  <a:srgbClr val="000000"/>
                </a:solidFill>
                <a:latin typeface="Segoe UI" panose="020B0502040204020203" pitchFamily="34" charset="0"/>
                <a:cs typeface="Segoe UI" panose="020B0502040204020203" pitchFamily="34" charset="0"/>
              </a:rPr>
              <a:t>3.</a:t>
            </a:r>
            <a:r>
              <a:rPr lang="ar-YE" dirty="0">
                <a:solidFill>
                  <a:srgbClr val="000000"/>
                </a:solidFill>
                <a:latin typeface="Segoe UI" panose="020B0502040204020203" pitchFamily="34" charset="0"/>
                <a:cs typeface="Segoe UI" panose="020B0502040204020203" pitchFamily="34" charset="0"/>
              </a:rPr>
              <a:t> السلطة</a:t>
            </a:r>
            <a:r>
              <a:rPr lang="ar-YE" b="0" i="0" dirty="0">
                <a:solidFill>
                  <a:srgbClr val="000000"/>
                </a:solidFill>
                <a:effectLst/>
                <a:latin typeface="Segoe UI" panose="020B0502040204020203" pitchFamily="34" charset="0"/>
                <a:cs typeface="Segoe UI" panose="020B0502040204020203" pitchFamily="34" charset="0"/>
              </a:rPr>
              <a:t>: </a:t>
            </a:r>
            <a:r>
              <a:rPr lang="en-US" sz="1800" dirty="0">
                <a:solidFill>
                  <a:srgbClr val="000000"/>
                </a:solidFill>
                <a:latin typeface="Segoe UI" panose="020B0502040204020203" pitchFamily="34" charset="0"/>
                <a:cs typeface="Segoe UI" panose="020B0502040204020203" pitchFamily="34" charset="0"/>
              </a:rPr>
              <a:t>Authority</a:t>
            </a:r>
            <a:endParaRPr lang="ar-JO" b="0" i="0" dirty="0">
              <a:solidFill>
                <a:srgbClr val="000000"/>
              </a:solidFill>
              <a:effectLst/>
              <a:latin typeface="Segoe UI" panose="020B0502040204020203" pitchFamily="34" charset="0"/>
              <a:cs typeface="Segoe UI" panose="020B0502040204020203" pitchFamily="34" charset="0"/>
            </a:endParaRPr>
          </a:p>
          <a:p>
            <a:pPr algn="r" rtl="1" fontAlgn="base">
              <a:lnSpc>
                <a:spcPct val="200000"/>
              </a:lnSpc>
            </a:pPr>
            <a:r>
              <a:rPr lang="ar-YE" b="0" i="0" dirty="0">
                <a:solidFill>
                  <a:srgbClr val="000000"/>
                </a:solidFill>
                <a:effectLst/>
                <a:latin typeface="Segoe UI" panose="020B0502040204020203" pitchFamily="34" charset="0"/>
                <a:cs typeface="Segoe UI" panose="020B0502040204020203" pitchFamily="34" charset="0"/>
              </a:rPr>
              <a:t>فهي القوة الممنوحة من قبل المنظمة</a:t>
            </a:r>
            <a:r>
              <a:rPr lang="ar-JO" b="0" i="0" dirty="0">
                <a:solidFill>
                  <a:srgbClr val="000000"/>
                </a:solidFill>
                <a:effectLst/>
                <a:latin typeface="Segoe UI" panose="020B0502040204020203" pitchFamily="34" charset="0"/>
                <a:cs typeface="Segoe UI" panose="020B0502040204020203" pitchFamily="34" charset="0"/>
              </a:rPr>
              <a:t> من خلال الوظيفة التي يشغلها</a:t>
            </a:r>
            <a:r>
              <a:rPr lang="ar-YE" b="0" i="0" dirty="0">
                <a:solidFill>
                  <a:srgbClr val="000000"/>
                </a:solidFill>
                <a:effectLst/>
                <a:latin typeface="Segoe UI" panose="020B0502040204020203" pitchFamily="34" charset="0"/>
                <a:cs typeface="Segoe UI" panose="020B0502040204020203" pitchFamily="34" charset="0"/>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BCB3E8AE-F739-78A8-D9DB-C9F1DAE69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489" y="1155869"/>
            <a:ext cx="2762250" cy="866795"/>
          </a:xfrm>
          <a:prstGeom prst="rect">
            <a:avLst/>
          </a:prstGeom>
        </p:spPr>
      </p:pic>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أهمية القيادة</a:t>
            </a:r>
            <a:endParaRPr lang="ar-JO" sz="1600" dirty="0">
              <a:solidFill>
                <a:schemeClr val="tx1"/>
              </a:solidFill>
              <a:latin typeface="Segoe UI" panose="020B0502040204020203" pitchFamily="34" charset="0"/>
              <a:cs typeface="Segoe UI" panose="020B0502040204020203" pitchFamily="34" charset="0"/>
            </a:endParaRP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القائد هو حلقة الوصل بين الأفراد وبين خطط المؤسسة.</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هي الأساس التي تتمحور حولها المفاهيم </a:t>
            </a:r>
            <a:r>
              <a:rPr lang="ar-YE"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hlinkClick r:id="rId2">
                  <a:extLst>
                    <a:ext uri="{A12FA001-AC4F-418D-AE19-62706E023703}">
                      <ahyp:hlinkClr xmlns:ahyp="http://schemas.microsoft.com/office/drawing/2018/hyperlinkcolor" xmlns="" val="tx"/>
                    </a:ext>
                  </a:extLst>
                </a:hlinkClick>
              </a:rPr>
              <a:t>الاستراتيجيات</a:t>
            </a:r>
            <a:r>
              <a:rPr lang="ar-YE" sz="1600" dirty="0">
                <a:solidFill>
                  <a:schemeClr val="tx1"/>
                </a:solidFill>
                <a:latin typeface="Segoe UI" panose="020B0502040204020203" pitchFamily="34" charset="0"/>
                <a:cs typeface="Segoe UI" panose="020B0502040204020203" pitchFamily="34" charset="0"/>
              </a:rPr>
              <a:t> والسياسات.</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دعم القوة الإيجابية والتقليل من الجوانب السلبية في داخل العمل.</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التحكم في المشاكل والتقليل منها وحسم الخلافات والترجيح بين الآ راء.</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تنمية قدرات الأفراد باعتبارهم جزء لا يتجزأ من العملية القيادية.</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القيام بالتغييرات بما يلائم المكان والزمان وكذلك استرتيجيات العمل.</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الهدف الرئيسي أنها تسعى الى تحقيق الهدف المرسوم وتسهيل العمل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23470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واجبات القيادة</a:t>
            </a:r>
            <a:endParaRPr lang="ar-JO" sz="2000" b="0" i="0" dirty="0">
              <a:solidFill>
                <a:srgbClr val="00B0F0"/>
              </a:solidFill>
              <a:effectLst/>
              <a:latin typeface="Segoe UI" panose="020B0502040204020203" pitchFamily="34" charset="0"/>
              <a:cs typeface="Segoe UI" panose="020B0502040204020203" pitchFamily="34" charset="0"/>
            </a:endParaRPr>
          </a:p>
          <a:p>
            <a:pPr algn="r" rtl="1">
              <a:lnSpc>
                <a:spcPct val="200000"/>
              </a:lnSpc>
            </a:pPr>
            <a:r>
              <a:rPr lang="ar-JO" sz="1600" b="0" i="0" dirty="0">
                <a:solidFill>
                  <a:srgbClr val="000000"/>
                </a:solidFill>
                <a:effectLst/>
                <a:latin typeface="Segoe UI" panose="020B0502040204020203" pitchFamily="34" charset="0"/>
                <a:cs typeface="Segoe UI" panose="020B0502040204020203" pitchFamily="34" charset="0"/>
              </a:rPr>
              <a:t>*</a:t>
            </a:r>
            <a:r>
              <a:rPr lang="ar-YE" sz="1600" b="0" i="0" dirty="0">
                <a:solidFill>
                  <a:srgbClr val="000000"/>
                </a:solidFill>
                <a:effectLst/>
                <a:latin typeface="Segoe UI" panose="020B0502040204020203" pitchFamily="34" charset="0"/>
                <a:cs typeface="Segoe UI" panose="020B0502040204020203" pitchFamily="34" charset="0"/>
              </a:rPr>
              <a:t>تحويل أهداف المجموعة الى نتائج.</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تحفيز الأفراد والتأثير عليهم لتحقيق الأهداف.</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القدرة على التعامل مع المتغيرات.</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التخطيط والتنظيم لما يلائم المستقبل والأهداف.</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دعم عناصر الإدارة الاربعة.</a:t>
            </a: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اعداد جيل جديد من قادة المستقبل قادر على ادارة </a:t>
            </a:r>
            <a:r>
              <a:rPr lang="ar-JO" sz="1600" b="0" i="0" dirty="0">
                <a:solidFill>
                  <a:srgbClr val="000000"/>
                </a:solidFill>
                <a:effectLst/>
                <a:latin typeface="Segoe UI" panose="020B0502040204020203" pitchFamily="34" charset="0"/>
                <a:cs typeface="Segoe UI" panose="020B0502040204020203" pitchFamily="34" charset="0"/>
              </a:rPr>
              <a:t>المؤسسة</a:t>
            </a:r>
            <a:endParaRPr lang="ar-YE" sz="1600" b="0" i="0" dirty="0">
              <a:solidFill>
                <a:srgbClr val="000000"/>
              </a:solidFill>
              <a:effectLst/>
              <a:latin typeface="Segoe UI" panose="020B0502040204020203" pitchFamily="34" charset="0"/>
              <a:cs typeface="Segoe UI" panose="020B0502040204020203" pitchFamily="34" charset="0"/>
            </a:endParaRPr>
          </a:p>
          <a:p>
            <a:pPr algn="r" rtl="1" fontAlgn="base">
              <a:lnSpc>
                <a:spcPct val="200000"/>
              </a:lnSpc>
              <a:buFont typeface="Arial" panose="020B0604020202020204" pitchFamily="34" charset="0"/>
              <a:buChar char="•"/>
            </a:pPr>
            <a:r>
              <a:rPr lang="ar-YE" sz="1600" b="0" i="0" dirty="0">
                <a:solidFill>
                  <a:srgbClr val="000000"/>
                </a:solidFill>
                <a:effectLst/>
                <a:latin typeface="Segoe UI" panose="020B0502040204020203" pitchFamily="34" charset="0"/>
                <a:cs typeface="Segoe UI" panose="020B0502040204020203" pitchFamily="34" charset="0"/>
              </a:rPr>
              <a:t>الجرأة والتحدي لتنبني أفكار جديدة تخدم الهدف الأساسي الذي يصب لصالح الأفراد</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51015909"/>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84536"/>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مهارات القيادة</a:t>
            </a:r>
            <a:endParaRPr lang="ar-JO" sz="2000" b="0" i="0" dirty="0">
              <a:solidFill>
                <a:srgbClr val="00B0F0"/>
              </a:solidFill>
              <a:effectLst/>
              <a:latin typeface="Segoe UI" panose="020B0502040204020203" pitchFamily="34" charset="0"/>
              <a:cs typeface="Segoe UI" panose="020B0502040204020203" pitchFamily="34" charset="0"/>
            </a:endParaRPr>
          </a:p>
          <a:p>
            <a:pPr algn="r">
              <a:lnSpc>
                <a:spcPct val="200000"/>
              </a:lnSpc>
            </a:pPr>
            <a:r>
              <a:rPr lang="ar-YE" sz="1600" b="0" i="0" dirty="0">
                <a:solidFill>
                  <a:srgbClr val="000000"/>
                </a:solidFill>
                <a:effectLst/>
                <a:latin typeface="Segoe UI" panose="020B0502040204020203" pitchFamily="34" charset="0"/>
                <a:cs typeface="Segoe UI" panose="020B0502040204020203" pitchFamily="34" charset="0"/>
              </a:rPr>
              <a:t>ي</a:t>
            </a:r>
            <a:r>
              <a:rPr lang="ar-JO" sz="1600" b="0" i="0" dirty="0">
                <a:solidFill>
                  <a:srgbClr val="000000"/>
                </a:solidFill>
                <a:effectLst/>
                <a:latin typeface="Segoe UI" panose="020B0502040204020203" pitchFamily="34" charset="0"/>
                <a:cs typeface="Segoe UI" panose="020B0502040204020203" pitchFamily="34" charset="0"/>
              </a:rPr>
              <a:t>يعد</a:t>
            </a:r>
            <a:r>
              <a:rPr lang="ar-YE" sz="1600" b="0" i="0" dirty="0">
                <a:solidFill>
                  <a:srgbClr val="000000"/>
                </a:solidFill>
                <a:effectLst/>
                <a:latin typeface="Segoe UI" panose="020B0502040204020203" pitchFamily="34" charset="0"/>
                <a:cs typeface="Segoe UI" panose="020B0502040204020203" pitchFamily="34" charset="0"/>
              </a:rPr>
              <a:t> القادة </a:t>
            </a:r>
            <a:r>
              <a:rPr lang="ar-JO" sz="1600" b="0" i="0" dirty="0">
                <a:solidFill>
                  <a:srgbClr val="000000"/>
                </a:solidFill>
                <a:effectLst/>
                <a:latin typeface="Segoe UI" panose="020B0502040204020203" pitchFamily="34" charset="0"/>
                <a:cs typeface="Segoe UI" panose="020B0502040204020203" pitchFamily="34" charset="0"/>
              </a:rPr>
              <a:t>الفاعلون أساس نجاح المؤسسات</a:t>
            </a:r>
            <a:r>
              <a:rPr lang="ar-YE" sz="1600" b="0" i="0" dirty="0">
                <a:solidFill>
                  <a:srgbClr val="000000"/>
                </a:solidFill>
                <a:effectLst/>
                <a:latin typeface="Segoe UI" panose="020B0502040204020203" pitchFamily="34" charset="0"/>
                <a:cs typeface="Segoe UI" panose="020B0502040204020203" pitchFamily="34" charset="0"/>
              </a:rPr>
              <a:t>. </a:t>
            </a:r>
            <a:r>
              <a:rPr lang="ar-JO" sz="1600" b="0" i="0" dirty="0">
                <a:solidFill>
                  <a:srgbClr val="000000"/>
                </a:solidFill>
                <a:effectLst/>
                <a:latin typeface="Segoe UI" panose="020B0502040204020203" pitchFamily="34" charset="0"/>
                <a:cs typeface="Segoe UI" panose="020B0502040204020203" pitchFamily="34" charset="0"/>
              </a:rPr>
              <a:t>لأنهم يقدمون </a:t>
            </a:r>
            <a:r>
              <a:rPr lang="ar-YE" sz="1600" b="0" i="0" dirty="0">
                <a:solidFill>
                  <a:srgbClr val="000000"/>
                </a:solidFill>
                <a:effectLst/>
                <a:latin typeface="Segoe UI" panose="020B0502040204020203" pitchFamily="34" charset="0"/>
                <a:cs typeface="Segoe UI" panose="020B0502040204020203" pitchFamily="34" charset="0"/>
              </a:rPr>
              <a:t> الدعم المناسب لبناء فريق قويّ في مكان العمل، بالإضافة إلى حرصهم على أن يتمّ تنفيذ المشاريع والمبادرات ومختلف الأعمال الأخرى </a:t>
            </a:r>
            <a:r>
              <a:rPr lang="ar-JO" sz="1600" b="0" i="0" dirty="0">
                <a:solidFill>
                  <a:srgbClr val="000000"/>
                </a:solidFill>
                <a:effectLst/>
                <a:latin typeface="Segoe UI" panose="020B0502040204020203" pitchFamily="34" charset="0"/>
                <a:cs typeface="Segoe UI" panose="020B0502040204020203" pitchFamily="34" charset="0"/>
              </a:rPr>
              <a:t>بدقة وجودة</a:t>
            </a:r>
            <a:r>
              <a:rPr lang="ar-YE" sz="1600" b="0" i="0" dirty="0">
                <a:solidFill>
                  <a:srgbClr val="000000"/>
                </a:solidFill>
                <a:effectLst/>
                <a:latin typeface="Segoe UI" panose="020B0502040204020203" pitchFamily="34" charset="0"/>
                <a:cs typeface="Segoe UI" panose="020B0502040204020203" pitchFamily="34" charset="0"/>
              </a:rPr>
              <a:t>.</a:t>
            </a:r>
          </a:p>
          <a:p>
            <a:pPr algn="r">
              <a:lnSpc>
                <a:spcPct val="200000"/>
              </a:lnSpc>
            </a:pPr>
            <a:r>
              <a:rPr lang="ar-YE" sz="1600" b="0" i="0" dirty="0">
                <a:solidFill>
                  <a:srgbClr val="000000"/>
                </a:solidFill>
                <a:effectLst/>
                <a:latin typeface="Segoe UI" panose="020B0502040204020203" pitchFamily="34" charset="0"/>
                <a:cs typeface="Segoe UI" panose="020B0502040204020203" pitchFamily="34" charset="0"/>
              </a:rPr>
              <a:t>فالقادة </a:t>
            </a:r>
            <a:r>
              <a:rPr lang="ar-JO" sz="1600" b="0" i="0" dirty="0">
                <a:solidFill>
                  <a:srgbClr val="000000"/>
                </a:solidFill>
                <a:effectLst/>
                <a:latin typeface="Segoe UI" panose="020B0502040204020203" pitchFamily="34" charset="0"/>
                <a:cs typeface="Segoe UI" panose="020B0502040204020203" pitchFamily="34" charset="0"/>
              </a:rPr>
              <a:t>المبادرون المبتكرون </a:t>
            </a:r>
            <a:r>
              <a:rPr lang="ar-YE" sz="1600" b="0" i="0" dirty="0">
                <a:solidFill>
                  <a:srgbClr val="000000"/>
                </a:solidFill>
                <a:effectLst/>
                <a:latin typeface="Segoe UI" panose="020B0502040204020203" pitchFamily="34" charset="0"/>
                <a:cs typeface="Segoe UI" panose="020B0502040204020203" pitchFamily="34" charset="0"/>
              </a:rPr>
              <a:t>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a:t>
            </a:r>
          </a:p>
          <a:p>
            <a:pPr algn="r">
              <a:lnSpc>
                <a:spcPct val="200000"/>
              </a:lnSpc>
            </a:pPr>
            <a:r>
              <a:rPr lang="ar-YE" sz="1600" b="0" i="0" dirty="0">
                <a:solidFill>
                  <a:srgbClr val="000000"/>
                </a:solidFill>
                <a:effectLst/>
                <a:latin typeface="Segoe UI" panose="020B0502040204020203" pitchFamily="34" charset="0"/>
                <a:cs typeface="Segoe UI" panose="020B0502040204020203" pitchFamily="34" charset="0"/>
              </a:rPr>
              <a:t>ليس هذا وحسب فالقيادة الناجحة مُعدية أيضًا، تدفع الموظفين وتلهمهم للتحلي بالمهارات القيادية وتطبيقها في عملهم.</a:t>
            </a:r>
          </a:p>
          <a:p>
            <a:pPr algn="r">
              <a:lnSpc>
                <a:spcPct val="200000"/>
              </a:lnSpc>
            </a:pPr>
            <a:r>
              <a:rPr lang="ar-YE" sz="1600" b="0" i="0" dirty="0">
                <a:solidFill>
                  <a:srgbClr val="000000"/>
                </a:solidFill>
                <a:effectLst/>
                <a:latin typeface="Segoe UI" panose="020B0502040204020203" pitchFamily="34" charset="0"/>
                <a:cs typeface="Segoe UI" panose="020B0502040204020203" pitchFamily="34" charset="0"/>
              </a:rPr>
              <a:t>ولأن مهارات القيادة تضمّ عددًا من المهارات الشخصية ومهارات التواصل، باستطاعة أيّ شخص أن يتدرّب عليها ويكتسب من خلال ذلك سمات القائد الناجح، فما هي هذه الصفات يا ترى؟</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07644730"/>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مهارات القيادة</a:t>
            </a:r>
            <a:endParaRPr lang="ar-JO" sz="2000" b="0" i="0" dirty="0">
              <a:solidFill>
                <a:srgbClr val="00B0F0"/>
              </a:solidFill>
              <a:effectLst/>
              <a:latin typeface="Segoe UI" panose="020B0502040204020203" pitchFamily="34" charset="0"/>
              <a:cs typeface="Segoe UI" panose="020B0502040204020203" pitchFamily="34" charset="0"/>
            </a:endParaRPr>
          </a:p>
          <a:p>
            <a:pPr algn="r">
              <a:lnSpc>
                <a:spcPct val="150000"/>
              </a:lnSpc>
            </a:pPr>
            <a:r>
              <a:rPr lang="ar-YE" sz="1600" i="0" dirty="0">
                <a:solidFill>
                  <a:srgbClr val="000000"/>
                </a:solidFill>
                <a:effectLst/>
                <a:latin typeface="Segoe UI" panose="020B0502040204020203" pitchFamily="34" charset="0"/>
                <a:cs typeface="Segoe UI" panose="020B0502040204020203" pitchFamily="34" charset="0"/>
              </a:rPr>
              <a:t>1- القدرة على إدارة الذات</a:t>
            </a:r>
            <a:endParaRPr lang="ar-JO" sz="1600" i="0" dirty="0">
              <a:solidFill>
                <a:srgbClr val="000000"/>
              </a:solidFill>
              <a:effectLst/>
              <a:latin typeface="Segoe UI" panose="020B0502040204020203" pitchFamily="34" charset="0"/>
              <a:cs typeface="Segoe UI" panose="020B0502040204020203" pitchFamily="34" charset="0"/>
            </a:endParaRP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2- التخطيط الاستراتيجي أو السلوك الاستراتيجي</a:t>
            </a:r>
          </a:p>
          <a:p>
            <a:pPr algn="r">
              <a:lnSpc>
                <a:spcPct val="150000"/>
              </a:lnSpc>
            </a:pPr>
            <a:r>
              <a:rPr lang="ar-JO" sz="1600" i="0" dirty="0">
                <a:solidFill>
                  <a:srgbClr val="000000"/>
                </a:solidFill>
                <a:effectLst/>
                <a:latin typeface="Segoe UI" panose="020B0502040204020203" pitchFamily="34" charset="0"/>
                <a:cs typeface="Segoe UI" panose="020B0502040204020203" pitchFamily="34" charset="0"/>
              </a:rPr>
              <a:t>3- التواصل الفعال</a:t>
            </a: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4- المسؤولية</a:t>
            </a:r>
          </a:p>
          <a:p>
            <a:pPr algn="r">
              <a:lnSpc>
                <a:spcPct val="150000"/>
              </a:lnSpc>
            </a:pPr>
            <a:r>
              <a:rPr lang="ar-JO" sz="1600" i="0" dirty="0">
                <a:solidFill>
                  <a:srgbClr val="000000"/>
                </a:solidFill>
                <a:effectLst/>
                <a:latin typeface="Segoe UI" panose="020B0502040204020203" pitchFamily="34" charset="0"/>
                <a:cs typeface="Segoe UI" panose="020B0502040204020203" pitchFamily="34" charset="0"/>
              </a:rPr>
              <a:t>5- الرؤية الواضحة المستقبلي</a:t>
            </a: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6- اتخاذ القرار</a:t>
            </a:r>
          </a:p>
          <a:p>
            <a:pPr algn="r">
              <a:lnSpc>
                <a:spcPct val="150000"/>
              </a:lnSpc>
            </a:pPr>
            <a:r>
              <a:rPr lang="ar-JO" sz="1600" i="0" dirty="0">
                <a:solidFill>
                  <a:srgbClr val="000000"/>
                </a:solidFill>
                <a:effectLst/>
                <a:latin typeface="Segoe UI" panose="020B0502040204020203" pitchFamily="34" charset="0"/>
                <a:cs typeface="Segoe UI" panose="020B0502040204020203" pitchFamily="34" charset="0"/>
              </a:rPr>
              <a:t>7- الجرة والابتكار</a:t>
            </a: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8- بناء العلاقات والاحترام وتقبل الآخرين</a:t>
            </a:r>
          </a:p>
          <a:p>
            <a:pPr algn="r">
              <a:lnSpc>
                <a:spcPct val="150000"/>
              </a:lnSpc>
            </a:pPr>
            <a:r>
              <a:rPr lang="ar-JO" sz="1600" i="0" dirty="0">
                <a:solidFill>
                  <a:srgbClr val="000000"/>
                </a:solidFill>
                <a:effectLst/>
                <a:latin typeface="Segoe UI" panose="020B0502040204020203" pitchFamily="34" charset="0"/>
                <a:cs typeface="Segoe UI" panose="020B0502040204020203" pitchFamily="34" charset="0"/>
              </a:rPr>
              <a:t>9- حل المشكلات</a:t>
            </a:r>
          </a:p>
          <a:p>
            <a:pPr algn="r">
              <a:lnSpc>
                <a:spcPct val="150000"/>
              </a:lnSpc>
            </a:pPr>
            <a:r>
              <a:rPr lang="ar-JO" sz="1600" dirty="0">
                <a:solidFill>
                  <a:srgbClr val="000000"/>
                </a:solidFill>
                <a:latin typeface="Segoe UI" panose="020B0502040204020203" pitchFamily="34" charset="0"/>
                <a:cs typeface="Segoe UI" panose="020B0502040204020203" pitchFamily="34" charset="0"/>
              </a:rPr>
              <a:t>10- الإشراف والتفويض</a:t>
            </a:r>
            <a:endParaRPr lang="ar-JO" sz="1600" i="0" dirty="0">
              <a:solidFill>
                <a:srgbClr val="000000"/>
              </a:solidFill>
              <a:effectLst/>
              <a:latin typeface="Segoe UI" panose="020B0502040204020203" pitchFamily="34" charset="0"/>
              <a:cs typeface="Segoe UI" panose="020B0502040204020203" pitchFamily="34" charset="0"/>
            </a:endParaRPr>
          </a:p>
          <a:p>
            <a:pPr algn="r"/>
            <a:endParaRPr lang="ar-YE" sz="1600" b="1"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59282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خاتمة</a:t>
            </a:r>
            <a:endParaRPr lang="ar-JO" sz="2000" b="0" i="0" dirty="0">
              <a:solidFill>
                <a:srgbClr val="00B0F0"/>
              </a:solidFill>
              <a:effectLst/>
              <a:latin typeface="Segoe UI" panose="020B0502040204020203" pitchFamily="34" charset="0"/>
              <a:cs typeface="Segoe UI" panose="020B0502040204020203" pitchFamily="34" charset="0"/>
            </a:endParaRPr>
          </a:p>
          <a:p>
            <a:pPr algn="r" rtl="1">
              <a:lnSpc>
                <a:spcPct val="150000"/>
              </a:lnSpc>
            </a:pP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      تؤدي</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 مهارات التواصل الجيد </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دورًا رئيسيًا في نجاح  كافة المؤسسات على اختلاف حجمها وتنوع أعمالها</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 </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ف</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عندما يكون أعضاء </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المؤسسة</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 قادرين على العمل معًا بفعالية، فإن الفرص تنبع من القدرة على التواصل بشكل جيد.</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و</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 تحدد كيفية تفاعل الموظفين داخل ا</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لمؤسسة مع بعضهم البعض ومع قيادتهم والبيئة المحيطة.</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 </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a:t>
            </a:r>
            <a:endParaRPr lang="ar-YE" sz="1600" b="0" i="0" dirty="0">
              <a:solidFill>
                <a:schemeClr val="tx1">
                  <a:lumMod val="85000"/>
                  <a:lumOff val="15000"/>
                </a:schemeClr>
              </a:solidFill>
              <a:effectLst/>
              <a:latin typeface="Segoe UI" panose="020B0502040204020203" pitchFamily="34" charset="0"/>
              <a:cs typeface="Segoe UI" panose="020B0502040204020203" pitchFamily="34" charset="0"/>
            </a:endParaRPr>
          </a:p>
          <a:p>
            <a:pPr algn="r" rtl="1">
              <a:lnSpc>
                <a:spcPct val="150000"/>
              </a:lnSpc>
            </a:pP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تتطلب القيادة الفعالة معرفة كيفية التواصل مع المجموعات المختلفة داخل المنظمة، بما في ذلك الموظفين والمديرين والعملاء والمستثمرين.  قد تتطلب كل مجموعة أسلوبًا مختلفًا للتواصل والقيادة، وعلى الرغم من أن القادة يجب أن يكونوا قادرين على التكيف استنادًا إلى المجموعة التي يتواصلون معها في ذلك الوقت، فهناك مبادئ أساسية للتواصل القيادي الفعال التي تحرك التعاون والنجاح عالميًا.</a:t>
            </a:r>
          </a:p>
          <a:p>
            <a:pPr algn="r" rtl="1">
              <a:lnSpc>
                <a:spcPct val="150000"/>
              </a:lnSpc>
            </a:pP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لذلك يجب أن تتقن </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القيادة، </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مهارات الاتصال الفعال و</a:t>
            </a:r>
            <a:r>
              <a:rPr lang="ar-YE" sz="1600" b="0" i="0" dirty="0">
                <a:solidFill>
                  <a:schemeClr val="tx1">
                    <a:lumMod val="85000"/>
                    <a:lumOff val="15000"/>
                  </a:schemeClr>
                </a:solidFill>
                <a:effectLst/>
                <a:latin typeface="Segoe UI" panose="020B0502040204020203" pitchFamily="34" charset="0"/>
                <a:cs typeface="Segoe UI" panose="020B0502040204020203" pitchFamily="34" charset="0"/>
              </a:rPr>
              <a:t>أن يكونوا أيضًا محاورين ممتازين نظرًا لأنهم يتفاعلون مع كل فريق وعدد كبير من الموظفين، فإن كيفية تواصل القائد تحدد </a:t>
            </a:r>
            <a:r>
              <a:rPr lang="ar-JO" sz="1600" b="0" i="0" dirty="0">
                <a:solidFill>
                  <a:schemeClr val="tx1">
                    <a:lumMod val="85000"/>
                    <a:lumOff val="15000"/>
                  </a:schemeClr>
                </a:solidFill>
                <a:effectLst/>
                <a:latin typeface="Segoe UI" panose="020B0502040204020203" pitchFamily="34" charset="0"/>
                <a:cs typeface="Segoe UI" panose="020B0502040204020203" pitchFamily="34" charset="0"/>
              </a:rPr>
              <a:t>طريقة تادية الأعمال في المؤسسة وتحقيق أهدافها.</a:t>
            </a:r>
            <a:endParaRPr lang="ar-YE" sz="1600" b="0" i="0" dirty="0">
              <a:solidFill>
                <a:schemeClr val="tx1">
                  <a:lumMod val="85000"/>
                  <a:lumOff val="15000"/>
                </a:schemeClr>
              </a:solidFill>
              <a:effectLst/>
              <a:latin typeface="Segoe UI" panose="020B0502040204020203" pitchFamily="34" charset="0"/>
              <a:cs typeface="Segoe UI" panose="020B0502040204020203" pitchFamily="34" charset="0"/>
            </a:endParaRPr>
          </a:p>
          <a:p>
            <a:pPr algn="r"/>
            <a:endParaRPr lang="ar-YE" sz="1600" b="1"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44160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الأولى</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الاتصالات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Segoe UI" panose="020B0502040204020203" pitchFamily="34" charset="0"/>
                <a:ea typeface="Arial" panose="020B0604020202020204" pitchFamily="34" charset="0"/>
                <a:cs typeface="Segoe UI" panose="020B0502040204020203" pitchFamily="34" charset="0"/>
              </a:rPr>
              <a:t>أهميةوأهداف  الاتصالات</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عناصر/مكونات الاتصال</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Segoe UI" panose="020B0502040204020203" pitchFamily="34" charset="0"/>
                <a:ea typeface="Arial" panose="020B0604020202020204" pitchFamily="34" charset="0"/>
                <a:cs typeface="Segoe UI" panose="020B0502040204020203" pitchFamily="34" charset="0"/>
              </a:rPr>
              <a:t>مهارات الاتصال وأنواعه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Segoe UI" panose="020B0502040204020203" pitchFamily="34" charset="0"/>
                <a:ea typeface="Arial" panose="020B0604020202020204" pitchFamily="34" charset="0"/>
                <a:cs typeface="Segoe UI" panose="020B0502040204020203" pitchFamily="34" charset="0"/>
              </a:rPr>
              <a:t>أهمية وواجبات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مهارات القيادة الفعالة.</a:t>
            </a:r>
            <a:endParaRPr lang="en-US" sz="1600" dirty="0">
              <a:effectLst/>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476" y="1348183"/>
            <a:ext cx="3105150" cy="4441602"/>
          </a:xfrm>
          <a:prstGeom prst="rect">
            <a:avLst/>
          </a:prstGeom>
        </p:spPr>
      </p:pic>
    </p:spTree>
    <p:extLst>
      <p:ext uri="{BB962C8B-B14F-4D97-AF65-F5344CB8AC3E}">
        <p14:creationId xmlns:p14="http://schemas.microsoft.com/office/powerpoint/2010/main" val="1424395725"/>
      </p:ext>
    </p:extLst>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Segoe UI" panose="020B0502040204020203" pitchFamily="34" charset="0"/>
                <a:cs typeface="Segoe UI" panose="020B0502040204020203" pitchFamily="34" charset="0"/>
              </a:rPr>
              <a:t>المراجع</a:t>
            </a:r>
            <a:endParaRPr lang="en-US" sz="2000" b="1" dirty="0">
              <a:solidFill>
                <a:srgbClr val="00B0F0"/>
              </a:solidFill>
              <a:latin typeface="Segoe UI" panose="020B0502040204020203" pitchFamily="34" charset="0"/>
              <a:cs typeface="Segoe UI" panose="020B0502040204020203" pitchFamily="34" charset="0"/>
            </a:endParaRPr>
          </a:p>
          <a:p>
            <a:pPr algn="r"/>
            <a:r>
              <a:rPr lang="ar-SA"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المغربي, محمد(2020). </a:t>
            </a:r>
            <a:r>
              <a:rPr lang="ar-SA" sz="16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 القاهرة: دار حميثرا للنشر.</a:t>
            </a:r>
            <a:endParaRPr lang="ar-JO"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16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r>
              <a:rPr lang="ar-JO" sz="1600" dirty="0">
                <a:solidFill>
                  <a:schemeClr val="tx1"/>
                </a:solidFill>
                <a:latin typeface="Segoe UI" panose="020B0502040204020203" pitchFamily="34" charset="0"/>
                <a:cs typeface="Segoe UI" panose="020B0502040204020203" pitchFamily="34" charset="0"/>
              </a:rPr>
              <a:t>السكارنة، بلال (2014). </a:t>
            </a:r>
            <a:r>
              <a:rPr lang="ar-JO" sz="1600" b="1" dirty="0">
                <a:solidFill>
                  <a:schemeClr val="tx1"/>
                </a:solidFill>
                <a:latin typeface="Segoe UI" panose="020B0502040204020203" pitchFamily="34" charset="0"/>
                <a:cs typeface="Segoe UI" panose="020B0502040204020203" pitchFamily="34" charset="0"/>
              </a:rPr>
              <a:t>القيادة الإدارية الفعالة</a:t>
            </a:r>
            <a:r>
              <a:rPr lang="ar-JO" sz="1600" dirty="0">
                <a:solidFill>
                  <a:schemeClr val="tx1"/>
                </a:solidFill>
                <a:latin typeface="Segoe UI" panose="020B0502040204020203" pitchFamily="34" charset="0"/>
                <a:cs typeface="Segoe UI" panose="020B0502040204020203" pitchFamily="34" charset="0"/>
              </a:rPr>
              <a:t>. عمان: دار المسيرة للنشر والتوزيع.</a:t>
            </a: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endParaRPr lang="en-US"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عامر، اسماعيل (2021). </a:t>
            </a:r>
            <a:r>
              <a:rPr lang="ar-JO" sz="1600" b="1" dirty="0">
                <a:solidFill>
                  <a:schemeClr val="tx1"/>
                </a:solidFill>
                <a:latin typeface="Segoe UI" panose="020B0502040204020203" pitchFamily="34" charset="0"/>
                <a:cs typeface="Segoe UI" panose="020B0502040204020203" pitchFamily="34" charset="0"/>
              </a:rPr>
              <a:t>العلاقات العامة والتطور الرقمي </a:t>
            </a:r>
            <a:r>
              <a:rPr lang="ar-JO" sz="1600" dirty="0">
                <a:solidFill>
                  <a:schemeClr val="tx1"/>
                </a:solidFill>
                <a:latin typeface="Segoe UI" panose="020B0502040204020203" pitchFamily="34" charset="0"/>
                <a:cs typeface="Segoe UI" panose="020B0502040204020203" pitchFamily="34" charset="0"/>
              </a:rPr>
              <a:t>، مكتبة ومطبعة الوسيم الحديثة، غزة: فلسطين.</a:t>
            </a:r>
            <a:endParaRPr lang="en-US" sz="1600" dirty="0">
              <a:solidFill>
                <a:schemeClr val="tx1"/>
              </a:solidFill>
              <a:latin typeface="Segoe UI" panose="020B0502040204020203" pitchFamily="34" charset="0"/>
              <a:cs typeface="Segoe UI" panose="020B0502040204020203" pitchFamily="34" charset="0"/>
            </a:endParaRPr>
          </a:p>
          <a:p>
            <a:pPr algn="r" rtl="1"/>
            <a:endParaRPr lang="en-US"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أبو دولة، عدنان (2022). ما هي عناصر الاتصال, </a:t>
            </a:r>
            <a:r>
              <a:rPr lang="en-US" sz="1600" dirty="0">
                <a:solidFill>
                  <a:schemeClr val="tx1"/>
                </a:solidFill>
                <a:latin typeface="Segoe UI" panose="020B0502040204020203" pitchFamily="34" charset="0"/>
                <a:cs typeface="Segoe UI" panose="020B0502040204020203" pitchFamily="34" charset="0"/>
                <a:hlinkClick r:id="rId2"/>
              </a:rPr>
              <a:t>https://mawdoo3.com/%D9%85%D8%A7_%D9%87%D9%8A_%D8%B9%D9%86%D8%A7%D8%B5%D8%B1_%D8%A7%D9%84%D8%A7%D8%AA%D8%B5%D8%A7%D9%84</a:t>
            </a:r>
            <a:endParaRPr lang="ar-JO" sz="1600" dirty="0">
              <a:solidFill>
                <a:schemeClr val="tx1"/>
              </a:solidFill>
              <a:latin typeface="Segoe UI" panose="020B0502040204020203" pitchFamily="34" charset="0"/>
              <a:cs typeface="Segoe UI" panose="020B0502040204020203" pitchFamily="34" charset="0"/>
            </a:endParaRPr>
          </a:p>
          <a:p>
            <a:pPr rtl="1"/>
            <a:endParaRPr lang="ar-JO" sz="1600" dirty="0">
              <a:solidFill>
                <a:schemeClr val="tx1"/>
              </a:solidFill>
              <a:latin typeface="Segoe UI" panose="020B0502040204020203" pitchFamily="34" charset="0"/>
              <a:cs typeface="Segoe UI" panose="020B0502040204020203" pitchFamily="34" charset="0"/>
            </a:endParaRPr>
          </a:p>
          <a:p>
            <a:pPr rtl="1"/>
            <a:r>
              <a:rPr lang="en-US" sz="1600" dirty="0">
                <a:solidFill>
                  <a:schemeClr val="tx1"/>
                </a:solidFill>
                <a:latin typeface="Segoe UI" panose="020B0502040204020203" pitchFamily="34" charset="0"/>
                <a:cs typeface="Segoe UI" panose="020B0502040204020203" pitchFamily="34" charset="0"/>
                <a:hlinkClick r:id="rId3"/>
              </a:rPr>
              <a:t>https://www.for9a.com</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r>
              <a:rPr lang="en-US"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hlinkClick r:id="rId4"/>
              </a:rPr>
              <a:t>https://economistsarab.com</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r>
              <a:rPr lang="ar-JO" sz="1600" dirty="0">
                <a:solidFill>
                  <a:schemeClr val="tx1"/>
                </a:solidFill>
                <a:latin typeface="Segoe UI" panose="020B0502040204020203" pitchFamily="34" charset="0"/>
                <a:cs typeface="Segoe UI" panose="020B0502040204020203" pitchFamily="34" charset="0"/>
              </a:rPr>
              <a:t>موقع اقتصاديو العرب ، القيادة وأهميتها</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994491"/>
            <a:ext cx="10426779"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p>
          <a:p>
            <a:pPr algn="l"/>
            <a:r>
              <a:rPr lang="en-US" sz="1600" b="0" i="0" dirty="0">
                <a:solidFill>
                  <a:srgbClr val="333333"/>
                </a:solidFill>
                <a:effectLst/>
                <a:latin typeface="DroidArabicKufi-Regular"/>
              </a:rPr>
              <a:t>George Gordon (2019-2-8), "Communication "، www.britannica.com, Retrieved 2020-7-20. Edited. Richard </a:t>
            </a:r>
            <a:r>
              <a:rPr lang="en-US" sz="1600" b="0" i="0" dirty="0" err="1">
                <a:solidFill>
                  <a:srgbClr val="333333"/>
                </a:solidFill>
                <a:effectLst/>
                <a:latin typeface="DroidArabicKufi-Regular"/>
              </a:rPr>
              <a:t>Nordquist</a:t>
            </a:r>
            <a:r>
              <a:rPr lang="en-US" sz="1600" b="0" i="0" dirty="0">
                <a:solidFill>
                  <a:srgbClr val="333333"/>
                </a:solidFill>
                <a:effectLst/>
                <a:latin typeface="DroidArabicKufi-Regular"/>
              </a:rPr>
              <a:t> (2019-9-19), "What Is Communication? "، </a:t>
            </a:r>
            <a:endParaRPr lang="ar-JO" sz="1600" b="0" i="0" dirty="0">
              <a:solidFill>
                <a:srgbClr val="333333"/>
              </a:solidFill>
              <a:effectLst/>
              <a:latin typeface="DroidArabicKufi-Regular"/>
            </a:endParaRPr>
          </a:p>
          <a:p>
            <a:pPr algn="l"/>
            <a:r>
              <a:rPr lang="en-US" sz="1600" b="0" i="0" dirty="0">
                <a:solidFill>
                  <a:srgbClr val="333333"/>
                </a:solidFill>
                <a:effectLst/>
                <a:latin typeface="DroidArabicKufi-Regular"/>
              </a:rPr>
              <a:t>www.thoughtco.com , Retrieved 2020-7-20. Edited. Anne </a:t>
            </a:r>
            <a:r>
              <a:rPr lang="en-US" sz="1600" b="0" i="0" dirty="0" err="1">
                <a:solidFill>
                  <a:srgbClr val="333333"/>
                </a:solidFill>
                <a:effectLst/>
                <a:latin typeface="DroidArabicKufi-Regular"/>
              </a:rPr>
              <a:t>Willkomm</a:t>
            </a:r>
            <a:r>
              <a:rPr lang="en-US" sz="1600" b="0" i="0" dirty="0">
                <a:solidFill>
                  <a:srgbClr val="333333"/>
                </a:solidFill>
                <a:effectLst/>
                <a:latin typeface="DroidArabicKufi-Regular"/>
              </a:rPr>
              <a:t> (2018-7-12), "Five Types of Communication"، drexel.edu, Retrieved 2020-7-20. Edited.</a:t>
            </a:r>
            <a:r>
              <a:rPr lang="en-US" sz="1600" dirty="0"/>
              <a:t/>
            </a:r>
            <a:br>
              <a:rPr lang="en-US" sz="1600" dirty="0"/>
            </a:br>
            <a:r>
              <a:rPr lang="en-US" sz="1600" dirty="0"/>
              <a:t/>
            </a:r>
            <a:br>
              <a:rPr lang="en-US" sz="1600" dirty="0"/>
            </a:br>
            <a:r>
              <a:rPr lang="ar-YE" sz="1600" b="0" i="0" dirty="0">
                <a:solidFill>
                  <a:srgbClr val="333333"/>
                </a:solidFill>
                <a:effectLst/>
                <a:latin typeface="DroidArabicKufi-Regular"/>
              </a:rPr>
              <a:t>موضوع.كوم: </a:t>
            </a:r>
            <a:r>
              <a:rPr lang="en-US" sz="1600" b="0" i="0" u="none" strike="noStrike" dirty="0">
                <a:solidFill>
                  <a:srgbClr val="1A659E"/>
                </a:solidFill>
                <a:effectLst/>
                <a:latin typeface="DroidArabicKufi-Regular"/>
                <a:hlinkClick r:id="rId2"/>
              </a:rPr>
              <a:t>https://mawdoo3.com/%D8%A3%D9%86%D9%88%D8%A7%D8%B9_%D9%88%D8%B3%D8%A7%D8%A6%D9%84_%D8%A7%D9%84%D8%A7%D8%AA%D8%B5%D8%A7%D9%84</a:t>
            </a: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665432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Segoe UI" panose="020B0502040204020203" pitchFamily="34" charset="0"/>
                <a:cs typeface="Segoe UI" panose="020B0502040204020203" pitchFamily="34" charset="0"/>
              </a:rPr>
              <a:t>الاتصال والقيادة</a:t>
            </a:r>
            <a:endParaRPr lang="id-ID" dirty="0">
              <a:solidFill>
                <a:schemeClr val="bg1"/>
              </a:solidFill>
              <a:latin typeface="Segoe UI" panose="020B0502040204020203" pitchFamily="34" charset="0"/>
              <a:cs typeface="Segoe UI" panose="020B0502040204020203" pitchFamily="34" charset="0"/>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218BBF8-A999-45DF-BBEA-C88BF26FEE10}">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0882587-8BC5-40F9-B4D2-ABE8B4BBE12C}">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987DB90C-BF49-468E-9BC4-FFA818EB56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623</TotalTime>
  <Words>3132</Words>
  <Application>Microsoft Office PowerPoint</Application>
  <PresentationFormat>Widescreen</PresentationFormat>
  <Paragraphs>391</Paragraphs>
  <Slides>40</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Alexandria Black</vt:lpstr>
      <vt:lpstr>Alexandria Light</vt:lpstr>
      <vt:lpstr>Alexandria SemiBold</vt:lpstr>
      <vt:lpstr>Arial</vt:lpstr>
      <vt:lpstr>Calibri</vt:lpstr>
      <vt:lpstr>Calibri Light</vt:lpstr>
      <vt:lpstr>DroidArabicKufi-Regular</vt:lpstr>
      <vt:lpstr>Segoe UI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179</cp:revision>
  <dcterms:created xsi:type="dcterms:W3CDTF">2023-04-29T09:08:00Z</dcterms:created>
  <dcterms:modified xsi:type="dcterms:W3CDTF">2026-02-01T14:48:55Z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