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631" r:id="rId2"/>
    <p:sldId id="641" r:id="rId3"/>
    <p:sldId id="633" r:id="rId4"/>
    <p:sldId id="634" r:id="rId5"/>
    <p:sldId id="642" r:id="rId6"/>
    <p:sldId id="640" r:id="rId7"/>
    <p:sldId id="604" r:id="rId8"/>
    <p:sldId id="624" r:id="rId9"/>
    <p:sldId id="625" r:id="rId10"/>
    <p:sldId id="573" r:id="rId11"/>
    <p:sldId id="574" r:id="rId12"/>
    <p:sldId id="619" r:id="rId13"/>
    <p:sldId id="643" r:id="rId14"/>
    <p:sldId id="576" r:id="rId15"/>
    <p:sldId id="577" r:id="rId16"/>
    <p:sldId id="578" r:id="rId17"/>
    <p:sldId id="579" r:id="rId18"/>
    <p:sldId id="580" r:id="rId19"/>
    <p:sldId id="581" r:id="rId20"/>
    <p:sldId id="644" r:id="rId21"/>
    <p:sldId id="607" r:id="rId22"/>
    <p:sldId id="608" r:id="rId23"/>
    <p:sldId id="609" r:id="rId24"/>
    <p:sldId id="610" r:id="rId25"/>
    <p:sldId id="611" r:id="rId26"/>
    <p:sldId id="612" r:id="rId27"/>
    <p:sldId id="613" r:id="rId28"/>
    <p:sldId id="614" r:id="rId29"/>
    <p:sldId id="645" r:id="rId30"/>
    <p:sldId id="617" r:id="rId31"/>
    <p:sldId id="618" r:id="rId32"/>
    <p:sldId id="646" r:id="rId33"/>
    <p:sldId id="590" r:id="rId34"/>
    <p:sldId id="621" r:id="rId35"/>
    <p:sldId id="622" r:id="rId36"/>
    <p:sldId id="626" r:id="rId37"/>
    <p:sldId id="620" r:id="rId38"/>
    <p:sldId id="637" r:id="rId39"/>
    <p:sldId id="638" r:id="rId40"/>
    <p:sldId id="63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218706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73505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39494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5914867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8</a:t>
            </a:r>
          </a:p>
        </p:txBody>
      </p:sp>
      <p:sp>
        <p:nvSpPr>
          <p:cNvPr id="6" name="TextBox 5">
            <a:extLst>
              <a:ext uri="{FF2B5EF4-FFF2-40B4-BE49-F238E27FC236}">
                <a16:creationId xmlns:a16="http://schemas.microsoft.com/office/drawing/2014/main" id="{FEA042EE-C8CC-E074-27DF-53A34124BF15}"/>
              </a:ext>
            </a:extLst>
          </p:cNvPr>
          <p:cNvSpPr txBox="1"/>
          <p:nvPr/>
        </p:nvSpPr>
        <p:spPr>
          <a:xfrm>
            <a:off x="228600" y="5886450"/>
            <a:ext cx="3325462"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Leading Digital Organizations </a:t>
            </a:r>
          </a:p>
        </p:txBody>
      </p:sp>
    </p:spTree>
    <p:extLst>
      <p:ext uri="{BB962C8B-B14F-4D97-AF65-F5344CB8AC3E}">
        <p14:creationId xmlns:p14="http://schemas.microsoft.com/office/powerpoint/2010/main" val="3761427187"/>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51155" y="1540847"/>
            <a:ext cx="6149442" cy="612412"/>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p:txBody>
      </p:sp>
      <p:sp>
        <p:nvSpPr>
          <p:cNvPr id="4" name="TextBox 3">
            <a:extLst>
              <a:ext uri="{FF2B5EF4-FFF2-40B4-BE49-F238E27FC236}">
                <a16:creationId xmlns:a16="http://schemas.microsoft.com/office/drawing/2014/main" id="{9BA59658-412D-3123-6FB2-1ABAE8EE7145}"/>
              </a:ext>
            </a:extLst>
          </p:cNvPr>
          <p:cNvSpPr txBox="1"/>
          <p:nvPr/>
        </p:nvSpPr>
        <p:spPr>
          <a:xfrm>
            <a:off x="3461336" y="2290208"/>
            <a:ext cx="5741750" cy="4031873"/>
          </a:xfrm>
          <a:prstGeom prst="rect">
            <a:avLst/>
          </a:prstGeom>
          <a:noFill/>
        </p:spPr>
        <p:txBody>
          <a:bodyPr wrap="square" rtlCol="0">
            <a:spAutoFit/>
          </a:bodyPr>
          <a:lstStyle/>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00AF1015-6116-8CE1-6B5B-FCB98807CDA7}"/>
              </a:ext>
            </a:extLst>
          </p:cNvPr>
          <p:cNvSpPr txBox="1"/>
          <p:nvPr/>
        </p:nvSpPr>
        <p:spPr>
          <a:xfrm>
            <a:off x="7640847" y="2986992"/>
            <a:ext cx="4349696" cy="2062103"/>
          </a:xfrm>
          <a:prstGeom prst="rect">
            <a:avLst/>
          </a:prstGeom>
          <a:noFill/>
        </p:spPr>
        <p:txBody>
          <a:bodyPr wrap="square" rtlCol="0">
            <a:spAutoFit/>
          </a:bodyPr>
          <a:lstStyle/>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a:t>
            </a:r>
          </a:p>
          <a:p>
            <a:pPr marL="577850" lvl="2" algn="just"/>
            <a:r>
              <a:rPr lang="en-US" b="1" dirty="0">
                <a:solidFill>
                  <a:srgbClr val="0070C0"/>
                </a:solidFill>
                <a:latin typeface="Tajawal ExtraBold" panose="00000800000000000000" pitchFamily="2" charset="-78"/>
                <a:cs typeface="Tajawal ExtraBold" panose="00000800000000000000" pitchFamily="2" charset="-78"/>
              </a:rPr>
              <a:t>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145254127"/>
      </p:ext>
    </p:extLst>
  </p:cSld>
  <p:clrMapOvr>
    <a:masterClrMapping/>
  </p:clrMapOvr>
  <mc:AlternateContent xmlns:mc="http://schemas.openxmlformats.org/markup-compatibility/2006" xmlns:p14="http://schemas.microsoft.com/office/powerpoint/2010/main">
    <mc:Choice Requires="p14">
      <p:transition spd="med" p14:dur="700" advTm="42000">
        <p:fade/>
      </p:transition>
    </mc:Choice>
    <mc:Fallback xmlns="">
      <p:transition spd="med" advTm="4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66126" y="87449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6" name="TextBox 5">
            <a:extLst>
              <a:ext uri="{FF2B5EF4-FFF2-40B4-BE49-F238E27FC236}">
                <a16:creationId xmlns:a16="http://schemas.microsoft.com/office/drawing/2014/main" id="{011DDEC1-86CE-F434-1A28-52CBD0F289EF}"/>
              </a:ext>
            </a:extLst>
          </p:cNvPr>
          <p:cNvSpPr txBox="1"/>
          <p:nvPr/>
        </p:nvSpPr>
        <p:spPr>
          <a:xfrm>
            <a:off x="4866710" y="1590842"/>
            <a:ext cx="6698815" cy="3888244"/>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4008047050"/>
      </p:ext>
    </p:extLst>
  </p:cSld>
  <p:clrMapOvr>
    <a:masterClrMapping/>
  </p:clrMapOvr>
  <mc:AlternateContent xmlns:mc="http://schemas.openxmlformats.org/markup-compatibility/2006" xmlns:p14="http://schemas.microsoft.com/office/powerpoint/2010/main">
    <mc:Choice Requires="p14">
      <p:transition spd="med" p14:dur="700" advTm="55000">
        <p:fade/>
      </p:transition>
    </mc:Choice>
    <mc:Fallback xmlns="">
      <p:transition spd="med" advTm="5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4" name="TextBox 3">
            <a:extLst>
              <a:ext uri="{FF2B5EF4-FFF2-40B4-BE49-F238E27FC236}">
                <a16:creationId xmlns:a16="http://schemas.microsoft.com/office/drawing/2014/main" id="{90D253A0-EAA4-B7DB-E27E-F762ECF107DA}"/>
              </a:ext>
            </a:extLst>
          </p:cNvPr>
          <p:cNvSpPr txBox="1"/>
          <p:nvPr/>
        </p:nvSpPr>
        <p:spPr>
          <a:xfrm>
            <a:off x="4684982" y="1493089"/>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648821472"/>
      </p:ext>
    </p:extLst>
  </p:cSld>
  <p:clrMapOvr>
    <a:masterClrMapping/>
  </p:clrMapOvr>
  <mc:AlternateContent xmlns:mc="http://schemas.openxmlformats.org/markup-compatibility/2006" xmlns:p14="http://schemas.microsoft.com/office/powerpoint/2010/main">
    <mc:Choice Requires="p14">
      <p:transition spd="med" p14:dur="700" advTm="70000">
        <p:fade/>
      </p:transition>
    </mc:Choice>
    <mc:Fallback xmlns="">
      <p:transition spd="med" advTm="7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4" name="TextBox 3">
            <a:extLst>
              <a:ext uri="{FF2B5EF4-FFF2-40B4-BE49-F238E27FC236}">
                <a16:creationId xmlns:a16="http://schemas.microsoft.com/office/drawing/2014/main" id="{7001F331-7ADB-D247-F5C5-44191E352541}"/>
              </a:ext>
            </a:extLst>
          </p:cNvPr>
          <p:cNvSpPr txBox="1"/>
          <p:nvPr/>
        </p:nvSpPr>
        <p:spPr>
          <a:xfrm>
            <a:off x="4648389" y="123678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96257560"/>
      </p:ext>
    </p:extLst>
  </p:cSld>
  <p:clrMapOvr>
    <a:masterClrMapping/>
  </p:clrMapOvr>
  <mc:AlternateContent xmlns:mc="http://schemas.openxmlformats.org/markup-compatibility/2006" xmlns:p14="http://schemas.microsoft.com/office/powerpoint/2010/main">
    <mc:Choice Requires="p14">
      <p:transition spd="med" p14:dur="700" advTm="158100">
        <p:fade/>
      </p:transition>
    </mc:Choice>
    <mc:Fallback xmlns="">
      <p:transition spd="med" advTm="1581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416238"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pic>
        <p:nvPicPr>
          <p:cNvPr id="8" name="Picture 7" descr="A group of people standing in front of a logo&#10;&#10;Description automatically generated with low confidence">
            <a:extLst>
              <a:ext uri="{FF2B5EF4-FFF2-40B4-BE49-F238E27FC236}">
                <a16:creationId xmlns:a16="http://schemas.microsoft.com/office/drawing/2014/main" id="{855B62AA-4B38-1BDF-DF52-B36A49C1C3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035" y="2552185"/>
            <a:ext cx="6317929" cy="3474861"/>
          </a:xfrm>
          <a:prstGeom prst="rect">
            <a:avLst/>
          </a:prstGeom>
        </p:spPr>
      </p:pic>
      <p:sp>
        <p:nvSpPr>
          <p:cNvPr id="2" name="TextBox 1">
            <a:extLst>
              <a:ext uri="{FF2B5EF4-FFF2-40B4-BE49-F238E27FC236}">
                <a16:creationId xmlns:a16="http://schemas.microsoft.com/office/drawing/2014/main" id="{EA2B9942-12A9-77E9-2D83-CCA65ED35F73}"/>
              </a:ext>
            </a:extLst>
          </p:cNvPr>
          <p:cNvSpPr txBox="1"/>
          <p:nvPr/>
        </p:nvSpPr>
        <p:spPr>
          <a:xfrm>
            <a:off x="3056545" y="1651135"/>
            <a:ext cx="6078908"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Leading Digital Organizations </a:t>
            </a:r>
          </a:p>
          <a:p>
            <a:pPr algn="ctr"/>
            <a:r>
              <a:rPr lang="en-US" sz="3200" b="1" dirty="0">
                <a:solidFill>
                  <a:srgbClr val="2B5984"/>
                </a:solidFill>
                <a:latin typeface="Tajawal Medium" panose="00000600000000000000" pitchFamily="2" charset="-78"/>
                <a:cs typeface="Tajawal Medium" panose="00000600000000000000" pitchFamily="2" charset="-78"/>
              </a:rPr>
              <a:t>in a VUCA World</a:t>
            </a:r>
          </a:p>
        </p:txBody>
      </p:sp>
    </p:spTree>
    <p:extLst>
      <p:ext uri="{BB962C8B-B14F-4D97-AF65-F5344CB8AC3E}">
        <p14:creationId xmlns:p14="http://schemas.microsoft.com/office/powerpoint/2010/main" val="3759357883"/>
      </p:ext>
    </p:extLst>
  </p:cSld>
  <p:clrMapOvr>
    <a:masterClrMapping/>
  </p:clrMapOvr>
  <mc:AlternateContent xmlns:mc="http://schemas.openxmlformats.org/markup-compatibility/2006" xmlns:p14="http://schemas.microsoft.com/office/powerpoint/2010/main">
    <mc:Choice Requires="p14">
      <p:transition spd="med" p14:dur="700" advTm="63100">
        <p:fade/>
      </p:transition>
    </mc:Choice>
    <mc:Fallback xmlns="">
      <p:transition spd="med" advTm="631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9" name="TextBox 8"/>
          <p:cNvSpPr txBox="1"/>
          <p:nvPr/>
        </p:nvSpPr>
        <p:spPr>
          <a:xfrm>
            <a:off x="167840" y="1934104"/>
            <a:ext cx="11250730"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
        <p:nvSpPr>
          <p:cNvPr id="10" name="TextBox 9">
            <a:extLst>
              <a:ext uri="{FF2B5EF4-FFF2-40B4-BE49-F238E27FC236}">
                <a16:creationId xmlns:a16="http://schemas.microsoft.com/office/drawing/2014/main" id="{FD3A021B-F342-E887-54AA-2D300F46B87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2"/>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742950" y="1974301"/>
            <a:ext cx="6428730"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1" name="TextBox 10">
            <a:extLst>
              <a:ext uri="{FF2B5EF4-FFF2-40B4-BE49-F238E27FC236}">
                <a16:creationId xmlns:a16="http://schemas.microsoft.com/office/drawing/2014/main" id="{F7E7C128-E572-EBA8-D9C1-9DF01A522EFC}"/>
              </a:ext>
            </a:extLst>
          </p:cNvPr>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12" name="TextBox 11">
            <a:extLst>
              <a:ext uri="{FF2B5EF4-FFF2-40B4-BE49-F238E27FC236}">
                <a16:creationId xmlns:a16="http://schemas.microsoft.com/office/drawing/2014/main" id="{AD9536C0-C8A2-7891-2257-A754C831414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2"/>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615390" y="1957518"/>
            <a:ext cx="663763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1" name="TextBox 10">
            <a:extLst>
              <a:ext uri="{FF2B5EF4-FFF2-40B4-BE49-F238E27FC236}">
                <a16:creationId xmlns:a16="http://schemas.microsoft.com/office/drawing/2014/main" id="{EDE75F80-2256-03DC-43A2-6A2AD8E9067F}"/>
              </a:ext>
            </a:extLst>
          </p:cNvPr>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12" name="TextBox 11">
            <a:extLst>
              <a:ext uri="{FF2B5EF4-FFF2-40B4-BE49-F238E27FC236}">
                <a16:creationId xmlns:a16="http://schemas.microsoft.com/office/drawing/2014/main" id="{2F4C0C32-23F5-7D5B-C964-6C5CC69C7D8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36420" y="2210015"/>
            <a:ext cx="11102140" cy="3637984"/>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played a very important role during the COVID-19 crisis. It was a shock for the entire system. It was a display of a volatile, uncertain, complex, and ambiguous environment. </a:t>
            </a:r>
          </a:p>
        </p:txBody>
      </p:sp>
      <p:sp>
        <p:nvSpPr>
          <p:cNvPr id="11" name="TextBox 10">
            <a:extLst>
              <a:ext uri="{FF2B5EF4-FFF2-40B4-BE49-F238E27FC236}">
                <a16:creationId xmlns:a16="http://schemas.microsoft.com/office/drawing/2014/main" id="{B241C5CB-3757-0122-1DDB-83B735B06726}"/>
              </a:ext>
            </a:extLst>
          </p:cNvPr>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12" name="TextBox 11">
            <a:extLst>
              <a:ext uri="{FF2B5EF4-FFF2-40B4-BE49-F238E27FC236}">
                <a16:creationId xmlns:a16="http://schemas.microsoft.com/office/drawing/2014/main" id="{C6E03EB3-D295-267D-E622-E3C6F028A74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17170" y="2031703"/>
            <a:ext cx="11119890" cy="3836756"/>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pandemic drove the rapid adoption of digital technologies and ways of working needed for companies just to stay relevant and continue to operate. Not only did the stock market experience a historic drop in value, but companies have had to dramatically change the way they operate amidst a social lock-down. </a:t>
            </a:r>
          </a:p>
          <a:p>
            <a:pPr marL="974725" indent="-457200" algn="just">
              <a:lnSpc>
                <a:spcPts val="37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 </a:t>
            </a:r>
          </a:p>
        </p:txBody>
      </p:sp>
      <p:sp>
        <p:nvSpPr>
          <p:cNvPr id="11" name="TextBox 10">
            <a:extLst>
              <a:ext uri="{FF2B5EF4-FFF2-40B4-BE49-F238E27FC236}">
                <a16:creationId xmlns:a16="http://schemas.microsoft.com/office/drawing/2014/main" id="{92CD5608-EEAF-13F7-F377-ED110020A3C8}"/>
              </a:ext>
            </a:extLst>
          </p:cNvPr>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12" name="TextBox 11">
            <a:extLst>
              <a:ext uri="{FF2B5EF4-FFF2-40B4-BE49-F238E27FC236}">
                <a16:creationId xmlns:a16="http://schemas.microsoft.com/office/drawing/2014/main" id="{7234C108-1FAE-28E3-ACD0-C072CAE548D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671805" y="218813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
        <p:nvSpPr>
          <p:cNvPr id="3" name="TextBox 2">
            <a:extLst>
              <a:ext uri="{FF2B5EF4-FFF2-40B4-BE49-F238E27FC236}">
                <a16:creationId xmlns:a16="http://schemas.microsoft.com/office/drawing/2014/main" id="{D03FD6BD-A333-157E-6B25-E3D4375A74D8}"/>
              </a:ext>
            </a:extLst>
          </p:cNvPr>
          <p:cNvSpPr txBox="1"/>
          <p:nvPr/>
        </p:nvSpPr>
        <p:spPr>
          <a:xfrm>
            <a:off x="2440788" y="1093422"/>
            <a:ext cx="1288623"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VUCA </a:t>
            </a:r>
          </a:p>
        </p:txBody>
      </p:sp>
      <p:sp>
        <p:nvSpPr>
          <p:cNvPr id="9" name="TextBox 8">
            <a:extLst>
              <a:ext uri="{FF2B5EF4-FFF2-40B4-BE49-F238E27FC236}">
                <a16:creationId xmlns:a16="http://schemas.microsoft.com/office/drawing/2014/main" id="{A75C272C-2E03-0FB6-5210-D2BB4525CA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416238"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2" name="TextBox 1">
            <a:extLst>
              <a:ext uri="{FF2B5EF4-FFF2-40B4-BE49-F238E27FC236}">
                <a16:creationId xmlns:a16="http://schemas.microsoft.com/office/drawing/2014/main" id="{EA2B9942-12A9-77E9-2D83-CCA65ED35F73}"/>
              </a:ext>
            </a:extLst>
          </p:cNvPr>
          <p:cNvSpPr txBox="1"/>
          <p:nvPr/>
        </p:nvSpPr>
        <p:spPr>
          <a:xfrm>
            <a:off x="3579925" y="1651135"/>
            <a:ext cx="5032147" cy="584775"/>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3" name="Picture 2" descr="A picture containing person, person, web, outdoor object&#10;&#10;Description automatically generated">
            <a:extLst>
              <a:ext uri="{FF2B5EF4-FFF2-40B4-BE49-F238E27FC236}">
                <a16:creationId xmlns:a16="http://schemas.microsoft.com/office/drawing/2014/main" id="{13FC1BCC-F934-BA91-989A-6E4B60F408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071" y="2349028"/>
            <a:ext cx="5441857" cy="3627905"/>
          </a:xfrm>
          <a:prstGeom prst="rect">
            <a:avLst/>
          </a:prstGeom>
        </p:spPr>
      </p:pic>
    </p:spTree>
    <p:extLst>
      <p:ext uri="{BB962C8B-B14F-4D97-AF65-F5344CB8AC3E}">
        <p14:creationId xmlns:p14="http://schemas.microsoft.com/office/powerpoint/2010/main" val="3700817118"/>
      </p:ext>
    </p:extLst>
  </p:cSld>
  <p:clrMapOvr>
    <a:masterClrMapping/>
  </p:clrMapOvr>
  <mc:AlternateContent xmlns:mc="http://schemas.openxmlformats.org/markup-compatibility/2006" xmlns:p14="http://schemas.microsoft.com/office/powerpoint/2010/main">
    <mc:Choice Requires="p14">
      <p:transition spd="med" p14:dur="700" advTm="24000">
        <p:fade/>
      </p:transition>
    </mc:Choice>
    <mc:Fallback xmlns="">
      <p:transition spd="med" advTm="2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3217" y="77486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
        <p:nvSpPr>
          <p:cNvPr id="9" name="TextBox 8">
            <a:extLst>
              <a:ext uri="{FF2B5EF4-FFF2-40B4-BE49-F238E27FC236}">
                <a16:creationId xmlns:a16="http://schemas.microsoft.com/office/drawing/2014/main" id="{2DF55BF7-375C-8CC1-8ED5-16CAEB6AD3E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287" y="1970197"/>
            <a:ext cx="11269133" cy="3936142"/>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The 10-step Model, shown in the previous figure, uses five distinct “service-level” components that create and sustain value throughout the design and delivery process.</a:t>
            </a:r>
          </a:p>
          <a:p>
            <a:pPr marL="974725" lvl="1"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1. Service innovation and delivery (steps 1 and 10): Develop innovative customer value propositions, often co-created with customer engagement, which are reviewed/refined after implementation to sustain innovation.</a:t>
            </a:r>
          </a:p>
        </p:txBody>
      </p:sp>
      <p:sp>
        <p:nvSpPr>
          <p:cNvPr id="11" name="TextBox 10">
            <a:extLst>
              <a:ext uri="{FF2B5EF4-FFF2-40B4-BE49-F238E27FC236}">
                <a16:creationId xmlns:a16="http://schemas.microsoft.com/office/drawing/2014/main" id="{6600A175-DE0E-A52F-617E-948D969CB268}"/>
              </a:ext>
            </a:extLst>
          </p:cNvPr>
          <p:cNvSpPr txBox="1"/>
          <p:nvPr/>
        </p:nvSpPr>
        <p:spPr>
          <a:xfrm>
            <a:off x="2353197" y="114714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sp>
        <p:nvSpPr>
          <p:cNvPr id="12" name="TextBox 11">
            <a:extLst>
              <a:ext uri="{FF2B5EF4-FFF2-40B4-BE49-F238E27FC236}">
                <a16:creationId xmlns:a16="http://schemas.microsoft.com/office/drawing/2014/main" id="{8B706FF5-EF20-35EF-E8AA-5C4012B18BF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94310" y="2058988"/>
            <a:ext cx="11450452" cy="3977499"/>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 (steps 2 and 3): Identify customer service encounters that incrementally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 (steps 4 and 5): Leverage advanced technology to automate select processes/work-flows to develop digital services, and build a data warehouse to analyze value created and delivered and gain keen insight into customer decision processes.</a:t>
            </a:r>
          </a:p>
        </p:txBody>
      </p:sp>
      <p:sp>
        <p:nvSpPr>
          <p:cNvPr id="11" name="TextBox 10">
            <a:extLst>
              <a:ext uri="{FF2B5EF4-FFF2-40B4-BE49-F238E27FC236}">
                <a16:creationId xmlns:a16="http://schemas.microsoft.com/office/drawing/2014/main" id="{5EBF47A5-B2E1-D248-B110-E2C753CBAEF4}"/>
              </a:ext>
            </a:extLst>
          </p:cNvPr>
          <p:cNvSpPr txBox="1"/>
          <p:nvPr/>
        </p:nvSpPr>
        <p:spPr>
          <a:xfrm>
            <a:off x="2353197" y="114714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sp>
        <p:nvSpPr>
          <p:cNvPr id="12" name="TextBox 11">
            <a:extLst>
              <a:ext uri="{FF2B5EF4-FFF2-40B4-BE49-F238E27FC236}">
                <a16:creationId xmlns:a16="http://schemas.microsoft.com/office/drawing/2014/main" id="{6A098B11-6690-E60D-5601-BD480A3AB29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3580" y="2074553"/>
            <a:ext cx="10818985" cy="3901837"/>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 (steps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AE785394-EEF9-5B61-F227-73F456A51D6E}"/>
              </a:ext>
            </a:extLst>
          </p:cNvPr>
          <p:cNvSpPr txBox="1"/>
          <p:nvPr/>
        </p:nvSpPr>
        <p:spPr>
          <a:xfrm>
            <a:off x="2353197" y="114714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sp>
        <p:nvSpPr>
          <p:cNvPr id="12" name="TextBox 11">
            <a:extLst>
              <a:ext uri="{FF2B5EF4-FFF2-40B4-BE49-F238E27FC236}">
                <a16:creationId xmlns:a16="http://schemas.microsoft.com/office/drawing/2014/main" id="{27D06618-1F46-5935-BEAB-A87EED04C50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93570" y="2074553"/>
            <a:ext cx="11043490" cy="3816429"/>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C00000"/>
                </a:solidFill>
                <a:latin typeface="Tajawal ExtraBold" panose="00000800000000000000" pitchFamily="2" charset="-78"/>
                <a:cs typeface="Tajawal ExtraBold" panose="00000800000000000000" pitchFamily="2" charset="-78"/>
              </a:rPr>
              <a:t>customer focus </a:t>
            </a:r>
            <a:r>
              <a:rPr lang="en-US" sz="22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200" b="1" dirty="0">
                <a:solidFill>
                  <a:srgbClr val="C00000"/>
                </a:solidFill>
                <a:latin typeface="Tajawal ExtraBold" panose="00000800000000000000" pitchFamily="2" charset="-78"/>
                <a:cs typeface="Tajawal ExtraBold" panose="00000800000000000000" pitchFamily="2" charset="-78"/>
              </a:rPr>
              <a:t>service operations </a:t>
            </a:r>
            <a:r>
              <a:rPr lang="en-US" sz="2200" b="1" dirty="0">
                <a:solidFill>
                  <a:srgbClr val="0A1F61"/>
                </a:solidFill>
                <a:latin typeface="Tajawal ExtraBold" panose="00000800000000000000" pitchFamily="2" charset="-78"/>
                <a:cs typeface="Tajawal ExtraBold" panose="00000800000000000000" pitchFamily="2" charset="-78"/>
              </a:rPr>
              <a:t>will meet evolving customer value propositions, and digital services designed will support customer engagement. The </a:t>
            </a:r>
            <a:r>
              <a:rPr lang="en-US" sz="2200" b="1" dirty="0">
                <a:solidFill>
                  <a:srgbClr val="C00000"/>
                </a:solidFill>
                <a:latin typeface="Tajawal ExtraBold" panose="00000800000000000000" pitchFamily="2" charset="-78"/>
                <a:cs typeface="Tajawal ExtraBold" panose="00000800000000000000" pitchFamily="2" charset="-78"/>
              </a:rPr>
              <a:t>service strategy </a:t>
            </a:r>
            <a:r>
              <a:rPr lang="en-US" sz="2200" b="1" dirty="0">
                <a:solidFill>
                  <a:srgbClr val="0A1F61"/>
                </a:solidFill>
                <a:latin typeface="Tajawal ExtraBold" panose="00000800000000000000" pitchFamily="2" charset="-78"/>
                <a:cs typeface="Tajawal ExtraBold" panose="00000800000000000000" pitchFamily="2" charset="-78"/>
              </a:rPr>
              <a:t>positions digital services to meet customer strategy,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addition, </a:t>
            </a:r>
            <a:r>
              <a:rPr lang="en-US" sz="2200" b="1" dirty="0">
                <a:solidFill>
                  <a:srgbClr val="C00000"/>
                </a:solidFill>
                <a:latin typeface="Tajawal ExtraBold" panose="00000800000000000000" pitchFamily="2" charset="-78"/>
                <a:cs typeface="Tajawal ExtraBold" panose="00000800000000000000" pitchFamily="2" charset="-78"/>
              </a:rPr>
              <a:t>service level agility </a:t>
            </a:r>
            <a:r>
              <a:rPr lang="en-US" sz="22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
        <p:nvSpPr>
          <p:cNvPr id="11" name="TextBox 10">
            <a:extLst>
              <a:ext uri="{FF2B5EF4-FFF2-40B4-BE49-F238E27FC236}">
                <a16:creationId xmlns:a16="http://schemas.microsoft.com/office/drawing/2014/main" id="{9BD1E007-59AB-D73D-CF67-D522440C3F35}"/>
              </a:ext>
            </a:extLst>
          </p:cNvPr>
          <p:cNvSpPr txBox="1"/>
          <p:nvPr/>
        </p:nvSpPr>
        <p:spPr>
          <a:xfrm>
            <a:off x="2353197" y="114714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sp>
        <p:nvSpPr>
          <p:cNvPr id="12" name="TextBox 11">
            <a:extLst>
              <a:ext uri="{FF2B5EF4-FFF2-40B4-BE49-F238E27FC236}">
                <a16:creationId xmlns:a16="http://schemas.microsoft.com/office/drawing/2014/main" id="{8B4C7D55-D1B0-B401-46E6-8BBF4B7110A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26536" y="2169061"/>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
        <p:nvSpPr>
          <p:cNvPr id="11" name="TextBox 10">
            <a:extLst>
              <a:ext uri="{FF2B5EF4-FFF2-40B4-BE49-F238E27FC236}">
                <a16:creationId xmlns:a16="http://schemas.microsoft.com/office/drawing/2014/main" id="{A180FDE2-B7A5-FD2B-B747-D9EA88F14E7A}"/>
              </a:ext>
            </a:extLst>
          </p:cNvPr>
          <p:cNvSpPr txBox="1"/>
          <p:nvPr/>
        </p:nvSpPr>
        <p:spPr>
          <a:xfrm>
            <a:off x="2353197" y="1147148"/>
            <a:ext cx="443903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Leadership Model</a:t>
            </a:r>
          </a:p>
        </p:txBody>
      </p:sp>
      <p:sp>
        <p:nvSpPr>
          <p:cNvPr id="12" name="TextBox 11">
            <a:extLst>
              <a:ext uri="{FF2B5EF4-FFF2-40B4-BE49-F238E27FC236}">
                <a16:creationId xmlns:a16="http://schemas.microsoft.com/office/drawing/2014/main" id="{AEF1A116-CB6F-1709-86C1-713500DEBFC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416238"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2" name="TextBox 1">
            <a:extLst>
              <a:ext uri="{FF2B5EF4-FFF2-40B4-BE49-F238E27FC236}">
                <a16:creationId xmlns:a16="http://schemas.microsoft.com/office/drawing/2014/main" id="{EA2B9942-12A9-77E9-2D83-CCA65ED35F73}"/>
              </a:ext>
            </a:extLst>
          </p:cNvPr>
          <p:cNvSpPr txBox="1"/>
          <p:nvPr/>
        </p:nvSpPr>
        <p:spPr>
          <a:xfrm>
            <a:off x="3487752" y="1651135"/>
            <a:ext cx="5216493"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Effective Communication </a:t>
            </a:r>
          </a:p>
          <a:p>
            <a:pPr algn="ctr"/>
            <a:r>
              <a:rPr lang="en-US" sz="3200" b="1" dirty="0">
                <a:solidFill>
                  <a:srgbClr val="2B5984"/>
                </a:solidFill>
                <a:latin typeface="Tajawal Medium" panose="00000600000000000000" pitchFamily="2" charset="-78"/>
                <a:cs typeface="Tajawal Medium" panose="00000600000000000000" pitchFamily="2" charset="-78"/>
              </a:rPr>
              <a:t>in virtual organizations</a:t>
            </a:r>
          </a:p>
        </p:txBody>
      </p:sp>
      <p:pic>
        <p:nvPicPr>
          <p:cNvPr id="6" name="Picture 5" descr="Graphical user interface, website&#10;&#10;Description automatically generated">
            <a:extLst>
              <a:ext uri="{FF2B5EF4-FFF2-40B4-BE49-F238E27FC236}">
                <a16:creationId xmlns:a16="http://schemas.microsoft.com/office/drawing/2014/main" id="{29DF08D0-9500-D812-5965-56BD526207FD}"/>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36013" y="2326379"/>
            <a:ext cx="5319969" cy="3867568"/>
          </a:xfrm>
          <a:prstGeom prst="rect">
            <a:avLst/>
          </a:prstGeom>
        </p:spPr>
      </p:pic>
    </p:spTree>
    <p:extLst>
      <p:ext uri="{BB962C8B-B14F-4D97-AF65-F5344CB8AC3E}">
        <p14:creationId xmlns:p14="http://schemas.microsoft.com/office/powerpoint/2010/main" val="1316968579"/>
      </p:ext>
    </p:extLst>
  </p:cSld>
  <p:clrMapOvr>
    <a:masterClrMapping/>
  </p:clrMapOvr>
  <mc:AlternateContent xmlns:mc="http://schemas.openxmlformats.org/markup-compatibility/2006" xmlns:p14="http://schemas.microsoft.com/office/powerpoint/2010/main">
    <mc:Choice Requires="p14">
      <p:transition spd="med" p14:dur="700" advTm="41000">
        <p:fade/>
      </p:transition>
    </mc:Choice>
    <mc:Fallback xmlns="">
      <p:transition spd="med" advTm="41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9" name="TextBox 8"/>
          <p:cNvSpPr txBox="1"/>
          <p:nvPr/>
        </p:nvSpPr>
        <p:spPr>
          <a:xfrm>
            <a:off x="213818" y="1983113"/>
            <a:ext cx="11088952"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communicate via ICT (e.g.,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CF9C55C0-CBB9-CF49-060D-FAF7B3FB328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1756599"/>
            <a:ext cx="8096250" cy="4238625"/>
          </a:xfrm>
          <a:prstGeom prst="rect">
            <a:avLst/>
          </a:prstGeom>
        </p:spPr>
      </p:pic>
      <p:sp>
        <p:nvSpPr>
          <p:cNvPr id="9" name="TextBox 8"/>
          <p:cNvSpPr txBox="1"/>
          <p:nvPr/>
        </p:nvSpPr>
        <p:spPr>
          <a:xfrm>
            <a:off x="12277" y="2247980"/>
            <a:ext cx="3897430" cy="3747244"/>
          </a:xfrm>
          <a:prstGeom prst="rect">
            <a:avLst/>
          </a:prstGeom>
          <a:noFill/>
        </p:spPr>
        <p:txBody>
          <a:bodyPr wrap="square" rtlCol="0">
            <a:spAutoFit/>
          </a:bodyPr>
          <a:lstStyle/>
          <a:p>
            <a:pPr marL="974725" indent="-346075"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a:t>
            </a:r>
            <a:r>
              <a:rPr lang="ar-EG"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communication is highlighted as the leading aspect, as shown in the figure. </a:t>
            </a:r>
          </a:p>
        </p:txBody>
      </p:sp>
      <p:sp>
        <p:nvSpPr>
          <p:cNvPr id="10" name="TextBox 9">
            <a:extLst>
              <a:ext uri="{FF2B5EF4-FFF2-40B4-BE49-F238E27FC236}">
                <a16:creationId xmlns:a16="http://schemas.microsoft.com/office/drawing/2014/main" id="{7E047489-2479-FBC0-C4AC-58F559D992B1}"/>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3" name="TextBox 12">
            <a:extLst>
              <a:ext uri="{FF2B5EF4-FFF2-40B4-BE49-F238E27FC236}">
                <a16:creationId xmlns:a16="http://schemas.microsoft.com/office/drawing/2014/main" id="{6FA87ECB-DC38-E348-C233-307BB7CBD32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41000"/>
    </mc:Choice>
    <mc:Fallback xmlns="">
      <p:transition advTm="24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5000" y="2126878"/>
            <a:ext cx="10818985" cy="37472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team diversity, which further elaborates to communication. Communication is not only one independent factor, but a combination of equally weighing factors: frequency, quality and content.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affects trust and cognition, which in its own turn influences outcomes - viability, performance, and satisfaction.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 their outcomes, as levels of performance decreases in correlation with levels of communication.</a:t>
            </a:r>
          </a:p>
        </p:txBody>
      </p:sp>
      <p:sp>
        <p:nvSpPr>
          <p:cNvPr id="10" name="TextBox 9">
            <a:extLst>
              <a:ext uri="{FF2B5EF4-FFF2-40B4-BE49-F238E27FC236}">
                <a16:creationId xmlns:a16="http://schemas.microsoft.com/office/drawing/2014/main" id="{21214D96-36D1-9CF4-1E67-E7407268D4F6}"/>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2" name="TextBox 11">
            <a:extLst>
              <a:ext uri="{FF2B5EF4-FFF2-40B4-BE49-F238E27FC236}">
                <a16:creationId xmlns:a16="http://schemas.microsoft.com/office/drawing/2014/main" id="{C10BB12C-2AE7-35BF-B24C-5029250B6FF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27860" y="1942907"/>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
        <p:nvSpPr>
          <p:cNvPr id="11" name="TextBox 10">
            <a:extLst>
              <a:ext uri="{FF2B5EF4-FFF2-40B4-BE49-F238E27FC236}">
                <a16:creationId xmlns:a16="http://schemas.microsoft.com/office/drawing/2014/main" id="{A49D063B-7346-2C10-99ED-01EDF9B509CD}"/>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2" name="TextBox 11">
            <a:extLst>
              <a:ext uri="{FF2B5EF4-FFF2-40B4-BE49-F238E27FC236}">
                <a16:creationId xmlns:a16="http://schemas.microsoft.com/office/drawing/2014/main" id="{1C48F906-674E-DCD8-A99A-AB9CFAEB9E4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5340" y="1988012"/>
            <a:ext cx="11070360" cy="4124206"/>
          </a:xfrm>
          <a:prstGeom prst="rect">
            <a:avLst/>
          </a:prstGeom>
          <a:noFill/>
        </p:spPr>
        <p:txBody>
          <a:bodyPr wrap="square" rtlCol="0">
            <a:spAutoFit/>
          </a:bodyPr>
          <a:lstStyle/>
          <a:p>
            <a:pPr marL="517525" algn="just"/>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“affective, cognitive, and behavioral elements” and is shown in individuals as an ability to understand the different levels of communication. </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“knowledge of communication and context, and ability to obtain goals (skill)”.</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Members must see the team’s and organization’s goals as their own, in order to be an efficient and effective team member. </a:t>
            </a:r>
          </a:p>
        </p:txBody>
      </p:sp>
      <p:sp>
        <p:nvSpPr>
          <p:cNvPr id="11" name="TextBox 10">
            <a:extLst>
              <a:ext uri="{FF2B5EF4-FFF2-40B4-BE49-F238E27FC236}">
                <a16:creationId xmlns:a16="http://schemas.microsoft.com/office/drawing/2014/main" id="{F9DD094F-A47A-BD8A-71CA-2569C0865D4B}"/>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2" name="TextBox 11">
            <a:extLst>
              <a:ext uri="{FF2B5EF4-FFF2-40B4-BE49-F238E27FC236}">
                <a16:creationId xmlns:a16="http://schemas.microsoft.com/office/drawing/2014/main" id="{0AE98995-1711-052F-6976-5DBF690F1D7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19300" y="2026345"/>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
        <p:nvSpPr>
          <p:cNvPr id="11" name="TextBox 10">
            <a:extLst>
              <a:ext uri="{FF2B5EF4-FFF2-40B4-BE49-F238E27FC236}">
                <a16:creationId xmlns:a16="http://schemas.microsoft.com/office/drawing/2014/main" id="{671F749E-C8F4-93A7-2E71-CE320FF52E68}"/>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2" name="TextBox 11">
            <a:extLst>
              <a:ext uri="{FF2B5EF4-FFF2-40B4-BE49-F238E27FC236}">
                <a16:creationId xmlns:a16="http://schemas.microsoft.com/office/drawing/2014/main" id="{C484B804-9BAC-F945-F0D8-5F7948A102F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2">
            <a:lum bright="-20000" contrast="40000"/>
          </a:blip>
          <a:srcRect t="5042"/>
          <a:stretch/>
        </p:blipFill>
        <p:spPr>
          <a:xfrm>
            <a:off x="2556391" y="4180919"/>
            <a:ext cx="7362162" cy="2677081"/>
          </a:xfrm>
          <a:prstGeom prst="rect">
            <a:avLst/>
          </a:prstGeom>
        </p:spPr>
      </p:pic>
      <p:sp>
        <p:nvSpPr>
          <p:cNvPr id="9" name="TextBox 8"/>
          <p:cNvSpPr txBox="1"/>
          <p:nvPr/>
        </p:nvSpPr>
        <p:spPr>
          <a:xfrm>
            <a:off x="495105" y="1664781"/>
            <a:ext cx="10992045" cy="2516138"/>
          </a:xfrm>
          <a:prstGeom prst="rect">
            <a:avLst/>
          </a:prstGeom>
          <a:noFill/>
        </p:spPr>
        <p:txBody>
          <a:bodyPr wrap="square" rtlCol="0">
            <a:spAutoFit/>
          </a:bodyPr>
          <a:lstStyle/>
          <a:p>
            <a:pPr marL="1657350"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Shannon-Weaver model. The model consists of components, such as information source, transmitter, signal, receiver, and message. Communication binds the several levels of an organization together and it acts as a tool for distributing information.</a:t>
            </a:r>
          </a:p>
        </p:txBody>
      </p:sp>
      <p:sp>
        <p:nvSpPr>
          <p:cNvPr id="12" name="TextBox 11">
            <a:extLst>
              <a:ext uri="{FF2B5EF4-FFF2-40B4-BE49-F238E27FC236}">
                <a16:creationId xmlns:a16="http://schemas.microsoft.com/office/drawing/2014/main" id="{E03D626A-471F-CF91-5B74-B19C9AD5DC18}"/>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3" name="TextBox 12">
            <a:extLst>
              <a:ext uri="{FF2B5EF4-FFF2-40B4-BE49-F238E27FC236}">
                <a16:creationId xmlns:a16="http://schemas.microsoft.com/office/drawing/2014/main" id="{A63EABE9-5276-5667-0431-0430EC095D3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47868" y="2424263"/>
            <a:ext cx="6044131" cy="3292176"/>
          </a:xfrm>
          <a:prstGeom prst="rect">
            <a:avLst/>
          </a:prstGeom>
        </p:spPr>
      </p:pic>
      <p:sp>
        <p:nvSpPr>
          <p:cNvPr id="9" name="TextBox 8"/>
          <p:cNvSpPr txBox="1"/>
          <p:nvPr/>
        </p:nvSpPr>
        <p:spPr>
          <a:xfrm>
            <a:off x="-57149" y="2364778"/>
            <a:ext cx="6205018" cy="3744358"/>
          </a:xfrm>
          <a:prstGeom prst="rect">
            <a:avLst/>
          </a:prstGeom>
          <a:noFill/>
        </p:spPr>
        <p:txBody>
          <a:bodyPr wrap="square" rtlCol="0">
            <a:spAutoFit/>
          </a:bodyPr>
          <a:lstStyle/>
          <a:p>
            <a:pPr marL="857250" indent="171450" algn="just">
              <a:lnSpc>
                <a:spcPts val="3200"/>
              </a:lnSpc>
              <a:buFont typeface="Wingdings" panose="05000000000000000000" pitchFamily="2" charset="2"/>
              <a:buChar char="q"/>
              <a:tabLst>
                <a:tab pos="857250" algn="l"/>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 human resources as an important aspect in organizations and in communication. One of many aspects of human resources is employee engagement that influence “both individual employee outcomes and organizational level success and financial performance”.</a:t>
            </a:r>
          </a:p>
        </p:txBody>
      </p:sp>
      <p:sp>
        <p:nvSpPr>
          <p:cNvPr id="12" name="TextBox 11">
            <a:extLst>
              <a:ext uri="{FF2B5EF4-FFF2-40B4-BE49-F238E27FC236}">
                <a16:creationId xmlns:a16="http://schemas.microsoft.com/office/drawing/2014/main" id="{27338F97-33DE-DFA2-DAD4-630AAECB7CA0}"/>
              </a:ext>
            </a:extLst>
          </p:cNvPr>
          <p:cNvSpPr txBox="1"/>
          <p:nvPr/>
        </p:nvSpPr>
        <p:spPr>
          <a:xfrm>
            <a:off x="2311336" y="1141561"/>
            <a:ext cx="852430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Effective Communication in virtual organizations </a:t>
            </a:r>
          </a:p>
        </p:txBody>
      </p:sp>
      <p:sp>
        <p:nvSpPr>
          <p:cNvPr id="13" name="TextBox 12">
            <a:extLst>
              <a:ext uri="{FF2B5EF4-FFF2-40B4-BE49-F238E27FC236}">
                <a16:creationId xmlns:a16="http://schemas.microsoft.com/office/drawing/2014/main" id="{43E29545-AF9F-46DA-D278-3F3B54273E8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5" name="TextBox 14">
            <a:extLst>
              <a:ext uri="{FF2B5EF4-FFF2-40B4-BE49-F238E27FC236}">
                <a16:creationId xmlns:a16="http://schemas.microsoft.com/office/drawing/2014/main" id="{DD468F99-E44D-B85C-BD2A-01D97BD88279}"/>
              </a:ext>
            </a:extLst>
          </p:cNvPr>
          <p:cNvSpPr txBox="1"/>
          <p:nvPr/>
        </p:nvSpPr>
        <p:spPr>
          <a:xfrm>
            <a:off x="1761188" y="1727971"/>
            <a:ext cx="8217202" cy="458523"/>
          </a:xfrm>
          <a:prstGeom prst="rect">
            <a:avLst/>
          </a:prstGeom>
          <a:noFill/>
        </p:spPr>
        <p:txBody>
          <a:bodyPr wrap="square">
            <a:spAutoFit/>
          </a:bodyPr>
          <a:lstStyle/>
          <a:p>
            <a:pPr marL="914400" indent="-171450" algn="just">
              <a:lnSpc>
                <a:spcPts val="3200"/>
              </a:lnSpc>
            </a:pPr>
            <a:r>
              <a:rPr lang="en-US" sz="20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p:txBody>
      </p:sp>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416238"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7597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2" name="TextBox 1">
            <a:extLst>
              <a:ext uri="{FF2B5EF4-FFF2-40B4-BE49-F238E27FC236}">
                <a16:creationId xmlns:a16="http://schemas.microsoft.com/office/drawing/2014/main" id="{EA2B9942-12A9-77E9-2D83-CCA65ED35F73}"/>
              </a:ext>
            </a:extLst>
          </p:cNvPr>
          <p:cNvSpPr txBox="1"/>
          <p:nvPr/>
        </p:nvSpPr>
        <p:spPr>
          <a:xfrm>
            <a:off x="3270545" y="1651135"/>
            <a:ext cx="5650906"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Digital Skills for Improving </a:t>
            </a:r>
            <a:endParaRPr lang="ar-EG" sz="3200" b="1" dirty="0">
              <a:solidFill>
                <a:srgbClr val="2B5984"/>
              </a:solidFill>
              <a:latin typeface="Tajawal Medium" panose="00000600000000000000" pitchFamily="2" charset="-78"/>
              <a:cs typeface="Tajawal Medium" panose="00000600000000000000" pitchFamily="2" charset="-78"/>
            </a:endParaRPr>
          </a:p>
          <a:p>
            <a:pPr algn="ctr"/>
            <a:r>
              <a:rPr lang="en-US" sz="3200" b="1" dirty="0">
                <a:solidFill>
                  <a:srgbClr val="2B5984"/>
                </a:solidFill>
                <a:latin typeface="Tajawal Medium" panose="00000600000000000000" pitchFamily="2" charset="-78"/>
                <a:cs typeface="Tajawal Medium" panose="00000600000000000000" pitchFamily="2" charset="-78"/>
              </a:rPr>
              <a:t>Organizational Performance</a:t>
            </a:r>
          </a:p>
        </p:txBody>
      </p:sp>
      <p:pic>
        <p:nvPicPr>
          <p:cNvPr id="3" name="Picture 2" descr="Diagram&#10;&#10;Description automatically generated">
            <a:extLst>
              <a:ext uri="{FF2B5EF4-FFF2-40B4-BE49-F238E27FC236}">
                <a16:creationId xmlns:a16="http://schemas.microsoft.com/office/drawing/2014/main" id="{A5DEFE15-FC48-09FF-2B0B-BC21019D629D}"/>
              </a:ext>
            </a:extLst>
          </p:cNvPr>
          <p:cNvPicPr>
            <a:picLocks noChangeAspect="1"/>
          </p:cNvPicPr>
          <p:nvPr/>
        </p:nvPicPr>
        <p:blipFill rotWithShape="1">
          <a:blip r:embed="rId4">
            <a:extLst>
              <a:ext uri="{28A0092B-C50C-407E-A947-70E740481C1C}">
                <a14:useLocalDpi xmlns:a14="http://schemas.microsoft.com/office/drawing/2010/main" val="0"/>
              </a:ext>
            </a:extLst>
          </a:blip>
          <a:srcRect t="41777"/>
          <a:stretch/>
        </p:blipFill>
        <p:spPr>
          <a:xfrm>
            <a:off x="2718716" y="2818745"/>
            <a:ext cx="6754564" cy="2621806"/>
          </a:xfrm>
          <a:prstGeom prst="rect">
            <a:avLst/>
          </a:prstGeom>
        </p:spPr>
      </p:pic>
    </p:spTree>
    <p:extLst>
      <p:ext uri="{BB962C8B-B14F-4D97-AF65-F5344CB8AC3E}">
        <p14:creationId xmlns:p14="http://schemas.microsoft.com/office/powerpoint/2010/main" val="3993686354"/>
      </p:ext>
    </p:extLst>
  </p:cSld>
  <p:clrMapOvr>
    <a:masterClrMapping/>
  </p:clrMapOvr>
  <mc:AlternateContent xmlns:mc="http://schemas.openxmlformats.org/markup-compatibility/2006" xmlns:p14="http://schemas.microsoft.com/office/powerpoint/2010/main">
    <mc:Choice Requires="p14">
      <p:transition spd="med" p14:dur="700" advTm="39000">
        <p:fade/>
      </p:transition>
    </mc:Choice>
    <mc:Fallback xmlns="">
      <p:transition spd="med" advTm="3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40788" y="1225479"/>
            <a:ext cx="8347922"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Skills for Improving Organizational Performance</a:t>
            </a:r>
            <a:endParaRPr lang="en-US" sz="2000" b="1" dirty="0">
              <a:solidFill>
                <a:schemeClr val="accent2"/>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26286" y="20979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
        <p:nvSpPr>
          <p:cNvPr id="10" name="TextBox 9">
            <a:extLst>
              <a:ext uri="{FF2B5EF4-FFF2-40B4-BE49-F238E27FC236}">
                <a16:creationId xmlns:a16="http://schemas.microsoft.com/office/drawing/2014/main" id="{CB75AA7B-C7B4-2D69-F95E-ECFC7A14D00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6396" y="2059963"/>
            <a:ext cx="4560278"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chemeClr val="accent1">
                    <a:lumMod val="50000"/>
                  </a:schemeClr>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4576673" y="1909340"/>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
        <p:nvSpPr>
          <p:cNvPr id="13" name="TextBox 12">
            <a:extLst>
              <a:ext uri="{FF2B5EF4-FFF2-40B4-BE49-F238E27FC236}">
                <a16:creationId xmlns:a16="http://schemas.microsoft.com/office/drawing/2014/main" id="{C0ED0690-E4FF-AD57-16D9-B35744C0182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7" name="TextBox 16">
            <a:extLst>
              <a:ext uri="{FF2B5EF4-FFF2-40B4-BE49-F238E27FC236}">
                <a16:creationId xmlns:a16="http://schemas.microsoft.com/office/drawing/2014/main" id="{6D5CB850-6EC8-C764-5449-7F689E7378DA}"/>
              </a:ext>
            </a:extLst>
          </p:cNvPr>
          <p:cNvSpPr txBox="1"/>
          <p:nvPr/>
        </p:nvSpPr>
        <p:spPr>
          <a:xfrm>
            <a:off x="2440788" y="1225479"/>
            <a:ext cx="8347922"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Digital Skills for Improving Organizational Performance</a:t>
            </a:r>
            <a:endParaRPr lang="en-US" sz="2000" b="1" dirty="0">
              <a:solidFill>
                <a:schemeClr val="accent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416238"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75975" y="2630679"/>
            <a:ext cx="221078" cy="2503561"/>
          </a:xfrm>
          <a:prstGeom prst="rect">
            <a:avLst/>
          </a:prstGeom>
        </p:spPr>
      </p:pic>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2" name="TextBox 1">
            <a:extLst>
              <a:ext uri="{FF2B5EF4-FFF2-40B4-BE49-F238E27FC236}">
                <a16:creationId xmlns:a16="http://schemas.microsoft.com/office/drawing/2014/main" id="{EA2B9942-12A9-77E9-2D83-CCA65ED35F73}"/>
              </a:ext>
            </a:extLst>
          </p:cNvPr>
          <p:cNvSpPr txBox="1"/>
          <p:nvPr/>
        </p:nvSpPr>
        <p:spPr>
          <a:xfrm>
            <a:off x="3943004" y="1651135"/>
            <a:ext cx="4305987" cy="1015663"/>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Digital Literacy Skills</a:t>
            </a:r>
          </a:p>
          <a:p>
            <a:pPr algn="ctr"/>
            <a:r>
              <a:rPr lang="en-US" sz="2800" b="1" dirty="0">
                <a:solidFill>
                  <a:schemeClr val="accent6">
                    <a:lumMod val="75000"/>
                  </a:schemeClr>
                </a:solidFill>
                <a:latin typeface="Tajawal Medium" panose="00000600000000000000" pitchFamily="2" charset="-78"/>
                <a:cs typeface="Tajawal Medium" panose="00000600000000000000" pitchFamily="2" charset="-78"/>
              </a:rPr>
              <a:t>Lifelong learning skills</a:t>
            </a:r>
          </a:p>
        </p:txBody>
      </p:sp>
      <p:pic>
        <p:nvPicPr>
          <p:cNvPr id="6" name="Picture 5" descr="Chart, bubble chart&#10;&#10;Description automatically generated">
            <a:extLst>
              <a:ext uri="{FF2B5EF4-FFF2-40B4-BE49-F238E27FC236}">
                <a16:creationId xmlns:a16="http://schemas.microsoft.com/office/drawing/2014/main" id="{ECA3F38D-5552-8BCC-9270-4850E6939C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0975" y="2529187"/>
            <a:ext cx="4828303" cy="4460932"/>
          </a:xfrm>
          <a:prstGeom prst="rect">
            <a:avLst/>
          </a:prstGeom>
        </p:spPr>
      </p:pic>
    </p:spTree>
    <p:extLst>
      <p:ext uri="{BB962C8B-B14F-4D97-AF65-F5344CB8AC3E}">
        <p14:creationId xmlns:p14="http://schemas.microsoft.com/office/powerpoint/2010/main" val="675752276"/>
      </p:ext>
    </p:extLst>
  </p:cSld>
  <p:clrMapOvr>
    <a:masterClrMapping/>
  </p:clrMapOvr>
  <mc:AlternateContent xmlns:mc="http://schemas.openxmlformats.org/markup-compatibility/2006" xmlns:p14="http://schemas.microsoft.com/office/powerpoint/2010/main">
    <mc:Choice Requires="p14">
      <p:transition spd="med" p14:dur="700" advTm="85000">
        <p:fade/>
      </p:transition>
    </mc:Choice>
    <mc:Fallback xmlns="">
      <p:transition spd="med" advTm="8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F33266E-82F5-97D6-664A-65717445984D}"/>
              </a:ext>
            </a:extLst>
          </p:cNvPr>
          <p:cNvSpPr txBox="1"/>
          <p:nvPr/>
        </p:nvSpPr>
        <p:spPr>
          <a:xfrm>
            <a:off x="184661" y="2046384"/>
            <a:ext cx="11110774" cy="3865289"/>
          </a:xfrm>
          <a:prstGeom prst="rect">
            <a:avLst/>
          </a:prstGeom>
          <a:noFill/>
        </p:spPr>
        <p:txBody>
          <a:bodyPr wrap="square" rtlCol="0">
            <a:spAutoFit/>
          </a:bodyPr>
          <a:lstStyle/>
          <a:p>
            <a:pPr marL="974725" indent="-4572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digitally literate 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296562" y="1136233"/>
            <a:ext cx="379943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Literacy Skills</a:t>
            </a:r>
          </a:p>
        </p:txBody>
      </p:sp>
      <p:sp>
        <p:nvSpPr>
          <p:cNvPr id="7" name="TextBox 6">
            <a:extLst>
              <a:ext uri="{FF2B5EF4-FFF2-40B4-BE49-F238E27FC236}">
                <a16:creationId xmlns:a16="http://schemas.microsoft.com/office/drawing/2014/main" id="{F2AB94E1-C36D-8ED4-4BB0-7F99F475F4F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C0114F8-C147-BDE1-45AD-B6EF1DB37779}"/>
              </a:ext>
            </a:extLst>
          </p:cNvPr>
          <p:cNvSpPr txBox="1"/>
          <p:nvPr/>
        </p:nvSpPr>
        <p:spPr>
          <a:xfrm>
            <a:off x="2296562" y="1136233"/>
            <a:ext cx="379943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Literacy Skills</a:t>
            </a:r>
          </a:p>
        </p:txBody>
      </p:sp>
      <p:sp>
        <p:nvSpPr>
          <p:cNvPr id="11" name="TextBox 10">
            <a:extLst>
              <a:ext uri="{FF2B5EF4-FFF2-40B4-BE49-F238E27FC236}">
                <a16:creationId xmlns:a16="http://schemas.microsoft.com/office/drawing/2014/main" id="{59E5429C-9A20-8364-D022-CB7D27B775F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graphicFrame>
        <p:nvGraphicFramePr>
          <p:cNvPr id="13" name="Table 12">
            <a:extLst>
              <a:ext uri="{FF2B5EF4-FFF2-40B4-BE49-F238E27FC236}">
                <a16:creationId xmlns:a16="http://schemas.microsoft.com/office/drawing/2014/main" id="{3C24F72B-E08C-4F74-937F-8C68E5484873}"/>
              </a:ext>
            </a:extLst>
          </p:cNvPr>
          <p:cNvGraphicFramePr>
            <a:graphicFrameLocks noGrp="1"/>
          </p:cNvGraphicFramePr>
          <p:nvPr>
            <p:extLst>
              <p:ext uri="{D42A27DB-BD31-4B8C-83A1-F6EECF244321}">
                <p14:modId xmlns:p14="http://schemas.microsoft.com/office/powerpoint/2010/main" val="2555559334"/>
              </p:ext>
            </p:extLst>
          </p:nvPr>
        </p:nvGraphicFramePr>
        <p:xfrm>
          <a:off x="880110" y="2446019"/>
          <a:ext cx="10355580" cy="3275747"/>
        </p:xfrm>
        <a:graphic>
          <a:graphicData uri="http://schemas.openxmlformats.org/drawingml/2006/table">
            <a:tbl>
              <a:tblPr firstRow="1" bandRow="1">
                <a:tableStyleId>{5C22544A-7EE6-4342-B048-85BDC9FD1C3A}</a:tableStyleId>
              </a:tblPr>
              <a:tblGrid>
                <a:gridCol w="4083812">
                  <a:extLst>
                    <a:ext uri="{9D8B030D-6E8A-4147-A177-3AD203B41FA5}">
                      <a16:colId xmlns:a16="http://schemas.microsoft.com/office/drawing/2014/main" val="1725993208"/>
                    </a:ext>
                  </a:extLst>
                </a:gridCol>
                <a:gridCol w="6271768">
                  <a:extLst>
                    <a:ext uri="{9D8B030D-6E8A-4147-A177-3AD203B41FA5}">
                      <a16:colId xmlns:a16="http://schemas.microsoft.com/office/drawing/2014/main" val="2497233450"/>
                    </a:ext>
                  </a:extLst>
                </a:gridCol>
              </a:tblGrid>
              <a:tr h="13307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rgbClr val="0A1F61"/>
                          </a:solidFill>
                          <a:effectLst/>
                          <a:latin typeface="+mn-lt"/>
                          <a:ea typeface="+mn-ea"/>
                          <a:cs typeface="+mn-cs"/>
                        </a:rPr>
                        <a:t>1. Information and data literacy </a:t>
                      </a:r>
                    </a:p>
                  </a:txBody>
                  <a:tcPr>
                    <a:solidFill>
                      <a:schemeClr val="accent5">
                        <a:lumMod val="40000"/>
                        <a:lumOff val="60000"/>
                      </a:schemeClr>
                    </a:solidFill>
                  </a:tcPr>
                </a:tc>
                <a:tc>
                  <a:txBody>
                    <a:bodyPr/>
                    <a:lstStyle/>
                    <a:p>
                      <a:r>
                        <a:rPr lang="en-US" sz="1800" b="1" kern="1200" dirty="0">
                          <a:solidFill>
                            <a:srgbClr val="0A1F61"/>
                          </a:solidFill>
                          <a:effectLst/>
                          <a:latin typeface="+mn-lt"/>
                          <a:ea typeface="+mn-ea"/>
                          <a:cs typeface="+mn-cs"/>
                        </a:rPr>
                        <a:t>1.1 Browsing, searching and filtering data, information and digital content </a:t>
                      </a:r>
                    </a:p>
                    <a:p>
                      <a:r>
                        <a:rPr lang="en-US" sz="1800" b="1" kern="1200" dirty="0">
                          <a:solidFill>
                            <a:srgbClr val="0A1F61"/>
                          </a:solidFill>
                          <a:effectLst/>
                          <a:latin typeface="+mn-lt"/>
                          <a:ea typeface="+mn-ea"/>
                          <a:cs typeface="+mn-cs"/>
                        </a:rPr>
                        <a:t>1.2 Evaluating data, information and digital content </a:t>
                      </a:r>
                    </a:p>
                    <a:p>
                      <a:r>
                        <a:rPr lang="en-US" sz="1800" b="1" kern="1200" dirty="0">
                          <a:solidFill>
                            <a:srgbClr val="0A1F61"/>
                          </a:solidFill>
                          <a:effectLst/>
                          <a:latin typeface="+mn-lt"/>
                          <a:ea typeface="+mn-ea"/>
                          <a:cs typeface="+mn-cs"/>
                        </a:rPr>
                        <a:t>1.3 Managing data, information and digital content </a:t>
                      </a:r>
                    </a:p>
                  </a:txBody>
                  <a:tcPr>
                    <a:solidFill>
                      <a:schemeClr val="accent5">
                        <a:lumMod val="40000"/>
                        <a:lumOff val="60000"/>
                      </a:schemeClr>
                    </a:solidFill>
                  </a:tcPr>
                </a:tc>
                <a:extLst>
                  <a:ext uri="{0D108BD9-81ED-4DB2-BD59-A6C34878D82A}">
                    <a16:rowId xmlns:a16="http://schemas.microsoft.com/office/drawing/2014/main" val="1968910500"/>
                  </a:ext>
                </a:extLst>
              </a:tr>
              <a:tr h="19449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dk1"/>
                          </a:solidFill>
                          <a:effectLst/>
                          <a:latin typeface="+mn-lt"/>
                          <a:ea typeface="+mn-ea"/>
                          <a:cs typeface="+mn-cs"/>
                        </a:rPr>
                        <a:t>2. Communication and collaboration </a:t>
                      </a:r>
                    </a:p>
                  </a:txBody>
                  <a:tcPr/>
                </a:tc>
                <a:tc>
                  <a:txBody>
                    <a:bodyPr/>
                    <a:lstStyle/>
                    <a:p>
                      <a:r>
                        <a:rPr lang="en-US" sz="1800" b="1" kern="1200" dirty="0">
                          <a:solidFill>
                            <a:schemeClr val="dk1"/>
                          </a:solidFill>
                          <a:effectLst/>
                          <a:latin typeface="+mn-lt"/>
                          <a:ea typeface="+mn-ea"/>
                          <a:cs typeface="+mn-cs"/>
                        </a:rPr>
                        <a:t>2.1 Interacting through digital technologies </a:t>
                      </a:r>
                    </a:p>
                    <a:p>
                      <a:r>
                        <a:rPr lang="en-US" sz="1800" b="1" kern="1200" dirty="0">
                          <a:solidFill>
                            <a:schemeClr val="dk1"/>
                          </a:solidFill>
                          <a:effectLst/>
                          <a:latin typeface="+mn-lt"/>
                          <a:ea typeface="+mn-ea"/>
                          <a:cs typeface="+mn-cs"/>
                        </a:rPr>
                        <a:t>2.2 Sharing through digital technologies </a:t>
                      </a:r>
                    </a:p>
                    <a:p>
                      <a:r>
                        <a:rPr lang="en-US" sz="1800" b="1" kern="1200" dirty="0">
                          <a:solidFill>
                            <a:schemeClr val="dk1"/>
                          </a:solidFill>
                          <a:effectLst/>
                          <a:latin typeface="+mn-lt"/>
                          <a:ea typeface="+mn-ea"/>
                          <a:cs typeface="+mn-cs"/>
                        </a:rPr>
                        <a:t>2.3 Engaging in citizenship through digital technologies </a:t>
                      </a:r>
                    </a:p>
                    <a:p>
                      <a:r>
                        <a:rPr lang="en-US" sz="1800" b="1" kern="1200" dirty="0">
                          <a:solidFill>
                            <a:schemeClr val="dk1"/>
                          </a:solidFill>
                          <a:effectLst/>
                          <a:latin typeface="+mn-lt"/>
                          <a:ea typeface="+mn-ea"/>
                          <a:cs typeface="+mn-cs"/>
                        </a:rPr>
                        <a:t>2.4 Collaborating through digital technologies </a:t>
                      </a:r>
                    </a:p>
                    <a:p>
                      <a:r>
                        <a:rPr lang="en-US" sz="1800" b="1" kern="1200" dirty="0">
                          <a:solidFill>
                            <a:schemeClr val="dk1"/>
                          </a:solidFill>
                          <a:effectLst/>
                          <a:latin typeface="+mn-lt"/>
                          <a:ea typeface="+mn-ea"/>
                          <a:cs typeface="+mn-cs"/>
                        </a:rPr>
                        <a:t>2.5 Netiquette </a:t>
                      </a:r>
                    </a:p>
                    <a:p>
                      <a:r>
                        <a:rPr lang="en-US" sz="1800" b="1" kern="1200" dirty="0">
                          <a:solidFill>
                            <a:schemeClr val="dk1"/>
                          </a:solidFill>
                          <a:effectLst/>
                          <a:latin typeface="+mn-lt"/>
                          <a:ea typeface="+mn-ea"/>
                          <a:cs typeface="+mn-cs"/>
                        </a:rPr>
                        <a:t>2.6 Managing digital identity</a:t>
                      </a:r>
                    </a:p>
                  </a:txBody>
                  <a:tcPr/>
                </a:tc>
                <a:extLst>
                  <a:ext uri="{0D108BD9-81ED-4DB2-BD59-A6C34878D82A}">
                    <a16:rowId xmlns:a16="http://schemas.microsoft.com/office/drawing/2014/main" val="2993388273"/>
                  </a:ext>
                </a:extLst>
              </a:tr>
            </a:tbl>
          </a:graphicData>
        </a:graphic>
      </p:graphicFrame>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a:extLst>
              <a:ext uri="{FF2B5EF4-FFF2-40B4-BE49-F238E27FC236}">
                <a16:creationId xmlns:a16="http://schemas.microsoft.com/office/drawing/2014/main" id="{47A75F2E-7EEC-1C41-E9B2-8637075CE870}"/>
              </a:ext>
            </a:extLst>
          </p:cNvPr>
          <p:cNvGraphicFramePr>
            <a:graphicFrameLocks noGrp="1"/>
          </p:cNvGraphicFramePr>
          <p:nvPr>
            <p:extLst>
              <p:ext uri="{D42A27DB-BD31-4B8C-83A1-F6EECF244321}">
                <p14:modId xmlns:p14="http://schemas.microsoft.com/office/powerpoint/2010/main" val="3086159967"/>
              </p:ext>
            </p:extLst>
          </p:nvPr>
        </p:nvGraphicFramePr>
        <p:xfrm>
          <a:off x="937260" y="2354580"/>
          <a:ext cx="10298430" cy="3566160"/>
        </p:xfrm>
        <a:graphic>
          <a:graphicData uri="http://schemas.openxmlformats.org/drawingml/2006/table">
            <a:tbl>
              <a:tblPr firstRow="1" bandRow="1">
                <a:tableStyleId>{5C22544A-7EE6-4342-B048-85BDC9FD1C3A}</a:tableStyleId>
              </a:tblPr>
              <a:tblGrid>
                <a:gridCol w="3028950">
                  <a:extLst>
                    <a:ext uri="{9D8B030D-6E8A-4147-A177-3AD203B41FA5}">
                      <a16:colId xmlns:a16="http://schemas.microsoft.com/office/drawing/2014/main" val="597471593"/>
                    </a:ext>
                  </a:extLst>
                </a:gridCol>
                <a:gridCol w="7269480">
                  <a:extLst>
                    <a:ext uri="{9D8B030D-6E8A-4147-A177-3AD203B41FA5}">
                      <a16:colId xmlns:a16="http://schemas.microsoft.com/office/drawing/2014/main" val="4032207062"/>
                    </a:ext>
                  </a:extLst>
                </a:gridCol>
              </a:tblGrid>
              <a:tr h="1143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effectLst/>
                          <a:latin typeface="+mn-lt"/>
                          <a:ea typeface="+mn-ea"/>
                          <a:cs typeface="+mn-cs"/>
                        </a:rPr>
                        <a:t>3. Digital content creation </a:t>
                      </a:r>
                    </a:p>
                  </a:txBody>
                  <a:tcPr>
                    <a:solidFill>
                      <a:schemeClr val="accent5">
                        <a:lumMod val="40000"/>
                        <a:lumOff val="60000"/>
                      </a:schemeClr>
                    </a:solidFill>
                  </a:tcPr>
                </a:tc>
                <a:tc>
                  <a:txBody>
                    <a:bodyPr/>
                    <a:lstStyle/>
                    <a:p>
                      <a:r>
                        <a:rPr lang="en-US" sz="1800" b="1" kern="1200" dirty="0">
                          <a:solidFill>
                            <a:schemeClr val="tx1"/>
                          </a:solidFill>
                          <a:effectLst/>
                          <a:latin typeface="+mn-lt"/>
                          <a:ea typeface="+mn-ea"/>
                          <a:cs typeface="+mn-cs"/>
                        </a:rPr>
                        <a:t>3.1 Developing digital content </a:t>
                      </a:r>
                    </a:p>
                    <a:p>
                      <a:r>
                        <a:rPr lang="en-US" sz="1800" b="1" kern="1200" dirty="0">
                          <a:solidFill>
                            <a:schemeClr val="tx1"/>
                          </a:solidFill>
                          <a:effectLst/>
                          <a:latin typeface="+mn-lt"/>
                          <a:ea typeface="+mn-ea"/>
                          <a:cs typeface="+mn-cs"/>
                        </a:rPr>
                        <a:t>3.2 Integrating and re-elaborating digital content </a:t>
                      </a:r>
                    </a:p>
                    <a:p>
                      <a:r>
                        <a:rPr lang="en-US" sz="1800" b="1" kern="1200" dirty="0">
                          <a:solidFill>
                            <a:schemeClr val="tx1"/>
                          </a:solidFill>
                          <a:effectLst/>
                          <a:latin typeface="+mn-lt"/>
                          <a:ea typeface="+mn-ea"/>
                          <a:cs typeface="+mn-cs"/>
                        </a:rPr>
                        <a:t>3.3 Copyright and licenses </a:t>
                      </a:r>
                    </a:p>
                    <a:p>
                      <a:r>
                        <a:rPr lang="en-US" sz="1800" b="1" kern="1200" dirty="0">
                          <a:solidFill>
                            <a:schemeClr val="tx1"/>
                          </a:solidFill>
                          <a:effectLst/>
                          <a:latin typeface="+mn-lt"/>
                          <a:ea typeface="+mn-ea"/>
                          <a:cs typeface="+mn-cs"/>
                        </a:rPr>
                        <a:t>3.4 Programming </a:t>
                      </a:r>
                    </a:p>
                  </a:txBody>
                  <a:tcPr>
                    <a:solidFill>
                      <a:schemeClr val="accent5">
                        <a:lumMod val="40000"/>
                        <a:lumOff val="60000"/>
                      </a:schemeClr>
                    </a:solidFill>
                  </a:tcPr>
                </a:tc>
                <a:extLst>
                  <a:ext uri="{0D108BD9-81ED-4DB2-BD59-A6C34878D82A}">
                    <a16:rowId xmlns:a16="http://schemas.microsoft.com/office/drawing/2014/main" val="2712886225"/>
                  </a:ext>
                </a:extLst>
              </a:tr>
              <a:tr h="1143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rgbClr val="0A1F61"/>
                          </a:solidFill>
                          <a:effectLst/>
                          <a:latin typeface="+mn-lt"/>
                          <a:ea typeface="+mn-ea"/>
                          <a:cs typeface="+mn-cs"/>
                        </a:rPr>
                        <a:t>4. Safety </a:t>
                      </a:r>
                    </a:p>
                  </a:txBody>
                  <a:tcPr/>
                </a:tc>
                <a:tc>
                  <a:txBody>
                    <a:bodyPr/>
                    <a:lstStyle/>
                    <a:p>
                      <a:r>
                        <a:rPr lang="en-US" sz="1800" b="1" kern="1200" dirty="0">
                          <a:solidFill>
                            <a:srgbClr val="0A1F61"/>
                          </a:solidFill>
                          <a:effectLst/>
                          <a:latin typeface="+mn-lt"/>
                          <a:ea typeface="+mn-ea"/>
                          <a:cs typeface="+mn-cs"/>
                        </a:rPr>
                        <a:t>4.1 Protecting devices </a:t>
                      </a:r>
                    </a:p>
                    <a:p>
                      <a:r>
                        <a:rPr lang="en-US" sz="1800" b="1" kern="1200" dirty="0">
                          <a:solidFill>
                            <a:srgbClr val="0A1F61"/>
                          </a:solidFill>
                          <a:effectLst/>
                          <a:latin typeface="+mn-lt"/>
                          <a:ea typeface="+mn-ea"/>
                          <a:cs typeface="+mn-cs"/>
                        </a:rPr>
                        <a:t>4.2 Protecting personal data and privacy </a:t>
                      </a:r>
                    </a:p>
                    <a:p>
                      <a:r>
                        <a:rPr lang="en-US" sz="1800" b="1" kern="1200" dirty="0">
                          <a:solidFill>
                            <a:srgbClr val="0A1F61"/>
                          </a:solidFill>
                          <a:effectLst/>
                          <a:latin typeface="+mn-lt"/>
                          <a:ea typeface="+mn-ea"/>
                          <a:cs typeface="+mn-cs"/>
                        </a:rPr>
                        <a:t>4.3 Protecting health and well-being </a:t>
                      </a:r>
                    </a:p>
                    <a:p>
                      <a:r>
                        <a:rPr lang="en-US" sz="1800" b="1" kern="1200" dirty="0">
                          <a:solidFill>
                            <a:srgbClr val="0A1F61"/>
                          </a:solidFill>
                          <a:effectLst/>
                          <a:latin typeface="+mn-lt"/>
                          <a:ea typeface="+mn-ea"/>
                          <a:cs typeface="+mn-cs"/>
                        </a:rPr>
                        <a:t>4.4 Protecting the environment </a:t>
                      </a:r>
                    </a:p>
                  </a:txBody>
                  <a:tcPr/>
                </a:tc>
                <a:extLst>
                  <a:ext uri="{0D108BD9-81ED-4DB2-BD59-A6C34878D82A}">
                    <a16:rowId xmlns:a16="http://schemas.microsoft.com/office/drawing/2014/main" val="4095558566"/>
                  </a:ext>
                </a:extLst>
              </a:tr>
              <a:tr h="11430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dk1"/>
                          </a:solidFill>
                          <a:effectLst/>
                          <a:latin typeface="+mn-lt"/>
                          <a:ea typeface="+mn-ea"/>
                          <a:cs typeface="+mn-cs"/>
                        </a:rPr>
                        <a:t>5. Problem solving </a:t>
                      </a:r>
                    </a:p>
                  </a:txBody>
                  <a:tcPr/>
                </a:tc>
                <a:tc>
                  <a:txBody>
                    <a:bodyPr/>
                    <a:lstStyle/>
                    <a:p>
                      <a:r>
                        <a:rPr lang="en-US" sz="1800" b="1" kern="1200" dirty="0">
                          <a:solidFill>
                            <a:schemeClr val="dk1"/>
                          </a:solidFill>
                          <a:effectLst/>
                          <a:latin typeface="+mn-lt"/>
                          <a:ea typeface="+mn-ea"/>
                          <a:cs typeface="+mn-cs"/>
                        </a:rPr>
                        <a:t>5.1 Solving technical problems </a:t>
                      </a:r>
                    </a:p>
                    <a:p>
                      <a:r>
                        <a:rPr lang="en-US" sz="1800" b="1" kern="1200" dirty="0">
                          <a:solidFill>
                            <a:schemeClr val="dk1"/>
                          </a:solidFill>
                          <a:effectLst/>
                          <a:latin typeface="+mn-lt"/>
                          <a:ea typeface="+mn-ea"/>
                          <a:cs typeface="+mn-cs"/>
                        </a:rPr>
                        <a:t>5.2 Identifying needs and technological responses </a:t>
                      </a:r>
                    </a:p>
                    <a:p>
                      <a:r>
                        <a:rPr lang="en-US" sz="1800" b="1" kern="1200" dirty="0">
                          <a:solidFill>
                            <a:schemeClr val="dk1"/>
                          </a:solidFill>
                          <a:effectLst/>
                          <a:latin typeface="+mn-lt"/>
                          <a:ea typeface="+mn-ea"/>
                          <a:cs typeface="+mn-cs"/>
                        </a:rPr>
                        <a:t>5.3 Creatively using digital technologies </a:t>
                      </a:r>
                    </a:p>
                    <a:p>
                      <a:r>
                        <a:rPr lang="en-US" sz="1800" b="1" kern="1200" dirty="0">
                          <a:solidFill>
                            <a:schemeClr val="dk1"/>
                          </a:solidFill>
                          <a:effectLst/>
                          <a:latin typeface="+mn-lt"/>
                          <a:ea typeface="+mn-ea"/>
                          <a:cs typeface="+mn-cs"/>
                        </a:rPr>
                        <a:t>5.4 Identifying digital competence gaps </a:t>
                      </a:r>
                    </a:p>
                  </a:txBody>
                  <a:tcPr/>
                </a:tc>
                <a:extLst>
                  <a:ext uri="{0D108BD9-81ED-4DB2-BD59-A6C34878D82A}">
                    <a16:rowId xmlns:a16="http://schemas.microsoft.com/office/drawing/2014/main" val="3478835418"/>
                  </a:ext>
                </a:extLst>
              </a:tr>
            </a:tbl>
          </a:graphicData>
        </a:graphic>
      </p:graphicFrame>
      <p:sp>
        <p:nvSpPr>
          <p:cNvPr id="13" name="TextBox 12">
            <a:extLst>
              <a:ext uri="{FF2B5EF4-FFF2-40B4-BE49-F238E27FC236}">
                <a16:creationId xmlns:a16="http://schemas.microsoft.com/office/drawing/2014/main" id="{697D313F-BBA6-E81F-CA7F-D2C0A8A6E07E}"/>
              </a:ext>
            </a:extLst>
          </p:cNvPr>
          <p:cNvSpPr txBox="1"/>
          <p:nvPr/>
        </p:nvSpPr>
        <p:spPr>
          <a:xfrm>
            <a:off x="2296562" y="1136233"/>
            <a:ext cx="379943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Literacy Skills</a:t>
            </a:r>
          </a:p>
        </p:txBody>
      </p:sp>
      <p:sp>
        <p:nvSpPr>
          <p:cNvPr id="14" name="TextBox 13">
            <a:extLst>
              <a:ext uri="{FF2B5EF4-FFF2-40B4-BE49-F238E27FC236}">
                <a16:creationId xmlns:a16="http://schemas.microsoft.com/office/drawing/2014/main" id="{B81FEA3A-8855-178A-F86A-5C12B87FCAB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2">
            <a:lum bright="4000" contrast="30000"/>
          </a:blip>
          <a:stretch>
            <a:fillRect/>
          </a:stretch>
        </p:blipFill>
        <p:spPr>
          <a:xfrm>
            <a:off x="4196281" y="1854246"/>
            <a:ext cx="6665549" cy="2655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Box 10">
            <a:extLst>
              <a:ext uri="{FF2B5EF4-FFF2-40B4-BE49-F238E27FC236}">
                <a16:creationId xmlns:a16="http://schemas.microsoft.com/office/drawing/2014/main" id="{5D6B2A0C-DF57-8347-17E1-E3FF0C89C46A}"/>
              </a:ext>
            </a:extLst>
          </p:cNvPr>
          <p:cNvSpPr txBox="1"/>
          <p:nvPr/>
        </p:nvSpPr>
        <p:spPr>
          <a:xfrm>
            <a:off x="733827" y="4510196"/>
            <a:ext cx="10724346" cy="1508105"/>
          </a:xfrm>
          <a:prstGeom prst="rect">
            <a:avLst/>
          </a:prstGeom>
          <a:noFill/>
        </p:spPr>
        <p:txBody>
          <a:bodyPr wrap="square">
            <a:spAutoFit/>
          </a:bodyPr>
          <a:lstStyle/>
          <a:p>
            <a:pPr algn="just"/>
            <a:r>
              <a:rPr lang="en-US" sz="2300" b="1" i="1" u="none" strike="noStrike" baseline="0" dirty="0">
                <a:solidFill>
                  <a:srgbClr val="C00000"/>
                </a:solidFill>
                <a:latin typeface="Expo Serif Pro"/>
              </a:rPr>
              <a:t>1) Basic digital skills </a:t>
            </a:r>
            <a:r>
              <a:rPr lang="en-US" sz="23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
        <p:nvSpPr>
          <p:cNvPr id="9" name="TextBox 8">
            <a:extLst>
              <a:ext uri="{FF2B5EF4-FFF2-40B4-BE49-F238E27FC236}">
                <a16:creationId xmlns:a16="http://schemas.microsoft.com/office/drawing/2014/main" id="{C320AFA4-E8F4-592F-5C04-BA7C9E3194C2}"/>
              </a:ext>
            </a:extLst>
          </p:cNvPr>
          <p:cNvSpPr txBox="1"/>
          <p:nvPr/>
        </p:nvSpPr>
        <p:spPr>
          <a:xfrm>
            <a:off x="2296562" y="1136233"/>
            <a:ext cx="379943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Literacy Skills</a:t>
            </a:r>
          </a:p>
        </p:txBody>
      </p:sp>
      <p:sp>
        <p:nvSpPr>
          <p:cNvPr id="13" name="TextBox 12">
            <a:extLst>
              <a:ext uri="{FF2B5EF4-FFF2-40B4-BE49-F238E27FC236}">
                <a16:creationId xmlns:a16="http://schemas.microsoft.com/office/drawing/2014/main" id="{945F8CB2-B9D1-F8D7-C7DD-C520D2F8A67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6" name="TextBox 15">
            <a:extLst>
              <a:ext uri="{FF2B5EF4-FFF2-40B4-BE49-F238E27FC236}">
                <a16:creationId xmlns:a16="http://schemas.microsoft.com/office/drawing/2014/main" id="{F3536502-425F-D15E-D09A-A835FC95F1C2}"/>
              </a:ext>
            </a:extLst>
          </p:cNvPr>
          <p:cNvSpPr txBox="1"/>
          <p:nvPr/>
        </p:nvSpPr>
        <p:spPr>
          <a:xfrm>
            <a:off x="733827" y="2432168"/>
            <a:ext cx="3346683" cy="1508105"/>
          </a:xfrm>
          <a:prstGeom prst="rect">
            <a:avLst/>
          </a:prstGeom>
          <a:noFill/>
        </p:spPr>
        <p:txBody>
          <a:bodyPr wrap="square">
            <a:spAutoFit/>
          </a:bodyPr>
          <a:lstStyle/>
          <a:p>
            <a:pPr algn="just"/>
            <a:r>
              <a:rPr lang="en-US" sz="2300" b="1" dirty="0">
                <a:solidFill>
                  <a:srgbClr val="C00000"/>
                </a:solidFill>
                <a:latin typeface="Expo Serif Pro"/>
              </a:rPr>
              <a:t>D</a:t>
            </a:r>
            <a:r>
              <a:rPr lang="en-US" sz="2300" b="1" i="0" u="none" strike="noStrike" baseline="0" dirty="0">
                <a:solidFill>
                  <a:srgbClr val="C00000"/>
                </a:solidFill>
                <a:latin typeface="Expo Serif Pro"/>
              </a:rPr>
              <a:t>igital skills </a:t>
            </a:r>
            <a:r>
              <a:rPr lang="en-US" sz="2300" b="1" i="0" u="none" strike="noStrike" baseline="0" dirty="0">
                <a:solidFill>
                  <a:srgbClr val="0A1F61"/>
                </a:solidFill>
                <a:latin typeface="Expo Serif Pro"/>
              </a:rPr>
              <a:t>exist along a continuum ranging from basic to intermediate to advanced. </a:t>
            </a:r>
            <a:endParaRPr lang="en-US" sz="2300" dirty="0"/>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79C9640E-A30B-0987-EAAE-4465D1943D18}"/>
              </a:ext>
            </a:extLst>
          </p:cNvPr>
          <p:cNvSpPr txBox="1"/>
          <p:nvPr/>
        </p:nvSpPr>
        <p:spPr>
          <a:xfrm>
            <a:off x="630229" y="1997946"/>
            <a:ext cx="3508902" cy="3785652"/>
          </a:xfrm>
          <a:prstGeom prst="rect">
            <a:avLst/>
          </a:prstGeom>
          <a:noFill/>
        </p:spPr>
        <p:txBody>
          <a:bodyPr wrap="square">
            <a:spAutoFit/>
          </a:bodyPr>
          <a:lstStyle/>
          <a:p>
            <a:pPr algn="just"/>
            <a:r>
              <a:rPr lang="en-US" sz="2400" b="1" i="1" u="none" strike="noStrike" baseline="0" dirty="0">
                <a:solidFill>
                  <a:srgbClr val="C00000"/>
                </a:solidFill>
                <a:latin typeface="Expo Serif Pro"/>
              </a:rPr>
              <a:t>2) Intermediate digital skills </a:t>
            </a:r>
            <a:r>
              <a:rPr lang="en-US" sz="2400" b="1" i="0" u="none" strike="noStrike" baseline="0" dirty="0">
                <a:solidFill>
                  <a:srgbClr val="0A1F61"/>
                </a:solidFill>
                <a:latin typeface="Expo Serif Pro"/>
              </a:rPr>
              <a:t>comprise the ability to critically evaluate technology or create content; they are characterized as “job-ready skills” and include desktop publishing, digital graphic design, and digital marketing. </a:t>
            </a:r>
          </a:p>
        </p:txBody>
      </p:sp>
      <p:pic>
        <p:nvPicPr>
          <p:cNvPr id="9" name="Picture 8">
            <a:extLst>
              <a:ext uri="{FF2B5EF4-FFF2-40B4-BE49-F238E27FC236}">
                <a16:creationId xmlns:a16="http://schemas.microsoft.com/office/drawing/2014/main" id="{746A745B-45E8-01CD-AE66-CC6C7B182CF7}"/>
              </a:ext>
            </a:extLst>
          </p:cNvPr>
          <p:cNvPicPr>
            <a:picLocks noChangeAspect="1"/>
          </p:cNvPicPr>
          <p:nvPr/>
        </p:nvPicPr>
        <p:blipFill>
          <a:blip r:embed="rId2">
            <a:lum bright="4000" contrast="30000"/>
          </a:blip>
          <a:stretch>
            <a:fillRect/>
          </a:stretch>
        </p:blipFill>
        <p:spPr>
          <a:xfrm>
            <a:off x="4299151" y="1854246"/>
            <a:ext cx="6665549" cy="2655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Box 10">
            <a:extLst>
              <a:ext uri="{FF2B5EF4-FFF2-40B4-BE49-F238E27FC236}">
                <a16:creationId xmlns:a16="http://schemas.microsoft.com/office/drawing/2014/main" id="{F1253CE6-AB3A-E892-A53E-62041CA82BD3}"/>
              </a:ext>
            </a:extLst>
          </p:cNvPr>
          <p:cNvSpPr txBox="1"/>
          <p:nvPr/>
        </p:nvSpPr>
        <p:spPr>
          <a:xfrm>
            <a:off x="2296562" y="1136233"/>
            <a:ext cx="379943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Digital Literacy Skills</a:t>
            </a:r>
          </a:p>
        </p:txBody>
      </p:sp>
      <p:sp>
        <p:nvSpPr>
          <p:cNvPr id="12" name="TextBox 11">
            <a:extLst>
              <a:ext uri="{FF2B5EF4-FFF2-40B4-BE49-F238E27FC236}">
                <a16:creationId xmlns:a16="http://schemas.microsoft.com/office/drawing/2014/main" id="{62A5554B-DBC5-F02A-804F-E7ADFAC33FB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5" name="TextBox 14">
            <a:extLst>
              <a:ext uri="{FF2B5EF4-FFF2-40B4-BE49-F238E27FC236}">
                <a16:creationId xmlns:a16="http://schemas.microsoft.com/office/drawing/2014/main" id="{EA42B363-9B25-E380-9D56-E45B6AA8C58B}"/>
              </a:ext>
            </a:extLst>
          </p:cNvPr>
          <p:cNvSpPr txBox="1"/>
          <p:nvPr/>
        </p:nvSpPr>
        <p:spPr>
          <a:xfrm>
            <a:off x="4299150" y="4704989"/>
            <a:ext cx="6776519" cy="1200329"/>
          </a:xfrm>
          <a:prstGeom prst="rect">
            <a:avLst/>
          </a:prstGeom>
          <a:noFill/>
        </p:spPr>
        <p:txBody>
          <a:bodyPr wrap="square">
            <a:spAutoFit/>
          </a:bodyPr>
          <a:lstStyle/>
          <a:p>
            <a:pPr algn="just"/>
            <a:r>
              <a:rPr lang="en-US" sz="2400" b="1" i="0" u="none" strike="noStrike" baseline="0" dirty="0">
                <a:solidFill>
                  <a:srgbClr val="C00000"/>
                </a:solidFill>
                <a:latin typeface="Expo Serif Pro"/>
              </a:rPr>
              <a:t>3) Finally</a:t>
            </a:r>
            <a:r>
              <a:rPr lang="en-US" sz="2400" b="1" i="0" u="none" strike="noStrike" baseline="0" dirty="0">
                <a:solidFill>
                  <a:srgbClr val="0A1F61"/>
                </a:solidFill>
                <a:latin typeface="Expo Serif Pro"/>
              </a:rPr>
              <a:t>,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programming and network management.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4" name="TextBox 3">
            <a:extLst>
              <a:ext uri="{FF2B5EF4-FFF2-40B4-BE49-F238E27FC236}">
                <a16:creationId xmlns:a16="http://schemas.microsoft.com/office/drawing/2014/main" id="{D05D9BCA-DEB3-C1FB-4A9F-312AEA1C989C}"/>
              </a:ext>
            </a:extLst>
          </p:cNvPr>
          <p:cNvSpPr txBox="1"/>
          <p:nvPr/>
        </p:nvSpPr>
        <p:spPr>
          <a:xfrm>
            <a:off x="4648093" y="1962220"/>
            <a:ext cx="6576728" cy="387286"/>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p:txBody>
      </p:sp>
      <p:sp>
        <p:nvSpPr>
          <p:cNvPr id="5" name="TextBox 4">
            <a:extLst>
              <a:ext uri="{FF2B5EF4-FFF2-40B4-BE49-F238E27FC236}">
                <a16:creationId xmlns:a16="http://schemas.microsoft.com/office/drawing/2014/main" id="{1FD377C2-0FB2-99F2-3AA3-D7D541097BF0}"/>
              </a:ext>
            </a:extLst>
          </p:cNvPr>
          <p:cNvSpPr txBox="1"/>
          <p:nvPr/>
        </p:nvSpPr>
        <p:spPr>
          <a:xfrm>
            <a:off x="3802147" y="2476625"/>
            <a:ext cx="7625874" cy="3180358"/>
          </a:xfrm>
          <a:prstGeom prst="rect">
            <a:avLst/>
          </a:prstGeom>
          <a:noFill/>
        </p:spPr>
        <p:txBody>
          <a:bodyPr wrap="square" rtlCol="0">
            <a:spAutoFit/>
          </a:bodyPr>
          <a:lstStyle/>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p:txBody>
      </p:sp>
    </p:spTree>
    <p:extLst>
      <p:ext uri="{BB962C8B-B14F-4D97-AF65-F5344CB8AC3E}">
        <p14:creationId xmlns:p14="http://schemas.microsoft.com/office/powerpoint/2010/main" val="1917268503"/>
      </p:ext>
    </p:extLst>
  </p:cSld>
  <p:clrMapOvr>
    <a:masterClrMapping/>
  </p:clrMapOvr>
  <mc:AlternateContent xmlns:mc="http://schemas.openxmlformats.org/markup-compatibility/2006" xmlns:p14="http://schemas.microsoft.com/office/powerpoint/2010/main">
    <mc:Choice Requires="p14">
      <p:transition spd="med" p14:dur="700" advTm="67000">
        <p:fade/>
      </p:transition>
    </mc:Choice>
    <mc:Fallback xmlns="">
      <p:transition spd="med" advTm="67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Lec.8</a:t>
            </a:r>
          </a:p>
        </p:txBody>
      </p:sp>
      <p:sp>
        <p:nvSpPr>
          <p:cNvPr id="4" name="TextBox 3">
            <a:extLst>
              <a:ext uri="{FF2B5EF4-FFF2-40B4-BE49-F238E27FC236}">
                <a16:creationId xmlns:a16="http://schemas.microsoft.com/office/drawing/2014/main" id="{7366D632-1592-36B5-37A0-5E4D04D46F42}"/>
              </a:ext>
            </a:extLst>
          </p:cNvPr>
          <p:cNvSpPr txBox="1"/>
          <p:nvPr/>
        </p:nvSpPr>
        <p:spPr>
          <a:xfrm>
            <a:off x="3385474" y="2341841"/>
            <a:ext cx="7987376" cy="3554819"/>
          </a:xfrm>
          <a:prstGeom prst="rect">
            <a:avLst/>
          </a:prstGeom>
          <a:noFill/>
        </p:spPr>
        <p:txBody>
          <a:bodyPr wrap="square" rtlCol="0">
            <a:spAutoFit/>
          </a:bodyPr>
          <a:lstStyle/>
          <a:p>
            <a:pPr marL="285750" indent="-285750" algn="just">
              <a:lnSpc>
                <a:spcPts val="1500"/>
              </a:lnSpc>
              <a:buFont typeface="Wingdings" panose="05000000000000000000" pitchFamily="2" charset="2"/>
              <a:buChar char="q"/>
            </a:pPr>
            <a:r>
              <a:rPr lang="en-US" sz="1400" dirty="0">
                <a:effectLst/>
              </a:rPr>
              <a:t>Rabinowitz, P. (n.d.). </a:t>
            </a:r>
            <a:r>
              <a:rPr lang="en-US" sz="1400" i="1" dirty="0">
                <a:effectLst/>
              </a:rPr>
              <a:t>Leadership and Management chapter 13:16. Community Tool Box</a:t>
            </a:r>
            <a:r>
              <a:rPr lang="en-US" sz="1400" dirty="0">
                <a:effectLst/>
              </a:rPr>
              <a:t>. Retrieved January 4, 2023, from https://ctb.ku.edu/en/table-of-contents</a:t>
            </a:r>
            <a:endParaRPr lang="en-US" sz="1400" dirty="0">
              <a:cs typeface="Tajawal Medium" panose="00000600000000000000" pitchFamily="2" charset="-78"/>
            </a:endParaRPr>
          </a:p>
          <a:p>
            <a:pPr marL="285750" indent="-285750" algn="just">
              <a:lnSpc>
                <a:spcPts val="1500"/>
              </a:lnSpc>
              <a:buFont typeface="Wingdings" panose="05000000000000000000" pitchFamily="2" charset="2"/>
              <a:buChar char="q"/>
            </a:pPr>
            <a:r>
              <a:rPr lang="en-US" sz="1400" dirty="0">
                <a:cs typeface="Tajawal Medium" panose="00000600000000000000" pitchFamily="2" charset="-78"/>
              </a:rPr>
              <a:t>Bli-Group-Wp. (2011</a:t>
            </a:r>
            <a:r>
              <a:rPr lang="en-US" sz="1400" i="1" dirty="0">
                <a:cs typeface="Tajawal Medium" panose="00000600000000000000" pitchFamily="2" charset="-78"/>
              </a:rPr>
              <a:t>). Leadership Course material</a:t>
            </a:r>
            <a:r>
              <a:rPr lang="en-US" sz="1400" dirty="0">
                <a:cs typeface="Tajawal Medium" panose="00000600000000000000" pitchFamily="2" charset="-78"/>
              </a:rPr>
              <a:t>. </a:t>
            </a:r>
            <a:r>
              <a:rPr lang="en-US" sz="1400" dirty="0" err="1">
                <a:cs typeface="Tajawal Medium" panose="00000600000000000000" pitchFamily="2" charset="-78"/>
              </a:rPr>
              <a:t>Amideast</a:t>
            </a:r>
            <a:r>
              <a:rPr lang="en-US" sz="1400" dirty="0">
                <a:cs typeface="Tajawal Medium" panose="00000600000000000000" pitchFamily="2" charset="-78"/>
              </a:rPr>
              <a:t> Egypt. Business Intelligence, Training &amp; Consulting, http://bli-group.com/ </a:t>
            </a:r>
          </a:p>
          <a:p>
            <a:pPr marL="285750" indent="-285750" algn="just">
              <a:lnSpc>
                <a:spcPts val="1500"/>
              </a:lnSpc>
              <a:buFont typeface="Wingdings" panose="05000000000000000000" pitchFamily="2" charset="2"/>
              <a:buChar char="q"/>
            </a:pPr>
            <a:r>
              <a:rPr lang="en-US" sz="1400" dirty="0">
                <a:effectLst/>
              </a:rPr>
              <a:t> Hyvönen, M., &amp; </a:t>
            </a:r>
            <a:r>
              <a:rPr lang="en-US" sz="1400" dirty="0" err="1">
                <a:effectLst/>
              </a:rPr>
              <a:t>Utoslahti</a:t>
            </a:r>
            <a:r>
              <a:rPr lang="en-US" sz="1400" dirty="0">
                <a:effectLst/>
              </a:rPr>
              <a:t>, E. (2021, May 25). </a:t>
            </a:r>
            <a:r>
              <a:rPr lang="en-US" sz="1400" i="1" dirty="0">
                <a:effectLst/>
              </a:rPr>
              <a:t>Leadership and communication in virtual teams</a:t>
            </a:r>
            <a:r>
              <a:rPr lang="en-US" sz="1400" dirty="0">
                <a:effectLst/>
              </a:rPr>
              <a:t>. theseus.fi. Retrieved March 12, 2023, from https://www.theseus.fi/bitstream/handle/10024/500605/Leadership_and_Communication_in_Virtual_Teams.pdf?sequence=2 </a:t>
            </a:r>
          </a:p>
          <a:p>
            <a:pPr marL="285750" indent="-285750" algn="just">
              <a:lnSpc>
                <a:spcPts val="1500"/>
              </a:lnSpc>
              <a:buFont typeface="Wingdings" panose="05000000000000000000" pitchFamily="2" charset="2"/>
              <a:buChar char="q"/>
            </a:pPr>
            <a:r>
              <a:rPr lang="en-US" sz="1400" dirty="0" err="1">
                <a:effectLst/>
              </a:rPr>
              <a:t>Pandowo</a:t>
            </a:r>
            <a:r>
              <a:rPr lang="en-US" sz="1400" dirty="0">
                <a:effectLst/>
              </a:rPr>
              <a:t>, M., </a:t>
            </a:r>
            <a:r>
              <a:rPr lang="en-US" sz="1400" dirty="0" err="1">
                <a:effectLst/>
              </a:rPr>
              <a:t>Tewal</a:t>
            </a:r>
            <a:r>
              <a:rPr lang="en-US" sz="1400" dirty="0">
                <a:effectLst/>
              </a:rPr>
              <a:t>, B., &amp; E.W. </a:t>
            </a:r>
            <a:r>
              <a:rPr lang="en-US" sz="1400" dirty="0" err="1">
                <a:effectLst/>
              </a:rPr>
              <a:t>Tulungen</a:t>
            </a:r>
            <a:r>
              <a:rPr lang="en-US" sz="1400" dirty="0">
                <a:effectLst/>
              </a:rPr>
              <a:t>, E. (2022). </a:t>
            </a:r>
            <a:r>
              <a:rPr lang="en-US" sz="1400" i="1" dirty="0">
                <a:effectLst/>
              </a:rPr>
              <a:t>The Role of Digital Leadership Mediated by Digital Skill in Improving Organizational Performance</a:t>
            </a:r>
            <a:r>
              <a:rPr lang="en-US" sz="1400"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lnSpc>
                <a:spcPts val="1500"/>
              </a:lnSpc>
              <a:buFont typeface="Wingdings" panose="05000000000000000000" pitchFamily="2" charset="2"/>
              <a:buChar char="q"/>
            </a:pPr>
            <a:r>
              <a:rPr lang="en-US" sz="1400" dirty="0">
                <a:effectLst/>
              </a:rPr>
              <a:t>Flora, E. (2023, February 24). </a:t>
            </a:r>
            <a:r>
              <a:rPr lang="en-US" sz="1400" i="1" dirty="0">
                <a:effectLst/>
              </a:rPr>
              <a:t>Leading digital organizations in a VUCA World</a:t>
            </a:r>
            <a:r>
              <a:rPr lang="en-US" sz="1400" dirty="0">
                <a:effectLst/>
              </a:rPr>
              <a:t>. Beyond20. Retrieved March 22, 2023, from https://www.beyond20.com/blog/leading-in-a-vuca-world/ </a:t>
            </a:r>
          </a:p>
          <a:p>
            <a:pPr marL="285750" indent="-285750" algn="just">
              <a:lnSpc>
                <a:spcPts val="1500"/>
              </a:lnSpc>
              <a:buFont typeface="Wingdings" panose="05000000000000000000" pitchFamily="2" charset="2"/>
              <a:buChar char="q"/>
            </a:pPr>
            <a:r>
              <a:rPr lang="en-US" sz="1400" dirty="0">
                <a:effectLst/>
              </a:rPr>
              <a:t>UNESCO Institute for Statistics. (2018). </a:t>
            </a:r>
            <a:r>
              <a:rPr lang="en-US" sz="1400" i="1" dirty="0">
                <a:effectLst/>
              </a:rPr>
              <a:t>UNESCO UIS</a:t>
            </a:r>
            <a:r>
              <a:rPr lang="en-US" sz="1400" dirty="0">
                <a:effectLst/>
              </a:rPr>
              <a:t>. Retrieved March 22, 2023, from http://uis.unesco.org/sites/default/files/documents/ip51-global-framework-reference-digital-literacy-skills-2018-en.pdf </a:t>
            </a:r>
          </a:p>
        </p:txBody>
      </p:sp>
    </p:spTree>
    <p:extLst>
      <p:ext uri="{BB962C8B-B14F-4D97-AF65-F5344CB8AC3E}">
        <p14:creationId xmlns:p14="http://schemas.microsoft.com/office/powerpoint/2010/main" val="1698096529"/>
      </p:ext>
    </p:extLst>
  </p:cSld>
  <p:clrMapOvr>
    <a:masterClrMapping/>
  </p:clrMapOvr>
  <mc:AlternateContent xmlns:mc="http://schemas.openxmlformats.org/markup-compatibility/2006" xmlns:p14="http://schemas.microsoft.com/office/powerpoint/2010/main">
    <mc:Choice Requires="p14">
      <p:transition spd="med" p14:dur="700" advTm="10000">
        <p:fade/>
      </p:transition>
    </mc:Choice>
    <mc:Fallback xmlns="">
      <p:transition spd="med" advTm="10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212400742"/>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3B2E649-416A-42BA-8782-514F470C0FA5}"/>
</file>

<file path=customXml/itemProps2.xml><?xml version="1.0" encoding="utf-8"?>
<ds:datastoreItem xmlns:ds="http://schemas.openxmlformats.org/officeDocument/2006/customXml" ds:itemID="{5F8596FE-458A-4E4E-B0B7-DD016F10556F}"/>
</file>

<file path=customXml/itemProps3.xml><?xml version="1.0" encoding="utf-8"?>
<ds:datastoreItem xmlns:ds="http://schemas.openxmlformats.org/officeDocument/2006/customXml" ds:itemID="{51C5AB36-2E37-4E39-9BD6-210493E61F45}"/>
</file>

<file path=docProps/app.xml><?xml version="1.0" encoding="utf-8"?>
<Properties xmlns="http://schemas.openxmlformats.org/officeDocument/2006/extended-properties" xmlns:vt="http://schemas.openxmlformats.org/officeDocument/2006/docPropsVTypes">
  <TotalTime>5779</TotalTime>
  <Words>2782</Words>
  <Application>Microsoft Office PowerPoint</Application>
  <PresentationFormat>Widescreen</PresentationFormat>
  <Paragraphs>227</Paragraphs>
  <Slides>40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Arial</vt:lpstr>
      <vt:lpstr>Calibri</vt:lpstr>
      <vt:lpstr>Calibri Light</vt:lpstr>
      <vt:lpstr>Expo Serif Pro</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151</cp:revision>
  <dcterms:created xsi:type="dcterms:W3CDTF">2021-08-03T13:03:26Z</dcterms:created>
  <dcterms:modified xsi:type="dcterms:W3CDTF">2025-03-24T00:36:44Z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