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303" r:id="rId2"/>
    <p:sldId id="276" r:id="rId3"/>
    <p:sldId id="494" r:id="rId4"/>
    <p:sldId id="495" r:id="rId5"/>
    <p:sldId id="496" r:id="rId6"/>
    <p:sldId id="497" r:id="rId7"/>
    <p:sldId id="498" r:id="rId8"/>
    <p:sldId id="500" r:id="rId9"/>
    <p:sldId id="501" r:id="rId10"/>
    <p:sldId id="502" r:id="rId11"/>
    <p:sldId id="34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494"/>
            <p14:sldId id="495"/>
            <p14:sldId id="496"/>
            <p14:sldId id="497"/>
            <p14:sldId id="498"/>
            <p14:sldId id="500"/>
            <p14:sldId id="501"/>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11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jpeg"/><Relationship Id="rId1" Type="http://schemas.openxmlformats.org/officeDocument/2006/relationships/slideLayout" Target="../slideLayouts/slideLayout1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116778"/>
          </a:xfrm>
        </p:spPr>
      </p:pic>
      <p:sp>
        <p:nvSpPr>
          <p:cNvPr id="9" name="TextBox 8"/>
          <p:cNvSpPr txBox="1"/>
          <p:nvPr/>
        </p:nvSpPr>
        <p:spPr>
          <a:xfrm>
            <a:off x="2429881" y="3714256"/>
            <a:ext cx="9477944" cy="1938992"/>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أثر استخدام منصات التواصل الاجتماعي في متابعة الأخبار على مستوى الثقة بالمحتوى الإخباري: دراسة ميدانية على شباب مدينة جدة</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5" name="TextBox 24"/>
          <p:cNvSpPr txBox="1"/>
          <p:nvPr/>
        </p:nvSpPr>
        <p:spPr>
          <a:xfrm>
            <a:off x="7787320" y="1540296"/>
            <a:ext cx="4113898" cy="1877437"/>
          </a:xfrm>
          <a:prstGeom prst="rect">
            <a:avLst/>
          </a:prstGeom>
          <a:noFill/>
        </p:spPr>
        <p:txBody>
          <a:bodyPr wrap="square" rtlCol="0">
            <a:spAutoFit/>
          </a:bodyPr>
          <a:lstStyle/>
          <a:p>
            <a:pPr algn="r" rtl="1"/>
            <a:r>
              <a:rPr lang="ar-EG" sz="3200" b="1" dirty="0">
                <a:solidFill>
                  <a:srgbClr val="00B0F0"/>
                </a:solidFill>
                <a:latin typeface="Times New Roman" panose="02020603050405020304" pitchFamily="18" charset="0"/>
                <a:cs typeface="Times New Roman" panose="02020603050405020304" pitchFamily="18" charset="0"/>
              </a:rPr>
              <a:t>إعداد:</a:t>
            </a:r>
          </a:p>
          <a:p>
            <a:pPr algn="ctr" rtl="1"/>
            <a:r>
              <a:rPr lang="ar-EG" sz="2800" b="1" dirty="0">
                <a:solidFill>
                  <a:srgbClr val="00B0F0"/>
                </a:solidFill>
                <a:latin typeface="Times New Roman" panose="02020603050405020304" pitchFamily="18" charset="0"/>
                <a:cs typeface="Times New Roman" panose="02020603050405020304" pitchFamily="18" charset="0"/>
              </a:rPr>
              <a:t>حامد محمد الأمين </a:t>
            </a:r>
            <a:r>
              <a:rPr lang="ar-EG" sz="2800" b="1" dirty="0" err="1">
                <a:solidFill>
                  <a:srgbClr val="00B0F0"/>
                </a:solidFill>
                <a:latin typeface="Times New Roman" panose="02020603050405020304" pitchFamily="18" charset="0"/>
                <a:cs typeface="Times New Roman" panose="02020603050405020304" pitchFamily="18" charset="0"/>
              </a:rPr>
              <a:t>بوفشة</a:t>
            </a:r>
            <a:endParaRPr lang="ar-EG" sz="2800" b="1" dirty="0">
              <a:solidFill>
                <a:srgbClr val="00B0F0"/>
              </a:solidFill>
              <a:latin typeface="Times New Roman" panose="02020603050405020304" pitchFamily="18" charset="0"/>
              <a:cs typeface="Times New Roman" panose="02020603050405020304" pitchFamily="18" charset="0"/>
            </a:endParaRPr>
          </a:p>
          <a:p>
            <a:pPr algn="ctr" rtl="1"/>
            <a:r>
              <a:rPr lang="ar-EG" sz="2800" b="1" dirty="0">
                <a:solidFill>
                  <a:srgbClr val="00B0F0"/>
                </a:solidFill>
                <a:latin typeface="Times New Roman" panose="02020603050405020304" pitchFamily="18" charset="0"/>
                <a:cs typeface="Times New Roman" panose="02020603050405020304" pitchFamily="18" charset="0"/>
              </a:rPr>
              <a:t>‭252001757‬</a:t>
            </a:r>
            <a:br>
              <a:rPr lang="ar-EG" sz="2800" b="1" dirty="0">
                <a:solidFill>
                  <a:srgbClr val="00B0F0"/>
                </a:solidFill>
                <a:latin typeface="Times New Roman" panose="02020603050405020304" pitchFamily="18" charset="0"/>
                <a:cs typeface="Times New Roman" panose="02020603050405020304" pitchFamily="18" charset="0"/>
              </a:rPr>
            </a:br>
            <a:endParaRPr lang="ar-EG"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المقدمة: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85495"/>
            <a:ext cx="10541000" cy="3730317"/>
          </a:xfrm>
          <a:prstGeom prst="rect">
            <a:avLst/>
          </a:prstGeom>
          <a:noFill/>
        </p:spPr>
        <p:txBody>
          <a:bodyPr wrap="square" rtlCol="0">
            <a:spAutoFit/>
          </a:bodyPr>
          <a:lstStyle/>
          <a:p>
            <a:pPr algn="just" rtl="1">
              <a:lnSpc>
                <a:spcPct val="150000"/>
              </a:lnSpc>
            </a:pPr>
            <a:r>
              <a:rPr lang="ar-EG" sz="2000" dirty="0">
                <a:latin typeface="Times New Roman" panose="02020603050405020304" pitchFamily="18" charset="0"/>
                <a:cs typeface="Times New Roman" panose="02020603050405020304" pitchFamily="18" charset="0"/>
              </a:rPr>
              <a:t>أحدثت الثورة الرقمية تحولًا كبيرًا في المشهد الإعلامي، حيث أصبحت منصات التواصل الاجتماعي المصدر الأساسي للأخبار بدلًا من الإعلام التقليدي، مع إتاحة وصول فوري ومباشر لمحتوى إخباري متنوع دون قيود زمنية أو مكانية. ولم يعد استخدامها يقتصر على التصفح فقط، بل يشمل التفاعل والمشاركة وإعادة النشر، إلى جانب تأثير الخوارزميات في توجيه المحتوى حسب اهتمامات المستخدم.</a:t>
            </a:r>
          </a:p>
          <a:p>
            <a:pPr algn="just" rtl="1">
              <a:lnSpc>
                <a:spcPct val="150000"/>
              </a:lnSpc>
            </a:pPr>
            <a:r>
              <a:rPr lang="ar-EG" sz="2000" dirty="0">
                <a:latin typeface="Times New Roman" panose="02020603050405020304" pitchFamily="18" charset="0"/>
                <a:cs typeface="Times New Roman" panose="02020603050405020304" pitchFamily="18" charset="0"/>
              </a:rPr>
              <a:t>وفي هذا السياق، تبرز أهمية مفهوم الثقة بالمحتوى الإخباري كعنصر أساسي في تشكيل آراء الجمهور، حيث تشير الدراسات إلى أن طريقة استخدام منصات التواصل الاجتماعي قد تؤثر على مستوى هذه الثقة سلبًا أو إيجابًا، بغض النظر عن جودة المحتوى.</a:t>
            </a:r>
          </a:p>
          <a:p>
            <a:pPr algn="just" rtl="1">
              <a:lnSpc>
                <a:spcPct val="150000"/>
              </a:lnSpc>
            </a:pPr>
            <a:r>
              <a:rPr lang="ar-EG" sz="2000" dirty="0">
                <a:latin typeface="Times New Roman" panose="02020603050405020304" pitchFamily="18" charset="0"/>
                <a:cs typeface="Times New Roman" panose="02020603050405020304" pitchFamily="18" charset="0"/>
              </a:rPr>
              <a:t>وتسعى هذه الدراسة إلى تحليل أثر استخدام منصات التواصل الاجتماعي في متابعة الأخبار على مستوى الثقة بالمحتوى الإخباري لدى شباب مدينة جدة.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53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مشكلة الدراسة: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624398"/>
            <a:ext cx="10541000" cy="4653646"/>
          </a:xfrm>
          <a:prstGeom prst="rect">
            <a:avLst/>
          </a:prstGeom>
          <a:noFill/>
        </p:spPr>
        <p:txBody>
          <a:bodyPr wrap="square" rtlCol="0">
            <a:spAutoFit/>
          </a:bodyPr>
          <a:lstStyle/>
          <a:p>
            <a:pPr algn="just" rtl="1">
              <a:lnSpc>
                <a:spcPct val="150000"/>
              </a:lnSpc>
            </a:pPr>
            <a:r>
              <a:rPr lang="ar-EG" sz="2000" dirty="0">
                <a:latin typeface="Times New Roman" panose="02020603050405020304" pitchFamily="18" charset="0"/>
                <a:cs typeface="Times New Roman" panose="02020603050405020304" pitchFamily="18" charset="0"/>
              </a:rPr>
              <a:t>يشهد المشهد الإعلامي تحولات عميقة بفعل الثورة الرقمية، حيث انتقل الجمهور من الاعتماد على الإعلام التقليدي إلى منصات التواصل الاجتماعي التي أصبحت المصدر الأساسي للأخبار، مع تدفق هائل للمحتوى وتعدد المصادر وتراجع الدور الاحتكاري للمؤسسات الإعلامية. وفي المملكة العربية السعودية، يبرز هذا التحول بشكل واضح مع ارتفاع معدلات استخدام الإنترنت ووسائل التواصل الاجتماعي، واعتماد نسبة كبيرة من المواطنين على هذه المنصات كمصدر رئيسي للأخبار، خاصة بين فئة </a:t>
            </a:r>
            <a:r>
              <a:rPr lang="ar-EG" sz="2000" dirty="0" err="1">
                <a:latin typeface="Times New Roman" panose="02020603050405020304" pitchFamily="18" charset="0"/>
                <a:cs typeface="Times New Roman" panose="02020603050405020304" pitchFamily="18" charset="0"/>
              </a:rPr>
              <a:t>الشباب.ورغم</a:t>
            </a:r>
            <a:r>
              <a:rPr lang="ar-EG" sz="2000" dirty="0">
                <a:latin typeface="Times New Roman" panose="02020603050405020304" pitchFamily="18" charset="0"/>
                <a:cs typeface="Times New Roman" panose="02020603050405020304" pitchFamily="18" charset="0"/>
              </a:rPr>
              <a:t> هذا الانتشار الواسع، يطرح الاستخدام المكثف لمنصات التواصل إشكاليات تتعلق بمصداقية المحتوى الإخباري، في ظل تأثير الخوارزميات وظهور ما يُعرف بفقاعات الترشيح وغرف الصدى، مما قد يؤثر على قدرة المتلقي على التحقق النقدي من المعلومات. وتشير الدراسات إلى أن هذا النمط من الاستخدام قد يرتبط بانخفاض الثقة في الأخبار أو زيادة قابلية تصديق المعلومات </a:t>
            </a:r>
            <a:r>
              <a:rPr lang="ar-EG" sz="2000" dirty="0" err="1">
                <a:latin typeface="Times New Roman" panose="02020603050405020304" pitchFamily="18" charset="0"/>
                <a:cs typeface="Times New Roman" panose="02020603050405020304" pitchFamily="18" charset="0"/>
              </a:rPr>
              <a:t>المضللة.وتأتي</a:t>
            </a:r>
            <a:r>
              <a:rPr lang="ar-EG" sz="2000" dirty="0">
                <a:latin typeface="Times New Roman" panose="02020603050405020304" pitchFamily="18" charset="0"/>
                <a:cs typeface="Times New Roman" panose="02020603050405020304" pitchFamily="18" charset="0"/>
              </a:rPr>
              <a:t> هذه الدراسة في هذا السياق لتبحث في أثر استخدام منصات التواصل الاجتماعي في متابعة الأخبار بأبعاده المختلفة على مستوى الثقة بالمحتوى الإخباري لدى شباب مدينة جدة، في محاولة لفهم هذه العلاقة داخل بيئة سعودية ذات خصوصية رقمية واجتماعية.</a:t>
            </a: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3849263379"/>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53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أهمية الدراسة: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24398"/>
            <a:ext cx="10541000" cy="4653646"/>
          </a:xfrm>
          <a:prstGeom prst="rect">
            <a:avLst/>
          </a:prstGeom>
          <a:noFill/>
        </p:spPr>
        <p:txBody>
          <a:bodyPr wrap="square" rtlCol="0">
            <a:spAutoFit/>
          </a:bodyPr>
          <a:lstStyle/>
          <a:p>
            <a:pPr algn="r" rtl="1">
              <a:lnSpc>
                <a:spcPct val="150000"/>
              </a:lnSpc>
            </a:pPr>
            <a:r>
              <a:rPr lang="ar-EG" sz="2000" b="1" dirty="0">
                <a:latin typeface="Times New Roman" panose="02020603050405020304" pitchFamily="18" charset="0"/>
                <a:cs typeface="Times New Roman" panose="02020603050405020304" pitchFamily="18" charset="0"/>
              </a:rPr>
              <a:t>الأهمية العلمية: </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سد فجوة بحثية في الأدبيات العربية حول علاقة استخدام منصات التواصل الاجتماعي بالثقة في المحتوى الإخباري.</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اختبار قابلية نظريات الإعلام الغربية للتطبيق في السياق السعودي.</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توفير بيانات ميدانية حديثة حول أنماط الاستهلاك الإخباري وثقة الشباب السعودي.</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تعزيز الأدبيات العربية في مجال الإعلام الجديد والثقة الإعلامية بإطار نظري وميداني متكامل.</a:t>
            </a:r>
          </a:p>
          <a:p>
            <a:pPr algn="r" rtl="1">
              <a:lnSpc>
                <a:spcPct val="150000"/>
              </a:lnSpc>
            </a:pPr>
            <a:r>
              <a:rPr lang="ar-EG" sz="2000" b="1" dirty="0">
                <a:latin typeface="Times New Roman" panose="02020603050405020304" pitchFamily="18" charset="0"/>
                <a:cs typeface="Times New Roman" panose="02020603050405020304" pitchFamily="18" charset="0"/>
              </a:rPr>
              <a:t>الأهمية العملية:</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مساعدة المؤسسات الإعلامية على تعزيز مصداقيتها وزيادة ثقة الجمهور.</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دعم صانعي السياسات الإعلامية في تطوير تشريعات لمكافحة الأخبار الزائفة بما يتماشى مع رؤية 2030.</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الإسهام في تصميم برامج للتربية الإعلامية والرقمية لتعزيز الوعي النقدي لدى الشباب.</a:t>
            </a:r>
          </a:p>
          <a:p>
            <a:pPr marL="285750" indent="-285750" algn="r" rtl="1">
              <a:lnSpc>
                <a:spcPct val="150000"/>
              </a:lnSpc>
              <a:buFont typeface="Wingdings" panose="05000000000000000000" pitchFamily="2" charset="2"/>
              <a:buChar char="§"/>
            </a:pPr>
            <a:r>
              <a:rPr lang="ar-EG" sz="2000" dirty="0">
                <a:latin typeface="Times New Roman" panose="02020603050405020304" pitchFamily="18" charset="0"/>
                <a:cs typeface="Times New Roman" panose="02020603050405020304" pitchFamily="18" charset="0"/>
              </a:rPr>
              <a:t>تقديم توصيات لشركات التقنية لتحسين الخوارزميات بما يدعم المصداقية ويحد من التضليل.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93870574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أهداف الدراسة: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24398"/>
            <a:ext cx="10541000" cy="4151393"/>
          </a:xfrm>
          <a:prstGeom prst="rect">
            <a:avLst/>
          </a:prstGeom>
          <a:noFill/>
        </p:spPr>
        <p:txBody>
          <a:bodyPr wrap="square" rtlCol="0">
            <a:spAutoFit/>
          </a:bodyPr>
          <a:lstStyle/>
          <a:p>
            <a:pPr algn="r" rtl="1">
              <a:lnSpc>
                <a:spcPct val="150000"/>
              </a:lnSpc>
            </a:pPr>
            <a:r>
              <a:rPr lang="ar-EG" sz="2400" b="1" dirty="0">
                <a:latin typeface="Times New Roman" panose="02020603050405020304" pitchFamily="18" charset="0"/>
                <a:cs typeface="Times New Roman" panose="02020603050405020304" pitchFamily="18" charset="0"/>
              </a:rPr>
              <a:t>الهدف الرئيسي: </a:t>
            </a:r>
          </a:p>
          <a:p>
            <a:pPr algn="r" rtl="1">
              <a:lnSpc>
                <a:spcPct val="150000"/>
              </a:lnSpc>
            </a:pPr>
            <a:r>
              <a:rPr lang="ar-EG" sz="2000" dirty="0">
                <a:latin typeface="Times New Roman" panose="02020603050405020304" pitchFamily="18" charset="0"/>
                <a:cs typeface="Times New Roman" panose="02020603050405020304" pitchFamily="18" charset="0"/>
              </a:rPr>
              <a:t>التعرف على أثر استخدام منصات التواصل الاجتماعي في متابعة الأخبار بأبعاده المختلفة على مستوى الثقة بالمحتوى الإخباري لدى شباب مدينة جدة.</a:t>
            </a:r>
          </a:p>
          <a:p>
            <a:pPr algn="r" rtl="1">
              <a:lnSpc>
                <a:spcPct val="150000"/>
              </a:lnSpc>
            </a:pPr>
            <a:r>
              <a:rPr lang="ar-EG" sz="2400" b="1" dirty="0">
                <a:latin typeface="Times New Roman" panose="02020603050405020304" pitchFamily="18" charset="0"/>
                <a:cs typeface="Times New Roman" panose="02020603050405020304" pitchFamily="18" charset="0"/>
              </a:rPr>
              <a:t>الأهداف الفرعية:</a:t>
            </a:r>
          </a:p>
          <a:p>
            <a:pPr marL="342900" indent="-342900" algn="r" rtl="1">
              <a:lnSpc>
                <a:spcPct val="150000"/>
              </a:lnSpc>
              <a:buFont typeface="Arial" panose="020B0604020202020204" pitchFamily="34" charset="0"/>
              <a:buChar char="•"/>
            </a:pPr>
            <a:r>
              <a:rPr lang="ar-EG" dirty="0">
                <a:latin typeface="Times New Roman" panose="02020603050405020304" pitchFamily="18" charset="0"/>
                <a:cs typeface="Times New Roman" panose="02020603050405020304" pitchFamily="18" charset="0"/>
              </a:rPr>
              <a:t>قياس أثر كثافة الاستخدام الإخباري على مستوى الثقة بالمحتوى الإخباري.</a:t>
            </a:r>
          </a:p>
          <a:p>
            <a:pPr marL="342900" indent="-342900" algn="r" rtl="1">
              <a:lnSpc>
                <a:spcPct val="150000"/>
              </a:lnSpc>
              <a:buFont typeface="Arial" panose="020B0604020202020204" pitchFamily="34" charset="0"/>
              <a:buChar char="•"/>
            </a:pPr>
            <a:r>
              <a:rPr lang="ar-EG" dirty="0">
                <a:latin typeface="Times New Roman" panose="02020603050405020304" pitchFamily="18" charset="0"/>
                <a:cs typeface="Times New Roman" panose="02020603050405020304" pitchFamily="18" charset="0"/>
              </a:rPr>
              <a:t>الكشف عن أثر تنوع المنصات المستخدمة على مستوى الثقة بالمحتوى الإخباري.</a:t>
            </a:r>
          </a:p>
          <a:p>
            <a:pPr marL="342900" indent="-342900" algn="r" rtl="1">
              <a:lnSpc>
                <a:spcPct val="150000"/>
              </a:lnSpc>
              <a:buFont typeface="Arial" panose="020B0604020202020204" pitchFamily="34" charset="0"/>
              <a:buChar char="•"/>
            </a:pPr>
            <a:r>
              <a:rPr lang="ar-EG" dirty="0">
                <a:latin typeface="Times New Roman" panose="02020603050405020304" pitchFamily="18" charset="0"/>
                <a:cs typeface="Times New Roman" panose="02020603050405020304" pitchFamily="18" charset="0"/>
              </a:rPr>
              <a:t>تحديد أثر التفاعل مع المحتوى (إعجاب، تعليق، مشاركة، إعادة نشر) على مستوى الثقة.</a:t>
            </a:r>
          </a:p>
          <a:p>
            <a:pPr marL="342900" indent="-342900" algn="r" rtl="1">
              <a:lnSpc>
                <a:spcPct val="150000"/>
              </a:lnSpc>
              <a:buFont typeface="Arial" panose="020B0604020202020204" pitchFamily="34" charset="0"/>
              <a:buChar char="•"/>
            </a:pPr>
            <a:r>
              <a:rPr lang="ar-EG" dirty="0">
                <a:latin typeface="Times New Roman" panose="02020603050405020304" pitchFamily="18" charset="0"/>
                <a:cs typeface="Times New Roman" panose="02020603050405020304" pitchFamily="18" charset="0"/>
              </a:rPr>
              <a:t>قياس أثر الاعتماد على المحتوى </a:t>
            </a:r>
            <a:r>
              <a:rPr lang="ar-EG" dirty="0" err="1">
                <a:latin typeface="Times New Roman" panose="02020603050405020304" pitchFamily="18" charset="0"/>
                <a:cs typeface="Times New Roman" panose="02020603050405020304" pitchFamily="18" charset="0"/>
              </a:rPr>
              <a:t>المُوصى</a:t>
            </a:r>
            <a:r>
              <a:rPr lang="ar-EG" dirty="0">
                <a:latin typeface="Times New Roman" panose="02020603050405020304" pitchFamily="18" charset="0"/>
                <a:cs typeface="Times New Roman" panose="02020603050405020304" pitchFamily="18" charset="0"/>
              </a:rPr>
              <a:t> به خوارزمياً على مستوى الثقة بالمحتوى الإخباري.</a:t>
            </a:r>
          </a:p>
          <a:p>
            <a:pPr marL="342900" indent="-342900" algn="r" rtl="1">
              <a:lnSpc>
                <a:spcPct val="150000"/>
              </a:lnSpc>
              <a:buFont typeface="Arial" panose="020B0604020202020204" pitchFamily="34" charset="0"/>
              <a:buChar char="•"/>
            </a:pPr>
            <a:r>
              <a:rPr lang="ar-EG" dirty="0">
                <a:latin typeface="Times New Roman" panose="02020603050405020304" pitchFamily="18" charset="0"/>
                <a:cs typeface="Times New Roman" panose="02020603050405020304" pitchFamily="18" charset="0"/>
              </a:rPr>
              <a:t>تقديم توصيات لتعزيز الثقة وتنمية مهارات التحقق النقدي لدى الشباب.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620104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81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أسئلة الدراسة: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685495"/>
            <a:ext cx="10541000" cy="4547399"/>
          </a:xfrm>
          <a:prstGeom prst="rect">
            <a:avLst/>
          </a:prstGeom>
          <a:noFill/>
        </p:spPr>
        <p:txBody>
          <a:bodyPr wrap="square" rtlCol="0">
            <a:spAutoFit/>
          </a:bodyPr>
          <a:lstStyle/>
          <a:p>
            <a:pPr algn="just" rtl="1">
              <a:lnSpc>
                <a:spcPct val="150000"/>
              </a:lnSpc>
              <a:spcAft>
                <a:spcPts val="800"/>
              </a:spcAft>
              <a:buNone/>
            </a:pPr>
            <a:r>
              <a:rPr lang="ar-SA" sz="2400" b="1"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التساؤل </a:t>
            </a:r>
            <a:r>
              <a:rPr lang="ar-SA" sz="2400" b="1" kern="0" dirty="0" err="1">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الرئيسي:</a:t>
            </a:r>
            <a:r>
              <a:rPr lang="ar-SA" sz="2000" kern="0" dirty="0" err="1">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ما</a:t>
            </a: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 أثر استخدام منصات التواصل الاجتماعي في متابعة الأخبار بأبعاده المختلفة على مستوى الثقة بالمحتوى الإخباري لدى شباب مدينة جدة؟</a:t>
            </a:r>
            <a:endParaRPr lang="ar-EG"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algn="just" rtl="1">
              <a:lnSpc>
                <a:spcPct val="150000"/>
              </a:lnSpc>
              <a:spcAft>
                <a:spcPts val="800"/>
              </a:spcAft>
              <a:buNone/>
            </a:pPr>
            <a:r>
              <a:rPr lang="ar-SA" sz="2400" b="1"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التساؤلات الفرعية:</a:t>
            </a:r>
            <a:endParaRPr lang="ar-EG" sz="2400" b="1"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marL="342900" indent="-342900" algn="just" rtl="1">
              <a:lnSpc>
                <a:spcPct val="150000"/>
              </a:lnSpc>
              <a:spcAft>
                <a:spcPts val="80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ما مستوى كثافة الاستخدام الإخباري لمنصات التواصل الاجتماعي لدى الشباب؟ وما أثره على مستوى الثقة؟</a:t>
            </a:r>
            <a:endParaRPr lang="ar-EG"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marL="342900" indent="-342900" algn="just" rtl="1">
              <a:lnSpc>
                <a:spcPct val="150000"/>
              </a:lnSpc>
              <a:spcAft>
                <a:spcPts val="80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ما أثر تنوع المنصات المستخدمة في متابعة الأخبار على مستوى الثقة بالمحتوى الإخباري؟</a:t>
            </a:r>
            <a:endParaRPr lang="ar-EG"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marL="342900" indent="-342900" algn="just" rtl="1">
              <a:lnSpc>
                <a:spcPct val="150000"/>
              </a:lnSpc>
              <a:spcAft>
                <a:spcPts val="80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ما أثر التفاعل مع المحتوى الإخباري (إعجاب، تعليق، مشاركة، إعادة نشر) على مستوى الثقة؟</a:t>
            </a:r>
            <a:endParaRPr lang="ar-EG"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marL="342900" indent="-342900" algn="just" rtl="1">
              <a:lnSpc>
                <a:spcPct val="150000"/>
              </a:lnSpc>
              <a:spcAft>
                <a:spcPts val="80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ما أثر الاعتماد على المحتوى </a:t>
            </a:r>
            <a:r>
              <a:rPr lang="ar-SA" sz="2000" kern="0" dirty="0" err="1">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المُوصى</a:t>
            </a: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 به خوارزمياً على مستوى الثقة بالمحتوى الإخباري؟</a:t>
            </a:r>
            <a:endParaRPr lang="ar-EG"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endParaRPr>
          </a:p>
          <a:p>
            <a:pPr marL="342900" indent="-342900" algn="just" rtl="1">
              <a:lnSpc>
                <a:spcPct val="150000"/>
              </a:lnSpc>
              <a:spcAft>
                <a:spcPts val="80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Sakkal Majalla" panose="02000000000000000000" pitchFamily="2" charset="-78"/>
              </a:rPr>
              <a:t>هل توجد فروق دالة إحصائياً في مستوى الثقة تُعزى للمتغيرات الديموغرافية (النوع، العمر، التعليم، التخصص)؟</a:t>
            </a:r>
            <a:endParaRPr lang="en-US" sz="1600" dirty="0">
              <a:effectLst/>
              <a:latin typeface="Times New Roman" panose="02020603050405020304" pitchFamily="18" charset="0"/>
              <a:ea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38458217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فروض الدراسة:</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24398"/>
            <a:ext cx="10541000" cy="4478149"/>
          </a:xfrm>
          <a:prstGeom prst="rect">
            <a:avLst/>
          </a:prstGeom>
          <a:noFill/>
        </p:spPr>
        <p:txBody>
          <a:bodyPr wrap="square" rtlCol="0">
            <a:spAutoFit/>
          </a:bodyPr>
          <a:lstStyle/>
          <a:p>
            <a:pPr algn="just" rtl="1">
              <a:lnSpc>
                <a:spcPct val="150000"/>
              </a:lnSpc>
              <a:buNone/>
            </a:pPr>
            <a:r>
              <a:rPr lang="ar-EG" sz="24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a:t>
            </a:r>
            <a:r>
              <a:rPr lang="ar-SA" sz="24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لفرض الرئيسي:</a:t>
            </a:r>
            <a:r>
              <a:rPr lang="ar-EG" sz="24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 </a:t>
            </a: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يوجد أثر ذو دلالة إحصائية عند مستوى (</a:t>
            </a:r>
            <a:r>
              <a:rPr lang="el-GR"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α ≤ 0.05) </a:t>
            </a: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لاستخدام منصات التواصل الاجتماعي في متابعة الأخبار بأبعاده المختلفة على مستوى الثقة بالمحتوى الإخباري لدى شباب مدينة جدة.</a:t>
            </a:r>
            <a:endParaRPr lang="ar-EG"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algn="just" rtl="1">
              <a:lnSpc>
                <a:spcPct val="150000"/>
              </a:lnSpc>
              <a:buNone/>
            </a:pPr>
            <a:r>
              <a:rPr lang="ar-SA" sz="24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الفروض الفرعية:</a:t>
            </a:r>
            <a:endParaRPr lang="ar-EG" sz="2400" b="1"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marL="342900" indent="-342900" algn="just" rtl="1">
              <a:lnSpc>
                <a:spcPct val="150000"/>
              </a:lnSpc>
              <a:buFont typeface="Arial" panose="020B0604020202020204" pitchFamily="34" charset="0"/>
              <a:buChar char="•"/>
            </a:pP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وجود أثر دال إحصائياً لكثافة الاستخدام الإخباري على مستوى الثقة بالمحتوى الإخباري.</a:t>
            </a:r>
            <a:endParaRPr lang="ar-EG"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marL="342900" indent="-342900" algn="just" rtl="1">
              <a:lnSpc>
                <a:spcPct val="150000"/>
              </a:lnSpc>
              <a:buFont typeface="Arial" panose="020B0604020202020204" pitchFamily="34" charset="0"/>
              <a:buChar char="•"/>
            </a:pP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وجود أثر دال إحصائياً لتنوع المنصات المستخدمة على مستوى الثقة بالمحتوى الإخباري.</a:t>
            </a:r>
            <a:endParaRPr lang="ar-EG"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marL="342900" indent="-342900" algn="just" rtl="1">
              <a:lnSpc>
                <a:spcPct val="150000"/>
              </a:lnSpc>
              <a:buFont typeface="Arial" panose="020B0604020202020204" pitchFamily="34" charset="0"/>
              <a:buChar char="•"/>
            </a:pP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وجود أثر دال إحصائياً للتفاعل مع المحتوى الإخباري على مستوى الثقة بالمحتوى الإخباري.</a:t>
            </a:r>
            <a:endParaRPr lang="ar-EG"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marL="342900" indent="-342900" algn="just" rtl="1">
              <a:lnSpc>
                <a:spcPct val="150000"/>
              </a:lnSpc>
              <a:buFont typeface="Arial" panose="020B0604020202020204" pitchFamily="34" charset="0"/>
              <a:buChar char="•"/>
            </a:pP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وجود أثر دال إحصائياً للاعتماد على المحتوى </a:t>
            </a:r>
            <a:r>
              <a:rPr lang="ar-SA" sz="2400" dirty="0" err="1">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المُوصى</a:t>
            </a: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 به خوارزمياً على مستوى الثقة بالمحتوى الإخباري.</a:t>
            </a:r>
            <a:endParaRPr lang="ar-EG"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a:p>
            <a:pPr marL="342900" indent="-342900" algn="just" rtl="1">
              <a:lnSpc>
                <a:spcPct val="150000"/>
              </a:lnSpc>
              <a:buFont typeface="Arial" panose="020B0604020202020204" pitchFamily="34" charset="0"/>
              <a:buChar char="•"/>
            </a:pPr>
            <a:r>
              <a:rPr lang="ar-SA" sz="24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rPr>
              <a:t>وجود فروق دالة إحصائياً في مستوى الثقة تُعزى للمتغيرات الديموغرافية.</a:t>
            </a:r>
            <a:endParaRPr lang="ar-SA" sz="2000" dirty="0">
              <a:solidFill>
                <a:srgbClr val="000000"/>
              </a:solidFill>
              <a:effectLst/>
              <a:latin typeface="Times New Roman" panose="02020603050405020304" pitchFamily="18" charset="0"/>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31646852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966" y="1744850"/>
            <a:ext cx="10812720" cy="4373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أساليب التحليل الاحصائي:</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971170"/>
            <a:ext cx="10812719" cy="3785652"/>
          </a:xfrm>
          <a:prstGeom prst="rect">
            <a:avLst/>
          </a:prstGeom>
          <a:noFill/>
        </p:spPr>
        <p:txBody>
          <a:bodyPr wrap="square" rtlCol="0">
            <a:spAutoFit/>
          </a:bodyPr>
          <a:lstStyle/>
          <a:p>
            <a:pPr algn="r" rtl="1"/>
            <a:r>
              <a:rPr lang="ar-EG" sz="2000" b="1" dirty="0"/>
              <a:t>أولاً: الأساليب الإحصائية الوصفية:</a:t>
            </a:r>
          </a:p>
          <a:p>
            <a:pPr marL="342900" indent="-342900" algn="r" rtl="1">
              <a:buFont typeface="Arial" panose="020B0604020202020204" pitchFamily="34" charset="0"/>
              <a:buChar char="•"/>
            </a:pPr>
            <a:r>
              <a:rPr lang="ar-EG" sz="2000" dirty="0"/>
              <a:t>التكرارات والنسب المئوية لوصف خصائص العينة وتوزيع الاستجابات.</a:t>
            </a:r>
          </a:p>
          <a:p>
            <a:pPr marL="342900" indent="-342900" algn="r" rtl="1">
              <a:buFont typeface="Arial" panose="020B0604020202020204" pitchFamily="34" charset="0"/>
              <a:buChar char="•"/>
            </a:pPr>
            <a:r>
              <a:rPr lang="ar-EG" sz="2000" dirty="0"/>
              <a:t>المتوسطات الحسابية والانحرافات المعيارية لقياس اتجاهات الاستجابات وتشتتها.</a:t>
            </a:r>
          </a:p>
          <a:p>
            <a:pPr marL="342900" indent="-342900" algn="r" rtl="1">
              <a:buFont typeface="Arial" panose="020B0604020202020204" pitchFamily="34" charset="0"/>
              <a:buChar char="•"/>
            </a:pPr>
            <a:r>
              <a:rPr lang="ar-EG" sz="2000" dirty="0"/>
              <a:t>الأهمية النسبية والترتيب لتحديد أهم الأبعاد والفقرات من وجهة نظر العينة.</a:t>
            </a:r>
          </a:p>
          <a:p>
            <a:pPr algn="r" rtl="1"/>
            <a:r>
              <a:rPr lang="ar-EG" sz="2000" b="1" dirty="0"/>
              <a:t>ثانياً: الأساليب الإحصائية الاستدلالية</a:t>
            </a:r>
          </a:p>
          <a:p>
            <a:pPr marL="342900" indent="-342900" algn="r" rtl="1">
              <a:buFont typeface="Arial" panose="020B0604020202020204" pitchFamily="34" charset="0"/>
              <a:buChar char="•"/>
            </a:pPr>
            <a:r>
              <a:rPr lang="ar-EG" sz="2000" dirty="0"/>
              <a:t>معامل ارتباط بيرسون لقياس قوة واتجاه العلاقة وصدق الاتساق الداخلي.</a:t>
            </a:r>
          </a:p>
          <a:p>
            <a:pPr marL="342900" indent="-342900" algn="r" rtl="1">
              <a:buFont typeface="Arial" panose="020B0604020202020204" pitchFamily="34" charset="0"/>
              <a:buChar char="•"/>
            </a:pPr>
            <a:r>
              <a:rPr lang="ar-EG" sz="2000" dirty="0"/>
              <a:t>معامل ألفا </a:t>
            </a:r>
            <a:r>
              <a:rPr lang="ar-EG" sz="2000" dirty="0" err="1"/>
              <a:t>كرونباخ</a:t>
            </a:r>
            <a:r>
              <a:rPr lang="ar-EG" sz="2000" dirty="0"/>
              <a:t> لقياس ثبات أداة الدراسة.</a:t>
            </a:r>
          </a:p>
          <a:p>
            <a:pPr marL="342900" indent="-342900" algn="r" rtl="1">
              <a:buFont typeface="Arial" panose="020B0604020202020204" pitchFamily="34" charset="0"/>
              <a:buChar char="•"/>
            </a:pPr>
            <a:r>
              <a:rPr lang="ar-EG" sz="2000" dirty="0"/>
              <a:t>تحليل الانحدار البسيط لقياس أثر كل بُعد على المتغير التابع.</a:t>
            </a:r>
          </a:p>
          <a:p>
            <a:pPr marL="342900" indent="-342900" algn="r" rtl="1">
              <a:buFont typeface="Arial" panose="020B0604020202020204" pitchFamily="34" charset="0"/>
              <a:buChar char="•"/>
            </a:pPr>
            <a:r>
              <a:rPr lang="ar-EG" sz="2000" dirty="0"/>
              <a:t>تحليل الانحدار المتعدد لقياس الأثر الكلي وتحديد الأهمية النسبية للأبعاد.</a:t>
            </a:r>
          </a:p>
          <a:p>
            <a:pPr marL="342900" indent="-342900" algn="r" rtl="1">
              <a:buFont typeface="Arial" panose="020B0604020202020204" pitchFamily="34" charset="0"/>
              <a:buChar char="•"/>
            </a:pPr>
            <a:r>
              <a:rPr lang="ar-EG" sz="2000" dirty="0"/>
              <a:t>اختبار (</a:t>
            </a:r>
            <a:r>
              <a:rPr lang="en-US" sz="2000" dirty="0"/>
              <a:t>T) </a:t>
            </a:r>
            <a:r>
              <a:rPr lang="ar-EG" sz="2000" dirty="0"/>
              <a:t>للعينات المستقلة للكشف عن الفروق حسب النوع.</a:t>
            </a:r>
          </a:p>
          <a:p>
            <a:pPr marL="342900" indent="-342900" algn="r" rtl="1">
              <a:buFont typeface="Arial" panose="020B0604020202020204" pitchFamily="34" charset="0"/>
              <a:buChar char="•"/>
            </a:pPr>
            <a:r>
              <a:rPr lang="ar-EG" sz="2000" dirty="0"/>
              <a:t>تحليل التباين الأحادي (</a:t>
            </a:r>
            <a:r>
              <a:rPr lang="en-US" sz="2000" dirty="0"/>
              <a:t>ANOVA) </a:t>
            </a:r>
            <a:r>
              <a:rPr lang="ar-EG" sz="2000" dirty="0"/>
              <a:t>للكشف عن الفروق حسب المتغيرات الديموغرافية.</a:t>
            </a:r>
          </a:p>
          <a:p>
            <a:pPr marL="342900" indent="-342900" algn="r" rtl="1">
              <a:buFont typeface="Arial" panose="020B0604020202020204" pitchFamily="34" charset="0"/>
              <a:buChar char="•"/>
            </a:pPr>
            <a:r>
              <a:rPr lang="ar-EG" sz="2000" dirty="0"/>
              <a:t>اختبار المقارنات البعدية (</a:t>
            </a:r>
            <a:r>
              <a:rPr lang="en-US" sz="2000" dirty="0"/>
              <a:t>Post Hoc) </a:t>
            </a:r>
            <a:r>
              <a:rPr lang="ar-EG" sz="2000" dirty="0"/>
              <a:t>لتحديد اتجاه الفروق عند وجودها.</a:t>
            </a:r>
            <a:endParaRPr lang="ar-EG"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76832329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lnSpc>
                <a:spcPct val="150000"/>
              </a:lnSpc>
              <a:buFont typeface="Wingdings" panose="05000000000000000000" pitchFamily="2" charset="2"/>
              <a:buChar char="q"/>
            </a:pPr>
            <a:r>
              <a:rPr lang="ar-EG" sz="2000" dirty="0">
                <a:solidFill>
                  <a:schemeClr val="tx1"/>
                </a:solidFill>
              </a:rPr>
              <a:t>وجود أثر دال إحصائياً لاستخدام منصات التواصل الاجتماعي على الثقة بالمحتوى الإخباري (</a:t>
            </a:r>
            <a:r>
              <a:rPr lang="en-US" sz="2000" dirty="0">
                <a:solidFill>
                  <a:schemeClr val="tx1"/>
                </a:solidFill>
              </a:rPr>
              <a:t>R² = 0.334, </a:t>
            </a:r>
            <a:r>
              <a:rPr lang="el-GR" sz="2000" dirty="0">
                <a:solidFill>
                  <a:schemeClr val="tx1"/>
                </a:solidFill>
              </a:rPr>
              <a:t>α ≤ 0.01)، </a:t>
            </a:r>
            <a:r>
              <a:rPr lang="ar-EG" sz="2000" dirty="0">
                <a:solidFill>
                  <a:schemeClr val="tx1"/>
                </a:solidFill>
              </a:rPr>
              <a:t>حيث يفسر الاستخدام 33.4% من التباين.</a:t>
            </a:r>
          </a:p>
          <a:p>
            <a:pPr marL="285750" indent="-285750" algn="r" rtl="1">
              <a:lnSpc>
                <a:spcPct val="150000"/>
              </a:lnSpc>
              <a:buFont typeface="Wingdings" panose="05000000000000000000" pitchFamily="2" charset="2"/>
              <a:buChar char="q"/>
            </a:pPr>
            <a:r>
              <a:rPr lang="ar-EG" sz="2000" dirty="0">
                <a:solidFill>
                  <a:schemeClr val="tx1"/>
                </a:solidFill>
              </a:rPr>
              <a:t>كثافة الاستخدام لها أثر دال على الثقة (</a:t>
            </a:r>
            <a:r>
              <a:rPr lang="en-US" sz="2000" dirty="0">
                <a:solidFill>
                  <a:schemeClr val="tx1"/>
                </a:solidFill>
              </a:rPr>
              <a:t>R² = 0.175) </a:t>
            </a:r>
            <a:r>
              <a:rPr lang="ar-EG" sz="2000" dirty="0">
                <a:solidFill>
                  <a:schemeClr val="tx1"/>
                </a:solidFill>
              </a:rPr>
              <a:t>عبر تعزيز الألفة مع المحتوى.</a:t>
            </a:r>
          </a:p>
          <a:p>
            <a:pPr marL="285750" indent="-285750" algn="r" rtl="1">
              <a:lnSpc>
                <a:spcPct val="150000"/>
              </a:lnSpc>
              <a:buFont typeface="Wingdings" panose="05000000000000000000" pitchFamily="2" charset="2"/>
              <a:buChar char="q"/>
            </a:pPr>
            <a:r>
              <a:rPr lang="ar-EG" sz="2000" dirty="0">
                <a:solidFill>
                  <a:schemeClr val="tx1"/>
                </a:solidFill>
              </a:rPr>
              <a:t>تنوع المنصات له أثر دال (</a:t>
            </a:r>
            <a:r>
              <a:rPr lang="en-US" sz="2000" dirty="0">
                <a:solidFill>
                  <a:schemeClr val="tx1"/>
                </a:solidFill>
              </a:rPr>
              <a:t>R² = 0.124) </a:t>
            </a:r>
            <a:r>
              <a:rPr lang="ar-EG" sz="2000" dirty="0">
                <a:solidFill>
                  <a:schemeClr val="tx1"/>
                </a:solidFill>
              </a:rPr>
              <a:t>وقد يعزز أو يقلل الثقة حسب الاتساق بين المصادر.</a:t>
            </a:r>
          </a:p>
          <a:p>
            <a:pPr marL="285750" indent="-285750" algn="r" rtl="1">
              <a:lnSpc>
                <a:spcPct val="150000"/>
              </a:lnSpc>
              <a:buFont typeface="Wingdings" panose="05000000000000000000" pitchFamily="2" charset="2"/>
              <a:buChar char="q"/>
            </a:pPr>
            <a:r>
              <a:rPr lang="ar-EG" sz="2000" dirty="0">
                <a:solidFill>
                  <a:schemeClr val="tx1"/>
                </a:solidFill>
              </a:rPr>
              <a:t>التفاعل مع المحتوى له أثر دال (</a:t>
            </a:r>
            <a:r>
              <a:rPr lang="en-US" sz="2000" dirty="0">
                <a:solidFill>
                  <a:schemeClr val="tx1"/>
                </a:solidFill>
              </a:rPr>
              <a:t>R² = 0.150) </a:t>
            </a:r>
            <a:r>
              <a:rPr lang="ar-EG" sz="2000" dirty="0">
                <a:solidFill>
                  <a:schemeClr val="tx1"/>
                </a:solidFill>
              </a:rPr>
              <a:t>ويزيد من الالتزام والثقة بالمحتوى.</a:t>
            </a:r>
          </a:p>
          <a:p>
            <a:pPr marL="285750" indent="-285750" algn="r" rtl="1">
              <a:lnSpc>
                <a:spcPct val="150000"/>
              </a:lnSpc>
              <a:buFont typeface="Wingdings" panose="05000000000000000000" pitchFamily="2" charset="2"/>
              <a:buChar char="q"/>
            </a:pPr>
            <a:r>
              <a:rPr lang="ar-EG" sz="2000" dirty="0">
                <a:solidFill>
                  <a:schemeClr val="tx1"/>
                </a:solidFill>
              </a:rPr>
              <a:t>الاعتماد على التوصيات الخوارزمية هو الأقوى تأثيراً (</a:t>
            </a:r>
            <a:r>
              <a:rPr lang="en-US" sz="2000" dirty="0">
                <a:solidFill>
                  <a:schemeClr val="tx1"/>
                </a:solidFill>
              </a:rPr>
              <a:t>R² = 0.222) </a:t>
            </a:r>
            <a:r>
              <a:rPr lang="ar-EG" sz="2000" dirty="0">
                <a:solidFill>
                  <a:schemeClr val="tx1"/>
                </a:solidFill>
              </a:rPr>
              <a:t>عبر تعزيز الثقة بالمحتوى المقترح.</a:t>
            </a:r>
          </a:p>
          <a:p>
            <a:pPr marL="285750" indent="-285750" algn="r" rtl="1">
              <a:lnSpc>
                <a:spcPct val="150000"/>
              </a:lnSpc>
              <a:buFont typeface="Wingdings" panose="05000000000000000000" pitchFamily="2" charset="2"/>
              <a:buChar char="q"/>
            </a:pPr>
            <a:r>
              <a:rPr lang="ar-EG" sz="2000" dirty="0">
                <a:solidFill>
                  <a:schemeClr val="tx1"/>
                </a:solidFill>
              </a:rPr>
              <a:t>وجود فروق دالة حسب العمر (الأصغر أكثر ثقة) والتعليم (الأعلى تعليماً أقل ثقة)، وعدم وجود فروق حسب النوع أو الدخل أو الوظيفة.</a:t>
            </a:r>
          </a:p>
          <a:p>
            <a:pPr marL="285750" indent="-285750" algn="r" rtl="1">
              <a:lnSpc>
                <a:spcPct val="150000"/>
              </a:lnSpc>
              <a:buFont typeface="Wingdings" panose="05000000000000000000" pitchFamily="2" charset="2"/>
              <a:buChar char="q"/>
            </a:pPr>
            <a:r>
              <a:rPr lang="ar-EG" sz="2000" dirty="0">
                <a:solidFill>
                  <a:schemeClr val="tx1"/>
                </a:solidFill>
              </a:rPr>
              <a:t>مستوى الثقة العام متوسط (3.15) مع ارتفاع كثافة الاستخدام وضعف نسبي في التفاعل.</a:t>
            </a:r>
            <a:endParaRPr lang="en-US" sz="2000" dirty="0">
              <a:solidFill>
                <a:schemeClr val="tx1"/>
              </a:solidFill>
            </a:endParaRPr>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النتائج:</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371838089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arenR"/>
            </a:pPr>
            <a:r>
              <a:rPr lang="ar-EG" dirty="0">
                <a:solidFill>
                  <a:schemeClr val="tx1"/>
                </a:solidFill>
              </a:rPr>
              <a:t>تطوير محتوى إعلامي رقمي مهني يتكيف مع الخوارزميات مع الحفاظ على الدقة والشفافية.</a:t>
            </a:r>
          </a:p>
          <a:p>
            <a:pPr marL="342900" indent="-342900" algn="r" rtl="1">
              <a:lnSpc>
                <a:spcPct val="200000"/>
              </a:lnSpc>
              <a:buFont typeface="+mj-lt"/>
              <a:buAutoNum type="arabicParenR"/>
            </a:pPr>
            <a:r>
              <a:rPr lang="ar-EG" dirty="0">
                <a:solidFill>
                  <a:schemeClr val="tx1"/>
                </a:solidFill>
              </a:rPr>
              <a:t>تعزيز السرد التفاعلي (قصص، فيديو قصير، </a:t>
            </a:r>
            <a:r>
              <a:rPr lang="ar-EG" dirty="0" err="1">
                <a:solidFill>
                  <a:schemeClr val="tx1"/>
                </a:solidFill>
              </a:rPr>
              <a:t>إنفوجرافيك</a:t>
            </a:r>
            <a:r>
              <a:rPr lang="ar-EG" dirty="0">
                <a:solidFill>
                  <a:schemeClr val="tx1"/>
                </a:solidFill>
              </a:rPr>
              <a:t>) لرفع جودة التفاعل مع الأخبار.</a:t>
            </a:r>
          </a:p>
          <a:p>
            <a:pPr marL="342900" indent="-342900" algn="r" rtl="1">
              <a:lnSpc>
                <a:spcPct val="200000"/>
              </a:lnSpc>
              <a:buFont typeface="+mj-lt"/>
              <a:buAutoNum type="arabicParenR"/>
            </a:pPr>
            <a:r>
              <a:rPr lang="ar-EG" dirty="0">
                <a:solidFill>
                  <a:schemeClr val="tx1"/>
                </a:solidFill>
              </a:rPr>
              <a:t>إنشاء وحدات للتحقق من الأخبار (</a:t>
            </a:r>
            <a:r>
              <a:rPr lang="en-US" dirty="0">
                <a:solidFill>
                  <a:schemeClr val="tx1"/>
                </a:solidFill>
              </a:rPr>
              <a:t>Fact-Checking) </a:t>
            </a:r>
            <a:r>
              <a:rPr lang="ar-EG" dirty="0">
                <a:solidFill>
                  <a:schemeClr val="tx1"/>
                </a:solidFill>
              </a:rPr>
              <a:t>داخل المؤسسات الإعلامية.</a:t>
            </a:r>
          </a:p>
          <a:p>
            <a:pPr marL="342900" indent="-342900" algn="r" rtl="1">
              <a:lnSpc>
                <a:spcPct val="200000"/>
              </a:lnSpc>
              <a:buFont typeface="+mj-lt"/>
              <a:buAutoNum type="arabicParenR"/>
            </a:pPr>
            <a:r>
              <a:rPr lang="ar-EG" dirty="0">
                <a:solidFill>
                  <a:schemeClr val="tx1"/>
                </a:solidFill>
              </a:rPr>
              <a:t>تعزيز الشفافية في المصادر وآليات تصحيح </a:t>
            </a:r>
            <a:r>
              <a:rPr lang="ar-EG" dirty="0" err="1">
                <a:solidFill>
                  <a:schemeClr val="tx1"/>
                </a:solidFill>
              </a:rPr>
              <a:t>الأخطاء.نشر</a:t>
            </a:r>
            <a:r>
              <a:rPr lang="ar-EG" dirty="0">
                <a:solidFill>
                  <a:schemeClr val="tx1"/>
                </a:solidFill>
              </a:rPr>
              <a:t> الوعي الإعلامي الرقمي والتفكير النقدي لدى الشباب.</a:t>
            </a:r>
          </a:p>
          <a:p>
            <a:pPr marL="342900" indent="-342900" algn="r" rtl="1">
              <a:lnSpc>
                <a:spcPct val="200000"/>
              </a:lnSpc>
              <a:buFont typeface="+mj-lt"/>
              <a:buAutoNum type="arabicParenR"/>
            </a:pPr>
            <a:r>
              <a:rPr lang="ar-EG" dirty="0">
                <a:solidFill>
                  <a:schemeClr val="tx1"/>
                </a:solidFill>
              </a:rPr>
              <a:t>تطوير خوارزميات أقل تحيزاً وتعرض مصادر متنوعة للمستخدم.</a:t>
            </a:r>
          </a:p>
          <a:p>
            <a:pPr marL="342900" indent="-342900" algn="r" rtl="1">
              <a:lnSpc>
                <a:spcPct val="200000"/>
              </a:lnSpc>
              <a:buFont typeface="+mj-lt"/>
              <a:buAutoNum type="arabicParenR"/>
            </a:pPr>
            <a:r>
              <a:rPr lang="ar-EG" dirty="0">
                <a:solidFill>
                  <a:schemeClr val="tx1"/>
                </a:solidFill>
              </a:rPr>
              <a:t>تنويع مصادر الأخبار والتحقق قبل المشاركة من قبل المستخدمين.</a:t>
            </a:r>
          </a:p>
          <a:p>
            <a:pPr marL="342900" indent="-342900" algn="r" rtl="1">
              <a:lnSpc>
                <a:spcPct val="200000"/>
              </a:lnSpc>
              <a:buFont typeface="+mj-lt"/>
              <a:buAutoNum type="arabicParenR"/>
            </a:pPr>
            <a:r>
              <a:rPr lang="ar-EG" dirty="0">
                <a:solidFill>
                  <a:schemeClr val="tx1"/>
                </a:solidFill>
              </a:rPr>
              <a:t>توسيع الدراسات المستقبلية لتشمل متغيرات ومجتمعات أوسع.</a:t>
            </a:r>
          </a:p>
        </p:txBody>
      </p:sp>
      <p:sp>
        <p:nvSpPr>
          <p:cNvPr id="3" name="TextBox 2"/>
          <p:cNvSpPr txBox="1"/>
          <p:nvPr/>
        </p:nvSpPr>
        <p:spPr>
          <a:xfrm>
            <a:off x="7978793" y="1101178"/>
            <a:ext cx="390203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التوصيات:</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28764" y="10032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0665" y="64251"/>
            <a:ext cx="2305141" cy="1076343"/>
          </a:xfrm>
          <a:prstGeom prst="rect">
            <a:avLst/>
          </a:prstGeom>
        </p:spPr>
      </p:pic>
    </p:spTree>
    <p:extLst>
      <p:ext uri="{BB962C8B-B14F-4D97-AF65-F5344CB8AC3E}">
        <p14:creationId xmlns:p14="http://schemas.microsoft.com/office/powerpoint/2010/main" val="143764622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1148</Words>
  <Application>Microsoft Office PowerPoint</Application>
  <PresentationFormat>شاشة عريضة</PresentationFormat>
  <Paragraphs>86</Paragraphs>
  <Slides>11</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11</vt:i4>
      </vt:variant>
    </vt:vector>
  </HeadingPairs>
  <TitlesOfParts>
    <vt:vector size="17" baseType="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HELAL</cp:lastModifiedBy>
  <cp:revision>43</cp:revision>
  <dcterms:created xsi:type="dcterms:W3CDTF">2023-04-29T09:08:00Z</dcterms:created>
  <dcterms:modified xsi:type="dcterms:W3CDTF">2026-04-27T21:20:16Z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MSIP_Label_ea4c0c79-1302-4598-89cc-fc5f9b666c02_Enabled">
    <vt:lpwstr>true</vt:lpwstr>
  </property>
  <property fmtid="{D5CDD505-2E9C-101B-9397-08002B2CF9AE}" pid="5" name="MSIP_Label_ea4c0c79-1302-4598-89cc-fc5f9b666c02_SetDate">
    <vt:lpwstr>2024-12-05T21:19:48Z</vt:lpwstr>
  </property>
  <property fmtid="{D5CDD505-2E9C-101B-9397-08002B2CF9AE}" pid="6" name="MSIP_Label_ea4c0c79-1302-4598-89cc-fc5f9b666c02_Method">
    <vt:lpwstr>Standard</vt:lpwstr>
  </property>
  <property fmtid="{D5CDD505-2E9C-101B-9397-08002B2CF9AE}" pid="7" name="MSIP_Label_ea4c0c79-1302-4598-89cc-fc5f9b666c02_Name">
    <vt:lpwstr>defa4170-0d19-0005-0004-bc88714345d2</vt:lpwstr>
  </property>
  <property fmtid="{D5CDD505-2E9C-101B-9397-08002B2CF9AE}" pid="8" name="MSIP_Label_ea4c0c79-1302-4598-89cc-fc5f9b666c02_SiteId">
    <vt:lpwstr>d929240e-472e-4f27-9319-d188d429d45e</vt:lpwstr>
  </property>
  <property fmtid="{D5CDD505-2E9C-101B-9397-08002B2CF9AE}" pid="9" name="MSIP_Label_ea4c0c79-1302-4598-89cc-fc5f9b666c02_ActionId">
    <vt:lpwstr>4f61b7c5-f2b7-49f6-92fc-cd1dc8a6935d</vt:lpwstr>
  </property>
  <property fmtid="{D5CDD505-2E9C-101B-9397-08002B2CF9AE}" pid="10" name="MSIP_Label_ea4c0c79-1302-4598-89cc-fc5f9b666c02_ContentBits">
    <vt:lpwstr>0</vt:lpwstr>
  </property>
</Properties>
</file>