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Lst>
  <p:notesMasterIdLst>
    <p:notesMasterId r:id="rId40"/>
  </p:notesMasterIdLst>
  <p:sldIdLst>
    <p:sldId id="1092" r:id="rId3"/>
    <p:sldId id="1100" r:id="rId4"/>
    <p:sldId id="1115" r:id="rId5"/>
    <p:sldId id="1171" r:id="rId6"/>
    <p:sldId id="1160" r:id="rId7"/>
    <p:sldId id="1172" r:id="rId8"/>
    <p:sldId id="1114" r:id="rId9"/>
    <p:sldId id="1126" r:id="rId10"/>
    <p:sldId id="1179" r:id="rId11"/>
    <p:sldId id="1161" r:id="rId12"/>
    <p:sldId id="1129" r:id="rId13"/>
    <p:sldId id="1130" r:id="rId14"/>
    <p:sldId id="1162" r:id="rId15"/>
    <p:sldId id="1173" r:id="rId16"/>
    <p:sldId id="1127" r:id="rId17"/>
    <p:sldId id="1164" r:id="rId18"/>
    <p:sldId id="1131" r:id="rId19"/>
    <p:sldId id="1132" r:id="rId20"/>
    <p:sldId id="1163" r:id="rId21"/>
    <p:sldId id="1174" r:id="rId22"/>
    <p:sldId id="1165" r:id="rId23"/>
    <p:sldId id="1157" r:id="rId24"/>
    <p:sldId id="1175" r:id="rId25"/>
    <p:sldId id="1158" r:id="rId26"/>
    <p:sldId id="1116" r:id="rId27"/>
    <p:sldId id="1125" r:id="rId28"/>
    <p:sldId id="1176" r:id="rId29"/>
    <p:sldId id="1166" r:id="rId30"/>
    <p:sldId id="1177" r:id="rId31"/>
    <p:sldId id="1159" r:id="rId32"/>
    <p:sldId id="1167" r:id="rId33"/>
    <p:sldId id="1178" r:id="rId34"/>
    <p:sldId id="1168" r:id="rId35"/>
    <p:sldId id="1180" r:id="rId36"/>
    <p:sldId id="1156" r:id="rId37"/>
    <p:sldId id="1169" r:id="rId38"/>
    <p:sldId id="1170" r:id="rId39"/>
  </p:sldIdLst>
  <p:sldSz cx="20104100" cy="11309350"/>
  <p:notesSz cx="11309350" cy="2010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9" d="100"/>
          <a:sy n="39" d="100"/>
        </p:scale>
        <p:origin x="716"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900956" cy="100746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6405715" y="0"/>
            <a:ext cx="4900956" cy="1007464"/>
          </a:xfrm>
          <a:prstGeom prst="rect">
            <a:avLst/>
          </a:prstGeom>
        </p:spPr>
        <p:txBody>
          <a:bodyPr vert="horz" lIns="91440" tIns="45720" rIns="91440" bIns="45720" rtlCol="0"/>
          <a:lstStyle>
            <a:lvl1pPr algn="r">
              <a:defRPr sz="1200"/>
            </a:lvl1pPr>
          </a:lstStyle>
          <a:p>
            <a:fld id="{B5A4363D-4C05-49D6-9067-C91F0F3B5AAC}" type="datetimeFigureOut">
              <a:rPr lang="en-US" smtClean="0"/>
              <a:t>2/25/2023</a:t>
            </a:fld>
            <a:endParaRPr lang="en-US" dirty="0"/>
          </a:p>
        </p:txBody>
      </p:sp>
      <p:sp>
        <p:nvSpPr>
          <p:cNvPr id="4" name="Slide Image Placeholder 3"/>
          <p:cNvSpPr>
            <a:spLocks noGrp="1" noRot="1" noChangeAspect="1"/>
          </p:cNvSpPr>
          <p:nvPr>
            <p:ph type="sldImg" idx="2"/>
          </p:nvPr>
        </p:nvSpPr>
        <p:spPr>
          <a:xfrm>
            <a:off x="-373063" y="2514600"/>
            <a:ext cx="12055476" cy="678338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1130578" y="9673900"/>
            <a:ext cx="9048194" cy="79186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639"/>
            <a:ext cx="4900956" cy="100746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6405715" y="19096639"/>
            <a:ext cx="4900956" cy="1007462"/>
          </a:xfrm>
          <a:prstGeom prst="rect">
            <a:avLst/>
          </a:prstGeom>
        </p:spPr>
        <p:txBody>
          <a:bodyPr vert="horz" lIns="91440" tIns="45720" rIns="91440" bIns="45720" rtlCol="0" anchor="b"/>
          <a:lstStyle>
            <a:lvl1pPr algn="r">
              <a:defRPr sz="1200"/>
            </a:lvl1pPr>
          </a:lstStyle>
          <a:p>
            <a:fld id="{E1732F0B-255F-4B50-B595-6F56EBA43064}" type="slidenum">
              <a:rPr lang="en-US" smtClean="0"/>
              <a:t>‹#›</a:t>
            </a:fld>
            <a:endParaRPr lang="en-US" dirty="0"/>
          </a:p>
        </p:txBody>
      </p:sp>
    </p:spTree>
    <p:extLst>
      <p:ext uri="{BB962C8B-B14F-4D97-AF65-F5344CB8AC3E}">
        <p14:creationId xmlns:p14="http://schemas.microsoft.com/office/powerpoint/2010/main" val="2710971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2742996"/>
            <a:ext cx="15078075" cy="304519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5" y="10517696"/>
            <a:ext cx="4623943" cy="276999"/>
          </a:xfrm>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a:xfrm>
            <a:off x="6835394" y="10517696"/>
            <a:ext cx="6433312" cy="276999"/>
          </a:xfrm>
        </p:spPr>
        <p:txBody>
          <a:bodyPr/>
          <a:lstStyle/>
          <a:p>
            <a:endParaRPr lang="en-US" dirty="0"/>
          </a:p>
        </p:txBody>
      </p:sp>
      <p:sp>
        <p:nvSpPr>
          <p:cNvPr id="6" name="Slide Number Placeholder 5"/>
          <p:cNvSpPr>
            <a:spLocks noGrp="1"/>
          </p:cNvSpPr>
          <p:nvPr>
            <p:ph type="sldNum" sz="quarter" idx="12"/>
          </p:nvPr>
        </p:nvSpPr>
        <p:spPr>
          <a:xfrm>
            <a:off x="14474953" y="10517696"/>
            <a:ext cx="4623943" cy="276999"/>
          </a:xfr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778912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46480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17110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US"/>
              <a:t>Click to edit Master title style</a:t>
            </a:r>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37626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82157"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77700"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50588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US"/>
              <a:t>Click to edit Master title style</a:t>
            </a:r>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400117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19901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16662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8317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Picture Placeholder 2"/>
          <p:cNvSpPr>
            <a:spLocks noGrp="1"/>
          </p:cNvSpPr>
          <p:nvPr>
            <p:ph type="pic" idx="1"/>
          </p:nvPr>
        </p:nvSpPr>
        <p:spPr>
          <a:xfrm>
            <a:off x="8546861" y="1628338"/>
            <a:ext cx="10177701" cy="8036969"/>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endParaRPr lang="en-US" dirty="0"/>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8756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428355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158042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162972" y="4531969"/>
            <a:ext cx="5778155" cy="1885314"/>
          </a:xfrm>
          <a:prstGeom prst="rect">
            <a:avLst/>
          </a:prstGeom>
        </p:spPr>
        <p:txBody>
          <a:bodyPr wrap="square" lIns="0" tIns="0" rIns="0" bIns="0">
            <a:spAutoFit/>
          </a:bodyPr>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a:xfrm>
            <a:off x="2219827" y="2230298"/>
            <a:ext cx="15664444" cy="770445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2/25/2023</a:t>
            </a:fld>
            <a:endParaRPr lang="en-US" dirty="0"/>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8C74A31B-FF56-417B-8DEE-958FFCC6BCD5}" type="datetimeFigureOut">
              <a:rPr lang="en-US" smtClean="0"/>
              <a:t>2/25/2023</a:t>
            </a:fld>
            <a:endParaRPr lang="en-US" dirty="0"/>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12186634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jpeg"/><Relationship Id="rId2" Type="http://schemas.openxmlformats.org/officeDocument/2006/relationships/image" Target="../media/image1.emf"/><Relationship Id="rId1" Type="http://schemas.openxmlformats.org/officeDocument/2006/relationships/slideLayout" Target="../slideLayouts/slideLayout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hyperlink" Target="https://www.wordstream.com/blog/ws/2016/05/23/facebook-ad-examples" TargetMode="External"/><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16.png"/><Relationship Id="rId10" Type="http://schemas.openxmlformats.org/officeDocument/2006/relationships/image" Target="../media/image17.emf"/><Relationship Id="rId4" Type="http://schemas.openxmlformats.org/officeDocument/2006/relationships/image" Target="../media/image15.emf"/><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5.emf"/><Relationship Id="rId9" Type="http://schemas.openxmlformats.org/officeDocument/2006/relationships/image" Target="../media/image17.emf"/></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5.emf"/><Relationship Id="rId9" Type="http://schemas.openxmlformats.org/officeDocument/2006/relationships/image" Target="../media/image17.emf"/></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16.png"/><Relationship Id="rId4" Type="http://schemas.openxmlformats.org/officeDocument/2006/relationships/image" Target="../media/image15.emf"/><Relationship Id="rId9" Type="http://schemas.openxmlformats.org/officeDocument/2006/relationships/image" Target="../media/image17.emf"/></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hyperlink" Target="https://www.wordstream.com/blog/ws/2021/06/24/design-facebook-ads-free" TargetMode="External"/><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hyperlink" Target="https://www.facebook.com/business/ads/ad-formats" TargetMode="External"/><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openxmlformats.org/officeDocument/2006/relationships/hyperlink" Target="https://www.facebook.com/business/ads-guide/image/facebook-feed/traffic" TargetMode="External"/><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7.emf"/><Relationship Id="rId4" Type="http://schemas.openxmlformats.org/officeDocument/2006/relationships/image" Target="../media/image15.emf"/><Relationship Id="rId9" Type="http://schemas.openxmlformats.org/officeDocument/2006/relationships/image" Target="../media/image12.jpeg"/></Relationships>
</file>

<file path=ppt/slides/_rels/slide13.xml.rels><?xml version="1.0" encoding="UTF-8" standalone="yes"?>
<Relationships xmlns="http://schemas.openxmlformats.org/package/2006/relationships"><Relationship Id="rId8" Type="http://schemas.openxmlformats.org/officeDocument/2006/relationships/hyperlink" Target="https://www.facebook.com/business/ads-guide/clicks-to-website/carousel/" TargetMode="External"/><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7.emf"/><Relationship Id="rId4" Type="http://schemas.openxmlformats.org/officeDocument/2006/relationships/image" Target="../media/image15.emf"/><Relationship Id="rId9" Type="http://schemas.openxmlformats.org/officeDocument/2006/relationships/image" Target="../media/image12.jpeg"/></Relationships>
</file>

<file path=ppt/slides/_rels/slide14.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13.emf"/><Relationship Id="rId7" Type="http://schemas.openxmlformats.org/officeDocument/2006/relationships/image" Target="../media/image9.emf"/><Relationship Id="rId2" Type="http://schemas.openxmlformats.org/officeDocument/2006/relationships/image" Target="../media/image22.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15.emf"/><Relationship Id="rId10" Type="http://schemas.openxmlformats.org/officeDocument/2006/relationships/image" Target="../media/image17.emf"/><Relationship Id="rId4" Type="http://schemas.openxmlformats.org/officeDocument/2006/relationships/image" Target="../media/image14.emf"/><Relationship Id="rId9" Type="http://schemas.openxmlformats.org/officeDocument/2006/relationships/image" Target="../media/image12.jpeg"/></Relationships>
</file>

<file path=ppt/slides/_rels/slide15.xml.rels><?xml version="1.0" encoding="UTF-8" standalone="yes"?>
<Relationships xmlns="http://schemas.openxmlformats.org/package/2006/relationships"><Relationship Id="rId8" Type="http://schemas.openxmlformats.org/officeDocument/2006/relationships/hyperlink" Target="https://www.facebook.com/business/ads-guide/image/facebook-feed/post-engagement" TargetMode="External"/><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17.emf"/><Relationship Id="rId4" Type="http://schemas.openxmlformats.org/officeDocument/2006/relationships/image" Target="../media/image15.emf"/><Relationship Id="rId9" Type="http://schemas.openxmlformats.org/officeDocument/2006/relationships/image" Target="../media/image12.jpeg"/></Relationships>
</file>

<file path=ppt/slides/_rels/slide1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7.emf"/></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4.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9.emf"/><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7.emf"/></Relationships>
</file>

<file path=ppt/slides/_rels/slide1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7.emf"/></Relationships>
</file>

<file path=ppt/slides/_rels/slide2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7.emf"/></Relationships>
</file>

<file path=ppt/slides/_rels/slide2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7.emf"/></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2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4.emf"/><Relationship Id="rId7" Type="http://schemas.openxmlformats.org/officeDocument/2006/relationships/image" Target="../media/image8.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2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3.emf"/><Relationship Id="rId7" Type="http://schemas.openxmlformats.org/officeDocument/2006/relationships/image" Target="../media/image9.emf"/><Relationship Id="rId2" Type="http://schemas.openxmlformats.org/officeDocument/2006/relationships/image" Target="../media/image15.emf"/><Relationship Id="rId1" Type="http://schemas.openxmlformats.org/officeDocument/2006/relationships/slideLayout" Target="../slideLayouts/slideLayout5.xml"/><Relationship Id="rId6" Type="http://schemas.openxmlformats.org/officeDocument/2006/relationships/image" Target="../media/image8.emf"/><Relationship Id="rId11" Type="http://schemas.openxmlformats.org/officeDocument/2006/relationships/image" Target="../media/image12.jpeg"/><Relationship Id="rId5" Type="http://schemas.openxmlformats.org/officeDocument/2006/relationships/image" Target="../media/image7.png"/><Relationship Id="rId10" Type="http://schemas.openxmlformats.org/officeDocument/2006/relationships/image" Target="../media/image17.emf"/><Relationship Id="rId4" Type="http://schemas.openxmlformats.org/officeDocument/2006/relationships/image" Target="../media/image14.emf"/><Relationship Id="rId9" Type="http://schemas.openxmlformats.org/officeDocument/2006/relationships/hyperlink" Target="https://www.facebook.com/business/a/ad-review-process"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facebook.com/business/help/510910008975690" TargetMode="External"/><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17.emf"/></Relationships>
</file>

<file path=ppt/slides/_rels/slide27.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2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2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3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3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32.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5.emf"/><Relationship Id="rId9" Type="http://schemas.openxmlformats.org/officeDocument/2006/relationships/image" Target="../media/image12.jpeg"/></Relationships>
</file>

<file path=ppt/slides/_rels/slide33.xml.rels><?xml version="1.0" encoding="UTF-8" standalone="yes"?>
<Relationships xmlns="http://schemas.openxmlformats.org/package/2006/relationships"><Relationship Id="rId8" Type="http://schemas.openxmlformats.org/officeDocument/2006/relationships/hyperlink" Target="https://academy.hubspot.com/courses/digital-advertising?utm_source=blog&amp;utm_medium=blog&amp;utm_campaign=digital-advertising-certification" TargetMode="External"/><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15.emf"/><Relationship Id="rId9" Type="http://schemas.openxmlformats.org/officeDocument/2006/relationships/image" Target="../media/image17.emf"/></Relationships>
</file>

<file path=ppt/slides/_rels/slide34.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4.emf"/><Relationship Id="rId7"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5.xml"/><Relationship Id="rId6" Type="http://schemas.openxmlformats.org/officeDocument/2006/relationships/image" Target="../media/image8.emf"/><Relationship Id="rId11" Type="http://schemas.openxmlformats.org/officeDocument/2006/relationships/image" Target="../media/image30.png"/><Relationship Id="rId5" Type="http://schemas.openxmlformats.org/officeDocument/2006/relationships/image" Target="../media/image7.png"/><Relationship Id="rId10" Type="http://schemas.openxmlformats.org/officeDocument/2006/relationships/image" Target="../media/image29.png"/><Relationship Id="rId4" Type="http://schemas.openxmlformats.org/officeDocument/2006/relationships/image" Target="../media/image15.emf"/><Relationship Id="rId9"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jpe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jpe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jpe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97"/>
            <a:ext cx="19155044" cy="11015154"/>
          </a:xfrm>
          <a:prstGeom prst="rect">
            <a:avLst/>
          </a:prstGeom>
        </p:spPr>
      </p:pic>
      <p:sp>
        <p:nvSpPr>
          <p:cNvPr id="11" name="Rectangle 10"/>
          <p:cNvSpPr/>
          <p:nvPr/>
        </p:nvSpPr>
        <p:spPr>
          <a:xfrm rot="10800000">
            <a:off x="-130303" y="-153175"/>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l="984" r="914" b="11911"/>
          <a:stretch/>
        </p:blipFill>
        <p:spPr>
          <a:xfrm>
            <a:off x="1" y="6925540"/>
            <a:ext cx="20118461" cy="4433673"/>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4996" y="8185636"/>
            <a:ext cx="2802365" cy="2513013"/>
          </a:xfrm>
          <a:prstGeom prst="rect">
            <a:avLst/>
          </a:prstGeom>
        </p:spPr>
      </p:pic>
      <p:pic>
        <p:nvPicPr>
          <p:cNvPr id="12" name="Picture 11"/>
          <p:cNvPicPr>
            <a:picLocks noChangeAspect="1"/>
          </p:cNvPicPr>
          <p:nvPr/>
        </p:nvPicPr>
        <p:blipFill>
          <a:blip r:embed="rId5"/>
          <a:stretch>
            <a:fillRect/>
          </a:stretch>
        </p:blipFill>
        <p:spPr>
          <a:xfrm>
            <a:off x="0" y="648347"/>
            <a:ext cx="11071850" cy="3252297"/>
          </a:xfrm>
          <a:prstGeom prst="rect">
            <a:avLst/>
          </a:prstGeom>
        </p:spPr>
      </p:pic>
      <p:pic>
        <p:nvPicPr>
          <p:cNvPr id="13" name="Picture 12"/>
          <p:cNvPicPr>
            <a:picLocks noChangeAspect="1"/>
          </p:cNvPicPr>
          <p:nvPr/>
        </p:nvPicPr>
        <p:blipFill>
          <a:blip r:embed="rId6"/>
          <a:stretch>
            <a:fillRect/>
          </a:stretch>
        </p:blipFill>
        <p:spPr>
          <a:xfrm>
            <a:off x="4007362" y="9696527"/>
            <a:ext cx="16111100" cy="1706123"/>
          </a:xfrm>
          <a:prstGeom prst="rect">
            <a:avLst/>
          </a:prstGeom>
        </p:spPr>
      </p:pic>
      <p:sp>
        <p:nvSpPr>
          <p:cNvPr id="14" name="TextBox 13"/>
          <p:cNvSpPr txBox="1"/>
          <p:nvPr/>
        </p:nvSpPr>
        <p:spPr>
          <a:xfrm>
            <a:off x="796072" y="966251"/>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5</a:t>
            </a:r>
            <a:r>
              <a:rPr lang="en-US" sz="4617" b="1" baseline="30000" dirty="0">
                <a:solidFill>
                  <a:srgbClr val="FF9518"/>
                </a:solidFill>
                <a:latin typeface="Tajawal Medium" panose="00000600000000000000" pitchFamily="2" charset="-78"/>
                <a:cs typeface="Tajawal Medium" panose="00000600000000000000" pitchFamily="2" charset="-78"/>
              </a:rPr>
              <a:t>th</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6142994" y="9994790"/>
            <a:ext cx="13960198" cy="830997"/>
          </a:xfrm>
          <a:prstGeom prst="rect">
            <a:avLst/>
          </a:prstGeom>
          <a:noFill/>
        </p:spPr>
        <p:txBody>
          <a:bodyPr wrap="square" rtlCol="0">
            <a:spAutoFit/>
          </a:bodyPr>
          <a:lstStyle/>
          <a:p>
            <a:pPr fontAlgn="base"/>
            <a:r>
              <a:rPr lang="en-US" sz="4800" b="1" dirty="0">
                <a:solidFill>
                  <a:srgbClr val="FFFFFF"/>
                </a:solidFill>
                <a:latin typeface="Unify Sans Bold"/>
              </a:rPr>
              <a:t>How to Advertise on Social Media Platforms</a:t>
            </a:r>
            <a:r>
              <a:rPr lang="en-US" sz="4800" b="1" spc="5" dirty="0">
                <a:solidFill>
                  <a:srgbClr val="FFFFFF"/>
                </a:solidFill>
              </a:rPr>
              <a:t>!</a:t>
            </a:r>
            <a:r>
              <a:rPr lang="en-US" sz="4800" b="1" spc="5" dirty="0">
                <a:solidFill>
                  <a:srgbClr val="FFFFFF"/>
                </a:solidFill>
                <a:latin typeface="Tajawal Medium" panose="00000600000000000000" pitchFamily="2" charset="-78"/>
                <a:cs typeface="Tajawal Medium" panose="00000600000000000000" pitchFamily="2" charset="-78"/>
              </a:rPr>
              <a:t>(</a:t>
            </a:r>
            <a:r>
              <a:rPr lang="en-US" sz="4800" b="1" spc="5" dirty="0" err="1">
                <a:solidFill>
                  <a:srgbClr val="FFFFFF"/>
                </a:solidFill>
                <a:latin typeface="Tajawal Medium" panose="00000600000000000000" pitchFamily="2" charset="-78"/>
                <a:cs typeface="Tajawal Medium" panose="00000600000000000000" pitchFamily="2" charset="-78"/>
              </a:rPr>
              <a:t>con’t</a:t>
            </a:r>
            <a:r>
              <a:rPr lang="en-US" sz="4800" b="1" spc="5" dirty="0">
                <a:solidFill>
                  <a:srgbClr val="FFFFFF"/>
                </a:solidFill>
                <a:latin typeface="Tajawal Medium" panose="00000600000000000000" pitchFamily="2" charset="-78"/>
                <a:cs typeface="Tajawal Medium" panose="00000600000000000000" pitchFamily="2" charset="-78"/>
              </a:rPr>
              <a:t>)</a:t>
            </a:r>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a16="http://schemas.microsoft.com/office/drawing/2014/main" id="{51700A8B-60C6-4362-AF64-0D88B83760E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527812" y="9977443"/>
            <a:ext cx="1141767" cy="11490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17122" y="8069285"/>
            <a:ext cx="2015728" cy="1807598"/>
          </a:xfrm>
          <a:prstGeom prst="rect">
            <a:avLst/>
          </a:prstGeom>
        </p:spPr>
      </p:pic>
      <p:pic>
        <p:nvPicPr>
          <p:cNvPr id="3" name="Picture 2"/>
          <p:cNvPicPr>
            <a:picLocks noChangeAspect="1"/>
          </p:cNvPicPr>
          <p:nvPr/>
        </p:nvPicPr>
        <p:blipFill>
          <a:blip r:embed="rId3"/>
          <a:stretch>
            <a:fillRect/>
          </a:stretch>
        </p:blipFill>
        <p:spPr>
          <a:xfrm>
            <a:off x="4024759" y="9810453"/>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28121" y="104890"/>
            <a:ext cx="19145596" cy="2655153"/>
          </a:xfrm>
          <a:prstGeom prst="rect">
            <a:avLst/>
          </a:prstGeom>
        </p:spPr>
      </p:pic>
      <p:sp>
        <p:nvSpPr>
          <p:cNvPr id="7" name="TextBox 6"/>
          <p:cNvSpPr txBox="1"/>
          <p:nvPr/>
        </p:nvSpPr>
        <p:spPr>
          <a:xfrm>
            <a:off x="4413249" y="952433"/>
            <a:ext cx="14919601" cy="1015663"/>
          </a:xfrm>
          <a:prstGeom prst="rect">
            <a:avLst/>
          </a:prstGeom>
          <a:noFill/>
        </p:spPr>
        <p:txBody>
          <a:bodyPr wrap="square" rtlCol="0">
            <a:spAutoFit/>
          </a:bodyPr>
          <a:lstStyle/>
          <a:p>
            <a:pPr fontAlgn="base"/>
            <a:r>
              <a:rPr lang="en-US" sz="6000" b="1" dirty="0">
                <a:solidFill>
                  <a:srgbClr val="FFFFFF"/>
                </a:solidFill>
                <a:latin typeface="Unify Sans Bold"/>
              </a:rPr>
              <a:t>How to Advertise on Social Media Platforms</a:t>
            </a:r>
            <a:r>
              <a:rPr lang="en-US" sz="6000" b="1" spc="5" dirty="0">
                <a:solidFill>
                  <a:srgbClr val="FFFFFF"/>
                </a:solidFill>
              </a:rPr>
              <a:t>!</a:t>
            </a:r>
            <a:endParaRPr lang="en-US" sz="5400" b="1"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8184628" y="3545512"/>
            <a:ext cx="11722710" cy="42183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400" b="1" dirty="0">
                <a:solidFill>
                  <a:srgbClr val="0070C0"/>
                </a:solidFill>
              </a:rPr>
              <a:t>You will learn:</a:t>
            </a:r>
          </a:p>
          <a:p>
            <a:r>
              <a:rPr lang="en-US" sz="3600" dirty="0"/>
              <a:t>How to set up your first Facebook Ads campaign</a:t>
            </a:r>
          </a:p>
          <a:p>
            <a:r>
              <a:rPr lang="en-US" sz="3600" dirty="0"/>
              <a:t>Tips on setting audiences, targeting, placements, and more</a:t>
            </a:r>
          </a:p>
          <a:p>
            <a:r>
              <a:rPr lang="en-US" sz="3600" dirty="0"/>
              <a:t>Exact specs for creative – image sizes down to the pixel</a:t>
            </a:r>
          </a:p>
          <a:p>
            <a:r>
              <a:rPr lang="en-US" sz="3600" dirty="0"/>
              <a:t>The ROI you can expect to achieve with Facebook Ads</a:t>
            </a:r>
          </a:p>
          <a:p>
            <a:r>
              <a:rPr lang="en-US" sz="3600" dirty="0"/>
              <a:t>Apply the same steps on LinkedIn, Snapchat, Twitter</a:t>
            </a:r>
          </a:p>
        </p:txBody>
      </p:sp>
      <p:pic>
        <p:nvPicPr>
          <p:cNvPr id="8" name="Picture 7">
            <a:extLst>
              <a:ext uri="{FF2B5EF4-FFF2-40B4-BE49-F238E27FC236}">
                <a16:creationId xmlns:a16="http://schemas.microsoft.com/office/drawing/2014/main" id="{49DB07A1-2276-46CB-A0C2-860C512D5C68}"/>
              </a:ext>
            </a:extLst>
          </p:cNvPr>
          <p:cNvPicPr>
            <a:picLocks noChangeAspect="1"/>
          </p:cNvPicPr>
          <p:nvPr/>
        </p:nvPicPr>
        <p:blipFill>
          <a:blip r:embed="rId6"/>
          <a:stretch>
            <a:fillRect/>
          </a:stretch>
        </p:blipFill>
        <p:spPr>
          <a:xfrm>
            <a:off x="247127" y="3636055"/>
            <a:ext cx="7855385" cy="5701385"/>
          </a:xfrm>
          <a:prstGeom prst="rect">
            <a:avLst/>
          </a:prstGeom>
        </p:spPr>
      </p:pic>
      <p:pic>
        <p:nvPicPr>
          <p:cNvPr id="12" name="Picture 11">
            <a:extLst>
              <a:ext uri="{FF2B5EF4-FFF2-40B4-BE49-F238E27FC236}">
                <a16:creationId xmlns:a16="http://schemas.microsoft.com/office/drawing/2014/main" id="{14C367F7-2C75-42A7-8E3B-4A396D3B208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365250" y="549274"/>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65250" y="8415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Create your ad.</a:t>
            </a:r>
          </a:p>
        </p:txBody>
      </p:sp>
      <p:sp>
        <p:nvSpPr>
          <p:cNvPr id="11" name="Rectangle 10">
            <a:extLst>
              <a:ext uri="{FF2B5EF4-FFF2-40B4-BE49-F238E27FC236}">
                <a16:creationId xmlns:a16="http://schemas.microsoft.com/office/drawing/2014/main" id="{B34786D0-89F2-4853-B361-285DB0847464}"/>
              </a:ext>
            </a:extLst>
          </p:cNvPr>
          <p:cNvSpPr/>
          <p:nvPr/>
        </p:nvSpPr>
        <p:spPr>
          <a:xfrm>
            <a:off x="832223" y="3556989"/>
            <a:ext cx="11124828" cy="4524315"/>
          </a:xfrm>
          <a:prstGeom prst="rect">
            <a:avLst/>
          </a:prstGeom>
        </p:spPr>
        <p:txBody>
          <a:bodyPr wrap="square">
            <a:spAutoFit/>
          </a:bodyPr>
          <a:lstStyle/>
          <a:p>
            <a:pPr fontAlgn="base"/>
            <a:r>
              <a:rPr lang="en-US" sz="4800" dirty="0"/>
              <a:t>Now the fun part—creating your ad! The possibilities here are endless, but if you need a little inspiration, check out these </a:t>
            </a:r>
            <a:r>
              <a:rPr lang="en-US" sz="4800" dirty="0">
                <a:hlinkClick r:id="rId8"/>
              </a:rPr>
              <a:t>Facebook ad examples</a:t>
            </a:r>
            <a:r>
              <a:rPr lang="en-US" sz="4800" dirty="0"/>
              <a:t>.</a:t>
            </a:r>
          </a:p>
          <a:p>
            <a:pPr marL="571500" indent="-571500" fontAlgn="base">
              <a:buFont typeface="Arial" panose="020B0604020202020204" pitchFamily="34" charset="0"/>
              <a:buChar char="•"/>
            </a:pPr>
            <a:r>
              <a:rPr lang="en-US" sz="4800" dirty="0"/>
              <a:t>What do you want your ad to look like? It all depends on your original objective.</a:t>
            </a:r>
          </a:p>
        </p:txBody>
      </p:sp>
      <p:pic>
        <p:nvPicPr>
          <p:cNvPr id="18" name="Picture 17">
            <a:extLst>
              <a:ext uri="{FF2B5EF4-FFF2-40B4-BE49-F238E27FC236}">
                <a16:creationId xmlns:a16="http://schemas.microsoft.com/office/drawing/2014/main" id="{28F609B7-45F9-4EA6-8FCC-EF85F649E54F}"/>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a:blip r:embed="rId10"/>
          <a:stretch>
            <a:fillRect/>
          </a:stretch>
        </p:blipFill>
        <p:spPr>
          <a:xfrm>
            <a:off x="14537573" y="2258201"/>
            <a:ext cx="4491103" cy="8319311"/>
          </a:xfrm>
          <a:prstGeom prst="rect">
            <a:avLst/>
          </a:prstGeom>
        </p:spPr>
      </p:pic>
    </p:spTree>
    <p:extLst>
      <p:ext uri="{BB962C8B-B14F-4D97-AF65-F5344CB8AC3E}">
        <p14:creationId xmlns:p14="http://schemas.microsoft.com/office/powerpoint/2010/main" val="4050157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65250" y="8415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Create your ad.</a:t>
            </a:r>
          </a:p>
        </p:txBody>
      </p:sp>
      <p:sp>
        <p:nvSpPr>
          <p:cNvPr id="11" name="Rectangle 10">
            <a:extLst>
              <a:ext uri="{FF2B5EF4-FFF2-40B4-BE49-F238E27FC236}">
                <a16:creationId xmlns:a16="http://schemas.microsoft.com/office/drawing/2014/main" id="{B34786D0-89F2-4853-B361-285DB0847464}"/>
              </a:ext>
            </a:extLst>
          </p:cNvPr>
          <p:cNvSpPr/>
          <p:nvPr/>
        </p:nvSpPr>
        <p:spPr>
          <a:xfrm>
            <a:off x="1739752" y="4567230"/>
            <a:ext cx="10898063" cy="3416320"/>
          </a:xfrm>
          <a:prstGeom prst="rect">
            <a:avLst/>
          </a:prstGeom>
        </p:spPr>
        <p:txBody>
          <a:bodyPr wrap="square">
            <a:spAutoFit/>
          </a:bodyPr>
          <a:lstStyle/>
          <a:p>
            <a:pPr marL="571500" indent="-571500" fontAlgn="base">
              <a:buFont typeface="Arial" panose="020B0604020202020204" pitchFamily="34" charset="0"/>
              <a:buChar char="•"/>
            </a:pPr>
            <a:r>
              <a:rPr lang="en-US" sz="5400" dirty="0"/>
              <a:t>If you’re looking to increase the number of clicks to your website, Facebook Ads Manager will suggest the </a:t>
            </a:r>
            <a:r>
              <a:rPr lang="en-US" sz="5400" b="1" dirty="0"/>
              <a:t>Clicks to Website</a:t>
            </a:r>
            <a:r>
              <a:rPr lang="en-US" sz="5400" dirty="0"/>
              <a:t> ad options.</a:t>
            </a:r>
          </a:p>
        </p:txBody>
      </p:sp>
      <p:pic>
        <p:nvPicPr>
          <p:cNvPr id="18" name="Picture 17">
            <a:extLst>
              <a:ext uri="{FF2B5EF4-FFF2-40B4-BE49-F238E27FC236}">
                <a16:creationId xmlns:a16="http://schemas.microsoft.com/office/drawing/2014/main" id="{28F609B7-45F9-4EA6-8FCC-EF85F649E54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ADC7D8BF-38EC-4DF4-ACAF-401375BFCD7F}"/>
              </a:ext>
            </a:extLst>
          </p:cNvPr>
          <p:cNvPicPr>
            <a:picLocks noChangeAspect="1"/>
          </p:cNvPicPr>
          <p:nvPr/>
        </p:nvPicPr>
        <p:blipFill>
          <a:blip r:embed="rId9"/>
          <a:stretch>
            <a:fillRect/>
          </a:stretch>
        </p:blipFill>
        <p:spPr>
          <a:xfrm>
            <a:off x="14933900" y="2338701"/>
            <a:ext cx="4094776" cy="8319311"/>
          </a:xfrm>
          <a:prstGeom prst="rect">
            <a:avLst/>
          </a:prstGeom>
        </p:spPr>
      </p:pic>
    </p:spTree>
    <p:extLst>
      <p:ext uri="{BB962C8B-B14F-4D97-AF65-F5344CB8AC3E}">
        <p14:creationId xmlns:p14="http://schemas.microsoft.com/office/powerpoint/2010/main" val="2497100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65250" y="8415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Create your ad.</a:t>
            </a:r>
          </a:p>
        </p:txBody>
      </p:sp>
      <p:sp>
        <p:nvSpPr>
          <p:cNvPr id="11" name="Rectangle 10">
            <a:extLst>
              <a:ext uri="{FF2B5EF4-FFF2-40B4-BE49-F238E27FC236}">
                <a16:creationId xmlns:a16="http://schemas.microsoft.com/office/drawing/2014/main" id="{B34786D0-89F2-4853-B361-285DB0847464}"/>
              </a:ext>
            </a:extLst>
          </p:cNvPr>
          <p:cNvSpPr/>
          <p:nvPr/>
        </p:nvSpPr>
        <p:spPr>
          <a:xfrm>
            <a:off x="1980306" y="4193722"/>
            <a:ext cx="10136063" cy="4154984"/>
          </a:xfrm>
          <a:prstGeom prst="rect">
            <a:avLst/>
          </a:prstGeom>
        </p:spPr>
        <p:txBody>
          <a:bodyPr wrap="square">
            <a:spAutoFit/>
          </a:bodyPr>
          <a:lstStyle/>
          <a:p>
            <a:pPr marL="571500" indent="-571500" fontAlgn="base">
              <a:buFont typeface="Arial" panose="020B0604020202020204" pitchFamily="34" charset="0"/>
              <a:buChar char="•"/>
            </a:pPr>
            <a:r>
              <a:rPr lang="en-US" sz="6600" dirty="0"/>
              <a:t>If you’d like to create your ad from a blank canvas, the first task is to select a format. </a:t>
            </a:r>
          </a:p>
        </p:txBody>
      </p:sp>
      <p:pic>
        <p:nvPicPr>
          <p:cNvPr id="18" name="Picture 17">
            <a:extLst>
              <a:ext uri="{FF2B5EF4-FFF2-40B4-BE49-F238E27FC236}">
                <a16:creationId xmlns:a16="http://schemas.microsoft.com/office/drawing/2014/main" id="{28F609B7-45F9-4EA6-8FCC-EF85F649E54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71EBFC03-0516-441F-9C77-1BBE919A858C}"/>
              </a:ext>
            </a:extLst>
          </p:cNvPr>
          <p:cNvPicPr>
            <a:picLocks noChangeAspect="1"/>
          </p:cNvPicPr>
          <p:nvPr/>
        </p:nvPicPr>
        <p:blipFill>
          <a:blip r:embed="rId9"/>
          <a:stretch>
            <a:fillRect/>
          </a:stretch>
        </p:blipFill>
        <p:spPr>
          <a:xfrm>
            <a:off x="14933900" y="2258201"/>
            <a:ext cx="4094776" cy="8319311"/>
          </a:xfrm>
          <a:prstGeom prst="rect">
            <a:avLst/>
          </a:prstGeom>
        </p:spPr>
      </p:pic>
    </p:spTree>
    <p:extLst>
      <p:ext uri="{BB962C8B-B14F-4D97-AF65-F5344CB8AC3E}">
        <p14:creationId xmlns:p14="http://schemas.microsoft.com/office/powerpoint/2010/main" val="2769318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65250" y="8415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761502" y="405234"/>
            <a:ext cx="12515750"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Create your ad.</a:t>
            </a:r>
          </a:p>
        </p:txBody>
      </p:sp>
      <p:sp>
        <p:nvSpPr>
          <p:cNvPr id="11" name="Rectangle 10">
            <a:extLst>
              <a:ext uri="{FF2B5EF4-FFF2-40B4-BE49-F238E27FC236}">
                <a16:creationId xmlns:a16="http://schemas.microsoft.com/office/drawing/2014/main" id="{B34786D0-89F2-4853-B361-285DB0847464}"/>
              </a:ext>
            </a:extLst>
          </p:cNvPr>
          <p:cNvSpPr/>
          <p:nvPr/>
        </p:nvSpPr>
        <p:spPr>
          <a:xfrm>
            <a:off x="2307236" y="3636056"/>
            <a:ext cx="10440863" cy="4247317"/>
          </a:xfrm>
          <a:prstGeom prst="rect">
            <a:avLst/>
          </a:prstGeom>
        </p:spPr>
        <p:txBody>
          <a:bodyPr wrap="square">
            <a:spAutoFit/>
          </a:bodyPr>
          <a:lstStyle/>
          <a:p>
            <a:pPr marL="571500" indent="-571500" fontAlgn="base">
              <a:buFont typeface="Arial" panose="020B0604020202020204" pitchFamily="34" charset="0"/>
              <a:buChar char="•"/>
            </a:pPr>
            <a:r>
              <a:rPr lang="en-US" sz="5400" dirty="0"/>
              <a:t>You’ve probably seen many of the Facebook Ads formats on your personal feed, but your choices will vary based on the objective you set for your ad.</a:t>
            </a:r>
            <a:endParaRPr lang="en-US" sz="8800" dirty="0"/>
          </a:p>
        </p:txBody>
      </p:sp>
      <p:pic>
        <p:nvPicPr>
          <p:cNvPr id="18" name="Picture 17">
            <a:extLst>
              <a:ext uri="{FF2B5EF4-FFF2-40B4-BE49-F238E27FC236}">
                <a16:creationId xmlns:a16="http://schemas.microsoft.com/office/drawing/2014/main" id="{28F609B7-45F9-4EA6-8FCC-EF85F649E54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7E5A42EE-26BA-44B3-A0D5-DA55072FA333}"/>
              </a:ext>
            </a:extLst>
          </p:cNvPr>
          <p:cNvPicPr>
            <a:picLocks noChangeAspect="1"/>
          </p:cNvPicPr>
          <p:nvPr/>
        </p:nvPicPr>
        <p:blipFill>
          <a:blip r:embed="rId9"/>
          <a:stretch>
            <a:fillRect/>
          </a:stretch>
        </p:blipFill>
        <p:spPr>
          <a:xfrm>
            <a:off x="14952979" y="2204871"/>
            <a:ext cx="4094776" cy="8319311"/>
          </a:xfrm>
          <a:prstGeom prst="rect">
            <a:avLst/>
          </a:prstGeom>
        </p:spPr>
      </p:pic>
    </p:spTree>
    <p:extLst>
      <p:ext uri="{BB962C8B-B14F-4D97-AF65-F5344CB8AC3E}">
        <p14:creationId xmlns:p14="http://schemas.microsoft.com/office/powerpoint/2010/main" val="412525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2442" y="9224153"/>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11" name="Rectangle 10">
            <a:extLst>
              <a:ext uri="{FF2B5EF4-FFF2-40B4-BE49-F238E27FC236}">
                <a16:creationId xmlns:a16="http://schemas.microsoft.com/office/drawing/2014/main" id="{2AFEFE5F-E92A-468D-9135-1CB71E65FEA4}"/>
              </a:ext>
            </a:extLst>
          </p:cNvPr>
          <p:cNvSpPr/>
          <p:nvPr/>
        </p:nvSpPr>
        <p:spPr>
          <a:xfrm>
            <a:off x="4094509" y="742942"/>
            <a:ext cx="13487400" cy="1107996"/>
          </a:xfrm>
          <a:prstGeom prst="rect">
            <a:avLst/>
          </a:prstGeom>
        </p:spPr>
        <p:txBody>
          <a:bodyPr wrap="square">
            <a:spAutoFit/>
          </a:bodyPr>
          <a:lstStyle/>
          <a:p>
            <a:pPr fontAlgn="base"/>
            <a:r>
              <a:rPr lang="en-US" sz="6600" dirty="0">
                <a:solidFill>
                  <a:schemeClr val="bg1"/>
                </a:solidFill>
              </a:rPr>
              <a:t>Create your ad creative</a:t>
            </a:r>
          </a:p>
        </p:txBody>
      </p:sp>
      <p:sp>
        <p:nvSpPr>
          <p:cNvPr id="5" name="Rectangle 4">
            <a:extLst>
              <a:ext uri="{FF2B5EF4-FFF2-40B4-BE49-F238E27FC236}">
                <a16:creationId xmlns:a16="http://schemas.microsoft.com/office/drawing/2014/main" id="{EDBF7545-CDA3-45D2-AF18-428DC2D6516C}"/>
              </a:ext>
            </a:extLst>
          </p:cNvPr>
          <p:cNvSpPr/>
          <p:nvPr/>
        </p:nvSpPr>
        <p:spPr>
          <a:xfrm>
            <a:off x="786159" y="3338139"/>
            <a:ext cx="10052050" cy="5509200"/>
          </a:xfrm>
          <a:prstGeom prst="rect">
            <a:avLst/>
          </a:prstGeom>
        </p:spPr>
        <p:txBody>
          <a:bodyPr>
            <a:spAutoFit/>
          </a:bodyPr>
          <a:lstStyle/>
          <a:p>
            <a:pPr algn="just"/>
            <a:r>
              <a:rPr lang="en-US" sz="4400" dirty="0">
                <a:solidFill>
                  <a:srgbClr val="404040"/>
                </a:solidFill>
                <a:latin typeface="Unify Sans Regular"/>
              </a:rPr>
              <a:t>The creative refers to the visual part of your ad, and this should be the focal point of the ad. Facebook supports three ad formats: single image and video ads, carousel ads, and collection ads, and you have three creation options: use an existing post, a Creative hub mockup, or upload your own design.</a:t>
            </a:r>
            <a:endParaRPr lang="en-US" sz="4400" dirty="0"/>
          </a:p>
        </p:txBody>
      </p:sp>
      <p:pic>
        <p:nvPicPr>
          <p:cNvPr id="6" name="Picture 5">
            <a:extLst>
              <a:ext uri="{FF2B5EF4-FFF2-40B4-BE49-F238E27FC236}">
                <a16:creationId xmlns:a16="http://schemas.microsoft.com/office/drawing/2014/main" id="{7FAC9A2E-916D-4B93-8940-2FFD8E0FD9F2}"/>
              </a:ext>
            </a:extLst>
          </p:cNvPr>
          <p:cNvPicPr>
            <a:picLocks noChangeAspect="1"/>
          </p:cNvPicPr>
          <p:nvPr/>
        </p:nvPicPr>
        <p:blipFill>
          <a:blip r:embed="rId8"/>
          <a:stretch>
            <a:fillRect/>
          </a:stretch>
        </p:blipFill>
        <p:spPr>
          <a:xfrm>
            <a:off x="12740238" y="292361"/>
            <a:ext cx="7363862" cy="10444411"/>
          </a:xfrm>
          <a:prstGeom prst="rect">
            <a:avLst/>
          </a:prstGeom>
        </p:spPr>
      </p:pic>
      <p:pic>
        <p:nvPicPr>
          <p:cNvPr id="18" name="Picture 17">
            <a:extLst>
              <a:ext uri="{FF2B5EF4-FFF2-40B4-BE49-F238E27FC236}">
                <a16:creationId xmlns:a16="http://schemas.microsoft.com/office/drawing/2014/main" id="{9298E3E9-ED46-48AE-968F-3C74F6F8AB68}"/>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27993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5" name="Rectangle 4">
            <a:extLst>
              <a:ext uri="{FF2B5EF4-FFF2-40B4-BE49-F238E27FC236}">
                <a16:creationId xmlns:a16="http://schemas.microsoft.com/office/drawing/2014/main" id="{CC53F7FF-E911-4758-B40C-6D3B681EE100}"/>
              </a:ext>
            </a:extLst>
          </p:cNvPr>
          <p:cNvSpPr/>
          <p:nvPr/>
        </p:nvSpPr>
        <p:spPr>
          <a:xfrm>
            <a:off x="858015" y="4480794"/>
            <a:ext cx="7656307" cy="3970318"/>
          </a:xfrm>
          <a:prstGeom prst="rect">
            <a:avLst/>
          </a:prstGeom>
        </p:spPr>
        <p:txBody>
          <a:bodyPr wrap="square">
            <a:spAutoFit/>
          </a:bodyPr>
          <a:lstStyle/>
          <a:p>
            <a:pPr algn="just"/>
            <a:r>
              <a:rPr lang="en-US" sz="3600" dirty="0">
                <a:latin typeface="Lexend Deca"/>
              </a:rPr>
              <a:t>This ad option is broken down into two formats: Links and Carousels. Essentially, this means that you can either display a single-image ad (Links) or a multi-image ad (Carousel) with three to five scrolling images at no additional cost.</a:t>
            </a:r>
          </a:p>
        </p:txBody>
      </p:sp>
      <p:pic>
        <p:nvPicPr>
          <p:cNvPr id="6" name="Picture 5">
            <a:extLst>
              <a:ext uri="{FF2B5EF4-FFF2-40B4-BE49-F238E27FC236}">
                <a16:creationId xmlns:a16="http://schemas.microsoft.com/office/drawing/2014/main" id="{6A8C78D2-C23F-4980-978B-FF834451A8CD}"/>
              </a:ext>
            </a:extLst>
          </p:cNvPr>
          <p:cNvPicPr>
            <a:picLocks noChangeAspect="1"/>
          </p:cNvPicPr>
          <p:nvPr/>
        </p:nvPicPr>
        <p:blipFill>
          <a:blip r:embed="rId8"/>
          <a:stretch>
            <a:fillRect/>
          </a:stretch>
        </p:blipFill>
        <p:spPr>
          <a:xfrm>
            <a:off x="8951734" y="3408831"/>
            <a:ext cx="11343719" cy="7054680"/>
          </a:xfrm>
          <a:prstGeom prst="rect">
            <a:avLst/>
          </a:prstGeom>
        </p:spPr>
      </p:pic>
      <p:pic>
        <p:nvPicPr>
          <p:cNvPr id="19" name="Picture 18">
            <a:extLst>
              <a:ext uri="{FF2B5EF4-FFF2-40B4-BE49-F238E27FC236}">
                <a16:creationId xmlns:a16="http://schemas.microsoft.com/office/drawing/2014/main" id="{D47C38BA-C259-43F0-A157-B8D747E4C35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40332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5" name="Rectangle 4">
            <a:extLst>
              <a:ext uri="{FF2B5EF4-FFF2-40B4-BE49-F238E27FC236}">
                <a16:creationId xmlns:a16="http://schemas.microsoft.com/office/drawing/2014/main" id="{CC53F7FF-E911-4758-B40C-6D3B681EE100}"/>
              </a:ext>
            </a:extLst>
          </p:cNvPr>
          <p:cNvSpPr/>
          <p:nvPr/>
        </p:nvSpPr>
        <p:spPr>
          <a:xfrm>
            <a:off x="1066893" y="5349875"/>
            <a:ext cx="7656307" cy="2616101"/>
          </a:xfrm>
          <a:prstGeom prst="rect">
            <a:avLst/>
          </a:prstGeom>
        </p:spPr>
        <p:txBody>
          <a:bodyPr wrap="square">
            <a:spAutoFit/>
          </a:bodyPr>
          <a:lstStyle/>
          <a:p>
            <a:pPr algn="just"/>
            <a:r>
              <a:rPr lang="en-US" sz="3600" dirty="0"/>
              <a:t>The choice is entirely yours, and there are all kinds of </a:t>
            </a:r>
            <a:r>
              <a:rPr lang="en-US" sz="3600" dirty="0">
                <a:hlinkClick r:id="rId8"/>
              </a:rPr>
              <a:t>free tools to design Facebook ads</a:t>
            </a:r>
            <a:r>
              <a:rPr lang="en-US" sz="3600" dirty="0"/>
              <a:t>.</a:t>
            </a:r>
          </a:p>
          <a:p>
            <a:pPr algn="just"/>
            <a:endParaRPr lang="en-US" sz="2800" dirty="0"/>
          </a:p>
          <a:p>
            <a:pPr algn="just"/>
            <a:endParaRPr lang="en-US" sz="2800" dirty="0"/>
          </a:p>
        </p:txBody>
      </p:sp>
      <p:pic>
        <p:nvPicPr>
          <p:cNvPr id="6" name="Picture 5">
            <a:extLst>
              <a:ext uri="{FF2B5EF4-FFF2-40B4-BE49-F238E27FC236}">
                <a16:creationId xmlns:a16="http://schemas.microsoft.com/office/drawing/2014/main" id="{6A8C78D2-C23F-4980-978B-FF834451A8CD}"/>
              </a:ext>
            </a:extLst>
          </p:cNvPr>
          <p:cNvPicPr>
            <a:picLocks noChangeAspect="1"/>
          </p:cNvPicPr>
          <p:nvPr/>
        </p:nvPicPr>
        <p:blipFill>
          <a:blip r:embed="rId9"/>
          <a:stretch>
            <a:fillRect/>
          </a:stretch>
        </p:blipFill>
        <p:spPr>
          <a:xfrm>
            <a:off x="8951734" y="3408831"/>
            <a:ext cx="11343719" cy="7054680"/>
          </a:xfrm>
          <a:prstGeom prst="rect">
            <a:avLst/>
          </a:prstGeom>
        </p:spPr>
      </p:pic>
      <p:pic>
        <p:nvPicPr>
          <p:cNvPr id="19" name="Picture 18">
            <a:extLst>
              <a:ext uri="{FF2B5EF4-FFF2-40B4-BE49-F238E27FC236}">
                <a16:creationId xmlns:a16="http://schemas.microsoft.com/office/drawing/2014/main" id="{D47C38BA-C259-43F0-A157-B8D747E4C35E}"/>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35269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5" name="Rectangle 4">
            <a:extLst>
              <a:ext uri="{FF2B5EF4-FFF2-40B4-BE49-F238E27FC236}">
                <a16:creationId xmlns:a16="http://schemas.microsoft.com/office/drawing/2014/main" id="{CC53F7FF-E911-4758-B40C-6D3B681EE100}"/>
              </a:ext>
            </a:extLst>
          </p:cNvPr>
          <p:cNvSpPr/>
          <p:nvPr/>
        </p:nvSpPr>
        <p:spPr>
          <a:xfrm>
            <a:off x="1072786" y="3495909"/>
            <a:ext cx="7656307" cy="6247864"/>
          </a:xfrm>
          <a:prstGeom prst="rect">
            <a:avLst/>
          </a:prstGeom>
        </p:spPr>
        <p:txBody>
          <a:bodyPr wrap="square">
            <a:spAutoFit/>
          </a:bodyPr>
          <a:lstStyle/>
          <a:p>
            <a:pPr algn="just"/>
            <a:r>
              <a:rPr lang="en-US" sz="3600" dirty="0"/>
              <a:t>Facebook has eight </a:t>
            </a:r>
            <a:r>
              <a:rPr lang="en-US" sz="3600" dirty="0">
                <a:hlinkClick r:id="rId8"/>
              </a:rPr>
              <a:t>ad formats</a:t>
            </a:r>
            <a:r>
              <a:rPr lang="en-US" sz="3600" dirty="0"/>
              <a:t>, and it will recommend one or more to you based on your campaign objective. </a:t>
            </a:r>
          </a:p>
          <a:p>
            <a:pPr algn="just"/>
            <a:r>
              <a:rPr lang="en-US" sz="3600" dirty="0"/>
              <a:t>Those are: </a:t>
            </a:r>
          </a:p>
          <a:p>
            <a:pPr marL="3086100" lvl="6" indent="-342900" algn="just">
              <a:buFont typeface="+mj-lt"/>
              <a:buAutoNum type="arabicPeriod"/>
            </a:pPr>
            <a:r>
              <a:rPr lang="en-US" sz="3200" dirty="0"/>
              <a:t>Photo</a:t>
            </a:r>
          </a:p>
          <a:p>
            <a:pPr marL="3086100" lvl="6" indent="-342900" algn="just">
              <a:buFont typeface="+mj-lt"/>
              <a:buAutoNum type="arabicPeriod"/>
            </a:pPr>
            <a:r>
              <a:rPr lang="en-US" sz="3200" dirty="0"/>
              <a:t>Video</a:t>
            </a:r>
          </a:p>
          <a:p>
            <a:pPr marL="3086100" lvl="6" indent="-342900" algn="just">
              <a:buFont typeface="+mj-lt"/>
              <a:buAutoNum type="arabicPeriod"/>
            </a:pPr>
            <a:r>
              <a:rPr lang="en-US" sz="3200" dirty="0"/>
              <a:t>Stories</a:t>
            </a:r>
          </a:p>
          <a:p>
            <a:pPr marL="3086100" lvl="6" indent="-342900" algn="just">
              <a:buFont typeface="+mj-lt"/>
              <a:buAutoNum type="arabicPeriod"/>
            </a:pPr>
            <a:r>
              <a:rPr lang="en-US" sz="3200" dirty="0"/>
              <a:t>Messenger</a:t>
            </a:r>
          </a:p>
          <a:p>
            <a:pPr marL="3086100" lvl="6" indent="-342900" algn="just">
              <a:buFont typeface="+mj-lt"/>
              <a:buAutoNum type="arabicPeriod"/>
            </a:pPr>
            <a:r>
              <a:rPr lang="en-US" sz="3200" dirty="0" err="1"/>
              <a:t>Playables</a:t>
            </a:r>
            <a:r>
              <a:rPr lang="en-US" sz="3200" dirty="0"/>
              <a:t> (games)</a:t>
            </a:r>
          </a:p>
          <a:p>
            <a:pPr marL="3086100" lvl="6" indent="-342900" algn="just">
              <a:buFont typeface="+mj-lt"/>
              <a:buAutoNum type="arabicPeriod"/>
            </a:pPr>
            <a:r>
              <a:rPr lang="en-US" sz="3200" dirty="0"/>
              <a:t>Collection</a:t>
            </a:r>
          </a:p>
          <a:p>
            <a:pPr marL="3086100" lvl="6" indent="-342900" algn="just">
              <a:buFont typeface="+mj-lt"/>
              <a:buAutoNum type="arabicPeriod"/>
            </a:pPr>
            <a:r>
              <a:rPr lang="en-US" sz="3200" dirty="0"/>
              <a:t>slideshow</a:t>
            </a:r>
          </a:p>
          <a:p>
            <a:pPr marL="3086100" lvl="6" indent="-342900" algn="just">
              <a:buFont typeface="+mj-lt"/>
              <a:buAutoNum type="arabicPeriod"/>
            </a:pPr>
            <a:r>
              <a:rPr lang="en-US" sz="3200" dirty="0"/>
              <a:t>Carousel</a:t>
            </a:r>
          </a:p>
        </p:txBody>
      </p:sp>
      <p:pic>
        <p:nvPicPr>
          <p:cNvPr id="6" name="Picture 5">
            <a:extLst>
              <a:ext uri="{FF2B5EF4-FFF2-40B4-BE49-F238E27FC236}">
                <a16:creationId xmlns:a16="http://schemas.microsoft.com/office/drawing/2014/main" id="{6A8C78D2-C23F-4980-978B-FF834451A8CD}"/>
              </a:ext>
            </a:extLst>
          </p:cNvPr>
          <p:cNvPicPr>
            <a:picLocks noChangeAspect="1"/>
          </p:cNvPicPr>
          <p:nvPr/>
        </p:nvPicPr>
        <p:blipFill>
          <a:blip r:embed="rId9"/>
          <a:stretch>
            <a:fillRect/>
          </a:stretch>
        </p:blipFill>
        <p:spPr>
          <a:xfrm>
            <a:off x="8951734" y="3408831"/>
            <a:ext cx="11343719" cy="7054680"/>
          </a:xfrm>
          <a:prstGeom prst="rect">
            <a:avLst/>
          </a:prstGeom>
        </p:spPr>
      </p:pic>
      <p:pic>
        <p:nvPicPr>
          <p:cNvPr id="19" name="Picture 18">
            <a:extLst>
              <a:ext uri="{FF2B5EF4-FFF2-40B4-BE49-F238E27FC236}">
                <a16:creationId xmlns:a16="http://schemas.microsoft.com/office/drawing/2014/main" id="{D47C38BA-C259-43F0-A157-B8D747E4C35E}"/>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21457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769441"/>
          </a:xfrm>
          <a:prstGeom prst="rect">
            <a:avLst/>
          </a:prstGeom>
        </p:spPr>
        <p:txBody>
          <a:bodyPr wrap="square">
            <a:spAutoFit/>
          </a:bodyPr>
          <a:lstStyle/>
          <a:p>
            <a:pPr marL="285750" indent="-285750">
              <a:buFont typeface="Arial" panose="020B0604020202020204" pitchFamily="34" charset="0"/>
              <a:buChar char="•"/>
            </a:pPr>
            <a:r>
              <a:rPr lang="en-US" sz="4400" dirty="0"/>
              <a:t>A Links ad will be displayed like this.</a:t>
            </a:r>
            <a:endParaRPr lang="en-US" sz="19900" b="0" i="0" dirty="0">
              <a:solidFill>
                <a:srgbClr val="0070C0"/>
              </a:solidFill>
              <a:effectLst/>
              <a:latin typeface="Roboto"/>
            </a:endParaRPr>
          </a:p>
        </p:txBody>
      </p:sp>
      <p:pic>
        <p:nvPicPr>
          <p:cNvPr id="6" name="Picture 5">
            <a:extLst>
              <a:ext uri="{FF2B5EF4-FFF2-40B4-BE49-F238E27FC236}">
                <a16:creationId xmlns:a16="http://schemas.microsoft.com/office/drawing/2014/main" id="{D84217CF-FDDA-49AF-A587-BC600FD1D732}"/>
              </a:ext>
            </a:extLst>
          </p:cNvPr>
          <p:cNvPicPr>
            <a:picLocks noChangeAspect="1"/>
          </p:cNvPicPr>
          <p:nvPr/>
        </p:nvPicPr>
        <p:blipFill>
          <a:blip r:embed="rId8"/>
          <a:stretch>
            <a:fillRect/>
          </a:stretch>
        </p:blipFill>
        <p:spPr>
          <a:xfrm>
            <a:off x="13686906" y="2304013"/>
            <a:ext cx="3759011" cy="5710169"/>
          </a:xfrm>
          <a:prstGeom prst="rect">
            <a:avLst/>
          </a:prstGeom>
        </p:spPr>
      </p:pic>
      <p:sp>
        <p:nvSpPr>
          <p:cNvPr id="8" name="Rectangle 7">
            <a:extLst>
              <a:ext uri="{FF2B5EF4-FFF2-40B4-BE49-F238E27FC236}">
                <a16:creationId xmlns:a16="http://schemas.microsoft.com/office/drawing/2014/main" id="{A91B69C1-0717-46BC-8072-A179CE168118}"/>
              </a:ext>
            </a:extLst>
          </p:cNvPr>
          <p:cNvSpPr/>
          <p:nvPr/>
        </p:nvSpPr>
        <p:spPr>
          <a:xfrm>
            <a:off x="723703" y="6982089"/>
            <a:ext cx="4258700" cy="2206845"/>
          </a:xfrm>
          <a:prstGeom prst="rect">
            <a:avLst/>
          </a:prstGeom>
        </p:spPr>
        <p:txBody>
          <a:bodyPr wrap="square">
            <a:spAutoFit/>
          </a:bodyPr>
          <a:lstStyle/>
          <a:p>
            <a:pPr marL="285750" indent="-285750">
              <a:buFont typeface="Arial" panose="020B0604020202020204" pitchFamily="34" charset="0"/>
              <a:buChar char="•"/>
            </a:pPr>
            <a:r>
              <a:rPr lang="en-US" sz="4400" dirty="0"/>
              <a:t>A Carousel ad will be displayed like this.</a:t>
            </a:r>
          </a:p>
        </p:txBody>
      </p:sp>
      <p:pic>
        <p:nvPicPr>
          <p:cNvPr id="11" name="Picture 10">
            <a:extLst>
              <a:ext uri="{FF2B5EF4-FFF2-40B4-BE49-F238E27FC236}">
                <a16:creationId xmlns:a16="http://schemas.microsoft.com/office/drawing/2014/main" id="{C1FBA848-2321-4748-A5B8-382785BA6DBB}"/>
              </a:ext>
            </a:extLst>
          </p:cNvPr>
          <p:cNvPicPr>
            <a:picLocks noChangeAspect="1"/>
          </p:cNvPicPr>
          <p:nvPr/>
        </p:nvPicPr>
        <p:blipFill>
          <a:blip r:embed="rId9"/>
          <a:stretch>
            <a:fillRect/>
          </a:stretch>
        </p:blipFill>
        <p:spPr>
          <a:xfrm>
            <a:off x="5246692" y="5893136"/>
            <a:ext cx="7602174" cy="4761801"/>
          </a:xfrm>
          <a:prstGeom prst="rect">
            <a:avLst/>
          </a:prstGeom>
        </p:spPr>
      </p:pic>
      <p:pic>
        <p:nvPicPr>
          <p:cNvPr id="19" name="Picture 18">
            <a:extLst>
              <a:ext uri="{FF2B5EF4-FFF2-40B4-BE49-F238E27FC236}">
                <a16:creationId xmlns:a16="http://schemas.microsoft.com/office/drawing/2014/main" id="{65EA66DA-F0C5-4962-B947-87797FEBA60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8690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419698" y="632164"/>
            <a:ext cx="4447335"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9537" y="8474075"/>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1423778" y="10949262"/>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647595" y="2874112"/>
            <a:ext cx="13106193" cy="6247864"/>
          </a:xfrm>
          <a:prstGeom prst="rect">
            <a:avLst/>
          </a:prstGeom>
        </p:spPr>
        <p:txBody>
          <a:bodyPr wrap="square">
            <a:spAutoFit/>
          </a:bodyPr>
          <a:lstStyle/>
          <a:p>
            <a:pPr fontAlgn="base"/>
            <a:r>
              <a:rPr lang="en-US" sz="4000" dirty="0"/>
              <a:t>Once you decide between the two, you’ll need to upload your creative assets. It’s important to note that for each type of ad, Facebook requires users to adhere to certain design criteria.</a:t>
            </a:r>
          </a:p>
          <a:p>
            <a:pPr fontAlgn="base"/>
            <a:r>
              <a:rPr lang="en-US" sz="4000" dirty="0"/>
              <a:t>For single-image ads,</a:t>
            </a:r>
            <a:r>
              <a:rPr lang="en-US" sz="4000" dirty="0">
                <a:hlinkClick r:id="rId8"/>
              </a:rPr>
              <a:t> Facebook asks that users adhere to the following design recommendations</a:t>
            </a:r>
            <a:r>
              <a:rPr lang="en-US" sz="4000" dirty="0"/>
              <a:t>:</a:t>
            </a:r>
          </a:p>
          <a:p>
            <a:pPr marL="1371600" lvl="2" indent="-457200" fontAlgn="base">
              <a:buFont typeface="Arial" panose="020B0604020202020204" pitchFamily="34" charset="0"/>
              <a:buChar char="•"/>
            </a:pPr>
            <a:r>
              <a:rPr lang="en-US" sz="4000" dirty="0"/>
              <a:t>Text: 125 characters</a:t>
            </a:r>
          </a:p>
          <a:p>
            <a:pPr marL="1371600" lvl="2" indent="-457200" fontAlgn="base">
              <a:buFont typeface="Arial" panose="020B0604020202020204" pitchFamily="34" charset="0"/>
              <a:buChar char="•"/>
            </a:pPr>
            <a:r>
              <a:rPr lang="en-US" sz="4000" dirty="0"/>
              <a:t>Ad headline: 25 characters</a:t>
            </a:r>
          </a:p>
          <a:p>
            <a:pPr marL="1371600" lvl="2" indent="-457200" fontAlgn="base">
              <a:buFont typeface="Arial" panose="020B0604020202020204" pitchFamily="34" charset="0"/>
              <a:buChar char="•"/>
            </a:pPr>
            <a:r>
              <a:rPr lang="en-US" sz="4000" dirty="0"/>
              <a:t>Image ratio: 1.91:1</a:t>
            </a:r>
          </a:p>
          <a:p>
            <a:pPr marL="1371600" lvl="2" indent="-457200" fontAlgn="base">
              <a:buFont typeface="Arial" panose="020B0604020202020204" pitchFamily="34" charset="0"/>
              <a:buChar char="•"/>
            </a:pPr>
            <a:r>
              <a:rPr lang="en-US" sz="4000" dirty="0"/>
              <a:t>Image resolution (including CTA): 1080 x 1080 pixels</a:t>
            </a:r>
          </a:p>
          <a:p>
            <a:pPr fontAlgn="base"/>
            <a:endParaRPr lang="en-US" sz="4000" dirty="0"/>
          </a:p>
        </p:txBody>
      </p:sp>
      <p:pic>
        <p:nvPicPr>
          <p:cNvPr id="19" name="Picture 18">
            <a:extLst>
              <a:ext uri="{FF2B5EF4-FFF2-40B4-BE49-F238E27FC236}">
                <a16:creationId xmlns:a16="http://schemas.microsoft.com/office/drawing/2014/main" id="{FE015B68-D35D-4C58-9B8A-B5DFC1D98651}"/>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5665A4F2-1FB3-4785-B495-408B1A181188}"/>
              </a:ext>
            </a:extLst>
          </p:cNvPr>
          <p:cNvPicPr>
            <a:picLocks noChangeAspect="1"/>
          </p:cNvPicPr>
          <p:nvPr/>
        </p:nvPicPr>
        <p:blipFill>
          <a:blip r:embed="rId10"/>
          <a:stretch>
            <a:fillRect/>
          </a:stretch>
        </p:blipFill>
        <p:spPr>
          <a:xfrm>
            <a:off x="15782236" y="2296156"/>
            <a:ext cx="4094776" cy="8319311"/>
          </a:xfrm>
          <a:prstGeom prst="rect">
            <a:avLst/>
          </a:prstGeom>
        </p:spPr>
      </p:pic>
    </p:spTree>
    <p:extLst>
      <p:ext uri="{BB962C8B-B14F-4D97-AF65-F5344CB8AC3E}">
        <p14:creationId xmlns:p14="http://schemas.microsoft.com/office/powerpoint/2010/main" val="4209381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419698" y="632164"/>
            <a:ext cx="4447335"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9537" y="8474075"/>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1423778" y="10949262"/>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2562459" y="2926779"/>
            <a:ext cx="12857240" cy="5509200"/>
          </a:xfrm>
          <a:prstGeom prst="rect">
            <a:avLst/>
          </a:prstGeom>
        </p:spPr>
        <p:txBody>
          <a:bodyPr wrap="square">
            <a:spAutoFit/>
          </a:bodyPr>
          <a:lstStyle/>
          <a:p>
            <a:pPr fontAlgn="base"/>
            <a:r>
              <a:rPr lang="en-US" sz="4400" dirty="0"/>
              <a:t>For multi-image ads — also known as Carousel Ads —</a:t>
            </a:r>
            <a:r>
              <a:rPr lang="en-US" sz="4400" dirty="0">
                <a:hlinkClick r:id="rId8"/>
              </a:rPr>
              <a:t> Facebook provides the following design recommendations</a:t>
            </a:r>
            <a:r>
              <a:rPr lang="en-US" sz="4400" dirty="0"/>
              <a:t>:</a:t>
            </a:r>
          </a:p>
          <a:p>
            <a:pPr marL="1371600" lvl="2" indent="-457200" fontAlgn="base">
              <a:buFont typeface="Arial" panose="020B0604020202020204" pitchFamily="34" charset="0"/>
              <a:buChar char="•"/>
            </a:pPr>
            <a:r>
              <a:rPr lang="en-US" sz="4400" dirty="0"/>
              <a:t>Recommended image size: 1080 x 1080 pixels</a:t>
            </a:r>
          </a:p>
          <a:p>
            <a:pPr marL="1371600" lvl="2" indent="-457200" fontAlgn="base">
              <a:buFont typeface="Arial" panose="020B0604020202020204" pitchFamily="34" charset="0"/>
              <a:buChar char="•"/>
            </a:pPr>
            <a:r>
              <a:rPr lang="en-US" sz="4400" dirty="0"/>
              <a:t>Image ratio: 1:1</a:t>
            </a:r>
          </a:p>
          <a:p>
            <a:pPr marL="1371600" lvl="2" indent="-457200" fontAlgn="base">
              <a:buFont typeface="Arial" panose="020B0604020202020204" pitchFamily="34" charset="0"/>
              <a:buChar char="•"/>
            </a:pPr>
            <a:r>
              <a:rPr lang="en-US" sz="4400" dirty="0"/>
              <a:t>Text: 125 characters</a:t>
            </a:r>
          </a:p>
          <a:p>
            <a:pPr marL="1371600" lvl="2" indent="-457200" fontAlgn="base">
              <a:buFont typeface="Arial" panose="020B0604020202020204" pitchFamily="34" charset="0"/>
              <a:buChar char="•"/>
            </a:pPr>
            <a:r>
              <a:rPr lang="en-US" sz="4400" dirty="0"/>
              <a:t>Headline: 40 characters</a:t>
            </a:r>
          </a:p>
          <a:p>
            <a:pPr marL="1371600" lvl="2" indent="-457200" fontAlgn="base">
              <a:buFont typeface="Arial" panose="020B0604020202020204" pitchFamily="34" charset="0"/>
              <a:buChar char="•"/>
            </a:pPr>
            <a:r>
              <a:rPr lang="en-US" sz="4400" dirty="0"/>
              <a:t>Link description: 20 characters</a:t>
            </a:r>
          </a:p>
        </p:txBody>
      </p:sp>
      <p:pic>
        <p:nvPicPr>
          <p:cNvPr id="19" name="Picture 18">
            <a:extLst>
              <a:ext uri="{FF2B5EF4-FFF2-40B4-BE49-F238E27FC236}">
                <a16:creationId xmlns:a16="http://schemas.microsoft.com/office/drawing/2014/main" id="{FE015B68-D35D-4C58-9B8A-B5DFC1D98651}"/>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04344DBC-BB30-489B-A06A-7B2C2E852180}"/>
              </a:ext>
            </a:extLst>
          </p:cNvPr>
          <p:cNvPicPr>
            <a:picLocks noChangeAspect="1"/>
          </p:cNvPicPr>
          <p:nvPr/>
        </p:nvPicPr>
        <p:blipFill>
          <a:blip r:embed="rId10"/>
          <a:stretch>
            <a:fillRect/>
          </a:stretch>
        </p:blipFill>
        <p:spPr>
          <a:xfrm>
            <a:off x="15782236" y="2296156"/>
            <a:ext cx="4094776" cy="8319311"/>
          </a:xfrm>
          <a:prstGeom prst="rect">
            <a:avLst/>
          </a:prstGeom>
        </p:spPr>
      </p:pic>
    </p:spTree>
    <p:extLst>
      <p:ext uri="{BB962C8B-B14F-4D97-AF65-F5344CB8AC3E}">
        <p14:creationId xmlns:p14="http://schemas.microsoft.com/office/powerpoint/2010/main" val="2782455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D97BF2-46BE-47A8-9D32-3D095FCDFA5F}"/>
              </a:ext>
            </a:extLst>
          </p:cNvPr>
          <p:cNvPicPr>
            <a:picLocks noChangeAspect="1"/>
          </p:cNvPicPr>
          <p:nvPr/>
        </p:nvPicPr>
        <p:blipFill>
          <a:blip r:embed="rId2"/>
          <a:stretch>
            <a:fillRect/>
          </a:stretch>
        </p:blipFill>
        <p:spPr>
          <a:xfrm>
            <a:off x="620825" y="2786832"/>
            <a:ext cx="7449630" cy="5131967"/>
          </a:xfrm>
          <a:prstGeom prst="rect">
            <a:avLst/>
          </a:prstGeom>
        </p:spPr>
      </p:pic>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5419698" y="632164"/>
            <a:ext cx="4447335" cy="10226223"/>
          </a:xfrm>
          <a:prstGeom prst="rect">
            <a:avLst/>
          </a:prstGeom>
        </p:spPr>
      </p:pic>
      <p:pic>
        <p:nvPicPr>
          <p:cNvPr id="17" name="Picture 16"/>
          <p:cNvPicPr>
            <a:picLocks noChangeAspect="1"/>
          </p:cNvPicPr>
          <p:nvPr/>
        </p:nvPicPr>
        <p:blipFill>
          <a:blip r:embed="rId5"/>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9537" y="8474075"/>
            <a:ext cx="2015728" cy="1807598"/>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8"/>
          <a:stretch>
            <a:fillRect/>
          </a:stretch>
        </p:blipFill>
        <p:spPr>
          <a:xfrm>
            <a:off x="1423778" y="10949262"/>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6251634" y="7027128"/>
            <a:ext cx="8251591" cy="2862322"/>
          </a:xfrm>
          <a:prstGeom prst="rect">
            <a:avLst/>
          </a:prstGeom>
        </p:spPr>
        <p:txBody>
          <a:bodyPr wrap="square">
            <a:spAutoFit/>
          </a:bodyPr>
          <a:lstStyle/>
          <a:p>
            <a:pPr fontAlgn="base"/>
            <a:r>
              <a:rPr lang="en-US" sz="6000" dirty="0"/>
              <a:t>Remember that these are the ad options for the “Traffic” objective.</a:t>
            </a:r>
          </a:p>
        </p:txBody>
      </p:sp>
      <p:pic>
        <p:nvPicPr>
          <p:cNvPr id="19" name="Picture 18">
            <a:extLst>
              <a:ext uri="{FF2B5EF4-FFF2-40B4-BE49-F238E27FC236}">
                <a16:creationId xmlns:a16="http://schemas.microsoft.com/office/drawing/2014/main" id="{FE015B68-D35D-4C58-9B8A-B5DFC1D98651}"/>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04344DBC-BB30-489B-A06A-7B2C2E852180}"/>
              </a:ext>
            </a:extLst>
          </p:cNvPr>
          <p:cNvPicPr>
            <a:picLocks noChangeAspect="1"/>
          </p:cNvPicPr>
          <p:nvPr/>
        </p:nvPicPr>
        <p:blipFill>
          <a:blip r:embed="rId10"/>
          <a:stretch>
            <a:fillRect/>
          </a:stretch>
        </p:blipFill>
        <p:spPr>
          <a:xfrm>
            <a:off x="15782236" y="2296156"/>
            <a:ext cx="4094776" cy="8319311"/>
          </a:xfrm>
          <a:prstGeom prst="rect">
            <a:avLst/>
          </a:prstGeom>
        </p:spPr>
      </p:pic>
    </p:spTree>
    <p:extLst>
      <p:ext uri="{BB962C8B-B14F-4D97-AF65-F5344CB8AC3E}">
        <p14:creationId xmlns:p14="http://schemas.microsoft.com/office/powerpoint/2010/main" val="306134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441450" y="3381393"/>
            <a:ext cx="11359228" cy="4524315"/>
          </a:xfrm>
          <a:prstGeom prst="rect">
            <a:avLst/>
          </a:prstGeom>
        </p:spPr>
        <p:txBody>
          <a:bodyPr wrap="square">
            <a:spAutoFit/>
          </a:bodyPr>
          <a:lstStyle/>
          <a:p>
            <a:pPr algn="just" fontAlgn="base"/>
            <a:r>
              <a:rPr lang="en-US" sz="4800" dirty="0"/>
              <a:t>If you selected “boost your posts,” you’d be presented with different ad options like the</a:t>
            </a:r>
            <a:r>
              <a:rPr lang="en-US" sz="4800" dirty="0">
                <a:hlinkClick r:id="rId8"/>
              </a:rPr>
              <a:t> </a:t>
            </a:r>
            <a:r>
              <a:rPr lang="en-US" sz="4800" u="sng" dirty="0">
                <a:hlinkClick r:id="rId8"/>
              </a:rPr>
              <a:t>Page Post Engagement: Photo ad</a:t>
            </a:r>
            <a:r>
              <a:rPr lang="en-US" sz="4800" dirty="0"/>
              <a:t>. </a:t>
            </a:r>
          </a:p>
          <a:p>
            <a:pPr algn="just" fontAlgn="base"/>
            <a:r>
              <a:rPr lang="en-US" sz="4800" dirty="0"/>
              <a:t>This ad has a unique set of design recommendations.</a:t>
            </a:r>
          </a:p>
          <a:p>
            <a:pPr algn="just" fontAlgn="base"/>
            <a:endParaRPr lang="en-US" sz="4800" dirty="0"/>
          </a:p>
        </p:txBody>
      </p:sp>
      <p:pic>
        <p:nvPicPr>
          <p:cNvPr id="19" name="Picture 18">
            <a:extLst>
              <a:ext uri="{FF2B5EF4-FFF2-40B4-BE49-F238E27FC236}">
                <a16:creationId xmlns:a16="http://schemas.microsoft.com/office/drawing/2014/main" id="{84F2CA76-7AA2-4DBC-BBD6-A26FB0B9689A}"/>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DE9BA334-523D-44E2-9DD4-CBDAA6755CEA}"/>
              </a:ext>
            </a:extLst>
          </p:cNvPr>
          <p:cNvPicPr>
            <a:picLocks noChangeAspect="1"/>
          </p:cNvPicPr>
          <p:nvPr/>
        </p:nvPicPr>
        <p:blipFill>
          <a:blip r:embed="rId10"/>
          <a:stretch>
            <a:fillRect/>
          </a:stretch>
        </p:blipFill>
        <p:spPr>
          <a:xfrm>
            <a:off x="15252737" y="2699022"/>
            <a:ext cx="4190119" cy="7990898"/>
          </a:xfrm>
          <a:prstGeom prst="rect">
            <a:avLst/>
          </a:prstGeom>
        </p:spPr>
      </p:pic>
    </p:spTree>
    <p:extLst>
      <p:ext uri="{BB962C8B-B14F-4D97-AF65-F5344CB8AC3E}">
        <p14:creationId xmlns:p14="http://schemas.microsoft.com/office/powerpoint/2010/main" val="436901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Create your ad creative</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196903" y="3862775"/>
            <a:ext cx="12330157" cy="4524315"/>
          </a:xfrm>
          <a:prstGeom prst="rect">
            <a:avLst/>
          </a:prstGeom>
        </p:spPr>
        <p:txBody>
          <a:bodyPr wrap="square">
            <a:spAutoFit/>
          </a:bodyPr>
          <a:lstStyle/>
          <a:p>
            <a:pPr fontAlgn="base"/>
            <a:endParaRPr lang="en-US" sz="4800" dirty="0"/>
          </a:p>
          <a:p>
            <a:pPr fontAlgn="base"/>
            <a:r>
              <a:rPr lang="en-US" sz="4800" dirty="0"/>
              <a:t>Once you select an ad type, the Ads Manager will prompt you to identify how you’d like to display your ad. The options they provide are as follows: Desktop News Feed, Mobile News Feed, and Desktop Right Column.</a:t>
            </a:r>
          </a:p>
        </p:txBody>
      </p:sp>
      <p:pic>
        <p:nvPicPr>
          <p:cNvPr id="19" name="Picture 18">
            <a:extLst>
              <a:ext uri="{FF2B5EF4-FFF2-40B4-BE49-F238E27FC236}">
                <a16:creationId xmlns:a16="http://schemas.microsoft.com/office/drawing/2014/main" id="{84F2CA76-7AA2-4DBC-BBD6-A26FB0B9689A}"/>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DE9BA334-523D-44E2-9DD4-CBDAA6755CEA}"/>
              </a:ext>
            </a:extLst>
          </p:cNvPr>
          <p:cNvPicPr>
            <a:picLocks noChangeAspect="1"/>
          </p:cNvPicPr>
          <p:nvPr/>
        </p:nvPicPr>
        <p:blipFill>
          <a:blip r:embed="rId9"/>
          <a:stretch>
            <a:fillRect/>
          </a:stretch>
        </p:blipFill>
        <p:spPr>
          <a:xfrm>
            <a:off x="15252737" y="2699022"/>
            <a:ext cx="4190119" cy="7990898"/>
          </a:xfrm>
          <a:prstGeom prst="rect">
            <a:avLst/>
          </a:prstGeom>
        </p:spPr>
      </p:pic>
    </p:spTree>
    <p:extLst>
      <p:ext uri="{BB962C8B-B14F-4D97-AF65-F5344CB8AC3E}">
        <p14:creationId xmlns:p14="http://schemas.microsoft.com/office/powerpoint/2010/main" val="4092124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4" name="Picture 3"/>
          <p:cNvPicPr>
            <a:picLocks noChangeAspect="1"/>
          </p:cNvPicPr>
          <p:nvPr/>
        </p:nvPicPr>
        <p:blipFill>
          <a:blip r:embed="rId5"/>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337433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dirty="0">
                <a:solidFill>
                  <a:schemeClr val="bg1"/>
                </a:solidFill>
              </a:rPr>
              <a:t>Here's how each ad would appear.</a:t>
            </a:r>
          </a:p>
        </p:txBody>
      </p:sp>
      <p:pic>
        <p:nvPicPr>
          <p:cNvPr id="3" name="Picture 2"/>
          <p:cNvPicPr>
            <a:picLocks noChangeAspect="1"/>
          </p:cNvPicPr>
          <p:nvPr/>
        </p:nvPicPr>
        <p:blipFill>
          <a:blip r:embed="rId6"/>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3854" y="3058227"/>
            <a:ext cx="13106193" cy="3170099"/>
          </a:xfrm>
          <a:prstGeom prst="rect">
            <a:avLst/>
          </a:prstGeom>
        </p:spPr>
        <p:txBody>
          <a:bodyPr wrap="square">
            <a:spAutoFit/>
          </a:bodyPr>
          <a:lstStyle/>
          <a:p>
            <a:pPr fontAlgn="base"/>
            <a:r>
              <a:rPr lang="en-US" sz="4000" b="1" dirty="0"/>
              <a:t>Desktop News Feed</a:t>
            </a:r>
            <a:endParaRPr lang="en-US" sz="4000" dirty="0"/>
          </a:p>
          <a:p>
            <a:br>
              <a:rPr lang="en-US" sz="8000" dirty="0"/>
            </a:br>
            <a:endParaRPr lang="en-US" sz="8000" dirty="0"/>
          </a:p>
        </p:txBody>
      </p:sp>
      <p:pic>
        <p:nvPicPr>
          <p:cNvPr id="5" name="Picture 4">
            <a:extLst>
              <a:ext uri="{FF2B5EF4-FFF2-40B4-BE49-F238E27FC236}">
                <a16:creationId xmlns:a16="http://schemas.microsoft.com/office/drawing/2014/main" id="{3C753C47-3803-43BF-BB1E-C502903C6ADA}"/>
              </a:ext>
            </a:extLst>
          </p:cNvPr>
          <p:cNvPicPr>
            <a:picLocks noChangeAspect="1"/>
          </p:cNvPicPr>
          <p:nvPr/>
        </p:nvPicPr>
        <p:blipFill>
          <a:blip r:embed="rId7"/>
          <a:stretch>
            <a:fillRect/>
          </a:stretch>
        </p:blipFill>
        <p:spPr>
          <a:xfrm>
            <a:off x="9553796" y="2431926"/>
            <a:ext cx="5190311" cy="5616912"/>
          </a:xfrm>
          <a:prstGeom prst="rect">
            <a:avLst/>
          </a:prstGeom>
        </p:spPr>
      </p:pic>
      <p:sp>
        <p:nvSpPr>
          <p:cNvPr id="6" name="Rectangle 5">
            <a:extLst>
              <a:ext uri="{FF2B5EF4-FFF2-40B4-BE49-F238E27FC236}">
                <a16:creationId xmlns:a16="http://schemas.microsoft.com/office/drawing/2014/main" id="{92939A74-3C35-49C3-852A-1F8E3903E201}"/>
              </a:ext>
            </a:extLst>
          </p:cNvPr>
          <p:cNvSpPr/>
          <p:nvPr/>
        </p:nvSpPr>
        <p:spPr>
          <a:xfrm>
            <a:off x="15466300" y="2942794"/>
            <a:ext cx="4259099" cy="1754326"/>
          </a:xfrm>
          <a:prstGeom prst="rect">
            <a:avLst/>
          </a:prstGeom>
        </p:spPr>
        <p:txBody>
          <a:bodyPr wrap="square">
            <a:spAutoFit/>
          </a:bodyPr>
          <a:lstStyle/>
          <a:p>
            <a:pPr fontAlgn="base"/>
            <a:r>
              <a:rPr lang="en-US" sz="3600" b="1" dirty="0">
                <a:solidFill>
                  <a:srgbClr val="2E475D"/>
                </a:solidFill>
                <a:latin typeface="inherit"/>
              </a:rPr>
              <a:t>Mobile News Feed</a:t>
            </a:r>
            <a:endParaRPr lang="en-US" sz="3600" dirty="0">
              <a:solidFill>
                <a:srgbClr val="2E475D"/>
              </a:solidFill>
              <a:latin typeface="Lexend Deca"/>
            </a:endParaRPr>
          </a:p>
          <a:p>
            <a:br>
              <a:rPr lang="en-US" sz="3600" dirty="0"/>
            </a:br>
            <a:endParaRPr lang="en-US" sz="3600" dirty="0"/>
          </a:p>
        </p:txBody>
      </p:sp>
      <p:pic>
        <p:nvPicPr>
          <p:cNvPr id="8" name="Picture 7">
            <a:extLst>
              <a:ext uri="{FF2B5EF4-FFF2-40B4-BE49-F238E27FC236}">
                <a16:creationId xmlns:a16="http://schemas.microsoft.com/office/drawing/2014/main" id="{C3FEC769-EA1D-44C0-916B-9822287BA2CB}"/>
              </a:ext>
            </a:extLst>
          </p:cNvPr>
          <p:cNvPicPr>
            <a:picLocks noChangeAspect="1"/>
          </p:cNvPicPr>
          <p:nvPr/>
        </p:nvPicPr>
        <p:blipFill>
          <a:blip r:embed="rId8"/>
          <a:stretch>
            <a:fillRect/>
          </a:stretch>
        </p:blipFill>
        <p:spPr>
          <a:xfrm>
            <a:off x="15324665" y="3771796"/>
            <a:ext cx="3843029" cy="6832052"/>
          </a:xfrm>
          <a:prstGeom prst="rect">
            <a:avLst/>
          </a:prstGeom>
        </p:spPr>
      </p:pic>
      <p:sp>
        <p:nvSpPr>
          <p:cNvPr id="11" name="Rectangle 10">
            <a:extLst>
              <a:ext uri="{FF2B5EF4-FFF2-40B4-BE49-F238E27FC236}">
                <a16:creationId xmlns:a16="http://schemas.microsoft.com/office/drawing/2014/main" id="{3DA03589-2748-4FA8-96F5-99B20CEA14BC}"/>
              </a:ext>
            </a:extLst>
          </p:cNvPr>
          <p:cNvSpPr/>
          <p:nvPr/>
        </p:nvSpPr>
        <p:spPr>
          <a:xfrm>
            <a:off x="900510" y="8234786"/>
            <a:ext cx="10052050" cy="1200329"/>
          </a:xfrm>
          <a:prstGeom prst="rect">
            <a:avLst/>
          </a:prstGeom>
        </p:spPr>
        <p:txBody>
          <a:bodyPr>
            <a:spAutoFit/>
          </a:bodyPr>
          <a:lstStyle/>
          <a:p>
            <a:pPr fontAlgn="base"/>
            <a:r>
              <a:rPr lang="en-US" sz="3600" b="1" dirty="0">
                <a:solidFill>
                  <a:srgbClr val="2E475D"/>
                </a:solidFill>
                <a:latin typeface="inherit"/>
              </a:rPr>
              <a:t>Desktop Right Column</a:t>
            </a:r>
            <a:endParaRPr lang="en-US" sz="3600" dirty="0">
              <a:solidFill>
                <a:srgbClr val="2E475D"/>
              </a:solidFill>
              <a:latin typeface="Lexend Deca"/>
            </a:endParaRPr>
          </a:p>
          <a:p>
            <a:br>
              <a:rPr lang="en-US" dirty="0"/>
            </a:br>
            <a:endParaRPr lang="en-US" dirty="0"/>
          </a:p>
        </p:txBody>
      </p:sp>
      <p:pic>
        <p:nvPicPr>
          <p:cNvPr id="12" name="Picture 11">
            <a:extLst>
              <a:ext uri="{FF2B5EF4-FFF2-40B4-BE49-F238E27FC236}">
                <a16:creationId xmlns:a16="http://schemas.microsoft.com/office/drawing/2014/main" id="{B951693F-B06D-4130-A44E-D46631765782}"/>
              </a:ext>
            </a:extLst>
          </p:cNvPr>
          <p:cNvPicPr>
            <a:picLocks noChangeAspect="1"/>
          </p:cNvPicPr>
          <p:nvPr/>
        </p:nvPicPr>
        <p:blipFill>
          <a:blip r:embed="rId9"/>
          <a:stretch>
            <a:fillRect/>
          </a:stretch>
        </p:blipFill>
        <p:spPr>
          <a:xfrm>
            <a:off x="5777869" y="7075911"/>
            <a:ext cx="3698161" cy="3517027"/>
          </a:xfrm>
          <a:prstGeom prst="rect">
            <a:avLst/>
          </a:prstGeom>
        </p:spPr>
      </p:pic>
      <p:pic>
        <p:nvPicPr>
          <p:cNvPr id="19" name="Picture 18">
            <a:extLst>
              <a:ext uri="{FF2B5EF4-FFF2-40B4-BE49-F238E27FC236}">
                <a16:creationId xmlns:a16="http://schemas.microsoft.com/office/drawing/2014/main" id="{6310C03A-4C31-4A5B-8822-99104A09DB2A}"/>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10695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Creating a new ad</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2721525" y="4205361"/>
            <a:ext cx="9504798" cy="5355312"/>
          </a:xfrm>
          <a:prstGeom prst="rect">
            <a:avLst/>
          </a:prstGeom>
        </p:spPr>
        <p:txBody>
          <a:bodyPr wrap="square">
            <a:spAutoFit/>
          </a:bodyPr>
          <a:lstStyle/>
          <a:p>
            <a:r>
              <a:rPr lang="en-US" sz="4800" b="1" dirty="0"/>
              <a:t>Slideshow Ads:</a:t>
            </a:r>
            <a:r>
              <a:rPr lang="en-US" sz="4800" dirty="0"/>
              <a:t> This ad format takes several images and makes them into a quick slideshow. They can be a great alternative for people who don’t have the time or expertise to make videos.</a:t>
            </a:r>
          </a:p>
          <a:p>
            <a:endParaRPr lang="en-US" sz="5400" dirty="0"/>
          </a:p>
        </p:txBody>
      </p:sp>
      <p:pic>
        <p:nvPicPr>
          <p:cNvPr id="19" name="Picture 18">
            <a:extLst>
              <a:ext uri="{FF2B5EF4-FFF2-40B4-BE49-F238E27FC236}">
                <a16:creationId xmlns:a16="http://schemas.microsoft.com/office/drawing/2014/main" id="{15F09655-47EC-4D6B-A892-4B33DC502C2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B0AA0385-38B2-4980-AC95-C928B8C1B561}"/>
              </a:ext>
            </a:extLst>
          </p:cNvPr>
          <p:cNvPicPr>
            <a:picLocks noChangeAspect="1"/>
          </p:cNvPicPr>
          <p:nvPr/>
        </p:nvPicPr>
        <p:blipFill>
          <a:blip r:embed="rId9"/>
          <a:stretch>
            <a:fillRect/>
          </a:stretch>
        </p:blipFill>
        <p:spPr>
          <a:xfrm>
            <a:off x="15014949" y="2653333"/>
            <a:ext cx="4841869" cy="7961537"/>
          </a:xfrm>
          <a:prstGeom prst="rect">
            <a:avLst/>
          </a:prstGeom>
        </p:spPr>
      </p:pic>
    </p:spTree>
    <p:extLst>
      <p:ext uri="{BB962C8B-B14F-4D97-AF65-F5344CB8AC3E}">
        <p14:creationId xmlns:p14="http://schemas.microsoft.com/office/powerpoint/2010/main" val="22166962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Creating a new ad</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861952" y="3931017"/>
            <a:ext cx="10800198" cy="3877985"/>
          </a:xfrm>
          <a:prstGeom prst="rect">
            <a:avLst/>
          </a:prstGeom>
        </p:spPr>
        <p:txBody>
          <a:bodyPr wrap="square">
            <a:spAutoFit/>
          </a:bodyPr>
          <a:lstStyle/>
          <a:p>
            <a:endParaRPr lang="en-US" sz="4800" dirty="0"/>
          </a:p>
          <a:p>
            <a:r>
              <a:rPr lang="en-US" sz="4800" b="1" dirty="0"/>
              <a:t>Collection Ads:</a:t>
            </a:r>
            <a:r>
              <a:rPr lang="en-US" sz="4800" dirty="0"/>
              <a:t> This format is also mobile-only and allows users to discover and shop for products.</a:t>
            </a:r>
          </a:p>
          <a:p>
            <a:endParaRPr lang="en-US" sz="5400" dirty="0"/>
          </a:p>
        </p:txBody>
      </p:sp>
      <p:pic>
        <p:nvPicPr>
          <p:cNvPr id="19" name="Picture 18">
            <a:extLst>
              <a:ext uri="{FF2B5EF4-FFF2-40B4-BE49-F238E27FC236}">
                <a16:creationId xmlns:a16="http://schemas.microsoft.com/office/drawing/2014/main" id="{15F09655-47EC-4D6B-A892-4B33DC502C2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B0AA0385-38B2-4980-AC95-C928B8C1B561}"/>
              </a:ext>
            </a:extLst>
          </p:cNvPr>
          <p:cNvPicPr>
            <a:picLocks noChangeAspect="1"/>
          </p:cNvPicPr>
          <p:nvPr/>
        </p:nvPicPr>
        <p:blipFill>
          <a:blip r:embed="rId9"/>
          <a:stretch>
            <a:fillRect/>
          </a:stretch>
        </p:blipFill>
        <p:spPr>
          <a:xfrm>
            <a:off x="15014949" y="2653333"/>
            <a:ext cx="4841869" cy="7961537"/>
          </a:xfrm>
          <a:prstGeom prst="rect">
            <a:avLst/>
          </a:prstGeom>
        </p:spPr>
      </p:pic>
    </p:spTree>
    <p:extLst>
      <p:ext uri="{BB962C8B-B14F-4D97-AF65-F5344CB8AC3E}">
        <p14:creationId xmlns:p14="http://schemas.microsoft.com/office/powerpoint/2010/main" val="3359374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marL="0" marR="0" lvl="0" indent="0" algn="l" defTabSz="1507846" rtl="0" eaLnBrk="1" fontAlgn="auto" latinLnBrk="0" hangingPunct="1">
              <a:lnSpc>
                <a:spcPct val="90000"/>
              </a:lnSpc>
              <a:spcBef>
                <a:spcPct val="0"/>
              </a:spcBef>
              <a:spcAft>
                <a:spcPts val="0"/>
              </a:spcAft>
              <a:buClrTx/>
              <a:buSzTx/>
              <a:buFontTx/>
              <a:buNone/>
              <a:tabLst/>
              <a:defRPr/>
            </a:pPr>
            <a:r>
              <a:rPr kumimoji="0" lang="en-US" sz="7256" b="1" i="0" u="none" strike="noStrike" kern="1200" cap="none" spc="0" normalizeH="0" baseline="0" noProof="0" dirty="0">
                <a:ln>
                  <a:noFill/>
                </a:ln>
                <a:solidFill>
                  <a:prstClr val="white"/>
                </a:solidFill>
                <a:effectLst/>
                <a:uLnTx/>
                <a:uFillTx/>
                <a:latin typeface="Calibri"/>
                <a:ea typeface="+mj-ea"/>
                <a:cs typeface="+mj-cs"/>
              </a:rPr>
              <a:t>Creating a new ad</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943011" y="3442860"/>
            <a:ext cx="8895198" cy="535531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Calibri"/>
                <a:ea typeface="+mn-ea"/>
                <a:cs typeface="+mn-cs"/>
              </a:rPr>
              <a:t>Stories Ads:</a:t>
            </a:r>
            <a:r>
              <a:rPr kumimoji="0" lang="en-US" sz="4800" b="0" i="0" u="none" strike="noStrike" kern="1200" cap="none" spc="0" normalizeH="0" baseline="0" noProof="0" dirty="0">
                <a:ln>
                  <a:noFill/>
                </a:ln>
                <a:solidFill>
                  <a:prstClr val="black"/>
                </a:solidFill>
                <a:effectLst/>
                <a:uLnTx/>
                <a:uFillTx/>
                <a:latin typeface="Calibri"/>
                <a:ea typeface="+mn-ea"/>
                <a:cs typeface="+mn-cs"/>
              </a:rPr>
              <a:t> These ads pop up when someone is watching Stories on Facebook, Messenger, or Instagram. Creatively, there is a lot of freedom with these ads.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9" name="Picture 18">
            <a:extLst>
              <a:ext uri="{FF2B5EF4-FFF2-40B4-BE49-F238E27FC236}">
                <a16:creationId xmlns:a16="http://schemas.microsoft.com/office/drawing/2014/main" id="{15F09655-47EC-4D6B-A892-4B33DC502C2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B0AA0385-38B2-4980-AC95-C928B8C1B561}"/>
              </a:ext>
            </a:extLst>
          </p:cNvPr>
          <p:cNvPicPr>
            <a:picLocks noChangeAspect="1"/>
          </p:cNvPicPr>
          <p:nvPr/>
        </p:nvPicPr>
        <p:blipFill>
          <a:blip r:embed="rId9"/>
          <a:stretch>
            <a:fillRect/>
          </a:stretch>
        </p:blipFill>
        <p:spPr>
          <a:xfrm>
            <a:off x="15014949" y="2653333"/>
            <a:ext cx="4841869" cy="7961537"/>
          </a:xfrm>
          <a:prstGeom prst="rect">
            <a:avLst/>
          </a:prstGeom>
        </p:spPr>
      </p:pic>
    </p:spTree>
    <p:extLst>
      <p:ext uri="{BB962C8B-B14F-4D97-AF65-F5344CB8AC3E}">
        <p14:creationId xmlns:p14="http://schemas.microsoft.com/office/powerpoint/2010/main" val="41252917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Creating a new ad</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980306" y="3320812"/>
            <a:ext cx="11104998" cy="6093976"/>
          </a:xfrm>
          <a:prstGeom prst="rect">
            <a:avLst/>
          </a:prstGeom>
        </p:spPr>
        <p:txBody>
          <a:bodyPr wrap="square">
            <a:spAutoFit/>
          </a:bodyPr>
          <a:lstStyle/>
          <a:p>
            <a:endParaRPr lang="en-US" sz="4800" dirty="0"/>
          </a:p>
          <a:p>
            <a:r>
              <a:rPr lang="en-US" sz="4800" b="1" dirty="0"/>
              <a:t>Messenger Ads:</a:t>
            </a:r>
            <a:r>
              <a:rPr lang="en-US" sz="4800" dirty="0"/>
              <a:t> Send your message directly to your target audience with Meta’s Messenger app.</a:t>
            </a:r>
          </a:p>
          <a:p>
            <a:endParaRPr lang="en-US" sz="4800" b="1" dirty="0"/>
          </a:p>
          <a:p>
            <a:r>
              <a:rPr lang="en-US" sz="4800" b="1" dirty="0"/>
              <a:t>Playable Ads: </a:t>
            </a:r>
            <a:r>
              <a:rPr lang="en-US" sz="4800" dirty="0"/>
              <a:t>These ads allow potential users to try an app before they buy it.</a:t>
            </a:r>
          </a:p>
          <a:p>
            <a:endParaRPr lang="en-US" sz="5400" dirty="0"/>
          </a:p>
        </p:txBody>
      </p:sp>
      <p:pic>
        <p:nvPicPr>
          <p:cNvPr id="19" name="Picture 18">
            <a:extLst>
              <a:ext uri="{FF2B5EF4-FFF2-40B4-BE49-F238E27FC236}">
                <a16:creationId xmlns:a16="http://schemas.microsoft.com/office/drawing/2014/main" id="{15F09655-47EC-4D6B-A892-4B33DC502C2F}"/>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B0AA0385-38B2-4980-AC95-C928B8C1B561}"/>
              </a:ext>
            </a:extLst>
          </p:cNvPr>
          <p:cNvPicPr>
            <a:picLocks noChangeAspect="1"/>
          </p:cNvPicPr>
          <p:nvPr/>
        </p:nvPicPr>
        <p:blipFill>
          <a:blip r:embed="rId9"/>
          <a:stretch>
            <a:fillRect/>
          </a:stretch>
        </p:blipFill>
        <p:spPr>
          <a:xfrm>
            <a:off x="15014949" y="2653333"/>
            <a:ext cx="4841869" cy="7961537"/>
          </a:xfrm>
          <a:prstGeom prst="rect">
            <a:avLst/>
          </a:prstGeom>
        </p:spPr>
      </p:pic>
    </p:spTree>
    <p:extLst>
      <p:ext uri="{BB962C8B-B14F-4D97-AF65-F5344CB8AC3E}">
        <p14:creationId xmlns:p14="http://schemas.microsoft.com/office/powerpoint/2010/main" val="1817403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30551" y="9498737"/>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Write your copy</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367107" y="4435162"/>
            <a:ext cx="8285598" cy="3477875"/>
          </a:xfrm>
          <a:prstGeom prst="rect">
            <a:avLst/>
          </a:prstGeom>
        </p:spPr>
        <p:txBody>
          <a:bodyPr wrap="square">
            <a:spAutoFit/>
          </a:bodyPr>
          <a:lstStyle/>
          <a:p>
            <a:pPr fontAlgn="base"/>
            <a:r>
              <a:rPr lang="en-US" sz="4400" dirty="0"/>
              <a:t>Next it’s time for your ad copy, which consists of:</a:t>
            </a:r>
          </a:p>
          <a:p>
            <a:pPr marL="571500" indent="-571500" fontAlgn="base">
              <a:buFont typeface="Arial" panose="020B0604020202020204" pitchFamily="34" charset="0"/>
              <a:buChar char="•"/>
            </a:pPr>
            <a:r>
              <a:rPr lang="en-US" sz="4400" b="1" dirty="0"/>
              <a:t>Primary text:</a:t>
            </a:r>
            <a:r>
              <a:rPr lang="en-US" sz="4400" dirty="0"/>
              <a:t> above the ad creative; only the first 125 characters show.</a:t>
            </a:r>
          </a:p>
        </p:txBody>
      </p:sp>
      <p:pic>
        <p:nvPicPr>
          <p:cNvPr id="5" name="Picture 4">
            <a:extLst>
              <a:ext uri="{FF2B5EF4-FFF2-40B4-BE49-F238E27FC236}">
                <a16:creationId xmlns:a16="http://schemas.microsoft.com/office/drawing/2014/main" id="{31166BC3-016F-4762-B82A-385FB0733B44}"/>
              </a:ext>
            </a:extLst>
          </p:cNvPr>
          <p:cNvPicPr>
            <a:picLocks noChangeAspect="1"/>
          </p:cNvPicPr>
          <p:nvPr/>
        </p:nvPicPr>
        <p:blipFill>
          <a:blip r:embed="rId8"/>
          <a:stretch>
            <a:fillRect/>
          </a:stretch>
        </p:blipFill>
        <p:spPr>
          <a:xfrm>
            <a:off x="11398789" y="191842"/>
            <a:ext cx="8214784" cy="10925663"/>
          </a:xfrm>
          <a:prstGeom prst="rect">
            <a:avLst/>
          </a:prstGeom>
        </p:spPr>
      </p:pic>
      <p:pic>
        <p:nvPicPr>
          <p:cNvPr id="19" name="Picture 18">
            <a:extLst>
              <a:ext uri="{FF2B5EF4-FFF2-40B4-BE49-F238E27FC236}">
                <a16:creationId xmlns:a16="http://schemas.microsoft.com/office/drawing/2014/main" id="{1BAB3576-7636-4E0F-B2B7-649B26573E38}"/>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72169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30551" y="9498737"/>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Write your copy</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587872" y="4597848"/>
            <a:ext cx="8285598" cy="2800767"/>
          </a:xfrm>
          <a:prstGeom prst="rect">
            <a:avLst/>
          </a:prstGeom>
        </p:spPr>
        <p:txBody>
          <a:bodyPr wrap="square">
            <a:spAutoFit/>
          </a:bodyPr>
          <a:lstStyle/>
          <a:p>
            <a:pPr marL="571500" indent="-571500" fontAlgn="base">
              <a:buFont typeface="Arial" panose="020B0604020202020204" pitchFamily="34" charset="0"/>
              <a:buChar char="•"/>
            </a:pPr>
            <a:r>
              <a:rPr lang="en-US" sz="4400" b="1" dirty="0"/>
              <a:t>Headline:</a:t>
            </a:r>
            <a:r>
              <a:rPr lang="en-US" sz="4400" dirty="0"/>
              <a:t> just below the creative, 40 characters or less.</a:t>
            </a:r>
          </a:p>
          <a:p>
            <a:pPr marL="571500" indent="-571500" fontAlgn="base">
              <a:buFont typeface="Arial" panose="020B0604020202020204" pitchFamily="34" charset="0"/>
              <a:buChar char="•"/>
            </a:pPr>
            <a:r>
              <a:rPr lang="en-US" sz="4400" b="1" dirty="0"/>
              <a:t>Description:</a:t>
            </a:r>
            <a:r>
              <a:rPr lang="en-US" sz="4400" dirty="0"/>
              <a:t> just below the headline, 30 characters or less.</a:t>
            </a:r>
          </a:p>
        </p:txBody>
      </p:sp>
      <p:pic>
        <p:nvPicPr>
          <p:cNvPr id="5" name="Picture 4">
            <a:extLst>
              <a:ext uri="{FF2B5EF4-FFF2-40B4-BE49-F238E27FC236}">
                <a16:creationId xmlns:a16="http://schemas.microsoft.com/office/drawing/2014/main" id="{31166BC3-016F-4762-B82A-385FB0733B44}"/>
              </a:ext>
            </a:extLst>
          </p:cNvPr>
          <p:cNvPicPr>
            <a:picLocks noChangeAspect="1"/>
          </p:cNvPicPr>
          <p:nvPr/>
        </p:nvPicPr>
        <p:blipFill>
          <a:blip r:embed="rId8"/>
          <a:stretch>
            <a:fillRect/>
          </a:stretch>
        </p:blipFill>
        <p:spPr>
          <a:xfrm>
            <a:off x="11398789" y="191842"/>
            <a:ext cx="8214784" cy="10925663"/>
          </a:xfrm>
          <a:prstGeom prst="rect">
            <a:avLst/>
          </a:prstGeom>
        </p:spPr>
      </p:pic>
      <p:pic>
        <p:nvPicPr>
          <p:cNvPr id="19" name="Picture 18">
            <a:extLst>
              <a:ext uri="{FF2B5EF4-FFF2-40B4-BE49-F238E27FC236}">
                <a16:creationId xmlns:a16="http://schemas.microsoft.com/office/drawing/2014/main" id="{1BAB3576-7636-4E0F-B2B7-649B26573E38}"/>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76332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30551" y="9498737"/>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dirty="0">
                <a:solidFill>
                  <a:schemeClr val="bg1"/>
                </a:solidFill>
              </a:rPr>
              <a:t>Choose your call to action</a:t>
            </a:r>
            <a:endParaRPr lang="en-US" b="1" dirty="0">
              <a:solidFill>
                <a:schemeClr val="bg1"/>
              </a:solidFill>
            </a:endParaRP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998742" y="3465946"/>
            <a:ext cx="8285598" cy="4247317"/>
          </a:xfrm>
          <a:prstGeom prst="rect">
            <a:avLst/>
          </a:prstGeom>
        </p:spPr>
        <p:txBody>
          <a:bodyPr wrap="square">
            <a:spAutoFit/>
          </a:bodyPr>
          <a:lstStyle/>
          <a:p>
            <a:pPr fontAlgn="base"/>
            <a:r>
              <a:rPr lang="en-US" sz="5400" dirty="0"/>
              <a:t>Once you enter your ad copy, enter your website URL and choose the call to action that makes the most sense for your offer. </a:t>
            </a:r>
          </a:p>
        </p:txBody>
      </p:sp>
      <p:pic>
        <p:nvPicPr>
          <p:cNvPr id="6" name="Picture 5">
            <a:extLst>
              <a:ext uri="{FF2B5EF4-FFF2-40B4-BE49-F238E27FC236}">
                <a16:creationId xmlns:a16="http://schemas.microsoft.com/office/drawing/2014/main" id="{3F197F02-8C0D-4EC0-871F-A810D33F9285}"/>
              </a:ext>
            </a:extLst>
          </p:cNvPr>
          <p:cNvPicPr>
            <a:picLocks noChangeAspect="1"/>
          </p:cNvPicPr>
          <p:nvPr/>
        </p:nvPicPr>
        <p:blipFill>
          <a:blip r:embed="rId8"/>
          <a:stretch>
            <a:fillRect/>
          </a:stretch>
        </p:blipFill>
        <p:spPr>
          <a:xfrm>
            <a:off x="10388384" y="2743096"/>
            <a:ext cx="9168002" cy="7777522"/>
          </a:xfrm>
          <a:prstGeom prst="rect">
            <a:avLst/>
          </a:prstGeom>
        </p:spPr>
      </p:pic>
      <p:pic>
        <p:nvPicPr>
          <p:cNvPr id="19" name="Picture 18">
            <a:extLst>
              <a:ext uri="{FF2B5EF4-FFF2-40B4-BE49-F238E27FC236}">
                <a16:creationId xmlns:a16="http://schemas.microsoft.com/office/drawing/2014/main" id="{7B8900C8-A386-453E-B21E-DE52767F942B}"/>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91088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4359568" y="914853"/>
            <a:ext cx="5243440" cy="9479644"/>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6"/>
          <a:stretch>
            <a:fillRect/>
          </a:stretch>
        </p:blipFill>
        <p:spPr>
          <a:xfrm>
            <a:off x="3306395" y="10524386"/>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991974" y="873745"/>
            <a:ext cx="10100487"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Publish!</a:t>
            </a:r>
          </a:p>
        </p:txBody>
      </p:sp>
      <p:pic>
        <p:nvPicPr>
          <p:cNvPr id="15" name="Picture 14">
            <a:extLst>
              <a:ext uri="{FF2B5EF4-FFF2-40B4-BE49-F238E27FC236}">
                <a16:creationId xmlns:a16="http://schemas.microsoft.com/office/drawing/2014/main" id="{30A59B81-13F3-4290-BC09-E3CC1639B33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074693" y="477207"/>
            <a:ext cx="1491758" cy="15013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5" name="Rectangle 4">
            <a:extLst>
              <a:ext uri="{FF2B5EF4-FFF2-40B4-BE49-F238E27FC236}">
                <a16:creationId xmlns:a16="http://schemas.microsoft.com/office/drawing/2014/main" id="{D3BF706D-2C32-4C98-A33C-E526DFB458BA}"/>
              </a:ext>
            </a:extLst>
          </p:cNvPr>
          <p:cNvSpPr/>
          <p:nvPr/>
        </p:nvSpPr>
        <p:spPr>
          <a:xfrm>
            <a:off x="1338721" y="3240117"/>
            <a:ext cx="10052050" cy="4524315"/>
          </a:xfrm>
          <a:prstGeom prst="rect">
            <a:avLst/>
          </a:prstGeom>
        </p:spPr>
        <p:txBody>
          <a:bodyPr>
            <a:spAutoFit/>
          </a:bodyPr>
          <a:lstStyle/>
          <a:p>
            <a:r>
              <a:rPr lang="en-US" sz="3200" dirty="0">
                <a:solidFill>
                  <a:srgbClr val="231F20"/>
                </a:solidFill>
                <a:latin typeface="Roboto"/>
              </a:rPr>
              <a:t>To submit your ad, click the ‘Publish’ button at the bottom right-hand corner of the page.</a:t>
            </a:r>
            <a:br>
              <a:rPr lang="en-US" sz="3200" dirty="0"/>
            </a:br>
            <a:br>
              <a:rPr lang="en-US" sz="3200" dirty="0"/>
            </a:br>
            <a:r>
              <a:rPr lang="en-US" sz="3200" dirty="0">
                <a:solidFill>
                  <a:srgbClr val="231F20"/>
                </a:solidFill>
                <a:latin typeface="Roboto"/>
              </a:rPr>
              <a:t>Once your ad is submitted, Facebook will hold your post so they can </a:t>
            </a:r>
            <a:r>
              <a:rPr lang="en-US" sz="3200" dirty="0">
                <a:solidFill>
                  <a:srgbClr val="1438FF"/>
                </a:solidFill>
                <a:latin typeface="Roboto"/>
                <a:hlinkClick r:id="rId9"/>
              </a:rPr>
              <a:t>review it</a:t>
            </a:r>
            <a:r>
              <a:rPr lang="en-US" sz="3200" dirty="0">
                <a:solidFill>
                  <a:srgbClr val="231F20"/>
                </a:solidFill>
                <a:latin typeface="Roboto"/>
              </a:rPr>
              <a:t> to make sure it fits their specs and doesn’t violate their community guidelines. Expect for it to be reviewed within 24 hours. You’ll receive a confirmation email from Facebook once the ad is live.</a:t>
            </a:r>
            <a:endParaRPr lang="en-US" sz="3200" dirty="0"/>
          </a:p>
        </p:txBody>
      </p:sp>
      <p:pic>
        <p:nvPicPr>
          <p:cNvPr id="20" name="Picture 19">
            <a:extLst>
              <a:ext uri="{FF2B5EF4-FFF2-40B4-BE49-F238E27FC236}">
                <a16:creationId xmlns:a16="http://schemas.microsoft.com/office/drawing/2014/main" id="{08EDA245-41F8-487F-8089-3BD9B28724FE}"/>
              </a:ext>
            </a:extLst>
          </p:cNvPr>
          <p:cNvPicPr>
            <a:picLocks noChangeAspect="1"/>
          </p:cNvPicPr>
          <p:nvPr/>
        </p:nvPicPr>
        <p:blipFill>
          <a:blip r:embed="rId10"/>
          <a:stretch>
            <a:fillRect/>
          </a:stretch>
        </p:blipFill>
        <p:spPr>
          <a:xfrm>
            <a:off x="14840073" y="914853"/>
            <a:ext cx="5387846" cy="9740717"/>
          </a:xfrm>
          <a:prstGeom prst="rect">
            <a:avLst/>
          </a:prstGeom>
        </p:spPr>
      </p:pic>
      <p:pic>
        <p:nvPicPr>
          <p:cNvPr id="21" name="Picture 20">
            <a:extLst>
              <a:ext uri="{FF2B5EF4-FFF2-40B4-BE49-F238E27FC236}">
                <a16:creationId xmlns:a16="http://schemas.microsoft.com/office/drawing/2014/main" id="{A332A66A-686E-4730-BC3A-A0CA06E44FF0}"/>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79411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56929" y="129996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299" y="954659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408954" y="3850515"/>
            <a:ext cx="11357867" cy="49859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fontAlgn="base"/>
            <a:r>
              <a:rPr lang="en-US" sz="4800" b="1" u="sng" dirty="0">
                <a:hlinkClick r:id="rId8"/>
              </a:rPr>
              <a:t>According to Facebook</a:t>
            </a:r>
            <a:r>
              <a:rPr lang="en-US" sz="4800" b="1" u="sng" dirty="0"/>
              <a:t>, here are some of the key metrics to look for (and their definitions).</a:t>
            </a:r>
          </a:p>
          <a:p>
            <a:pPr fontAlgn="base"/>
            <a:endParaRPr lang="en-US" sz="4800" b="1" u="sng" dirty="0"/>
          </a:p>
          <a:p>
            <a:pPr marL="457200" indent="-457200" fontAlgn="base">
              <a:buFont typeface="Arial" panose="020B0604020202020204" pitchFamily="34" charset="0"/>
              <a:buChar char="•"/>
            </a:pPr>
            <a:r>
              <a:rPr lang="en-US" sz="4400" b="1" dirty="0"/>
              <a:t>Performance</a:t>
            </a:r>
            <a:r>
              <a:rPr lang="en-US" sz="4400" dirty="0"/>
              <a:t>, which can be customized further to include metrics like results, reach, frequency, and impressions.</a:t>
            </a:r>
          </a:p>
        </p:txBody>
      </p:sp>
      <p:pic>
        <p:nvPicPr>
          <p:cNvPr id="20" name="Picture 19">
            <a:extLst>
              <a:ext uri="{FF2B5EF4-FFF2-40B4-BE49-F238E27FC236}">
                <a16:creationId xmlns:a16="http://schemas.microsoft.com/office/drawing/2014/main" id="{26F49F66-9FB6-4367-8CC2-AE51780F9494}"/>
              </a:ext>
            </a:extLst>
          </p:cNvPr>
          <p:cNvPicPr>
            <a:picLocks noChangeAspect="1"/>
          </p:cNvPicPr>
          <p:nvPr/>
        </p:nvPicPr>
        <p:blipFill rotWithShape="1">
          <a:blip r:embed="rId9"/>
          <a:srcRect t="15804"/>
          <a:stretch/>
        </p:blipFill>
        <p:spPr>
          <a:xfrm>
            <a:off x="14840073" y="2454275"/>
            <a:ext cx="5387846" cy="8201295"/>
          </a:xfrm>
          <a:prstGeom prst="rect">
            <a:avLst/>
          </a:prstGeom>
        </p:spPr>
      </p:pic>
      <p:pic>
        <p:nvPicPr>
          <p:cNvPr id="21" name="Picture 20">
            <a:extLst>
              <a:ext uri="{FF2B5EF4-FFF2-40B4-BE49-F238E27FC236}">
                <a16:creationId xmlns:a16="http://schemas.microsoft.com/office/drawing/2014/main" id="{50A7B076-48B7-4ED6-BFDB-E5727FE18E29}"/>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9215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56929" y="129996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299" y="954659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3370486" y="4108914"/>
            <a:ext cx="9424763"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indent="-457200" fontAlgn="base">
              <a:buFont typeface="Arial" panose="020B0604020202020204" pitchFamily="34" charset="0"/>
              <a:buChar char="•"/>
            </a:pPr>
            <a:r>
              <a:rPr lang="en-US" sz="5400" b="1" dirty="0"/>
              <a:t>Engagement</a:t>
            </a:r>
            <a:r>
              <a:rPr lang="en-US" sz="5400" dirty="0"/>
              <a:t>, which can be customized further to include metrics like Page likes, Page engagement, and post engagement.</a:t>
            </a:r>
          </a:p>
        </p:txBody>
      </p:sp>
      <p:pic>
        <p:nvPicPr>
          <p:cNvPr id="20" name="Picture 19">
            <a:extLst>
              <a:ext uri="{FF2B5EF4-FFF2-40B4-BE49-F238E27FC236}">
                <a16:creationId xmlns:a16="http://schemas.microsoft.com/office/drawing/2014/main" id="{26F49F66-9FB6-4367-8CC2-AE51780F9494}"/>
              </a:ext>
            </a:extLst>
          </p:cNvPr>
          <p:cNvPicPr>
            <a:picLocks noChangeAspect="1"/>
          </p:cNvPicPr>
          <p:nvPr/>
        </p:nvPicPr>
        <p:blipFill rotWithShape="1">
          <a:blip r:embed="rId8"/>
          <a:srcRect t="12662"/>
          <a:stretch/>
        </p:blipFill>
        <p:spPr>
          <a:xfrm>
            <a:off x="14840073" y="2148272"/>
            <a:ext cx="5387846" cy="8507298"/>
          </a:xfrm>
          <a:prstGeom prst="rect">
            <a:avLst/>
          </a:prstGeom>
        </p:spPr>
      </p:pic>
      <p:pic>
        <p:nvPicPr>
          <p:cNvPr id="21" name="Picture 20">
            <a:extLst>
              <a:ext uri="{FF2B5EF4-FFF2-40B4-BE49-F238E27FC236}">
                <a16:creationId xmlns:a16="http://schemas.microsoft.com/office/drawing/2014/main" id="{50A7B076-48B7-4ED6-BFDB-E5727FE18E2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02766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56929" y="129996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299" y="954659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184093" y="4937405"/>
            <a:ext cx="10249828" cy="33239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indent="-457200" fontAlgn="base">
              <a:buFont typeface="Arial" panose="020B0604020202020204" pitchFamily="34" charset="0"/>
              <a:buChar char="•"/>
            </a:pPr>
            <a:r>
              <a:rPr lang="en-US" sz="5400" b="1" dirty="0"/>
              <a:t>Videos</a:t>
            </a:r>
            <a:r>
              <a:rPr lang="en-US" sz="5400" dirty="0"/>
              <a:t>, which can be customized further to include metrics like video views and the average percentage of video viewed.</a:t>
            </a:r>
          </a:p>
        </p:txBody>
      </p:sp>
      <p:pic>
        <p:nvPicPr>
          <p:cNvPr id="20" name="Picture 19">
            <a:extLst>
              <a:ext uri="{FF2B5EF4-FFF2-40B4-BE49-F238E27FC236}">
                <a16:creationId xmlns:a16="http://schemas.microsoft.com/office/drawing/2014/main" id="{26F49F66-9FB6-4367-8CC2-AE51780F9494}"/>
              </a:ext>
            </a:extLst>
          </p:cNvPr>
          <p:cNvPicPr>
            <a:picLocks noChangeAspect="1"/>
          </p:cNvPicPr>
          <p:nvPr/>
        </p:nvPicPr>
        <p:blipFill>
          <a:blip r:embed="rId8"/>
          <a:stretch>
            <a:fillRect/>
          </a:stretch>
        </p:blipFill>
        <p:spPr>
          <a:xfrm>
            <a:off x="14840073" y="914853"/>
            <a:ext cx="5387846" cy="9740717"/>
          </a:xfrm>
          <a:prstGeom prst="rect">
            <a:avLst/>
          </a:prstGeom>
        </p:spPr>
      </p:pic>
      <p:pic>
        <p:nvPicPr>
          <p:cNvPr id="21" name="Picture 20">
            <a:extLst>
              <a:ext uri="{FF2B5EF4-FFF2-40B4-BE49-F238E27FC236}">
                <a16:creationId xmlns:a16="http://schemas.microsoft.com/office/drawing/2014/main" id="{50A7B076-48B7-4ED6-BFDB-E5727FE18E2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10063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56929" y="129996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6299" y="954659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184093" y="4521907"/>
            <a:ext cx="10249828" cy="415498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indent="-457200" fontAlgn="base">
              <a:buFont typeface="Arial" panose="020B0604020202020204" pitchFamily="34" charset="0"/>
              <a:buChar char="•"/>
            </a:pPr>
            <a:r>
              <a:rPr lang="en-US" sz="5400" b="1" dirty="0"/>
              <a:t>Website</a:t>
            </a:r>
            <a:r>
              <a:rPr lang="en-US" sz="5400" dirty="0"/>
              <a:t>, which can be customized further to include metrics like website actions (all), checkouts, payment details, purchases, and adds to cart.</a:t>
            </a:r>
          </a:p>
        </p:txBody>
      </p:sp>
      <p:pic>
        <p:nvPicPr>
          <p:cNvPr id="20" name="Picture 19">
            <a:extLst>
              <a:ext uri="{FF2B5EF4-FFF2-40B4-BE49-F238E27FC236}">
                <a16:creationId xmlns:a16="http://schemas.microsoft.com/office/drawing/2014/main" id="{26F49F66-9FB6-4367-8CC2-AE51780F9494}"/>
              </a:ext>
            </a:extLst>
          </p:cNvPr>
          <p:cNvPicPr>
            <a:picLocks noChangeAspect="1"/>
          </p:cNvPicPr>
          <p:nvPr/>
        </p:nvPicPr>
        <p:blipFill rotWithShape="1">
          <a:blip r:embed="rId8"/>
          <a:srcRect t="16034"/>
          <a:stretch/>
        </p:blipFill>
        <p:spPr>
          <a:xfrm>
            <a:off x="14840073" y="2476745"/>
            <a:ext cx="5387846" cy="8178825"/>
          </a:xfrm>
          <a:prstGeom prst="rect">
            <a:avLst/>
          </a:prstGeom>
        </p:spPr>
      </p:pic>
      <p:pic>
        <p:nvPicPr>
          <p:cNvPr id="21" name="Picture 20">
            <a:extLst>
              <a:ext uri="{FF2B5EF4-FFF2-40B4-BE49-F238E27FC236}">
                <a16:creationId xmlns:a16="http://schemas.microsoft.com/office/drawing/2014/main" id="{50A7B076-48B7-4ED6-BFDB-E5727FE18E2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35405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81768" y="1099267"/>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540" y="923672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54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397462" y="3256945"/>
            <a:ext cx="9906533" cy="541686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571500" indent="-571500" algn="just" fontAlgn="base">
              <a:buFont typeface="Arial" panose="020B0604020202020204" pitchFamily="34" charset="0"/>
              <a:buChar char="•"/>
            </a:pPr>
            <a:r>
              <a:rPr lang="en-US" sz="4400" b="1" dirty="0"/>
              <a:t>Apps</a:t>
            </a:r>
            <a:r>
              <a:rPr lang="en-US" sz="4400" dirty="0"/>
              <a:t>, which can be further customized to include metrics like app installs, app engagement, credit spends, mobile app actions, and cost per app engagement.</a:t>
            </a:r>
          </a:p>
          <a:p>
            <a:pPr marL="571500" indent="-571500" algn="just" fontAlgn="base">
              <a:buFont typeface="Arial" panose="020B0604020202020204" pitchFamily="34" charset="0"/>
              <a:buChar char="•"/>
            </a:pPr>
            <a:endParaRPr lang="en-US" sz="4400" dirty="0"/>
          </a:p>
          <a:p>
            <a:pPr marL="571500" indent="-571500" algn="just" fontAlgn="base">
              <a:buFont typeface="Arial" panose="020B0604020202020204" pitchFamily="34" charset="0"/>
              <a:buChar char="•"/>
            </a:pPr>
            <a:r>
              <a:rPr lang="en-US" sz="4400" b="1" dirty="0"/>
              <a:t>Events</a:t>
            </a:r>
            <a:r>
              <a:rPr lang="en-US" sz="4400" dirty="0"/>
              <a:t>, which can be further customized to include metrics like event responses and cost per event response.</a:t>
            </a:r>
          </a:p>
        </p:txBody>
      </p:sp>
      <p:pic>
        <p:nvPicPr>
          <p:cNvPr id="15" name="Picture 14">
            <a:extLst>
              <a:ext uri="{FF2B5EF4-FFF2-40B4-BE49-F238E27FC236}">
                <a16:creationId xmlns:a16="http://schemas.microsoft.com/office/drawing/2014/main" id="{09D2E14B-9BA3-4D27-876D-B1EEDE3CD37C}"/>
              </a:ext>
            </a:extLst>
          </p:cNvPr>
          <p:cNvPicPr>
            <a:picLocks noChangeAspect="1"/>
          </p:cNvPicPr>
          <p:nvPr/>
        </p:nvPicPr>
        <p:blipFill rotWithShape="1">
          <a:blip r:embed="rId8"/>
          <a:srcRect t="5739"/>
          <a:stretch/>
        </p:blipFill>
        <p:spPr>
          <a:xfrm>
            <a:off x="15757658" y="2246957"/>
            <a:ext cx="4218040" cy="8193462"/>
          </a:xfrm>
          <a:prstGeom prst="rect">
            <a:avLst/>
          </a:prstGeom>
        </p:spPr>
      </p:pic>
      <p:pic>
        <p:nvPicPr>
          <p:cNvPr id="20" name="Picture 19">
            <a:extLst>
              <a:ext uri="{FF2B5EF4-FFF2-40B4-BE49-F238E27FC236}">
                <a16:creationId xmlns:a16="http://schemas.microsoft.com/office/drawing/2014/main" id="{DAC42B87-C280-45FD-9A82-0A141360F2D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016008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81768" y="1099267"/>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540" y="923672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54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349383" y="5263081"/>
            <a:ext cx="10769494" cy="29546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571500" indent="-571500" fontAlgn="base">
              <a:buFont typeface="Arial" panose="020B0604020202020204" pitchFamily="34" charset="0"/>
              <a:buChar char="•"/>
            </a:pPr>
            <a:r>
              <a:rPr lang="en-US" sz="4800" b="1" dirty="0"/>
              <a:t>Clicks</a:t>
            </a:r>
            <a:r>
              <a:rPr lang="en-US" sz="4800" dirty="0"/>
              <a:t>, which can be further customized to include metrics like clicks, unique clicks, CTR (click-through rate), and CPC (cost per click).</a:t>
            </a:r>
          </a:p>
        </p:txBody>
      </p:sp>
      <p:pic>
        <p:nvPicPr>
          <p:cNvPr id="15" name="Picture 14">
            <a:extLst>
              <a:ext uri="{FF2B5EF4-FFF2-40B4-BE49-F238E27FC236}">
                <a16:creationId xmlns:a16="http://schemas.microsoft.com/office/drawing/2014/main" id="{09D2E14B-9BA3-4D27-876D-B1EEDE3CD37C}"/>
              </a:ext>
            </a:extLst>
          </p:cNvPr>
          <p:cNvPicPr>
            <a:picLocks noChangeAspect="1"/>
          </p:cNvPicPr>
          <p:nvPr/>
        </p:nvPicPr>
        <p:blipFill rotWithShape="1">
          <a:blip r:embed="rId8"/>
          <a:srcRect t="5739"/>
          <a:stretch/>
        </p:blipFill>
        <p:spPr>
          <a:xfrm>
            <a:off x="15757658" y="2246957"/>
            <a:ext cx="4218040" cy="8193462"/>
          </a:xfrm>
          <a:prstGeom prst="rect">
            <a:avLst/>
          </a:prstGeom>
        </p:spPr>
      </p:pic>
      <p:pic>
        <p:nvPicPr>
          <p:cNvPr id="20" name="Picture 19">
            <a:extLst>
              <a:ext uri="{FF2B5EF4-FFF2-40B4-BE49-F238E27FC236}">
                <a16:creationId xmlns:a16="http://schemas.microsoft.com/office/drawing/2014/main" id="{DAC42B87-C280-45FD-9A82-0A141360F2D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97381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81768" y="1099267"/>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540" y="923672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54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349383" y="4392682"/>
            <a:ext cx="10769494" cy="29546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571500" indent="-571500" algn="just" fontAlgn="base">
              <a:buFont typeface="Arial" panose="020B0604020202020204" pitchFamily="34" charset="0"/>
              <a:buChar char="•"/>
            </a:pPr>
            <a:r>
              <a:rPr lang="en-US" sz="4800" b="1" dirty="0"/>
              <a:t>Settings</a:t>
            </a:r>
            <a:r>
              <a:rPr lang="en-US" sz="4800" dirty="0"/>
              <a:t>, which can be further customized to include metrics like start date, end date, ad set name, ad ID, delivery, bid, and objective.</a:t>
            </a:r>
          </a:p>
        </p:txBody>
      </p:sp>
      <p:pic>
        <p:nvPicPr>
          <p:cNvPr id="15" name="Picture 14">
            <a:extLst>
              <a:ext uri="{FF2B5EF4-FFF2-40B4-BE49-F238E27FC236}">
                <a16:creationId xmlns:a16="http://schemas.microsoft.com/office/drawing/2014/main" id="{09D2E14B-9BA3-4D27-876D-B1EEDE3CD37C}"/>
              </a:ext>
            </a:extLst>
          </p:cNvPr>
          <p:cNvPicPr>
            <a:picLocks noChangeAspect="1"/>
          </p:cNvPicPr>
          <p:nvPr/>
        </p:nvPicPr>
        <p:blipFill rotWithShape="1">
          <a:blip r:embed="rId8"/>
          <a:srcRect t="5739"/>
          <a:stretch/>
        </p:blipFill>
        <p:spPr>
          <a:xfrm>
            <a:off x="15757658" y="2246957"/>
            <a:ext cx="4218040" cy="8193462"/>
          </a:xfrm>
          <a:prstGeom prst="rect">
            <a:avLst/>
          </a:prstGeom>
        </p:spPr>
      </p:pic>
      <p:pic>
        <p:nvPicPr>
          <p:cNvPr id="20" name="Picture 19">
            <a:extLst>
              <a:ext uri="{FF2B5EF4-FFF2-40B4-BE49-F238E27FC236}">
                <a16:creationId xmlns:a16="http://schemas.microsoft.com/office/drawing/2014/main" id="{DAC42B87-C280-45FD-9A82-0A141360F2D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660757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81768" y="1099267"/>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540" y="923672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5400" b="1" dirty="0">
                <a:solidFill>
                  <a:schemeClr val="bg1"/>
                </a:solidFill>
              </a:rPr>
              <a:t>Monitor your ad’s performance metrics.</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1636403" y="4497316"/>
            <a:ext cx="10938876" cy="33239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571500" indent="-571500" fontAlgn="base">
              <a:buFont typeface="Arial" panose="020B0604020202020204" pitchFamily="34" charset="0"/>
              <a:buChar char="•"/>
            </a:pPr>
            <a:r>
              <a:rPr lang="en-US" sz="5400" dirty="0"/>
              <a:t>Regardless of which of these metrics you use to</a:t>
            </a:r>
            <a:r>
              <a:rPr lang="en-US" sz="5400" dirty="0">
                <a:hlinkClick r:id="rId8"/>
              </a:rPr>
              <a:t> measure the success of your advertising efforts</a:t>
            </a:r>
            <a:r>
              <a:rPr lang="en-US" sz="5400" dirty="0"/>
              <a:t>, you can find the data in the Ads Manager.</a:t>
            </a:r>
          </a:p>
        </p:txBody>
      </p:sp>
      <p:pic>
        <p:nvPicPr>
          <p:cNvPr id="15" name="Picture 14">
            <a:extLst>
              <a:ext uri="{FF2B5EF4-FFF2-40B4-BE49-F238E27FC236}">
                <a16:creationId xmlns:a16="http://schemas.microsoft.com/office/drawing/2014/main" id="{09D2E14B-9BA3-4D27-876D-B1EEDE3CD37C}"/>
              </a:ext>
            </a:extLst>
          </p:cNvPr>
          <p:cNvPicPr>
            <a:picLocks noChangeAspect="1"/>
          </p:cNvPicPr>
          <p:nvPr/>
        </p:nvPicPr>
        <p:blipFill rotWithShape="1">
          <a:blip r:embed="rId9"/>
          <a:srcRect t="5739"/>
          <a:stretch/>
        </p:blipFill>
        <p:spPr>
          <a:xfrm>
            <a:off x="15757658" y="2246957"/>
            <a:ext cx="4218040" cy="8193462"/>
          </a:xfrm>
          <a:prstGeom prst="rect">
            <a:avLst/>
          </a:prstGeom>
        </p:spPr>
      </p:pic>
      <p:pic>
        <p:nvPicPr>
          <p:cNvPr id="20" name="Picture 19">
            <a:extLst>
              <a:ext uri="{FF2B5EF4-FFF2-40B4-BE49-F238E27FC236}">
                <a16:creationId xmlns:a16="http://schemas.microsoft.com/office/drawing/2014/main" id="{DAC42B87-C280-45FD-9A82-0A141360F2DE}"/>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331136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181768" y="1099267"/>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6074490"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540" y="9236722"/>
            <a:ext cx="2015728" cy="1807598"/>
          </a:xfrm>
          <a:prstGeom prst="rect">
            <a:avLst/>
          </a:prstGeom>
        </p:spPr>
      </p:pic>
      <p:pic>
        <p:nvPicPr>
          <p:cNvPr id="3" name="Picture 2"/>
          <p:cNvPicPr>
            <a:picLocks noChangeAspect="1"/>
          </p:cNvPicPr>
          <p:nvPr/>
        </p:nvPicPr>
        <p:blipFill>
          <a:blip r:embed="rId6"/>
          <a:stretch>
            <a:fillRect/>
          </a:stretch>
        </p:blipFill>
        <p:spPr>
          <a:xfrm>
            <a:off x="2853053" y="10796389"/>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12795" y="868931"/>
            <a:ext cx="13293789"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5400" b="1" dirty="0">
                <a:solidFill>
                  <a:schemeClr val="bg1"/>
                </a:solidFill>
              </a:rPr>
              <a:t>Measuring Frequency Cap</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5" name="Picture 14">
            <a:extLst>
              <a:ext uri="{FF2B5EF4-FFF2-40B4-BE49-F238E27FC236}">
                <a16:creationId xmlns:a16="http://schemas.microsoft.com/office/drawing/2014/main" id="{09D2E14B-9BA3-4D27-876D-B1EEDE3CD37C}"/>
              </a:ext>
            </a:extLst>
          </p:cNvPr>
          <p:cNvPicPr>
            <a:picLocks noChangeAspect="1"/>
          </p:cNvPicPr>
          <p:nvPr/>
        </p:nvPicPr>
        <p:blipFill rotWithShape="1">
          <a:blip r:embed="rId8"/>
          <a:srcRect t="5739"/>
          <a:stretch/>
        </p:blipFill>
        <p:spPr>
          <a:xfrm>
            <a:off x="15757658" y="2246957"/>
            <a:ext cx="4218040" cy="8193462"/>
          </a:xfrm>
          <a:prstGeom prst="rect">
            <a:avLst/>
          </a:prstGeom>
        </p:spPr>
      </p:pic>
      <p:pic>
        <p:nvPicPr>
          <p:cNvPr id="20" name="Picture 19">
            <a:extLst>
              <a:ext uri="{FF2B5EF4-FFF2-40B4-BE49-F238E27FC236}">
                <a16:creationId xmlns:a16="http://schemas.microsoft.com/office/drawing/2014/main" id="{DAC42B87-C280-45FD-9A82-0A141360F2D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32222" y="451347"/>
            <a:ext cx="1524000" cy="1533769"/>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F2C3993D-7F43-47CD-9399-98A144865D4F}"/>
              </a:ext>
            </a:extLst>
          </p:cNvPr>
          <p:cNvPicPr>
            <a:picLocks noChangeAspect="1"/>
          </p:cNvPicPr>
          <p:nvPr/>
        </p:nvPicPr>
        <p:blipFill>
          <a:blip r:embed="rId10"/>
          <a:stretch>
            <a:fillRect/>
          </a:stretch>
        </p:blipFill>
        <p:spPr>
          <a:xfrm>
            <a:off x="6608255" y="7263507"/>
            <a:ext cx="7277100" cy="2076450"/>
          </a:xfrm>
          <a:prstGeom prst="rect">
            <a:avLst/>
          </a:prstGeom>
        </p:spPr>
      </p:pic>
      <p:pic>
        <p:nvPicPr>
          <p:cNvPr id="22" name="Picture 21">
            <a:extLst>
              <a:ext uri="{FF2B5EF4-FFF2-40B4-BE49-F238E27FC236}">
                <a16:creationId xmlns:a16="http://schemas.microsoft.com/office/drawing/2014/main" id="{6B6DA83E-9006-4F84-BE8F-592EC358CCD0}"/>
              </a:ext>
            </a:extLst>
          </p:cNvPr>
          <p:cNvPicPr>
            <a:picLocks noChangeAspect="1"/>
          </p:cNvPicPr>
          <p:nvPr/>
        </p:nvPicPr>
        <p:blipFill>
          <a:blip r:embed="rId11"/>
          <a:stretch>
            <a:fillRect/>
          </a:stretch>
        </p:blipFill>
        <p:spPr>
          <a:xfrm>
            <a:off x="1511790" y="4355133"/>
            <a:ext cx="7277100" cy="2076450"/>
          </a:xfrm>
          <a:prstGeom prst="rect">
            <a:avLst/>
          </a:prstGeom>
        </p:spPr>
      </p:pic>
    </p:spTree>
    <p:extLst>
      <p:ext uri="{BB962C8B-B14F-4D97-AF65-F5344CB8AC3E}">
        <p14:creationId xmlns:p14="http://schemas.microsoft.com/office/powerpoint/2010/main" val="13370992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
            <a:extLst>
              <a:ext uri="{FF2B5EF4-FFF2-40B4-BE49-F238E27FC236}">
                <a16:creationId xmlns:a16="http://schemas.microsoft.com/office/drawing/2014/main" id="{BC3F4FB6-A58A-4C61-BFDF-140DD676CE13}"/>
              </a:ext>
            </a:extLst>
          </p:cNvPr>
          <p:cNvSpPr>
            <a:spLocks noChangeArrowheads="1"/>
          </p:cNvSpPr>
          <p:nvPr/>
        </p:nvSpPr>
        <p:spPr bwMode="auto">
          <a:xfrm>
            <a:off x="1898650" y="4023351"/>
            <a:ext cx="11542755" cy="369331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742950" indent="-742950" fontAlgn="base">
              <a:buFont typeface="+mj-lt"/>
              <a:buAutoNum type="arabicPeriod"/>
            </a:pPr>
            <a:r>
              <a:rPr lang="en-US" sz="4800" b="1" dirty="0"/>
              <a:t>Create a Business Suite account</a:t>
            </a:r>
          </a:p>
          <a:p>
            <a:pPr marL="742950" indent="-742950" fontAlgn="base">
              <a:buFont typeface="+mj-lt"/>
              <a:buAutoNum type="arabicPeriod"/>
            </a:pPr>
            <a:r>
              <a:rPr lang="en-US" sz="4800" b="1" dirty="0"/>
              <a:t>Connect or create your Facebook Page</a:t>
            </a:r>
          </a:p>
          <a:p>
            <a:pPr marL="742950" indent="-742950" fontAlgn="base">
              <a:buFont typeface="+mj-lt"/>
              <a:buAutoNum type="arabicPeriod"/>
            </a:pPr>
            <a:r>
              <a:rPr lang="en-US" sz="4800" b="1" dirty="0"/>
              <a:t>Create your ad account</a:t>
            </a:r>
          </a:p>
          <a:p>
            <a:pPr marL="742950" indent="-742950" fontAlgn="base">
              <a:buFont typeface="+mj-lt"/>
              <a:buAutoNum type="arabicPeriod"/>
            </a:pPr>
            <a:r>
              <a:rPr lang="en-US" sz="4800" b="1" dirty="0"/>
              <a:t>Set up your web events</a:t>
            </a:r>
          </a:p>
          <a:p>
            <a:pPr marL="742950" indent="-742950" fontAlgn="base">
              <a:buFont typeface="+mj-lt"/>
              <a:buAutoNum type="arabicPeriod"/>
            </a:pPr>
            <a:r>
              <a:rPr lang="en-US" sz="4800" b="1" dirty="0"/>
              <a:t>Verify your domain</a:t>
            </a:r>
          </a:p>
        </p:txBody>
      </p:sp>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58334" y="8956269"/>
            <a:ext cx="2015728" cy="1807598"/>
          </a:xfrm>
          <a:prstGeom prst="rect">
            <a:avLst/>
          </a:prstGeom>
        </p:spPr>
      </p:pic>
      <p:pic>
        <p:nvPicPr>
          <p:cNvPr id="3" name="Picture 2"/>
          <p:cNvPicPr>
            <a:picLocks noChangeAspect="1"/>
          </p:cNvPicPr>
          <p:nvPr/>
        </p:nvPicPr>
        <p:blipFill>
          <a:blip r:embed="rId3"/>
          <a:stretch>
            <a:fillRect/>
          </a:stretch>
        </p:blipFill>
        <p:spPr>
          <a:xfrm>
            <a:off x="3775737" y="1089254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0" y="29092"/>
            <a:ext cx="19145596" cy="1702911"/>
          </a:xfrm>
          <a:prstGeom prst="rect">
            <a:avLst/>
          </a:prstGeom>
        </p:spPr>
      </p:pic>
      <p:sp>
        <p:nvSpPr>
          <p:cNvPr id="7" name="TextBox 6"/>
          <p:cNvSpPr txBox="1"/>
          <p:nvPr/>
        </p:nvSpPr>
        <p:spPr>
          <a:xfrm>
            <a:off x="5003158" y="416804"/>
            <a:ext cx="14919601" cy="769441"/>
          </a:xfrm>
          <a:prstGeom prst="rect">
            <a:avLst/>
          </a:prstGeom>
          <a:noFill/>
        </p:spPr>
        <p:txBody>
          <a:bodyPr wrap="square" rtlCol="0">
            <a:spAutoFit/>
          </a:bodyPr>
          <a:lstStyle/>
          <a:p>
            <a:pPr fontAlgn="base"/>
            <a:r>
              <a:rPr lang="en-US" sz="4400" b="1" dirty="0">
                <a:solidFill>
                  <a:schemeClr val="bg1"/>
                </a:solidFill>
              </a:rPr>
              <a:t>To recap, here is how to run Facebook ads:</a:t>
            </a:r>
            <a:endParaRPr lang="en-US" sz="11500" b="1" dirty="0">
              <a:solidFill>
                <a:schemeClr val="bg1"/>
              </a:solidFill>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a16="http://schemas.microsoft.com/office/drawing/2014/main" id="{5357E0DB-97E8-4D18-B58E-291B2D2A6DE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29132" y="1314924"/>
            <a:ext cx="4919898" cy="9742252"/>
          </a:xfrm>
          <a:prstGeom prst="rect">
            <a:avLst/>
          </a:prstGeom>
        </p:spPr>
      </p:pic>
      <p:pic>
        <p:nvPicPr>
          <p:cNvPr id="17" name="Picture 16">
            <a:extLst>
              <a:ext uri="{FF2B5EF4-FFF2-40B4-BE49-F238E27FC236}">
                <a16:creationId xmlns:a16="http://schemas.microsoft.com/office/drawing/2014/main" id="{0A289312-4EEA-4A57-9F80-4934A29E812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75470" y="169904"/>
            <a:ext cx="1255194" cy="12632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1039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
            <a:extLst>
              <a:ext uri="{FF2B5EF4-FFF2-40B4-BE49-F238E27FC236}">
                <a16:creationId xmlns:a16="http://schemas.microsoft.com/office/drawing/2014/main" id="{BC3F4FB6-A58A-4C61-BFDF-140DD676CE13}"/>
              </a:ext>
            </a:extLst>
          </p:cNvPr>
          <p:cNvSpPr>
            <a:spLocks noChangeArrowheads="1"/>
          </p:cNvSpPr>
          <p:nvPr/>
        </p:nvSpPr>
        <p:spPr bwMode="auto">
          <a:xfrm>
            <a:off x="2045967" y="3351951"/>
            <a:ext cx="10399755" cy="44319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fontAlgn="base"/>
            <a:r>
              <a:rPr lang="en-US" sz="4800" b="1" dirty="0"/>
              <a:t>6. Create your Facebook ad campaign</a:t>
            </a:r>
          </a:p>
          <a:p>
            <a:pPr fontAlgn="base"/>
            <a:r>
              <a:rPr lang="en-US" sz="4800" b="1" dirty="0"/>
              <a:t>7. Choose your campaign objective</a:t>
            </a:r>
          </a:p>
          <a:p>
            <a:pPr fontAlgn="base"/>
            <a:r>
              <a:rPr lang="en-US" sz="4800" b="1" dirty="0"/>
              <a:t>8. Campaign settings</a:t>
            </a:r>
          </a:p>
          <a:p>
            <a:pPr fontAlgn="base"/>
            <a:r>
              <a:rPr lang="en-US" sz="4800" b="1" dirty="0"/>
              <a:t>9. Create your Facebook ad set</a:t>
            </a:r>
          </a:p>
          <a:p>
            <a:pPr fontAlgn="base"/>
            <a:r>
              <a:rPr lang="en-US" sz="4800" b="1" dirty="0"/>
              <a:t>10. Budget &amp; schedule</a:t>
            </a:r>
          </a:p>
          <a:p>
            <a:pPr fontAlgn="base"/>
            <a:r>
              <a:rPr lang="en-US" sz="4800" b="1" dirty="0"/>
              <a:t>11. Audience</a:t>
            </a:r>
          </a:p>
        </p:txBody>
      </p:sp>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58334" y="8956269"/>
            <a:ext cx="2015728" cy="1807598"/>
          </a:xfrm>
          <a:prstGeom prst="rect">
            <a:avLst/>
          </a:prstGeom>
        </p:spPr>
      </p:pic>
      <p:pic>
        <p:nvPicPr>
          <p:cNvPr id="3" name="Picture 2"/>
          <p:cNvPicPr>
            <a:picLocks noChangeAspect="1"/>
          </p:cNvPicPr>
          <p:nvPr/>
        </p:nvPicPr>
        <p:blipFill>
          <a:blip r:embed="rId3"/>
          <a:stretch>
            <a:fillRect/>
          </a:stretch>
        </p:blipFill>
        <p:spPr>
          <a:xfrm>
            <a:off x="3775737" y="1089254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0" y="29092"/>
            <a:ext cx="19145596" cy="1702911"/>
          </a:xfrm>
          <a:prstGeom prst="rect">
            <a:avLst/>
          </a:prstGeom>
        </p:spPr>
      </p:pic>
      <p:sp>
        <p:nvSpPr>
          <p:cNvPr id="7" name="TextBox 6"/>
          <p:cNvSpPr txBox="1"/>
          <p:nvPr/>
        </p:nvSpPr>
        <p:spPr>
          <a:xfrm>
            <a:off x="5003158" y="416804"/>
            <a:ext cx="14919601" cy="769441"/>
          </a:xfrm>
          <a:prstGeom prst="rect">
            <a:avLst/>
          </a:prstGeom>
          <a:noFill/>
        </p:spPr>
        <p:txBody>
          <a:bodyPr wrap="square" rtlCol="0">
            <a:spAutoFit/>
          </a:bodyPr>
          <a:lstStyle/>
          <a:p>
            <a:pPr fontAlgn="base"/>
            <a:r>
              <a:rPr lang="en-US" sz="4400" b="1" dirty="0">
                <a:solidFill>
                  <a:schemeClr val="bg1"/>
                </a:solidFill>
              </a:rPr>
              <a:t>To recap, here is how to run Facebook ads:</a:t>
            </a:r>
            <a:endParaRPr lang="en-US" sz="11500" b="1" dirty="0">
              <a:solidFill>
                <a:schemeClr val="bg1"/>
              </a:solidFill>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a16="http://schemas.microsoft.com/office/drawing/2014/main" id="{5357E0DB-97E8-4D18-B58E-291B2D2A6DE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29132" y="1314924"/>
            <a:ext cx="4919898" cy="9742252"/>
          </a:xfrm>
          <a:prstGeom prst="rect">
            <a:avLst/>
          </a:prstGeom>
        </p:spPr>
      </p:pic>
      <p:pic>
        <p:nvPicPr>
          <p:cNvPr id="17" name="Picture 16">
            <a:extLst>
              <a:ext uri="{FF2B5EF4-FFF2-40B4-BE49-F238E27FC236}">
                <a16:creationId xmlns:a16="http://schemas.microsoft.com/office/drawing/2014/main" id="{0A289312-4EEA-4A57-9F80-4934A29E812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75470" y="169904"/>
            <a:ext cx="1255194" cy="12632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91183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
            <a:extLst>
              <a:ext uri="{FF2B5EF4-FFF2-40B4-BE49-F238E27FC236}">
                <a16:creationId xmlns:a16="http://schemas.microsoft.com/office/drawing/2014/main" id="{BC3F4FB6-A58A-4C61-BFDF-140DD676CE13}"/>
              </a:ext>
            </a:extLst>
          </p:cNvPr>
          <p:cNvSpPr>
            <a:spLocks noChangeArrowheads="1"/>
          </p:cNvSpPr>
          <p:nvPr/>
        </p:nvSpPr>
        <p:spPr bwMode="auto">
          <a:xfrm>
            <a:off x="2230664" y="3513162"/>
            <a:ext cx="9409155" cy="369331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fontAlgn="base"/>
            <a:r>
              <a:rPr lang="en-US" sz="4800" b="1" dirty="0"/>
              <a:t>12. Choose your placements</a:t>
            </a:r>
          </a:p>
          <a:p>
            <a:pPr fontAlgn="base"/>
            <a:r>
              <a:rPr lang="en-US" sz="4800" b="1" dirty="0"/>
              <a:t>13. Create your ad</a:t>
            </a:r>
          </a:p>
          <a:p>
            <a:pPr fontAlgn="base"/>
            <a:r>
              <a:rPr lang="en-US" sz="4800" b="1" dirty="0"/>
              <a:t>14. Create your ad creative</a:t>
            </a:r>
          </a:p>
          <a:p>
            <a:pPr fontAlgn="base"/>
            <a:r>
              <a:rPr lang="en-US" sz="4800" b="1" dirty="0"/>
              <a:t>15. Write your copy</a:t>
            </a:r>
          </a:p>
          <a:p>
            <a:pPr fontAlgn="base"/>
            <a:r>
              <a:rPr lang="en-US" sz="4800" b="1" dirty="0"/>
              <a:t>16. Hit publish</a:t>
            </a:r>
            <a:endParaRPr lang="en-US" sz="4800" dirty="0"/>
          </a:p>
        </p:txBody>
      </p:sp>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58334" y="8956269"/>
            <a:ext cx="2015728" cy="1807598"/>
          </a:xfrm>
          <a:prstGeom prst="rect">
            <a:avLst/>
          </a:prstGeom>
        </p:spPr>
      </p:pic>
      <p:pic>
        <p:nvPicPr>
          <p:cNvPr id="3" name="Picture 2"/>
          <p:cNvPicPr>
            <a:picLocks noChangeAspect="1"/>
          </p:cNvPicPr>
          <p:nvPr/>
        </p:nvPicPr>
        <p:blipFill>
          <a:blip r:embed="rId3"/>
          <a:stretch>
            <a:fillRect/>
          </a:stretch>
        </p:blipFill>
        <p:spPr>
          <a:xfrm>
            <a:off x="3775737" y="1089254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0" y="29092"/>
            <a:ext cx="19145596" cy="1702911"/>
          </a:xfrm>
          <a:prstGeom prst="rect">
            <a:avLst/>
          </a:prstGeom>
        </p:spPr>
      </p:pic>
      <p:sp>
        <p:nvSpPr>
          <p:cNvPr id="7" name="TextBox 6"/>
          <p:cNvSpPr txBox="1"/>
          <p:nvPr/>
        </p:nvSpPr>
        <p:spPr>
          <a:xfrm>
            <a:off x="5003158" y="416804"/>
            <a:ext cx="14919601" cy="769441"/>
          </a:xfrm>
          <a:prstGeom prst="rect">
            <a:avLst/>
          </a:prstGeom>
          <a:noFill/>
        </p:spPr>
        <p:txBody>
          <a:bodyPr wrap="square" rtlCol="0">
            <a:spAutoFit/>
          </a:bodyPr>
          <a:lstStyle/>
          <a:p>
            <a:pPr fontAlgn="base"/>
            <a:r>
              <a:rPr lang="en-US" sz="4400" b="1" dirty="0">
                <a:solidFill>
                  <a:schemeClr val="bg1"/>
                </a:solidFill>
              </a:rPr>
              <a:t>To recap, here is how to run Facebook ads:</a:t>
            </a:r>
            <a:endParaRPr lang="en-US" sz="11500" b="1" dirty="0">
              <a:solidFill>
                <a:schemeClr val="bg1"/>
              </a:solidFill>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a16="http://schemas.microsoft.com/office/drawing/2014/main" id="{5357E0DB-97E8-4D18-B58E-291B2D2A6DE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29132" y="1314924"/>
            <a:ext cx="4919898" cy="9742252"/>
          </a:xfrm>
          <a:prstGeom prst="rect">
            <a:avLst/>
          </a:prstGeom>
        </p:spPr>
      </p:pic>
      <p:pic>
        <p:nvPicPr>
          <p:cNvPr id="17" name="Picture 16">
            <a:extLst>
              <a:ext uri="{FF2B5EF4-FFF2-40B4-BE49-F238E27FC236}">
                <a16:creationId xmlns:a16="http://schemas.microsoft.com/office/drawing/2014/main" id="{0A289312-4EEA-4A57-9F80-4934A29E812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75470" y="169904"/>
            <a:ext cx="1255194" cy="12632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89188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9856</TotalTime>
  <Words>1399</Words>
  <Application>Microsoft Office PowerPoint</Application>
  <PresentationFormat>Custom</PresentationFormat>
  <Paragraphs>133</Paragraphs>
  <Slides>37</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Arial</vt:lpstr>
      <vt:lpstr>Calibri</vt:lpstr>
      <vt:lpstr>Calibri Light</vt:lpstr>
      <vt:lpstr>inherit</vt:lpstr>
      <vt:lpstr>Lexend Deca</vt:lpstr>
      <vt:lpstr>Roboto</vt:lpstr>
      <vt:lpstr>Tajawal Medium</vt:lpstr>
      <vt:lpstr>Unify Sans Bold</vt:lpstr>
      <vt:lpstr>Unify Sans Regular</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288</cp:revision>
  <cp:lastPrinted>2023-01-24T14:27:17Z</cp:lastPrinted>
  <dcterms:created xsi:type="dcterms:W3CDTF">2023-01-16T09:10:16Z</dcterms:created>
  <dcterms:modified xsi:type="dcterms:W3CDTF">2023-02-25T12:54:41Z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2021-11-02T00:00:00Z</vt:filetime>
  </property>
  <property fmtid="{D5CDD505-2E9C-101B-9397-08002B2CF9AE}" pid="3" name="Creator">
    <vt:lpwstr>Keynote</vt:lpwstr>
  </property>
  <property fmtid="{D5CDD505-2E9C-101B-9397-08002B2CF9AE}" pid="4" name="LastSaved">
    <vt:filetime>2023-01-16T00:00:00Z</vt:filetime>
  </property>
</Properties>
</file>