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-78" y="-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8CA3685-5065-4673-B820-A50203AC1558}" type="doc">
      <dgm:prSet loTypeId="urn:microsoft.com/office/officeart/2005/8/layout/cycle8" loCatId="cycle" qsTypeId="urn:microsoft.com/office/officeart/2005/8/quickstyle/simple1" qsCatId="simple" csTypeId="urn:microsoft.com/office/officeart/2005/8/colors/accent1_2" csCatId="accent1" phldr="1"/>
      <dgm:spPr/>
    </dgm:pt>
    <dgm:pt modelId="{420E3EBA-CAA9-47C0-9C2B-56943CFBE3F7}">
      <dgm:prSet phldrT="[Text]"/>
      <dgm:spPr/>
      <dgm:t>
        <a:bodyPr/>
        <a:lstStyle/>
        <a:p>
          <a:r>
            <a:rPr lang="en-GB" b="1" dirty="0" smtClean="0"/>
            <a:t>1-Performance</a:t>
          </a:r>
          <a:endParaRPr lang="en-US" dirty="0"/>
        </a:p>
      </dgm:t>
    </dgm:pt>
    <dgm:pt modelId="{7AAD1FD4-8BC9-4B67-A962-154498E3E034}" type="parTrans" cxnId="{B8EA98E1-8DAD-47DA-B4BE-FE57E2A0927A}">
      <dgm:prSet/>
      <dgm:spPr/>
      <dgm:t>
        <a:bodyPr/>
        <a:lstStyle/>
        <a:p>
          <a:endParaRPr lang="en-US"/>
        </a:p>
      </dgm:t>
    </dgm:pt>
    <dgm:pt modelId="{49087AEA-C17D-4A85-A0BD-2A42476D4B1F}" type="sibTrans" cxnId="{B8EA98E1-8DAD-47DA-B4BE-FE57E2A0927A}">
      <dgm:prSet/>
      <dgm:spPr/>
      <dgm:t>
        <a:bodyPr/>
        <a:lstStyle/>
        <a:p>
          <a:endParaRPr lang="en-US"/>
        </a:p>
      </dgm:t>
    </dgm:pt>
    <dgm:pt modelId="{D8CE5EC5-F242-4306-AC74-7E38565EA355}">
      <dgm:prSet phldrT="[Text]"/>
      <dgm:spPr/>
      <dgm:t>
        <a:bodyPr/>
        <a:lstStyle/>
        <a:p>
          <a:r>
            <a:rPr lang="en-GB" b="1" dirty="0" smtClean="0"/>
            <a:t>3. Cost </a:t>
          </a:r>
          <a:endParaRPr lang="en-US" dirty="0"/>
        </a:p>
      </dgm:t>
    </dgm:pt>
    <dgm:pt modelId="{6F9510E3-89A0-4BF8-80B9-32851E6504F4}" type="parTrans" cxnId="{9BD60F55-688B-49F9-BE81-075EEFB066EA}">
      <dgm:prSet/>
      <dgm:spPr/>
      <dgm:t>
        <a:bodyPr/>
        <a:lstStyle/>
        <a:p>
          <a:endParaRPr lang="en-US"/>
        </a:p>
      </dgm:t>
    </dgm:pt>
    <dgm:pt modelId="{DE2D3691-FA29-425A-A0B9-E089A769C5CA}" type="sibTrans" cxnId="{9BD60F55-688B-49F9-BE81-075EEFB066EA}">
      <dgm:prSet/>
      <dgm:spPr/>
      <dgm:t>
        <a:bodyPr/>
        <a:lstStyle/>
        <a:p>
          <a:endParaRPr lang="en-US"/>
        </a:p>
      </dgm:t>
    </dgm:pt>
    <dgm:pt modelId="{0669B076-AA1B-47F0-915F-A94A0E836865}">
      <dgm:prSet/>
      <dgm:spPr/>
      <dgm:t>
        <a:bodyPr/>
        <a:lstStyle/>
        <a:p>
          <a:r>
            <a:rPr lang="en-GB" b="1" dirty="0" smtClean="0"/>
            <a:t>2. Effectiveness </a:t>
          </a:r>
          <a:endParaRPr lang="en-GB" b="1" dirty="0"/>
        </a:p>
      </dgm:t>
    </dgm:pt>
    <dgm:pt modelId="{2E2EEC2E-E02D-4ABF-B7AF-45197BB8CF2B}" type="parTrans" cxnId="{C62E47AF-323C-4964-8267-B317192963B7}">
      <dgm:prSet/>
      <dgm:spPr/>
      <dgm:t>
        <a:bodyPr/>
        <a:lstStyle/>
        <a:p>
          <a:endParaRPr lang="en-US"/>
        </a:p>
      </dgm:t>
    </dgm:pt>
    <dgm:pt modelId="{F777037E-BAE4-4A23-8559-CF658B39375E}" type="sibTrans" cxnId="{C62E47AF-323C-4964-8267-B317192963B7}">
      <dgm:prSet/>
      <dgm:spPr/>
      <dgm:t>
        <a:bodyPr/>
        <a:lstStyle/>
        <a:p>
          <a:endParaRPr lang="en-US"/>
        </a:p>
      </dgm:t>
    </dgm:pt>
    <dgm:pt modelId="{73C2E062-0C9F-4860-AECA-AEDE32A1E169}" type="pres">
      <dgm:prSet presAssocID="{38CA3685-5065-4673-B820-A50203AC1558}" presName="compositeShape" presStyleCnt="0">
        <dgm:presLayoutVars>
          <dgm:chMax val="7"/>
          <dgm:dir/>
          <dgm:resizeHandles val="exact"/>
        </dgm:presLayoutVars>
      </dgm:prSet>
      <dgm:spPr/>
    </dgm:pt>
    <dgm:pt modelId="{2C7B5625-D19C-44F5-B991-97EB16D5DCC4}" type="pres">
      <dgm:prSet presAssocID="{38CA3685-5065-4673-B820-A50203AC1558}" presName="wedge1" presStyleLbl="node1" presStyleIdx="0" presStyleCnt="3" custScaleY="99027"/>
      <dgm:spPr/>
      <dgm:t>
        <a:bodyPr/>
        <a:lstStyle/>
        <a:p>
          <a:endParaRPr lang="en-US"/>
        </a:p>
      </dgm:t>
    </dgm:pt>
    <dgm:pt modelId="{BE9FECA1-729F-45CD-85B5-CD4513EC31AF}" type="pres">
      <dgm:prSet presAssocID="{38CA3685-5065-4673-B820-A50203AC1558}" presName="dummy1a" presStyleCnt="0"/>
      <dgm:spPr/>
    </dgm:pt>
    <dgm:pt modelId="{03DD435A-E5BD-4DE0-A522-BF89E81CBECE}" type="pres">
      <dgm:prSet presAssocID="{38CA3685-5065-4673-B820-A50203AC1558}" presName="dummy1b" presStyleCnt="0"/>
      <dgm:spPr/>
    </dgm:pt>
    <dgm:pt modelId="{3A3C7E60-404A-47B7-B7A8-326B7FC88EDB}" type="pres">
      <dgm:prSet presAssocID="{38CA3685-5065-4673-B820-A50203AC1558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305F02-9D1F-46AC-BCC0-2C81B9333425}" type="pres">
      <dgm:prSet presAssocID="{38CA3685-5065-4673-B820-A50203AC1558}" presName="wedge2" presStyleLbl="node1" presStyleIdx="1" presStyleCnt="3"/>
      <dgm:spPr/>
      <dgm:t>
        <a:bodyPr/>
        <a:lstStyle/>
        <a:p>
          <a:endParaRPr lang="en-US"/>
        </a:p>
      </dgm:t>
    </dgm:pt>
    <dgm:pt modelId="{458FDEF9-AB24-4B54-BCCB-1E1061F8CACF}" type="pres">
      <dgm:prSet presAssocID="{38CA3685-5065-4673-B820-A50203AC1558}" presName="dummy2a" presStyleCnt="0"/>
      <dgm:spPr/>
    </dgm:pt>
    <dgm:pt modelId="{BD3B9E78-61E9-470B-B020-B100685DD3CA}" type="pres">
      <dgm:prSet presAssocID="{38CA3685-5065-4673-B820-A50203AC1558}" presName="dummy2b" presStyleCnt="0"/>
      <dgm:spPr/>
    </dgm:pt>
    <dgm:pt modelId="{5929717C-712D-4C63-9F89-255E14CF4091}" type="pres">
      <dgm:prSet presAssocID="{38CA3685-5065-4673-B820-A50203AC1558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C535F4-B948-4F28-8947-C8B50142E169}" type="pres">
      <dgm:prSet presAssocID="{38CA3685-5065-4673-B820-A50203AC1558}" presName="wedge3" presStyleLbl="node1" presStyleIdx="2" presStyleCnt="3"/>
      <dgm:spPr/>
      <dgm:t>
        <a:bodyPr/>
        <a:lstStyle/>
        <a:p>
          <a:endParaRPr lang="en-US"/>
        </a:p>
      </dgm:t>
    </dgm:pt>
    <dgm:pt modelId="{D61B6B88-5978-4C65-8AEB-995E7B4E496D}" type="pres">
      <dgm:prSet presAssocID="{38CA3685-5065-4673-B820-A50203AC1558}" presName="dummy3a" presStyleCnt="0"/>
      <dgm:spPr/>
    </dgm:pt>
    <dgm:pt modelId="{86D1B083-6C08-4918-A89D-943C0BE3B755}" type="pres">
      <dgm:prSet presAssocID="{38CA3685-5065-4673-B820-A50203AC1558}" presName="dummy3b" presStyleCnt="0"/>
      <dgm:spPr/>
    </dgm:pt>
    <dgm:pt modelId="{F73C9F55-30EC-44AB-A93C-85510719082B}" type="pres">
      <dgm:prSet presAssocID="{38CA3685-5065-4673-B820-A50203AC1558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01BDAA-5213-469A-A460-8EFA63D93B1D}" type="pres">
      <dgm:prSet presAssocID="{49087AEA-C17D-4A85-A0BD-2A42476D4B1F}" presName="arrowWedge1" presStyleLbl="fgSibTrans2D1" presStyleIdx="0" presStyleCnt="3"/>
      <dgm:spPr/>
    </dgm:pt>
    <dgm:pt modelId="{AC28ACB0-CD45-463D-9E95-FC9719628DEE}" type="pres">
      <dgm:prSet presAssocID="{DE2D3691-FA29-425A-A0B9-E089A769C5CA}" presName="arrowWedge2" presStyleLbl="fgSibTrans2D1" presStyleIdx="1" presStyleCnt="3"/>
      <dgm:spPr/>
    </dgm:pt>
    <dgm:pt modelId="{F0A2BFD6-0E0B-47EF-8B55-09FADEE2FF46}" type="pres">
      <dgm:prSet presAssocID="{F777037E-BAE4-4A23-8559-CF658B39375E}" presName="arrowWedge3" presStyleLbl="fgSibTrans2D1" presStyleIdx="2" presStyleCnt="3"/>
      <dgm:spPr/>
    </dgm:pt>
  </dgm:ptLst>
  <dgm:cxnLst>
    <dgm:cxn modelId="{9CFCECC4-10B8-49FB-99AA-842228C6B657}" type="presOf" srcId="{D8CE5EC5-F242-4306-AC74-7E38565EA355}" destId="{75305F02-9D1F-46AC-BCC0-2C81B9333425}" srcOrd="0" destOrd="0" presId="urn:microsoft.com/office/officeart/2005/8/layout/cycle8"/>
    <dgm:cxn modelId="{62C65018-8652-426D-B4A3-24B1013EF351}" type="presOf" srcId="{38CA3685-5065-4673-B820-A50203AC1558}" destId="{73C2E062-0C9F-4860-AECA-AEDE32A1E169}" srcOrd="0" destOrd="0" presId="urn:microsoft.com/office/officeart/2005/8/layout/cycle8"/>
    <dgm:cxn modelId="{BDEAB175-8EF7-4947-BB58-CDB3B177EA3F}" type="presOf" srcId="{D8CE5EC5-F242-4306-AC74-7E38565EA355}" destId="{5929717C-712D-4C63-9F89-255E14CF4091}" srcOrd="1" destOrd="0" presId="urn:microsoft.com/office/officeart/2005/8/layout/cycle8"/>
    <dgm:cxn modelId="{C62E47AF-323C-4964-8267-B317192963B7}" srcId="{38CA3685-5065-4673-B820-A50203AC1558}" destId="{0669B076-AA1B-47F0-915F-A94A0E836865}" srcOrd="2" destOrd="0" parTransId="{2E2EEC2E-E02D-4ABF-B7AF-45197BB8CF2B}" sibTransId="{F777037E-BAE4-4A23-8559-CF658B39375E}"/>
    <dgm:cxn modelId="{9BD60F55-688B-49F9-BE81-075EEFB066EA}" srcId="{38CA3685-5065-4673-B820-A50203AC1558}" destId="{D8CE5EC5-F242-4306-AC74-7E38565EA355}" srcOrd="1" destOrd="0" parTransId="{6F9510E3-89A0-4BF8-80B9-32851E6504F4}" sibTransId="{DE2D3691-FA29-425A-A0B9-E089A769C5CA}"/>
    <dgm:cxn modelId="{BB780ECD-C5E6-417B-9AE4-0915A530F38C}" type="presOf" srcId="{420E3EBA-CAA9-47C0-9C2B-56943CFBE3F7}" destId="{3A3C7E60-404A-47B7-B7A8-326B7FC88EDB}" srcOrd="1" destOrd="0" presId="urn:microsoft.com/office/officeart/2005/8/layout/cycle8"/>
    <dgm:cxn modelId="{691533EC-37AD-47E5-AA6A-3D866475251C}" type="presOf" srcId="{420E3EBA-CAA9-47C0-9C2B-56943CFBE3F7}" destId="{2C7B5625-D19C-44F5-B991-97EB16D5DCC4}" srcOrd="0" destOrd="0" presId="urn:microsoft.com/office/officeart/2005/8/layout/cycle8"/>
    <dgm:cxn modelId="{B8EA98E1-8DAD-47DA-B4BE-FE57E2A0927A}" srcId="{38CA3685-5065-4673-B820-A50203AC1558}" destId="{420E3EBA-CAA9-47C0-9C2B-56943CFBE3F7}" srcOrd="0" destOrd="0" parTransId="{7AAD1FD4-8BC9-4B67-A962-154498E3E034}" sibTransId="{49087AEA-C17D-4A85-A0BD-2A42476D4B1F}"/>
    <dgm:cxn modelId="{07210D1B-8AAF-48BC-9531-68338A224AC1}" type="presOf" srcId="{0669B076-AA1B-47F0-915F-A94A0E836865}" destId="{56C535F4-B948-4F28-8947-C8B50142E169}" srcOrd="0" destOrd="0" presId="urn:microsoft.com/office/officeart/2005/8/layout/cycle8"/>
    <dgm:cxn modelId="{AE8C820D-0C48-432D-BD8F-0988D5E58E6F}" type="presOf" srcId="{0669B076-AA1B-47F0-915F-A94A0E836865}" destId="{F73C9F55-30EC-44AB-A93C-85510719082B}" srcOrd="1" destOrd="0" presId="urn:microsoft.com/office/officeart/2005/8/layout/cycle8"/>
    <dgm:cxn modelId="{9FE5C8E9-F23A-4FB9-B951-5A85DF7465E3}" type="presParOf" srcId="{73C2E062-0C9F-4860-AECA-AEDE32A1E169}" destId="{2C7B5625-D19C-44F5-B991-97EB16D5DCC4}" srcOrd="0" destOrd="0" presId="urn:microsoft.com/office/officeart/2005/8/layout/cycle8"/>
    <dgm:cxn modelId="{8F36F60A-D72B-4A8D-9388-DA10E126006D}" type="presParOf" srcId="{73C2E062-0C9F-4860-AECA-AEDE32A1E169}" destId="{BE9FECA1-729F-45CD-85B5-CD4513EC31AF}" srcOrd="1" destOrd="0" presId="urn:microsoft.com/office/officeart/2005/8/layout/cycle8"/>
    <dgm:cxn modelId="{35A68F7D-1AB1-4B1D-B27D-F181B3BBFB4A}" type="presParOf" srcId="{73C2E062-0C9F-4860-AECA-AEDE32A1E169}" destId="{03DD435A-E5BD-4DE0-A522-BF89E81CBECE}" srcOrd="2" destOrd="0" presId="urn:microsoft.com/office/officeart/2005/8/layout/cycle8"/>
    <dgm:cxn modelId="{9F095EB5-9CA2-4B3B-9124-1ADBD762E1B8}" type="presParOf" srcId="{73C2E062-0C9F-4860-AECA-AEDE32A1E169}" destId="{3A3C7E60-404A-47B7-B7A8-326B7FC88EDB}" srcOrd="3" destOrd="0" presId="urn:microsoft.com/office/officeart/2005/8/layout/cycle8"/>
    <dgm:cxn modelId="{7833F2F4-E513-4125-AB47-023C9C346B0E}" type="presParOf" srcId="{73C2E062-0C9F-4860-AECA-AEDE32A1E169}" destId="{75305F02-9D1F-46AC-BCC0-2C81B9333425}" srcOrd="4" destOrd="0" presId="urn:microsoft.com/office/officeart/2005/8/layout/cycle8"/>
    <dgm:cxn modelId="{8E097EC7-456F-44D4-B3CB-8FA56577216C}" type="presParOf" srcId="{73C2E062-0C9F-4860-AECA-AEDE32A1E169}" destId="{458FDEF9-AB24-4B54-BCCB-1E1061F8CACF}" srcOrd="5" destOrd="0" presId="urn:microsoft.com/office/officeart/2005/8/layout/cycle8"/>
    <dgm:cxn modelId="{B55D18E9-5140-4864-BA19-8B24BBE823EA}" type="presParOf" srcId="{73C2E062-0C9F-4860-AECA-AEDE32A1E169}" destId="{BD3B9E78-61E9-470B-B020-B100685DD3CA}" srcOrd="6" destOrd="0" presId="urn:microsoft.com/office/officeart/2005/8/layout/cycle8"/>
    <dgm:cxn modelId="{B542A27E-3320-4BDC-BD3E-26D00EB2BADA}" type="presParOf" srcId="{73C2E062-0C9F-4860-AECA-AEDE32A1E169}" destId="{5929717C-712D-4C63-9F89-255E14CF4091}" srcOrd="7" destOrd="0" presId="urn:microsoft.com/office/officeart/2005/8/layout/cycle8"/>
    <dgm:cxn modelId="{984DA05A-8357-4CE9-9894-6D04B65C739A}" type="presParOf" srcId="{73C2E062-0C9F-4860-AECA-AEDE32A1E169}" destId="{56C535F4-B948-4F28-8947-C8B50142E169}" srcOrd="8" destOrd="0" presId="urn:microsoft.com/office/officeart/2005/8/layout/cycle8"/>
    <dgm:cxn modelId="{99EEAE7E-486C-48E5-8C1D-F095626168B6}" type="presParOf" srcId="{73C2E062-0C9F-4860-AECA-AEDE32A1E169}" destId="{D61B6B88-5978-4C65-8AEB-995E7B4E496D}" srcOrd="9" destOrd="0" presId="urn:microsoft.com/office/officeart/2005/8/layout/cycle8"/>
    <dgm:cxn modelId="{36652069-138F-4A3F-9770-7322FA28AA3B}" type="presParOf" srcId="{73C2E062-0C9F-4860-AECA-AEDE32A1E169}" destId="{86D1B083-6C08-4918-A89D-943C0BE3B755}" srcOrd="10" destOrd="0" presId="urn:microsoft.com/office/officeart/2005/8/layout/cycle8"/>
    <dgm:cxn modelId="{1EA4C99C-B97B-47A9-8815-3189C1121C41}" type="presParOf" srcId="{73C2E062-0C9F-4860-AECA-AEDE32A1E169}" destId="{F73C9F55-30EC-44AB-A93C-85510719082B}" srcOrd="11" destOrd="0" presId="urn:microsoft.com/office/officeart/2005/8/layout/cycle8"/>
    <dgm:cxn modelId="{0A0DE99C-7FE0-4C07-AAE6-F38A814DFAC4}" type="presParOf" srcId="{73C2E062-0C9F-4860-AECA-AEDE32A1E169}" destId="{EE01BDAA-5213-469A-A460-8EFA63D93B1D}" srcOrd="12" destOrd="0" presId="urn:microsoft.com/office/officeart/2005/8/layout/cycle8"/>
    <dgm:cxn modelId="{C4E821E5-DDEE-47E3-B20F-C960A5774620}" type="presParOf" srcId="{73C2E062-0C9F-4860-AECA-AEDE32A1E169}" destId="{AC28ACB0-CD45-463D-9E95-FC9719628DEE}" srcOrd="13" destOrd="0" presId="urn:microsoft.com/office/officeart/2005/8/layout/cycle8"/>
    <dgm:cxn modelId="{7F457031-4CBD-4658-8D0C-546CEBB78587}" type="presParOf" srcId="{73C2E062-0C9F-4860-AECA-AEDE32A1E169}" destId="{F0A2BFD6-0E0B-47EF-8B55-09FADEE2FF46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7B5625-D19C-44F5-B991-97EB16D5DCC4}">
      <dsp:nvSpPr>
        <dsp:cNvPr id="0" name=""/>
        <dsp:cNvSpPr/>
      </dsp:nvSpPr>
      <dsp:spPr>
        <a:xfrm>
          <a:off x="2108862" y="342734"/>
          <a:ext cx="4167195" cy="4126648"/>
        </a:xfrm>
        <a:prstGeom prst="pie">
          <a:avLst>
            <a:gd name="adj1" fmla="val 16200000"/>
            <a:gd name="adj2" fmla="val 18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b="1" kern="1200" dirty="0" smtClean="0"/>
            <a:t>1-Performance</a:t>
          </a:r>
          <a:endParaRPr lang="en-US" sz="2000" kern="1200" dirty="0"/>
        </a:p>
      </dsp:txBody>
      <dsp:txXfrm>
        <a:off x="4305073" y="1217191"/>
        <a:ext cx="1488284" cy="1228169"/>
      </dsp:txXfrm>
    </dsp:sp>
    <dsp:sp modelId="{75305F02-9D1F-46AC-BCC0-2C81B9333425}">
      <dsp:nvSpPr>
        <dsp:cNvPr id="0" name=""/>
        <dsp:cNvSpPr/>
      </dsp:nvSpPr>
      <dsp:spPr>
        <a:xfrm>
          <a:off x="2023037" y="471289"/>
          <a:ext cx="4167195" cy="4167195"/>
        </a:xfrm>
        <a:prstGeom prst="pie">
          <a:avLst>
            <a:gd name="adj1" fmla="val 1800000"/>
            <a:gd name="adj2" fmla="val 90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b="1" kern="1200" dirty="0" smtClean="0"/>
            <a:t>3. Cost </a:t>
          </a:r>
          <a:endParaRPr lang="en-US" sz="2000" kern="1200" dirty="0"/>
        </a:p>
      </dsp:txBody>
      <dsp:txXfrm>
        <a:off x="3015227" y="3175006"/>
        <a:ext cx="2232426" cy="1091408"/>
      </dsp:txXfrm>
    </dsp:sp>
    <dsp:sp modelId="{56C535F4-B948-4F28-8947-C8B50142E169}">
      <dsp:nvSpPr>
        <dsp:cNvPr id="0" name=""/>
        <dsp:cNvSpPr/>
      </dsp:nvSpPr>
      <dsp:spPr>
        <a:xfrm>
          <a:off x="1937213" y="322461"/>
          <a:ext cx="4167195" cy="4167195"/>
        </a:xfrm>
        <a:prstGeom prst="pie">
          <a:avLst>
            <a:gd name="adj1" fmla="val 90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b="1" kern="1200" dirty="0" smtClean="0"/>
            <a:t>2. Effectiveness </a:t>
          </a:r>
          <a:endParaRPr lang="en-GB" sz="2000" b="1" kern="1200" dirty="0"/>
        </a:p>
      </dsp:txBody>
      <dsp:txXfrm>
        <a:off x="2419913" y="1205510"/>
        <a:ext cx="1488284" cy="1240236"/>
      </dsp:txXfrm>
    </dsp:sp>
    <dsp:sp modelId="{EE01BDAA-5213-469A-A460-8EFA63D93B1D}">
      <dsp:nvSpPr>
        <dsp:cNvPr id="0" name=""/>
        <dsp:cNvSpPr/>
      </dsp:nvSpPr>
      <dsp:spPr>
        <a:xfrm>
          <a:off x="1851236" y="64667"/>
          <a:ext cx="4683133" cy="4683133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28ACB0-CD45-463D-9E95-FC9719628DEE}">
      <dsp:nvSpPr>
        <dsp:cNvPr id="0" name=""/>
        <dsp:cNvSpPr/>
      </dsp:nvSpPr>
      <dsp:spPr>
        <a:xfrm>
          <a:off x="1765068" y="213057"/>
          <a:ext cx="4683133" cy="4683133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A2BFD6-0E0B-47EF-8B55-09FADEE2FF46}">
      <dsp:nvSpPr>
        <dsp:cNvPr id="0" name=""/>
        <dsp:cNvSpPr/>
      </dsp:nvSpPr>
      <dsp:spPr>
        <a:xfrm>
          <a:off x="1678900" y="64492"/>
          <a:ext cx="4683133" cy="4683133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F3CE9-795F-4521-9C1A-167F34D43A61}" type="datetimeFigureOut">
              <a:rPr lang="en-US" smtClean="0"/>
              <a:t>7/23/2023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3085-155D-44A6-82C3-4C3BBF2C38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1679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F3CE9-795F-4521-9C1A-167F34D43A61}" type="datetimeFigureOut">
              <a:rPr lang="en-US" smtClean="0"/>
              <a:t>7/23/2023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3085-155D-44A6-82C3-4C3BBF2C38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8577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F3CE9-795F-4521-9C1A-167F34D43A61}" type="datetimeFigureOut">
              <a:rPr lang="en-US" smtClean="0"/>
              <a:t>7/23/2023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3085-155D-44A6-82C3-4C3BBF2C38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1515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F3CE9-795F-4521-9C1A-167F34D43A61}" type="datetimeFigureOut">
              <a:rPr lang="en-US" smtClean="0"/>
              <a:t>7/23/2023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3085-155D-44A6-82C3-4C3BBF2C38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539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F3CE9-795F-4521-9C1A-167F34D43A61}" type="datetimeFigureOut">
              <a:rPr lang="en-US" smtClean="0"/>
              <a:t>7/23/2023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3085-155D-44A6-82C3-4C3BBF2C38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33673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F3CE9-795F-4521-9C1A-167F34D43A61}" type="datetimeFigureOut">
              <a:rPr lang="en-US" smtClean="0"/>
              <a:t>7/23/2023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3085-155D-44A6-82C3-4C3BBF2C38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46951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F3CE9-795F-4521-9C1A-167F34D43A61}" type="datetimeFigureOut">
              <a:rPr lang="en-US" smtClean="0"/>
              <a:t>7/23/2023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3085-155D-44A6-82C3-4C3BBF2C38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917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F3CE9-795F-4521-9C1A-167F34D43A61}" type="datetimeFigureOut">
              <a:rPr lang="en-US" smtClean="0"/>
              <a:t>7/23/2023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3085-155D-44A6-82C3-4C3BBF2C38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6946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F3CE9-795F-4521-9C1A-167F34D43A61}" type="datetimeFigureOut">
              <a:rPr lang="en-US" smtClean="0"/>
              <a:t>7/23/2023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3085-155D-44A6-82C3-4C3BBF2C38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761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F3CE9-795F-4521-9C1A-167F34D43A61}" type="datetimeFigureOut">
              <a:rPr lang="en-US" smtClean="0"/>
              <a:t>7/23/2023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3085-155D-44A6-82C3-4C3BBF2C38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628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F3CE9-795F-4521-9C1A-167F34D43A61}" type="datetimeFigureOut">
              <a:rPr lang="en-US" smtClean="0"/>
              <a:t>7/23/2023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3085-155D-44A6-82C3-4C3BBF2C38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1071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FF3CE9-795F-4521-9C1A-167F34D43A61}" type="datetimeFigureOut">
              <a:rPr lang="en-US" smtClean="0"/>
              <a:t>7/23/2023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143085-155D-44A6-82C3-4C3BBF2C38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394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971801" y="146957"/>
            <a:ext cx="58619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0070C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Activity Planning</a:t>
            </a:r>
          </a:p>
        </p:txBody>
      </p:sp>
      <p:sp>
        <p:nvSpPr>
          <p:cNvPr id="9" name="Rectangle 8"/>
          <p:cNvSpPr/>
          <p:nvPr/>
        </p:nvSpPr>
        <p:spPr>
          <a:xfrm>
            <a:off x="669471" y="1420586"/>
            <a:ext cx="10580914" cy="48171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 smtClean="0"/>
              <a:t>-The more time you spend planning, the less time you’ll need to spend on implementation.</a:t>
            </a:r>
          </a:p>
          <a:p>
            <a:endParaRPr lang="en-GB" sz="2400" b="1" dirty="0"/>
          </a:p>
          <a:p>
            <a:r>
              <a:rPr lang="en-GB" sz="2400" b="1" dirty="0" smtClean="0"/>
              <a:t>-Careful planning is solidly associated with project success.</a:t>
            </a:r>
          </a:p>
          <a:p>
            <a:endParaRPr lang="en-GB" sz="2400" b="1" dirty="0"/>
          </a:p>
          <a:p>
            <a:r>
              <a:rPr lang="en-GB" sz="2400" b="1" dirty="0" smtClean="0"/>
              <a:t>-The primary purpose of planning</a:t>
            </a:r>
          </a:p>
          <a:p>
            <a:endParaRPr lang="en-GB" sz="2400" b="1" dirty="0" smtClean="0"/>
          </a:p>
          <a:p>
            <a:r>
              <a:rPr lang="en-GB" sz="2400" b="1" dirty="0" smtClean="0">
                <a:solidFill>
                  <a:srgbClr val="0070C0"/>
                </a:solidFill>
              </a:rPr>
              <a:t>     -what must be done</a:t>
            </a:r>
          </a:p>
          <a:p>
            <a:r>
              <a:rPr lang="en-GB" sz="2400" b="1" dirty="0" smtClean="0">
                <a:solidFill>
                  <a:srgbClr val="0070C0"/>
                </a:solidFill>
              </a:rPr>
              <a:t>     -when it must be done, what resources will be required</a:t>
            </a:r>
          </a:p>
          <a:p>
            <a:r>
              <a:rPr lang="en-GB" sz="2400" b="1" dirty="0" smtClean="0">
                <a:solidFill>
                  <a:srgbClr val="0070C0"/>
                </a:solidFill>
              </a:rPr>
              <a:t>     -and when each resource will be needed.</a:t>
            </a:r>
          </a:p>
          <a:p>
            <a:endParaRPr lang="en-GB" sz="2400" b="1" dirty="0">
              <a:solidFill>
                <a:srgbClr val="0070C0"/>
              </a:solidFill>
            </a:endParaRPr>
          </a:p>
          <a:p>
            <a:r>
              <a:rPr lang="en-GB" sz="2400" b="1" dirty="0" smtClean="0"/>
              <a:t>-Plan </a:t>
            </a:r>
            <a:r>
              <a:rPr lang="en-GB" sz="2400" b="1" dirty="0"/>
              <a:t>is </a:t>
            </a:r>
            <a:r>
              <a:rPr lang="en-GB" sz="2400" b="1" dirty="0" smtClean="0"/>
              <a:t>an </a:t>
            </a:r>
            <a:r>
              <a:rPr lang="en-GB" sz="2400" b="1" dirty="0"/>
              <a:t>estimate </a:t>
            </a:r>
            <a:r>
              <a:rPr lang="en-GB" sz="2400" b="1" dirty="0" smtClean="0"/>
              <a:t>and it </a:t>
            </a:r>
            <a:r>
              <a:rPr lang="en-GB" sz="2400" b="1" dirty="0"/>
              <a:t>is always carried out in an environment of uncertainty.</a:t>
            </a:r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379508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16528" y="114300"/>
            <a:ext cx="93066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0070C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INITIAL PROJECT COORDINATION AND THE PROJECT PLAN</a:t>
            </a:r>
            <a:endParaRPr lang="en-US" sz="2800" b="1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89855" y="1342094"/>
            <a:ext cx="10711543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 smtClean="0"/>
              <a:t>-It </a:t>
            </a:r>
            <a:r>
              <a:rPr lang="en-GB" sz="2400" b="1" dirty="0"/>
              <a:t>is crucial that the project’s objectives be clearly tied to the overall mission, goals, and strategy of the </a:t>
            </a:r>
            <a:r>
              <a:rPr lang="en-GB" sz="2400" b="1" dirty="0" smtClean="0"/>
              <a:t>organization.</a:t>
            </a:r>
          </a:p>
          <a:p>
            <a:endParaRPr lang="en-GB" sz="2400" b="1" dirty="0"/>
          </a:p>
          <a:p>
            <a:r>
              <a:rPr lang="en-GB" sz="2400" b="1" dirty="0" smtClean="0"/>
              <a:t>-</a:t>
            </a:r>
            <a:r>
              <a:rPr lang="en-US" sz="2400" b="1" dirty="0" smtClean="0"/>
              <a:t>Unless all parties to the planning process have a clear understanding of precisely what it is the project is expected to deliver, planning is sure to be inadequate or misguided.</a:t>
            </a:r>
          </a:p>
          <a:p>
            <a:endParaRPr lang="en-US" sz="2400" b="1" dirty="0"/>
          </a:p>
          <a:p>
            <a:r>
              <a:rPr lang="en-US" sz="2400" b="1" dirty="0" smtClean="0"/>
              <a:t>-Each individual/unit accepting responsibility for a portion of the project should agree to deliver, by the next project meeting, a preliminary but detailed plan about how that responsibility will be accomplished</a:t>
            </a:r>
          </a:p>
          <a:p>
            <a:endParaRPr lang="en-US" sz="2400" b="1" dirty="0"/>
          </a:p>
          <a:p>
            <a:r>
              <a:rPr lang="en-US" sz="2400" b="1" dirty="0" smtClean="0"/>
              <a:t>-The risk management group develops a risk management plan that includes proposed methodologies for managing risk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119231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16528" y="114300"/>
            <a:ext cx="93066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0070C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INITIAL PROJECT COORDINATION AND THE PROJECT PLAN</a:t>
            </a:r>
            <a:endParaRPr lang="en-US" sz="2800" b="1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89856" y="1518557"/>
            <a:ext cx="1071154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en-GB" sz="2400" b="1" dirty="0" smtClean="0"/>
              <a:t>Each subsequent approval hardens the plan somewhat, and when senior management has endorsed it, any further changes in the project’s scope must be made by processing a formal change order.</a:t>
            </a:r>
          </a:p>
          <a:p>
            <a:pPr algn="ctr"/>
            <a:r>
              <a:rPr lang="en-GB" sz="2400" b="1" i="1" dirty="0" smtClean="0">
                <a:solidFill>
                  <a:srgbClr val="0070C0"/>
                </a:solidFill>
              </a:rPr>
              <a:t>Outside Clients</a:t>
            </a:r>
          </a:p>
          <a:p>
            <a:r>
              <a:rPr lang="en-GB" sz="2400" b="1" dirty="0" smtClean="0"/>
              <a:t>The fundamental planning process is unchanged except for the fact that the project’s scope cannot be altered without the </a:t>
            </a:r>
            <a:r>
              <a:rPr lang="en-GB" sz="2400" b="1" i="1" dirty="0" smtClean="0"/>
              <a:t>client’s permission</a:t>
            </a:r>
            <a:r>
              <a:rPr lang="en-GB" sz="2400" b="1" dirty="0" smtClean="0"/>
              <a:t>. A common “planning” problem in these cases is that marketing has promised deliverables that engineering may not know how to produce.</a:t>
            </a:r>
          </a:p>
          <a:p>
            <a:endParaRPr lang="en-GB" sz="2400" b="1" dirty="0" smtClean="0"/>
          </a:p>
          <a:p>
            <a:endParaRPr lang="en-GB" sz="2400" b="1" dirty="0" smtClean="0"/>
          </a:p>
          <a:p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917656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4635" y="0"/>
            <a:ext cx="46955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0070C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Plan Elements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4854948"/>
              </p:ext>
            </p:extLst>
          </p:nvPr>
        </p:nvGraphicFramePr>
        <p:xfrm>
          <a:off x="244926" y="523220"/>
          <a:ext cx="11674933" cy="65261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8742">
                  <a:extLst>
                    <a:ext uri="{9D8B030D-6E8A-4147-A177-3AD203B41FA5}">
                      <a16:colId xmlns:a16="http://schemas.microsoft.com/office/drawing/2014/main" xmlns="" val="4280297187"/>
                    </a:ext>
                  </a:extLst>
                </a:gridCol>
                <a:gridCol w="1338303">
                  <a:extLst>
                    <a:ext uri="{9D8B030D-6E8A-4147-A177-3AD203B41FA5}">
                      <a16:colId xmlns:a16="http://schemas.microsoft.com/office/drawing/2014/main" xmlns="" val="3910799512"/>
                    </a:ext>
                  </a:extLst>
                </a:gridCol>
                <a:gridCol w="1144598">
                  <a:extLst>
                    <a:ext uri="{9D8B030D-6E8A-4147-A177-3AD203B41FA5}">
                      <a16:colId xmlns:a16="http://schemas.microsoft.com/office/drawing/2014/main" xmlns="" val="3612056036"/>
                    </a:ext>
                  </a:extLst>
                </a:gridCol>
                <a:gridCol w="1447801">
                  <a:extLst>
                    <a:ext uri="{9D8B030D-6E8A-4147-A177-3AD203B41FA5}">
                      <a16:colId xmlns:a16="http://schemas.microsoft.com/office/drawing/2014/main" xmlns="" val="2413570691"/>
                    </a:ext>
                  </a:extLst>
                </a:gridCol>
                <a:gridCol w="1146629">
                  <a:extLst>
                    <a:ext uri="{9D8B030D-6E8A-4147-A177-3AD203B41FA5}">
                      <a16:colId xmlns:a16="http://schemas.microsoft.com/office/drawing/2014/main" xmlns="" val="1427429688"/>
                    </a:ext>
                  </a:extLst>
                </a:gridCol>
                <a:gridCol w="1297215">
                  <a:extLst>
                    <a:ext uri="{9D8B030D-6E8A-4147-A177-3AD203B41FA5}">
                      <a16:colId xmlns:a16="http://schemas.microsoft.com/office/drawing/2014/main" xmlns="" val="2640499479"/>
                    </a:ext>
                  </a:extLst>
                </a:gridCol>
                <a:gridCol w="1297215">
                  <a:extLst>
                    <a:ext uri="{9D8B030D-6E8A-4147-A177-3AD203B41FA5}">
                      <a16:colId xmlns:a16="http://schemas.microsoft.com/office/drawing/2014/main" xmlns="" val="312225301"/>
                    </a:ext>
                  </a:extLst>
                </a:gridCol>
                <a:gridCol w="1297215">
                  <a:extLst>
                    <a:ext uri="{9D8B030D-6E8A-4147-A177-3AD203B41FA5}">
                      <a16:colId xmlns:a16="http://schemas.microsoft.com/office/drawing/2014/main" xmlns="" val="3102409899"/>
                    </a:ext>
                  </a:extLst>
                </a:gridCol>
                <a:gridCol w="1297215">
                  <a:extLst>
                    <a:ext uri="{9D8B030D-6E8A-4147-A177-3AD203B41FA5}">
                      <a16:colId xmlns:a16="http://schemas.microsoft.com/office/drawing/2014/main" xmlns="" val="151015628"/>
                    </a:ext>
                  </a:extLst>
                </a:gridCol>
              </a:tblGrid>
              <a:tr h="948303">
                <a:tc>
                  <a:txBody>
                    <a:bodyPr/>
                    <a:lstStyle/>
                    <a:p>
                      <a:r>
                        <a:rPr lang="en-GB" i="1" u="sng" dirty="0" smtClean="0"/>
                        <a:t>Overview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i="1" u="sng" dirty="0" smtClean="0"/>
                        <a:t>Objectives or Scope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i="1" u="sng" dirty="0" smtClean="0"/>
                        <a:t>General Approach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i="1" u="sng" dirty="0" smtClean="0"/>
                        <a:t>Contractual Aspects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i="1" u="sng" dirty="0" smtClean="0"/>
                        <a:t>Schedules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i="1" u="sng" dirty="0" smtClean="0"/>
                        <a:t>Resources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i="1" u="sng" dirty="0" smtClean="0"/>
                        <a:t>• Personnel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i="1" u="sng" dirty="0" smtClean="0"/>
                        <a:t>Risk Management Plans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i="1" u="sng" dirty="0" smtClean="0"/>
                        <a:t>Evaluation Methods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13188094"/>
                  </a:ext>
                </a:extLst>
              </a:tr>
              <a:tr h="4373602">
                <a:tc>
                  <a:txBody>
                    <a:bodyPr/>
                    <a:lstStyle/>
                    <a:p>
                      <a:r>
                        <a:rPr lang="en-GB" dirty="0" smtClean="0"/>
                        <a:t>This is a short summary of the objectives and scope of the project. It is directed to top management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This contains a more detailed statement of the general goals noted in the overview section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This section describes both the managerial and the technical approaches to the work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This critical section of the plan includes a complete list and description of all reporting requirements, customer-supplied resources, advisory committees, project review and cancellation procedures, </a:t>
                      </a:r>
                      <a:r>
                        <a:rPr lang="en-GB" dirty="0" err="1" smtClean="0"/>
                        <a:t>etc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various schedules and lists all milestone events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There are two primary aspects to this section. </a:t>
                      </a:r>
                      <a:r>
                        <a:rPr lang="en-GB" i="1" dirty="0" smtClean="0"/>
                        <a:t>The first </a:t>
                      </a:r>
                      <a:r>
                        <a:rPr lang="en-GB" dirty="0" smtClean="0"/>
                        <a:t>is the budget</a:t>
                      </a:r>
                    </a:p>
                    <a:p>
                      <a:r>
                        <a:rPr lang="en-GB" i="1" dirty="0" smtClean="0"/>
                        <a:t>Second, </a:t>
                      </a:r>
                      <a:r>
                        <a:rPr lang="en-GB" dirty="0" smtClean="0"/>
                        <a:t>cost monitoring and control procedures should be described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expected personnel requirements of the project. Special skills, types of training needed, possible recruiting problems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This covers potential problems as well as potential lucky breaks that could affect the project. Sometimes it is difficult to convince planners to make a serious attempt to anticipate potential difficulties or benefits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Every project should be evaluated against standards and by methods established at the project’s inception, allowing for both the direct and ancillary goals of the project.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085372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02179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2129" y="324926"/>
            <a:ext cx="10238014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0070C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SYSTEMS INTEGRATION</a:t>
            </a:r>
          </a:p>
          <a:p>
            <a:r>
              <a:rPr lang="en-GB" sz="2400" b="1" dirty="0"/>
              <a:t>Sometimes called (systems engineering or concurrent engineering) is one part of integration </a:t>
            </a:r>
            <a:r>
              <a:rPr lang="en-GB" sz="2400" b="1" dirty="0" smtClean="0"/>
              <a:t>management</a:t>
            </a:r>
            <a:r>
              <a:rPr lang="en-US" sz="2400" b="1" dirty="0"/>
              <a:t>.</a:t>
            </a: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999715963"/>
              </p:ext>
            </p:extLst>
          </p:nvPr>
        </p:nvGraphicFramePr>
        <p:xfrm>
          <a:off x="1502228" y="1622406"/>
          <a:ext cx="8213271" cy="49609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237395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2129" y="324926"/>
            <a:ext cx="1023801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0070C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SYSTEMS INTEGRATION</a:t>
            </a:r>
          </a:p>
          <a:p>
            <a:r>
              <a:rPr lang="en-GB" sz="2400" b="1" dirty="0" smtClean="0"/>
              <a:t>1. Performance</a:t>
            </a:r>
          </a:p>
          <a:p>
            <a:r>
              <a:rPr lang="en-GB" sz="2400" dirty="0" smtClean="0"/>
              <a:t>Performance is what a system does. It includes system design, reliability, quality, maintainability, and </a:t>
            </a:r>
            <a:r>
              <a:rPr lang="en-GB" sz="2400" dirty="0" err="1" smtClean="0"/>
              <a:t>repairability</a:t>
            </a:r>
            <a:r>
              <a:rPr lang="en-GB" sz="2400" dirty="0" smtClean="0"/>
              <a:t>.</a:t>
            </a:r>
          </a:p>
          <a:p>
            <a:r>
              <a:rPr lang="en-GB" sz="2400" dirty="0" smtClean="0"/>
              <a:t>. Any of these system performance characteristics are subject to overdesign as well as </a:t>
            </a:r>
            <a:r>
              <a:rPr lang="en-GB" sz="2400" dirty="0" err="1" smtClean="0"/>
              <a:t>underdesign</a:t>
            </a:r>
            <a:r>
              <a:rPr lang="en-GB" sz="2400" dirty="0" smtClean="0"/>
              <a:t> but must fall within the design parameters established by the client. If the client approves, we may give the client more than the specifications require</a:t>
            </a:r>
          </a:p>
          <a:p>
            <a:r>
              <a:rPr lang="en-GB" sz="2400" b="1" dirty="0" smtClean="0"/>
              <a:t>2. Effectiveness </a:t>
            </a:r>
          </a:p>
          <a:p>
            <a:r>
              <a:rPr lang="en-GB" sz="2400" dirty="0" smtClean="0"/>
              <a:t>The objective is to design the individual components of a system to achieve the desired performance.</a:t>
            </a:r>
          </a:p>
          <a:p>
            <a:r>
              <a:rPr lang="en-GB" sz="2400" b="1" dirty="0" smtClean="0"/>
              <a:t>3. Cost </a:t>
            </a:r>
          </a:p>
          <a:p>
            <a:r>
              <a:rPr lang="en-GB" sz="2400" dirty="0" smtClean="0"/>
              <a:t>Considered to be a design parameter and can be accumulated in several areas. Added design cost may lead to decreased component cost, leaving performance and effectiveness otherwise unchanged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6551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65724" y="305190"/>
            <a:ext cx="36215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0070C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ACTION PLAN </a:t>
            </a:r>
            <a:endParaRPr lang="en-US" sz="2800" b="1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64028" y="1015778"/>
            <a:ext cx="11527972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 smtClean="0"/>
              <a:t>Action Plan Is </a:t>
            </a:r>
            <a:r>
              <a:rPr lang="en-GB" sz="2400" dirty="0" smtClean="0"/>
              <a:t>The set of activities, their schedules, and the resources needed to complete the project.</a:t>
            </a:r>
          </a:p>
          <a:p>
            <a:endParaRPr lang="en-GB" sz="2400" dirty="0"/>
          </a:p>
          <a:p>
            <a:r>
              <a:rPr lang="en-GB" sz="2400" dirty="0" smtClean="0"/>
              <a:t>A simple method to assist in sorting out and planning all this detail is a </a:t>
            </a:r>
            <a:r>
              <a:rPr lang="en-GB" sz="2400" b="1" dirty="0" smtClean="0"/>
              <a:t>hierarchical planning system</a:t>
            </a:r>
            <a:r>
              <a:rPr lang="en-GB" sz="2400" dirty="0" smtClean="0"/>
              <a:t>—a method of constructing an action plan and a WBS. We have also named it the “</a:t>
            </a:r>
            <a:r>
              <a:rPr lang="en-GB" sz="2400" b="1" dirty="0" smtClean="0"/>
              <a:t>level planning process</a:t>
            </a:r>
            <a:r>
              <a:rPr lang="en-GB" sz="2400" dirty="0" smtClean="0"/>
              <a:t>.”</a:t>
            </a:r>
          </a:p>
          <a:p>
            <a:r>
              <a:rPr lang="en-GB" sz="2400" dirty="0" smtClean="0"/>
              <a:t>Factors that should be associated with success in implementation projects:</a:t>
            </a:r>
          </a:p>
          <a:p>
            <a:pPr marL="342900" indent="-342900">
              <a:buAutoNum type="arabicPeriod"/>
            </a:pPr>
            <a:r>
              <a:rPr lang="en-GB" sz="2400" i="1" dirty="0" smtClean="0"/>
              <a:t>Project mission. </a:t>
            </a:r>
            <a:r>
              <a:rPr lang="en-GB" sz="2400" dirty="0" smtClean="0"/>
              <a:t>It is important to spell out clearly defined and agreed-upon objectives in the project plan. </a:t>
            </a:r>
          </a:p>
          <a:p>
            <a:pPr marL="342900" indent="-342900">
              <a:buAutoNum type="arabicPeriod"/>
            </a:pPr>
            <a:r>
              <a:rPr lang="en-GB" sz="2400" i="1" dirty="0" smtClean="0"/>
              <a:t>Top management support</a:t>
            </a:r>
            <a:r>
              <a:rPr lang="en-GB" sz="2400" dirty="0" smtClean="0"/>
              <a:t>. It is necessary for top managers to get behind the project at the outset and make clear to all personnel involved that they support successful completion.</a:t>
            </a:r>
          </a:p>
          <a:p>
            <a:pPr marL="342900" indent="-342900">
              <a:buAutoNum type="arabicPeriod"/>
            </a:pPr>
            <a:r>
              <a:rPr lang="en-GB" sz="2400" i="1" dirty="0" smtClean="0"/>
              <a:t>Project’s action plan. </a:t>
            </a:r>
            <a:r>
              <a:rPr lang="en-GB" sz="2400" dirty="0" smtClean="0"/>
              <a:t>A detailed, scheduled plan of the required steps in the implementation process needs to be developed, including all resource requirements (money, raw materials, staff, etc.).</a:t>
            </a:r>
          </a:p>
          <a:p>
            <a:endParaRPr lang="en-GB" sz="2400" dirty="0" smtClean="0"/>
          </a:p>
          <a:p>
            <a:r>
              <a:rPr lang="en-GB" sz="2400" dirty="0" smtClean="0"/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5723479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8710" t="40092" r="38119" b="18664"/>
          <a:stretch/>
        </p:blipFill>
        <p:spPr>
          <a:xfrm>
            <a:off x="402771" y="2752130"/>
            <a:ext cx="10254343" cy="376297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69471" y="813138"/>
            <a:ext cx="1031965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 smtClean="0"/>
              <a:t>The Work Breakdown Structure (WBS) </a:t>
            </a:r>
            <a:r>
              <a:rPr lang="en-GB" sz="2400" dirty="0" smtClean="0"/>
              <a:t>is not one thing. It can take a wide variety of forms that, in turn, serve a wide variety of purposes</a:t>
            </a:r>
          </a:p>
          <a:p>
            <a:r>
              <a:rPr lang="en-GB" sz="2400" dirty="0" smtClean="0"/>
              <a:t>The WBS is an important document and can be tailored for use in a number of different ways. It may illustrate how each piece of the project contributes to the whole in terms of performance, responsibility, budget, and schedule.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04356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</TotalTime>
  <Words>878</Words>
  <Application>Microsoft Office PowerPoint</Application>
  <PresentationFormat>Custom</PresentationFormat>
  <Paragraphs>70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Abdel Rehim Nader</dc:creator>
  <cp:lastModifiedBy>Dr.Abdelrehim Nader</cp:lastModifiedBy>
  <cp:revision>12</cp:revision>
  <dcterms:created xsi:type="dcterms:W3CDTF">2023-03-11T16:46:42Z</dcterms:created>
  <dcterms:modified xsi:type="dcterms:W3CDTF">2023-07-23T16:37:56Z</dcterms:modified>
</cp:coreProperties>
</file>