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5.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46.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diagrams/colors4.xml" ContentType="application/vnd.openxmlformats-officedocument.drawingml.diagramColors+xml"/>
  <Override PartName="/ppt/diagrams/colors5.xml" ContentType="application/vnd.openxmlformats-officedocument.drawingml.diagramColors+xml"/>
  <Override PartName="/ppt/diagrams/quickStyle5.xml" ContentType="application/vnd.openxmlformats-officedocument.drawingml.diagramStyle+xml"/>
  <Override PartName="/ppt/diagrams/drawing5.xml" ContentType="application/vnd.ms-office.drawingml.diagramDrawing+xml"/>
  <Override PartName="/ppt/theme/theme2.xml" ContentType="application/vnd.openxmlformats-officedocument.theme+xml"/>
  <Override PartName="/ppt/notesMasters/notesMaster1.xml" ContentType="application/vnd.openxmlformats-officedocument.presentationml.notesMaster+xml"/>
  <Override PartName="/ppt/diagrams/drawing4.xml" ContentType="application/vnd.ms-office.drawingml.diagramDrawing+xml"/>
  <Override PartName="/ppt/diagrams/layout5.xml" ContentType="application/vnd.openxmlformats-officedocument.drawingml.diagramLayout+xml"/>
  <Override PartName="/ppt/diagrams/quickStyle4.xml" ContentType="application/vnd.openxmlformats-officedocument.drawingml.diagramStyle+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1.xml" ContentType="application/vnd.openxmlformats-officedocument.theme+xml"/>
  <Override PartName="/ppt/diagrams/layout4.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569" r:id="rId2"/>
    <p:sldId id="570" r:id="rId3"/>
    <p:sldId id="521" r:id="rId4"/>
    <p:sldId id="313" r:id="rId5"/>
    <p:sldId id="548" r:id="rId6"/>
    <p:sldId id="547" r:id="rId7"/>
    <p:sldId id="491" r:id="rId8"/>
    <p:sldId id="549" r:id="rId9"/>
    <p:sldId id="529" r:id="rId10"/>
    <p:sldId id="492" r:id="rId11"/>
    <p:sldId id="490" r:id="rId12"/>
    <p:sldId id="493" r:id="rId13"/>
    <p:sldId id="531" r:id="rId14"/>
    <p:sldId id="554" r:id="rId15"/>
    <p:sldId id="495" r:id="rId16"/>
    <p:sldId id="496" r:id="rId17"/>
    <p:sldId id="555" r:id="rId18"/>
    <p:sldId id="532" r:id="rId19"/>
    <p:sldId id="535" r:id="rId20"/>
    <p:sldId id="536" r:id="rId21"/>
    <p:sldId id="550" r:id="rId22"/>
    <p:sldId id="551" r:id="rId23"/>
    <p:sldId id="552" r:id="rId24"/>
    <p:sldId id="553" r:id="rId25"/>
    <p:sldId id="256" r:id="rId26"/>
    <p:sldId id="481" r:id="rId27"/>
    <p:sldId id="522" r:id="rId28"/>
    <p:sldId id="556" r:id="rId29"/>
    <p:sldId id="483" r:id="rId30"/>
    <p:sldId id="484" r:id="rId31"/>
    <p:sldId id="558" r:id="rId32"/>
    <p:sldId id="557" r:id="rId33"/>
    <p:sldId id="485" r:id="rId34"/>
    <p:sldId id="559" r:id="rId35"/>
    <p:sldId id="523" r:id="rId36"/>
    <p:sldId id="560" r:id="rId37"/>
    <p:sldId id="486" r:id="rId38"/>
    <p:sldId id="561" r:id="rId39"/>
    <p:sldId id="562" r:id="rId40"/>
    <p:sldId id="563" r:id="rId41"/>
    <p:sldId id="564" r:id="rId42"/>
    <p:sldId id="565" r:id="rId43"/>
    <p:sldId id="566" r:id="rId44"/>
    <p:sldId id="567" r:id="rId45"/>
    <p:sldId id="568" r:id="rId46"/>
    <p:sldId id="57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9"/>
            <p14:sldId id="570"/>
            <p14:sldId id="521"/>
            <p14:sldId id="313"/>
            <p14:sldId id="548"/>
            <p14:sldId id="547"/>
            <p14:sldId id="491"/>
            <p14:sldId id="549"/>
            <p14:sldId id="529"/>
            <p14:sldId id="492"/>
            <p14:sldId id="490"/>
            <p14:sldId id="493"/>
            <p14:sldId id="531"/>
            <p14:sldId id="554"/>
            <p14:sldId id="495"/>
            <p14:sldId id="496"/>
            <p14:sldId id="555"/>
            <p14:sldId id="532"/>
            <p14:sldId id="535"/>
            <p14:sldId id="536"/>
            <p14:sldId id="550"/>
            <p14:sldId id="551"/>
            <p14:sldId id="552"/>
            <p14:sldId id="553"/>
            <p14:sldId id="256"/>
            <p14:sldId id="481"/>
            <p14:sldId id="522"/>
            <p14:sldId id="556"/>
            <p14:sldId id="483"/>
            <p14:sldId id="484"/>
            <p14:sldId id="558"/>
            <p14:sldId id="557"/>
            <p14:sldId id="485"/>
            <p14:sldId id="559"/>
            <p14:sldId id="523"/>
            <p14:sldId id="560"/>
            <p14:sldId id="486"/>
            <p14:sldId id="561"/>
            <p14:sldId id="562"/>
            <p14:sldId id="563"/>
            <p14:sldId id="564"/>
            <p14:sldId id="565"/>
            <p14:sldId id="566"/>
            <p14:sldId id="567"/>
            <p14:sldId id="568"/>
            <p14:sldId id="57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646" autoAdjust="0"/>
  </p:normalViewPr>
  <p:slideViewPr>
    <p:cSldViewPr snapToGrid="0">
      <p:cViewPr varScale="1">
        <p:scale>
          <a:sx n="107" d="100"/>
          <a:sy n="107" d="100"/>
        </p:scale>
        <p:origin x="768"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slide" Target="slides/slide46.xml"/><Relationship Id="rId21" Type="http://schemas.openxmlformats.org/officeDocument/2006/relationships/slide" Target="slides/slide20.xml"/><Relationship Id="rId50" Type="http://schemas.openxmlformats.org/officeDocument/2006/relationships/viewProps" Target="viewProps.xml"/><Relationship Id="rId34" Type="http://schemas.openxmlformats.org/officeDocument/2006/relationships/slide" Target="slides/slide33.xml"/><Relationship Id="rId42" Type="http://schemas.openxmlformats.org/officeDocument/2006/relationships/slide" Target="slides/slide41.xml"/><Relationship Id="rId55" Type="http://schemas.openxmlformats.org/officeDocument/2006/relationships/customXml" Target="../customXml/item3.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52" Type="http://schemas.openxmlformats.org/officeDocument/2006/relationships/tableStyles" Target="tableStyles.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slide" Target="slides/slide43.xml"/><Relationship Id="rId48"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51"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46" Type="http://schemas.openxmlformats.org/officeDocument/2006/relationships/slide" Target="slides/slide45.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49" Type="http://schemas.openxmlformats.org/officeDocument/2006/relationships/presProps" Target="presProps.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5" Type="http://schemas.openxmlformats.org/officeDocument/2006/relationships/slide" Target="slides/slide1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138949-346E-4D47-90A3-A423B269BA30}"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pPr rtl="1"/>
          <a:endParaRPr lang="ar-JO"/>
        </a:p>
      </dgm:t>
    </dgm:pt>
    <dgm:pt modelId="{E353CA32-154A-4BCF-8E2F-E04DB7030F54}">
      <dgm:prSet phldrT="[Text]"/>
      <dgm:spPr/>
      <dgm:t>
        <a:bodyPr/>
        <a:lstStyle/>
        <a:p>
          <a:pPr rtl="1"/>
          <a:r>
            <a:rPr lang="en-US" b="1" dirty="0"/>
            <a:t>Being able to communicate effectively</a:t>
          </a:r>
          <a:endParaRPr lang="ar-JO" b="1" dirty="0"/>
        </a:p>
      </dgm:t>
    </dgm:pt>
    <dgm:pt modelId="{69E18CBC-C342-4DE9-8807-00B8769CD83C}" type="parTrans" cxnId="{ACD23BE0-9ABB-44CE-B427-4BE1670A65D3}">
      <dgm:prSet/>
      <dgm:spPr/>
      <dgm:t>
        <a:bodyPr/>
        <a:lstStyle/>
        <a:p>
          <a:pPr rtl="1"/>
          <a:endParaRPr lang="ar-JO"/>
        </a:p>
      </dgm:t>
    </dgm:pt>
    <dgm:pt modelId="{7B131EEF-0B11-42A8-9FE5-BE54E9968ACB}" type="sibTrans" cxnId="{ACD23BE0-9ABB-44CE-B427-4BE1670A65D3}">
      <dgm:prSet/>
      <dgm:spPr/>
      <dgm:t>
        <a:bodyPr/>
        <a:lstStyle/>
        <a:p>
          <a:pPr rtl="1"/>
          <a:endParaRPr lang="ar-JO"/>
        </a:p>
      </dgm:t>
    </dgm:pt>
    <dgm:pt modelId="{8BEFDB90-5A1A-4DF8-A27D-7CB5F3111B56}">
      <dgm:prSet phldrT="[Text]"/>
      <dgm:spPr>
        <a:solidFill>
          <a:srgbClr val="00B0F0"/>
        </a:solidFill>
      </dgm:spPr>
      <dgm:t>
        <a:bodyPr/>
        <a:lstStyle/>
        <a:p>
          <a:pPr rtl="1"/>
          <a:r>
            <a:rPr lang="en-US" b="1" dirty="0">
              <a:solidFill>
                <a:schemeClr val="tx1"/>
              </a:solidFill>
            </a:rPr>
            <a:t>Having a vision for the organization </a:t>
          </a:r>
          <a:endParaRPr lang="ar-JO" b="1" dirty="0">
            <a:solidFill>
              <a:schemeClr val="tx1"/>
            </a:solidFill>
          </a:endParaRPr>
        </a:p>
      </dgm:t>
    </dgm:pt>
    <dgm:pt modelId="{8716292F-12AC-4642-B148-8654E1D444F0}" type="parTrans" cxnId="{77ABA426-B822-4FAE-B030-5F09D380A6F1}">
      <dgm:prSet/>
      <dgm:spPr/>
      <dgm:t>
        <a:bodyPr/>
        <a:lstStyle/>
        <a:p>
          <a:pPr rtl="1"/>
          <a:endParaRPr lang="ar-JO"/>
        </a:p>
      </dgm:t>
    </dgm:pt>
    <dgm:pt modelId="{CB7FABF1-E6EE-4A51-9990-238402179762}" type="sibTrans" cxnId="{77ABA426-B822-4FAE-B030-5F09D380A6F1}">
      <dgm:prSet/>
      <dgm:spPr/>
      <dgm:t>
        <a:bodyPr/>
        <a:lstStyle/>
        <a:p>
          <a:pPr rtl="1"/>
          <a:endParaRPr lang="ar-JO"/>
        </a:p>
      </dgm:t>
    </dgm:pt>
    <dgm:pt modelId="{F31CA5D1-52A5-4965-8097-F7279DFD0AFB}">
      <dgm:prSet phldrT="[Text]"/>
      <dgm:spPr>
        <a:solidFill>
          <a:srgbClr val="00B0F0"/>
        </a:solidFill>
      </dgm:spPr>
      <dgm:t>
        <a:bodyPr/>
        <a:lstStyle/>
        <a:p>
          <a:pPr rtl="1"/>
          <a:r>
            <a:rPr lang="en-US" b="1" dirty="0">
              <a:solidFill>
                <a:schemeClr val="tx1"/>
              </a:solidFill>
            </a:rPr>
            <a:t>Being able to develop strategy</a:t>
          </a:r>
          <a:endParaRPr lang="ar-JO" b="1" dirty="0">
            <a:solidFill>
              <a:schemeClr val="tx1"/>
            </a:solidFill>
          </a:endParaRPr>
        </a:p>
      </dgm:t>
    </dgm:pt>
    <dgm:pt modelId="{55CB2B28-B92C-4894-98EF-F6EBF910E1F3}" type="parTrans" cxnId="{E7D9D569-DF42-4133-8AE4-72664BE97759}">
      <dgm:prSet/>
      <dgm:spPr/>
      <dgm:t>
        <a:bodyPr/>
        <a:lstStyle/>
        <a:p>
          <a:pPr rtl="1"/>
          <a:endParaRPr lang="ar-JO"/>
        </a:p>
      </dgm:t>
    </dgm:pt>
    <dgm:pt modelId="{37193CB9-F2AD-434C-8DE3-D40409ACF231}" type="sibTrans" cxnId="{E7D9D569-DF42-4133-8AE4-72664BE97759}">
      <dgm:prSet/>
      <dgm:spPr/>
      <dgm:t>
        <a:bodyPr/>
        <a:lstStyle/>
        <a:p>
          <a:pPr rtl="1"/>
          <a:endParaRPr lang="ar-JO"/>
        </a:p>
      </dgm:t>
    </dgm:pt>
    <dgm:pt modelId="{B0609DB4-7EF1-41A5-982B-339C64D1C816}">
      <dgm:prSet phldrT="[Text]"/>
      <dgm:spPr>
        <a:solidFill>
          <a:srgbClr val="00B0F0"/>
        </a:solidFill>
      </dgm:spPr>
      <dgm:t>
        <a:bodyPr/>
        <a:lstStyle/>
        <a:p>
          <a:pPr rtl="1"/>
          <a:r>
            <a:rPr lang="en-US" b="1" dirty="0">
              <a:solidFill>
                <a:schemeClr val="tx1"/>
              </a:solidFill>
            </a:rPr>
            <a:t>Creating the culture for the organization</a:t>
          </a:r>
          <a:endParaRPr lang="ar-JO" b="1" dirty="0">
            <a:solidFill>
              <a:schemeClr val="tx1"/>
            </a:solidFill>
          </a:endParaRPr>
        </a:p>
      </dgm:t>
    </dgm:pt>
    <dgm:pt modelId="{16E34177-209B-4925-A407-140278CEB2AF}" type="parTrans" cxnId="{9F2A84E7-7D9A-4D31-A6A6-ED7D99A341CF}">
      <dgm:prSet/>
      <dgm:spPr/>
      <dgm:t>
        <a:bodyPr/>
        <a:lstStyle/>
        <a:p>
          <a:pPr rtl="1"/>
          <a:endParaRPr lang="ar-JO"/>
        </a:p>
      </dgm:t>
    </dgm:pt>
    <dgm:pt modelId="{8F3AD162-0282-450B-8214-387896836BA1}" type="sibTrans" cxnId="{9F2A84E7-7D9A-4D31-A6A6-ED7D99A341CF}">
      <dgm:prSet/>
      <dgm:spPr/>
      <dgm:t>
        <a:bodyPr/>
        <a:lstStyle/>
        <a:p>
          <a:pPr rtl="1"/>
          <a:endParaRPr lang="ar-JO"/>
        </a:p>
      </dgm:t>
    </dgm:pt>
    <dgm:pt modelId="{D52A5C92-6B08-4714-8BF2-88D7359BC1AA}">
      <dgm:prSet phldrT="[Text]"/>
      <dgm:spPr>
        <a:solidFill>
          <a:srgbClr val="00B0F0"/>
        </a:solidFill>
      </dgm:spPr>
      <dgm:t>
        <a:bodyPr/>
        <a:lstStyle/>
        <a:p>
          <a:pPr algn="ctr" rtl="1"/>
          <a:r>
            <a:rPr lang="en-US" b="1" dirty="0">
              <a:solidFill>
                <a:schemeClr val="tx1"/>
              </a:solidFill>
            </a:rPr>
            <a:t>Managing and monitoring performance</a:t>
          </a:r>
          <a:endParaRPr lang="ar-JO" b="1" dirty="0">
            <a:solidFill>
              <a:schemeClr val="tx1"/>
            </a:solidFill>
          </a:endParaRPr>
        </a:p>
      </dgm:t>
    </dgm:pt>
    <dgm:pt modelId="{B00A6A6B-A173-4D95-8D00-66E713C07F3E}" type="parTrans" cxnId="{EC7EBACB-7A6F-4072-8DFD-741490BA25FA}">
      <dgm:prSet/>
      <dgm:spPr/>
      <dgm:t>
        <a:bodyPr/>
        <a:lstStyle/>
        <a:p>
          <a:pPr rtl="1"/>
          <a:endParaRPr lang="ar-JO"/>
        </a:p>
      </dgm:t>
    </dgm:pt>
    <dgm:pt modelId="{3AB381C1-6C30-4319-9C25-1AB840618154}" type="sibTrans" cxnId="{EC7EBACB-7A6F-4072-8DFD-741490BA25FA}">
      <dgm:prSet/>
      <dgm:spPr/>
      <dgm:t>
        <a:bodyPr/>
        <a:lstStyle/>
        <a:p>
          <a:pPr rtl="1"/>
          <a:endParaRPr lang="ar-JO"/>
        </a:p>
      </dgm:t>
    </dgm:pt>
    <dgm:pt modelId="{3C7C73CA-92D0-495A-86E0-8169F918A6D8}" type="pres">
      <dgm:prSet presAssocID="{90138949-346E-4D47-90A3-A423B269BA30}" presName="diagram" presStyleCnt="0">
        <dgm:presLayoutVars>
          <dgm:chMax val="1"/>
          <dgm:dir/>
          <dgm:animLvl val="ctr"/>
          <dgm:resizeHandles val="exact"/>
        </dgm:presLayoutVars>
      </dgm:prSet>
      <dgm:spPr/>
      <dgm:t>
        <a:bodyPr/>
        <a:lstStyle/>
        <a:p>
          <a:endParaRPr lang="en-US"/>
        </a:p>
      </dgm:t>
    </dgm:pt>
    <dgm:pt modelId="{145ADD3A-3371-49E3-A196-ADDCAAAF1405}" type="pres">
      <dgm:prSet presAssocID="{90138949-346E-4D47-90A3-A423B269BA30}" presName="matrix" presStyleCnt="0"/>
      <dgm:spPr/>
    </dgm:pt>
    <dgm:pt modelId="{769BB7DF-7CF2-45EC-A31F-46803EBE8FD3}" type="pres">
      <dgm:prSet presAssocID="{90138949-346E-4D47-90A3-A423B269BA30}" presName="tile1" presStyleLbl="node1" presStyleIdx="0" presStyleCnt="4"/>
      <dgm:spPr/>
      <dgm:t>
        <a:bodyPr/>
        <a:lstStyle/>
        <a:p>
          <a:endParaRPr lang="en-US"/>
        </a:p>
      </dgm:t>
    </dgm:pt>
    <dgm:pt modelId="{F3C744A5-CCB5-46AC-9C51-9F7D37824177}" type="pres">
      <dgm:prSet presAssocID="{90138949-346E-4D47-90A3-A423B269BA30}" presName="tile1text" presStyleLbl="node1" presStyleIdx="0" presStyleCnt="4">
        <dgm:presLayoutVars>
          <dgm:chMax val="0"/>
          <dgm:chPref val="0"/>
          <dgm:bulletEnabled val="1"/>
        </dgm:presLayoutVars>
      </dgm:prSet>
      <dgm:spPr/>
      <dgm:t>
        <a:bodyPr/>
        <a:lstStyle/>
        <a:p>
          <a:endParaRPr lang="en-US"/>
        </a:p>
      </dgm:t>
    </dgm:pt>
    <dgm:pt modelId="{DFDA930B-9FF3-48DD-9F1D-5D52A1D6BCA1}" type="pres">
      <dgm:prSet presAssocID="{90138949-346E-4D47-90A3-A423B269BA30}" presName="tile2" presStyleLbl="node1" presStyleIdx="1" presStyleCnt="4"/>
      <dgm:spPr/>
      <dgm:t>
        <a:bodyPr/>
        <a:lstStyle/>
        <a:p>
          <a:endParaRPr lang="en-US"/>
        </a:p>
      </dgm:t>
    </dgm:pt>
    <dgm:pt modelId="{6B598FC8-68C4-44FB-8EAA-76BCEECBB8DC}" type="pres">
      <dgm:prSet presAssocID="{90138949-346E-4D47-90A3-A423B269BA30}" presName="tile2text" presStyleLbl="node1" presStyleIdx="1" presStyleCnt="4">
        <dgm:presLayoutVars>
          <dgm:chMax val="0"/>
          <dgm:chPref val="0"/>
          <dgm:bulletEnabled val="1"/>
        </dgm:presLayoutVars>
      </dgm:prSet>
      <dgm:spPr/>
      <dgm:t>
        <a:bodyPr/>
        <a:lstStyle/>
        <a:p>
          <a:endParaRPr lang="en-US"/>
        </a:p>
      </dgm:t>
    </dgm:pt>
    <dgm:pt modelId="{12B413E9-44F1-426B-8AD7-2A6DE1F08AC5}" type="pres">
      <dgm:prSet presAssocID="{90138949-346E-4D47-90A3-A423B269BA30}" presName="tile3" presStyleLbl="node1" presStyleIdx="2" presStyleCnt="4"/>
      <dgm:spPr/>
      <dgm:t>
        <a:bodyPr/>
        <a:lstStyle/>
        <a:p>
          <a:endParaRPr lang="en-US"/>
        </a:p>
      </dgm:t>
    </dgm:pt>
    <dgm:pt modelId="{89067EC8-585B-4B9D-A80C-2A76BF70C5D1}" type="pres">
      <dgm:prSet presAssocID="{90138949-346E-4D47-90A3-A423B269BA30}" presName="tile3text" presStyleLbl="node1" presStyleIdx="2" presStyleCnt="4">
        <dgm:presLayoutVars>
          <dgm:chMax val="0"/>
          <dgm:chPref val="0"/>
          <dgm:bulletEnabled val="1"/>
        </dgm:presLayoutVars>
      </dgm:prSet>
      <dgm:spPr/>
      <dgm:t>
        <a:bodyPr/>
        <a:lstStyle/>
        <a:p>
          <a:endParaRPr lang="en-US"/>
        </a:p>
      </dgm:t>
    </dgm:pt>
    <dgm:pt modelId="{81184382-7934-485A-A862-78D75DD8E93B}" type="pres">
      <dgm:prSet presAssocID="{90138949-346E-4D47-90A3-A423B269BA30}" presName="tile4" presStyleLbl="node1" presStyleIdx="3" presStyleCnt="4"/>
      <dgm:spPr/>
      <dgm:t>
        <a:bodyPr/>
        <a:lstStyle/>
        <a:p>
          <a:endParaRPr lang="en-US"/>
        </a:p>
      </dgm:t>
    </dgm:pt>
    <dgm:pt modelId="{55017119-562C-40E5-A0D8-5A022AA5F4FE}" type="pres">
      <dgm:prSet presAssocID="{90138949-346E-4D47-90A3-A423B269BA30}" presName="tile4text" presStyleLbl="node1" presStyleIdx="3" presStyleCnt="4">
        <dgm:presLayoutVars>
          <dgm:chMax val="0"/>
          <dgm:chPref val="0"/>
          <dgm:bulletEnabled val="1"/>
        </dgm:presLayoutVars>
      </dgm:prSet>
      <dgm:spPr/>
      <dgm:t>
        <a:bodyPr/>
        <a:lstStyle/>
        <a:p>
          <a:endParaRPr lang="en-US"/>
        </a:p>
      </dgm:t>
    </dgm:pt>
    <dgm:pt modelId="{A420D6CB-3F2E-470D-B489-14E13E40EFDB}" type="pres">
      <dgm:prSet presAssocID="{90138949-346E-4D47-90A3-A423B269BA30}" presName="centerTile" presStyleLbl="fgShp" presStyleIdx="0" presStyleCnt="1">
        <dgm:presLayoutVars>
          <dgm:chMax val="0"/>
          <dgm:chPref val="0"/>
        </dgm:presLayoutVars>
      </dgm:prSet>
      <dgm:spPr/>
      <dgm:t>
        <a:bodyPr/>
        <a:lstStyle/>
        <a:p>
          <a:endParaRPr lang="en-US"/>
        </a:p>
      </dgm:t>
    </dgm:pt>
  </dgm:ptLst>
  <dgm:cxnLst>
    <dgm:cxn modelId="{ACD23BE0-9ABB-44CE-B427-4BE1670A65D3}" srcId="{90138949-346E-4D47-90A3-A423B269BA30}" destId="{E353CA32-154A-4BCF-8E2F-E04DB7030F54}" srcOrd="0" destOrd="0" parTransId="{69E18CBC-C342-4DE9-8807-00B8769CD83C}" sibTransId="{7B131EEF-0B11-42A8-9FE5-BE54E9968ACB}"/>
    <dgm:cxn modelId="{77ABA426-B822-4FAE-B030-5F09D380A6F1}" srcId="{E353CA32-154A-4BCF-8E2F-E04DB7030F54}" destId="{8BEFDB90-5A1A-4DF8-A27D-7CB5F3111B56}" srcOrd="0" destOrd="0" parTransId="{8716292F-12AC-4642-B148-8654E1D444F0}" sibTransId="{CB7FABF1-E6EE-4A51-9990-238402179762}"/>
    <dgm:cxn modelId="{49ED53C4-1C36-4B7A-86A9-657CAAAA2309}" type="presOf" srcId="{D52A5C92-6B08-4714-8BF2-88D7359BC1AA}" destId="{81184382-7934-485A-A862-78D75DD8E93B}" srcOrd="0" destOrd="0" presId="urn:microsoft.com/office/officeart/2005/8/layout/matrix1"/>
    <dgm:cxn modelId="{E5284084-273B-42D7-BEC4-6593120E7B8A}" type="presOf" srcId="{90138949-346E-4D47-90A3-A423B269BA30}" destId="{3C7C73CA-92D0-495A-86E0-8169F918A6D8}" srcOrd="0" destOrd="0" presId="urn:microsoft.com/office/officeart/2005/8/layout/matrix1"/>
    <dgm:cxn modelId="{5D16AEF6-DDEC-439C-BAD1-2C223CDBC0CE}" type="presOf" srcId="{8BEFDB90-5A1A-4DF8-A27D-7CB5F3111B56}" destId="{769BB7DF-7CF2-45EC-A31F-46803EBE8FD3}" srcOrd="0" destOrd="0" presId="urn:microsoft.com/office/officeart/2005/8/layout/matrix1"/>
    <dgm:cxn modelId="{132A4B16-1181-4702-918E-9E181B8ECDA0}" type="presOf" srcId="{F31CA5D1-52A5-4965-8097-F7279DFD0AFB}" destId="{6B598FC8-68C4-44FB-8EAA-76BCEECBB8DC}" srcOrd="1" destOrd="0" presId="urn:microsoft.com/office/officeart/2005/8/layout/matrix1"/>
    <dgm:cxn modelId="{FE353D18-4921-4588-919C-09C3CDE0E240}" type="presOf" srcId="{D52A5C92-6B08-4714-8BF2-88D7359BC1AA}" destId="{55017119-562C-40E5-A0D8-5A022AA5F4FE}" srcOrd="1" destOrd="0" presId="urn:microsoft.com/office/officeart/2005/8/layout/matrix1"/>
    <dgm:cxn modelId="{0A7126F0-5AFA-4C20-9FBE-672B2EE26881}" type="presOf" srcId="{B0609DB4-7EF1-41A5-982B-339C64D1C816}" destId="{12B413E9-44F1-426B-8AD7-2A6DE1F08AC5}" srcOrd="0" destOrd="0" presId="urn:microsoft.com/office/officeart/2005/8/layout/matrix1"/>
    <dgm:cxn modelId="{AAF5C1E4-0A77-4FA1-B05A-EBC9FC0D702B}" type="presOf" srcId="{B0609DB4-7EF1-41A5-982B-339C64D1C816}" destId="{89067EC8-585B-4B9D-A80C-2A76BF70C5D1}" srcOrd="1" destOrd="0" presId="urn:microsoft.com/office/officeart/2005/8/layout/matrix1"/>
    <dgm:cxn modelId="{9F2A84E7-7D9A-4D31-A6A6-ED7D99A341CF}" srcId="{E353CA32-154A-4BCF-8E2F-E04DB7030F54}" destId="{B0609DB4-7EF1-41A5-982B-339C64D1C816}" srcOrd="2" destOrd="0" parTransId="{16E34177-209B-4925-A407-140278CEB2AF}" sibTransId="{8F3AD162-0282-450B-8214-387896836BA1}"/>
    <dgm:cxn modelId="{E3F61BB9-E609-4415-8D97-295478156068}" type="presOf" srcId="{E353CA32-154A-4BCF-8E2F-E04DB7030F54}" destId="{A420D6CB-3F2E-470D-B489-14E13E40EFDB}" srcOrd="0" destOrd="0" presId="urn:microsoft.com/office/officeart/2005/8/layout/matrix1"/>
    <dgm:cxn modelId="{38FE95EB-8903-4E5C-9106-2BD05BAC1F1C}" type="presOf" srcId="{F31CA5D1-52A5-4965-8097-F7279DFD0AFB}" destId="{DFDA930B-9FF3-48DD-9F1D-5D52A1D6BCA1}" srcOrd="0" destOrd="0" presId="urn:microsoft.com/office/officeart/2005/8/layout/matrix1"/>
    <dgm:cxn modelId="{E7D9D569-DF42-4133-8AE4-72664BE97759}" srcId="{E353CA32-154A-4BCF-8E2F-E04DB7030F54}" destId="{F31CA5D1-52A5-4965-8097-F7279DFD0AFB}" srcOrd="1" destOrd="0" parTransId="{55CB2B28-B92C-4894-98EF-F6EBF910E1F3}" sibTransId="{37193CB9-F2AD-434C-8DE3-D40409ACF231}"/>
    <dgm:cxn modelId="{EC7EBACB-7A6F-4072-8DFD-741490BA25FA}" srcId="{E353CA32-154A-4BCF-8E2F-E04DB7030F54}" destId="{D52A5C92-6B08-4714-8BF2-88D7359BC1AA}" srcOrd="3" destOrd="0" parTransId="{B00A6A6B-A173-4D95-8D00-66E713C07F3E}" sibTransId="{3AB381C1-6C30-4319-9C25-1AB840618154}"/>
    <dgm:cxn modelId="{20236002-E302-40DF-B3A7-2509AB3C016F}" type="presOf" srcId="{8BEFDB90-5A1A-4DF8-A27D-7CB5F3111B56}" destId="{F3C744A5-CCB5-46AC-9C51-9F7D37824177}" srcOrd="1" destOrd="0" presId="urn:microsoft.com/office/officeart/2005/8/layout/matrix1"/>
    <dgm:cxn modelId="{320A7449-E047-40B2-8F03-2F2945259345}" type="presParOf" srcId="{3C7C73CA-92D0-495A-86E0-8169F918A6D8}" destId="{145ADD3A-3371-49E3-A196-ADDCAAAF1405}" srcOrd="0" destOrd="0" presId="urn:microsoft.com/office/officeart/2005/8/layout/matrix1"/>
    <dgm:cxn modelId="{9EAB66FB-063D-4CC2-9B11-62DD7778F846}" type="presParOf" srcId="{145ADD3A-3371-49E3-A196-ADDCAAAF1405}" destId="{769BB7DF-7CF2-45EC-A31F-46803EBE8FD3}" srcOrd="0" destOrd="0" presId="urn:microsoft.com/office/officeart/2005/8/layout/matrix1"/>
    <dgm:cxn modelId="{4FDB7600-46AA-49B3-B7C1-74C5F4FE12D7}" type="presParOf" srcId="{145ADD3A-3371-49E3-A196-ADDCAAAF1405}" destId="{F3C744A5-CCB5-46AC-9C51-9F7D37824177}" srcOrd="1" destOrd="0" presId="urn:microsoft.com/office/officeart/2005/8/layout/matrix1"/>
    <dgm:cxn modelId="{57708F8B-9262-40F8-B0E9-51C8DE2A23B2}" type="presParOf" srcId="{145ADD3A-3371-49E3-A196-ADDCAAAF1405}" destId="{DFDA930B-9FF3-48DD-9F1D-5D52A1D6BCA1}" srcOrd="2" destOrd="0" presId="urn:microsoft.com/office/officeart/2005/8/layout/matrix1"/>
    <dgm:cxn modelId="{77033F0E-E4A2-4B0F-8610-DB678BDCF2E6}" type="presParOf" srcId="{145ADD3A-3371-49E3-A196-ADDCAAAF1405}" destId="{6B598FC8-68C4-44FB-8EAA-76BCEECBB8DC}" srcOrd="3" destOrd="0" presId="urn:microsoft.com/office/officeart/2005/8/layout/matrix1"/>
    <dgm:cxn modelId="{52F7758D-1A85-4636-8A64-A6D8BCA6A355}" type="presParOf" srcId="{145ADD3A-3371-49E3-A196-ADDCAAAF1405}" destId="{12B413E9-44F1-426B-8AD7-2A6DE1F08AC5}" srcOrd="4" destOrd="0" presId="urn:microsoft.com/office/officeart/2005/8/layout/matrix1"/>
    <dgm:cxn modelId="{49C3FA1C-1986-4C24-8861-781BD85DDC8F}" type="presParOf" srcId="{145ADD3A-3371-49E3-A196-ADDCAAAF1405}" destId="{89067EC8-585B-4B9D-A80C-2A76BF70C5D1}" srcOrd="5" destOrd="0" presId="urn:microsoft.com/office/officeart/2005/8/layout/matrix1"/>
    <dgm:cxn modelId="{96E68A8B-BE80-4C75-819E-2AAEFAA07E68}" type="presParOf" srcId="{145ADD3A-3371-49E3-A196-ADDCAAAF1405}" destId="{81184382-7934-485A-A862-78D75DD8E93B}" srcOrd="6" destOrd="0" presId="urn:microsoft.com/office/officeart/2005/8/layout/matrix1"/>
    <dgm:cxn modelId="{44CB994B-466F-4A6C-B9F1-17EFD6120483}" type="presParOf" srcId="{145ADD3A-3371-49E3-A196-ADDCAAAF1405}" destId="{55017119-562C-40E5-A0D8-5A022AA5F4FE}" srcOrd="7" destOrd="0" presId="urn:microsoft.com/office/officeart/2005/8/layout/matrix1"/>
    <dgm:cxn modelId="{3B472046-DD7C-47FA-9909-AF027F1020C0}" type="presParOf" srcId="{3C7C73CA-92D0-495A-86E0-8169F918A6D8}" destId="{A420D6CB-3F2E-470D-B489-14E13E40EFDB}"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CF6B90-8EDF-4352-AF15-63681A525526}"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pPr rtl="1"/>
          <a:endParaRPr lang="ar-JO"/>
        </a:p>
      </dgm:t>
    </dgm:pt>
    <dgm:pt modelId="{FE6CBAF0-977B-4779-8F53-754FFE9539FB}">
      <dgm:prSet phldrT="[Text]"/>
      <dgm:spPr>
        <a:solidFill>
          <a:srgbClr val="00B0F0"/>
        </a:solidFill>
      </dgm:spPr>
      <dgm:t>
        <a:bodyPr/>
        <a:lstStyle/>
        <a:p>
          <a:pPr rtl="1"/>
          <a:r>
            <a:rPr lang="en-US" b="0" u="sng" dirty="0">
              <a:solidFill>
                <a:srgbClr val="FF0000"/>
              </a:solidFill>
            </a:rPr>
            <a:t>Social skills </a:t>
          </a:r>
          <a:r>
            <a:rPr lang="en-US" dirty="0">
              <a:solidFill>
                <a:schemeClr val="tx1"/>
              </a:solidFill>
            </a:rPr>
            <a:t>-This is the ability to relate to people and collaborate with them and, above all, build relationships with them.</a:t>
          </a:r>
          <a:endParaRPr lang="ar-JO" dirty="0">
            <a:solidFill>
              <a:schemeClr val="tx1"/>
            </a:solidFill>
          </a:endParaRPr>
        </a:p>
      </dgm:t>
    </dgm:pt>
    <dgm:pt modelId="{236655F0-3122-4C11-9BDD-5614050A34D4}" type="parTrans" cxnId="{BCCCAB4D-9DE4-44B3-873E-F080FFB96AD1}">
      <dgm:prSet/>
      <dgm:spPr/>
      <dgm:t>
        <a:bodyPr/>
        <a:lstStyle/>
        <a:p>
          <a:pPr rtl="1"/>
          <a:endParaRPr lang="ar-JO"/>
        </a:p>
      </dgm:t>
    </dgm:pt>
    <dgm:pt modelId="{0DFC32CB-A748-4ABC-BBBD-548D81D5BB45}" type="sibTrans" cxnId="{BCCCAB4D-9DE4-44B3-873E-F080FFB96AD1}">
      <dgm:prSet/>
      <dgm:spPr/>
      <dgm:t>
        <a:bodyPr/>
        <a:lstStyle/>
        <a:p>
          <a:pPr rtl="1"/>
          <a:endParaRPr lang="ar-JO"/>
        </a:p>
      </dgm:t>
    </dgm:pt>
    <dgm:pt modelId="{AB84DE81-1B08-49F6-875C-FAEB77AB15B0}">
      <dgm:prSet phldrT="[Text]"/>
      <dgm:spPr>
        <a:solidFill>
          <a:srgbClr val="00B0F0"/>
        </a:solidFill>
        <a:ln>
          <a:solidFill>
            <a:srgbClr val="00B0F0"/>
          </a:solidFill>
        </a:ln>
      </dgm:spPr>
      <dgm:t>
        <a:bodyPr/>
        <a:lstStyle/>
        <a:p>
          <a:pPr rtl="1"/>
          <a:r>
            <a:rPr lang="en-US" b="0" u="sng" dirty="0">
              <a:solidFill>
                <a:srgbClr val="FF0000"/>
              </a:solidFill>
            </a:rPr>
            <a:t>Self-management</a:t>
          </a:r>
          <a:r>
            <a:rPr lang="en-US" b="0" u="sng" dirty="0">
              <a:solidFill>
                <a:schemeClr val="tx1"/>
              </a:solidFill>
            </a:rPr>
            <a:t> </a:t>
          </a:r>
          <a:r>
            <a:rPr lang="en-US" dirty="0">
              <a:solidFill>
                <a:schemeClr val="tx1"/>
              </a:solidFill>
            </a:rPr>
            <a:t> -This is the ability to adapt their </a:t>
          </a:r>
          <a:r>
            <a:rPr lang="en-US" dirty="0" err="1">
              <a:solidFill>
                <a:schemeClr val="tx1"/>
              </a:solidFill>
            </a:rPr>
            <a:t>behaviour</a:t>
          </a:r>
          <a:r>
            <a:rPr lang="en-US" dirty="0">
              <a:solidFill>
                <a:schemeClr val="tx1"/>
              </a:solidFill>
            </a:rPr>
            <a:t> to meet different circumstances, and requires control, integrity, initiative and conscientiousness.</a:t>
          </a:r>
          <a:endParaRPr lang="ar-JO" dirty="0">
            <a:solidFill>
              <a:schemeClr val="tx1"/>
            </a:solidFill>
          </a:endParaRPr>
        </a:p>
      </dgm:t>
    </dgm:pt>
    <dgm:pt modelId="{34D8B7CC-DC53-44FD-8271-3B4AE2CE3816}" type="parTrans" cxnId="{6F6E56A4-C49D-4522-9B34-AC1DD2ADB827}">
      <dgm:prSet/>
      <dgm:spPr/>
      <dgm:t>
        <a:bodyPr/>
        <a:lstStyle/>
        <a:p>
          <a:pPr rtl="1"/>
          <a:endParaRPr lang="ar-JO"/>
        </a:p>
      </dgm:t>
    </dgm:pt>
    <dgm:pt modelId="{3FC1A6E3-2EB3-41DF-B89C-2BC22A34DA29}" type="sibTrans" cxnId="{6F6E56A4-C49D-4522-9B34-AC1DD2ADB827}">
      <dgm:prSet/>
      <dgm:spPr/>
      <dgm:t>
        <a:bodyPr/>
        <a:lstStyle/>
        <a:p>
          <a:pPr rtl="1"/>
          <a:endParaRPr lang="ar-JO"/>
        </a:p>
      </dgm:t>
    </dgm:pt>
    <dgm:pt modelId="{CD0A1D1F-F7DB-4982-82C0-933CABF1244F}">
      <dgm:prSet phldrT="[Text]"/>
      <dgm:spPr>
        <a:solidFill>
          <a:srgbClr val="00B0F0"/>
        </a:solidFill>
      </dgm:spPr>
      <dgm:t>
        <a:bodyPr/>
        <a:lstStyle/>
        <a:p>
          <a:pPr rtl="1"/>
          <a:r>
            <a:rPr lang="en-US" b="0" u="sng" dirty="0">
              <a:solidFill>
                <a:srgbClr val="FF0000"/>
              </a:solidFill>
            </a:rPr>
            <a:t>Social awareness </a:t>
          </a:r>
          <a:r>
            <a:rPr lang="en-US" dirty="0">
              <a:solidFill>
                <a:schemeClr val="tx1"/>
              </a:solidFill>
            </a:rPr>
            <a:t>-This is the appreciation of different circumstances, both of people and the environment or context in which they find themselves, and requires empathy, sensing other people's emotions.</a:t>
          </a:r>
          <a:endParaRPr lang="ar-JO" dirty="0">
            <a:solidFill>
              <a:schemeClr val="tx1"/>
            </a:solidFill>
          </a:endParaRPr>
        </a:p>
      </dgm:t>
    </dgm:pt>
    <dgm:pt modelId="{A7DCEEB8-AF78-4BFD-B3C6-6453B71B464C}" type="parTrans" cxnId="{99118989-F7A5-434E-91D4-7EDDF8B24D95}">
      <dgm:prSet/>
      <dgm:spPr/>
      <dgm:t>
        <a:bodyPr/>
        <a:lstStyle/>
        <a:p>
          <a:pPr rtl="1"/>
          <a:endParaRPr lang="ar-JO"/>
        </a:p>
      </dgm:t>
    </dgm:pt>
    <dgm:pt modelId="{A7AFF208-0D13-4A05-BEA1-301B18ADE3E6}" type="sibTrans" cxnId="{99118989-F7A5-434E-91D4-7EDDF8B24D95}">
      <dgm:prSet/>
      <dgm:spPr/>
      <dgm:t>
        <a:bodyPr/>
        <a:lstStyle/>
        <a:p>
          <a:pPr rtl="1"/>
          <a:endParaRPr lang="ar-JO"/>
        </a:p>
      </dgm:t>
    </dgm:pt>
    <dgm:pt modelId="{CA338931-B175-487C-A0CC-75008D50834B}">
      <dgm:prSet phldrT="[Text]"/>
      <dgm:spPr/>
      <dgm:t>
        <a:bodyPr/>
        <a:lstStyle/>
        <a:p>
          <a:endParaRPr lang="en-US"/>
        </a:p>
      </dgm:t>
    </dgm:pt>
    <dgm:pt modelId="{9FCBEBB1-D495-49E4-9B72-D30AAB890176}" type="parTrans" cxnId="{4612CA7A-7343-4BF7-865D-4B3D454A39D6}">
      <dgm:prSet/>
      <dgm:spPr/>
      <dgm:t>
        <a:bodyPr/>
        <a:lstStyle/>
        <a:p>
          <a:pPr rtl="1"/>
          <a:endParaRPr lang="ar-JO"/>
        </a:p>
      </dgm:t>
    </dgm:pt>
    <dgm:pt modelId="{ABC0E441-8E88-4FD1-B261-A1CDC89ECE06}" type="sibTrans" cxnId="{4612CA7A-7343-4BF7-865D-4B3D454A39D6}">
      <dgm:prSet/>
      <dgm:spPr/>
      <dgm:t>
        <a:bodyPr/>
        <a:lstStyle/>
        <a:p>
          <a:pPr rtl="1"/>
          <a:endParaRPr lang="ar-JO"/>
        </a:p>
      </dgm:t>
    </dgm:pt>
    <dgm:pt modelId="{A8B854BB-4E5F-4792-9D91-BAE49BFDAAC9}">
      <dgm:prSet/>
      <dgm:spPr>
        <a:solidFill>
          <a:srgbClr val="00B0F0"/>
        </a:solidFill>
      </dgm:spPr>
      <dgm:t>
        <a:bodyPr/>
        <a:lstStyle/>
        <a:p>
          <a:pPr rtl="1"/>
          <a:r>
            <a:rPr lang="en-US" b="0" u="sng" dirty="0">
              <a:solidFill>
                <a:srgbClr val="FF0000"/>
              </a:solidFill>
            </a:rPr>
            <a:t>Self-awareness </a:t>
          </a:r>
          <a:r>
            <a:rPr lang="en-US" dirty="0">
              <a:solidFill>
                <a:schemeClr val="tx1"/>
              </a:solidFill>
            </a:rPr>
            <a:t>-This is the ability of leaders to understand themselves, their strengths, weaknesses  and emotions.</a:t>
          </a:r>
          <a:endParaRPr lang="ar-JO" dirty="0">
            <a:solidFill>
              <a:schemeClr val="tx1"/>
            </a:solidFill>
          </a:endParaRPr>
        </a:p>
      </dgm:t>
    </dgm:pt>
    <dgm:pt modelId="{1CA41CE9-2A9B-4F65-8DA0-852693E480B3}" type="parTrans" cxnId="{A3FAE742-E890-4A0E-883C-FC7309B70220}">
      <dgm:prSet/>
      <dgm:spPr/>
      <dgm:t>
        <a:bodyPr/>
        <a:lstStyle/>
        <a:p>
          <a:pPr rtl="1"/>
          <a:endParaRPr lang="ar-JO"/>
        </a:p>
      </dgm:t>
    </dgm:pt>
    <dgm:pt modelId="{F0EF292A-BE97-4748-A2F9-6D75EBA4EF8B}" type="sibTrans" cxnId="{A3FAE742-E890-4A0E-883C-FC7309B70220}">
      <dgm:prSet/>
      <dgm:spPr/>
      <dgm:t>
        <a:bodyPr/>
        <a:lstStyle/>
        <a:p>
          <a:pPr rtl="1"/>
          <a:endParaRPr lang="ar-JO"/>
        </a:p>
      </dgm:t>
    </dgm:pt>
    <dgm:pt modelId="{68251FFB-1FAE-4B9D-81F4-BFE893091DB7}" type="pres">
      <dgm:prSet presAssocID="{90CF6B90-8EDF-4352-AF15-63681A525526}" presName="matrix" presStyleCnt="0">
        <dgm:presLayoutVars>
          <dgm:chMax val="1"/>
          <dgm:dir/>
          <dgm:resizeHandles val="exact"/>
        </dgm:presLayoutVars>
      </dgm:prSet>
      <dgm:spPr/>
      <dgm:t>
        <a:bodyPr/>
        <a:lstStyle/>
        <a:p>
          <a:endParaRPr lang="en-US"/>
        </a:p>
      </dgm:t>
    </dgm:pt>
    <dgm:pt modelId="{B2F6F8DE-146A-4FC9-B64A-61817FC91884}" type="pres">
      <dgm:prSet presAssocID="{90CF6B90-8EDF-4352-AF15-63681A525526}" presName="diamond" presStyleLbl="bgShp" presStyleIdx="0" presStyleCnt="1" custLinFactNeighborX="-188" custLinFactNeighborY="-99"/>
      <dgm:spPr/>
    </dgm:pt>
    <dgm:pt modelId="{17AD9198-A8A8-4444-BA42-9A39DC51FD8F}" type="pres">
      <dgm:prSet presAssocID="{90CF6B90-8EDF-4352-AF15-63681A525526}" presName="quad1" presStyleLbl="node1" presStyleIdx="0" presStyleCnt="4">
        <dgm:presLayoutVars>
          <dgm:chMax val="0"/>
          <dgm:chPref val="0"/>
          <dgm:bulletEnabled val="1"/>
        </dgm:presLayoutVars>
      </dgm:prSet>
      <dgm:spPr/>
      <dgm:t>
        <a:bodyPr/>
        <a:lstStyle/>
        <a:p>
          <a:endParaRPr lang="en-US"/>
        </a:p>
      </dgm:t>
    </dgm:pt>
    <dgm:pt modelId="{27D616FB-E5D7-484B-81AF-8ACCBDA2904B}" type="pres">
      <dgm:prSet presAssocID="{90CF6B90-8EDF-4352-AF15-63681A525526}" presName="quad2" presStyleLbl="node1" presStyleIdx="1" presStyleCnt="4">
        <dgm:presLayoutVars>
          <dgm:chMax val="0"/>
          <dgm:chPref val="0"/>
          <dgm:bulletEnabled val="1"/>
        </dgm:presLayoutVars>
      </dgm:prSet>
      <dgm:spPr/>
      <dgm:t>
        <a:bodyPr/>
        <a:lstStyle/>
        <a:p>
          <a:endParaRPr lang="en-US"/>
        </a:p>
      </dgm:t>
    </dgm:pt>
    <dgm:pt modelId="{6003A8DB-C906-4EEF-AA47-FB6FAA12B4E7}" type="pres">
      <dgm:prSet presAssocID="{90CF6B90-8EDF-4352-AF15-63681A525526}" presName="quad3" presStyleLbl="node1" presStyleIdx="2" presStyleCnt="4">
        <dgm:presLayoutVars>
          <dgm:chMax val="0"/>
          <dgm:chPref val="0"/>
          <dgm:bulletEnabled val="1"/>
        </dgm:presLayoutVars>
      </dgm:prSet>
      <dgm:spPr/>
      <dgm:t>
        <a:bodyPr/>
        <a:lstStyle/>
        <a:p>
          <a:endParaRPr lang="en-US"/>
        </a:p>
      </dgm:t>
    </dgm:pt>
    <dgm:pt modelId="{9F3445EB-43EF-4C83-8C56-B09302E89817}" type="pres">
      <dgm:prSet presAssocID="{90CF6B90-8EDF-4352-AF15-63681A525526}" presName="quad4" presStyleLbl="node1" presStyleIdx="3" presStyleCnt="4">
        <dgm:presLayoutVars>
          <dgm:chMax val="0"/>
          <dgm:chPref val="0"/>
          <dgm:bulletEnabled val="1"/>
        </dgm:presLayoutVars>
      </dgm:prSet>
      <dgm:spPr/>
      <dgm:t>
        <a:bodyPr/>
        <a:lstStyle/>
        <a:p>
          <a:endParaRPr lang="en-US"/>
        </a:p>
      </dgm:t>
    </dgm:pt>
  </dgm:ptLst>
  <dgm:cxnLst>
    <dgm:cxn modelId="{08D6C4A9-D3B7-46E9-9CDC-1AB800F081EB}" type="presOf" srcId="{AB84DE81-1B08-49F6-875C-FAEB77AB15B0}" destId="{6003A8DB-C906-4EEF-AA47-FB6FAA12B4E7}" srcOrd="0" destOrd="0" presId="urn:microsoft.com/office/officeart/2005/8/layout/matrix3"/>
    <dgm:cxn modelId="{052B2ED9-0649-48B5-B370-15874AF60F12}" type="presOf" srcId="{FE6CBAF0-977B-4779-8F53-754FFE9539FB}" destId="{17AD9198-A8A8-4444-BA42-9A39DC51FD8F}" srcOrd="0" destOrd="0" presId="urn:microsoft.com/office/officeart/2005/8/layout/matrix3"/>
    <dgm:cxn modelId="{4612CA7A-7343-4BF7-865D-4B3D454A39D6}" srcId="{90CF6B90-8EDF-4352-AF15-63681A525526}" destId="{CA338931-B175-487C-A0CC-75008D50834B}" srcOrd="4" destOrd="0" parTransId="{9FCBEBB1-D495-49E4-9B72-D30AAB890176}" sibTransId="{ABC0E441-8E88-4FD1-B261-A1CDC89ECE06}"/>
    <dgm:cxn modelId="{6F6E56A4-C49D-4522-9B34-AC1DD2ADB827}" srcId="{90CF6B90-8EDF-4352-AF15-63681A525526}" destId="{AB84DE81-1B08-49F6-875C-FAEB77AB15B0}" srcOrd="2" destOrd="0" parTransId="{34D8B7CC-DC53-44FD-8271-3B4AE2CE3816}" sibTransId="{3FC1A6E3-2EB3-41DF-B89C-2BC22A34DA29}"/>
    <dgm:cxn modelId="{99118989-F7A5-434E-91D4-7EDDF8B24D95}" srcId="{90CF6B90-8EDF-4352-AF15-63681A525526}" destId="{CD0A1D1F-F7DB-4982-82C0-933CABF1244F}" srcOrd="3" destOrd="0" parTransId="{A7DCEEB8-AF78-4BFD-B3C6-6453B71B464C}" sibTransId="{A7AFF208-0D13-4A05-BEA1-301B18ADE3E6}"/>
    <dgm:cxn modelId="{A3FAE742-E890-4A0E-883C-FC7309B70220}" srcId="{90CF6B90-8EDF-4352-AF15-63681A525526}" destId="{A8B854BB-4E5F-4792-9D91-BAE49BFDAAC9}" srcOrd="1" destOrd="0" parTransId="{1CA41CE9-2A9B-4F65-8DA0-852693E480B3}" sibTransId="{F0EF292A-BE97-4748-A2F9-6D75EBA4EF8B}"/>
    <dgm:cxn modelId="{4A2CE229-38C3-4E51-9252-397DEB70EC77}" type="presOf" srcId="{CD0A1D1F-F7DB-4982-82C0-933CABF1244F}" destId="{9F3445EB-43EF-4C83-8C56-B09302E89817}" srcOrd="0" destOrd="0" presId="urn:microsoft.com/office/officeart/2005/8/layout/matrix3"/>
    <dgm:cxn modelId="{B8F78292-8135-4B4A-A650-20BF33F8763A}" type="presOf" srcId="{90CF6B90-8EDF-4352-AF15-63681A525526}" destId="{68251FFB-1FAE-4B9D-81F4-BFE893091DB7}" srcOrd="0" destOrd="0" presId="urn:microsoft.com/office/officeart/2005/8/layout/matrix3"/>
    <dgm:cxn modelId="{BCCCAB4D-9DE4-44B3-873E-F080FFB96AD1}" srcId="{90CF6B90-8EDF-4352-AF15-63681A525526}" destId="{FE6CBAF0-977B-4779-8F53-754FFE9539FB}" srcOrd="0" destOrd="0" parTransId="{236655F0-3122-4C11-9BDD-5614050A34D4}" sibTransId="{0DFC32CB-A748-4ABC-BBBD-548D81D5BB45}"/>
    <dgm:cxn modelId="{3BF4C6AF-BD7F-4B26-A93E-F1A960FA23C9}" type="presOf" srcId="{A8B854BB-4E5F-4792-9D91-BAE49BFDAAC9}" destId="{27D616FB-E5D7-484B-81AF-8ACCBDA2904B}" srcOrd="0" destOrd="0" presId="urn:microsoft.com/office/officeart/2005/8/layout/matrix3"/>
    <dgm:cxn modelId="{78409FC6-A623-4329-BDC3-B0A6EC28BB85}" type="presParOf" srcId="{68251FFB-1FAE-4B9D-81F4-BFE893091DB7}" destId="{B2F6F8DE-146A-4FC9-B64A-61817FC91884}" srcOrd="0" destOrd="0" presId="urn:microsoft.com/office/officeart/2005/8/layout/matrix3"/>
    <dgm:cxn modelId="{D90911F9-D20F-4FC1-B7C5-BCB73BB1BC12}" type="presParOf" srcId="{68251FFB-1FAE-4B9D-81F4-BFE893091DB7}" destId="{17AD9198-A8A8-4444-BA42-9A39DC51FD8F}" srcOrd="1" destOrd="0" presId="urn:microsoft.com/office/officeart/2005/8/layout/matrix3"/>
    <dgm:cxn modelId="{F1C65BEB-7A00-4A1E-B77C-73A4680165DA}" type="presParOf" srcId="{68251FFB-1FAE-4B9D-81F4-BFE893091DB7}" destId="{27D616FB-E5D7-484B-81AF-8ACCBDA2904B}" srcOrd="2" destOrd="0" presId="urn:microsoft.com/office/officeart/2005/8/layout/matrix3"/>
    <dgm:cxn modelId="{6DBC08E9-ABB1-441C-846F-EADEF8586B66}" type="presParOf" srcId="{68251FFB-1FAE-4B9D-81F4-BFE893091DB7}" destId="{6003A8DB-C906-4EEF-AA47-FB6FAA12B4E7}" srcOrd="3" destOrd="0" presId="urn:microsoft.com/office/officeart/2005/8/layout/matrix3"/>
    <dgm:cxn modelId="{A729A3F9-B6E4-4925-A32E-FD34E47D0141}" type="presParOf" srcId="{68251FFB-1FAE-4B9D-81F4-BFE893091DB7}" destId="{9F3445EB-43EF-4C83-8C56-B09302E89817}"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7FC692-9437-496C-849B-C91C32526474}"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BD05788B-4D03-4348-A50D-C2762CC75369}">
      <dgm:prSet phldrT="[Text]"/>
      <dgm:spPr/>
      <dgm:t>
        <a:bodyPr/>
        <a:lstStyle/>
        <a:p>
          <a:r>
            <a:rPr lang="en-US" dirty="0" smtClean="0"/>
            <a:t>Keep it simple </a:t>
          </a:r>
          <a:endParaRPr lang="en-US" dirty="0"/>
        </a:p>
      </dgm:t>
    </dgm:pt>
    <dgm:pt modelId="{144716B7-553D-4503-9E49-AE2884EE5635}" type="parTrans" cxnId="{359A5611-152C-44B1-8451-814EFD3F05E9}">
      <dgm:prSet/>
      <dgm:spPr/>
      <dgm:t>
        <a:bodyPr/>
        <a:lstStyle/>
        <a:p>
          <a:endParaRPr lang="en-US"/>
        </a:p>
      </dgm:t>
    </dgm:pt>
    <dgm:pt modelId="{5DDBA84C-AE90-423B-BB5D-923A3A857998}" type="sibTrans" cxnId="{359A5611-152C-44B1-8451-814EFD3F05E9}">
      <dgm:prSet/>
      <dgm:spPr/>
      <dgm:t>
        <a:bodyPr/>
        <a:lstStyle/>
        <a:p>
          <a:endParaRPr lang="en-US"/>
        </a:p>
      </dgm:t>
    </dgm:pt>
    <dgm:pt modelId="{C3A3C2EA-0D49-4B7B-899F-D21325DFE408}">
      <dgm:prSet phldrT="[Text]"/>
      <dgm:spPr/>
      <dgm:t>
        <a:bodyPr/>
        <a:lstStyle/>
        <a:p>
          <a:r>
            <a:rPr lang="en-US" dirty="0" smtClean="0"/>
            <a:t>Use metaphors, analogies and examples </a:t>
          </a:r>
          <a:endParaRPr lang="en-US" dirty="0"/>
        </a:p>
      </dgm:t>
    </dgm:pt>
    <dgm:pt modelId="{B354B881-651B-47F7-91DA-F4B632E1904D}" type="parTrans" cxnId="{C4F09A0B-4476-4F3C-924F-DB13E84E910F}">
      <dgm:prSet/>
      <dgm:spPr/>
      <dgm:t>
        <a:bodyPr/>
        <a:lstStyle/>
        <a:p>
          <a:endParaRPr lang="en-US"/>
        </a:p>
      </dgm:t>
    </dgm:pt>
    <dgm:pt modelId="{B1383D1E-DC4E-46FA-89F2-EABB2C4ABF4C}" type="sibTrans" cxnId="{C4F09A0B-4476-4F3C-924F-DB13E84E910F}">
      <dgm:prSet/>
      <dgm:spPr/>
      <dgm:t>
        <a:bodyPr/>
        <a:lstStyle/>
        <a:p>
          <a:endParaRPr lang="en-US"/>
        </a:p>
      </dgm:t>
    </dgm:pt>
    <dgm:pt modelId="{A7293983-81B0-4AEE-9C8F-A6C421283AE8}">
      <dgm:prSet phldrT="[Text]"/>
      <dgm:spPr/>
      <dgm:t>
        <a:bodyPr/>
        <a:lstStyle/>
        <a:p>
          <a:r>
            <a:rPr lang="en-US" dirty="0" smtClean="0"/>
            <a:t>Use many different forums </a:t>
          </a:r>
          <a:endParaRPr lang="en-US" dirty="0"/>
        </a:p>
      </dgm:t>
    </dgm:pt>
    <dgm:pt modelId="{591FEA4B-2CFD-4087-A12E-89663CB5BBA9}" type="parTrans" cxnId="{38AF6283-1DD9-4085-A98C-79934A7A5894}">
      <dgm:prSet/>
      <dgm:spPr/>
      <dgm:t>
        <a:bodyPr/>
        <a:lstStyle/>
        <a:p>
          <a:endParaRPr lang="en-US"/>
        </a:p>
      </dgm:t>
    </dgm:pt>
    <dgm:pt modelId="{C4E6E5B1-E9D5-45C0-87AE-5EF55AE23493}" type="sibTrans" cxnId="{38AF6283-1DD9-4085-A98C-79934A7A5894}">
      <dgm:prSet/>
      <dgm:spPr/>
      <dgm:t>
        <a:bodyPr/>
        <a:lstStyle/>
        <a:p>
          <a:endParaRPr lang="en-US"/>
        </a:p>
      </dgm:t>
    </dgm:pt>
    <dgm:pt modelId="{494B65DF-2639-49BB-BA23-9663A8B25909}">
      <dgm:prSet phldrT="[Text]"/>
      <dgm:spPr/>
      <dgm:t>
        <a:bodyPr/>
        <a:lstStyle/>
        <a:p>
          <a:r>
            <a:rPr lang="en-US" dirty="0" smtClean="0"/>
            <a:t>Lead by example </a:t>
          </a:r>
          <a:endParaRPr lang="en-US" dirty="0"/>
        </a:p>
      </dgm:t>
    </dgm:pt>
    <dgm:pt modelId="{0108D52B-1948-409B-8559-00004EC70E00}" type="parTrans" cxnId="{9BABD944-BD4F-41FF-A3EC-50A7858F45A3}">
      <dgm:prSet/>
      <dgm:spPr/>
      <dgm:t>
        <a:bodyPr/>
        <a:lstStyle/>
        <a:p>
          <a:endParaRPr lang="en-US"/>
        </a:p>
      </dgm:t>
    </dgm:pt>
    <dgm:pt modelId="{FA59D80B-1A7E-413A-A911-86FD2886DDB1}" type="sibTrans" cxnId="{9BABD944-BD4F-41FF-A3EC-50A7858F45A3}">
      <dgm:prSet/>
      <dgm:spPr/>
      <dgm:t>
        <a:bodyPr/>
        <a:lstStyle/>
        <a:p>
          <a:endParaRPr lang="en-US"/>
        </a:p>
      </dgm:t>
    </dgm:pt>
    <dgm:pt modelId="{A57E5973-E1E6-43C1-8F81-ED9786C014E4}">
      <dgm:prSet phldrT="[Text]"/>
      <dgm:spPr/>
      <dgm:t>
        <a:bodyPr/>
        <a:lstStyle/>
        <a:p>
          <a:r>
            <a:rPr lang="en-US" dirty="0" smtClean="0"/>
            <a:t>Repeat the message </a:t>
          </a:r>
          <a:endParaRPr lang="en-US" dirty="0"/>
        </a:p>
      </dgm:t>
    </dgm:pt>
    <dgm:pt modelId="{3668DFEB-08ED-411A-B12B-BB3FAB69A2F2}" type="parTrans" cxnId="{4ED95385-1DCF-4E4B-8F12-7B4FB879EC20}">
      <dgm:prSet/>
      <dgm:spPr/>
      <dgm:t>
        <a:bodyPr/>
        <a:lstStyle/>
        <a:p>
          <a:endParaRPr lang="en-US"/>
        </a:p>
      </dgm:t>
    </dgm:pt>
    <dgm:pt modelId="{A17F410F-4480-4467-8D90-FF1D8DA429D6}" type="sibTrans" cxnId="{4ED95385-1DCF-4E4B-8F12-7B4FB879EC20}">
      <dgm:prSet/>
      <dgm:spPr/>
      <dgm:t>
        <a:bodyPr/>
        <a:lstStyle/>
        <a:p>
          <a:endParaRPr lang="en-US"/>
        </a:p>
      </dgm:t>
    </dgm:pt>
    <dgm:pt modelId="{0EFB9A42-D396-4E77-8B46-3920139F7012}">
      <dgm:prSet phldrT="[Text]"/>
      <dgm:spPr/>
      <dgm:t>
        <a:bodyPr/>
        <a:lstStyle/>
        <a:p>
          <a:r>
            <a:rPr lang="en-US" dirty="0" smtClean="0"/>
            <a:t>Listen and be listened </a:t>
          </a:r>
          <a:endParaRPr lang="en-US" dirty="0"/>
        </a:p>
      </dgm:t>
    </dgm:pt>
    <dgm:pt modelId="{453B47E8-C21F-4841-881A-727C1F321F68}" type="parTrans" cxnId="{09602E01-7628-47DE-BDDD-B8E27F7047C2}">
      <dgm:prSet/>
      <dgm:spPr/>
      <dgm:t>
        <a:bodyPr/>
        <a:lstStyle/>
        <a:p>
          <a:endParaRPr lang="en-US"/>
        </a:p>
      </dgm:t>
    </dgm:pt>
    <dgm:pt modelId="{2B9627D7-9AB2-423C-8753-10C1EF7FC6DC}" type="sibTrans" cxnId="{09602E01-7628-47DE-BDDD-B8E27F7047C2}">
      <dgm:prSet/>
      <dgm:spPr/>
      <dgm:t>
        <a:bodyPr/>
        <a:lstStyle/>
        <a:p>
          <a:endParaRPr lang="en-US"/>
        </a:p>
      </dgm:t>
    </dgm:pt>
    <dgm:pt modelId="{A2DF6BD4-7963-4C96-8E62-BF875D30B76F}" type="pres">
      <dgm:prSet presAssocID="{E47FC692-9437-496C-849B-C91C32526474}" presName="Name0" presStyleCnt="0">
        <dgm:presLayoutVars>
          <dgm:chMax/>
          <dgm:chPref/>
          <dgm:dir/>
        </dgm:presLayoutVars>
      </dgm:prSet>
      <dgm:spPr/>
      <dgm:t>
        <a:bodyPr/>
        <a:lstStyle/>
        <a:p>
          <a:endParaRPr lang="en-US"/>
        </a:p>
      </dgm:t>
    </dgm:pt>
    <dgm:pt modelId="{B4A8B00D-C6F8-4435-91F3-5B9EAA7E8804}" type="pres">
      <dgm:prSet presAssocID="{BD05788B-4D03-4348-A50D-C2762CC75369}" presName="parenttextcomposite" presStyleCnt="0"/>
      <dgm:spPr/>
    </dgm:pt>
    <dgm:pt modelId="{70145901-6D64-4532-ADE7-C06EB7602AD1}" type="pres">
      <dgm:prSet presAssocID="{BD05788B-4D03-4348-A50D-C2762CC75369}" presName="parenttext" presStyleLbl="revTx" presStyleIdx="0" presStyleCnt="6">
        <dgm:presLayoutVars>
          <dgm:chMax/>
          <dgm:chPref val="2"/>
          <dgm:bulletEnabled val="1"/>
        </dgm:presLayoutVars>
      </dgm:prSet>
      <dgm:spPr/>
      <dgm:t>
        <a:bodyPr/>
        <a:lstStyle/>
        <a:p>
          <a:endParaRPr lang="en-US"/>
        </a:p>
      </dgm:t>
    </dgm:pt>
    <dgm:pt modelId="{BB84753A-AA32-44ED-A7A7-21A57B17B77A}" type="pres">
      <dgm:prSet presAssocID="{BD05788B-4D03-4348-A50D-C2762CC75369}" presName="parallelogramComposite" presStyleCnt="0"/>
      <dgm:spPr/>
    </dgm:pt>
    <dgm:pt modelId="{2685FABB-55E1-41CE-9493-F55CDEC3BF4F}" type="pres">
      <dgm:prSet presAssocID="{BD05788B-4D03-4348-A50D-C2762CC75369}" presName="parallelogram1" presStyleLbl="alignNode1" presStyleIdx="0" presStyleCnt="42"/>
      <dgm:spPr/>
    </dgm:pt>
    <dgm:pt modelId="{61792C6A-8AFD-4BAE-B452-759E229B9919}" type="pres">
      <dgm:prSet presAssocID="{BD05788B-4D03-4348-A50D-C2762CC75369}" presName="parallelogram2" presStyleLbl="alignNode1" presStyleIdx="1" presStyleCnt="42"/>
      <dgm:spPr/>
    </dgm:pt>
    <dgm:pt modelId="{13F739F2-1BF3-48C4-92BD-4F9779C58486}" type="pres">
      <dgm:prSet presAssocID="{BD05788B-4D03-4348-A50D-C2762CC75369}" presName="parallelogram3" presStyleLbl="alignNode1" presStyleIdx="2" presStyleCnt="42"/>
      <dgm:spPr/>
    </dgm:pt>
    <dgm:pt modelId="{17094E03-D8B7-42A4-B101-8E52CF1A3386}" type="pres">
      <dgm:prSet presAssocID="{BD05788B-4D03-4348-A50D-C2762CC75369}" presName="parallelogram4" presStyleLbl="alignNode1" presStyleIdx="3" presStyleCnt="42"/>
      <dgm:spPr/>
    </dgm:pt>
    <dgm:pt modelId="{4289598A-6689-4053-9D56-6DADB6BCE5EA}" type="pres">
      <dgm:prSet presAssocID="{BD05788B-4D03-4348-A50D-C2762CC75369}" presName="parallelogram5" presStyleLbl="alignNode1" presStyleIdx="4" presStyleCnt="42"/>
      <dgm:spPr/>
    </dgm:pt>
    <dgm:pt modelId="{502970BC-B253-4DC7-B119-AA3EAC9A102F}" type="pres">
      <dgm:prSet presAssocID="{BD05788B-4D03-4348-A50D-C2762CC75369}" presName="parallelogram6" presStyleLbl="alignNode1" presStyleIdx="5" presStyleCnt="42"/>
      <dgm:spPr/>
    </dgm:pt>
    <dgm:pt modelId="{8FD133BB-541B-449F-AE33-7B6757B1AB6D}" type="pres">
      <dgm:prSet presAssocID="{BD05788B-4D03-4348-A50D-C2762CC75369}" presName="parallelogram7" presStyleLbl="alignNode1" presStyleIdx="6" presStyleCnt="42"/>
      <dgm:spPr/>
    </dgm:pt>
    <dgm:pt modelId="{FBDB3ED6-737A-478F-9126-47A467FAA07D}" type="pres">
      <dgm:prSet presAssocID="{5DDBA84C-AE90-423B-BB5D-923A3A857998}" presName="sibTrans" presStyleCnt="0"/>
      <dgm:spPr/>
    </dgm:pt>
    <dgm:pt modelId="{323F8B21-D4E4-4A7D-BA52-E8923EF2295A}" type="pres">
      <dgm:prSet presAssocID="{C3A3C2EA-0D49-4B7B-899F-D21325DFE408}" presName="parenttextcomposite" presStyleCnt="0"/>
      <dgm:spPr/>
    </dgm:pt>
    <dgm:pt modelId="{F2A68FDB-050F-4256-B3D9-1EDFFAC81413}" type="pres">
      <dgm:prSet presAssocID="{C3A3C2EA-0D49-4B7B-899F-D21325DFE408}" presName="parenttext" presStyleLbl="revTx" presStyleIdx="1" presStyleCnt="6">
        <dgm:presLayoutVars>
          <dgm:chMax/>
          <dgm:chPref val="2"/>
          <dgm:bulletEnabled val="1"/>
        </dgm:presLayoutVars>
      </dgm:prSet>
      <dgm:spPr/>
      <dgm:t>
        <a:bodyPr/>
        <a:lstStyle/>
        <a:p>
          <a:endParaRPr lang="en-US"/>
        </a:p>
      </dgm:t>
    </dgm:pt>
    <dgm:pt modelId="{4E51387E-4E1D-404E-B2FC-D8CEBB6F9AE0}" type="pres">
      <dgm:prSet presAssocID="{C3A3C2EA-0D49-4B7B-899F-D21325DFE408}" presName="parallelogramComposite" presStyleCnt="0"/>
      <dgm:spPr/>
    </dgm:pt>
    <dgm:pt modelId="{20E1D670-4F50-4373-90E6-AF73BF7C8282}" type="pres">
      <dgm:prSet presAssocID="{C3A3C2EA-0D49-4B7B-899F-D21325DFE408}" presName="parallelogram1" presStyleLbl="alignNode1" presStyleIdx="7" presStyleCnt="42"/>
      <dgm:spPr/>
    </dgm:pt>
    <dgm:pt modelId="{3DE79E9D-27F1-4FF7-A57E-A3EBBC892C91}" type="pres">
      <dgm:prSet presAssocID="{C3A3C2EA-0D49-4B7B-899F-D21325DFE408}" presName="parallelogram2" presStyleLbl="alignNode1" presStyleIdx="8" presStyleCnt="42"/>
      <dgm:spPr/>
    </dgm:pt>
    <dgm:pt modelId="{7EEF0589-86D4-47D2-8693-75CEC08BED0D}" type="pres">
      <dgm:prSet presAssocID="{C3A3C2EA-0D49-4B7B-899F-D21325DFE408}" presName="parallelogram3" presStyleLbl="alignNode1" presStyleIdx="9" presStyleCnt="42"/>
      <dgm:spPr/>
    </dgm:pt>
    <dgm:pt modelId="{0404927E-D686-4D5A-B983-C673EEC84A19}" type="pres">
      <dgm:prSet presAssocID="{C3A3C2EA-0D49-4B7B-899F-D21325DFE408}" presName="parallelogram4" presStyleLbl="alignNode1" presStyleIdx="10" presStyleCnt="42"/>
      <dgm:spPr/>
    </dgm:pt>
    <dgm:pt modelId="{538F6F23-A253-453B-B58D-778F9ADBBDC5}" type="pres">
      <dgm:prSet presAssocID="{C3A3C2EA-0D49-4B7B-899F-D21325DFE408}" presName="parallelogram5" presStyleLbl="alignNode1" presStyleIdx="11" presStyleCnt="42"/>
      <dgm:spPr/>
    </dgm:pt>
    <dgm:pt modelId="{9176A22A-3F1A-45AE-9A7A-A99E557AAEDA}" type="pres">
      <dgm:prSet presAssocID="{C3A3C2EA-0D49-4B7B-899F-D21325DFE408}" presName="parallelogram6" presStyleLbl="alignNode1" presStyleIdx="12" presStyleCnt="42"/>
      <dgm:spPr/>
    </dgm:pt>
    <dgm:pt modelId="{0A9BD90A-ECD3-43FE-AA65-0D0218AF046A}" type="pres">
      <dgm:prSet presAssocID="{C3A3C2EA-0D49-4B7B-899F-D21325DFE408}" presName="parallelogram7" presStyleLbl="alignNode1" presStyleIdx="13" presStyleCnt="42"/>
      <dgm:spPr/>
    </dgm:pt>
    <dgm:pt modelId="{C8575C56-4D03-40C8-89BD-0B7252D70D1A}" type="pres">
      <dgm:prSet presAssocID="{B1383D1E-DC4E-46FA-89F2-EABB2C4ABF4C}" presName="sibTrans" presStyleCnt="0"/>
      <dgm:spPr/>
    </dgm:pt>
    <dgm:pt modelId="{B5DE367B-6143-484A-A5E0-E529B5A9080D}" type="pres">
      <dgm:prSet presAssocID="{A7293983-81B0-4AEE-9C8F-A6C421283AE8}" presName="parenttextcomposite" presStyleCnt="0"/>
      <dgm:spPr/>
    </dgm:pt>
    <dgm:pt modelId="{417A50C5-8A28-4F87-A424-9CE483C51C07}" type="pres">
      <dgm:prSet presAssocID="{A7293983-81B0-4AEE-9C8F-A6C421283AE8}" presName="parenttext" presStyleLbl="revTx" presStyleIdx="2" presStyleCnt="6">
        <dgm:presLayoutVars>
          <dgm:chMax/>
          <dgm:chPref val="2"/>
          <dgm:bulletEnabled val="1"/>
        </dgm:presLayoutVars>
      </dgm:prSet>
      <dgm:spPr/>
      <dgm:t>
        <a:bodyPr/>
        <a:lstStyle/>
        <a:p>
          <a:endParaRPr lang="en-US"/>
        </a:p>
      </dgm:t>
    </dgm:pt>
    <dgm:pt modelId="{5B371657-8202-470D-81EE-AFFD8E47EF37}" type="pres">
      <dgm:prSet presAssocID="{A7293983-81B0-4AEE-9C8F-A6C421283AE8}" presName="parallelogramComposite" presStyleCnt="0"/>
      <dgm:spPr/>
    </dgm:pt>
    <dgm:pt modelId="{F521EAA8-2A27-44E5-8754-91488E34BC8F}" type="pres">
      <dgm:prSet presAssocID="{A7293983-81B0-4AEE-9C8F-A6C421283AE8}" presName="parallelogram1" presStyleLbl="alignNode1" presStyleIdx="14" presStyleCnt="42"/>
      <dgm:spPr/>
    </dgm:pt>
    <dgm:pt modelId="{73ADA10C-0786-4779-AA44-85F0AABCD5A6}" type="pres">
      <dgm:prSet presAssocID="{A7293983-81B0-4AEE-9C8F-A6C421283AE8}" presName="parallelogram2" presStyleLbl="alignNode1" presStyleIdx="15" presStyleCnt="42"/>
      <dgm:spPr/>
    </dgm:pt>
    <dgm:pt modelId="{49678A19-2D2A-4A9B-8F58-10539596FB16}" type="pres">
      <dgm:prSet presAssocID="{A7293983-81B0-4AEE-9C8F-A6C421283AE8}" presName="parallelogram3" presStyleLbl="alignNode1" presStyleIdx="16" presStyleCnt="42"/>
      <dgm:spPr/>
    </dgm:pt>
    <dgm:pt modelId="{281EE20D-12E1-440C-9E99-8729CF72B4B3}" type="pres">
      <dgm:prSet presAssocID="{A7293983-81B0-4AEE-9C8F-A6C421283AE8}" presName="parallelogram4" presStyleLbl="alignNode1" presStyleIdx="17" presStyleCnt="42"/>
      <dgm:spPr/>
    </dgm:pt>
    <dgm:pt modelId="{4443A6C0-7B63-4ADA-90F4-FCE4BAD6E40E}" type="pres">
      <dgm:prSet presAssocID="{A7293983-81B0-4AEE-9C8F-A6C421283AE8}" presName="parallelogram5" presStyleLbl="alignNode1" presStyleIdx="18" presStyleCnt="42"/>
      <dgm:spPr/>
    </dgm:pt>
    <dgm:pt modelId="{98984927-B752-40F7-9E35-724A48A0B7CB}" type="pres">
      <dgm:prSet presAssocID="{A7293983-81B0-4AEE-9C8F-A6C421283AE8}" presName="parallelogram6" presStyleLbl="alignNode1" presStyleIdx="19" presStyleCnt="42"/>
      <dgm:spPr/>
    </dgm:pt>
    <dgm:pt modelId="{6A1AD1E7-5724-4EF1-B330-46FC9441D0BE}" type="pres">
      <dgm:prSet presAssocID="{A7293983-81B0-4AEE-9C8F-A6C421283AE8}" presName="parallelogram7" presStyleLbl="alignNode1" presStyleIdx="20" presStyleCnt="42"/>
      <dgm:spPr/>
    </dgm:pt>
    <dgm:pt modelId="{2CFA06C4-DE22-475C-A47E-AB6B9C53AEAE}" type="pres">
      <dgm:prSet presAssocID="{C4E6E5B1-E9D5-45C0-87AE-5EF55AE23493}" presName="sibTrans" presStyleCnt="0"/>
      <dgm:spPr/>
    </dgm:pt>
    <dgm:pt modelId="{150029EB-3811-46F2-A215-269FF155939A}" type="pres">
      <dgm:prSet presAssocID="{A57E5973-E1E6-43C1-8F81-ED9786C014E4}" presName="parenttextcomposite" presStyleCnt="0"/>
      <dgm:spPr/>
    </dgm:pt>
    <dgm:pt modelId="{A533599A-B501-45ED-8376-FC02D711FE46}" type="pres">
      <dgm:prSet presAssocID="{A57E5973-E1E6-43C1-8F81-ED9786C014E4}" presName="parenttext" presStyleLbl="revTx" presStyleIdx="3" presStyleCnt="6">
        <dgm:presLayoutVars>
          <dgm:chMax/>
          <dgm:chPref val="2"/>
          <dgm:bulletEnabled val="1"/>
        </dgm:presLayoutVars>
      </dgm:prSet>
      <dgm:spPr/>
      <dgm:t>
        <a:bodyPr/>
        <a:lstStyle/>
        <a:p>
          <a:endParaRPr lang="en-US"/>
        </a:p>
      </dgm:t>
    </dgm:pt>
    <dgm:pt modelId="{38FF2473-0649-4CE9-9E6A-3C19D12D5E07}" type="pres">
      <dgm:prSet presAssocID="{A57E5973-E1E6-43C1-8F81-ED9786C014E4}" presName="parallelogramComposite" presStyleCnt="0"/>
      <dgm:spPr/>
    </dgm:pt>
    <dgm:pt modelId="{F67DA705-FE67-4E38-8F97-1D899D54B303}" type="pres">
      <dgm:prSet presAssocID="{A57E5973-E1E6-43C1-8F81-ED9786C014E4}" presName="parallelogram1" presStyleLbl="alignNode1" presStyleIdx="21" presStyleCnt="42"/>
      <dgm:spPr/>
    </dgm:pt>
    <dgm:pt modelId="{75B395B5-D041-4A6F-A73D-D71847004572}" type="pres">
      <dgm:prSet presAssocID="{A57E5973-E1E6-43C1-8F81-ED9786C014E4}" presName="parallelogram2" presStyleLbl="alignNode1" presStyleIdx="22" presStyleCnt="42"/>
      <dgm:spPr/>
    </dgm:pt>
    <dgm:pt modelId="{3B05A1DA-8FBD-4F78-B0E7-B6D5F47CFC4C}" type="pres">
      <dgm:prSet presAssocID="{A57E5973-E1E6-43C1-8F81-ED9786C014E4}" presName="parallelogram3" presStyleLbl="alignNode1" presStyleIdx="23" presStyleCnt="42"/>
      <dgm:spPr/>
    </dgm:pt>
    <dgm:pt modelId="{B94DD539-DBD5-40E3-9484-15B9A1C23C33}" type="pres">
      <dgm:prSet presAssocID="{A57E5973-E1E6-43C1-8F81-ED9786C014E4}" presName="parallelogram4" presStyleLbl="alignNode1" presStyleIdx="24" presStyleCnt="42"/>
      <dgm:spPr/>
    </dgm:pt>
    <dgm:pt modelId="{BB617C36-2937-4A99-A291-AEFDCFED08E6}" type="pres">
      <dgm:prSet presAssocID="{A57E5973-E1E6-43C1-8F81-ED9786C014E4}" presName="parallelogram5" presStyleLbl="alignNode1" presStyleIdx="25" presStyleCnt="42"/>
      <dgm:spPr/>
    </dgm:pt>
    <dgm:pt modelId="{B7D933FF-0CB9-468B-88EC-856738E88FF3}" type="pres">
      <dgm:prSet presAssocID="{A57E5973-E1E6-43C1-8F81-ED9786C014E4}" presName="parallelogram6" presStyleLbl="alignNode1" presStyleIdx="26" presStyleCnt="42"/>
      <dgm:spPr/>
    </dgm:pt>
    <dgm:pt modelId="{31DD9C06-0ABF-46BC-985F-E85E8D4AC684}" type="pres">
      <dgm:prSet presAssocID="{A57E5973-E1E6-43C1-8F81-ED9786C014E4}" presName="parallelogram7" presStyleLbl="alignNode1" presStyleIdx="27" presStyleCnt="42"/>
      <dgm:spPr/>
    </dgm:pt>
    <dgm:pt modelId="{A5732053-43B3-420F-974D-BD713E039301}" type="pres">
      <dgm:prSet presAssocID="{A17F410F-4480-4467-8D90-FF1D8DA429D6}" presName="sibTrans" presStyleCnt="0"/>
      <dgm:spPr/>
    </dgm:pt>
    <dgm:pt modelId="{A44322C9-9664-49E3-A153-23D7209D2A3E}" type="pres">
      <dgm:prSet presAssocID="{494B65DF-2639-49BB-BA23-9663A8B25909}" presName="parenttextcomposite" presStyleCnt="0"/>
      <dgm:spPr/>
    </dgm:pt>
    <dgm:pt modelId="{27E60938-257B-4EC9-8A00-8FF279BF5E2E}" type="pres">
      <dgm:prSet presAssocID="{494B65DF-2639-49BB-BA23-9663A8B25909}" presName="parenttext" presStyleLbl="revTx" presStyleIdx="4" presStyleCnt="6">
        <dgm:presLayoutVars>
          <dgm:chMax/>
          <dgm:chPref val="2"/>
          <dgm:bulletEnabled val="1"/>
        </dgm:presLayoutVars>
      </dgm:prSet>
      <dgm:spPr/>
      <dgm:t>
        <a:bodyPr/>
        <a:lstStyle/>
        <a:p>
          <a:endParaRPr lang="en-US"/>
        </a:p>
      </dgm:t>
    </dgm:pt>
    <dgm:pt modelId="{7859DEB6-2E23-4C1C-AC49-FD75B60E996F}" type="pres">
      <dgm:prSet presAssocID="{494B65DF-2639-49BB-BA23-9663A8B25909}" presName="parallelogramComposite" presStyleCnt="0"/>
      <dgm:spPr/>
    </dgm:pt>
    <dgm:pt modelId="{7B9BD7BA-E5D5-4799-AC09-579444D617A5}" type="pres">
      <dgm:prSet presAssocID="{494B65DF-2639-49BB-BA23-9663A8B25909}" presName="parallelogram1" presStyleLbl="alignNode1" presStyleIdx="28" presStyleCnt="42"/>
      <dgm:spPr/>
    </dgm:pt>
    <dgm:pt modelId="{DC8DB3FB-5AD7-4A9E-95FC-48264B2F3047}" type="pres">
      <dgm:prSet presAssocID="{494B65DF-2639-49BB-BA23-9663A8B25909}" presName="parallelogram2" presStyleLbl="alignNode1" presStyleIdx="29" presStyleCnt="42"/>
      <dgm:spPr/>
    </dgm:pt>
    <dgm:pt modelId="{B40D19B1-E934-4AA8-B839-203E20E7573A}" type="pres">
      <dgm:prSet presAssocID="{494B65DF-2639-49BB-BA23-9663A8B25909}" presName="parallelogram3" presStyleLbl="alignNode1" presStyleIdx="30" presStyleCnt="42"/>
      <dgm:spPr/>
    </dgm:pt>
    <dgm:pt modelId="{24B3789B-B905-4D78-8139-A33FE4582387}" type="pres">
      <dgm:prSet presAssocID="{494B65DF-2639-49BB-BA23-9663A8B25909}" presName="parallelogram4" presStyleLbl="alignNode1" presStyleIdx="31" presStyleCnt="42"/>
      <dgm:spPr/>
    </dgm:pt>
    <dgm:pt modelId="{7E979AAC-96C7-4598-AB05-1A81236C7E66}" type="pres">
      <dgm:prSet presAssocID="{494B65DF-2639-49BB-BA23-9663A8B25909}" presName="parallelogram5" presStyleLbl="alignNode1" presStyleIdx="32" presStyleCnt="42"/>
      <dgm:spPr/>
    </dgm:pt>
    <dgm:pt modelId="{9B09F61E-9382-4525-B772-9230959427B8}" type="pres">
      <dgm:prSet presAssocID="{494B65DF-2639-49BB-BA23-9663A8B25909}" presName="parallelogram6" presStyleLbl="alignNode1" presStyleIdx="33" presStyleCnt="42"/>
      <dgm:spPr/>
    </dgm:pt>
    <dgm:pt modelId="{2A1B823A-5C9F-4156-BD52-8BA6241E54D3}" type="pres">
      <dgm:prSet presAssocID="{494B65DF-2639-49BB-BA23-9663A8B25909}" presName="parallelogram7" presStyleLbl="alignNode1" presStyleIdx="34" presStyleCnt="42"/>
      <dgm:spPr/>
    </dgm:pt>
    <dgm:pt modelId="{09EB3ABE-D964-438A-B672-75D53C32B1A0}" type="pres">
      <dgm:prSet presAssocID="{FA59D80B-1A7E-413A-A911-86FD2886DDB1}" presName="sibTrans" presStyleCnt="0"/>
      <dgm:spPr/>
    </dgm:pt>
    <dgm:pt modelId="{9BD3F850-D60F-46F7-B4D1-69ABB7E42BB2}" type="pres">
      <dgm:prSet presAssocID="{0EFB9A42-D396-4E77-8B46-3920139F7012}" presName="parenttextcomposite" presStyleCnt="0"/>
      <dgm:spPr/>
    </dgm:pt>
    <dgm:pt modelId="{C1EAAFA1-7260-4F60-AEFA-EEE2ED0EA86E}" type="pres">
      <dgm:prSet presAssocID="{0EFB9A42-D396-4E77-8B46-3920139F7012}" presName="parenttext" presStyleLbl="revTx" presStyleIdx="5" presStyleCnt="6">
        <dgm:presLayoutVars>
          <dgm:chMax/>
          <dgm:chPref val="2"/>
          <dgm:bulletEnabled val="1"/>
        </dgm:presLayoutVars>
      </dgm:prSet>
      <dgm:spPr/>
      <dgm:t>
        <a:bodyPr/>
        <a:lstStyle/>
        <a:p>
          <a:endParaRPr lang="en-US"/>
        </a:p>
      </dgm:t>
    </dgm:pt>
    <dgm:pt modelId="{2EF960FD-847C-4FB2-92BC-917A98993C59}" type="pres">
      <dgm:prSet presAssocID="{0EFB9A42-D396-4E77-8B46-3920139F7012}" presName="parallelogramComposite" presStyleCnt="0"/>
      <dgm:spPr/>
    </dgm:pt>
    <dgm:pt modelId="{18F5218C-7875-4522-B509-788CC414D023}" type="pres">
      <dgm:prSet presAssocID="{0EFB9A42-D396-4E77-8B46-3920139F7012}" presName="parallelogram1" presStyleLbl="alignNode1" presStyleIdx="35" presStyleCnt="42"/>
      <dgm:spPr/>
    </dgm:pt>
    <dgm:pt modelId="{0A99F40A-873B-4EF2-896D-11CD3D9EB8E4}" type="pres">
      <dgm:prSet presAssocID="{0EFB9A42-D396-4E77-8B46-3920139F7012}" presName="parallelogram2" presStyleLbl="alignNode1" presStyleIdx="36" presStyleCnt="42"/>
      <dgm:spPr/>
    </dgm:pt>
    <dgm:pt modelId="{EA710A01-0E73-4BFE-A282-81BCA89AA562}" type="pres">
      <dgm:prSet presAssocID="{0EFB9A42-D396-4E77-8B46-3920139F7012}" presName="parallelogram3" presStyleLbl="alignNode1" presStyleIdx="37" presStyleCnt="42"/>
      <dgm:spPr/>
    </dgm:pt>
    <dgm:pt modelId="{6EB91C1B-F3B6-41FE-9E22-853EE694B8BE}" type="pres">
      <dgm:prSet presAssocID="{0EFB9A42-D396-4E77-8B46-3920139F7012}" presName="parallelogram4" presStyleLbl="alignNode1" presStyleIdx="38" presStyleCnt="42"/>
      <dgm:spPr/>
    </dgm:pt>
    <dgm:pt modelId="{ADE78C23-4BB2-4323-98AA-B15159F042E2}" type="pres">
      <dgm:prSet presAssocID="{0EFB9A42-D396-4E77-8B46-3920139F7012}" presName="parallelogram5" presStyleLbl="alignNode1" presStyleIdx="39" presStyleCnt="42"/>
      <dgm:spPr/>
    </dgm:pt>
    <dgm:pt modelId="{0003ACDC-227E-44FA-86F4-35F598F61F91}" type="pres">
      <dgm:prSet presAssocID="{0EFB9A42-D396-4E77-8B46-3920139F7012}" presName="parallelogram6" presStyleLbl="alignNode1" presStyleIdx="40" presStyleCnt="42"/>
      <dgm:spPr/>
    </dgm:pt>
    <dgm:pt modelId="{5959FCA3-6639-48B6-9980-8E560C0F340A}" type="pres">
      <dgm:prSet presAssocID="{0EFB9A42-D396-4E77-8B46-3920139F7012}" presName="parallelogram7" presStyleLbl="alignNode1" presStyleIdx="41" presStyleCnt="42"/>
      <dgm:spPr/>
    </dgm:pt>
  </dgm:ptLst>
  <dgm:cxnLst>
    <dgm:cxn modelId="{359A5611-152C-44B1-8451-814EFD3F05E9}" srcId="{E47FC692-9437-496C-849B-C91C32526474}" destId="{BD05788B-4D03-4348-A50D-C2762CC75369}" srcOrd="0" destOrd="0" parTransId="{144716B7-553D-4503-9E49-AE2884EE5635}" sibTransId="{5DDBA84C-AE90-423B-BB5D-923A3A857998}"/>
    <dgm:cxn modelId="{09602E01-7628-47DE-BDDD-B8E27F7047C2}" srcId="{E47FC692-9437-496C-849B-C91C32526474}" destId="{0EFB9A42-D396-4E77-8B46-3920139F7012}" srcOrd="5" destOrd="0" parTransId="{453B47E8-C21F-4841-881A-727C1F321F68}" sibTransId="{2B9627D7-9AB2-423C-8753-10C1EF7FC6DC}"/>
    <dgm:cxn modelId="{C4F09A0B-4476-4F3C-924F-DB13E84E910F}" srcId="{E47FC692-9437-496C-849B-C91C32526474}" destId="{C3A3C2EA-0D49-4B7B-899F-D21325DFE408}" srcOrd="1" destOrd="0" parTransId="{B354B881-651B-47F7-91DA-F4B632E1904D}" sibTransId="{B1383D1E-DC4E-46FA-89F2-EABB2C4ABF4C}"/>
    <dgm:cxn modelId="{202F6D7B-8BD1-4BB5-9856-F42671015393}" type="presOf" srcId="{A57E5973-E1E6-43C1-8F81-ED9786C014E4}" destId="{A533599A-B501-45ED-8376-FC02D711FE46}" srcOrd="0" destOrd="0" presId="urn:microsoft.com/office/officeart/2008/layout/VerticalAccentList"/>
    <dgm:cxn modelId="{205638B1-4A61-4651-BA05-4BF0B68D8663}" type="presOf" srcId="{BD05788B-4D03-4348-A50D-C2762CC75369}" destId="{70145901-6D64-4532-ADE7-C06EB7602AD1}" srcOrd="0" destOrd="0" presId="urn:microsoft.com/office/officeart/2008/layout/VerticalAccentList"/>
    <dgm:cxn modelId="{AB7F9099-3DC4-48A6-9069-CC40590CD34A}" type="presOf" srcId="{C3A3C2EA-0D49-4B7B-899F-D21325DFE408}" destId="{F2A68FDB-050F-4256-B3D9-1EDFFAC81413}" srcOrd="0" destOrd="0" presId="urn:microsoft.com/office/officeart/2008/layout/VerticalAccentList"/>
    <dgm:cxn modelId="{38AF6283-1DD9-4085-A98C-79934A7A5894}" srcId="{E47FC692-9437-496C-849B-C91C32526474}" destId="{A7293983-81B0-4AEE-9C8F-A6C421283AE8}" srcOrd="2" destOrd="0" parTransId="{591FEA4B-2CFD-4087-A12E-89663CB5BBA9}" sibTransId="{C4E6E5B1-E9D5-45C0-87AE-5EF55AE23493}"/>
    <dgm:cxn modelId="{575461F2-10ED-40FA-8179-B7E2894F1D28}" type="presOf" srcId="{0EFB9A42-D396-4E77-8B46-3920139F7012}" destId="{C1EAAFA1-7260-4F60-AEFA-EEE2ED0EA86E}" srcOrd="0" destOrd="0" presId="urn:microsoft.com/office/officeart/2008/layout/VerticalAccentList"/>
    <dgm:cxn modelId="{59814522-94EA-4E33-89EA-9658AEB61158}" type="presOf" srcId="{E47FC692-9437-496C-849B-C91C32526474}" destId="{A2DF6BD4-7963-4C96-8E62-BF875D30B76F}" srcOrd="0" destOrd="0" presId="urn:microsoft.com/office/officeart/2008/layout/VerticalAccentList"/>
    <dgm:cxn modelId="{9BABD944-BD4F-41FF-A3EC-50A7858F45A3}" srcId="{E47FC692-9437-496C-849B-C91C32526474}" destId="{494B65DF-2639-49BB-BA23-9663A8B25909}" srcOrd="4" destOrd="0" parTransId="{0108D52B-1948-409B-8559-00004EC70E00}" sibTransId="{FA59D80B-1A7E-413A-A911-86FD2886DDB1}"/>
    <dgm:cxn modelId="{E1FD2A98-0D57-47EB-9AC1-94A4333E77F1}" type="presOf" srcId="{494B65DF-2639-49BB-BA23-9663A8B25909}" destId="{27E60938-257B-4EC9-8A00-8FF279BF5E2E}" srcOrd="0" destOrd="0" presId="urn:microsoft.com/office/officeart/2008/layout/VerticalAccentList"/>
    <dgm:cxn modelId="{4ED95385-1DCF-4E4B-8F12-7B4FB879EC20}" srcId="{E47FC692-9437-496C-849B-C91C32526474}" destId="{A57E5973-E1E6-43C1-8F81-ED9786C014E4}" srcOrd="3" destOrd="0" parTransId="{3668DFEB-08ED-411A-B12B-BB3FAB69A2F2}" sibTransId="{A17F410F-4480-4467-8D90-FF1D8DA429D6}"/>
    <dgm:cxn modelId="{C80DFA1B-55E6-4683-85E6-615EE9FAA4D1}" type="presOf" srcId="{A7293983-81B0-4AEE-9C8F-A6C421283AE8}" destId="{417A50C5-8A28-4F87-A424-9CE483C51C07}" srcOrd="0" destOrd="0" presId="urn:microsoft.com/office/officeart/2008/layout/VerticalAccentList"/>
    <dgm:cxn modelId="{A2F5CF63-26D6-4735-9A27-63381F9F3862}" type="presParOf" srcId="{A2DF6BD4-7963-4C96-8E62-BF875D30B76F}" destId="{B4A8B00D-C6F8-4435-91F3-5B9EAA7E8804}" srcOrd="0" destOrd="0" presId="urn:microsoft.com/office/officeart/2008/layout/VerticalAccentList"/>
    <dgm:cxn modelId="{B9C41368-DE15-4DF3-AB84-CB6DE1D5618C}" type="presParOf" srcId="{B4A8B00D-C6F8-4435-91F3-5B9EAA7E8804}" destId="{70145901-6D64-4532-ADE7-C06EB7602AD1}" srcOrd="0" destOrd="0" presId="urn:microsoft.com/office/officeart/2008/layout/VerticalAccentList"/>
    <dgm:cxn modelId="{548B9DF8-3FCF-4248-BE80-4212F6DA56BD}" type="presParOf" srcId="{A2DF6BD4-7963-4C96-8E62-BF875D30B76F}" destId="{BB84753A-AA32-44ED-A7A7-21A57B17B77A}" srcOrd="1" destOrd="0" presId="urn:microsoft.com/office/officeart/2008/layout/VerticalAccentList"/>
    <dgm:cxn modelId="{96ECFB2D-EFF5-4E8F-B08E-F5854E21410B}" type="presParOf" srcId="{BB84753A-AA32-44ED-A7A7-21A57B17B77A}" destId="{2685FABB-55E1-41CE-9493-F55CDEC3BF4F}" srcOrd="0" destOrd="0" presId="urn:microsoft.com/office/officeart/2008/layout/VerticalAccentList"/>
    <dgm:cxn modelId="{D1DF9E90-9323-4706-A8D3-BB95CF327031}" type="presParOf" srcId="{BB84753A-AA32-44ED-A7A7-21A57B17B77A}" destId="{61792C6A-8AFD-4BAE-B452-759E229B9919}" srcOrd="1" destOrd="0" presId="urn:microsoft.com/office/officeart/2008/layout/VerticalAccentList"/>
    <dgm:cxn modelId="{C28805D3-C25B-43D7-918F-1C57B5699469}" type="presParOf" srcId="{BB84753A-AA32-44ED-A7A7-21A57B17B77A}" destId="{13F739F2-1BF3-48C4-92BD-4F9779C58486}" srcOrd="2" destOrd="0" presId="urn:microsoft.com/office/officeart/2008/layout/VerticalAccentList"/>
    <dgm:cxn modelId="{1B1FB057-D7C2-4EA3-93C4-5D1585DBEF98}" type="presParOf" srcId="{BB84753A-AA32-44ED-A7A7-21A57B17B77A}" destId="{17094E03-D8B7-42A4-B101-8E52CF1A3386}" srcOrd="3" destOrd="0" presId="urn:microsoft.com/office/officeart/2008/layout/VerticalAccentList"/>
    <dgm:cxn modelId="{5FBE64D6-8F5F-440A-9CEB-DE0800B2D752}" type="presParOf" srcId="{BB84753A-AA32-44ED-A7A7-21A57B17B77A}" destId="{4289598A-6689-4053-9D56-6DADB6BCE5EA}" srcOrd="4" destOrd="0" presId="urn:microsoft.com/office/officeart/2008/layout/VerticalAccentList"/>
    <dgm:cxn modelId="{AEF7D999-F934-4F17-AE53-151BC937DED9}" type="presParOf" srcId="{BB84753A-AA32-44ED-A7A7-21A57B17B77A}" destId="{502970BC-B253-4DC7-B119-AA3EAC9A102F}" srcOrd="5" destOrd="0" presId="urn:microsoft.com/office/officeart/2008/layout/VerticalAccentList"/>
    <dgm:cxn modelId="{216DA536-15D2-4FE1-8681-E75AAF5331D9}" type="presParOf" srcId="{BB84753A-AA32-44ED-A7A7-21A57B17B77A}" destId="{8FD133BB-541B-449F-AE33-7B6757B1AB6D}" srcOrd="6" destOrd="0" presId="urn:microsoft.com/office/officeart/2008/layout/VerticalAccentList"/>
    <dgm:cxn modelId="{2DB8EB52-92F9-42C5-8AB8-700BE17F256D}" type="presParOf" srcId="{A2DF6BD4-7963-4C96-8E62-BF875D30B76F}" destId="{FBDB3ED6-737A-478F-9126-47A467FAA07D}" srcOrd="2" destOrd="0" presId="urn:microsoft.com/office/officeart/2008/layout/VerticalAccentList"/>
    <dgm:cxn modelId="{83BD8472-1FE9-4E99-A9FD-2264AD47D2B8}" type="presParOf" srcId="{A2DF6BD4-7963-4C96-8E62-BF875D30B76F}" destId="{323F8B21-D4E4-4A7D-BA52-E8923EF2295A}" srcOrd="3" destOrd="0" presId="urn:microsoft.com/office/officeart/2008/layout/VerticalAccentList"/>
    <dgm:cxn modelId="{00762D52-BA31-461E-AB41-2B375B90C977}" type="presParOf" srcId="{323F8B21-D4E4-4A7D-BA52-E8923EF2295A}" destId="{F2A68FDB-050F-4256-B3D9-1EDFFAC81413}" srcOrd="0" destOrd="0" presId="urn:microsoft.com/office/officeart/2008/layout/VerticalAccentList"/>
    <dgm:cxn modelId="{80B99FC6-DE30-444F-8233-6E74E478632E}" type="presParOf" srcId="{A2DF6BD4-7963-4C96-8E62-BF875D30B76F}" destId="{4E51387E-4E1D-404E-B2FC-D8CEBB6F9AE0}" srcOrd="4" destOrd="0" presId="urn:microsoft.com/office/officeart/2008/layout/VerticalAccentList"/>
    <dgm:cxn modelId="{2E71BBD1-66D9-4154-8921-E33014908B2A}" type="presParOf" srcId="{4E51387E-4E1D-404E-B2FC-D8CEBB6F9AE0}" destId="{20E1D670-4F50-4373-90E6-AF73BF7C8282}" srcOrd="0" destOrd="0" presId="urn:microsoft.com/office/officeart/2008/layout/VerticalAccentList"/>
    <dgm:cxn modelId="{9A4D0AFB-CA41-45C6-A5B1-85A889A8A640}" type="presParOf" srcId="{4E51387E-4E1D-404E-B2FC-D8CEBB6F9AE0}" destId="{3DE79E9D-27F1-4FF7-A57E-A3EBBC892C91}" srcOrd="1" destOrd="0" presId="urn:microsoft.com/office/officeart/2008/layout/VerticalAccentList"/>
    <dgm:cxn modelId="{B7624A38-7CED-485F-8F53-8D6B0F515C5C}" type="presParOf" srcId="{4E51387E-4E1D-404E-B2FC-D8CEBB6F9AE0}" destId="{7EEF0589-86D4-47D2-8693-75CEC08BED0D}" srcOrd="2" destOrd="0" presId="urn:microsoft.com/office/officeart/2008/layout/VerticalAccentList"/>
    <dgm:cxn modelId="{2707D501-ACF7-4C2E-BD22-88DD840BA8EB}" type="presParOf" srcId="{4E51387E-4E1D-404E-B2FC-D8CEBB6F9AE0}" destId="{0404927E-D686-4D5A-B983-C673EEC84A19}" srcOrd="3" destOrd="0" presId="urn:microsoft.com/office/officeart/2008/layout/VerticalAccentList"/>
    <dgm:cxn modelId="{F69F7229-3BED-4CD3-8CAB-8614FB81A0E4}" type="presParOf" srcId="{4E51387E-4E1D-404E-B2FC-D8CEBB6F9AE0}" destId="{538F6F23-A253-453B-B58D-778F9ADBBDC5}" srcOrd="4" destOrd="0" presId="urn:microsoft.com/office/officeart/2008/layout/VerticalAccentList"/>
    <dgm:cxn modelId="{CDA1ECFA-8742-4A46-9418-430501F37CED}" type="presParOf" srcId="{4E51387E-4E1D-404E-B2FC-D8CEBB6F9AE0}" destId="{9176A22A-3F1A-45AE-9A7A-A99E557AAEDA}" srcOrd="5" destOrd="0" presId="urn:microsoft.com/office/officeart/2008/layout/VerticalAccentList"/>
    <dgm:cxn modelId="{D6F11DDF-544F-49EA-8FC4-6B09C1AEEEF0}" type="presParOf" srcId="{4E51387E-4E1D-404E-B2FC-D8CEBB6F9AE0}" destId="{0A9BD90A-ECD3-43FE-AA65-0D0218AF046A}" srcOrd="6" destOrd="0" presId="urn:microsoft.com/office/officeart/2008/layout/VerticalAccentList"/>
    <dgm:cxn modelId="{724599E8-EBCB-4095-AC92-FE8AACDB43AE}" type="presParOf" srcId="{A2DF6BD4-7963-4C96-8E62-BF875D30B76F}" destId="{C8575C56-4D03-40C8-89BD-0B7252D70D1A}" srcOrd="5" destOrd="0" presId="urn:microsoft.com/office/officeart/2008/layout/VerticalAccentList"/>
    <dgm:cxn modelId="{F9F96147-DE66-489A-9006-CF78EFB01707}" type="presParOf" srcId="{A2DF6BD4-7963-4C96-8E62-BF875D30B76F}" destId="{B5DE367B-6143-484A-A5E0-E529B5A9080D}" srcOrd="6" destOrd="0" presId="urn:microsoft.com/office/officeart/2008/layout/VerticalAccentList"/>
    <dgm:cxn modelId="{C52D28E5-2146-422A-A4E5-3EB468D91E3E}" type="presParOf" srcId="{B5DE367B-6143-484A-A5E0-E529B5A9080D}" destId="{417A50C5-8A28-4F87-A424-9CE483C51C07}" srcOrd="0" destOrd="0" presId="urn:microsoft.com/office/officeart/2008/layout/VerticalAccentList"/>
    <dgm:cxn modelId="{7E1371CE-34E7-4EB0-8285-55B5F74AC877}" type="presParOf" srcId="{A2DF6BD4-7963-4C96-8E62-BF875D30B76F}" destId="{5B371657-8202-470D-81EE-AFFD8E47EF37}" srcOrd="7" destOrd="0" presId="urn:microsoft.com/office/officeart/2008/layout/VerticalAccentList"/>
    <dgm:cxn modelId="{3FEA858E-4152-4B32-A5BB-9D406DB8D5BE}" type="presParOf" srcId="{5B371657-8202-470D-81EE-AFFD8E47EF37}" destId="{F521EAA8-2A27-44E5-8754-91488E34BC8F}" srcOrd="0" destOrd="0" presId="urn:microsoft.com/office/officeart/2008/layout/VerticalAccentList"/>
    <dgm:cxn modelId="{8BBE757F-240F-417F-A9B4-22EAAE23969E}" type="presParOf" srcId="{5B371657-8202-470D-81EE-AFFD8E47EF37}" destId="{73ADA10C-0786-4779-AA44-85F0AABCD5A6}" srcOrd="1" destOrd="0" presId="urn:microsoft.com/office/officeart/2008/layout/VerticalAccentList"/>
    <dgm:cxn modelId="{24631627-A96B-4846-AB39-5D0B6E87A93B}" type="presParOf" srcId="{5B371657-8202-470D-81EE-AFFD8E47EF37}" destId="{49678A19-2D2A-4A9B-8F58-10539596FB16}" srcOrd="2" destOrd="0" presId="urn:microsoft.com/office/officeart/2008/layout/VerticalAccentList"/>
    <dgm:cxn modelId="{2F0A82AC-29CA-4929-9D58-D322BEACB7E5}" type="presParOf" srcId="{5B371657-8202-470D-81EE-AFFD8E47EF37}" destId="{281EE20D-12E1-440C-9E99-8729CF72B4B3}" srcOrd="3" destOrd="0" presId="urn:microsoft.com/office/officeart/2008/layout/VerticalAccentList"/>
    <dgm:cxn modelId="{135FB945-E901-4C1A-AF69-2B56ADB98144}" type="presParOf" srcId="{5B371657-8202-470D-81EE-AFFD8E47EF37}" destId="{4443A6C0-7B63-4ADA-90F4-FCE4BAD6E40E}" srcOrd="4" destOrd="0" presId="urn:microsoft.com/office/officeart/2008/layout/VerticalAccentList"/>
    <dgm:cxn modelId="{AD027EF7-E36F-411C-AB33-4EFDC512655E}" type="presParOf" srcId="{5B371657-8202-470D-81EE-AFFD8E47EF37}" destId="{98984927-B752-40F7-9E35-724A48A0B7CB}" srcOrd="5" destOrd="0" presId="urn:microsoft.com/office/officeart/2008/layout/VerticalAccentList"/>
    <dgm:cxn modelId="{23D9760F-ACBC-4243-874D-FA03656D8977}" type="presParOf" srcId="{5B371657-8202-470D-81EE-AFFD8E47EF37}" destId="{6A1AD1E7-5724-4EF1-B330-46FC9441D0BE}" srcOrd="6" destOrd="0" presId="urn:microsoft.com/office/officeart/2008/layout/VerticalAccentList"/>
    <dgm:cxn modelId="{A09945BE-29E8-4A22-8736-F2E8B599D103}" type="presParOf" srcId="{A2DF6BD4-7963-4C96-8E62-BF875D30B76F}" destId="{2CFA06C4-DE22-475C-A47E-AB6B9C53AEAE}" srcOrd="8" destOrd="0" presId="urn:microsoft.com/office/officeart/2008/layout/VerticalAccentList"/>
    <dgm:cxn modelId="{949AEE2A-E45D-4A10-BE9D-7C735D312725}" type="presParOf" srcId="{A2DF6BD4-7963-4C96-8E62-BF875D30B76F}" destId="{150029EB-3811-46F2-A215-269FF155939A}" srcOrd="9" destOrd="0" presId="urn:microsoft.com/office/officeart/2008/layout/VerticalAccentList"/>
    <dgm:cxn modelId="{0AF91E8A-7015-4D4E-8B8D-FD5E9B572CC3}" type="presParOf" srcId="{150029EB-3811-46F2-A215-269FF155939A}" destId="{A533599A-B501-45ED-8376-FC02D711FE46}" srcOrd="0" destOrd="0" presId="urn:microsoft.com/office/officeart/2008/layout/VerticalAccentList"/>
    <dgm:cxn modelId="{17F40DC6-FE62-4F30-933F-EBD70CFA28AC}" type="presParOf" srcId="{A2DF6BD4-7963-4C96-8E62-BF875D30B76F}" destId="{38FF2473-0649-4CE9-9E6A-3C19D12D5E07}" srcOrd="10" destOrd="0" presId="urn:microsoft.com/office/officeart/2008/layout/VerticalAccentList"/>
    <dgm:cxn modelId="{9A43E403-23FF-44F7-A4D6-B680E9AA8BF3}" type="presParOf" srcId="{38FF2473-0649-4CE9-9E6A-3C19D12D5E07}" destId="{F67DA705-FE67-4E38-8F97-1D899D54B303}" srcOrd="0" destOrd="0" presId="urn:microsoft.com/office/officeart/2008/layout/VerticalAccentList"/>
    <dgm:cxn modelId="{E620436C-7BCD-47B1-A716-446F80CE4FC5}" type="presParOf" srcId="{38FF2473-0649-4CE9-9E6A-3C19D12D5E07}" destId="{75B395B5-D041-4A6F-A73D-D71847004572}" srcOrd="1" destOrd="0" presId="urn:microsoft.com/office/officeart/2008/layout/VerticalAccentList"/>
    <dgm:cxn modelId="{79456F29-348D-4B2D-80F2-436732B6CC1D}" type="presParOf" srcId="{38FF2473-0649-4CE9-9E6A-3C19D12D5E07}" destId="{3B05A1DA-8FBD-4F78-B0E7-B6D5F47CFC4C}" srcOrd="2" destOrd="0" presId="urn:microsoft.com/office/officeart/2008/layout/VerticalAccentList"/>
    <dgm:cxn modelId="{2885EA2B-4FF7-43A4-9539-E0D8748E1E2D}" type="presParOf" srcId="{38FF2473-0649-4CE9-9E6A-3C19D12D5E07}" destId="{B94DD539-DBD5-40E3-9484-15B9A1C23C33}" srcOrd="3" destOrd="0" presId="urn:microsoft.com/office/officeart/2008/layout/VerticalAccentList"/>
    <dgm:cxn modelId="{E59A70BF-11E6-43CC-8151-7310ADC87061}" type="presParOf" srcId="{38FF2473-0649-4CE9-9E6A-3C19D12D5E07}" destId="{BB617C36-2937-4A99-A291-AEFDCFED08E6}" srcOrd="4" destOrd="0" presId="urn:microsoft.com/office/officeart/2008/layout/VerticalAccentList"/>
    <dgm:cxn modelId="{12A5F0A6-935E-42D1-A158-9C5BDAF12D55}" type="presParOf" srcId="{38FF2473-0649-4CE9-9E6A-3C19D12D5E07}" destId="{B7D933FF-0CB9-468B-88EC-856738E88FF3}" srcOrd="5" destOrd="0" presId="urn:microsoft.com/office/officeart/2008/layout/VerticalAccentList"/>
    <dgm:cxn modelId="{9DE3FF1B-8AC4-48B0-96A9-A53BF555F3A8}" type="presParOf" srcId="{38FF2473-0649-4CE9-9E6A-3C19D12D5E07}" destId="{31DD9C06-0ABF-46BC-985F-E85E8D4AC684}" srcOrd="6" destOrd="0" presId="urn:microsoft.com/office/officeart/2008/layout/VerticalAccentList"/>
    <dgm:cxn modelId="{F2E33D21-6699-4CA9-A787-94F4BAB45A61}" type="presParOf" srcId="{A2DF6BD4-7963-4C96-8E62-BF875D30B76F}" destId="{A5732053-43B3-420F-974D-BD713E039301}" srcOrd="11" destOrd="0" presId="urn:microsoft.com/office/officeart/2008/layout/VerticalAccentList"/>
    <dgm:cxn modelId="{F1F1D299-7226-4795-BDC2-15613F015CB4}" type="presParOf" srcId="{A2DF6BD4-7963-4C96-8E62-BF875D30B76F}" destId="{A44322C9-9664-49E3-A153-23D7209D2A3E}" srcOrd="12" destOrd="0" presId="urn:microsoft.com/office/officeart/2008/layout/VerticalAccentList"/>
    <dgm:cxn modelId="{9D117D49-EBE6-4C0F-AD60-2E0CCEE8DE2D}" type="presParOf" srcId="{A44322C9-9664-49E3-A153-23D7209D2A3E}" destId="{27E60938-257B-4EC9-8A00-8FF279BF5E2E}" srcOrd="0" destOrd="0" presId="urn:microsoft.com/office/officeart/2008/layout/VerticalAccentList"/>
    <dgm:cxn modelId="{578194AC-590D-4F90-A62B-2BACC18C2BC1}" type="presParOf" srcId="{A2DF6BD4-7963-4C96-8E62-BF875D30B76F}" destId="{7859DEB6-2E23-4C1C-AC49-FD75B60E996F}" srcOrd="13" destOrd="0" presId="urn:microsoft.com/office/officeart/2008/layout/VerticalAccentList"/>
    <dgm:cxn modelId="{18447D46-1E8E-47B4-B860-1CE009CDD9A3}" type="presParOf" srcId="{7859DEB6-2E23-4C1C-AC49-FD75B60E996F}" destId="{7B9BD7BA-E5D5-4799-AC09-579444D617A5}" srcOrd="0" destOrd="0" presId="urn:microsoft.com/office/officeart/2008/layout/VerticalAccentList"/>
    <dgm:cxn modelId="{E826C217-D270-445B-8CF7-1F61998C572A}" type="presParOf" srcId="{7859DEB6-2E23-4C1C-AC49-FD75B60E996F}" destId="{DC8DB3FB-5AD7-4A9E-95FC-48264B2F3047}" srcOrd="1" destOrd="0" presId="urn:microsoft.com/office/officeart/2008/layout/VerticalAccentList"/>
    <dgm:cxn modelId="{04A048D4-62AA-437F-831A-941DC0EECE3F}" type="presParOf" srcId="{7859DEB6-2E23-4C1C-AC49-FD75B60E996F}" destId="{B40D19B1-E934-4AA8-B839-203E20E7573A}" srcOrd="2" destOrd="0" presId="urn:microsoft.com/office/officeart/2008/layout/VerticalAccentList"/>
    <dgm:cxn modelId="{A3F5D9BF-3290-4062-B1AC-A12C1FE3842E}" type="presParOf" srcId="{7859DEB6-2E23-4C1C-AC49-FD75B60E996F}" destId="{24B3789B-B905-4D78-8139-A33FE4582387}" srcOrd="3" destOrd="0" presId="urn:microsoft.com/office/officeart/2008/layout/VerticalAccentList"/>
    <dgm:cxn modelId="{DEBA3286-52DC-4AD1-BA9E-9257C2405333}" type="presParOf" srcId="{7859DEB6-2E23-4C1C-AC49-FD75B60E996F}" destId="{7E979AAC-96C7-4598-AB05-1A81236C7E66}" srcOrd="4" destOrd="0" presId="urn:microsoft.com/office/officeart/2008/layout/VerticalAccentList"/>
    <dgm:cxn modelId="{F1F288FA-3936-491E-9E09-55B11BE196CA}" type="presParOf" srcId="{7859DEB6-2E23-4C1C-AC49-FD75B60E996F}" destId="{9B09F61E-9382-4525-B772-9230959427B8}" srcOrd="5" destOrd="0" presId="urn:microsoft.com/office/officeart/2008/layout/VerticalAccentList"/>
    <dgm:cxn modelId="{0238E8C4-686A-4E44-94B5-DAD88CB0C5DC}" type="presParOf" srcId="{7859DEB6-2E23-4C1C-AC49-FD75B60E996F}" destId="{2A1B823A-5C9F-4156-BD52-8BA6241E54D3}" srcOrd="6" destOrd="0" presId="urn:microsoft.com/office/officeart/2008/layout/VerticalAccentList"/>
    <dgm:cxn modelId="{07AFB8D3-A756-4F4A-9540-0C6007D19FAA}" type="presParOf" srcId="{A2DF6BD4-7963-4C96-8E62-BF875D30B76F}" destId="{09EB3ABE-D964-438A-B672-75D53C32B1A0}" srcOrd="14" destOrd="0" presId="urn:microsoft.com/office/officeart/2008/layout/VerticalAccentList"/>
    <dgm:cxn modelId="{580C48A8-7D9A-453D-A2A1-4664BD3DE5FC}" type="presParOf" srcId="{A2DF6BD4-7963-4C96-8E62-BF875D30B76F}" destId="{9BD3F850-D60F-46F7-B4D1-69ABB7E42BB2}" srcOrd="15" destOrd="0" presId="urn:microsoft.com/office/officeart/2008/layout/VerticalAccentList"/>
    <dgm:cxn modelId="{FB4C611B-C0B7-4287-A58B-2E9BE6409E37}" type="presParOf" srcId="{9BD3F850-D60F-46F7-B4D1-69ABB7E42BB2}" destId="{C1EAAFA1-7260-4F60-AEFA-EEE2ED0EA86E}" srcOrd="0" destOrd="0" presId="urn:microsoft.com/office/officeart/2008/layout/VerticalAccentList"/>
    <dgm:cxn modelId="{7332FD46-A0D7-4E87-B8AD-28C0FFDE16CB}" type="presParOf" srcId="{A2DF6BD4-7963-4C96-8E62-BF875D30B76F}" destId="{2EF960FD-847C-4FB2-92BC-917A98993C59}" srcOrd="16" destOrd="0" presId="urn:microsoft.com/office/officeart/2008/layout/VerticalAccentList"/>
    <dgm:cxn modelId="{1E877524-15AD-4DC8-824B-E42B9883E237}" type="presParOf" srcId="{2EF960FD-847C-4FB2-92BC-917A98993C59}" destId="{18F5218C-7875-4522-B509-788CC414D023}" srcOrd="0" destOrd="0" presId="urn:microsoft.com/office/officeart/2008/layout/VerticalAccentList"/>
    <dgm:cxn modelId="{565FACF0-AE33-456A-9AAD-8EFDCCE019DD}" type="presParOf" srcId="{2EF960FD-847C-4FB2-92BC-917A98993C59}" destId="{0A99F40A-873B-4EF2-896D-11CD3D9EB8E4}" srcOrd="1" destOrd="0" presId="urn:microsoft.com/office/officeart/2008/layout/VerticalAccentList"/>
    <dgm:cxn modelId="{9022F00D-59A4-4CA2-B2EF-602D32BB9794}" type="presParOf" srcId="{2EF960FD-847C-4FB2-92BC-917A98993C59}" destId="{EA710A01-0E73-4BFE-A282-81BCA89AA562}" srcOrd="2" destOrd="0" presId="urn:microsoft.com/office/officeart/2008/layout/VerticalAccentList"/>
    <dgm:cxn modelId="{C2FAC0EB-4044-46E1-A79E-53640FEF0552}" type="presParOf" srcId="{2EF960FD-847C-4FB2-92BC-917A98993C59}" destId="{6EB91C1B-F3B6-41FE-9E22-853EE694B8BE}" srcOrd="3" destOrd="0" presId="urn:microsoft.com/office/officeart/2008/layout/VerticalAccentList"/>
    <dgm:cxn modelId="{95C90431-6924-420A-BDD8-846250125CDA}" type="presParOf" srcId="{2EF960FD-847C-4FB2-92BC-917A98993C59}" destId="{ADE78C23-4BB2-4323-98AA-B15159F042E2}" srcOrd="4" destOrd="0" presId="urn:microsoft.com/office/officeart/2008/layout/VerticalAccentList"/>
    <dgm:cxn modelId="{9B4398CD-F3E8-482F-B81B-282900A050D0}" type="presParOf" srcId="{2EF960FD-847C-4FB2-92BC-917A98993C59}" destId="{0003ACDC-227E-44FA-86F4-35F598F61F91}" srcOrd="5" destOrd="0" presId="urn:microsoft.com/office/officeart/2008/layout/VerticalAccentList"/>
    <dgm:cxn modelId="{351F08DF-40EF-4C1C-9B30-CEFD665C19AB}" type="presParOf" srcId="{2EF960FD-847C-4FB2-92BC-917A98993C59}" destId="{5959FCA3-6639-48B6-9980-8E560C0F340A}" srcOrd="6"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64D3B5-0BE1-4D1E-B979-342F9521D6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6ABC259-320E-4A0C-A560-FA9EF7B44CF7}">
      <dgm:prSet/>
      <dgm:spPr/>
      <dgm:t>
        <a:bodyPr/>
        <a:lstStyle/>
        <a:p>
          <a:r>
            <a:rPr lang="en-US" b="1" dirty="0" smtClean="0">
              <a:solidFill>
                <a:srgbClr val="FF0000"/>
              </a:solidFill>
            </a:rPr>
            <a:t>Authoritarian</a:t>
          </a:r>
          <a:r>
            <a:rPr lang="en-US" dirty="0" smtClean="0"/>
            <a:t>  -This style focuses decision-making powers in the leader. It is most appropriate in times of crisis but usually fails to win 'hearts and minds</a:t>
          </a:r>
          <a:endParaRPr lang="en-US" dirty="0"/>
        </a:p>
      </dgm:t>
    </dgm:pt>
    <dgm:pt modelId="{6F1F6486-4215-4863-B252-8EF96B537668}" type="parTrans" cxnId="{8552BAEF-88B8-4D68-B5C9-99899BB93000}">
      <dgm:prSet/>
      <dgm:spPr/>
      <dgm:t>
        <a:bodyPr/>
        <a:lstStyle/>
        <a:p>
          <a:endParaRPr lang="en-US"/>
        </a:p>
      </dgm:t>
    </dgm:pt>
    <dgm:pt modelId="{91968013-4DDC-4EAA-9733-EC1EC89EA482}" type="sibTrans" cxnId="{8552BAEF-88B8-4D68-B5C9-99899BB93000}">
      <dgm:prSet/>
      <dgm:spPr/>
      <dgm:t>
        <a:bodyPr/>
        <a:lstStyle/>
        <a:p>
          <a:endParaRPr lang="en-US"/>
        </a:p>
      </dgm:t>
    </dgm:pt>
    <dgm:pt modelId="{97366937-C00E-41A2-B29B-CD636B1C1564}">
      <dgm:prSet/>
      <dgm:spPr/>
      <dgm:t>
        <a:bodyPr/>
        <a:lstStyle/>
        <a:p>
          <a:r>
            <a:rPr lang="en-US" b="1" dirty="0" smtClean="0">
              <a:solidFill>
                <a:srgbClr val="FF0000"/>
              </a:solidFill>
            </a:rPr>
            <a:t>Democratic </a:t>
          </a:r>
          <a:r>
            <a:rPr lang="en-US" dirty="0" smtClean="0"/>
            <a:t>-This style favors group decision-making and consensus-building. It is more appropriate in circumstances other than a crisis.</a:t>
          </a:r>
          <a:endParaRPr lang="en-US" dirty="0"/>
        </a:p>
      </dgm:t>
    </dgm:pt>
    <dgm:pt modelId="{16BE5D1D-6B0A-48D8-9123-F716796A5269}" type="parTrans" cxnId="{FA634F5E-1014-4BB9-9A2F-B9FB6B804BCE}">
      <dgm:prSet/>
      <dgm:spPr/>
      <dgm:t>
        <a:bodyPr/>
        <a:lstStyle/>
        <a:p>
          <a:endParaRPr lang="en-US"/>
        </a:p>
      </dgm:t>
    </dgm:pt>
    <dgm:pt modelId="{A26A19E5-2999-4236-A8D1-9C49425F8CAD}" type="sibTrans" cxnId="{FA634F5E-1014-4BB9-9A2F-B9FB6B804BCE}">
      <dgm:prSet/>
      <dgm:spPr/>
      <dgm:t>
        <a:bodyPr/>
        <a:lstStyle/>
        <a:p>
          <a:endParaRPr lang="en-US"/>
        </a:p>
      </dgm:t>
    </dgm:pt>
    <dgm:pt modelId="{95E89CF4-29A0-4531-A4D0-420120210F05}">
      <dgm:prSet/>
      <dgm:spPr/>
      <dgm:t>
        <a:bodyPr/>
        <a:lstStyle/>
        <a:p>
          <a:r>
            <a:rPr lang="en-US" b="1" dirty="0" smtClean="0">
              <a:solidFill>
                <a:srgbClr val="FF0000"/>
              </a:solidFill>
            </a:rPr>
            <a:t>Laissez-faire</a:t>
          </a:r>
          <a:r>
            <a:rPr lang="en-US" dirty="0" smtClean="0"/>
            <a:t> -This style allows a high degree of freedom for followers. However, a leader adopting this style is often perceived as weak.</a:t>
          </a:r>
          <a:endParaRPr lang="en-US" dirty="0"/>
        </a:p>
      </dgm:t>
    </dgm:pt>
    <dgm:pt modelId="{1D812224-534C-4221-824A-9CFCE97AF159}" type="parTrans" cxnId="{E8D424FB-E6AE-4A6C-BA63-B39AF8276B16}">
      <dgm:prSet/>
      <dgm:spPr/>
      <dgm:t>
        <a:bodyPr/>
        <a:lstStyle/>
        <a:p>
          <a:endParaRPr lang="en-US"/>
        </a:p>
      </dgm:t>
    </dgm:pt>
    <dgm:pt modelId="{CD2AD3DB-786B-484C-B120-6D0445E1D245}" type="sibTrans" cxnId="{E8D424FB-E6AE-4A6C-BA63-B39AF8276B16}">
      <dgm:prSet/>
      <dgm:spPr/>
      <dgm:t>
        <a:bodyPr/>
        <a:lstStyle/>
        <a:p>
          <a:endParaRPr lang="en-US"/>
        </a:p>
      </dgm:t>
    </dgm:pt>
    <dgm:pt modelId="{CE9E9938-6E8C-4845-8AE8-0B37C669028F}" type="pres">
      <dgm:prSet presAssocID="{AD64D3B5-0BE1-4D1E-B979-342F9521D663}" presName="Name0" presStyleCnt="0">
        <dgm:presLayoutVars>
          <dgm:chMax val="7"/>
          <dgm:chPref val="7"/>
          <dgm:dir/>
        </dgm:presLayoutVars>
      </dgm:prSet>
      <dgm:spPr/>
      <dgm:t>
        <a:bodyPr/>
        <a:lstStyle/>
        <a:p>
          <a:endParaRPr lang="en-US"/>
        </a:p>
      </dgm:t>
    </dgm:pt>
    <dgm:pt modelId="{4DBB5F6D-160F-42AF-8A61-C8161D63DCBB}" type="pres">
      <dgm:prSet presAssocID="{AD64D3B5-0BE1-4D1E-B979-342F9521D663}" presName="Name1" presStyleCnt="0"/>
      <dgm:spPr/>
    </dgm:pt>
    <dgm:pt modelId="{1A8514E0-2832-4610-ADEA-2D6BBFC153B9}" type="pres">
      <dgm:prSet presAssocID="{AD64D3B5-0BE1-4D1E-B979-342F9521D663}" presName="cycle" presStyleCnt="0"/>
      <dgm:spPr/>
    </dgm:pt>
    <dgm:pt modelId="{172B860D-2697-44BE-BC18-D36D1C905135}" type="pres">
      <dgm:prSet presAssocID="{AD64D3B5-0BE1-4D1E-B979-342F9521D663}" presName="srcNode" presStyleLbl="node1" presStyleIdx="0" presStyleCnt="3"/>
      <dgm:spPr/>
    </dgm:pt>
    <dgm:pt modelId="{9D11233D-BBCE-4F12-8E82-9F7251D613A2}" type="pres">
      <dgm:prSet presAssocID="{AD64D3B5-0BE1-4D1E-B979-342F9521D663}" presName="conn" presStyleLbl="parChTrans1D2" presStyleIdx="0" presStyleCnt="1"/>
      <dgm:spPr/>
      <dgm:t>
        <a:bodyPr/>
        <a:lstStyle/>
        <a:p>
          <a:endParaRPr lang="en-US"/>
        </a:p>
      </dgm:t>
    </dgm:pt>
    <dgm:pt modelId="{530E825B-852F-4304-93C5-3A05FA1EB115}" type="pres">
      <dgm:prSet presAssocID="{AD64D3B5-0BE1-4D1E-B979-342F9521D663}" presName="extraNode" presStyleLbl="node1" presStyleIdx="0" presStyleCnt="3"/>
      <dgm:spPr/>
    </dgm:pt>
    <dgm:pt modelId="{11541E2A-1F95-406A-A9BB-E2D9F822FA6D}" type="pres">
      <dgm:prSet presAssocID="{AD64D3B5-0BE1-4D1E-B979-342F9521D663}" presName="dstNode" presStyleLbl="node1" presStyleIdx="0" presStyleCnt="3"/>
      <dgm:spPr/>
    </dgm:pt>
    <dgm:pt modelId="{7291F3FC-691A-4BA1-B08F-A4A13081E90C}" type="pres">
      <dgm:prSet presAssocID="{C6ABC259-320E-4A0C-A560-FA9EF7B44CF7}" presName="text_1" presStyleLbl="node1" presStyleIdx="0" presStyleCnt="3">
        <dgm:presLayoutVars>
          <dgm:bulletEnabled val="1"/>
        </dgm:presLayoutVars>
      </dgm:prSet>
      <dgm:spPr/>
      <dgm:t>
        <a:bodyPr/>
        <a:lstStyle/>
        <a:p>
          <a:endParaRPr lang="en-US"/>
        </a:p>
      </dgm:t>
    </dgm:pt>
    <dgm:pt modelId="{4141DB39-E860-4B55-96C0-C293388557FC}" type="pres">
      <dgm:prSet presAssocID="{C6ABC259-320E-4A0C-A560-FA9EF7B44CF7}" presName="accent_1" presStyleCnt="0"/>
      <dgm:spPr/>
    </dgm:pt>
    <dgm:pt modelId="{7451223E-D7E4-4AA8-A7E1-A4BC7DF2BAA4}" type="pres">
      <dgm:prSet presAssocID="{C6ABC259-320E-4A0C-A560-FA9EF7B44CF7}" presName="accentRepeatNode" presStyleLbl="solidFgAcc1" presStyleIdx="0" presStyleCnt="3"/>
      <dgm:spPr/>
    </dgm:pt>
    <dgm:pt modelId="{CC3A6CC6-058F-441B-8A68-892C734ABE0F}" type="pres">
      <dgm:prSet presAssocID="{97366937-C00E-41A2-B29B-CD636B1C1564}" presName="text_2" presStyleLbl="node1" presStyleIdx="1" presStyleCnt="3">
        <dgm:presLayoutVars>
          <dgm:bulletEnabled val="1"/>
        </dgm:presLayoutVars>
      </dgm:prSet>
      <dgm:spPr/>
      <dgm:t>
        <a:bodyPr/>
        <a:lstStyle/>
        <a:p>
          <a:endParaRPr lang="en-US"/>
        </a:p>
      </dgm:t>
    </dgm:pt>
    <dgm:pt modelId="{F6625649-B080-41DF-8BF7-0753A4D5C033}" type="pres">
      <dgm:prSet presAssocID="{97366937-C00E-41A2-B29B-CD636B1C1564}" presName="accent_2" presStyleCnt="0"/>
      <dgm:spPr/>
    </dgm:pt>
    <dgm:pt modelId="{2C4706C7-2F3E-47D8-A20F-E1BE768CAB53}" type="pres">
      <dgm:prSet presAssocID="{97366937-C00E-41A2-B29B-CD636B1C1564}" presName="accentRepeatNode" presStyleLbl="solidFgAcc1" presStyleIdx="1" presStyleCnt="3"/>
      <dgm:spPr/>
    </dgm:pt>
    <dgm:pt modelId="{DEFE1AE6-099E-4532-9CD4-E5C5CD340809}" type="pres">
      <dgm:prSet presAssocID="{95E89CF4-29A0-4531-A4D0-420120210F05}" presName="text_3" presStyleLbl="node1" presStyleIdx="2" presStyleCnt="3">
        <dgm:presLayoutVars>
          <dgm:bulletEnabled val="1"/>
        </dgm:presLayoutVars>
      </dgm:prSet>
      <dgm:spPr/>
      <dgm:t>
        <a:bodyPr/>
        <a:lstStyle/>
        <a:p>
          <a:endParaRPr lang="en-US"/>
        </a:p>
      </dgm:t>
    </dgm:pt>
    <dgm:pt modelId="{40FFC67C-C68A-4FED-A339-03299BDD6FF5}" type="pres">
      <dgm:prSet presAssocID="{95E89CF4-29A0-4531-A4D0-420120210F05}" presName="accent_3" presStyleCnt="0"/>
      <dgm:spPr/>
    </dgm:pt>
    <dgm:pt modelId="{33390ED5-0CEA-4F89-A3B6-76DA57CFF23D}" type="pres">
      <dgm:prSet presAssocID="{95E89CF4-29A0-4531-A4D0-420120210F05}" presName="accentRepeatNode" presStyleLbl="solidFgAcc1" presStyleIdx="2" presStyleCnt="3"/>
      <dgm:spPr/>
    </dgm:pt>
  </dgm:ptLst>
  <dgm:cxnLst>
    <dgm:cxn modelId="{79B5DF32-A64F-4A62-AE90-9035D21EF581}" type="presOf" srcId="{C6ABC259-320E-4A0C-A560-FA9EF7B44CF7}" destId="{7291F3FC-691A-4BA1-B08F-A4A13081E90C}" srcOrd="0" destOrd="0" presId="urn:microsoft.com/office/officeart/2008/layout/VerticalCurvedList"/>
    <dgm:cxn modelId="{FA634F5E-1014-4BB9-9A2F-B9FB6B804BCE}" srcId="{AD64D3B5-0BE1-4D1E-B979-342F9521D663}" destId="{97366937-C00E-41A2-B29B-CD636B1C1564}" srcOrd="1" destOrd="0" parTransId="{16BE5D1D-6B0A-48D8-9123-F716796A5269}" sibTransId="{A26A19E5-2999-4236-A8D1-9C49425F8CAD}"/>
    <dgm:cxn modelId="{47385C48-94B8-447C-B7C1-D1952B72D991}" type="presOf" srcId="{97366937-C00E-41A2-B29B-CD636B1C1564}" destId="{CC3A6CC6-058F-441B-8A68-892C734ABE0F}" srcOrd="0" destOrd="0" presId="urn:microsoft.com/office/officeart/2008/layout/VerticalCurvedList"/>
    <dgm:cxn modelId="{6485D69F-DF29-48BC-B570-78AB5B60F91B}" type="presOf" srcId="{91968013-4DDC-4EAA-9733-EC1EC89EA482}" destId="{9D11233D-BBCE-4F12-8E82-9F7251D613A2}" srcOrd="0" destOrd="0" presId="urn:microsoft.com/office/officeart/2008/layout/VerticalCurvedList"/>
    <dgm:cxn modelId="{E8D424FB-E6AE-4A6C-BA63-B39AF8276B16}" srcId="{AD64D3B5-0BE1-4D1E-B979-342F9521D663}" destId="{95E89CF4-29A0-4531-A4D0-420120210F05}" srcOrd="2" destOrd="0" parTransId="{1D812224-534C-4221-824A-9CFCE97AF159}" sibTransId="{CD2AD3DB-786B-484C-B120-6D0445E1D245}"/>
    <dgm:cxn modelId="{937A4A8A-96CA-44BB-A41B-4C5A2F8E8801}" type="presOf" srcId="{95E89CF4-29A0-4531-A4D0-420120210F05}" destId="{DEFE1AE6-099E-4532-9CD4-E5C5CD340809}" srcOrd="0" destOrd="0" presId="urn:microsoft.com/office/officeart/2008/layout/VerticalCurvedList"/>
    <dgm:cxn modelId="{8552BAEF-88B8-4D68-B5C9-99899BB93000}" srcId="{AD64D3B5-0BE1-4D1E-B979-342F9521D663}" destId="{C6ABC259-320E-4A0C-A560-FA9EF7B44CF7}" srcOrd="0" destOrd="0" parTransId="{6F1F6486-4215-4863-B252-8EF96B537668}" sibTransId="{91968013-4DDC-4EAA-9733-EC1EC89EA482}"/>
    <dgm:cxn modelId="{AD86E48A-4266-4839-8D33-E5517AA12BF1}" type="presOf" srcId="{AD64D3B5-0BE1-4D1E-B979-342F9521D663}" destId="{CE9E9938-6E8C-4845-8AE8-0B37C669028F}" srcOrd="0" destOrd="0" presId="urn:microsoft.com/office/officeart/2008/layout/VerticalCurvedList"/>
    <dgm:cxn modelId="{8C7A9465-7170-4177-9E28-F85DF108D3C9}" type="presParOf" srcId="{CE9E9938-6E8C-4845-8AE8-0B37C669028F}" destId="{4DBB5F6D-160F-42AF-8A61-C8161D63DCBB}" srcOrd="0" destOrd="0" presId="urn:microsoft.com/office/officeart/2008/layout/VerticalCurvedList"/>
    <dgm:cxn modelId="{61030D65-8CD8-44B0-ADE0-C7D1114F25EB}" type="presParOf" srcId="{4DBB5F6D-160F-42AF-8A61-C8161D63DCBB}" destId="{1A8514E0-2832-4610-ADEA-2D6BBFC153B9}" srcOrd="0" destOrd="0" presId="urn:microsoft.com/office/officeart/2008/layout/VerticalCurvedList"/>
    <dgm:cxn modelId="{BC9B3B90-77DE-401F-B624-14D7BB52F8E8}" type="presParOf" srcId="{1A8514E0-2832-4610-ADEA-2D6BBFC153B9}" destId="{172B860D-2697-44BE-BC18-D36D1C905135}" srcOrd="0" destOrd="0" presId="urn:microsoft.com/office/officeart/2008/layout/VerticalCurvedList"/>
    <dgm:cxn modelId="{AA0F0A22-C032-462B-8E16-7B1D1549517B}" type="presParOf" srcId="{1A8514E0-2832-4610-ADEA-2D6BBFC153B9}" destId="{9D11233D-BBCE-4F12-8E82-9F7251D613A2}" srcOrd="1" destOrd="0" presId="urn:microsoft.com/office/officeart/2008/layout/VerticalCurvedList"/>
    <dgm:cxn modelId="{D31401C4-ED3D-4573-84E6-5426A83CD6B8}" type="presParOf" srcId="{1A8514E0-2832-4610-ADEA-2D6BBFC153B9}" destId="{530E825B-852F-4304-93C5-3A05FA1EB115}" srcOrd="2" destOrd="0" presId="urn:microsoft.com/office/officeart/2008/layout/VerticalCurvedList"/>
    <dgm:cxn modelId="{80777513-17FE-474B-82D0-44ADA92C502D}" type="presParOf" srcId="{1A8514E0-2832-4610-ADEA-2D6BBFC153B9}" destId="{11541E2A-1F95-406A-A9BB-E2D9F822FA6D}" srcOrd="3" destOrd="0" presId="urn:microsoft.com/office/officeart/2008/layout/VerticalCurvedList"/>
    <dgm:cxn modelId="{BED949B4-1FD8-4646-A734-A56C7918059D}" type="presParOf" srcId="{4DBB5F6D-160F-42AF-8A61-C8161D63DCBB}" destId="{7291F3FC-691A-4BA1-B08F-A4A13081E90C}" srcOrd="1" destOrd="0" presId="urn:microsoft.com/office/officeart/2008/layout/VerticalCurvedList"/>
    <dgm:cxn modelId="{F29C7DF7-94BC-4A51-9FD9-42AD7B16C79E}" type="presParOf" srcId="{4DBB5F6D-160F-42AF-8A61-C8161D63DCBB}" destId="{4141DB39-E860-4B55-96C0-C293388557FC}" srcOrd="2" destOrd="0" presId="urn:microsoft.com/office/officeart/2008/layout/VerticalCurvedList"/>
    <dgm:cxn modelId="{94BC59A9-76DE-45AA-9545-F2F36E98FCE3}" type="presParOf" srcId="{4141DB39-E860-4B55-96C0-C293388557FC}" destId="{7451223E-D7E4-4AA8-A7E1-A4BC7DF2BAA4}" srcOrd="0" destOrd="0" presId="urn:microsoft.com/office/officeart/2008/layout/VerticalCurvedList"/>
    <dgm:cxn modelId="{4782088A-BF78-4606-9F51-6B952EC44BFB}" type="presParOf" srcId="{4DBB5F6D-160F-42AF-8A61-C8161D63DCBB}" destId="{CC3A6CC6-058F-441B-8A68-892C734ABE0F}" srcOrd="3" destOrd="0" presId="urn:microsoft.com/office/officeart/2008/layout/VerticalCurvedList"/>
    <dgm:cxn modelId="{FBF04A9E-EC11-4C47-B162-386D09D3170F}" type="presParOf" srcId="{4DBB5F6D-160F-42AF-8A61-C8161D63DCBB}" destId="{F6625649-B080-41DF-8BF7-0753A4D5C033}" srcOrd="4" destOrd="0" presId="urn:microsoft.com/office/officeart/2008/layout/VerticalCurvedList"/>
    <dgm:cxn modelId="{F6BDCEAA-7A04-4B83-BB83-F03917892115}" type="presParOf" srcId="{F6625649-B080-41DF-8BF7-0753A4D5C033}" destId="{2C4706C7-2F3E-47D8-A20F-E1BE768CAB53}" srcOrd="0" destOrd="0" presId="urn:microsoft.com/office/officeart/2008/layout/VerticalCurvedList"/>
    <dgm:cxn modelId="{1F1F6EA3-FF72-4DD0-BFC3-6F8B71D23FAD}" type="presParOf" srcId="{4DBB5F6D-160F-42AF-8A61-C8161D63DCBB}" destId="{DEFE1AE6-099E-4532-9CD4-E5C5CD340809}" srcOrd="5" destOrd="0" presId="urn:microsoft.com/office/officeart/2008/layout/VerticalCurvedList"/>
    <dgm:cxn modelId="{FF4681D1-B93C-48DF-B3F4-CED18186D069}" type="presParOf" srcId="{4DBB5F6D-160F-42AF-8A61-C8161D63DCBB}" destId="{40FFC67C-C68A-4FED-A339-03299BDD6FF5}" srcOrd="6" destOrd="0" presId="urn:microsoft.com/office/officeart/2008/layout/VerticalCurvedList"/>
    <dgm:cxn modelId="{0705A8EB-D045-405F-B472-9D0FB5CE48EF}" type="presParOf" srcId="{40FFC67C-C68A-4FED-A339-03299BDD6FF5}" destId="{33390ED5-0CEA-4F89-A3B6-76DA57CFF23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81BBD77-9B6D-40A2-BD71-5CF42EB6A699}"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67C161F-5D77-4DC2-8A26-EE3F9036B624}">
      <dgm:prSet phldrT="[Text]"/>
      <dgm:spPr>
        <a:solidFill>
          <a:srgbClr val="00B0F0"/>
        </a:solidFill>
      </dgm:spPr>
      <dgm:t>
        <a:bodyPr/>
        <a:lstStyle/>
        <a:p>
          <a:r>
            <a:rPr lang="en-US" dirty="0" smtClean="0"/>
            <a:t>Getting used to the new situation </a:t>
          </a:r>
          <a:r>
            <a:rPr lang="en-US" b="1" u="sng" dirty="0" smtClean="0"/>
            <a:t>(unfreeze</a:t>
          </a:r>
          <a:r>
            <a:rPr lang="en-US" dirty="0" smtClean="0"/>
            <a:t>) : After the shock of the change event, indi­viduals might question or deny the need for change</a:t>
          </a:r>
          <a:endParaRPr lang="en-US" dirty="0"/>
        </a:p>
      </dgm:t>
    </dgm:pt>
    <dgm:pt modelId="{934B7C2D-E19F-48A2-8A04-2DE5786D62F5}" type="parTrans" cxnId="{8145AB0A-5D51-465B-9694-70C61CE7DAA8}">
      <dgm:prSet/>
      <dgm:spPr/>
      <dgm:t>
        <a:bodyPr/>
        <a:lstStyle/>
        <a:p>
          <a:endParaRPr lang="en-US"/>
        </a:p>
      </dgm:t>
    </dgm:pt>
    <dgm:pt modelId="{CDB0D786-454C-4D75-AC50-4CD2CCFE9BA0}" type="sibTrans" cxnId="{8145AB0A-5D51-465B-9694-70C61CE7DAA8}">
      <dgm:prSet/>
      <dgm:spPr/>
      <dgm:t>
        <a:bodyPr/>
        <a:lstStyle/>
        <a:p>
          <a:endParaRPr lang="en-US"/>
        </a:p>
      </dgm:t>
    </dgm:pt>
    <dgm:pt modelId="{C5FAB501-43A7-47D6-8A6A-524437751DB8}">
      <dgm:prSet phldrT="[Text]"/>
      <dgm:spPr>
        <a:solidFill>
          <a:srgbClr val="00B0F0"/>
        </a:solidFill>
      </dgm:spPr>
      <dgm:t>
        <a:bodyPr/>
        <a:lstStyle/>
        <a:p>
          <a:r>
            <a:rPr lang="en-US" dirty="0" smtClean="0"/>
            <a:t>Relearning </a:t>
          </a:r>
          <a:r>
            <a:rPr lang="en-US" b="1" u="sng" dirty="0" smtClean="0"/>
            <a:t>(change</a:t>
          </a:r>
          <a:r>
            <a:rPr lang="en-US" dirty="0" smtClean="0"/>
            <a:t>): Hard demands are now being made and individuals experience real stress as they realize that they do have to develop new skills to keep up with the job</a:t>
          </a:r>
          <a:endParaRPr lang="en-US" dirty="0"/>
        </a:p>
      </dgm:t>
    </dgm:pt>
    <dgm:pt modelId="{1FA5F1F2-E103-44E1-9D87-5FF973BECC3D}" type="parTrans" cxnId="{225E60D1-C761-43CD-A80A-1467AF3C2FFB}">
      <dgm:prSet/>
      <dgm:spPr/>
      <dgm:t>
        <a:bodyPr/>
        <a:lstStyle/>
        <a:p>
          <a:endParaRPr lang="en-US"/>
        </a:p>
      </dgm:t>
    </dgm:pt>
    <dgm:pt modelId="{52087614-B5B6-4695-ACB5-785822932344}" type="sibTrans" cxnId="{225E60D1-C761-43CD-A80A-1467AF3C2FFB}">
      <dgm:prSet/>
      <dgm:spPr/>
      <dgm:t>
        <a:bodyPr/>
        <a:lstStyle/>
        <a:p>
          <a:endParaRPr lang="en-US"/>
        </a:p>
      </dgm:t>
    </dgm:pt>
    <dgm:pt modelId="{43AA28EF-A72B-4101-B1B0-0B94E8C7F1B0}">
      <dgm:prSet/>
      <dgm:spPr>
        <a:solidFill>
          <a:srgbClr val="00B0F0"/>
        </a:solidFill>
      </dgm:spPr>
      <dgm:t>
        <a:bodyPr/>
        <a:lstStyle/>
        <a:p>
          <a:r>
            <a:rPr lang="en-US" dirty="0" smtClean="0"/>
            <a:t>Becoming effective </a:t>
          </a:r>
          <a:r>
            <a:rPr lang="en-US" b="1" u="sng" dirty="0" smtClean="0"/>
            <a:t>(refreeze</a:t>
          </a:r>
          <a:r>
            <a:rPr lang="en-US" dirty="0" smtClean="0"/>
            <a:t>):This is the stage when, having accepted the changes, indi­viduals start learning and testing out new skills.</a:t>
          </a:r>
          <a:endParaRPr lang="en-US" dirty="0"/>
        </a:p>
      </dgm:t>
    </dgm:pt>
    <dgm:pt modelId="{175F95AC-CD57-4673-BF0C-F387066338FB}" type="parTrans" cxnId="{F50337EC-D14D-4714-A62B-5D5C4B1F63E1}">
      <dgm:prSet/>
      <dgm:spPr/>
      <dgm:t>
        <a:bodyPr/>
        <a:lstStyle/>
        <a:p>
          <a:endParaRPr lang="en-US"/>
        </a:p>
      </dgm:t>
    </dgm:pt>
    <dgm:pt modelId="{C4AC80BA-8879-4D8C-82F9-C4AB51FDB62A}" type="sibTrans" cxnId="{F50337EC-D14D-4714-A62B-5D5C4B1F63E1}">
      <dgm:prSet/>
      <dgm:spPr/>
      <dgm:t>
        <a:bodyPr/>
        <a:lstStyle/>
        <a:p>
          <a:endParaRPr lang="en-US"/>
        </a:p>
      </dgm:t>
    </dgm:pt>
    <dgm:pt modelId="{8B654259-48EE-4D20-85C3-72B157A6C1B5}" type="pres">
      <dgm:prSet presAssocID="{981BBD77-9B6D-40A2-BD71-5CF42EB6A699}" presName="outerComposite" presStyleCnt="0">
        <dgm:presLayoutVars>
          <dgm:chMax val="5"/>
          <dgm:dir/>
          <dgm:resizeHandles val="exact"/>
        </dgm:presLayoutVars>
      </dgm:prSet>
      <dgm:spPr/>
      <dgm:t>
        <a:bodyPr/>
        <a:lstStyle/>
        <a:p>
          <a:endParaRPr lang="en-US"/>
        </a:p>
      </dgm:t>
    </dgm:pt>
    <dgm:pt modelId="{4E11E502-F83B-4194-B6EC-E60269147B3F}" type="pres">
      <dgm:prSet presAssocID="{981BBD77-9B6D-40A2-BD71-5CF42EB6A699}" presName="dummyMaxCanvas" presStyleCnt="0">
        <dgm:presLayoutVars/>
      </dgm:prSet>
      <dgm:spPr/>
    </dgm:pt>
    <dgm:pt modelId="{1970C525-BB5F-4245-8A70-BCA4D200BCD0}" type="pres">
      <dgm:prSet presAssocID="{981BBD77-9B6D-40A2-BD71-5CF42EB6A699}" presName="ThreeNodes_1" presStyleLbl="node1" presStyleIdx="0" presStyleCnt="3">
        <dgm:presLayoutVars>
          <dgm:bulletEnabled val="1"/>
        </dgm:presLayoutVars>
      </dgm:prSet>
      <dgm:spPr/>
      <dgm:t>
        <a:bodyPr/>
        <a:lstStyle/>
        <a:p>
          <a:endParaRPr lang="en-US"/>
        </a:p>
      </dgm:t>
    </dgm:pt>
    <dgm:pt modelId="{1975F71B-B257-40F3-82D4-C946C6D205D7}" type="pres">
      <dgm:prSet presAssocID="{981BBD77-9B6D-40A2-BD71-5CF42EB6A699}" presName="ThreeNodes_2" presStyleLbl="node1" presStyleIdx="1" presStyleCnt="3">
        <dgm:presLayoutVars>
          <dgm:bulletEnabled val="1"/>
        </dgm:presLayoutVars>
      </dgm:prSet>
      <dgm:spPr/>
      <dgm:t>
        <a:bodyPr/>
        <a:lstStyle/>
        <a:p>
          <a:endParaRPr lang="en-US"/>
        </a:p>
      </dgm:t>
    </dgm:pt>
    <dgm:pt modelId="{519D98CF-10BD-4113-ACD1-64CC232E2907}" type="pres">
      <dgm:prSet presAssocID="{981BBD77-9B6D-40A2-BD71-5CF42EB6A699}" presName="ThreeNodes_3" presStyleLbl="node1" presStyleIdx="2" presStyleCnt="3">
        <dgm:presLayoutVars>
          <dgm:bulletEnabled val="1"/>
        </dgm:presLayoutVars>
      </dgm:prSet>
      <dgm:spPr/>
      <dgm:t>
        <a:bodyPr/>
        <a:lstStyle/>
        <a:p>
          <a:endParaRPr lang="en-US"/>
        </a:p>
      </dgm:t>
    </dgm:pt>
    <dgm:pt modelId="{D852E0A8-720A-4335-97B5-968B958A5B3E}" type="pres">
      <dgm:prSet presAssocID="{981BBD77-9B6D-40A2-BD71-5CF42EB6A699}" presName="ThreeConn_1-2" presStyleLbl="fgAccFollowNode1" presStyleIdx="0" presStyleCnt="2">
        <dgm:presLayoutVars>
          <dgm:bulletEnabled val="1"/>
        </dgm:presLayoutVars>
      </dgm:prSet>
      <dgm:spPr/>
      <dgm:t>
        <a:bodyPr/>
        <a:lstStyle/>
        <a:p>
          <a:endParaRPr lang="en-US"/>
        </a:p>
      </dgm:t>
    </dgm:pt>
    <dgm:pt modelId="{5BAF2A40-6E52-48E1-B64F-B68A6263B466}" type="pres">
      <dgm:prSet presAssocID="{981BBD77-9B6D-40A2-BD71-5CF42EB6A699}" presName="ThreeConn_2-3" presStyleLbl="fgAccFollowNode1" presStyleIdx="1" presStyleCnt="2">
        <dgm:presLayoutVars>
          <dgm:bulletEnabled val="1"/>
        </dgm:presLayoutVars>
      </dgm:prSet>
      <dgm:spPr/>
      <dgm:t>
        <a:bodyPr/>
        <a:lstStyle/>
        <a:p>
          <a:endParaRPr lang="en-US"/>
        </a:p>
      </dgm:t>
    </dgm:pt>
    <dgm:pt modelId="{0A8209FB-635F-44D5-B220-E4B1F385BB14}" type="pres">
      <dgm:prSet presAssocID="{981BBD77-9B6D-40A2-BD71-5CF42EB6A699}" presName="ThreeNodes_1_text" presStyleLbl="node1" presStyleIdx="2" presStyleCnt="3">
        <dgm:presLayoutVars>
          <dgm:bulletEnabled val="1"/>
        </dgm:presLayoutVars>
      </dgm:prSet>
      <dgm:spPr/>
      <dgm:t>
        <a:bodyPr/>
        <a:lstStyle/>
        <a:p>
          <a:endParaRPr lang="en-US"/>
        </a:p>
      </dgm:t>
    </dgm:pt>
    <dgm:pt modelId="{462E3381-6EB4-4951-9C4E-0316D8478737}" type="pres">
      <dgm:prSet presAssocID="{981BBD77-9B6D-40A2-BD71-5CF42EB6A699}" presName="ThreeNodes_2_text" presStyleLbl="node1" presStyleIdx="2" presStyleCnt="3">
        <dgm:presLayoutVars>
          <dgm:bulletEnabled val="1"/>
        </dgm:presLayoutVars>
      </dgm:prSet>
      <dgm:spPr/>
      <dgm:t>
        <a:bodyPr/>
        <a:lstStyle/>
        <a:p>
          <a:endParaRPr lang="en-US"/>
        </a:p>
      </dgm:t>
    </dgm:pt>
    <dgm:pt modelId="{6A8287F9-1B04-4EE3-AD3D-58E9D3A4C1F1}" type="pres">
      <dgm:prSet presAssocID="{981BBD77-9B6D-40A2-BD71-5CF42EB6A699}" presName="ThreeNodes_3_text" presStyleLbl="node1" presStyleIdx="2" presStyleCnt="3">
        <dgm:presLayoutVars>
          <dgm:bulletEnabled val="1"/>
        </dgm:presLayoutVars>
      </dgm:prSet>
      <dgm:spPr/>
      <dgm:t>
        <a:bodyPr/>
        <a:lstStyle/>
        <a:p>
          <a:endParaRPr lang="en-US"/>
        </a:p>
      </dgm:t>
    </dgm:pt>
  </dgm:ptLst>
  <dgm:cxnLst>
    <dgm:cxn modelId="{5086D2B7-DA98-4846-8999-37AECB186399}" type="presOf" srcId="{CDB0D786-454C-4D75-AC50-4CD2CCFE9BA0}" destId="{D852E0A8-720A-4335-97B5-968B958A5B3E}" srcOrd="0" destOrd="0" presId="urn:microsoft.com/office/officeart/2005/8/layout/vProcess5"/>
    <dgm:cxn modelId="{6EE8415D-D98A-4332-A0CA-9612F71A8887}" type="presOf" srcId="{D67C161F-5D77-4DC2-8A26-EE3F9036B624}" destId="{1970C525-BB5F-4245-8A70-BCA4D200BCD0}" srcOrd="0" destOrd="0" presId="urn:microsoft.com/office/officeart/2005/8/layout/vProcess5"/>
    <dgm:cxn modelId="{30F6B67B-BC36-4788-891E-C32A71B059B8}" type="presOf" srcId="{52087614-B5B6-4695-ACB5-785822932344}" destId="{5BAF2A40-6E52-48E1-B64F-B68A6263B466}" srcOrd="0" destOrd="0" presId="urn:microsoft.com/office/officeart/2005/8/layout/vProcess5"/>
    <dgm:cxn modelId="{C73E89AB-756F-46D0-B8A5-2156F865B0C4}" type="presOf" srcId="{43AA28EF-A72B-4101-B1B0-0B94E8C7F1B0}" destId="{6A8287F9-1B04-4EE3-AD3D-58E9D3A4C1F1}" srcOrd="1" destOrd="0" presId="urn:microsoft.com/office/officeart/2005/8/layout/vProcess5"/>
    <dgm:cxn modelId="{BE9EBA48-42F9-42B5-A883-A083B14E49FF}" type="presOf" srcId="{981BBD77-9B6D-40A2-BD71-5CF42EB6A699}" destId="{8B654259-48EE-4D20-85C3-72B157A6C1B5}" srcOrd="0" destOrd="0" presId="urn:microsoft.com/office/officeart/2005/8/layout/vProcess5"/>
    <dgm:cxn modelId="{77CAA18C-930B-4115-9A75-663A566FDABA}" type="presOf" srcId="{C5FAB501-43A7-47D6-8A6A-524437751DB8}" destId="{1975F71B-B257-40F3-82D4-C946C6D205D7}" srcOrd="0" destOrd="0" presId="urn:microsoft.com/office/officeart/2005/8/layout/vProcess5"/>
    <dgm:cxn modelId="{F50337EC-D14D-4714-A62B-5D5C4B1F63E1}" srcId="{981BBD77-9B6D-40A2-BD71-5CF42EB6A699}" destId="{43AA28EF-A72B-4101-B1B0-0B94E8C7F1B0}" srcOrd="2" destOrd="0" parTransId="{175F95AC-CD57-4673-BF0C-F387066338FB}" sibTransId="{C4AC80BA-8879-4D8C-82F9-C4AB51FDB62A}"/>
    <dgm:cxn modelId="{8145AB0A-5D51-465B-9694-70C61CE7DAA8}" srcId="{981BBD77-9B6D-40A2-BD71-5CF42EB6A699}" destId="{D67C161F-5D77-4DC2-8A26-EE3F9036B624}" srcOrd="0" destOrd="0" parTransId="{934B7C2D-E19F-48A2-8A04-2DE5786D62F5}" sibTransId="{CDB0D786-454C-4D75-AC50-4CD2CCFE9BA0}"/>
    <dgm:cxn modelId="{2BC383CB-3FB1-4543-8D33-102956D13BE6}" type="presOf" srcId="{43AA28EF-A72B-4101-B1B0-0B94E8C7F1B0}" destId="{519D98CF-10BD-4113-ACD1-64CC232E2907}" srcOrd="0" destOrd="0" presId="urn:microsoft.com/office/officeart/2005/8/layout/vProcess5"/>
    <dgm:cxn modelId="{225E60D1-C761-43CD-A80A-1467AF3C2FFB}" srcId="{981BBD77-9B6D-40A2-BD71-5CF42EB6A699}" destId="{C5FAB501-43A7-47D6-8A6A-524437751DB8}" srcOrd="1" destOrd="0" parTransId="{1FA5F1F2-E103-44E1-9D87-5FF973BECC3D}" sibTransId="{52087614-B5B6-4695-ACB5-785822932344}"/>
    <dgm:cxn modelId="{1BE360B6-DE32-48D9-B900-DE5404129862}" type="presOf" srcId="{C5FAB501-43A7-47D6-8A6A-524437751DB8}" destId="{462E3381-6EB4-4951-9C4E-0316D8478737}" srcOrd="1" destOrd="0" presId="urn:microsoft.com/office/officeart/2005/8/layout/vProcess5"/>
    <dgm:cxn modelId="{DCCDC0F7-D9CA-4F54-B06E-0C4DC048E464}" type="presOf" srcId="{D67C161F-5D77-4DC2-8A26-EE3F9036B624}" destId="{0A8209FB-635F-44D5-B220-E4B1F385BB14}" srcOrd="1" destOrd="0" presId="urn:microsoft.com/office/officeart/2005/8/layout/vProcess5"/>
    <dgm:cxn modelId="{E46DC19A-E47C-46F9-AE14-B9032E61E9EB}" type="presParOf" srcId="{8B654259-48EE-4D20-85C3-72B157A6C1B5}" destId="{4E11E502-F83B-4194-B6EC-E60269147B3F}" srcOrd="0" destOrd="0" presId="urn:microsoft.com/office/officeart/2005/8/layout/vProcess5"/>
    <dgm:cxn modelId="{F57EF6CE-3ED2-4A53-A99E-91E3D2527A46}" type="presParOf" srcId="{8B654259-48EE-4D20-85C3-72B157A6C1B5}" destId="{1970C525-BB5F-4245-8A70-BCA4D200BCD0}" srcOrd="1" destOrd="0" presId="urn:microsoft.com/office/officeart/2005/8/layout/vProcess5"/>
    <dgm:cxn modelId="{924C376C-17E7-48E7-A8DA-242F2A40BBF3}" type="presParOf" srcId="{8B654259-48EE-4D20-85C3-72B157A6C1B5}" destId="{1975F71B-B257-40F3-82D4-C946C6D205D7}" srcOrd="2" destOrd="0" presId="urn:microsoft.com/office/officeart/2005/8/layout/vProcess5"/>
    <dgm:cxn modelId="{271D5F28-1F20-406A-AF62-E3649523D992}" type="presParOf" srcId="{8B654259-48EE-4D20-85C3-72B157A6C1B5}" destId="{519D98CF-10BD-4113-ACD1-64CC232E2907}" srcOrd="3" destOrd="0" presId="urn:microsoft.com/office/officeart/2005/8/layout/vProcess5"/>
    <dgm:cxn modelId="{EBF402F7-39FF-41E7-B614-2BD83E1DEB78}" type="presParOf" srcId="{8B654259-48EE-4D20-85C3-72B157A6C1B5}" destId="{D852E0A8-720A-4335-97B5-968B958A5B3E}" srcOrd="4" destOrd="0" presId="urn:microsoft.com/office/officeart/2005/8/layout/vProcess5"/>
    <dgm:cxn modelId="{130BC430-FBEC-420D-870C-93DA225CC8BD}" type="presParOf" srcId="{8B654259-48EE-4D20-85C3-72B157A6C1B5}" destId="{5BAF2A40-6E52-48E1-B64F-B68A6263B466}" srcOrd="5" destOrd="0" presId="urn:microsoft.com/office/officeart/2005/8/layout/vProcess5"/>
    <dgm:cxn modelId="{46079AB5-55E5-4D1C-BD14-A846F2356496}" type="presParOf" srcId="{8B654259-48EE-4D20-85C3-72B157A6C1B5}" destId="{0A8209FB-635F-44D5-B220-E4B1F385BB14}" srcOrd="6" destOrd="0" presId="urn:microsoft.com/office/officeart/2005/8/layout/vProcess5"/>
    <dgm:cxn modelId="{302E1FBC-8EA9-433B-BD10-FDE868B91789}" type="presParOf" srcId="{8B654259-48EE-4D20-85C3-72B157A6C1B5}" destId="{462E3381-6EB4-4951-9C4E-0316D8478737}" srcOrd="7" destOrd="0" presId="urn:microsoft.com/office/officeart/2005/8/layout/vProcess5"/>
    <dgm:cxn modelId="{516E98A4-DD36-452C-8659-6A5230E0F439}" type="presParOf" srcId="{8B654259-48EE-4D20-85C3-72B157A6C1B5}" destId="{6A8287F9-1B04-4EE3-AD3D-58E9D3A4C1F1}"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9BB7DF-7CF2-45EC-A31F-46803EBE8FD3}">
      <dsp:nvSpPr>
        <dsp:cNvPr id="0" name=""/>
        <dsp:cNvSpPr/>
      </dsp:nvSpPr>
      <dsp:spPr>
        <a:xfrm rot="16200000">
          <a:off x="1203215" y="-1203215"/>
          <a:ext cx="1510560" cy="3916992"/>
        </a:xfrm>
        <a:prstGeom prst="round1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Having a vision for the organization </a:t>
          </a:r>
          <a:endParaRPr lang="ar-JO" sz="1600" b="1" kern="1200" dirty="0">
            <a:solidFill>
              <a:schemeClr val="tx1"/>
            </a:solidFill>
          </a:endParaRPr>
        </a:p>
      </dsp:txBody>
      <dsp:txXfrm rot="5400000">
        <a:off x="-1" y="1"/>
        <a:ext cx="3916992" cy="1132920"/>
      </dsp:txXfrm>
    </dsp:sp>
    <dsp:sp modelId="{DFDA930B-9FF3-48DD-9F1D-5D52A1D6BCA1}">
      <dsp:nvSpPr>
        <dsp:cNvPr id="0" name=""/>
        <dsp:cNvSpPr/>
      </dsp:nvSpPr>
      <dsp:spPr>
        <a:xfrm>
          <a:off x="3916992" y="0"/>
          <a:ext cx="3916992" cy="1510560"/>
        </a:xfrm>
        <a:prstGeom prst="round1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Being able to develop strategy</a:t>
          </a:r>
          <a:endParaRPr lang="ar-JO" sz="1600" b="1" kern="1200" dirty="0">
            <a:solidFill>
              <a:schemeClr val="tx1"/>
            </a:solidFill>
          </a:endParaRPr>
        </a:p>
      </dsp:txBody>
      <dsp:txXfrm>
        <a:off x="3916992" y="0"/>
        <a:ext cx="3916992" cy="1132920"/>
      </dsp:txXfrm>
    </dsp:sp>
    <dsp:sp modelId="{12B413E9-44F1-426B-8AD7-2A6DE1F08AC5}">
      <dsp:nvSpPr>
        <dsp:cNvPr id="0" name=""/>
        <dsp:cNvSpPr/>
      </dsp:nvSpPr>
      <dsp:spPr>
        <a:xfrm rot="10800000">
          <a:off x="0" y="1510560"/>
          <a:ext cx="3916992" cy="1510560"/>
        </a:xfrm>
        <a:prstGeom prst="round1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Creating the culture for the organization</a:t>
          </a:r>
          <a:endParaRPr lang="ar-JO" sz="1600" b="1" kern="1200" dirty="0">
            <a:solidFill>
              <a:schemeClr val="tx1"/>
            </a:solidFill>
          </a:endParaRPr>
        </a:p>
      </dsp:txBody>
      <dsp:txXfrm rot="10800000">
        <a:off x="0" y="1888201"/>
        <a:ext cx="3916992" cy="1132920"/>
      </dsp:txXfrm>
    </dsp:sp>
    <dsp:sp modelId="{81184382-7934-485A-A862-78D75DD8E93B}">
      <dsp:nvSpPr>
        <dsp:cNvPr id="0" name=""/>
        <dsp:cNvSpPr/>
      </dsp:nvSpPr>
      <dsp:spPr>
        <a:xfrm rot="5400000">
          <a:off x="5120207" y="307345"/>
          <a:ext cx="1510560" cy="3916992"/>
        </a:xfrm>
        <a:prstGeom prst="round1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1">
            <a:lnSpc>
              <a:spcPct val="90000"/>
            </a:lnSpc>
            <a:spcBef>
              <a:spcPct val="0"/>
            </a:spcBef>
            <a:spcAft>
              <a:spcPct val="35000"/>
            </a:spcAft>
          </a:pPr>
          <a:r>
            <a:rPr lang="en-US" sz="1600" b="1" kern="1200" dirty="0">
              <a:solidFill>
                <a:schemeClr val="tx1"/>
              </a:solidFill>
            </a:rPr>
            <a:t>Managing and monitoring performance</a:t>
          </a:r>
          <a:endParaRPr lang="ar-JO" sz="1600" b="1" kern="1200" dirty="0">
            <a:solidFill>
              <a:schemeClr val="tx1"/>
            </a:solidFill>
          </a:endParaRPr>
        </a:p>
      </dsp:txBody>
      <dsp:txXfrm rot="-5400000">
        <a:off x="3916991" y="1888201"/>
        <a:ext cx="3916992" cy="1132920"/>
      </dsp:txXfrm>
    </dsp:sp>
    <dsp:sp modelId="{A420D6CB-3F2E-470D-B489-14E13E40EFDB}">
      <dsp:nvSpPr>
        <dsp:cNvPr id="0" name=""/>
        <dsp:cNvSpPr/>
      </dsp:nvSpPr>
      <dsp:spPr>
        <a:xfrm>
          <a:off x="2741894" y="1132920"/>
          <a:ext cx="2350195" cy="755280"/>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en-US" sz="1600" b="1" kern="1200" dirty="0"/>
            <a:t>Being able to communicate effectively</a:t>
          </a:r>
          <a:endParaRPr lang="ar-JO" sz="1600" b="1" kern="1200" dirty="0"/>
        </a:p>
      </dsp:txBody>
      <dsp:txXfrm>
        <a:off x="2778764" y="1169790"/>
        <a:ext cx="2276455" cy="681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F6F8DE-146A-4FC9-B64A-61817FC91884}">
      <dsp:nvSpPr>
        <dsp:cNvPr id="0" name=""/>
        <dsp:cNvSpPr/>
      </dsp:nvSpPr>
      <dsp:spPr>
        <a:xfrm>
          <a:off x="2320623" y="0"/>
          <a:ext cx="4671521" cy="467152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AD9198-A8A8-4444-BA42-9A39DC51FD8F}">
      <dsp:nvSpPr>
        <dsp:cNvPr id="0" name=""/>
        <dsp:cNvSpPr/>
      </dsp:nvSpPr>
      <dsp:spPr>
        <a:xfrm>
          <a:off x="2773200" y="443794"/>
          <a:ext cx="1821893" cy="1821893"/>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0" u="sng" kern="1200" dirty="0">
              <a:solidFill>
                <a:srgbClr val="FF0000"/>
              </a:solidFill>
            </a:rPr>
            <a:t>Social skills </a:t>
          </a:r>
          <a:r>
            <a:rPr lang="en-US" sz="1200" kern="1200" dirty="0">
              <a:solidFill>
                <a:schemeClr val="tx1"/>
              </a:solidFill>
            </a:rPr>
            <a:t>-This is the ability to relate to people and collaborate with them and, above all, build relationships with them.</a:t>
          </a:r>
          <a:endParaRPr lang="ar-JO" sz="1200" kern="1200" dirty="0">
            <a:solidFill>
              <a:schemeClr val="tx1"/>
            </a:solidFill>
          </a:endParaRPr>
        </a:p>
      </dsp:txBody>
      <dsp:txXfrm>
        <a:off x="2862137" y="532731"/>
        <a:ext cx="1644019" cy="1644019"/>
      </dsp:txXfrm>
    </dsp:sp>
    <dsp:sp modelId="{27D616FB-E5D7-484B-81AF-8ACCBDA2904B}">
      <dsp:nvSpPr>
        <dsp:cNvPr id="0" name=""/>
        <dsp:cNvSpPr/>
      </dsp:nvSpPr>
      <dsp:spPr>
        <a:xfrm>
          <a:off x="4735239" y="443794"/>
          <a:ext cx="1821893" cy="1821893"/>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0" u="sng" kern="1200" dirty="0">
              <a:solidFill>
                <a:srgbClr val="FF0000"/>
              </a:solidFill>
            </a:rPr>
            <a:t>Self-awareness </a:t>
          </a:r>
          <a:r>
            <a:rPr lang="en-US" sz="1200" kern="1200" dirty="0">
              <a:solidFill>
                <a:schemeClr val="tx1"/>
              </a:solidFill>
            </a:rPr>
            <a:t>-This is the ability of leaders to understand themselves, their strengths, weaknesses  and emotions.</a:t>
          </a:r>
          <a:endParaRPr lang="ar-JO" sz="1200" kern="1200" dirty="0">
            <a:solidFill>
              <a:schemeClr val="tx1"/>
            </a:solidFill>
          </a:endParaRPr>
        </a:p>
      </dsp:txBody>
      <dsp:txXfrm>
        <a:off x="4824176" y="532731"/>
        <a:ext cx="1644019" cy="1644019"/>
      </dsp:txXfrm>
    </dsp:sp>
    <dsp:sp modelId="{6003A8DB-C906-4EEF-AA47-FB6FAA12B4E7}">
      <dsp:nvSpPr>
        <dsp:cNvPr id="0" name=""/>
        <dsp:cNvSpPr/>
      </dsp:nvSpPr>
      <dsp:spPr>
        <a:xfrm>
          <a:off x="2773200" y="2405833"/>
          <a:ext cx="1821893" cy="1821893"/>
        </a:xfrm>
        <a:prstGeom prst="roundRect">
          <a:avLst/>
        </a:prstGeom>
        <a:solidFill>
          <a:srgbClr val="00B0F0"/>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0" u="sng" kern="1200" dirty="0">
              <a:solidFill>
                <a:srgbClr val="FF0000"/>
              </a:solidFill>
            </a:rPr>
            <a:t>Self-management</a:t>
          </a:r>
          <a:r>
            <a:rPr lang="en-US" sz="1200" b="0" u="sng" kern="1200" dirty="0">
              <a:solidFill>
                <a:schemeClr val="tx1"/>
              </a:solidFill>
            </a:rPr>
            <a:t> </a:t>
          </a:r>
          <a:r>
            <a:rPr lang="en-US" sz="1200" kern="1200" dirty="0">
              <a:solidFill>
                <a:schemeClr val="tx1"/>
              </a:solidFill>
            </a:rPr>
            <a:t> -This is the ability to adapt their </a:t>
          </a:r>
          <a:r>
            <a:rPr lang="en-US" sz="1200" kern="1200" dirty="0" err="1">
              <a:solidFill>
                <a:schemeClr val="tx1"/>
              </a:solidFill>
            </a:rPr>
            <a:t>behaviour</a:t>
          </a:r>
          <a:r>
            <a:rPr lang="en-US" sz="1200" kern="1200" dirty="0">
              <a:solidFill>
                <a:schemeClr val="tx1"/>
              </a:solidFill>
            </a:rPr>
            <a:t> to meet different circumstances, and requires control, integrity, initiative and conscientiousness.</a:t>
          </a:r>
          <a:endParaRPr lang="ar-JO" sz="1200" kern="1200" dirty="0">
            <a:solidFill>
              <a:schemeClr val="tx1"/>
            </a:solidFill>
          </a:endParaRPr>
        </a:p>
      </dsp:txBody>
      <dsp:txXfrm>
        <a:off x="2862137" y="2494770"/>
        <a:ext cx="1644019" cy="1644019"/>
      </dsp:txXfrm>
    </dsp:sp>
    <dsp:sp modelId="{9F3445EB-43EF-4C83-8C56-B09302E89817}">
      <dsp:nvSpPr>
        <dsp:cNvPr id="0" name=""/>
        <dsp:cNvSpPr/>
      </dsp:nvSpPr>
      <dsp:spPr>
        <a:xfrm>
          <a:off x="4735239" y="2405833"/>
          <a:ext cx="1821893" cy="1821893"/>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1">
            <a:lnSpc>
              <a:spcPct val="90000"/>
            </a:lnSpc>
            <a:spcBef>
              <a:spcPct val="0"/>
            </a:spcBef>
            <a:spcAft>
              <a:spcPct val="35000"/>
            </a:spcAft>
          </a:pPr>
          <a:r>
            <a:rPr lang="en-US" sz="1200" b="0" u="sng" kern="1200" dirty="0">
              <a:solidFill>
                <a:srgbClr val="FF0000"/>
              </a:solidFill>
            </a:rPr>
            <a:t>Social awareness </a:t>
          </a:r>
          <a:r>
            <a:rPr lang="en-US" sz="1200" kern="1200" dirty="0">
              <a:solidFill>
                <a:schemeClr val="tx1"/>
              </a:solidFill>
            </a:rPr>
            <a:t>-This is the appreciation of different circumstances, both of people and the environment or context in which they find themselves, and requires empathy, sensing other people's emotions.</a:t>
          </a:r>
          <a:endParaRPr lang="ar-JO" sz="1200" kern="1200" dirty="0">
            <a:solidFill>
              <a:schemeClr val="tx1"/>
            </a:solidFill>
          </a:endParaRPr>
        </a:p>
      </dsp:txBody>
      <dsp:txXfrm>
        <a:off x="4824176" y="2494770"/>
        <a:ext cx="1644019" cy="16440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45901-6D64-4532-ADE7-C06EB7602AD1}">
      <dsp:nvSpPr>
        <dsp:cNvPr id="0" name=""/>
        <dsp:cNvSpPr/>
      </dsp:nvSpPr>
      <dsp:spPr>
        <a:xfrm>
          <a:off x="256736" y="92125"/>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Keep it simple </a:t>
          </a:r>
          <a:endParaRPr lang="en-US" sz="1900" kern="1200" dirty="0"/>
        </a:p>
      </dsp:txBody>
      <dsp:txXfrm>
        <a:off x="256736" y="92125"/>
        <a:ext cx="4621265" cy="420115"/>
      </dsp:txXfrm>
    </dsp:sp>
    <dsp:sp modelId="{2685FABB-55E1-41CE-9493-F55CDEC3BF4F}">
      <dsp:nvSpPr>
        <dsp:cNvPr id="0" name=""/>
        <dsp:cNvSpPr/>
      </dsp:nvSpPr>
      <dsp:spPr>
        <a:xfrm>
          <a:off x="256736"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792C6A-8AFD-4BAE-B452-759E229B9919}">
      <dsp:nvSpPr>
        <dsp:cNvPr id="0" name=""/>
        <dsp:cNvSpPr/>
      </dsp:nvSpPr>
      <dsp:spPr>
        <a:xfrm>
          <a:off x="908848"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F739F2-1BF3-48C4-92BD-4F9779C58486}">
      <dsp:nvSpPr>
        <dsp:cNvPr id="0" name=""/>
        <dsp:cNvSpPr/>
      </dsp:nvSpPr>
      <dsp:spPr>
        <a:xfrm>
          <a:off x="1560960"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094E03-D8B7-42A4-B101-8E52CF1A3386}">
      <dsp:nvSpPr>
        <dsp:cNvPr id="0" name=""/>
        <dsp:cNvSpPr/>
      </dsp:nvSpPr>
      <dsp:spPr>
        <a:xfrm>
          <a:off x="2213072"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89598A-6689-4053-9D56-6DADB6BCE5EA}">
      <dsp:nvSpPr>
        <dsp:cNvPr id="0" name=""/>
        <dsp:cNvSpPr/>
      </dsp:nvSpPr>
      <dsp:spPr>
        <a:xfrm>
          <a:off x="2865184"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2970BC-B253-4DC7-B119-AA3EAC9A102F}">
      <dsp:nvSpPr>
        <dsp:cNvPr id="0" name=""/>
        <dsp:cNvSpPr/>
      </dsp:nvSpPr>
      <dsp:spPr>
        <a:xfrm>
          <a:off x="3517296"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D133BB-541B-449F-AE33-7B6757B1AB6D}">
      <dsp:nvSpPr>
        <dsp:cNvPr id="0" name=""/>
        <dsp:cNvSpPr/>
      </dsp:nvSpPr>
      <dsp:spPr>
        <a:xfrm>
          <a:off x="4169408" y="512240"/>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A68FDB-050F-4256-B3D9-1EDFFAC81413}">
      <dsp:nvSpPr>
        <dsp:cNvPr id="0" name=""/>
        <dsp:cNvSpPr/>
      </dsp:nvSpPr>
      <dsp:spPr>
        <a:xfrm>
          <a:off x="256736" y="688738"/>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Use metaphors, analogies and examples </a:t>
          </a:r>
          <a:endParaRPr lang="en-US" sz="1900" kern="1200" dirty="0"/>
        </a:p>
      </dsp:txBody>
      <dsp:txXfrm>
        <a:off x="256736" y="688738"/>
        <a:ext cx="4621265" cy="420115"/>
      </dsp:txXfrm>
    </dsp:sp>
    <dsp:sp modelId="{20E1D670-4F50-4373-90E6-AF73BF7C8282}">
      <dsp:nvSpPr>
        <dsp:cNvPr id="0" name=""/>
        <dsp:cNvSpPr/>
      </dsp:nvSpPr>
      <dsp:spPr>
        <a:xfrm>
          <a:off x="256736"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E79E9D-27F1-4FF7-A57E-A3EBBC892C91}">
      <dsp:nvSpPr>
        <dsp:cNvPr id="0" name=""/>
        <dsp:cNvSpPr/>
      </dsp:nvSpPr>
      <dsp:spPr>
        <a:xfrm>
          <a:off x="908848"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EF0589-86D4-47D2-8693-75CEC08BED0D}">
      <dsp:nvSpPr>
        <dsp:cNvPr id="0" name=""/>
        <dsp:cNvSpPr/>
      </dsp:nvSpPr>
      <dsp:spPr>
        <a:xfrm>
          <a:off x="1560960"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04927E-D686-4D5A-B983-C673EEC84A19}">
      <dsp:nvSpPr>
        <dsp:cNvPr id="0" name=""/>
        <dsp:cNvSpPr/>
      </dsp:nvSpPr>
      <dsp:spPr>
        <a:xfrm>
          <a:off x="2213072"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8F6F23-A253-453B-B58D-778F9ADBBDC5}">
      <dsp:nvSpPr>
        <dsp:cNvPr id="0" name=""/>
        <dsp:cNvSpPr/>
      </dsp:nvSpPr>
      <dsp:spPr>
        <a:xfrm>
          <a:off x="2865184"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76A22A-3F1A-45AE-9A7A-A99E557AAEDA}">
      <dsp:nvSpPr>
        <dsp:cNvPr id="0" name=""/>
        <dsp:cNvSpPr/>
      </dsp:nvSpPr>
      <dsp:spPr>
        <a:xfrm>
          <a:off x="3517296"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9BD90A-ECD3-43FE-AA65-0D0218AF046A}">
      <dsp:nvSpPr>
        <dsp:cNvPr id="0" name=""/>
        <dsp:cNvSpPr/>
      </dsp:nvSpPr>
      <dsp:spPr>
        <a:xfrm>
          <a:off x="4169408" y="1108853"/>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A50C5-8A28-4F87-A424-9CE483C51C07}">
      <dsp:nvSpPr>
        <dsp:cNvPr id="0" name=""/>
        <dsp:cNvSpPr/>
      </dsp:nvSpPr>
      <dsp:spPr>
        <a:xfrm>
          <a:off x="256736" y="1285350"/>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Use many different forums </a:t>
          </a:r>
          <a:endParaRPr lang="en-US" sz="1900" kern="1200" dirty="0"/>
        </a:p>
      </dsp:txBody>
      <dsp:txXfrm>
        <a:off x="256736" y="1285350"/>
        <a:ext cx="4621265" cy="420115"/>
      </dsp:txXfrm>
    </dsp:sp>
    <dsp:sp modelId="{F521EAA8-2A27-44E5-8754-91488E34BC8F}">
      <dsp:nvSpPr>
        <dsp:cNvPr id="0" name=""/>
        <dsp:cNvSpPr/>
      </dsp:nvSpPr>
      <dsp:spPr>
        <a:xfrm>
          <a:off x="256736"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ADA10C-0786-4779-AA44-85F0AABCD5A6}">
      <dsp:nvSpPr>
        <dsp:cNvPr id="0" name=""/>
        <dsp:cNvSpPr/>
      </dsp:nvSpPr>
      <dsp:spPr>
        <a:xfrm>
          <a:off x="908848"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678A19-2D2A-4A9B-8F58-10539596FB16}">
      <dsp:nvSpPr>
        <dsp:cNvPr id="0" name=""/>
        <dsp:cNvSpPr/>
      </dsp:nvSpPr>
      <dsp:spPr>
        <a:xfrm>
          <a:off x="1560960"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1EE20D-12E1-440C-9E99-8729CF72B4B3}">
      <dsp:nvSpPr>
        <dsp:cNvPr id="0" name=""/>
        <dsp:cNvSpPr/>
      </dsp:nvSpPr>
      <dsp:spPr>
        <a:xfrm>
          <a:off x="2213072"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43A6C0-7B63-4ADA-90F4-FCE4BAD6E40E}">
      <dsp:nvSpPr>
        <dsp:cNvPr id="0" name=""/>
        <dsp:cNvSpPr/>
      </dsp:nvSpPr>
      <dsp:spPr>
        <a:xfrm>
          <a:off x="2865184"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984927-B752-40F7-9E35-724A48A0B7CB}">
      <dsp:nvSpPr>
        <dsp:cNvPr id="0" name=""/>
        <dsp:cNvSpPr/>
      </dsp:nvSpPr>
      <dsp:spPr>
        <a:xfrm>
          <a:off x="3517296"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1AD1E7-5724-4EF1-B330-46FC9441D0BE}">
      <dsp:nvSpPr>
        <dsp:cNvPr id="0" name=""/>
        <dsp:cNvSpPr/>
      </dsp:nvSpPr>
      <dsp:spPr>
        <a:xfrm>
          <a:off x="4169408" y="1705465"/>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3599A-B501-45ED-8376-FC02D711FE46}">
      <dsp:nvSpPr>
        <dsp:cNvPr id="0" name=""/>
        <dsp:cNvSpPr/>
      </dsp:nvSpPr>
      <dsp:spPr>
        <a:xfrm>
          <a:off x="256736" y="1881962"/>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Repeat the message </a:t>
          </a:r>
          <a:endParaRPr lang="en-US" sz="1900" kern="1200" dirty="0"/>
        </a:p>
      </dsp:txBody>
      <dsp:txXfrm>
        <a:off x="256736" y="1881962"/>
        <a:ext cx="4621265" cy="420115"/>
      </dsp:txXfrm>
    </dsp:sp>
    <dsp:sp modelId="{F67DA705-FE67-4E38-8F97-1D899D54B303}">
      <dsp:nvSpPr>
        <dsp:cNvPr id="0" name=""/>
        <dsp:cNvSpPr/>
      </dsp:nvSpPr>
      <dsp:spPr>
        <a:xfrm>
          <a:off x="256736"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B395B5-D041-4A6F-A73D-D71847004572}">
      <dsp:nvSpPr>
        <dsp:cNvPr id="0" name=""/>
        <dsp:cNvSpPr/>
      </dsp:nvSpPr>
      <dsp:spPr>
        <a:xfrm>
          <a:off x="908848"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05A1DA-8FBD-4F78-B0E7-B6D5F47CFC4C}">
      <dsp:nvSpPr>
        <dsp:cNvPr id="0" name=""/>
        <dsp:cNvSpPr/>
      </dsp:nvSpPr>
      <dsp:spPr>
        <a:xfrm>
          <a:off x="1560960"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4DD539-DBD5-40E3-9484-15B9A1C23C33}">
      <dsp:nvSpPr>
        <dsp:cNvPr id="0" name=""/>
        <dsp:cNvSpPr/>
      </dsp:nvSpPr>
      <dsp:spPr>
        <a:xfrm>
          <a:off x="2213072"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617C36-2937-4A99-A291-AEFDCFED08E6}">
      <dsp:nvSpPr>
        <dsp:cNvPr id="0" name=""/>
        <dsp:cNvSpPr/>
      </dsp:nvSpPr>
      <dsp:spPr>
        <a:xfrm>
          <a:off x="2865184"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D933FF-0CB9-468B-88EC-856738E88FF3}">
      <dsp:nvSpPr>
        <dsp:cNvPr id="0" name=""/>
        <dsp:cNvSpPr/>
      </dsp:nvSpPr>
      <dsp:spPr>
        <a:xfrm>
          <a:off x="3517296"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DD9C06-0ABF-46BC-985F-E85E8D4AC684}">
      <dsp:nvSpPr>
        <dsp:cNvPr id="0" name=""/>
        <dsp:cNvSpPr/>
      </dsp:nvSpPr>
      <dsp:spPr>
        <a:xfrm>
          <a:off x="4169408" y="2302077"/>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E60938-257B-4EC9-8A00-8FF279BF5E2E}">
      <dsp:nvSpPr>
        <dsp:cNvPr id="0" name=""/>
        <dsp:cNvSpPr/>
      </dsp:nvSpPr>
      <dsp:spPr>
        <a:xfrm>
          <a:off x="256736" y="2478574"/>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Lead by example </a:t>
          </a:r>
          <a:endParaRPr lang="en-US" sz="1900" kern="1200" dirty="0"/>
        </a:p>
      </dsp:txBody>
      <dsp:txXfrm>
        <a:off x="256736" y="2478574"/>
        <a:ext cx="4621265" cy="420115"/>
      </dsp:txXfrm>
    </dsp:sp>
    <dsp:sp modelId="{7B9BD7BA-E5D5-4799-AC09-579444D617A5}">
      <dsp:nvSpPr>
        <dsp:cNvPr id="0" name=""/>
        <dsp:cNvSpPr/>
      </dsp:nvSpPr>
      <dsp:spPr>
        <a:xfrm>
          <a:off x="256736"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8DB3FB-5AD7-4A9E-95FC-48264B2F3047}">
      <dsp:nvSpPr>
        <dsp:cNvPr id="0" name=""/>
        <dsp:cNvSpPr/>
      </dsp:nvSpPr>
      <dsp:spPr>
        <a:xfrm>
          <a:off x="908848"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0D19B1-E934-4AA8-B839-203E20E7573A}">
      <dsp:nvSpPr>
        <dsp:cNvPr id="0" name=""/>
        <dsp:cNvSpPr/>
      </dsp:nvSpPr>
      <dsp:spPr>
        <a:xfrm>
          <a:off x="1560960"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B3789B-B905-4D78-8139-A33FE4582387}">
      <dsp:nvSpPr>
        <dsp:cNvPr id="0" name=""/>
        <dsp:cNvSpPr/>
      </dsp:nvSpPr>
      <dsp:spPr>
        <a:xfrm>
          <a:off x="2213072"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79AAC-96C7-4598-AB05-1A81236C7E66}">
      <dsp:nvSpPr>
        <dsp:cNvPr id="0" name=""/>
        <dsp:cNvSpPr/>
      </dsp:nvSpPr>
      <dsp:spPr>
        <a:xfrm>
          <a:off x="2865184"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09F61E-9382-4525-B772-9230959427B8}">
      <dsp:nvSpPr>
        <dsp:cNvPr id="0" name=""/>
        <dsp:cNvSpPr/>
      </dsp:nvSpPr>
      <dsp:spPr>
        <a:xfrm>
          <a:off x="3517296"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1B823A-5C9F-4156-BD52-8BA6241E54D3}">
      <dsp:nvSpPr>
        <dsp:cNvPr id="0" name=""/>
        <dsp:cNvSpPr/>
      </dsp:nvSpPr>
      <dsp:spPr>
        <a:xfrm>
          <a:off x="4169408" y="2898689"/>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AAFA1-7260-4F60-AEFA-EEE2ED0EA86E}">
      <dsp:nvSpPr>
        <dsp:cNvPr id="0" name=""/>
        <dsp:cNvSpPr/>
      </dsp:nvSpPr>
      <dsp:spPr>
        <a:xfrm>
          <a:off x="256736" y="3075187"/>
          <a:ext cx="4621265" cy="420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r>
            <a:rPr lang="en-US" sz="1900" kern="1200" dirty="0" smtClean="0"/>
            <a:t>Listen and be listened </a:t>
          </a:r>
          <a:endParaRPr lang="en-US" sz="1900" kern="1200" dirty="0"/>
        </a:p>
      </dsp:txBody>
      <dsp:txXfrm>
        <a:off x="256736" y="3075187"/>
        <a:ext cx="4621265" cy="420115"/>
      </dsp:txXfrm>
    </dsp:sp>
    <dsp:sp modelId="{18F5218C-7875-4522-B509-788CC414D023}">
      <dsp:nvSpPr>
        <dsp:cNvPr id="0" name=""/>
        <dsp:cNvSpPr/>
      </dsp:nvSpPr>
      <dsp:spPr>
        <a:xfrm>
          <a:off x="256736"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99F40A-873B-4EF2-896D-11CD3D9EB8E4}">
      <dsp:nvSpPr>
        <dsp:cNvPr id="0" name=""/>
        <dsp:cNvSpPr/>
      </dsp:nvSpPr>
      <dsp:spPr>
        <a:xfrm>
          <a:off x="908848"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710A01-0E73-4BFE-A282-81BCA89AA562}">
      <dsp:nvSpPr>
        <dsp:cNvPr id="0" name=""/>
        <dsp:cNvSpPr/>
      </dsp:nvSpPr>
      <dsp:spPr>
        <a:xfrm>
          <a:off x="1560960"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B91C1B-F3B6-41FE-9E22-853EE694B8BE}">
      <dsp:nvSpPr>
        <dsp:cNvPr id="0" name=""/>
        <dsp:cNvSpPr/>
      </dsp:nvSpPr>
      <dsp:spPr>
        <a:xfrm>
          <a:off x="2213072"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E78C23-4BB2-4323-98AA-B15159F042E2}">
      <dsp:nvSpPr>
        <dsp:cNvPr id="0" name=""/>
        <dsp:cNvSpPr/>
      </dsp:nvSpPr>
      <dsp:spPr>
        <a:xfrm>
          <a:off x="2865184"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03ACDC-227E-44FA-86F4-35F598F61F91}">
      <dsp:nvSpPr>
        <dsp:cNvPr id="0" name=""/>
        <dsp:cNvSpPr/>
      </dsp:nvSpPr>
      <dsp:spPr>
        <a:xfrm>
          <a:off x="3517296"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59FCA3-6639-48B6-9980-8E560C0F340A}">
      <dsp:nvSpPr>
        <dsp:cNvPr id="0" name=""/>
        <dsp:cNvSpPr/>
      </dsp:nvSpPr>
      <dsp:spPr>
        <a:xfrm>
          <a:off x="4169408" y="3495302"/>
          <a:ext cx="616168" cy="102694"/>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11233D-BBCE-4F12-8E82-9F7251D613A2}">
      <dsp:nvSpPr>
        <dsp:cNvPr id="0" name=""/>
        <dsp:cNvSpPr/>
      </dsp:nvSpPr>
      <dsp:spPr>
        <a:xfrm>
          <a:off x="-3282007" y="-504899"/>
          <a:ext cx="3913864" cy="3913864"/>
        </a:xfrm>
        <a:prstGeom prst="blockArc">
          <a:avLst>
            <a:gd name="adj1" fmla="val 18900000"/>
            <a:gd name="adj2" fmla="val 2700000"/>
            <a:gd name="adj3" fmla="val 55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91F3FC-691A-4BA1-B08F-A4A13081E90C}">
      <dsp:nvSpPr>
        <dsp:cNvPr id="0" name=""/>
        <dsp:cNvSpPr/>
      </dsp:nvSpPr>
      <dsp:spPr>
        <a:xfrm>
          <a:off x="406293" y="290406"/>
          <a:ext cx="8566993" cy="5808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1020" tIns="43180" rIns="43180" bIns="43180" numCol="1" spcCol="1270" anchor="ctr" anchorCtr="0">
          <a:noAutofit/>
        </a:bodyPr>
        <a:lstStyle/>
        <a:p>
          <a:pPr lvl="0" algn="l" defTabSz="755650">
            <a:lnSpc>
              <a:spcPct val="90000"/>
            </a:lnSpc>
            <a:spcBef>
              <a:spcPct val="0"/>
            </a:spcBef>
            <a:spcAft>
              <a:spcPct val="35000"/>
            </a:spcAft>
          </a:pPr>
          <a:r>
            <a:rPr lang="en-US" sz="1700" b="1" kern="1200" dirty="0" smtClean="0">
              <a:solidFill>
                <a:srgbClr val="FF0000"/>
              </a:solidFill>
            </a:rPr>
            <a:t>Authoritarian</a:t>
          </a:r>
          <a:r>
            <a:rPr lang="en-US" sz="1700" kern="1200" dirty="0" smtClean="0"/>
            <a:t>  -This style focuses decision-making powers in the leader. It is most appropriate in times of crisis but usually fails to win 'hearts and minds</a:t>
          </a:r>
          <a:endParaRPr lang="en-US" sz="1700" kern="1200" dirty="0"/>
        </a:p>
      </dsp:txBody>
      <dsp:txXfrm>
        <a:off x="406293" y="290406"/>
        <a:ext cx="8566993" cy="580813"/>
      </dsp:txXfrm>
    </dsp:sp>
    <dsp:sp modelId="{7451223E-D7E4-4AA8-A7E1-A4BC7DF2BAA4}">
      <dsp:nvSpPr>
        <dsp:cNvPr id="0" name=""/>
        <dsp:cNvSpPr/>
      </dsp:nvSpPr>
      <dsp:spPr>
        <a:xfrm>
          <a:off x="43285" y="217804"/>
          <a:ext cx="726016" cy="72601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3A6CC6-058F-441B-8A68-892C734ABE0F}">
      <dsp:nvSpPr>
        <dsp:cNvPr id="0" name=""/>
        <dsp:cNvSpPr/>
      </dsp:nvSpPr>
      <dsp:spPr>
        <a:xfrm>
          <a:off x="617419" y="1161626"/>
          <a:ext cx="8355867" cy="5808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1020" tIns="43180" rIns="43180" bIns="43180" numCol="1" spcCol="1270" anchor="ctr" anchorCtr="0">
          <a:noAutofit/>
        </a:bodyPr>
        <a:lstStyle/>
        <a:p>
          <a:pPr lvl="0" algn="l" defTabSz="755650">
            <a:lnSpc>
              <a:spcPct val="90000"/>
            </a:lnSpc>
            <a:spcBef>
              <a:spcPct val="0"/>
            </a:spcBef>
            <a:spcAft>
              <a:spcPct val="35000"/>
            </a:spcAft>
          </a:pPr>
          <a:r>
            <a:rPr lang="en-US" sz="1700" b="1" kern="1200" dirty="0" smtClean="0">
              <a:solidFill>
                <a:srgbClr val="FF0000"/>
              </a:solidFill>
            </a:rPr>
            <a:t>Democratic </a:t>
          </a:r>
          <a:r>
            <a:rPr lang="en-US" sz="1700" kern="1200" dirty="0" smtClean="0"/>
            <a:t>-This style favors group decision-making and consensus-building. It is more appropriate in circumstances other than a crisis.</a:t>
          </a:r>
          <a:endParaRPr lang="en-US" sz="1700" kern="1200" dirty="0"/>
        </a:p>
      </dsp:txBody>
      <dsp:txXfrm>
        <a:off x="617419" y="1161626"/>
        <a:ext cx="8355867" cy="580813"/>
      </dsp:txXfrm>
    </dsp:sp>
    <dsp:sp modelId="{2C4706C7-2F3E-47D8-A20F-E1BE768CAB53}">
      <dsp:nvSpPr>
        <dsp:cNvPr id="0" name=""/>
        <dsp:cNvSpPr/>
      </dsp:nvSpPr>
      <dsp:spPr>
        <a:xfrm>
          <a:off x="254411" y="1089024"/>
          <a:ext cx="726016" cy="72601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FE1AE6-099E-4532-9CD4-E5C5CD340809}">
      <dsp:nvSpPr>
        <dsp:cNvPr id="0" name=""/>
        <dsp:cNvSpPr/>
      </dsp:nvSpPr>
      <dsp:spPr>
        <a:xfrm>
          <a:off x="406293" y="2032846"/>
          <a:ext cx="8566993" cy="5808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1020" tIns="43180" rIns="43180" bIns="43180" numCol="1" spcCol="1270" anchor="ctr" anchorCtr="0">
          <a:noAutofit/>
        </a:bodyPr>
        <a:lstStyle/>
        <a:p>
          <a:pPr lvl="0" algn="l" defTabSz="755650">
            <a:lnSpc>
              <a:spcPct val="90000"/>
            </a:lnSpc>
            <a:spcBef>
              <a:spcPct val="0"/>
            </a:spcBef>
            <a:spcAft>
              <a:spcPct val="35000"/>
            </a:spcAft>
          </a:pPr>
          <a:r>
            <a:rPr lang="en-US" sz="1700" b="1" kern="1200" dirty="0" smtClean="0">
              <a:solidFill>
                <a:srgbClr val="FF0000"/>
              </a:solidFill>
            </a:rPr>
            <a:t>Laissez-faire</a:t>
          </a:r>
          <a:r>
            <a:rPr lang="en-US" sz="1700" kern="1200" dirty="0" smtClean="0"/>
            <a:t> -This style allows a high degree of freedom for followers. However, a leader adopting this style is often perceived as weak.</a:t>
          </a:r>
          <a:endParaRPr lang="en-US" sz="1700" kern="1200" dirty="0"/>
        </a:p>
      </dsp:txBody>
      <dsp:txXfrm>
        <a:off x="406293" y="2032846"/>
        <a:ext cx="8566993" cy="580813"/>
      </dsp:txXfrm>
    </dsp:sp>
    <dsp:sp modelId="{33390ED5-0CEA-4F89-A3B6-76DA57CFF23D}">
      <dsp:nvSpPr>
        <dsp:cNvPr id="0" name=""/>
        <dsp:cNvSpPr/>
      </dsp:nvSpPr>
      <dsp:spPr>
        <a:xfrm>
          <a:off x="43285" y="1960244"/>
          <a:ext cx="726016" cy="72601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0C525-BB5F-4245-8A70-BCA4D200BCD0}">
      <dsp:nvSpPr>
        <dsp:cNvPr id="0" name=""/>
        <dsp:cNvSpPr/>
      </dsp:nvSpPr>
      <dsp:spPr>
        <a:xfrm>
          <a:off x="0" y="0"/>
          <a:ext cx="7687511" cy="899160"/>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dirty="0" smtClean="0"/>
            <a:t>Getting used to the new situation </a:t>
          </a:r>
          <a:r>
            <a:rPr lang="en-US" sz="1700" b="1" u="sng" kern="1200" dirty="0" smtClean="0"/>
            <a:t>(unfreeze</a:t>
          </a:r>
          <a:r>
            <a:rPr lang="en-US" sz="1700" kern="1200" dirty="0" smtClean="0"/>
            <a:t>) : After the shock of the change event, indi­viduals might question or deny the need for change</a:t>
          </a:r>
          <a:endParaRPr lang="en-US" sz="1700" kern="1200" dirty="0"/>
        </a:p>
      </dsp:txBody>
      <dsp:txXfrm>
        <a:off x="26335" y="26335"/>
        <a:ext cx="6717248" cy="846490"/>
      </dsp:txXfrm>
    </dsp:sp>
    <dsp:sp modelId="{1975F71B-B257-40F3-82D4-C946C6D205D7}">
      <dsp:nvSpPr>
        <dsp:cNvPr id="0" name=""/>
        <dsp:cNvSpPr/>
      </dsp:nvSpPr>
      <dsp:spPr>
        <a:xfrm>
          <a:off x="678309" y="1049020"/>
          <a:ext cx="7687511" cy="899160"/>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dirty="0" smtClean="0"/>
            <a:t>Relearning </a:t>
          </a:r>
          <a:r>
            <a:rPr lang="en-US" sz="1700" b="1" u="sng" kern="1200" dirty="0" smtClean="0"/>
            <a:t>(change</a:t>
          </a:r>
          <a:r>
            <a:rPr lang="en-US" sz="1700" kern="1200" dirty="0" smtClean="0"/>
            <a:t>): Hard demands are now being made and individuals experience real stress as they realize that they do have to develop new skills to keep up with the job</a:t>
          </a:r>
          <a:endParaRPr lang="en-US" sz="1700" kern="1200" dirty="0"/>
        </a:p>
      </dsp:txBody>
      <dsp:txXfrm>
        <a:off x="704644" y="1075355"/>
        <a:ext cx="6372077" cy="846490"/>
      </dsp:txXfrm>
    </dsp:sp>
    <dsp:sp modelId="{519D98CF-10BD-4113-ACD1-64CC232E2907}">
      <dsp:nvSpPr>
        <dsp:cNvPr id="0" name=""/>
        <dsp:cNvSpPr/>
      </dsp:nvSpPr>
      <dsp:spPr>
        <a:xfrm>
          <a:off x="1356619" y="2098040"/>
          <a:ext cx="7687511" cy="899160"/>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dirty="0" smtClean="0"/>
            <a:t>Becoming effective </a:t>
          </a:r>
          <a:r>
            <a:rPr lang="en-US" sz="1700" b="1" u="sng" kern="1200" dirty="0" smtClean="0"/>
            <a:t>(refreeze</a:t>
          </a:r>
          <a:r>
            <a:rPr lang="en-US" sz="1700" kern="1200" dirty="0" smtClean="0"/>
            <a:t>):This is the stage when, having accepted the changes, indi­viduals start learning and testing out new skills.</a:t>
          </a:r>
          <a:endParaRPr lang="en-US" sz="1700" kern="1200" dirty="0"/>
        </a:p>
      </dsp:txBody>
      <dsp:txXfrm>
        <a:off x="1382954" y="2124375"/>
        <a:ext cx="6372077" cy="846490"/>
      </dsp:txXfrm>
    </dsp:sp>
    <dsp:sp modelId="{D852E0A8-720A-4335-97B5-968B958A5B3E}">
      <dsp:nvSpPr>
        <dsp:cNvPr id="0" name=""/>
        <dsp:cNvSpPr/>
      </dsp:nvSpPr>
      <dsp:spPr>
        <a:xfrm>
          <a:off x="7103057" y="681863"/>
          <a:ext cx="584454" cy="58445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US" sz="2600" kern="1200"/>
        </a:p>
      </dsp:txBody>
      <dsp:txXfrm>
        <a:off x="7234559" y="681863"/>
        <a:ext cx="321450" cy="439802"/>
      </dsp:txXfrm>
    </dsp:sp>
    <dsp:sp modelId="{5BAF2A40-6E52-48E1-B64F-B68A6263B466}">
      <dsp:nvSpPr>
        <dsp:cNvPr id="0" name=""/>
        <dsp:cNvSpPr/>
      </dsp:nvSpPr>
      <dsp:spPr>
        <a:xfrm>
          <a:off x="7781367" y="1724888"/>
          <a:ext cx="584454" cy="58445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US" sz="2600" kern="1200"/>
        </a:p>
      </dsp:txBody>
      <dsp:txXfrm>
        <a:off x="7912869" y="1724888"/>
        <a:ext cx="321450" cy="43980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609704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684238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67583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83732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71030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91232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0442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702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5/4/25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0.jpeg"/><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jpeg"/><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4" Type="http://schemas.openxmlformats.org/officeDocument/2006/relationships/diagramLayout" Target="../diagrams/layout5.xml"/><Relationship Id="rId5" Type="http://schemas.openxmlformats.org/officeDocument/2006/relationships/diagramQuickStyle" Target="../diagrams/quickStyle5.xml"/><Relationship Id="rId6" Type="http://schemas.openxmlformats.org/officeDocument/2006/relationships/diagramColors" Target="../diagrams/colors5.xml"/><Relationship Id="rId7" Type="http://schemas.microsoft.com/office/2007/relationships/diagramDrawing" Target="../diagrams/drawing5.xml"/><Relationship Id="rId8"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2.png"/><Relationship Id="rId3"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jpeg"/><Relationship Id="rId3"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jpeg"/><Relationship Id="rId3" Type="http://schemas.openxmlformats.org/officeDocument/2006/relationships/image" Target="../media/image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2.svg"/><Relationship Id="rId5" Type="http://schemas.openxmlformats.org/officeDocument/2006/relationships/image" Target="../media/image17.png"/><Relationship Id="rId1" Type="http://schemas.openxmlformats.org/officeDocument/2006/relationships/slideLayout" Target="../slideLayouts/slideLayout15.xml"/><Relationship Id="rId2"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71944" y="5613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D3956"/>
                </a:solidFill>
                <a:latin typeface="Tajawal Medium" panose="00000600000000000000" pitchFamily="2" charset="-78"/>
                <a:cs typeface="Tajawal Medium" panose="00000600000000000000" pitchFamily="2" charset="-78"/>
              </a:rPr>
              <a:t>Lecture </a:t>
            </a:r>
            <a:r>
              <a:rPr lang="en-US" sz="2800" b="1" smtClean="0">
                <a:solidFill>
                  <a:srgbClr val="2D3956"/>
                </a:solidFill>
                <a:latin typeface="Tajawal Medium" panose="00000600000000000000" pitchFamily="2" charset="-78"/>
                <a:cs typeface="Tajawal Medium" panose="00000600000000000000" pitchFamily="2" charset="-78"/>
              </a:rPr>
              <a:t>4</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 xmlns:a16="http://schemas.microsoft.com/office/drawing/2014/main"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 xmlns:a16="http://schemas.microsoft.com/office/drawing/2014/main"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 xmlns:a16="http://schemas.microsoft.com/office/drawing/2014/main"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80944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a:t>
            </a:r>
            <a:r>
              <a:rPr lang="en-US" sz="2800" dirty="0" smtClean="0">
                <a:solidFill>
                  <a:srgbClr val="00AEEF"/>
                </a:solidFill>
                <a:latin typeface="Tajawal Medium" panose="00000600000000000000" pitchFamily="2" charset="-78"/>
                <a:cs typeface="Tajawal Medium" panose="00000600000000000000" pitchFamily="2" charset="-78"/>
              </a:rPr>
              <a:t>Entrepreneurship</a:t>
            </a:r>
            <a:endParaRPr lang="ar-SA" sz="2800" dirty="0" smtClean="0">
              <a:solidFill>
                <a:srgbClr val="00AEEF"/>
              </a:solidFill>
              <a:latin typeface="Tajawal Medium" panose="00000600000000000000" pitchFamily="2" charset="-78"/>
              <a:cs typeface="Tajawal Medium" panose="00000600000000000000" pitchFamily="2" charset="-78"/>
            </a:endParaRPr>
          </a:p>
          <a:p>
            <a:pPr algn="ctr"/>
            <a:r>
              <a:rPr lang="en-US" sz="2800" dirty="0" smtClean="0">
                <a:solidFill>
                  <a:srgbClr val="00AEEF"/>
                </a:solidFill>
                <a:latin typeface="Tajawal Medium" panose="00000600000000000000" pitchFamily="2" charset="-78"/>
                <a:cs typeface="Tajawal Medium" panose="00000600000000000000" pitchFamily="2" charset="-78"/>
              </a:rPr>
              <a:t> </a:t>
            </a:r>
            <a:r>
              <a:rPr lang="en-US" sz="2800" dirty="0">
                <a:solidFill>
                  <a:srgbClr val="00AEEF"/>
                </a:solidFill>
                <a:latin typeface="Tajawal Medium" panose="00000600000000000000" pitchFamily="2" charset="-78"/>
                <a:cs typeface="Tajawal Medium" panose="00000600000000000000" pitchFamily="2" charset="-78"/>
              </a:rPr>
              <a:t>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en-US" sz="2800" b="1" dirty="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35005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Leading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23557" y="2458438"/>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lvl="1">
              <a:buClr>
                <a:srgbClr val="2B2F36"/>
              </a:buClr>
              <a:buSzPts val="1050"/>
              <a:tabLst>
                <a:tab pos="245745" algn="l"/>
              </a:tabLst>
            </a:pPr>
            <a:r>
              <a:rPr lang="en-US" dirty="0"/>
              <a:t>•	Leadership and management</a:t>
            </a:r>
          </a:p>
          <a:p>
            <a:pPr lvl="1">
              <a:buClr>
                <a:srgbClr val="2B2F36"/>
              </a:buClr>
              <a:buSzPts val="1050"/>
              <a:tabLst>
                <a:tab pos="245745" algn="l"/>
              </a:tabLst>
            </a:pPr>
            <a:r>
              <a:rPr lang="en-US" dirty="0"/>
              <a:t>•	Defining the role of leader</a:t>
            </a:r>
          </a:p>
          <a:p>
            <a:pPr lvl="1">
              <a:buClr>
                <a:srgbClr val="2B2F36"/>
              </a:buClr>
              <a:buSzPts val="1050"/>
              <a:tabLst>
                <a:tab pos="245745" algn="l"/>
              </a:tabLst>
            </a:pPr>
            <a:r>
              <a:rPr lang="en-US" dirty="0"/>
              <a:t>•	Personal attributes of leaders</a:t>
            </a:r>
          </a:p>
          <a:p>
            <a:pPr lvl="1">
              <a:buClr>
                <a:srgbClr val="2B2F36"/>
              </a:buClr>
              <a:buSzPts val="1050"/>
              <a:tabLst>
                <a:tab pos="245745" algn="l"/>
              </a:tabLst>
            </a:pPr>
            <a:r>
              <a:rPr lang="en-US" dirty="0"/>
              <a:t>•	Building shared organizational values</a:t>
            </a:r>
          </a:p>
          <a:p>
            <a:pPr lvl="1">
              <a:buClr>
                <a:srgbClr val="2B2F36"/>
              </a:buClr>
              <a:buSzPts val="1050"/>
              <a:tabLst>
                <a:tab pos="245745" algn="l"/>
              </a:tabLst>
            </a:pPr>
            <a:r>
              <a:rPr lang="en-US" dirty="0"/>
              <a:t>•	Building a shared vision and belief system</a:t>
            </a:r>
          </a:p>
          <a:p>
            <a:pPr lvl="1">
              <a:buClr>
                <a:srgbClr val="2B2F36"/>
              </a:buClr>
              <a:buSzPts val="1050"/>
              <a:tabLst>
                <a:tab pos="245745" algn="l"/>
              </a:tabLst>
            </a:pPr>
            <a:r>
              <a:rPr lang="en-US" dirty="0"/>
              <a:t>•	Strategic intent</a:t>
            </a:r>
          </a:p>
          <a:p>
            <a:pPr lvl="1">
              <a:buClr>
                <a:srgbClr val="2B2F36"/>
              </a:buClr>
              <a:buSzPts val="1050"/>
              <a:tabLst>
                <a:tab pos="245745" algn="l"/>
              </a:tabLst>
            </a:pPr>
            <a:r>
              <a:rPr lang="en-US" dirty="0"/>
              <a:t>•	Leadership style and contingency theory</a:t>
            </a:r>
          </a:p>
          <a:p>
            <a:pPr lvl="1">
              <a:buClr>
                <a:srgbClr val="2B2F36"/>
              </a:buClr>
              <a:buSzPts val="1050"/>
              <a:tabLst>
                <a:tab pos="245745" algn="l"/>
              </a:tabLst>
            </a:pPr>
            <a:r>
              <a:rPr lang="en-US" dirty="0"/>
              <a:t>•	Leadership and national culture</a:t>
            </a:r>
          </a:p>
          <a:p>
            <a:pPr lvl="1">
              <a:buClr>
                <a:srgbClr val="2B2F36"/>
              </a:buClr>
              <a:buSzPts val="1050"/>
              <a:tabLst>
                <a:tab pos="245745" algn="l"/>
              </a:tabLst>
            </a:pPr>
            <a:r>
              <a:rPr lang="en-US" dirty="0"/>
              <a:t>•	Leadership </a:t>
            </a:r>
            <a:r>
              <a:rPr lang="en-US" dirty="0" smtClean="0"/>
              <a:t>paradigms</a:t>
            </a: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59628"/>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06</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90768" y="1303966"/>
            <a:ext cx="6436032" cy="954107"/>
          </a:xfrm>
          <a:prstGeom prst="rect">
            <a:avLst/>
          </a:prstGeom>
          <a:noFill/>
        </p:spPr>
        <p:txBody>
          <a:bodyPr wrap="square" rtlCol="0">
            <a:spAutoFit/>
          </a:bodyPr>
          <a:lstStyle>
            <a:defPPr>
              <a:defRPr lang="en-US"/>
            </a:defPPr>
            <a:lvl1pPr>
              <a:defRPr sz="2800" b="1"/>
            </a:lvl1pPr>
          </a:lstStyle>
          <a:p>
            <a:pPr algn="ctr"/>
            <a:r>
              <a:rPr lang="en-US" dirty="0"/>
              <a:t>Structure in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692973"/>
            <a:ext cx="8806526" cy="3570208"/>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endParaRPr lang="en-US" sz="2000" b="1" u="sng" dirty="0" smtClean="0"/>
          </a:p>
          <a:p>
            <a:pPr>
              <a:spcBef>
                <a:spcPct val="0"/>
              </a:spcBef>
              <a:tabLst>
                <a:tab pos="435610" algn="l"/>
                <a:tab pos="4808855" algn="r"/>
              </a:tabLst>
            </a:pPr>
            <a:endParaRPr lang="en-US" sz="2000" b="1" u="sng" dirty="0"/>
          </a:p>
          <a:p>
            <a:pPr marL="285750" indent="-285750">
              <a:spcBef>
                <a:spcPct val="0"/>
              </a:spcBef>
              <a:buFont typeface="Arial" panose="020B0604020202020204" pitchFamily="34" charset="0"/>
              <a:buChar char="•"/>
              <a:tabLst>
                <a:tab pos="435610" algn="l"/>
                <a:tab pos="4808855" algn="r"/>
              </a:tabLst>
            </a:pPr>
            <a:r>
              <a:rPr lang="en-US" dirty="0"/>
              <a:t>Understand and explain the difference between management and leadership.</a:t>
            </a:r>
          </a:p>
          <a:p>
            <a:pPr marL="285750" indent="-285750">
              <a:spcBef>
                <a:spcPct val="0"/>
              </a:spcBef>
              <a:buFont typeface="Arial" panose="020B0604020202020204" pitchFamily="34" charset="0"/>
              <a:buChar char="•"/>
              <a:tabLst>
                <a:tab pos="435610" algn="l"/>
                <a:tab pos="4808855" algn="r"/>
              </a:tabLst>
            </a:pPr>
            <a:r>
              <a:rPr lang="en-US" dirty="0"/>
              <a:t>Understand and explain what the job of a leader involves.</a:t>
            </a:r>
          </a:p>
          <a:p>
            <a:pPr marL="285750" indent="-285750">
              <a:spcBef>
                <a:spcPct val="0"/>
              </a:spcBef>
              <a:buFont typeface="Arial" panose="020B0604020202020204" pitchFamily="34" charset="0"/>
              <a:buChar char="•"/>
              <a:tabLst>
                <a:tab pos="435610" algn="l"/>
                <a:tab pos="4808855" algn="r"/>
              </a:tabLst>
            </a:pPr>
            <a:r>
              <a:rPr lang="en-US" dirty="0"/>
              <a:t>Understand and explain how leadership style can be tailored to different circumstances and evaluate your preferred leadership style.</a:t>
            </a:r>
          </a:p>
          <a:p>
            <a:pPr marL="285750" indent="-285750">
              <a:spcBef>
                <a:spcPct val="0"/>
              </a:spcBef>
              <a:buFont typeface="Arial" panose="020B0604020202020204" pitchFamily="34" charset="0"/>
              <a:buChar char="•"/>
              <a:tabLst>
                <a:tab pos="435610" algn="l"/>
                <a:tab pos="4808855" algn="r"/>
              </a:tabLst>
            </a:pPr>
            <a:r>
              <a:rPr lang="en-US" dirty="0"/>
              <a:t>Critically analyze the theories of leadership and how they contribute to an understanding of situational leadership in an entrepreneurial organization.</a:t>
            </a:r>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06</a:t>
            </a:r>
            <a:endParaRPr lang="en-US" sz="1200" b="1" dirty="0">
              <a:solidFill>
                <a:schemeClr val="bg1"/>
              </a:solidFill>
              <a:latin typeface="Tajawal Medium" panose="00000600000000000000" pitchFamily="2" charset="-78"/>
              <a:cs typeface="Tajawal Medium" panose="00000600000000000000" pitchFamily="2" charset="-78"/>
            </a:endParaRP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smtClean="0"/>
              <a:t>Managing The Entrepreneurial Organization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95260" y="2962790"/>
            <a:ext cx="7728537" cy="2369880"/>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Management challenges</a:t>
            </a:r>
            <a:endParaRPr lang="en-US" sz="2000" dirty="0"/>
          </a:p>
          <a:p>
            <a:pPr marL="742950" lvl="1" indent="-285750">
              <a:buFont typeface="Arial" panose="020B0604020202020204" pitchFamily="34" charset="0"/>
              <a:buChar char="•"/>
            </a:pPr>
            <a:r>
              <a:rPr lang="en-US" dirty="0"/>
              <a:t>Barriers to </a:t>
            </a:r>
            <a:r>
              <a:rPr lang="en-US" dirty="0" smtClean="0"/>
              <a:t>developing </a:t>
            </a:r>
            <a:r>
              <a:rPr lang="en-US" dirty="0"/>
              <a:t>an entrepreneurial architecture</a:t>
            </a:r>
            <a:endParaRPr lang="en-US" sz="2000" dirty="0"/>
          </a:p>
          <a:p>
            <a:pPr marL="742950" lvl="1" indent="-285750">
              <a:buFont typeface="Arial" panose="020B0604020202020204" pitchFamily="34" charset="0"/>
              <a:buChar char="•"/>
            </a:pPr>
            <a:r>
              <a:rPr lang="en-US" dirty="0"/>
              <a:t>Reactions to change</a:t>
            </a:r>
            <a:endParaRPr lang="en-US" sz="2000" dirty="0"/>
          </a:p>
          <a:p>
            <a:pPr marL="742950" lvl="1" indent="-285750">
              <a:buFont typeface="Arial" panose="020B0604020202020204" pitchFamily="34" charset="0"/>
              <a:buChar char="•"/>
            </a:pPr>
            <a:r>
              <a:rPr lang="en-US" dirty="0"/>
              <a:t>Implementing change</a:t>
            </a:r>
            <a:endParaRPr lang="en-US" sz="2000" dirty="0"/>
          </a:p>
          <a:p>
            <a:pPr marL="742950" lvl="1" indent="-285750">
              <a:buFont typeface="Arial" panose="020B0604020202020204" pitchFamily="34" charset="0"/>
              <a:buChar char="•"/>
            </a:pPr>
            <a:r>
              <a:rPr lang="en-US" dirty="0"/>
              <a:t>Cementing change</a:t>
            </a:r>
            <a:endParaRPr lang="en-US" sz="2000" dirty="0"/>
          </a:p>
          <a:p>
            <a:pPr marL="742950" lvl="1" indent="-285750">
              <a:buFont typeface="Arial" panose="020B0604020202020204" pitchFamily="34" charset="0"/>
              <a:buChar char="•"/>
            </a:pPr>
            <a:r>
              <a:rPr lang="en-US" dirty="0" smtClean="0"/>
              <a:t>Sustainable   Entrepreneurship</a:t>
            </a:r>
            <a:endParaRPr lang="en-US" sz="2000"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07</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75481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5860" y="1363125"/>
            <a:ext cx="6436032" cy="954107"/>
          </a:xfrm>
          <a:prstGeom prst="rect">
            <a:avLst/>
          </a:prstGeom>
          <a:noFill/>
        </p:spPr>
        <p:txBody>
          <a:bodyPr wrap="square" rtlCol="0">
            <a:spAutoFit/>
          </a:bodyPr>
          <a:lstStyle>
            <a:defPPr>
              <a:defRPr lang="en-US"/>
            </a:defPPr>
            <a:lvl1pPr>
              <a:defRPr sz="2800" b="1"/>
            </a:lvl1pPr>
          </a:lstStyle>
          <a:p>
            <a:pPr algn="ctr"/>
            <a:r>
              <a:rPr lang="en-US" dirty="0"/>
              <a:t>Culture in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04923" y="2554969"/>
            <a:ext cx="8640798" cy="3693319"/>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marL="342900" indent="-342900">
              <a:spcBef>
                <a:spcPct val="0"/>
              </a:spcBef>
              <a:buFont typeface="Arial" panose="020B0604020202020204" pitchFamily="34" charset="0"/>
              <a:buChar char="•"/>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the differences between leadership and </a:t>
            </a:r>
            <a:r>
              <a:rPr lang="en-US" sz="2000" dirty="0" smtClean="0"/>
              <a:t>management.</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the barriers to developing o n entrepreneurial architecture and how they might </a:t>
            </a:r>
            <a:r>
              <a:rPr lang="en-US" sz="2000" dirty="0" smtClean="0"/>
              <a:t>be overcome.</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how change con be facilitated, resistance reduced and blocks removed </a:t>
            </a:r>
            <a:r>
              <a:rPr lang="en-US" sz="2000" dirty="0" smtClean="0"/>
              <a:t>inn an organization.</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challenges faced and the critical actions needed in turning around </a:t>
            </a:r>
            <a:r>
              <a:rPr lang="en-US" sz="2000" dirty="0" smtClean="0"/>
              <a:t>foiling organization.</a:t>
            </a:r>
            <a:endParaRPr lang="en-US" sz="20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07</a:t>
            </a:r>
            <a:endParaRPr lang="en-US" sz="1200" b="1" dirty="0">
              <a:solidFill>
                <a:schemeClr val="bg1"/>
              </a:solidFill>
              <a:latin typeface="Tajawal Medium" panose="00000600000000000000" pitchFamily="2" charset="-78"/>
              <a:cs typeface="Tajawal Medium" panose="00000600000000000000" pitchFamily="2" charset="-78"/>
            </a:endParaRP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863724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57224" y="50380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079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6546"/>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54843" y="1657618"/>
            <a:ext cx="877330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Leadership and management are different and distinct terms</a:t>
            </a:r>
            <a:r>
              <a:rPr lang="en-US" sz="2000" dirty="0"/>
              <a:t>, although the </a:t>
            </a:r>
            <a:r>
              <a:rPr lang="en-US" sz="2000" dirty="0">
                <a:solidFill>
                  <a:srgbClr val="FF0000"/>
                </a:solidFill>
              </a:rPr>
              <a:t>skills and competencies </a:t>
            </a:r>
            <a:r>
              <a:rPr lang="en-US" sz="2000" dirty="0"/>
              <a:t>associated with each overlap and are complementary. </a:t>
            </a:r>
          </a:p>
          <a:p>
            <a:pPr marL="342900" indent="-342900" algn="just">
              <a:buFont typeface="Arial" panose="020B0604020202020204" pitchFamily="34" charset="0"/>
              <a:buChar char="•"/>
            </a:pPr>
            <a:r>
              <a:rPr lang="en-US" sz="2000" dirty="0"/>
              <a:t>overlap and are complementary.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Managers are people who do things right </a:t>
            </a:r>
            <a:r>
              <a:rPr lang="en-US" sz="2000" dirty="0"/>
              <a:t>whilst </a:t>
            </a:r>
            <a:r>
              <a:rPr lang="en-US" sz="2000" dirty="0">
                <a:solidFill>
                  <a:srgbClr val="FF0000"/>
                </a:solidFill>
              </a:rPr>
              <a:t>leaders are those people who do the right thing</a:t>
            </a:r>
            <a:r>
              <a:rPr lang="en-US" sz="2000" dirty="0"/>
              <a:t>: However, the reality is that the two concepts overlap. Most leaders have to manage as well as lead and many managers have to lead as well as manage. A manager will find it diffi­cult, if not impossible, to be entrepreneurial without an entrepreneurial leader.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On the other hand, </a:t>
            </a:r>
            <a:r>
              <a:rPr lang="en-US" sz="2000" dirty="0">
                <a:solidFill>
                  <a:srgbClr val="FF0000"/>
                </a:solidFill>
              </a:rPr>
              <a:t>effective leadership is of little use without effective management to complement it and make things happen</a:t>
            </a:r>
            <a:r>
              <a:rPr lang="en-US" sz="2000" dirty="0"/>
              <a:t>. Managers have to implement the policies and procedures to make an organization entrepreneurial.</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840605"/>
            <a:ext cx="7777461" cy="523220"/>
          </a:xfrm>
          <a:prstGeom prst="rect">
            <a:avLst/>
          </a:prstGeom>
          <a:noFill/>
        </p:spPr>
        <p:txBody>
          <a:bodyPr wrap="square" rtlCol="0">
            <a:spAutoFit/>
          </a:bodyPr>
          <a:lstStyle/>
          <a:p>
            <a:pPr marR="2117090">
              <a:spcAft>
                <a:spcPts val="0"/>
              </a:spcAft>
            </a:pPr>
            <a:r>
              <a:rPr lang="en-US" sz="2800" b="1" dirty="0"/>
              <a:t>Leadership And Management</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19355"/>
            <a:ext cx="9345750" cy="4437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0"/>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first crisis the firm is likely to face is caused by the changes needed for the entrepreneur </a:t>
            </a:r>
            <a:r>
              <a:rPr lang="en-US" sz="2000" dirty="0">
                <a:solidFill>
                  <a:srgbClr val="FF0000"/>
                </a:solidFill>
              </a:rPr>
              <a:t>to become an effective leader -a transi­tion that is not always straightforward</a:t>
            </a:r>
            <a:r>
              <a:rPr lang="en-US" sz="2000" dirty="0"/>
              <a:t>. </a:t>
            </a:r>
            <a:r>
              <a:rPr lang="en-US" b="1" u="sng" dirty="0">
                <a:solidFill>
                  <a:srgbClr val="FF0000"/>
                </a:solidFill>
              </a:rPr>
              <a:t>Leadership is concerned with setting direction, communicating and motivating. </a:t>
            </a:r>
            <a:r>
              <a:rPr lang="en-US" sz="2000" dirty="0"/>
              <a:t>It is about broad principles, emotion and less detail.</a:t>
            </a:r>
          </a:p>
          <a:p>
            <a:pPr algn="just"/>
            <a:endParaRPr lang="en-US" sz="2000" dirty="0"/>
          </a:p>
          <a:p>
            <a:pPr marL="342900" indent="-342900" algn="just">
              <a:buFont typeface="Arial" panose="020B0604020202020204" pitchFamily="34" charset="0"/>
              <a:buChar char="•"/>
            </a:pPr>
            <a:r>
              <a:rPr lang="en-US" sz="2000" dirty="0"/>
              <a:t>The role of both leader and manager is normally based on some sort of authority. </a:t>
            </a:r>
            <a:r>
              <a:rPr lang="en-US" sz="2000" dirty="0">
                <a:solidFill>
                  <a:srgbClr val="FF0000"/>
                </a:solidFill>
              </a:rPr>
              <a:t>Authority can derive from role or status, tradi­tion, legal position, expert skills or charismatic personality</a:t>
            </a:r>
            <a:r>
              <a:rPr lang="en-US" sz="2000" dirty="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Successful entrepreneurial ventures leadership </a:t>
            </a:r>
            <a:r>
              <a:rPr lang="en-US" sz="2000" dirty="0">
                <a:solidFill>
                  <a:srgbClr val="FF0000"/>
                </a:solidFill>
              </a:rPr>
              <a:t>is based on knowledge and expertise rather than authority</a:t>
            </a:r>
            <a:r>
              <a:rPr lang="en-US" sz="2000" dirty="0"/>
              <a:t> and many of the best-known, successful entrepreneurs, </a:t>
            </a:r>
            <a:r>
              <a:rPr lang="en-US" sz="2000" b="1" u="sng" dirty="0"/>
              <a:t>like Richard Branson or the late Steve Jobs, clearly </a:t>
            </a:r>
            <a:r>
              <a:rPr lang="en-US" sz="2000" dirty="0"/>
              <a:t>also have charism</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pPr marR="2117090">
              <a:spcAft>
                <a:spcPts val="0"/>
              </a:spcAft>
            </a:pPr>
            <a:r>
              <a:rPr lang="en-US" sz="2800" b="1" dirty="0"/>
              <a:t>Leadership And Management</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667577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7889" y="5233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3800" y="13831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19610"/>
            <a:ext cx="9345750" cy="4479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552604"/>
            <a:ext cx="8773300" cy="2862322"/>
          </a:xfrm>
          <a:prstGeom prst="rect">
            <a:avLst/>
          </a:prstGeom>
          <a:noFill/>
          <a:ln>
            <a:solidFill>
              <a:srgbClr val="00B0F0"/>
            </a:solidFill>
          </a:ln>
        </p:spPr>
        <p:txBody>
          <a:bodyPr wrap="square" rtlCol="0">
            <a:spAutoFit/>
          </a:bodyPr>
          <a:lstStyle/>
          <a:p>
            <a:pPr marL="742950" lvl="1" indent="-285750">
              <a:buFont typeface="Arial" charset="0"/>
              <a:buChar char="•"/>
            </a:pPr>
            <a:endParaRPr lang="en-US" dirty="0"/>
          </a:p>
          <a:p>
            <a:pPr marL="742950" lvl="1" indent="-285750">
              <a:buFont typeface="Arial" charset="0"/>
              <a:buChar char="•"/>
            </a:pPr>
            <a:r>
              <a:rPr lang="en-US" dirty="0"/>
              <a:t>The </a:t>
            </a:r>
            <a:r>
              <a:rPr lang="en-US" dirty="0">
                <a:solidFill>
                  <a:srgbClr val="FF0000"/>
                </a:solidFill>
              </a:rPr>
              <a:t>characteristics needed for good leadership are not set in stone</a:t>
            </a:r>
            <a:r>
              <a:rPr lang="en-US" dirty="0"/>
              <a:t> -they are situation­ specific. Some leaders are good in one situation but not in others. </a:t>
            </a:r>
          </a:p>
          <a:p>
            <a:pPr marL="742950" lvl="1" indent="-285750">
              <a:buFont typeface="Arial" charset="0"/>
              <a:buChar char="•"/>
            </a:pPr>
            <a:endParaRPr lang="en-US" dirty="0"/>
          </a:p>
          <a:p>
            <a:pPr marL="742950" lvl="1" indent="-285750">
              <a:buFont typeface="Arial" charset="0"/>
              <a:buChar char="•"/>
            </a:pPr>
            <a:r>
              <a:rPr lang="en-US" dirty="0">
                <a:solidFill>
                  <a:srgbClr val="FF0000"/>
                </a:solidFill>
              </a:rPr>
              <a:t>Entrepreneurs might be good leaders at the start-up stage but poor leaders as the business grows</a:t>
            </a:r>
            <a:r>
              <a:rPr lang="en-US" dirty="0"/>
              <a:t>. At the same time, leaders of large organizations need to appreciate that their style of leadership must be adapted to suit the circumstances they face - and the style needed for a bureaucratic orga­nization is not the same as that required for an entrepreneurial one.</a:t>
            </a:r>
          </a:p>
          <a:p>
            <a:pPr marL="742950" lvl="1" indent="-285750">
              <a:buFont typeface="Arial" charset="0"/>
              <a:buChar char="•"/>
            </a:pP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pPr marR="2117090">
              <a:spcAft>
                <a:spcPts val="0"/>
              </a:spcAft>
            </a:pPr>
            <a:r>
              <a:rPr lang="en-US" sz="2800" b="1" dirty="0"/>
              <a:t>Leadership And Management</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xmlns="" id="{C3B326B1-C25B-F77A-AC88-AF58015E8E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0028" y="4181976"/>
            <a:ext cx="3657600" cy="1680188"/>
          </a:xfrm>
          <a:prstGeom prst="rect">
            <a:avLst/>
          </a:prstGeom>
        </p:spPr>
      </p:pic>
      <p:pic>
        <p:nvPicPr>
          <p:cNvPr id="15" name="Picture 14">
            <a:extLst>
              <a:ext uri="{FF2B5EF4-FFF2-40B4-BE49-F238E27FC236}">
                <a16:creationId xmlns:a16="http://schemas.microsoft.com/office/drawing/2014/main" xmlns="" id="{713630FB-FE33-C3D1-5131-CB5FE604E2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70" y="4181976"/>
            <a:ext cx="2987001" cy="1681349"/>
          </a:xfrm>
          <a:prstGeom prst="rect">
            <a:avLst/>
          </a:prstGeom>
        </p:spPr>
      </p:pic>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602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5" y="1645041"/>
            <a:ext cx="959781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75879" y="1711022"/>
            <a:ext cx="9345749" cy="3785652"/>
          </a:xfrm>
          <a:prstGeom prst="rect">
            <a:avLst/>
          </a:prstGeom>
          <a:noFill/>
        </p:spPr>
        <p:txBody>
          <a:bodyPr wrap="square" rtlCol="0">
            <a:spAutoFit/>
          </a:bodyPr>
          <a:lstStyle/>
          <a:p>
            <a:pPr marL="342900" indent="-342900" algn="just">
              <a:buFont typeface="Arial" charset="0"/>
              <a:buChar char="•"/>
            </a:pPr>
            <a:r>
              <a:rPr lang="en-US" sz="2000" dirty="0"/>
              <a:t>Our traditional view of </a:t>
            </a:r>
            <a:r>
              <a:rPr lang="en-US" sz="2000" dirty="0">
                <a:solidFill>
                  <a:srgbClr val="FF0000"/>
                </a:solidFill>
              </a:rPr>
              <a:t>good leaders is that they are special people</a:t>
            </a:r>
            <a:r>
              <a:rPr lang="en-US" sz="2000" dirty="0"/>
              <a:t> - often charismatic 'heroes' -who set the </a:t>
            </a:r>
            <a:r>
              <a:rPr lang="en-US" sz="2000" dirty="0">
                <a:solidFill>
                  <a:srgbClr val="FF0000"/>
                </a:solidFill>
              </a:rPr>
              <a:t>direction</a:t>
            </a:r>
            <a:r>
              <a:rPr lang="en-US" sz="2000" dirty="0"/>
              <a:t>, </a:t>
            </a:r>
            <a:r>
              <a:rPr lang="en-US" sz="2000" dirty="0">
                <a:solidFill>
                  <a:srgbClr val="FF0000"/>
                </a:solidFill>
              </a:rPr>
              <a:t>make key decisions </a:t>
            </a:r>
            <a:r>
              <a:rPr lang="en-US" sz="2000" dirty="0"/>
              <a:t>and </a:t>
            </a:r>
            <a:r>
              <a:rPr lang="en-US" sz="2000" dirty="0">
                <a:solidFill>
                  <a:srgbClr val="FF0000"/>
                </a:solidFill>
              </a:rPr>
              <a:t>motivate staff</a:t>
            </a:r>
            <a:r>
              <a:rPr lang="en-US" sz="2000" dirty="0"/>
              <a:t>: frequently prevail­ing against the odds at times of crisis and, rather than going with public opinion, they lead it. They </a:t>
            </a:r>
            <a:r>
              <a:rPr lang="en-US" sz="2000" u="sng" dirty="0">
                <a:solidFill>
                  <a:srgbClr val="FF0000"/>
                </a:solidFill>
              </a:rPr>
              <a:t>have vision </a:t>
            </a:r>
            <a:r>
              <a:rPr lang="en-US" sz="2000" dirty="0"/>
              <a:t>- something most entrepreneurs have in abundance. They create the culture within the organization to reflect their priorities.</a:t>
            </a:r>
          </a:p>
          <a:p>
            <a:pPr algn="just"/>
            <a:endParaRPr lang="en-US" sz="2000" dirty="0"/>
          </a:p>
          <a:p>
            <a:pPr marL="342900" indent="-342900" algn="just">
              <a:buFont typeface="Arial" charset="0"/>
              <a:buChar char="•"/>
            </a:pPr>
            <a:r>
              <a:rPr lang="en-US" sz="2000" dirty="0"/>
              <a:t>It believes this to be the only important thing that leaders do</a:t>
            </a:r>
            <a:r>
              <a:rPr lang="en-US" sz="2000" u="sng" dirty="0">
                <a:solidFill>
                  <a:srgbClr val="FF0000"/>
                </a:solidFill>
              </a:rPr>
              <a:t>. Leadership is more about guiding vision, culture and identity than it is about decision-making</a:t>
            </a:r>
            <a:r>
              <a:rPr lang="en-US" sz="2000" dirty="0"/>
              <a:t>. Nevertheless they are also </a:t>
            </a:r>
            <a:r>
              <a:rPr lang="en-US" sz="2000" dirty="0">
                <a:solidFill>
                  <a:srgbClr val="FF0000"/>
                </a:solidFill>
              </a:rPr>
              <a:t>strategic thinkers </a:t>
            </a:r>
            <a:r>
              <a:rPr lang="en-US" sz="2000" dirty="0"/>
              <a:t>and </a:t>
            </a:r>
            <a:r>
              <a:rPr lang="en-US" sz="2000" dirty="0">
                <a:solidFill>
                  <a:srgbClr val="FF0000"/>
                </a:solidFill>
              </a:rPr>
              <a:t>effective communicators</a:t>
            </a:r>
            <a:r>
              <a:rPr lang="en-US" sz="2000" dirty="0"/>
              <a:t>. </a:t>
            </a:r>
          </a:p>
          <a:p>
            <a:pPr marL="342900" indent="-342900" algn="just">
              <a:buFont typeface="Arial" charset="0"/>
              <a:buChar char="•"/>
            </a:pPr>
            <a:endParaRPr lang="en-US" sz="2000" dirty="0"/>
          </a:p>
          <a:p>
            <a:pPr marL="342900" indent="-342900" algn="just">
              <a:buFont typeface="Arial" charset="0"/>
              <a:buChar char="•"/>
            </a:pPr>
            <a:r>
              <a:rPr lang="en-US" sz="2000" dirty="0"/>
              <a:t>Most leaders also need to be good managers - or have good managers working with them. At the very least they need to be able to monitor and control performance.</a:t>
            </a:r>
            <a:endParaRPr lang="en-GB"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pPr marR="2117090"/>
            <a:r>
              <a:rPr lang="en-US" sz="2800" b="1" dirty="0"/>
              <a:t>Defining The Role Of Leader</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39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46377" y="1541541"/>
            <a:ext cx="9345750" cy="44198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523220"/>
          </a:xfrm>
          <a:prstGeom prst="rect">
            <a:avLst/>
          </a:prstGeom>
          <a:noFill/>
        </p:spPr>
        <p:txBody>
          <a:bodyPr wrap="square" rtlCol="0">
            <a:spAutoFit/>
          </a:bodyPr>
          <a:lstStyle/>
          <a:p>
            <a:pPr marR="2117090"/>
            <a:r>
              <a:rPr lang="en-US" sz="2800" b="1" dirty="0"/>
              <a:t>Defining The Role Of Leader</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a:extLst>
              <a:ext uri="{FF2B5EF4-FFF2-40B4-BE49-F238E27FC236}">
                <a16:creationId xmlns:a16="http://schemas.microsoft.com/office/drawing/2014/main" xmlns="" id="{CA2C0A7E-45E5-3A66-87E7-985C9BFA5308}"/>
              </a:ext>
            </a:extLst>
          </p:cNvPr>
          <p:cNvGraphicFramePr/>
          <p:nvPr>
            <p:extLst>
              <p:ext uri="{D42A27DB-BD31-4B8C-83A1-F6EECF244321}">
                <p14:modId xmlns:p14="http://schemas.microsoft.com/office/powerpoint/2010/main" val="1516203037"/>
              </p:ext>
            </p:extLst>
          </p:nvPr>
        </p:nvGraphicFramePr>
        <p:xfrm>
          <a:off x="1799873" y="2719874"/>
          <a:ext cx="7833984" cy="30211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xmlns="" id="{2A6A0AB5-9FF6-2F61-EBF7-CC434777E0DB}"/>
              </a:ext>
            </a:extLst>
          </p:cNvPr>
          <p:cNvSpPr txBox="1"/>
          <p:nvPr/>
        </p:nvSpPr>
        <p:spPr>
          <a:xfrm>
            <a:off x="1046377" y="1873078"/>
            <a:ext cx="8773300" cy="707886"/>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t>If there were ever a job description for a leader, therefore, it would probably include five elements:</a:t>
            </a:r>
            <a:endParaRPr lang="en-US" sz="2000" b="1" dirty="0">
              <a:solidFill>
                <a:srgbClr val="FF0000"/>
              </a:solidFill>
            </a:endParaRPr>
          </a:p>
        </p:txBody>
      </p:sp>
      <p:pic>
        <p:nvPicPr>
          <p:cNvPr id="1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230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8" y="153532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13554" y="1933168"/>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 key attributer of a leader is the ability to become a </a:t>
            </a:r>
            <a:r>
              <a:rPr lang="en-US" sz="2000" dirty="0">
                <a:solidFill>
                  <a:srgbClr val="FF0000"/>
                </a:solidFill>
              </a:rPr>
              <a:t>strategic thinker </a:t>
            </a:r>
            <a:r>
              <a:rPr lang="en-US" sz="2000" dirty="0"/>
              <a:t>.Strategic thinkers are able to move away from day-to-day operational detail to see the broad, strategic, organizational perspective. This involves taking a longer-term, holistic view of the organization.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Strategy sets a </a:t>
            </a:r>
            <a:r>
              <a:rPr lang="en-US" sz="2000" dirty="0">
                <a:solidFill>
                  <a:srgbClr val="FF0000"/>
                </a:solidFill>
              </a:rPr>
              <a:t>framework</a:t>
            </a:r>
            <a:r>
              <a:rPr lang="en-US" sz="2000" dirty="0"/>
              <a:t> within which short-term actions can be judged. Leaders understand where they have come from -knowledge </a:t>
            </a:r>
            <a:r>
              <a:rPr lang="en-US" sz="2000" dirty="0">
                <a:solidFill>
                  <a:srgbClr val="FF0000"/>
                </a:solidFill>
              </a:rPr>
              <a:t>of the past -and also how it affects the current situation</a:t>
            </a:r>
            <a:r>
              <a:rPr lang="en-US" sz="2000" dirty="0"/>
              <a:t>, where they are going to and how to get there. They are also engaged in perpetually 'scanning' the environment, both for opportunities and risks, strategizing and considering options.</a:t>
            </a:r>
          </a:p>
          <a:p>
            <a:pPr algn="just"/>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80742" y="798165"/>
            <a:ext cx="7777461" cy="523220"/>
          </a:xfrm>
          <a:prstGeom prst="rect">
            <a:avLst/>
          </a:prstGeom>
          <a:noFill/>
        </p:spPr>
        <p:txBody>
          <a:bodyPr wrap="square" rtlCol="0">
            <a:spAutoFit/>
          </a:bodyPr>
          <a:lstStyle/>
          <a:p>
            <a:pPr marR="2117090"/>
            <a:r>
              <a:rPr lang="en-US" sz="2800" b="1" dirty="0"/>
              <a:t>PERSONAL ATTRIBUTES OF LEADERS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790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2776403"/>
            <a:ext cx="8773300" cy="1938992"/>
          </a:xfrm>
          <a:prstGeom prst="rect">
            <a:avLst/>
          </a:prstGeom>
          <a:noFill/>
        </p:spPr>
        <p:txBody>
          <a:bodyPr wrap="square" rtlCol="0">
            <a:spAutoFit/>
          </a:bodyPr>
          <a:lstStyle/>
          <a:p>
            <a:pPr marL="342900" indent="-342900">
              <a:buFont typeface="Arial" panose="020B0604020202020204" pitchFamily="34" charset="0"/>
              <a:buChar char="•"/>
            </a:pPr>
            <a:r>
              <a:rPr lang="en-US" sz="2000" b="1" u="sng" dirty="0"/>
              <a:t>Leadership is also about persuading people to become followers </a:t>
            </a:r>
            <a:r>
              <a:rPr lang="en-US" sz="2000" dirty="0"/>
              <a:t>- and this is not just about a question of charisma.  There are a number of styles that can be adopted to persuade people to do this; however, they all require empathy and emotional intelligence. Emotional intelligence derives from four personal qualities:</a:t>
            </a:r>
          </a:p>
          <a:p>
            <a:pPr marL="342900" indent="-342900">
              <a:buFont typeface="Arial" panose="020B0604020202020204" pitchFamily="34" charset="0"/>
              <a:buChar char="•"/>
            </a:pP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pPr marR="2117090"/>
            <a:r>
              <a:rPr lang="en-US" sz="2800" b="1" dirty="0"/>
              <a:t>Personal Attributes Of Leaders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26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6521" y="1606513"/>
            <a:ext cx="9756823" cy="4307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pPr marR="2117090"/>
            <a:r>
              <a:rPr lang="en-US" sz="2800" b="1" dirty="0"/>
              <a:t>Personal Attributes Of Leaders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a:extLst>
              <a:ext uri="{FF2B5EF4-FFF2-40B4-BE49-F238E27FC236}">
                <a16:creationId xmlns:a16="http://schemas.microsoft.com/office/drawing/2014/main" xmlns="" id="{58280974-8FD6-4162-F105-14FCAFCE43AC}"/>
              </a:ext>
            </a:extLst>
          </p:cNvPr>
          <p:cNvGraphicFramePr/>
          <p:nvPr>
            <p:extLst>
              <p:ext uri="{D42A27DB-BD31-4B8C-83A1-F6EECF244321}">
                <p14:modId xmlns:p14="http://schemas.microsoft.com/office/powerpoint/2010/main" val="2110244855"/>
              </p:ext>
            </p:extLst>
          </p:nvPr>
        </p:nvGraphicFramePr>
        <p:xfrm>
          <a:off x="3218048" y="1388527"/>
          <a:ext cx="9330333" cy="46715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xmlns="" id="{9E63F9FD-8816-1264-CFD3-5D039173AC8B}"/>
              </a:ext>
            </a:extLst>
          </p:cNvPr>
          <p:cNvSpPr txBox="1"/>
          <p:nvPr/>
        </p:nvSpPr>
        <p:spPr>
          <a:xfrm>
            <a:off x="926521" y="1766187"/>
            <a:ext cx="4299025" cy="3785652"/>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FF0000"/>
                </a:solidFill>
              </a:rPr>
              <a:t> Emotional intelligence derives from four personal qualities:</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A key skill in developing emotional intelligence is the ability and time to undertake hon­est reflection.</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 This involves the leader cross-checking that their perception of themselves and of the situations they face corresponds with the perceptions of </a:t>
            </a:r>
            <a:r>
              <a:rPr lang="en-US" sz="2000" dirty="0" smtClean="0">
                <a:solidFill>
                  <a:srgbClr val="FF0000"/>
                </a:solidFill>
              </a:rPr>
              <a:t>other</a:t>
            </a:r>
            <a:endParaRPr lang="en-US" sz="2000" dirty="0">
              <a:solidFill>
                <a:srgbClr val="FF0000"/>
              </a:solidFill>
            </a:endParaRPr>
          </a:p>
        </p:txBody>
      </p:sp>
      <p:pic>
        <p:nvPicPr>
          <p:cNvPr id="1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1161376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15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6177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337755" y="767079"/>
            <a:ext cx="7777461" cy="523220"/>
          </a:xfrm>
          <a:prstGeom prst="rect">
            <a:avLst/>
          </a:prstGeom>
          <a:noFill/>
        </p:spPr>
        <p:txBody>
          <a:bodyPr wrap="square" rtlCol="0">
            <a:spAutoFit/>
          </a:bodyPr>
          <a:lstStyle/>
          <a:p>
            <a:pPr marL="88265">
              <a:spcBef>
                <a:spcPts val="340"/>
              </a:spcBef>
              <a:spcAft>
                <a:spcPts val="0"/>
              </a:spcAft>
            </a:pPr>
            <a:r>
              <a:rPr lang="en-US" sz="2800" b="1" dirty="0"/>
              <a:t>Building Shared Organizational Values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2066640"/>
            <a:ext cx="8773300" cy="3477875"/>
          </a:xfrm>
          <a:prstGeom prst="rect">
            <a:avLst/>
          </a:prstGeom>
          <a:noFill/>
        </p:spPr>
        <p:txBody>
          <a:bodyPr wrap="square" rtlCol="0">
            <a:spAutoFit/>
          </a:bodyPr>
          <a:lstStyle/>
          <a:p>
            <a:pPr algn="just"/>
            <a:r>
              <a:rPr lang="en-US" sz="2000" dirty="0"/>
              <a:t>The first task of a leader is to develop </a:t>
            </a:r>
            <a:r>
              <a:rPr lang="en-US" sz="2000" dirty="0">
                <a:solidFill>
                  <a:srgbClr val="FF0000"/>
                </a:solidFill>
              </a:rPr>
              <a:t>a vision for the organization </a:t>
            </a:r>
            <a:r>
              <a:rPr lang="en-US" sz="2000" dirty="0"/>
              <a:t>that is built on shared values that are </a:t>
            </a:r>
            <a:r>
              <a:rPr lang="en-US" sz="2000" dirty="0">
                <a:solidFill>
                  <a:srgbClr val="FF0000"/>
                </a:solidFill>
              </a:rPr>
              <a:t>truthful and ethical</a:t>
            </a:r>
            <a:r>
              <a:rPr lang="en-US" sz="2000" dirty="0"/>
              <a:t>.</a:t>
            </a:r>
          </a:p>
          <a:p>
            <a:pPr algn="just"/>
            <a:endParaRPr lang="en-US" sz="2000" dirty="0"/>
          </a:p>
          <a:p>
            <a:pPr algn="just"/>
            <a:r>
              <a:rPr lang="en-US" sz="2000" dirty="0"/>
              <a:t>The values of the organization are an </a:t>
            </a:r>
            <a:r>
              <a:rPr lang="en-US" sz="2000" dirty="0">
                <a:solidFill>
                  <a:srgbClr val="FF0000"/>
                </a:solidFill>
              </a:rPr>
              <a:t>essential ingredient of its culture</a:t>
            </a:r>
            <a:r>
              <a:rPr lang="en-US" sz="2000" dirty="0"/>
              <a:t>. A </a:t>
            </a:r>
            <a:r>
              <a:rPr lang="en-US" sz="2000" dirty="0">
                <a:solidFill>
                  <a:srgbClr val="FF0000"/>
                </a:solidFill>
              </a:rPr>
              <a:t>culture of creativity and innovation</a:t>
            </a:r>
            <a:r>
              <a:rPr lang="en-US" sz="2000" dirty="0"/>
              <a:t> originates from the shared organizational values and control and coordination structures within an organization .</a:t>
            </a:r>
          </a:p>
          <a:p>
            <a:pPr algn="just"/>
            <a:endParaRPr lang="en-US" sz="2000" dirty="0"/>
          </a:p>
          <a:p>
            <a:pPr algn="just"/>
            <a:r>
              <a:rPr lang="en-US" sz="2000" dirty="0"/>
              <a:t>Organizations with </a:t>
            </a:r>
            <a:r>
              <a:rPr lang="en-US" sz="2000" dirty="0">
                <a:solidFill>
                  <a:srgbClr val="FF0000"/>
                </a:solidFill>
              </a:rPr>
              <a:t>strong values tend to recruit staff who are able to identify with them</a:t>
            </a:r>
            <a:r>
              <a:rPr lang="en-US" sz="2000" dirty="0"/>
              <a:t>. In this way those values are reinforced. Strong values can also help create the same bond with customers and suppliers. They can have great com­mercial value if used to underpin a strong brand identity.</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9085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2241774"/>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Values are articulated through actions, not just words. They are based in trust and need to be proved. It therefore follows that it is very difficult to pretend to have values that are not real. Like the leader, the organization will be caught out when it fails to carry them out in practice.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Values are not negotiable and need to be reinforced through recognition and reward of staff.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pPr marL="88265">
              <a:spcBef>
                <a:spcPts val="340"/>
              </a:spcBef>
              <a:spcAft>
                <a:spcPts val="0"/>
              </a:spcAft>
            </a:pPr>
            <a:r>
              <a:rPr lang="en-US" sz="2800" b="1" dirty="0"/>
              <a:t>Building Shared Organizational Values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9712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a:t>Value need to be embedded in the </a:t>
            </a:r>
            <a:r>
              <a:rPr lang="en-US" sz="2000" dirty="0">
                <a:solidFill>
                  <a:srgbClr val="FF0000"/>
                </a:solidFill>
              </a:rPr>
              <a:t>systems, structures and norms </a:t>
            </a:r>
            <a:r>
              <a:rPr lang="en-US" sz="2000" dirty="0"/>
              <a:t>of </a:t>
            </a:r>
            <a:r>
              <a:rPr lang="en-US" sz="2000" dirty="0" err="1"/>
              <a:t>behaviour</a:t>
            </a:r>
            <a:r>
              <a:rPr lang="en-US" sz="2000" dirty="0"/>
              <a:t> expected in the organization. These exist to enforce its values and ensure conformity with the culture. They should </a:t>
            </a:r>
            <a:r>
              <a:rPr lang="en-US" sz="2000" dirty="0">
                <a:solidFill>
                  <a:srgbClr val="FF0000"/>
                </a:solidFill>
              </a:rPr>
              <a:t>be reflected in the vision</a:t>
            </a:r>
            <a:r>
              <a:rPr lang="en-US" sz="2000" dirty="0"/>
              <a:t> the organization has, the strategies it adopts and the decisions it makes. Every organization develops a distinctive culture that reflects certain underlying values, even if they are never made explicit. However, if these values are not made explicit - written down -there is always the risk that the culture that develops might be undesirable.</a:t>
            </a:r>
          </a:p>
          <a:p>
            <a:pPr algn="just"/>
            <a:endParaRPr lang="en-US" sz="2000" dirty="0"/>
          </a:p>
          <a:p>
            <a:pPr algn="just"/>
            <a:r>
              <a:rPr lang="en-US" sz="2000" dirty="0"/>
              <a:t>An </a:t>
            </a:r>
            <a:r>
              <a:rPr lang="en-US" sz="2000" dirty="0">
                <a:solidFill>
                  <a:srgbClr val="FF0000"/>
                </a:solidFill>
              </a:rPr>
              <a:t>entrepreneurial organization may struggle </a:t>
            </a:r>
            <a:r>
              <a:rPr lang="en-US" sz="2000" dirty="0"/>
              <a:t>with norms of </a:t>
            </a:r>
            <a:r>
              <a:rPr lang="en-US" sz="2000" dirty="0" err="1"/>
              <a:t>behaviour</a:t>
            </a:r>
            <a:r>
              <a:rPr lang="en-US" sz="2000" dirty="0"/>
              <a:t> because one natural norm might well be to always ask the question </a:t>
            </a:r>
            <a:r>
              <a:rPr lang="en-US" sz="2000" b="1" dirty="0">
                <a:solidFill>
                  <a:srgbClr val="FF0000"/>
                </a:solidFill>
              </a:rPr>
              <a:t>'Why?; </a:t>
            </a:r>
            <a:r>
              <a:rPr lang="en-US" sz="2000" dirty="0"/>
              <a:t>and to question the norms themselves. If the norms are to be questioned, it is all the more important to have some deep values and beliefs that underpin them.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pPr marL="88265">
              <a:spcBef>
                <a:spcPts val="340"/>
              </a:spcBef>
              <a:spcAft>
                <a:spcPts val="0"/>
              </a:spcAft>
            </a:pPr>
            <a:r>
              <a:rPr lang="en-US" sz="2800" b="1" dirty="0"/>
              <a:t>Building Shared Organizational Values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6685814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6636" y="50116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5545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(power 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Measuring An Individual's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2554545"/>
          </a:xfrm>
          <a:prstGeom prst="rect">
            <a:avLst/>
          </a:prstGeom>
          <a:noFill/>
        </p:spPr>
        <p:txBody>
          <a:bodyPr wrap="square" rtlCol="0">
            <a:spAutoFit/>
          </a:bodyPr>
          <a:lstStyle/>
          <a:p>
            <a:pPr algn="just"/>
            <a:r>
              <a:rPr lang="en-US" sz="2000" b="1" dirty="0">
                <a:solidFill>
                  <a:srgbClr val="FF0000"/>
                </a:solidFill>
              </a:rPr>
              <a:t>The values of an organization should endure in the long term. </a:t>
            </a:r>
            <a:r>
              <a:rPr lang="en-US" sz="2000" dirty="0"/>
              <a:t>They should be consistent and reflected in its mission (a statement of business purpose and scope - what it aims to achieve and how it will do it) and its vision (see next section). </a:t>
            </a:r>
          </a:p>
          <a:p>
            <a:pPr algn="just"/>
            <a:endParaRPr lang="en-US" sz="2000" dirty="0"/>
          </a:p>
          <a:p>
            <a:pPr algn="just"/>
            <a:r>
              <a:rPr lang="en-US" sz="2000" dirty="0"/>
              <a:t>there may be rapid changes in strategies and tactics in an entrepreneurial </a:t>
            </a:r>
            <a:r>
              <a:rPr lang="en-US" sz="2000" dirty="0" smtClean="0"/>
              <a:t>organiza­tion</a:t>
            </a:r>
            <a:r>
              <a:rPr lang="en-US" sz="2000" dirty="0"/>
              <a:t>, its vision and values are more enduring. Together, they form the 'road map' that tells everyone where the organization is going and how it might get there, even when one route is blocked in the short term.</a:t>
            </a:r>
          </a:p>
        </p:txBody>
      </p:sp>
      <p:sp>
        <p:nvSpPr>
          <p:cNvPr id="2" name="Rectangle 2">
            <a:extLst>
              <a:ext uri="{FF2B5EF4-FFF2-40B4-BE49-F238E27FC236}">
                <a16:creationId xmlns:a16="http://schemas.microsoft.com/office/drawing/2014/main" xmlns="" id="{F53D274E-8342-9847-A6DF-E9D2C8ED55F8}"/>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JO"/>
          </a:p>
        </p:txBody>
      </p:sp>
      <p:pic>
        <p:nvPicPr>
          <p:cNvPr id="2049" name="Picture 1">
            <a:extLst>
              <a:ext uri="{FF2B5EF4-FFF2-40B4-BE49-F238E27FC236}">
                <a16:creationId xmlns:a16="http://schemas.microsoft.com/office/drawing/2014/main" xmlns="" id="{C690703A-0667-C71F-E980-1171AE790A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9179" y="4647155"/>
            <a:ext cx="8091015" cy="1001145"/>
          </a:xfrm>
          <a:prstGeom prst="rect">
            <a:avLst/>
          </a:prstGeom>
          <a:noFill/>
          <a:extLst>
            <a:ext uri="{909E8E84-426E-40DD-AFC4-6F175D3DCCD1}">
              <a14:hiddenFill xmlns:a14="http://schemas.microsoft.com/office/drawing/2010/main">
                <a:solidFill>
                  <a:srgbClr val="FFFFFF"/>
                </a:solidFill>
              </a14:hiddenFill>
            </a:ext>
          </a:extLst>
        </p:spPr>
      </p:pic>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593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smtClean="0">
                <a:solidFill>
                  <a:srgbClr val="FF0000"/>
                </a:solidFill>
              </a:rPr>
              <a:t>vision </a:t>
            </a:r>
            <a:r>
              <a:rPr lang="en-US" sz="2000" dirty="0">
                <a:solidFill>
                  <a:srgbClr val="FF0000"/>
                </a:solidFill>
              </a:rPr>
              <a:t>is a shared mental image of a desired future state -an ideal of what the enterprise can become - a new and better world. It must be sufficiently realistic and credible that people believe it is achievable </a:t>
            </a:r>
            <a:r>
              <a:rPr lang="en-US" sz="2000" dirty="0"/>
              <a:t>but at the same time be an attractive future that engages and energizes people .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is usually qualitative rather than quantitative </a:t>
            </a:r>
            <a:r>
              <a:rPr lang="en-US" sz="2000" dirty="0">
                <a:solidFill>
                  <a:srgbClr val="C00000"/>
                </a:solidFill>
              </a:rPr>
              <a:t>{that is, focusing on the firm's objectives)</a:t>
            </a:r>
            <a:r>
              <a:rPr lang="en-US" sz="2000" dirty="0"/>
              <a:t>. It can be intrinsic, directing the organization to do things better in some way, such as improving customer satisfaction or increasing product </a:t>
            </a:r>
            <a:r>
              <a:rPr lang="en-US" sz="2000" dirty="0" smtClean="0"/>
              <a:t>innova­tion</a:t>
            </a:r>
            <a:r>
              <a:rPr lang="en-US" sz="2000" dirty="0"/>
              <a:t>. It can be </a:t>
            </a:r>
            <a:r>
              <a:rPr lang="en-US" sz="2000" dirty="0" smtClean="0"/>
              <a:t>extrinsic for </a:t>
            </a:r>
            <a:r>
              <a:rPr lang="en-US" sz="2000" dirty="0"/>
              <a:t>example, beating the competition. Vision is seen as inspiring and motivating, transcending logic and contractual relationships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13851" y="745718"/>
            <a:ext cx="7777461" cy="523220"/>
          </a:xfrm>
          <a:prstGeom prst="rect">
            <a:avLst/>
          </a:prstGeom>
          <a:noFill/>
        </p:spPr>
        <p:txBody>
          <a:bodyPr wrap="square" rtlCol="0">
            <a:spAutoFit/>
          </a:bodyPr>
          <a:lstStyle/>
          <a:p>
            <a:pPr marR="808355">
              <a:spcAft>
                <a:spcPts val="0"/>
              </a:spcAft>
            </a:pPr>
            <a:r>
              <a:rPr lang="en-US" sz="2800" b="1" dirty="0"/>
              <a:t>Building A Shared Vision And Belief System</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67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59639"/>
            <a:ext cx="9345750" cy="44027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30366"/>
            <a:ext cx="8983305"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Visions should motivate </a:t>
            </a:r>
            <a:r>
              <a:rPr lang="en-US" sz="2000" dirty="0" smtClean="0"/>
              <a:t>people </a:t>
            </a:r>
            <a:r>
              <a:rPr lang="en-US" sz="2000" dirty="0"/>
              <a:t>Two strong motivations for people are fear and </a:t>
            </a:r>
            <a:r>
              <a:rPr lang="en-US" sz="2000" dirty="0" smtClean="0"/>
              <a:t>aspira­tion.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solidFill>
                  <a:srgbClr val="FF0000"/>
                </a:solidFill>
              </a:rPr>
              <a:t>Fear </a:t>
            </a:r>
            <a:r>
              <a:rPr lang="en-US" sz="2000" dirty="0"/>
              <a:t>is probably the strongest motivation, galvanizing action and forcing people to change, but it tends to have a limited life</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Aspiration</a:t>
            </a:r>
            <a:r>
              <a:rPr lang="en-US" sz="2000" dirty="0"/>
              <a:t> - that is, what we might become - has greater longevity and is an altogether more positive motivator. It is the one that underpins most entrepreneurial organizations.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Some entrepreneurial leaders can find this difficult and frustrating as they are more used to setting goals and seeking </a:t>
            </a:r>
            <a:r>
              <a:rPr lang="en-US" sz="2000" dirty="0" smtClean="0"/>
              <a:t>compli­ance</a:t>
            </a:r>
            <a:r>
              <a:rPr lang="en-US" sz="2000" dirty="0"/>
              <a:t>. To succeed in a larger organization, however, leaders need to develop their listening as well as influencing skills.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pPr marR="808355">
              <a:spcAft>
                <a:spcPts val="0"/>
              </a:spcAft>
            </a:pPr>
            <a:r>
              <a:rPr lang="en-US" sz="2800" b="1" dirty="0"/>
              <a:t>Building A Shared Vision And Belief System</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493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09699" y="1530625"/>
            <a:ext cx="9355627" cy="4701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16951" y="1607245"/>
            <a:ext cx="877330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Sometimes leaders </a:t>
            </a:r>
            <a:r>
              <a:rPr lang="en-US" sz="2000" dirty="0">
                <a:solidFill>
                  <a:srgbClr val="FF0000"/>
                </a:solidFill>
              </a:rPr>
              <a:t>know what they want to achieve but not how they might achieve</a:t>
            </a:r>
            <a:r>
              <a:rPr lang="en-US" sz="2000" dirty="0"/>
              <a:t> it. </a:t>
            </a:r>
            <a:r>
              <a:rPr lang="en-US" sz="2000" b="1" u="sng" dirty="0">
                <a:solidFill>
                  <a:srgbClr val="C00000"/>
                </a:solidFill>
              </a:rPr>
              <a:t>Ambitious goals might exceed the obvious resources available </a:t>
            </a:r>
            <a:r>
              <a:rPr lang="en-US" sz="2000" b="1" u="sng" dirty="0"/>
              <a:t>to achieve them</a:t>
            </a:r>
            <a:r>
              <a:rPr lang="en-US" sz="2000" dirty="0"/>
              <a:t>. In other words, there is no obvious, logical way of achieving the vision and creative tension is stretched to breaking point. When this happens vision is replaced by strategic intent.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Strategic purposeful</a:t>
            </a:r>
            <a:r>
              <a:rPr lang="en-US" sz="2000" dirty="0"/>
              <a:t>: identifying potential obstacles and how they might be overcome; setting staged goals that are achievable; and creating a route to a destination that followers see as both desirable and attainable. Strategic intent underpins creative</a:t>
            </a:r>
            <a:r>
              <a:rPr lang="en-US" sz="2000" dirty="0" smtClean="0"/>
              <a:t>.</a:t>
            </a:r>
          </a:p>
          <a:p>
            <a:pPr marL="342900" indent="-342900" algn="just">
              <a:buFont typeface="Arial" panose="020B0604020202020204" pitchFamily="34" charset="0"/>
              <a:buChar char="•"/>
            </a:pPr>
            <a:endParaRPr lang="en-US" sz="2000" dirty="0" smtClean="0"/>
          </a:p>
          <a:p>
            <a:pPr marL="342900" indent="-342900" algn="ctr">
              <a:buFont typeface="Arial" panose="020B0604020202020204" pitchFamily="34" charset="0"/>
              <a:buChar char="•"/>
            </a:pPr>
            <a:r>
              <a:rPr lang="en-US" sz="2000" u="sng" dirty="0">
                <a:solidFill>
                  <a:srgbClr val="FF0000"/>
                </a:solidFill>
              </a:rPr>
              <a:t>Entrepreneurial leadership is about the systematic and purposeful development of leadership skills and techniques </a:t>
            </a:r>
            <a:r>
              <a:rPr lang="en-US" sz="2000" dirty="0"/>
              <a:t>at all levels within an organization. It is about developing enduring relationships based on trust and self-interest.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Strategic Intent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2141615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02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874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88571"/>
            <a:ext cx="4455522"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algn="just"/>
            <a:r>
              <a:rPr lang="en-US" sz="2000" dirty="0"/>
              <a:t>Staff need to be motivated to achieve these intents but also empowered to achieve them using knowledge from the marketplace. This approach is essential in an entrepreneurial orga­nization that is looking to launch disruptive </a:t>
            </a:r>
            <a:r>
              <a:rPr lang="en-US" sz="2000" dirty="0" smtClean="0"/>
              <a:t>innovations.</a:t>
            </a:r>
          </a:p>
          <a:p>
            <a:pPr algn="just"/>
            <a:endParaRPr lang="en-US" sz="2000" dirty="0"/>
          </a:p>
          <a:p>
            <a:pPr algn="ctr"/>
            <a:r>
              <a:rPr lang="en-US" sz="2000" b="1" dirty="0"/>
              <a:t>S</a:t>
            </a:r>
            <a:r>
              <a:rPr lang="en-US" sz="2000" b="1" dirty="0" smtClean="0"/>
              <a:t>even </a:t>
            </a:r>
            <a:r>
              <a:rPr lang="en-US" sz="2000" b="1" dirty="0"/>
              <a:t>principles for successfully communicating a vision (or strategic intent):</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Strategic Intent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p:cNvGraphicFramePr/>
          <p:nvPr>
            <p:extLst>
              <p:ext uri="{D42A27DB-BD31-4B8C-83A1-F6EECF244321}">
                <p14:modId xmlns:p14="http://schemas.microsoft.com/office/powerpoint/2010/main" val="1772064584"/>
              </p:ext>
            </p:extLst>
          </p:nvPr>
        </p:nvGraphicFramePr>
        <p:xfrm>
          <a:off x="5291564" y="2090528"/>
          <a:ext cx="5134739" cy="36901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370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84293"/>
            <a:ext cx="4128422" cy="47774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3272"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49497" y="1973897"/>
            <a:ext cx="8773300" cy="707886"/>
          </a:xfrm>
          <a:prstGeom prst="rect">
            <a:avLst/>
          </a:prstGeom>
          <a:noFill/>
        </p:spPr>
        <p:txBody>
          <a:bodyPr wrap="square" rtlCol="0">
            <a:spAutoFit/>
          </a:bodyPr>
          <a:lstStyle/>
          <a:p>
            <a:pPr algn="ctr"/>
            <a:r>
              <a:rPr lang="en-US" sz="2000" b="1" dirty="0"/>
              <a:t>Three broad styles of leadership have been popularized, each involving different degrees of freedom or control for the employees </a:t>
            </a:r>
            <a:r>
              <a:rPr lang="en-US" sz="2000" b="1" dirty="0" smtClean="0"/>
              <a:t>:</a:t>
            </a:r>
            <a:endParaRPr lang="en-US" sz="2000" b="1"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Leadership Style And Contingency Theory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15" name="Diagram 14"/>
          <p:cNvGraphicFramePr/>
          <p:nvPr>
            <p:extLst>
              <p:ext uri="{D42A27DB-BD31-4B8C-83A1-F6EECF244321}">
                <p14:modId xmlns:p14="http://schemas.microsoft.com/office/powerpoint/2010/main" val="4232228406"/>
              </p:ext>
            </p:extLst>
          </p:nvPr>
        </p:nvGraphicFramePr>
        <p:xfrm>
          <a:off x="912991" y="2808446"/>
          <a:ext cx="9010154" cy="2904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81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21087" y="15806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85498" y="1677713"/>
            <a:ext cx="8773300"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Contingency Theory </a:t>
            </a:r>
            <a:r>
              <a:rPr lang="en-US" sz="2000" dirty="0" smtClean="0"/>
              <a:t>emphasizes </a:t>
            </a:r>
            <a:r>
              <a:rPr lang="en-US" sz="2000" dirty="0"/>
              <a:t>that there is no one 'best' style of leading. It depends on the interaction of all the factors </a:t>
            </a:r>
            <a:r>
              <a:rPr lang="en-US" sz="2000" dirty="0" smtClean="0"/>
              <a:t>- </a:t>
            </a:r>
            <a:r>
              <a:rPr lang="en-US" sz="2000" dirty="0">
                <a:solidFill>
                  <a:srgbClr val="FF0000"/>
                </a:solidFill>
              </a:rPr>
              <a:t>leader, group, task</a:t>
            </a:r>
            <a:r>
              <a:rPr lang="en-US" sz="2000" dirty="0"/>
              <a:t>, </a:t>
            </a:r>
            <a:r>
              <a:rPr lang="en-US" sz="2000" dirty="0">
                <a:solidFill>
                  <a:srgbClr val="FF0000"/>
                </a:solidFill>
              </a:rPr>
              <a:t>and situation </a:t>
            </a:r>
            <a:r>
              <a:rPr lang="en-US" sz="2000" dirty="0"/>
              <a:t>or context. The appropriate style to adopt depends upon the interaction between these </a:t>
            </a:r>
            <a:r>
              <a:rPr lang="en-US" sz="2000" dirty="0" smtClean="0"/>
              <a:t>fac­tors </a:t>
            </a:r>
            <a:r>
              <a:rPr lang="en-US" sz="2000" dirty="0"/>
              <a:t>and may vary from one department to another, one unit to another, or one division to another.</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Leadership Style And Contingency Theory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3264" y="3456017"/>
            <a:ext cx="3477768"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69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06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1685094"/>
            <a:ext cx="8417320" cy="646331"/>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Many studies have shown significant national differences in leadership and </a:t>
            </a:r>
            <a:r>
              <a:rPr lang="en-US" dirty="0" smtClean="0"/>
              <a:t>management </a:t>
            </a:r>
            <a:r>
              <a:rPr lang="en-US" dirty="0"/>
              <a:t>styles.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Leadership And National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594727704"/>
              </p:ext>
            </p:extLst>
          </p:nvPr>
        </p:nvGraphicFramePr>
        <p:xfrm>
          <a:off x="1208225" y="2478677"/>
          <a:ext cx="8866822" cy="3133220"/>
        </p:xfrm>
        <a:graphic>
          <a:graphicData uri="http://schemas.openxmlformats.org/drawingml/2006/table">
            <a:tbl>
              <a:tblPr firstRow="1" bandRow="1">
                <a:tableStyleId>{5C22544A-7EE6-4342-B048-85BDC9FD1C3A}</a:tableStyleId>
              </a:tblPr>
              <a:tblGrid>
                <a:gridCol w="1531812"/>
                <a:gridCol w="7335010"/>
              </a:tblGrid>
              <a:tr h="572900">
                <a:tc>
                  <a:txBody>
                    <a:bodyPr/>
                    <a:lstStyle/>
                    <a:p>
                      <a:r>
                        <a:rPr lang="en-US" dirty="0" smtClean="0"/>
                        <a:t>US leaders</a:t>
                      </a:r>
                      <a:endParaRPr lang="en-US" dirty="0"/>
                    </a:p>
                  </a:txBody>
                  <a:tcPr/>
                </a:tc>
                <a:tc>
                  <a:txBody>
                    <a:bodyPr/>
                    <a:lstStyle/>
                    <a:p>
                      <a:r>
                        <a:rPr lang="en-US" dirty="0" smtClean="0"/>
                        <a:t>have a 'tough; results-orientated style in dealing with subordinates {high individualism and high masculinity).</a:t>
                      </a:r>
                      <a:endParaRPr lang="en-US" dirty="0"/>
                    </a:p>
                  </a:txBody>
                  <a:tcPr/>
                </a:tc>
              </a:tr>
              <a:tr h="572900">
                <a:tc>
                  <a:txBody>
                    <a:bodyPr/>
                    <a:lstStyle/>
                    <a:p>
                      <a:r>
                        <a:rPr lang="en-US" dirty="0" smtClean="0"/>
                        <a:t>The French</a:t>
                      </a:r>
                      <a:endParaRPr lang="en-US" dirty="0"/>
                    </a:p>
                  </a:txBody>
                  <a:tcPr/>
                </a:tc>
                <a:tc>
                  <a:txBody>
                    <a:bodyPr/>
                    <a:lstStyle/>
                    <a:p>
                      <a:r>
                        <a:rPr lang="en-US" dirty="0" smtClean="0"/>
                        <a:t>like formality (high power distance) and 'intellectualism' {high individualism).</a:t>
                      </a:r>
                      <a:endParaRPr lang="en-US" dirty="0"/>
                    </a:p>
                  </a:txBody>
                  <a:tcPr/>
                </a:tc>
              </a:tr>
              <a:tr h="572900">
                <a:tc>
                  <a:txBody>
                    <a:bodyPr/>
                    <a:lstStyle/>
                    <a:p>
                      <a:r>
                        <a:rPr lang="en-US" dirty="0" smtClean="0"/>
                        <a:t>German</a:t>
                      </a:r>
                      <a:endParaRPr lang="en-US" dirty="0"/>
                    </a:p>
                  </a:txBody>
                  <a:tcPr/>
                </a:tc>
                <a:tc>
                  <a:txBody>
                    <a:bodyPr/>
                    <a:lstStyle/>
                    <a:p>
                      <a:r>
                        <a:rPr lang="en-US" dirty="0" smtClean="0"/>
                        <a:t>leaders like routines and procedures and close control of apprentices (high uncertainty avoidance).</a:t>
                      </a:r>
                      <a:endParaRPr lang="en-US" dirty="0"/>
                    </a:p>
                  </a:txBody>
                  <a:tcPr/>
                </a:tc>
              </a:tr>
              <a:tr h="572900">
                <a:tc>
                  <a:txBody>
                    <a:bodyPr/>
                    <a:lstStyle/>
                    <a:p>
                      <a:r>
                        <a:rPr lang="en-US" dirty="0" smtClean="0"/>
                        <a:t>The Japanese</a:t>
                      </a:r>
                      <a:endParaRPr lang="en-US" dirty="0"/>
                    </a:p>
                  </a:txBody>
                  <a:tcPr/>
                </a:tc>
                <a:tc>
                  <a:txBody>
                    <a:bodyPr/>
                    <a:lstStyle/>
                    <a:p>
                      <a:r>
                        <a:rPr lang="en-US" dirty="0" smtClean="0"/>
                        <a:t>are high on both masculinity and collectivism, producing a 'nurturing father' style of management.</a:t>
                      </a:r>
                      <a:endParaRPr lang="en-US" dirty="0"/>
                    </a:p>
                  </a:txBody>
                  <a:tcPr/>
                </a:tc>
              </a:tr>
              <a:tr h="572900">
                <a:tc>
                  <a:txBody>
                    <a:bodyPr/>
                    <a:lstStyle/>
                    <a:p>
                      <a:r>
                        <a:rPr lang="en-US" dirty="0" smtClean="0"/>
                        <a:t>Arab countries</a:t>
                      </a:r>
                      <a:endParaRPr lang="en-US" dirty="0"/>
                    </a:p>
                  </a:txBody>
                  <a:tcPr/>
                </a:tc>
                <a:tc>
                  <a:txBody>
                    <a:bodyPr/>
                    <a:lstStyle/>
                    <a:p>
                      <a:r>
                        <a:rPr lang="en-US" dirty="0" smtClean="0"/>
                        <a:t>value loyalty and the avoidance of interpersonal conflict (high power distance).</a:t>
                      </a:r>
                      <a:endParaRPr lang="en-US" dirty="0"/>
                    </a:p>
                  </a:txBody>
                  <a:tcPr/>
                </a:tc>
              </a:tr>
            </a:tbl>
          </a:graphicData>
        </a:graphic>
      </p:graphicFrame>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939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51795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472"/>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1603828"/>
            <a:ext cx="8559102" cy="1015663"/>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Notwithstanding contingency theory's assertion that the appropriate leadership style depends on group, task, and context, a number of leadership paradigms have emerged in the literature:</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Leadership Paradigms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056117817"/>
              </p:ext>
            </p:extLst>
          </p:nvPr>
        </p:nvGraphicFramePr>
        <p:xfrm>
          <a:off x="1159974" y="2619491"/>
          <a:ext cx="8983305" cy="3331639"/>
        </p:xfrm>
        <a:graphic>
          <a:graphicData uri="http://schemas.openxmlformats.org/drawingml/2006/table">
            <a:tbl>
              <a:tblPr firstRow="1" bandRow="1">
                <a:tableStyleId>{5C22544A-7EE6-4342-B048-85BDC9FD1C3A}</a:tableStyleId>
              </a:tblPr>
              <a:tblGrid>
                <a:gridCol w="2853226"/>
                <a:gridCol w="6130079"/>
              </a:tblGrid>
              <a:tr h="705028">
                <a:tc>
                  <a:txBody>
                    <a:bodyPr/>
                    <a:lstStyle/>
                    <a:p>
                      <a:r>
                        <a:rPr lang="en-US" dirty="0" smtClean="0"/>
                        <a:t>Transactional Leadership</a:t>
                      </a:r>
                      <a:endParaRPr lang="en-US" dirty="0"/>
                    </a:p>
                  </a:txBody>
                  <a:tcPr/>
                </a:tc>
                <a:tc>
                  <a:txBody>
                    <a:bodyPr/>
                    <a:lstStyle/>
                    <a:p>
                      <a:r>
                        <a:rPr lang="en-US" dirty="0" smtClean="0"/>
                        <a:t>This is more emotional and is about inspiration, excitement and intellectual stimulation.(</a:t>
                      </a:r>
                      <a:r>
                        <a:rPr lang="en-US" sz="1800" b="1" kern="1200" dirty="0" smtClean="0">
                          <a:solidFill>
                            <a:schemeClr val="lt1"/>
                          </a:solidFill>
                          <a:effectLst/>
                          <a:latin typeface="+mn-lt"/>
                          <a:ea typeface="+mn-ea"/>
                          <a:cs typeface="+mn-cs"/>
                        </a:rPr>
                        <a:t>rewarding individuals )</a:t>
                      </a:r>
                      <a:endParaRPr lang="en-US" dirty="0"/>
                    </a:p>
                  </a:txBody>
                  <a:tcPr/>
                </a:tc>
              </a:tr>
              <a:tr h="705028">
                <a:tc>
                  <a:txBody>
                    <a:bodyPr/>
                    <a:lstStyle/>
                    <a:p>
                      <a:r>
                        <a:rPr lang="en-US" dirty="0" smtClean="0"/>
                        <a:t>Transformational Leadership</a:t>
                      </a:r>
                      <a:endParaRPr lang="en-US" dirty="0"/>
                    </a:p>
                  </a:txBody>
                  <a:tcPr/>
                </a:tc>
                <a:tc>
                  <a:txBody>
                    <a:bodyPr/>
                    <a:lstStyle/>
                    <a:p>
                      <a:r>
                        <a:rPr lang="en-US" dirty="0" smtClean="0"/>
                        <a:t>This is more emotional and is about inspiration, excitement and intellectual stimulation .(</a:t>
                      </a:r>
                      <a:r>
                        <a:rPr lang="en-US" sz="1800" kern="1200" dirty="0" smtClean="0">
                          <a:solidFill>
                            <a:schemeClr val="dk1"/>
                          </a:solidFill>
                          <a:effectLst/>
                          <a:latin typeface="+mn-lt"/>
                          <a:ea typeface="+mn-ea"/>
                          <a:cs typeface="+mn-cs"/>
                        </a:rPr>
                        <a:t>uncertain environ­ments </a:t>
                      </a:r>
                      <a:r>
                        <a:rPr lang="en-US" dirty="0" smtClean="0"/>
                        <a:t>EO </a:t>
                      </a:r>
                      <a:r>
                        <a:rPr lang="en-US" sz="1800" kern="1200" dirty="0" smtClean="0">
                          <a:solidFill>
                            <a:schemeClr val="dk1"/>
                          </a:solidFill>
                          <a:effectLst/>
                          <a:latin typeface="+mn-lt"/>
                          <a:ea typeface="+mn-ea"/>
                          <a:cs typeface="+mn-cs"/>
                        </a:rPr>
                        <a:t>)</a:t>
                      </a:r>
                      <a:r>
                        <a:rPr lang="en-US" dirty="0" smtClean="0"/>
                        <a:t> </a:t>
                      </a:r>
                      <a:endParaRPr lang="en-US" dirty="0"/>
                    </a:p>
                  </a:txBody>
                  <a:tcPr/>
                </a:tc>
              </a:tr>
              <a:tr h="1007183">
                <a:tc>
                  <a:txBody>
                    <a:bodyPr/>
                    <a:lstStyle/>
                    <a:p>
                      <a:r>
                        <a:rPr lang="en-US" dirty="0" smtClean="0"/>
                        <a:t>Visionary Leadership</a:t>
                      </a:r>
                      <a:endParaRPr lang="en-US" dirty="0"/>
                    </a:p>
                  </a:txBody>
                  <a:tcPr/>
                </a:tc>
                <a:tc>
                  <a:txBody>
                    <a:bodyPr/>
                    <a:lstStyle/>
                    <a:p>
                      <a:r>
                        <a:rPr lang="en-US" dirty="0" smtClean="0"/>
                        <a:t>This style as providing a clear vision that focuses people on goals that are part of that vision and on key issues and concerns. (creative opportunities EO ) </a:t>
                      </a:r>
                      <a:endParaRPr lang="en-US" dirty="0"/>
                    </a:p>
                  </a:txBody>
                  <a:tcPr/>
                </a:tc>
              </a:tr>
              <a:tr h="398870">
                <a:tc>
                  <a:txBody>
                    <a:bodyPr/>
                    <a:lstStyle/>
                    <a:p>
                      <a:r>
                        <a:rPr lang="en-US" sz="1800" kern="1200" dirty="0" smtClean="0">
                          <a:solidFill>
                            <a:schemeClr val="dk1"/>
                          </a:solidFill>
                          <a:effectLst/>
                          <a:latin typeface="+mn-lt"/>
                          <a:ea typeface="+mn-ea"/>
                          <a:cs typeface="+mn-cs"/>
                        </a:rPr>
                        <a:t>Dispersed Leadership </a:t>
                      </a:r>
                      <a:endParaRPr lang="en-US" dirty="0"/>
                    </a:p>
                  </a:txBody>
                  <a:tcPr/>
                </a:tc>
                <a:tc>
                  <a:txBody>
                    <a:bodyPr/>
                    <a:lstStyle/>
                    <a:p>
                      <a:r>
                        <a:rPr lang="en-US" dirty="0" smtClean="0"/>
                        <a:t>This style draws on models of dispersed or distributed leadership which focus on leadership across all levels and in different forms. (effective relationships) </a:t>
                      </a:r>
                      <a:endParaRPr lang="en-US" dirty="0"/>
                    </a:p>
                  </a:txBody>
                  <a:tcPr/>
                </a:tc>
              </a:tr>
            </a:tbl>
          </a:graphicData>
        </a:graphic>
      </p:graphicFrame>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5305" y="51482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6853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43576" y="2531415"/>
            <a:ext cx="8983305" cy="2308324"/>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In leadership and management, </a:t>
            </a:r>
            <a:r>
              <a:rPr lang="en-US" dirty="0">
                <a:solidFill>
                  <a:srgbClr val="FF0000"/>
                </a:solidFill>
              </a:rPr>
              <a:t>context is everything</a:t>
            </a:r>
            <a:r>
              <a:rPr lang="en-US" dirty="0"/>
              <a:t>, dictating the approach that needs to be taken. The context we are looking at is one that encourages and facilitates entrepreneur­ial innovation.</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leadership needs to be both </a:t>
            </a:r>
            <a:r>
              <a:rPr lang="en-US" dirty="0">
                <a:solidFill>
                  <a:srgbClr val="FF0000"/>
                </a:solidFill>
              </a:rPr>
              <a:t>visionary and transformational </a:t>
            </a:r>
            <a:r>
              <a:rPr lang="en-US" dirty="0"/>
              <a:t>but, importantly, they need to set out to build and embed leadership into the organization -and this is more than just dispersed leadership.</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Entrepreneurial Leadership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6444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57238"/>
            <a:ext cx="8983305" cy="2585323"/>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The entrepreneurial leader realizes that organizations are </a:t>
            </a:r>
            <a:r>
              <a:rPr lang="en-US" dirty="0">
                <a:solidFill>
                  <a:srgbClr val="FF0000"/>
                </a:solidFill>
              </a:rPr>
              <a:t>networks of individuals</a:t>
            </a:r>
            <a:r>
              <a:rPr lang="en-US" dirty="0"/>
              <a:t>, all exer­cising some form of leadership and with no one person in total control, but with everyone open to influence through patterns of relationship .</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The defining characteristics of entrepreneurial leadership are the embracing of change and </a:t>
            </a:r>
            <a:r>
              <a:rPr lang="en-US" dirty="0">
                <a:solidFill>
                  <a:srgbClr val="FF0000"/>
                </a:solidFill>
              </a:rPr>
              <a:t>commitment to innovation</a:t>
            </a:r>
            <a:r>
              <a:rPr lang="en-US" dirty="0"/>
              <a:t>. Innovation is at the center of everything they do.</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These entrepreneurs demonstrate their </a:t>
            </a:r>
            <a:r>
              <a:rPr lang="en-US" dirty="0">
                <a:solidFill>
                  <a:srgbClr val="FF0000"/>
                </a:solidFill>
              </a:rPr>
              <a:t>commitment to innovation </a:t>
            </a:r>
            <a:r>
              <a:rPr lang="en-US" dirty="0"/>
              <a:t>in everything they do and make its importance crystal-clear to all employees.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Entrepreneurial Leadership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4325399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19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46858" y="1732643"/>
            <a:ext cx="8976287" cy="406265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Management </a:t>
            </a:r>
            <a:r>
              <a:rPr lang="en-US" sz="2000" dirty="0">
                <a:solidFill>
                  <a:srgbClr val="FF0000"/>
                </a:solidFill>
              </a:rPr>
              <a:t>is concerned with handling complexity in organizational </a:t>
            </a:r>
            <a:r>
              <a:rPr lang="en-US" sz="2000" dirty="0"/>
              <a:t>processes and the execution of work. It is linked to the authority given to managers within a hierarchy.</a:t>
            </a:r>
          </a:p>
          <a:p>
            <a:pPr algn="just"/>
            <a:endParaRPr lang="en-US" sz="2000" dirty="0"/>
          </a:p>
          <a:p>
            <a:pPr marL="342900" indent="-342900" algn="just">
              <a:buFont typeface="Arial" panose="020B0604020202020204" pitchFamily="34" charset="0"/>
              <a:buChar char="•"/>
            </a:pPr>
            <a:r>
              <a:rPr lang="en-US" sz="2000" dirty="0"/>
              <a:t>There are many day-to-day challenges in managing an entrepreneurial organization. Often, these are the same as managing any organization</a:t>
            </a:r>
            <a:r>
              <a:rPr lang="en-US" sz="2000" dirty="0">
                <a:solidFill>
                  <a:srgbClr val="FF0000"/>
                </a:solidFill>
              </a:rPr>
              <a:t>; handling complexity in </a:t>
            </a:r>
            <a:r>
              <a:rPr lang="en-US" sz="2000" dirty="0" smtClean="0">
                <a:solidFill>
                  <a:srgbClr val="FF0000"/>
                </a:solidFill>
              </a:rPr>
              <a:t>processes</a:t>
            </a:r>
            <a:r>
              <a:rPr lang="en-US" sz="2000" dirty="0" smtClean="0"/>
              <a:t> </a:t>
            </a:r>
            <a:r>
              <a:rPr lang="en-US" sz="2000" dirty="0"/>
              <a:t>and the </a:t>
            </a:r>
            <a:r>
              <a:rPr lang="en-US" sz="2000" dirty="0">
                <a:solidFill>
                  <a:srgbClr val="FF0000"/>
                </a:solidFill>
              </a:rPr>
              <a:t>execution of tasks such as detailed planning</a:t>
            </a:r>
            <a:r>
              <a:rPr lang="en-US" sz="2000" dirty="0"/>
              <a:t>, </a:t>
            </a:r>
            <a:r>
              <a:rPr lang="en-US" sz="2000" dirty="0">
                <a:solidFill>
                  <a:srgbClr val="FF0000"/>
                </a:solidFill>
              </a:rPr>
              <a:t>deciding on priorities</a:t>
            </a:r>
            <a:r>
              <a:rPr lang="en-US" sz="2000" dirty="0"/>
              <a:t>, </a:t>
            </a:r>
            <a:r>
              <a:rPr lang="en-US" sz="2000" dirty="0">
                <a:solidFill>
                  <a:srgbClr val="FF0000"/>
                </a:solidFill>
              </a:rPr>
              <a:t>orga­nizing</a:t>
            </a:r>
            <a:r>
              <a:rPr lang="en-US" sz="2000" dirty="0"/>
              <a:t>, </a:t>
            </a:r>
            <a:r>
              <a:rPr lang="en-US" sz="2000" dirty="0">
                <a:solidFill>
                  <a:srgbClr val="FF0000"/>
                </a:solidFill>
              </a:rPr>
              <a:t>coordinating</a:t>
            </a:r>
            <a:r>
              <a:rPr lang="en-US" sz="2000" dirty="0"/>
              <a:t>, and </a:t>
            </a:r>
            <a:r>
              <a:rPr lang="en-US" sz="2000" dirty="0">
                <a:solidFill>
                  <a:srgbClr val="FF0000"/>
                </a:solidFill>
              </a:rPr>
              <a:t>controlling people</a:t>
            </a:r>
            <a:r>
              <a:rPr lang="en-US" sz="2000" dirty="0"/>
              <a:t> to undertake tasks</a:t>
            </a:r>
            <a:r>
              <a:rPr lang="en-US" sz="2000" dirty="0" smtClean="0"/>
              <a:t>.</a:t>
            </a:r>
          </a:p>
          <a:p>
            <a:pPr marL="342900" indent="-342900" algn="just">
              <a:buFont typeface="Arial" panose="020B0604020202020204" pitchFamily="34" charset="0"/>
              <a:buChar char="•"/>
            </a:pPr>
            <a:endParaRPr lang="en-US" dirty="0" smtClean="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000" dirty="0"/>
              <a:t>Probably the most important skill is </a:t>
            </a:r>
            <a:r>
              <a:rPr lang="en-US" sz="2000" dirty="0">
                <a:solidFill>
                  <a:srgbClr val="FF0000"/>
                </a:solidFill>
              </a:rPr>
              <a:t>the ability to plan </a:t>
            </a:r>
            <a:r>
              <a:rPr lang="en-US" sz="2000" dirty="0"/>
              <a:t>- and that is difficult enough in an uncertain, </a:t>
            </a:r>
            <a:r>
              <a:rPr lang="en-US" sz="2000" dirty="0" smtClean="0"/>
              <a:t>chang­ing </a:t>
            </a:r>
            <a:r>
              <a:rPr lang="en-US" sz="2000" dirty="0"/>
              <a:t>environment. Planning involves being able to decide which activities are most impor­tant and prioritizing them.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Management  Challenges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29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968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4571" y="1718856"/>
            <a:ext cx="8976287" cy="3970318"/>
          </a:xfrm>
          <a:prstGeom prst="rect">
            <a:avLst/>
          </a:prstGeom>
          <a:noFill/>
        </p:spPr>
        <p:txBody>
          <a:bodyPr wrap="square" rtlCol="0">
            <a:spAutoFit/>
          </a:bodyPr>
          <a:lstStyle/>
          <a:p>
            <a:pPr marL="342900" indent="-342900" fontAlgn="t">
              <a:buFont typeface="+mj-lt"/>
              <a:buAutoNum type="arabicPeriod"/>
            </a:pPr>
            <a:r>
              <a:rPr lang="en-US" dirty="0" smtClean="0"/>
              <a:t>focus </a:t>
            </a:r>
            <a:r>
              <a:rPr lang="en-US" dirty="0"/>
              <a:t>on efficiency or return on investment -An entrepreneurial organization is one that is going places, fast. It is probably first into a new market and needs to grow </a:t>
            </a:r>
            <a:r>
              <a:rPr lang="en-US" dirty="0" smtClean="0"/>
              <a:t>quickly.</a:t>
            </a:r>
          </a:p>
          <a:p>
            <a:pPr marL="342900" indent="-342900" fontAlgn="t">
              <a:buFont typeface="+mj-lt"/>
              <a:buAutoNum type="arabicPeriod"/>
            </a:pPr>
            <a:endParaRPr lang="en-US" dirty="0"/>
          </a:p>
          <a:p>
            <a:pPr marL="342900" indent="-342900" fontAlgn="t">
              <a:buFont typeface="+mj-lt"/>
              <a:buAutoNum type="arabicPeriod"/>
            </a:pPr>
            <a:r>
              <a:rPr lang="en-US" dirty="0"/>
              <a:t>Plan for the long term and then control against plan - In a turbulent, changing environment the future is uncertain, meaning that five-year plans are of little use</a:t>
            </a:r>
            <a:r>
              <a:rPr lang="en-US" dirty="0" smtClean="0"/>
              <a:t>.</a:t>
            </a:r>
          </a:p>
          <a:p>
            <a:pPr marL="342900" indent="-342900" fontAlgn="t">
              <a:buFont typeface="+mj-lt"/>
              <a:buAutoNum type="arabicPeriod"/>
            </a:pPr>
            <a:endParaRPr lang="en-US" dirty="0"/>
          </a:p>
          <a:p>
            <a:pPr marL="342900" indent="-342900" fontAlgn="t">
              <a:buFont typeface="+mj-lt"/>
              <a:buAutoNum type="arabicPeriod"/>
            </a:pPr>
            <a:r>
              <a:rPr lang="en-US" dirty="0">
                <a:solidFill>
                  <a:srgbClr val="FF0000"/>
                </a:solidFill>
              </a:rPr>
              <a:t>Enforce standard procedures, rules and regulations -This tends to block innovation and lead to missed opportunities. </a:t>
            </a:r>
            <a:r>
              <a:rPr lang="en-US" dirty="0"/>
              <a:t>The entrepreneurial organization needs to be </a:t>
            </a:r>
            <a:r>
              <a:rPr lang="en-US" dirty="0" smtClean="0"/>
              <a:t>flexible.</a:t>
            </a:r>
          </a:p>
          <a:p>
            <a:pPr marL="342900" indent="-342900" fontAlgn="t">
              <a:buFont typeface="+mj-lt"/>
              <a:buAutoNum type="arabicPeriod"/>
            </a:pPr>
            <a:endParaRPr lang="en-US" dirty="0"/>
          </a:p>
          <a:p>
            <a:pPr marL="342900" indent="-342900" fontAlgn="t">
              <a:buFont typeface="+mj-lt"/>
              <a:buAutoNum type="arabicPeriod"/>
            </a:pPr>
            <a:r>
              <a:rPr lang="en-US" dirty="0"/>
              <a:t>Avoid risk - Avoiding risk means missing opportunities. By way of contrast, an entrepreneurial organization will be willing to take measured </a:t>
            </a:r>
            <a:r>
              <a:rPr lang="en-US" dirty="0" smtClean="0"/>
              <a:t>risks.</a:t>
            </a:r>
          </a:p>
          <a:p>
            <a:pPr marL="342900" indent="-342900" fontAlgn="t">
              <a:buFont typeface="+mj-lt"/>
              <a:buAutoNum type="arabicPeriod"/>
            </a:pPr>
            <a:endParaRPr lang="en-US" dirty="0"/>
          </a:p>
          <a:p>
            <a:pPr marL="342900" indent="-342900" fontAlgn="t">
              <a:buFont typeface="+mj-lt"/>
              <a:buAutoNum type="arabicPeriod"/>
            </a:pPr>
            <a:r>
              <a:rPr lang="en-US" dirty="0"/>
              <a:t>Make decisions based on past experience - In a changing environment, the past is not always a good predictor of the </a:t>
            </a:r>
            <a:r>
              <a:rPr lang="en-US" dirty="0" smtClean="0"/>
              <a:t>future.</a:t>
            </a: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27706" y="565222"/>
            <a:ext cx="7188919" cy="954107"/>
          </a:xfrm>
          <a:prstGeom prst="rect">
            <a:avLst/>
          </a:prstGeom>
          <a:noFill/>
        </p:spPr>
        <p:txBody>
          <a:bodyPr wrap="square" rtlCol="0">
            <a:spAutoFit/>
          </a:bodyPr>
          <a:lstStyle/>
          <a:p>
            <a:r>
              <a:rPr lang="en-US" sz="2800" b="1" dirty="0" smtClean="0"/>
              <a:t>Barriers To Developing An Entrepreneurial Architecture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039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2989" y="1674076"/>
            <a:ext cx="976247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33311" y="2174826"/>
            <a:ext cx="9441829" cy="2585323"/>
          </a:xfrm>
          <a:prstGeom prst="rect">
            <a:avLst/>
          </a:prstGeom>
          <a:noFill/>
        </p:spPr>
        <p:txBody>
          <a:bodyPr wrap="square" rtlCol="0">
            <a:spAutoFit/>
          </a:bodyPr>
          <a:lstStyle/>
          <a:p>
            <a:pPr fontAlgn="t"/>
            <a:r>
              <a:rPr lang="en-US" dirty="0"/>
              <a:t>six structural barriers to corporate entrepreneurship -all of which we would recognize as the opposite of the entrepreneurial architecture we are trying to build</a:t>
            </a:r>
            <a:r>
              <a:rPr lang="en-US" dirty="0" smtClean="0"/>
              <a:t>:</a:t>
            </a:r>
          </a:p>
          <a:p>
            <a:pPr fontAlgn="t"/>
            <a:endParaRPr lang="en-US" dirty="0">
              <a:latin typeface="Tajawal ExtraBold" panose="00000800000000000000" pitchFamily="2" charset="-78"/>
              <a:cs typeface="Tajawal ExtraBold" panose="00000800000000000000" pitchFamily="2" charset="-78"/>
            </a:endParaRPr>
          </a:p>
          <a:p>
            <a:pPr fontAlgn="t"/>
            <a:r>
              <a:rPr lang="en-US" b="1" u="sng" dirty="0" smtClean="0"/>
              <a:t>Systems</a:t>
            </a:r>
            <a:r>
              <a:rPr lang="en-US" dirty="0" smtClean="0"/>
              <a:t> : </a:t>
            </a:r>
            <a:r>
              <a:rPr lang="en-US" dirty="0"/>
              <a:t>Inappropriate evaluation and reward systems, excessive and rigid control </a:t>
            </a:r>
            <a:r>
              <a:rPr lang="en-US" dirty="0" smtClean="0"/>
              <a:t>systems.</a:t>
            </a:r>
          </a:p>
          <a:p>
            <a:pPr fontAlgn="t"/>
            <a:endParaRPr lang="en-US" dirty="0" smtClean="0"/>
          </a:p>
          <a:p>
            <a:pPr lvl="0"/>
            <a:r>
              <a:rPr lang="en-US" b="1" u="sng" dirty="0"/>
              <a:t>Structures</a:t>
            </a:r>
            <a:r>
              <a:rPr lang="en-US" dirty="0"/>
              <a:t> </a:t>
            </a:r>
            <a:r>
              <a:rPr lang="en-US" dirty="0" smtClean="0"/>
              <a:t>: </a:t>
            </a:r>
            <a:r>
              <a:rPr lang="en-US" dirty="0"/>
              <a:t>Too many hierarchical levels, top-down management, an overly </a:t>
            </a:r>
            <a:r>
              <a:rPr lang="en-US" dirty="0" smtClean="0"/>
              <a:t>narrow span </a:t>
            </a:r>
            <a:r>
              <a:rPr lang="en-US" dirty="0"/>
              <a:t>of </a:t>
            </a:r>
            <a:r>
              <a:rPr lang="en-US" dirty="0" smtClean="0"/>
              <a:t>control.</a:t>
            </a:r>
          </a:p>
          <a:p>
            <a:pPr lvl="0"/>
            <a:endParaRPr lang="en-US" dirty="0" smtClean="0"/>
          </a:p>
          <a:p>
            <a:pPr fontAlgn="t"/>
            <a:r>
              <a:rPr lang="en-US" b="1" u="sng" dirty="0"/>
              <a:t>Strategic </a:t>
            </a:r>
            <a:r>
              <a:rPr lang="en-US" b="1" u="sng" dirty="0" smtClean="0"/>
              <a:t>direction</a:t>
            </a:r>
            <a:r>
              <a:rPr lang="en-US" dirty="0" smtClean="0"/>
              <a:t>:  </a:t>
            </a:r>
            <a:r>
              <a:rPr lang="en-US" dirty="0"/>
              <a:t>No formal strategy for entrepreneurship, no vision from the top, no entrepreneurial role models at the </a:t>
            </a:r>
            <a:r>
              <a:rPr lang="en-US" dirty="0" smtClean="0"/>
              <a:t>top</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13392" y="565222"/>
            <a:ext cx="7188919" cy="954107"/>
          </a:xfrm>
          <a:prstGeom prst="rect">
            <a:avLst/>
          </a:prstGeom>
          <a:noFill/>
        </p:spPr>
        <p:txBody>
          <a:bodyPr wrap="square" rtlCol="0">
            <a:spAutoFit/>
          </a:bodyPr>
          <a:lstStyle/>
          <a:p>
            <a:r>
              <a:rPr lang="en-US" sz="2800" b="1" dirty="0" smtClean="0"/>
              <a:t>Barriers To Developing An Entrepreneurial Architecture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3882579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66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24070" y="1685248"/>
            <a:ext cx="976247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00159" y="2107551"/>
            <a:ext cx="9441829" cy="2862322"/>
          </a:xfrm>
          <a:prstGeom prst="rect">
            <a:avLst/>
          </a:prstGeom>
          <a:noFill/>
        </p:spPr>
        <p:txBody>
          <a:bodyPr wrap="square" rtlCol="0">
            <a:spAutoFit/>
          </a:bodyPr>
          <a:lstStyle/>
          <a:p>
            <a:pPr fontAlgn="t"/>
            <a:endParaRPr lang="en-US" dirty="0"/>
          </a:p>
          <a:p>
            <a:pPr fontAlgn="t"/>
            <a:r>
              <a:rPr lang="en-US" b="1" u="sng" dirty="0"/>
              <a:t>Policies and procedures </a:t>
            </a:r>
            <a:r>
              <a:rPr lang="en-US" dirty="0"/>
              <a:t>:Long, complex approval procedures, excessive documenta­tion requirements, unrealistic </a:t>
            </a:r>
            <a:r>
              <a:rPr lang="en-US" dirty="0" smtClean="0"/>
              <a:t>performance.</a:t>
            </a:r>
          </a:p>
          <a:p>
            <a:pPr fontAlgn="t"/>
            <a:endParaRPr lang="en-US" dirty="0"/>
          </a:p>
          <a:p>
            <a:pPr fontAlgn="t"/>
            <a:r>
              <a:rPr lang="en-US" b="1" u="sng" dirty="0"/>
              <a:t>People</a:t>
            </a:r>
            <a:r>
              <a:rPr lang="en-US" dirty="0"/>
              <a:t> : Fear of failure, resistance to change, parochial bias, complacency, the protec­tion of their own sphere of </a:t>
            </a:r>
            <a:r>
              <a:rPr lang="en-US" dirty="0" smtClean="0"/>
              <a:t>activity.</a:t>
            </a:r>
          </a:p>
          <a:p>
            <a:pPr fontAlgn="t"/>
            <a:endParaRPr lang="en-US" dirty="0"/>
          </a:p>
          <a:p>
            <a:pPr lvl="0"/>
            <a:r>
              <a:rPr lang="en-US" b="1" u="sng" dirty="0"/>
              <a:t>Culture </a:t>
            </a:r>
            <a:r>
              <a:rPr lang="en-US" b="1" u="sng" dirty="0" smtClean="0"/>
              <a:t>: </a:t>
            </a:r>
            <a:r>
              <a:rPr lang="en-US" dirty="0" smtClean="0"/>
              <a:t>defined </a:t>
            </a:r>
            <a:r>
              <a:rPr lang="en-US" dirty="0"/>
              <a:t>values, lack of consensus over priorities, lack of congruence, val­ues that conflict with those of an entrepreneurial </a:t>
            </a:r>
            <a:r>
              <a:rPr lang="en-US" dirty="0" smtClean="0"/>
              <a:t>culture.</a:t>
            </a:r>
          </a:p>
          <a:p>
            <a:pPr lvl="0"/>
            <a:endParaRPr lang="en-US" dirty="0">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51677" y="539603"/>
            <a:ext cx="7188919" cy="954107"/>
          </a:xfrm>
          <a:prstGeom prst="rect">
            <a:avLst/>
          </a:prstGeom>
          <a:noFill/>
        </p:spPr>
        <p:txBody>
          <a:bodyPr wrap="square" rtlCol="0">
            <a:spAutoFit/>
          </a:bodyPr>
          <a:lstStyle/>
          <a:p>
            <a:r>
              <a:rPr lang="en-US" sz="2800" b="1" dirty="0" smtClean="0"/>
              <a:t>Barriers To Developing An Entrepreneurial Architecture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1008019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55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9827" y="2124900"/>
            <a:ext cx="9044131" cy="3170099"/>
          </a:xfrm>
          <a:prstGeom prst="rect">
            <a:avLst/>
          </a:prstGeom>
          <a:noFill/>
        </p:spPr>
        <p:txBody>
          <a:bodyPr wrap="square" rtlCol="0">
            <a:spAutoFit/>
          </a:bodyPr>
          <a:lstStyle/>
          <a:p>
            <a:pPr algn="just"/>
            <a:r>
              <a:rPr lang="en-US" sz="2000" dirty="0" smtClean="0"/>
              <a:t>People </a:t>
            </a:r>
            <a:r>
              <a:rPr lang="en-US" sz="2000" dirty="0"/>
              <a:t>find change unsettling or threatening and can become emotional over it. To some extent, this depends on their personalities. Individuals who are seen as reliable, steady or dependable often find change difficult, as do process-orientated people. </a:t>
            </a:r>
          </a:p>
          <a:p>
            <a:pPr algn="just"/>
            <a:endParaRPr lang="en-US" sz="2000" dirty="0"/>
          </a:p>
          <a:p>
            <a:pPr algn="just"/>
            <a:endParaRPr lang="en-US" sz="2000" dirty="0"/>
          </a:p>
          <a:p>
            <a:pPr algn="just"/>
            <a:r>
              <a:rPr lang="en-US" sz="2000" dirty="0"/>
              <a:t>An entrepreneurial organization will face changing aplenty, often seeming like a </a:t>
            </a:r>
            <a:r>
              <a:rPr lang="en-US" sz="2000" dirty="0" smtClean="0"/>
              <a:t>succes­sion </a:t>
            </a:r>
            <a:r>
              <a:rPr lang="en-US" sz="2000" dirty="0"/>
              <a:t>of crisis. As the organization passes through each change, individuals can encounter a roller coaster of human emotion as they find themselves facing a different role with new demands and responsibility rests with the managers of the organization</a:t>
            </a: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Reactions To Change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73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4300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9827" y="1768460"/>
            <a:ext cx="9044131" cy="1015663"/>
          </a:xfrm>
          <a:prstGeom prst="rect">
            <a:avLst/>
          </a:prstGeom>
          <a:noFill/>
        </p:spPr>
        <p:txBody>
          <a:bodyPr wrap="square" rtlCol="0">
            <a:spAutoFit/>
          </a:bodyPr>
          <a:lstStyle/>
          <a:p>
            <a:pPr algn="just"/>
            <a:r>
              <a:rPr lang="en-US" sz="2000" dirty="0"/>
              <a:t>. The psychologist Kurt </a:t>
            </a:r>
            <a:r>
              <a:rPr lang="en-US" sz="2000" dirty="0" err="1"/>
              <a:t>Lewin</a:t>
            </a:r>
            <a:r>
              <a:rPr lang="en-US" sz="2000" dirty="0"/>
              <a:t> originally proposed a three-phase change model: unfreeze &gt; change &gt; refreeze. </a:t>
            </a:r>
            <a:endParaRPr lang="en-US" sz="2000" dirty="0" smtClean="0"/>
          </a:p>
          <a:p>
            <a:pPr algn="just"/>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Reactions To Change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p:cNvGraphicFramePr/>
          <p:nvPr>
            <p:extLst>
              <p:ext uri="{D42A27DB-BD31-4B8C-83A1-F6EECF244321}">
                <p14:modId xmlns:p14="http://schemas.microsoft.com/office/powerpoint/2010/main" val="339484867"/>
              </p:ext>
            </p:extLst>
          </p:nvPr>
        </p:nvGraphicFramePr>
        <p:xfrm>
          <a:off x="1119827" y="2641601"/>
          <a:ext cx="9044131" cy="299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3511840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20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98195" y="1732643"/>
            <a:ext cx="9345750" cy="424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98195" y="2650004"/>
            <a:ext cx="9166333"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An entrepreneurial architecture should embrace and encourage change. The key to a culture of continuous improvement and change is the acquisition of new knowledge - the development of what is called a learning organization. Learning organiza­tions 'combine an ability to manage knowledge with an ability to change continuously so as to prove their effectiveness.</a:t>
            </a:r>
            <a:endParaRPr lang="ar-JO"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792115" y="721943"/>
            <a:ext cx="7188919" cy="523220"/>
          </a:xfrm>
          <a:prstGeom prst="rect">
            <a:avLst/>
          </a:prstGeom>
          <a:noFill/>
        </p:spPr>
        <p:txBody>
          <a:bodyPr wrap="square" rtlCol="0">
            <a:spAutoFit/>
          </a:bodyPr>
          <a:lstStyle/>
          <a:p>
            <a:r>
              <a:rPr lang="en-US" sz="2800" b="1" dirty="0" smtClean="0"/>
              <a:t>Implementing Change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9546783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98195" y="1630366"/>
            <a:ext cx="9345750" cy="4348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98195" y="1630366"/>
            <a:ext cx="9166333" cy="4093428"/>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There needs to be a compelling reason for change -often a crisis -and it needs to have the full and unequivocal commitment of all managers in the organization. And that compelling reason for change together with a vision for how the organization will look after the change is made must be communicated effectively by the leader - a narrative needs to be constructed around it.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This is best done on a face-to-face basis rather than through emails or notices. Staff should be consulted, not so much on the need for change but on the process of change, and in this respect project teams or task forces are invaluable. Change should not be piecemeal; as much as possible should be undertaken, as quickly as possible so that a clean break can be made with the past. The change should aim to achieve clear, tangible results quickly so that success can be readily demonstrated.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792115" y="721943"/>
            <a:ext cx="7188919" cy="523220"/>
          </a:xfrm>
          <a:prstGeom prst="rect">
            <a:avLst/>
          </a:prstGeom>
          <a:noFill/>
        </p:spPr>
        <p:txBody>
          <a:bodyPr wrap="square" rtlCol="0">
            <a:spAutoFit/>
          </a:bodyPr>
          <a:lstStyle/>
          <a:p>
            <a:r>
              <a:rPr lang="en-US" sz="2800" b="1" dirty="0" smtClean="0"/>
              <a:t>Implementing Change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5490542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80273"/>
            <a:ext cx="9345750" cy="4090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850050"/>
            <a:ext cx="8773300" cy="3170099"/>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A final perspective on the scale of the task involved in leading and managing change was given to us by </a:t>
            </a:r>
            <a:r>
              <a:rPr lang="en-US" sz="2000" dirty="0" err="1"/>
              <a:t>Mintzberg</a:t>
            </a:r>
            <a:r>
              <a:rPr lang="en-US" sz="2000" dirty="0"/>
              <a:t> (1998). He agreed that to make change happen both strategy and </a:t>
            </a:r>
            <a:r>
              <a:rPr lang="en-US" sz="2000" dirty="0" err="1"/>
              <a:t>organi</a:t>
            </a:r>
            <a:r>
              <a:rPr lang="en-US" sz="2000" dirty="0"/>
              <a:t>­ </a:t>
            </a:r>
            <a:r>
              <a:rPr lang="en-US" sz="2000" dirty="0" err="1"/>
              <a:t>zational</a:t>
            </a:r>
            <a:r>
              <a:rPr lang="en-US" sz="2000" dirty="0"/>
              <a:t> issues need to be addressed. He also observed that changes in strategy can range from the conceptual {abstract) to the concrete {tangible).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The most conceptual element of strategy change is vision , followed by strategic positioning {repositioning, reconfiguring) then pro­ </a:t>
            </a:r>
            <a:r>
              <a:rPr lang="en-US" sz="2000" dirty="0" err="1"/>
              <a:t>grammes</a:t>
            </a:r>
            <a:r>
              <a:rPr lang="en-US" sz="2000" dirty="0"/>
              <a:t> {reprogramming, re-engineering), whilst the most concrete are products or services {redesigned, replaced).</a:t>
            </a:r>
            <a:endParaRPr lang="ar-JO"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Cementing Change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3465771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38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84537"/>
            <a:ext cx="9345750" cy="4186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92297"/>
            <a:ext cx="8773300" cy="4093428"/>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Whilst survival may be a very immediate and compelling reason to justify the change, the need to be more socially and environmentally responsible and sustainable (CSR) can be just as </a:t>
            </a:r>
            <a:r>
              <a:rPr lang="en-US" sz="2000" dirty="0" smtClean="0"/>
              <a:t>impor­tant </a:t>
            </a:r>
            <a:r>
              <a:rPr lang="en-US" sz="2000" dirty="0"/>
              <a:t>for a company - and for society as a whole. Many business practices can have a negative social or environmental impact, yet because they have been in place for such a long time they can become part of the accepted way of doing things, the dominant logic of the organization. </a:t>
            </a:r>
            <a:endParaRPr lang="en-US" sz="2000" dirty="0" smtClean="0"/>
          </a:p>
          <a:p>
            <a:pPr marL="424815" marR="75565" indent="-342900" algn="just">
              <a:buFont typeface="Arial" panose="020B0604020202020204" pitchFamily="34" charset="0"/>
              <a:buChar char="•"/>
            </a:pPr>
            <a:endParaRPr lang="en-US" sz="2000" dirty="0" smtClean="0"/>
          </a:p>
          <a:p>
            <a:pPr marL="424815" marR="75565" indent="-342900" algn="just">
              <a:buFont typeface="Arial" panose="020B0604020202020204" pitchFamily="34" charset="0"/>
              <a:buChar char="•"/>
            </a:pPr>
            <a:r>
              <a:rPr lang="en-US" sz="2000" dirty="0" smtClean="0"/>
              <a:t>The </a:t>
            </a:r>
            <a:r>
              <a:rPr lang="en-US" sz="2000" dirty="0"/>
              <a:t>threats and opportunities presented are enormous but may not seem quite so </a:t>
            </a:r>
            <a:r>
              <a:rPr lang="en-US" sz="2000" dirty="0" smtClean="0"/>
              <a:t>immedi­ate</a:t>
            </a:r>
            <a:r>
              <a:rPr lang="en-US" sz="2000" dirty="0"/>
              <a:t>, which can make it more difficult to change an organization. Nevertheless, an entrepre­neurial architecture needs to have sustainability embedded in it through its culture (values and beliefs) and its strategies.</a:t>
            </a:r>
            <a:endParaRPr lang="ar-JO"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0853268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40330" y="51252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32647"/>
            <a:ext cx="9345750" cy="41379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92297"/>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smtClean="0"/>
              <a:t>Many </a:t>
            </a:r>
            <a:r>
              <a:rPr lang="en-US" sz="2000" dirty="0"/>
              <a:t>of the measures to become more sustainable and reduce pollution involve measuring and controlling inputs, and many environmental initiatives therefore also reduce costs (e.g., reducing waste and recycling, having better control of building temperatures or reducing the use of agrochemicals</a:t>
            </a:r>
            <a:r>
              <a:rPr lang="en-US" sz="2000" dirty="0" smtClean="0"/>
              <a:t>)</a:t>
            </a:r>
          </a:p>
          <a:p>
            <a:pPr marL="424815" marR="75565" indent="-342900" algn="just">
              <a:buFont typeface="Arial" panose="020B0604020202020204" pitchFamily="34" charset="0"/>
              <a:buChar char="•"/>
            </a:pPr>
            <a:endParaRPr lang="en-US" sz="2000" dirty="0"/>
          </a:p>
          <a:p>
            <a:pPr marL="424815" marR="75565" indent="-342900">
              <a:buFont typeface="Arial" panose="020B0604020202020204" pitchFamily="34" charset="0"/>
              <a:buChar char="•"/>
            </a:pPr>
            <a:r>
              <a:rPr lang="en-US" sz="2000" dirty="0"/>
              <a:t>Ex Yahoo saved 60 percent of its elec­tricity costs simply by opening windows where servers are located so as to let out the hot air. </a:t>
            </a:r>
            <a:endParaRPr lang="ar-JO"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1432" y="4440742"/>
            <a:ext cx="2721713" cy="1179095"/>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621655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61611"/>
            <a:ext cx="9345750" cy="4300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92297"/>
            <a:ext cx="8773300" cy="3447098"/>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smtClean="0"/>
              <a:t>The </a:t>
            </a:r>
            <a:r>
              <a:rPr lang="en-US" sz="2000" dirty="0"/>
              <a:t>need to reduce waste alongside developing sustainable energy sources and means of using them can present opportunities for both radical and incremental innovation as </a:t>
            </a:r>
            <a:r>
              <a:rPr lang="en-US" sz="2000" dirty="0" smtClean="0"/>
              <a:t>con­sumers </a:t>
            </a:r>
            <a:r>
              <a:rPr lang="en-US" sz="2000" dirty="0"/>
              <a:t>press for change. A whole new industry has been spawned in waste </a:t>
            </a:r>
            <a:r>
              <a:rPr lang="en-US" sz="2000" dirty="0" smtClean="0"/>
              <a:t>recycling.</a:t>
            </a:r>
          </a:p>
          <a:p>
            <a:pPr marL="539115" marR="75565" indent="-457200" algn="just">
              <a:buFont typeface="Arial" panose="020B0604020202020204" pitchFamily="34" charset="0"/>
              <a:buChar char="•"/>
            </a:pPr>
            <a:endParaRPr lang="en-US" sz="2000" dirty="0"/>
          </a:p>
          <a:p>
            <a:pPr marL="539115" marR="75565" indent="-457200" algn="just">
              <a:buFont typeface="Arial" panose="020B0604020202020204" pitchFamily="34" charset="0"/>
              <a:buChar char="•"/>
            </a:pPr>
            <a:r>
              <a:rPr lang="en-US" sz="2000" dirty="0"/>
              <a:t>Ex  :Battery technology is now improving to such an extent that electric-powered cars (and other </a:t>
            </a:r>
            <a:r>
              <a:rPr lang="en-US" sz="2000" dirty="0" smtClean="0"/>
              <a:t>products) </a:t>
            </a:r>
            <a:r>
              <a:rPr lang="en-US" sz="2000" dirty="0"/>
              <a:t>will become a common sight on our streets over the next decade.</a:t>
            </a:r>
          </a:p>
          <a:p>
            <a:pPr marL="539115" marR="75565" indent="-457200" algn="just">
              <a:buFont typeface="Arial" panose="020B0604020202020204" pitchFamily="34" charset="0"/>
              <a:buChar char="•"/>
            </a:pPr>
            <a:endParaRPr lang="ar-JO"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0753" y="4543834"/>
            <a:ext cx="3175000" cy="1258365"/>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9229083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8951"/>
            <a:ext cx="9345750" cy="4171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869257"/>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a:t>Actions to improve working conditions, lessen environmental impact or increase employee involvement in decision-making can improve workforce productivity. For example, actions to improve work conditions in the supply chain have been seen to lead to decreases in defect rates in merchandise. Many social initiatives can increase employee motivation and cut absenteeism and staff turnover. An increasing number of graduates take CSR issues into consideration when making employment decisions.</a:t>
            </a:r>
            <a:endParaRPr lang="ar-JO"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36230457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0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4301"/>
            <a:ext cx="9345750" cy="4499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82842" y="1692297"/>
            <a:ext cx="8630298" cy="4401205"/>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There are four reasons for this</a:t>
            </a:r>
            <a:r>
              <a:rPr lang="en-US" sz="2000" dirty="0" smtClean="0"/>
              <a:t>:</a:t>
            </a:r>
          </a:p>
          <a:p>
            <a:pPr marL="424815" marR="75565" indent="-3429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r>
              <a:rPr lang="en-US" sz="2000" dirty="0"/>
              <a:t> Having a brand or a company associated with high levels of CSR can promote a more distinctive brand identity, attract new customers and increase loyalty by helping to </a:t>
            </a:r>
            <a:r>
              <a:rPr lang="en-US" sz="2000" dirty="0" smtClean="0"/>
              <a:t>dif­ferentiate </a:t>
            </a:r>
            <a:r>
              <a:rPr lang="en-US" sz="2000" dirty="0"/>
              <a:t>it from competitors</a:t>
            </a:r>
            <a:r>
              <a:rPr lang="en-US" sz="2000" dirty="0" smtClean="0"/>
              <a:t>,</a:t>
            </a:r>
          </a:p>
          <a:p>
            <a:pPr marL="539115" marR="75565" indent="-457200" algn="just">
              <a:buFont typeface="Arial" panose="020B0604020202020204" pitchFamily="34" charset="0"/>
              <a:buChar char="•"/>
            </a:pPr>
            <a:endParaRPr lang="en-US" sz="2000" dirty="0"/>
          </a:p>
          <a:p>
            <a:pPr marL="539115" marR="75565" indent="-457200" algn="just">
              <a:buFont typeface="Arial" panose="020B0604020202020204" pitchFamily="34" charset="0"/>
              <a:buChar char="•"/>
            </a:pPr>
            <a:r>
              <a:rPr lang="en-US" sz="2000" dirty="0" smtClean="0"/>
              <a:t>like </a:t>
            </a:r>
            <a:r>
              <a:rPr lang="en-US" sz="2000" dirty="0"/>
              <a:t>Lush </a:t>
            </a:r>
            <a:r>
              <a:rPr lang="en-US" sz="2000" dirty="0" smtClean="0"/>
              <a:t>and </a:t>
            </a:r>
            <a:r>
              <a:rPr lang="en-US" sz="2000" dirty="0"/>
              <a:t>Patagonia </a:t>
            </a:r>
            <a:r>
              <a:rPr lang="en-US" sz="2000" dirty="0" smtClean="0"/>
              <a:t>To </a:t>
            </a:r>
            <a:r>
              <a:rPr lang="en-US" sz="2000" dirty="0"/>
              <a:t>be </a:t>
            </a:r>
            <a:r>
              <a:rPr lang="en-US" sz="2000" dirty="0" smtClean="0"/>
              <a:t>effective, </a:t>
            </a:r>
            <a:r>
              <a:rPr lang="en-US" sz="2000" dirty="0"/>
              <a:t>these differentiating factors need to be real rather than just being reflected in marketing and PR. </a:t>
            </a:r>
            <a:endParaRPr lang="en-US" sz="2000" dirty="0" smtClean="0"/>
          </a:p>
          <a:p>
            <a:pPr marL="539115" marR="75565" indent="-457200" algn="just">
              <a:buFont typeface="Arial" panose="020B0604020202020204" pitchFamily="34" charset="0"/>
              <a:buChar char="•"/>
            </a:pPr>
            <a:endParaRPr lang="en-US" sz="2000" dirty="0"/>
          </a:p>
          <a:p>
            <a:pPr marL="539115" marR="75565" indent="-457200" algn="just">
              <a:buFont typeface="Arial" panose="020B0604020202020204" pitchFamily="34" charset="0"/>
              <a:buChar char="•"/>
            </a:pPr>
            <a:endParaRPr lang="en-US" sz="2000" dirty="0" smtClean="0"/>
          </a:p>
          <a:p>
            <a:pPr marL="539115" marR="75565" indent="-457200" algn="just">
              <a:buFont typeface="Arial" panose="020B0604020202020204" pitchFamily="34" charset="0"/>
              <a:buChar char="•"/>
            </a:pPr>
            <a:endParaRPr lang="ar-SA" sz="2000" dirty="0" smtClean="0"/>
          </a:p>
          <a:p>
            <a:pPr marL="539115" marR="75565" indent="-457200" algn="just">
              <a:buFont typeface="Arial" panose="020B0604020202020204" pitchFamily="34" charset="0"/>
              <a:buChar char="•"/>
            </a:pPr>
            <a:endParaRPr lang="en-US" sz="2000" dirty="0"/>
          </a:p>
          <a:p>
            <a:pPr marL="539115" marR="75565" indent="-457200" algn="ctr">
              <a:buFont typeface="Arial" panose="020B0604020202020204" pitchFamily="34" charset="0"/>
              <a:buChar char="•"/>
            </a:pPr>
            <a:r>
              <a:rPr lang="en-US" sz="2000" b="1" u="sng" dirty="0" smtClean="0"/>
              <a:t>CSR </a:t>
            </a:r>
            <a:r>
              <a:rPr lang="en-US" sz="2000" b="1" u="sng" dirty="0"/>
              <a:t>needs to be built into the strategic decision-making of the organization.</a:t>
            </a:r>
            <a:endParaRPr lang="ar-JO" b="1" u="sng"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Sustainable   Entrepreneurship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24979" y="4121911"/>
            <a:ext cx="2331813" cy="1130133"/>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602506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80273"/>
            <a:ext cx="9345750" cy="4090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1819311"/>
            <a:ext cx="8773300" cy="3477875"/>
          </a:xfrm>
          <a:prstGeom prst="rect">
            <a:avLst/>
          </a:prstGeom>
          <a:noFill/>
        </p:spPr>
        <p:txBody>
          <a:bodyPr wrap="square" rtlCol="0">
            <a:spAutoFit/>
          </a:bodyPr>
          <a:lstStyle/>
          <a:p>
            <a:pPr algn="ctr"/>
            <a:r>
              <a:rPr lang="en-US" sz="2000" dirty="0"/>
              <a:t>From that point things seemed to change, albeit slowly. There were some subtle but significant signs. For exam­ </a:t>
            </a:r>
            <a:r>
              <a:rPr lang="en-US" sz="2000" dirty="0" err="1"/>
              <a:t>ple</a:t>
            </a:r>
            <a:r>
              <a:rPr lang="en-US" sz="2000" dirty="0"/>
              <a:t>, over an extended period the famous 'Don't be evil' motto was changed to the less restrictive 'Do the right thing' for both Alphabet and later Google. But, even in 2016, both Alphabet and Google were at the forefront of the 'Black Lives Matter - we need racial justice now' campaign in the USA. In 2017 Google was still described by Fortune magazine as one of the best companies to work for in the country. But changes have started to become evident. The use of personal data from customers to allow targeted advertising, the abuse of its oligopoly powers to squeeze and ultimately eliminate competitors and its involvement with the US military showed there was a very serious competitive edge to Google.</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Google case study </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24560834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9255" y="49858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20604"/>
            <a:ext cx="9345750" cy="4293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19969" y="1737227"/>
            <a:ext cx="8773300" cy="4093428"/>
          </a:xfrm>
          <a:prstGeom prst="rect">
            <a:avLst/>
          </a:prstGeom>
          <a:noFill/>
        </p:spPr>
        <p:txBody>
          <a:bodyPr wrap="square" rtlCol="0">
            <a:spAutoFit/>
          </a:bodyPr>
          <a:lstStyle/>
          <a:p>
            <a:pPr algn="ctr"/>
            <a:r>
              <a:rPr lang="en-US" sz="2000" dirty="0"/>
              <a:t>In a 2018 article Google was described as moving from being 'one of the good guys' to becoming part of the 'evil empire' (The Sunday Times, 23 December 2018) . The article highlights how things started to change when long­ serving managers who had helped shape Google's original culture started to leave after the company's restructuring in 2015. New managers came in with a different ethos. Ruth </a:t>
            </a:r>
            <a:r>
              <a:rPr lang="en-US" sz="2000" dirty="0" err="1"/>
              <a:t>Porat</a:t>
            </a:r>
            <a:r>
              <a:rPr lang="en-US" sz="2000" dirty="0"/>
              <a:t>, an investment banker described as a 'Wall Street person; joined in 2015 to become CFO of both Alphabet and Google. She is credited with bringing greater </a:t>
            </a:r>
            <a:r>
              <a:rPr lang="en-US" sz="2000" dirty="0" err="1"/>
              <a:t>finan</a:t>
            </a:r>
            <a:r>
              <a:rPr lang="en-US" sz="2000" dirty="0"/>
              <a:t>­ </a:t>
            </a:r>
            <a:r>
              <a:rPr lang="en-US" sz="2000" dirty="0" err="1"/>
              <a:t>cial</a:t>
            </a:r>
            <a:r>
              <a:rPr lang="en-US" sz="2000" dirty="0"/>
              <a:t> discipline to Google and forcing it to become more commercially orientated. Her management style, and the financial discipline she introduced, seems to have been the catalyst for change. She is known as a cost-cutter; for example, she cut spending on Alphabet's 'moonshot' divisions, which account for less than 1 per cent of revenue. The article says that a board-level decision was made to make Google less political.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Google Case study </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4271753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858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80273"/>
            <a:ext cx="9345750" cy="4090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652588"/>
            <a:ext cx="9079696" cy="1631216"/>
          </a:xfrm>
          <a:prstGeom prst="rect">
            <a:avLst/>
          </a:prstGeom>
          <a:noFill/>
        </p:spPr>
        <p:txBody>
          <a:bodyPr wrap="square" rtlCol="0">
            <a:spAutoFit/>
          </a:bodyPr>
          <a:lstStyle/>
          <a:p>
            <a:pPr marL="342900" indent="-342900" algn="ctr">
              <a:buFont typeface="Arial" panose="020B0604020202020204" pitchFamily="34" charset="0"/>
              <a:buChar char="•"/>
            </a:pPr>
            <a:r>
              <a:rPr lang="en-US" sz="2000" dirty="0" smtClean="0"/>
              <a:t> </a:t>
            </a:r>
            <a:r>
              <a:rPr lang="en-US" sz="2000" dirty="0"/>
              <a:t>Do you agree that Google has gone from being 'one of the good guys' to becoming port of the 'evil empire</a:t>
            </a:r>
            <a:r>
              <a:rPr lang="en-US" sz="2000" dirty="0" smtClean="0"/>
              <a:t>'?</a:t>
            </a:r>
          </a:p>
          <a:p>
            <a:pPr algn="ctr"/>
            <a:endParaRPr lang="en-US" sz="2000" dirty="0"/>
          </a:p>
          <a:p>
            <a:pPr marL="342900" indent="-342900" algn="ctr">
              <a:buFont typeface="Arial" panose="020B0604020202020204" pitchFamily="34" charset="0"/>
              <a:buChar char="•"/>
            </a:pPr>
            <a:r>
              <a:rPr lang="en-US" sz="2000" dirty="0" smtClean="0"/>
              <a:t>What </a:t>
            </a:r>
            <a:r>
              <a:rPr lang="en-US" sz="2000" dirty="0"/>
              <a:t>do you think of the reaction of employees and how might customers react to these changes?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Google Case study </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4" y="95870"/>
            <a:ext cx="2104502" cy="897040"/>
          </a:xfrm>
          <a:prstGeom prst="rect">
            <a:avLst/>
          </a:prstGeom>
        </p:spPr>
      </p:pic>
    </p:spTree>
    <p:extLst>
      <p:ext uri="{BB962C8B-B14F-4D97-AF65-F5344CB8AC3E}">
        <p14:creationId xmlns:p14="http://schemas.microsoft.com/office/powerpoint/2010/main" val="1730130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812035" y="338013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6450951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1BAA1DA-F716-4629-8D0E-5709104CDE2A}"/>
</file>

<file path=customXml/itemProps2.xml><?xml version="1.0" encoding="utf-8"?>
<ds:datastoreItem xmlns:ds="http://schemas.openxmlformats.org/officeDocument/2006/customXml" ds:itemID="{DE739000-4A24-423D-9AD2-20D2D95AF79D}"/>
</file>

<file path=customXml/itemProps3.xml><?xml version="1.0" encoding="utf-8"?>
<ds:datastoreItem xmlns:ds="http://schemas.openxmlformats.org/officeDocument/2006/customXml" ds:itemID="{28CB9166-1978-449E-A560-BD61FEA4E54B}"/>
</file>

<file path=docProps/app.xml><?xml version="1.0" encoding="utf-8"?>
<Properties xmlns="http://schemas.openxmlformats.org/officeDocument/2006/extended-properties" xmlns:vt="http://schemas.openxmlformats.org/officeDocument/2006/docPropsVTypes">
  <Template/>
  <TotalTime>26022</TotalTime>
  <Words>4475</Words>
  <Application>Microsoft Macintosh PowerPoint</Application>
  <PresentationFormat>Widescreen</PresentationFormat>
  <Paragraphs>375</Paragraphs>
  <Slides>46</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168</cp:revision>
  <dcterms:created xsi:type="dcterms:W3CDTF">2023-04-29T09:08:23Z</dcterms:created>
  <dcterms:modified xsi:type="dcterms:W3CDTF">2025-05-04T20:26:28Z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