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89" r:id="rId3"/>
    <p:sldId id="490" r:id="rId4"/>
    <p:sldId id="491" r:id="rId5"/>
    <p:sldId id="492" r:id="rId6"/>
    <p:sldId id="493" r:id="rId7"/>
    <p:sldId id="494" r:id="rId8"/>
    <p:sldId id="495" r:id="rId9"/>
    <p:sldId id="496" r:id="rId10"/>
    <p:sldId id="521" r:id="rId11"/>
    <p:sldId id="289" r:id="rId12"/>
    <p:sldId id="266" r:id="rId13"/>
    <p:sldId id="288" r:id="rId14"/>
    <p:sldId id="483" r:id="rId15"/>
    <p:sldId id="314" r:id="rId16"/>
    <p:sldId id="315" r:id="rId17"/>
    <p:sldId id="316" r:id="rId18"/>
    <p:sldId id="317" r:id="rId19"/>
    <p:sldId id="318" r:id="rId20"/>
    <p:sldId id="319" r:id="rId21"/>
    <p:sldId id="497" r:id="rId22"/>
    <p:sldId id="498" r:id="rId23"/>
    <p:sldId id="520" r:id="rId24"/>
    <p:sldId id="508" r:id="rId25"/>
    <p:sldId id="518" r:id="rId26"/>
    <p:sldId id="519" r:id="rId27"/>
    <p:sldId id="507" r:id="rId28"/>
    <p:sldId id="502" r:id="rId29"/>
    <p:sldId id="503" r:id="rId30"/>
    <p:sldId id="504" r:id="rId31"/>
    <p:sldId id="506" r:id="rId32"/>
    <p:sldId id="509" r:id="rId33"/>
    <p:sldId id="510" r:id="rId34"/>
    <p:sldId id="511" r:id="rId35"/>
    <p:sldId id="513" r:id="rId36"/>
    <p:sldId id="514" r:id="rId37"/>
    <p:sldId id="517" r:id="rId38"/>
    <p:sldId id="515" r:id="rId39"/>
    <p:sldId id="516"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9"/>
            <p14:sldId id="490"/>
            <p14:sldId id="491"/>
            <p14:sldId id="492"/>
            <p14:sldId id="493"/>
            <p14:sldId id="494"/>
            <p14:sldId id="495"/>
            <p14:sldId id="496"/>
            <p14:sldId id="521"/>
            <p14:sldId id="289"/>
            <p14:sldId id="266"/>
            <p14:sldId id="288"/>
            <p14:sldId id="483"/>
            <p14:sldId id="314"/>
            <p14:sldId id="315"/>
            <p14:sldId id="316"/>
            <p14:sldId id="317"/>
            <p14:sldId id="318"/>
            <p14:sldId id="319"/>
            <p14:sldId id="497"/>
            <p14:sldId id="498"/>
            <p14:sldId id="520"/>
            <p14:sldId id="508"/>
            <p14:sldId id="518"/>
            <p14:sldId id="519"/>
            <p14:sldId id="507"/>
            <p14:sldId id="502"/>
            <p14:sldId id="503"/>
            <p14:sldId id="504"/>
            <p14:sldId id="506"/>
            <p14:sldId id="509"/>
            <p14:sldId id="510"/>
            <p14:sldId id="511"/>
            <p14:sldId id="513"/>
            <p14:sldId id="514"/>
            <p14:sldId id="517"/>
            <p14:sldId id="515"/>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78816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73404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0.svg"/><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Walid Soliman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91492" cy="1569660"/>
          </a:xfrm>
          <a:prstGeom prst="rect">
            <a:avLst/>
          </a:prstGeom>
          <a:noFill/>
        </p:spPr>
        <p:txBody>
          <a:bodyPr wrap="square" rtlCol="0">
            <a:spAutoFit/>
          </a:bodyPr>
          <a:lstStyle/>
          <a:p>
            <a:r>
              <a:rPr lang="en-US" sz="4800" b="1" dirty="0">
                <a:solidFill>
                  <a:srgbClr val="00B0F0"/>
                </a:solidFill>
                <a:latin typeface="Times New Roman" panose="02020603050405020304" pitchFamily="18" charset="0"/>
                <a:cs typeface="Times New Roman" panose="02020603050405020304" pitchFamily="18" charset="0"/>
              </a:rPr>
              <a:t>Final Project</a:t>
            </a:r>
            <a:br>
              <a:rPr lang="en-US" sz="4800" b="1" dirty="0">
                <a:solidFill>
                  <a:srgbClr val="00B0F0"/>
                </a:solidFill>
                <a:latin typeface="Times New Roman" panose="02020603050405020304" pitchFamily="18" charset="0"/>
                <a:cs typeface="Times New Roman" panose="02020603050405020304" pitchFamily="18" charset="0"/>
              </a:rPr>
            </a:b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35030"/>
            <a:ext cx="4405270"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cs typeface="Tajawal Medium" panose="00000600000000000000" pitchFamily="2" charset="-78"/>
              </a:rPr>
              <a:t>Orientation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a:solidFill>
                  <a:srgbClr val="2D3956"/>
                </a:solidFill>
                <a:latin typeface="Tajawal Medium" panose="00000600000000000000" pitchFamily="2" charset="-78"/>
                <a:cs typeface="Tajawal Medium" panose="00000600000000000000" pitchFamily="2" charset="-78"/>
              </a:rPr>
              <a:t>Lecture</a:t>
            </a:r>
            <a:r>
              <a:rPr lang="en-US" sz="2800" b="1" dirty="0">
                <a:solidFill>
                  <a:srgbClr val="000000"/>
                </a:solidFill>
                <a:latin typeface="Times New Roman" panose="02020603050405020304" pitchFamily="18" charset="0"/>
                <a:cs typeface="Times New Roman" panose="02020603050405020304" pitchFamily="18" charset="0"/>
              </a:rPr>
              <a: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28132" y="2096318"/>
            <a:ext cx="8816829" cy="3699474"/>
          </a:xfrm>
          <a:prstGeom prst="rect">
            <a:avLst/>
          </a:prstGeom>
          <a:noFill/>
        </p:spPr>
        <p:txBody>
          <a:bodyPr wrap="square">
            <a:spAutoFit/>
          </a:bodyPr>
          <a:lstStyle/>
          <a:p>
            <a:pPr algn="just">
              <a:lnSpc>
                <a:spcPct val="200000"/>
              </a:lnSpc>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Gr</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aduation projects are the fundamental building block for students and researchers to begin a prosperous future because they are a crucial practical experience that will serve as a bridge to their working lives after graduation and a true test of their abilities to analyze problems and come up with new solutions to them.</a:t>
            </a: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7" y="1015068"/>
            <a:ext cx="6792986" cy="707886"/>
          </a:xfrm>
          <a:prstGeom prst="rect">
            <a:avLst/>
          </a:prstGeom>
          <a:noFill/>
        </p:spPr>
        <p:txBody>
          <a:bodyPr wrap="square" rtlCol="0">
            <a:spAutoFit/>
          </a:bodyPr>
          <a:lstStyle/>
          <a:p>
            <a:pPr algn="ctr"/>
            <a:r>
              <a:rPr lang="en-US" sz="4000" b="1" dirty="0">
                <a:solidFill>
                  <a:schemeClr val="accent1"/>
                </a:solidFill>
                <a:latin typeface="Book Antiqua" panose="02040602050305030304" pitchFamily="18" charset="0"/>
                <a:cs typeface="Arial" panose="020B0604020202020204" pitchFamily="34" charset="0"/>
              </a:rPr>
              <a:t>Course Guide</a:t>
            </a:r>
            <a:endParaRPr lang="en-US" sz="4000" b="1" dirty="0">
              <a:solidFill>
                <a:schemeClr val="accent1"/>
              </a:solidFill>
            </a:endParaRPr>
          </a:p>
        </p:txBody>
      </p:sp>
    </p:spTree>
    <p:extLst>
      <p:ext uri="{BB962C8B-B14F-4D97-AF65-F5344CB8AC3E}">
        <p14:creationId xmlns:p14="http://schemas.microsoft.com/office/powerpoint/2010/main" val="4290531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71517"/>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20922" y="1843215"/>
            <a:ext cx="8816829" cy="3827715"/>
          </a:xfrm>
          <a:prstGeom prst="rect">
            <a:avLst/>
          </a:prstGeom>
          <a:noFill/>
        </p:spPr>
        <p:txBody>
          <a:bodyPr wrap="square">
            <a:spAutoFit/>
          </a:bodyPr>
          <a:lstStyle/>
          <a:p>
            <a:pPr marL="0" marR="0" algn="just"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From this vantage point, Midocean University,  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7" y="1015068"/>
            <a:ext cx="6792986" cy="707886"/>
          </a:xfrm>
          <a:prstGeom prst="rect">
            <a:avLst/>
          </a:prstGeom>
          <a:noFill/>
        </p:spPr>
        <p:txBody>
          <a:bodyPr wrap="square" rtlCol="0">
            <a:spAutoFit/>
          </a:bodyPr>
          <a:lstStyle/>
          <a:p>
            <a:pPr algn="ctr"/>
            <a:r>
              <a:rPr lang="en-US" sz="4000" b="1" dirty="0">
                <a:solidFill>
                  <a:schemeClr val="accent1"/>
                </a:solidFill>
                <a:latin typeface="Book Antiqua" panose="02040602050305030304" pitchFamily="18" charset="0"/>
                <a:cs typeface="Arial" panose="020B0604020202020204" pitchFamily="34" charset="0"/>
              </a:rPr>
              <a:t>Course Guide</a:t>
            </a:r>
            <a:endParaRPr lang="en-US" sz="4000" b="1" dirty="0">
              <a:solidFill>
                <a:schemeClr val="accent1"/>
              </a:solidFill>
            </a:endParaRPr>
          </a:p>
        </p:txBody>
      </p:sp>
    </p:spTree>
    <p:extLst>
      <p:ext uri="{BB962C8B-B14F-4D97-AF65-F5344CB8AC3E}">
        <p14:creationId xmlns:p14="http://schemas.microsoft.com/office/powerpoint/2010/main" val="1809599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4699748"/>
          </a:xfrm>
          <a:prstGeom prst="rect">
            <a:avLst/>
          </a:prstGeom>
          <a:noFill/>
        </p:spPr>
        <p:txBody>
          <a:bodyPr wrap="square">
            <a:spAutoFit/>
          </a:bodyPr>
          <a:lstStyle/>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 Describe the nature of the scientific method and the traits of scientific thinking to the student.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B. Defining the fundamental ideas in management research and related domains (management - project management - risk management).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C. Introducing the student to several scientific research techniques and outlining each one's applications in the student's area of concentration.</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861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4699748"/>
          </a:xfrm>
          <a:prstGeom prst="rect">
            <a:avLst/>
          </a:prstGeom>
          <a:noFill/>
        </p:spPr>
        <p:txBody>
          <a:bodyPr wrap="square">
            <a:spAutoFit/>
          </a:bodyPr>
          <a:lstStyle/>
          <a:p>
            <a:pPr marL="0" marR="0" algn="l" rtl="0">
              <a:lnSpc>
                <a:spcPct val="200000"/>
              </a:lnSpc>
              <a:spcBef>
                <a:spcPts val="0"/>
              </a:spcBef>
              <a:spcAft>
                <a:spcPts val="1000"/>
              </a:spcAft>
            </a:pP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D</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Give the student the ability to recognize the procedures, curriculum, and resources used in administrative research for gathering and analyzing data and information.</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E) Teach the student how to create a proposed plan for administrative research using data-gathering methods.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H</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Making a proposed study strategy using scientific research techniques.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477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3212161"/>
          </a:xfrm>
          <a:prstGeom prst="rect">
            <a:avLst/>
          </a:prstGeom>
          <a:noFill/>
        </p:spPr>
        <p:txBody>
          <a:bodyPr wrap="square">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As a result, this guide was divided into two main sections: the first discusses the </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components that must be included in the proposal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for the graduation project, along with a thorough explanation of each component. The second is about</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 setting up, managing, and directing the graduating project (Thesis).</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8258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group is formed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a:t>
            </a:r>
            <a:r>
              <a:rPr lang="en-US" sz="18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3</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students</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All team members should represent the same department (Project Management / Project Management / Risk Management).</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Three days </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after the study's start, a proposal containing the names of the team members is submitted (team leader and 2 members Max).</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general supervisor must approve the team's formation within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two days</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of the course's delivery.</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3957209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96318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he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weekly review of the course's recorded lectures and periodic practical application of these stages in the graduation project.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team is committed to submitting the </a:t>
            </a:r>
            <a:r>
              <a:rPr lang="en-US" sz="2000"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project title and variables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during the </a:t>
            </a:r>
            <a:r>
              <a:rPr lang="en-US" sz="20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second</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a:t>
            </a:r>
          </a:p>
          <a:p>
            <a:pPr marL="342900" marR="0" indent="-34290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deadline for the delivery of all plans is the </a:t>
            </a:r>
            <a:r>
              <a:rPr lang="en-US" sz="20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Sixth</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a:t>
            </a: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2415728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9637" y="1299041"/>
            <a:ext cx="9963188" cy="4880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student is obliged to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attend 70%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weekly panel discussions scheduled for the semester 7/10 semester.</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student is committed to actively participating in the team graduation project's work plan in accordance with the methodologies used in scientific research.</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Commitment of all team members to participate in the application of the practical part of the project (survey - interview - observation - workshops - training - analysis of data -..... Etc.)</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1725952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0112" y="1514475"/>
            <a:ext cx="9963188" cy="4229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endParaRPr lang="en-US" sz="2000" dirty="0">
              <a:solidFill>
                <a:schemeClr val="accent1"/>
              </a:solidFill>
              <a:latin typeface="Book Antiqua" panose="02040602050305030304" pitchFamily="18"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latin typeface="Book Antiqua" panose="02040602050305030304" pitchFamily="18" charset="0"/>
                <a:cs typeface="Arial" panose="020B0604020202020204" pitchFamily="34" charset="0"/>
              </a:rPr>
              <a:t>- Examination of the plagiarism percentage provided that it does not </a:t>
            </a:r>
            <a:r>
              <a:rPr lang="en-US" sz="2000" b="1" u="sng" dirty="0">
                <a:solidFill>
                  <a:schemeClr val="accent1"/>
                </a:solidFill>
                <a:latin typeface="Book Antiqua" panose="02040602050305030304" pitchFamily="18" charset="0"/>
                <a:cs typeface="Arial" panose="020B0604020202020204" pitchFamily="34" charset="0"/>
              </a:rPr>
              <a:t>exceed 25%, </a:t>
            </a:r>
            <a:r>
              <a:rPr lang="en-US" sz="2000" dirty="0">
                <a:solidFill>
                  <a:schemeClr val="accent1"/>
                </a:solidFill>
                <a:latin typeface="Book Antiqua" panose="02040602050305030304" pitchFamily="18" charset="0"/>
                <a:cs typeface="Arial" panose="020B0604020202020204" pitchFamily="34" charset="0"/>
              </a:rPr>
              <a:t>which means the total percentage of plagiarism from all sources relied on by the researcher in the preparation of the same research.</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Finish the study delivery by the deadline, which is the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eleventh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 and then discuss the projects before the semester's final exams are held.</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1793150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26894"/>
            <a:ext cx="9533101" cy="1610200"/>
          </a:xfrm>
          <a:prstGeom prst="rect">
            <a:avLst/>
          </a:prstGeom>
        </p:spPr>
      </p:pic>
      <p:sp>
        <p:nvSpPr>
          <p:cNvPr id="7" name="TextBox 6"/>
          <p:cNvSpPr txBox="1"/>
          <p:nvPr/>
        </p:nvSpPr>
        <p:spPr>
          <a:xfrm>
            <a:off x="2259759" y="601943"/>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E6C678E6-CBE3-6C3B-827C-9A630671ADBC}"/>
              </a:ext>
            </a:extLst>
          </p:cNvPr>
          <p:cNvGraphicFramePr>
            <a:graphicFrameLocks noGrp="1"/>
          </p:cNvGraphicFramePr>
          <p:nvPr>
            <p:extLst>
              <p:ext uri="{D42A27DB-BD31-4B8C-83A1-F6EECF244321}">
                <p14:modId xmlns:p14="http://schemas.microsoft.com/office/powerpoint/2010/main" val="3808437629"/>
              </p:ext>
            </p:extLst>
          </p:nvPr>
        </p:nvGraphicFramePr>
        <p:xfrm>
          <a:off x="1828801" y="1583306"/>
          <a:ext cx="7839076" cy="4843324"/>
        </p:xfrm>
        <a:graphic>
          <a:graphicData uri="http://schemas.openxmlformats.org/drawingml/2006/table">
            <a:tbl>
              <a:tblPr firstRow="1" firstCol="1" bandRow="1">
                <a:tableStyleId>{5C22544A-7EE6-4342-B048-85BDC9FD1C3A}</a:tableStyleId>
              </a:tblPr>
              <a:tblGrid>
                <a:gridCol w="5069075">
                  <a:extLst>
                    <a:ext uri="{9D8B030D-6E8A-4147-A177-3AD203B41FA5}">
                      <a16:colId xmlns:a16="http://schemas.microsoft.com/office/drawing/2014/main" val="2777720194"/>
                    </a:ext>
                  </a:extLst>
                </a:gridCol>
                <a:gridCol w="818409">
                  <a:extLst>
                    <a:ext uri="{9D8B030D-6E8A-4147-A177-3AD203B41FA5}">
                      <a16:colId xmlns:a16="http://schemas.microsoft.com/office/drawing/2014/main" val="626256734"/>
                    </a:ext>
                  </a:extLst>
                </a:gridCol>
                <a:gridCol w="786932">
                  <a:extLst>
                    <a:ext uri="{9D8B030D-6E8A-4147-A177-3AD203B41FA5}">
                      <a16:colId xmlns:a16="http://schemas.microsoft.com/office/drawing/2014/main" val="1106068065"/>
                    </a:ext>
                  </a:extLst>
                </a:gridCol>
                <a:gridCol w="1164660">
                  <a:extLst>
                    <a:ext uri="{9D8B030D-6E8A-4147-A177-3AD203B41FA5}">
                      <a16:colId xmlns:a16="http://schemas.microsoft.com/office/drawing/2014/main" val="1353800704"/>
                    </a:ext>
                  </a:extLst>
                </a:gridCol>
              </a:tblGrid>
              <a:tr h="272944">
                <a:tc>
                  <a:txBody>
                    <a:bodyPr/>
                    <a:lstStyle/>
                    <a:p>
                      <a:pPr marL="0" marR="0" algn="ctr" rtl="0">
                        <a:lnSpc>
                          <a:spcPct val="115000"/>
                        </a:lnSpc>
                        <a:spcBef>
                          <a:spcPts val="0"/>
                        </a:spcBef>
                        <a:spcAft>
                          <a:spcPts val="0"/>
                        </a:spcAft>
                      </a:pPr>
                      <a:r>
                        <a:rPr lang="en-US" sz="1400" dirty="0">
                          <a:effectLst/>
                        </a:rPr>
                        <a:t>Recorded Subjects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a:effectLst/>
                        </a:rPr>
                        <a:t>Week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rPr>
                        <a:t>Hours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latin typeface="+mn-lt"/>
                          <a:ea typeface="Calibri" panose="020F0502020204030204" pitchFamily="34" charset="0"/>
                          <a:cs typeface="Arial" panose="020B0604020202020204" pitchFamily="34" charset="0"/>
                        </a:rPr>
                        <a:t>Date</a:t>
                      </a:r>
                      <a:endParaRPr lang="en-US" sz="1100" dirty="0">
                        <a:effectLst/>
                        <a:latin typeface="+mn-lt"/>
                        <a:ea typeface="Calibri" panose="020F0502020204030204" pitchFamily="34" charset="0"/>
                        <a:cs typeface="Arial" panose="020B0604020202020204" pitchFamily="34" charset="0"/>
                      </a:endParaRPr>
                    </a:p>
                  </a:txBody>
                  <a:tcPr marL="68559" marR="68559" marT="0" marB="0"/>
                </a:tc>
                <a:extLst>
                  <a:ext uri="{0D108BD9-81ED-4DB2-BD59-A6C34878D82A}">
                    <a16:rowId xmlns:a16="http://schemas.microsoft.com/office/drawing/2014/main" val="3891294710"/>
                  </a:ext>
                </a:extLst>
              </a:tr>
              <a:tr h="4570380">
                <a:tc>
                  <a:txBody>
                    <a:bodyPr/>
                    <a:lstStyle/>
                    <a:p>
                      <a:pPr marL="0" marR="0" algn="l" rtl="0">
                        <a:lnSpc>
                          <a:spcPct val="115000"/>
                        </a:lnSpc>
                        <a:spcBef>
                          <a:spcPts val="0"/>
                        </a:spcBef>
                        <a:spcAft>
                          <a:spcPts val="0"/>
                        </a:spcAft>
                      </a:pPr>
                      <a:r>
                        <a:rPr lang="en-US" sz="1400" dirty="0">
                          <a:effectLst/>
                          <a:highlight>
                            <a:srgbClr val="C0C0C0"/>
                          </a:highlight>
                        </a:rPr>
                        <a:t>Scientific Research</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The concept of scientific research</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Fields of scientific research in administrative sciences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Research types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Scientific research goals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Characteristics of scientific research</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The importance of scientific research in the field of administrative sciences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Problems and difficulties of scientific research in administrative sciences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Characteristics and skills of a distinguished researcher</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Ethics of scientific research in the field of administrative sciences</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a:t>
                      </a:r>
                      <a:r>
                        <a:rPr lang="en-US" sz="1800" b="1" kern="1200" dirty="0">
                          <a:solidFill>
                            <a:schemeClr val="lt1"/>
                          </a:solidFill>
                          <a:effectLst/>
                          <a:latin typeface="+mn-lt"/>
                          <a:ea typeface="+mn-ea"/>
                          <a:cs typeface="+mn-cs"/>
                        </a:rPr>
                        <a:t>Formation and approval of graduation project teams and Title</a:t>
                      </a:r>
                      <a:r>
                        <a:rPr lang="en-US" sz="1400" dirty="0">
                          <a:effectLst/>
                        </a:rPr>
                        <a:t>.</a:t>
                      </a:r>
                      <a:endParaRPr lang="en-US" sz="1100" dirty="0">
                        <a:effectLst/>
                      </a:endParaRPr>
                    </a:p>
                    <a:p>
                      <a:pPr marL="0" marR="0" algn="l" rtl="0">
                        <a:lnSpc>
                          <a:spcPct val="115000"/>
                        </a:lnSpc>
                        <a:spcBef>
                          <a:spcPts val="0"/>
                        </a:spcBef>
                        <a:spcAft>
                          <a:spcPts val="0"/>
                        </a:spcAft>
                      </a:pPr>
                      <a:r>
                        <a:rPr lang="en-US" sz="1400" u="none" strike="noStrike" dirty="0">
                          <a:effectLst/>
                        </a:rPr>
                        <a:t/>
                      </a:r>
                      <a:br>
                        <a:rPr lang="en-US" sz="1400" u="none" strike="noStrike" dirty="0">
                          <a:effectLst/>
                        </a:rPr>
                      </a:b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rPr>
                        <a:t>2</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b="0" kern="1200" dirty="0">
                          <a:solidFill>
                            <a:schemeClr val="dk1"/>
                          </a:solidFill>
                          <a:effectLst/>
                          <a:latin typeface="+mn-lt"/>
                          <a:ea typeface="+mn-ea"/>
                          <a:cs typeface="+mn-cs"/>
                        </a:rPr>
                        <a:t>07/10/2023</a:t>
                      </a:r>
                      <a:endParaRPr lang="en-US" sz="1100" b="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extLst>
                  <a:ext uri="{0D108BD9-81ED-4DB2-BD59-A6C34878D82A}">
                    <a16:rowId xmlns:a16="http://schemas.microsoft.com/office/drawing/2014/main" val="3117948962"/>
                  </a:ext>
                </a:extLst>
              </a:tr>
            </a:tbl>
          </a:graphicData>
        </a:graphic>
      </p:graphicFrame>
    </p:spTree>
    <p:extLst>
      <p:ext uri="{BB962C8B-B14F-4D97-AF65-F5344CB8AC3E}">
        <p14:creationId xmlns:p14="http://schemas.microsoft.com/office/powerpoint/2010/main" val="3254328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4F192C96-A750-916A-EB66-9C15BC77404D}"/>
              </a:ext>
            </a:extLst>
          </p:cNvPr>
          <p:cNvSpPr txBox="1"/>
          <p:nvPr/>
        </p:nvSpPr>
        <p:spPr>
          <a:xfrm>
            <a:off x="2136766" y="641259"/>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3E1AEB3E-9B0E-F904-31CA-FCD7A1E49446}"/>
              </a:ext>
            </a:extLst>
          </p:cNvPr>
          <p:cNvGraphicFramePr>
            <a:graphicFrameLocks noGrp="1"/>
          </p:cNvGraphicFramePr>
          <p:nvPr>
            <p:extLst>
              <p:ext uri="{D42A27DB-BD31-4B8C-83A1-F6EECF244321}">
                <p14:modId xmlns:p14="http://schemas.microsoft.com/office/powerpoint/2010/main" val="4065847105"/>
              </p:ext>
            </p:extLst>
          </p:nvPr>
        </p:nvGraphicFramePr>
        <p:xfrm>
          <a:off x="1868374" y="1975360"/>
          <a:ext cx="7428026" cy="4118610"/>
        </p:xfrm>
        <a:graphic>
          <a:graphicData uri="http://schemas.openxmlformats.org/drawingml/2006/table">
            <a:tbl>
              <a:tblPr firstRow="1" firstCol="1" bandRow="1">
                <a:tableStyleId>{5C22544A-7EE6-4342-B048-85BDC9FD1C3A}</a:tableStyleId>
              </a:tblPr>
              <a:tblGrid>
                <a:gridCol w="4468191">
                  <a:extLst>
                    <a:ext uri="{9D8B030D-6E8A-4147-A177-3AD203B41FA5}">
                      <a16:colId xmlns:a16="http://schemas.microsoft.com/office/drawing/2014/main" val="4045787953"/>
                    </a:ext>
                  </a:extLst>
                </a:gridCol>
                <a:gridCol w="808826">
                  <a:extLst>
                    <a:ext uri="{9D8B030D-6E8A-4147-A177-3AD203B41FA5}">
                      <a16:colId xmlns:a16="http://schemas.microsoft.com/office/drawing/2014/main" val="1194398408"/>
                    </a:ext>
                  </a:extLst>
                </a:gridCol>
                <a:gridCol w="776202">
                  <a:extLst>
                    <a:ext uri="{9D8B030D-6E8A-4147-A177-3AD203B41FA5}">
                      <a16:colId xmlns:a16="http://schemas.microsoft.com/office/drawing/2014/main" val="3662806428"/>
                    </a:ext>
                  </a:extLst>
                </a:gridCol>
                <a:gridCol w="1374807">
                  <a:extLst>
                    <a:ext uri="{9D8B030D-6E8A-4147-A177-3AD203B41FA5}">
                      <a16:colId xmlns:a16="http://schemas.microsoft.com/office/drawing/2014/main" val="1689473744"/>
                    </a:ext>
                  </a:extLst>
                </a:gridCol>
              </a:tblGrid>
              <a:tr h="0">
                <a:tc>
                  <a:txBody>
                    <a:bodyPr/>
                    <a:lstStyle/>
                    <a:p>
                      <a:pPr marL="0" marR="0" algn="l" rtl="0">
                        <a:lnSpc>
                          <a:spcPct val="115000"/>
                        </a:lnSpc>
                        <a:spcBef>
                          <a:spcPts val="0"/>
                        </a:spcBef>
                        <a:spcAft>
                          <a:spcPts val="0"/>
                        </a:spcAft>
                        <a:tabLst>
                          <a:tab pos="457200" algn="l"/>
                        </a:tabLst>
                      </a:pPr>
                      <a:r>
                        <a:rPr lang="en-US" sz="1400" dirty="0">
                          <a:effectLst/>
                          <a:highlight>
                            <a:srgbClr val="C0C0C0"/>
                          </a:highlight>
                        </a:rPr>
                        <a:t>Research Proposal</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dirty="0">
                          <a:effectLst/>
                        </a:rPr>
                        <a:t>The concept and objectives of the Research Proposal</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dirty="0">
                          <a:effectLst/>
                        </a:rPr>
                        <a:t>The stages of the research process</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u="sng" dirty="0">
                          <a:effectLst/>
                        </a:rPr>
                        <a:t>Research Proposal components: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Title</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Introduction</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problem</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The importance of the research</a:t>
                      </a:r>
                      <a:endParaRPr lang="en-US" sz="1100" dirty="0">
                        <a:effectLst/>
                      </a:endParaRPr>
                    </a:p>
                    <a:p>
                      <a:pPr marL="45720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a:t>
                      </a:r>
                      <a:endParaRPr lang="en-US" sz="1100" dirty="0">
                        <a:effectLst/>
                      </a:endParaRPr>
                    </a:p>
                    <a:p>
                      <a:pPr marL="342900" marR="0" lvl="0" indent="-342900" algn="l" defTabSz="914400" rtl="0" eaLnBrk="1" fontAlgn="auto" latinLnBrk="0" hangingPunct="1">
                        <a:lnSpc>
                          <a:spcPct val="115000"/>
                        </a:lnSpc>
                        <a:spcBef>
                          <a:spcPts val="0"/>
                        </a:spcBef>
                        <a:spcAft>
                          <a:spcPts val="0"/>
                        </a:spcAft>
                        <a:buClrTx/>
                        <a:buSzTx/>
                        <a:buFont typeface="Times New Roman" panose="02020603050405020304" pitchFamily="18" charset="0"/>
                        <a:buChar char="-"/>
                        <a:tabLst>
                          <a:tab pos="285750" algn="l"/>
                        </a:tabLst>
                        <a:defRPr/>
                      </a:pPr>
                      <a:r>
                        <a:rPr lang="en-US" sz="1400" b="1" kern="1200" dirty="0">
                          <a:solidFill>
                            <a:schemeClr val="lt1"/>
                          </a:solidFill>
                          <a:effectLst/>
                          <a:latin typeface="+mn-lt"/>
                          <a:ea typeface="+mn-ea"/>
                          <a:cs typeface="+mn-cs"/>
                        </a:rPr>
                        <a:t>Practical application of research with graduation project teams.</a:t>
                      </a:r>
                    </a:p>
                    <a:p>
                      <a:pPr marL="0" marR="0" lvl="0" indent="0" algn="l" rtl="0">
                        <a:lnSpc>
                          <a:spcPct val="115000"/>
                        </a:lnSpc>
                        <a:spcBef>
                          <a:spcPts val="0"/>
                        </a:spcBef>
                        <a:spcAft>
                          <a:spcPts val="0"/>
                        </a:spcAft>
                        <a:buFont typeface="Times New Roman" panose="02020603050405020304" pitchFamily="18" charset="0"/>
                        <a:buNone/>
                        <a:tabLst>
                          <a:tab pos="285750" algn="l"/>
                        </a:tabLst>
                      </a:pP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14/10/2023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91170908"/>
                  </a:ext>
                </a:extLst>
              </a:tr>
            </a:tbl>
          </a:graphicData>
        </a:graphic>
      </p:graphicFrame>
    </p:spTree>
    <p:extLst>
      <p:ext uri="{BB962C8B-B14F-4D97-AF65-F5344CB8AC3E}">
        <p14:creationId xmlns:p14="http://schemas.microsoft.com/office/powerpoint/2010/main" val="133714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8" name="Table 7">
            <a:extLst>
              <a:ext uri="{FF2B5EF4-FFF2-40B4-BE49-F238E27FC236}">
                <a16:creationId xmlns:a16="http://schemas.microsoft.com/office/drawing/2014/main" id="{79AC5AC5-771A-5CC9-54A2-BF93B097DF27}"/>
              </a:ext>
            </a:extLst>
          </p:cNvPr>
          <p:cNvGraphicFramePr>
            <a:graphicFrameLocks noGrp="1"/>
          </p:cNvGraphicFramePr>
          <p:nvPr>
            <p:extLst>
              <p:ext uri="{D42A27DB-BD31-4B8C-83A1-F6EECF244321}">
                <p14:modId xmlns:p14="http://schemas.microsoft.com/office/powerpoint/2010/main" val="108880844"/>
              </p:ext>
            </p:extLst>
          </p:nvPr>
        </p:nvGraphicFramePr>
        <p:xfrm>
          <a:off x="2136765" y="2079564"/>
          <a:ext cx="7569209" cy="3864036"/>
        </p:xfrm>
        <a:graphic>
          <a:graphicData uri="http://schemas.openxmlformats.org/drawingml/2006/table">
            <a:tbl>
              <a:tblPr firstRow="1" firstCol="1" bandRow="1">
                <a:tableStyleId>{5C22544A-7EE6-4342-B048-85BDC9FD1C3A}</a:tableStyleId>
              </a:tblPr>
              <a:tblGrid>
                <a:gridCol w="3691344">
                  <a:extLst>
                    <a:ext uri="{9D8B030D-6E8A-4147-A177-3AD203B41FA5}">
                      <a16:colId xmlns:a16="http://schemas.microsoft.com/office/drawing/2014/main" val="4273822949"/>
                    </a:ext>
                  </a:extLst>
                </a:gridCol>
                <a:gridCol w="1353041">
                  <a:extLst>
                    <a:ext uri="{9D8B030D-6E8A-4147-A177-3AD203B41FA5}">
                      <a16:colId xmlns:a16="http://schemas.microsoft.com/office/drawing/2014/main" val="2149197066"/>
                    </a:ext>
                  </a:extLst>
                </a:gridCol>
                <a:gridCol w="1262412">
                  <a:extLst>
                    <a:ext uri="{9D8B030D-6E8A-4147-A177-3AD203B41FA5}">
                      <a16:colId xmlns:a16="http://schemas.microsoft.com/office/drawing/2014/main" val="628089151"/>
                    </a:ext>
                  </a:extLst>
                </a:gridCol>
                <a:gridCol w="1262412">
                  <a:extLst>
                    <a:ext uri="{9D8B030D-6E8A-4147-A177-3AD203B41FA5}">
                      <a16:colId xmlns:a16="http://schemas.microsoft.com/office/drawing/2014/main" val="145456404"/>
                    </a:ext>
                  </a:extLst>
                </a:gridCol>
              </a:tblGrid>
              <a:tr h="3864036">
                <a:tc>
                  <a:txBody>
                    <a:bodyPr/>
                    <a:lstStyle/>
                    <a:p>
                      <a:pPr marL="0" marR="0" algn="l" rtl="0">
                        <a:lnSpc>
                          <a:spcPct val="115000"/>
                        </a:lnSpc>
                        <a:spcBef>
                          <a:spcPts val="0"/>
                        </a:spcBef>
                        <a:spcAft>
                          <a:spcPts val="0"/>
                        </a:spcAft>
                        <a:tabLst>
                          <a:tab pos="457200" algn="l"/>
                        </a:tabLst>
                      </a:pPr>
                      <a:r>
                        <a:rPr lang="en-US" sz="1400" dirty="0">
                          <a:effectLst/>
                          <a:highlight>
                            <a:srgbClr val="C0C0C0"/>
                          </a:highlight>
                        </a:rPr>
                        <a:t>Research Proposal</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u="sng" dirty="0">
                          <a:effectLst/>
                        </a:rPr>
                        <a:t>Research Proposal components: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Hypotheses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Literature Review</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Methodology</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Structure</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limits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Initial reference list</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a:t>
                      </a:r>
                      <a:endParaRPr lang="en-US" sz="1100" dirty="0">
                        <a:effectLst/>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US" sz="1400" dirty="0">
                          <a:effectLst/>
                        </a:rPr>
                        <a:t>-  </a:t>
                      </a:r>
                      <a:r>
                        <a:rPr lang="en-US" sz="1400" b="1" kern="1200" dirty="0">
                          <a:solidFill>
                            <a:schemeClr val="lt1"/>
                          </a:solidFill>
                          <a:effectLst/>
                          <a:latin typeface="+mn-lt"/>
                          <a:ea typeface="+mn-ea"/>
                          <a:cs typeface="+mn-cs"/>
                        </a:rPr>
                        <a:t>Practical application of research with graduation project teams</a:t>
                      </a:r>
                      <a:r>
                        <a:rPr lang="en-US" sz="1400" dirty="0">
                          <a:effectLst/>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4</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21/10/2023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75995001"/>
                  </a:ext>
                </a:extLst>
              </a:tr>
            </a:tbl>
          </a:graphicData>
        </a:graphic>
      </p:graphicFrame>
    </p:spTree>
    <p:extLst>
      <p:ext uri="{BB962C8B-B14F-4D97-AF65-F5344CB8AC3E}">
        <p14:creationId xmlns:p14="http://schemas.microsoft.com/office/powerpoint/2010/main" val="1205473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6658ABBF-E1D2-7ED9-7538-B0353A59C578}"/>
              </a:ext>
            </a:extLst>
          </p:cNvPr>
          <p:cNvGraphicFramePr>
            <a:graphicFrameLocks noGrp="1"/>
          </p:cNvGraphicFramePr>
          <p:nvPr>
            <p:extLst>
              <p:ext uri="{D42A27DB-BD31-4B8C-83A1-F6EECF244321}">
                <p14:modId xmlns:p14="http://schemas.microsoft.com/office/powerpoint/2010/main" val="305163702"/>
              </p:ext>
            </p:extLst>
          </p:nvPr>
        </p:nvGraphicFramePr>
        <p:xfrm>
          <a:off x="2209800" y="1771246"/>
          <a:ext cx="7215264" cy="3734204"/>
        </p:xfrm>
        <a:graphic>
          <a:graphicData uri="http://schemas.openxmlformats.org/drawingml/2006/table">
            <a:tbl>
              <a:tblPr firstRow="1" firstCol="1" bandRow="1">
                <a:tableStyleId>{5C22544A-7EE6-4342-B048-85BDC9FD1C3A}</a:tableStyleId>
              </a:tblPr>
              <a:tblGrid>
                <a:gridCol w="3606513">
                  <a:extLst>
                    <a:ext uri="{9D8B030D-6E8A-4147-A177-3AD203B41FA5}">
                      <a16:colId xmlns:a16="http://schemas.microsoft.com/office/drawing/2014/main" val="1269891359"/>
                    </a:ext>
                  </a:extLst>
                </a:gridCol>
                <a:gridCol w="809801">
                  <a:extLst>
                    <a:ext uri="{9D8B030D-6E8A-4147-A177-3AD203B41FA5}">
                      <a16:colId xmlns:a16="http://schemas.microsoft.com/office/drawing/2014/main" val="4009377477"/>
                    </a:ext>
                  </a:extLst>
                </a:gridCol>
                <a:gridCol w="1399475">
                  <a:extLst>
                    <a:ext uri="{9D8B030D-6E8A-4147-A177-3AD203B41FA5}">
                      <a16:colId xmlns:a16="http://schemas.microsoft.com/office/drawing/2014/main" val="1538306903"/>
                    </a:ext>
                  </a:extLst>
                </a:gridCol>
                <a:gridCol w="1399475">
                  <a:extLst>
                    <a:ext uri="{9D8B030D-6E8A-4147-A177-3AD203B41FA5}">
                      <a16:colId xmlns:a16="http://schemas.microsoft.com/office/drawing/2014/main" val="1475972159"/>
                    </a:ext>
                  </a:extLst>
                </a:gridCol>
              </a:tblGrid>
              <a:tr h="3734204">
                <a:tc>
                  <a:txBody>
                    <a:bodyPr/>
                    <a:lstStyle/>
                    <a:p>
                      <a:pPr marL="0" marR="0" algn="l" rtl="0">
                        <a:lnSpc>
                          <a:spcPct val="115000"/>
                        </a:lnSpc>
                        <a:spcBef>
                          <a:spcPts val="0"/>
                        </a:spcBef>
                        <a:spcAft>
                          <a:spcPts val="0"/>
                        </a:spcAft>
                      </a:pPr>
                      <a:r>
                        <a:rPr lang="en-US" sz="1400" dirty="0">
                          <a:effectLst/>
                          <a:highlight>
                            <a:srgbClr val="D3D3D3"/>
                          </a:highlight>
                        </a:rPr>
                        <a:t>Research Methods</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method concept</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Types of research methods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Inductive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Deductive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Historical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Experimental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Descriptive Method</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a:t>
                      </a:r>
                      <a:endParaRPr lang="en-US" sz="1100" dirty="0">
                        <a:effectLst/>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US" sz="1400" dirty="0">
                          <a:effectLst/>
                        </a:rPr>
                        <a:t>- </a:t>
                      </a:r>
                      <a:r>
                        <a:rPr lang="en-US" sz="1400" b="1" kern="1200" dirty="0">
                          <a:solidFill>
                            <a:schemeClr val="lt1"/>
                          </a:solidFill>
                          <a:effectLst/>
                          <a:latin typeface="+mn-lt"/>
                          <a:ea typeface="+mn-ea"/>
                          <a:cs typeface="+mn-cs"/>
                        </a:rPr>
                        <a:t>Practical application of research with graduation project teams.</a:t>
                      </a:r>
                    </a:p>
                    <a:p>
                      <a:pPr marL="0" marR="0" algn="l" rtl="0">
                        <a:lnSpc>
                          <a:spcPct val="115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5</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600" b="1" kern="1200" dirty="0">
                          <a:solidFill>
                            <a:schemeClr val="lt1"/>
                          </a:solidFill>
                          <a:effectLst/>
                          <a:latin typeface="+mn-lt"/>
                          <a:ea typeface="+mn-ea"/>
                          <a:cs typeface="+mn-cs"/>
                        </a:rPr>
                        <a:t>28/10/2023</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00428163"/>
                  </a:ext>
                </a:extLst>
              </a:tr>
            </a:tbl>
          </a:graphicData>
        </a:graphic>
      </p:graphicFrame>
    </p:spTree>
    <p:extLst>
      <p:ext uri="{BB962C8B-B14F-4D97-AF65-F5344CB8AC3E}">
        <p14:creationId xmlns:p14="http://schemas.microsoft.com/office/powerpoint/2010/main" val="3004095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66EA24AF-2FE0-C81B-6E57-DA92884D9822}"/>
              </a:ext>
            </a:extLst>
          </p:cNvPr>
          <p:cNvGraphicFramePr>
            <a:graphicFrameLocks noGrp="1"/>
          </p:cNvGraphicFramePr>
          <p:nvPr>
            <p:extLst>
              <p:ext uri="{D42A27DB-BD31-4B8C-83A1-F6EECF244321}">
                <p14:modId xmlns:p14="http://schemas.microsoft.com/office/powerpoint/2010/main" val="2506503922"/>
              </p:ext>
            </p:extLst>
          </p:nvPr>
        </p:nvGraphicFramePr>
        <p:xfrm>
          <a:off x="1927216" y="1937734"/>
          <a:ext cx="8512184" cy="3435096"/>
        </p:xfrm>
        <a:graphic>
          <a:graphicData uri="http://schemas.openxmlformats.org/drawingml/2006/table">
            <a:tbl>
              <a:tblPr firstRow="1" firstCol="1" bandRow="1">
                <a:tableStyleId>{5C22544A-7EE6-4342-B048-85BDC9FD1C3A}</a:tableStyleId>
              </a:tblPr>
              <a:tblGrid>
                <a:gridCol w="5772978">
                  <a:extLst>
                    <a:ext uri="{9D8B030D-6E8A-4147-A177-3AD203B41FA5}">
                      <a16:colId xmlns:a16="http://schemas.microsoft.com/office/drawing/2014/main" val="1889057762"/>
                    </a:ext>
                  </a:extLst>
                </a:gridCol>
                <a:gridCol w="882810">
                  <a:extLst>
                    <a:ext uri="{9D8B030D-6E8A-4147-A177-3AD203B41FA5}">
                      <a16:colId xmlns:a16="http://schemas.microsoft.com/office/drawing/2014/main" val="1634227846"/>
                    </a:ext>
                  </a:extLst>
                </a:gridCol>
                <a:gridCol w="716526">
                  <a:extLst>
                    <a:ext uri="{9D8B030D-6E8A-4147-A177-3AD203B41FA5}">
                      <a16:colId xmlns:a16="http://schemas.microsoft.com/office/drawing/2014/main" val="1929327160"/>
                    </a:ext>
                  </a:extLst>
                </a:gridCol>
                <a:gridCol w="1139870">
                  <a:extLst>
                    <a:ext uri="{9D8B030D-6E8A-4147-A177-3AD203B41FA5}">
                      <a16:colId xmlns:a16="http://schemas.microsoft.com/office/drawing/2014/main" val="2671412377"/>
                    </a:ext>
                  </a:extLst>
                </a:gridCol>
              </a:tblGrid>
              <a:tr h="0">
                <a:tc>
                  <a:txBody>
                    <a:bodyPr/>
                    <a:lstStyle/>
                    <a:p>
                      <a:pPr marL="0" marR="0" algn="l" rtl="0">
                        <a:lnSpc>
                          <a:spcPct val="115000"/>
                        </a:lnSpc>
                        <a:spcBef>
                          <a:spcPts val="0"/>
                        </a:spcBef>
                        <a:spcAft>
                          <a:spcPts val="0"/>
                        </a:spcAft>
                      </a:pPr>
                      <a:r>
                        <a:rPr lang="en-US" sz="1400" dirty="0">
                          <a:effectLst/>
                          <a:highlight>
                            <a:srgbClr val="C0C0C0"/>
                          </a:highlight>
                        </a:rPr>
                        <a:t>Population and Sampling</a:t>
                      </a:r>
                      <a:r>
                        <a:rPr lang="en-US" sz="1400" dirty="0">
                          <a:effectLst/>
                        </a:rPr>
                        <a:t> </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An Introduction</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The concept of population and research sample</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Reasons for using the sampling method</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Sample type</a:t>
                      </a:r>
                      <a:endParaRPr lang="en-US" sz="1100" dirty="0">
                        <a:effectLst/>
                      </a:endParaRPr>
                    </a:p>
                    <a:p>
                      <a:pPr marL="342900" marR="0" lvl="0" indent="-342900" algn="l" rtl="0">
                        <a:lnSpc>
                          <a:spcPct val="115000"/>
                        </a:lnSpc>
                        <a:spcBef>
                          <a:spcPts val="0"/>
                        </a:spcBef>
                        <a:spcAft>
                          <a:spcPts val="0"/>
                        </a:spcAft>
                        <a:buFont typeface="+mj-lt"/>
                        <a:buAutoNum type="alphaUcPeriod"/>
                      </a:pPr>
                      <a:r>
                        <a:rPr lang="en-US" sz="1400" u="sng" dirty="0">
                          <a:effectLst/>
                        </a:rPr>
                        <a:t>Random sample (probability)</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Simple random sample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Systematic sample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Stratified random sample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Cluster random sampling</a:t>
                      </a:r>
                      <a:endParaRPr lang="en-US" sz="1100" dirty="0">
                        <a:effectLst/>
                      </a:endParaRPr>
                    </a:p>
                    <a:p>
                      <a:pPr marL="914400" marR="0" algn="l" rtl="0">
                        <a:lnSpc>
                          <a:spcPct val="115000"/>
                        </a:lnSpc>
                        <a:spcBef>
                          <a:spcPts val="0"/>
                        </a:spcBef>
                        <a:spcAft>
                          <a:spcPts val="0"/>
                        </a:spcAft>
                      </a:pPr>
                      <a:r>
                        <a:rPr lang="ar-SA"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 Receiving and Approval of all project plans.</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6</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04/11/2023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91078809"/>
                  </a:ext>
                </a:extLst>
              </a:tr>
            </a:tbl>
          </a:graphicData>
        </a:graphic>
      </p:graphicFrame>
    </p:spTree>
    <p:extLst>
      <p:ext uri="{BB962C8B-B14F-4D97-AF65-F5344CB8AC3E}">
        <p14:creationId xmlns:p14="http://schemas.microsoft.com/office/powerpoint/2010/main" val="3279680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2C428B17-1E1A-EEC9-DE59-A6CFC9D5D7C6}"/>
              </a:ext>
            </a:extLst>
          </p:cNvPr>
          <p:cNvGraphicFramePr>
            <a:graphicFrameLocks noGrp="1"/>
          </p:cNvGraphicFramePr>
          <p:nvPr>
            <p:extLst>
              <p:ext uri="{D42A27DB-BD31-4B8C-83A1-F6EECF244321}">
                <p14:modId xmlns:p14="http://schemas.microsoft.com/office/powerpoint/2010/main" val="3286665054"/>
              </p:ext>
            </p:extLst>
          </p:nvPr>
        </p:nvGraphicFramePr>
        <p:xfrm>
          <a:off x="2136766" y="2030639"/>
          <a:ext cx="7106285" cy="3125747"/>
        </p:xfrm>
        <a:graphic>
          <a:graphicData uri="http://schemas.openxmlformats.org/drawingml/2006/table">
            <a:tbl>
              <a:tblPr firstRow="1" firstCol="1" bandRow="1">
                <a:tableStyleId>{5C22544A-7EE6-4342-B048-85BDC9FD1C3A}</a:tableStyleId>
              </a:tblPr>
              <a:tblGrid>
                <a:gridCol w="4246135">
                  <a:extLst>
                    <a:ext uri="{9D8B030D-6E8A-4147-A177-3AD203B41FA5}">
                      <a16:colId xmlns:a16="http://schemas.microsoft.com/office/drawing/2014/main" val="3552282075"/>
                    </a:ext>
                  </a:extLst>
                </a:gridCol>
                <a:gridCol w="768016">
                  <a:extLst>
                    <a:ext uri="{9D8B030D-6E8A-4147-A177-3AD203B41FA5}">
                      <a16:colId xmlns:a16="http://schemas.microsoft.com/office/drawing/2014/main" val="3282530177"/>
                    </a:ext>
                  </a:extLst>
                </a:gridCol>
                <a:gridCol w="1046067">
                  <a:extLst>
                    <a:ext uri="{9D8B030D-6E8A-4147-A177-3AD203B41FA5}">
                      <a16:colId xmlns:a16="http://schemas.microsoft.com/office/drawing/2014/main" val="3822172146"/>
                    </a:ext>
                  </a:extLst>
                </a:gridCol>
                <a:gridCol w="1046067">
                  <a:extLst>
                    <a:ext uri="{9D8B030D-6E8A-4147-A177-3AD203B41FA5}">
                      <a16:colId xmlns:a16="http://schemas.microsoft.com/office/drawing/2014/main" val="2297310908"/>
                    </a:ext>
                  </a:extLst>
                </a:gridCol>
              </a:tblGrid>
              <a:tr h="3125747">
                <a:tc>
                  <a:txBody>
                    <a:bodyPr/>
                    <a:lstStyle/>
                    <a:p>
                      <a:pPr marL="0" marR="0" algn="l" rtl="0">
                        <a:lnSpc>
                          <a:spcPct val="115000"/>
                        </a:lnSpc>
                        <a:spcBef>
                          <a:spcPts val="0"/>
                        </a:spcBef>
                        <a:spcAft>
                          <a:spcPts val="0"/>
                        </a:spcAft>
                      </a:pPr>
                      <a:r>
                        <a:rPr lang="en-US" sz="1400">
                          <a:effectLst/>
                          <a:highlight>
                            <a:srgbClr val="C0C0C0"/>
                          </a:highlight>
                        </a:rPr>
                        <a:t>Population and Sampling</a:t>
                      </a:r>
                      <a:r>
                        <a:rPr lang="en-US" sz="1400">
                          <a:effectLst/>
                        </a:rPr>
                        <a:t> </a:t>
                      </a:r>
                      <a:endParaRPr lang="en-US" sz="1100">
                        <a:effectLst/>
                      </a:endParaRPr>
                    </a:p>
                    <a:p>
                      <a:pPr marL="342900" marR="0" lvl="0" indent="-342900" algn="l" rtl="0">
                        <a:lnSpc>
                          <a:spcPct val="115000"/>
                        </a:lnSpc>
                        <a:spcBef>
                          <a:spcPts val="0"/>
                        </a:spcBef>
                        <a:spcAft>
                          <a:spcPts val="0"/>
                        </a:spcAft>
                        <a:buFont typeface="+mj-lt"/>
                        <a:buAutoNum type="alphaUcPeriod"/>
                      </a:pPr>
                      <a:r>
                        <a:rPr lang="en-US" sz="1400" u="sng">
                          <a:effectLst/>
                        </a:rPr>
                        <a:t>Non-random samples</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Convenience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Intended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Quota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Snowball sample</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Sample selection steps</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Specify the sample size</a:t>
                      </a:r>
                      <a:endParaRPr lang="en-US" sz="1100">
                        <a:effectLst/>
                      </a:endParaRPr>
                    </a:p>
                    <a:p>
                      <a:pPr marL="0" marR="0" algn="l" rtl="0">
                        <a:lnSpc>
                          <a:spcPct val="115000"/>
                        </a:lnSpc>
                        <a:spcBef>
                          <a:spcPts val="0"/>
                        </a:spcBef>
                        <a:spcAft>
                          <a:spcPts val="0"/>
                        </a:spcAft>
                      </a:pPr>
                      <a:r>
                        <a:rPr lang="ar-SA" sz="1400">
                          <a:effectLst/>
                          <a:highlight>
                            <a:srgbClr val="D3D3D3"/>
                          </a:highligh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follow up theoretical content writing tasks with research groups.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7</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11/11/2023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48149297"/>
                  </a:ext>
                </a:extLst>
              </a:tr>
            </a:tbl>
          </a:graphicData>
        </a:graphic>
      </p:graphicFrame>
    </p:spTree>
    <p:extLst>
      <p:ext uri="{BB962C8B-B14F-4D97-AF65-F5344CB8AC3E}">
        <p14:creationId xmlns:p14="http://schemas.microsoft.com/office/powerpoint/2010/main" val="2646241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A2DBB1F-324A-E755-6FBF-2CFFF0D1B849}"/>
              </a:ext>
            </a:extLst>
          </p:cNvPr>
          <p:cNvGraphicFramePr>
            <a:graphicFrameLocks noGrp="1"/>
          </p:cNvGraphicFramePr>
          <p:nvPr>
            <p:extLst>
              <p:ext uri="{D42A27DB-BD31-4B8C-83A1-F6EECF244321}">
                <p14:modId xmlns:p14="http://schemas.microsoft.com/office/powerpoint/2010/main" val="1756628859"/>
              </p:ext>
            </p:extLst>
          </p:nvPr>
        </p:nvGraphicFramePr>
        <p:xfrm>
          <a:off x="1952777" y="2194697"/>
          <a:ext cx="8286599" cy="2699004"/>
        </p:xfrm>
        <a:graphic>
          <a:graphicData uri="http://schemas.openxmlformats.org/drawingml/2006/table">
            <a:tbl>
              <a:tblPr firstRow="1" firstCol="1" bandRow="1">
                <a:tableStyleId>{5C22544A-7EE6-4342-B048-85BDC9FD1C3A}</a:tableStyleId>
              </a:tblPr>
              <a:tblGrid>
                <a:gridCol w="5400523">
                  <a:extLst>
                    <a:ext uri="{9D8B030D-6E8A-4147-A177-3AD203B41FA5}">
                      <a16:colId xmlns:a16="http://schemas.microsoft.com/office/drawing/2014/main" val="3145118151"/>
                    </a:ext>
                  </a:extLst>
                </a:gridCol>
                <a:gridCol w="752475">
                  <a:extLst>
                    <a:ext uri="{9D8B030D-6E8A-4147-A177-3AD203B41FA5}">
                      <a16:colId xmlns:a16="http://schemas.microsoft.com/office/drawing/2014/main" val="1541393993"/>
                    </a:ext>
                  </a:extLst>
                </a:gridCol>
                <a:gridCol w="847725">
                  <a:extLst>
                    <a:ext uri="{9D8B030D-6E8A-4147-A177-3AD203B41FA5}">
                      <a16:colId xmlns:a16="http://schemas.microsoft.com/office/drawing/2014/main" val="2856230020"/>
                    </a:ext>
                  </a:extLst>
                </a:gridCol>
                <a:gridCol w="1285876">
                  <a:extLst>
                    <a:ext uri="{9D8B030D-6E8A-4147-A177-3AD203B41FA5}">
                      <a16:colId xmlns:a16="http://schemas.microsoft.com/office/drawing/2014/main" val="2286150384"/>
                    </a:ext>
                  </a:extLst>
                </a:gridCol>
              </a:tblGrid>
              <a:tr h="0">
                <a:tc>
                  <a:txBody>
                    <a:bodyPr/>
                    <a:lstStyle/>
                    <a:p>
                      <a:pPr marL="0" marR="0" algn="l" rtl="0">
                        <a:lnSpc>
                          <a:spcPct val="115000"/>
                        </a:lnSpc>
                        <a:spcBef>
                          <a:spcPts val="0"/>
                        </a:spcBef>
                        <a:spcAft>
                          <a:spcPts val="0"/>
                        </a:spcAft>
                      </a:pPr>
                      <a:r>
                        <a:rPr lang="en-US" sz="1400" dirty="0">
                          <a:effectLst/>
                          <a:highlight>
                            <a:srgbClr val="C0C0C0"/>
                          </a:highlight>
                        </a:rPr>
                        <a:t>Data Collection</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Data Collection Introduction</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Primary data and secondary data</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Methods for collecting primary data</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Questionnaire.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The interview</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Observation</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Focus groups.</a:t>
                      </a:r>
                      <a:endParaRPr lang="en-US" sz="1100" dirty="0">
                        <a:effectLst/>
                      </a:endParaRPr>
                    </a:p>
                    <a:p>
                      <a:pPr marL="1028700" marR="0" algn="l" rtl="0">
                        <a:lnSpc>
                          <a:spcPct val="115000"/>
                        </a:lnSpc>
                        <a:spcBef>
                          <a:spcPts val="0"/>
                        </a:spcBef>
                        <a:spcAft>
                          <a:spcPts val="0"/>
                        </a:spcAft>
                      </a:pPr>
                      <a:r>
                        <a:rPr lang="ar-SA"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Follow up on the practical application of research with graduation project teams.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8</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18/11/2023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78915906"/>
                  </a:ext>
                </a:extLst>
              </a:tr>
            </a:tbl>
          </a:graphicData>
        </a:graphic>
      </p:graphicFrame>
    </p:spTree>
    <p:extLst>
      <p:ext uri="{BB962C8B-B14F-4D97-AF65-F5344CB8AC3E}">
        <p14:creationId xmlns:p14="http://schemas.microsoft.com/office/powerpoint/2010/main" val="10285898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C26D7303-B1A8-E0DA-47BD-123897FFF085}"/>
              </a:ext>
            </a:extLst>
          </p:cNvPr>
          <p:cNvGraphicFramePr>
            <a:graphicFrameLocks noGrp="1"/>
          </p:cNvGraphicFramePr>
          <p:nvPr>
            <p:extLst>
              <p:ext uri="{D42A27DB-BD31-4B8C-83A1-F6EECF244321}">
                <p14:modId xmlns:p14="http://schemas.microsoft.com/office/powerpoint/2010/main" val="305255754"/>
              </p:ext>
            </p:extLst>
          </p:nvPr>
        </p:nvGraphicFramePr>
        <p:xfrm>
          <a:off x="2136766" y="1758950"/>
          <a:ext cx="7435860" cy="4351338"/>
        </p:xfrm>
        <a:graphic>
          <a:graphicData uri="http://schemas.openxmlformats.org/drawingml/2006/table">
            <a:tbl>
              <a:tblPr firstRow="1" firstCol="1" bandRow="1">
                <a:tableStyleId>{5C22544A-7EE6-4342-B048-85BDC9FD1C3A}</a:tableStyleId>
              </a:tblPr>
              <a:tblGrid>
                <a:gridCol w="5043015">
                  <a:extLst>
                    <a:ext uri="{9D8B030D-6E8A-4147-A177-3AD203B41FA5}">
                      <a16:colId xmlns:a16="http://schemas.microsoft.com/office/drawing/2014/main" val="3329014712"/>
                    </a:ext>
                  </a:extLst>
                </a:gridCol>
                <a:gridCol w="771183">
                  <a:extLst>
                    <a:ext uri="{9D8B030D-6E8A-4147-A177-3AD203B41FA5}">
                      <a16:colId xmlns:a16="http://schemas.microsoft.com/office/drawing/2014/main" val="3379498330"/>
                    </a:ext>
                  </a:extLst>
                </a:gridCol>
                <a:gridCol w="612012">
                  <a:extLst>
                    <a:ext uri="{9D8B030D-6E8A-4147-A177-3AD203B41FA5}">
                      <a16:colId xmlns:a16="http://schemas.microsoft.com/office/drawing/2014/main" val="1064292453"/>
                    </a:ext>
                  </a:extLst>
                </a:gridCol>
                <a:gridCol w="1009650">
                  <a:extLst>
                    <a:ext uri="{9D8B030D-6E8A-4147-A177-3AD203B41FA5}">
                      <a16:colId xmlns:a16="http://schemas.microsoft.com/office/drawing/2014/main" val="3057483586"/>
                    </a:ext>
                  </a:extLst>
                </a:gridCol>
              </a:tblGrid>
              <a:tr h="4351338">
                <a:tc>
                  <a:txBody>
                    <a:bodyPr/>
                    <a:lstStyle/>
                    <a:p>
                      <a:pPr marL="0" marR="0" algn="l" rtl="0">
                        <a:lnSpc>
                          <a:spcPct val="115000"/>
                        </a:lnSpc>
                        <a:spcBef>
                          <a:spcPts val="0"/>
                        </a:spcBef>
                        <a:spcAft>
                          <a:spcPts val="0"/>
                        </a:spcAft>
                      </a:pPr>
                      <a:r>
                        <a:rPr lang="en-US" sz="1100" dirty="0">
                          <a:effectLst/>
                          <a:highlight>
                            <a:srgbClr val="C0C0C0"/>
                          </a:highlight>
                        </a:rPr>
                        <a:t>Validity and Reliability</a:t>
                      </a:r>
                      <a:endParaRPr lang="en-US" sz="9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100" dirty="0">
                          <a:effectLst/>
                        </a:rPr>
                        <a:t>Validity and Reliability Introduction</a:t>
                      </a:r>
                      <a:endParaRPr lang="en-US" sz="900" dirty="0">
                        <a:effectLst/>
                      </a:endParaRPr>
                    </a:p>
                    <a:p>
                      <a:pPr marL="342900" marR="0" lvl="0" indent="-342900" algn="l" rtl="0">
                        <a:lnSpc>
                          <a:spcPct val="115000"/>
                        </a:lnSpc>
                        <a:spcBef>
                          <a:spcPts val="0"/>
                        </a:spcBef>
                        <a:spcAft>
                          <a:spcPts val="0"/>
                        </a:spcAft>
                        <a:buFont typeface="+mj-lt"/>
                        <a:buAutoNum type="alphaUcPeriod"/>
                      </a:pPr>
                      <a:r>
                        <a:rPr lang="en-US" sz="1100" dirty="0">
                          <a:effectLst/>
                        </a:rPr>
                        <a:t>First:  Validity </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The concept of Validity  </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Types of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Face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Content Validity</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Criterion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Predictive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Factor Validity </a:t>
                      </a:r>
                      <a:endParaRPr lang="en-US" sz="900" dirty="0">
                        <a:effectLst/>
                      </a:endParaRPr>
                    </a:p>
                    <a:p>
                      <a:pPr marL="342900" marR="0" lvl="0" indent="-342900" algn="l" rtl="0">
                        <a:lnSpc>
                          <a:spcPct val="115000"/>
                        </a:lnSpc>
                        <a:spcBef>
                          <a:spcPts val="0"/>
                        </a:spcBef>
                        <a:spcAft>
                          <a:spcPts val="0"/>
                        </a:spcAft>
                        <a:buFont typeface="+mj-lt"/>
                        <a:buAutoNum type="alphaUcPeriod" startAt="2"/>
                      </a:pPr>
                      <a:r>
                        <a:rPr lang="en-US" sz="1100" dirty="0">
                          <a:effectLst/>
                        </a:rPr>
                        <a:t>Second: Reliability</a:t>
                      </a:r>
                      <a:endParaRPr lang="en-US" sz="900" dirty="0">
                        <a:effectLst/>
                      </a:endParaRPr>
                    </a:p>
                    <a:p>
                      <a:pPr marL="342900" marR="0" lvl="0" indent="-342900" algn="l" rtl="0">
                        <a:lnSpc>
                          <a:spcPct val="115000"/>
                        </a:lnSpc>
                        <a:spcBef>
                          <a:spcPts val="0"/>
                        </a:spcBef>
                        <a:spcAft>
                          <a:spcPts val="0"/>
                        </a:spcAft>
                        <a:buFont typeface="+mj-lt"/>
                        <a:buAutoNum type="arabicPeriod"/>
                      </a:pPr>
                      <a:r>
                        <a:rPr lang="en-US" sz="1100" dirty="0">
                          <a:effectLst/>
                        </a:rPr>
                        <a:t>The concept of Reliability</a:t>
                      </a:r>
                      <a:endParaRPr lang="en-US" sz="900" dirty="0">
                        <a:effectLst/>
                      </a:endParaRPr>
                    </a:p>
                    <a:p>
                      <a:pPr marL="342900" marR="0" lvl="0" indent="-342900" algn="l" rtl="0">
                        <a:lnSpc>
                          <a:spcPct val="115000"/>
                        </a:lnSpc>
                        <a:spcBef>
                          <a:spcPts val="0"/>
                        </a:spcBef>
                        <a:spcAft>
                          <a:spcPts val="0"/>
                        </a:spcAft>
                        <a:buFont typeface="+mj-lt"/>
                        <a:buAutoNum type="arabicPeriod"/>
                      </a:pPr>
                      <a:r>
                        <a:rPr lang="en-US" sz="1100" dirty="0">
                          <a:effectLst/>
                        </a:rPr>
                        <a:t>Methods for measuring Reliability</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The first method: test and re-test</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The second method: half-partition (Split-half method)</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The third method: Cronbach’s stability coefficient alpha</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Factors affecting the Reliability of the questionnaire</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The relationship between test Validity and Reliability</a:t>
                      </a:r>
                      <a:endParaRPr lang="en-US" sz="900" dirty="0">
                        <a:effectLst/>
                      </a:endParaRPr>
                    </a:p>
                    <a:p>
                      <a:pPr marL="0" marR="0" algn="l" rtl="0">
                        <a:lnSpc>
                          <a:spcPct val="115000"/>
                        </a:lnSpc>
                        <a:spcBef>
                          <a:spcPts val="0"/>
                        </a:spcBef>
                        <a:spcAft>
                          <a:spcPts val="0"/>
                        </a:spcAft>
                      </a:pPr>
                      <a:r>
                        <a:rPr lang="en-US" sz="1100" dirty="0">
                          <a:effectLst/>
                        </a:rPr>
                        <a:t> </a:t>
                      </a:r>
                      <a:endParaRPr lang="en-US" sz="900" dirty="0">
                        <a:effectLst/>
                      </a:endParaRPr>
                    </a:p>
                    <a:p>
                      <a:pPr marL="0" marR="0" algn="l" rtl="0">
                        <a:lnSpc>
                          <a:spcPct val="115000"/>
                        </a:lnSpc>
                        <a:spcBef>
                          <a:spcPts val="0"/>
                        </a:spcBef>
                        <a:spcAft>
                          <a:spcPts val="0"/>
                        </a:spcAft>
                      </a:pPr>
                      <a:r>
                        <a:rPr lang="en-US" sz="1100" dirty="0">
                          <a:effectLst/>
                          <a:highlight>
                            <a:srgbClr val="D3D3D3"/>
                          </a:highlight>
                        </a:rPr>
                        <a:t>Coordination Tasks</a:t>
                      </a:r>
                      <a:r>
                        <a:rPr lang="en-US" sz="1100" dirty="0">
                          <a:effectLst/>
                        </a:rPr>
                        <a:t>: Follow up on the practical application of research with graduation project teams.</a:t>
                      </a:r>
                      <a:r>
                        <a:rPr lang="en-US" sz="1100" u="none" strike="noStrike" dirty="0">
                          <a:effectLst/>
                        </a:rPr>
                        <a:t/>
                      </a:r>
                      <a:br>
                        <a:rPr lang="en-US" sz="1100" u="none" strike="noStrike" dirty="0">
                          <a:effectLst/>
                        </a:rPr>
                      </a:b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400" dirty="0">
                          <a:effectLst/>
                        </a:rPr>
                        <a:t>9</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400" dirty="0">
                          <a:effectLst/>
                        </a:rPr>
                        <a:t>1:30</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25/11/2023</a:t>
                      </a:r>
                      <a:endParaRPr lang="en-US" sz="70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extLst>
                  <a:ext uri="{0D108BD9-81ED-4DB2-BD59-A6C34878D82A}">
                    <a16:rowId xmlns:a16="http://schemas.microsoft.com/office/drawing/2014/main" val="3212216002"/>
                  </a:ext>
                </a:extLst>
              </a:tr>
            </a:tbl>
          </a:graphicData>
        </a:graphic>
      </p:graphicFrame>
    </p:spTree>
    <p:extLst>
      <p:ext uri="{BB962C8B-B14F-4D97-AF65-F5344CB8AC3E}">
        <p14:creationId xmlns:p14="http://schemas.microsoft.com/office/powerpoint/2010/main" val="188706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5B53BAF-DFEC-CF1A-AF28-C076002A2743}"/>
              </a:ext>
            </a:extLst>
          </p:cNvPr>
          <p:cNvGraphicFramePr>
            <a:graphicFrameLocks noGrp="1"/>
          </p:cNvGraphicFramePr>
          <p:nvPr>
            <p:extLst>
              <p:ext uri="{D42A27DB-BD31-4B8C-83A1-F6EECF244321}">
                <p14:modId xmlns:p14="http://schemas.microsoft.com/office/powerpoint/2010/main" val="3093072758"/>
              </p:ext>
            </p:extLst>
          </p:nvPr>
        </p:nvGraphicFramePr>
        <p:xfrm>
          <a:off x="2136766" y="1791065"/>
          <a:ext cx="7212683" cy="3537049"/>
        </p:xfrm>
        <a:graphic>
          <a:graphicData uri="http://schemas.openxmlformats.org/drawingml/2006/table">
            <a:tbl>
              <a:tblPr firstRow="1" firstCol="1" bandRow="1">
                <a:tableStyleId>{5C22544A-7EE6-4342-B048-85BDC9FD1C3A}</a:tableStyleId>
              </a:tblPr>
              <a:tblGrid>
                <a:gridCol w="4891656">
                  <a:extLst>
                    <a:ext uri="{9D8B030D-6E8A-4147-A177-3AD203B41FA5}">
                      <a16:colId xmlns:a16="http://schemas.microsoft.com/office/drawing/2014/main" val="116334004"/>
                    </a:ext>
                  </a:extLst>
                </a:gridCol>
                <a:gridCol w="625579">
                  <a:extLst>
                    <a:ext uri="{9D8B030D-6E8A-4147-A177-3AD203B41FA5}">
                      <a16:colId xmlns:a16="http://schemas.microsoft.com/office/drawing/2014/main" val="148207506"/>
                    </a:ext>
                  </a:extLst>
                </a:gridCol>
                <a:gridCol w="552450">
                  <a:extLst>
                    <a:ext uri="{9D8B030D-6E8A-4147-A177-3AD203B41FA5}">
                      <a16:colId xmlns:a16="http://schemas.microsoft.com/office/drawing/2014/main" val="287165070"/>
                    </a:ext>
                  </a:extLst>
                </a:gridCol>
                <a:gridCol w="1142998">
                  <a:extLst>
                    <a:ext uri="{9D8B030D-6E8A-4147-A177-3AD203B41FA5}">
                      <a16:colId xmlns:a16="http://schemas.microsoft.com/office/drawing/2014/main" val="2533440"/>
                    </a:ext>
                  </a:extLst>
                </a:gridCol>
              </a:tblGrid>
              <a:tr h="3537049">
                <a:tc>
                  <a:txBody>
                    <a:bodyPr/>
                    <a:lstStyle/>
                    <a:p>
                      <a:pPr marL="0" marR="0" algn="l" rtl="0">
                        <a:lnSpc>
                          <a:spcPct val="115000"/>
                        </a:lnSpc>
                        <a:spcBef>
                          <a:spcPts val="0"/>
                        </a:spcBef>
                        <a:spcAft>
                          <a:spcPts val="0"/>
                        </a:spcAft>
                      </a:pPr>
                      <a:r>
                        <a:rPr lang="en-US" sz="1400">
                          <a:effectLst/>
                          <a:highlight>
                            <a:srgbClr val="C0C0C0"/>
                          </a:highlight>
                        </a:rPr>
                        <a:t>Data Types: (Quantitative &amp; Qualitative)</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first stage: Presentation and analysis of data using the SPSS program</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second stage: Describing the data using statistical measures.</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third stage: Data analysis using SPSS software</a:t>
                      </a:r>
                      <a:endParaRPr lang="en-US" sz="1100">
                        <a:effectLst/>
                      </a:endParaRPr>
                    </a:p>
                    <a:p>
                      <a:pPr marL="28575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Follow up on the practical application of research with graduation project teams.</a:t>
                      </a:r>
                      <a:endParaRPr lang="en-US" sz="1100">
                        <a:effectLst/>
                      </a:endParaRPr>
                    </a:p>
                    <a:p>
                      <a:pPr marL="0" marR="0" algn="l" rtl="0">
                        <a:lnSpc>
                          <a:spcPct val="115000"/>
                        </a:lnSpc>
                        <a:spcBef>
                          <a:spcPts val="0"/>
                        </a:spcBef>
                        <a:spcAft>
                          <a:spcPts val="0"/>
                        </a:spcAft>
                      </a:pPr>
                      <a:r>
                        <a:rPr lang="en-US"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02/12/2023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76705337"/>
                  </a:ext>
                </a:extLst>
              </a:tr>
            </a:tbl>
          </a:graphicData>
        </a:graphic>
      </p:graphicFrame>
    </p:spTree>
    <p:extLst>
      <p:ext uri="{BB962C8B-B14F-4D97-AF65-F5344CB8AC3E}">
        <p14:creationId xmlns:p14="http://schemas.microsoft.com/office/powerpoint/2010/main" val="3149821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7691B760-1234-0568-0CB3-B82D8A5A8643}"/>
              </a:ext>
            </a:extLst>
          </p:cNvPr>
          <p:cNvGraphicFramePr>
            <a:graphicFrameLocks noGrp="1"/>
          </p:cNvGraphicFramePr>
          <p:nvPr>
            <p:extLst>
              <p:ext uri="{D42A27DB-BD31-4B8C-83A1-F6EECF244321}">
                <p14:modId xmlns:p14="http://schemas.microsoft.com/office/powerpoint/2010/main" val="3007429263"/>
              </p:ext>
            </p:extLst>
          </p:nvPr>
        </p:nvGraphicFramePr>
        <p:xfrm>
          <a:off x="2314575" y="1775011"/>
          <a:ext cx="6896100" cy="3678623"/>
        </p:xfrm>
        <a:graphic>
          <a:graphicData uri="http://schemas.openxmlformats.org/drawingml/2006/table">
            <a:tbl>
              <a:tblPr firstRow="1" firstCol="1" bandRow="1">
                <a:tableStyleId>{5C22544A-7EE6-4342-B048-85BDC9FD1C3A}</a:tableStyleId>
              </a:tblPr>
              <a:tblGrid>
                <a:gridCol w="4448220">
                  <a:extLst>
                    <a:ext uri="{9D8B030D-6E8A-4147-A177-3AD203B41FA5}">
                      <a16:colId xmlns:a16="http://schemas.microsoft.com/office/drawing/2014/main" val="3269655986"/>
                    </a:ext>
                  </a:extLst>
                </a:gridCol>
                <a:gridCol w="714004">
                  <a:extLst>
                    <a:ext uri="{9D8B030D-6E8A-4147-A177-3AD203B41FA5}">
                      <a16:colId xmlns:a16="http://schemas.microsoft.com/office/drawing/2014/main" val="2881514145"/>
                    </a:ext>
                  </a:extLst>
                </a:gridCol>
                <a:gridCol w="638501">
                  <a:extLst>
                    <a:ext uri="{9D8B030D-6E8A-4147-A177-3AD203B41FA5}">
                      <a16:colId xmlns:a16="http://schemas.microsoft.com/office/drawing/2014/main" val="2311262308"/>
                    </a:ext>
                  </a:extLst>
                </a:gridCol>
                <a:gridCol w="1095375">
                  <a:extLst>
                    <a:ext uri="{9D8B030D-6E8A-4147-A177-3AD203B41FA5}">
                      <a16:colId xmlns:a16="http://schemas.microsoft.com/office/drawing/2014/main" val="467968823"/>
                    </a:ext>
                  </a:extLst>
                </a:gridCol>
              </a:tblGrid>
              <a:tr h="2206439">
                <a:tc>
                  <a:txBody>
                    <a:bodyPr/>
                    <a:lstStyle/>
                    <a:p>
                      <a:pPr marL="0" marR="0" algn="l" rtl="0">
                        <a:lnSpc>
                          <a:spcPct val="115000"/>
                        </a:lnSpc>
                        <a:spcBef>
                          <a:spcPts val="0"/>
                        </a:spcBef>
                        <a:spcAft>
                          <a:spcPts val="0"/>
                        </a:spcAft>
                      </a:pPr>
                      <a:r>
                        <a:rPr lang="en-US" sz="1400" dirty="0">
                          <a:effectLst/>
                          <a:highlight>
                            <a:srgbClr val="C0C0C0"/>
                          </a:highlight>
                        </a:rPr>
                        <a:t>Research Conclusion: -</a:t>
                      </a:r>
                      <a:r>
                        <a:rPr lang="en-US" sz="1400" dirty="0">
                          <a:effectLst/>
                        </a:rPr>
                        <a:t> </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Findings</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Recommendations</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References</a:t>
                      </a:r>
                      <a:endParaRPr lang="en-US" sz="1100" dirty="0">
                        <a:effectLst/>
                      </a:endParaRPr>
                    </a:p>
                    <a:p>
                      <a:pPr marL="0" marR="0" algn="l" rtl="0">
                        <a:lnSpc>
                          <a:spcPct val="115000"/>
                        </a:lnSpc>
                        <a:spcBef>
                          <a:spcPts val="0"/>
                        </a:spcBef>
                        <a:spcAft>
                          <a:spcPts val="0"/>
                        </a:spcAft>
                      </a:pPr>
                      <a:r>
                        <a:rPr lang="ar-SA" sz="1400" dirty="0">
                          <a:effectLst/>
                          <a:highlight>
                            <a:srgbClr val="D3D3D3"/>
                          </a:highligh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Follow up on the practical application of research with graduation project teams.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09/12/2023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76691597"/>
                  </a:ext>
                </a:extLst>
              </a:tr>
              <a:tr h="407535">
                <a:tc>
                  <a:txBody>
                    <a:bodyPr/>
                    <a:lstStyle/>
                    <a:p>
                      <a:pPr marL="0" marR="0" algn="l" rtl="0">
                        <a:lnSpc>
                          <a:spcPct val="115000"/>
                        </a:lnSpc>
                        <a:spcBef>
                          <a:spcPts val="0"/>
                        </a:spcBef>
                        <a:spcAft>
                          <a:spcPts val="0"/>
                        </a:spcAft>
                      </a:pPr>
                      <a:r>
                        <a:rPr lang="en-US" sz="1400" dirty="0">
                          <a:effectLst/>
                          <a:highlight>
                            <a:srgbClr val="D3D3D3"/>
                          </a:highlight>
                        </a:rPr>
                        <a:t>Coordinating tasks</a:t>
                      </a:r>
                      <a:r>
                        <a:rPr lang="en-US" sz="1400" dirty="0">
                          <a:effectLst/>
                        </a:rPr>
                        <a:t>: receiving the graduation project</a:t>
                      </a:r>
                    </a:p>
                    <a:p>
                      <a:pPr marL="0" marR="0" algn="l" rtl="0">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12</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16/12/2023</a:t>
                      </a:r>
                      <a:endParaRPr lang="en-US" sz="14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300270914"/>
                  </a:ext>
                </a:extLst>
              </a:tr>
              <a:tr h="407535">
                <a:tc>
                  <a:txBody>
                    <a:bodyPr/>
                    <a:lstStyle/>
                    <a:p>
                      <a:pPr marL="0" marR="0" algn="l" rtl="0">
                        <a:lnSpc>
                          <a:spcPct val="115000"/>
                        </a:lnSpc>
                        <a:spcBef>
                          <a:spcPts val="0"/>
                        </a:spcBef>
                        <a:spcAft>
                          <a:spcPts val="0"/>
                        </a:spcAft>
                      </a:pPr>
                      <a:r>
                        <a:rPr lang="en-US" sz="1400" dirty="0">
                          <a:effectLst/>
                          <a:latin typeface="Calibri" panose="020F0502020204030204" pitchFamily="34" charset="0"/>
                          <a:ea typeface="Calibri" panose="020F0502020204030204" pitchFamily="34" charset="0"/>
                          <a:cs typeface="Arial" panose="020B0604020202020204" pitchFamily="34" charset="0"/>
                        </a:rPr>
                        <a:t>Top Projects Discussion</a:t>
                      </a:r>
                    </a:p>
                    <a:p>
                      <a:pPr marL="0" marR="0" algn="l" rtl="0">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15000"/>
                        </a:lnSpc>
                        <a:spcBef>
                          <a:spcPts val="0"/>
                        </a:spcBef>
                        <a:spcAft>
                          <a:spcPts val="0"/>
                        </a:spcAft>
                      </a:pPr>
                      <a:r>
                        <a:rPr lang="en-US" sz="1400" dirty="0">
                          <a:effectLst/>
                          <a:latin typeface="Calibri" panose="020F0502020204030204" pitchFamily="34" charset="0"/>
                          <a:ea typeface="Calibri" panose="020F0502020204030204" pitchFamily="34" charset="0"/>
                          <a:cs typeface="Arial" panose="020B0604020202020204" pitchFamily="34" charset="0"/>
                        </a:rPr>
                        <a:t> </a:t>
                      </a: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13</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3</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b="0" kern="1200" dirty="0">
                          <a:solidFill>
                            <a:schemeClr val="dk1"/>
                          </a:solidFill>
                          <a:effectLst/>
                          <a:latin typeface="+mn-lt"/>
                          <a:ea typeface="+mn-ea"/>
                          <a:cs typeface="+mn-cs"/>
                        </a:rPr>
                        <a:t>23/12/2023</a:t>
                      </a:r>
                    </a:p>
                  </a:txBody>
                  <a:tcPr marL="68580" marR="68580" marT="0" marB="0"/>
                </a:tc>
                <a:extLst>
                  <a:ext uri="{0D108BD9-81ED-4DB2-BD59-A6C34878D82A}">
                    <a16:rowId xmlns:a16="http://schemas.microsoft.com/office/drawing/2014/main" val="1248894770"/>
                  </a:ext>
                </a:extLst>
              </a:tr>
            </a:tbl>
          </a:graphicData>
        </a:graphic>
      </p:graphicFrame>
    </p:spTree>
    <p:extLst>
      <p:ext uri="{BB962C8B-B14F-4D97-AF65-F5344CB8AC3E}">
        <p14:creationId xmlns:p14="http://schemas.microsoft.com/office/powerpoint/2010/main" val="2642299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23892" y="171605"/>
            <a:ext cx="7083641" cy="1055289"/>
          </a:xfrm>
          <a:prstGeom prst="rect">
            <a:avLst/>
          </a:prstGeom>
          <a:noFill/>
        </p:spPr>
        <p:txBody>
          <a:bodyPr wrap="square" rtlCol="0">
            <a:spAutoFit/>
          </a:bodyPr>
          <a:lstStyle/>
          <a:p>
            <a:pPr marL="0" marR="0" algn="ctr" rtl="0">
              <a:lnSpc>
                <a:spcPct val="115000"/>
              </a:lnSpc>
              <a:spcBef>
                <a:spcPts val="0"/>
              </a:spcBef>
              <a:spcAft>
                <a:spcPts val="0"/>
              </a:spcAft>
            </a:pPr>
            <a:r>
              <a:rPr lang="en-US" sz="2800" b="1" dirty="0">
                <a:solidFill>
                  <a:schemeClr val="accent1"/>
                </a:solidFill>
                <a:latin typeface="Times New Roman" panose="02020603050405020304" pitchFamily="18" charset="0"/>
                <a:cs typeface="Times New Roman" panose="02020603050405020304" pitchFamily="18" charset="0"/>
              </a:rPr>
              <a:t> </a:t>
            </a:r>
            <a:r>
              <a:rPr lang="en-US" sz="2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8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F50CEC7-A034-D42F-A038-3CFA7C3381AC}"/>
              </a:ext>
            </a:extLst>
          </p:cNvPr>
          <p:cNvSpPr txBox="1"/>
          <p:nvPr/>
        </p:nvSpPr>
        <p:spPr>
          <a:xfrm>
            <a:off x="4291033" y="1398499"/>
            <a:ext cx="7615217" cy="4870692"/>
          </a:xfrm>
          <a:prstGeom prst="rect">
            <a:avLst/>
          </a:prstGeom>
          <a:noFill/>
        </p:spPr>
        <p:txBody>
          <a:bodyPr wrap="square" rtlCol="0">
            <a:spAutoFit/>
          </a:bodyPr>
          <a:lstStyle/>
          <a:p>
            <a:pPr marL="0" marR="0" algn="l" rtl="0">
              <a:lnSpc>
                <a:spcPct val="200000"/>
              </a:lnSpc>
              <a:spcBef>
                <a:spcPts val="0"/>
              </a:spcBef>
              <a:spcAft>
                <a:spcPts val="0"/>
              </a:spcAft>
            </a:pPr>
            <a:r>
              <a:rPr lang="en-US" sz="18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 student must submit the plan according to the following steps:</a:t>
            </a:r>
            <a:endParaRPr lang="en-US"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Research Title.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Introduction.</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problem.</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The importance of the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Objectives of the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questions.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Previous studies and theoretical framework.</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038159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23892" y="171605"/>
            <a:ext cx="7083641" cy="1055289"/>
          </a:xfrm>
          <a:prstGeom prst="rect">
            <a:avLst/>
          </a:prstGeom>
          <a:noFill/>
        </p:spPr>
        <p:txBody>
          <a:bodyPr wrap="square" rtlCol="0">
            <a:spAutoFit/>
          </a:bodyPr>
          <a:lstStyle/>
          <a:p>
            <a:pPr marL="0" marR="0" algn="ctr" rtl="0">
              <a:lnSpc>
                <a:spcPct val="115000"/>
              </a:lnSpc>
              <a:spcBef>
                <a:spcPts val="0"/>
              </a:spcBef>
              <a:spcAft>
                <a:spcPts val="0"/>
              </a:spcAft>
            </a:pPr>
            <a:r>
              <a:rPr lang="en-US" sz="2800" b="1" dirty="0">
                <a:solidFill>
                  <a:schemeClr val="accent1"/>
                </a:solidFill>
                <a:latin typeface="Times New Roman" panose="02020603050405020304" pitchFamily="18" charset="0"/>
                <a:cs typeface="Times New Roman" panose="02020603050405020304" pitchFamily="18" charset="0"/>
              </a:rPr>
              <a:t> </a:t>
            </a:r>
            <a:r>
              <a:rPr lang="en-US" sz="2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8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F50CEC7-A034-D42F-A038-3CFA7C3381AC}"/>
              </a:ext>
            </a:extLst>
          </p:cNvPr>
          <p:cNvSpPr txBox="1"/>
          <p:nvPr/>
        </p:nvSpPr>
        <p:spPr>
          <a:xfrm>
            <a:off x="4224358" y="1703299"/>
            <a:ext cx="7615217" cy="3701654"/>
          </a:xfrm>
          <a:prstGeom prst="rect">
            <a:avLst/>
          </a:prstGeom>
          <a:noFill/>
        </p:spPr>
        <p:txBody>
          <a:bodyPr wrap="square" rtlCol="0">
            <a:spAutoFit/>
          </a:bodyPr>
          <a:lstStyle/>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Theoretical premises of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Methodology and research methods.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200000"/>
              </a:lnSpc>
            </a:pPr>
            <a:r>
              <a:rPr lang="en-US" sz="2000" dirty="0">
                <a:solidFill>
                  <a:schemeClr val="bg1"/>
                </a:solidFill>
                <a:effectLst/>
                <a:latin typeface="Sakkal Majalla" panose="02000000000000000000" pitchFamily="2" charset="-78"/>
                <a:ea typeface="Times New Roman" panose="02020603050405020304" pitchFamily="18" charset="0"/>
                <a:cs typeface="Arial" panose="020B0604020202020204" pitchFamily="34" charset="0"/>
              </a:rPr>
              <a:t>- </a:t>
            </a:r>
            <a:r>
              <a:rPr lang="en-US" sz="2000" dirty="0">
                <a:solidFill>
                  <a:schemeClr val="bg1"/>
                </a:solidFill>
                <a:latin typeface="Book Antiqua" panose="02040602050305030304" pitchFamily="18" charset="0"/>
                <a:cs typeface="Arial" panose="020B0604020202020204" pitchFamily="34" charset="0"/>
              </a:rPr>
              <a:t>Study tools (data Collection tools).</a:t>
            </a:r>
          </a:p>
          <a:p>
            <a:pPr>
              <a:lnSpc>
                <a:spcPct val="200000"/>
              </a:lnSpc>
            </a:pPr>
            <a:r>
              <a:rPr lang="en-US" sz="2000" dirty="0">
                <a:solidFill>
                  <a:schemeClr val="bg1"/>
                </a:solidFill>
                <a:latin typeface="Book Antiqua" panose="02040602050305030304" pitchFamily="18" charset="0"/>
                <a:cs typeface="Arial" panose="020B0604020202020204" pitchFamily="34" charset="0"/>
              </a:rPr>
              <a:t>- Study Limitation.</a:t>
            </a:r>
          </a:p>
          <a:p>
            <a:pPr>
              <a:lnSpc>
                <a:spcPct val="200000"/>
              </a:lnSpc>
            </a:pPr>
            <a:r>
              <a:rPr lang="en-US" sz="2000" dirty="0">
                <a:solidFill>
                  <a:schemeClr val="bg1"/>
                </a:solidFill>
                <a:latin typeface="Book Antiqua" panose="02040602050305030304" pitchFamily="18" charset="0"/>
                <a:cs typeface="Arial" panose="020B0604020202020204" pitchFamily="34" charset="0"/>
              </a:rPr>
              <a:t>- List of references and preliminary sources.</a:t>
            </a:r>
          </a:p>
          <a:p>
            <a:pPr>
              <a:lnSpc>
                <a:spcPct val="200000"/>
              </a:lnSpc>
            </a:pPr>
            <a:r>
              <a:rPr lang="en-US" sz="2000" dirty="0">
                <a:solidFill>
                  <a:schemeClr val="bg1"/>
                </a:solidFill>
                <a:latin typeface="Book Antiqua" panose="02040602050305030304" pitchFamily="18" charset="0"/>
                <a:cs typeface="Arial" panose="020B0604020202020204" pitchFamily="34" charset="0"/>
              </a:rPr>
              <a:t>(Taking into account the privacy of the programs).</a:t>
            </a:r>
          </a:p>
        </p:txBody>
      </p:sp>
    </p:spTree>
    <p:extLst>
      <p:ext uri="{BB962C8B-B14F-4D97-AF65-F5344CB8AC3E}">
        <p14:creationId xmlns:p14="http://schemas.microsoft.com/office/powerpoint/2010/main" val="2495633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Research Title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3083921"/>
          </a:xfrm>
          <a:prstGeom prst="rect">
            <a:avLst/>
          </a:prstGeom>
          <a:noFill/>
        </p:spPr>
        <p:txBody>
          <a:bodyPr wrap="square" rtlCol="0">
            <a:spAutoFit/>
          </a:bodyP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express the project in an exact and transparent manner.</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express the researcher as an idea that provokes the mind of the researcher.</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Be concise and non-meaningful.</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be a new and non-duplicate title for previous studies.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73316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latin typeface="Book Antiqua" panose="02040602050305030304" pitchFamily="18" charset="0"/>
                <a:cs typeface="Tajawal Medium" panose="00000600000000000000" pitchFamily="2" charset="-78"/>
              </a:rPr>
              <a:t>The 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5014834"/>
          </a:xfrm>
          <a:prstGeom prst="rect">
            <a:avLst/>
          </a:prstGeom>
          <a:noFill/>
        </p:spPr>
        <p:txBody>
          <a:bodyPr wrap="square" rtlCol="0">
            <a:spAutoFit/>
          </a:bodyPr>
          <a:lstStyle/>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introduce the project's subject matter.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Expanding on the reasons for selecting this particular topic.</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Providing historical context for the project's concept.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Emphasizing the study's significance and its relevance to society.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Structuring the plan in a progressive, from broad to specific, manner.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Describing the issue and connecting it to existing knowledge.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Drawing connections to prior research in the field to build upon existing perspectives, leverage their insights, and identify emerging data through the examination of previous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a:endParaRPr lang="en-US" sz="2000" dirty="0">
              <a:solidFill>
                <a:schemeClr val="accent1"/>
              </a:solidFill>
              <a:latin typeface="Book Antiqua" panose="02040602050305030304" pitchFamily="18" charset="0"/>
            </a:endParaRP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3804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Importance of the study</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4214615"/>
          </a:xfrm>
          <a:prstGeom prst="rect">
            <a:avLst/>
          </a:prstGeom>
          <a:noFill/>
        </p:spPr>
        <p:txBody>
          <a:bodyPr wrap="square" rtlCol="0">
            <a:spAutoFit/>
          </a:bodyPr>
          <a:lstStyle/>
          <a:p>
            <a:pPr algn="l" rtl="0">
              <a:lnSpc>
                <a:spcPct val="200000"/>
              </a:lnSpc>
              <a:spcAft>
                <a:spcPts val="1000"/>
              </a:spcAft>
            </a:pPr>
            <a:r>
              <a:rPr lang="en-US" sz="2000" i="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following aspects of significance should be addressed: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articulate the theoretical significance.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outline the anticipated practical significance.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identify the individuals or entities that will benefit from the study's findings and specify the domains of this benefit.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7315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Study Questions: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4342856"/>
          </a:xfrm>
          <a:prstGeom prst="rect">
            <a:avLst/>
          </a:prstGeom>
          <a:noFill/>
        </p:spPr>
        <p:txBody>
          <a:bodyPr wrap="square" rtlCol="0">
            <a:spAutoFit/>
          </a:bodyPr>
          <a:lstStyle/>
          <a:p>
            <a:pPr algn="l" rtl="0">
              <a:lnSpc>
                <a:spcPct val="200000"/>
              </a:lnSpc>
              <a:spcAft>
                <a:spcPts val="1000"/>
              </a:spcAft>
            </a:pPr>
            <a:r>
              <a:rPr lang="en-US" sz="2000" i="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following aspects of significance should be addressed: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Clarify the main question that the study seeks to answer.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Clarify the sub-questions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1">
              <a:lnSpc>
                <a:spcPct val="200000"/>
              </a:lnSpc>
              <a:spcAft>
                <a:spcPts val="1000"/>
              </a:spcAf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 Validate the alignment of the study questions with the research problem.</a:t>
            </a:r>
          </a:p>
          <a:p>
            <a:pPr algn="l" rtl="1">
              <a:lnSpc>
                <a:spcPct val="200000"/>
              </a:lnSpc>
              <a:spcAft>
                <a:spcPts val="1000"/>
              </a:spcAf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 Highlight that the questions are in accordance with the study's objectives.</a:t>
            </a: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70392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Previous studies and theoretical framework</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55269"/>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Start from where others have ended.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Obtain sufficient and accurate data and information.</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Start in terms of the results of the previous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Avoid the cons of those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4760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452241"/>
            <a:ext cx="7296889" cy="626967"/>
          </a:xfrm>
          <a:prstGeom prst="rect">
            <a:avLst/>
          </a:prstGeom>
          <a:noFill/>
        </p:spPr>
        <p:txBody>
          <a:bodyPr wrap="square" rtlCol="0">
            <a:spAutoFit/>
          </a:bodyPr>
          <a:lstStyle/>
          <a:p>
            <a:pPr algn="l" rtl="0">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Theoretical premises of the study</a:t>
            </a:r>
            <a:endParaRPr lang="en-US" sz="3200" b="1" dirty="0">
              <a:solidFill>
                <a:schemeClr val="bg1"/>
              </a:solidFill>
              <a:effectLst/>
              <a:latin typeface="Book Antiqua" panose="02040602050305030304" pitchFamily="18"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093428"/>
          </a:xfrm>
          <a:prstGeom prst="rect">
            <a:avLst/>
          </a:prstGeom>
          <a:noFill/>
        </p:spPr>
        <p:txBody>
          <a:bodyPr wrap="square" rtlCol="0">
            <a:spAutoFit/>
          </a:bodyPr>
          <a:lstStyle/>
          <a:p>
            <a:pPr>
              <a:lnSpc>
                <a:spcPct val="200000"/>
              </a:lnSpc>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Theory and research are interdependent, as theory represents a consolidation of knowledge and the outcome of scientific inquiry. Without scientific research, theories would not evolve and have the opportunity to validate their hypotheses. The relationship between theory and research is not one of separation, but rather one where theory serves as the underpinning for research endeavors.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endParaRPr lang="en-US" sz="2000" dirty="0">
              <a:solidFill>
                <a:schemeClr val="accent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0229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a:t>
            </a:r>
            <a:r>
              <a:rPr lang="en-US" sz="3200" b="1" dirty="0">
                <a:solidFill>
                  <a:schemeClr val="bg1"/>
                </a:solidFill>
                <a:latin typeface="Book Antiqua" panose="02040602050305030304" pitchFamily="18" charset="0"/>
                <a:cs typeface="Arial" panose="020B0604020202020204" pitchFamily="34" charset="0"/>
              </a:rPr>
              <a:t>Research Methodology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111475"/>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Identify the research methodology applied in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Explain the connection between the curriculum and the study's subject matter.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Elaborate on the approaches for utilizing both the curriculum and research methods.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53609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Tools</a:t>
            </a:r>
            <a:endParaRPr lang="en-US" sz="3200" b="1" dirty="0">
              <a:solidFill>
                <a:schemeClr val="bg1"/>
              </a:solidFill>
              <a:latin typeface="Book Antiqua" panose="02040602050305030304" pitchFamily="18"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17787"/>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Recognize the instruments for data collection, ensuring their validity and reliability.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Specify the tools employed for data analysis.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88059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a:t>
            </a:r>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Limitation</a:t>
            </a:r>
            <a:endParaRPr lang="en-US" sz="3200" b="1" dirty="0">
              <a:solidFill>
                <a:schemeClr val="bg1"/>
              </a:solidFill>
              <a:latin typeface="Book Antiqua" panose="02040602050305030304" pitchFamily="18"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61580"/>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Scope of the Study. </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Researcher Bias.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Time Constraints.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16092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78343"/>
            <a:ext cx="8673140" cy="1679370"/>
          </a:xfrm>
          <a:prstGeom prst="rect">
            <a:avLst/>
          </a:prstGeom>
          <a:noFill/>
        </p:spPr>
        <p:txBody>
          <a:bodyPr wrap="square" rtlCol="0">
            <a:spAutoFit/>
          </a:bodyPr>
          <a:lstStyle/>
          <a:p>
            <a:pPr marL="0" marR="0" algn="ctr" rtl="0">
              <a:lnSpc>
                <a:spcPct val="115000"/>
              </a:lnSpc>
              <a:spcBef>
                <a:spcPts val="0"/>
              </a:spcBef>
              <a:spcAft>
                <a:spcPts val="1000"/>
              </a:spcAft>
            </a:pPr>
            <a:r>
              <a:rPr lang="en-US" sz="28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Second Part</a:t>
            </a:r>
            <a:endParaRPr lang="en-US" sz="28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Formal rules for organizing and directing the graduation project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457998"/>
          </a:xfrm>
          <a:prstGeom prst="rect">
            <a:avLst/>
          </a:prstGeom>
          <a:noFill/>
        </p:spPr>
        <p:txBody>
          <a:bodyPr wrap="square" rtlCol="0">
            <a:spAutoFit/>
          </a:bodyPr>
          <a:lstStyle/>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General framework for writing the graduation project.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Graduation project contents.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Part one: the introduction.</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second part: is the theoretical framework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Third part: The practical study and its methodological procedure.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Fourth Part: The appendix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730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958135"/>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student must follow academic guidelines when writing the report, including the proper inclusion and scientific formatting of references.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When writing the scientific material for the project, the student shall commit to using the scientific language “concepts, terms, definitions, quotations</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and theories”.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titles should be consistent with the specialization and the subject of the study, as well as translated into Arabic and English.</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50123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829382"/>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study can be written in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Arabic or English</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and it should be written in a proper language to avoid any grammatical or spelling errors.</a:t>
            </a: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Students must use one of the recognized academic writing styles, such as APA </a:t>
            </a:r>
            <a:r>
              <a:rPr lang="en-US" sz="2000" dirty="0">
                <a:solidFill>
                  <a:schemeClr val="accent1"/>
                </a:solidFill>
                <a:latin typeface="Book Antiqua" panose="02040602050305030304" pitchFamily="18" charset="0"/>
                <a:ea typeface="Calibri" panose="020F0502020204030204" pitchFamily="34" charset="0"/>
                <a:cs typeface="Arial" panose="020B0604020202020204" pitchFamily="34" charset="0"/>
              </a:rPr>
              <a:t>(American Psychological Association), MLA (Modern Language Association), Chicago, and others, focus on formatting, citations, and references rather than font choices.</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862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342582"/>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Taking into account the balance between the study chapters, a simplified introduction to what the researcher will deal with in the chapter is included in each chapter.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necessity of the scientific arbitration of the tools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Interpretation of the statistical analysis tables and linking the results to the theoretical part.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85170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512" y="1685495"/>
            <a:ext cx="10196255" cy="4151201"/>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To ensure that all sources are fully documented in the project's reference list, as well as having identifying references in the main body of the text.</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References should be grouped at the end of the project and in order of precedence or alphabetical order.</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All the appendixes that were used in the practical application, from the tools of data collection and the list of arbitrators for those tools or correspondence with the institutions in which the application was applied, should be included</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9419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557012"/>
          </a:xfrm>
          <a:prstGeom prst="rect">
            <a:avLst/>
          </a:prstGeom>
          <a:noFill/>
        </p:spPr>
        <p:txBody>
          <a:bodyPr wrap="square" rtlCol="0">
            <a:spAutoFit/>
          </a:bodyPr>
          <a:lstStyle/>
          <a:p>
            <a:pPr algn="ctr">
              <a:lnSpc>
                <a:spcPct val="115000"/>
              </a:lnSpc>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1475"/>
            <a:ext cx="10196255" cy="730200"/>
          </a:xfrm>
          <a:prstGeom prst="rect">
            <a:avLst/>
          </a:prstGeom>
          <a:noFill/>
        </p:spPr>
        <p:txBody>
          <a:bodyPr wrap="square" rtlCol="0">
            <a:spAutoFit/>
          </a:bodyPr>
          <a:lstStyle/>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Table 3">
            <a:extLst>
              <a:ext uri="{FF2B5EF4-FFF2-40B4-BE49-F238E27FC236}">
                <a16:creationId xmlns:a16="http://schemas.microsoft.com/office/drawing/2014/main" id="{FECACEC9-536C-771E-5E4C-23CBA487A980}"/>
              </a:ext>
            </a:extLst>
          </p:cNvPr>
          <p:cNvGraphicFramePr>
            <a:graphicFrameLocks noGrp="1"/>
          </p:cNvGraphicFramePr>
          <p:nvPr>
            <p:extLst>
              <p:ext uri="{D42A27DB-BD31-4B8C-83A1-F6EECF244321}">
                <p14:modId xmlns:p14="http://schemas.microsoft.com/office/powerpoint/2010/main" val="2680696703"/>
              </p:ext>
            </p:extLst>
          </p:nvPr>
        </p:nvGraphicFramePr>
        <p:xfrm>
          <a:off x="617280" y="1685496"/>
          <a:ext cx="10812719" cy="4734879"/>
        </p:xfrm>
        <a:graphic>
          <a:graphicData uri="http://schemas.openxmlformats.org/drawingml/2006/table">
            <a:tbl>
              <a:tblPr firstRow="1" firstCol="1" bandRow="1">
                <a:tableStyleId>{5C22544A-7EE6-4342-B048-85BDC9FD1C3A}</a:tableStyleId>
              </a:tblPr>
              <a:tblGrid>
                <a:gridCol w="520964">
                  <a:extLst>
                    <a:ext uri="{9D8B030D-6E8A-4147-A177-3AD203B41FA5}">
                      <a16:colId xmlns:a16="http://schemas.microsoft.com/office/drawing/2014/main" val="1780919703"/>
                    </a:ext>
                  </a:extLst>
                </a:gridCol>
                <a:gridCol w="4279687">
                  <a:extLst>
                    <a:ext uri="{9D8B030D-6E8A-4147-A177-3AD203B41FA5}">
                      <a16:colId xmlns:a16="http://schemas.microsoft.com/office/drawing/2014/main" val="3845002190"/>
                    </a:ext>
                  </a:extLst>
                </a:gridCol>
                <a:gridCol w="6012068">
                  <a:extLst>
                    <a:ext uri="{9D8B030D-6E8A-4147-A177-3AD203B41FA5}">
                      <a16:colId xmlns:a16="http://schemas.microsoft.com/office/drawing/2014/main" val="690867011"/>
                    </a:ext>
                  </a:extLst>
                </a:gridCol>
              </a:tblGrid>
              <a:tr h="239168">
                <a:tc>
                  <a:txBody>
                    <a:bodyPr/>
                    <a:lstStyle/>
                    <a:p>
                      <a:pPr marL="0" marR="0" algn="l" rtl="0">
                        <a:lnSpc>
                          <a:spcPct val="115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dirty="0">
                          <a:effectLst/>
                        </a:rPr>
                        <a:t> </a:t>
                      </a:r>
                      <a:r>
                        <a:rPr lang="en-US" sz="1400" dirty="0">
                          <a:effectLst/>
                        </a:rPr>
                        <a:t>Part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dirty="0">
                          <a:effectLst/>
                        </a:rPr>
                        <a:t> </a:t>
                      </a:r>
                      <a:r>
                        <a:rPr lang="en-US" sz="1400" dirty="0">
                          <a:effectLst/>
                        </a:rPr>
                        <a:t>Content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53133120"/>
                  </a:ext>
                </a:extLst>
              </a:tr>
              <a:tr h="273297">
                <a:tc rowSpan="5">
                  <a:txBody>
                    <a:bodyPr/>
                    <a:lstStyle/>
                    <a:p>
                      <a:pPr marL="0" marR="0" algn="l" rtl="0">
                        <a:lnSpc>
                          <a:spcPct val="115000"/>
                        </a:lnSpc>
                        <a:spcBef>
                          <a:spcPts val="0"/>
                        </a:spcBef>
                        <a:spcAft>
                          <a:spcPts val="0"/>
                        </a:spcAft>
                      </a:pPr>
                      <a:r>
                        <a:rPr lang="en-US" sz="120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5">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Introduction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Cover</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20120797"/>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Acknowledgements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46080073"/>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List of Content</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20013069"/>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Tables and charts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34284680"/>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Appendixes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22554744"/>
                  </a:ext>
                </a:extLst>
              </a:tr>
              <a:tr h="273297">
                <a:tc rowSpan="3">
                  <a:txBody>
                    <a:bodyPr/>
                    <a:lstStyle/>
                    <a:p>
                      <a:pPr marL="0" marR="0" algn="l" rtl="0">
                        <a:lnSpc>
                          <a:spcPct val="115000"/>
                        </a:lnSpc>
                        <a:spcBef>
                          <a:spcPts val="0"/>
                        </a:spcBef>
                        <a:spcAft>
                          <a:spcPts val="0"/>
                        </a:spcAft>
                      </a:pPr>
                      <a:r>
                        <a:rPr lang="en-US" sz="120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Second part: Theoretical Framework of the study</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First chapter: Problem of the study and its importance.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61614765"/>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Second chapter: First variable of the study10.</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63854106"/>
                  </a:ext>
                </a:extLst>
              </a:tr>
              <a:tr h="563691">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Third chapter: Second variable and the correlation between variables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14356173"/>
                  </a:ext>
                </a:extLst>
              </a:tr>
              <a:tr h="273297">
                <a:tc rowSpan="3">
                  <a:txBody>
                    <a:bodyPr/>
                    <a:lstStyle/>
                    <a:p>
                      <a:pPr marL="0" marR="0" algn="l" rtl="0">
                        <a:lnSpc>
                          <a:spcPct val="115000"/>
                        </a:lnSpc>
                        <a:spcBef>
                          <a:spcPts val="0"/>
                        </a:spcBef>
                        <a:spcAft>
                          <a:spcPts val="0"/>
                        </a:spcAft>
                      </a:pPr>
                      <a:r>
                        <a:rPr lang="en-US" sz="12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Third part: Practical study and its methodological procedures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Fourth chapter: Methodological procedures.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30016470"/>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Fifth chapter: Field results </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05468918"/>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Sixth chapter: Results and proposal analysis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36315686"/>
                  </a:ext>
                </a:extLst>
              </a:tr>
              <a:tr h="273297">
                <a:tc rowSpan="4">
                  <a:txBody>
                    <a:bodyPr/>
                    <a:lstStyle/>
                    <a:p>
                      <a:pPr marL="0" marR="0" algn="l" rtl="0">
                        <a:lnSpc>
                          <a:spcPct val="115000"/>
                        </a:lnSpc>
                        <a:spcBef>
                          <a:spcPts val="0"/>
                        </a:spcBef>
                        <a:spcAft>
                          <a:spcPts val="0"/>
                        </a:spcAft>
                      </a:pPr>
                      <a:r>
                        <a:rPr lang="en-US" sz="120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4">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dirty="0">
                          <a:effectLst/>
                        </a:rPr>
                        <a:t>Arabic and English references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90453161"/>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54543826"/>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Arabic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39493968"/>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English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24098008"/>
                  </a:ext>
                </a:extLst>
              </a:tr>
            </a:tbl>
          </a:graphicData>
        </a:graphic>
      </p:graphicFrame>
    </p:spTree>
    <p:extLst>
      <p:ext uri="{BB962C8B-B14F-4D97-AF65-F5344CB8AC3E}">
        <p14:creationId xmlns:p14="http://schemas.microsoft.com/office/powerpoint/2010/main" val="1037363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512" y="1595373"/>
            <a:ext cx="10196255" cy="4362413"/>
          </a:xfrm>
          <a:prstGeom prst="rect">
            <a:avLst/>
          </a:prstGeom>
          <a:noFill/>
        </p:spPr>
        <p:txBody>
          <a:bodyPr wrap="square" rtlCol="0">
            <a:spAutoFit/>
          </a:bodyPr>
          <a:lstStyle/>
          <a:p>
            <a:pPr algn="l" rtl="0">
              <a:lnSpc>
                <a:spcPct val="200000"/>
              </a:lnSpc>
              <a:spcAft>
                <a:spcPts val="1000"/>
              </a:spcAf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In the end, the abstract shall be written in </a:t>
            </a:r>
            <a:r>
              <a:rPr lang="en-US" sz="19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Arabic and English</a:t>
            </a: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for each project, regardless of the written language of the project, and it includes at least four main paragraphs, including the following:</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problem of the study, the reason for its selection, and the importance of addressing it on a theoretical and practical level.</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indent="-342900">
              <a:lnSpc>
                <a:spcPct val="200000"/>
              </a:lnSpc>
              <a:spcAft>
                <a:spcPts val="1000"/>
              </a:spcAft>
              <a:buFont typeface="Times New Roman" panose="02020603050405020304" pitchFamily="18" charset="0"/>
              <a:buChar char="-"/>
              <a:tabLst>
                <a:tab pos="285750" algn="l"/>
              </a:tabLs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type of study, its scope, methodology, and the research tools relied upon to achieve its objectives.</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3239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1475"/>
            <a:ext cx="10196255" cy="2705100"/>
          </a:xfrm>
          <a:prstGeom prst="rect">
            <a:avLst/>
          </a:prstGeom>
          <a:noFill/>
        </p:spPr>
        <p:txBody>
          <a:bodyPr wrap="square" rtlCol="0">
            <a:spAutoFit/>
          </a:bodyPr>
          <a:lstStyle/>
          <a:p>
            <a:pPr marL="342900" lvl="0" indent="-342900" algn="l" rtl="0">
              <a:lnSpc>
                <a:spcPct val="200000"/>
              </a:lnSpc>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most important results of the project that can be used.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significance of the results and the possibility of applying them practically, in addition to the professional proposal.</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0992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3228</TotalTime>
  <Words>2248</Words>
  <Application>Microsoft Office PowerPoint</Application>
  <PresentationFormat>Widescreen</PresentationFormat>
  <Paragraphs>360</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Book Antiqua</vt:lpstr>
      <vt:lpstr>Calibri</vt:lpstr>
      <vt:lpstr>Calibri Light</vt:lpstr>
      <vt:lpstr>Sakkal Majalla</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46</cp:revision>
  <dcterms:created xsi:type="dcterms:W3CDTF">2023-04-29T09:08:23Z</dcterms:created>
  <dcterms:modified xsi:type="dcterms:W3CDTF">2023-09-29T19:31:51Z</dcterms:modified>
</cp:coreProperties>
</file>