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slideLayouts/slideLayout2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9"/>
  </p:notesMasterIdLst>
  <p:sldIdLst>
    <p:sldId id="480" r:id="rId3"/>
    <p:sldId id="303" r:id="rId4"/>
    <p:sldId id="543" r:id="rId5"/>
    <p:sldId id="313" r:id="rId6"/>
    <p:sldId id="271" r:id="rId7"/>
    <p:sldId id="483" r:id="rId8"/>
    <p:sldId id="576" r:id="rId9"/>
    <p:sldId id="577" r:id="rId10"/>
    <p:sldId id="539" r:id="rId11"/>
    <p:sldId id="562" r:id="rId12"/>
    <p:sldId id="572" r:id="rId13"/>
    <p:sldId id="557" r:id="rId14"/>
    <p:sldId id="558" r:id="rId15"/>
    <p:sldId id="559" r:id="rId16"/>
    <p:sldId id="560" r:id="rId17"/>
    <p:sldId id="495" r:id="rId18"/>
    <p:sldId id="579" r:id="rId19"/>
    <p:sldId id="496" r:id="rId20"/>
    <p:sldId id="578" r:id="rId21"/>
    <p:sldId id="527" r:id="rId22"/>
    <p:sldId id="498" r:id="rId23"/>
    <p:sldId id="542" r:id="rId24"/>
    <p:sldId id="580" r:id="rId25"/>
    <p:sldId id="582" r:id="rId26"/>
    <p:sldId id="581" r:id="rId27"/>
    <p:sldId id="497" r:id="rId28"/>
    <p:sldId id="566" r:id="rId29"/>
    <p:sldId id="500" r:id="rId30"/>
    <p:sldId id="499" r:id="rId31"/>
    <p:sldId id="534" r:id="rId32"/>
    <p:sldId id="507" r:id="rId33"/>
    <p:sldId id="567" r:id="rId34"/>
    <p:sldId id="568" r:id="rId35"/>
    <p:sldId id="583" r:id="rId36"/>
    <p:sldId id="584" r:id="rId37"/>
    <p:sldId id="585" r:id="rId38"/>
    <p:sldId id="588" r:id="rId39"/>
    <p:sldId id="586" r:id="rId40"/>
    <p:sldId id="538" r:id="rId41"/>
    <p:sldId id="589" r:id="rId42"/>
    <p:sldId id="590" r:id="rId43"/>
    <p:sldId id="526" r:id="rId44"/>
    <p:sldId id="587" r:id="rId45"/>
    <p:sldId id="591" r:id="rId46"/>
    <p:sldId id="508" r:id="rId47"/>
    <p:sldId id="52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3"/>
            <p14:sldId id="313"/>
            <p14:sldId id="271"/>
            <p14:sldId id="483"/>
            <p14:sldId id="576"/>
            <p14:sldId id="577"/>
            <p14:sldId id="539"/>
            <p14:sldId id="562"/>
            <p14:sldId id="572"/>
            <p14:sldId id="557"/>
            <p14:sldId id="558"/>
            <p14:sldId id="559"/>
            <p14:sldId id="560"/>
            <p14:sldId id="495"/>
            <p14:sldId id="579"/>
            <p14:sldId id="496"/>
            <p14:sldId id="578"/>
            <p14:sldId id="527"/>
            <p14:sldId id="498"/>
            <p14:sldId id="542"/>
            <p14:sldId id="580"/>
            <p14:sldId id="582"/>
            <p14:sldId id="581"/>
            <p14:sldId id="497"/>
            <p14:sldId id="566"/>
            <p14:sldId id="500"/>
            <p14:sldId id="499"/>
            <p14:sldId id="534"/>
            <p14:sldId id="507"/>
            <p14:sldId id="567"/>
            <p14:sldId id="568"/>
            <p14:sldId id="583"/>
            <p14:sldId id="584"/>
            <p14:sldId id="585"/>
            <p14:sldId id="588"/>
            <p14:sldId id="586"/>
            <p14:sldId id="538"/>
            <p14:sldId id="589"/>
            <p14:sldId id="590"/>
            <p14:sldId id="526"/>
            <p14:sldId id="587"/>
            <p14:sldId id="591"/>
            <p14:sldId id="508"/>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59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CFA06-A8DD-4AA9-0BB4-252FF373C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BC28E2-09D0-096A-7898-29FBB7CA4C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DBE284-28B3-D373-E360-0EF43563E1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482F21-380D-6B83-0E6A-C44E4376C2B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73864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السابعة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7567"/>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السابعة</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2119236"/>
            <a:ext cx="8274015" cy="1323439"/>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المحاضرة السابقة</a:t>
            </a:r>
            <a:r>
              <a:rPr lang="ar-EG" b="1" dirty="0">
                <a:latin typeface="Alexandria" pitchFamily="2" charset="-78"/>
                <a:cs typeface="Alexandria" pitchFamily="2" charset="-78"/>
              </a:rPr>
              <a:t>؛</a:t>
            </a:r>
            <a:r>
              <a:rPr lang="ar-SA" b="1" dirty="0">
                <a:latin typeface="Alexandria" pitchFamily="2" charset="-78"/>
                <a:cs typeface="Alexandria" pitchFamily="2" charset="-78"/>
              </a:rPr>
              <a:t> </a:t>
            </a:r>
            <a:r>
              <a:rPr lang="ar-EG" b="1" dirty="0">
                <a:latin typeface="Alexandria" pitchFamily="2" charset="-78"/>
                <a:cs typeface="Alexandria" pitchFamily="2" charset="-78"/>
              </a:rPr>
              <a:t>أدوار ومسئوليات </a:t>
            </a:r>
            <a:r>
              <a:rPr lang="ar-SA" b="1" dirty="0">
                <a:latin typeface="Alexandria" pitchFamily="2" charset="-78"/>
                <a:cs typeface="Alexandria" pitchFamily="2" charset="-78"/>
              </a:rPr>
              <a:t>(1):</a:t>
            </a:r>
            <a:endParaRPr lang="ar-EG" b="1" dirty="0">
              <a:latin typeface="Alexandria" pitchFamily="2" charset="-78"/>
              <a:cs typeface="Alexandria" pitchFamily="2" charset="-78"/>
            </a:endParaRPr>
          </a:p>
          <a:p>
            <a:pPr indent="108000" algn="justLow" rtl="1">
              <a:lnSpc>
                <a:spcPct val="150000"/>
              </a:lnSpc>
              <a:spcAft>
                <a:spcPts val="600"/>
              </a:spcAft>
              <a:defRPr/>
            </a:pPr>
            <a:r>
              <a:rPr lang="ar-SA" b="1" dirty="0">
                <a:latin typeface="Alexandria" pitchFamily="2" charset="-78"/>
                <a:cs typeface="Alexandria" pitchFamily="2" charset="-78"/>
              </a:rPr>
              <a:t> </a:t>
            </a:r>
            <a:r>
              <a:rPr lang="ar-EG" dirty="0">
                <a:latin typeface="Alexandria" pitchFamily="2" charset="-78"/>
                <a:cs typeface="Alexandria" pitchFamily="2" charset="-78"/>
              </a:rPr>
              <a:t>استهدفت</a:t>
            </a:r>
            <a:r>
              <a:rPr lang="ar-EG" b="1" dirty="0">
                <a:latin typeface="Alexandria" pitchFamily="2" charset="-78"/>
                <a:cs typeface="Alexandria" pitchFamily="2" charset="-78"/>
              </a:rPr>
              <a:t> </a:t>
            </a:r>
            <a:r>
              <a:rPr lang="ar-SA" sz="1600" dirty="0">
                <a:latin typeface="Alexandria" pitchFamily="2" charset="-78"/>
                <a:cs typeface="Alexandria" pitchFamily="2" charset="-78"/>
              </a:rPr>
              <a:t>المحاضرة </a:t>
            </a:r>
            <a:r>
              <a:rPr lang="ar-EG" sz="1600" dirty="0">
                <a:latin typeface="Alexandria" pitchFamily="2" charset="-78"/>
                <a:cs typeface="Alexandria" pitchFamily="2" charset="-78"/>
              </a:rPr>
              <a:t>السابقة استعراض النقطة الأساسية الآتية</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indent="108000" algn="justLow" rtl="1">
              <a:defRPr/>
            </a:pPr>
            <a:r>
              <a:rPr lang="ar-EG" sz="1600" dirty="0">
                <a:latin typeface="Alexandria" pitchFamily="2" charset="-78"/>
                <a:cs typeface="Alexandria" pitchFamily="2" charset="-78"/>
              </a:rPr>
              <a:t>- الأدوار والمسئوليات المتخصصة لإدارة العلاقات العامة.</a:t>
            </a:r>
            <a:endParaRPr lang="ar-SA"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81515" y="1195035"/>
            <a:ext cx="8274015" cy="4138954"/>
          </a:xfrm>
          <a:prstGeom prst="rect">
            <a:avLst/>
          </a:prstGeom>
          <a:noFill/>
        </p:spPr>
        <p:txBody>
          <a:bodyPr wrap="square" rtlCol="0">
            <a:spAutoFit/>
          </a:bodyPr>
          <a:lstStyle/>
          <a:p>
            <a:pPr indent="108000" algn="justLow" rtl="1">
              <a:lnSpc>
                <a:spcPct val="150000"/>
              </a:lnSpc>
              <a:spcAft>
                <a:spcPts val="1800"/>
              </a:spcAft>
              <a:defRPr/>
            </a:pPr>
            <a:r>
              <a:rPr lang="ar-SA" b="1" dirty="0">
                <a:latin typeface="Alexandria" pitchFamily="2" charset="-78"/>
                <a:cs typeface="Alexandria" pitchFamily="2" charset="-78"/>
              </a:rPr>
              <a:t>أهداف المحاضرة الحالية؛ أدوار ومسئوليات</a:t>
            </a:r>
            <a:r>
              <a:rPr lang="ar-EG" b="1" dirty="0">
                <a:latin typeface="Alexandria" pitchFamily="2" charset="-78"/>
                <a:cs typeface="Alexandria" pitchFamily="2" charset="-78"/>
              </a:rPr>
              <a:t> </a:t>
            </a:r>
            <a:r>
              <a:rPr lang="ar-SA" b="1" dirty="0">
                <a:latin typeface="Alexandria" pitchFamily="2" charset="-78"/>
                <a:cs typeface="Alexandria" pitchFamily="2" charset="-78"/>
              </a:rPr>
              <a:t>(</a:t>
            </a:r>
            <a:r>
              <a:rPr lang="ar-EG" b="1" dirty="0">
                <a:latin typeface="Alexandria" pitchFamily="2" charset="-78"/>
                <a:cs typeface="Alexandria" pitchFamily="2" charset="-78"/>
              </a:rPr>
              <a:t>2</a:t>
            </a:r>
            <a:r>
              <a:rPr lang="ar-SA" b="1" dirty="0">
                <a:latin typeface="Alexandria" pitchFamily="2" charset="-78"/>
                <a:cs typeface="Alexandria" pitchFamily="2" charset="-78"/>
              </a:rPr>
              <a:t>):</a:t>
            </a:r>
          </a:p>
          <a:p>
            <a:pPr indent="108000" algn="justLow" rtl="1">
              <a:lnSpc>
                <a:spcPct val="150000"/>
              </a:lnSpc>
              <a:spcAft>
                <a:spcPts val="1800"/>
              </a:spcAft>
              <a:defRPr/>
            </a:pPr>
            <a:r>
              <a:rPr lang="ar-SA" b="1" dirty="0">
                <a:latin typeface="Alexandria" pitchFamily="2" charset="-78"/>
                <a:cs typeface="Alexandria" pitchFamily="2" charset="-78"/>
              </a:rPr>
              <a:t> </a:t>
            </a:r>
            <a:r>
              <a:rPr lang="ar-SA" sz="1600" dirty="0">
                <a:latin typeface="Alexandria" pitchFamily="2" charset="-78"/>
                <a:cs typeface="Alexandria" pitchFamily="2" charset="-78"/>
              </a:rPr>
              <a:t>تسعى المحاضرة الحالية إلى استعراض النقاط الآتية:</a:t>
            </a:r>
            <a:endParaRPr lang="ar-EG" sz="1600" dirty="0">
              <a:latin typeface="Alexandria" pitchFamily="2" charset="-78"/>
              <a:cs typeface="Alexandria" pitchFamily="2" charset="-78"/>
            </a:endParaRPr>
          </a:p>
          <a:p>
            <a:pPr indent="108000" algn="justLow" rtl="1">
              <a:lnSpc>
                <a:spcPct val="150000"/>
              </a:lnSpc>
              <a:spcAft>
                <a:spcPts val="1800"/>
              </a:spcAft>
              <a:defRPr/>
            </a:pPr>
            <a:r>
              <a:rPr lang="ar-EG" sz="1600" b="1" dirty="0">
                <a:latin typeface="Alexandria" pitchFamily="2" charset="-78"/>
                <a:cs typeface="Alexandria" pitchFamily="2" charset="-78"/>
              </a:rPr>
              <a:t>- إدارة العلاقات العامة والتسويق:</a:t>
            </a:r>
          </a:p>
          <a:p>
            <a:pPr marL="540000" indent="-180000" algn="justLow" rtl="1">
              <a:lnSpc>
                <a:spcPct val="150000"/>
              </a:lnSpc>
              <a:spcAft>
                <a:spcPts val="600"/>
              </a:spcAft>
              <a:defRPr/>
            </a:pPr>
            <a:r>
              <a:rPr lang="ar-EG"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مفهوم </a:t>
            </a:r>
            <a:r>
              <a:rPr lang="ar-EG" sz="1600" dirty="0">
                <a:effectLst/>
                <a:latin typeface="Calibri" panose="020F0502020204030204" pitchFamily="34" charset="0"/>
                <a:ea typeface="Calibri" panose="020F0502020204030204" pitchFamily="34" charset="0"/>
                <a:cs typeface="Alexandria" pitchFamily="2" charset="-78"/>
              </a:rPr>
              <a:t>التسويق</a:t>
            </a:r>
            <a:r>
              <a:rPr lang="ar-EG" sz="1600" dirty="0">
                <a:effectLst/>
                <a:latin typeface="Alexandria" pitchFamily="2" charset="-78"/>
                <a:ea typeface="Calibri" panose="020F0502020204030204" pitchFamily="34" charset="0"/>
                <a:cs typeface="Alexandria" pitchFamily="2" charset="-78"/>
              </a:rPr>
              <a:t>.</a:t>
            </a:r>
          </a:p>
          <a:p>
            <a:pPr marL="540000" indent="-180000" algn="justLow" rtl="1">
              <a:lnSpc>
                <a:spcPct val="150000"/>
              </a:lnSpc>
              <a:spcAft>
                <a:spcPts val="600"/>
              </a:spcAft>
              <a:defRPr/>
            </a:pPr>
            <a:r>
              <a:rPr lang="ar-EG" sz="1600" dirty="0">
                <a:latin typeface="Alexandria" pitchFamily="2" charset="-78"/>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تطور المفهوم التسويقي</a:t>
            </a:r>
            <a:r>
              <a:rPr lang="ar-EG" sz="1600" dirty="0">
                <a:latin typeface="Alexandria" pitchFamily="2" charset="-78"/>
                <a:cs typeface="Alexandria" pitchFamily="2" charset="-78"/>
              </a:rPr>
              <a:t>.</a:t>
            </a:r>
          </a:p>
          <a:p>
            <a:pPr marL="540000" indent="-180000" algn="justLow" rtl="1">
              <a:lnSpc>
                <a:spcPct val="150000"/>
              </a:lnSpc>
              <a:spcAft>
                <a:spcPts val="600"/>
              </a:spcAft>
              <a:defRPr/>
            </a:pPr>
            <a:r>
              <a:rPr lang="ar-EG" sz="1600" dirty="0">
                <a:latin typeface="Calibri" panose="020F0502020204030204" pitchFamily="34" charset="0"/>
                <a:cs typeface="Alexandria" pitchFamily="2" charset="-78"/>
              </a:rPr>
              <a:t>* </a:t>
            </a:r>
            <a:r>
              <a:rPr lang="ar-SA" sz="1600" dirty="0">
                <a:latin typeface="Calibri" panose="020F0502020204030204" pitchFamily="34" charset="0"/>
                <a:cs typeface="Alexandria" pitchFamily="2" charset="-78"/>
              </a:rPr>
              <a:t>العلاقات العامة والتسويق</a:t>
            </a:r>
            <a:r>
              <a:rPr lang="ar-EG" sz="1600" dirty="0">
                <a:latin typeface="Calibri" panose="020F0502020204030204" pitchFamily="34" charset="0"/>
                <a:cs typeface="Alexandria" pitchFamily="2" charset="-78"/>
              </a:rPr>
              <a:t>.</a:t>
            </a:r>
          </a:p>
          <a:p>
            <a:pPr marL="540000" indent="-180000" algn="justLow" rtl="1">
              <a:lnSpc>
                <a:spcPct val="150000"/>
              </a:lnSpc>
              <a:spcAft>
                <a:spcPts val="600"/>
              </a:spcAft>
              <a:defRPr/>
            </a:pPr>
            <a:r>
              <a:rPr lang="ar-EG" sz="1600" dirty="0">
                <a:latin typeface="Calibri" panose="020F0502020204030204" pitchFamily="34" charset="0"/>
                <a:cs typeface="Alexandria" pitchFamily="2" charset="-78"/>
              </a:rPr>
              <a:t>* أدوار العلاقات العامة التسويقية.</a:t>
            </a:r>
          </a:p>
          <a:p>
            <a:pPr marL="540000" indent="-180000" algn="justLow" rtl="1">
              <a:lnSpc>
                <a:spcPct val="150000"/>
              </a:lnSpc>
              <a:spcAft>
                <a:spcPts val="600"/>
              </a:spcAft>
              <a:defRPr/>
            </a:pPr>
            <a:r>
              <a:rPr lang="ar-EG" sz="1600" dirty="0">
                <a:latin typeface="Calibri" panose="020F0502020204030204" pitchFamily="34" charset="0"/>
                <a:cs typeface="Alexandria" pitchFamily="2" charset="-78"/>
              </a:rPr>
              <a:t>* خصائص العلاقات العامة التسويقية.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5599" y="4774112"/>
            <a:ext cx="5172901" cy="1204817"/>
          </a:xfrm>
          <a:prstGeom prst="rect">
            <a:avLst/>
          </a:prstGeom>
          <a:noFill/>
        </p:spPr>
        <p:txBody>
          <a:bodyPr wrap="square">
            <a:spAutoFit/>
          </a:bodyPr>
          <a:lstStyle/>
          <a:p>
            <a:pPr algn="justLow" rtl="1">
              <a:lnSpc>
                <a:spcPct val="150000"/>
              </a:lnSpc>
            </a:pPr>
            <a:r>
              <a:rPr lang="ar-SA" sz="1800" b="1" dirty="0">
                <a:effectLst/>
                <a:latin typeface="Calibri" panose="020F0502020204030204" pitchFamily="34" charset="0"/>
                <a:ea typeface="Calibri" panose="020F0502020204030204" pitchFamily="34" charset="0"/>
                <a:cs typeface="Alexandria" pitchFamily="2" charset="-78"/>
              </a:rPr>
              <a:t>مفهوم </a:t>
            </a:r>
            <a:r>
              <a:rPr lang="ar-EG" sz="1800" b="1" dirty="0">
                <a:effectLst/>
                <a:latin typeface="Calibri" panose="020F0502020204030204" pitchFamily="34" charset="0"/>
                <a:ea typeface="Calibri" panose="020F0502020204030204" pitchFamily="34" charset="0"/>
                <a:cs typeface="Alexandria" pitchFamily="2" charset="-78"/>
              </a:rPr>
              <a:t>التسويق: </a:t>
            </a:r>
            <a:endParaRPr lang="ar-EG" b="1" dirty="0">
              <a:latin typeface="Alexandria" pitchFamily="2" charset="-78"/>
              <a:cs typeface="Alexandria" pitchFamily="2" charset="-78"/>
            </a:endParaRPr>
          </a:p>
          <a:p>
            <a:pPr indent="108000" algn="justLow" rtl="1">
              <a:lnSpc>
                <a:spcPct val="150000"/>
              </a:lnSpc>
            </a:pPr>
            <a:r>
              <a:rPr lang="ar-SA" sz="1600" dirty="0">
                <a:latin typeface="Alexandria" pitchFamily="2" charset="-78"/>
                <a:cs typeface="Alexandria" pitchFamily="2" charset="-78"/>
              </a:rPr>
              <a:t>تعددت مفاهيم التسويق وتعريفاته بتعدد الكتّاب والباحثين الذين تناولوه وقدّموا له تعريفًا</a:t>
            </a:r>
            <a:r>
              <a:rPr lang="ar-EG" sz="1600" dirty="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1" name="TextBox 40"/>
          <p:cNvSpPr txBox="1"/>
          <p:nvPr/>
        </p:nvSpPr>
        <p:spPr>
          <a:xfrm>
            <a:off x="6288639" y="1284791"/>
            <a:ext cx="4118435"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 والتسويق</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07</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489936" y="1422162"/>
            <a:ext cx="5745967" cy="4636526"/>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حيث إن التسويق يتضمن العديد من الأنشطة أكثر مما يعتقده معظم الأفراد، ونظرًا لتعدد أسباب دراسته وممارسته، فقد تم تعريف التسويق عدة مرات وبطرق متعددة</a:t>
            </a:r>
            <a:r>
              <a:rPr lang="ar-EG" sz="1600" dirty="0">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p>
          <a:p>
            <a:pPr indent="10795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فالتسويق هو ذلك العلم الذي فرض نفسه بقوة في الآونة الأخيرة، وأصبح لا غنى عنه للشـركات أو المؤسسات أو الأفراد الذين يمارسون عملًا تجاريًّا، ولديهم منتج يريدون تسويقه، وهذا المنتج قد يكون سلعة أو خدمة </a:t>
            </a:r>
            <a:r>
              <a:rPr lang="ar-EG" sz="1200" dirty="0">
                <a:latin typeface="Alexandria" pitchFamily="2" charset="-78"/>
                <a:ea typeface="Calibri" panose="020F0502020204030204" pitchFamily="34" charset="0"/>
                <a:cs typeface="Alexandria" pitchFamily="2" charset="-78"/>
              </a:rPr>
              <a:t>(</a:t>
            </a:r>
            <a:r>
              <a:rPr lang="ar-SA" sz="1200" dirty="0">
                <a:latin typeface="Alexandria" pitchFamily="2" charset="-78"/>
                <a:ea typeface="Calibri" panose="020F0502020204030204" pitchFamily="34" charset="0"/>
                <a:cs typeface="Alexandria" pitchFamily="2" charset="-78"/>
              </a:rPr>
              <a:t>شيماء السيد، 2006</a:t>
            </a:r>
            <a:r>
              <a:rPr lang="ar-EG" sz="1200" dirty="0">
                <a:latin typeface="Alexandria" pitchFamily="2" charset="-78"/>
                <a:ea typeface="Calibri" panose="020F0502020204030204" pitchFamily="34" charset="0"/>
                <a:cs typeface="Alexandria" pitchFamily="2" charset="-78"/>
              </a:rPr>
              <a:t>)</a:t>
            </a:r>
            <a:r>
              <a:rPr lang="ar-SA" sz="1600" dirty="0">
                <a:latin typeface="Alexandria" pitchFamily="2" charset="-78"/>
                <a:ea typeface="Calibri" panose="020F0502020204030204" pitchFamily="34" charset="0"/>
                <a:cs typeface="Alexandria" pitchFamily="2" charset="-78"/>
              </a:rPr>
              <a:t>.</a:t>
            </a:r>
            <a:endParaRPr lang="ar-EG" sz="1600" dirty="0">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ويُعتقد أن ما قدمته الجمعية الأمريكية للتسويق </a:t>
            </a:r>
            <a:r>
              <a:rPr lang="en-US" sz="1600" dirty="0">
                <a:effectLst/>
                <a:latin typeface="Alexandria" pitchFamily="2" charset="-78"/>
                <a:ea typeface="Calibri" panose="020F0502020204030204" pitchFamily="34" charset="0"/>
                <a:cs typeface="Alexandria" pitchFamily="2" charset="-78"/>
              </a:rPr>
              <a:t>AMA)</a:t>
            </a:r>
            <a:r>
              <a:rPr lang="ar-EG" sz="1600" dirty="0">
                <a:effectLst/>
                <a:latin typeface="Alexandria" pitchFamily="2" charset="-78"/>
                <a:ea typeface="Calibri" panose="020F0502020204030204" pitchFamily="34" charset="0"/>
                <a:cs typeface="Alexandria" pitchFamily="2" charset="-78"/>
              </a:rPr>
              <a:t>) يُعَد بداية لتعريفات أكثر شمولا، حين عرفت التسويق على أنه عملية تخطيط وتنفيذ مفهوم التسعير والترويج والتوزيع للأفكار والسلع والخدمات، لإحداث التبادل الذي يشبع احتياجات أفراد المجتمع، ويحقق للمنظمات أهدافها. </a:t>
            </a: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596" y="1447562"/>
            <a:ext cx="4390604"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A740-D50F-C6D6-9205-A08F06285D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BD4764-D384-B92B-6EB7-480F949BDB9B}"/>
              </a:ext>
            </a:extLst>
          </p:cNvPr>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848FB32-9CB1-9994-86BD-CD7EE7ECEAB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4F43EF2-C085-F653-809E-BAE69B514739}"/>
              </a:ext>
            </a:extLst>
          </p:cNvPr>
          <p:cNvSpPr/>
          <p:nvPr/>
        </p:nvSpPr>
        <p:spPr>
          <a:xfrm>
            <a:off x="1181062" y="1285192"/>
            <a:ext cx="78613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CB6AB52-297C-B283-7221-81A7B77E63BC}"/>
              </a:ext>
            </a:extLst>
          </p:cNvPr>
          <p:cNvSpPr txBox="1"/>
          <p:nvPr/>
        </p:nvSpPr>
        <p:spPr>
          <a:xfrm>
            <a:off x="1435100" y="1654556"/>
            <a:ext cx="7391400" cy="3462486"/>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وعلى الرغم من أن تعريف الجمعية الأمريكية للتسويق قد حظى بقبول وترحيب واسعين إلّا أنه مازال من الممكن تعريف التسويق بشكل أكثر شمولًا واتساعًا، فتعريف التسويق يجب أن يوضح ويشير إلى تلك الأنشطة التسويقية التي يقوم بها الأفراد والمنظمات.</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كما يجب الإشارة إلى أن الأنشطة التسويقية تحدث داخل بيئة ديناميكية دائمة التغير؛ ومن ثم يمكن تعريف التسويق على أنه تلك العملية التي تشتمل على مجموعة من الأنشطة التي يقوم بها الأفراد أو المنظمات لتسهيل حدوث علاقات تبادل مشبعة داخل بيئة ديناميكية، من خلال ابتكار وتوزيع وترويج وتسعير سلع أو خدمات أو أفكار معينة </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سامي عبدالعزيز</a:t>
            </a:r>
            <a:r>
              <a:rPr lang="ar-EG" sz="1200" dirty="0">
                <a:effectLst/>
                <a:latin typeface="Alexandria" pitchFamily="2" charset="-78"/>
                <a:ea typeface="Calibri" panose="020F0502020204030204" pitchFamily="34" charset="0"/>
                <a:cs typeface="Alexandria" pitchFamily="2" charset="-78"/>
              </a:rPr>
              <a:t>، 2014)</a:t>
            </a:r>
            <a:r>
              <a:rPr lang="ar-SA" sz="1600" b="1" dirty="0">
                <a:effectLst/>
                <a:latin typeface="Calibri" panose="020F0502020204030204" pitchFamily="34" charset="0"/>
                <a:ea typeface="Calibri" panose="020F0502020204030204" pitchFamily="34" charset="0"/>
                <a:cs typeface="Simplified Arabic" panose="02020603050405020304" pitchFamily="18"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D38A950D-0C21-E53F-87B7-AA60888AC9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D8CDA52-F819-6579-FF9D-F202902A9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7142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2004D-3FDB-40A8-A1FA-B700B3FCF6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7A8DF6-29FC-6A4B-7EF8-6A4B12AFA7C9}"/>
              </a:ext>
            </a:extLst>
          </p:cNvPr>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C1BC7E9-EB18-DAE3-A8F6-4FD69ECAE3D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2BED13E-5B1D-A2C6-7A45-26958F6A78B4}"/>
              </a:ext>
            </a:extLst>
          </p:cNvPr>
          <p:cNvSpPr/>
          <p:nvPr/>
        </p:nvSpPr>
        <p:spPr>
          <a:xfrm>
            <a:off x="1181062" y="1285192"/>
            <a:ext cx="82423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661EF39-F773-05C4-497B-BABF36085E12}"/>
              </a:ext>
            </a:extLst>
          </p:cNvPr>
          <p:cNvSpPr txBox="1"/>
          <p:nvPr/>
        </p:nvSpPr>
        <p:spPr>
          <a:xfrm>
            <a:off x="1435099" y="1464056"/>
            <a:ext cx="7829525" cy="3820918"/>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كما عرّفه البعض بأنه في أبسط تعريف له هو الإدارة المربحة للعلاقة مع المستهلك. ومن المنظور العام الواسع يمكن تعريفه بأنه عبارة عن عملية اجتماعية وإدارية يحصل عن طريقها الأفراد والجماعات على ما يحتاجون ويريدون، وذلك من خلال خلق وتبادل المنافع والقيم مع الآخرين</a:t>
            </a:r>
            <a:r>
              <a:rPr lang="en-US"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وقد تناوله البعض على أنه توزيع المنتجات، وآخرون على أنه عدد من العمليات أو مجموعة من العلاقات، وتناوله البعض من زاوية التكامل، وآخرون من زاوية الانسياب، وكل هذه الاختلافات مرجعها التغيرات المؤثرة في التسويق، فطبيعة النشاطات التسويقية المتغيرة باستمرار تسبب تغير حاجات المستهلكين ورغباتهم وسلوكهم، والتي تفرضها التغيرات المحيطة بالمنظمة والظروف العالمية، مما انعكس على التسويق، فنتج عنه تطور للمفاهيم التسويقية لتصبح أكثر شمولا </a:t>
            </a:r>
            <a:r>
              <a:rPr lang="ar-EG" sz="1600" dirty="0">
                <a:latin typeface="Alexandria" pitchFamily="2" charset="-78"/>
                <a:cs typeface="Alexandria" pitchFamily="2" charset="-78"/>
              </a:rPr>
              <a:t>واتساعًا </a:t>
            </a:r>
            <a:r>
              <a:rPr lang="ar-EG" sz="1200" dirty="0">
                <a:latin typeface="Alexandria" pitchFamily="2" charset="-78"/>
                <a:cs typeface="Alexandria" pitchFamily="2" charset="-78"/>
              </a:rPr>
              <a:t>(</a:t>
            </a:r>
            <a:r>
              <a:rPr lang="ar-SA" sz="1200" dirty="0">
                <a:latin typeface="Alexandria" pitchFamily="2" charset="-78"/>
                <a:cs typeface="Alexandria" pitchFamily="2" charset="-78"/>
              </a:rPr>
              <a:t>حسام فتحي، 2008)</a:t>
            </a:r>
            <a:r>
              <a:rPr lang="ar-SA" sz="1600" dirty="0">
                <a:latin typeface="Alexandria" pitchFamily="2" charset="-78"/>
                <a:cs typeface="Alexandria" pitchFamily="2" charset="-78"/>
              </a:rPr>
              <a:t>.</a:t>
            </a:r>
          </a:p>
        </p:txBody>
      </p:sp>
      <p:sp>
        <p:nvSpPr>
          <p:cNvPr id="2" name="TextBox 1">
            <a:extLst>
              <a:ext uri="{FF2B5EF4-FFF2-40B4-BE49-F238E27FC236}">
                <a16:creationId xmlns:a16="http://schemas.microsoft.com/office/drawing/2014/main" id="{1AF9D25E-7BF9-CA06-9E8C-EBDC325CD9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6662ED4-CAF3-9371-3458-3023392070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22604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1257978"/>
            <a:ext cx="5072263" cy="51936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283379"/>
            <a:ext cx="5579484" cy="3987121"/>
          </a:xfrm>
        </p:spPr>
      </p:pic>
      <p:sp>
        <p:nvSpPr>
          <p:cNvPr id="6" name="Rectangle 5"/>
          <p:cNvSpPr/>
          <p:nvPr/>
        </p:nvSpPr>
        <p:spPr>
          <a:xfrm>
            <a:off x="546100" y="1334179"/>
            <a:ext cx="4762500" cy="4928913"/>
          </a:xfrm>
          <a:prstGeom prst="rect">
            <a:avLst/>
          </a:prstGeom>
        </p:spPr>
        <p:txBody>
          <a:bodyPr wrap="square">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والتسويق أيضًا </a:t>
            </a:r>
            <a:r>
              <a:rPr lang="ar-EG" sz="1600" dirty="0">
                <a:effectLst/>
                <a:latin typeface="Alexandria" pitchFamily="2" charset="-78"/>
                <a:ea typeface="Calibri" panose="020F0502020204030204" pitchFamily="34" charset="0"/>
                <a:cs typeface="Alexandria" pitchFamily="2" charset="-78"/>
              </a:rPr>
              <a:t>هو </a:t>
            </a:r>
            <a:r>
              <a:rPr lang="ar-SA" sz="1600" dirty="0">
                <a:effectLst/>
                <a:latin typeface="Alexandria" pitchFamily="2" charset="-78"/>
                <a:ea typeface="Calibri" panose="020F0502020204030204" pitchFamily="34" charset="0"/>
                <a:cs typeface="Alexandria" pitchFamily="2" charset="-78"/>
              </a:rPr>
              <a:t>نشاط إنساني قائم على أساس الإشباع المباشر للحاجات والرغبات من خلال عملية التبادل</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 </a:t>
            </a:r>
            <a:r>
              <a:rPr lang="en-US" sz="1200" dirty="0">
                <a:effectLst/>
                <a:latin typeface="Alexandria" pitchFamily="2" charset="-78"/>
                <a:ea typeface="Calibri" panose="020F0502020204030204" pitchFamily="34" charset="0"/>
                <a:cs typeface="Alexandria" pitchFamily="2" charset="-78"/>
              </a:rPr>
              <a:t>Philip Kotler and Kevin Keller, 2009)</a:t>
            </a:r>
            <a:r>
              <a:rPr lang="ar-SA" sz="1600" dirty="0">
                <a:effectLst/>
                <a:latin typeface="Alexandria" pitchFamily="2" charset="-78"/>
                <a:ea typeface="Calibri" panose="020F0502020204030204" pitchFamily="34" charset="0"/>
                <a:cs typeface="Alexandria" pitchFamily="2" charset="-78"/>
              </a:rPr>
              <a:t>،</a:t>
            </a:r>
            <a:r>
              <a:rPr lang="ar-SA" sz="14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علمًا بأن التسويق لا يعنى السلع فقط، وإنما </a:t>
            </a:r>
            <a:r>
              <a:rPr lang="ar-EG" sz="1600" dirty="0">
                <a:effectLst/>
                <a:latin typeface="Alexandria" pitchFamily="2" charset="-78"/>
                <a:ea typeface="Calibri" panose="020F0502020204030204" pitchFamily="34" charset="0"/>
                <a:cs typeface="Alexandria" pitchFamily="2" charset="-78"/>
              </a:rPr>
              <a:t>ي</a:t>
            </a:r>
            <a:r>
              <a:rPr lang="ar-SA" sz="1600" dirty="0" err="1">
                <a:effectLst/>
                <a:latin typeface="Alexandria" pitchFamily="2" charset="-78"/>
                <a:ea typeface="Calibri" panose="020F0502020204030204" pitchFamily="34" charset="0"/>
                <a:cs typeface="Alexandria" pitchFamily="2" charset="-78"/>
              </a:rPr>
              <a:t>متد</a:t>
            </a:r>
            <a:r>
              <a:rPr lang="ar-SA" sz="1600" dirty="0">
                <a:effectLst/>
                <a:latin typeface="Alexandria" pitchFamily="2" charset="-78"/>
                <a:ea typeface="Calibri" panose="020F0502020204030204" pitchFamily="34" charset="0"/>
                <a:cs typeface="Alexandria" pitchFamily="2" charset="-78"/>
              </a:rPr>
              <a:t> ليشمل الخدمات والأفكار والقيم الاجتماعية التي تعنى بالسلوك الاجتماعي</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فؤادة عبدالمنعم البكري، 2011</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r>
              <a:rPr lang="en-US" sz="1600" dirty="0">
                <a:effectLst/>
                <a:latin typeface="Alexandria" pitchFamily="2" charset="-78"/>
                <a:ea typeface="Calibri" panose="020F0502020204030204" pitchFamily="34" charset="0"/>
                <a:cs typeface="Alexandria" pitchFamily="2" charset="-78"/>
              </a:rPr>
              <a:t> </a:t>
            </a:r>
            <a:endParaRPr lang="en-US" sz="18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وكذلك عرّفه آخرون بأنه هو مجموعة العمليات أو الأنشطة التي تعمل على اكتشاف رغبات العملاء، وتطوير مجموعة من المنتجات أو الخدمات التي تشبع رغباتهم، وتحقق للمؤسسة الربحية خلال فترة مناسبة، وهو كذلك تلك الأنشطة التي تعنى بتدفق (انسياب) السلع أو الخدمات أو الأفكار من المنتج إلى المستهلك أو </a:t>
            </a:r>
            <a:r>
              <a:rPr lang="ar-EG" sz="1600" dirty="0">
                <a:latin typeface="Alexandria" pitchFamily="2" charset="-78"/>
                <a:cs typeface="Alexandria" pitchFamily="2" charset="-78"/>
              </a:rPr>
              <a:t>المستخدم </a:t>
            </a:r>
            <a:r>
              <a:rPr lang="ar-EG" sz="1200" dirty="0">
                <a:latin typeface="Alexandria" pitchFamily="2" charset="-78"/>
                <a:cs typeface="Alexandria" pitchFamily="2" charset="-78"/>
              </a:rPr>
              <a:t>(علي فلاح الزعبي، 2010)</a:t>
            </a:r>
            <a:r>
              <a:rPr lang="ar-EG" sz="1600" dirty="0">
                <a:latin typeface="Alexandria" pitchFamily="2" charset="-78"/>
                <a:cs typeface="Alexandria" pitchFamily="2" charset="-78"/>
              </a:rPr>
              <a:t>.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98494" y="4748712"/>
            <a:ext cx="5231170" cy="915122"/>
          </a:xfrm>
          <a:prstGeom prst="rect">
            <a:avLst/>
          </a:prstGeom>
          <a:noFill/>
        </p:spPr>
        <p:txBody>
          <a:bodyPr wrap="square">
            <a:spAutoFit/>
          </a:bodyPr>
          <a:lstStyle/>
          <a:p>
            <a:pPr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تطور المفهوم التسويقي:</a:t>
            </a:r>
          </a:p>
          <a:p>
            <a:pPr indent="107950" algn="justLow" rtl="1">
              <a:lnSpc>
                <a:spcPct val="150000"/>
              </a:lnSpc>
              <a:spcAft>
                <a:spcPts val="600"/>
              </a:spcAft>
            </a:pPr>
            <a:r>
              <a:rPr lang="ar-EG" sz="1600" dirty="0">
                <a:ea typeface="Calibri" panose="020F0502020204030204" pitchFamily="34" charset="0"/>
                <a:cs typeface="Alexandria" pitchFamily="2" charset="-78"/>
              </a:rPr>
              <a:t>مرّ</a:t>
            </a:r>
            <a:r>
              <a:rPr lang="ar-EG" sz="1600" dirty="0">
                <a:effectLst/>
                <a:ea typeface="Calibri" panose="020F0502020204030204" pitchFamily="34" charset="0"/>
                <a:cs typeface="Alexandria" pitchFamily="2" charset="-78"/>
              </a:rPr>
              <a:t> التسويق بمراحل عديدة و</a:t>
            </a:r>
            <a:r>
              <a:rPr lang="ar-EG" sz="1600" dirty="0">
                <a:ea typeface="Calibri" panose="020F0502020204030204" pitchFamily="34" charset="0"/>
                <a:cs typeface="Alexandria" pitchFamily="2" charset="-78"/>
              </a:rPr>
              <a:t>مختلفة </a:t>
            </a:r>
            <a:r>
              <a:rPr lang="ar-EG" sz="1600" dirty="0">
                <a:effectLst/>
                <a:ea typeface="Calibri" panose="020F0502020204030204" pitchFamily="34" charset="0"/>
                <a:cs typeface="Alexandria" pitchFamily="2" charset="-78"/>
              </a:rPr>
              <a:t>في تطوره.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60409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B0E2-D9F1-6CB4-52DF-82489462012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EF7ABEFB-7C53-E5BD-95E9-11D9E11CBBFC}"/>
              </a:ext>
            </a:extLst>
          </p:cNvPr>
          <p:cNvSpPr/>
          <p:nvPr/>
        </p:nvSpPr>
        <p:spPr>
          <a:xfrm>
            <a:off x="457200" y="1028700"/>
            <a:ext cx="11404600" cy="516110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810E301-3805-D0E9-23F2-58804DA3D669}"/>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a:extLst>
              <a:ext uri="{FF2B5EF4-FFF2-40B4-BE49-F238E27FC236}">
                <a16:creationId xmlns:a16="http://schemas.microsoft.com/office/drawing/2014/main" id="{7AF931A1-2FDC-82FB-A3A3-C59EF7CAE50F}"/>
              </a:ext>
            </a:extLst>
          </p:cNvPr>
          <p:cNvSpPr txBox="1"/>
          <p:nvPr/>
        </p:nvSpPr>
        <p:spPr>
          <a:xfrm>
            <a:off x="4622800" y="1168162"/>
            <a:ext cx="7226299" cy="4928913"/>
          </a:xfrm>
          <a:prstGeom prst="rect">
            <a:avLst/>
          </a:prstGeom>
          <a:noFill/>
        </p:spPr>
        <p:txBody>
          <a:bodyPr wrap="square" rtlCol="0">
            <a:spAutoFit/>
          </a:bodyPr>
          <a:lstStyle/>
          <a:p>
            <a:pPr indent="10795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فقد مرّ مفهوم التسويق من الاهتمام بالمنتج فقط دون العميل ثم الاهتمام بالعميل على حساب المجتمع ثم الاهتمام بالمجتمع وبعدها بالعوامل الاستراتيجية... إلخ، فقد </a:t>
            </a:r>
            <a:r>
              <a:rPr lang="ar-EG" sz="1600" dirty="0">
                <a:effectLst/>
                <a:latin typeface="Alexandria" pitchFamily="2" charset="-78"/>
                <a:ea typeface="Calibri" panose="020F0502020204030204" pitchFamily="34" charset="0"/>
                <a:cs typeface="Alexandria" pitchFamily="2" charset="-78"/>
              </a:rPr>
              <a:t>أصبح من الضـروري إيجاد تكامل بين عناصر المزيج التسويقي مع التركيز على وظيفتي التوزيع والترويج (الاتصال التسويقي)، للرفع من حجم المبيعات؛ وبالتالي زيادة الربح، إضافة إلى الاهتمام بجودة المنتجات والخدمات، وصولًا إلى أهم مرحلة يعيشها العالم اليوم، والتي أضحت ضرورة حتمية لدخول المؤسسات إلى الأسواق العالمية، وحتى المحلية منها، ألا وهي مرحلة تطبيق التسويق الإلكتروني المواكب للتطورات التكنولوجية الحاصلة في المجتمعات، والذي يضمن العديد من المزايا، التي لا نجدها في المراحل السابقة، وهي: تقليل التكلفة، والسهولة، والمرونة، والتفاعلية، وربح الوقت، والتركيز على الزبون، والرفع من الجودة، والرفع من الأرباح </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بحوص نسيمة، 2020)</a:t>
            </a:r>
            <a:r>
              <a:rPr lang="ar-EG" sz="1600" dirty="0">
                <a:effectLst/>
                <a:latin typeface="Alexandria" pitchFamily="2" charset="-78"/>
                <a:ea typeface="Calibri" panose="020F0502020204030204" pitchFamily="34" charset="0"/>
                <a:cs typeface="Alexandria" pitchFamily="2" charset="-78"/>
              </a:rPr>
              <a:t>. </a:t>
            </a: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وعليه</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فقد مرّ تطور المفهوم التسويقي بعدة تغيرات ملحوظة في </a:t>
            </a:r>
            <a:r>
              <a:rPr lang="ar-EG" sz="1600" dirty="0">
                <a:effectLst/>
                <a:latin typeface="Alexandria" pitchFamily="2" charset="-78"/>
                <a:ea typeface="Calibri" panose="020F0502020204030204" pitchFamily="34" charset="0"/>
                <a:cs typeface="Alexandria" pitchFamily="2" charset="-78"/>
              </a:rPr>
              <a:t>الحقب</a:t>
            </a:r>
            <a:r>
              <a:rPr lang="ar-SA" sz="1600" dirty="0">
                <a:effectLst/>
                <a:latin typeface="Alexandria" pitchFamily="2" charset="-78"/>
                <a:ea typeface="Calibri" panose="020F0502020204030204" pitchFamily="34" charset="0"/>
                <a:cs typeface="Alexandria" pitchFamily="2" charset="-78"/>
              </a:rPr>
              <a:t> الماضي</a:t>
            </a:r>
            <a:r>
              <a:rPr lang="ar-EG" sz="1600" dirty="0">
                <a:effectLst/>
                <a:latin typeface="Alexandria" pitchFamily="2" charset="-78"/>
                <a:ea typeface="Calibri" panose="020F0502020204030204" pitchFamily="34" charset="0"/>
                <a:cs typeface="Alexandria" pitchFamily="2" charset="-78"/>
              </a:rPr>
              <a:t>ة</a:t>
            </a:r>
            <a:r>
              <a:rPr lang="ar-SA" sz="1600" dirty="0">
                <a:effectLst/>
                <a:latin typeface="Alexandria" pitchFamily="2" charset="-78"/>
                <a:ea typeface="Calibri" panose="020F0502020204030204" pitchFamily="34" charset="0"/>
                <a:cs typeface="Alexandria" pitchFamily="2" charset="-78"/>
              </a:rPr>
              <a:t>، يمكن إجمالها على النحو الآتي: </a:t>
            </a:r>
          </a:p>
        </p:txBody>
      </p:sp>
      <p:pic>
        <p:nvPicPr>
          <p:cNvPr id="5123" name="Picture 3" descr="D:\الفصل الأول 2024\Untitled-1_1666976939.jpg">
            <a:extLst>
              <a:ext uri="{FF2B5EF4-FFF2-40B4-BE49-F238E27FC236}">
                <a16:creationId xmlns:a16="http://schemas.microsoft.com/office/drawing/2014/main" id="{C36A3FE5-9C7E-8E57-0E38-DBA439AA3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596" y="1175345"/>
            <a:ext cx="3882604" cy="4851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82394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1228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105938" cy="467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632736"/>
            <a:ext cx="8826500" cy="3820918"/>
          </a:xfrm>
          <a:prstGeom prst="rect">
            <a:avLst/>
          </a:prstGeom>
          <a:noFill/>
        </p:spPr>
        <p:txBody>
          <a:bodyPr wrap="square" rtlCol="0">
            <a:spAutoFit/>
          </a:bodyPr>
          <a:lstStyle/>
          <a:p>
            <a:pPr lvl="0" algn="justLow" rtl="1">
              <a:lnSpc>
                <a:spcPct val="150000"/>
              </a:lnSpc>
            </a:pPr>
            <a:r>
              <a:rPr lang="ar-EG" sz="1600" b="1" dirty="0">
                <a:effectLst/>
                <a:latin typeface="Alexandria" pitchFamily="2" charset="-78"/>
                <a:ea typeface="Times New Roman" panose="02020603050405020304" pitchFamily="18" charset="0"/>
                <a:cs typeface="Alexandria" pitchFamily="2" charset="-78"/>
              </a:rPr>
              <a:t>المفهوم التقليدي للتسويق:</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ركّز المفهوم التقليدي للتسويق على المنتج؛ حيث ركزت الشركات جهدها لإنتاج منتج أفضل، وكان مفهوم تلك الشركات للمنتج الأفضل أنه المنتج المطابق للمعايير والقيم الداخلية، فالأفضلية لدى الشركات في ذلك الوقت كانت تخضع لمعايير ومقاييس داخلية، وكان الهدف هو تحقيق الأرباح، وكانت وسائل تحقيق ذلك الهدف تكمن في البيع أو إقناع المستهلك الحالي أو المتوقع لطلب المنتج والحصول عليه مقابل المال.</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وفي واقع الأمر فإن المفهوم التقليدي للتسويق كان يركز على الإنتاج والبيع كأهداف مرحلية تساعد في تحقيق الهدف النهائي، والمتمثل في تحقيق الأرباح، ففي بداية الأمر كانت المنظمات تهتم بالعملية الإنتاجية وزيادة حجم الإنتاج كنتيجة للتقدم التكنولوجي، وهي المرحلة التي كان الطلب يفوق فيها العرض، فيسود ما يُعرف بسوق البائعين.</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02127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280438" cy="4518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9100" y="1378736"/>
            <a:ext cx="7454900" cy="4320413"/>
          </a:xfrm>
          <a:prstGeom prst="rect">
            <a:avLst/>
          </a:prstGeom>
          <a:noFill/>
        </p:spPr>
        <p:txBody>
          <a:bodyPr wrap="square" rtlCol="0">
            <a:spAutoFit/>
          </a:bodyPr>
          <a:lstStyle/>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فالشغل الشاغل للمنظمة هو الإنتاج وتطويره، ومع نمو التقدم التكنولوجي وزيادة المنافسة بدأت ملامح عصر الفائض في الظهور، وهو العصر الذي أصبح فيه العرض يفوق الطلب، وهنا تُصبح عملية البيع أكثر أهمية.</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وكانت هذه المرحلة تُسمَّى مرحلة التوجه نحو الإنتاج، حيث يقوم هذا التوجه على إنتاج أكبر كمية ممكنة من السلع المطلوبة من قِبَل المستهلكين، ولهذا التوجه ما يبرره منطقيًّا؛ حيث إن ما كان يتم إنتاجه كان مطلوبًا، وبشكل متوازٍ من قِبَل المستهلكين، وساد هذا التوجه فترة العشـرينيات والثلاثينيات من القرن الماضي </a:t>
            </a:r>
            <a:r>
              <a:rPr lang="ar-EG"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حسام فتحي،</a:t>
            </a:r>
            <a:r>
              <a:rPr lang="ar-EG" sz="1200" dirty="0">
                <a:effectLst/>
                <a:latin typeface="Alexandria" pitchFamily="2" charset="-78"/>
                <a:ea typeface="Times New Roman" panose="02020603050405020304" pitchFamily="18" charset="0"/>
                <a:cs typeface="Alexandria" pitchFamily="2" charset="-78"/>
              </a:rPr>
              <a:t> 2008)</a:t>
            </a:r>
            <a:r>
              <a:rPr lang="ar-EG" sz="1600" dirty="0">
                <a:effectLst/>
                <a:latin typeface="Alexandria" pitchFamily="2" charset="-78"/>
                <a:ea typeface="Times New Roman" panose="02020603050405020304" pitchFamily="18" charset="0"/>
                <a:cs typeface="Alexandria" pitchFamily="2" charset="-78"/>
              </a:rPr>
              <a:t>. </a:t>
            </a:r>
          </a:p>
          <a:p>
            <a:pPr indent="10800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وحيث إن المنتج كان هو المتحكم الأول والأخير في سير الحركة التسويقية، فلم يكن ينقصه إلا عملية البيع، فكان التركيز عليها، وكانت متطابقة مع مفهوم التسويق </a:t>
            </a:r>
            <a:r>
              <a:rPr lang="ar-EG" sz="1200" dirty="0">
                <a:effectLst/>
                <a:latin typeface="Alexandria" pitchFamily="2" charset="-78"/>
                <a:ea typeface="Times New Roman" panose="02020603050405020304" pitchFamily="18"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شيماء السيد سالم</a:t>
            </a:r>
            <a:r>
              <a:rPr lang="ar-EG"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Times New Roman" panose="02020603050405020304" pitchFamily="18" charset="0"/>
                <a:cs typeface="Alexandria" pitchFamily="2" charset="-78"/>
              </a:rPr>
              <a:t> 2006)</a:t>
            </a:r>
            <a:r>
              <a:rPr lang="ar-EG" sz="1600" dirty="0">
                <a:effectLst/>
                <a:latin typeface="Calibri" panose="020F0502020204030204" pitchFamily="34" charset="0"/>
                <a:ea typeface="Times New Roman" panose="02020603050405020304" pitchFamily="18" charset="0"/>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23710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1" y="1391436"/>
            <a:ext cx="7772400" cy="4267194"/>
          </a:xfrm>
          <a:prstGeom prst="rect">
            <a:avLst/>
          </a:prstGeom>
          <a:noFill/>
        </p:spPr>
        <p:txBody>
          <a:bodyPr wrap="square" rtlCol="0">
            <a:spAutoFit/>
          </a:bodyPr>
          <a:lstStyle/>
          <a:p>
            <a:pPr lvl="0" algn="justLow" rtl="1">
              <a:lnSpc>
                <a:spcPct val="150000"/>
              </a:lnSpc>
              <a:spcAft>
                <a:spcPts val="600"/>
              </a:spcAft>
            </a:pPr>
            <a:r>
              <a:rPr lang="ar-EG" sz="1600" b="1" dirty="0">
                <a:effectLst/>
                <a:latin typeface="Calibri" panose="020F0502020204030204" pitchFamily="34" charset="0"/>
                <a:ea typeface="Times New Roman" panose="02020603050405020304" pitchFamily="18" charset="0"/>
                <a:cs typeface="Alexandria" pitchFamily="2" charset="-78"/>
              </a:rPr>
              <a:t>المفهوم الحديث للتسويق:</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أما المفهوم الحديث للتسويق،</a:t>
            </a:r>
            <a:r>
              <a:rPr lang="en-US" sz="160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والذي ظهر تقريبًا خلال عقد الستينيات، فقد حوّل التركيز عن المنتج إلى المستهلك. وظل الهدف هو الربح، ولكن الوسائل التي تُستخدم لتحقيق الأهداف، امتدت لتضم المزيج التسويقي بأكمله، وهو ما أصبح معروفًا بـ"المنتج، والسعر، والتوزيع، والترويج". وظهر المفهوم الحديث للتسويق خلال المرحلة التي شهدت تركيزًا ملحوظًا على التسويق كنشاط كلي يشتمل على العديد من العناصر.</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وهذه المرحلة توجد غالبًا في الدول التي وصلت إلى درجة عالية من التقدم الإنتاجي، فيصبح المستهلك هو نقطة البدء للمفهوم التسويقي، ويصبح الفكر السائد في هذه المنظمات هو أنه بدلًا من إنتاج سلعة قام مهندسو الشـركة بتصميمها حسب تصوراتهم لرغبات المستهلك، ثم محاولة بيعها فإنه ينبغي أن يبدأ بالمستهلك نفسه، لمعرفة ما يرغبه في السلعة التي سيقرر هو شراءها.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3820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501" y="1442236"/>
            <a:ext cx="7943824" cy="3820918"/>
          </a:xfrm>
          <a:prstGeom prst="rect">
            <a:avLst/>
          </a:prstGeom>
          <a:noFill/>
        </p:spPr>
        <p:txBody>
          <a:bodyPr wrap="square" rtlCol="0">
            <a:spAutoFit/>
          </a:bodyPr>
          <a:lstStyle/>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وفي ظل هذا المفهوم يمكن القول بأن التسويق يبدأ وينتهي بالعميل، فمن المعروف أن التسويق يتألف من مجموعة من الأنشطة التي تُبذل، فتعمل على تدفق السلعة أو الخدمة من مكان استهلاكها. كما أن التسويق وظيفة ممتدة تبدأ قبل إنتاج السلع والخدمات، من خلال دراسة السوق، وتستمر أثناء عملية انسياب السلعة أو الخدمة من المنتج إلى العميل، من خلال أنشطة المزيج التسويقي وغيرها. </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ويستمر التسويق إلى ما بعد عملية الشـراء، ونقل ملكية المنتج إلى العميل، بتقديم خدمات الضمان والصيانة وتقييم ردود الأفعال. وعلى ذلك يمكن القول إن العميل ــ في ظل المفهوم الحديث ــ أصبح يمثل نقطة البداية تخطيطًا ونقطة النهاية تنفيذًا، أي أن العميل أصبح يوجه أو يقود الشركة؛ حيث إن تحقيق الأرباح في الأجل الطويل، ومن ثم البقاء والاستمرار بات مرهونًا بإشباع حاجات هذا العميل وتحقيق رضاه.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44900" y="1506840"/>
            <a:ext cx="8280399" cy="4636526"/>
          </a:xfrm>
          <a:prstGeom prst="rect">
            <a:avLst/>
          </a:prstGeom>
          <a:noFill/>
        </p:spPr>
        <p:txBody>
          <a:bodyPr wrap="square" rtlCol="0">
            <a:spAutoFit/>
          </a:bodyPr>
          <a:lstStyle/>
          <a:p>
            <a:pPr indent="10795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المفهوم الاجتماعي للتسويق:</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يمكن النظر إلى المفهوم الاجتماعي للتسويق كانعكاس لحركة المستهلكين في كثير من الدول الأجنبية؛ ومن ثم لفت الأنظار إلى الأساليب الاستغلالية التي تستخدمها بعض الشركات نحو المستهلك. وقد ظهر المفهوم الاجتماعي للتسويق نتيجة للانتقادات التي وجهت للمبالغة في تدليل المستهلك ومحاولة إرضائه عن طريق إشباع رغباته، بغض النظر عن الاعتبارات البيئية.</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ويعني المفهوم الاجتماعي للتسويق أن يلتزم المشروع بأن يكون للصالح العام الاعتبار الأول في مزاولة نشاطه. ويمكن تقديم حالة تطبيقية على ذلك: حاولت شركات إنتاج السيارات إنتاج موديلات ذات سرعات عالية، وتستهلك كميات كبيرة من الوقود، مما يؤثر في البيئة، ويؤدي إلى تلوثها بشكل واضح (فإرضاء رغبات المستهلك كان الأساس)، إلّا أنه ــ وطبقًا لمفاهيم المسئولية الاجتماعية ــ اتجهت الشـركات لصناعة فلاتر، ومحاولة تخفيض نسب التلوث إلى أقل حدّ ممكن، بالإضافة إلى البحث عن مصادر بديلة للطاقة </a:t>
            </a:r>
            <a:r>
              <a:rPr lang="ar-EG" sz="1200" dirty="0">
                <a:effectLst/>
                <a:latin typeface="Alexandria" pitchFamily="2" charset="-78"/>
                <a:ea typeface="Calibri" panose="020F0502020204030204" pitchFamily="34" charset="0"/>
                <a:cs typeface="Alexandria" pitchFamily="2" charset="-78"/>
              </a:rPr>
              <a:t>(</a:t>
            </a:r>
            <a:r>
              <a:rPr lang="ar-SA" sz="1200" dirty="0">
                <a:latin typeface="Alexandria" pitchFamily="2" charset="-78"/>
                <a:ea typeface="Calibri" panose="020F0502020204030204" pitchFamily="34" charset="0"/>
                <a:cs typeface="Alexandria" pitchFamily="2" charset="-78"/>
              </a:rPr>
              <a:t>سامي عبدالعزيز، </a:t>
            </a:r>
            <a:r>
              <a:rPr lang="ar-EG" sz="1200" dirty="0">
                <a:latin typeface="Alexandria" pitchFamily="2" charset="-78"/>
                <a:ea typeface="Calibri" panose="020F0502020204030204" pitchFamily="34" charset="0"/>
                <a:cs typeface="Alexandria" pitchFamily="2" charset="-78"/>
              </a:rPr>
              <a:t>2014</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B405A-96D4-BE63-43F9-50D2B376B1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EDC03F-A2ED-39EB-6F24-15CB0B8FE69D}"/>
              </a:ext>
            </a:extLst>
          </p:cNvPr>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7FD22F-0836-4F05-D20B-CA43B325D28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4B85A59-38EE-2307-9505-08A0BBE2F7BC}"/>
              </a:ext>
            </a:extLst>
          </p:cNvPr>
          <p:cNvSpPr/>
          <p:nvPr/>
        </p:nvSpPr>
        <p:spPr>
          <a:xfrm>
            <a:off x="1181062" y="1285192"/>
            <a:ext cx="8521738"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2F03CE0-E7B6-625C-4BF8-3243D75E17A4}"/>
              </a:ext>
            </a:extLst>
          </p:cNvPr>
          <p:cNvSpPr txBox="1"/>
          <p:nvPr/>
        </p:nvSpPr>
        <p:spPr>
          <a:xfrm>
            <a:off x="1333500" y="1442236"/>
            <a:ext cx="8102599" cy="4267194"/>
          </a:xfrm>
          <a:prstGeom prst="rect">
            <a:avLst/>
          </a:prstGeom>
          <a:noFill/>
        </p:spPr>
        <p:txBody>
          <a:bodyPr wrap="square" rtlCol="0">
            <a:spAutoFit/>
          </a:bodyPr>
          <a:lstStyle/>
          <a:p>
            <a:pPr lvl="0" indent="108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المفهوم الاستراتيجي للتسويق:</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يُعتبر المفهوم الاستراتيجي للتسويق بمثابة ثورة حقيقة في تاريخ الفكر التسويقي، حيث حوّل تركيز التسويق عن المنتج والمستهلك إلى البيئة الخارجية للمنظمة. فمعرفة كل شيء يجب معرفته عن المستهلك ليست كافية، فلكي ينجح المسوّقون يجب عليهم أن يعرفوا المستهلك في سياق يتضمن المعرفة الواعية بالمنافسين، وسياسات الحكومة وقواعدها، والظروف الاقتصادية والاجتماعية، وكذلك القوى السياسية بمفهومها الشامل، والتي تلقي بظلالها على الأسواق، بالإضافة إلى ظروف الطلب على المنتج وأشكاله، ومناسبة السعر، واستراتيجيات التوزيع، ومعايير الجودة، والمسئولية الاجتماعية... إلخ. </a:t>
            </a:r>
          </a:p>
          <a:p>
            <a:pPr lvl="0"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وبالنسبة إلى التسويق الكوني ربما يعني ذلك ضرورة العمل بشكل يتناسب مع القواعد والإجراءات الحكومية ذات الصلة، والتعامل مع سياسات المنافسين، لكسب فرصة للدخول للسوق المستهدف في ضوء ظروف كل بلد ومتطلباته.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C1890A0-C4B8-BC64-40CD-878DCC0232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A70C995-74A3-6863-C9AF-81D4431134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268157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09600" y="4935189"/>
            <a:ext cx="5316283" cy="1651093"/>
          </a:xfrm>
          <a:prstGeom prst="rect">
            <a:avLst/>
          </a:prstGeom>
          <a:noFill/>
        </p:spPr>
        <p:txBody>
          <a:bodyPr wrap="square">
            <a:spAutoFit/>
          </a:bodyPr>
          <a:lstStyle/>
          <a:p>
            <a:pPr algn="justLow" rtl="1">
              <a:lnSpc>
                <a:spcPct val="150000"/>
              </a:lnSpc>
              <a:spcAft>
                <a:spcPts val="600"/>
              </a:spcAft>
            </a:pPr>
            <a:r>
              <a:rPr lang="ar-SA" sz="1800" b="1" dirty="0">
                <a:effectLst/>
                <a:latin typeface="Alexandria" pitchFamily="2" charset="-78"/>
                <a:ea typeface="Calibri" panose="020F0502020204030204" pitchFamily="34" charset="0"/>
                <a:cs typeface="Alexandria" pitchFamily="2" charset="-78"/>
              </a:rPr>
              <a:t>العلاقات العامة والتسويق:</a:t>
            </a:r>
            <a:endParaRPr lang="en-US" sz="18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ea typeface="Calibri" panose="020F0502020204030204" pitchFamily="34" charset="0"/>
                <a:cs typeface="Alexandria" pitchFamily="2" charset="-78"/>
              </a:rPr>
              <a:t>تُعتبر العلاقات العامة أكثر من مجرد كونها عنصـرًا من عناصر المزيج الترويجي للعديد من الشـركات، خاصة وقد زادت أهمية العلاقات العامة حاليًا لعدة أسباب،</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22154-7D92-222E-AFA9-84F2004DE8C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408E1BB-DCE9-96AB-F9A5-FC55E8522DA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66FC905-DAC6-0465-92D6-1711AD47B8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BB71290-C784-8977-4032-64706FC10E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DC0176B-EB6E-BF12-5DC7-D94FCF4A3F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921EC47-6AEB-DD30-FEEE-1FF0EE52BD37}"/>
              </a:ext>
            </a:extLst>
          </p:cNvPr>
          <p:cNvSpPr txBox="1"/>
          <p:nvPr/>
        </p:nvSpPr>
        <p:spPr>
          <a:xfrm>
            <a:off x="3771900" y="1544940"/>
            <a:ext cx="7708901" cy="4636526"/>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لعل أهم تلك الأسباب بروز ظاهرة التشبع الإعلاني داخل وسائل الإعلام الجماهيري وإلحاحها بشكل مزعج، ففي كثير من الأحيان تشكل تلك الإعلانات إلحاحًا مستمرًا يقتحم أوقات المستهلكين، ويتخلل برامجهم المفضلة. </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بالإضافة إلى ذلك فإنه قد لا يتوافر لدى الكثير من الأنشطة الترويجية درجة المصداقية التي تتم بها العلاقات العامة، بمثابة إضافة مهمة للمزيج الترويجي والاتصالي، كما زادت الحاجة إلى استخدام العلاقات العامة على مستوى العالم </a:t>
            </a:r>
            <a:r>
              <a:rPr lang="ar-EG" sz="1200" dirty="0">
                <a:effectLst/>
                <a:latin typeface="Calibri" panose="020F0502020204030204" pitchFamily="34" charset="0"/>
                <a:ea typeface="Calibri" panose="020F0502020204030204" pitchFamily="34" charset="0"/>
                <a:cs typeface="Alexandria" pitchFamily="2" charset="-78"/>
              </a:rPr>
              <a:t>(</a:t>
            </a:r>
            <a:r>
              <a:rPr lang="ar-SA" sz="1200" dirty="0">
                <a:effectLst/>
                <a:latin typeface="Calibri" panose="020F0502020204030204" pitchFamily="34" charset="0"/>
                <a:ea typeface="Calibri" panose="020F0502020204030204" pitchFamily="34" charset="0"/>
                <a:cs typeface="Alexandria" pitchFamily="2" charset="-78"/>
              </a:rPr>
              <a:t>سامي عبدالعزيز، 2014</a:t>
            </a:r>
            <a:r>
              <a:rPr lang="ar-EG" sz="1200" dirty="0">
                <a:effectLst/>
                <a:latin typeface="Calibri" panose="020F0502020204030204" pitchFamily="34" charset="0"/>
                <a:ea typeface="Calibri" panose="020F0502020204030204" pitchFamily="34" charset="0"/>
                <a:cs typeface="Alexandria" pitchFamily="2" charset="-78"/>
              </a:rPr>
              <a:t>)</a:t>
            </a:r>
            <a:r>
              <a:rPr lang="ar-JO"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Calibri" panose="020F0502020204030204" pitchFamily="34" charset="0"/>
                <a:ea typeface="Calibri" panose="020F0502020204030204" pitchFamily="34" charset="0"/>
                <a:cs typeface="Alexandria" pitchFamily="2" charset="-78"/>
              </a:rPr>
              <a:t>وعليه فقد زادت أهمية العلاقات العامة في العمل التسويقي، حتى أصبح يُطلق عليها مجموعة العلاقات التسويقية العامة </a:t>
            </a:r>
            <a:r>
              <a:rPr lang="ar-SA" sz="1200" dirty="0">
                <a:effectLst/>
                <a:latin typeface="Calibri" panose="020F0502020204030204" pitchFamily="34" charset="0"/>
                <a:ea typeface="Calibri" panose="020F0502020204030204" pitchFamily="34" charset="0"/>
                <a:cs typeface="Alexandria" pitchFamily="2" charset="-78"/>
              </a:rPr>
              <a:t>(</a:t>
            </a:r>
            <a:r>
              <a:rPr lang="ar-SA" sz="1200" dirty="0" err="1">
                <a:effectLst/>
                <a:latin typeface="Calibri" panose="020F0502020204030204" pitchFamily="34" charset="0"/>
                <a:ea typeface="Calibri" panose="020F0502020204030204" pitchFamily="34" charset="0"/>
                <a:cs typeface="Alexandria" pitchFamily="2" charset="-78"/>
              </a:rPr>
              <a:t>بوشعير</a:t>
            </a:r>
            <a:r>
              <a:rPr lang="ar-SA" sz="1200" dirty="0">
                <a:effectLst/>
                <a:latin typeface="Calibri" panose="020F0502020204030204" pitchFamily="34" charset="0"/>
                <a:ea typeface="Calibri" panose="020F0502020204030204" pitchFamily="34" charset="0"/>
                <a:cs typeface="Alexandria" pitchFamily="2" charset="-78"/>
              </a:rPr>
              <a:t> لويزة</a:t>
            </a:r>
            <a:r>
              <a:rPr lang="ar-EG" sz="1200" dirty="0">
                <a:effectLst/>
                <a:latin typeface="Calibri" panose="020F0502020204030204" pitchFamily="34" charset="0"/>
                <a:ea typeface="Calibri" panose="020F0502020204030204" pitchFamily="34" charset="0"/>
                <a:cs typeface="Alexandria" pitchFamily="2" charset="-78"/>
              </a:rPr>
              <a:t>، 2014</a:t>
            </a:r>
            <a:r>
              <a:rPr lang="ar-SA" sz="1200" dirty="0">
                <a:effectLst/>
                <a:latin typeface="Calibri" panose="020F0502020204030204" pitchFamily="34" charset="0"/>
                <a:ea typeface="Calibri" panose="020F0502020204030204" pitchFamily="34" charset="0"/>
                <a:cs typeface="Alexandria" pitchFamily="2" charset="-78"/>
              </a:rPr>
              <a:t>)</a:t>
            </a:r>
            <a:r>
              <a:rPr lang="ar-JO" sz="1600" dirty="0">
                <a:effectLst/>
                <a:latin typeface="Calibri" panose="020F0502020204030204" pitchFamily="34" charset="0"/>
                <a:ea typeface="Calibri" panose="020F0502020204030204" pitchFamily="34" charset="0"/>
                <a:cs typeface="Alexandria" pitchFamily="2" charset="-78"/>
              </a:rPr>
              <a:t>،</a:t>
            </a:r>
            <a:endParaRPr lang="ar-EG" sz="1600" dirty="0">
              <a:effectLst/>
              <a:latin typeface="Calibri" panose="020F0502020204030204" pitchFamily="34" charset="0"/>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وبالنسبة إلى عدد كبير من المنظمات فإن العلاقات العامة وظيفة تختص أساسًا بخلق والحفاظ على صورة ذهنية مرغوبة للمؤسسة، وأنها في سبيل تحقيق ذلك تقوم بتوصيل وبث المعلومات المرغوبة، التي تتناول هوية المؤسسة، وتخلق فهمًا متبادلًا بين المؤسسة وجماهيرها.</a:t>
            </a:r>
          </a:p>
        </p:txBody>
      </p:sp>
      <p:sp>
        <p:nvSpPr>
          <p:cNvPr id="3" name="TextBox 2">
            <a:extLst>
              <a:ext uri="{FF2B5EF4-FFF2-40B4-BE49-F238E27FC236}">
                <a16:creationId xmlns:a16="http://schemas.microsoft.com/office/drawing/2014/main" id="{0369AE8D-55F5-D669-FE63-38EA46AF3D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B7A9C0F-2184-8CA1-F235-551DBF1696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902406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278599"/>
            <a:ext cx="5394869" cy="50785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880100" y="1384300"/>
            <a:ext cx="5698746" cy="4572000"/>
          </a:xfrm>
        </p:spPr>
      </p:pic>
      <p:sp>
        <p:nvSpPr>
          <p:cNvPr id="6" name="Rectangle 5"/>
          <p:cNvSpPr/>
          <p:nvPr/>
        </p:nvSpPr>
        <p:spPr>
          <a:xfrm>
            <a:off x="243931" y="1354798"/>
            <a:ext cx="5280569" cy="4928913"/>
          </a:xfrm>
          <a:prstGeom prst="rect">
            <a:avLst/>
          </a:prstGeom>
        </p:spPr>
        <p:txBody>
          <a:bodyPr wrap="square">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ويشير البعض في ثنايا حديثهم عن العلاقات العامة وعلاقتها بالتسويق أن العلاقات العامة تعمل على تدعيم النشاط التسويقي للمؤسسة، باعتبارها أحد أنشطة الترويج، وهو الأمر الذي يتطلب قيام العلاقات العامة بموازنة الأمور والتفكير بنظرة أكثر اتساعًا وشمولية، آخذة في اعتبارها أعمال المنظمة وأنشطتها وكيفية ممارستها والأهداف التي تطمح في تحقيقها </a:t>
            </a:r>
            <a:r>
              <a:rPr lang="ar-EG" sz="1200" dirty="0">
                <a:effectLst/>
                <a:latin typeface="Calibri" panose="020F0502020204030204" pitchFamily="34" charset="0"/>
                <a:ea typeface="Calibri" panose="020F0502020204030204" pitchFamily="34" charset="0"/>
                <a:cs typeface="Alexandria" pitchFamily="2" charset="-78"/>
              </a:rPr>
              <a:t>(سامي عبدالعزيز، 2014)</a:t>
            </a:r>
            <a:r>
              <a:rPr lang="ar-EG" sz="1600" dirty="0">
                <a:effectLst/>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وكذلك يُشار في بعض الأحيان إلى العلاقات العامة التسويقية على أنها العملية التي بمقتضاها يتم التخطيط وتنفيذ وتقييم البرامج التي تشجع المستهلكين على الشراء وتشبعهم، من خلال تقديم معلومات في إطار نشاط اتصالي يتميز بالمصداقية يربط المنظمة ومنتجاتها بحاجات المستهلكين ورغباتهم واهتماماتهم وميولهم.</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952845"/>
            <a:ext cx="788673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71600" y="1059932"/>
            <a:ext cx="7518400" cy="4267194"/>
          </a:xfrm>
          <a:prstGeom prst="rect">
            <a:avLst/>
          </a:prstGeom>
          <a:noFill/>
        </p:spPr>
        <p:txBody>
          <a:bodyPr wrap="square" rtlCol="0">
            <a:spAutoFit/>
          </a:bodyPr>
          <a:lstStyle/>
          <a:p>
            <a:pPr indent="107950" algn="justLow" rtl="1">
              <a:lnSpc>
                <a:spcPct val="150000"/>
              </a:lnSpc>
              <a:spcAft>
                <a:spcPts val="600"/>
              </a:spcAft>
            </a:pPr>
            <a:r>
              <a:rPr lang="ar-EG" sz="1600" dirty="0">
                <a:effectLst/>
                <a:ea typeface="Calibri" panose="020F0502020204030204" pitchFamily="34" charset="0"/>
                <a:cs typeface="Alexandria" pitchFamily="2" charset="-78"/>
              </a:rPr>
              <a:t>ومما لا شك فيه أن العلاقات العامة والتسويق يرتبطان ببعضها بشكل كبير، وليس من المقبول أن يتم الفصل بينهما أو إدراكهما على أنهما نشاطين منفصلين عن بعضهما البعض، فهذا الاعتقاد ينطوي على قصور واضح في التحليل يفتقد إلى عمق النظرة.</a:t>
            </a:r>
            <a:endParaRPr lang="ar-EG" sz="1600" dirty="0">
              <a:latin typeface="Alexandria" pitchFamily="2" charset="-78"/>
              <a:cs typeface="Alexandria" pitchFamily="2" charset="-78"/>
            </a:endParaRPr>
          </a:p>
          <a:p>
            <a:pPr lvl="0" algn="justLow" rtl="1">
              <a:lnSpc>
                <a:spcPct val="150000"/>
              </a:lnSpc>
              <a:spcAft>
                <a:spcPts val="600"/>
              </a:spcAft>
              <a:tabLst>
                <a:tab pos="457200" algn="l"/>
              </a:tabLst>
            </a:pPr>
            <a:r>
              <a:rPr lang="ar-EG" sz="1600" dirty="0">
                <a:latin typeface="Alexandria" pitchFamily="2" charset="-78"/>
                <a:cs typeface="Alexandria" pitchFamily="2" charset="-78"/>
              </a:rPr>
              <a:t>وفي هذا الإطار يتم النظر للعلاقات العامة كنشاط ذي طابع مؤسسي، وبحيث تخدم صورة المؤسسة بالأساس؛ ولهذا السبب يُنظر للعلاقات العامة على أنها نشاط منفصل ومميز عن التسويق </a:t>
            </a:r>
            <a:r>
              <a:rPr lang="ar-EG" sz="1200" dirty="0">
                <a:latin typeface="Alexandria" pitchFamily="2" charset="-78"/>
                <a:cs typeface="Alexandria" pitchFamily="2" charset="-78"/>
              </a:rPr>
              <a:t>(سامي عبدالعزيز، 2014)</a:t>
            </a:r>
            <a:r>
              <a:rPr lang="ar-EG" sz="1600" dirty="0">
                <a:latin typeface="Alexandria" pitchFamily="2" charset="-78"/>
                <a:cs typeface="Alexandria" pitchFamily="2" charset="-78"/>
              </a:rPr>
              <a:t>.</a:t>
            </a:r>
          </a:p>
          <a:p>
            <a:pPr algn="justLow" rtl="1">
              <a:lnSpc>
                <a:spcPct val="150000"/>
              </a:lnSpc>
              <a:spcAft>
                <a:spcPts val="600"/>
              </a:spcAft>
              <a:tabLst>
                <a:tab pos="457200" algn="l"/>
              </a:tabLst>
            </a:pPr>
            <a:r>
              <a:rPr lang="ar-EG" sz="1600" dirty="0">
                <a:effectLst/>
                <a:latin typeface="Alexandria" pitchFamily="2" charset="-78"/>
                <a:ea typeface="Calibri" panose="020F0502020204030204" pitchFamily="34" charset="0"/>
                <a:cs typeface="Alexandria" pitchFamily="2" charset="-78"/>
              </a:rPr>
              <a:t>وقد أشارت الدراسات إلى أن موضوع النقاش الواسع حول وضع الفروق وتسمية العلاقة بين العلاقات العامة والتسويق لا يزال قائمًا </a:t>
            </a:r>
            <a:r>
              <a:rPr lang="ar-EG" sz="1200" dirty="0">
                <a:effectLst/>
                <a:latin typeface="Alexandria" pitchFamily="2" charset="-78"/>
                <a:ea typeface="Calibri" panose="020F0502020204030204" pitchFamily="34" charset="0"/>
                <a:cs typeface="Alexandria" pitchFamily="2" charset="-78"/>
              </a:rPr>
              <a:t>(</a:t>
            </a:r>
            <a:r>
              <a:rPr lang="en-US" sz="1200" dirty="0" err="1">
                <a:effectLst/>
                <a:latin typeface="Alexandria" pitchFamily="2" charset="-78"/>
                <a:ea typeface="Calibri" panose="020F0502020204030204" pitchFamily="34" charset="0"/>
                <a:cs typeface="Alexandria" pitchFamily="2" charset="-78"/>
              </a:rPr>
              <a:t>Holtzhausen</a:t>
            </a:r>
            <a:r>
              <a:rPr lang="en-US" sz="1200" dirty="0">
                <a:effectLst/>
                <a:latin typeface="Alexandria" pitchFamily="2" charset="-78"/>
                <a:ea typeface="Calibri" panose="020F0502020204030204" pitchFamily="34" charset="0"/>
                <a:cs typeface="Alexandria" pitchFamily="2" charset="-78"/>
              </a:rPr>
              <a:t> and </a:t>
            </a:r>
            <a:r>
              <a:rPr lang="en-US" sz="1200" dirty="0" err="1">
                <a:effectLst/>
                <a:latin typeface="Alexandria" pitchFamily="2" charset="-78"/>
                <a:ea typeface="Calibri" panose="020F0502020204030204" pitchFamily="34" charset="0"/>
                <a:cs typeface="Alexandria" pitchFamily="2" charset="-78"/>
              </a:rPr>
              <a:t>Zerfass</a:t>
            </a:r>
            <a:r>
              <a:rPr lang="en-US" sz="1200" dirty="0">
                <a:effectLst/>
                <a:latin typeface="Alexandria" pitchFamily="2" charset="-78"/>
                <a:ea typeface="Calibri" panose="020F0502020204030204" pitchFamily="34" charset="0"/>
                <a:cs typeface="Alexandria" pitchFamily="2" charset="-78"/>
              </a:rPr>
              <a:t>, 2013</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وعليه فقد تبين من هذه الدراسة أن هناك ثلاثة آراء أو رؤى حول </a:t>
            </a:r>
            <a:r>
              <a:rPr lang="ar-EG" sz="1600" dirty="0">
                <a:effectLst/>
                <a:latin typeface="Alexandria" pitchFamily="2" charset="-78"/>
                <a:ea typeface="Calibri" panose="020F0502020204030204" pitchFamily="34" charset="0"/>
                <a:cs typeface="Alexandria" pitchFamily="2" charset="-78"/>
              </a:rPr>
              <a:t>العلاقة التي تربط العلاقات العامة بالتسويق أو الاتصالات التسويقية المتكاملة</a:t>
            </a:r>
            <a:r>
              <a:rPr lang="en-US"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1999" y="1782735"/>
            <a:ext cx="10415337" cy="4190250"/>
          </a:xfrm>
          <a:prstGeom prst="rect">
            <a:avLst/>
          </a:prstGeom>
          <a:noFill/>
        </p:spPr>
        <p:txBody>
          <a:bodyPr wrap="square" rtlCol="0">
            <a:spAutoFit/>
          </a:bodyPr>
          <a:lstStyle/>
          <a:p>
            <a:pPr indent="108000" algn="justLow" rtl="1">
              <a:lnSpc>
                <a:spcPct val="150000"/>
              </a:lnSpc>
              <a:spcAft>
                <a:spcPts val="600"/>
              </a:spcAft>
            </a:pPr>
            <a:r>
              <a:rPr lang="ar-SA" sz="1600" dirty="0">
                <a:latin typeface="Alexandria" pitchFamily="2" charset="-78"/>
                <a:ea typeface="Calibri" panose="020F0502020204030204" pitchFamily="34" charset="0"/>
                <a:cs typeface="Alexandria" pitchFamily="2" charset="-78"/>
              </a:rPr>
              <a:t>فبالنسبة </a:t>
            </a:r>
            <a:r>
              <a:rPr lang="ar-EG" sz="1600" dirty="0">
                <a:latin typeface="Alexandria" pitchFamily="2" charset="-78"/>
                <a:ea typeface="Calibri" panose="020F0502020204030204" pitchFamily="34" charset="0"/>
                <a:cs typeface="Alexandria" pitchFamily="2" charset="-78"/>
              </a:rPr>
              <a:t>إ</a:t>
            </a:r>
            <a:r>
              <a:rPr lang="ar-SA" sz="1600" dirty="0">
                <a:latin typeface="Alexandria" pitchFamily="2" charset="-78"/>
                <a:ea typeface="Calibri" panose="020F0502020204030204" pitchFamily="34" charset="0"/>
                <a:cs typeface="Alexandria" pitchFamily="2" charset="-78"/>
              </a:rPr>
              <a:t>ل</a:t>
            </a:r>
            <a:r>
              <a:rPr lang="ar-EG" sz="1600" dirty="0">
                <a:latin typeface="Alexandria" pitchFamily="2" charset="-78"/>
                <a:ea typeface="Calibri" panose="020F0502020204030204" pitchFamily="34" charset="0"/>
                <a:cs typeface="Alexandria" pitchFamily="2" charset="-78"/>
              </a:rPr>
              <a:t>ى ا</a:t>
            </a:r>
            <a:r>
              <a:rPr lang="ar-SA" sz="1600" dirty="0">
                <a:latin typeface="Alexandria" pitchFamily="2" charset="-78"/>
                <a:ea typeface="Calibri" panose="020F0502020204030204" pitchFamily="34" charset="0"/>
                <a:cs typeface="Alexandria" pitchFamily="2" charset="-78"/>
              </a:rPr>
              <a:t>لرأي الأول </a:t>
            </a:r>
            <a:r>
              <a:rPr lang="ar-EG" sz="1600" dirty="0">
                <a:latin typeface="Alexandria" pitchFamily="2" charset="-78"/>
                <a:ea typeface="Calibri" panose="020F0502020204030204" pitchFamily="34" charset="0"/>
                <a:cs typeface="Alexandria" pitchFamily="2" charset="-78"/>
              </a:rPr>
              <a:t>ف</a:t>
            </a:r>
            <a:r>
              <a:rPr lang="ar-EG" sz="1600" dirty="0">
                <a:effectLst/>
                <a:latin typeface="Alexandria" pitchFamily="2" charset="-78"/>
                <a:ea typeface="Calibri" panose="020F0502020204030204" pitchFamily="34" charset="0"/>
                <a:cs typeface="Alexandria" pitchFamily="2" charset="-78"/>
              </a:rPr>
              <a:t>يقول إنه ليس هناك علاقة أو صلة بين الاثنين، فالاثنان منفصلان مستقلان عن بعضهما البعض، </a:t>
            </a:r>
            <a:r>
              <a:rPr lang="ar-SA" sz="1600" dirty="0">
                <a:effectLst/>
                <a:latin typeface="Alexandria" pitchFamily="2" charset="-78"/>
                <a:ea typeface="Calibri" panose="020F0502020204030204" pitchFamily="34" charset="0"/>
                <a:cs typeface="Alexandria" pitchFamily="2" charset="-78"/>
              </a:rPr>
              <a:t>وتؤكد نتائج إحدى الدراسات أن التنسيق فيما بين إدارة العلاقات العامة والإدارات الأخرى ذات العلاقة بالنشاط التسويقي تركز بشكل كبير على الأنشطة المتعلقة بالعلاقات العامة، مثل: المناسبات </a:t>
            </a:r>
            <a:r>
              <a:rPr lang="ar-SA" sz="1600" dirty="0" err="1">
                <a:effectLst/>
                <a:latin typeface="Alexandria" pitchFamily="2" charset="-78"/>
                <a:ea typeface="Calibri" panose="020F0502020204030204" pitchFamily="34" charset="0"/>
                <a:cs typeface="Alexandria" pitchFamily="2" charset="-78"/>
              </a:rPr>
              <a:t>والرعايات</a:t>
            </a:r>
            <a:r>
              <a:rPr lang="ar-SA" sz="1600" dirty="0">
                <a:effectLst/>
                <a:latin typeface="Alexandria" pitchFamily="2" charset="-78"/>
                <a:ea typeface="Calibri" panose="020F0502020204030204" pitchFamily="34" charset="0"/>
                <a:cs typeface="Alexandria" pitchFamily="2" charset="-78"/>
              </a:rPr>
              <a:t>، ويؤكد هذا أن المفهوم التقليدي لمهام العلاقات العامة لا زال قائمًا في تطبيقات إدارة العلاقات العامة بشكل واضح، وأن ثمة حاجة قوية تدعو لإشراك العلاقات العامة بشكل أكبر في الأنشطة التسويقية الأخرى للمنظمات، مثل: الإعلان وترويج المبيعات</a:t>
            </a:r>
            <a:r>
              <a:rPr lang="ar-EG" sz="1600" dirty="0">
                <a:effectLst/>
                <a:latin typeface="Alexandria" pitchFamily="2" charset="-78"/>
                <a:ea typeface="Calibri" panose="020F0502020204030204" pitchFamily="34" charset="0"/>
                <a:cs typeface="Alexandria" pitchFamily="2" charset="-78"/>
              </a:rPr>
              <a:t> </a:t>
            </a:r>
            <a:r>
              <a:rPr lang="ar-SA" sz="1200" dirty="0">
                <a:latin typeface="Alexandria" pitchFamily="2" charset="-78"/>
                <a:ea typeface="Calibri" panose="020F0502020204030204" pitchFamily="34" charset="0"/>
                <a:cs typeface="Alexandria" pitchFamily="2" charset="-78"/>
              </a:rPr>
              <a:t>(</a:t>
            </a:r>
            <a:r>
              <a:rPr lang="ar-SA" sz="1200" dirty="0" err="1">
                <a:latin typeface="Alexandria" pitchFamily="2" charset="-78"/>
                <a:ea typeface="Calibri" panose="020F0502020204030204" pitchFamily="34" charset="0"/>
                <a:cs typeface="Alexandria" pitchFamily="2" charset="-78"/>
              </a:rPr>
              <a:t>عبدالحافظ</a:t>
            </a:r>
            <a:r>
              <a:rPr lang="ar-SA" sz="1200" dirty="0">
                <a:latin typeface="Alexandria" pitchFamily="2" charset="-78"/>
                <a:ea typeface="Calibri" panose="020F0502020204030204" pitchFamily="34" charset="0"/>
                <a:cs typeface="Alexandria" pitchFamily="2" charset="-78"/>
              </a:rPr>
              <a:t> بن عواجي، 2009)</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ويفرق</a:t>
            </a:r>
            <a:r>
              <a:rPr lang="ar-SA" sz="1600" b="1"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البعض بين أنشطة التسويق والعلاقات العامة؛ حيث إن هناك مجموعة من الفروق الجوهرية، منها: يتمثل الهدف الأساسي للتسويق في التوعية والترويج للمنتج، وفي المقابل يتركز الهدف الرئيس للعلاقات العامة في تشكيل الانطباع حول هوية المؤسسة، وأنه في التسويق يقوم المسوّق بالتعريف بنوع معين من المنتج، في حين يتمحور التعريف في العلاقات العامة حول المنظمة؛ إذ يقدّم المختص في العلاقات العامة اسم الجهة التي يعمل بها، ليصنع صورة إيجابية عنها، وأن التسويق يعتمد على بيع السلعة، في حين تقوم العلاقات العامة ببيع الماركة نفسها،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69365-809A-22EB-A301-CE6B2FE2D0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D968F3-3C94-6179-A138-06CABC0B56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C11363F5-DCF4-2FD5-BCD6-A87D36FDE339}"/>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EB702B9A-181C-E00E-7284-7655A0C2F5D0}"/>
              </a:ext>
            </a:extLst>
          </p:cNvPr>
          <p:cNvSpPr txBox="1"/>
          <p:nvPr/>
        </p:nvSpPr>
        <p:spPr>
          <a:xfrm>
            <a:off x="761999" y="1884335"/>
            <a:ext cx="10415337" cy="3820918"/>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وأن النشاط التسويقي يحرص على أن تكون المنتجات أكثر جاذبية للمستهلك، وفي المقابل تعمل أنشطة العلاقات العامة على أن تكون المؤسسة أكثر جاذبية للجمهور، وأن التسويق يسعى للحصول على أرباح عن طريق زيادة المبيعات، بينما العلاقات العامة فتسعى إلى الوصول إلى السمعة، وأن التسويق نشاط قصير المدى، في حين نشاط العلاقات العامة بعيد المدى، ويؤتي ثماره بعد مرور فترة طويلة</a:t>
            </a:r>
            <a:r>
              <a:rPr lang="ar-EG" sz="1600" dirty="0">
                <a:effectLst/>
                <a:latin typeface="Alexandria" pitchFamily="2" charset="-78"/>
                <a:ea typeface="Calibri" panose="020F0502020204030204" pitchFamily="34" charset="0"/>
                <a:cs typeface="Alexandria" pitchFamily="2" charset="-78"/>
              </a:rPr>
              <a:t> </a:t>
            </a:r>
            <a:r>
              <a:rPr lang="ar-EG" sz="1200" dirty="0">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أرجون </a:t>
            </a:r>
            <a:r>
              <a:rPr lang="ar-SA" sz="1200" dirty="0" err="1">
                <a:effectLst/>
                <a:latin typeface="Alexandria" pitchFamily="2" charset="-78"/>
                <a:ea typeface="Calibri" panose="020F0502020204030204" pitchFamily="34" charset="0"/>
                <a:cs typeface="Alexandria" pitchFamily="2" charset="-78"/>
              </a:rPr>
              <a:t>كولكارني</a:t>
            </a:r>
            <a:r>
              <a:rPr lang="ar-SA" sz="1200" dirty="0">
                <a:effectLst/>
                <a:latin typeface="Alexandria" pitchFamily="2" charset="-78"/>
                <a:ea typeface="Calibri" panose="020F0502020204030204" pitchFamily="34" charset="0"/>
                <a:cs typeface="Alexandria" pitchFamily="2" charset="-78"/>
              </a:rPr>
              <a:t>، 2011</a:t>
            </a:r>
            <a:r>
              <a:rPr lang="ar-EG" sz="1200" dirty="0">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a:t>
            </a:r>
            <a:r>
              <a:rPr lang="ar-EG" sz="1600" dirty="0">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أما </a:t>
            </a:r>
            <a:r>
              <a:rPr lang="ar-EG" sz="1600" dirty="0">
                <a:latin typeface="Alexandria" pitchFamily="2" charset="-78"/>
                <a:ea typeface="Calibri" panose="020F0502020204030204" pitchFamily="34" charset="0"/>
                <a:cs typeface="Alexandria" pitchFamily="2" charset="-78"/>
              </a:rPr>
              <a:t>الرأي الثاني </a:t>
            </a:r>
            <a:r>
              <a:rPr lang="ar-EG" sz="1600" dirty="0">
                <a:effectLst/>
                <a:latin typeface="Alexandria" pitchFamily="2" charset="-78"/>
                <a:ea typeface="Calibri" panose="020F0502020204030204" pitchFamily="34" charset="0"/>
                <a:cs typeface="Alexandria" pitchFamily="2" charset="-78"/>
              </a:rPr>
              <a:t>فيرى أن العلاقات العامة تابعة للتسويق، فهي عنصـر أو جزء من التسويق (منظومة الاتصالات التسويقية المتكاملة)؛ وبالتالي فإن العلاقات العامة غير مستقلة وغير منفصلة عن هذه المنظومة، أي </a:t>
            </a:r>
            <a:r>
              <a:rPr lang="ar-SA" sz="1600" dirty="0">
                <a:effectLst/>
                <a:latin typeface="Alexandria" pitchFamily="2" charset="-78"/>
                <a:ea typeface="Calibri" panose="020F0502020204030204" pitchFamily="34" charset="0"/>
                <a:cs typeface="Alexandria" pitchFamily="2" charset="-78"/>
              </a:rPr>
              <a:t>أن العلاقات العامة تابعة للتسويق، تابعة وليست مستقلة؛ وبالتالي العلاقة التي تربط بين العلاقات العامة </a:t>
            </a:r>
            <a:r>
              <a:rPr lang="ar-EG" sz="1600" dirty="0">
                <a:effectLst/>
                <a:latin typeface="Alexandria" pitchFamily="2" charset="-78"/>
                <a:ea typeface="Calibri" panose="020F0502020204030204" pitchFamily="34" charset="0"/>
                <a:cs typeface="Alexandria" pitchFamily="2" charset="-78"/>
              </a:rPr>
              <a:t>بالتسويق </a:t>
            </a:r>
            <a:r>
              <a:rPr lang="ar-SA" sz="1600" dirty="0">
                <a:effectLst/>
                <a:latin typeface="Alexandria" pitchFamily="2" charset="-78"/>
                <a:ea typeface="Calibri" panose="020F0502020204030204" pitchFamily="34" charset="0"/>
                <a:cs typeface="Alexandria" pitchFamily="2" charset="-78"/>
              </a:rPr>
              <a:t>هي علاقة تبعية وليست تكاملية. وقد يرجع هذا الأمر إلى رؤية البعض بأن ليس هناك فرق بين التسويق والعلاقات العامة، ومرد هذا الاعتقاد قد يكمن في حقيقة وجود خيط رفيع يفصل بين الوظيفتين أو المجالين؛ وبالتالي يجعل من الصعب تحديد الفرق بينهما بالشكل الذي ينبغي</a:t>
            </a:r>
            <a:r>
              <a:rPr lang="en-US"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38576D14-1176-33DA-7886-72A6823E66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3686D1-9DEC-843C-AA18-A19AEF0F53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15205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7F8D9-5F75-8229-420E-346384EFE7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9EB2F2-DE97-8A1B-6276-10811D2A2BE4}"/>
              </a:ext>
            </a:extLst>
          </p:cNvPr>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9AB7B0-9D48-07B1-2F69-2092FE584DD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618FA79-CE9F-1D2B-DDE2-E053797DA7C3}"/>
              </a:ext>
            </a:extLst>
          </p:cNvPr>
          <p:cNvSpPr/>
          <p:nvPr/>
        </p:nvSpPr>
        <p:spPr>
          <a:xfrm>
            <a:off x="1181062" y="952845"/>
            <a:ext cx="10058438" cy="5008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F7515A-93FD-90EB-EA61-5A4E859C3212}"/>
              </a:ext>
            </a:extLst>
          </p:cNvPr>
          <p:cNvSpPr txBox="1"/>
          <p:nvPr/>
        </p:nvSpPr>
        <p:spPr>
          <a:xfrm>
            <a:off x="1371600" y="1059932"/>
            <a:ext cx="9639338" cy="4713470"/>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ومع أن كل</a:t>
            </a:r>
            <a:r>
              <a:rPr lang="ar-EG" sz="1600" dirty="0">
                <a:effectLst/>
                <a:latin typeface="Alexandria" pitchFamily="2" charset="-78"/>
                <a:ea typeface="Calibri" panose="020F0502020204030204" pitchFamily="34" charset="0"/>
                <a:cs typeface="Alexandria" pitchFamily="2" charset="-78"/>
              </a:rPr>
              <a:t>ا </a:t>
            </a:r>
            <a:r>
              <a:rPr lang="ar-SA" sz="1600" dirty="0">
                <a:effectLst/>
                <a:latin typeface="Alexandria" pitchFamily="2" charset="-78"/>
                <a:ea typeface="Calibri" panose="020F0502020204030204" pitchFamily="34" charset="0"/>
                <a:cs typeface="Alexandria" pitchFamily="2" charset="-78"/>
              </a:rPr>
              <a:t>من المصطلحين يتكاملان ويكملان بعضهما البعض في تقديم المنتج، إلّا أن ثمة فروقًا محدودة توضح طبيعتهما </a:t>
            </a:r>
            <a:r>
              <a:rPr lang="ar-EG" sz="1600" dirty="0">
                <a:effectLst/>
                <a:latin typeface="Alexandria" pitchFamily="2" charset="-78"/>
                <a:ea typeface="Calibri" panose="020F0502020204030204" pitchFamily="34" charset="0"/>
                <a:cs typeface="Alexandria" pitchFamily="2" charset="-78"/>
              </a:rPr>
              <a:t>و</a:t>
            </a:r>
            <a:r>
              <a:rPr lang="ar-SA" sz="1600" dirty="0">
                <a:effectLst/>
                <a:latin typeface="Alexandria" pitchFamily="2" charset="-78"/>
                <a:ea typeface="Calibri" panose="020F0502020204030204" pitchFamily="34" charset="0"/>
                <a:cs typeface="Alexandria" pitchFamily="2" charset="-78"/>
              </a:rPr>
              <a:t>أدوارهما، </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ومما قد يثير الانتباه والاهتمام أننا ــ كمتخصصين ــ نعتقد معرفتنا للفرق الموجود بينهما، ولكن في الواقع أننا عندما نُسأل عن توضيح وتحديد ذلك الفرق بشكل دقيق، نصبح عاجزين عن اختيار وانتقاء الكلمات الملائمة لإعطاء الجواب الأصح والأنسب، وقد يكون مبرر هذا أن المصطلحين استُخدما بشكل كبير في مكان المصطلح الآخر</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ويدعم هذا القول حقيقة مدلولها أن الأقسام الإدارية لهذين النشاطين في العديد من المؤسسات</a:t>
            </a:r>
            <a:r>
              <a:rPr lang="ar-EG" sz="1600" dirty="0">
                <a:effectLst/>
                <a:latin typeface="Alexandria" pitchFamily="2" charset="-78"/>
                <a:ea typeface="Calibri" panose="020F0502020204030204" pitchFamily="34" charset="0"/>
                <a:cs typeface="Alexandria" pitchFamily="2" charset="-78"/>
              </a:rPr>
              <a:t> والمنظمات </a:t>
            </a:r>
            <a:r>
              <a:rPr lang="ar-SA" sz="1600" dirty="0">
                <a:effectLst/>
                <a:latin typeface="Alexandria" pitchFamily="2" charset="-78"/>
                <a:ea typeface="Calibri" panose="020F0502020204030204" pitchFamily="34" charset="0"/>
                <a:cs typeface="Alexandria" pitchFamily="2" charset="-78"/>
              </a:rPr>
              <a:t>والشركات كثيرًا ما يكونان متحدين ومدمجين مع بعضهما البعض</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كذلك فإن التسويق والعلاقات العامة غالبًا ما يتداخلان مع بعضهما البعض بسهولة، وهذا أمر طبيعي طالما يؤدي ذلك إلى إبقاء العلاقة مع الجمهور العام ــ وهو القاسم المشترك بينهما </a:t>
            </a:r>
            <a:r>
              <a:rPr lang="ar-EG" sz="1600" dirty="0">
                <a:effectLst/>
                <a:latin typeface="Alexandria" pitchFamily="2" charset="-78"/>
                <a:ea typeface="Calibri" panose="020F0502020204030204" pitchFamily="34" charset="0"/>
                <a:cs typeface="Alexandria" pitchFamily="2" charset="-78"/>
              </a:rPr>
              <a:t>ــ </a:t>
            </a:r>
            <a:r>
              <a:rPr lang="ar-SA" sz="1600" dirty="0">
                <a:effectLst/>
                <a:latin typeface="Alexandria" pitchFamily="2" charset="-78"/>
                <a:ea typeface="Calibri" panose="020F0502020204030204" pitchFamily="34" charset="0"/>
                <a:cs typeface="Alexandria" pitchFamily="2" charset="-78"/>
              </a:rPr>
              <a:t>قوية وراسخة. مع تأكيدنا على أن العلاقات العامة هي ــ في المحصلة النهائية ــ أداة تسويقية تعين وتساعد أقسام التسويق في المنظمات على تحديد </a:t>
            </a:r>
            <a:r>
              <a:rPr lang="ar-EG" sz="1600" dirty="0">
                <a:effectLst/>
                <a:latin typeface="Alexandria" pitchFamily="2" charset="-78"/>
                <a:ea typeface="Calibri" panose="020F0502020204030204" pitchFamily="34" charset="0"/>
                <a:cs typeface="Alexandria" pitchFamily="2" charset="-78"/>
              </a:rPr>
              <a:t>ووضع </a:t>
            </a:r>
            <a:r>
              <a:rPr lang="ar-SA" sz="1600" dirty="0">
                <a:effectLst/>
                <a:latin typeface="Alexandria" pitchFamily="2" charset="-78"/>
                <a:ea typeface="Calibri" panose="020F0502020204030204" pitchFamily="34" charset="0"/>
                <a:cs typeface="Alexandria" pitchFamily="2" charset="-78"/>
              </a:rPr>
              <a:t>خططهم واستراتيجياتهم، و</a:t>
            </a:r>
            <a:r>
              <a:rPr lang="ar-EG" sz="1600" dirty="0">
                <a:effectLst/>
                <a:latin typeface="Alexandria" pitchFamily="2" charset="-78"/>
                <a:ea typeface="Calibri" panose="020F0502020204030204" pitchFamily="34" charset="0"/>
                <a:cs typeface="Alexandria" pitchFamily="2" charset="-78"/>
              </a:rPr>
              <a:t>تعزيز </a:t>
            </a:r>
            <a:r>
              <a:rPr lang="ar-SA" sz="1600" dirty="0">
                <a:effectLst/>
                <a:latin typeface="Alexandria" pitchFamily="2" charset="-78"/>
                <a:ea typeface="Calibri" panose="020F0502020204030204" pitchFamily="34" charset="0"/>
                <a:cs typeface="Alexandria" pitchFamily="2" charset="-78"/>
              </a:rPr>
              <a:t>جهودهم</a:t>
            </a:r>
            <a:r>
              <a:rPr lang="ar-EG" sz="1600" dirty="0">
                <a:effectLst/>
                <a:latin typeface="Alexandria" pitchFamily="2" charset="-78"/>
                <a:ea typeface="Calibri" panose="020F0502020204030204" pitchFamily="34" charset="0"/>
                <a:cs typeface="Alexandria" pitchFamily="2" charset="-78"/>
              </a:rPr>
              <a:t> </a:t>
            </a:r>
            <a:r>
              <a:rPr lang="ar-EG" sz="1200" dirty="0">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أرجون </a:t>
            </a:r>
            <a:r>
              <a:rPr lang="ar-SA" sz="1200" dirty="0" err="1">
                <a:effectLst/>
                <a:latin typeface="Alexandria" pitchFamily="2" charset="-78"/>
                <a:ea typeface="Calibri" panose="020F0502020204030204" pitchFamily="34" charset="0"/>
                <a:cs typeface="Alexandria" pitchFamily="2" charset="-78"/>
              </a:rPr>
              <a:t>كولكارني</a:t>
            </a:r>
            <a:r>
              <a:rPr lang="ar-SA" sz="1200" dirty="0">
                <a:effectLst/>
                <a:latin typeface="Alexandria" pitchFamily="2" charset="-78"/>
                <a:ea typeface="Calibri" panose="020F0502020204030204" pitchFamily="34" charset="0"/>
                <a:cs typeface="Alexandria" pitchFamily="2" charset="-78"/>
              </a:rPr>
              <a:t>، 2011</a:t>
            </a:r>
            <a:r>
              <a:rPr lang="ar-EG" sz="1200" dirty="0">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p>
        </p:txBody>
      </p:sp>
      <p:sp>
        <p:nvSpPr>
          <p:cNvPr id="2" name="TextBox 1">
            <a:extLst>
              <a:ext uri="{FF2B5EF4-FFF2-40B4-BE49-F238E27FC236}">
                <a16:creationId xmlns:a16="http://schemas.microsoft.com/office/drawing/2014/main" id="{E13466EC-7E2E-1420-7F66-482EA3F7FA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D196A2E-7DA1-15E9-513F-4AD065B5B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6709137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5A162-83E4-741F-82C0-58317DE5C0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B17773-C383-B5A5-0877-266D3498A4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227FD2A3-C8D9-3CDB-1DC0-44E72FB2B3F8}"/>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CE296230-068B-C075-DDDB-DCAFB0AB5750}"/>
              </a:ext>
            </a:extLst>
          </p:cNvPr>
          <p:cNvSpPr txBox="1"/>
          <p:nvPr/>
        </p:nvSpPr>
        <p:spPr>
          <a:xfrm>
            <a:off x="761999" y="1871635"/>
            <a:ext cx="10415337" cy="4190250"/>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في </a:t>
            </a:r>
            <a:r>
              <a:rPr lang="ar-EG" sz="1600" dirty="0">
                <a:latin typeface="Alexandria" pitchFamily="2" charset="-78"/>
                <a:ea typeface="Calibri" panose="020F0502020204030204" pitchFamily="34" charset="0"/>
                <a:cs typeface="Alexandria" pitchFamily="2" charset="-78"/>
              </a:rPr>
              <a:t>حين يشير </a:t>
            </a:r>
            <a:r>
              <a:rPr lang="ar-EG" sz="1600" dirty="0">
                <a:effectLst/>
                <a:latin typeface="Alexandria" pitchFamily="2" charset="-78"/>
                <a:ea typeface="Calibri" panose="020F0502020204030204" pitchFamily="34" charset="0"/>
                <a:cs typeface="Alexandria" pitchFamily="2" charset="-78"/>
              </a:rPr>
              <a:t>الرأي </a:t>
            </a:r>
            <a:r>
              <a:rPr lang="ar-EG" sz="1600" dirty="0">
                <a:latin typeface="Alexandria" pitchFamily="2" charset="-78"/>
                <a:ea typeface="Calibri" panose="020F0502020204030204" pitchFamily="34" charset="0"/>
                <a:cs typeface="Alexandria" pitchFamily="2" charset="-78"/>
              </a:rPr>
              <a:t>الثالث </a:t>
            </a:r>
            <a:r>
              <a:rPr lang="ar-EG" sz="1600" dirty="0">
                <a:effectLst/>
                <a:latin typeface="Alexandria" pitchFamily="2" charset="-78"/>
                <a:ea typeface="Calibri" panose="020F0502020204030204" pitchFamily="34" charset="0"/>
                <a:cs typeface="Alexandria" pitchFamily="2" charset="-78"/>
              </a:rPr>
              <a:t>إلى وجود علاقة فعلية، لكن علاقة تكاملية، فكلاهما يتكاملان مع بعضهما البعض</a:t>
            </a:r>
            <a:r>
              <a:rPr lang="ar-SA" sz="1600" dirty="0">
                <a:effectLst/>
                <a:latin typeface="Alexandria" pitchFamily="2" charset="-78"/>
                <a:ea typeface="Calibri" panose="020F0502020204030204" pitchFamily="34" charset="0"/>
                <a:cs typeface="Alexandria" pitchFamily="2" charset="-78"/>
              </a:rPr>
              <a:t>، ويرجع ذلك إلى اقتناع علماء التنظيم والإدارة بأن التسويق يمثل نشاطًا جوهريًّا للعلاقات العامة؛ ومن ثم برز خلال فترة الثمانينيات مفهوم التسويق بالعلاقات العامة، وانتش</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 استخدامه في بداية الأمر في مجالي تسويق الخدمات والتسويق الصناعي، وفى فترة التسعينيات استحوذ على اهتمام متزايد للباحثين، ويعود هذا إلى أن طبيعة العلاقات مع المستهلكين في حالة تغير؛ ومن ثم فإن ثمة تحولًا من التركيز والاهتمام بالصفقة إلى التركيز والاهتمام بالعلاقة، ولذلك فإن التسويق بالعلاقات العامة هو الشكل الأكثر شيوعًا للعملية الشرائية في الأسواق، وفي الأسواق الصناعية بشكل خاص</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محمد كريم، 2011</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وعليه</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فإن العلاقات العامة والتسويق يجب أن يكونا متناغمين ومنسجمين ومتكاملين؛ لأن هناك فروقًا واضحة بين أنشطة العلاقات العامة التي تدعم العمليات التسويقية ــ والتي يُطلق عليها العلاقات العامة التسويقية ــ وبين أنشطة العلاقات العامة التي تهتم وتركز على علاقات المنظمة بغير المستهلكين، والتي تُسمَّى العلاقات العامة الاتصالية،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DA5C0FB9-CD74-E0D5-39E3-E02FE5B461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EFE13F0-51C8-3D04-F1D0-CBD80DB27D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494277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56356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76" y="1303073"/>
            <a:ext cx="9284124" cy="4267194"/>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فالعلاقات العامة الاتصالية مرغوبة ومطلوبة لتقديم الاستشارات للإدارة العليا، وفهم الأهداف التنظيمية في بيئة متقلبة، وفي المقابل فإن العلاقات العامة التسويقية مرغوبة ومطلوبة لدعم الأهداف التسويقية للمنظمة في سوق تنافسي عنيف، وعلى ذلك تتحول العلاقات العامة من مجرد كونها مزودًا للخدمات الاتصالية في المنظمة إلى مستشار مهم يقوم بالمساعدة في تحديد الأهداف التسويقية للمنظمة، ويعمل على ابتكار أفضل الوسائل المعنية بإيصال رسالة المؤسسة أو منتجها</a:t>
            </a:r>
            <a:r>
              <a:rPr lang="ar-EG" sz="1600" dirty="0">
                <a:effectLst/>
                <a:latin typeface="Alexandria" pitchFamily="2" charset="-78"/>
                <a:ea typeface="Calibri" panose="020F0502020204030204" pitchFamily="34" charset="0"/>
                <a:cs typeface="Alexandria" pitchFamily="2" charset="-78"/>
              </a:rPr>
              <a:t> إلى الجمهور المستهدف</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SA" sz="1200" dirty="0" err="1">
                <a:effectLst/>
                <a:latin typeface="Alexandria" pitchFamily="2" charset="-78"/>
                <a:ea typeface="Calibri" panose="020F0502020204030204" pitchFamily="34" charset="0"/>
                <a:cs typeface="Alexandria" pitchFamily="2" charset="-78"/>
              </a:rPr>
              <a:t>عبدالحافظ</a:t>
            </a:r>
            <a:r>
              <a:rPr lang="ar-SA" sz="1200" dirty="0">
                <a:effectLst/>
                <a:latin typeface="Alexandria" pitchFamily="2" charset="-78"/>
                <a:ea typeface="Calibri" panose="020F0502020204030204" pitchFamily="34" charset="0"/>
                <a:cs typeface="Alexandria" pitchFamily="2" charset="-78"/>
              </a:rPr>
              <a:t> بن عواجي، 2009</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وبالتكامل بينهما، </a:t>
            </a:r>
            <a:r>
              <a:rPr lang="ar-EG" sz="1600" dirty="0">
                <a:effectLst/>
                <a:latin typeface="Alexandria" pitchFamily="2" charset="-78"/>
                <a:ea typeface="Calibri" panose="020F0502020204030204" pitchFamily="34" charset="0"/>
                <a:cs typeface="Alexandria" pitchFamily="2" charset="-78"/>
              </a:rPr>
              <a:t>يمكن للعلاقات العامة التواصل مباشرة مع الجماهير برسائل من شأنها أن تكون أقل فعالية إذا تمت من خلال التسويق التقليدي عن طريق الإعلان، فالتسويق أكثر من مجرد إعلان، والعلاقات العامة مخصصة لأكثر من مجرد جمهور إعلامي سائد. </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وقد عملت شبكة الإنترنت على جعل العلاقات العامة عامة وجماهيرية مرة أخرى بعد سنوات من التركيز الحصري تقريبًا على وسائل الإعلام التقليدية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David Meerman, 2011</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1366519"/>
            <a:ext cx="5571746" cy="54119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534088"/>
            <a:ext cx="5524500" cy="4346012"/>
          </a:xfrm>
        </p:spPr>
      </p:pic>
      <p:sp>
        <p:nvSpPr>
          <p:cNvPr id="6" name="Rectangle 5"/>
          <p:cNvSpPr/>
          <p:nvPr/>
        </p:nvSpPr>
        <p:spPr>
          <a:xfrm>
            <a:off x="571500" y="1418298"/>
            <a:ext cx="5257800" cy="5298245"/>
          </a:xfrm>
          <a:prstGeom prst="rect">
            <a:avLst/>
          </a:prstGeom>
        </p:spPr>
        <p:txBody>
          <a:bodyPr wrap="square">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لذلك أصبح التسويق بالعلاقات العامة ثورة مهمة في عالم الأعمال والمال؛ لأنه يحقق أمرين: الأرباح المادية عن طريق الترويج لاسم المنظمة، والأرباح المعنوية بأن يحترم المستهلكون اسم المؤسسة وعلامتها التجارية</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SA" sz="1200" dirty="0">
                <a:latin typeface="Alexandria" pitchFamily="2" charset="-78"/>
                <a:ea typeface="Calibri" panose="020F0502020204030204" pitchFamily="34" charset="0"/>
                <a:cs typeface="Alexandria" pitchFamily="2" charset="-78"/>
              </a:rPr>
              <a:t>محمد فريحة، 2011</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r>
              <a:rPr lang="en-US" sz="1600" dirty="0">
                <a:effectLst/>
                <a:latin typeface="Alexandria" pitchFamily="2" charset="-78"/>
                <a:ea typeface="Calibri" panose="020F0502020204030204" pitchFamily="34" charset="0"/>
                <a:cs typeface="Alexandria" pitchFamily="2" charset="-78"/>
              </a:rPr>
              <a:t> </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ويرى البعض أنه لا يمكن أن يتم التحول من المفهوم التقليدي للتسويق إلى مفهوم التسويق بالعلاقات سريعًا، ولكن الأمر بحاجة إلى تغيير كبير وجذري في فلسفة المؤسسات، ويتميز التسويق بالعلاقات في أنه نظام يركز على جذب العملاء، مع الاحتفاظ بهم، والتعامل معهم باعتبارهم مالكين للمنظمة، وليس منتفعين من منتجاتها فقط، وأن التسويق بالعلاقات طريق يؤدي إلى تحقيق الرضا، وخلق الولاء، وبناء علاقات طويلة الأمد مع المتعاملين مع المؤسسة</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صادق زهراء، </a:t>
            </a:r>
            <a:r>
              <a:rPr lang="ar-EG" sz="1200" dirty="0">
                <a:effectLst/>
                <a:latin typeface="Alexandria" pitchFamily="2" charset="-78"/>
                <a:ea typeface="Calibri" panose="020F0502020204030204" pitchFamily="34" charset="0"/>
                <a:cs typeface="Alexandria" pitchFamily="2" charset="-78"/>
              </a:rPr>
              <a:t>2016)</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31019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3400" y="4835737"/>
            <a:ext cx="5584094" cy="1946174"/>
          </a:xfrm>
          <a:prstGeom prst="rect">
            <a:avLst/>
          </a:prstGeom>
          <a:noFill/>
        </p:spPr>
        <p:txBody>
          <a:bodyPr wrap="square">
            <a:spAutoFit/>
          </a:bodyPr>
          <a:lstStyle/>
          <a:p>
            <a:pPr algn="justLow" rtl="1">
              <a:lnSpc>
                <a:spcPct val="150000"/>
              </a:lnSpc>
            </a:pPr>
            <a:r>
              <a:rPr lang="ar-EG" sz="1800" b="1" dirty="0">
                <a:effectLst/>
                <a:ea typeface="Calibri" panose="020F0502020204030204" pitchFamily="34" charset="0"/>
                <a:cs typeface="Alexandria" pitchFamily="2" charset="-78"/>
              </a:rPr>
              <a:t>أدوار العلاقات العامة التسويقية:</a:t>
            </a:r>
          </a:p>
          <a:p>
            <a:pPr indent="108000" algn="justLow" rtl="1">
              <a:lnSpc>
                <a:spcPct val="150000"/>
              </a:lnSpc>
              <a:spcAft>
                <a:spcPts val="600"/>
              </a:spcAft>
            </a:pPr>
            <a:r>
              <a:rPr lang="ar-SA" sz="1600" dirty="0">
                <a:effectLst/>
                <a:ea typeface="Calibri" panose="020F0502020204030204" pitchFamily="34" charset="0"/>
                <a:cs typeface="Alexandria" pitchFamily="2" charset="-78"/>
              </a:rPr>
              <a:t>تتعدد </a:t>
            </a:r>
            <a:r>
              <a:rPr lang="ar-EG" sz="1600" dirty="0">
                <a:effectLst/>
                <a:ea typeface="Calibri" panose="020F0502020204030204" pitchFamily="34" charset="0"/>
                <a:cs typeface="Alexandria" pitchFamily="2" charset="-78"/>
              </a:rPr>
              <a:t>مجالات إسهام العلاقات العامة في التسويق؛ نظرًا لتعدد وتنوع الأنشطة والوظائف والأدوار التي تسعى العلاقات العامة التسويقية إلى تحقيقها؛ </a:t>
            </a:r>
            <a:r>
              <a:rPr lang="ar-SA" sz="1600" dirty="0">
                <a:effectLst/>
                <a:ea typeface="Calibri" panose="020F0502020204030204" pitchFamily="34" charset="0"/>
                <a:cs typeface="Alexandria" pitchFamily="2" charset="-78"/>
              </a:rPr>
              <a:t>فقد تطور التسويق بتطور الزمن</a:t>
            </a:r>
            <a:r>
              <a:rPr lang="ar-EG" sz="1600" dirty="0">
                <a:effectLst/>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59200" y="1479032"/>
            <a:ext cx="7865332" cy="4636526"/>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وظهرت توجهات جديدة له منذ ثمانينيات القرن الماضي، حيث أصبحت المنظمات تعتمد على خلق وإدامة العلاقات مع العملاء، أو التفاعل بشكل مستمر معهم، مما يؤدي إلى تحقيق الرضا لديهم، وكسب ولائهم، والاحتفاظ بهم؛ وبالتالي فقد ساعد هذا التحول في الفلسفة التسويقية للمنظمات في مواجهة الكثير من التحديات</a:t>
            </a:r>
            <a:r>
              <a:rPr lang="ar-EG" sz="1600" dirty="0">
                <a:effectLst/>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a:t>
            </a:r>
            <a:r>
              <a:rPr lang="ar-EG" sz="1600" dirty="0">
                <a:effectLst/>
                <a:latin typeface="Calibri" panose="020F0502020204030204" pitchFamily="34" charset="0"/>
                <a:ea typeface="Calibri" panose="020F0502020204030204" pitchFamily="34" charset="0"/>
                <a:cs typeface="Alexandria" pitchFamily="2" charset="-78"/>
              </a:rPr>
              <a:t>كذلك </a:t>
            </a:r>
            <a:r>
              <a:rPr lang="ar-SA" sz="1600" dirty="0">
                <a:effectLst/>
                <a:latin typeface="Calibri" panose="020F0502020204030204" pitchFamily="34" charset="0"/>
                <a:ea typeface="Calibri" panose="020F0502020204030204" pitchFamily="34" charset="0"/>
                <a:cs typeface="Alexandria" pitchFamily="2" charset="-78"/>
              </a:rPr>
              <a:t>استغلال الفرص التسويقية، وتحقيق الميزة التنافسية،</a:t>
            </a:r>
            <a:r>
              <a:rPr lang="ar-EG" sz="1600" dirty="0">
                <a:effectLst/>
                <a:latin typeface="Calibri" panose="020F0502020204030204" pitchFamily="34" charset="0"/>
                <a:ea typeface="Calibri" panose="020F0502020204030204" pitchFamily="34" charset="0"/>
                <a:cs typeface="Alexandria" pitchFamily="2" charset="-78"/>
              </a:rPr>
              <a:t> وقد </a:t>
            </a:r>
            <a:r>
              <a:rPr lang="ar-SA" sz="1600" dirty="0">
                <a:effectLst/>
                <a:latin typeface="Calibri" panose="020F0502020204030204" pitchFamily="34" charset="0"/>
                <a:ea typeface="Calibri" panose="020F0502020204030204" pitchFamily="34" charset="0"/>
                <a:cs typeface="Alexandria" pitchFamily="2" charset="-78"/>
              </a:rPr>
              <a:t>ساعدها</a:t>
            </a:r>
            <a:r>
              <a:rPr lang="ar-EG" sz="1600" dirty="0">
                <a:effectLst/>
                <a:latin typeface="Calibri" panose="020F0502020204030204" pitchFamily="34" charset="0"/>
                <a:ea typeface="Calibri" panose="020F0502020204030204" pitchFamily="34" charset="0"/>
                <a:cs typeface="Alexandria" pitchFamily="2" charset="-78"/>
              </a:rPr>
              <a:t> هذا </a:t>
            </a:r>
            <a:r>
              <a:rPr lang="ar-SA" sz="1600" dirty="0">
                <a:effectLst/>
                <a:latin typeface="Calibri" panose="020F0502020204030204" pitchFamily="34" charset="0"/>
                <a:ea typeface="Calibri" panose="020F0502020204030204" pitchFamily="34" charset="0"/>
                <a:cs typeface="Alexandria" pitchFamily="2" charset="-78"/>
              </a:rPr>
              <a:t>الأمر في التغلب أو على الأقل مواجهة المنافسة، وهذا ما ينزوي تحت فلسفة التسويق بالعلاقات العامة، والذي يُعَد نشاطًا مهمًّا وضروريًّا لأية شركة، من أجل تقوية علاقاتها مع كل عملائها، والحفاظ عليهم، ومساعدتهم باستمرار، وبطرق وأساليب أفضل من المنافسين الآخرين. ويُسمًّى هذا بفن خلق العلاقات الشخصية مع العملاء</a:t>
            </a:r>
            <a:r>
              <a:rPr lang="ar-EG" sz="1600" dirty="0">
                <a:effectLst/>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ويُعَد هذا ــ من وجهة نظر العملاء ــ فرصة لتبادل المعلومات عن احتياجاتهم، والحصول على إشباع لهذه الاحتياجات؛ وعليه تتميز هذه العلاقات بالتفاعل بين المس</a:t>
            </a:r>
            <a:r>
              <a:rPr lang="ar-EG" sz="1600" dirty="0">
                <a:effectLst/>
                <a:latin typeface="Calibri" panose="020F0502020204030204" pitchFamily="34" charset="0"/>
                <a:ea typeface="Calibri" panose="020F0502020204030204" pitchFamily="34" charset="0"/>
                <a:cs typeface="Alexandria" pitchFamily="2" charset="-78"/>
              </a:rPr>
              <a:t>ئ</a:t>
            </a:r>
            <a:r>
              <a:rPr lang="ar-SA" sz="1600" dirty="0">
                <a:effectLst/>
                <a:latin typeface="Calibri" panose="020F0502020204030204" pitchFamily="34" charset="0"/>
                <a:ea typeface="Calibri" panose="020F0502020204030204" pitchFamily="34" charset="0"/>
                <a:cs typeface="Alexandria" pitchFamily="2" charset="-78"/>
              </a:rPr>
              <a:t>ولين والعملاء </a:t>
            </a:r>
            <a:r>
              <a:rPr lang="ar-SA" sz="1200" dirty="0">
                <a:effectLst/>
                <a:latin typeface="Calibri" panose="020F0502020204030204" pitchFamily="34" charset="0"/>
                <a:ea typeface="Calibri" panose="020F0502020204030204" pitchFamily="34" charset="0"/>
                <a:cs typeface="Alexandria" pitchFamily="2" charset="-78"/>
              </a:rPr>
              <a:t>(صادق زهراء، </a:t>
            </a:r>
            <a:r>
              <a:rPr lang="ar-EG" sz="1200" dirty="0">
                <a:effectLst/>
                <a:latin typeface="Calibri" panose="020F0502020204030204" pitchFamily="34" charset="0"/>
                <a:ea typeface="Calibri" panose="020F0502020204030204" pitchFamily="34" charset="0"/>
                <a:cs typeface="Alexandria" pitchFamily="2" charset="-78"/>
              </a:rPr>
              <a:t>2016)</a:t>
            </a:r>
            <a:r>
              <a:rPr lang="ar-SA" sz="1600" dirty="0">
                <a:effectLst/>
                <a:latin typeface="Calibri" panose="020F0502020204030204" pitchFamily="34" charset="0"/>
                <a:ea typeface="Calibri" panose="020F0502020204030204" pitchFamily="34" charset="0"/>
                <a:cs typeface="Alexandria" pitchFamily="2" charset="-78"/>
              </a:rPr>
              <a:t>.</a:t>
            </a:r>
            <a:endParaRPr lang="ar-EG" sz="1600" b="1" dirty="0">
              <a:effectLst/>
              <a:latin typeface="Calibri" panose="020F0502020204030204" pitchFamily="34" charset="0"/>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512338" cy="4366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0" y="1376335"/>
            <a:ext cx="9193812" cy="4190250"/>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وتمثل العلاقات العامة التسويقية الدور الجديد لوظيفة العلاقات العامة؛ حيث تدعم العلاقات العامة وتساند الجهود التسويقية للمنظمة، وتدعم من صورة منتجاتها، وتلعب كذلك دورًا مكمل</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 لعناصر المزيج الترويجي الأخرى، وتساعد أيضًا على رفع مستوى وعي الجمهور المستهدف وإدراكه لمنتجات المنظمة، والتعريف والترويج لمنتجاتها الجديدة، مما يعمل على زيادة فعالية العلاقات العامة التسويقية </a:t>
            </a:r>
            <a:r>
              <a:rPr lang="ar-SA" sz="1200" dirty="0">
                <a:effectLst/>
                <a:latin typeface="Alexandria" pitchFamily="2" charset="-78"/>
                <a:ea typeface="Calibri" panose="020F0502020204030204" pitchFamily="34" charset="0"/>
                <a:cs typeface="Alexandria" pitchFamily="2" charset="-78"/>
              </a:rPr>
              <a:t>(حمد بن ناصر، 2018</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وأكد الباحثون والمعنيون أن العلاقات العامة التسويقية</a:t>
            </a:r>
            <a:r>
              <a:rPr lang="ar-EG" sz="1600" dirty="0">
                <a:effectLst/>
                <a:latin typeface="Alexandria" pitchFamily="2" charset="-78"/>
                <a:ea typeface="Calibri" panose="020F0502020204030204" pitchFamily="34" charset="0"/>
                <a:cs typeface="Alexandria" pitchFamily="2" charset="-78"/>
              </a:rPr>
              <a:t> هي عنصر مهم ــ وبشكل متزايد ــ في برامج الاتصالات التسويقية للشـركات، وقد توصلت دراسة علمية أُجريت على كبار مديري التسويق أن </a:t>
            </a:r>
            <a:r>
              <a:rPr lang="ar-SA" sz="1600" dirty="0">
                <a:effectLst/>
                <a:latin typeface="Alexandria" pitchFamily="2" charset="-78"/>
                <a:ea typeface="Calibri" panose="020F0502020204030204" pitchFamily="34" charset="0"/>
                <a:cs typeface="Alexandria" pitchFamily="2" charset="-78"/>
              </a:rPr>
              <a:t>أبرز وظائف العلاقات العامة التسويقية وأدوار</a:t>
            </a:r>
            <a:r>
              <a:rPr lang="ar-EG" sz="1600" dirty="0">
                <a:effectLst/>
                <a:latin typeface="Alexandria" pitchFamily="2" charset="-78"/>
                <a:ea typeface="Calibri" panose="020F0502020204030204" pitchFamily="34" charset="0"/>
                <a:cs typeface="Alexandria" pitchFamily="2" charset="-78"/>
              </a:rPr>
              <a:t>ها زيادة الوعي بالعلامة التجارية، وتوفير المصداقية، والوصول إلى المؤثرين في العملية الشـرائية، وتثقيف المستهلكين. </a:t>
            </a:r>
            <a:r>
              <a:rPr lang="ar-SA" sz="1600" dirty="0">
                <a:effectLst/>
                <a:latin typeface="Alexandria" pitchFamily="2" charset="-78"/>
                <a:ea typeface="Calibri" panose="020F0502020204030204" pitchFamily="34" charset="0"/>
                <a:cs typeface="Alexandria" pitchFamily="2" charset="-78"/>
              </a:rPr>
              <a:t>كما تستهدف جهود </a:t>
            </a:r>
            <a:r>
              <a:rPr lang="ar-EG" sz="1600" dirty="0">
                <a:effectLst/>
                <a:latin typeface="Alexandria" pitchFamily="2" charset="-78"/>
                <a:ea typeface="Calibri" panose="020F0502020204030204" pitchFamily="34" charset="0"/>
                <a:cs typeface="Alexandria" pitchFamily="2" charset="-78"/>
              </a:rPr>
              <a:t>العلاقات العامة</a:t>
            </a:r>
            <a:r>
              <a:rPr lang="ar-SA" sz="1600" dirty="0">
                <a:effectLst/>
                <a:latin typeface="Alexandria" pitchFamily="2" charset="-78"/>
                <a:ea typeface="Calibri" panose="020F0502020204030204" pitchFamily="34" charset="0"/>
                <a:cs typeface="Alexandria" pitchFamily="2" charset="-78"/>
              </a:rPr>
              <a:t> التسويقية جميع إدارات الش</a:t>
            </a:r>
            <a:r>
              <a:rPr lang="ar-EG" sz="1600" dirty="0">
                <a:effectLst/>
                <a:latin typeface="Alexandria" pitchFamily="2" charset="-78"/>
                <a:ea typeface="Calibri" panose="020F0502020204030204" pitchFamily="34" charset="0"/>
                <a:cs typeface="Alexandria" pitchFamily="2" charset="-78"/>
              </a:rPr>
              <a:t>ـر</a:t>
            </a:r>
            <a:r>
              <a:rPr lang="ar-SA" sz="1600" dirty="0" err="1">
                <a:effectLst/>
                <a:latin typeface="Alexandria" pitchFamily="2" charset="-78"/>
                <a:ea typeface="Calibri" panose="020F0502020204030204" pitchFamily="34" charset="0"/>
                <a:cs typeface="Alexandria" pitchFamily="2" charset="-78"/>
              </a:rPr>
              <a:t>كات</a:t>
            </a:r>
            <a:r>
              <a:rPr lang="ar-SA" sz="1600" dirty="0">
                <a:effectLst/>
                <a:latin typeface="Alexandria" pitchFamily="2" charset="-78"/>
                <a:ea typeface="Calibri" panose="020F0502020204030204" pitchFamily="34" charset="0"/>
                <a:cs typeface="Alexandria" pitchFamily="2" charset="-78"/>
              </a:rPr>
              <a:t>، بما في ذلك الموظفين، والموردين، وحملة الأسهم، ومجموعات العمل، والمستهلكين وغيرهم</a:t>
            </a:r>
            <a:r>
              <a:rPr lang="ar-EG" sz="1600" dirty="0">
                <a:effectLst/>
                <a:latin typeface="Alexandria" pitchFamily="2" charset="-78"/>
                <a:ea typeface="Calibri" panose="020F0502020204030204" pitchFamily="34" charset="0"/>
                <a:cs typeface="Alexandria" pitchFamily="2" charset="-78"/>
              </a:rPr>
              <a:t>. </a:t>
            </a:r>
            <a:r>
              <a:rPr lang="en-US" sz="1600" dirty="0">
                <a:effectLst/>
                <a:latin typeface="Alexandria" pitchFamily="2" charset="-78"/>
                <a:ea typeface="Calibri" panose="020F0502020204030204" pitchFamily="34" charset="0"/>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7978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9830" y="1382558"/>
            <a:ext cx="7524769" cy="4190250"/>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كما تنطوي على صلات مع كل الجماهير ذات الصلة بالمنظمة. ومن بين العديد من أنشطة العلاقات العامة ووظائفها: النصيحة، والمشورة، وكتابة </a:t>
            </a:r>
            <a:r>
              <a:rPr lang="ar-EG" sz="1600" dirty="0">
                <a:effectLst/>
                <a:latin typeface="Alexandria" pitchFamily="2" charset="-78"/>
                <a:ea typeface="Calibri" panose="020F0502020204030204" pitchFamily="34" charset="0"/>
                <a:cs typeface="Alexandria" pitchFamily="2" charset="-78"/>
              </a:rPr>
              <a:t>المنشورات </a:t>
            </a:r>
            <a:r>
              <a:rPr lang="ar-SA" sz="1600" dirty="0">
                <a:effectLst/>
                <a:latin typeface="Alexandria" pitchFamily="2" charset="-78"/>
                <a:ea typeface="Calibri" panose="020F0502020204030204" pitchFamily="34" charset="0"/>
                <a:cs typeface="Alexandria" pitchFamily="2" charset="-78"/>
              </a:rPr>
              <a:t>ونشـرها، والتزام قواعد السلوك الأخلاقية، وإرشادات التسعير</a:t>
            </a:r>
            <a:r>
              <a:rPr lang="ar-SA" sz="1600" dirty="0">
                <a:latin typeface="Alexandria" pitchFamily="2" charset="-78"/>
                <a:ea typeface="Calibri" panose="020F0502020204030204" pitchFamily="34" charset="0"/>
                <a:cs typeface="Alexandria" pitchFamily="2" charset="-78"/>
              </a:rPr>
              <a:t>، والنشـ</a:t>
            </a:r>
            <a:r>
              <a:rPr lang="ar-EG" sz="1600" dirty="0">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 والبيانات والمؤتمرات الصحفية، والمقالات المميزة، وإنشاء علاقات مع الجماهير المختلفة، وتعزيز حسن النية معهم، والإعلان المصور للمنظمات، وزيادة التعرف على اسم الش</a:t>
            </a:r>
            <a:r>
              <a:rPr lang="ar-EG" sz="1600" dirty="0">
                <a:effectLst/>
                <a:latin typeface="Alexandria" pitchFamily="2" charset="-78"/>
                <a:ea typeface="Calibri" panose="020F0502020204030204" pitchFamily="34" charset="0"/>
                <a:cs typeface="Alexandria" pitchFamily="2" charset="-78"/>
              </a:rPr>
              <a:t>ـر</a:t>
            </a:r>
            <a:r>
              <a:rPr lang="ar-SA" sz="1600" dirty="0" err="1">
                <a:effectLst/>
                <a:latin typeface="Alexandria" pitchFamily="2" charset="-78"/>
                <a:ea typeface="Calibri" panose="020F0502020204030204" pitchFamily="34" charset="0"/>
                <a:cs typeface="Alexandria" pitchFamily="2" charset="-78"/>
              </a:rPr>
              <a:t>كة</a:t>
            </a:r>
            <a:r>
              <a:rPr lang="ar-SA" sz="1600" dirty="0">
                <a:effectLst/>
                <a:latin typeface="Alexandria" pitchFamily="2" charset="-78"/>
                <a:ea typeface="Calibri" panose="020F0502020204030204" pitchFamily="34" charset="0"/>
                <a:cs typeface="Alexandria" pitchFamily="2" charset="-78"/>
              </a:rPr>
              <a:t>، وبحوث الرأي </a:t>
            </a:r>
            <a:r>
              <a:rPr lang="ar-EG" sz="1600" dirty="0">
                <a:effectLst/>
                <a:latin typeface="Alexandria" pitchFamily="2" charset="-78"/>
                <a:ea typeface="Calibri" panose="020F0502020204030204" pitchFamily="34" charset="0"/>
                <a:cs typeface="Alexandria" pitchFamily="2" charset="-78"/>
              </a:rPr>
              <a:t>العام</a:t>
            </a:r>
            <a:r>
              <a:rPr lang="ar-SA" sz="1600" dirty="0">
                <a:effectLst/>
                <a:latin typeface="Alexandria" pitchFamily="2" charset="-78"/>
                <a:ea typeface="Calibri" panose="020F0502020204030204" pitchFamily="34" charset="0"/>
                <a:cs typeface="Alexandria" pitchFamily="2" charset="-78"/>
              </a:rPr>
              <a:t>، وإدارة المدونات ووسائل التواصل الاجتماعي</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Terence A. </a:t>
            </a:r>
            <a:r>
              <a:rPr lang="en-US" sz="1200" dirty="0" err="1">
                <a:effectLst/>
                <a:latin typeface="Alexandria" pitchFamily="2" charset="-78"/>
                <a:ea typeface="Calibri" panose="020F0502020204030204" pitchFamily="34" charset="0"/>
                <a:cs typeface="Alexandria" pitchFamily="2" charset="-78"/>
              </a:rPr>
              <a:t>Shimp</a:t>
            </a:r>
            <a:r>
              <a:rPr lang="en-US" sz="1200" dirty="0">
                <a:effectLst/>
                <a:latin typeface="Alexandria" pitchFamily="2" charset="-78"/>
                <a:ea typeface="Calibri" panose="020F0502020204030204" pitchFamily="34" charset="0"/>
                <a:cs typeface="Alexandria" pitchFamily="2" charset="-78"/>
              </a:rPr>
              <a:t> and J. Craig Andrews, 2013</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وتسهم العلاقات العامة ــ بوصفها أداة من الأدوات الترويجية ــ بتقديم مزايا كبيرة لتحسين صورة العلامة التجارية ونزاهتها، كما تُعتبر وسيلة فعالة ــ من حيث التكلفة ــ لنقل الرسالة إلى جمهور كبير مستهدف، مع مستوى عالٍ من المصداقية </a:t>
            </a:r>
            <a:r>
              <a:rPr lang="ar-EG" sz="1200" dirty="0">
                <a:effectLst/>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rPr>
              <a:t>Thanh Thuy Nguyen, 2014</a:t>
            </a:r>
            <a:r>
              <a:rPr lang="ar-EG" sz="1200" dirty="0">
                <a:effectLst/>
                <a:ea typeface="Calibri" panose="020F0502020204030204" pitchFamily="34" charset="0"/>
                <a:cs typeface="Alexandria" pitchFamily="2" charset="-78"/>
              </a:rPr>
              <a:t>)</a:t>
            </a:r>
            <a:r>
              <a:rPr lang="ar-EG" sz="1600" dirty="0">
                <a:effectLst/>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829838" cy="467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7130" y="1382558"/>
            <a:ext cx="9582170" cy="4562275"/>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ويمكن استخدام العلاقات العامة للوصول إلى جماهير صغيرة ومنفصلة ــ بشكل فعال من حيث التكلفة ــ ومنافذ البيع بالتجزئة الصغيرة، والدعاية للمنظمة واسمها وسمعتها، وتعزيز هذه السمعة، وإنتاج مجموعة متنوعة من المواد المطبوعة، للاستخدام الداخلي والخارجي، مثل: الكتب، والكتيبات، والتقارير، والدوريات الداخلية، والنشـرات الإخبارية، والتقارير السنوية، والمجلات العامة، والإنتاج الإذاعي (الراديو والتليفزيون)، والإعداد للأحداث الخاصة، وتجهيز الخطب للآخرين، وتطوير البرامج المستمرة والمناسبة للأنشطة.</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فضلا عن ذلك تقوم العلاقات العامة (التسويقية) بزيادة الوعي بالمنظمة، والخدمات التي تقدمها، والعلامات التجارية، وتعزيز الأهداف التجارية للمنظمة، وتحديد سياسة المنظمة وشرحها، والتركيز على القضايا المهمة للمنظمة، وتشجيع النقاش الخارجي حول تلك القضايا، والمساعدة على تغيير الآراء المعارضة للمنظمة، وتغيير الاتجاهات السلبية تجاه المنظمة وأنشطتها ومنتجاتها إلى اتجاهات إيجابية، والمساعدة في بناء سمعة المنظمة، وتحفيز الموظفين، وتعزيز عملية التوظيف، والمساعدة في استعادة مصداقية الشركة، خاصة بعد الأزمات، وتعزيز الجهود التسويقية والمبيعات، وخلق السلوك الشرائي أو تغييره، وبناء العلامات التجارية.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5156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4600" y="1285191"/>
            <a:ext cx="9652000" cy="4518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2400" y="1573045"/>
            <a:ext cx="9321800" cy="3823611"/>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وتُسَهِّل العلاقات العامة ــ لقسم التسويق ــ مهمة إيجاد علاقات طيبة مع الموزعين والمستهلكين </a:t>
            </a:r>
            <a:r>
              <a:rPr lang="ar-EG" sz="1200" dirty="0">
                <a:effectLst/>
                <a:latin typeface="Calibri" panose="020F0502020204030204" pitchFamily="34" charset="0"/>
                <a:ea typeface="Calibri" panose="020F0502020204030204" pitchFamily="34" charset="0"/>
                <a:cs typeface="Alexandria" pitchFamily="2" charset="-78"/>
              </a:rPr>
              <a:t>(علي فلاح، 2010، ص 282)،</a:t>
            </a:r>
            <a:r>
              <a:rPr lang="ar-EG" sz="1600" dirty="0">
                <a:effectLst/>
                <a:latin typeface="Calibri" panose="020F0502020204030204" pitchFamily="34" charset="0"/>
                <a:ea typeface="Calibri" panose="020F0502020204030204" pitchFamily="34" charset="0"/>
                <a:cs typeface="Alexandria" pitchFamily="2" charset="-78"/>
              </a:rPr>
              <a:t> و</a:t>
            </a:r>
            <a:r>
              <a:rPr lang="ar-JO" sz="1600" dirty="0">
                <a:effectLst/>
                <a:latin typeface="Calibri" panose="020F0502020204030204" pitchFamily="34" charset="0"/>
                <a:ea typeface="Calibri" panose="020F0502020204030204" pitchFamily="34" charset="0"/>
                <a:cs typeface="Alexandria" pitchFamily="2" charset="-78"/>
              </a:rPr>
              <a:t>تتجه </a:t>
            </a:r>
            <a:r>
              <a:rPr lang="ar-EG" sz="1600" dirty="0">
                <a:effectLst/>
                <a:latin typeface="Calibri" panose="020F0502020204030204" pitchFamily="34" charset="0"/>
                <a:ea typeface="Calibri" panose="020F0502020204030204" pitchFamily="34" charset="0"/>
                <a:cs typeface="Alexandria" pitchFamily="2" charset="-78"/>
              </a:rPr>
              <a:t>العلاقات العامة </a:t>
            </a:r>
            <a:r>
              <a:rPr lang="ar-JO" sz="1600" dirty="0">
                <a:effectLst/>
                <a:latin typeface="Calibri" panose="020F0502020204030204" pitchFamily="34" charset="0"/>
                <a:ea typeface="Calibri" panose="020F0502020204030204" pitchFamily="34" charset="0"/>
                <a:cs typeface="Alexandria" pitchFamily="2" charset="-78"/>
              </a:rPr>
              <a:t>بشكل خاص نحو المستهلك، لتحقيق درجة أكبر من الاستهداف، والقيام بتشجيع الحوار المباشر، </a:t>
            </a:r>
            <a:r>
              <a:rPr lang="ar-SA" sz="1600" dirty="0">
                <a:effectLst/>
                <a:latin typeface="Calibri" panose="020F0502020204030204" pitchFamily="34" charset="0"/>
                <a:ea typeface="Calibri" panose="020F0502020204030204" pitchFamily="34" charset="0"/>
                <a:cs typeface="Alexandria" pitchFamily="2" charset="-78"/>
              </a:rPr>
              <a:t>وتتميز وظيفة العلاقات العامة عن غيرها من وظائف الاتصالات التسويقية بأنها تسعى إلى إيجاد مناخ إيجابي للمنظمة ولعلامتها التجارية، وزيادة المصداقية، وتوظيف الأخبار والاهتمامات الإنسانية من أجل اختراق التزاحم الإعلاني، والمساهمة في زيادة مصداقية رسالة العلامة التجارية، وكذلك توصيل رسائل محددة لجماهير بذاتها، طبقًا للاستهداف السلوكي </a:t>
            </a:r>
            <a:r>
              <a:rPr lang="ar-SA" sz="1600" dirty="0" err="1">
                <a:effectLst/>
                <a:latin typeface="Calibri" panose="020F0502020204030204" pitchFamily="34" charset="0"/>
                <a:ea typeface="Calibri" panose="020F0502020204030204" pitchFamily="34" charset="0"/>
                <a:cs typeface="Alexandria" pitchFamily="2" charset="-78"/>
              </a:rPr>
              <a:t>والديموجرافي</a:t>
            </a:r>
            <a:r>
              <a:rPr lang="ar-SA" sz="1600" dirty="0">
                <a:effectLst/>
                <a:latin typeface="Calibri" panose="020F0502020204030204" pitchFamily="34" charset="0"/>
                <a:ea typeface="Calibri" panose="020F0502020204030204" pitchFamily="34" charset="0"/>
                <a:cs typeface="Alexandria" pitchFamily="2" charset="-78"/>
              </a:rPr>
              <a:t> والجغرافي، والتأثير في المؤثرين</a:t>
            </a:r>
            <a:r>
              <a:rPr lang="ar-EG" sz="1600" dirty="0">
                <a:effectLst/>
                <a:latin typeface="Calibri" panose="020F0502020204030204" pitchFamily="34" charset="0"/>
                <a:ea typeface="Calibri" panose="020F0502020204030204" pitchFamily="34" charset="0"/>
                <a:cs typeface="Alexandria" pitchFamily="2" charset="-78"/>
              </a:rPr>
              <a:t> في المنظمة</a:t>
            </a:r>
            <a:r>
              <a:rPr lang="ar-SA" sz="1600" dirty="0">
                <a:effectLst/>
                <a:latin typeface="Calibri" panose="020F0502020204030204" pitchFamily="34" charset="0"/>
                <a:ea typeface="Calibri" panose="020F0502020204030204" pitchFamily="34" charset="0"/>
                <a:cs typeface="Alexandria" pitchFamily="2" charset="-78"/>
              </a:rPr>
              <a:t>، من قادة الرأي والرواد وغيرهم، وزيادة انغماس العملاء، وقطاعات الجمهور المختلفة، وأصحاب المصلحة، من خلال فعاليات الأحداث الخاصة </a:t>
            </a:r>
            <a:r>
              <a:rPr lang="ar-SA" sz="1200" dirty="0">
                <a:effectLst/>
                <a:latin typeface="Calibri" panose="020F0502020204030204" pitchFamily="34" charset="0"/>
                <a:ea typeface="Calibri" panose="020F0502020204030204" pitchFamily="34" charset="0"/>
                <a:cs typeface="Alexandria" pitchFamily="2" charset="-78"/>
              </a:rPr>
              <a:t>(أحمد خطاب، 2015)</a:t>
            </a:r>
            <a:r>
              <a:rPr lang="ar-EG" sz="1600" dirty="0">
                <a:effectLst/>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وعليه</a:t>
            </a:r>
            <a:r>
              <a:rPr lang="ar-EG" sz="1600" dirty="0">
                <a:effectLst/>
                <a:latin typeface="Calibri" panose="020F0502020204030204" pitchFamily="34" charset="0"/>
                <a:ea typeface="Calibri" panose="020F0502020204030204" pitchFamily="34" charset="0"/>
                <a:cs typeface="Alexandria" pitchFamily="2" charset="-78"/>
              </a:rPr>
              <a:t>،</a:t>
            </a:r>
            <a:r>
              <a:rPr lang="ar-SA" sz="1600" dirty="0">
                <a:effectLst/>
                <a:latin typeface="Calibri" panose="020F0502020204030204" pitchFamily="34" charset="0"/>
                <a:ea typeface="Calibri" panose="020F0502020204030204" pitchFamily="34" charset="0"/>
                <a:cs typeface="Alexandria" pitchFamily="2" charset="-78"/>
              </a:rPr>
              <a:t> فقد زادت أهمية العلاقات العامة في العمل التسويقي، حتى أصبح يُطلق عليها مجموعة العلاقات التسويقية العامة </a:t>
            </a:r>
            <a:r>
              <a:rPr lang="ar-SA" sz="1200" dirty="0">
                <a:effectLst/>
                <a:latin typeface="Calibri" panose="020F0502020204030204" pitchFamily="34" charset="0"/>
                <a:ea typeface="Calibri" panose="020F0502020204030204" pitchFamily="34" charset="0"/>
                <a:cs typeface="Alexandria" pitchFamily="2" charset="-78"/>
              </a:rPr>
              <a:t>(</a:t>
            </a:r>
            <a:r>
              <a:rPr lang="ar-SA" sz="1200" dirty="0" err="1">
                <a:effectLst/>
                <a:latin typeface="Calibri" panose="020F0502020204030204" pitchFamily="34" charset="0"/>
                <a:ea typeface="Calibri" panose="020F0502020204030204" pitchFamily="34" charset="0"/>
                <a:cs typeface="Alexandria" pitchFamily="2" charset="-78"/>
              </a:rPr>
              <a:t>بوشعير</a:t>
            </a:r>
            <a:r>
              <a:rPr lang="ar-SA" sz="1200" dirty="0">
                <a:effectLst/>
                <a:latin typeface="Calibri" panose="020F0502020204030204" pitchFamily="34" charset="0"/>
                <a:ea typeface="Calibri" panose="020F0502020204030204" pitchFamily="34" charset="0"/>
                <a:cs typeface="Alexandria" pitchFamily="2" charset="-78"/>
              </a:rPr>
              <a:t> لويزة</a:t>
            </a:r>
            <a:r>
              <a:rPr lang="ar-EG" sz="1200" dirty="0">
                <a:effectLst/>
                <a:latin typeface="Calibri" panose="020F0502020204030204" pitchFamily="34" charset="0"/>
                <a:ea typeface="Calibri" panose="020F0502020204030204" pitchFamily="34" charset="0"/>
                <a:cs typeface="Alexandria" pitchFamily="2" charset="-78"/>
              </a:rPr>
              <a:t>، </a:t>
            </a:r>
            <a:r>
              <a:rPr lang="ar-SA" sz="1200" dirty="0">
                <a:effectLst/>
                <a:latin typeface="Calibri" panose="020F0502020204030204" pitchFamily="34" charset="0"/>
                <a:ea typeface="Calibri" panose="020F0502020204030204" pitchFamily="34" charset="0"/>
                <a:cs typeface="Alexandria" pitchFamily="2" charset="-78"/>
              </a:rPr>
              <a:t>2014)</a:t>
            </a:r>
            <a:r>
              <a:rPr lang="ar-JO"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09781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89217-8F26-E13D-7E99-EC10F69B23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721DC2-3654-DD49-8797-B81886AF08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1F795B-0506-8A34-1225-0533D914CC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0947A1E-241B-72DF-C244-CAA144BC1D6D}"/>
              </a:ext>
            </a:extLst>
          </p:cNvPr>
          <p:cNvSpPr/>
          <p:nvPr/>
        </p:nvSpPr>
        <p:spPr>
          <a:xfrm>
            <a:off x="1028700" y="1285191"/>
            <a:ext cx="10172700" cy="4518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9242DD0-0131-F8C0-B4AF-5EAF4B93E815}"/>
              </a:ext>
            </a:extLst>
          </p:cNvPr>
          <p:cNvSpPr txBox="1"/>
          <p:nvPr/>
        </p:nvSpPr>
        <p:spPr>
          <a:xfrm>
            <a:off x="1168400" y="1433345"/>
            <a:ext cx="9804400" cy="4190250"/>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كما تتعدد أنشطة العلاقات العامة التسويقية كالآتي: التخطيط والإدارة، وتوطيد العلاقة مع وسائل الإعلام، والنشر، وإنتاج المطبوعات وإصدارها، واتصالات المنظمة، وتنمية العلاقة بالمجتمع وجماعات الضغط، وإدارة الأحداث الخاصة، وتنمية العلاقة مع الجمهور المالي للمؤسسة، وإدارة الأزمات، والبحث والتحليل، وتنمية العلاقة مع الجمهور الداخلي، من خلال إعلام موظفي المؤسسة بسياساتها واستراتيجياتها، ودورهم في تنفيذ هذه السياسات، والاهتمام بتدريب الموظفين، والاعتناء بهم وبعائلاتهم، من الناحيتين الصحية والترفيهية، وإبلاغهم بالتغييرات التسويقية، وما يترتب عنها من تغييرات في السياسات والقرارات التسويقية، ومساعدتهم على فهم هذه التغييرات واستيعابها وقبولها وتنفيذها </a:t>
            </a:r>
            <a:r>
              <a:rPr lang="ar-EG" sz="1200" dirty="0">
                <a:effectLst/>
                <a:latin typeface="Calibri" panose="020F0502020204030204" pitchFamily="34" charset="0"/>
                <a:ea typeface="Calibri" panose="020F0502020204030204" pitchFamily="34" charset="0"/>
                <a:cs typeface="Alexandria" pitchFamily="2" charset="-78"/>
              </a:rPr>
              <a:t>(شيماء السيد، 2006)</a:t>
            </a:r>
            <a:r>
              <a:rPr lang="ar-EG" sz="1600" dirty="0">
                <a:effectLst/>
                <a:latin typeface="Calibri" panose="020F0502020204030204" pitchFamily="34" charset="0"/>
                <a:ea typeface="Calibri" panose="020F0502020204030204" pitchFamily="34" charset="0"/>
                <a:cs typeface="Alexandria" pitchFamily="2" charset="-78"/>
              </a:rPr>
              <a:t>.</a:t>
            </a:r>
          </a:p>
          <a:p>
            <a:pPr indent="107950" algn="justLow" rtl="1">
              <a:lnSpc>
                <a:spcPct val="150000"/>
              </a:lnSpc>
              <a:spcAft>
                <a:spcPts val="600"/>
              </a:spcAft>
            </a:pPr>
            <a:r>
              <a:rPr lang="ar-EG" sz="1600" dirty="0">
                <a:latin typeface="Alexandria" pitchFamily="2" charset="-78"/>
                <a:cs typeface="Alexandria" pitchFamily="2" charset="-78"/>
              </a:rPr>
              <a:t>وتسهم العلاقات العامة، بشكل فعال، في العملية التسويقية، وذلك عندما لا تعمل منعزلة عن هذه العملية في المنظمات، فينبغي عليها أن تنضم مبكرًا إلى فريق التسويق، وأن تشارك بقوة في التخطيط للعملية التسويقية، وأن تبني استراتيجية واضحة تصف إسهاماتها في الأنشطة التسويقية، وأن تستخدم الطرق والأساليب الحديثة عند الاتصالات بالمستهلكين.</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4ACA21A1-58E6-E595-A816-DC1E7F695B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3B23AB1-8F3E-2942-335C-D5B20FCA85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75387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49080-C841-C88E-A89C-A963194AB4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DEAB04-7201-3358-4404-0A6A5209E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C0A34F-6102-534A-B0AE-FA26F9AC987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94D7404-A4E8-422F-E926-9408E439B883}"/>
              </a:ext>
            </a:extLst>
          </p:cNvPr>
          <p:cNvSpPr/>
          <p:nvPr/>
        </p:nvSpPr>
        <p:spPr>
          <a:xfrm>
            <a:off x="787400" y="1285191"/>
            <a:ext cx="10833100" cy="4518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26A36C9-F208-AF04-4B6D-EE29CCB1D662}"/>
              </a:ext>
            </a:extLst>
          </p:cNvPr>
          <p:cNvSpPr txBox="1"/>
          <p:nvPr/>
        </p:nvSpPr>
        <p:spPr>
          <a:xfrm>
            <a:off x="927100" y="1433345"/>
            <a:ext cx="10515600" cy="4190250"/>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a:t>
            </a:r>
            <a:r>
              <a:rPr lang="ar-SA" sz="1600" dirty="0">
                <a:effectLst/>
                <a:latin typeface="Alexandria" pitchFamily="2" charset="-78"/>
                <a:ea typeface="Calibri" panose="020F0502020204030204" pitchFamily="34" charset="0"/>
                <a:cs typeface="Alexandria" pitchFamily="2" charset="-78"/>
              </a:rPr>
              <a:t>يؤدي اعتماد المنظمات على سياسة العلاقات العامة كسياسة مكملة للسياسات التسويقية إلى الكثير من الاستحسان والرضا لدى الفئات المستهدفة، وكذلك إلى تطوير شعور إيجابي نحو العلامة</a:t>
            </a:r>
            <a:r>
              <a:rPr lang="ar-EG" sz="1600" dirty="0">
                <a:effectLst/>
                <a:latin typeface="Alexandria" pitchFamily="2" charset="-78"/>
                <a:ea typeface="Calibri" panose="020F0502020204030204" pitchFamily="34" charset="0"/>
                <a:cs typeface="Alexandria" pitchFamily="2" charset="-78"/>
              </a:rPr>
              <a:t> التجارية</a:t>
            </a:r>
            <a:r>
              <a:rPr lang="ar-SA" sz="1600" dirty="0">
                <a:effectLst/>
                <a:latin typeface="Alexandria" pitchFamily="2" charset="-78"/>
                <a:ea typeface="Calibri" panose="020F0502020204030204" pitchFamily="34" charset="0"/>
                <a:cs typeface="Alexandria" pitchFamily="2" charset="-78"/>
              </a:rPr>
              <a:t>، وقد يؤدي إلى التغاضي عن النقائص والنقائض الموجودة بالمنظمة ومنتجاتها. وحيث إن العلاقات العامة تسعى إلى ترسيخ الصورة الذهنية للمنظمة، وتحسين سمعتها، فإنها بذلك تؤثر تأثيرًا غير مباشر في سلوك المستهلك؛ فالعلاقات العامة تؤثر في بريق الصورة، ومن جانبها تؤثر الصورة في مراحل عملية القرار الشرائي للمستهلك النهائي </a:t>
            </a:r>
            <a:r>
              <a:rPr lang="ar-SA" sz="1200" dirty="0">
                <a:effectLst/>
                <a:latin typeface="Alexandria" pitchFamily="2" charset="-78"/>
                <a:ea typeface="Calibri" panose="020F0502020204030204" pitchFamily="34" charset="0"/>
                <a:cs typeface="Alexandria" pitchFamily="2" charset="-78"/>
              </a:rPr>
              <a:t>(وقنوني </a:t>
            </a:r>
            <a:r>
              <a:rPr lang="ar-SA" sz="1200" dirty="0" err="1">
                <a:effectLst/>
                <a:latin typeface="Alexandria" pitchFamily="2" charset="-78"/>
                <a:ea typeface="Calibri" panose="020F0502020204030204" pitchFamily="34" charset="0"/>
                <a:cs typeface="Alexandria" pitchFamily="2" charset="-78"/>
              </a:rPr>
              <a:t>باية</a:t>
            </a:r>
            <a:r>
              <a:rPr lang="ar-SA" sz="1200" dirty="0">
                <a:effectLst/>
                <a:latin typeface="Alexandria" pitchFamily="2" charset="-78"/>
                <a:ea typeface="Calibri" panose="020F0502020204030204" pitchFamily="34" charset="0"/>
                <a:cs typeface="Alexandria" pitchFamily="2" charset="-78"/>
              </a:rPr>
              <a:t>، 2008)</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وتدعم العلاقات العامة العملية التسويقية في الإعلام والإخبار، ورفع درجة الاهتمام، وبناء الثقة، والحصول على درجة عالية من الفهم، وتكوين أصدقاء للمنظمة، وتقديم المبررات للناس كي تساعد على قبول منتجات المنظمة، وإيجاد المناخ المناسب للمستهلك، الذي يساعد على القبول، وتحويل الاهتمام من التركيز على بناء الصورة الذهنية فقط إلى الاهتمام بتحقيقها للربح من خلال إدراج البعد التسويقي في كافة أنشطتها. فضل</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 عن ذلك فإن إسهامها في الأنشطة التسويقية قد تجاوز كونها مجرد داعمة للقرارات التسويقية للمؤسسة إلى إدارة الحملات التسويقية، ووضع أهدافها، ورسم استراتيجياتها </a:t>
            </a:r>
            <a:r>
              <a:rPr lang="ar-SA" sz="1200" dirty="0">
                <a:effectLst/>
                <a:latin typeface="Alexandria" pitchFamily="2" charset="-78"/>
                <a:ea typeface="Calibri" panose="020F0502020204030204" pitchFamily="34" charset="0"/>
                <a:cs typeface="Alexandria" pitchFamily="2" charset="-78"/>
              </a:rPr>
              <a:t>(</a:t>
            </a:r>
            <a:r>
              <a:rPr lang="ar-SA" sz="1200" dirty="0" err="1">
                <a:effectLst/>
                <a:latin typeface="Alexandria" pitchFamily="2" charset="-78"/>
                <a:ea typeface="Calibri" panose="020F0502020204030204" pitchFamily="34" charset="0"/>
                <a:cs typeface="Alexandria" pitchFamily="2" charset="-78"/>
              </a:rPr>
              <a:t>عبدالحافظ</a:t>
            </a:r>
            <a:r>
              <a:rPr lang="ar-SA" sz="1200" dirty="0">
                <a:effectLst/>
                <a:latin typeface="Alexandria" pitchFamily="2" charset="-78"/>
                <a:ea typeface="Calibri" panose="020F0502020204030204" pitchFamily="34" charset="0"/>
                <a:cs typeface="Alexandria" pitchFamily="2" charset="-78"/>
              </a:rPr>
              <a:t> بن عواجي، 2009)</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9FC226F7-F2E3-5ED0-A996-C4D16248AC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41C842F-0D2E-BBFC-2435-94F9B56F98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53643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A9548-8D26-E098-AFE4-6B0200A39A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D6B98C-B469-D90C-0BBB-80C86664BB8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581718-8CC0-A493-C16D-FA21AD97961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3780DA3-FBB4-E79D-9400-B3C8AF197EED}"/>
              </a:ext>
            </a:extLst>
          </p:cNvPr>
          <p:cNvSpPr/>
          <p:nvPr/>
        </p:nvSpPr>
        <p:spPr>
          <a:xfrm>
            <a:off x="1028700" y="1285191"/>
            <a:ext cx="9004300" cy="4518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F9716B1-DF72-5074-158B-540D9CE5BED4}"/>
              </a:ext>
            </a:extLst>
          </p:cNvPr>
          <p:cNvSpPr txBox="1"/>
          <p:nvPr/>
        </p:nvSpPr>
        <p:spPr>
          <a:xfrm>
            <a:off x="1257300" y="1534945"/>
            <a:ext cx="8572500" cy="4190250"/>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كما تعمل العلاقات العامة على تهيئة الأسواق والمستهلكين لقبول الأنشطة الترويجية بشكل عام والإعلان بشكل خاص، وبناء المصداقية، وتلبية الجوانب العاطفية للش</a:t>
            </a:r>
            <a:r>
              <a:rPr lang="ar-EG" sz="1600" dirty="0">
                <a:effectLst/>
                <a:latin typeface="Alexandria" pitchFamily="2" charset="-78"/>
                <a:ea typeface="Calibri" panose="020F0502020204030204" pitchFamily="34" charset="0"/>
                <a:cs typeface="Alexandria" pitchFamily="2" charset="-78"/>
              </a:rPr>
              <a:t>ـر</a:t>
            </a:r>
            <a:r>
              <a:rPr lang="ar-SA" sz="1600" dirty="0" err="1">
                <a:effectLst/>
                <a:latin typeface="Alexandria" pitchFamily="2" charset="-78"/>
                <a:ea typeface="Calibri" panose="020F0502020204030204" pitchFamily="34" charset="0"/>
                <a:cs typeface="Alexandria" pitchFamily="2" charset="-78"/>
              </a:rPr>
              <a:t>كة</a:t>
            </a:r>
            <a:r>
              <a:rPr lang="ar-SA" sz="1600" dirty="0">
                <a:effectLst/>
                <a:latin typeface="Alexandria" pitchFamily="2" charset="-78"/>
                <a:ea typeface="Calibri" panose="020F0502020204030204" pitchFamily="34" charset="0"/>
                <a:cs typeface="Alexandria" pitchFamily="2" charset="-78"/>
              </a:rPr>
              <a:t> ومنتجاتها وشعارها، وتوسيع مجال التأثير، والوصول إلى برامج التسويق</a:t>
            </a:r>
            <a:r>
              <a:rPr lang="ar-EG" sz="1600" dirty="0">
                <a:effectLst/>
                <a:latin typeface="Alexandria" pitchFamily="2" charset="-78"/>
                <a:ea typeface="Calibri" panose="020F0502020204030204" pitchFamily="34" charset="0"/>
                <a:cs typeface="Alexandria" pitchFamily="2" charset="-78"/>
              </a:rPr>
              <a:t> </a:t>
            </a:r>
            <a:r>
              <a:rPr lang="ar-SA" sz="1200" dirty="0">
                <a:effectLst/>
                <a:latin typeface="Alexandria" pitchFamily="2" charset="-78"/>
                <a:ea typeface="Calibri" panose="020F0502020204030204" pitchFamily="34" charset="0"/>
                <a:cs typeface="Alexandria" pitchFamily="2" charset="-78"/>
              </a:rPr>
              <a:t>(</a:t>
            </a:r>
            <a:r>
              <a:rPr lang="ar-SA" sz="1200" dirty="0" err="1">
                <a:effectLst/>
                <a:latin typeface="Alexandria" pitchFamily="2" charset="-78"/>
                <a:ea typeface="Calibri" panose="020F0502020204030204" pitchFamily="34" charset="0"/>
                <a:cs typeface="Alexandria" pitchFamily="2" charset="-78"/>
              </a:rPr>
              <a:t>عبدالحافظ</a:t>
            </a:r>
            <a:r>
              <a:rPr lang="ar-SA" sz="1200" dirty="0">
                <a:effectLst/>
                <a:latin typeface="Alexandria" pitchFamily="2" charset="-78"/>
                <a:ea typeface="Calibri" panose="020F0502020204030204" pitchFamily="34" charset="0"/>
                <a:cs typeface="Alexandria" pitchFamily="2" charset="-78"/>
              </a:rPr>
              <a:t> بن عواجي، 2009)</a:t>
            </a:r>
            <a:r>
              <a:rPr lang="ar-SA" sz="1600" dirty="0">
                <a:effectLst/>
                <a:latin typeface="Alexandria" pitchFamily="2" charset="-78"/>
                <a:ea typeface="Calibri" panose="020F0502020204030204" pitchFamily="34" charset="0"/>
                <a:cs typeface="Alexandria" pitchFamily="2" charset="-78"/>
              </a:rPr>
              <a:t>، وكذلك تنفيذ البرامج الاجتماعية التسويقية، وخطط المؤسسات غير الهادفة للربح، مثل جمعيات حماية المستهلك والبيئة، والتأثير على السلوك الاجتماعي، مثل تحفيز المدخنين للتوقف عن التدخين </a:t>
            </a:r>
            <a:r>
              <a:rPr lang="ar-SA" sz="1200" dirty="0">
                <a:effectLst/>
                <a:latin typeface="Alexandria" pitchFamily="2" charset="-78"/>
                <a:ea typeface="Calibri" panose="020F0502020204030204" pitchFamily="34" charset="0"/>
                <a:cs typeface="Alexandria" pitchFamily="2" charset="-78"/>
              </a:rPr>
              <a:t>(محمد كريم، 2011)</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solidFill>
                  <a:srgbClr val="000000"/>
                </a:solidFill>
                <a:effectLst/>
                <a:latin typeface="Alexandria" pitchFamily="2" charset="-78"/>
                <a:ea typeface="Calibri" panose="020F0502020204030204" pitchFamily="34" charset="0"/>
                <a:cs typeface="Alexandria" pitchFamily="2" charset="-78"/>
              </a:rPr>
              <a:t>فضلا عن ذلك، فإن العلاقات العامة التسويقية </a:t>
            </a:r>
            <a:r>
              <a:rPr lang="ar-EG" sz="1600" dirty="0">
                <a:effectLst/>
                <a:latin typeface="Alexandria" pitchFamily="2" charset="-78"/>
                <a:ea typeface="Calibri" panose="020F0502020204030204" pitchFamily="34" charset="0"/>
                <a:cs typeface="Alexandria" pitchFamily="2" charset="-78"/>
              </a:rPr>
              <a:t>تشتمل على كل من الأنشطة الاستباقية والتفاعلية؛ حيث إن أداة </a:t>
            </a:r>
            <a:r>
              <a:rPr lang="ar-EG" sz="1600" dirty="0">
                <a:solidFill>
                  <a:srgbClr val="000000"/>
                </a:solidFill>
                <a:effectLst/>
                <a:latin typeface="Alexandria" pitchFamily="2" charset="-78"/>
                <a:ea typeface="Calibri" panose="020F0502020204030204" pitchFamily="34" charset="0"/>
                <a:cs typeface="Alexandria" pitchFamily="2" charset="-78"/>
              </a:rPr>
              <a:t>العلاقات العامة التسويقية </a:t>
            </a:r>
            <a:r>
              <a:rPr lang="ar-EG" sz="1600" dirty="0">
                <a:effectLst/>
                <a:latin typeface="Alexandria" pitchFamily="2" charset="-78"/>
                <a:ea typeface="Calibri" panose="020F0502020204030204" pitchFamily="34" charset="0"/>
                <a:cs typeface="Alexandria" pitchFamily="2" charset="-78"/>
              </a:rPr>
              <a:t>الاستباقية (الوقائية) هي أداة للتعبير عن مزايا العلامة التجارية، وعادةً تُستخدم </a:t>
            </a:r>
            <a:r>
              <a:rPr lang="ar-EG" sz="1600" dirty="0">
                <a:solidFill>
                  <a:srgbClr val="000000"/>
                </a:solidFill>
                <a:effectLst/>
                <a:latin typeface="Alexandria" pitchFamily="2" charset="-78"/>
                <a:ea typeface="Calibri" panose="020F0502020204030204" pitchFamily="34" charset="0"/>
                <a:cs typeface="Alexandria" pitchFamily="2" charset="-78"/>
              </a:rPr>
              <a:t>في مرحلة تقديم المنتج أو تنقيحه،</a:t>
            </a:r>
            <a:r>
              <a:rPr lang="ar-EG" sz="1600" dirty="0">
                <a:effectLst/>
                <a:latin typeface="Alexandria" pitchFamily="2" charset="-78"/>
                <a:ea typeface="Calibri" panose="020F0502020204030204" pitchFamily="34" charset="0"/>
                <a:cs typeface="Alexandria" pitchFamily="2" charset="-78"/>
              </a:rPr>
              <a:t> وبالاقتران مع أدوات الاتصالات التسويقية الأخرى، مثل: الإعلان وترويج المبيعات، وفقًا لما تمليه الأهداف التسويقية للشركة،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ACB06739-6C89-9495-DAC4-673A5A30F3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E661616-B5EB-2A7F-4288-46194BAA48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28005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4CD04-DB3E-D394-C263-D59EF5AFE0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8E5C9-6BA3-593D-B21A-826D334D3E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A5BD7-F4D8-A1E7-9C40-E229C23D8A8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BB4FB0-D5D1-028A-1AAD-B007F6047AAF}"/>
              </a:ext>
            </a:extLst>
          </p:cNvPr>
          <p:cNvSpPr/>
          <p:nvPr/>
        </p:nvSpPr>
        <p:spPr>
          <a:xfrm>
            <a:off x="1028700" y="1285191"/>
            <a:ext cx="9347200" cy="4518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27B59C-2F2A-394A-0550-55B05E670F3B}"/>
              </a:ext>
            </a:extLst>
          </p:cNvPr>
          <p:cNvSpPr txBox="1"/>
          <p:nvPr/>
        </p:nvSpPr>
        <p:spPr>
          <a:xfrm>
            <a:off x="1435100" y="1573045"/>
            <a:ext cx="8597900" cy="3820918"/>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وتتسم هذه الأداة الاستباقية الوقائية بأنها ذات توجه هجومي، وليس دفاعيًّا، فهي تبحث عن الفرص بدلا من حل المشكلات، كما أنها ذات مصداقية، بعكس الإعلان، الذي يُنظر إليه بعين الشك؛</a:t>
            </a:r>
            <a:r>
              <a:rPr lang="ar-EG" sz="1600" dirty="0">
                <a:solidFill>
                  <a:srgbClr val="000000"/>
                </a:solidFill>
                <a:effectLst/>
                <a:latin typeface="Alexandria" pitchFamily="2" charset="-78"/>
                <a:ea typeface="Calibri" panose="020F0502020204030204" pitchFamily="34" charset="0"/>
                <a:cs typeface="Alexandria" pitchFamily="2" charset="-78"/>
              </a:rPr>
              <a:t> لأننا نشكك في دوافع المعلنين</a:t>
            </a:r>
            <a:r>
              <a:rPr lang="ar-EG" sz="1600" dirty="0">
                <a:effectLst/>
                <a:latin typeface="Alexandria" pitchFamily="2" charset="-78"/>
                <a:ea typeface="Calibri" panose="020F0502020204030204" pitchFamily="34" charset="0"/>
                <a:cs typeface="Alexandria" pitchFamily="2" charset="-78"/>
              </a:rPr>
              <a:t>، والنشـر هو الوسيلة الأساسية لهذه الأداة الاستباقية، والذي يعمل على تعزيز نزاهة العلامة التجارية، من خلال تسهيل الوعي بالعلامة التجارية، عن طريق زيادة تمييز البيانات الصحفية بالنشر وتذكرها، وتدعيم صورة العلامة التجارية، بإقامة روابط قوية ومرضية في أذهان العملاء حول العلامة التجارية. </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أما العلاقات العامة التسويقية التفاعلية، على سبيل المقارنة،</a:t>
            </a:r>
            <a:r>
              <a:rPr lang="ar-EG" sz="1600" dirty="0">
                <a:solidFill>
                  <a:srgbClr val="000000"/>
                </a:solidFill>
                <a:effectLst/>
                <a:latin typeface="Alexandria" pitchFamily="2" charset="-78"/>
                <a:ea typeface="Calibri" panose="020F0502020204030204" pitchFamily="34" charset="0"/>
                <a:cs typeface="Alexandria" pitchFamily="2" charset="-78"/>
              </a:rPr>
              <a:t> فهي تصف سلوك العلاقات العامة تجاه التأثيرات الخارجية، فهي تتعامل غالبًا مع التأثيرات التي لها نتائج سلبية على المنظمة، وتحاول إصلاح سمعة الشـركة، ومنع تآكل السوق، واستعادة المبيعات المفقودة </a:t>
            </a:r>
            <a:r>
              <a:rPr lang="en-US" sz="1200" dirty="0">
                <a:effectLst/>
                <a:latin typeface="Alexandria" pitchFamily="2" charset="-78"/>
                <a:ea typeface="Calibri" panose="020F0502020204030204" pitchFamily="34" charset="0"/>
                <a:cs typeface="Alexandria" pitchFamily="2" charset="-78"/>
              </a:rPr>
              <a:t>(Terence A. </a:t>
            </a:r>
            <a:r>
              <a:rPr lang="en-US" sz="1200" dirty="0" err="1">
                <a:effectLst/>
                <a:latin typeface="Alexandria" pitchFamily="2" charset="-78"/>
                <a:ea typeface="Calibri" panose="020F0502020204030204" pitchFamily="34" charset="0"/>
                <a:cs typeface="Alexandria" pitchFamily="2" charset="-78"/>
              </a:rPr>
              <a:t>Shimp</a:t>
            </a:r>
            <a:r>
              <a:rPr lang="en-US" sz="1200" dirty="0">
                <a:effectLst/>
                <a:latin typeface="Alexandria" pitchFamily="2" charset="-78"/>
                <a:ea typeface="Calibri" panose="020F0502020204030204" pitchFamily="34" charset="0"/>
                <a:cs typeface="Alexandria" pitchFamily="2" charset="-78"/>
              </a:rPr>
              <a:t> and J. Craig Andrews, 2013)</a:t>
            </a:r>
            <a:r>
              <a:rPr lang="ar-EG" sz="1600" dirty="0">
                <a:solidFill>
                  <a:srgbClr val="000000"/>
                </a:solidFill>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23AB7A4-2E02-3C9B-994E-2EFEADCAAA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713EB95-B732-BE89-A2C8-C7EDD0CE0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150983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FE5B6-C5BD-056C-06BD-BE9A73792B0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D8BE88B-C1D1-B62C-8321-8E8289DCD50D}"/>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E65CDBEC-E660-9932-167E-6410E6A1736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D69791DD-5C83-FDCB-49A8-A55624DCC88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0135FEC8-603C-90FD-942A-130839FF7FE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BAF853B3-3ACC-7CCB-91AD-967627DD1627}"/>
              </a:ext>
            </a:extLst>
          </p:cNvPr>
          <p:cNvSpPr/>
          <p:nvPr/>
        </p:nvSpPr>
        <p:spPr>
          <a:xfrm>
            <a:off x="1127760" y="4835737"/>
            <a:ext cx="4989734" cy="1653786"/>
          </a:xfrm>
          <a:prstGeom prst="rect">
            <a:avLst/>
          </a:prstGeom>
          <a:noFill/>
        </p:spPr>
        <p:txBody>
          <a:bodyPr wrap="square">
            <a:spAutoFit/>
          </a:bodyPr>
          <a:lstStyle/>
          <a:p>
            <a:pPr marL="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خصائص العلاقات العامة التسويقية: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indent="108000" algn="justLow" rtl="1">
              <a:lnSpc>
                <a:spcPct val="150000"/>
              </a:lnSpc>
              <a:spcAft>
                <a:spcPts val="600"/>
              </a:spcAft>
            </a:pPr>
            <a:r>
              <a:rPr lang="ar-EG" sz="1600" dirty="0">
                <a:effectLst/>
                <a:ea typeface="Calibri" panose="020F0502020204030204" pitchFamily="34" charset="0"/>
                <a:cs typeface="Alexandria" pitchFamily="2" charset="-78"/>
              </a:rPr>
              <a:t> تتسم العلاقات العامة بعدد من الخصائص ونقاط القوة، التي يمكن الاستفادة منها في التسويق (الاتصالات التسويقية المتكاملة).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484B849D-C8D7-DF2E-6A3F-C72AD0DD08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89BAF9C-D3F5-796F-186E-CC817A1997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435555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6012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7000" y="1491027"/>
            <a:ext cx="9156700" cy="3897862"/>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فالعلاقات العامة مرنة للغاية، ولديها القدرة على إعطاء دفعة مباشرة وقصيرة المدى نسبيًّا بالنسبة للموارد المالية للمنظمة، ويمكن الاستفادة منها في جميع مستويات المنظمة أو العلامة التجارية، وفي المجال الصحفي (النشـر).</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كما يمكن أن تقدم العلاقات العامة أعظم فائدة، وهي المصداقية، فبالطريقة نفسها التي نميل بها إلى الشك والريبة في الإعلان، فإننا ــ حتى اليوم ــ نميل إلى تصديق ما نقرأه في مطبوعاتنا (صحفنا) المفضلة.</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بكلمات أخرى، ساعدت</a:t>
            </a:r>
            <a:r>
              <a:rPr lang="ar-SA" sz="1600" dirty="0">
                <a:effectLst/>
                <a:latin typeface="Alexandria" pitchFamily="2" charset="-78"/>
                <a:ea typeface="Calibri" panose="020F0502020204030204" pitchFamily="34" charset="0"/>
                <a:cs typeface="Alexandria" pitchFamily="2" charset="-78"/>
              </a:rPr>
              <a:t> درجة المصداقية التي تتصف بها رسائل العلاقات العامة في نجاح اتصالها التسويقي، والتي يتأكد عادة منها المحررون في وسائل الإعلام قبل نشرها، بحيث عندما يقرأ المستهلك الخبر أو يسمعه فإنه يأخذه على أنه حقيقة لا ريب فيها، في مقابل ما يعتري المستهلك في الوقت الحالي من شك في أنه سيحصل على نسبة (100٪) مما وعد به الإعلان </a:t>
            </a:r>
            <a:r>
              <a:rPr lang="ar-SA" sz="1200" dirty="0">
                <a:effectLst/>
                <a:latin typeface="Alexandria" pitchFamily="2" charset="-78"/>
                <a:ea typeface="Calibri" panose="020F0502020204030204" pitchFamily="34" charset="0"/>
                <a:cs typeface="Alexandria" pitchFamily="2" charset="-78"/>
              </a:rPr>
              <a:t>(</a:t>
            </a:r>
            <a:r>
              <a:rPr lang="ar-SA" sz="1200" dirty="0" err="1">
                <a:effectLst/>
                <a:latin typeface="Alexandria" pitchFamily="2" charset="-78"/>
                <a:ea typeface="Calibri" panose="020F0502020204030204" pitchFamily="34" charset="0"/>
                <a:cs typeface="Alexandria" pitchFamily="2" charset="-78"/>
              </a:rPr>
              <a:t>عبدالحافظ</a:t>
            </a:r>
            <a:r>
              <a:rPr lang="ar-SA" sz="1200" dirty="0">
                <a:effectLst/>
                <a:latin typeface="Alexandria" pitchFamily="2" charset="-78"/>
                <a:ea typeface="Calibri" panose="020F0502020204030204" pitchFamily="34" charset="0"/>
                <a:cs typeface="Alexandria" pitchFamily="2" charset="-78"/>
              </a:rPr>
              <a:t> بن عواجي، 2009)</a:t>
            </a:r>
            <a:r>
              <a:rPr lang="ar-SA" sz="16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CE019A-F073-BD2D-E043-67BF8E6D11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0AEF6F-3055-7778-23BA-422DDB84DA98}"/>
              </a:ext>
            </a:extLst>
          </p:cNvPr>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2D3ED0D-ED59-4550-5265-D2554A9E75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95617F4-AA0B-70D7-21EE-6FBDDD20716C}"/>
              </a:ext>
            </a:extLst>
          </p:cNvPr>
          <p:cNvSpPr/>
          <p:nvPr/>
        </p:nvSpPr>
        <p:spPr>
          <a:xfrm>
            <a:off x="1181062" y="1285192"/>
            <a:ext cx="92075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4B32759-34DD-BC86-F562-39F05050D936}"/>
              </a:ext>
            </a:extLst>
          </p:cNvPr>
          <p:cNvSpPr txBox="1"/>
          <p:nvPr/>
        </p:nvSpPr>
        <p:spPr>
          <a:xfrm>
            <a:off x="1320800" y="1579927"/>
            <a:ext cx="8940800" cy="3820918"/>
          </a:xfrm>
          <a:prstGeom prst="rect">
            <a:avLst/>
          </a:prstGeom>
          <a:noFill/>
        </p:spPr>
        <p:txBody>
          <a:bodyPr wrap="square" rtlCol="0">
            <a:spAutoFit/>
          </a:bodyPr>
          <a:lstStyle/>
          <a:p>
            <a:pPr indent="107950" algn="justLow" rtl="1">
              <a:lnSpc>
                <a:spcPct val="150000"/>
              </a:lnSpc>
              <a:spcAft>
                <a:spcPts val="600"/>
              </a:spcAft>
            </a:pPr>
            <a:r>
              <a:rPr lang="ar-SA" sz="1600" dirty="0">
                <a:solidFill>
                  <a:srgbClr val="000000"/>
                </a:solidFill>
                <a:effectLst/>
                <a:latin typeface="Alexandria" pitchFamily="2" charset="-78"/>
                <a:ea typeface="Calibri" panose="020F0502020204030204" pitchFamily="34" charset="0"/>
                <a:cs typeface="Alexandria" pitchFamily="2" charset="-78"/>
              </a:rPr>
              <a:t>وتتسم أنشطة العلاقات العامة التسويقية بأنها تتعامل مع اهتمامات الإدارة العامة، وهذا الجانب الأكثر شمول</a:t>
            </a:r>
            <a:r>
              <a:rPr lang="ar-EG" sz="1600" dirty="0">
                <a:solidFill>
                  <a:srgbClr val="000000"/>
                </a:solidFill>
                <a:effectLst/>
                <a:latin typeface="Alexandria" pitchFamily="2" charset="-78"/>
                <a:ea typeface="Calibri" panose="020F0502020204030204" pitchFamily="34" charset="0"/>
                <a:cs typeface="Alexandria" pitchFamily="2" charset="-78"/>
              </a:rPr>
              <a:t>ا</a:t>
            </a:r>
            <a:r>
              <a:rPr lang="ar-SA" sz="1600" dirty="0">
                <a:solidFill>
                  <a:srgbClr val="000000"/>
                </a:solidFill>
                <a:effectLst/>
                <a:latin typeface="Alexandria" pitchFamily="2" charset="-78"/>
                <a:ea typeface="Calibri" panose="020F0502020204030204" pitchFamily="34" charset="0"/>
                <a:cs typeface="Alexandria" pitchFamily="2" charset="-78"/>
              </a:rPr>
              <a:t> للعلاقات العامة يمكن أن يُطلق عليه العلاقات العامة مع الجمهور </a:t>
            </a:r>
            <a:r>
              <a:rPr lang="en-US" sz="1200" dirty="0">
                <a:effectLst/>
                <a:latin typeface="Alexandria" pitchFamily="2" charset="-78"/>
                <a:ea typeface="Calibri" panose="020F0502020204030204" pitchFamily="34" charset="0"/>
                <a:cs typeface="Alexandria" pitchFamily="2" charset="-78"/>
              </a:rPr>
              <a:t>(Terence A. </a:t>
            </a:r>
            <a:r>
              <a:rPr lang="en-US" sz="1200" dirty="0" err="1">
                <a:effectLst/>
                <a:latin typeface="Alexandria" pitchFamily="2" charset="-78"/>
                <a:ea typeface="Calibri" panose="020F0502020204030204" pitchFamily="34" charset="0"/>
                <a:cs typeface="Alexandria" pitchFamily="2" charset="-78"/>
              </a:rPr>
              <a:t>Shimp</a:t>
            </a:r>
            <a:r>
              <a:rPr lang="en-US" sz="1200" dirty="0">
                <a:effectLst/>
                <a:latin typeface="Alexandria" pitchFamily="2" charset="-78"/>
                <a:ea typeface="Calibri" panose="020F0502020204030204" pitchFamily="34" charset="0"/>
                <a:cs typeface="Alexandria" pitchFamily="2" charset="-78"/>
              </a:rPr>
              <a:t> and J. Craig Andrews, 2013)</a:t>
            </a:r>
            <a:r>
              <a:rPr lang="ar-SA" sz="1600" dirty="0">
                <a:solidFill>
                  <a:srgbClr val="000000"/>
                </a:solidFill>
                <a:effectLst/>
                <a:latin typeface="Alexandria" pitchFamily="2" charset="-78"/>
                <a:ea typeface="Calibri" panose="020F0502020204030204" pitchFamily="34" charset="0"/>
                <a:cs typeface="Alexandria" pitchFamily="2" charset="-78"/>
              </a:rPr>
              <a:t>. </a:t>
            </a:r>
            <a:endParaRPr lang="en-US" sz="1600" dirty="0">
              <a:solidFill>
                <a:srgbClr val="000000"/>
              </a:solidFill>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وتنطوي </a:t>
            </a:r>
            <a:r>
              <a:rPr lang="ar-SA" sz="1600" dirty="0">
                <a:solidFill>
                  <a:srgbClr val="000000"/>
                </a:solidFill>
                <a:effectLst/>
                <a:latin typeface="Alexandria" pitchFamily="2" charset="-78"/>
                <a:ea typeface="Calibri" panose="020F0502020204030204" pitchFamily="34" charset="0"/>
                <a:cs typeface="Alexandria" pitchFamily="2" charset="-78"/>
              </a:rPr>
              <a:t>العلاقات العامة التسويقية</a:t>
            </a:r>
            <a:r>
              <a:rPr lang="ar-SA" sz="1600" dirty="0">
                <a:effectLst/>
                <a:latin typeface="Alexandria" pitchFamily="2" charset="-78"/>
                <a:ea typeface="Calibri" panose="020F0502020204030204" pitchFamily="34" charset="0"/>
                <a:cs typeface="Alexandria" pitchFamily="2" charset="-78"/>
              </a:rPr>
              <a:t> على إنشاء علاقات طويلة الأمد مع الأفراد، والحفاظ عليها وتعزيزها، سواء</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العملاء أو أصحاب المصلحة الآخرين، وذلك لتحقيق المنفعة المتبادلة، </a:t>
            </a:r>
            <a:r>
              <a:rPr lang="ar-EG" sz="1600" dirty="0">
                <a:effectLst/>
                <a:latin typeface="Alexandria" pitchFamily="2" charset="-78"/>
                <a:ea typeface="Calibri" panose="020F0502020204030204" pitchFamily="34" charset="0"/>
                <a:cs typeface="Alexandria" pitchFamily="2" charset="-78"/>
              </a:rPr>
              <a:t>وتُعتبر العلاقات العامة (والنشـر) من أكثر العناصر دعمًا لعملية التسويق والترويج، وقد بدأ العديد من الشـركات في جعل العلاقات العامة جزءًا لا يتجزأ من الاستراتيجيات التسويقية والترويجية المحددة مسبقًا، وتقوم شركات العلاقات العامة بالترويج ــ وبشكل متزايد ــ بأن العلاقات العامة، كأداة اتصالية، يمكنها القيام بالعديد من الوظائف التقليدية للإعلان والتسويق </a:t>
            </a:r>
            <a:r>
              <a:rPr lang="en-US" sz="1200" dirty="0">
                <a:effectLst/>
                <a:latin typeface="Alexandria" pitchFamily="2" charset="-78"/>
                <a:ea typeface="Calibri" panose="020F0502020204030204" pitchFamily="34" charset="0"/>
                <a:cs typeface="Alexandria" pitchFamily="2" charset="-78"/>
              </a:rPr>
              <a:t>(George E. </a:t>
            </a:r>
            <a:r>
              <a:rPr lang="en-US" sz="1200" dirty="0" err="1">
                <a:effectLst/>
                <a:latin typeface="Alexandria" pitchFamily="2" charset="-78"/>
                <a:ea typeface="Calibri" panose="020F0502020204030204" pitchFamily="34" charset="0"/>
                <a:cs typeface="Alexandria" pitchFamily="2" charset="-78"/>
              </a:rPr>
              <a:t>Belck</a:t>
            </a:r>
            <a:r>
              <a:rPr lang="en-US" sz="1200" dirty="0">
                <a:effectLst/>
                <a:latin typeface="Alexandria" pitchFamily="2" charset="-78"/>
                <a:ea typeface="Calibri" panose="020F0502020204030204" pitchFamily="34" charset="0"/>
                <a:cs typeface="Alexandria" pitchFamily="2" charset="-78"/>
              </a:rPr>
              <a:t> &amp; Michael A. Belch, 2003) </a:t>
            </a:r>
            <a:r>
              <a:rPr lang="ar-EG" sz="1600" dirty="0">
                <a:effectLst/>
                <a:latin typeface="Alexandria" pitchFamily="2" charset="-78"/>
                <a:ea typeface="Calibri" panose="020F0502020204030204" pitchFamily="34" charset="0"/>
                <a:cs typeface="Alexandria" pitchFamily="2" charset="-78"/>
              </a:rPr>
              <a:t>.</a:t>
            </a:r>
            <a:r>
              <a:rPr lang="ar-EG" sz="1600" dirty="0">
                <a:solidFill>
                  <a:srgbClr val="211F21"/>
                </a:solidFill>
                <a:effectLst/>
                <a:latin typeface="Alexandria" pitchFamily="2" charset="-78"/>
                <a:ea typeface="Calibri" panose="020F0502020204030204" pitchFamily="34" charset="0"/>
                <a:cs typeface="Alexandria" pitchFamily="2" charset="-78"/>
              </a:rPr>
              <a:t> </a:t>
            </a:r>
          </a:p>
        </p:txBody>
      </p:sp>
      <p:sp>
        <p:nvSpPr>
          <p:cNvPr id="2" name="TextBox 1">
            <a:extLst>
              <a:ext uri="{FF2B5EF4-FFF2-40B4-BE49-F238E27FC236}">
                <a16:creationId xmlns:a16="http://schemas.microsoft.com/office/drawing/2014/main" id="{CEDE4AE4-67AA-A6EF-5D60-DB8C5F7840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2722DAA-F6AB-1B3A-D04F-E5258D633A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31403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989F5-4074-9E6B-F765-2C24921D22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C727D6-9FA0-5238-EF6B-DBAED03E274F}"/>
              </a:ext>
            </a:extLst>
          </p:cNvPr>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863E3-FF83-405E-1DAE-62C605D8F15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D8CA645-EA73-243B-2D22-E9F1AF27E9F1}"/>
              </a:ext>
            </a:extLst>
          </p:cNvPr>
          <p:cNvSpPr/>
          <p:nvPr/>
        </p:nvSpPr>
        <p:spPr>
          <a:xfrm>
            <a:off x="1181062" y="1285192"/>
            <a:ext cx="95758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D71489F-CC10-DDD6-699C-80EFA0792B52}"/>
              </a:ext>
            </a:extLst>
          </p:cNvPr>
          <p:cNvSpPr txBox="1"/>
          <p:nvPr/>
        </p:nvSpPr>
        <p:spPr>
          <a:xfrm>
            <a:off x="1435100" y="1592627"/>
            <a:ext cx="9118600" cy="3451586"/>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وقد اعتبر بعض الباحثين نشاط التسويق من خلال العلاقات عبارة عن استراتيجية تشمل مجموعة من الخطط والأهداف الرامية إلى تحقيق العلاقات مع العملاء وتعزيزها وتطويرها، كما أن العلاقات العامة التسويقية تسعى إلى تكوين علاقات طويلة الأجل بين البائعين والمشترين، والتي يحكمها عنصرا الالتزام والتبادل، كما أنهم اعتبروها ذات تأثير إيجابي لأداء المنظمات </a:t>
            </a:r>
            <a:r>
              <a:rPr lang="ar-SA" sz="1200" dirty="0">
                <a:effectLst/>
                <a:latin typeface="Alexandria" pitchFamily="2" charset="-78"/>
                <a:ea typeface="Calibri" panose="020F0502020204030204" pitchFamily="34" charset="0"/>
                <a:cs typeface="Alexandria" pitchFamily="2" charset="-78"/>
              </a:rPr>
              <a:t>(صادق زهراء، </a:t>
            </a:r>
            <a:r>
              <a:rPr lang="ar-EG" sz="1200" dirty="0">
                <a:effectLst/>
                <a:latin typeface="Alexandria" pitchFamily="2" charset="-78"/>
                <a:ea typeface="Calibri" panose="020F0502020204030204" pitchFamily="34" charset="0"/>
                <a:cs typeface="Alexandria" pitchFamily="2" charset="-78"/>
              </a:rPr>
              <a:t>2016)</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كما </a:t>
            </a:r>
            <a:r>
              <a:rPr lang="ar-SA" sz="1600" dirty="0">
                <a:effectLst/>
                <a:latin typeface="Alexandria" pitchFamily="2" charset="-78"/>
                <a:ea typeface="Calibri" panose="020F0502020204030204" pitchFamily="34" charset="0"/>
                <a:cs typeface="Alexandria" pitchFamily="2" charset="-78"/>
              </a:rPr>
              <a:t>أن مجال تأثير الأنشطة التسويقية ينحصر في الأساس في أربعة عناصر يمكن التحكم فيها: السعر، وقنوات التوزيع، والمنتجات، والجهود الترويجية، وفي المقابل فإن مجال تأثير العلاقات العامة أوسع وأشمل من ذلك، فهو يتصل بكل ما له علاقة بالمنظمة واسمها وسمعتها ومكانتها ككل، ويشتمل على كل ما يتعلق بالمعلومات التي من شأنها أن تسهم في تكوين الصورة الذهنية الحقيقية للمنظمة لدى الجمهور </a:t>
            </a:r>
            <a:r>
              <a:rPr lang="ar-SA" sz="1200" dirty="0">
                <a:effectLst/>
                <a:latin typeface="Alexandria" pitchFamily="2" charset="-78"/>
                <a:ea typeface="Calibri" panose="020F0502020204030204" pitchFamily="34" charset="0"/>
                <a:cs typeface="Alexandria" pitchFamily="2" charset="-78"/>
              </a:rPr>
              <a:t>(سلامة فاطمة، 2008)</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6591870-5F1E-BD0A-9DF6-DF9122EB11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49358D1-8C75-1296-BCD0-35A7EAC34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28963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803927"/>
            <a:ext cx="6855670" cy="1635704"/>
          </a:xfrm>
          <a:prstGeom prst="rect">
            <a:avLst/>
          </a:prstGeom>
          <a:noFill/>
        </p:spPr>
        <p:txBody>
          <a:bodyPr wrap="square" rtlCol="0">
            <a:spAutoFit/>
          </a:bodyPr>
          <a:lstStyle/>
          <a:p>
            <a:pPr algn="justLow" rtl="1">
              <a:lnSpc>
                <a:spcPct val="200000"/>
              </a:lnSpc>
              <a:spcBef>
                <a:spcPts val="300"/>
              </a:spcBef>
            </a:pPr>
            <a:r>
              <a:rPr lang="ar-SA" b="1" dirty="0">
                <a:latin typeface="Alexandria" pitchFamily="2" charset="-78"/>
                <a:cs typeface="Alexandria" pitchFamily="2" charset="-78"/>
              </a:rPr>
              <a:t>المحاضرة القادمة</a:t>
            </a:r>
            <a:r>
              <a:rPr lang="ar-EG" b="1" dirty="0">
                <a:latin typeface="Alexandria" pitchFamily="2" charset="-78"/>
                <a:cs typeface="Alexandria" pitchFamily="2" charset="-78"/>
              </a:rPr>
              <a:t>: </a:t>
            </a:r>
            <a:r>
              <a:rPr lang="ar-SA" b="1" dirty="0">
                <a:latin typeface="Alexandria" pitchFamily="2" charset="-78"/>
                <a:cs typeface="Alexandria" pitchFamily="2" charset="-78"/>
              </a:rPr>
              <a:t>أدوار ومسئوليات </a:t>
            </a:r>
            <a:r>
              <a:rPr lang="ar-EG" b="1" dirty="0">
                <a:latin typeface="Alexandria" pitchFamily="2" charset="-78"/>
                <a:cs typeface="Alexandria" pitchFamily="2" charset="-78"/>
              </a:rPr>
              <a:t>(3)</a:t>
            </a:r>
          </a:p>
          <a:p>
            <a:pPr indent="107950" algn="justLow" rtl="1">
              <a:lnSpc>
                <a:spcPct val="200000"/>
              </a:lnSpc>
              <a:spcBef>
                <a:spcPts val="300"/>
              </a:spcBef>
            </a:pPr>
            <a:r>
              <a:rPr lang="ar-EG" sz="1600" dirty="0">
                <a:latin typeface="Alexandria" pitchFamily="2" charset="-78"/>
                <a:cs typeface="Alexandria" pitchFamily="2" charset="-78"/>
              </a:rPr>
              <a:t>وتستهدف</a:t>
            </a:r>
            <a:r>
              <a:rPr lang="ar-EG" sz="1600" b="1" dirty="0">
                <a:latin typeface="Alexandria" pitchFamily="2" charset="-78"/>
                <a:cs typeface="Alexandria" pitchFamily="2" charset="-78"/>
              </a:rPr>
              <a:t> </a:t>
            </a:r>
            <a:r>
              <a:rPr lang="ar-SA" sz="1600" dirty="0">
                <a:latin typeface="Alexandria" pitchFamily="2" charset="-78"/>
                <a:cs typeface="Alexandria" pitchFamily="2" charset="-78"/>
              </a:rPr>
              <a:t>المحاضرة </a:t>
            </a:r>
            <a:r>
              <a:rPr lang="ar-EG" sz="1600" dirty="0">
                <a:latin typeface="Alexandria" pitchFamily="2" charset="-78"/>
                <a:cs typeface="Alexandria" pitchFamily="2" charset="-78"/>
              </a:rPr>
              <a:t>استعراض الموضوع الآتي</a:t>
            </a:r>
            <a:r>
              <a:rPr lang="ar-SA" sz="1600" dirty="0">
                <a:latin typeface="Alexandria" pitchFamily="2" charset="-78"/>
                <a:cs typeface="Alexandria" pitchFamily="2" charset="-78"/>
              </a:rPr>
              <a:t>:</a:t>
            </a:r>
            <a:endParaRPr lang="ar-EG" sz="1600" dirty="0">
              <a:solidFill>
                <a:srgbClr val="000000"/>
              </a:solidFill>
              <a:effectLst/>
              <a:latin typeface="Alexandria" pitchFamily="2" charset="-78"/>
              <a:ea typeface="Calibri" panose="020F0502020204030204" pitchFamily="34" charset="0"/>
              <a:cs typeface="Alexandria" pitchFamily="2" charset="-78"/>
            </a:endParaRPr>
          </a:p>
          <a:p>
            <a:pPr indent="107950" algn="justLow" rtl="1">
              <a:lnSpc>
                <a:spcPct val="200000"/>
              </a:lnSpc>
              <a:spcBef>
                <a:spcPts val="300"/>
              </a:spcBef>
            </a:pPr>
            <a:r>
              <a:rPr lang="ar-EG" sz="1600" b="1" dirty="0">
                <a:solidFill>
                  <a:srgbClr val="000000"/>
                </a:solidFill>
                <a:effectLst/>
                <a:latin typeface="Alexandria" pitchFamily="2" charset="-78"/>
                <a:ea typeface="Calibri" panose="020F0502020204030204" pitchFamily="34" charset="0"/>
                <a:cs typeface="Alexandria" pitchFamily="2" charset="-78"/>
              </a:rPr>
              <a:t>-</a:t>
            </a:r>
            <a:r>
              <a:rPr lang="ar-SA" sz="1600" b="1" dirty="0">
                <a:solidFill>
                  <a:srgbClr val="000000"/>
                </a:solidFill>
                <a:effectLst/>
                <a:latin typeface="Alexandria" pitchFamily="2" charset="-78"/>
                <a:ea typeface="Calibri" panose="020F0502020204030204" pitchFamily="34" charset="0"/>
                <a:cs typeface="Alexandria" pitchFamily="2" charset="-78"/>
              </a:rPr>
              <a:t> إدارة العلاقات العامة والأزمات</a:t>
            </a:r>
            <a:r>
              <a:rPr lang="ar-EG" sz="1600" b="1" dirty="0">
                <a:solidFill>
                  <a:srgbClr val="000000"/>
                </a:solidFill>
                <a:effectLst/>
                <a:latin typeface="Alexandria" pitchFamily="2" charset="-78"/>
                <a:ea typeface="Calibri" panose="020F0502020204030204" pitchFamily="34" charset="0"/>
                <a:cs typeface="Alexandria" pitchFamily="2" charset="-78"/>
              </a:rPr>
              <a:t>.</a:t>
            </a:r>
            <a:endParaRPr lang="ar-EG" sz="1600" b="1" dirty="0">
              <a:solidFill>
                <a:srgbClr val="FF0000"/>
              </a:solidFill>
              <a:effectLst/>
              <a:latin typeface="Alexandria" pitchFamily="2" charset="-78"/>
              <a:ea typeface="Calibri" panose="020F0502020204030204" pitchFamily="34" charset="0"/>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8178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FCEA3-F93D-E85A-896F-B0BFA979E1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7A3E89-6954-94E6-A620-77E041EE451A}"/>
              </a:ext>
            </a:extLst>
          </p:cNvPr>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D79CEB9-604F-DBA1-4475-1B6CC5B857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8D6D558-B453-8D5C-DDBD-5D3F8D7B93EB}"/>
              </a:ext>
            </a:extLst>
          </p:cNvPr>
          <p:cNvSpPr/>
          <p:nvPr/>
        </p:nvSpPr>
        <p:spPr>
          <a:xfrm>
            <a:off x="685800" y="1285192"/>
            <a:ext cx="10096500" cy="485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ABC5A1-2AA3-72CD-2545-7D9B7C74A408}"/>
              </a:ext>
            </a:extLst>
          </p:cNvPr>
          <p:cNvSpPr txBox="1"/>
          <p:nvPr/>
        </p:nvSpPr>
        <p:spPr>
          <a:xfrm>
            <a:off x="787400" y="1338627"/>
            <a:ext cx="9944100" cy="4718728"/>
          </a:xfrm>
          <a:prstGeom prst="rect">
            <a:avLst/>
          </a:prstGeom>
          <a:noFill/>
        </p:spPr>
        <p:txBody>
          <a:bodyPr wrap="square" rtlCol="0">
            <a:spAutoFit/>
          </a:bodyPr>
          <a:lstStyle/>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أحمد خطاب، إدراك العلاقات التسويقية في مصر وأساليب ممارستها: دراسة مسحية في إطار مدخل الاتصالات التسويقية المتكاملة، </a:t>
            </a:r>
            <a:r>
              <a:rPr lang="ar-SA" sz="1400" b="1" dirty="0">
                <a:effectLst/>
                <a:latin typeface="Alexandria" pitchFamily="2" charset="-78"/>
                <a:ea typeface="Times New Roman" panose="02020603050405020304" pitchFamily="18" charset="0"/>
                <a:cs typeface="Alexandria" pitchFamily="2" charset="-78"/>
              </a:rPr>
              <a:t>المجلة المصرية لبحوث الرأي العام</a:t>
            </a:r>
            <a:r>
              <a:rPr lang="ar-SA" sz="1400" dirty="0">
                <a:effectLst/>
                <a:latin typeface="Alexandria" pitchFamily="2" charset="-78"/>
                <a:ea typeface="Times New Roman" panose="02020603050405020304" pitchFamily="18" charset="0"/>
                <a:cs typeface="Alexandria" pitchFamily="2" charset="-78"/>
              </a:rPr>
              <a:t>، كلية الإعلام ، جامعة القاهرة، مصر، المجلد (14)، العدد (4)، ديسمبر 2015.</a:t>
            </a:r>
            <a:r>
              <a:rPr lang="ar-EG" sz="1400" dirty="0">
                <a:latin typeface="Alexandria" pitchFamily="2" charset="-78"/>
                <a:ea typeface="Times New Roman" panose="02020603050405020304" pitchFamily="18" charset="0"/>
                <a:cs typeface="Alexandria" pitchFamily="2" charset="-78"/>
              </a:rPr>
              <a:t> </a:t>
            </a:r>
          </a:p>
          <a:p>
            <a:pPr marL="180000" indent="-180000" algn="justLow"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أرجون </a:t>
            </a:r>
            <a:r>
              <a:rPr lang="ar-SA" sz="1400" dirty="0" err="1">
                <a:effectLst/>
                <a:latin typeface="Alexandria" pitchFamily="2" charset="-78"/>
                <a:ea typeface="Calibri" panose="020F0502020204030204" pitchFamily="34" charset="0"/>
                <a:cs typeface="Alexandria" pitchFamily="2" charset="-78"/>
              </a:rPr>
              <a:t>كولكارني</a:t>
            </a:r>
            <a:r>
              <a:rPr lang="ar-SA" sz="1400" dirty="0">
                <a:effectLst/>
                <a:latin typeface="Alexandria" pitchFamily="2" charset="-78"/>
                <a:ea typeface="Calibri" panose="020F0502020204030204" pitchFamily="34" charset="0"/>
                <a:cs typeface="Alexandria" pitchFamily="2" charset="-78"/>
              </a:rPr>
              <a:t>، ترجمة: محمد بن عبدالعزيز الحيزان، كيف نفرق بين العلاقات العامة والتسويق، </a:t>
            </a:r>
            <a:r>
              <a:rPr lang="ar-SA" sz="1400" b="1" dirty="0">
                <a:effectLst/>
                <a:latin typeface="Alexandria" pitchFamily="2" charset="-78"/>
                <a:ea typeface="Calibri" panose="020F0502020204030204" pitchFamily="34" charset="0"/>
                <a:cs typeface="Alexandria" pitchFamily="2" charset="-78"/>
              </a:rPr>
              <a:t>مجلة العلاقات العامة والإعلان،</a:t>
            </a:r>
            <a:r>
              <a:rPr lang="ar-SA" sz="1400" dirty="0">
                <a:effectLst/>
                <a:latin typeface="Alexandria" pitchFamily="2" charset="-78"/>
                <a:ea typeface="Calibri" panose="020F0502020204030204" pitchFamily="34" charset="0"/>
                <a:cs typeface="Alexandria" pitchFamily="2" charset="-78"/>
              </a:rPr>
              <a:t> الجمعية السعودية للعلاقات العامة والإعلان، السعودية، العدد الأول، صيف 2011، </a:t>
            </a:r>
            <a:endParaRPr lang="ar-EG" sz="1400" dirty="0">
              <a:effectLst/>
              <a:latin typeface="Alexandria" pitchFamily="2" charset="-78"/>
              <a:ea typeface="Calibri" panose="020F0502020204030204" pitchFamily="34" charset="0"/>
              <a:cs typeface="Alexandria" pitchFamily="2" charset="-78"/>
            </a:endParaRPr>
          </a:p>
          <a:p>
            <a:pPr marL="180000" indent="-180000" algn="justLow"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بحوص نسيمة، أثر الإنترنت في تفعيل الاتصالات التسويقية للمؤسسة وتحسين أدائها، </a:t>
            </a:r>
            <a:r>
              <a:rPr lang="ar-SA" sz="1400" b="1" dirty="0">
                <a:effectLst/>
                <a:latin typeface="Alexandria" pitchFamily="2" charset="-78"/>
                <a:ea typeface="Calibri" panose="020F0502020204030204" pitchFamily="34" charset="0"/>
                <a:cs typeface="Alexandria" pitchFamily="2" charset="-78"/>
              </a:rPr>
              <a:t>رسالة</a:t>
            </a:r>
            <a:r>
              <a:rPr lang="ar-SA" sz="1400" dirty="0">
                <a:effectLst/>
                <a:latin typeface="Alexandria" pitchFamily="2" charset="-78"/>
                <a:ea typeface="Calibri" panose="020F0502020204030204" pitchFamily="34" charset="0"/>
                <a:cs typeface="Alexandria" pitchFamily="2" charset="-78"/>
              </a:rPr>
              <a:t> </a:t>
            </a:r>
            <a:r>
              <a:rPr lang="ar-SA" sz="1400" b="1" dirty="0">
                <a:effectLst/>
                <a:latin typeface="Alexandria" pitchFamily="2" charset="-78"/>
                <a:ea typeface="Calibri" panose="020F0502020204030204" pitchFamily="34" charset="0"/>
                <a:cs typeface="Alexandria" pitchFamily="2" charset="-78"/>
              </a:rPr>
              <a:t>دكتوراه</a:t>
            </a:r>
            <a:r>
              <a:rPr lang="ar-SA" sz="1400" dirty="0">
                <a:effectLst/>
                <a:latin typeface="Alexandria" pitchFamily="2" charset="-78"/>
                <a:ea typeface="Calibri" panose="020F0502020204030204" pitchFamily="34" charset="0"/>
                <a:cs typeface="Alexandria" pitchFamily="2" charset="-78"/>
              </a:rPr>
              <a:t>، غير منشورة (كلية العلوم الاقتصادية والتجارية: جامعة جيلاني اليابس سيدي بلعباس بالجزائر، 2020).</a:t>
            </a:r>
            <a:endParaRPr lang="ar-EG" sz="1400" dirty="0">
              <a:latin typeface="Alexandria" pitchFamily="2" charset="-78"/>
              <a:ea typeface="Times New Roman" panose="02020603050405020304" pitchFamily="18"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a:t>
            </a:r>
            <a:r>
              <a:rPr lang="ar-SA" sz="1400" dirty="0" err="1">
                <a:latin typeface="Alexandria" pitchFamily="2" charset="-78"/>
                <a:ea typeface="Times New Roman" panose="02020603050405020304" pitchFamily="18" charset="0"/>
                <a:cs typeface="Alexandria" pitchFamily="2" charset="-78"/>
              </a:rPr>
              <a:t>بوشعير</a:t>
            </a:r>
            <a:r>
              <a:rPr lang="ar-SA" sz="1400" dirty="0">
                <a:latin typeface="Alexandria" pitchFamily="2" charset="-78"/>
                <a:ea typeface="Times New Roman" panose="02020603050405020304" pitchFamily="18" charset="0"/>
                <a:cs typeface="Alexandria" pitchFamily="2" charset="-78"/>
              </a:rPr>
              <a:t> لويزة</a:t>
            </a:r>
            <a:r>
              <a:rPr lang="ar-EG" sz="1400" dirty="0">
                <a:latin typeface="Alexandria" pitchFamily="2" charset="-78"/>
                <a:ea typeface="Times New Roman" panose="02020603050405020304" pitchFamily="18" charset="0"/>
                <a:cs typeface="Alexandria" pitchFamily="2" charset="-78"/>
              </a:rPr>
              <a:t>، </a:t>
            </a:r>
            <a:r>
              <a:rPr lang="ar-SA" sz="1400" dirty="0">
                <a:latin typeface="Alexandria" pitchFamily="2" charset="-78"/>
                <a:ea typeface="Times New Roman" panose="02020603050405020304" pitchFamily="18" charset="0"/>
                <a:cs typeface="Alexandria" pitchFamily="2" charset="-78"/>
              </a:rPr>
              <a:t>استراتيجيات الاتصال التسويقي ومدى تأثيرها على سلوك المستهلك الجزائري، </a:t>
            </a:r>
            <a:r>
              <a:rPr lang="ar-SA" sz="1400" b="1" dirty="0">
                <a:latin typeface="Alexandria" pitchFamily="2" charset="-78"/>
                <a:ea typeface="Times New Roman" panose="02020603050405020304" pitchFamily="18" charset="0"/>
                <a:cs typeface="Alexandria" pitchFamily="2" charset="-78"/>
              </a:rPr>
              <a:t>رسالة</a:t>
            </a:r>
            <a:r>
              <a:rPr lang="ar-SA" sz="1400" dirty="0">
                <a:latin typeface="Alexandria" pitchFamily="2" charset="-78"/>
                <a:ea typeface="Times New Roman" panose="02020603050405020304" pitchFamily="18" charset="0"/>
                <a:cs typeface="Alexandria" pitchFamily="2" charset="-78"/>
              </a:rPr>
              <a:t> </a:t>
            </a:r>
            <a:r>
              <a:rPr lang="ar-SA" sz="1400" b="1" dirty="0">
                <a:latin typeface="Alexandria" pitchFamily="2" charset="-78"/>
                <a:ea typeface="Times New Roman" panose="02020603050405020304" pitchFamily="18" charset="0"/>
                <a:cs typeface="Alexandria" pitchFamily="2" charset="-78"/>
              </a:rPr>
              <a:t>دكتوراه</a:t>
            </a:r>
            <a:r>
              <a:rPr lang="ar-SA" sz="1400" dirty="0">
                <a:latin typeface="Alexandria" pitchFamily="2" charset="-78"/>
                <a:ea typeface="Times New Roman" panose="02020603050405020304" pitchFamily="18" charset="0"/>
                <a:cs typeface="Alexandria" pitchFamily="2" charset="-78"/>
              </a:rPr>
              <a:t>، غير منشورة (كلية العلوم الاقتصادية: جامعة الجزائر3، 2014).</a:t>
            </a:r>
            <a:endParaRPr lang="ar-EG" sz="1400" dirty="0">
              <a:latin typeface="Alexandria" pitchFamily="2" charset="-78"/>
              <a:ea typeface="Calibri" panose="020F0502020204030204" pitchFamily="34" charset="0"/>
              <a:cs typeface="Alexandria" pitchFamily="2" charset="-78"/>
            </a:endParaRPr>
          </a:p>
          <a:p>
            <a:pPr marL="180000" indent="-180000" algn="justLow" rtl="1">
              <a:lnSpc>
                <a:spcPct val="150000"/>
              </a:lnSpc>
              <a:spcAft>
                <a:spcPts val="600"/>
              </a:spcAft>
            </a:pPr>
            <a:r>
              <a:rPr lang="ar-EG" sz="1400" dirty="0">
                <a:effectLst/>
                <a:latin typeface="Alexandria" pitchFamily="2" charset="-78"/>
                <a:ea typeface="Calibri" panose="020F0502020204030204" pitchFamily="34" charset="0"/>
                <a:cs typeface="Alexandria" pitchFamily="2" charset="-78"/>
              </a:rPr>
              <a:t>- حسام فتحي أبو طعيمة، </a:t>
            </a:r>
            <a:r>
              <a:rPr lang="ar-EG" sz="1400" b="1" dirty="0">
                <a:effectLst/>
                <a:latin typeface="Alexandria" pitchFamily="2" charset="-78"/>
                <a:ea typeface="Calibri" panose="020F0502020204030204" pitchFamily="34" charset="0"/>
                <a:cs typeface="Alexandria" pitchFamily="2" charset="-78"/>
              </a:rPr>
              <a:t>الإعلان وسلوك المستهلك: بين النظرية والتطبيق</a:t>
            </a:r>
            <a:r>
              <a:rPr lang="ar-EG" sz="1400" dirty="0">
                <a:effectLst/>
                <a:latin typeface="Alexandria" pitchFamily="2" charset="-78"/>
                <a:ea typeface="Calibri" panose="020F0502020204030204" pitchFamily="34" charset="0"/>
                <a:cs typeface="Alexandria" pitchFamily="2" charset="-78"/>
              </a:rPr>
              <a:t>، ط1 (عمان: دار الفارق للنشر، 2008).</a:t>
            </a: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a:t>
            </a:r>
            <a:r>
              <a:rPr lang="ar-EG" sz="1400"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حمد بن ناصر </a:t>
            </a:r>
            <a:r>
              <a:rPr lang="ar-SA" sz="1400" dirty="0" err="1">
                <a:effectLst/>
                <a:latin typeface="Alexandria" pitchFamily="2" charset="-78"/>
                <a:ea typeface="Times New Roman" panose="02020603050405020304" pitchFamily="18" charset="0"/>
                <a:cs typeface="Alexandria" pitchFamily="2" charset="-78"/>
              </a:rPr>
              <a:t>الموسي</a:t>
            </a:r>
            <a:r>
              <a:rPr lang="ar-SA" sz="1400" b="1"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تأثير </a:t>
            </a:r>
            <a:r>
              <a:rPr lang="ar-SA" sz="1400" dirty="0" err="1">
                <a:effectLst/>
                <a:latin typeface="Alexandria" pitchFamily="2" charset="-78"/>
                <a:ea typeface="Times New Roman" panose="02020603050405020304" pitchFamily="18" charset="0"/>
                <a:cs typeface="Alexandria" pitchFamily="2" charset="-78"/>
              </a:rPr>
              <a:t>استخذام</a:t>
            </a:r>
            <a:r>
              <a:rPr lang="ar-SA" sz="1400" dirty="0">
                <a:effectLst/>
                <a:latin typeface="Alexandria" pitchFamily="2" charset="-78"/>
                <a:ea typeface="Times New Roman" panose="02020603050405020304" pitchFamily="18" charset="0"/>
                <a:cs typeface="Alexandria" pitchFamily="2" charset="-78"/>
              </a:rPr>
              <a:t> مفهوم العلاقات العامة التسويقية على القيمة المعنوية للمنتج</a:t>
            </a:r>
            <a:r>
              <a:rPr lang="en-US" sz="1400"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دراسة على عملاء شركات الألبان العاملة في السعودية، </a:t>
            </a:r>
            <a:r>
              <a:rPr lang="ar-SA" sz="1400" b="1" dirty="0">
                <a:effectLst/>
                <a:latin typeface="Alexandria" pitchFamily="2" charset="-78"/>
                <a:ea typeface="Times New Roman" panose="02020603050405020304" pitchFamily="18" charset="0"/>
                <a:cs typeface="Alexandria" pitchFamily="2" charset="-78"/>
              </a:rPr>
              <a:t>مجلة بحوث العلاقات العامة الشرق الأوسط</a:t>
            </a:r>
            <a:r>
              <a:rPr lang="ar-EG" sz="1400" dirty="0">
                <a:effectLst/>
                <a:latin typeface="Alexandria" pitchFamily="2" charset="-78"/>
                <a:ea typeface="Times New Roman" panose="02020603050405020304" pitchFamily="18" charset="0"/>
                <a:cs typeface="Alexandria" pitchFamily="2" charset="-78"/>
              </a:rPr>
              <a:t>،</a:t>
            </a:r>
            <a:r>
              <a:rPr lang="ar-SA" sz="1400" dirty="0">
                <a:effectLst/>
                <a:latin typeface="Alexandria" pitchFamily="2" charset="-78"/>
                <a:ea typeface="Times New Roman" panose="02020603050405020304" pitchFamily="18" charset="0"/>
                <a:cs typeface="Alexandria" pitchFamily="2" charset="-78"/>
              </a:rPr>
              <a:t> الجمعية المصرية للعلاقات العامة، مصر، العدد (19)، يونيو  2018.</a:t>
            </a:r>
            <a:endParaRPr lang="en-US" sz="1400" dirty="0">
              <a:effectLst/>
              <a:latin typeface="Alexandria" pitchFamily="2" charset="-78"/>
              <a:ea typeface="Times New Roman" panose="02020603050405020304" pitchFamily="18"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Calibri" panose="020F0502020204030204" pitchFamily="34" charset="0"/>
                <a:cs typeface="Alexandria" pitchFamily="2" charset="-78"/>
              </a:rPr>
              <a:t>- </a:t>
            </a:r>
            <a:r>
              <a:rPr lang="ar-EG" sz="1400" dirty="0">
                <a:effectLst/>
                <a:latin typeface="Alexandria" pitchFamily="2" charset="-78"/>
                <a:ea typeface="Calibri" panose="020F0502020204030204" pitchFamily="34" charset="0"/>
                <a:cs typeface="Alexandria" pitchFamily="2" charset="-78"/>
              </a:rPr>
              <a:t>سامي عبدالعزيز، </a:t>
            </a:r>
            <a:r>
              <a:rPr lang="ar-EG" sz="1400" b="1" dirty="0">
                <a:effectLst/>
                <a:latin typeface="Alexandria" pitchFamily="2" charset="-78"/>
                <a:ea typeface="Calibri" panose="020F0502020204030204" pitchFamily="34" charset="0"/>
                <a:cs typeface="Alexandria" pitchFamily="2" charset="-78"/>
              </a:rPr>
              <a:t>الاتصالات التسويقية المتكاملة</a:t>
            </a:r>
            <a:r>
              <a:rPr lang="ar-EG" sz="1400" dirty="0">
                <a:effectLst/>
                <a:latin typeface="Alexandria" pitchFamily="2" charset="-78"/>
                <a:ea typeface="Calibri" panose="020F0502020204030204" pitchFamily="34" charset="0"/>
                <a:cs typeface="Alexandria" pitchFamily="2" charset="-78"/>
              </a:rPr>
              <a:t>، ط 3 (القاهرة: دار النهضة العربية، 2014).</a:t>
            </a:r>
          </a:p>
        </p:txBody>
      </p:sp>
      <p:sp>
        <p:nvSpPr>
          <p:cNvPr id="2" name="TextBox 1">
            <a:extLst>
              <a:ext uri="{FF2B5EF4-FFF2-40B4-BE49-F238E27FC236}">
                <a16:creationId xmlns:a16="http://schemas.microsoft.com/office/drawing/2014/main" id="{BAF78A11-8C95-03C1-440A-5334301406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F5B2DC7-CD78-A077-316C-E883D91106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90794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BF85B-17F6-2B59-7214-0ADA5D1930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B4CF82-03A0-FE73-2B38-40606C0B1780}"/>
              </a:ext>
            </a:extLst>
          </p:cNvPr>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B5EDD1-31EF-4806-94C7-9BA563943C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E498E6E-97FF-AE1C-7034-1AE97F3D9401}"/>
              </a:ext>
            </a:extLst>
          </p:cNvPr>
          <p:cNvSpPr/>
          <p:nvPr/>
        </p:nvSpPr>
        <p:spPr>
          <a:xfrm>
            <a:off x="685800" y="1285192"/>
            <a:ext cx="10096500" cy="4785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9D1136C-EAD1-A544-1F6D-A81880D94F66}"/>
              </a:ext>
            </a:extLst>
          </p:cNvPr>
          <p:cNvSpPr txBox="1"/>
          <p:nvPr/>
        </p:nvSpPr>
        <p:spPr>
          <a:xfrm>
            <a:off x="787400" y="1402127"/>
            <a:ext cx="9944100" cy="4472506"/>
          </a:xfrm>
          <a:prstGeom prst="rect">
            <a:avLst/>
          </a:prstGeom>
          <a:noFill/>
        </p:spPr>
        <p:txBody>
          <a:bodyPr wrap="square" rtlCol="0">
            <a:spAutoFit/>
          </a:bodyPr>
          <a:lstStyle/>
          <a:p>
            <a:pPr marL="180000" indent="-180000" algn="justLow" rtl="1">
              <a:lnSpc>
                <a:spcPct val="150000"/>
              </a:lnSpc>
              <a:spcAft>
                <a:spcPts val="600"/>
              </a:spcAft>
            </a:pPr>
            <a:r>
              <a:rPr lang="ar-EG" sz="1400" dirty="0">
                <a:latin typeface="Alexandria" pitchFamily="2" charset="-78"/>
                <a:ea typeface="Calibri" panose="020F0502020204030204" pitchFamily="34" charset="0"/>
                <a:cs typeface="Alexandria" pitchFamily="2" charset="-78"/>
              </a:rPr>
              <a:t>- </a:t>
            </a:r>
            <a:r>
              <a:rPr lang="ar-SA" sz="1400" dirty="0">
                <a:latin typeface="Alexandria" pitchFamily="2" charset="-78"/>
                <a:ea typeface="Calibri" panose="020F0502020204030204" pitchFamily="34" charset="0"/>
                <a:cs typeface="Alexandria" pitchFamily="2" charset="-78"/>
              </a:rPr>
              <a:t>شيماء السيد سالم، </a:t>
            </a:r>
            <a:r>
              <a:rPr lang="ar-SA" sz="1400" b="1" dirty="0">
                <a:latin typeface="Alexandria" pitchFamily="2" charset="-78"/>
                <a:ea typeface="Calibri" panose="020F0502020204030204" pitchFamily="34" charset="0"/>
                <a:cs typeface="Alexandria" pitchFamily="2" charset="-78"/>
              </a:rPr>
              <a:t>الاتصالات التسويقية المتكاملة</a:t>
            </a:r>
            <a:r>
              <a:rPr lang="ar-SA" sz="1400" dirty="0">
                <a:latin typeface="Alexandria" pitchFamily="2" charset="-78"/>
                <a:ea typeface="Calibri" panose="020F0502020204030204" pitchFamily="34" charset="0"/>
                <a:cs typeface="Alexandria" pitchFamily="2" charset="-78"/>
              </a:rPr>
              <a:t> (القاهرة: مجموعة النيل العربية، 2006</a:t>
            </a:r>
            <a:r>
              <a:rPr lang="ar-EG" sz="1400" dirty="0">
                <a:latin typeface="Alexandria" pitchFamily="2" charset="-78"/>
                <a:ea typeface="Calibri" panose="020F0502020204030204" pitchFamily="34" charset="0"/>
                <a:cs typeface="Alexandria" pitchFamily="2" charset="-78"/>
              </a:rPr>
              <a:t>)</a:t>
            </a:r>
            <a:r>
              <a:rPr lang="ar-SA" sz="1400" dirty="0">
                <a:latin typeface="Alexandria" pitchFamily="2" charset="-78"/>
                <a:ea typeface="Calibri" panose="020F0502020204030204" pitchFamily="34" charset="0"/>
                <a:cs typeface="Alexandria" pitchFamily="2" charset="-78"/>
              </a:rPr>
              <a:t>.</a:t>
            </a:r>
            <a:endParaRPr lang="en-US" sz="1400" dirty="0">
              <a:latin typeface="Alexandria" pitchFamily="2" charset="-78"/>
              <a:ea typeface="Calibri" panose="020F0502020204030204" pitchFamily="34"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a:t>
            </a:r>
            <a:r>
              <a:rPr lang="ar-SA" sz="1400" dirty="0">
                <a:latin typeface="Alexandria" pitchFamily="2" charset="-78"/>
                <a:ea typeface="Times New Roman" panose="02020603050405020304" pitchFamily="18" charset="0"/>
                <a:cs typeface="Alexandria" pitchFamily="2" charset="-78"/>
              </a:rPr>
              <a:t>صادق زهراء</a:t>
            </a:r>
            <a:r>
              <a:rPr lang="ar-EG" sz="1400" dirty="0">
                <a:latin typeface="Alexandria" pitchFamily="2" charset="-78"/>
                <a:ea typeface="Times New Roman" panose="02020603050405020304" pitchFamily="18" charset="0"/>
                <a:cs typeface="Alexandria" pitchFamily="2" charset="-78"/>
              </a:rPr>
              <a:t>، إدارة الصورة الذهنية للمؤسسات وفق مدخل التسويق بالعلاقات، </a:t>
            </a:r>
            <a:r>
              <a:rPr lang="ar-EG" sz="1400" b="1" dirty="0">
                <a:latin typeface="Alexandria" pitchFamily="2" charset="-78"/>
                <a:ea typeface="Times New Roman" panose="02020603050405020304" pitchFamily="18" charset="0"/>
                <a:cs typeface="Alexandria" pitchFamily="2" charset="-78"/>
              </a:rPr>
              <a:t>رسالة دكتوراه</a:t>
            </a:r>
            <a:r>
              <a:rPr lang="ar-EG" sz="1400" dirty="0">
                <a:latin typeface="Alexandria" pitchFamily="2" charset="-78"/>
                <a:ea typeface="Times New Roman" panose="02020603050405020304" pitchFamily="18" charset="0"/>
                <a:cs typeface="Alexandria" pitchFamily="2" charset="-78"/>
              </a:rPr>
              <a:t>، غير منشورة (كلية العلوم الاقتصادية والتجارة: جامعة أبي بكر </a:t>
            </a:r>
            <a:r>
              <a:rPr lang="ar-EG" sz="1400" dirty="0" err="1">
                <a:latin typeface="Alexandria" pitchFamily="2" charset="-78"/>
                <a:ea typeface="Times New Roman" panose="02020603050405020304" pitchFamily="18" charset="0"/>
                <a:cs typeface="Alexandria" pitchFamily="2" charset="-78"/>
              </a:rPr>
              <a:t>بلقايد</a:t>
            </a:r>
            <a:r>
              <a:rPr lang="ar-EG" sz="1400" dirty="0">
                <a:latin typeface="Alexandria" pitchFamily="2" charset="-78"/>
                <a:ea typeface="Times New Roman" panose="02020603050405020304" pitchFamily="18" charset="0"/>
                <a:cs typeface="Alexandria" pitchFamily="2" charset="-78"/>
              </a:rPr>
              <a:t> بالجزائر، 2016).</a:t>
            </a:r>
            <a:endParaRPr lang="ar-EG" sz="1400" dirty="0">
              <a:effectLst/>
              <a:latin typeface="Alexandria" pitchFamily="2" charset="-78"/>
              <a:ea typeface="Calibri" panose="020F0502020204030204" pitchFamily="34"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Calibri" panose="020F0502020204030204" pitchFamily="34" charset="0"/>
                <a:cs typeface="Alexandria" pitchFamily="2" charset="-78"/>
              </a:rPr>
              <a:t>-</a:t>
            </a: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طلعت أسعد عبدالحميد، </a:t>
            </a:r>
            <a:r>
              <a:rPr lang="ar-SA" sz="1400" b="1" dirty="0">
                <a:effectLst/>
                <a:latin typeface="Alexandria" pitchFamily="2" charset="-78"/>
                <a:ea typeface="Calibri" panose="020F0502020204030204" pitchFamily="34" charset="0"/>
                <a:cs typeface="Alexandria" pitchFamily="2" charset="-78"/>
              </a:rPr>
              <a:t>التسويق الفعال</a:t>
            </a:r>
            <a:r>
              <a:rPr lang="ar-SA" sz="1400" dirty="0">
                <a:effectLst/>
                <a:latin typeface="Alexandria" pitchFamily="2" charset="-78"/>
                <a:ea typeface="Calibri" panose="020F0502020204030204" pitchFamily="34" charset="0"/>
                <a:cs typeface="Alexandria" pitchFamily="2" charset="-78"/>
              </a:rPr>
              <a:t> (القاهرة: مكتبة </a:t>
            </a:r>
            <a:r>
              <a:rPr lang="ar-SA" sz="1400" dirty="0" err="1">
                <a:effectLst/>
                <a:latin typeface="Alexandria" pitchFamily="2" charset="-78"/>
                <a:ea typeface="Calibri" panose="020F0502020204030204" pitchFamily="34" charset="0"/>
                <a:cs typeface="Alexandria" pitchFamily="2" charset="-78"/>
              </a:rPr>
              <a:t>الشقري</a:t>
            </a:r>
            <a:r>
              <a:rPr lang="ar-SA" sz="1400" dirty="0">
                <a:effectLst/>
                <a:latin typeface="Alexandria" pitchFamily="2" charset="-78"/>
                <a:ea typeface="Calibri" panose="020F0502020204030204" pitchFamily="34" charset="0"/>
                <a:cs typeface="Alexandria" pitchFamily="2" charset="-78"/>
              </a:rPr>
              <a:t>، 2013).</a:t>
            </a:r>
            <a:endParaRPr lang="ar-EG" sz="1400" dirty="0">
              <a:effectLst/>
              <a:latin typeface="Alexandria" pitchFamily="2" charset="-78"/>
              <a:ea typeface="Calibri" panose="020F0502020204030204" pitchFamily="34"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a:t>
            </a:r>
            <a:r>
              <a:rPr lang="ar-SA" sz="1400" dirty="0" err="1">
                <a:latin typeface="Alexandria" pitchFamily="2" charset="-78"/>
                <a:ea typeface="Times New Roman" panose="02020603050405020304" pitchFamily="18" charset="0"/>
                <a:cs typeface="Alexandria" pitchFamily="2" charset="-78"/>
              </a:rPr>
              <a:t>عبدالحافظ</a:t>
            </a:r>
            <a:r>
              <a:rPr lang="ar-SA" sz="1400" dirty="0">
                <a:latin typeface="Alexandria" pitchFamily="2" charset="-78"/>
                <a:ea typeface="Times New Roman" panose="02020603050405020304" pitchFamily="18" charset="0"/>
                <a:cs typeface="Alexandria" pitchFamily="2" charset="-78"/>
              </a:rPr>
              <a:t> بن عواجي </a:t>
            </a:r>
            <a:r>
              <a:rPr lang="ar-SA" sz="1400" dirty="0" err="1">
                <a:latin typeface="Alexandria" pitchFamily="2" charset="-78"/>
                <a:ea typeface="Times New Roman" panose="02020603050405020304" pitchFamily="18" charset="0"/>
                <a:cs typeface="Alexandria" pitchFamily="2" charset="-78"/>
              </a:rPr>
              <a:t>صلوي</a:t>
            </a:r>
            <a:r>
              <a:rPr lang="ar-SA" sz="1400" dirty="0">
                <a:latin typeface="Alexandria" pitchFamily="2" charset="-78"/>
                <a:ea typeface="Times New Roman" panose="02020603050405020304" pitchFamily="18" charset="0"/>
                <a:cs typeface="Alexandria" pitchFamily="2" charset="-78"/>
              </a:rPr>
              <a:t>، البعد التسويقي لأنشطة إدارات العلاقات العامة في المؤسسات التجارية بالمملكة العربية السعودية، </a:t>
            </a:r>
            <a:r>
              <a:rPr lang="ar-SA" sz="1400" b="1" dirty="0">
                <a:latin typeface="Alexandria" pitchFamily="2" charset="-78"/>
                <a:ea typeface="Times New Roman" panose="02020603050405020304" pitchFamily="18" charset="0"/>
                <a:cs typeface="Alexandria" pitchFamily="2" charset="-78"/>
              </a:rPr>
              <a:t>المجلة العربية للإعلام والاتصال،</a:t>
            </a:r>
            <a:r>
              <a:rPr lang="ar-SA" sz="1400" dirty="0">
                <a:latin typeface="Alexandria" pitchFamily="2" charset="-78"/>
                <a:ea typeface="Times New Roman" panose="02020603050405020304" pitchFamily="18" charset="0"/>
                <a:cs typeface="Alexandria" pitchFamily="2" charset="-78"/>
              </a:rPr>
              <a:t> جامعة الملك سعود، الرياض، السعودية، السنة الرابعة، العدد الرابع، مايو 2009.</a:t>
            </a:r>
            <a:endParaRPr lang="ar-EG" sz="1400" dirty="0">
              <a:latin typeface="Alexandria" pitchFamily="2" charset="-78"/>
              <a:ea typeface="Times New Roman" panose="02020603050405020304" pitchFamily="18"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علي فلاح الزعبي، </a:t>
            </a:r>
            <a:r>
              <a:rPr lang="ar-EG" sz="1400" b="1" dirty="0">
                <a:latin typeface="Alexandria" pitchFamily="2" charset="-78"/>
                <a:ea typeface="Times New Roman" panose="02020603050405020304" pitchFamily="18" charset="0"/>
                <a:cs typeface="Alexandria" pitchFamily="2" charset="-78"/>
              </a:rPr>
              <a:t>الاتصالات التسويقية: مدخل منهجي ــ تطبيقي</a:t>
            </a:r>
            <a:r>
              <a:rPr lang="ar-EG" sz="1400" dirty="0">
                <a:latin typeface="Alexandria" pitchFamily="2" charset="-78"/>
                <a:ea typeface="Times New Roman" panose="02020603050405020304" pitchFamily="18" charset="0"/>
                <a:cs typeface="Alexandria" pitchFamily="2" charset="-78"/>
              </a:rPr>
              <a:t>، ط1 (عمان: دار المسيرة للنشر والتوزيع، 2010).</a:t>
            </a:r>
            <a:endParaRPr lang="en-US" sz="1400" dirty="0">
              <a:latin typeface="Alexandria" pitchFamily="2" charset="-78"/>
              <a:ea typeface="Times New Roman" panose="02020603050405020304" pitchFamily="18"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Calibri" panose="020F0502020204030204" pitchFamily="34" charset="0"/>
                <a:cs typeface="Alexandria" pitchFamily="2" charset="-78"/>
              </a:rPr>
              <a:t>- </a:t>
            </a:r>
            <a:r>
              <a:rPr lang="ar-SA" sz="1400" dirty="0" err="1">
                <a:latin typeface="Alexandria" pitchFamily="2" charset="-78"/>
                <a:ea typeface="Calibri" panose="020F0502020204030204" pitchFamily="34" charset="0"/>
                <a:cs typeface="Alexandria" pitchFamily="2" charset="-78"/>
              </a:rPr>
              <a:t>فؤادة</a:t>
            </a:r>
            <a:r>
              <a:rPr lang="ar-SA" sz="1400" dirty="0">
                <a:latin typeface="Alexandria" pitchFamily="2" charset="-78"/>
                <a:ea typeface="Calibri" panose="020F0502020204030204" pitchFamily="34" charset="0"/>
                <a:cs typeface="Alexandria" pitchFamily="2" charset="-78"/>
              </a:rPr>
              <a:t> عبدالمنعم البكري،</a:t>
            </a:r>
            <a:r>
              <a:rPr lang="ar-SA" sz="1400" b="1" dirty="0">
                <a:latin typeface="Alexandria" pitchFamily="2" charset="-78"/>
                <a:ea typeface="Calibri" panose="020F0502020204030204" pitchFamily="34" charset="0"/>
                <a:cs typeface="Alexandria" pitchFamily="2" charset="-78"/>
              </a:rPr>
              <a:t> التسويق الاجتماعي.. وتخطيط الحملات الإعلامية،</a:t>
            </a:r>
            <a:r>
              <a:rPr lang="ar-SA" sz="1400" dirty="0">
                <a:latin typeface="Alexandria" pitchFamily="2" charset="-78"/>
                <a:ea typeface="Calibri" panose="020F0502020204030204" pitchFamily="34" charset="0"/>
                <a:cs typeface="Alexandria" pitchFamily="2" charset="-78"/>
              </a:rPr>
              <a:t> ط2 (القاهرة: عالم الكتب، 2011).</a:t>
            </a:r>
            <a:endParaRPr lang="en-US" sz="1400" dirty="0">
              <a:effectLst/>
              <a:latin typeface="Alexandria" pitchFamily="2" charset="-78"/>
              <a:ea typeface="Times New Roman" panose="02020603050405020304" pitchFamily="18"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a:t>
            </a:r>
            <a:r>
              <a:rPr lang="ar-SA" sz="1400" dirty="0">
                <a:latin typeface="Alexandria" pitchFamily="2" charset="-78"/>
                <a:ea typeface="Times New Roman" panose="02020603050405020304" pitchFamily="18" charset="0"/>
                <a:cs typeface="Alexandria" pitchFamily="2" charset="-78"/>
              </a:rPr>
              <a:t>محمد كريم فريحة، التسويق بالعلاقات العامة، </a:t>
            </a:r>
            <a:r>
              <a:rPr lang="ar-SA" sz="1400" b="1" dirty="0">
                <a:latin typeface="Alexandria" pitchFamily="2" charset="-78"/>
                <a:ea typeface="Times New Roman" panose="02020603050405020304" pitchFamily="18" charset="0"/>
                <a:cs typeface="Alexandria" pitchFamily="2" charset="-78"/>
              </a:rPr>
              <a:t>مجلة التواصل</a:t>
            </a:r>
            <a:r>
              <a:rPr lang="ar-SA" sz="1400" dirty="0">
                <a:latin typeface="Alexandria" pitchFamily="2" charset="-78"/>
                <a:ea typeface="Times New Roman" panose="02020603050405020304" pitchFamily="18" charset="0"/>
                <a:cs typeface="Alexandria" pitchFamily="2" charset="-78"/>
              </a:rPr>
              <a:t>، جامعة باجي مختار بعنابة، الجزائر، العدد (28)، يونيو 2011.</a:t>
            </a:r>
            <a:endParaRPr lang="en-US" sz="1400" dirty="0">
              <a:latin typeface="Alexandria" pitchFamily="2" charset="-78"/>
              <a:ea typeface="Times New Roman" panose="02020603050405020304" pitchFamily="18" charset="0"/>
              <a:cs typeface="Alexandria" pitchFamily="2" charset="-78"/>
            </a:endParaRPr>
          </a:p>
          <a:p>
            <a:pPr marL="180000" indent="-180000" algn="justLow" rtl="1">
              <a:lnSpc>
                <a:spcPct val="150000"/>
              </a:lnSpc>
              <a:spcAft>
                <a:spcPts val="600"/>
              </a:spcAft>
            </a:pPr>
            <a:r>
              <a:rPr lang="ar-EG" sz="1400" dirty="0">
                <a:latin typeface="Alexandria" pitchFamily="2" charset="-78"/>
                <a:ea typeface="Times New Roman" panose="02020603050405020304" pitchFamily="18" charset="0"/>
                <a:cs typeface="Alexandria" pitchFamily="2" charset="-78"/>
              </a:rPr>
              <a:t> - </a:t>
            </a:r>
            <a:r>
              <a:rPr lang="ar-SA" sz="1400" dirty="0">
                <a:effectLst/>
                <a:latin typeface="Alexandria" pitchFamily="2" charset="-78"/>
                <a:ea typeface="Times New Roman" panose="02020603050405020304" pitchFamily="18" charset="0"/>
                <a:cs typeface="Alexandria" pitchFamily="2" charset="-78"/>
              </a:rPr>
              <a:t>وقنوني </a:t>
            </a:r>
            <a:r>
              <a:rPr lang="ar-SA" sz="1400" dirty="0" err="1">
                <a:effectLst/>
                <a:latin typeface="Alexandria" pitchFamily="2" charset="-78"/>
                <a:ea typeface="Times New Roman" panose="02020603050405020304" pitchFamily="18" charset="0"/>
                <a:cs typeface="Alexandria" pitchFamily="2" charset="-78"/>
              </a:rPr>
              <a:t>باية</a:t>
            </a:r>
            <a:r>
              <a:rPr lang="ar-SA" sz="1400" dirty="0">
                <a:effectLst/>
                <a:latin typeface="Alexandria" pitchFamily="2" charset="-78"/>
                <a:ea typeface="Times New Roman" panose="02020603050405020304" pitchFamily="18" charset="0"/>
                <a:cs typeface="Alexandria" pitchFamily="2" charset="-78"/>
              </a:rPr>
              <a:t>، أثر العلاقات العامة على سلوك المستهلك النهائي، </a:t>
            </a:r>
            <a:r>
              <a:rPr lang="ar-SA" sz="1400" b="1" dirty="0">
                <a:effectLst/>
                <a:latin typeface="Alexandria" pitchFamily="2" charset="-78"/>
                <a:ea typeface="Times New Roman" panose="02020603050405020304" pitchFamily="18" charset="0"/>
                <a:cs typeface="Alexandria" pitchFamily="2" charset="-78"/>
              </a:rPr>
              <a:t>رسالة ماجستير</a:t>
            </a:r>
            <a:r>
              <a:rPr lang="ar-SA" sz="1400" dirty="0">
                <a:effectLst/>
                <a:latin typeface="Alexandria" pitchFamily="2" charset="-78"/>
                <a:ea typeface="Times New Roman" panose="02020603050405020304" pitchFamily="18" charset="0"/>
                <a:cs typeface="Alexandria" pitchFamily="2" charset="-78"/>
              </a:rPr>
              <a:t>، غير منشورة (كلية العلوم الاقتصادية: جامعة أمحمد بوقرة بومرداس، 2008).</a:t>
            </a:r>
            <a:endParaRPr lang="ar-EG" sz="1400" dirty="0">
              <a:effectLst/>
              <a:latin typeface="Alexandria" pitchFamily="2" charset="-78"/>
              <a:ea typeface="Times New Roman" panose="02020603050405020304" pitchFamily="18" charset="0"/>
              <a:cs typeface="Alexandria" pitchFamily="2" charset="-78"/>
            </a:endParaRPr>
          </a:p>
        </p:txBody>
      </p:sp>
      <p:sp>
        <p:nvSpPr>
          <p:cNvPr id="2" name="TextBox 1">
            <a:extLst>
              <a:ext uri="{FF2B5EF4-FFF2-40B4-BE49-F238E27FC236}">
                <a16:creationId xmlns:a16="http://schemas.microsoft.com/office/drawing/2014/main" id="{C5241C19-8F55-0F87-9A07-B839E00E09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080BF04-5B03-CF4D-101A-8FA4BC6D23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079888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34391"/>
            <a:ext cx="10274338" cy="4836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2400" y="1391078"/>
            <a:ext cx="9740899" cy="4318618"/>
          </a:xfrm>
          <a:prstGeom prst="rect">
            <a:avLst/>
          </a:prstGeom>
          <a:noFill/>
        </p:spPr>
        <p:txBody>
          <a:bodyPr wrap="square" rtlCol="0">
            <a:spAutoFit/>
          </a:bodyPr>
          <a:lstStyle/>
          <a:p>
            <a:pPr marL="180000" lvl="0" indent="-180000" algn="justLow">
              <a:lnSpc>
                <a:spcPct val="150000"/>
              </a:lnSpc>
              <a:spcAft>
                <a:spcPts val="600"/>
              </a:spcAft>
            </a:pPr>
            <a:r>
              <a:rPr lang="en-US" sz="1400" dirty="0">
                <a:effectLst/>
                <a:latin typeface="Alexandria" pitchFamily="2" charset="-78"/>
                <a:ea typeface="Times New Roman" panose="02020603050405020304" pitchFamily="18" charset="0"/>
                <a:cs typeface="Alexandria" pitchFamily="2" charset="-78"/>
              </a:rPr>
              <a:t>- David Meerman Scott, </a:t>
            </a:r>
            <a:r>
              <a:rPr lang="en-US" sz="1400" b="1" dirty="0">
                <a:effectLst/>
                <a:latin typeface="Alexandria" pitchFamily="2" charset="-78"/>
                <a:ea typeface="Times New Roman" panose="02020603050405020304" pitchFamily="18" charset="0"/>
                <a:cs typeface="Alexandria" pitchFamily="2" charset="-78"/>
              </a:rPr>
              <a:t>The New Rules of Marketing &amp; PR </a:t>
            </a:r>
            <a:r>
              <a:rPr lang="en-US" sz="1400" dirty="0">
                <a:effectLst/>
                <a:latin typeface="Alexandria" pitchFamily="2" charset="-78"/>
                <a:ea typeface="Times New Roman" panose="02020603050405020304" pitchFamily="18" charset="0"/>
                <a:cs typeface="Alexandria" pitchFamily="2" charset="-78"/>
              </a:rPr>
              <a:t>(New Jersey: John Wiley &amp; Sons, Inc., 2011).</a:t>
            </a:r>
          </a:p>
          <a:p>
            <a:pPr marL="180000" lvl="0" indent="-180000" algn="justLow">
              <a:lnSpc>
                <a:spcPct val="150000"/>
              </a:lnSpc>
              <a:spcAft>
                <a:spcPts val="600"/>
              </a:spcAft>
            </a:pPr>
            <a:r>
              <a:rPr lang="en-US" sz="1400" dirty="0">
                <a:effectLst/>
                <a:latin typeface="Alexandria" pitchFamily="2" charset="-78"/>
                <a:ea typeface="Times New Roman" panose="02020603050405020304" pitchFamily="18" charset="0"/>
                <a:cs typeface="Alexandria" pitchFamily="2" charset="-78"/>
              </a:rPr>
              <a:t>- Derina R. </a:t>
            </a:r>
            <a:r>
              <a:rPr lang="en-US" sz="1400" dirty="0" err="1">
                <a:effectLst/>
                <a:latin typeface="Alexandria" pitchFamily="2" charset="-78"/>
                <a:ea typeface="Times New Roman" panose="02020603050405020304" pitchFamily="18" charset="0"/>
                <a:cs typeface="Alexandria" pitchFamily="2" charset="-78"/>
              </a:rPr>
              <a:t>Holtzhausen</a:t>
            </a:r>
            <a:r>
              <a:rPr lang="en-US" sz="1400" dirty="0">
                <a:effectLst/>
                <a:latin typeface="Alexandria" pitchFamily="2" charset="-78"/>
                <a:ea typeface="Times New Roman" panose="02020603050405020304" pitchFamily="18" charset="0"/>
                <a:cs typeface="Alexandria" pitchFamily="2" charset="-78"/>
              </a:rPr>
              <a:t> and Ansgar </a:t>
            </a:r>
            <a:r>
              <a:rPr lang="en-US" sz="1400" dirty="0" err="1">
                <a:effectLst/>
                <a:latin typeface="Alexandria" pitchFamily="2" charset="-78"/>
                <a:ea typeface="Times New Roman" panose="02020603050405020304" pitchFamily="18" charset="0"/>
                <a:cs typeface="Alexandria" pitchFamily="2" charset="-78"/>
              </a:rPr>
              <a:t>Zerfass</a:t>
            </a:r>
            <a:r>
              <a:rPr lang="en-US" sz="1400" dirty="0">
                <a:effectLst/>
                <a:latin typeface="Alexandria" pitchFamily="2" charset="-78"/>
                <a:ea typeface="Times New Roman" panose="02020603050405020304" pitchFamily="18" charset="0"/>
                <a:cs typeface="Alexandria" pitchFamily="2" charset="-78"/>
              </a:rPr>
              <a:t>, Strategic Communication – Pillars and Perspectives of an Alternative Paradigm, in: Ansgar </a:t>
            </a:r>
            <a:r>
              <a:rPr lang="en-US" sz="1400" dirty="0" err="1">
                <a:effectLst/>
                <a:latin typeface="Alexandria" pitchFamily="2" charset="-78"/>
                <a:ea typeface="Times New Roman" panose="02020603050405020304" pitchFamily="18" charset="0"/>
                <a:cs typeface="Alexandria" pitchFamily="2" charset="-78"/>
              </a:rPr>
              <a:t>Zerfaß</a:t>
            </a:r>
            <a:r>
              <a:rPr lang="en-US" sz="1400" dirty="0">
                <a:effectLst/>
                <a:latin typeface="Alexandria" pitchFamily="2" charset="-78"/>
                <a:ea typeface="Times New Roman" panose="02020603050405020304" pitchFamily="18" charset="0"/>
                <a:cs typeface="Alexandria" pitchFamily="2" charset="-78"/>
              </a:rPr>
              <a:t> et al. (</a:t>
            </a:r>
            <a:r>
              <a:rPr lang="en-US" sz="1400" dirty="0" err="1">
                <a:effectLst/>
                <a:latin typeface="Alexandria" pitchFamily="2" charset="-78"/>
                <a:ea typeface="Times New Roman" panose="02020603050405020304" pitchFamily="18" charset="0"/>
                <a:cs typeface="Alexandria" pitchFamily="2" charset="-78"/>
              </a:rPr>
              <a:t>Hrsg</a:t>
            </a:r>
            <a:r>
              <a:rPr lang="en-US" sz="1400" dirty="0">
                <a:effectLst/>
                <a:latin typeface="Alexandria" pitchFamily="2" charset="-78"/>
                <a:ea typeface="Times New Roman" panose="02020603050405020304" pitchFamily="18" charset="0"/>
                <a:cs typeface="Alexandria" pitchFamily="2" charset="-78"/>
              </a:rPr>
              <a:t>.), </a:t>
            </a:r>
            <a:r>
              <a:rPr lang="en-US" sz="1400" b="1" dirty="0" err="1">
                <a:effectLst/>
                <a:latin typeface="Alexandria" pitchFamily="2" charset="-78"/>
                <a:ea typeface="Times New Roman" panose="02020603050405020304" pitchFamily="18" charset="0"/>
                <a:cs typeface="Alexandria" pitchFamily="2" charset="-78"/>
              </a:rPr>
              <a:t>Organisationskommunikation</a:t>
            </a:r>
            <a:r>
              <a:rPr lang="en-US" sz="1400" b="1" dirty="0">
                <a:effectLst/>
                <a:latin typeface="Alexandria" pitchFamily="2" charset="-78"/>
                <a:ea typeface="Times New Roman" panose="02020603050405020304" pitchFamily="18" charset="0"/>
                <a:cs typeface="Alexandria" pitchFamily="2" charset="-78"/>
              </a:rPr>
              <a:t> und Public Relations: </a:t>
            </a:r>
            <a:r>
              <a:rPr lang="en-US" sz="1400" b="1" dirty="0" err="1">
                <a:effectLst/>
                <a:latin typeface="Alexandria" pitchFamily="2" charset="-78"/>
                <a:ea typeface="Times New Roman" panose="02020603050405020304" pitchFamily="18" charset="0"/>
                <a:cs typeface="Alexandria" pitchFamily="2" charset="-78"/>
              </a:rPr>
              <a:t>Forschungsparadigmen</a:t>
            </a:r>
            <a:r>
              <a:rPr lang="en-US" sz="1400" b="1" dirty="0">
                <a:effectLst/>
                <a:latin typeface="Alexandria" pitchFamily="2" charset="-78"/>
                <a:ea typeface="Times New Roman" panose="02020603050405020304" pitchFamily="18" charset="0"/>
                <a:cs typeface="Alexandria" pitchFamily="2" charset="-78"/>
              </a:rPr>
              <a:t> und </a:t>
            </a:r>
            <a:r>
              <a:rPr lang="en-US" sz="1400" b="1" dirty="0" err="1">
                <a:effectLst/>
                <a:latin typeface="Alexandria" pitchFamily="2" charset="-78"/>
                <a:ea typeface="Times New Roman" panose="02020603050405020304" pitchFamily="18" charset="0"/>
                <a:cs typeface="Alexandria" pitchFamily="2" charset="-78"/>
              </a:rPr>
              <a:t>neue</a:t>
            </a:r>
            <a:r>
              <a:rPr lang="en-US" sz="1400" b="1" dirty="0">
                <a:effectLst/>
                <a:latin typeface="Alexandria" pitchFamily="2" charset="-78"/>
                <a:ea typeface="Times New Roman" panose="02020603050405020304" pitchFamily="18" charset="0"/>
                <a:cs typeface="Alexandria" pitchFamily="2" charset="-78"/>
              </a:rPr>
              <a:t> </a:t>
            </a:r>
            <a:r>
              <a:rPr lang="en-US" sz="1400" b="1" dirty="0" err="1">
                <a:effectLst/>
                <a:latin typeface="Alexandria" pitchFamily="2" charset="-78"/>
                <a:ea typeface="Times New Roman" panose="02020603050405020304" pitchFamily="18" charset="0"/>
                <a:cs typeface="Alexandria" pitchFamily="2" charset="-78"/>
              </a:rPr>
              <a:t>Perspektiven</a:t>
            </a:r>
            <a:r>
              <a:rPr lang="en-US" sz="1400" dirty="0">
                <a:effectLst/>
                <a:latin typeface="Alexandria" pitchFamily="2" charset="-78"/>
                <a:ea typeface="Times New Roman" panose="02020603050405020304" pitchFamily="18" charset="0"/>
                <a:cs typeface="Alexandria" pitchFamily="2" charset="-78"/>
              </a:rPr>
              <a:t> (Deutschland: Springer VS, 2013).</a:t>
            </a:r>
            <a:endParaRPr lang="ar-EG" sz="1400" dirty="0">
              <a:effectLst/>
              <a:latin typeface="Alexandria" pitchFamily="2" charset="-78"/>
              <a:ea typeface="Times New Roman" panose="02020603050405020304" pitchFamily="18" charset="0"/>
              <a:cs typeface="Alexandria" pitchFamily="2" charset="-78"/>
            </a:endParaRPr>
          </a:p>
          <a:p>
            <a:pPr marL="180000" indent="-180000" algn="justLow">
              <a:lnSpc>
                <a:spcPct val="150000"/>
              </a:lnSpc>
              <a:spcAft>
                <a:spcPts val="600"/>
              </a:spcAft>
            </a:pPr>
            <a:r>
              <a:rPr lang="en-US" sz="1400" dirty="0">
                <a:effectLst/>
                <a:latin typeface="Alexandria" pitchFamily="2" charset="-78"/>
                <a:ea typeface="Times New Roman" panose="02020603050405020304" pitchFamily="18" charset="0"/>
                <a:cs typeface="Alexandria" pitchFamily="2" charset="-78"/>
              </a:rPr>
              <a:t>- George E. </a:t>
            </a:r>
            <a:r>
              <a:rPr lang="en-US" sz="1400" dirty="0" err="1">
                <a:effectLst/>
                <a:latin typeface="Alexandria" pitchFamily="2" charset="-78"/>
                <a:ea typeface="Times New Roman" panose="02020603050405020304" pitchFamily="18" charset="0"/>
                <a:cs typeface="Alexandria" pitchFamily="2" charset="-78"/>
              </a:rPr>
              <a:t>Belck</a:t>
            </a:r>
            <a:r>
              <a:rPr lang="en-US" sz="1400" dirty="0">
                <a:effectLst/>
                <a:latin typeface="Alexandria" pitchFamily="2" charset="-78"/>
                <a:ea typeface="Times New Roman" panose="02020603050405020304" pitchFamily="18" charset="0"/>
                <a:cs typeface="Alexandria" pitchFamily="2" charset="-78"/>
              </a:rPr>
              <a:t> &amp; Michael A. Belch, </a:t>
            </a:r>
            <a:r>
              <a:rPr lang="en-US" sz="1400" b="1" dirty="0">
                <a:effectLst/>
                <a:latin typeface="Alexandria" pitchFamily="2" charset="-78"/>
                <a:ea typeface="Times New Roman" panose="02020603050405020304" pitchFamily="18" charset="0"/>
                <a:cs typeface="Alexandria" pitchFamily="2" charset="-78"/>
              </a:rPr>
              <a:t>Advertising and Promotion:</a:t>
            </a:r>
            <a:r>
              <a:rPr lang="en-US" sz="1400" dirty="0">
                <a:effectLst/>
                <a:latin typeface="Alexandria" pitchFamily="2" charset="-78"/>
                <a:ea typeface="Times New Roman" panose="02020603050405020304" pitchFamily="18" charset="0"/>
                <a:cs typeface="Alexandria" pitchFamily="2" charset="-78"/>
              </a:rPr>
              <a:t> </a:t>
            </a:r>
            <a:r>
              <a:rPr lang="en-US" sz="1400" b="1" dirty="0">
                <a:effectLst/>
                <a:latin typeface="Alexandria" pitchFamily="2" charset="-78"/>
                <a:ea typeface="Times New Roman" panose="02020603050405020304" pitchFamily="18" charset="0"/>
                <a:cs typeface="Alexandria" pitchFamily="2" charset="-78"/>
              </a:rPr>
              <a:t>An Integrated </a:t>
            </a:r>
            <a:r>
              <a:rPr lang="en-US" sz="1400" b="1" dirty="0" err="1">
                <a:effectLst/>
                <a:latin typeface="Alexandria" pitchFamily="2" charset="-78"/>
                <a:ea typeface="Times New Roman" panose="02020603050405020304" pitchFamily="18" charset="0"/>
                <a:cs typeface="Alexandria" pitchFamily="2" charset="-78"/>
              </a:rPr>
              <a:t>Markting</a:t>
            </a:r>
            <a:r>
              <a:rPr lang="en-US" sz="1400" b="1" dirty="0">
                <a:effectLst/>
                <a:latin typeface="Alexandria" pitchFamily="2" charset="-78"/>
                <a:ea typeface="Times New Roman" panose="02020603050405020304" pitchFamily="18" charset="0"/>
                <a:cs typeface="Alexandria" pitchFamily="2" charset="-78"/>
              </a:rPr>
              <a:t> Communications Perspective</a:t>
            </a:r>
            <a:r>
              <a:rPr lang="en-US" sz="1400" dirty="0">
                <a:effectLst/>
                <a:latin typeface="Alexandria" pitchFamily="2" charset="-78"/>
                <a:ea typeface="Times New Roman" panose="02020603050405020304" pitchFamily="18" charset="0"/>
                <a:cs typeface="Alexandria" pitchFamily="2" charset="-78"/>
              </a:rPr>
              <a:t>, 6</a:t>
            </a:r>
            <a:r>
              <a:rPr lang="en-US" sz="1400" baseline="30000" dirty="0">
                <a:effectLst/>
                <a:latin typeface="Alexandria" pitchFamily="2" charset="-78"/>
                <a:ea typeface="Times New Roman" panose="02020603050405020304" pitchFamily="18" charset="0"/>
                <a:cs typeface="Alexandria" pitchFamily="2" charset="-78"/>
              </a:rPr>
              <a:t>th</a:t>
            </a:r>
            <a:r>
              <a:rPr lang="en-US" sz="1400" dirty="0">
                <a:effectLst/>
                <a:latin typeface="Alexandria" pitchFamily="2" charset="-78"/>
                <a:ea typeface="Times New Roman" panose="02020603050405020304" pitchFamily="18" charset="0"/>
                <a:cs typeface="Alexandria" pitchFamily="2" charset="-78"/>
              </a:rPr>
              <a:t> Edition (New York: The McGraw-Hill, 2003).  </a:t>
            </a:r>
          </a:p>
          <a:p>
            <a:pPr marL="180000" indent="-180000" algn="justLow">
              <a:lnSpc>
                <a:spcPct val="150000"/>
              </a:lnSpc>
              <a:spcAft>
                <a:spcPts val="600"/>
              </a:spcAft>
            </a:pPr>
            <a:r>
              <a:rPr lang="en-US" sz="1400" dirty="0">
                <a:latin typeface="Alexandria" pitchFamily="2" charset="-78"/>
                <a:ea typeface="Calibri" panose="020F0502020204030204" pitchFamily="34" charset="0"/>
                <a:cs typeface="Alexandria" pitchFamily="2" charset="-78"/>
              </a:rPr>
              <a:t>-</a:t>
            </a:r>
            <a:r>
              <a:rPr lang="en-US" sz="1400" dirty="0">
                <a:effectLst/>
                <a:latin typeface="Alexandria" pitchFamily="2" charset="-78"/>
                <a:ea typeface="Calibri" panose="020F0502020204030204" pitchFamily="34" charset="0"/>
                <a:cs typeface="Alexandria" pitchFamily="2" charset="-78"/>
              </a:rPr>
              <a:t> Philip Kotler and Kevin Keller, </a:t>
            </a:r>
            <a:r>
              <a:rPr lang="en-US" sz="1400" b="1" dirty="0">
                <a:effectLst/>
                <a:latin typeface="Alexandria" pitchFamily="2" charset="-78"/>
                <a:ea typeface="Calibri" panose="020F0502020204030204" pitchFamily="34" charset="0"/>
                <a:cs typeface="Alexandria" pitchFamily="2" charset="-78"/>
              </a:rPr>
              <a:t>Marketing management</a:t>
            </a:r>
            <a:r>
              <a:rPr lang="en-US" sz="1400" dirty="0">
                <a:effectLst/>
                <a:latin typeface="Alexandria" pitchFamily="2" charset="-78"/>
                <a:ea typeface="Calibri" panose="020F0502020204030204" pitchFamily="34" charset="0"/>
                <a:cs typeface="Alexandria" pitchFamily="2" charset="-78"/>
              </a:rPr>
              <a:t>, 13</a:t>
            </a:r>
            <a:r>
              <a:rPr lang="en-US" sz="1400" baseline="30000" dirty="0">
                <a:effectLst/>
                <a:latin typeface="Alexandria" pitchFamily="2" charset="-78"/>
                <a:ea typeface="Calibri" panose="020F0502020204030204" pitchFamily="34" charset="0"/>
                <a:cs typeface="Alexandria" pitchFamily="2" charset="-78"/>
              </a:rPr>
              <a:t>th</a:t>
            </a:r>
            <a:r>
              <a:rPr lang="en-US" sz="1400" dirty="0">
                <a:effectLst/>
                <a:latin typeface="Alexandria" pitchFamily="2" charset="-78"/>
                <a:ea typeface="Calibri" panose="020F0502020204030204" pitchFamily="34" charset="0"/>
                <a:cs typeface="Alexandria" pitchFamily="2" charset="-78"/>
              </a:rPr>
              <a:t> edition (New Jersey: </a:t>
            </a:r>
            <a:r>
              <a:rPr lang="en-US" sz="1400" dirty="0" err="1">
                <a:effectLst/>
                <a:latin typeface="Alexandria" pitchFamily="2" charset="-78"/>
                <a:ea typeface="Calibri" panose="020F0502020204030204" pitchFamily="34" charset="0"/>
                <a:cs typeface="Alexandria" pitchFamily="2" charset="-78"/>
              </a:rPr>
              <a:t>pearson</a:t>
            </a:r>
            <a:r>
              <a:rPr lang="en-US" sz="1400" dirty="0">
                <a:effectLst/>
                <a:latin typeface="Alexandria" pitchFamily="2" charset="-78"/>
                <a:ea typeface="Calibri" panose="020F0502020204030204" pitchFamily="34" charset="0"/>
                <a:cs typeface="Alexandria" pitchFamily="2" charset="-78"/>
              </a:rPr>
              <a:t> one prentice Hall, 2009).</a:t>
            </a:r>
          </a:p>
          <a:p>
            <a:pPr marL="180000" indent="-180000" algn="justLow">
              <a:lnSpc>
                <a:spcPct val="150000"/>
              </a:lnSpc>
              <a:spcAft>
                <a:spcPts val="600"/>
              </a:spcAft>
            </a:pPr>
            <a:r>
              <a:rPr lang="en-US" sz="1400" dirty="0">
                <a:effectLst/>
                <a:latin typeface="Alexandria" pitchFamily="2" charset="-78"/>
                <a:ea typeface="Times New Roman" panose="02020603050405020304" pitchFamily="18" charset="0"/>
                <a:cs typeface="Alexandria" pitchFamily="2" charset="-78"/>
              </a:rPr>
              <a:t>- Terence A. </a:t>
            </a:r>
            <a:r>
              <a:rPr lang="en-US" sz="1400" dirty="0" err="1">
                <a:effectLst/>
                <a:latin typeface="Alexandria" pitchFamily="2" charset="-78"/>
                <a:ea typeface="Times New Roman" panose="02020603050405020304" pitchFamily="18" charset="0"/>
                <a:cs typeface="Alexandria" pitchFamily="2" charset="-78"/>
              </a:rPr>
              <a:t>Shimp</a:t>
            </a:r>
            <a:r>
              <a:rPr lang="en-US" sz="1400" dirty="0">
                <a:effectLst/>
                <a:latin typeface="Alexandria" pitchFamily="2" charset="-78"/>
                <a:ea typeface="Times New Roman" panose="02020603050405020304" pitchFamily="18" charset="0"/>
                <a:cs typeface="Alexandria" pitchFamily="2" charset="-78"/>
              </a:rPr>
              <a:t> and J. Craig Andrews, </a:t>
            </a:r>
            <a:r>
              <a:rPr lang="en-US" sz="1400" b="1" dirty="0">
                <a:effectLst/>
                <a:latin typeface="Alexandria" pitchFamily="2" charset="-78"/>
                <a:ea typeface="Times New Roman" panose="02020603050405020304" pitchFamily="18" charset="0"/>
                <a:cs typeface="Alexandria" pitchFamily="2" charset="-78"/>
              </a:rPr>
              <a:t>Advertising, Promotion, and Other Aspects of Integrated Marketing Communications</a:t>
            </a:r>
            <a:r>
              <a:rPr lang="en-US" sz="1400" dirty="0">
                <a:effectLst/>
                <a:latin typeface="Alexandria" pitchFamily="2" charset="-78"/>
                <a:ea typeface="Times New Roman" panose="02020603050405020304" pitchFamily="18" charset="0"/>
                <a:cs typeface="Alexandria" pitchFamily="2" charset="-78"/>
              </a:rPr>
              <a:t>, 9</a:t>
            </a:r>
            <a:r>
              <a:rPr lang="en-US" sz="1400" baseline="30000" dirty="0">
                <a:effectLst/>
                <a:latin typeface="Alexandria" pitchFamily="2" charset="-78"/>
                <a:ea typeface="Times New Roman" panose="02020603050405020304" pitchFamily="18" charset="0"/>
                <a:cs typeface="Alexandria" pitchFamily="2" charset="-78"/>
              </a:rPr>
              <a:t>th</a:t>
            </a:r>
            <a:r>
              <a:rPr lang="en-US" sz="1400" dirty="0">
                <a:effectLst/>
                <a:latin typeface="Alexandria" pitchFamily="2" charset="-78"/>
                <a:ea typeface="Times New Roman" panose="02020603050405020304" pitchFamily="18" charset="0"/>
                <a:cs typeface="Alexandria" pitchFamily="2" charset="-78"/>
              </a:rPr>
              <a:t> Edition (Mason: South-Western Cengage Learning, 2013).</a:t>
            </a:r>
          </a:p>
          <a:p>
            <a:pPr marL="180000" indent="-180000" algn="justLow">
              <a:lnSpc>
                <a:spcPct val="150000"/>
              </a:lnSpc>
              <a:spcAft>
                <a:spcPts val="600"/>
              </a:spcAft>
            </a:pPr>
            <a:r>
              <a:rPr lang="en-US" sz="1400" dirty="0">
                <a:solidFill>
                  <a:srgbClr val="000000"/>
                </a:solidFill>
                <a:effectLst/>
                <a:latin typeface="Alexandria" pitchFamily="2" charset="-78"/>
                <a:ea typeface="Times New Roman" panose="02020603050405020304" pitchFamily="18" charset="0"/>
                <a:cs typeface="Alexandria" pitchFamily="2" charset="-78"/>
              </a:rPr>
              <a:t>- Thanh Thuy Nguyen, Branding and Integrating Marketing Communications to Strengthen Brand, </a:t>
            </a:r>
            <a:r>
              <a:rPr lang="en-US" sz="1400" b="1" dirty="0">
                <a:solidFill>
                  <a:srgbClr val="000000"/>
                </a:solidFill>
                <a:effectLst/>
                <a:latin typeface="Alexandria" pitchFamily="2" charset="-78"/>
                <a:ea typeface="Times New Roman" panose="02020603050405020304" pitchFamily="18" charset="0"/>
                <a:cs typeface="Alexandria" pitchFamily="2" charset="-78"/>
              </a:rPr>
              <a:t>Bachelor’s Thesis in International Business</a:t>
            </a:r>
            <a:r>
              <a:rPr lang="en-US" sz="1400" dirty="0">
                <a:solidFill>
                  <a:srgbClr val="000000"/>
                </a:solidFill>
                <a:effectLst/>
                <a:latin typeface="Alexandria" pitchFamily="2" charset="-78"/>
                <a:ea typeface="Times New Roman" panose="02020603050405020304" pitchFamily="18" charset="0"/>
                <a:cs typeface="Alexandria" pitchFamily="2" charset="-78"/>
              </a:rPr>
              <a:t>, Lahti University of Applied Sciences, Spring 2014.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270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6"/>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7"/>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BFCFCF-5E58-46EE-B9EE-D8A18CA8B55A}"/>
</file>

<file path=customXml/itemProps2.xml><?xml version="1.0" encoding="utf-8"?>
<ds:datastoreItem xmlns:ds="http://schemas.openxmlformats.org/officeDocument/2006/customXml" ds:itemID="{FFAB7593-783C-4B41-AA1F-4335F4B5EE01}"/>
</file>

<file path=customXml/itemProps3.xml><?xml version="1.0" encoding="utf-8"?>
<ds:datastoreItem xmlns:ds="http://schemas.openxmlformats.org/officeDocument/2006/customXml" ds:itemID="{E619E223-B083-48D4-BC88-91C51EFEC5B1}"/>
</file>

<file path=docProps/app.xml><?xml version="1.0" encoding="utf-8"?>
<Properties xmlns="http://schemas.openxmlformats.org/officeDocument/2006/extended-properties" xmlns:vt="http://schemas.openxmlformats.org/officeDocument/2006/docPropsVTypes">
  <TotalTime>4818</TotalTime>
  <Words>5786</Words>
  <Application>Microsoft Office PowerPoint</Application>
  <PresentationFormat>شاشة عريضة</PresentationFormat>
  <Paragraphs>187</Paragraphs>
  <Slides>46</Slides>
  <Notes>7</Notes>
  <HiddenSlides>0</HiddenSlides>
  <MMClips>0</MMClips>
  <ScaleCrop>false</ScaleCrop>
  <HeadingPairs>
    <vt:vector size="6" baseType="variant">
      <vt:variant>
        <vt:lpstr>الخطوط المستخدمة</vt:lpstr>
      </vt:variant>
      <vt:variant>
        <vt:i4>6</vt:i4>
      </vt:variant>
      <vt:variant>
        <vt:lpstr>نسق</vt:lpstr>
      </vt:variant>
      <vt:variant>
        <vt:i4>2</vt:i4>
      </vt:variant>
      <vt:variant>
        <vt:lpstr>عناوين الشرائح</vt:lpstr>
      </vt:variant>
      <vt:variant>
        <vt:i4>46</vt:i4>
      </vt:variant>
    </vt:vector>
  </HeadingPairs>
  <TitlesOfParts>
    <vt:vector size="54" baseType="lpstr">
      <vt:lpstr>Alexandria</vt:lpstr>
      <vt:lpstr>Arial</vt:lpstr>
      <vt:lpstr>Calibri</vt:lpstr>
      <vt:lpstr>Calibri Light</vt:lpstr>
      <vt:lpstr>Roboto Light</vt:lpstr>
      <vt:lpstr>Times New Roman</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Elsayed Ali</cp:lastModifiedBy>
  <cp:revision>620</cp:revision>
  <dcterms:created xsi:type="dcterms:W3CDTF">2023-04-29T09:08:00Z</dcterms:created>
  <dcterms:modified xsi:type="dcterms:W3CDTF">2024-03-09T16:41:21Z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