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presentation.xml" ContentType="application/vnd.openxmlformats-officedocument.presentationml.presentation.main+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6.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1.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2"/>
  </p:notesMasterIdLst>
  <p:sldIdLst>
    <p:sldId id="533" r:id="rId3"/>
    <p:sldId id="534" r:id="rId4"/>
    <p:sldId id="591" r:id="rId5"/>
    <p:sldId id="536" r:id="rId6"/>
    <p:sldId id="594" r:id="rId7"/>
    <p:sldId id="595" r:id="rId8"/>
    <p:sldId id="596" r:id="rId9"/>
    <p:sldId id="597" r:id="rId10"/>
    <p:sldId id="598" r:id="rId11"/>
    <p:sldId id="599" r:id="rId12"/>
    <p:sldId id="600" r:id="rId13"/>
    <p:sldId id="601" r:id="rId14"/>
    <p:sldId id="603" r:id="rId15"/>
    <p:sldId id="604" r:id="rId16"/>
    <p:sldId id="605" r:id="rId17"/>
    <p:sldId id="592" r:id="rId18"/>
    <p:sldId id="607" r:id="rId19"/>
    <p:sldId id="608" r:id="rId20"/>
    <p:sldId id="609" r:id="rId21"/>
    <p:sldId id="610" r:id="rId22"/>
    <p:sldId id="612" r:id="rId23"/>
    <p:sldId id="611" r:id="rId24"/>
    <p:sldId id="613" r:id="rId25"/>
    <p:sldId id="614" r:id="rId26"/>
    <p:sldId id="615" r:id="rId27"/>
    <p:sldId id="616" r:id="rId28"/>
    <p:sldId id="617" r:id="rId29"/>
    <p:sldId id="618" r:id="rId30"/>
    <p:sldId id="619" r:id="rId31"/>
    <p:sldId id="620" r:id="rId32"/>
    <p:sldId id="621" r:id="rId33"/>
    <p:sldId id="622" r:id="rId34"/>
    <p:sldId id="623" r:id="rId35"/>
    <p:sldId id="624" r:id="rId36"/>
    <p:sldId id="625" r:id="rId37"/>
    <p:sldId id="626" r:id="rId38"/>
    <p:sldId id="627" r:id="rId39"/>
    <p:sldId id="556" r:id="rId40"/>
    <p:sldId id="53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3"/>
            <p14:sldId id="534"/>
            <p14:sldId id="591"/>
            <p14:sldId id="536"/>
            <p14:sldId id="594"/>
            <p14:sldId id="595"/>
            <p14:sldId id="596"/>
            <p14:sldId id="597"/>
            <p14:sldId id="598"/>
            <p14:sldId id="599"/>
            <p14:sldId id="600"/>
            <p14:sldId id="601"/>
            <p14:sldId id="603"/>
            <p14:sldId id="604"/>
            <p14:sldId id="605"/>
            <p14:sldId id="592"/>
            <p14:sldId id="607"/>
            <p14:sldId id="608"/>
            <p14:sldId id="609"/>
            <p14:sldId id="610"/>
            <p14:sldId id="612"/>
            <p14:sldId id="611"/>
            <p14:sldId id="613"/>
            <p14:sldId id="614"/>
            <p14:sldId id="615"/>
            <p14:sldId id="616"/>
            <p14:sldId id="617"/>
            <p14:sldId id="618"/>
            <p14:sldId id="619"/>
            <p14:sldId id="620"/>
            <p14:sldId id="621"/>
            <p14:sldId id="622"/>
            <p14:sldId id="623"/>
            <p14:sldId id="624"/>
            <p14:sldId id="625"/>
            <p14:sldId id="626"/>
            <p14:sldId id="627"/>
            <p14:sldId id="556"/>
            <p14:sldId id="537"/>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52"/>
      </p:cViewPr>
      <p:guideLst>
        <p:guide orient="horz" pos="2160"/>
        <p:guide pos="3840"/>
      </p:guideLst>
    </p:cSldViewPr>
  </p:slideViewPr>
  <p:notesTextViewPr>
    <p:cViewPr>
      <p:scale>
        <a:sx n="200" d="100"/>
        <a:sy n="2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customXml" Target="../customXml/item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48" Type="http://schemas.openxmlformats.org/officeDocument/2006/relationships/customXml" Target="../customXml/item2.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453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921237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9751940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6720017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0038777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15644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2184181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632061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4534223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815673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8948184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2659691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70924927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795585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80296731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9682943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9396339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4709657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40016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7326469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6626657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40515574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196154595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2730252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95273756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3089269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71222468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240514646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129841363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15135806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37409482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651583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5462867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41318066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110351532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7656058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a:xfrm>
            <a:off x="838200" y="6356350"/>
            <a:ext cx="2743200" cy="365125"/>
          </a:xfrm>
          <a:prstGeom prst="rect">
            <a:avLst/>
          </a:prstGeom>
        </p:spPr>
        <p:txBody>
          <a:bodyPr/>
          <a:lstStyle/>
          <a:p>
            <a:fld id="{7AD86B2E-B702-4422-B277-3A08C7449694}" type="datetimeFigureOut">
              <a:rPr lang="en-US" smtClean="0"/>
              <a:t>7/18/2024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a:xfrm>
            <a:off x="8610600" y="6356350"/>
            <a:ext cx="2743200" cy="365125"/>
          </a:xfrm>
          <a:prstGeom prst="rect">
            <a:avLst/>
          </a:prstGeom>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slideLayout" Target="../slideLayouts/slideLayout25.xml"/><Relationship Id="rId18"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17" Type="http://schemas.openxmlformats.org/officeDocument/2006/relationships/slideLayout" Target="../slideLayouts/slideLayout29.xml"/><Relationship Id="rId2" Type="http://schemas.openxmlformats.org/officeDocument/2006/relationships/slideLayout" Target="../slideLayouts/slideLayout14.xml"/><Relationship Id="rId16" Type="http://schemas.openxmlformats.org/officeDocument/2006/relationships/slideLayout" Target="../slideLayouts/slideLayout28.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5" Type="http://schemas.openxmlformats.org/officeDocument/2006/relationships/slideLayout" Target="../slideLayouts/slideLayout27.xml"/><Relationship Id="rId10" Type="http://schemas.openxmlformats.org/officeDocument/2006/relationships/slideLayout" Target="../slideLayouts/slideLayout22.xml"/><Relationship Id="rId19" Type="http://schemas.openxmlformats.org/officeDocument/2006/relationships/image" Target="../media/image3.png"/><Relationship Id="rId4" Type="http://schemas.openxmlformats.org/officeDocument/2006/relationships/slideLayout" Target="../slideLayouts/slideLayout16.xml"/><Relationship Id="rId9" Type="http://schemas.openxmlformats.org/officeDocument/2006/relationships/slideLayout" Target="../slideLayouts/slideLayout21.xml"/><Relationship Id="rId14" Type="http://schemas.openxmlformats.org/officeDocument/2006/relationships/slideLayout" Target="../slideLayouts/slideLayout2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a:extLst>
              <a:ext uri="{FF2B5EF4-FFF2-40B4-BE49-F238E27FC236}">
                <a16:creationId xmlns:a16="http://schemas.microsoft.com/office/drawing/2014/main" id="{2B40FBFC-57A7-F779-4635-D168A3E90780}"/>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6E6445DD-093E-9500-D7C7-4CDACBFC3392}"/>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26.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6.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7.xml"/><Relationship Id="rId5" Type="http://schemas.microsoft.com/office/2007/relationships/hdphoto" Target="../media/hdphoto1.wdp"/><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7.xml"/><Relationship Id="rId5" Type="http://schemas.microsoft.com/office/2007/relationships/hdphoto" Target="../media/hdphoto2.wdp"/><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7.xml"/><Relationship Id="rId5" Type="http://schemas.microsoft.com/office/2007/relationships/hdphoto" Target="../media/hdphoto2.wdp"/><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7.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7.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7.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7.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7.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7.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7.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7.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7.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27.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7.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7.xml"/><Relationship Id="rId4" Type="http://schemas.openxmlformats.org/officeDocument/2006/relationships/image" Target="../media/image15.pn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7.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3.xml"/><Relationship Id="rId1" Type="http://schemas.openxmlformats.org/officeDocument/2006/relationships/slideLayout" Target="../slideLayouts/slideLayout27.xml"/><Relationship Id="rId4" Type="http://schemas.openxmlformats.org/officeDocument/2006/relationships/image" Target="../media/image16.jpe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27.xml"/><Relationship Id="rId4" Type="http://schemas.openxmlformats.org/officeDocument/2006/relationships/image" Target="../media/image17.jpe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7.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7.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7.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9.xml"/><Relationship Id="rId1" Type="http://schemas.openxmlformats.org/officeDocument/2006/relationships/slideLayout" Target="../slideLayouts/slideLayout27.xml"/><Relationship Id="rId4" Type="http://schemas.openxmlformats.org/officeDocument/2006/relationships/image" Target="../media/image18.jpeg"/></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0.xml"/><Relationship Id="rId1" Type="http://schemas.openxmlformats.org/officeDocument/2006/relationships/slideLayout" Target="../slideLayouts/slideLayout2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27.xml"/><Relationship Id="rId4" Type="http://schemas.openxmlformats.org/officeDocument/2006/relationships/image" Target="../media/image19.jpe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2.xml"/><Relationship Id="rId1" Type="http://schemas.openxmlformats.org/officeDocument/2006/relationships/slideLayout" Target="../slideLayouts/slideLayout27.xml"/><Relationship Id="rId4" Type="http://schemas.openxmlformats.org/officeDocument/2006/relationships/image" Target="../media/image20.jpe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27.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4.xml"/><Relationship Id="rId1" Type="http://schemas.openxmlformats.org/officeDocument/2006/relationships/slideLayout" Target="../slideLayouts/slideLayout27.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5.xml"/><Relationship Id="rId1" Type="http://schemas.openxmlformats.org/officeDocument/2006/relationships/slideLayout" Target="../slideLayouts/slideLayout2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6.xml"/><Relationship Id="rId1" Type="http://schemas.openxmlformats.org/officeDocument/2006/relationships/slideLayout" Target="../slideLayouts/slideLayout2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7.xml"/><Relationship Id="rId1" Type="http://schemas.openxmlformats.org/officeDocument/2006/relationships/slideLayout" Target="../slideLayouts/slideLayout27.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8.xml"/><Relationship Id="rId1" Type="http://schemas.openxmlformats.org/officeDocument/2006/relationships/slideLayout" Target="../slideLayouts/slideLayout27.xml"/><Relationship Id="rId4" Type="http://schemas.openxmlformats.org/officeDocument/2006/relationships/image" Target="../media/image21.png"/></Relationships>
</file>

<file path=ppt/slides/_rels/slide3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8.xml"/><Relationship Id="rId5" Type="http://schemas.openxmlformats.org/officeDocument/2006/relationships/image" Target="../media/image25.png"/><Relationship Id="rId4" Type="http://schemas.openxmlformats.org/officeDocument/2006/relationships/image" Target="../media/image2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7786"/>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solidFill>
                  <a:schemeClr val="bg1"/>
                </a:solidFill>
                <a:latin typeface="Calibri" panose="020F0502020204030204" pitchFamily="34" charset="0"/>
                <a:cs typeface="Calibri" panose="020F0502020204030204" pitchFamily="34" charset="0"/>
              </a:rPr>
              <a:t>Attitudes and  Job Satisfaction </a:t>
            </a:r>
            <a:endParaRPr lang="ar-SA" b="1" dirty="0">
              <a:solidFill>
                <a:schemeClr val="bg1"/>
              </a:solidFill>
              <a:latin typeface="Calibri" panose="020F0502020204030204" pitchFamily="34" charset="0"/>
              <a:cs typeface="Calibri" panose="020F0502020204030204" pitchFamily="34" charset="0"/>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2795979"/>
            <a:ext cx="5279265" cy="954107"/>
          </a:xfrm>
          <a:prstGeom prst="rect">
            <a:avLst/>
          </a:prstGeom>
          <a:noFill/>
        </p:spPr>
        <p:txBody>
          <a:bodyPr wrap="square" rtlCol="0">
            <a:spAutoFit/>
          </a:bodyPr>
          <a:lstStyle/>
          <a:p>
            <a:pPr algn="ctr"/>
            <a:r>
              <a:rPr lang="en-US" sz="2800" b="1" dirty="0">
                <a:solidFill>
                  <a:srgbClr val="00B0F0"/>
                </a:solidFill>
                <a:latin typeface="Book Antiqua" panose="02040602050305030304" pitchFamily="18" charset="0"/>
              </a:rPr>
              <a:t>Organizational Behavior  </a:t>
            </a:r>
          </a:p>
          <a:p>
            <a:pPr algn="ctr"/>
            <a:r>
              <a:rPr lang="en-US" sz="2800" b="1" dirty="0">
                <a:solidFill>
                  <a:srgbClr val="00B0F0"/>
                </a:solidFill>
                <a:latin typeface="Book Antiqua" panose="02040602050305030304" pitchFamily="18" charset="0"/>
              </a:rPr>
              <a:t>and Projects</a:t>
            </a:r>
            <a:endParaRPr lang="en-US" sz="2800" dirty="0">
              <a:solidFill>
                <a:srgbClr val="00B0F0"/>
              </a:solidFill>
              <a:latin typeface="Book Antiqua" panose="0204060205030503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29024" y="377505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707682" y="4454209"/>
            <a:ext cx="3212867" cy="144655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PMG421</a:t>
            </a:r>
          </a:p>
          <a:p>
            <a:r>
              <a:rPr lang="en-US" sz="2400" b="1" dirty="0">
                <a:solidFill>
                  <a:srgbClr val="00B0F0"/>
                </a:solidFill>
                <a:cs typeface="Tajawal Medium" panose="00000600000000000000" pitchFamily="2" charset="-78"/>
              </a:rPr>
              <a:t>Understanding Working</a:t>
            </a:r>
          </a:p>
          <a:p>
            <a:pPr algn="ctr"/>
            <a:r>
              <a:rPr lang="en-US" sz="2400" b="1" dirty="0">
                <a:solidFill>
                  <a:srgbClr val="00B0F0"/>
                </a:solidFill>
                <a:cs typeface="Tajawal Medium" panose="00000600000000000000" pitchFamily="2" charset="-78"/>
              </a:rPr>
              <a:t>Teams</a:t>
            </a:r>
          </a:p>
          <a:p>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Mohammed Mustafa</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25116882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367306"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988164"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3"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78522" y="672193"/>
            <a:ext cx="6183085"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3113207" y="1996775"/>
            <a:ext cx="6183086" cy="369947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Teamwork in the Workplace</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Team Development Over Time</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Things to Consider When Managing Teams</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Opportunities and Challenges to Team Building</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Team Diversity</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Multicultural Team</a:t>
            </a:r>
            <a:endParaRPr lang="en-US" alt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1300676" y="226733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endParaRPr>
          </a:p>
        </p:txBody>
      </p:sp>
      <p:sp>
        <p:nvSpPr>
          <p:cNvPr id="7" name="Content Placeholder 2">
            <a:extLst>
              <a:ext uri="{FF2B5EF4-FFF2-40B4-BE49-F238E27FC236}">
                <a16:creationId xmlns:a16="http://schemas.microsoft.com/office/drawing/2014/main" id="{601BD16C-2894-8232-2F99-E744865AC9FC}"/>
              </a:ext>
            </a:extLst>
          </p:cNvPr>
          <p:cNvSpPr txBox="1">
            <a:spLocks/>
          </p:cNvSpPr>
          <p:nvPr/>
        </p:nvSpPr>
        <p:spPr>
          <a:xfrm>
            <a:off x="3730308" y="2568969"/>
            <a:ext cx="7553325" cy="356834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000" b="0" i="0" u="none" strike="noStrike" kern="1200" cap="none" spc="0" normalizeH="0" baseline="0" noProof="0" dirty="0">
              <a:ln>
                <a:noFill/>
              </a:ln>
              <a:solidFill>
                <a:prstClr val="black"/>
              </a:solidFill>
              <a:effectLst/>
              <a:uLnTx/>
              <a:uFillTx/>
              <a:latin typeface="Alexandria"/>
              <a:ea typeface="+mn-ea"/>
            </a:endParaRPr>
          </a:p>
        </p:txBody>
      </p:sp>
      <p:pic>
        <p:nvPicPr>
          <p:cNvPr id="1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72494" y="1951703"/>
            <a:ext cx="2612965" cy="3774185"/>
          </a:xfrm>
          <a:prstGeom prst="rect">
            <a:avLst/>
          </a:prstGeom>
          <a:noFill/>
          <a:ln>
            <a:noFill/>
          </a:ln>
          <a:effectLst/>
          <a:scene3d>
            <a:camera prst="orthographicFront">
              <a:rot lat="0" lon="0" rev="0"/>
            </a:camera>
            <a:lightRig rig="glow" dir="t">
              <a:rot lat="0" lon="0" rev="14100000"/>
            </a:lightRig>
          </a:scene3d>
          <a:sp3d prstMaterial="softEdge">
            <a:bevelT w="127000" prst="artDeco"/>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Box 10">
            <a:extLst>
              <a:ext uri="{FF2B5EF4-FFF2-40B4-BE49-F238E27FC236}">
                <a16:creationId xmlns:a16="http://schemas.microsoft.com/office/drawing/2014/main" id="{0258B944-5077-6932-A985-A0DAEC980376}"/>
              </a:ext>
            </a:extLst>
          </p:cNvPr>
          <p:cNvSpPr txBox="1"/>
          <p:nvPr/>
        </p:nvSpPr>
        <p:spPr>
          <a:xfrm>
            <a:off x="3127723" y="2149173"/>
            <a:ext cx="6125134" cy="3083921"/>
          </a:xfrm>
          <a:prstGeom prst="rect">
            <a:avLst/>
          </a:prstGeom>
          <a:ln>
            <a:solidFill>
              <a:schemeClr val="accent1"/>
            </a:solid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5"/>
          </a:lnRef>
          <a:fillRef idx="1">
            <a:schemeClr val="lt1"/>
          </a:fillRef>
          <a:effectRef idx="0">
            <a:schemeClr val="accent5"/>
          </a:effectRef>
          <a:fontRef idx="minor">
            <a:schemeClr val="dk1"/>
          </a:fontRef>
        </p:style>
        <p:txBody>
          <a:bodyPr wrap="square">
            <a:spAutoFit/>
          </a:bodyPr>
          <a:lstStyle/>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Contrast groups and teams. </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Contrast the five types of team arrangements. </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Identify the characteristics of effective teams. </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Explain how organizations can create effective teams. </a:t>
            </a:r>
          </a:p>
          <a:p>
            <a:pPr marL="285750" indent="-285750">
              <a:lnSpc>
                <a:spcPct val="200000"/>
              </a:lnSpc>
              <a:buFont typeface="Wingdings" panose="05000000000000000000" pitchFamily="2" charset="2"/>
              <a:buChar char="Ø"/>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Decide when to use individuals instead of teams.</a:t>
            </a:r>
            <a:endParaRPr lang="en-US" alt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
        <p:nvSpPr>
          <p:cNvPr id="9" name="Rectangle: Rounded Corners 8">
            <a:extLst>
              <a:ext uri="{FF2B5EF4-FFF2-40B4-BE49-F238E27FC236}">
                <a16:creationId xmlns:a16="http://schemas.microsoft.com/office/drawing/2014/main" id="{6619DC51-873F-C25B-9CC6-0A22E089E01F}"/>
              </a:ext>
            </a:extLst>
          </p:cNvPr>
          <p:cNvSpPr/>
          <p:nvPr/>
        </p:nvSpPr>
        <p:spPr>
          <a:xfrm>
            <a:off x="3237086" y="1412953"/>
            <a:ext cx="5547685" cy="46166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en-US" sz="2800" b="1" dirty="0">
                <a:solidFill>
                  <a:srgbClr val="00B0F0"/>
                </a:solidFill>
              </a:rPr>
              <a:t>Learning Objectives </a:t>
            </a:r>
            <a:endParaRPr lang="ar-SA" sz="2800" b="1" dirty="0">
              <a:solidFill>
                <a:srgbClr val="00B0F0"/>
              </a:solidFill>
            </a:endParaRPr>
          </a:p>
        </p:txBody>
      </p:sp>
    </p:spTree>
    <p:extLst>
      <p:ext uri="{BB962C8B-B14F-4D97-AF65-F5344CB8AC3E}">
        <p14:creationId xmlns:p14="http://schemas.microsoft.com/office/powerpoint/2010/main" val="7769307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527719"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35773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Teamwork in the Workplace</a:t>
            </a:r>
          </a:p>
        </p:txBody>
      </p:sp>
      <p:sp>
        <p:nvSpPr>
          <p:cNvPr id="3" name="TextBox 2">
            <a:extLst>
              <a:ext uri="{FF2B5EF4-FFF2-40B4-BE49-F238E27FC236}">
                <a16:creationId xmlns:a16="http://schemas.microsoft.com/office/drawing/2014/main" id="{A713A585-D781-F2B5-0E4D-B426BEB2062D}"/>
              </a:ext>
            </a:extLst>
          </p:cNvPr>
          <p:cNvSpPr txBox="1"/>
          <p:nvPr/>
        </p:nvSpPr>
        <p:spPr>
          <a:xfrm>
            <a:off x="1681614" y="1861824"/>
            <a:ext cx="6101573" cy="3108543"/>
          </a:xfrm>
          <a:prstGeom prst="rect">
            <a:avLst/>
          </a:prstGeom>
          <a:noFill/>
        </p:spPr>
        <p:txBody>
          <a:bodyPr wrap="square">
            <a:spAutoFit/>
          </a:bodyPr>
          <a:lstStyle/>
          <a:p>
            <a:pPr marL="457200" indent="-457200" algn="just">
              <a:buFont typeface="Arial" panose="020B0604020202020204" pitchFamily="34" charset="0"/>
              <a:buChar char="•"/>
            </a:pPr>
            <a:r>
              <a:rPr lang="en-US" sz="2800" b="0" i="0" dirty="0">
                <a:effectLst/>
                <a:highlight>
                  <a:srgbClr val="FFFFFF"/>
                </a:highlight>
                <a:latin typeface="Calibri" panose="020F0502020204030204" pitchFamily="34" charset="0"/>
                <a:ea typeface="Calibri" panose="020F0502020204030204" pitchFamily="34" charset="0"/>
                <a:cs typeface="Calibri" panose="020F0502020204030204" pitchFamily="34" charset="0"/>
              </a:rPr>
              <a:t>t's the ability to work with others and to help others attain their full potential and achieve the shared goals. </a:t>
            </a:r>
          </a:p>
          <a:p>
            <a:pPr marL="457200" indent="-457200" algn="just">
              <a:buFont typeface="Arial" panose="020B0604020202020204" pitchFamily="34" charset="0"/>
              <a:buChar char="•"/>
            </a:pPr>
            <a:r>
              <a:rPr lang="en-US" sz="2800" b="0" i="0" dirty="0">
                <a:effectLst/>
                <a:highlight>
                  <a:srgbClr val="FFFFFF"/>
                </a:highlight>
                <a:latin typeface="Calibri" panose="020F0502020204030204" pitchFamily="34" charset="0"/>
                <a:ea typeface="Calibri" panose="020F0502020204030204" pitchFamily="34" charset="0"/>
                <a:cs typeface="Calibri" panose="020F0502020204030204" pitchFamily="34" charset="0"/>
              </a:rPr>
              <a:t>As well, teamwork is one of the most desirable skills an employer can seek in its employees.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1026" name="Picture 2" descr="What is teamwork: definition, meaning - Weje.io">
            <a:extLst>
              <a:ext uri="{FF2B5EF4-FFF2-40B4-BE49-F238E27FC236}">
                <a16:creationId xmlns:a16="http://schemas.microsoft.com/office/drawing/2014/main" id="{45CD65D7-8D1E-21B3-06A5-64567495FD04}"/>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8389012" y="1598413"/>
            <a:ext cx="3361183" cy="363447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23944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527719"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090322"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Differences Between Groups and Teams</a:t>
            </a:r>
          </a:p>
        </p:txBody>
      </p:sp>
      <p:sp>
        <p:nvSpPr>
          <p:cNvPr id="3" name="TextBox 2">
            <a:extLst>
              <a:ext uri="{FF2B5EF4-FFF2-40B4-BE49-F238E27FC236}">
                <a16:creationId xmlns:a16="http://schemas.microsoft.com/office/drawing/2014/main" id="{A713A585-D781-F2B5-0E4D-B426BEB2062D}"/>
              </a:ext>
            </a:extLst>
          </p:cNvPr>
          <p:cNvSpPr txBox="1"/>
          <p:nvPr/>
        </p:nvSpPr>
        <p:spPr>
          <a:xfrm>
            <a:off x="1844901" y="2112194"/>
            <a:ext cx="5829528" cy="2246769"/>
          </a:xfrm>
          <a:prstGeom prst="rect">
            <a:avLst/>
          </a:prstGeom>
          <a:noFill/>
        </p:spPr>
        <p:txBody>
          <a:bodyPr wrap="square">
            <a:spAutoFit/>
          </a:bodyPr>
          <a:lstStyle/>
          <a:p>
            <a:pPr algn="just">
              <a:spcBef>
                <a:spcPts val="1200"/>
              </a:spcBef>
            </a:pPr>
            <a:r>
              <a:rPr lang="en-US" sz="2800" b="1" dirty="0">
                <a:highlight>
                  <a:srgbClr val="FFFFFF"/>
                </a:highlight>
                <a:latin typeface="Calibri" panose="020F0502020204030204" pitchFamily="34" charset="0"/>
                <a:ea typeface="Calibri" panose="020F0502020204030204" pitchFamily="34" charset="0"/>
                <a:cs typeface="Calibri" panose="020F0502020204030204" pitchFamily="34" charset="0"/>
              </a:rPr>
              <a:t>Work group;</a:t>
            </a: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 A group that interacts primarily to share information and make decisions to help each group member perform within their respective area of responsibility.</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2" name="Picture 2" descr="Group vs. Team - Difference and ...">
            <a:extLst>
              <a:ext uri="{FF2B5EF4-FFF2-40B4-BE49-F238E27FC236}">
                <a16:creationId xmlns:a16="http://schemas.microsoft.com/office/drawing/2014/main" id="{E0B46089-FA1D-5AE0-67AC-D83FD9238FD9}"/>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8285435" y="1675699"/>
            <a:ext cx="3676783" cy="34405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263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527719"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مستطيل 5"/>
          <p:cNvSpPr/>
          <p:nvPr/>
        </p:nvSpPr>
        <p:spPr>
          <a:xfrm>
            <a:off x="2012542" y="1040428"/>
            <a:ext cx="7167411"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Differences Between Groups and Teams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2519818" y="2188395"/>
            <a:ext cx="4414383" cy="2246769"/>
          </a:xfrm>
          <a:prstGeom prst="rect">
            <a:avLst/>
          </a:prstGeom>
          <a:noFill/>
        </p:spPr>
        <p:txBody>
          <a:bodyPr wrap="square">
            <a:spAutoFit/>
          </a:bodyPr>
          <a:lstStyle/>
          <a:p>
            <a:pPr algn="just"/>
            <a:r>
              <a:rPr lang="en-US" sz="2800" b="1" dirty="0">
                <a:highlight>
                  <a:srgbClr val="FFFFFF"/>
                </a:highlight>
                <a:latin typeface="Calibri" panose="020F0502020204030204" pitchFamily="34" charset="0"/>
                <a:ea typeface="Calibri" panose="020F0502020204030204" pitchFamily="34" charset="0"/>
                <a:cs typeface="Calibri" panose="020F0502020204030204" pitchFamily="34" charset="0"/>
              </a:rPr>
              <a:t>Work team;</a:t>
            </a: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 A group whose individual efforts result in performance that is greater than the sum of the individual inputs.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2" name="Picture 2" descr="Group vs. Team - Difference and ...">
            <a:extLst>
              <a:ext uri="{FF2B5EF4-FFF2-40B4-BE49-F238E27FC236}">
                <a16:creationId xmlns:a16="http://schemas.microsoft.com/office/drawing/2014/main" id="{D71DB847-00D5-85A0-DB95-B2FD8E7430C6}"/>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rightnessContrast bright="20000" contrast="-20000"/>
                    </a14:imgEffect>
                  </a14:imgLayer>
                </a14:imgProps>
              </a:ext>
              <a:ext uri="{28A0092B-C50C-407E-A947-70E740481C1C}">
                <a14:useLocalDpi xmlns:a14="http://schemas.microsoft.com/office/drawing/2010/main" val="0"/>
              </a:ext>
            </a:extLst>
          </a:blip>
          <a:srcRect/>
          <a:stretch>
            <a:fillRect/>
          </a:stretch>
        </p:blipFill>
        <p:spPr bwMode="auto">
          <a:xfrm>
            <a:off x="8285435" y="1675699"/>
            <a:ext cx="3676783" cy="34405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569978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323862" cy="4579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723634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Differences Between Groups and Teams – Cont.</a:t>
            </a:r>
          </a:p>
        </p:txBody>
      </p:sp>
      <p:pic>
        <p:nvPicPr>
          <p:cNvPr id="2050" name="Picture 2" descr="Group vs. Team - Difference and Comparison | FounderJar">
            <a:extLst>
              <a:ext uri="{FF2B5EF4-FFF2-40B4-BE49-F238E27FC236}">
                <a16:creationId xmlns:a16="http://schemas.microsoft.com/office/drawing/2014/main" id="{2EF09D83-8CE5-E48F-F09B-07C199261FE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844" t="15731" r="4361" b="7374"/>
          <a:stretch/>
        </p:blipFill>
        <p:spPr bwMode="auto">
          <a:xfrm>
            <a:off x="1725058" y="2055054"/>
            <a:ext cx="8082971" cy="38232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739449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323862" cy="4579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25209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Comparing Between Groups and Teams</a:t>
            </a:r>
          </a:p>
        </p:txBody>
      </p:sp>
      <p:pic>
        <p:nvPicPr>
          <p:cNvPr id="3" name="Picture 2">
            <a:extLst>
              <a:ext uri="{FF2B5EF4-FFF2-40B4-BE49-F238E27FC236}">
                <a16:creationId xmlns:a16="http://schemas.microsoft.com/office/drawing/2014/main" id="{045D3433-7DB2-CB5E-842D-42E4F83609F1}"/>
              </a:ext>
            </a:extLst>
          </p:cNvPr>
          <p:cNvPicPr>
            <a:picLocks noChangeAspect="1"/>
          </p:cNvPicPr>
          <p:nvPr/>
        </p:nvPicPr>
        <p:blipFill rotWithShape="1">
          <a:blip r:embed="rId4"/>
          <a:srcRect l="4230" t="19039" r="4774" b="5641"/>
          <a:stretch/>
        </p:blipFill>
        <p:spPr>
          <a:xfrm>
            <a:off x="1779488" y="1995594"/>
            <a:ext cx="8028541" cy="3910312"/>
          </a:xfrm>
          <a:prstGeom prst="rect">
            <a:avLst/>
          </a:prstGeom>
        </p:spPr>
      </p:pic>
    </p:spTree>
    <p:extLst>
      <p:ext uri="{BB962C8B-B14F-4D97-AF65-F5344CB8AC3E}">
        <p14:creationId xmlns:p14="http://schemas.microsoft.com/office/powerpoint/2010/main" val="27042670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8323862" cy="45797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447529"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Types of Teams</a:t>
            </a:r>
          </a:p>
        </p:txBody>
      </p:sp>
      <p:sp>
        <p:nvSpPr>
          <p:cNvPr id="11" name="TextBox 10">
            <a:extLst>
              <a:ext uri="{FF2B5EF4-FFF2-40B4-BE49-F238E27FC236}">
                <a16:creationId xmlns:a16="http://schemas.microsoft.com/office/drawing/2014/main" id="{9860749D-D103-467A-11D3-52A1F24CA62D}"/>
              </a:ext>
            </a:extLst>
          </p:cNvPr>
          <p:cNvSpPr txBox="1"/>
          <p:nvPr/>
        </p:nvSpPr>
        <p:spPr>
          <a:xfrm>
            <a:off x="1914572" y="2183310"/>
            <a:ext cx="6803571" cy="3539430"/>
          </a:xfrm>
          <a:prstGeom prst="rect">
            <a:avLst/>
          </a:prstGeom>
          <a:noFill/>
        </p:spPr>
        <p:txBody>
          <a:bodyPr wrap="square">
            <a:spAutoFit/>
          </a:bodyPr>
          <a:lstStyle/>
          <a:p>
            <a:pPr algn="just"/>
            <a:r>
              <a:rPr lang="en-US" sz="2800" dirty="0">
                <a:latin typeface="Calibri" panose="020F0502020204030204" pitchFamily="34" charset="0"/>
                <a:ea typeface="Calibri" panose="020F0502020204030204" pitchFamily="34" charset="0"/>
                <a:cs typeface="Calibri" panose="020F0502020204030204" pitchFamily="34" charset="0"/>
              </a:rPr>
              <a:t>Teams can do a number of things, such as make products, provide services, negotiate deals, coordinate projects, offer advice, and make decisions. In this section, we first describe four common types of teams in organizations: problem-solving teams, self-managed work teams, cross-functional teams, and virtual teams.</a:t>
            </a:r>
            <a:endParaRPr lang="ar-SA" sz="28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19009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7463890"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941400"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(1) Problem-solving team</a:t>
            </a:r>
          </a:p>
        </p:txBody>
      </p:sp>
      <p:sp>
        <p:nvSpPr>
          <p:cNvPr id="11" name="TextBox 10">
            <a:extLst>
              <a:ext uri="{FF2B5EF4-FFF2-40B4-BE49-F238E27FC236}">
                <a16:creationId xmlns:a16="http://schemas.microsoft.com/office/drawing/2014/main" id="{9860749D-D103-467A-11D3-52A1F24CA62D}"/>
              </a:ext>
            </a:extLst>
          </p:cNvPr>
          <p:cNvSpPr txBox="1"/>
          <p:nvPr/>
        </p:nvSpPr>
        <p:spPr>
          <a:xfrm>
            <a:off x="1914572" y="2183310"/>
            <a:ext cx="6803571" cy="1815882"/>
          </a:xfrm>
          <a:prstGeom prst="rect">
            <a:avLst/>
          </a:prstGeom>
          <a:noFill/>
        </p:spPr>
        <p:txBody>
          <a:bodyPr wrap="square">
            <a:spAutoFit/>
          </a:bodyPr>
          <a:lstStyle/>
          <a:p>
            <a:pPr algn="just"/>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team of employees from the same department who meet for a few hours each week to discuss ways of improving quality, efficiency, and the work environment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46005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462404"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41024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(2) Self-managed work team</a:t>
            </a:r>
          </a:p>
        </p:txBody>
      </p:sp>
      <p:sp>
        <p:nvSpPr>
          <p:cNvPr id="11" name="TextBox 10">
            <a:extLst>
              <a:ext uri="{FF2B5EF4-FFF2-40B4-BE49-F238E27FC236}">
                <a16:creationId xmlns:a16="http://schemas.microsoft.com/office/drawing/2014/main" id="{9860749D-D103-467A-11D3-52A1F24CA62D}"/>
              </a:ext>
            </a:extLst>
          </p:cNvPr>
          <p:cNvSpPr txBox="1"/>
          <p:nvPr/>
        </p:nvSpPr>
        <p:spPr>
          <a:xfrm>
            <a:off x="1762172" y="1856738"/>
            <a:ext cx="6031999" cy="2677656"/>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team of employees who autonomously implement solutions and take responsibility for the outcomes of the solutions (responsibilities normally adopted by supervisors).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4236022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462404"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02475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(3) Cross-functional team</a:t>
            </a:r>
          </a:p>
        </p:txBody>
      </p:sp>
      <p:sp>
        <p:nvSpPr>
          <p:cNvPr id="11" name="TextBox 10">
            <a:extLst>
              <a:ext uri="{FF2B5EF4-FFF2-40B4-BE49-F238E27FC236}">
                <a16:creationId xmlns:a16="http://schemas.microsoft.com/office/drawing/2014/main" id="{9860749D-D103-467A-11D3-52A1F24CA62D}"/>
              </a:ext>
            </a:extLst>
          </p:cNvPr>
          <p:cNvSpPr txBox="1"/>
          <p:nvPr/>
        </p:nvSpPr>
        <p:spPr>
          <a:xfrm>
            <a:off x="1544458" y="2272258"/>
            <a:ext cx="6031999" cy="1815882"/>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team of employees from about the same hierarchical level but from different work areas who come together to accomplish a task</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923899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69823" y="1675480"/>
            <a:ext cx="9172348" cy="44858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844483"/>
            <a:ext cx="5776966" cy="830997"/>
          </a:xfrm>
          <a:prstGeom prst="rect">
            <a:avLst/>
          </a:prstGeom>
        </p:spPr>
        <p:txBody>
          <a:bodyPr wrap="none">
            <a:spAutoFit/>
          </a:bodyPr>
          <a:lstStyle/>
          <a:p>
            <a:pPr algn="ct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There are some points for making a </a:t>
            </a:r>
          </a:p>
          <a:p>
            <a:pPr algn="ctr"/>
            <a:r>
              <a:rPr lang="en-US" sz="2400" b="1" dirty="0">
                <a:solidFill>
                  <a:srgbClr val="00B0F0"/>
                </a:solidFill>
                <a:latin typeface="Calibri" panose="020F0502020204030204" pitchFamily="34" charset="0"/>
                <a:ea typeface="Calibri" panose="020F0502020204030204" pitchFamily="34" charset="0"/>
                <a:cs typeface="Calibri" panose="020F0502020204030204" pitchFamily="34" charset="0"/>
              </a:rPr>
              <a:t>cross-functional team to be more successful</a:t>
            </a:r>
          </a:p>
        </p:txBody>
      </p:sp>
      <p:sp>
        <p:nvSpPr>
          <p:cNvPr id="11" name="TextBox 10">
            <a:extLst>
              <a:ext uri="{FF2B5EF4-FFF2-40B4-BE49-F238E27FC236}">
                <a16:creationId xmlns:a16="http://schemas.microsoft.com/office/drawing/2014/main" id="{9860749D-D103-467A-11D3-52A1F24CA62D}"/>
              </a:ext>
            </a:extLst>
          </p:cNvPr>
          <p:cNvSpPr txBox="1"/>
          <p:nvPr/>
        </p:nvSpPr>
        <p:spPr>
          <a:xfrm>
            <a:off x="2045203" y="2272258"/>
            <a:ext cx="8134392" cy="3416320"/>
          </a:xfrm>
          <a:prstGeom prst="rect">
            <a:avLst/>
          </a:prstGeom>
          <a:noFill/>
        </p:spPr>
        <p:txBody>
          <a:bodyPr wrap="square">
            <a:spAutoFit/>
          </a:bodyPr>
          <a:lstStyle/>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Establishing an accountable leader who is responsible from the team’s formation to its dissolution. </a:t>
            </a:r>
          </a:p>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Ensuring that each team has established goals, resources, and deadlines. </a:t>
            </a:r>
          </a:p>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Establishing a clear mission for the team that acts as their main objective. </a:t>
            </a:r>
          </a:p>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Continuously reevaluating the team and its progress toward success. </a:t>
            </a:r>
          </a:p>
          <a:p>
            <a:pPr marL="457200" indent="-457200" algn="just">
              <a:buFont typeface="+mj-lt"/>
              <a:buAutoNum type="arabicPeriod"/>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Reconsidering the usefulness of the team if it is unsuccessful</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10099412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462404"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53832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(4) Virtual team</a:t>
            </a:r>
          </a:p>
        </p:txBody>
      </p:sp>
      <p:sp>
        <p:nvSpPr>
          <p:cNvPr id="11" name="TextBox 10">
            <a:extLst>
              <a:ext uri="{FF2B5EF4-FFF2-40B4-BE49-F238E27FC236}">
                <a16:creationId xmlns:a16="http://schemas.microsoft.com/office/drawing/2014/main" id="{9860749D-D103-467A-11D3-52A1F24CA62D}"/>
              </a:ext>
            </a:extLst>
          </p:cNvPr>
          <p:cNvSpPr txBox="1"/>
          <p:nvPr/>
        </p:nvSpPr>
        <p:spPr>
          <a:xfrm>
            <a:off x="1664201" y="2272258"/>
            <a:ext cx="6031999" cy="1815882"/>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team of employees that uses technology to tie together physically dispersed members in order to achieve a common goal.</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9932985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625681" y="1625113"/>
            <a:ext cx="6462404" cy="311017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337175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(5) Multiteam system</a:t>
            </a:r>
          </a:p>
        </p:txBody>
      </p:sp>
      <p:sp>
        <p:nvSpPr>
          <p:cNvPr id="11" name="TextBox 10">
            <a:extLst>
              <a:ext uri="{FF2B5EF4-FFF2-40B4-BE49-F238E27FC236}">
                <a16:creationId xmlns:a16="http://schemas.microsoft.com/office/drawing/2014/main" id="{9860749D-D103-467A-11D3-52A1F24CA62D}"/>
              </a:ext>
            </a:extLst>
          </p:cNvPr>
          <p:cNvSpPr txBox="1"/>
          <p:nvPr/>
        </p:nvSpPr>
        <p:spPr>
          <a:xfrm>
            <a:off x="1664201" y="2272258"/>
            <a:ext cx="6031999" cy="1384995"/>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collection of two or more interdependent teams that share a superordinate goal; a team of teams.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8537427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8247662"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831853"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Creating or Developing Effective Team</a:t>
            </a:r>
          </a:p>
        </p:txBody>
      </p:sp>
      <p:sp>
        <p:nvSpPr>
          <p:cNvPr id="3" name="TextBox 2">
            <a:extLst>
              <a:ext uri="{FF2B5EF4-FFF2-40B4-BE49-F238E27FC236}">
                <a16:creationId xmlns:a16="http://schemas.microsoft.com/office/drawing/2014/main" id="{A713A585-D781-F2B5-0E4D-B426BEB2062D}"/>
              </a:ext>
            </a:extLst>
          </p:cNvPr>
          <p:cNvSpPr txBox="1"/>
          <p:nvPr/>
        </p:nvSpPr>
        <p:spPr>
          <a:xfrm>
            <a:off x="1638070" y="2035995"/>
            <a:ext cx="7997236" cy="2677656"/>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Teams are often created deliberately but sometimes evolve organically. For example, tech startup teams are often started naturally by friends; in Noam Wasserman’s research of over ten thousand tech startups, nearly 40 percent of founders were friends before going into business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3551525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8247662"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009787"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Developing or Creating Effective Team</a:t>
            </a:r>
          </a:p>
        </p:txBody>
      </p:sp>
      <p:sp>
        <p:nvSpPr>
          <p:cNvPr id="3" name="TextBox 2">
            <a:extLst>
              <a:ext uri="{FF2B5EF4-FFF2-40B4-BE49-F238E27FC236}">
                <a16:creationId xmlns:a16="http://schemas.microsoft.com/office/drawing/2014/main" id="{A713A585-D781-F2B5-0E4D-B426BEB2062D}"/>
              </a:ext>
            </a:extLst>
          </p:cNvPr>
          <p:cNvSpPr txBox="1"/>
          <p:nvPr/>
        </p:nvSpPr>
        <p:spPr>
          <a:xfrm>
            <a:off x="1638070" y="2035995"/>
            <a:ext cx="7997236" cy="2677656"/>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Teams are often created deliberately but sometimes evolve organically. For example, tech startup teams are often started naturally by friends; in Noam Wasserman’s research of over ten thousand tech startups, nearly 40 percent of founders were friends before going into business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836739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6922754" cy="34405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96825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Creating or Developing Effective Team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38070" y="2035995"/>
            <a:ext cx="6505948" cy="2677656"/>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Many people have tried to identify factors related to team effectiveness.</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To help, some studies have organized what was once a large list of characteristics into a relatively focused model.</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6678764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8247662"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26836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Key components of effective team</a:t>
            </a:r>
          </a:p>
        </p:txBody>
      </p:sp>
      <p:sp>
        <p:nvSpPr>
          <p:cNvPr id="3" name="TextBox 2">
            <a:extLst>
              <a:ext uri="{FF2B5EF4-FFF2-40B4-BE49-F238E27FC236}">
                <a16:creationId xmlns:a16="http://schemas.microsoft.com/office/drawing/2014/main" id="{A713A585-D781-F2B5-0E4D-B426BEB2062D}"/>
              </a:ext>
            </a:extLst>
          </p:cNvPr>
          <p:cNvSpPr txBox="1"/>
          <p:nvPr/>
        </p:nvSpPr>
        <p:spPr>
          <a:xfrm>
            <a:off x="1660104" y="1903791"/>
            <a:ext cx="7997236" cy="4401205"/>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Exhibit below summarizes what we currently know about what makes teams effective. </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We can organize the key components of effective teams into three general categories. </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First are the resources and other contextual influences that make teams effective. </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The second relates to the team’s composition.</a:t>
            </a: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Finally, process and state variables are events within the team that influence effectiveness. </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9347403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092B1C7B-AB32-7097-5FD0-FE704EE395C5}"/>
              </a:ext>
            </a:extLst>
          </p:cNvPr>
          <p:cNvPicPr>
            <a:picLocks noChangeAspect="1"/>
          </p:cNvPicPr>
          <p:nvPr/>
        </p:nvPicPr>
        <p:blipFill rotWithShape="1">
          <a:blip r:embed="rId3"/>
          <a:srcRect l="628" t="-474" b="3474"/>
          <a:stretch/>
        </p:blipFill>
        <p:spPr>
          <a:xfrm>
            <a:off x="1411692" y="1747059"/>
            <a:ext cx="9208568" cy="4450234"/>
          </a:xfrm>
          <a:prstGeom prst="rect">
            <a:avLst/>
          </a:prstGeom>
          <a:ln w="57150">
            <a:solidFill>
              <a:srgbClr val="00B0F0"/>
            </a:solid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pic>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052135"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 Effectiveness Model</a:t>
            </a:r>
          </a:p>
        </p:txBody>
      </p:sp>
    </p:spTree>
    <p:extLst>
      <p:ext uri="{BB962C8B-B14F-4D97-AF65-F5344CB8AC3E}">
        <p14:creationId xmlns:p14="http://schemas.microsoft.com/office/powerpoint/2010/main" val="410956548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10115" y="60882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 name="TextBox 3"/>
          <p:cNvSpPr txBox="1"/>
          <p:nvPr/>
        </p:nvSpPr>
        <p:spPr>
          <a:xfrm>
            <a:off x="9264625" y="6380767"/>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14572" y="728393"/>
            <a:ext cx="3014928"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Key Roles of Teams</a:t>
            </a:r>
          </a:p>
        </p:txBody>
      </p:sp>
      <p:pic>
        <p:nvPicPr>
          <p:cNvPr id="3" name="Picture 2">
            <a:extLst>
              <a:ext uri="{FF2B5EF4-FFF2-40B4-BE49-F238E27FC236}">
                <a16:creationId xmlns:a16="http://schemas.microsoft.com/office/drawing/2014/main" id="{8A406A29-6C9B-71C8-2FE7-1AD5C5313D53}"/>
              </a:ext>
            </a:extLst>
          </p:cNvPr>
          <p:cNvPicPr>
            <a:picLocks noChangeAspect="1"/>
          </p:cNvPicPr>
          <p:nvPr/>
        </p:nvPicPr>
        <p:blipFill>
          <a:blip r:embed="rId4"/>
          <a:stretch>
            <a:fillRect/>
          </a:stretch>
        </p:blipFill>
        <p:spPr>
          <a:xfrm>
            <a:off x="1779489" y="1274454"/>
            <a:ext cx="8633023" cy="5076759"/>
          </a:xfrm>
          <a:prstGeom prst="rect">
            <a:avLst/>
          </a:prstGeom>
          <a:ln w="38100">
            <a:solidFill>
              <a:srgbClr val="00B0F0"/>
            </a:solid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07971996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8247662"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1747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 Processes and states</a:t>
            </a:r>
          </a:p>
        </p:txBody>
      </p:sp>
      <p:sp>
        <p:nvSpPr>
          <p:cNvPr id="3" name="TextBox 2">
            <a:extLst>
              <a:ext uri="{FF2B5EF4-FFF2-40B4-BE49-F238E27FC236}">
                <a16:creationId xmlns:a16="http://schemas.microsoft.com/office/drawing/2014/main" id="{A713A585-D781-F2B5-0E4D-B426BEB2062D}"/>
              </a:ext>
            </a:extLst>
          </p:cNvPr>
          <p:cNvSpPr txBox="1"/>
          <p:nvPr/>
        </p:nvSpPr>
        <p:spPr>
          <a:xfrm>
            <a:off x="1660104" y="1903791"/>
            <a:ext cx="7997236" cy="3539430"/>
          </a:xfrm>
          <a:prstGeom prst="rect">
            <a:avLst/>
          </a:prstGeom>
          <a:noFill/>
        </p:spPr>
        <p:txBody>
          <a:bodyPr wrap="square">
            <a:spAutoFit/>
          </a:bodyPr>
          <a:lstStyle/>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Team Processes Why are processes important to team effectiveness? Teams should create outputs greater than the sum of their inputs. </a:t>
            </a:r>
          </a:p>
          <a:p>
            <a:pPr algn="just"/>
            <a:endPar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457200" indent="-457200" algn="jus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Common Plan and Purpose Effective teams begin by analyzing the team’s mission, developing goals to achieve that mission, and creating strategies for achieving the goals.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8548690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14228"/>
            <a:ext cx="6669366" cy="36871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4117474"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 Processes and states</a:t>
            </a:r>
          </a:p>
        </p:txBody>
      </p:sp>
      <p:sp>
        <p:nvSpPr>
          <p:cNvPr id="3" name="TextBox 2">
            <a:extLst>
              <a:ext uri="{FF2B5EF4-FFF2-40B4-BE49-F238E27FC236}">
                <a16:creationId xmlns:a16="http://schemas.microsoft.com/office/drawing/2014/main" id="{A713A585-D781-F2B5-0E4D-B426BEB2062D}"/>
              </a:ext>
            </a:extLst>
          </p:cNvPr>
          <p:cNvSpPr txBox="1"/>
          <p:nvPr/>
        </p:nvSpPr>
        <p:spPr>
          <a:xfrm>
            <a:off x="1660104" y="1903791"/>
            <a:ext cx="6417095" cy="2831544"/>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Reflexivity A team characteristic of reflecting on and adjusting the master plan when necessary.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Mental model Team members’ shared knowledge about the key elements within their task environment.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2050" name="Picture 2" descr="Effective Team Management Strategies to ...">
            <a:extLst>
              <a:ext uri="{FF2B5EF4-FFF2-40B4-BE49-F238E27FC236}">
                <a16:creationId xmlns:a16="http://schemas.microsoft.com/office/drawing/2014/main" id="{B89550D2-9636-A88D-9EF3-E5E2EA7868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61289" y="1788076"/>
            <a:ext cx="3213846" cy="341368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24680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3"/>
            <a:ext cx="7110041"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2285306" cy="523220"/>
          </a:xfrm>
          <a:prstGeom prst="rect">
            <a:avLst/>
          </a:prstGeom>
        </p:spPr>
        <p:txBody>
          <a:bodyPr wrap="none">
            <a:spAutoFit/>
          </a:bodyPr>
          <a:lstStyle/>
          <a:p>
            <a:r>
              <a:rPr lang="en-US" sz="2800" b="1" dirty="0">
                <a:solidFill>
                  <a:srgbClr val="00B0F0"/>
                </a:solidFill>
                <a:latin typeface="Calibri" panose="020F0502020204030204" pitchFamily="34" charset="0"/>
                <a:ea typeface="Calibri" panose="020F0502020204030204" pitchFamily="34" charset="0"/>
                <a:cs typeface="Calibri" panose="020F0502020204030204" pitchFamily="34" charset="0"/>
              </a:rPr>
              <a:t>Team Conflict </a:t>
            </a:r>
          </a:p>
        </p:txBody>
      </p:sp>
      <p:sp>
        <p:nvSpPr>
          <p:cNvPr id="3" name="TextBox 2">
            <a:extLst>
              <a:ext uri="{FF2B5EF4-FFF2-40B4-BE49-F238E27FC236}">
                <a16:creationId xmlns:a16="http://schemas.microsoft.com/office/drawing/2014/main" id="{A713A585-D781-F2B5-0E4D-B426BEB2062D}"/>
              </a:ext>
            </a:extLst>
          </p:cNvPr>
          <p:cNvSpPr txBox="1"/>
          <p:nvPr/>
        </p:nvSpPr>
        <p:spPr>
          <a:xfrm>
            <a:off x="1660104" y="1903791"/>
            <a:ext cx="6417095" cy="4124206"/>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Conflict has a complex relationship with team performance, and it is not necessarily bad (see the chapter on conflict and negotiation).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Although we have previously described role conflict in the prior chapter on group behavior, we discuss three additional types of conflict in teams in this section</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2052" name="Picture 4" descr="Resolving and managing team conflicts | Startups Magazine">
            <a:extLst>
              <a:ext uri="{FF2B5EF4-FFF2-40B4-BE49-F238E27FC236}">
                <a16:creationId xmlns:a16="http://schemas.microsoft.com/office/drawing/2014/main" id="{A02B25D8-18EE-A174-91BF-17A546321CE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01109" y="1858734"/>
            <a:ext cx="3076575" cy="39875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949635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3"/>
            <a:ext cx="8685454"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78644" y="1040428"/>
            <a:ext cx="6314934"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Turning Groups of Employees into Teams </a:t>
            </a:r>
          </a:p>
        </p:txBody>
      </p:sp>
      <p:sp>
        <p:nvSpPr>
          <p:cNvPr id="3" name="TextBox 2">
            <a:extLst>
              <a:ext uri="{FF2B5EF4-FFF2-40B4-BE49-F238E27FC236}">
                <a16:creationId xmlns:a16="http://schemas.microsoft.com/office/drawing/2014/main" id="{A713A585-D781-F2B5-0E4D-B426BEB2062D}"/>
              </a:ext>
            </a:extLst>
          </p:cNvPr>
          <p:cNvSpPr txBox="1"/>
          <p:nvPr/>
        </p:nvSpPr>
        <p:spPr>
          <a:xfrm>
            <a:off x="1660103" y="1903791"/>
            <a:ext cx="8177959" cy="3693319"/>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Many organizations have historically gone to great lengths to hire, train, and reward team members given how important teams are to the success of organizations.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For example, Don Yaeger (author and associate editor at Sports Illustrated) notes that organizations wish to hire people “who think team first”— instead of those who engage in self-centered behavior.</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73392849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3"/>
            <a:ext cx="7914273"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985998"/>
            <a:ext cx="7451335"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Turning Groups of Employees into Teams – Cont. </a:t>
            </a:r>
          </a:p>
        </p:txBody>
      </p:sp>
      <p:sp>
        <p:nvSpPr>
          <p:cNvPr id="3" name="TextBox 2">
            <a:extLst>
              <a:ext uri="{FF2B5EF4-FFF2-40B4-BE49-F238E27FC236}">
                <a16:creationId xmlns:a16="http://schemas.microsoft.com/office/drawing/2014/main" id="{A713A585-D781-F2B5-0E4D-B426BEB2062D}"/>
              </a:ext>
            </a:extLst>
          </p:cNvPr>
          <p:cNvSpPr txBox="1"/>
          <p:nvPr/>
        </p:nvSpPr>
        <p:spPr>
          <a:xfrm>
            <a:off x="1693155" y="2080063"/>
            <a:ext cx="7494914" cy="3262432"/>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Search and rescue teams have also engaged in team training in order to hone team processes that lead to successful search and rescue missions.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Dental teams have also implemented team bonus plans in order to reward team performance</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74037808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3"/>
            <a:ext cx="7914273"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037615"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Selection: Hiring for Team Effectiveness</a:t>
            </a:r>
          </a:p>
        </p:txBody>
      </p:sp>
      <p:sp>
        <p:nvSpPr>
          <p:cNvPr id="3" name="TextBox 2">
            <a:extLst>
              <a:ext uri="{FF2B5EF4-FFF2-40B4-BE49-F238E27FC236}">
                <a16:creationId xmlns:a16="http://schemas.microsoft.com/office/drawing/2014/main" id="{A713A585-D781-F2B5-0E4D-B426BEB2062D}"/>
              </a:ext>
            </a:extLst>
          </p:cNvPr>
          <p:cNvSpPr txBox="1"/>
          <p:nvPr/>
        </p:nvSpPr>
        <p:spPr>
          <a:xfrm>
            <a:off x="1693155" y="2080063"/>
            <a:ext cx="7494914" cy="2831544"/>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Some people already possess the interpersonal skills to be effective in teams.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Therefore, managers, when hiring team members, try to be certain that candidates can fulfill their team roles as well as technical requirements.</a:t>
            </a:r>
          </a:p>
        </p:txBody>
      </p:sp>
    </p:spTree>
    <p:extLst>
      <p:ext uri="{BB962C8B-B14F-4D97-AF65-F5344CB8AC3E}">
        <p14:creationId xmlns:p14="http://schemas.microsoft.com/office/powerpoint/2010/main" val="151135444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0" y="1625113"/>
            <a:ext cx="7914273" cy="457738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7105087"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Selection: Hiring for Team Effectiveness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93155" y="2069046"/>
            <a:ext cx="7494914" cy="3693319"/>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number of personality traits, abilities, and other characteristics lead to effective team performance.</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Managers should be sure to hire applicants who have the highest potential to perform well in a team and strategically place them in teams where they are most likely to work well with the other team members.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8613888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5352063" cy="28146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5183855"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Training: Creating Effective Teams</a:t>
            </a:r>
          </a:p>
        </p:txBody>
      </p:sp>
      <p:sp>
        <p:nvSpPr>
          <p:cNvPr id="3" name="TextBox 2">
            <a:extLst>
              <a:ext uri="{FF2B5EF4-FFF2-40B4-BE49-F238E27FC236}">
                <a16:creationId xmlns:a16="http://schemas.microsoft.com/office/drawing/2014/main" id="{A713A585-D781-F2B5-0E4D-B426BEB2062D}"/>
              </a:ext>
            </a:extLst>
          </p:cNvPr>
          <p:cNvSpPr txBox="1"/>
          <p:nvPr/>
        </p:nvSpPr>
        <p:spPr>
          <a:xfrm>
            <a:off x="1693156" y="2069046"/>
            <a:ext cx="4979788" cy="2246769"/>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Training specialists conduct exercises that enable teams to perform more effectively by learning relevant team skills and practices. </a:t>
            </a:r>
          </a:p>
        </p:txBody>
      </p:sp>
      <p:pic>
        <p:nvPicPr>
          <p:cNvPr id="1026" name="Picture 2" descr="12 Essential Insights for Managing Teams">
            <a:extLst>
              <a:ext uri="{FF2B5EF4-FFF2-40B4-BE49-F238E27FC236}">
                <a16:creationId xmlns:a16="http://schemas.microsoft.com/office/drawing/2014/main" id="{71B9A9CF-BC87-E1DA-6D89-8E4C24511F4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31127" y="1240970"/>
            <a:ext cx="4222028" cy="38862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119444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625113"/>
            <a:ext cx="9434600" cy="442575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040428"/>
            <a:ext cx="6320256"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Training: Creating Effective Teams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693155" y="2069046"/>
            <a:ext cx="8927594" cy="3693319"/>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large body of research suggests that team training is effective at improving team member attitudes, team processes, and cognitive aspects like developing shared mental models and that these findings generalize to particularly important industries (e.g., medical services).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Especially important to team functioning, teams should be trained to develop shared mental models and transactive memory systems.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213947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2" y="1723087"/>
            <a:ext cx="7093777" cy="4667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807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16562"/>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2012542" y="1105744"/>
            <a:ext cx="8284960" cy="523220"/>
          </a:xfrm>
          <a:prstGeom prst="rect">
            <a:avLst/>
          </a:prstGeom>
        </p:spPr>
        <p:txBody>
          <a:bodyPr wrap="non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Rewarding: Providing Incentives for Exceptional Teams</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5190" y="1903791"/>
            <a:ext cx="6645040" cy="4462760"/>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A traditional organization’s reward system must be reworked to encourage cooperative efforts rather than competitive ones.</a:t>
            </a:r>
          </a:p>
          <a:p>
            <a:pPr marL="457200" indent="-457200" algn="just">
              <a:spcAft>
                <a:spcPts val="1200"/>
              </a:spcAft>
              <a:buFont typeface="Arial" panose="020B0604020202020204" pitchFamily="34" charset="0"/>
              <a:buChar char="•"/>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As </a:t>
            </a:r>
            <a:r>
              <a:rPr lang="en-US" sz="2400" dirty="0" err="1">
                <a:highlight>
                  <a:srgbClr val="FFFFFF"/>
                </a:highlight>
                <a:latin typeface="Calibri" panose="020F0502020204030204" pitchFamily="34" charset="0"/>
                <a:ea typeface="Calibri" panose="020F0502020204030204" pitchFamily="34" charset="0"/>
                <a:cs typeface="Calibri" panose="020F0502020204030204" pitchFamily="34" charset="0"/>
              </a:rPr>
              <a:t>Ashira</a:t>
            </a: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 </a:t>
            </a:r>
            <a:r>
              <a:rPr lang="en-US" sz="2400" dirty="0" err="1">
                <a:highlight>
                  <a:srgbClr val="FFFFFF"/>
                </a:highlight>
                <a:latin typeface="Calibri" panose="020F0502020204030204" pitchFamily="34" charset="0"/>
                <a:ea typeface="Calibri" panose="020F0502020204030204" pitchFamily="34" charset="0"/>
                <a:cs typeface="Calibri" panose="020F0502020204030204" pitchFamily="34" charset="0"/>
              </a:rPr>
              <a:t>Prossack</a:t>
            </a: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 an internationally renowned business coach, notes, rewarding teams has the benefit of providing a common goal that every team member can work to achieve and gives each member an opportunity to be recognized. </a:t>
            </a:r>
          </a:p>
          <a:p>
            <a:pPr marL="457200" indent="-457200" algn="just">
              <a:spcAft>
                <a:spcPts val="1200"/>
              </a:spcAft>
              <a:buFont typeface="Arial" panose="020B0604020202020204" pitchFamily="34" charset="0"/>
              <a:buChar char="•"/>
            </a:pPr>
            <a:r>
              <a:rPr lang="en-US" sz="2400" dirty="0">
                <a:highlight>
                  <a:srgbClr val="FFFFFF"/>
                </a:highlight>
                <a:latin typeface="Calibri" panose="020F0502020204030204" pitchFamily="34" charset="0"/>
                <a:ea typeface="Calibri" panose="020F0502020204030204" pitchFamily="34" charset="0"/>
                <a:cs typeface="Calibri" panose="020F0502020204030204" pitchFamily="34" charset="0"/>
              </a:rPr>
              <a:t>Overall, rewarding teams builds a more united bond and encourages the team to work together.</a:t>
            </a:r>
          </a:p>
        </p:txBody>
      </p:sp>
      <p:pic>
        <p:nvPicPr>
          <p:cNvPr id="5122" name="Picture 2" descr="Ideas for Rewarding Your Remote Team ...">
            <a:extLst>
              <a:ext uri="{FF2B5EF4-FFF2-40B4-BE49-F238E27FC236}">
                <a16:creationId xmlns:a16="http://schemas.microsoft.com/office/drawing/2014/main" id="{05A30E8E-ACB5-E271-42D3-9A358290767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89522" y="2219476"/>
            <a:ext cx="3271847" cy="36370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394061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2" y="1691215"/>
            <a:ext cx="7518320" cy="4667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14572" y="696964"/>
            <a:ext cx="6437395" cy="954107"/>
          </a:xfrm>
          <a:prstGeom prst="rect">
            <a:avLst/>
          </a:prstGeom>
        </p:spPr>
        <p:txBody>
          <a:bodyPr wrap="square">
            <a:spAutoFit/>
          </a:bodyPr>
          <a:lstStyle/>
          <a:p>
            <a:pPr algn="ctr"/>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Rewarding: Providing Incentives for </a:t>
            </a:r>
          </a:p>
          <a:p>
            <a:pPr algn="ctr"/>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Exceptional Teams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5190" y="1903791"/>
            <a:ext cx="6917182" cy="4278094"/>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A number of companies offer team rewards, and not all of them are financial.</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For instance, Nick </a:t>
            </a:r>
            <a:r>
              <a:rPr lang="en-US" sz="2800" dirty="0" err="1">
                <a:highlight>
                  <a:srgbClr val="FFFFFF"/>
                </a:highlight>
                <a:latin typeface="Calibri" panose="020F0502020204030204" pitchFamily="34" charset="0"/>
                <a:ea typeface="Calibri" panose="020F0502020204030204" pitchFamily="34" charset="0"/>
                <a:cs typeface="Calibri" panose="020F0502020204030204" pitchFamily="34" charset="0"/>
              </a:rPr>
              <a:t>Vukmaravich</a:t>
            </a: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 director of Sales of </a:t>
            </a:r>
            <a:r>
              <a:rPr lang="en-US" sz="2800" dirty="0" err="1">
                <a:highlight>
                  <a:srgbClr val="FFFFFF"/>
                </a:highlight>
                <a:latin typeface="Calibri" panose="020F0502020204030204" pitchFamily="34" charset="0"/>
                <a:ea typeface="Calibri" panose="020F0502020204030204" pitchFamily="34" charset="0"/>
                <a:cs typeface="Calibri" panose="020F0502020204030204" pitchFamily="34" charset="0"/>
              </a:rPr>
              <a:t>Pingboard</a:t>
            </a: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 headquartered in Austin, uses experiences as team rewards.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If the sales team meets the sales goals, they have been rewarded in the past with prizes like a full day touring the Texas wine country.</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pic>
        <p:nvPicPr>
          <p:cNvPr id="3074" name="Picture 2" descr="Rewarding cup for successful business ...">
            <a:extLst>
              <a:ext uri="{FF2B5EF4-FFF2-40B4-BE49-F238E27FC236}">
                <a16:creationId xmlns:a16="http://schemas.microsoft.com/office/drawing/2014/main" id="{CE27672C-A6F0-23FC-6787-9CBA231845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33510" y="2460851"/>
            <a:ext cx="2716643" cy="322073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57078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536976"/>
            <a:ext cx="9412566" cy="49101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14572" y="932480"/>
            <a:ext cx="7637052" cy="523220"/>
          </a:xfrm>
          <a:prstGeom prst="rect">
            <a:avLst/>
          </a:prstGeom>
        </p:spPr>
        <p:txBody>
          <a:bodyPr wrap="square">
            <a:spAutoFit/>
          </a:bodyPr>
          <a:lstStyle/>
          <a:p>
            <a:r>
              <a:rPr lang="en-US" sz="28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a:t>
            </a:r>
          </a:p>
        </p:txBody>
      </p:sp>
      <p:sp>
        <p:nvSpPr>
          <p:cNvPr id="3" name="TextBox 2">
            <a:extLst>
              <a:ext uri="{FF2B5EF4-FFF2-40B4-BE49-F238E27FC236}">
                <a16:creationId xmlns:a16="http://schemas.microsoft.com/office/drawing/2014/main" id="{A713A585-D781-F2B5-0E4D-B426BEB2062D}"/>
              </a:ext>
            </a:extLst>
          </p:cNvPr>
          <p:cNvSpPr txBox="1"/>
          <p:nvPr/>
        </p:nvSpPr>
        <p:spPr>
          <a:xfrm>
            <a:off x="1781291" y="1683451"/>
            <a:ext cx="8905560" cy="4862870"/>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Teamwork takes more time and often more resources than individual work.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Teams have increased communication demands, conflicts to manage, and meetings to run. So the benefits of using teams must exceed the costs, and that is not always possible.</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Because of this, many otherwise effective employees may find them selves overwhelmed when there is too much of a focus on teams and teamwork or when team demands become excessive.</a:t>
            </a:r>
          </a:p>
        </p:txBody>
      </p:sp>
    </p:spTree>
    <p:extLst>
      <p:ext uri="{BB962C8B-B14F-4D97-AF65-F5344CB8AC3E}">
        <p14:creationId xmlns:p14="http://schemas.microsoft.com/office/powerpoint/2010/main" val="217286859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571251" y="1437825"/>
            <a:ext cx="8726251" cy="466751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58640" y="895270"/>
            <a:ext cx="7764278" cy="461665"/>
          </a:xfrm>
          <a:prstGeom prst="rect">
            <a:avLst/>
          </a:prstGeom>
        </p:spPr>
        <p:txBody>
          <a:bodyPr wrap="square">
            <a:spAutoFit/>
          </a:bodyPr>
          <a:lstStyle/>
          <a:p>
            <a:r>
              <a:rPr lang="en-US" sz="24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715189" y="1903791"/>
            <a:ext cx="8144907" cy="3847207"/>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How do you know whether the work of your group would be better done in teams? You can apply three tests.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First, can the work be done better by more than one person? Good indicators are the complexity of the work and the need for different perspectives.</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Simple tasks that do not require diverse input are probably better left to individuals.</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48074111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10475" y="1419322"/>
            <a:ext cx="9636174" cy="4273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58640" y="895270"/>
            <a:ext cx="7764278" cy="461665"/>
          </a:xfrm>
          <a:prstGeom prst="rect">
            <a:avLst/>
          </a:prstGeom>
        </p:spPr>
        <p:txBody>
          <a:bodyPr wrap="square">
            <a:spAutoFit/>
          </a:bodyPr>
          <a:lstStyle/>
          <a:p>
            <a:r>
              <a:rPr lang="en-US" sz="24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80961" y="1529093"/>
            <a:ext cx="8784373" cy="3847207"/>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Second, does the work create a common purpose or set of goals for the people in the group that is more than the aggregate of individual goals?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Many service departments of new-vehicle dealers have introduced teams that link customer service people, mechanics, parts specialists, and sales representatives. </a:t>
            </a:r>
          </a:p>
          <a:p>
            <a:pPr marL="457200" indent="-457200" algn="just">
              <a:spcAft>
                <a:spcPts val="1200"/>
              </a:spcAft>
              <a:buFont typeface="Arial" panose="020B0604020202020204" pitchFamily="34" charset="0"/>
              <a:buChar char="•"/>
            </a:pPr>
            <a:r>
              <a:rPr lang="en-US" sz="2800" dirty="0">
                <a:highlight>
                  <a:srgbClr val="FFFFFF"/>
                </a:highlight>
                <a:latin typeface="Calibri" panose="020F0502020204030204" pitchFamily="34" charset="0"/>
                <a:ea typeface="Calibri" panose="020F0502020204030204" pitchFamily="34" charset="0"/>
                <a:cs typeface="Calibri" panose="020F0502020204030204" pitchFamily="34" charset="0"/>
              </a:rPr>
              <a:t>Such teams can better manage collective responsibility for ensuring that customer needs are properly met.</a:t>
            </a:r>
            <a:endParaRPr lang="ar-SA" sz="28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0408605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10475" y="1419322"/>
            <a:ext cx="8125411" cy="33159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58640" y="895270"/>
            <a:ext cx="7764278" cy="461665"/>
          </a:xfrm>
          <a:prstGeom prst="rect">
            <a:avLst/>
          </a:prstGeom>
        </p:spPr>
        <p:txBody>
          <a:bodyPr wrap="square">
            <a:spAutoFit/>
          </a:bodyPr>
          <a:lstStyle/>
          <a:p>
            <a:r>
              <a:rPr lang="en-US" sz="24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880962" y="1659721"/>
            <a:ext cx="7096598" cy="2831544"/>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 final test is to determine whether the members of the group are interdependent. </a:t>
            </a:r>
          </a:p>
          <a:p>
            <a:pPr marL="457200" indent="-457200" algn="just">
              <a:spcAft>
                <a:spcPts val="12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Using teams makes sense when there is interdependence among tasks—the success of the whole depends on the success of each one, and the success of each one depends on the success of the others. </a:t>
            </a:r>
          </a:p>
        </p:txBody>
      </p:sp>
    </p:spTree>
    <p:extLst>
      <p:ext uri="{BB962C8B-B14F-4D97-AF65-F5344CB8AC3E}">
        <p14:creationId xmlns:p14="http://schemas.microsoft.com/office/powerpoint/2010/main" val="39946597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1410476" y="1419322"/>
            <a:ext cx="8517296" cy="4273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2060"/>
              </a:solidFill>
            </a:endParaRPr>
          </a:p>
        </p:txBody>
      </p:sp>
      <p:sp>
        <p:nvSpPr>
          <p:cNvPr id="5" name="Rectangle 4"/>
          <p:cNvSpPr/>
          <p:nvPr/>
        </p:nvSpPr>
        <p:spPr>
          <a:xfrm>
            <a:off x="510115" y="696964"/>
            <a:ext cx="1404457" cy="127617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336699"/>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Content Placeholder 2">
            <a:extLst>
              <a:ext uri="{FF2B5EF4-FFF2-40B4-BE49-F238E27FC236}">
                <a16:creationId xmlns:a16="http://schemas.microsoft.com/office/drawing/2014/main" id="{DE76AE53-F606-954F-7C8B-12C99389FE26}"/>
              </a:ext>
            </a:extLst>
          </p:cNvPr>
          <p:cNvSpPr txBox="1">
            <a:spLocks/>
          </p:cNvSpPr>
          <p:nvPr/>
        </p:nvSpPr>
        <p:spPr>
          <a:xfrm>
            <a:off x="1779488" y="2251883"/>
            <a:ext cx="6297711"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marR="0" indent="0">
              <a:lnSpc>
                <a:spcPct val="107000"/>
              </a:lnSpc>
              <a:spcBef>
                <a:spcPts val="0"/>
              </a:spcBef>
              <a:spcAft>
                <a:spcPts val="800"/>
              </a:spcAft>
              <a:buNone/>
            </a:pP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
        <p:nvSpPr>
          <p:cNvPr id="9" name="مستطيل 5"/>
          <p:cNvSpPr/>
          <p:nvPr/>
        </p:nvSpPr>
        <p:spPr>
          <a:xfrm>
            <a:off x="1958640" y="895270"/>
            <a:ext cx="7764278" cy="461665"/>
          </a:xfrm>
          <a:prstGeom prst="rect">
            <a:avLst/>
          </a:prstGeom>
        </p:spPr>
        <p:txBody>
          <a:bodyPr wrap="square">
            <a:spAutoFit/>
          </a:bodyPr>
          <a:lstStyle/>
          <a:p>
            <a:r>
              <a:rPr lang="en-US" sz="2400" b="1" dirty="0">
                <a:solidFill>
                  <a:srgbClr val="00B0F0"/>
                </a:solidFill>
                <a:highlight>
                  <a:srgbClr val="FFFFFF"/>
                </a:highlight>
                <a:latin typeface="Calibri" panose="020F0502020204030204" pitchFamily="34" charset="0"/>
                <a:ea typeface="Calibri" panose="020F0502020204030204" pitchFamily="34" charset="0"/>
                <a:cs typeface="Calibri" panose="020F0502020204030204" pitchFamily="34" charset="0"/>
              </a:rPr>
              <a:t>Beware! Teams Aren’t Always the Answer? – Cont.</a:t>
            </a:r>
          </a:p>
        </p:txBody>
      </p:sp>
      <p:sp>
        <p:nvSpPr>
          <p:cNvPr id="3" name="TextBox 2">
            <a:extLst>
              <a:ext uri="{FF2B5EF4-FFF2-40B4-BE49-F238E27FC236}">
                <a16:creationId xmlns:a16="http://schemas.microsoft.com/office/drawing/2014/main" id="{A713A585-D781-F2B5-0E4D-B426BEB2062D}"/>
              </a:ext>
            </a:extLst>
          </p:cNvPr>
          <p:cNvSpPr txBox="1"/>
          <p:nvPr/>
        </p:nvSpPr>
        <p:spPr>
          <a:xfrm>
            <a:off x="1914572" y="1828562"/>
            <a:ext cx="7208610" cy="3200876"/>
          </a:xfrm>
          <a:prstGeom prst="rect">
            <a:avLst/>
          </a:prstGeom>
          <a:noFill/>
        </p:spPr>
        <p:txBody>
          <a:bodyPr wrap="square">
            <a:spAutoFit/>
          </a:bodyPr>
          <a:lstStyle/>
          <a:p>
            <a:pPr marL="457200" indent="-457200" algn="just">
              <a:spcAft>
                <a:spcPts val="12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For example, Soccer, for instance, is an obvious team sport. Success requires a great deal of coordination among interdependent players. Conversely, bowling teams are not really teams. </a:t>
            </a:r>
          </a:p>
          <a:p>
            <a:pPr marL="457200" indent="-457200" algn="just">
              <a:spcAft>
                <a:spcPts val="1200"/>
              </a:spcAft>
              <a:buFont typeface="Arial" panose="020B0604020202020204" pitchFamily="34" charset="0"/>
              <a:buChar char="•"/>
            </a:pPr>
            <a:r>
              <a:rPr lang="en-US" sz="2400" dirty="0">
                <a:latin typeface="Calibri" panose="020F0502020204030204" pitchFamily="34" charset="0"/>
                <a:ea typeface="Calibri" panose="020F0502020204030204" pitchFamily="34" charset="0"/>
                <a:cs typeface="Calibri" panose="020F0502020204030204" pitchFamily="34" charset="0"/>
              </a:rPr>
              <a:t>They are groups of individuals performing individually and whose total performance is merely the aggregate summation of their individual performances</a:t>
            </a:r>
            <a:endParaRPr lang="ar-SA" sz="2400" dirty="0">
              <a:highlight>
                <a:srgbClr val="FFFFFF"/>
              </a:highligh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11884203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dirty="0">
              <a:solidFill>
                <a:srgbClr val="0070C0"/>
              </a:solidFill>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5392EC0A-BDB6-3732-AEEA-5395DA97AAFE}"/>
              </a:ext>
            </a:extLst>
          </p:cNvPr>
          <p:cNvSpPr txBox="1">
            <a:spLocks/>
          </p:cNvSpPr>
          <p:nvPr/>
        </p:nvSpPr>
        <p:spPr>
          <a:xfrm>
            <a:off x="1133625" y="2080099"/>
            <a:ext cx="7005824" cy="332902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buNone/>
            </a:pPr>
            <a:endParaRPr lang="en-US" sz="2000" kern="100" dirty="0">
              <a:effectLst/>
              <a:latin typeface="+mj-lt"/>
              <a:ea typeface="Calibri" panose="020F0502020204030204" pitchFamily="34" charset="0"/>
              <a:cs typeface="Arial" panose="020B0604020202020204" pitchFamily="34" charset="0"/>
            </a:endParaRPr>
          </a:p>
          <a:p>
            <a:pPr marL="342900" indent="-342900">
              <a:lnSpc>
                <a:spcPct val="107000"/>
              </a:lnSpc>
              <a:spcBef>
                <a:spcPts val="0"/>
              </a:spcBef>
              <a:buFont typeface="Calibri" panose="020F0502020204030204" pitchFamily="34" charset="0"/>
              <a:buChar char="•"/>
            </a:pPr>
            <a:endParaRPr lang="en-US" sz="2000" kern="100" dirty="0">
              <a:effectLst/>
              <a:latin typeface="+mj-lt"/>
              <a:ea typeface="Calibri" panose="020F0502020204030204" pitchFamily="34" charset="0"/>
              <a:cs typeface="Arial" panose="020B0604020202020204" pitchFamily="34" charset="0"/>
            </a:endParaRPr>
          </a:p>
        </p:txBody>
      </p:sp>
      <p:pic>
        <p:nvPicPr>
          <p:cNvPr id="11"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3106" y="1739152"/>
            <a:ext cx="10776893" cy="4263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81463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425416F-FD57-4243-9052-3E2FA236EB85}"/>
</file>

<file path=customXml/itemProps2.xml><?xml version="1.0" encoding="utf-8"?>
<ds:datastoreItem xmlns:ds="http://schemas.openxmlformats.org/officeDocument/2006/customXml" ds:itemID="{382CCFDD-6F39-4931-B931-DEECA04DFA66}"/>
</file>

<file path=customXml/itemProps3.xml><?xml version="1.0" encoding="utf-8"?>
<ds:datastoreItem xmlns:ds="http://schemas.openxmlformats.org/officeDocument/2006/customXml" ds:itemID="{9262A8B0-0919-493A-9B8F-70F470A0DDF1}"/>
</file>

<file path=docProps/app.xml><?xml version="1.0" encoding="utf-8"?>
<Properties xmlns="http://schemas.openxmlformats.org/officeDocument/2006/extended-properties" xmlns:vt="http://schemas.openxmlformats.org/officeDocument/2006/docPropsVTypes">
  <TotalTime>3323</TotalTime>
  <Words>1920</Words>
  <Application>Microsoft Office PowerPoint</Application>
  <PresentationFormat>Widescreen</PresentationFormat>
  <Paragraphs>228</Paragraphs>
  <Slides>39</Slides>
  <Notes>38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39</vt:i4>
      </vt:variant>
    </vt:vector>
  </HeadingPairs>
  <TitlesOfParts>
    <vt:vector size="50" baseType="lpstr">
      <vt:lpstr>Alexandria</vt:lpstr>
      <vt:lpstr>Arial</vt:lpstr>
      <vt:lpstr>Book Antiqua</vt:lpstr>
      <vt:lpstr>Calibri</vt:lpstr>
      <vt:lpstr>Calibri Light</vt:lpstr>
      <vt:lpstr>Roboto Light</vt:lpstr>
      <vt:lpstr>Tajawal Medium</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Yousif</cp:lastModifiedBy>
  <cp:revision>114</cp:revision>
  <dcterms:created xsi:type="dcterms:W3CDTF">2023-04-29T09:08:23Z</dcterms:created>
  <dcterms:modified xsi:type="dcterms:W3CDTF">2024-07-18T14:29:50Z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