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s/slide1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36.xml" ContentType="application/vnd.openxmlformats-officedocument.presentationml.slide+xml"/>
  <Override PartName="/ppt/slides/slide10.xml" ContentType="application/vnd.openxmlformats-officedocument.presentationml.slide+xml"/>
  <Override PartName="/ppt/slides/slide9.xml" ContentType="application/vnd.openxmlformats-officedocument.presentationml.slide+xml"/>
  <Override PartName="/ppt/slides/slide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17.xml" ContentType="application/vnd.openxmlformats-officedocument.presentationml.slide+xml"/>
  <Override PartName="/ppt/slides/slide35.xml" ContentType="application/vnd.openxmlformats-officedocument.presentationml.slide+xml"/>
  <Override PartName="/ppt/slides/slide33.xml" ContentType="application/vnd.openxmlformats-officedocument.presentationml.slide+xml"/>
  <Override PartName="/ppt/slides/slide23.xml" ContentType="application/vnd.openxmlformats-officedocument.presentationml.slide+xml"/>
  <Override PartName="/ppt/slides/slide22.xml" ContentType="application/vnd.openxmlformats-officedocument.presentationml.slide+xml"/>
  <Override PartName="/ppt/slides/slide21.xml" ContentType="application/vnd.openxmlformats-officedocument.presentationml.slide+xml"/>
  <Override PartName="/ppt/slides/slide20.xml" ContentType="application/vnd.openxmlformats-officedocument.presentationml.slide+xml"/>
  <Override PartName="/ppt/slides/slide19.xml" ContentType="application/vnd.openxmlformats-officedocument.presentationml.slide+xml"/>
  <Override PartName="/ppt/slides/slide18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32.xml" ContentType="application/vnd.openxmlformats-officedocument.presentationml.slide+xml"/>
  <Override PartName="/ppt/slides/slide31.xml" ContentType="application/vnd.openxmlformats-officedocument.presentationml.slide+xml"/>
  <Override PartName="/ppt/slides/slide34.xml" ContentType="application/vnd.openxmlformats-officedocument.presentationml.slide+xml"/>
  <Override PartName="/ppt/slides/slide30.xml" ContentType="application/vnd.openxmlformats-officedocument.presentationml.slide+xml"/>
  <Override PartName="/ppt/slides/slide28.xml" ContentType="application/vnd.openxmlformats-officedocument.presentationml.slide+xml"/>
  <Override PartName="/ppt/slides/slide27.xml" ContentType="application/vnd.openxmlformats-officedocument.presentationml.slide+xml"/>
  <Override PartName="/ppt/slides/slide29.xml" ContentType="application/vnd.openxmlformats-officedocument.presentationml.slide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8.xml" ContentType="application/vnd.openxmlformats-officedocument.presentationml.notesSlid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30.xml" ContentType="application/vnd.openxmlformats-officedocument.presentationml.notesSlide+xml"/>
  <Override PartName="/ppt/notesSlides/notesSlide31.xml" ContentType="application/vnd.openxmlformats-officedocument.presentationml.notesSlide+xml"/>
  <Override PartName="/ppt/notesSlides/notesSlide32.xml" ContentType="application/vnd.openxmlformats-officedocument.presentationml.notesSlide+xml"/>
  <Override PartName="/ppt/notesSlides/notesSlide33.xml" ContentType="application/vnd.openxmlformats-officedocument.presentationml.notesSlide+xml"/>
  <Override PartName="/ppt/notesSlides/notesSlide34.xml" ContentType="application/vnd.openxmlformats-officedocument.presentationml.notesSlide+xml"/>
  <Override PartName="/ppt/notesSlides/notesSlide35.xml" ContentType="application/vnd.openxmlformats-officedocument.presentationml.notesSlide+xml"/>
  <Override PartName="/ppt/notesSlides/notesSlide29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6.xml" ContentType="application/vnd.openxmlformats-officedocument.presentationml.notesSlide+xml"/>
  <Override PartName="/ppt/theme/theme1.xml" ContentType="application/vnd.openxmlformats-officedocument.theme+xml"/>
  <Override PartName="/ppt/notesMasters/notesMaster1.xml" ContentType="application/vnd.openxmlformats-officedocument.presentationml.notesMaster+xml"/>
  <Override PartName="/ppt/theme/theme2.xml" ContentType="application/vnd.openxmlformats-officedocument.theme+xml"/>
  <Override PartName="/ppt/viewProps.xml" ContentType="application/vnd.openxmlformats-officedocument.presentationml.viewProps+xml"/>
  <Override PartName="/ppt/tableStyles.xml" ContentType="application/vnd.openxmlformats-officedocument.presentationml.tableStyles+xml"/>
  <Override PartName="/ppt/presProps.xml" ContentType="application/vnd.openxmlformats-officedocument.presentationml.pres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38"/>
  </p:notesMasterIdLst>
  <p:sldIdLst>
    <p:sldId id="294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  <p:sldId id="277" r:id="rId22"/>
    <p:sldId id="278" r:id="rId23"/>
    <p:sldId id="279" r:id="rId24"/>
    <p:sldId id="280" r:id="rId25"/>
    <p:sldId id="281" r:id="rId26"/>
    <p:sldId id="282" r:id="rId27"/>
    <p:sldId id="283" r:id="rId28"/>
    <p:sldId id="284" r:id="rId29"/>
    <p:sldId id="285" r:id="rId30"/>
    <p:sldId id="286" r:id="rId31"/>
    <p:sldId id="287" r:id="rId32"/>
    <p:sldId id="288" r:id="rId33"/>
    <p:sldId id="289" r:id="rId34"/>
    <p:sldId id="291" r:id="rId35"/>
    <p:sldId id="292" r:id="rId36"/>
    <p:sldId id="293" r:id="rId37"/>
  </p:sldIdLst>
  <p:sldSz cx="12192000" cy="6858000"/>
  <p:notesSz cx="6858000" cy="12192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87" d="100"/>
          <a:sy n="87" d="100"/>
        </p:scale>
        <p:origin x="499" y="5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presProps" Target="presProps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tableStyles" Target="tableStyles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viewProps" Target="viewProps.xml"/><Relationship Id="rId45" Type="http://schemas.openxmlformats.org/officeDocument/2006/relationships/customXml" Target="../customXml/item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customXml" Target="../customXml/item2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customXml" Target="../customXml/item1.xml"/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notesMaster" Target="notesMasters/notesMaster1.xml"/><Relationship Id="rId20" Type="http://schemas.openxmlformats.org/officeDocument/2006/relationships/slide" Target="slides/slide19.xml"/><Relationship Id="rId41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09855756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3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3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3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3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3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44877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48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3"/>
          <p:cNvSpPr>
            <a:spLocks noGrp="1"/>
          </p:cNvSpPr>
          <p:nvPr>
            <p:ph type="pic" sz="quarter" idx="10"/>
          </p:nvPr>
        </p:nvSpPr>
        <p:spPr>
          <a:xfrm>
            <a:off x="3452650" y="-3"/>
            <a:ext cx="8739351" cy="6858000"/>
          </a:xfrm>
          <a:custGeom>
            <a:avLst/>
            <a:gdLst>
              <a:gd name="connsiteX0" fmla="*/ 0 w 8739351"/>
              <a:gd name="connsiteY0" fmla="*/ 0 h 6858000"/>
              <a:gd name="connsiteX1" fmla="*/ 8739351 w 8739351"/>
              <a:gd name="connsiteY1" fmla="*/ 0 h 6858000"/>
              <a:gd name="connsiteX2" fmla="*/ 8739351 w 8739351"/>
              <a:gd name="connsiteY2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8739351" h="6858000">
                <a:moveTo>
                  <a:pt x="0" y="0"/>
                </a:moveTo>
                <a:lnTo>
                  <a:pt x="8739351" y="0"/>
                </a:lnTo>
                <a:lnTo>
                  <a:pt x="8739351" y="6858000"/>
                </a:lnTo>
                <a:close/>
              </a:path>
            </a:pathLst>
          </a:custGeom>
          <a:solidFill>
            <a:schemeClr val="bg1">
              <a:lumMod val="85000"/>
              <a:alpha val="50000"/>
            </a:schemeClr>
          </a:solidFill>
        </p:spPr>
        <p:txBody>
          <a:bodyPr wrap="square">
            <a:noAutofit/>
          </a:bodyPr>
          <a:lstStyle>
            <a:lvl1pPr marL="0" indent="0">
              <a:buNone/>
              <a:defRPr sz="1200"/>
            </a:lvl1pPr>
          </a:lstStyle>
          <a:p>
            <a:endParaRPr lang="id-ID"/>
          </a:p>
        </p:txBody>
      </p:sp>
    </p:spTree>
    <p:extLst>
      <p:ext uri="{BB962C8B-B14F-4D97-AF65-F5344CB8AC3E}">
        <p14:creationId xmlns:p14="http://schemas.microsoft.com/office/powerpoint/2010/main" val="2289653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decel="100000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8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icture Placeholder 10"/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12192000" cy="6858000"/>
          </a:xfrm>
          <a:custGeom>
            <a:avLst/>
            <a:gdLst>
              <a:gd name="connsiteX0" fmla="*/ 0 w 8118764"/>
              <a:gd name="connsiteY0" fmla="*/ 0 h 2521527"/>
              <a:gd name="connsiteX1" fmla="*/ 8118764 w 8118764"/>
              <a:gd name="connsiteY1" fmla="*/ 0 h 2521527"/>
              <a:gd name="connsiteX2" fmla="*/ 8118764 w 8118764"/>
              <a:gd name="connsiteY2" fmla="*/ 2521527 h 2521527"/>
              <a:gd name="connsiteX3" fmla="*/ 0 w 8118764"/>
              <a:gd name="connsiteY3" fmla="*/ 2521527 h 252152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118764" h="2521527">
                <a:moveTo>
                  <a:pt x="0" y="0"/>
                </a:moveTo>
                <a:lnTo>
                  <a:pt x="8118764" y="0"/>
                </a:lnTo>
                <a:lnTo>
                  <a:pt x="8118764" y="2521527"/>
                </a:lnTo>
                <a:lnTo>
                  <a:pt x="0" y="2521527"/>
                </a:lnTo>
                <a:close/>
              </a:path>
            </a:pathLst>
          </a:custGeom>
        </p:spPr>
        <p:txBody>
          <a:bodyPr wrap="square">
            <a:noAutofit/>
          </a:bodyPr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8001128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3.xml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1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1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1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1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1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1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1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1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1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1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1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1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1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1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1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30.xml"/><Relationship Id="rId1" Type="http://schemas.openxmlformats.org/officeDocument/2006/relationships/slideLayout" Target="../slideLayouts/slideLayout1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31.xml"/><Relationship Id="rId1" Type="http://schemas.openxmlformats.org/officeDocument/2006/relationships/slideLayout" Target="../slideLayouts/slideLayout1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32.xml"/><Relationship Id="rId1" Type="http://schemas.openxmlformats.org/officeDocument/2006/relationships/slideLayout" Target="../slideLayouts/slideLayout1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33.xml"/><Relationship Id="rId1" Type="http://schemas.openxmlformats.org/officeDocument/2006/relationships/slideLayout" Target="../slideLayouts/slideLayout1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34.xml"/><Relationship Id="rId1" Type="http://schemas.openxmlformats.org/officeDocument/2006/relationships/slideLayout" Target="../slideLayouts/slideLayout1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35.xml"/><Relationship Id="rId1" Type="http://schemas.openxmlformats.org/officeDocument/2006/relationships/slideLayout" Target="../slideLayouts/slideLayout1.xm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7" Type="http://schemas.openxmlformats.org/officeDocument/2006/relationships/image" Target="../media/image6.pn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8.sv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Oval 17"/>
          <p:cNvSpPr/>
          <p:nvPr/>
        </p:nvSpPr>
        <p:spPr>
          <a:xfrm>
            <a:off x="6054430" y="-720725"/>
            <a:ext cx="7782357" cy="7578725"/>
          </a:xfrm>
          <a:prstGeom prst="ellipse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TextBox 29"/>
          <p:cNvSpPr txBox="1"/>
          <p:nvPr/>
        </p:nvSpPr>
        <p:spPr>
          <a:xfrm>
            <a:off x="118105" y="3438625"/>
            <a:ext cx="5856247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Prepared by Dr. </a:t>
            </a:r>
            <a:r>
              <a:rPr lang="en-US" sz="2800" b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Emad</a:t>
            </a:r>
            <a:r>
              <a:rPr lang="en-US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b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Zaher</a:t>
            </a:r>
            <a:endParaRPr lang="en-US" sz="28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sz="2800" b="1" dirty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Assistant Professor of Accounting</a:t>
            </a:r>
          </a:p>
        </p:txBody>
      </p:sp>
      <p:sp>
        <p:nvSpPr>
          <p:cNvPr id="31" name="TextBox 30"/>
          <p:cNvSpPr txBox="1"/>
          <p:nvPr/>
        </p:nvSpPr>
        <p:spPr>
          <a:xfrm>
            <a:off x="118105" y="1803446"/>
            <a:ext cx="5543505" cy="14465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4400" b="1" dirty="0">
                <a:solidFill>
                  <a:srgbClr val="00B0F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Real Estate</a:t>
            </a:r>
          </a:p>
          <a:p>
            <a:r>
              <a:rPr lang="en-US" sz="4400" b="1" dirty="0">
                <a:solidFill>
                  <a:srgbClr val="00B0F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Finance &amp; Investment</a:t>
            </a:r>
          </a:p>
        </p:txBody>
      </p:sp>
      <p:sp>
        <p:nvSpPr>
          <p:cNvPr id="34" name="Rectangle: Rounded Corners 33"/>
          <p:cNvSpPr/>
          <p:nvPr/>
        </p:nvSpPr>
        <p:spPr>
          <a:xfrm>
            <a:off x="194618" y="4950695"/>
            <a:ext cx="6443575" cy="1608368"/>
          </a:xfrm>
          <a:prstGeom prst="roundRect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spcAft>
                <a:spcPts val="400"/>
              </a:spcAft>
            </a:pPr>
            <a:r>
              <a:rPr lang="en-US" sz="2800" b="1" dirty="0">
                <a:solidFill>
                  <a:srgbClr val="FFFFFF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Lecture </a:t>
            </a:r>
            <a:r>
              <a:rPr lang="en-US" sz="2800" b="1" dirty="0" smtClean="0">
                <a:solidFill>
                  <a:srgbClr val="FFFFFF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(</a:t>
            </a:r>
            <a:r>
              <a:rPr lang="en-US" sz="2800" b="1" dirty="0">
                <a:solidFill>
                  <a:srgbClr val="FFFFFF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9</a:t>
            </a:r>
            <a:r>
              <a:rPr lang="en-US" sz="2800" b="1" dirty="0" smtClean="0">
                <a:solidFill>
                  <a:srgbClr val="FFFFFF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)</a:t>
            </a:r>
            <a:endParaRPr lang="en-US" sz="2800" b="1" dirty="0">
              <a:solidFill>
                <a:srgbClr val="FFFFFF"/>
              </a:solidFill>
              <a:latin typeface="Georgia" pitchFamily="34" charset="0"/>
              <a:ea typeface="Georgia" pitchFamily="34" charset="-122"/>
              <a:cs typeface="Georgia" pitchFamily="34" charset="-120"/>
            </a:endParaRPr>
          </a:p>
          <a:p>
            <a:pPr>
              <a:lnSpc>
                <a:spcPct val="98000"/>
              </a:lnSpc>
            </a:pPr>
            <a:r>
              <a:rPr lang="en-US" sz="3200" b="1" dirty="0">
                <a:solidFill>
                  <a:schemeClr val="bg1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Real Estate </a:t>
            </a:r>
            <a:r>
              <a:rPr lang="en-US" sz="3200" b="1" dirty="0" smtClean="0">
                <a:solidFill>
                  <a:schemeClr val="bg1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Capital</a:t>
            </a:r>
            <a:r>
              <a:rPr lang="ar-EG" sz="3200" dirty="0" smtClean="0">
                <a:solidFill>
                  <a:schemeClr val="bg1"/>
                </a:solidFill>
              </a:rPr>
              <a:t> </a:t>
            </a:r>
            <a:r>
              <a:rPr lang="en-US" sz="3200" b="1" dirty="0" smtClean="0">
                <a:solidFill>
                  <a:schemeClr val="bg1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Markets </a:t>
            </a:r>
            <a:r>
              <a:rPr lang="en-US" sz="3200" b="1" dirty="0">
                <a:solidFill>
                  <a:schemeClr val="bg1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&amp; REITs</a:t>
            </a:r>
            <a:endParaRPr lang="en-US" sz="3200" dirty="0">
              <a:solidFill>
                <a:schemeClr val="bg1"/>
              </a:solidFill>
            </a:endParaRPr>
          </a:p>
        </p:txBody>
      </p:sp>
      <p:sp>
        <p:nvSpPr>
          <p:cNvPr id="14" name="Oval 13"/>
          <p:cNvSpPr/>
          <p:nvPr/>
        </p:nvSpPr>
        <p:spPr>
          <a:xfrm>
            <a:off x="6200343" y="-320676"/>
            <a:ext cx="7410451" cy="7410451"/>
          </a:xfrm>
          <a:prstGeom prst="ellipse">
            <a:avLst/>
          </a:prstGeom>
          <a:blipFill>
            <a:blip r:embed="rId3"/>
            <a:stretch>
              <a:fillRect t="-1000"/>
            </a:stretch>
          </a:blip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Graphic 21"/>
          <p:cNvPicPr>
            <a:picLocks noChangeAspect="1"/>
          </p:cNvPicPr>
          <p:nvPr/>
        </p:nvPicPr>
        <p:blipFill rotWithShape="1"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194618" y="269654"/>
            <a:ext cx="2954655" cy="1379623"/>
          </a:xfrm>
          <a:prstGeom prst="rect">
            <a:avLst/>
          </a:prstGeom>
        </p:spPr>
      </p:pic>
      <p:sp>
        <p:nvSpPr>
          <p:cNvPr id="8" name="TextBox 7"/>
          <p:cNvSpPr txBox="1"/>
          <p:nvPr/>
        </p:nvSpPr>
        <p:spPr>
          <a:xfrm>
            <a:off x="118103" y="4458253"/>
            <a:ext cx="521652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REA 631</a:t>
            </a:r>
            <a:endParaRPr lang="en-US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246892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66515"/>
    </mc:Choice>
    <mc:Fallback xmlns="">
      <p:transition spd="slow" advTm="166515"/>
    </mc:Fallback>
  </mc:AlternateContent>
  <p:timing>
    <p:tnLst>
      <p:par>
        <p:cTn id="1" dur="indefinite" restart="never" nodeType="tmRoot"/>
      </p:par>
    </p:tnLst>
  </p:timing>
  <p:extLst mod="1">
    <p:ext uri="{3A86A75C-4F4B-4683-9AE1-C65F6400EC91}">
      <p14:laserTraceLst xmlns:p14="http://schemas.microsoft.com/office/powerpoint/2010/main">
        <p14:tracePtLst>
          <p14:tracePt t="40715" x="4314825" y="3738563"/>
          <p14:tracePt t="40940" x="4267200" y="3733800"/>
          <p14:tracePt t="40947" x="4124325" y="3705225"/>
          <p14:tracePt t="40954" x="3995738" y="3671888"/>
          <p14:tracePt t="40970" x="3624263" y="3576638"/>
          <p14:tracePt t="40987" x="3224213" y="3452813"/>
          <p14:tracePt t="41004" x="2552700" y="3171825"/>
          <p14:tracePt t="41020" x="2171700" y="2967038"/>
          <p14:tracePt t="41037" x="1824038" y="2743200"/>
          <p14:tracePt t="41054" x="1528763" y="2509838"/>
          <p14:tracePt t="41070" x="1428750" y="2424113"/>
          <p14:tracePt t="41087" x="1381125" y="2381250"/>
          <p14:tracePt t="41104" x="1371600" y="2362200"/>
          <p14:tracePt t="41137" x="1371600" y="2357438"/>
          <p14:tracePt t="41183" x="1376363" y="2357438"/>
          <p14:tracePt t="41205" x="1376363" y="2352675"/>
          <p14:tracePt t="41211" x="1376363" y="2347913"/>
          <p14:tracePt t="41220" x="1371600" y="2333625"/>
          <p14:tracePt t="41237" x="1347788" y="2309813"/>
          <p14:tracePt t="41254" x="1281113" y="2238375"/>
          <p14:tracePt t="41270" x="1233488" y="2185988"/>
          <p14:tracePt t="41287" x="1171575" y="2147888"/>
          <p14:tracePt t="41304" x="1109663" y="2114550"/>
          <p14:tracePt t="41320" x="1066800" y="2095500"/>
          <p14:tracePt t="41337" x="1062038" y="2095500"/>
          <p14:tracePt t="41354" x="1057275" y="2095500"/>
          <p14:tracePt t="41387" x="1057275" y="2100263"/>
          <p14:tracePt t="41404" x="1057275" y="2105025"/>
          <p14:tracePt t="41420" x="1057275" y="2109788"/>
          <p14:tracePt t="41441" x="1071563" y="2133600"/>
          <p14:tracePt t="41454" x="1085850" y="2143125"/>
          <p14:tracePt t="41470" x="1162050" y="2185988"/>
          <p14:tracePt t="41487" x="1209675" y="2209800"/>
          <p14:tracePt t="41504" x="1266825" y="2233613"/>
          <p14:tracePt t="41520" x="1343025" y="2252663"/>
          <p14:tracePt t="41537" x="1371600" y="2262188"/>
          <p14:tracePt t="41554" x="1390650" y="2266950"/>
          <p14:tracePt t="41570" x="1400175" y="2271713"/>
          <p14:tracePt t="41620" x="1314450" y="2271713"/>
          <p14:tracePt t="41627" x="1285875" y="2271713"/>
          <p14:tracePt t="41637" x="1257300" y="2271713"/>
          <p14:tracePt t="41654" x="1162050" y="2281238"/>
          <p14:tracePt t="41670" x="1019175" y="2295525"/>
          <p14:tracePt t="41687" x="947738" y="2300288"/>
          <p14:tracePt t="41704" x="900113" y="2305050"/>
          <p14:tracePt t="41720" x="876300" y="2314575"/>
          <p14:tracePt t="41753" x="871538" y="2314575"/>
          <p14:tracePt t="41799" x="876300" y="2314575"/>
          <p14:tracePt t="41843" x="909638" y="2319338"/>
          <p14:tracePt t="41849" x="919163" y="2319338"/>
          <p14:tracePt t="41857" x="938213" y="2328863"/>
          <p14:tracePt t="41870" x="990600" y="2338388"/>
          <p14:tracePt t="41887" x="1057275" y="2357438"/>
          <p14:tracePt t="41904" x="1123950" y="2362200"/>
          <p14:tracePt t="41920" x="1181100" y="2371725"/>
          <p14:tracePt t="41937" x="1200150" y="2371725"/>
          <p14:tracePt t="41954" x="1209675" y="2371725"/>
          <p14:tracePt t="41970" x="1214438" y="2371725"/>
          <p14:tracePt t="42021" x="1157288" y="2381250"/>
          <p14:tracePt t="42028" x="1104900" y="2395538"/>
          <p14:tracePt t="42037" x="1052513" y="2405063"/>
          <p14:tracePt t="42053" x="942975" y="2428875"/>
          <p14:tracePt t="42070" x="828675" y="2457450"/>
          <p14:tracePt t="42087" x="704850" y="2481263"/>
          <p14:tracePt t="42104" x="671513" y="2490788"/>
          <p14:tracePt t="42120" x="666750" y="2490788"/>
          <p14:tracePt t="42172" x="695325" y="2476500"/>
          <p14:tracePt t="42186" x="757238" y="2462213"/>
          <p14:tracePt t="42200" x="857250" y="2443163"/>
          <p14:tracePt t="42207" x="909638" y="2443163"/>
          <p14:tracePt t="42220" x="966788" y="2443163"/>
          <p14:tracePt t="42237" x="1123950" y="2443163"/>
          <p14:tracePt t="42253" x="1185863" y="2443163"/>
          <p14:tracePt t="42270" x="1223963" y="2443163"/>
          <p14:tracePt t="42287" x="1243013" y="2443163"/>
          <p14:tracePt t="42336" x="1223963" y="2443163"/>
          <p14:tracePt t="42343" x="1214438" y="2438400"/>
          <p14:tracePt t="42358" x="1204913" y="2438400"/>
          <p14:tracePt t="42372" x="1200150" y="2438400"/>
          <p14:tracePt t="42436" x="1204913" y="2438400"/>
          <p14:tracePt t="42444" x="1214438" y="2438400"/>
          <p14:tracePt t="42453" x="1233488" y="2438400"/>
          <p14:tracePt t="42470" x="1309688" y="2443163"/>
          <p14:tracePt t="42487" x="1471613" y="2452688"/>
          <p14:tracePt t="42503" x="1628775" y="2457450"/>
          <p14:tracePt t="42520" x="1785938" y="2471738"/>
          <p14:tracePt t="42537" x="2057400" y="2486025"/>
          <p14:tracePt t="42553" x="2243138" y="2500313"/>
          <p14:tracePt t="42570" x="2395538" y="2509838"/>
          <p14:tracePt t="42587" x="2576513" y="2500313"/>
          <p14:tracePt t="42603" x="2676525" y="2490788"/>
          <p14:tracePt t="42620" x="2743200" y="2476500"/>
          <p14:tracePt t="42637" x="2805113" y="2466975"/>
          <p14:tracePt t="42653" x="2824163" y="2457450"/>
          <p14:tracePt t="42670" x="2843213" y="2452688"/>
          <p14:tracePt t="42686" x="2862263" y="2452688"/>
          <p14:tracePt t="42703" x="2871788" y="2452688"/>
          <p14:tracePt t="42720" x="2881313" y="2452688"/>
          <p14:tracePt t="42736" x="2914650" y="2452688"/>
          <p14:tracePt t="42753" x="2938463" y="2452688"/>
          <p14:tracePt t="42770" x="2962275" y="2457450"/>
          <p14:tracePt t="42787" x="3014663" y="2466975"/>
          <p14:tracePt t="42803" x="3043238" y="2466975"/>
          <p14:tracePt t="42820" x="3057525" y="2462213"/>
          <p14:tracePt t="42837" x="3062288" y="2462213"/>
          <p14:tracePt t="42853" x="3067050" y="2462213"/>
          <p14:tracePt t="42888" x="3067050" y="2457450"/>
          <p14:tracePt t="42924" x="3067050" y="2452688"/>
          <p14:tracePt t="43081" x="3067050" y="2447925"/>
          <p14:tracePt t="43203" x="3062288" y="2447925"/>
          <p14:tracePt t="43239" x="3057525" y="2447925"/>
          <p14:tracePt t="43303" x="3052763" y="2447925"/>
          <p14:tracePt t="43375" x="3043238" y="2447925"/>
          <p14:tracePt t="43439" x="3038475" y="2447925"/>
          <p14:tracePt t="43518" x="3033713" y="2447925"/>
          <p14:tracePt t="43539" x="3028950" y="2447925"/>
          <p14:tracePt t="43546" x="3024188" y="2447925"/>
          <p14:tracePt t="43553" x="3014663" y="2447925"/>
          <p14:tracePt t="43570" x="2957513" y="2447925"/>
          <p14:tracePt t="43586" x="2862263" y="2447925"/>
          <p14:tracePt t="43603" x="2690813" y="2447925"/>
          <p14:tracePt t="43620" x="2571750" y="2457450"/>
          <p14:tracePt t="43636" x="2466975" y="2457450"/>
          <p14:tracePt t="43653" x="2290763" y="2471738"/>
          <p14:tracePt t="43670" x="2214563" y="2486025"/>
          <p14:tracePt t="43686" x="2138363" y="2490788"/>
          <p14:tracePt t="43703" x="2043113" y="2505075"/>
          <p14:tracePt t="43719" x="1981200" y="2519363"/>
          <p14:tracePt t="43736" x="1905000" y="2533650"/>
          <p14:tracePt t="43753" x="1824038" y="2543175"/>
          <p14:tracePt t="43770" x="1662113" y="2557463"/>
          <p14:tracePt t="43786" x="1566863" y="2562225"/>
          <p14:tracePt t="43803" x="1462088" y="2566988"/>
          <p14:tracePt t="43819" x="1323975" y="2562225"/>
          <p14:tracePt t="43836" x="1257300" y="2547938"/>
          <p14:tracePt t="43853" x="1190625" y="2533650"/>
          <p14:tracePt t="43869" x="1128713" y="2505075"/>
          <p14:tracePt t="43886" x="1095375" y="2490788"/>
          <p14:tracePt t="43903" x="1081088" y="2476500"/>
          <p14:tracePt t="43919" x="1076325" y="2471738"/>
          <p14:tracePt t="43936" x="1071563" y="2471738"/>
          <p14:tracePt t="43953" x="1071563" y="2466975"/>
          <p14:tracePt t="43969" x="1076325" y="2462213"/>
          <p14:tracePt t="43986" x="1081088" y="2462213"/>
          <p14:tracePt t="44003" x="1081088" y="2457450"/>
          <p14:tracePt t="44020" x="1081088" y="2452688"/>
          <p14:tracePt t="44036" x="1085850" y="2452688"/>
          <p14:tracePt t="44084" x="1085850" y="2447925"/>
          <p14:tracePt t="44149" x="1085850" y="2443163"/>
          <p14:tracePt t="44227" x="1123950" y="2443163"/>
          <p14:tracePt t="44234" x="1128713" y="2443163"/>
          <p14:tracePt t="44241" x="1138238" y="2443163"/>
          <p14:tracePt t="44253" x="1147763" y="2443163"/>
          <p14:tracePt t="44269" x="1171575" y="2443163"/>
          <p14:tracePt t="44286" x="1209675" y="2443163"/>
          <p14:tracePt t="44303" x="1257300" y="2447925"/>
          <p14:tracePt t="44320" x="1323975" y="2452688"/>
          <p14:tracePt t="44336" x="1423988" y="2457450"/>
          <p14:tracePt t="44353" x="1504950" y="2471738"/>
          <p14:tracePt t="44370" x="1633538" y="2476500"/>
          <p14:tracePt t="44386" x="1704975" y="2481263"/>
          <p14:tracePt t="44403" x="1757363" y="2486025"/>
          <p14:tracePt t="44420" x="1814513" y="2486025"/>
          <p14:tracePt t="44436" x="1843088" y="2486025"/>
          <p14:tracePt t="44453" x="1866900" y="2486025"/>
          <p14:tracePt t="44470" x="1881188" y="2486025"/>
          <p14:tracePt t="44471" x="1890713" y="2486025"/>
          <p14:tracePt t="44486" x="1900238" y="2490788"/>
          <p14:tracePt t="44503" x="1905000" y="2490788"/>
          <p14:tracePt t="44519" x="1914525" y="2490788"/>
          <p14:tracePt t="44536" x="1943100" y="2500313"/>
          <p14:tracePt t="44553" x="1966913" y="2505075"/>
          <p14:tracePt t="44569" x="2009775" y="2514600"/>
          <p14:tracePt t="44586" x="2114550" y="2524125"/>
          <p14:tracePt t="44603" x="2190750" y="2528888"/>
          <p14:tracePt t="44619" x="2271713" y="2533650"/>
          <p14:tracePt t="44636" x="2424113" y="2543175"/>
          <p14:tracePt t="44653" x="2509838" y="2543175"/>
          <p14:tracePt t="44669" x="2586038" y="2543175"/>
          <p14:tracePt t="44686" x="2695575" y="2538413"/>
          <p14:tracePt t="44702" x="2743200" y="2533650"/>
          <p14:tracePt t="44719" x="2771775" y="2528888"/>
          <p14:tracePt t="44736" x="2786063" y="2524125"/>
          <p14:tracePt t="44752" x="2790825" y="2524125"/>
          <p14:tracePt t="44850" x="2790825" y="2519363"/>
          <p14:tracePt t="44886" x="2790825" y="2514600"/>
          <p14:tracePt t="44923" x="2790825" y="2509838"/>
          <p14:tracePt t="44958" x="2786063" y="2509838"/>
          <p14:tracePt t="44986" x="2786063" y="2505075"/>
          <p14:tracePt t="45015" x="2781300" y="2505075"/>
          <p14:tracePt t="45024" x="2781300" y="2500313"/>
          <p14:tracePt t="45036" x="2776538" y="2500313"/>
          <p14:tracePt t="45043" x="2771775" y="2500313"/>
          <p14:tracePt t="45058" x="2767013" y="2500313"/>
          <p14:tracePt t="45080" x="2762250" y="2500313"/>
          <p14:tracePt t="45115" x="2757488" y="2500313"/>
          <p14:tracePt t="45158" x="2752725" y="2505075"/>
          <p14:tracePt t="45179" x="2747963" y="2505075"/>
          <p14:tracePt t="45201" x="2743200" y="2505075"/>
          <p14:tracePt t="45230" x="2738438" y="2505075"/>
          <p14:tracePt t="45244" x="2733675" y="2505075"/>
          <p14:tracePt t="45265" x="2728913" y="2505075"/>
          <p14:tracePt t="45308" x="2724150" y="2505075"/>
          <p14:tracePt t="46863" x="2695575" y="2509838"/>
          <p14:tracePt t="46870" x="2657475" y="2509838"/>
          <p14:tracePt t="46877" x="2619375" y="2509838"/>
          <p14:tracePt t="46885" x="2566988" y="2514600"/>
          <p14:tracePt t="46902" x="2462213" y="2514600"/>
          <p14:tracePt t="46918" x="2347913" y="2519363"/>
          <p14:tracePt t="46935" x="2190750" y="2519363"/>
          <p14:tracePt t="46952" x="2138363" y="2519363"/>
          <p14:tracePt t="46968" x="2114550" y="2519363"/>
          <p14:tracePt t="46985" x="2105025" y="2519363"/>
          <p14:tracePt t="47028" x="2105025" y="2514600"/>
          <p14:tracePt t="47049" x="2105025" y="2509838"/>
          <p14:tracePt t="47063" x="2119313" y="2509838"/>
          <p14:tracePt t="47071" x="2124075" y="2505075"/>
          <p14:tracePt t="47085" x="2152650" y="2505075"/>
          <p14:tracePt t="47102" x="2176463" y="2509838"/>
          <p14:tracePt t="47118" x="2200275" y="2509838"/>
          <p14:tracePt t="47135" x="2262188" y="2519363"/>
          <p14:tracePt t="47152" x="2319338" y="2524125"/>
          <p14:tracePt t="47168" x="2390775" y="2528888"/>
          <p14:tracePt t="47185" x="2514600" y="2528888"/>
          <p14:tracePt t="47202" x="2571750" y="2528888"/>
          <p14:tracePt t="47218" x="2609850" y="2528888"/>
          <p14:tracePt t="47235" x="2667000" y="2524125"/>
          <p14:tracePt t="47252" x="2700338" y="2524125"/>
          <p14:tracePt t="47268" x="2719388" y="2519363"/>
          <p14:tracePt t="47285" x="2733675" y="2514600"/>
          <p14:tracePt t="47328" x="2743200" y="2514600"/>
          <p14:tracePt t="47494" x="2743200" y="2509838"/>
          <p14:tracePt t="47529" x="2743200" y="2505075"/>
          <p14:tracePt t="47551" x="2743200" y="2500313"/>
          <p14:tracePt t="47586" x="2743200" y="2495550"/>
          <p14:tracePt t="47593" x="2743200" y="2490788"/>
          <p14:tracePt t="47629" x="2743200" y="2486025"/>
          <p14:tracePt t="47636" x="2738438" y="2486025"/>
          <p14:tracePt t="47672" x="2738438" y="2481263"/>
          <p14:tracePt t="47694" x="2733675" y="2481263"/>
          <p14:tracePt t="47702" x="2728913" y="2471738"/>
          <p14:tracePt t="47708" x="2724150" y="2471738"/>
          <p14:tracePt t="47718" x="2709863" y="2471738"/>
          <p14:tracePt t="47735" x="2690813" y="2471738"/>
          <p14:tracePt t="47752" x="2647950" y="2471738"/>
          <p14:tracePt t="47768" x="2624138" y="2481263"/>
          <p14:tracePt t="47785" x="2586038" y="2481263"/>
          <p14:tracePt t="47802" x="2543175" y="2490788"/>
          <p14:tracePt t="47818" x="2519363" y="2490788"/>
          <p14:tracePt t="47835" x="2500313" y="2490788"/>
          <p14:tracePt t="47852" x="2481263" y="2490788"/>
          <p14:tracePt t="47868" x="2476500" y="2490788"/>
          <p14:tracePt t="47885" x="2466975" y="2490788"/>
          <p14:tracePt t="47966" x="2471738" y="2486025"/>
          <p14:tracePt t="47980" x="2476500" y="2486025"/>
          <p14:tracePt t="47987" x="2481263" y="2486025"/>
          <p14:tracePt t="48001" x="2490788" y="2476500"/>
          <p14:tracePt t="48018" x="2500313" y="2476500"/>
          <p14:tracePt t="48035" x="2509838" y="2476500"/>
          <p14:tracePt t="48051" x="2528888" y="2481263"/>
          <p14:tracePt t="48068" x="2533650" y="2481263"/>
          <p14:tracePt t="48085" x="2538413" y="2486025"/>
          <p14:tracePt t="48101" x="2543175" y="2486025"/>
          <p14:tracePt t="48118" x="2547938" y="2490788"/>
          <p14:tracePt t="48135" x="2552700" y="2490788"/>
          <p14:tracePt t="48152" x="2557463" y="2490788"/>
          <p14:tracePt t="48168" x="2562225" y="2490788"/>
          <p14:tracePt t="48201" x="2566988" y="2490788"/>
          <p14:tracePt t="48218" x="2576513" y="2495550"/>
          <p14:tracePt t="48235" x="2581275" y="2495550"/>
          <p14:tracePt t="48251" x="2590800" y="2500313"/>
          <p14:tracePt t="48268" x="2619375" y="2500313"/>
          <p14:tracePt t="48285" x="2633663" y="2500313"/>
          <p14:tracePt t="48301" x="2652713" y="2500313"/>
          <p14:tracePt t="48318" x="2676525" y="2509838"/>
          <p14:tracePt t="48335" x="2686050" y="2509838"/>
          <p14:tracePt t="48351" x="2705100" y="2509838"/>
          <p14:tracePt t="48368" x="2728913" y="2505075"/>
          <p14:tracePt t="48385" x="2743200" y="2505075"/>
          <p14:tracePt t="48401" x="2752725" y="2505075"/>
          <p14:tracePt t="48418" x="2757488" y="2505075"/>
          <p14:tracePt t="48460" x="2762250" y="2505075"/>
          <p14:tracePt t="48485" x="2767013" y="2505075"/>
          <p14:tracePt t="48518" x="2771775" y="2505075"/>
          <p14:tracePt t="48747" x="2771775" y="2500313"/>
          <p14:tracePt t="50982" x="2719388" y="2505075"/>
          <p14:tracePt t="50990" x="2624138" y="2509838"/>
          <p14:tracePt t="51000" x="2524125" y="2524125"/>
          <p14:tracePt t="51017" x="2128838" y="2576513"/>
          <p14:tracePt t="51034" x="1890713" y="2595563"/>
          <p14:tracePt t="51050" x="1662113" y="2609850"/>
          <p14:tracePt t="51067" x="1419225" y="2614613"/>
          <p14:tracePt t="51084" x="1300163" y="2609850"/>
          <p14:tracePt t="51100" x="1219200" y="2595563"/>
          <p14:tracePt t="51117" x="1171575" y="2581275"/>
          <p14:tracePt t="51134" x="1138238" y="2562225"/>
          <p14:tracePt t="51150" x="1128713" y="2552700"/>
          <p14:tracePt t="51167" x="1123950" y="2543175"/>
          <p14:tracePt t="51184" x="1123950" y="2538413"/>
          <p14:tracePt t="51200" x="1123950" y="2528888"/>
          <p14:tracePt t="51217" x="1128713" y="2528888"/>
          <p14:tracePt t="51234" x="1133475" y="2519363"/>
          <p14:tracePt t="51250" x="1143000" y="2519363"/>
          <p14:tracePt t="51284" x="1147763" y="2519363"/>
          <p14:tracePt t="51319" x="1152525" y="2519363"/>
          <p14:tracePt t="51348" x="1157288" y="2519363"/>
          <p14:tracePt t="51362" x="1162050" y="2519363"/>
          <p14:tracePt t="51555" x="1162050" y="2524125"/>
          <p14:tracePt t="53841" x="1243013" y="2628900"/>
          <p14:tracePt t="53848" x="1271588" y="2667000"/>
          <p14:tracePt t="53855" x="1304925" y="2709863"/>
          <p14:tracePt t="53866" x="1343025" y="2752725"/>
          <p14:tracePt t="53883" x="1466850" y="2862263"/>
          <p14:tracePt t="53899" x="1547813" y="2933700"/>
          <p14:tracePt t="53916" x="1633538" y="3024188"/>
          <p14:tracePt t="53933" x="1766888" y="3128963"/>
          <p14:tracePt t="53950" x="1828800" y="3186113"/>
          <p14:tracePt t="53966" x="1881188" y="3243263"/>
          <p14:tracePt t="53983" x="1971675" y="3309938"/>
          <p14:tracePt t="53999" x="2033588" y="3352800"/>
          <p14:tracePt t="54016" x="2095500" y="3395663"/>
          <p14:tracePt t="54033" x="2162175" y="3433763"/>
          <p14:tracePt t="54049" x="2271713" y="3500438"/>
          <p14:tracePt t="54066" x="2338388" y="3552825"/>
          <p14:tracePt t="54083" x="2405063" y="3600450"/>
          <p14:tracePt t="54099" x="2509838" y="3700463"/>
          <p14:tracePt t="54116" x="2590800" y="3767138"/>
          <p14:tracePt t="54133" x="2667000" y="3852863"/>
          <p14:tracePt t="54149" x="2752725" y="3976688"/>
          <p14:tracePt t="54166" x="2814638" y="4057650"/>
          <p14:tracePt t="54183" x="2867025" y="4124325"/>
          <p14:tracePt t="54199" x="2919413" y="4195763"/>
          <p14:tracePt t="54216" x="2933700" y="4214813"/>
          <p14:tracePt t="54233" x="2938463" y="4219575"/>
          <p14:tracePt t="54292" x="2947988" y="4219575"/>
          <p14:tracePt t="54371" x="2952750" y="4219575"/>
          <p14:tracePt t="54406" x="2952750" y="4214813"/>
          <p14:tracePt t="54435" x="2952750" y="4210050"/>
          <p14:tracePt t="54479" x="2952750" y="4205288"/>
          <p14:tracePt t="54485" x="2943225" y="4200525"/>
          <p14:tracePt t="54493" x="2938463" y="4195763"/>
          <p14:tracePt t="54507" x="2914650" y="4186238"/>
          <p14:tracePt t="54516" x="2886075" y="4176713"/>
          <p14:tracePt t="54533" x="2828925" y="4152900"/>
          <p14:tracePt t="54549" x="2747963" y="4129088"/>
          <p14:tracePt t="54566" x="2681288" y="4119563"/>
          <p14:tracePt t="54583" x="2624138" y="4105275"/>
          <p14:tracePt t="54599" x="2576513" y="4105275"/>
          <p14:tracePt t="54616" x="2557463" y="4105275"/>
          <p14:tracePt t="54632" x="2547938" y="4105275"/>
          <p14:tracePt t="54765" x="2547938" y="4110038"/>
          <p14:tracePt t="54837" x="2547938" y="4114800"/>
          <p14:tracePt t="55023" x="2552700" y="4114800"/>
          <p14:tracePt t="55782" x="2547938" y="4114800"/>
          <p14:tracePt t="55789" x="2543175" y="4114800"/>
          <p14:tracePt t="55804" x="2538413" y="4114800"/>
          <p14:tracePt t="55840" x="2533650" y="4114800"/>
          <p14:tracePt t="55940" x="2538413" y="4114800"/>
          <p14:tracePt t="55954" x="2543175" y="4114800"/>
          <p14:tracePt t="55962" x="2547938" y="4114800"/>
          <p14:tracePt t="55968" x="2557463" y="4114800"/>
          <p14:tracePt t="55982" x="2562225" y="4114800"/>
          <p14:tracePt t="55999" x="2571750" y="4119563"/>
          <p14:tracePt t="56015" x="2586038" y="4119563"/>
          <p14:tracePt t="56032" x="2605088" y="4124325"/>
          <p14:tracePt t="56049" x="2709863" y="4129088"/>
          <p14:tracePt t="56065" x="2800350" y="4138613"/>
          <p14:tracePt t="56082" x="2943225" y="4157663"/>
          <p14:tracePt t="56099" x="3133725" y="4186238"/>
          <p14:tracePt t="56115" x="3267075" y="4219575"/>
          <p14:tracePt t="56132" x="3367088" y="4233863"/>
          <p14:tracePt t="56149" x="3448050" y="4238625"/>
          <p14:tracePt t="56165" x="3457575" y="4238625"/>
          <p14:tracePt t="56182" x="3467100" y="4238625"/>
          <p14:tracePt t="56199" x="3467100" y="4233863"/>
          <p14:tracePt t="56215" x="3467100" y="4224338"/>
          <p14:tracePt t="56232" x="3467100" y="4219575"/>
          <p14:tracePt t="56249" x="3467100" y="4214813"/>
          <p14:tracePt t="56265" x="3467100" y="4205288"/>
          <p14:tracePt t="56299" x="3462338" y="4200525"/>
          <p14:tracePt t="56315" x="3462338" y="4191000"/>
          <p14:tracePt t="56332" x="3457575" y="4191000"/>
          <p14:tracePt t="56349" x="3457575" y="4186238"/>
          <p14:tracePt t="56365" x="3448050" y="4186238"/>
          <p14:tracePt t="56382" x="3438525" y="4181475"/>
          <p14:tracePt t="56399" x="3424238" y="4181475"/>
          <p14:tracePt t="56415" x="3409950" y="4181475"/>
          <p14:tracePt t="56432" x="3400425" y="4181475"/>
          <p14:tracePt t="56449" x="3395663" y="4181475"/>
          <p14:tracePt t="56482" x="3390900" y="4181475"/>
          <p14:tracePt t="56692" x="3343275" y="4181475"/>
          <p14:tracePt t="56699" x="3281363" y="4191000"/>
          <p14:tracePt t="56706" x="3209925" y="4200525"/>
          <p14:tracePt t="56715" x="3124200" y="4205288"/>
          <p14:tracePt t="56732" x="2919413" y="4224338"/>
          <p14:tracePt t="56749" x="2581275" y="4252913"/>
          <p14:tracePt t="56765" x="2381250" y="4286250"/>
          <p14:tracePt t="56782" x="2200275" y="4310063"/>
          <p14:tracePt t="56799" x="2062163" y="4338638"/>
          <p14:tracePt t="56815" x="2019300" y="4348163"/>
          <p14:tracePt t="56832" x="2009775" y="4348163"/>
          <p14:tracePt t="56865" x="2005013" y="4348163"/>
          <p14:tracePt t="56986" x="2000250" y="4352925"/>
          <p14:tracePt t="56993" x="1995488" y="4352925"/>
          <p14:tracePt t="57000" x="1971675" y="4367213"/>
          <p14:tracePt t="57015" x="1919288" y="4381500"/>
          <p14:tracePt t="57032" x="1852613" y="4395788"/>
          <p14:tracePt t="57048" x="1781175" y="4414838"/>
          <p14:tracePt t="57065" x="1690688" y="4433888"/>
          <p14:tracePt t="57082" x="1676400" y="4433888"/>
          <p14:tracePt t="57703" x="1638300" y="4448175"/>
          <p14:tracePt t="57709" x="1600200" y="4457700"/>
          <p14:tracePt t="57716" x="1557338" y="4467225"/>
          <p14:tracePt t="57731" x="1485900" y="4476750"/>
          <p14:tracePt t="57748" x="1409700" y="4491038"/>
          <p14:tracePt t="57765" x="1362075" y="4491038"/>
          <p14:tracePt t="57781" x="1333500" y="4491038"/>
          <p14:tracePt t="57798" x="1328738" y="4491038"/>
          <p14:tracePt t="57831" x="1323975" y="4491038"/>
          <p14:tracePt t="58061" x="1323975" y="4495800"/>
          <p14:tracePt t="58096" x="1323975" y="4500563"/>
          <p14:tracePt t="58168" x="1323975" y="4505325"/>
          <p14:tracePt t="58297" x="1328738" y="4505325"/>
          <p14:tracePt t="58333" x="1333500" y="4505325"/>
          <p14:tracePt t="58397" x="1328738" y="4505325"/>
          <p14:tracePt t="58404" x="1323975" y="4505325"/>
          <p14:tracePt t="58415" x="1304925" y="4500563"/>
          <p14:tracePt t="58431" x="1271588" y="4500563"/>
          <p14:tracePt t="58448" x="1181100" y="4505325"/>
          <p14:tracePt t="58465" x="1100138" y="4505325"/>
          <p14:tracePt t="58481" x="1023938" y="4505325"/>
          <p14:tracePt t="58498" x="914400" y="4505325"/>
          <p14:tracePt t="58514" x="857250" y="4500563"/>
          <p14:tracePt t="58531" x="819150" y="4500563"/>
          <p14:tracePt t="58548" x="800100" y="4500563"/>
          <p14:tracePt t="58565" x="795338" y="4500563"/>
          <p14:tracePt t="58612" x="804863" y="4500563"/>
          <p14:tracePt t="58619" x="809625" y="4505325"/>
          <p14:tracePt t="58631" x="814388" y="4505325"/>
          <p14:tracePt t="58648" x="833438" y="4505325"/>
          <p14:tracePt t="58665" x="842963" y="4510088"/>
          <p14:tracePt t="58681" x="852488" y="4510088"/>
          <p14:tracePt t="58698" x="862013" y="4510088"/>
          <p14:tracePt t="58731" x="866775" y="4510088"/>
          <p14:tracePt t="58748" x="871538" y="4510088"/>
          <p14:tracePt t="58791" x="876300" y="4510088"/>
          <p14:tracePt t="77860" x="904875" y="4510088"/>
          <p14:tracePt t="77867" x="947738" y="4510088"/>
          <p14:tracePt t="77875" x="995363" y="4510088"/>
          <p14:tracePt t="77892" x="1090613" y="4505325"/>
          <p14:tracePt t="77908" x="1157288" y="4505325"/>
          <p14:tracePt t="77925" x="1228725" y="4500563"/>
          <p14:tracePt t="77941" x="1252538" y="4500563"/>
          <p14:tracePt t="77958" x="1323975" y="4500563"/>
          <p14:tracePt t="77975" x="1395413" y="4500563"/>
          <p14:tracePt t="77991" x="1433513" y="4505325"/>
          <p14:tracePt t="78008" x="1466850" y="4510088"/>
          <p14:tracePt t="78025" x="1490663" y="4514850"/>
          <p14:tracePt t="78042" x="1509713" y="4514850"/>
          <p14:tracePt t="78058" x="1533525" y="4514850"/>
          <p14:tracePt t="78075" x="1557338" y="4514850"/>
          <p14:tracePt t="78091" x="1585913" y="4510088"/>
          <p14:tracePt t="78108" x="1609725" y="4505325"/>
          <p14:tracePt t="78125" x="1633538" y="4505325"/>
          <p14:tracePt t="78141" x="1643063" y="4505325"/>
          <p14:tracePt t="78158" x="1652588" y="4500563"/>
          <p14:tracePt t="78175" x="1671638" y="4495800"/>
          <p14:tracePt t="78191" x="1690688" y="4491038"/>
          <p14:tracePt t="78208" x="1724025" y="4486275"/>
          <p14:tracePt t="78224" x="1762125" y="4471988"/>
          <p14:tracePt t="78241" x="1790700" y="4467225"/>
          <p14:tracePt t="78258" x="1804988" y="4467225"/>
          <p14:tracePt t="78275" x="1824038" y="4467225"/>
          <p14:tracePt t="78291" x="1833563" y="4462463"/>
          <p14:tracePt t="78308" x="1852613" y="4457700"/>
          <p14:tracePt t="78325" x="1885950" y="4457700"/>
          <p14:tracePt t="78341" x="1905000" y="4457700"/>
          <p14:tracePt t="78358" x="1933575" y="4457700"/>
          <p14:tracePt t="78375" x="1990725" y="4452938"/>
          <p14:tracePt t="78391" x="2033588" y="4443413"/>
          <p14:tracePt t="78408" x="2062163" y="4438650"/>
          <p14:tracePt t="78425" x="2090738" y="4433888"/>
          <p14:tracePt t="78441" x="2138363" y="4429125"/>
          <p14:tracePt t="78458" x="2166938" y="4429125"/>
          <p14:tracePt t="78475" x="2195513" y="4424363"/>
          <p14:tracePt t="78491" x="2233613" y="4419600"/>
          <p14:tracePt t="78508" x="2257425" y="4414838"/>
          <p14:tracePt t="78524" x="2276475" y="4414838"/>
          <p14:tracePt t="78541" x="2309813" y="4405313"/>
          <p14:tracePt t="78558" x="2338388" y="4400550"/>
          <p14:tracePt t="78574" x="2357438" y="4395788"/>
          <p14:tracePt t="78591" x="2409825" y="4395788"/>
          <p14:tracePt t="78608" x="2438400" y="4386263"/>
          <p14:tracePt t="78624" x="2466975" y="4386263"/>
          <p14:tracePt t="78641" x="2505075" y="4386263"/>
          <p14:tracePt t="78658" x="2524125" y="4386263"/>
          <p14:tracePt t="78674" x="2533650" y="4386263"/>
          <p14:tracePt t="78691" x="2538413" y="4386263"/>
          <p14:tracePt t="78708" x="2543175" y="4386263"/>
          <p14:tracePt t="78724" x="2547938" y="4386263"/>
          <p14:tracePt t="78741" x="2552700" y="4386263"/>
          <p14:tracePt t="78758" x="2562225" y="4391025"/>
          <p14:tracePt t="78774" x="2586038" y="4395788"/>
          <p14:tracePt t="78791" x="2619375" y="4414838"/>
          <p14:tracePt t="78808" x="2647950" y="4419600"/>
          <p14:tracePt t="78824" x="2662238" y="4424363"/>
          <p14:tracePt t="78841" x="2695575" y="4438650"/>
          <p14:tracePt t="78858" x="2719388" y="4448175"/>
          <p14:tracePt t="78874" x="2747963" y="4452938"/>
          <p14:tracePt t="78891" x="2790825" y="4462463"/>
          <p14:tracePt t="78908" x="2805113" y="4462463"/>
          <p14:tracePt t="78924" x="2824163" y="4467225"/>
          <p14:tracePt t="78941" x="2838450" y="4467225"/>
          <p14:tracePt t="78958" x="2843213" y="4467225"/>
          <p14:tracePt t="78974" x="2862263" y="4462463"/>
          <p14:tracePt t="78991" x="2881313" y="4462463"/>
          <p14:tracePt t="79008" x="2914650" y="4462463"/>
          <p14:tracePt t="79024" x="2947988" y="4462463"/>
          <p14:tracePt t="79041" x="2976563" y="4467225"/>
          <p14:tracePt t="79058" x="3048000" y="4481513"/>
          <p14:tracePt t="79074" x="3095625" y="4491038"/>
          <p14:tracePt t="79091" x="3148013" y="4495800"/>
          <p14:tracePt t="79108" x="3224213" y="4514850"/>
          <p14:tracePt t="79124" x="3257550" y="4524375"/>
          <p14:tracePt t="79141" x="3281363" y="4524375"/>
          <p14:tracePt t="79158" x="3300413" y="4529138"/>
          <p14:tracePt t="79200" x="3305175" y="4529138"/>
          <p14:tracePt t="96919" x="3271838" y="4548188"/>
          <p14:tracePt t="96924" x="3228975" y="4576763"/>
          <p14:tracePt t="96935" x="3181350" y="4600575"/>
          <p14:tracePt t="96952" x="3014663" y="4681538"/>
          <p14:tracePt t="96968" x="2895600" y="4733925"/>
          <p14:tracePt t="96985" x="2776538" y="4795838"/>
          <p14:tracePt t="97002" x="2609850" y="4862513"/>
          <p14:tracePt t="97018" x="2514600" y="4905375"/>
          <p14:tracePt t="97035" x="2447925" y="4929188"/>
          <p14:tracePt t="97052" x="2300288" y="4967288"/>
          <p14:tracePt t="97068" x="2219325" y="4986338"/>
          <p14:tracePt t="97085" x="2133600" y="5005388"/>
          <p14:tracePt t="97102" x="1990725" y="5033963"/>
          <p14:tracePt t="97118" x="1924050" y="5043488"/>
          <p14:tracePt t="97135" x="1857375" y="5067300"/>
          <p14:tracePt t="97152" x="1776413" y="5081588"/>
          <p14:tracePt t="97168" x="1724025" y="5086350"/>
          <p14:tracePt t="97185" x="1690688" y="5086350"/>
          <p14:tracePt t="97202" x="1662113" y="5067300"/>
          <p14:tracePt t="97218" x="1628775" y="5033963"/>
          <p14:tracePt t="97235" x="1614488" y="5000625"/>
          <p14:tracePt t="97251" x="1600200" y="4972050"/>
          <p14:tracePt t="97268" x="1581150" y="4948238"/>
          <p14:tracePt t="97285" x="1562100" y="4933950"/>
          <p14:tracePt t="97301" x="1552575" y="4929188"/>
          <p14:tracePt t="97318" x="1533525" y="4929188"/>
          <p14:tracePt t="97335" x="1528763" y="4929188"/>
          <p14:tracePt t="97740" x="1519238" y="4924425"/>
          <p14:tracePt t="97747" x="1504950" y="4919663"/>
          <p14:tracePt t="97755" x="1490663" y="4919663"/>
          <p14:tracePt t="97768" x="1447800" y="4900613"/>
          <p14:tracePt t="97785" x="1423988" y="4886325"/>
          <p14:tracePt t="97801" x="1400175" y="4881563"/>
          <p14:tracePt t="97818" x="1395413" y="4876800"/>
          <p14:tracePt t="97991" x="1395413" y="4872038"/>
          <p14:tracePt t="98055" x="1395413" y="4867275"/>
          <p14:tracePt t="104477" x="1423988" y="4852988"/>
          <p14:tracePt t="104484" x="1457325" y="4838700"/>
          <p14:tracePt t="104499" x="1543050" y="4810125"/>
          <p14:tracePt t="104505" x="1581150" y="4800600"/>
          <p14:tracePt t="104516" x="1619250" y="4800600"/>
          <p14:tracePt t="104532" x="1681163" y="4795838"/>
          <p14:tracePt t="104549" x="1743075" y="4795838"/>
          <p14:tracePt t="104566" x="1766888" y="4795838"/>
          <p14:tracePt t="104582" x="1790700" y="4795838"/>
          <p14:tracePt t="104599" x="1833563" y="4795838"/>
          <p14:tracePt t="104616" x="1871663" y="4791075"/>
          <p14:tracePt t="104632" x="1905000" y="4791075"/>
          <p14:tracePt t="104649" x="1943100" y="4786313"/>
          <p14:tracePt t="104666" x="1962150" y="4781550"/>
          <p14:tracePt t="104682" x="1981200" y="4781550"/>
          <p14:tracePt t="104699" x="2005013" y="4772025"/>
          <p14:tracePt t="104716" x="2028825" y="4772025"/>
          <p14:tracePt t="104732" x="2043113" y="4772025"/>
          <p14:tracePt t="104749" x="2066925" y="4772025"/>
          <p14:tracePt t="104766" x="2076450" y="4776788"/>
          <p14:tracePt t="104799" x="2081213" y="4776788"/>
          <p14:tracePt t="104816" x="2085975" y="4776788"/>
          <p14:tracePt t="104835" x="2085975" y="4781550"/>
          <p14:tracePt t="104849" x="2090738" y="4781550"/>
          <p14:tracePt t="104886" x="2095500" y="4786313"/>
          <p14:tracePt t="104893" x="2100263" y="4791075"/>
          <p14:tracePt t="104900" x="2105025" y="4791075"/>
          <p14:tracePt t="104916" x="2119313" y="4795838"/>
          <p14:tracePt t="104932" x="2133600" y="4810125"/>
          <p14:tracePt t="104949" x="2143125" y="4819650"/>
          <p14:tracePt t="104950" x="2152650" y="4819650"/>
          <p14:tracePt t="104966" x="2162175" y="4829175"/>
          <p14:tracePt t="104982" x="2166938" y="4838700"/>
          <p14:tracePt t="104999" x="2181225" y="4848225"/>
          <p14:tracePt t="105016" x="2185988" y="4862513"/>
          <p14:tracePt t="105032" x="2185988" y="4867275"/>
          <p14:tracePt t="105049" x="2190750" y="4867275"/>
          <p14:tracePt t="123054" x="2195513" y="4867275"/>
          <p14:tracePt t="123060" x="2209800" y="4867275"/>
          <p14:tracePt t="123067" x="2219325" y="4867275"/>
          <p14:tracePt t="123076" x="2233613" y="4867275"/>
          <p14:tracePt t="123093" x="2252663" y="4867275"/>
          <p14:tracePt t="123110" x="2295525" y="4862513"/>
          <p14:tracePt t="123126" x="2324100" y="4852988"/>
          <p14:tracePt t="123143" x="2347913" y="4852988"/>
          <p14:tracePt t="123160" x="2366963" y="4848225"/>
          <p14:tracePt t="123176" x="2390775" y="4843463"/>
          <p14:tracePt t="123193" x="2405063" y="4843463"/>
          <p14:tracePt t="123209" x="2409825" y="4843463"/>
          <p14:tracePt t="123226" x="2414588" y="4843463"/>
          <p14:tracePt t="123243" x="2424113" y="4838700"/>
          <p14:tracePt t="123259" x="2428875" y="4838700"/>
          <p14:tracePt t="123276" x="2438400" y="4838700"/>
          <p14:tracePt t="123309" x="2443163" y="4838700"/>
          <p14:tracePt t="123326" x="2452688" y="4838700"/>
          <p14:tracePt t="123343" x="2466975" y="4838700"/>
          <p14:tracePt t="123359" x="2471738" y="4838700"/>
          <p14:tracePt t="123376" x="2476500" y="4838700"/>
          <p14:tracePt t="123393" x="2481263" y="4838700"/>
          <p14:tracePt t="123409" x="2486025" y="4838700"/>
          <p14:tracePt t="123443" x="2490788" y="4838700"/>
          <p14:tracePt t="123534" x="2490788" y="4843463"/>
          <p14:tracePt t="123576" x="2490788" y="4848225"/>
          <p14:tracePt t="123590" x="2490788" y="4852988"/>
          <p14:tracePt t="123612" x="2490788" y="4857750"/>
          <p14:tracePt t="123634" x="2490788" y="4862513"/>
          <p14:tracePt t="123648" x="2495550" y="4862513"/>
          <p14:tracePt t="123664" x="2495550" y="4867275"/>
          <p14:tracePt t="123684" x="2495550" y="4872038"/>
          <p14:tracePt t="123748" x="2495550" y="4876800"/>
          <p14:tracePt t="123763" x="2500313" y="4876800"/>
          <p14:tracePt t="123884" x="2500313" y="4881563"/>
          <p14:tracePt t="123949" x="2500313" y="4891088"/>
          <p14:tracePt t="123999" x="2500313" y="4895850"/>
          <p14:tracePt t="124057" x="2500313" y="4900613"/>
          <p14:tracePt t="124128" x="2500313" y="4905375"/>
          <p14:tracePt t="124185" x="2495550" y="4905375"/>
          <p14:tracePt t="124207" x="2476500" y="4891088"/>
          <p14:tracePt t="124214" x="2466975" y="4881563"/>
          <p14:tracePt t="124229" x="2462213" y="4872038"/>
          <p14:tracePt t="124242" x="2452688" y="4862513"/>
          <p14:tracePt t="124259" x="2443163" y="4857750"/>
          <p14:tracePt t="124276" x="2443163" y="4852988"/>
          <p14:tracePt t="124292" x="2438400" y="4848225"/>
          <p14:tracePt t="124429" x="2443163" y="4848225"/>
          <p14:tracePt t="124573" x="2443163" y="4843463"/>
          <p14:tracePt t="129410" x="2409825" y="4848225"/>
          <p14:tracePt t="129418" x="2347913" y="4862513"/>
          <p14:tracePt t="129425" x="2286000" y="4872038"/>
          <p14:tracePt t="129441" x="2162175" y="4900613"/>
          <p14:tracePt t="129458" x="2047875" y="4905375"/>
          <p14:tracePt t="129474" x="1890713" y="4910138"/>
          <p14:tracePt t="129491" x="1800225" y="4910138"/>
          <p14:tracePt t="129507" x="1714500" y="4910138"/>
          <p14:tracePt t="129524" x="1571625" y="4910138"/>
          <p14:tracePt t="129541" x="1495425" y="4914900"/>
          <p14:tracePt t="129557" x="1433513" y="4914900"/>
          <p14:tracePt t="129574" x="1371600" y="4914900"/>
          <p14:tracePt t="129591" x="1352550" y="4914900"/>
          <p14:tracePt t="129607" x="1333500" y="4914900"/>
          <p14:tracePt t="129624" x="1309688" y="4914900"/>
          <p14:tracePt t="129641" x="1281113" y="4910138"/>
          <p14:tracePt t="129657" x="1266825" y="4910138"/>
          <p14:tracePt t="129674" x="1252538" y="4905375"/>
          <p14:tracePt t="129691" x="1214438" y="4905375"/>
          <p14:tracePt t="129707" x="1185863" y="4905375"/>
          <p14:tracePt t="129724" x="1147763" y="4905375"/>
          <p14:tracePt t="129740" x="1090613" y="4905375"/>
          <p14:tracePt t="129757" x="1071563" y="4905375"/>
          <p14:tracePt t="129774" x="1062038" y="4905375"/>
          <p14:tracePt t="129884" x="1062038" y="4900613"/>
          <p14:tracePt t="129890" x="1062038" y="4895850"/>
          <p14:tracePt t="129912" x="1062038" y="4891088"/>
          <p14:tracePt t="129926" x="1062038" y="4886325"/>
          <p14:tracePt t="129955" x="1062038" y="4881563"/>
          <p14:tracePt t="129969" x="1057275" y="4876800"/>
          <p14:tracePt t="129984" x="1057275" y="4872038"/>
          <p14:tracePt t="129991" x="1052513" y="4872038"/>
          <p14:tracePt t="129998" x="1052513" y="4867275"/>
          <p14:tracePt t="130027" x="1052513" y="4862513"/>
          <p14:tracePt t="130105" x="1095375" y="4881563"/>
          <p14:tracePt t="130113" x="1104900" y="4886325"/>
          <p14:tracePt t="130124" x="1123950" y="4886325"/>
          <p14:tracePt t="130141" x="1176338" y="4891088"/>
          <p14:tracePt t="130157" x="1209675" y="4891088"/>
          <p14:tracePt t="130174" x="1223963" y="4891088"/>
          <p14:tracePt t="130191" x="1233488" y="4891088"/>
          <p14:tracePt t="130224" x="1238250" y="4891088"/>
          <p14:tracePt t="130263" x="1200150" y="4891088"/>
          <p14:tracePt t="130270" x="1176338" y="4891088"/>
          <p14:tracePt t="130277" x="1147763" y="4891088"/>
          <p14:tracePt t="130290" x="1119188" y="4891088"/>
          <p14:tracePt t="130307" x="1038225" y="4881563"/>
          <p14:tracePt t="130324" x="1000125" y="4881563"/>
          <p14:tracePt t="130340" x="976313" y="4881563"/>
          <p14:tracePt t="130357" x="971550" y="4881563"/>
          <p14:tracePt t="130421" x="1000125" y="4881563"/>
          <p14:tracePt t="130428" x="1004888" y="4881563"/>
          <p14:tracePt t="130435" x="1019175" y="4881563"/>
          <p14:tracePt t="130443" x="1033463" y="4881563"/>
          <p14:tracePt t="130457" x="1085850" y="4881563"/>
          <p14:tracePt t="130474" x="1143000" y="4886325"/>
          <p14:tracePt t="130490" x="1185863" y="4886325"/>
          <p14:tracePt t="130507" x="1204913" y="4891088"/>
          <p14:tracePt t="130524" x="1219200" y="4891088"/>
          <p14:tracePt t="130559" x="1223963" y="4895850"/>
          <p14:tracePt t="130590" x="1119188" y="4900613"/>
          <p14:tracePt t="130607" x="1038225" y="4900613"/>
          <p14:tracePt t="130624" x="995363" y="4900613"/>
          <p14:tracePt t="130640" x="971550" y="4900613"/>
          <p14:tracePt t="130657" x="962025" y="4900613"/>
          <p14:tracePt t="130736" x="985838" y="4900613"/>
          <p14:tracePt t="130743" x="995363" y="4900613"/>
          <p14:tracePt t="130750" x="1000125" y="4900613"/>
          <p14:tracePt t="130758" x="1009650" y="4900613"/>
          <p14:tracePt t="130773" x="1023938" y="4900613"/>
          <p14:tracePt t="130790" x="1038225" y="4900613"/>
          <p14:tracePt t="130807" x="1042988" y="4900613"/>
          <p14:tracePt t="130823" x="1047750" y="4900613"/>
          <p14:tracePt t="130840" x="1047750" y="4910138"/>
          <p14:tracePt t="130857" x="1033463" y="4919663"/>
          <p14:tracePt t="131955" x="981075" y="4905375"/>
          <p14:tracePt t="131962" x="990600" y="4900613"/>
          <p14:tracePt t="131973" x="1000125" y="4895850"/>
          <p14:tracePt t="131990" x="1014413" y="4891088"/>
          <p14:tracePt t="132006" x="1019175" y="4891088"/>
          <p14:tracePt t="132023" x="1023938" y="4886325"/>
          <p14:tracePt t="132040" x="1023938" y="4876800"/>
          <p14:tracePt t="132056" x="1023938" y="4872038"/>
          <p14:tracePt t="132073" x="1009650" y="4857750"/>
          <p14:tracePt t="132090" x="981075" y="4852988"/>
          <p14:tracePt t="132106" x="966788" y="4848225"/>
          <p14:tracePt t="132123" x="957263" y="4843463"/>
          <p14:tracePt t="132140" x="952500" y="4843463"/>
          <p14:tracePt t="132156" x="938213" y="4843463"/>
          <p14:tracePt t="132220" x="938213" y="4848225"/>
          <p14:tracePt t="132255" x="938213" y="4852988"/>
          <p14:tracePt t="132270" x="942975" y="4852988"/>
          <p14:tracePt t="132298" x="947738" y="4852988"/>
          <p14:tracePt t="132327" x="952500" y="4852988"/>
          <p14:tracePt t="165443" x="0" y="0"/>
        </p14:tracePtLst>
      </p14:laserTraceLst>
    </p:ext>
  </p:extLs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blipFill>
          <a:blip r:embed="rId3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02920" y="457200"/>
            <a:ext cx="5486400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460" b="1" kern="0" spc="200" dirty="0">
                <a:solidFill>
                  <a:srgbClr val="B8504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LECTURE ROADMAP</a:t>
            </a:r>
            <a:endParaRPr lang="en-US" sz="1460" dirty="0"/>
          </a:p>
        </p:txBody>
      </p:sp>
      <p:sp>
        <p:nvSpPr>
          <p:cNvPr id="3" name="Text 1"/>
          <p:cNvSpPr/>
          <p:nvPr/>
        </p:nvSpPr>
        <p:spPr>
          <a:xfrm>
            <a:off x="502920" y="749808"/>
            <a:ext cx="11185855" cy="6400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3100" b="1" dirty="0">
                <a:solidFill>
                  <a:srgbClr val="1E2A38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What We Will Cover Today</a:t>
            </a:r>
            <a:endParaRPr lang="en-US" sz="3100" dirty="0"/>
          </a:p>
        </p:txBody>
      </p:sp>
      <p:sp>
        <p:nvSpPr>
          <p:cNvPr id="4" name="Shape 2"/>
          <p:cNvSpPr/>
          <p:nvPr/>
        </p:nvSpPr>
        <p:spPr>
          <a:xfrm>
            <a:off x="502920" y="1664208"/>
            <a:ext cx="5410048" cy="1810512"/>
          </a:xfrm>
          <a:prstGeom prst="roundRect">
            <a:avLst>
              <a:gd name="adj" fmla="val 4545"/>
            </a:avLst>
          </a:prstGeom>
          <a:solidFill>
            <a:srgbClr val="FFFFFF"/>
          </a:solidFill>
          <a:ln w="12700">
            <a:solidFill>
              <a:srgbClr val="C8C0B0"/>
            </a:solidFill>
            <a:prstDash val="solid"/>
          </a:ln>
        </p:spPr>
      </p:sp>
      <p:sp>
        <p:nvSpPr>
          <p:cNvPr id="5" name="Shape 3"/>
          <p:cNvSpPr/>
          <p:nvPr/>
        </p:nvSpPr>
        <p:spPr>
          <a:xfrm>
            <a:off x="822960" y="1993392"/>
            <a:ext cx="685800" cy="685800"/>
          </a:xfrm>
          <a:prstGeom prst="ellipse">
            <a:avLst/>
          </a:prstGeom>
          <a:solidFill>
            <a:srgbClr val="1E2A38"/>
          </a:solidFill>
          <a:ln/>
        </p:spPr>
      </p:sp>
      <p:sp>
        <p:nvSpPr>
          <p:cNvPr id="6" name="Text 4"/>
          <p:cNvSpPr/>
          <p:nvPr/>
        </p:nvSpPr>
        <p:spPr>
          <a:xfrm>
            <a:off x="822960" y="1993392"/>
            <a:ext cx="685800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2200" b="1" dirty="0">
                <a:solidFill>
                  <a:srgbClr val="FFFFFF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01</a:t>
            </a:r>
            <a:endParaRPr lang="en-US" sz="2200" dirty="0"/>
          </a:p>
        </p:txBody>
      </p:sp>
      <p:sp>
        <p:nvSpPr>
          <p:cNvPr id="7" name="Text 5"/>
          <p:cNvSpPr/>
          <p:nvPr/>
        </p:nvSpPr>
        <p:spPr>
          <a:xfrm>
            <a:off x="1709928" y="1975104"/>
            <a:ext cx="3947008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820" b="1" dirty="0">
                <a:solidFill>
                  <a:srgbClr val="1E2A38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Public Capital Markets</a:t>
            </a:r>
            <a:endParaRPr lang="en-US" sz="1820" dirty="0"/>
          </a:p>
        </p:txBody>
      </p:sp>
      <p:sp>
        <p:nvSpPr>
          <p:cNvPr id="8" name="Text 6"/>
          <p:cNvSpPr/>
          <p:nvPr/>
        </p:nvSpPr>
        <p:spPr>
          <a:xfrm>
            <a:off x="1709928" y="2542032"/>
            <a:ext cx="3928720" cy="78638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ct val="105000"/>
              </a:lnSpc>
              <a:buNone/>
            </a:pPr>
            <a:r>
              <a:rPr lang="en-US" sz="1590" dirty="0">
                <a:solidFill>
                  <a:srgbClr val="5A5A5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How real estate is bought and sold on stock exchanges — and how public and private markets connect.</a:t>
            </a:r>
            <a:endParaRPr lang="en-US" sz="1590" dirty="0"/>
          </a:p>
        </p:txBody>
      </p:sp>
      <p:sp>
        <p:nvSpPr>
          <p:cNvPr id="9" name="Shape 7"/>
          <p:cNvSpPr/>
          <p:nvPr/>
        </p:nvSpPr>
        <p:spPr>
          <a:xfrm>
            <a:off x="6278728" y="1664208"/>
            <a:ext cx="5410048" cy="1810512"/>
          </a:xfrm>
          <a:prstGeom prst="roundRect">
            <a:avLst>
              <a:gd name="adj" fmla="val 4545"/>
            </a:avLst>
          </a:prstGeom>
          <a:solidFill>
            <a:srgbClr val="FFFFFF"/>
          </a:solidFill>
          <a:ln w="12700">
            <a:solidFill>
              <a:srgbClr val="C8C0B0"/>
            </a:solidFill>
            <a:prstDash val="solid"/>
          </a:ln>
        </p:spPr>
      </p:sp>
      <p:sp>
        <p:nvSpPr>
          <p:cNvPr id="10" name="Shape 8"/>
          <p:cNvSpPr/>
          <p:nvPr/>
        </p:nvSpPr>
        <p:spPr>
          <a:xfrm>
            <a:off x="6598768" y="1993392"/>
            <a:ext cx="685800" cy="685800"/>
          </a:xfrm>
          <a:prstGeom prst="ellipse">
            <a:avLst/>
          </a:prstGeom>
          <a:solidFill>
            <a:srgbClr val="1E2A38"/>
          </a:solidFill>
          <a:ln/>
        </p:spPr>
      </p:sp>
      <p:sp>
        <p:nvSpPr>
          <p:cNvPr id="11" name="Text 9"/>
          <p:cNvSpPr/>
          <p:nvPr/>
        </p:nvSpPr>
        <p:spPr>
          <a:xfrm>
            <a:off x="6598768" y="1993392"/>
            <a:ext cx="685800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2200" b="1" dirty="0">
                <a:solidFill>
                  <a:srgbClr val="FFFFFF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02</a:t>
            </a:r>
            <a:endParaRPr lang="en-US" sz="2200" dirty="0"/>
          </a:p>
        </p:txBody>
      </p:sp>
      <p:sp>
        <p:nvSpPr>
          <p:cNvPr id="12" name="Text 10"/>
          <p:cNvSpPr/>
          <p:nvPr/>
        </p:nvSpPr>
        <p:spPr>
          <a:xfrm>
            <a:off x="7485736" y="1975104"/>
            <a:ext cx="3947008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820" b="1" dirty="0">
                <a:solidFill>
                  <a:srgbClr val="1E2A38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Real Estate Investment Trusts</a:t>
            </a:r>
            <a:endParaRPr lang="en-US" sz="1820" dirty="0"/>
          </a:p>
        </p:txBody>
      </p:sp>
      <p:sp>
        <p:nvSpPr>
          <p:cNvPr id="13" name="Text 11"/>
          <p:cNvSpPr/>
          <p:nvPr/>
        </p:nvSpPr>
        <p:spPr>
          <a:xfrm>
            <a:off x="7485736" y="2542032"/>
            <a:ext cx="3928720" cy="78638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ct val="105000"/>
              </a:lnSpc>
              <a:buNone/>
            </a:pPr>
            <a:r>
              <a:rPr lang="en-US" sz="1590" dirty="0">
                <a:solidFill>
                  <a:srgbClr val="5A5A5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How REITs are structured, regulated, and analysed using the industry's own performance metrics.</a:t>
            </a:r>
            <a:endParaRPr lang="en-US" sz="1590" dirty="0"/>
          </a:p>
        </p:txBody>
      </p:sp>
      <p:sp>
        <p:nvSpPr>
          <p:cNvPr id="14" name="Shape 12"/>
          <p:cNvSpPr/>
          <p:nvPr/>
        </p:nvSpPr>
        <p:spPr>
          <a:xfrm>
            <a:off x="502920" y="3840480"/>
            <a:ext cx="5410048" cy="1810512"/>
          </a:xfrm>
          <a:prstGeom prst="roundRect">
            <a:avLst>
              <a:gd name="adj" fmla="val 4545"/>
            </a:avLst>
          </a:prstGeom>
          <a:solidFill>
            <a:srgbClr val="FFFFFF"/>
          </a:solidFill>
          <a:ln w="12700">
            <a:solidFill>
              <a:srgbClr val="C8C0B0"/>
            </a:solidFill>
            <a:prstDash val="solid"/>
          </a:ln>
        </p:spPr>
      </p:sp>
      <p:sp>
        <p:nvSpPr>
          <p:cNvPr id="15" name="Shape 13"/>
          <p:cNvSpPr/>
          <p:nvPr/>
        </p:nvSpPr>
        <p:spPr>
          <a:xfrm>
            <a:off x="822960" y="4169664"/>
            <a:ext cx="685800" cy="685800"/>
          </a:xfrm>
          <a:prstGeom prst="ellipse">
            <a:avLst/>
          </a:prstGeom>
          <a:solidFill>
            <a:srgbClr val="1E2A38"/>
          </a:solidFill>
          <a:ln/>
        </p:spPr>
      </p:sp>
      <p:sp>
        <p:nvSpPr>
          <p:cNvPr id="16" name="Text 14"/>
          <p:cNvSpPr/>
          <p:nvPr/>
        </p:nvSpPr>
        <p:spPr>
          <a:xfrm>
            <a:off x="822960" y="4169664"/>
            <a:ext cx="685800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2200" b="1" dirty="0">
                <a:solidFill>
                  <a:srgbClr val="FFFFFF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03</a:t>
            </a:r>
            <a:endParaRPr lang="en-US" sz="2200" dirty="0"/>
          </a:p>
        </p:txBody>
      </p:sp>
      <p:sp>
        <p:nvSpPr>
          <p:cNvPr id="17" name="Text 15"/>
          <p:cNvSpPr/>
          <p:nvPr/>
        </p:nvSpPr>
        <p:spPr>
          <a:xfrm>
            <a:off x="1709928" y="4151376"/>
            <a:ext cx="3947008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820" b="1" dirty="0">
                <a:solidFill>
                  <a:srgbClr val="1E2A38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Indirect Property Investing</a:t>
            </a:r>
            <a:endParaRPr lang="en-US" sz="1820" dirty="0"/>
          </a:p>
        </p:txBody>
      </p:sp>
      <p:sp>
        <p:nvSpPr>
          <p:cNvPr id="18" name="Text 16"/>
          <p:cNvSpPr/>
          <p:nvPr/>
        </p:nvSpPr>
        <p:spPr>
          <a:xfrm>
            <a:off x="1709928" y="4718304"/>
            <a:ext cx="3928720" cy="78638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ct val="105000"/>
              </a:lnSpc>
              <a:buNone/>
            </a:pPr>
            <a:r>
              <a:rPr lang="en-US" sz="1590" dirty="0">
                <a:solidFill>
                  <a:srgbClr val="5A5A5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How everyday investors earn real-estate returns without ever buying a physical building.</a:t>
            </a:r>
            <a:endParaRPr lang="en-US" sz="1590" dirty="0"/>
          </a:p>
        </p:txBody>
      </p:sp>
      <p:sp>
        <p:nvSpPr>
          <p:cNvPr id="19" name="Shape 17"/>
          <p:cNvSpPr/>
          <p:nvPr/>
        </p:nvSpPr>
        <p:spPr>
          <a:xfrm>
            <a:off x="6278728" y="3840480"/>
            <a:ext cx="5410048" cy="1810512"/>
          </a:xfrm>
          <a:prstGeom prst="roundRect">
            <a:avLst>
              <a:gd name="adj" fmla="val 4545"/>
            </a:avLst>
          </a:prstGeom>
          <a:solidFill>
            <a:srgbClr val="FFFFFF"/>
          </a:solidFill>
          <a:ln w="12700">
            <a:solidFill>
              <a:srgbClr val="C8C0B0"/>
            </a:solidFill>
            <a:prstDash val="solid"/>
          </a:ln>
        </p:spPr>
      </p:sp>
      <p:sp>
        <p:nvSpPr>
          <p:cNvPr id="20" name="Shape 18"/>
          <p:cNvSpPr/>
          <p:nvPr/>
        </p:nvSpPr>
        <p:spPr>
          <a:xfrm>
            <a:off x="6598768" y="4169664"/>
            <a:ext cx="685800" cy="685800"/>
          </a:xfrm>
          <a:prstGeom prst="ellipse">
            <a:avLst/>
          </a:prstGeom>
          <a:solidFill>
            <a:srgbClr val="1E2A38"/>
          </a:solidFill>
          <a:ln/>
        </p:spPr>
      </p:sp>
      <p:sp>
        <p:nvSpPr>
          <p:cNvPr id="21" name="Text 19"/>
          <p:cNvSpPr/>
          <p:nvPr/>
        </p:nvSpPr>
        <p:spPr>
          <a:xfrm>
            <a:off x="6598768" y="4169664"/>
            <a:ext cx="685800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2200" b="1" dirty="0">
                <a:solidFill>
                  <a:srgbClr val="FFFFFF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04</a:t>
            </a:r>
            <a:endParaRPr lang="en-US" sz="2200" dirty="0"/>
          </a:p>
        </p:txBody>
      </p:sp>
      <p:sp>
        <p:nvSpPr>
          <p:cNvPr id="22" name="Text 20"/>
          <p:cNvSpPr/>
          <p:nvPr/>
        </p:nvSpPr>
        <p:spPr>
          <a:xfrm>
            <a:off x="7485736" y="4151376"/>
            <a:ext cx="3947008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820" b="1" dirty="0">
                <a:solidFill>
                  <a:srgbClr val="1E2A38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Regional &amp; Global Markets</a:t>
            </a:r>
            <a:endParaRPr lang="en-US" sz="1820" dirty="0"/>
          </a:p>
        </p:txBody>
      </p:sp>
      <p:sp>
        <p:nvSpPr>
          <p:cNvPr id="23" name="Text 21"/>
          <p:cNvSpPr/>
          <p:nvPr/>
        </p:nvSpPr>
        <p:spPr>
          <a:xfrm>
            <a:off x="7485736" y="4718304"/>
            <a:ext cx="3928720" cy="78638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ct val="105000"/>
              </a:lnSpc>
              <a:buNone/>
            </a:pPr>
            <a:r>
              <a:rPr lang="en-US" sz="1590" dirty="0">
                <a:solidFill>
                  <a:srgbClr val="5A5A5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The global REIT landscape, with a close look at Saudi Arabia and Egypt.</a:t>
            </a:r>
            <a:endParaRPr lang="en-US" sz="1590" dirty="0"/>
          </a:p>
        </p:txBody>
      </p:sp>
      <p:sp>
        <p:nvSpPr>
          <p:cNvPr id="24" name="Shape 22"/>
          <p:cNvSpPr/>
          <p:nvPr/>
        </p:nvSpPr>
        <p:spPr>
          <a:xfrm>
            <a:off x="502920" y="6419088"/>
            <a:ext cx="11185855" cy="0"/>
          </a:xfrm>
          <a:prstGeom prst="line">
            <a:avLst/>
          </a:prstGeom>
          <a:noFill/>
          <a:ln w="9525">
            <a:solidFill>
              <a:srgbClr val="C8C0B0"/>
            </a:solidFill>
            <a:prstDash val="solid"/>
          </a:ln>
        </p:spPr>
      </p:sp>
      <p:sp>
        <p:nvSpPr>
          <p:cNvPr id="25" name="Text 23"/>
          <p:cNvSpPr/>
          <p:nvPr/>
        </p:nvSpPr>
        <p:spPr>
          <a:xfrm>
            <a:off x="502920" y="6455664"/>
            <a:ext cx="54864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40" dirty="0">
                <a:solidFill>
                  <a:srgbClr val="5A5A5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Prepared by Dr. Emad Zaher</a:t>
            </a:r>
            <a:endParaRPr lang="en-US" sz="1240" dirty="0"/>
          </a:p>
        </p:txBody>
      </p:sp>
      <p:sp>
        <p:nvSpPr>
          <p:cNvPr id="26" name="Text 24"/>
          <p:cNvSpPr/>
          <p:nvPr/>
        </p:nvSpPr>
        <p:spPr>
          <a:xfrm>
            <a:off x="11140135" y="6455664"/>
            <a:ext cx="54864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1240" dirty="0">
                <a:solidFill>
                  <a:srgbClr val="5A5A5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2</a:t>
            </a:r>
            <a:endParaRPr lang="en-US" sz="124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blipFill>
          <a:blip r:embed="rId3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1"/>
          <p:cNvSpPr/>
          <p:nvPr/>
        </p:nvSpPr>
        <p:spPr>
          <a:xfrm>
            <a:off x="1234440" y="1847088"/>
            <a:ext cx="822960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610" b="1" kern="0" spc="300" dirty="0">
                <a:solidFill>
                  <a:srgbClr val="C0000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PART 1</a:t>
            </a:r>
            <a:endParaRPr lang="en-US" sz="1610" dirty="0">
              <a:solidFill>
                <a:srgbClr val="C00000"/>
              </a:solidFill>
            </a:endParaRPr>
          </a:p>
        </p:txBody>
      </p:sp>
      <p:sp>
        <p:nvSpPr>
          <p:cNvPr id="4" name="Shape 2"/>
          <p:cNvSpPr/>
          <p:nvPr/>
        </p:nvSpPr>
        <p:spPr>
          <a:xfrm>
            <a:off x="1261872" y="2304288"/>
            <a:ext cx="822960" cy="82296"/>
          </a:xfrm>
          <a:prstGeom prst="rect">
            <a:avLst/>
          </a:prstGeom>
          <a:solidFill>
            <a:srgbClr val="B85042"/>
          </a:solidFill>
          <a:ln/>
        </p:spPr>
      </p:sp>
      <p:sp>
        <p:nvSpPr>
          <p:cNvPr id="5" name="Text 3"/>
          <p:cNvSpPr/>
          <p:nvPr/>
        </p:nvSpPr>
        <p:spPr>
          <a:xfrm>
            <a:off x="1188720" y="2487168"/>
            <a:ext cx="9631375" cy="16459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ct val="100000"/>
              </a:lnSpc>
              <a:buNone/>
            </a:pPr>
            <a:r>
              <a:rPr lang="en-US" sz="4160" b="1" dirty="0">
                <a:latin typeface="Georgia" pitchFamily="34" charset="0"/>
                <a:ea typeface="Georgia" pitchFamily="34" charset="-122"/>
                <a:cs typeface="Georgia" pitchFamily="34" charset="-120"/>
              </a:rPr>
              <a:t>Public vs. Private</a:t>
            </a:r>
            <a:endParaRPr lang="en-US" sz="4160" dirty="0"/>
          </a:p>
          <a:p>
            <a:pPr marL="0" indent="0">
              <a:lnSpc>
                <a:spcPct val="100000"/>
              </a:lnSpc>
              <a:buNone/>
            </a:pPr>
            <a:r>
              <a:rPr lang="en-US" sz="4160" b="1" dirty="0">
                <a:latin typeface="Georgia" pitchFamily="34" charset="0"/>
                <a:ea typeface="Georgia" pitchFamily="34" charset="-122"/>
                <a:cs typeface="Georgia" pitchFamily="34" charset="-120"/>
              </a:rPr>
              <a:t>Real Estate Markets</a:t>
            </a:r>
            <a:endParaRPr lang="en-US" sz="4160" dirty="0"/>
          </a:p>
        </p:txBody>
      </p:sp>
      <p:sp>
        <p:nvSpPr>
          <p:cNvPr id="6" name="Text 4"/>
          <p:cNvSpPr/>
          <p:nvPr/>
        </p:nvSpPr>
        <p:spPr>
          <a:xfrm>
            <a:off x="1234440" y="4279392"/>
            <a:ext cx="9357055" cy="11887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ct val="114000"/>
              </a:lnSpc>
              <a:buNone/>
            </a:pPr>
            <a:r>
              <a:rPr lang="en-US" sz="1840" i="1" dirty="0">
                <a:latin typeface="Calibri" pitchFamily="34" charset="0"/>
                <a:ea typeface="Calibri" pitchFamily="34" charset="-122"/>
                <a:cs typeface="Calibri" pitchFamily="34" charset="-120"/>
              </a:rPr>
              <a:t>Real-estate capital can be accessed through two very different channels — each with its own risk, return, and liquidity profile.</a:t>
            </a:r>
            <a:endParaRPr lang="en-US" sz="1840" dirty="0"/>
          </a:p>
        </p:txBody>
      </p:sp>
      <p:sp>
        <p:nvSpPr>
          <p:cNvPr id="7" name="Text 5"/>
          <p:cNvSpPr/>
          <p:nvPr/>
        </p:nvSpPr>
        <p:spPr>
          <a:xfrm>
            <a:off x="10591495" y="5623560"/>
            <a:ext cx="64008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1340" dirty="0">
                <a:solidFill>
                  <a:srgbClr val="8C97A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3</a:t>
            </a:r>
            <a:endParaRPr lang="en-US" sz="134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blipFill>
          <a:blip r:embed="rId3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02920" y="457200"/>
            <a:ext cx="11185855" cy="6400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3100" b="1" dirty="0">
                <a:solidFill>
                  <a:srgbClr val="1E2A38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Two Paths to Real Estate Investment</a:t>
            </a:r>
            <a:endParaRPr lang="en-US" sz="3100" dirty="0"/>
          </a:p>
        </p:txBody>
      </p:sp>
      <p:sp>
        <p:nvSpPr>
          <p:cNvPr id="3" name="Text 1"/>
          <p:cNvSpPr/>
          <p:nvPr/>
        </p:nvSpPr>
        <p:spPr>
          <a:xfrm>
            <a:off x="502920" y="1078992"/>
            <a:ext cx="10728655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ct val="102000"/>
              </a:lnSpc>
              <a:buNone/>
            </a:pPr>
            <a:r>
              <a:rPr lang="en-US" sz="1610" i="1" dirty="0">
                <a:solidFill>
                  <a:srgbClr val="5A5A5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The same asset class — reached in two completely different ways.</a:t>
            </a:r>
            <a:endParaRPr lang="en-US" sz="1610" dirty="0"/>
          </a:p>
        </p:txBody>
      </p:sp>
      <p:sp>
        <p:nvSpPr>
          <p:cNvPr id="4" name="Shape 2"/>
          <p:cNvSpPr/>
          <p:nvPr/>
        </p:nvSpPr>
        <p:spPr>
          <a:xfrm>
            <a:off x="502920" y="1691640"/>
            <a:ext cx="5410048" cy="3794760"/>
          </a:xfrm>
          <a:prstGeom prst="roundRect">
            <a:avLst>
              <a:gd name="adj" fmla="val 2169"/>
            </a:avLst>
          </a:prstGeom>
          <a:solidFill>
            <a:srgbClr val="FFFFFF"/>
          </a:solidFill>
          <a:ln w="12700">
            <a:solidFill>
              <a:srgbClr val="C8C0B0"/>
            </a:solidFill>
            <a:prstDash val="solid"/>
          </a:ln>
        </p:spPr>
      </p:sp>
      <p:sp>
        <p:nvSpPr>
          <p:cNvPr id="5" name="Shape 3"/>
          <p:cNvSpPr/>
          <p:nvPr/>
        </p:nvSpPr>
        <p:spPr>
          <a:xfrm>
            <a:off x="502920" y="1691640"/>
            <a:ext cx="5410048" cy="603504"/>
          </a:xfrm>
          <a:prstGeom prst="roundRect">
            <a:avLst>
              <a:gd name="adj" fmla="val 13636"/>
            </a:avLst>
          </a:prstGeom>
          <a:solidFill>
            <a:srgbClr val="1E2A38"/>
          </a:solidFill>
          <a:ln/>
        </p:spPr>
      </p:sp>
      <p:sp>
        <p:nvSpPr>
          <p:cNvPr id="6" name="Shape 4"/>
          <p:cNvSpPr/>
          <p:nvPr/>
        </p:nvSpPr>
        <p:spPr>
          <a:xfrm>
            <a:off x="502920" y="1993392"/>
            <a:ext cx="5410048" cy="301752"/>
          </a:xfrm>
          <a:prstGeom prst="rect">
            <a:avLst/>
          </a:prstGeom>
          <a:solidFill>
            <a:srgbClr val="1E2A38"/>
          </a:solidFill>
          <a:ln/>
        </p:spPr>
      </p:sp>
      <p:sp>
        <p:nvSpPr>
          <p:cNvPr id="7" name="Text 5"/>
          <p:cNvSpPr/>
          <p:nvPr/>
        </p:nvSpPr>
        <p:spPr>
          <a:xfrm>
            <a:off x="502920" y="1691640"/>
            <a:ext cx="5410048" cy="60350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980" b="1" dirty="0">
                <a:solidFill>
                  <a:srgbClr val="FFFFFF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PRIVATE MARKETS</a:t>
            </a:r>
            <a:endParaRPr lang="en-US" sz="1980" dirty="0"/>
          </a:p>
        </p:txBody>
      </p:sp>
      <p:sp>
        <p:nvSpPr>
          <p:cNvPr id="8" name="Shape 6"/>
          <p:cNvSpPr/>
          <p:nvPr/>
        </p:nvSpPr>
        <p:spPr>
          <a:xfrm>
            <a:off x="886968" y="2615184"/>
            <a:ext cx="109728" cy="109728"/>
          </a:xfrm>
          <a:prstGeom prst="ellipse">
            <a:avLst/>
          </a:prstGeom>
          <a:solidFill>
            <a:srgbClr val="1E2A38"/>
          </a:solidFill>
          <a:ln/>
        </p:spPr>
      </p:sp>
      <p:sp>
        <p:nvSpPr>
          <p:cNvPr id="9" name="Text 7"/>
          <p:cNvSpPr/>
          <p:nvPr/>
        </p:nvSpPr>
        <p:spPr>
          <a:xfrm>
            <a:off x="1161288" y="2505456"/>
            <a:ext cx="4495648" cy="38404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590" dirty="0">
                <a:solidFill>
                  <a:srgbClr val="1A1A1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Direct property ownership</a:t>
            </a:r>
            <a:endParaRPr lang="en-US" sz="1590" dirty="0"/>
          </a:p>
        </p:txBody>
      </p:sp>
      <p:sp>
        <p:nvSpPr>
          <p:cNvPr id="10" name="Shape 8"/>
          <p:cNvSpPr/>
          <p:nvPr/>
        </p:nvSpPr>
        <p:spPr>
          <a:xfrm>
            <a:off x="886968" y="3099816"/>
            <a:ext cx="109728" cy="109728"/>
          </a:xfrm>
          <a:prstGeom prst="ellipse">
            <a:avLst/>
          </a:prstGeom>
          <a:solidFill>
            <a:srgbClr val="1E2A38"/>
          </a:solidFill>
          <a:ln/>
        </p:spPr>
      </p:sp>
      <p:sp>
        <p:nvSpPr>
          <p:cNvPr id="11" name="Text 9"/>
          <p:cNvSpPr/>
          <p:nvPr/>
        </p:nvSpPr>
        <p:spPr>
          <a:xfrm>
            <a:off x="1161288" y="2990088"/>
            <a:ext cx="4495648" cy="38404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590" dirty="0">
                <a:solidFill>
                  <a:srgbClr val="1A1A1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Private real-estate equity funds</a:t>
            </a:r>
            <a:endParaRPr lang="en-US" sz="1590" dirty="0"/>
          </a:p>
        </p:txBody>
      </p:sp>
      <p:sp>
        <p:nvSpPr>
          <p:cNvPr id="12" name="Shape 10"/>
          <p:cNvSpPr/>
          <p:nvPr/>
        </p:nvSpPr>
        <p:spPr>
          <a:xfrm>
            <a:off x="886968" y="3584448"/>
            <a:ext cx="109728" cy="109728"/>
          </a:xfrm>
          <a:prstGeom prst="ellipse">
            <a:avLst/>
          </a:prstGeom>
          <a:solidFill>
            <a:srgbClr val="1E2A38"/>
          </a:solidFill>
          <a:ln/>
        </p:spPr>
      </p:sp>
      <p:sp>
        <p:nvSpPr>
          <p:cNvPr id="13" name="Text 11"/>
          <p:cNvSpPr/>
          <p:nvPr/>
        </p:nvSpPr>
        <p:spPr>
          <a:xfrm>
            <a:off x="1161288" y="3474720"/>
            <a:ext cx="4495648" cy="38404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590" dirty="0">
                <a:solidFill>
                  <a:srgbClr val="1A1A1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Illiquid — hard to sell quickly</a:t>
            </a:r>
            <a:endParaRPr lang="en-US" sz="1590" dirty="0"/>
          </a:p>
        </p:txBody>
      </p:sp>
      <p:sp>
        <p:nvSpPr>
          <p:cNvPr id="14" name="Shape 12"/>
          <p:cNvSpPr/>
          <p:nvPr/>
        </p:nvSpPr>
        <p:spPr>
          <a:xfrm>
            <a:off x="886968" y="4069080"/>
            <a:ext cx="109728" cy="109728"/>
          </a:xfrm>
          <a:prstGeom prst="ellipse">
            <a:avLst/>
          </a:prstGeom>
          <a:solidFill>
            <a:srgbClr val="1E2A38"/>
          </a:solidFill>
          <a:ln/>
        </p:spPr>
      </p:sp>
      <p:sp>
        <p:nvSpPr>
          <p:cNvPr id="15" name="Text 13"/>
          <p:cNvSpPr/>
          <p:nvPr/>
        </p:nvSpPr>
        <p:spPr>
          <a:xfrm>
            <a:off x="1161288" y="3959352"/>
            <a:ext cx="4495648" cy="38404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590" dirty="0">
                <a:solidFill>
                  <a:srgbClr val="1A1A1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High minimum investment (EGP 1M+)</a:t>
            </a:r>
            <a:endParaRPr lang="en-US" sz="1590" dirty="0"/>
          </a:p>
        </p:txBody>
      </p:sp>
      <p:sp>
        <p:nvSpPr>
          <p:cNvPr id="16" name="Shape 14"/>
          <p:cNvSpPr/>
          <p:nvPr/>
        </p:nvSpPr>
        <p:spPr>
          <a:xfrm>
            <a:off x="886968" y="4553712"/>
            <a:ext cx="109728" cy="109728"/>
          </a:xfrm>
          <a:prstGeom prst="ellipse">
            <a:avLst/>
          </a:prstGeom>
          <a:solidFill>
            <a:srgbClr val="1E2A38"/>
          </a:solidFill>
          <a:ln/>
        </p:spPr>
      </p:sp>
      <p:sp>
        <p:nvSpPr>
          <p:cNvPr id="17" name="Text 15"/>
          <p:cNvSpPr/>
          <p:nvPr/>
        </p:nvSpPr>
        <p:spPr>
          <a:xfrm>
            <a:off x="1161288" y="4443984"/>
            <a:ext cx="4495648" cy="38404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590" dirty="0">
                <a:solidFill>
                  <a:srgbClr val="1A1A1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Full control over the asset</a:t>
            </a:r>
            <a:endParaRPr lang="en-US" sz="1590" dirty="0"/>
          </a:p>
        </p:txBody>
      </p:sp>
      <p:sp>
        <p:nvSpPr>
          <p:cNvPr id="18" name="Shape 16"/>
          <p:cNvSpPr/>
          <p:nvPr/>
        </p:nvSpPr>
        <p:spPr>
          <a:xfrm>
            <a:off x="886968" y="5038344"/>
            <a:ext cx="109728" cy="109728"/>
          </a:xfrm>
          <a:prstGeom prst="ellipse">
            <a:avLst/>
          </a:prstGeom>
          <a:solidFill>
            <a:srgbClr val="1E2A38"/>
          </a:solidFill>
          <a:ln/>
        </p:spPr>
      </p:sp>
      <p:sp>
        <p:nvSpPr>
          <p:cNvPr id="19" name="Text 17"/>
          <p:cNvSpPr/>
          <p:nvPr/>
        </p:nvSpPr>
        <p:spPr>
          <a:xfrm>
            <a:off x="1161288" y="4928616"/>
            <a:ext cx="4495648" cy="38404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590" dirty="0">
                <a:solidFill>
                  <a:srgbClr val="1A1A1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Lower price transparency</a:t>
            </a:r>
            <a:endParaRPr lang="en-US" sz="1590" dirty="0"/>
          </a:p>
        </p:txBody>
      </p:sp>
      <p:sp>
        <p:nvSpPr>
          <p:cNvPr id="20" name="Shape 18"/>
          <p:cNvSpPr/>
          <p:nvPr/>
        </p:nvSpPr>
        <p:spPr>
          <a:xfrm>
            <a:off x="6278728" y="1691640"/>
            <a:ext cx="5410048" cy="3794760"/>
          </a:xfrm>
          <a:prstGeom prst="roundRect">
            <a:avLst>
              <a:gd name="adj" fmla="val 2169"/>
            </a:avLst>
          </a:prstGeom>
          <a:solidFill>
            <a:srgbClr val="FFFFFF"/>
          </a:solidFill>
          <a:ln w="12700">
            <a:solidFill>
              <a:srgbClr val="C8C0B0"/>
            </a:solidFill>
            <a:prstDash val="solid"/>
          </a:ln>
        </p:spPr>
      </p:sp>
      <p:sp>
        <p:nvSpPr>
          <p:cNvPr id="21" name="Shape 19"/>
          <p:cNvSpPr/>
          <p:nvPr/>
        </p:nvSpPr>
        <p:spPr>
          <a:xfrm>
            <a:off x="6278728" y="1691640"/>
            <a:ext cx="5410048" cy="603504"/>
          </a:xfrm>
          <a:prstGeom prst="roundRect">
            <a:avLst>
              <a:gd name="adj" fmla="val 13636"/>
            </a:avLst>
          </a:prstGeom>
          <a:solidFill>
            <a:srgbClr val="B85042"/>
          </a:solidFill>
          <a:ln/>
        </p:spPr>
      </p:sp>
      <p:sp>
        <p:nvSpPr>
          <p:cNvPr id="22" name="Shape 20"/>
          <p:cNvSpPr/>
          <p:nvPr/>
        </p:nvSpPr>
        <p:spPr>
          <a:xfrm>
            <a:off x="6278728" y="1993392"/>
            <a:ext cx="5410048" cy="301752"/>
          </a:xfrm>
          <a:prstGeom prst="rect">
            <a:avLst/>
          </a:prstGeom>
          <a:solidFill>
            <a:srgbClr val="B85042"/>
          </a:solidFill>
          <a:ln/>
        </p:spPr>
      </p:sp>
      <p:sp>
        <p:nvSpPr>
          <p:cNvPr id="23" name="Text 21"/>
          <p:cNvSpPr/>
          <p:nvPr/>
        </p:nvSpPr>
        <p:spPr>
          <a:xfrm>
            <a:off x="6278728" y="1691640"/>
            <a:ext cx="5410048" cy="60350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980" b="1" dirty="0">
                <a:solidFill>
                  <a:srgbClr val="FFFFFF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PUBLIC MARKETS</a:t>
            </a:r>
            <a:endParaRPr lang="en-US" sz="1980" dirty="0"/>
          </a:p>
        </p:txBody>
      </p:sp>
      <p:sp>
        <p:nvSpPr>
          <p:cNvPr id="24" name="Shape 22"/>
          <p:cNvSpPr/>
          <p:nvPr/>
        </p:nvSpPr>
        <p:spPr>
          <a:xfrm>
            <a:off x="6662776" y="2615184"/>
            <a:ext cx="109728" cy="109728"/>
          </a:xfrm>
          <a:prstGeom prst="ellipse">
            <a:avLst/>
          </a:prstGeom>
          <a:solidFill>
            <a:srgbClr val="B85042"/>
          </a:solidFill>
          <a:ln/>
        </p:spPr>
      </p:sp>
      <p:sp>
        <p:nvSpPr>
          <p:cNvPr id="25" name="Text 23"/>
          <p:cNvSpPr/>
          <p:nvPr/>
        </p:nvSpPr>
        <p:spPr>
          <a:xfrm>
            <a:off x="6937096" y="2505456"/>
            <a:ext cx="4495648" cy="38404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590" dirty="0">
                <a:solidFill>
                  <a:srgbClr val="1A1A1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Traded on stock exchanges (EGX, NYSE)</a:t>
            </a:r>
            <a:endParaRPr lang="en-US" sz="1590" dirty="0"/>
          </a:p>
        </p:txBody>
      </p:sp>
      <p:sp>
        <p:nvSpPr>
          <p:cNvPr id="26" name="Shape 24"/>
          <p:cNvSpPr/>
          <p:nvPr/>
        </p:nvSpPr>
        <p:spPr>
          <a:xfrm>
            <a:off x="6662776" y="3099816"/>
            <a:ext cx="109728" cy="109728"/>
          </a:xfrm>
          <a:prstGeom prst="ellipse">
            <a:avLst/>
          </a:prstGeom>
          <a:solidFill>
            <a:srgbClr val="B85042"/>
          </a:solidFill>
          <a:ln/>
        </p:spPr>
      </p:sp>
      <p:sp>
        <p:nvSpPr>
          <p:cNvPr id="27" name="Text 25"/>
          <p:cNvSpPr/>
          <p:nvPr/>
        </p:nvSpPr>
        <p:spPr>
          <a:xfrm>
            <a:off x="6937096" y="2990088"/>
            <a:ext cx="4495648" cy="38404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590" dirty="0">
                <a:solidFill>
                  <a:srgbClr val="1A1A1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REITs, ETFs, real-estate mutual funds</a:t>
            </a:r>
            <a:endParaRPr lang="en-US" sz="1590" dirty="0"/>
          </a:p>
        </p:txBody>
      </p:sp>
      <p:sp>
        <p:nvSpPr>
          <p:cNvPr id="28" name="Shape 26"/>
          <p:cNvSpPr/>
          <p:nvPr/>
        </p:nvSpPr>
        <p:spPr>
          <a:xfrm>
            <a:off x="6662776" y="3584448"/>
            <a:ext cx="109728" cy="109728"/>
          </a:xfrm>
          <a:prstGeom prst="ellipse">
            <a:avLst/>
          </a:prstGeom>
          <a:solidFill>
            <a:srgbClr val="B85042"/>
          </a:solidFill>
          <a:ln/>
        </p:spPr>
      </p:sp>
      <p:sp>
        <p:nvSpPr>
          <p:cNvPr id="29" name="Text 27"/>
          <p:cNvSpPr/>
          <p:nvPr/>
        </p:nvSpPr>
        <p:spPr>
          <a:xfrm>
            <a:off x="6937096" y="3474720"/>
            <a:ext cx="4495648" cy="38404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590" dirty="0">
                <a:solidFill>
                  <a:srgbClr val="1A1A1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Highly liquid — sell shares instantly</a:t>
            </a:r>
            <a:endParaRPr lang="en-US" sz="1590" dirty="0"/>
          </a:p>
        </p:txBody>
      </p:sp>
      <p:sp>
        <p:nvSpPr>
          <p:cNvPr id="30" name="Shape 28"/>
          <p:cNvSpPr/>
          <p:nvPr/>
        </p:nvSpPr>
        <p:spPr>
          <a:xfrm>
            <a:off x="6662776" y="4069080"/>
            <a:ext cx="109728" cy="109728"/>
          </a:xfrm>
          <a:prstGeom prst="ellipse">
            <a:avLst/>
          </a:prstGeom>
          <a:solidFill>
            <a:srgbClr val="B85042"/>
          </a:solidFill>
          <a:ln/>
        </p:spPr>
      </p:sp>
      <p:sp>
        <p:nvSpPr>
          <p:cNvPr id="31" name="Text 29"/>
          <p:cNvSpPr/>
          <p:nvPr/>
        </p:nvSpPr>
        <p:spPr>
          <a:xfrm>
            <a:off x="6937096" y="3959352"/>
            <a:ext cx="4495648" cy="38404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590" dirty="0">
                <a:solidFill>
                  <a:srgbClr val="1A1A1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Low minimum (the price of one share)</a:t>
            </a:r>
            <a:endParaRPr lang="en-US" sz="1590" dirty="0"/>
          </a:p>
        </p:txBody>
      </p:sp>
      <p:sp>
        <p:nvSpPr>
          <p:cNvPr id="32" name="Shape 30"/>
          <p:cNvSpPr/>
          <p:nvPr/>
        </p:nvSpPr>
        <p:spPr>
          <a:xfrm>
            <a:off x="6662776" y="4553712"/>
            <a:ext cx="109728" cy="109728"/>
          </a:xfrm>
          <a:prstGeom prst="ellipse">
            <a:avLst/>
          </a:prstGeom>
          <a:solidFill>
            <a:srgbClr val="B85042"/>
          </a:solidFill>
          <a:ln/>
        </p:spPr>
      </p:sp>
      <p:sp>
        <p:nvSpPr>
          <p:cNvPr id="33" name="Text 31"/>
          <p:cNvSpPr/>
          <p:nvPr/>
        </p:nvSpPr>
        <p:spPr>
          <a:xfrm>
            <a:off x="6937096" y="4443984"/>
            <a:ext cx="4495648" cy="38404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590" dirty="0">
                <a:solidFill>
                  <a:srgbClr val="1A1A1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Professional management</a:t>
            </a:r>
            <a:endParaRPr lang="en-US" sz="1590" dirty="0"/>
          </a:p>
        </p:txBody>
      </p:sp>
      <p:sp>
        <p:nvSpPr>
          <p:cNvPr id="34" name="Shape 32"/>
          <p:cNvSpPr/>
          <p:nvPr/>
        </p:nvSpPr>
        <p:spPr>
          <a:xfrm>
            <a:off x="6662776" y="5038344"/>
            <a:ext cx="109728" cy="109728"/>
          </a:xfrm>
          <a:prstGeom prst="ellipse">
            <a:avLst/>
          </a:prstGeom>
          <a:solidFill>
            <a:srgbClr val="B85042"/>
          </a:solidFill>
          <a:ln/>
        </p:spPr>
      </p:sp>
      <p:sp>
        <p:nvSpPr>
          <p:cNvPr id="35" name="Text 33"/>
          <p:cNvSpPr/>
          <p:nvPr/>
        </p:nvSpPr>
        <p:spPr>
          <a:xfrm>
            <a:off x="6937096" y="4928616"/>
            <a:ext cx="4495648" cy="38404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590" dirty="0">
                <a:solidFill>
                  <a:srgbClr val="1A1A1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Prices visible in real time</a:t>
            </a:r>
            <a:endParaRPr lang="en-US" sz="1590" dirty="0"/>
          </a:p>
        </p:txBody>
      </p:sp>
      <p:sp>
        <p:nvSpPr>
          <p:cNvPr id="36" name="Shape 34"/>
          <p:cNvSpPr/>
          <p:nvPr/>
        </p:nvSpPr>
        <p:spPr>
          <a:xfrm>
            <a:off x="502920" y="5623560"/>
            <a:ext cx="11185855" cy="621792"/>
          </a:xfrm>
          <a:prstGeom prst="roundRect">
            <a:avLst>
              <a:gd name="adj" fmla="val 8824"/>
            </a:avLst>
          </a:prstGeom>
          <a:solidFill>
            <a:srgbClr val="F3E4E1"/>
          </a:solidFill>
          <a:ln/>
        </p:spPr>
      </p:sp>
      <p:sp>
        <p:nvSpPr>
          <p:cNvPr id="37" name="Shape 35"/>
          <p:cNvSpPr/>
          <p:nvPr/>
        </p:nvSpPr>
        <p:spPr>
          <a:xfrm>
            <a:off x="502920" y="5623560"/>
            <a:ext cx="82296" cy="621792"/>
          </a:xfrm>
          <a:prstGeom prst="rect">
            <a:avLst/>
          </a:prstGeom>
          <a:solidFill>
            <a:srgbClr val="B85042"/>
          </a:solidFill>
          <a:ln/>
        </p:spPr>
      </p:sp>
      <p:sp>
        <p:nvSpPr>
          <p:cNvPr id="38" name="Text 36"/>
          <p:cNvSpPr/>
          <p:nvPr/>
        </p:nvSpPr>
        <p:spPr>
          <a:xfrm>
            <a:off x="777240" y="5650992"/>
            <a:ext cx="10774375" cy="5669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ct val="100000"/>
              </a:lnSpc>
              <a:buNone/>
            </a:pPr>
            <a:r>
              <a:rPr lang="en-US" sz="1520" dirty="0">
                <a:solidFill>
                  <a:srgbClr val="7A3B3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Key insight (Baum &amp; Hartzell, 2021): the two markets are linked — private valuations eventually follow public pricing signals, especially in a downturn.</a:t>
            </a:r>
            <a:endParaRPr lang="en-US" sz="1520" dirty="0"/>
          </a:p>
        </p:txBody>
      </p:sp>
      <p:sp>
        <p:nvSpPr>
          <p:cNvPr id="39" name="Shape 37"/>
          <p:cNvSpPr/>
          <p:nvPr/>
        </p:nvSpPr>
        <p:spPr>
          <a:xfrm>
            <a:off x="502920" y="6419088"/>
            <a:ext cx="11185855" cy="0"/>
          </a:xfrm>
          <a:prstGeom prst="line">
            <a:avLst/>
          </a:prstGeom>
          <a:noFill/>
          <a:ln w="9525">
            <a:solidFill>
              <a:srgbClr val="C8C0B0"/>
            </a:solidFill>
            <a:prstDash val="solid"/>
          </a:ln>
        </p:spPr>
      </p:sp>
      <p:sp>
        <p:nvSpPr>
          <p:cNvPr id="40" name="Text 38"/>
          <p:cNvSpPr/>
          <p:nvPr/>
        </p:nvSpPr>
        <p:spPr>
          <a:xfrm>
            <a:off x="502920" y="6455664"/>
            <a:ext cx="54864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40" dirty="0">
                <a:solidFill>
                  <a:srgbClr val="5A5A5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Prepared by Dr. Emad Zaher</a:t>
            </a:r>
            <a:endParaRPr lang="en-US" sz="1240" dirty="0"/>
          </a:p>
        </p:txBody>
      </p:sp>
      <p:sp>
        <p:nvSpPr>
          <p:cNvPr id="41" name="Text 39"/>
          <p:cNvSpPr/>
          <p:nvPr/>
        </p:nvSpPr>
        <p:spPr>
          <a:xfrm>
            <a:off x="11140135" y="6455664"/>
            <a:ext cx="54864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1240" dirty="0">
                <a:solidFill>
                  <a:srgbClr val="5A5A5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4</a:t>
            </a:r>
            <a:endParaRPr lang="en-US" sz="124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blipFill>
          <a:blip r:embed="rId3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1"/>
          <p:cNvSpPr/>
          <p:nvPr/>
        </p:nvSpPr>
        <p:spPr>
          <a:xfrm>
            <a:off x="1234440" y="1847088"/>
            <a:ext cx="822960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610" b="1" kern="0" spc="300" dirty="0">
                <a:solidFill>
                  <a:srgbClr val="C0000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PART 2</a:t>
            </a:r>
            <a:endParaRPr lang="en-US" sz="1610" dirty="0">
              <a:solidFill>
                <a:srgbClr val="C00000"/>
              </a:solidFill>
            </a:endParaRPr>
          </a:p>
        </p:txBody>
      </p:sp>
      <p:sp>
        <p:nvSpPr>
          <p:cNvPr id="4" name="Shape 2"/>
          <p:cNvSpPr/>
          <p:nvPr/>
        </p:nvSpPr>
        <p:spPr>
          <a:xfrm>
            <a:off x="1261872" y="2304288"/>
            <a:ext cx="822960" cy="82296"/>
          </a:xfrm>
          <a:prstGeom prst="rect">
            <a:avLst/>
          </a:prstGeom>
          <a:solidFill>
            <a:srgbClr val="B85042"/>
          </a:solidFill>
          <a:ln/>
        </p:spPr>
      </p:sp>
      <p:sp>
        <p:nvSpPr>
          <p:cNvPr id="5" name="Text 3"/>
          <p:cNvSpPr/>
          <p:nvPr/>
        </p:nvSpPr>
        <p:spPr>
          <a:xfrm>
            <a:off x="1188720" y="2997125"/>
            <a:ext cx="9631375" cy="84511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ct val="100000"/>
              </a:lnSpc>
              <a:buNone/>
            </a:pPr>
            <a:r>
              <a:rPr lang="en-US" sz="4160" b="1" dirty="0">
                <a:latin typeface="Georgia" pitchFamily="34" charset="0"/>
                <a:ea typeface="Georgia" pitchFamily="34" charset="-122"/>
                <a:cs typeface="Georgia" pitchFamily="34" charset="-120"/>
              </a:rPr>
              <a:t>Understanding REITs</a:t>
            </a:r>
            <a:endParaRPr lang="en-US" sz="4160" dirty="0"/>
          </a:p>
        </p:txBody>
      </p:sp>
      <p:sp>
        <p:nvSpPr>
          <p:cNvPr id="6" name="Text 4"/>
          <p:cNvSpPr/>
          <p:nvPr/>
        </p:nvSpPr>
        <p:spPr>
          <a:xfrm>
            <a:off x="1234440" y="4279392"/>
            <a:ext cx="9357055" cy="11887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ct val="114000"/>
              </a:lnSpc>
              <a:buNone/>
            </a:pPr>
            <a:r>
              <a:rPr lang="en-US" sz="1840" i="1" dirty="0">
                <a:latin typeface="Calibri" pitchFamily="34" charset="0"/>
                <a:ea typeface="Calibri" pitchFamily="34" charset="-122"/>
                <a:cs typeface="Calibri" pitchFamily="34" charset="-120"/>
              </a:rPr>
              <a:t>The Real Estate Investment Trust turned large-scale commercial property into something an ordinary investor can own with a single share.</a:t>
            </a:r>
            <a:endParaRPr lang="en-US" sz="1840" dirty="0"/>
          </a:p>
        </p:txBody>
      </p:sp>
      <p:sp>
        <p:nvSpPr>
          <p:cNvPr id="7" name="Text 5"/>
          <p:cNvSpPr/>
          <p:nvPr/>
        </p:nvSpPr>
        <p:spPr>
          <a:xfrm>
            <a:off x="10591495" y="5623560"/>
            <a:ext cx="64008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1340" dirty="0">
                <a:solidFill>
                  <a:srgbClr val="8C97A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5</a:t>
            </a:r>
            <a:endParaRPr lang="en-US" sz="134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blipFill>
          <a:blip r:embed="rId3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02920" y="527536"/>
            <a:ext cx="11185855" cy="6400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3100" b="1" dirty="0">
                <a:solidFill>
                  <a:srgbClr val="1E2A38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What Is a REIT?</a:t>
            </a:r>
            <a:endParaRPr lang="en-US" sz="3100" dirty="0"/>
          </a:p>
        </p:txBody>
      </p:sp>
      <p:sp>
        <p:nvSpPr>
          <p:cNvPr id="3" name="Text 1"/>
          <p:cNvSpPr/>
          <p:nvPr/>
        </p:nvSpPr>
        <p:spPr>
          <a:xfrm>
            <a:off x="502920" y="1097280"/>
            <a:ext cx="10728655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ct val="102000"/>
              </a:lnSpc>
              <a:buNone/>
            </a:pPr>
            <a:r>
              <a:rPr lang="en-US" sz="1610" i="1" dirty="0">
                <a:solidFill>
                  <a:srgbClr val="5A5A5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 company that owns, operates, or finances income-producing real estate — and trades on the stock exchange like any public company.</a:t>
            </a:r>
            <a:endParaRPr lang="en-US" sz="1610" dirty="0"/>
          </a:p>
        </p:txBody>
      </p:sp>
      <p:sp>
        <p:nvSpPr>
          <p:cNvPr id="4" name="Shape 2"/>
          <p:cNvSpPr/>
          <p:nvPr/>
        </p:nvSpPr>
        <p:spPr>
          <a:xfrm>
            <a:off x="502920" y="1828800"/>
            <a:ext cx="6583680" cy="3657600"/>
          </a:xfrm>
          <a:prstGeom prst="roundRect">
            <a:avLst>
              <a:gd name="adj" fmla="val 2250"/>
            </a:avLst>
          </a:prstGeom>
          <a:solidFill>
            <a:srgbClr val="FFFFFF"/>
          </a:solidFill>
          <a:ln w="12700">
            <a:solidFill>
              <a:srgbClr val="C8C0B0"/>
            </a:solidFill>
            <a:prstDash val="solid"/>
          </a:ln>
        </p:spPr>
      </p:sp>
      <p:sp>
        <p:nvSpPr>
          <p:cNvPr id="5" name="Text 3"/>
          <p:cNvSpPr/>
          <p:nvPr/>
        </p:nvSpPr>
        <p:spPr>
          <a:xfrm>
            <a:off x="868680" y="2084832"/>
            <a:ext cx="585216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980" b="1" dirty="0">
                <a:solidFill>
                  <a:srgbClr val="B85042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The simple idea</a:t>
            </a:r>
            <a:endParaRPr lang="en-US" sz="1980" dirty="0"/>
          </a:p>
        </p:txBody>
      </p:sp>
      <p:sp>
        <p:nvSpPr>
          <p:cNvPr id="6" name="Text 4"/>
          <p:cNvSpPr/>
          <p:nvPr/>
        </p:nvSpPr>
        <p:spPr>
          <a:xfrm>
            <a:off x="868680" y="2514600"/>
            <a:ext cx="5897880" cy="10972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ct val="115000"/>
              </a:lnSpc>
              <a:buNone/>
            </a:pPr>
            <a:r>
              <a:rPr lang="en-US" sz="1780" dirty="0">
                <a:solidFill>
                  <a:srgbClr val="1A1A1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Think of a REIT as a </a:t>
            </a:r>
            <a:r>
              <a:rPr lang="en-US" sz="1780" b="1" dirty="0">
                <a:solidFill>
                  <a:srgbClr val="1E2A3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mutual fund for real estate</a:t>
            </a:r>
            <a:r>
              <a:rPr lang="en-US" sz="1780" dirty="0">
                <a:solidFill>
                  <a:srgbClr val="1A1A1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. Instead of pooling money to buy stocks, investors pool their money to own a portfolio of properties.</a:t>
            </a:r>
            <a:endParaRPr lang="en-US" sz="1780" dirty="0"/>
          </a:p>
        </p:txBody>
      </p:sp>
      <p:sp>
        <p:nvSpPr>
          <p:cNvPr id="7" name="Text 5"/>
          <p:cNvSpPr/>
          <p:nvPr/>
        </p:nvSpPr>
        <p:spPr>
          <a:xfrm>
            <a:off x="868680" y="3703320"/>
            <a:ext cx="5897880" cy="10972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ct val="115000"/>
              </a:lnSpc>
              <a:buNone/>
            </a:pPr>
            <a:r>
              <a:rPr lang="en-US" sz="1780" dirty="0">
                <a:solidFill>
                  <a:srgbClr val="1A1A1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Each investor owns </a:t>
            </a:r>
            <a:r>
              <a:rPr lang="en-US" sz="1780" b="1" dirty="0">
                <a:solidFill>
                  <a:srgbClr val="1E2A3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shares</a:t>
            </a:r>
            <a:r>
              <a:rPr lang="en-US" sz="1780" dirty="0">
                <a:solidFill>
                  <a:srgbClr val="1A1A1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 of the trust. The rent the buildings earn flows back to those shareholders as </a:t>
            </a:r>
            <a:r>
              <a:rPr lang="en-US" sz="1780" b="1" dirty="0">
                <a:solidFill>
                  <a:srgbClr val="1E2A3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dividends</a:t>
            </a:r>
            <a:r>
              <a:rPr lang="en-US" sz="1780" dirty="0">
                <a:solidFill>
                  <a:srgbClr val="1A1A1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.</a:t>
            </a:r>
            <a:endParaRPr lang="en-US" sz="1780" dirty="0"/>
          </a:p>
        </p:txBody>
      </p:sp>
      <p:sp>
        <p:nvSpPr>
          <p:cNvPr id="8" name="Shape 6"/>
          <p:cNvSpPr/>
          <p:nvPr/>
        </p:nvSpPr>
        <p:spPr>
          <a:xfrm>
            <a:off x="7360920" y="1828800"/>
            <a:ext cx="4325112" cy="1737360"/>
          </a:xfrm>
          <a:prstGeom prst="roundRect">
            <a:avLst>
              <a:gd name="adj" fmla="val 4737"/>
            </a:avLst>
          </a:prstGeom>
          <a:solidFill>
            <a:srgbClr val="1E2A38"/>
          </a:solidFill>
          <a:ln/>
        </p:spPr>
      </p:sp>
      <p:sp>
        <p:nvSpPr>
          <p:cNvPr id="9" name="Text 7"/>
          <p:cNvSpPr/>
          <p:nvPr/>
        </p:nvSpPr>
        <p:spPr>
          <a:xfrm>
            <a:off x="7360920" y="2011680"/>
            <a:ext cx="4325112" cy="8229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4580" b="1" dirty="0">
                <a:solidFill>
                  <a:srgbClr val="FFFFFF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1960</a:t>
            </a:r>
            <a:endParaRPr lang="en-US" sz="4580" dirty="0"/>
          </a:p>
        </p:txBody>
      </p:sp>
      <p:sp>
        <p:nvSpPr>
          <p:cNvPr id="10" name="Text 8"/>
          <p:cNvSpPr/>
          <p:nvPr/>
        </p:nvSpPr>
        <p:spPr>
          <a:xfrm>
            <a:off x="7635240" y="2788920"/>
            <a:ext cx="3776472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ctr">
              <a:lnSpc>
                <a:spcPct val="105000"/>
              </a:lnSpc>
              <a:buNone/>
            </a:pPr>
            <a:r>
              <a:rPr lang="en-US" sz="1460" dirty="0">
                <a:solidFill>
                  <a:srgbClr val="D7D2C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The year REITs were first introduced in the U.S. — to open large-scale property to everyday investors.</a:t>
            </a:r>
            <a:endParaRPr lang="en-US" sz="1460" dirty="0"/>
          </a:p>
        </p:txBody>
      </p:sp>
      <p:sp>
        <p:nvSpPr>
          <p:cNvPr id="11" name="Shape 9"/>
          <p:cNvSpPr/>
          <p:nvPr/>
        </p:nvSpPr>
        <p:spPr>
          <a:xfrm>
            <a:off x="7360920" y="3749040"/>
            <a:ext cx="4325112" cy="1737360"/>
          </a:xfrm>
          <a:prstGeom prst="roundRect">
            <a:avLst>
              <a:gd name="adj" fmla="val 4737"/>
            </a:avLst>
          </a:prstGeom>
          <a:solidFill>
            <a:srgbClr val="F0EBDF"/>
          </a:solidFill>
          <a:ln w="12700">
            <a:solidFill>
              <a:srgbClr val="C8C0B0"/>
            </a:solidFill>
            <a:prstDash val="solid"/>
          </a:ln>
        </p:spPr>
      </p:sp>
      <p:sp>
        <p:nvSpPr>
          <p:cNvPr id="12" name="Text 10"/>
          <p:cNvSpPr/>
          <p:nvPr/>
        </p:nvSpPr>
        <p:spPr>
          <a:xfrm>
            <a:off x="7360920" y="3931920"/>
            <a:ext cx="4325112" cy="6400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2860" b="1" dirty="0">
                <a:solidFill>
                  <a:srgbClr val="B85042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One share</a:t>
            </a:r>
            <a:endParaRPr lang="en-US" sz="2860" dirty="0"/>
          </a:p>
        </p:txBody>
      </p:sp>
      <p:sp>
        <p:nvSpPr>
          <p:cNvPr id="13" name="Text 11"/>
          <p:cNvSpPr/>
          <p:nvPr/>
        </p:nvSpPr>
        <p:spPr>
          <a:xfrm>
            <a:off x="7635240" y="4572000"/>
            <a:ext cx="3776472" cy="7315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ctr">
              <a:lnSpc>
                <a:spcPct val="108000"/>
              </a:lnSpc>
              <a:buNone/>
            </a:pPr>
            <a:r>
              <a:rPr lang="en-US" sz="1520" dirty="0">
                <a:solidFill>
                  <a:srgbClr val="5A5A5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is all it takes to own a slice of dozens of income-producing buildings.</a:t>
            </a:r>
            <a:endParaRPr lang="en-US" sz="1520" dirty="0"/>
          </a:p>
        </p:txBody>
      </p:sp>
      <p:sp>
        <p:nvSpPr>
          <p:cNvPr id="14" name="Shape 12"/>
          <p:cNvSpPr/>
          <p:nvPr/>
        </p:nvSpPr>
        <p:spPr>
          <a:xfrm>
            <a:off x="502920" y="6419088"/>
            <a:ext cx="11185855" cy="0"/>
          </a:xfrm>
          <a:prstGeom prst="line">
            <a:avLst/>
          </a:prstGeom>
          <a:noFill/>
          <a:ln w="9525">
            <a:solidFill>
              <a:srgbClr val="C8C0B0"/>
            </a:solidFill>
            <a:prstDash val="solid"/>
          </a:ln>
        </p:spPr>
      </p:sp>
      <p:sp>
        <p:nvSpPr>
          <p:cNvPr id="15" name="Text 13"/>
          <p:cNvSpPr/>
          <p:nvPr/>
        </p:nvSpPr>
        <p:spPr>
          <a:xfrm>
            <a:off x="502920" y="6455664"/>
            <a:ext cx="54864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40" dirty="0">
                <a:solidFill>
                  <a:srgbClr val="5A5A5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Prepared by Dr. Emad Zaher</a:t>
            </a:r>
            <a:endParaRPr lang="en-US" sz="1240" dirty="0"/>
          </a:p>
        </p:txBody>
      </p:sp>
      <p:sp>
        <p:nvSpPr>
          <p:cNvPr id="16" name="Text 14"/>
          <p:cNvSpPr/>
          <p:nvPr/>
        </p:nvSpPr>
        <p:spPr>
          <a:xfrm>
            <a:off x="11140135" y="6455664"/>
            <a:ext cx="54864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1240" dirty="0">
                <a:solidFill>
                  <a:srgbClr val="5A5A5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6</a:t>
            </a:r>
            <a:endParaRPr lang="en-US" sz="124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blipFill>
          <a:blip r:embed="rId3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02920" y="562704"/>
            <a:ext cx="11185855" cy="6400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3100" b="1" dirty="0">
                <a:solidFill>
                  <a:srgbClr val="1E2A38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How a REIT Works</a:t>
            </a:r>
            <a:endParaRPr lang="en-US" sz="3100" dirty="0"/>
          </a:p>
        </p:txBody>
      </p:sp>
      <p:sp>
        <p:nvSpPr>
          <p:cNvPr id="3" name="Text 1"/>
          <p:cNvSpPr/>
          <p:nvPr/>
        </p:nvSpPr>
        <p:spPr>
          <a:xfrm>
            <a:off x="502920" y="1210873"/>
            <a:ext cx="10728655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ct val="102000"/>
              </a:lnSpc>
              <a:buNone/>
            </a:pPr>
            <a:r>
              <a:rPr lang="en-US" sz="1610" i="1" dirty="0">
                <a:solidFill>
                  <a:srgbClr val="5A5A5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 pass-through vehicle: money flows in from investors, buildings earn rent, and income flows back out as dividends.</a:t>
            </a:r>
            <a:endParaRPr lang="en-US" sz="1610" dirty="0"/>
          </a:p>
        </p:txBody>
      </p:sp>
      <p:sp>
        <p:nvSpPr>
          <p:cNvPr id="4" name="Shape 2"/>
          <p:cNvSpPr/>
          <p:nvPr/>
        </p:nvSpPr>
        <p:spPr>
          <a:xfrm>
            <a:off x="502920" y="1828800"/>
            <a:ext cx="2556434" cy="3063240"/>
          </a:xfrm>
          <a:prstGeom prst="roundRect">
            <a:avLst>
              <a:gd name="adj" fmla="val 3219"/>
            </a:avLst>
          </a:prstGeom>
          <a:solidFill>
            <a:srgbClr val="FFFFFF"/>
          </a:solidFill>
          <a:ln w="12700">
            <a:solidFill>
              <a:srgbClr val="C8C0B0"/>
            </a:solidFill>
            <a:prstDash val="solid"/>
          </a:ln>
        </p:spPr>
      </p:sp>
      <p:sp>
        <p:nvSpPr>
          <p:cNvPr id="5" name="Shape 3"/>
          <p:cNvSpPr/>
          <p:nvPr/>
        </p:nvSpPr>
        <p:spPr>
          <a:xfrm>
            <a:off x="1397089" y="2148840"/>
            <a:ext cx="768096" cy="768096"/>
          </a:xfrm>
          <a:prstGeom prst="ellipse">
            <a:avLst/>
          </a:prstGeom>
          <a:solidFill>
            <a:srgbClr val="1E2A38"/>
          </a:solidFill>
          <a:ln/>
        </p:spPr>
      </p:sp>
      <p:sp>
        <p:nvSpPr>
          <p:cNvPr id="6" name="Text 4"/>
          <p:cNvSpPr/>
          <p:nvPr/>
        </p:nvSpPr>
        <p:spPr>
          <a:xfrm>
            <a:off x="1397089" y="2148840"/>
            <a:ext cx="768096" cy="76809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2860" b="1" dirty="0">
                <a:solidFill>
                  <a:srgbClr val="FFFFFF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1</a:t>
            </a:r>
            <a:endParaRPr lang="en-US" sz="2860" dirty="0"/>
          </a:p>
        </p:txBody>
      </p:sp>
      <p:sp>
        <p:nvSpPr>
          <p:cNvPr id="7" name="Text 5"/>
          <p:cNvSpPr/>
          <p:nvPr/>
        </p:nvSpPr>
        <p:spPr>
          <a:xfrm>
            <a:off x="640080" y="3063240"/>
            <a:ext cx="2282114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ctr">
              <a:lnSpc>
                <a:spcPct val="100000"/>
              </a:lnSpc>
              <a:buNone/>
            </a:pPr>
            <a:r>
              <a:rPr lang="en-US" sz="1720" b="1" dirty="0">
                <a:solidFill>
                  <a:srgbClr val="1E2A38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Investors Pool Capital</a:t>
            </a:r>
            <a:endParaRPr lang="en-US" sz="1720" dirty="0"/>
          </a:p>
        </p:txBody>
      </p:sp>
      <p:sp>
        <p:nvSpPr>
          <p:cNvPr id="8" name="Text 6"/>
          <p:cNvSpPr/>
          <p:nvPr/>
        </p:nvSpPr>
        <p:spPr>
          <a:xfrm>
            <a:off x="685800" y="3749040"/>
            <a:ext cx="2190674" cy="10058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ctr">
              <a:lnSpc>
                <a:spcPct val="106000"/>
              </a:lnSpc>
              <a:buNone/>
            </a:pPr>
            <a:r>
              <a:rPr lang="en-US" sz="1460" dirty="0">
                <a:solidFill>
                  <a:srgbClr val="5A5A5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Many investors buy REIT shares. Their money is combined into a single large fund.</a:t>
            </a:r>
            <a:endParaRPr lang="en-US" sz="1460" dirty="0"/>
          </a:p>
        </p:txBody>
      </p:sp>
      <p:sp>
        <p:nvSpPr>
          <p:cNvPr id="9" name="Text 7"/>
          <p:cNvSpPr/>
          <p:nvPr/>
        </p:nvSpPr>
        <p:spPr>
          <a:xfrm>
            <a:off x="3041066" y="2331720"/>
            <a:ext cx="338328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2420" b="1" dirty="0">
                <a:solidFill>
                  <a:srgbClr val="C8C0B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▸</a:t>
            </a:r>
            <a:endParaRPr lang="en-US" sz="2420" dirty="0"/>
          </a:p>
        </p:txBody>
      </p:sp>
      <p:sp>
        <p:nvSpPr>
          <p:cNvPr id="10" name="Shape 8"/>
          <p:cNvSpPr/>
          <p:nvPr/>
        </p:nvSpPr>
        <p:spPr>
          <a:xfrm>
            <a:off x="3379394" y="1828800"/>
            <a:ext cx="2556434" cy="3063240"/>
          </a:xfrm>
          <a:prstGeom prst="roundRect">
            <a:avLst>
              <a:gd name="adj" fmla="val 3219"/>
            </a:avLst>
          </a:prstGeom>
          <a:solidFill>
            <a:srgbClr val="FFFFFF"/>
          </a:solidFill>
          <a:ln w="12700">
            <a:solidFill>
              <a:srgbClr val="C8C0B0"/>
            </a:solidFill>
            <a:prstDash val="solid"/>
          </a:ln>
        </p:spPr>
      </p:sp>
      <p:sp>
        <p:nvSpPr>
          <p:cNvPr id="11" name="Shape 9"/>
          <p:cNvSpPr/>
          <p:nvPr/>
        </p:nvSpPr>
        <p:spPr>
          <a:xfrm>
            <a:off x="4273563" y="2148840"/>
            <a:ext cx="768096" cy="768096"/>
          </a:xfrm>
          <a:prstGeom prst="ellipse">
            <a:avLst/>
          </a:prstGeom>
          <a:solidFill>
            <a:srgbClr val="B85042"/>
          </a:solidFill>
          <a:ln/>
        </p:spPr>
      </p:sp>
      <p:sp>
        <p:nvSpPr>
          <p:cNvPr id="12" name="Text 10"/>
          <p:cNvSpPr/>
          <p:nvPr/>
        </p:nvSpPr>
        <p:spPr>
          <a:xfrm>
            <a:off x="4273563" y="2148840"/>
            <a:ext cx="768096" cy="76809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2860" b="1" dirty="0">
                <a:solidFill>
                  <a:srgbClr val="FFFFFF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2</a:t>
            </a:r>
            <a:endParaRPr lang="en-US" sz="2860" dirty="0"/>
          </a:p>
        </p:txBody>
      </p:sp>
      <p:sp>
        <p:nvSpPr>
          <p:cNvPr id="13" name="Text 11"/>
          <p:cNvSpPr/>
          <p:nvPr/>
        </p:nvSpPr>
        <p:spPr>
          <a:xfrm>
            <a:off x="3516554" y="3063240"/>
            <a:ext cx="2282114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ctr">
              <a:lnSpc>
                <a:spcPct val="100000"/>
              </a:lnSpc>
              <a:buNone/>
            </a:pPr>
            <a:r>
              <a:rPr lang="en-US" sz="1720" b="1" dirty="0">
                <a:solidFill>
                  <a:srgbClr val="1E2A38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Acquire &amp; Manage</a:t>
            </a:r>
            <a:endParaRPr lang="en-US" sz="1720" dirty="0"/>
          </a:p>
        </p:txBody>
      </p:sp>
      <p:sp>
        <p:nvSpPr>
          <p:cNvPr id="14" name="Text 12"/>
          <p:cNvSpPr/>
          <p:nvPr/>
        </p:nvSpPr>
        <p:spPr>
          <a:xfrm>
            <a:off x="3562274" y="3749040"/>
            <a:ext cx="2190674" cy="10058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ctr">
              <a:lnSpc>
                <a:spcPct val="106000"/>
              </a:lnSpc>
              <a:buNone/>
            </a:pPr>
            <a:r>
              <a:rPr lang="en-US" sz="1460" dirty="0">
                <a:solidFill>
                  <a:srgbClr val="5A5A5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The REIT buys and operates income-producing properties — offices, malls, warehouses, apartments.</a:t>
            </a:r>
            <a:endParaRPr lang="en-US" sz="1460" dirty="0"/>
          </a:p>
        </p:txBody>
      </p:sp>
      <p:sp>
        <p:nvSpPr>
          <p:cNvPr id="15" name="Text 13"/>
          <p:cNvSpPr/>
          <p:nvPr/>
        </p:nvSpPr>
        <p:spPr>
          <a:xfrm>
            <a:off x="5917540" y="2331720"/>
            <a:ext cx="338328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2420" b="1" dirty="0">
                <a:solidFill>
                  <a:srgbClr val="C8C0B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▸</a:t>
            </a:r>
            <a:endParaRPr lang="en-US" sz="2420" dirty="0"/>
          </a:p>
        </p:txBody>
      </p:sp>
      <p:sp>
        <p:nvSpPr>
          <p:cNvPr id="16" name="Shape 14"/>
          <p:cNvSpPr/>
          <p:nvPr/>
        </p:nvSpPr>
        <p:spPr>
          <a:xfrm>
            <a:off x="6255868" y="1828800"/>
            <a:ext cx="2556434" cy="3063240"/>
          </a:xfrm>
          <a:prstGeom prst="roundRect">
            <a:avLst>
              <a:gd name="adj" fmla="val 3219"/>
            </a:avLst>
          </a:prstGeom>
          <a:solidFill>
            <a:srgbClr val="FFFFFF"/>
          </a:solidFill>
          <a:ln w="12700">
            <a:solidFill>
              <a:srgbClr val="C8C0B0"/>
            </a:solidFill>
            <a:prstDash val="solid"/>
          </a:ln>
        </p:spPr>
      </p:sp>
      <p:sp>
        <p:nvSpPr>
          <p:cNvPr id="17" name="Shape 15"/>
          <p:cNvSpPr/>
          <p:nvPr/>
        </p:nvSpPr>
        <p:spPr>
          <a:xfrm>
            <a:off x="7150036" y="2148840"/>
            <a:ext cx="768096" cy="768096"/>
          </a:xfrm>
          <a:prstGeom prst="ellipse">
            <a:avLst/>
          </a:prstGeom>
          <a:solidFill>
            <a:srgbClr val="1E2A38"/>
          </a:solidFill>
          <a:ln/>
        </p:spPr>
      </p:sp>
      <p:sp>
        <p:nvSpPr>
          <p:cNvPr id="18" name="Text 16"/>
          <p:cNvSpPr/>
          <p:nvPr/>
        </p:nvSpPr>
        <p:spPr>
          <a:xfrm>
            <a:off x="7150036" y="2148840"/>
            <a:ext cx="768096" cy="76809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2860" b="1" dirty="0">
                <a:solidFill>
                  <a:srgbClr val="FFFFFF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3</a:t>
            </a:r>
            <a:endParaRPr lang="en-US" sz="2860" dirty="0"/>
          </a:p>
        </p:txBody>
      </p:sp>
      <p:sp>
        <p:nvSpPr>
          <p:cNvPr id="19" name="Text 17"/>
          <p:cNvSpPr/>
          <p:nvPr/>
        </p:nvSpPr>
        <p:spPr>
          <a:xfrm>
            <a:off x="6393028" y="3063240"/>
            <a:ext cx="2282114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ctr">
              <a:lnSpc>
                <a:spcPct val="100000"/>
              </a:lnSpc>
              <a:buNone/>
            </a:pPr>
            <a:r>
              <a:rPr lang="en-US" sz="1720" b="1" dirty="0">
                <a:solidFill>
                  <a:srgbClr val="1E2A38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Collect Rent</a:t>
            </a:r>
            <a:endParaRPr lang="en-US" sz="1720" dirty="0"/>
          </a:p>
        </p:txBody>
      </p:sp>
      <p:sp>
        <p:nvSpPr>
          <p:cNvPr id="20" name="Text 18"/>
          <p:cNvSpPr/>
          <p:nvPr/>
        </p:nvSpPr>
        <p:spPr>
          <a:xfrm>
            <a:off x="6438748" y="3749040"/>
            <a:ext cx="2190674" cy="10058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ctr">
              <a:lnSpc>
                <a:spcPct val="106000"/>
              </a:lnSpc>
              <a:buNone/>
            </a:pPr>
            <a:r>
              <a:rPr lang="en-US" sz="1460" dirty="0">
                <a:solidFill>
                  <a:srgbClr val="5A5A5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Tenants pay rent. This becomes the REIT's core, recurring operating income.</a:t>
            </a:r>
            <a:endParaRPr lang="en-US" sz="1460" dirty="0"/>
          </a:p>
        </p:txBody>
      </p:sp>
      <p:sp>
        <p:nvSpPr>
          <p:cNvPr id="21" name="Text 19"/>
          <p:cNvSpPr/>
          <p:nvPr/>
        </p:nvSpPr>
        <p:spPr>
          <a:xfrm>
            <a:off x="8794013" y="2331720"/>
            <a:ext cx="338328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2420" b="1" dirty="0">
                <a:solidFill>
                  <a:srgbClr val="C8C0B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▸</a:t>
            </a:r>
            <a:endParaRPr lang="en-US" sz="2420" dirty="0"/>
          </a:p>
        </p:txBody>
      </p:sp>
      <p:sp>
        <p:nvSpPr>
          <p:cNvPr id="22" name="Shape 20"/>
          <p:cNvSpPr/>
          <p:nvPr/>
        </p:nvSpPr>
        <p:spPr>
          <a:xfrm>
            <a:off x="9132341" y="1828800"/>
            <a:ext cx="2556434" cy="3063240"/>
          </a:xfrm>
          <a:prstGeom prst="roundRect">
            <a:avLst>
              <a:gd name="adj" fmla="val 3219"/>
            </a:avLst>
          </a:prstGeom>
          <a:solidFill>
            <a:srgbClr val="FFFFFF"/>
          </a:solidFill>
          <a:ln w="12700">
            <a:solidFill>
              <a:srgbClr val="C8C0B0"/>
            </a:solidFill>
            <a:prstDash val="solid"/>
          </a:ln>
        </p:spPr>
      </p:sp>
      <p:sp>
        <p:nvSpPr>
          <p:cNvPr id="23" name="Shape 21"/>
          <p:cNvSpPr/>
          <p:nvPr/>
        </p:nvSpPr>
        <p:spPr>
          <a:xfrm>
            <a:off x="10026510" y="2148840"/>
            <a:ext cx="768096" cy="768096"/>
          </a:xfrm>
          <a:prstGeom prst="ellipse">
            <a:avLst/>
          </a:prstGeom>
          <a:solidFill>
            <a:srgbClr val="B85042"/>
          </a:solidFill>
          <a:ln/>
        </p:spPr>
      </p:sp>
      <p:sp>
        <p:nvSpPr>
          <p:cNvPr id="24" name="Text 22"/>
          <p:cNvSpPr/>
          <p:nvPr/>
        </p:nvSpPr>
        <p:spPr>
          <a:xfrm>
            <a:off x="10026510" y="2148840"/>
            <a:ext cx="768096" cy="76809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2860" b="1" dirty="0">
                <a:solidFill>
                  <a:srgbClr val="FFFFFF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4</a:t>
            </a:r>
            <a:endParaRPr lang="en-US" sz="2860" dirty="0"/>
          </a:p>
        </p:txBody>
      </p:sp>
      <p:sp>
        <p:nvSpPr>
          <p:cNvPr id="25" name="Text 23"/>
          <p:cNvSpPr/>
          <p:nvPr/>
        </p:nvSpPr>
        <p:spPr>
          <a:xfrm>
            <a:off x="9269501" y="3063240"/>
            <a:ext cx="2282114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ctr">
              <a:lnSpc>
                <a:spcPct val="100000"/>
              </a:lnSpc>
              <a:buNone/>
            </a:pPr>
            <a:r>
              <a:rPr lang="en-US" sz="1720" b="1" dirty="0">
                <a:solidFill>
                  <a:srgbClr val="1E2A38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Distribute Dividends</a:t>
            </a:r>
            <a:endParaRPr lang="en-US" sz="1720" dirty="0"/>
          </a:p>
        </p:txBody>
      </p:sp>
      <p:sp>
        <p:nvSpPr>
          <p:cNvPr id="26" name="Text 24"/>
          <p:cNvSpPr/>
          <p:nvPr/>
        </p:nvSpPr>
        <p:spPr>
          <a:xfrm>
            <a:off x="9315221" y="3749040"/>
            <a:ext cx="2190674" cy="10058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ctr">
              <a:lnSpc>
                <a:spcPct val="106000"/>
              </a:lnSpc>
              <a:buNone/>
            </a:pPr>
            <a:r>
              <a:rPr lang="en-US" sz="1460" dirty="0">
                <a:solidFill>
                  <a:srgbClr val="5A5A5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Rental income is paid out to shareholders as regular dividends — the pass-through in action.</a:t>
            </a:r>
            <a:endParaRPr lang="en-US" sz="1460" dirty="0"/>
          </a:p>
        </p:txBody>
      </p:sp>
      <p:sp>
        <p:nvSpPr>
          <p:cNvPr id="27" name="Shape 25"/>
          <p:cNvSpPr/>
          <p:nvPr/>
        </p:nvSpPr>
        <p:spPr>
          <a:xfrm>
            <a:off x="502920" y="5623560"/>
            <a:ext cx="11185855" cy="621792"/>
          </a:xfrm>
          <a:prstGeom prst="roundRect">
            <a:avLst>
              <a:gd name="adj" fmla="val 8824"/>
            </a:avLst>
          </a:prstGeom>
          <a:solidFill>
            <a:srgbClr val="F3E4E1"/>
          </a:solidFill>
          <a:ln/>
        </p:spPr>
      </p:sp>
      <p:sp>
        <p:nvSpPr>
          <p:cNvPr id="28" name="Shape 26"/>
          <p:cNvSpPr/>
          <p:nvPr/>
        </p:nvSpPr>
        <p:spPr>
          <a:xfrm>
            <a:off x="502920" y="5623560"/>
            <a:ext cx="82296" cy="621792"/>
          </a:xfrm>
          <a:prstGeom prst="rect">
            <a:avLst/>
          </a:prstGeom>
          <a:solidFill>
            <a:srgbClr val="B85042"/>
          </a:solidFill>
          <a:ln/>
        </p:spPr>
      </p:sp>
      <p:sp>
        <p:nvSpPr>
          <p:cNvPr id="29" name="Text 27"/>
          <p:cNvSpPr/>
          <p:nvPr/>
        </p:nvSpPr>
        <p:spPr>
          <a:xfrm>
            <a:off x="777240" y="5650992"/>
            <a:ext cx="10774375" cy="5669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ct val="100000"/>
              </a:lnSpc>
              <a:buNone/>
            </a:pPr>
            <a:r>
              <a:rPr lang="en-US" sz="1520" dirty="0">
                <a:solidFill>
                  <a:srgbClr val="7A3B3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Because it passes income straight through to shareholders, a qualifying REIT pays little to no tax at the corporate level — the tax is paid by investors instead.</a:t>
            </a:r>
            <a:endParaRPr lang="en-US" sz="1520" dirty="0"/>
          </a:p>
        </p:txBody>
      </p:sp>
      <p:sp>
        <p:nvSpPr>
          <p:cNvPr id="30" name="Shape 28"/>
          <p:cNvSpPr/>
          <p:nvPr/>
        </p:nvSpPr>
        <p:spPr>
          <a:xfrm>
            <a:off x="502920" y="6419088"/>
            <a:ext cx="11185855" cy="0"/>
          </a:xfrm>
          <a:prstGeom prst="line">
            <a:avLst/>
          </a:prstGeom>
          <a:noFill/>
          <a:ln w="9525">
            <a:solidFill>
              <a:srgbClr val="C8C0B0"/>
            </a:solidFill>
            <a:prstDash val="solid"/>
          </a:ln>
        </p:spPr>
      </p:sp>
      <p:sp>
        <p:nvSpPr>
          <p:cNvPr id="31" name="Text 29"/>
          <p:cNvSpPr/>
          <p:nvPr/>
        </p:nvSpPr>
        <p:spPr>
          <a:xfrm>
            <a:off x="502920" y="6455664"/>
            <a:ext cx="54864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40" dirty="0">
                <a:solidFill>
                  <a:srgbClr val="5A5A5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Prepared by Dr. Emad Zaher</a:t>
            </a:r>
            <a:endParaRPr lang="en-US" sz="1240" dirty="0"/>
          </a:p>
        </p:txBody>
      </p:sp>
      <p:sp>
        <p:nvSpPr>
          <p:cNvPr id="32" name="Text 30"/>
          <p:cNvSpPr/>
          <p:nvPr/>
        </p:nvSpPr>
        <p:spPr>
          <a:xfrm>
            <a:off x="11140135" y="6455664"/>
            <a:ext cx="54864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1240" dirty="0">
                <a:solidFill>
                  <a:srgbClr val="5A5A5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7</a:t>
            </a:r>
            <a:endParaRPr lang="en-US" sz="124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blipFill>
          <a:blip r:embed="rId3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02920" y="545123"/>
            <a:ext cx="11185855" cy="6400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3100" b="1" dirty="0">
                <a:solidFill>
                  <a:srgbClr val="1E2A38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The Four Rules Every REIT Must Follow</a:t>
            </a:r>
            <a:endParaRPr lang="en-US" sz="3100" dirty="0"/>
          </a:p>
        </p:txBody>
      </p:sp>
      <p:sp>
        <p:nvSpPr>
          <p:cNvPr id="3" name="Text 1"/>
          <p:cNvSpPr/>
          <p:nvPr/>
        </p:nvSpPr>
        <p:spPr>
          <a:xfrm>
            <a:off x="502920" y="1184496"/>
            <a:ext cx="10728655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ct val="102000"/>
              </a:lnSpc>
              <a:buNone/>
            </a:pPr>
            <a:r>
              <a:rPr lang="en-US" sz="1610" i="1" dirty="0">
                <a:solidFill>
                  <a:srgbClr val="5A5A5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To keep its tax-efficient status, a REIT has to pass four continuous tests.</a:t>
            </a:r>
            <a:endParaRPr lang="en-US" sz="1610" dirty="0"/>
          </a:p>
        </p:txBody>
      </p:sp>
      <p:sp>
        <p:nvSpPr>
          <p:cNvPr id="4" name="Shape 2"/>
          <p:cNvSpPr/>
          <p:nvPr/>
        </p:nvSpPr>
        <p:spPr>
          <a:xfrm>
            <a:off x="502920" y="1737360"/>
            <a:ext cx="5410048" cy="1783080"/>
          </a:xfrm>
          <a:prstGeom prst="roundRect">
            <a:avLst>
              <a:gd name="adj" fmla="val 4615"/>
            </a:avLst>
          </a:prstGeom>
          <a:solidFill>
            <a:srgbClr val="FFFFFF"/>
          </a:solidFill>
          <a:ln w="12700">
            <a:solidFill>
              <a:srgbClr val="C8C0B0"/>
            </a:solidFill>
            <a:prstDash val="solid"/>
          </a:ln>
        </p:spPr>
      </p:sp>
      <p:sp>
        <p:nvSpPr>
          <p:cNvPr id="5" name="Shape 3"/>
          <p:cNvSpPr/>
          <p:nvPr/>
        </p:nvSpPr>
        <p:spPr>
          <a:xfrm>
            <a:off x="822960" y="2066544"/>
            <a:ext cx="566928" cy="566928"/>
          </a:xfrm>
          <a:prstGeom prst="roundRect">
            <a:avLst>
              <a:gd name="adj" fmla="val 12903"/>
            </a:avLst>
          </a:prstGeom>
          <a:solidFill>
            <a:srgbClr val="E4EDE6"/>
          </a:solidFill>
          <a:ln/>
        </p:spPr>
      </p:sp>
      <p:sp>
        <p:nvSpPr>
          <p:cNvPr id="6" name="Text 4"/>
          <p:cNvSpPr/>
          <p:nvPr/>
        </p:nvSpPr>
        <p:spPr>
          <a:xfrm>
            <a:off x="822960" y="2066544"/>
            <a:ext cx="566928" cy="5669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2420" b="1" dirty="0">
                <a:solidFill>
                  <a:srgbClr val="4F7A5C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1</a:t>
            </a:r>
            <a:endParaRPr lang="en-US" sz="2420" dirty="0"/>
          </a:p>
        </p:txBody>
      </p:sp>
      <p:sp>
        <p:nvSpPr>
          <p:cNvPr id="7" name="Text 5"/>
          <p:cNvSpPr/>
          <p:nvPr/>
        </p:nvSpPr>
        <p:spPr>
          <a:xfrm>
            <a:off x="1600200" y="2048256"/>
            <a:ext cx="4038448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870" b="1" dirty="0">
                <a:solidFill>
                  <a:srgbClr val="1E2A38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Income Test</a:t>
            </a:r>
            <a:endParaRPr lang="en-US" sz="1870" dirty="0"/>
          </a:p>
        </p:txBody>
      </p:sp>
      <p:sp>
        <p:nvSpPr>
          <p:cNvPr id="8" name="Text 6"/>
          <p:cNvSpPr/>
          <p:nvPr/>
        </p:nvSpPr>
        <p:spPr>
          <a:xfrm>
            <a:off x="1600200" y="2596896"/>
            <a:ext cx="4038448" cy="8229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ct val="106000"/>
              </a:lnSpc>
              <a:buNone/>
            </a:pPr>
            <a:r>
              <a:rPr lang="en-US" sz="1520" dirty="0">
                <a:solidFill>
                  <a:srgbClr val="5A5A5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At least 75% of gross income must come from real-estate sources — rents, mortgage interest, or property sales.</a:t>
            </a:r>
            <a:endParaRPr lang="en-US" sz="1520" dirty="0"/>
          </a:p>
        </p:txBody>
      </p:sp>
      <p:sp>
        <p:nvSpPr>
          <p:cNvPr id="9" name="Shape 7"/>
          <p:cNvSpPr/>
          <p:nvPr/>
        </p:nvSpPr>
        <p:spPr>
          <a:xfrm>
            <a:off x="6278728" y="1737360"/>
            <a:ext cx="5410048" cy="1783080"/>
          </a:xfrm>
          <a:prstGeom prst="roundRect">
            <a:avLst>
              <a:gd name="adj" fmla="val 4615"/>
            </a:avLst>
          </a:prstGeom>
          <a:solidFill>
            <a:srgbClr val="FFFFFF"/>
          </a:solidFill>
          <a:ln w="12700">
            <a:solidFill>
              <a:srgbClr val="C8C0B0"/>
            </a:solidFill>
            <a:prstDash val="solid"/>
          </a:ln>
        </p:spPr>
      </p:sp>
      <p:sp>
        <p:nvSpPr>
          <p:cNvPr id="10" name="Shape 8"/>
          <p:cNvSpPr/>
          <p:nvPr/>
        </p:nvSpPr>
        <p:spPr>
          <a:xfrm>
            <a:off x="6598768" y="2066544"/>
            <a:ext cx="566928" cy="566928"/>
          </a:xfrm>
          <a:prstGeom prst="roundRect">
            <a:avLst>
              <a:gd name="adj" fmla="val 12903"/>
            </a:avLst>
          </a:prstGeom>
          <a:solidFill>
            <a:srgbClr val="E4EDE6"/>
          </a:solidFill>
          <a:ln/>
        </p:spPr>
      </p:sp>
      <p:sp>
        <p:nvSpPr>
          <p:cNvPr id="11" name="Text 9"/>
          <p:cNvSpPr/>
          <p:nvPr/>
        </p:nvSpPr>
        <p:spPr>
          <a:xfrm>
            <a:off x="6598768" y="2066544"/>
            <a:ext cx="566928" cy="5669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2420" b="1" dirty="0">
                <a:solidFill>
                  <a:srgbClr val="4F7A5C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2</a:t>
            </a:r>
            <a:endParaRPr lang="en-US" sz="2420" dirty="0"/>
          </a:p>
        </p:txBody>
      </p:sp>
      <p:sp>
        <p:nvSpPr>
          <p:cNvPr id="12" name="Text 10"/>
          <p:cNvSpPr/>
          <p:nvPr/>
        </p:nvSpPr>
        <p:spPr>
          <a:xfrm>
            <a:off x="7376008" y="2048256"/>
            <a:ext cx="4038448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870" b="1" dirty="0">
                <a:solidFill>
                  <a:srgbClr val="1E2A38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Asset Test</a:t>
            </a:r>
            <a:endParaRPr lang="en-US" sz="1870" dirty="0"/>
          </a:p>
        </p:txBody>
      </p:sp>
      <p:sp>
        <p:nvSpPr>
          <p:cNvPr id="13" name="Text 11"/>
          <p:cNvSpPr/>
          <p:nvPr/>
        </p:nvSpPr>
        <p:spPr>
          <a:xfrm>
            <a:off x="7376008" y="2596896"/>
            <a:ext cx="4038448" cy="8229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ct val="106000"/>
              </a:lnSpc>
              <a:buNone/>
            </a:pPr>
            <a:r>
              <a:rPr lang="en-US" sz="1520" dirty="0">
                <a:solidFill>
                  <a:srgbClr val="5A5A5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At least 75% of total assets must be real estate, cash, or government securities.</a:t>
            </a:r>
            <a:endParaRPr lang="en-US" sz="1520" dirty="0"/>
          </a:p>
        </p:txBody>
      </p:sp>
      <p:sp>
        <p:nvSpPr>
          <p:cNvPr id="14" name="Shape 12"/>
          <p:cNvSpPr/>
          <p:nvPr/>
        </p:nvSpPr>
        <p:spPr>
          <a:xfrm>
            <a:off x="502920" y="3840480"/>
            <a:ext cx="5410048" cy="1783080"/>
          </a:xfrm>
          <a:prstGeom prst="roundRect">
            <a:avLst>
              <a:gd name="adj" fmla="val 4615"/>
            </a:avLst>
          </a:prstGeom>
          <a:solidFill>
            <a:srgbClr val="FFFFFF"/>
          </a:solidFill>
          <a:ln w="12700">
            <a:solidFill>
              <a:srgbClr val="C8C0B0"/>
            </a:solidFill>
            <a:prstDash val="solid"/>
          </a:ln>
        </p:spPr>
      </p:sp>
      <p:sp>
        <p:nvSpPr>
          <p:cNvPr id="15" name="Shape 13"/>
          <p:cNvSpPr/>
          <p:nvPr/>
        </p:nvSpPr>
        <p:spPr>
          <a:xfrm>
            <a:off x="822960" y="4169664"/>
            <a:ext cx="566928" cy="566928"/>
          </a:xfrm>
          <a:prstGeom prst="roundRect">
            <a:avLst>
              <a:gd name="adj" fmla="val 12903"/>
            </a:avLst>
          </a:prstGeom>
          <a:solidFill>
            <a:srgbClr val="E4EDE6"/>
          </a:solidFill>
          <a:ln/>
        </p:spPr>
      </p:sp>
      <p:sp>
        <p:nvSpPr>
          <p:cNvPr id="16" name="Text 14"/>
          <p:cNvSpPr/>
          <p:nvPr/>
        </p:nvSpPr>
        <p:spPr>
          <a:xfrm>
            <a:off x="822960" y="4169664"/>
            <a:ext cx="566928" cy="5669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2420" b="1" dirty="0">
                <a:solidFill>
                  <a:srgbClr val="4F7A5C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3</a:t>
            </a:r>
            <a:endParaRPr lang="en-US" sz="2420" dirty="0"/>
          </a:p>
        </p:txBody>
      </p:sp>
      <p:sp>
        <p:nvSpPr>
          <p:cNvPr id="17" name="Text 15"/>
          <p:cNvSpPr/>
          <p:nvPr/>
        </p:nvSpPr>
        <p:spPr>
          <a:xfrm>
            <a:off x="1600200" y="4151376"/>
            <a:ext cx="4038448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870" b="1" dirty="0">
                <a:solidFill>
                  <a:srgbClr val="1E2A38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Distribution Test</a:t>
            </a:r>
            <a:endParaRPr lang="en-US" sz="1870" dirty="0"/>
          </a:p>
        </p:txBody>
      </p:sp>
      <p:sp>
        <p:nvSpPr>
          <p:cNvPr id="18" name="Text 16"/>
          <p:cNvSpPr/>
          <p:nvPr/>
        </p:nvSpPr>
        <p:spPr>
          <a:xfrm>
            <a:off x="1600200" y="4700016"/>
            <a:ext cx="4038448" cy="8229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ct val="106000"/>
              </a:lnSpc>
              <a:buNone/>
            </a:pPr>
            <a:r>
              <a:rPr lang="en-US" sz="1520" dirty="0">
                <a:solidFill>
                  <a:srgbClr val="5A5A5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At least 90% of taxable income must be paid to shareholders every year as dividends.</a:t>
            </a:r>
            <a:endParaRPr lang="en-US" sz="1520" dirty="0"/>
          </a:p>
        </p:txBody>
      </p:sp>
      <p:sp>
        <p:nvSpPr>
          <p:cNvPr id="19" name="Shape 17"/>
          <p:cNvSpPr/>
          <p:nvPr/>
        </p:nvSpPr>
        <p:spPr>
          <a:xfrm>
            <a:off x="6278728" y="3840480"/>
            <a:ext cx="5410048" cy="1783080"/>
          </a:xfrm>
          <a:prstGeom prst="roundRect">
            <a:avLst>
              <a:gd name="adj" fmla="val 4615"/>
            </a:avLst>
          </a:prstGeom>
          <a:solidFill>
            <a:srgbClr val="FFFFFF"/>
          </a:solidFill>
          <a:ln w="12700">
            <a:solidFill>
              <a:srgbClr val="C8C0B0"/>
            </a:solidFill>
            <a:prstDash val="solid"/>
          </a:ln>
        </p:spPr>
      </p:sp>
      <p:sp>
        <p:nvSpPr>
          <p:cNvPr id="20" name="Shape 18"/>
          <p:cNvSpPr/>
          <p:nvPr/>
        </p:nvSpPr>
        <p:spPr>
          <a:xfrm>
            <a:off x="6598768" y="4169664"/>
            <a:ext cx="566928" cy="566928"/>
          </a:xfrm>
          <a:prstGeom prst="roundRect">
            <a:avLst>
              <a:gd name="adj" fmla="val 12903"/>
            </a:avLst>
          </a:prstGeom>
          <a:solidFill>
            <a:srgbClr val="E4EDE6"/>
          </a:solidFill>
          <a:ln/>
        </p:spPr>
      </p:sp>
      <p:sp>
        <p:nvSpPr>
          <p:cNvPr id="21" name="Text 19"/>
          <p:cNvSpPr/>
          <p:nvPr/>
        </p:nvSpPr>
        <p:spPr>
          <a:xfrm>
            <a:off x="6598768" y="4169664"/>
            <a:ext cx="566928" cy="5669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2420" b="1" dirty="0">
                <a:solidFill>
                  <a:srgbClr val="4F7A5C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4</a:t>
            </a:r>
            <a:endParaRPr lang="en-US" sz="2420" dirty="0"/>
          </a:p>
        </p:txBody>
      </p:sp>
      <p:sp>
        <p:nvSpPr>
          <p:cNvPr id="22" name="Text 20"/>
          <p:cNvSpPr/>
          <p:nvPr/>
        </p:nvSpPr>
        <p:spPr>
          <a:xfrm>
            <a:off x="7376008" y="4151376"/>
            <a:ext cx="4038448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870" b="1" dirty="0">
                <a:solidFill>
                  <a:srgbClr val="1E2A38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Ownership Test</a:t>
            </a:r>
            <a:endParaRPr lang="en-US" sz="1870" dirty="0"/>
          </a:p>
        </p:txBody>
      </p:sp>
      <p:sp>
        <p:nvSpPr>
          <p:cNvPr id="23" name="Text 21"/>
          <p:cNvSpPr/>
          <p:nvPr/>
        </p:nvSpPr>
        <p:spPr>
          <a:xfrm>
            <a:off x="7376008" y="4700016"/>
            <a:ext cx="4038448" cy="8229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ct val="106000"/>
              </a:lnSpc>
              <a:buNone/>
            </a:pPr>
            <a:r>
              <a:rPr lang="en-US" sz="1520" dirty="0">
                <a:solidFill>
                  <a:srgbClr val="5A5A5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At least 100 shareholders — and no 5 individuals may own more than 50% of the shares.</a:t>
            </a:r>
            <a:endParaRPr lang="en-US" sz="1520" dirty="0"/>
          </a:p>
        </p:txBody>
      </p:sp>
      <p:sp>
        <p:nvSpPr>
          <p:cNvPr id="24" name="Shape 22"/>
          <p:cNvSpPr/>
          <p:nvPr/>
        </p:nvSpPr>
        <p:spPr>
          <a:xfrm>
            <a:off x="502920" y="6419088"/>
            <a:ext cx="11185855" cy="0"/>
          </a:xfrm>
          <a:prstGeom prst="line">
            <a:avLst/>
          </a:prstGeom>
          <a:noFill/>
          <a:ln w="9525">
            <a:solidFill>
              <a:srgbClr val="C8C0B0"/>
            </a:solidFill>
            <a:prstDash val="solid"/>
          </a:ln>
        </p:spPr>
      </p:sp>
      <p:sp>
        <p:nvSpPr>
          <p:cNvPr id="25" name="Text 23"/>
          <p:cNvSpPr/>
          <p:nvPr/>
        </p:nvSpPr>
        <p:spPr>
          <a:xfrm>
            <a:off x="502920" y="6455664"/>
            <a:ext cx="54864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40" dirty="0">
                <a:solidFill>
                  <a:srgbClr val="5A5A5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Prepared by Dr. Emad Zaher</a:t>
            </a:r>
            <a:endParaRPr lang="en-US" sz="1240" dirty="0"/>
          </a:p>
        </p:txBody>
      </p:sp>
      <p:sp>
        <p:nvSpPr>
          <p:cNvPr id="26" name="Text 24"/>
          <p:cNvSpPr/>
          <p:nvPr/>
        </p:nvSpPr>
        <p:spPr>
          <a:xfrm>
            <a:off x="11140135" y="6455664"/>
            <a:ext cx="54864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1240" dirty="0">
                <a:solidFill>
                  <a:srgbClr val="5A5A5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8</a:t>
            </a:r>
            <a:endParaRPr lang="en-US" sz="124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blipFill>
          <a:blip r:embed="rId3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02920" y="576072"/>
            <a:ext cx="11185855" cy="6400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3100" b="1" dirty="0">
                <a:solidFill>
                  <a:srgbClr val="1E2A38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Three Types of REITs</a:t>
            </a:r>
            <a:endParaRPr lang="en-US" sz="3100" dirty="0"/>
          </a:p>
        </p:txBody>
      </p:sp>
      <p:sp>
        <p:nvSpPr>
          <p:cNvPr id="3" name="Text 1"/>
          <p:cNvSpPr/>
          <p:nvPr/>
        </p:nvSpPr>
        <p:spPr>
          <a:xfrm>
            <a:off x="502920" y="1252728"/>
            <a:ext cx="10728655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ct val="102000"/>
              </a:lnSpc>
              <a:buNone/>
            </a:pPr>
            <a:r>
              <a:rPr lang="en-US" sz="1610" i="1" dirty="0">
                <a:solidFill>
                  <a:srgbClr val="5A5A5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REITs differ by what they actually do with investors' money.</a:t>
            </a:r>
            <a:endParaRPr lang="en-US" sz="1610" dirty="0"/>
          </a:p>
        </p:txBody>
      </p:sp>
      <p:sp>
        <p:nvSpPr>
          <p:cNvPr id="4" name="Shape 2"/>
          <p:cNvSpPr/>
          <p:nvPr/>
        </p:nvSpPr>
        <p:spPr>
          <a:xfrm>
            <a:off x="502920" y="1783080"/>
            <a:ext cx="3484778" cy="3566160"/>
          </a:xfrm>
          <a:prstGeom prst="roundRect">
            <a:avLst>
              <a:gd name="adj" fmla="val 2362"/>
            </a:avLst>
          </a:prstGeom>
          <a:solidFill>
            <a:srgbClr val="FFFFFF"/>
          </a:solidFill>
          <a:ln w="12700">
            <a:solidFill>
              <a:srgbClr val="C8C0B0"/>
            </a:solidFill>
            <a:prstDash val="solid"/>
          </a:ln>
        </p:spPr>
      </p:sp>
      <p:sp>
        <p:nvSpPr>
          <p:cNvPr id="5" name="Shape 3"/>
          <p:cNvSpPr/>
          <p:nvPr/>
        </p:nvSpPr>
        <p:spPr>
          <a:xfrm>
            <a:off x="502920" y="1783080"/>
            <a:ext cx="3484778" cy="1051560"/>
          </a:xfrm>
          <a:prstGeom prst="roundRect">
            <a:avLst>
              <a:gd name="adj" fmla="val 7826"/>
            </a:avLst>
          </a:prstGeom>
          <a:solidFill>
            <a:srgbClr val="1E2A38"/>
          </a:solidFill>
          <a:ln/>
        </p:spPr>
      </p:sp>
      <p:sp>
        <p:nvSpPr>
          <p:cNvPr id="6" name="Shape 4"/>
          <p:cNvSpPr/>
          <p:nvPr/>
        </p:nvSpPr>
        <p:spPr>
          <a:xfrm>
            <a:off x="502920" y="2286000"/>
            <a:ext cx="3484778" cy="548640"/>
          </a:xfrm>
          <a:prstGeom prst="rect">
            <a:avLst/>
          </a:prstGeom>
          <a:solidFill>
            <a:srgbClr val="1E2A38"/>
          </a:solidFill>
          <a:ln/>
        </p:spPr>
      </p:sp>
      <p:sp>
        <p:nvSpPr>
          <p:cNvPr id="7" name="Text 5"/>
          <p:cNvSpPr/>
          <p:nvPr/>
        </p:nvSpPr>
        <p:spPr>
          <a:xfrm>
            <a:off x="502920" y="1965960"/>
            <a:ext cx="3484778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2090" b="1" dirty="0">
                <a:solidFill>
                  <a:srgbClr val="FFFFFF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Equity REITs</a:t>
            </a:r>
            <a:endParaRPr lang="en-US" sz="2090" dirty="0"/>
          </a:p>
        </p:txBody>
      </p:sp>
      <p:sp>
        <p:nvSpPr>
          <p:cNvPr id="8" name="Text 6"/>
          <p:cNvSpPr/>
          <p:nvPr/>
        </p:nvSpPr>
        <p:spPr>
          <a:xfrm>
            <a:off x="502920" y="2441448"/>
            <a:ext cx="3484778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400" b="1" kern="0" spc="200" dirty="0">
                <a:solidFill>
                  <a:srgbClr val="F0E6E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OWN PROPERTY</a:t>
            </a:r>
            <a:endParaRPr lang="en-US" sz="1400" dirty="0"/>
          </a:p>
        </p:txBody>
      </p:sp>
      <p:sp>
        <p:nvSpPr>
          <p:cNvPr id="9" name="Text 7"/>
          <p:cNvSpPr/>
          <p:nvPr/>
        </p:nvSpPr>
        <p:spPr>
          <a:xfrm>
            <a:off x="822960" y="3108960"/>
            <a:ext cx="2844698" cy="20116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ct val="118000"/>
              </a:lnSpc>
              <a:buNone/>
            </a:pPr>
            <a:r>
              <a:rPr lang="en-US" sz="1550" dirty="0">
                <a:solidFill>
                  <a:srgbClr val="1A1A1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Own and operate physical buildings. Revenue comes from rent. The most common type — roughly 90% of REITs worldwide.</a:t>
            </a:r>
            <a:endParaRPr lang="en-US" sz="1550" dirty="0"/>
          </a:p>
        </p:txBody>
      </p:sp>
      <p:sp>
        <p:nvSpPr>
          <p:cNvPr id="10" name="Shape 8"/>
          <p:cNvSpPr/>
          <p:nvPr/>
        </p:nvSpPr>
        <p:spPr>
          <a:xfrm>
            <a:off x="4353458" y="1783080"/>
            <a:ext cx="3484778" cy="3566160"/>
          </a:xfrm>
          <a:prstGeom prst="roundRect">
            <a:avLst>
              <a:gd name="adj" fmla="val 2362"/>
            </a:avLst>
          </a:prstGeom>
          <a:solidFill>
            <a:srgbClr val="FFFFFF"/>
          </a:solidFill>
          <a:ln w="12700">
            <a:solidFill>
              <a:srgbClr val="C8C0B0"/>
            </a:solidFill>
            <a:prstDash val="solid"/>
          </a:ln>
        </p:spPr>
      </p:sp>
      <p:sp>
        <p:nvSpPr>
          <p:cNvPr id="11" name="Shape 9"/>
          <p:cNvSpPr/>
          <p:nvPr/>
        </p:nvSpPr>
        <p:spPr>
          <a:xfrm>
            <a:off x="4353458" y="1783080"/>
            <a:ext cx="3484778" cy="1051560"/>
          </a:xfrm>
          <a:prstGeom prst="roundRect">
            <a:avLst>
              <a:gd name="adj" fmla="val 7826"/>
            </a:avLst>
          </a:prstGeom>
          <a:solidFill>
            <a:srgbClr val="B85042"/>
          </a:solidFill>
          <a:ln/>
        </p:spPr>
      </p:sp>
      <p:sp>
        <p:nvSpPr>
          <p:cNvPr id="12" name="Shape 10"/>
          <p:cNvSpPr/>
          <p:nvPr/>
        </p:nvSpPr>
        <p:spPr>
          <a:xfrm>
            <a:off x="4353458" y="2286000"/>
            <a:ext cx="3484778" cy="548640"/>
          </a:xfrm>
          <a:prstGeom prst="rect">
            <a:avLst/>
          </a:prstGeom>
          <a:solidFill>
            <a:srgbClr val="B85042"/>
          </a:solidFill>
          <a:ln/>
        </p:spPr>
      </p:sp>
      <p:sp>
        <p:nvSpPr>
          <p:cNvPr id="13" name="Text 11"/>
          <p:cNvSpPr/>
          <p:nvPr/>
        </p:nvSpPr>
        <p:spPr>
          <a:xfrm>
            <a:off x="4353458" y="1965960"/>
            <a:ext cx="3484778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2090" b="1" dirty="0">
                <a:solidFill>
                  <a:srgbClr val="FFFFFF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Mortgage REITs</a:t>
            </a:r>
            <a:endParaRPr lang="en-US" sz="2090" dirty="0"/>
          </a:p>
        </p:txBody>
      </p:sp>
      <p:sp>
        <p:nvSpPr>
          <p:cNvPr id="14" name="Text 12"/>
          <p:cNvSpPr/>
          <p:nvPr/>
        </p:nvSpPr>
        <p:spPr>
          <a:xfrm>
            <a:off x="4353458" y="2441448"/>
            <a:ext cx="3484778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400" b="1" kern="0" spc="200" dirty="0">
                <a:solidFill>
                  <a:srgbClr val="F0E6E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LEND MONEY</a:t>
            </a:r>
            <a:endParaRPr lang="en-US" sz="1400" dirty="0"/>
          </a:p>
        </p:txBody>
      </p:sp>
      <p:sp>
        <p:nvSpPr>
          <p:cNvPr id="15" name="Text 13"/>
          <p:cNvSpPr/>
          <p:nvPr/>
        </p:nvSpPr>
        <p:spPr>
          <a:xfrm>
            <a:off x="4673498" y="3108960"/>
            <a:ext cx="2844698" cy="20116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ct val="118000"/>
              </a:lnSpc>
              <a:buNone/>
            </a:pPr>
            <a:r>
              <a:rPr lang="en-US" sz="1550" dirty="0">
                <a:solidFill>
                  <a:srgbClr val="1A1A1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Lend to property owners and earn interest. Their profit is the spread between what they borrow at and what they lend at.</a:t>
            </a:r>
            <a:endParaRPr lang="en-US" sz="1550" dirty="0"/>
          </a:p>
        </p:txBody>
      </p:sp>
      <p:sp>
        <p:nvSpPr>
          <p:cNvPr id="16" name="Shape 14"/>
          <p:cNvSpPr/>
          <p:nvPr/>
        </p:nvSpPr>
        <p:spPr>
          <a:xfrm>
            <a:off x="8203997" y="1783080"/>
            <a:ext cx="3484778" cy="3566160"/>
          </a:xfrm>
          <a:prstGeom prst="roundRect">
            <a:avLst>
              <a:gd name="adj" fmla="val 2362"/>
            </a:avLst>
          </a:prstGeom>
          <a:solidFill>
            <a:srgbClr val="FFFFFF"/>
          </a:solidFill>
          <a:ln w="12700">
            <a:solidFill>
              <a:srgbClr val="C8C0B0"/>
            </a:solidFill>
            <a:prstDash val="solid"/>
          </a:ln>
        </p:spPr>
      </p:sp>
      <p:sp>
        <p:nvSpPr>
          <p:cNvPr id="17" name="Shape 15"/>
          <p:cNvSpPr/>
          <p:nvPr/>
        </p:nvSpPr>
        <p:spPr>
          <a:xfrm>
            <a:off x="8203997" y="1783080"/>
            <a:ext cx="3484778" cy="1051560"/>
          </a:xfrm>
          <a:prstGeom prst="roundRect">
            <a:avLst>
              <a:gd name="adj" fmla="val 7826"/>
            </a:avLst>
          </a:prstGeom>
          <a:solidFill>
            <a:srgbClr val="4F7A5C"/>
          </a:solidFill>
          <a:ln/>
        </p:spPr>
      </p:sp>
      <p:sp>
        <p:nvSpPr>
          <p:cNvPr id="18" name="Shape 16"/>
          <p:cNvSpPr/>
          <p:nvPr/>
        </p:nvSpPr>
        <p:spPr>
          <a:xfrm>
            <a:off x="8203997" y="2286000"/>
            <a:ext cx="3484778" cy="548640"/>
          </a:xfrm>
          <a:prstGeom prst="rect">
            <a:avLst/>
          </a:prstGeom>
          <a:solidFill>
            <a:srgbClr val="4F7A5C"/>
          </a:solidFill>
          <a:ln/>
        </p:spPr>
      </p:sp>
      <p:sp>
        <p:nvSpPr>
          <p:cNvPr id="19" name="Text 17"/>
          <p:cNvSpPr/>
          <p:nvPr/>
        </p:nvSpPr>
        <p:spPr>
          <a:xfrm>
            <a:off x="8203997" y="1965960"/>
            <a:ext cx="3484778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2090" b="1" dirty="0">
                <a:solidFill>
                  <a:srgbClr val="FFFFFF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Hybrid REITs</a:t>
            </a:r>
            <a:endParaRPr lang="en-US" sz="2090" dirty="0"/>
          </a:p>
        </p:txBody>
      </p:sp>
      <p:sp>
        <p:nvSpPr>
          <p:cNvPr id="20" name="Text 18"/>
          <p:cNvSpPr/>
          <p:nvPr/>
        </p:nvSpPr>
        <p:spPr>
          <a:xfrm>
            <a:off x="8203997" y="2441448"/>
            <a:ext cx="3484778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400" b="1" kern="0" spc="200" dirty="0">
                <a:solidFill>
                  <a:srgbClr val="F0E6E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DO BOTH</a:t>
            </a:r>
            <a:endParaRPr lang="en-US" sz="1400" dirty="0"/>
          </a:p>
        </p:txBody>
      </p:sp>
      <p:sp>
        <p:nvSpPr>
          <p:cNvPr id="21" name="Text 19"/>
          <p:cNvSpPr/>
          <p:nvPr/>
        </p:nvSpPr>
        <p:spPr>
          <a:xfrm>
            <a:off x="8524037" y="3108960"/>
            <a:ext cx="2844698" cy="20116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ct val="118000"/>
              </a:lnSpc>
              <a:buNone/>
            </a:pPr>
            <a:r>
              <a:rPr lang="en-US" sz="1550" dirty="0">
                <a:solidFill>
                  <a:srgbClr val="1A1A1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Combine owning property and lending. Less common, but they spread risk across two different income sources.</a:t>
            </a:r>
            <a:endParaRPr lang="en-US" sz="1550" dirty="0"/>
          </a:p>
        </p:txBody>
      </p:sp>
      <p:sp>
        <p:nvSpPr>
          <p:cNvPr id="22" name="Shape 20"/>
          <p:cNvSpPr/>
          <p:nvPr/>
        </p:nvSpPr>
        <p:spPr>
          <a:xfrm>
            <a:off x="502920" y="6419088"/>
            <a:ext cx="11185855" cy="0"/>
          </a:xfrm>
          <a:prstGeom prst="line">
            <a:avLst/>
          </a:prstGeom>
          <a:noFill/>
          <a:ln w="9525">
            <a:solidFill>
              <a:srgbClr val="C8C0B0"/>
            </a:solidFill>
            <a:prstDash val="solid"/>
          </a:ln>
        </p:spPr>
      </p:sp>
      <p:sp>
        <p:nvSpPr>
          <p:cNvPr id="23" name="Text 21"/>
          <p:cNvSpPr/>
          <p:nvPr/>
        </p:nvSpPr>
        <p:spPr>
          <a:xfrm>
            <a:off x="502920" y="6455664"/>
            <a:ext cx="54864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40" dirty="0">
                <a:solidFill>
                  <a:srgbClr val="5A5A5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Prepared by Dr. Emad Zaher</a:t>
            </a:r>
            <a:endParaRPr lang="en-US" sz="1240" dirty="0"/>
          </a:p>
        </p:txBody>
      </p:sp>
      <p:sp>
        <p:nvSpPr>
          <p:cNvPr id="24" name="Text 22"/>
          <p:cNvSpPr/>
          <p:nvPr/>
        </p:nvSpPr>
        <p:spPr>
          <a:xfrm>
            <a:off x="11140135" y="6455664"/>
            <a:ext cx="54864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1240" dirty="0">
                <a:solidFill>
                  <a:srgbClr val="5A5A5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9</a:t>
            </a:r>
            <a:endParaRPr lang="en-US" sz="124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blipFill>
          <a:blip r:embed="rId3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02920" y="589084"/>
            <a:ext cx="11185855" cy="6400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3100" b="1" dirty="0">
                <a:solidFill>
                  <a:srgbClr val="1E2A38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Where REITs Invest: The Sub-Sectors</a:t>
            </a:r>
            <a:endParaRPr lang="en-US" sz="3100" dirty="0"/>
          </a:p>
        </p:txBody>
      </p:sp>
      <p:sp>
        <p:nvSpPr>
          <p:cNvPr id="3" name="Text 1"/>
          <p:cNvSpPr/>
          <p:nvPr/>
        </p:nvSpPr>
        <p:spPr>
          <a:xfrm>
            <a:off x="502920" y="1246046"/>
            <a:ext cx="10728655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ct val="102000"/>
              </a:lnSpc>
              <a:buNone/>
            </a:pPr>
            <a:r>
              <a:rPr lang="en-US" sz="1610" i="1" dirty="0">
                <a:solidFill>
                  <a:srgbClr val="5A5A5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Equity REITs specialise by property type — and each sector behaves differently across the economic cycle.</a:t>
            </a:r>
            <a:endParaRPr lang="en-US" sz="1610" dirty="0"/>
          </a:p>
        </p:txBody>
      </p:sp>
      <p:sp>
        <p:nvSpPr>
          <p:cNvPr id="4" name="Shape 2"/>
          <p:cNvSpPr/>
          <p:nvPr/>
        </p:nvSpPr>
        <p:spPr>
          <a:xfrm>
            <a:off x="502920" y="1828800"/>
            <a:ext cx="2556434" cy="1463040"/>
          </a:xfrm>
          <a:prstGeom prst="roundRect">
            <a:avLst>
              <a:gd name="adj" fmla="val 5625"/>
            </a:avLst>
          </a:prstGeom>
          <a:solidFill>
            <a:srgbClr val="FFFFFF"/>
          </a:solidFill>
          <a:ln w="12700">
            <a:solidFill>
              <a:srgbClr val="C8C0B0"/>
            </a:solidFill>
            <a:prstDash val="solid"/>
          </a:ln>
        </p:spPr>
      </p:sp>
      <p:sp>
        <p:nvSpPr>
          <p:cNvPr id="5" name="Shape 3"/>
          <p:cNvSpPr/>
          <p:nvPr/>
        </p:nvSpPr>
        <p:spPr>
          <a:xfrm>
            <a:off x="777240" y="2148840"/>
            <a:ext cx="457200" cy="45720"/>
          </a:xfrm>
          <a:prstGeom prst="rect">
            <a:avLst/>
          </a:prstGeom>
          <a:solidFill>
            <a:srgbClr val="B85042"/>
          </a:solidFill>
          <a:ln/>
        </p:spPr>
      </p:sp>
      <p:sp>
        <p:nvSpPr>
          <p:cNvPr id="6" name="Text 4"/>
          <p:cNvSpPr/>
          <p:nvPr/>
        </p:nvSpPr>
        <p:spPr>
          <a:xfrm>
            <a:off x="777240" y="2267712"/>
            <a:ext cx="2007794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840" b="1" dirty="0">
                <a:solidFill>
                  <a:srgbClr val="1E2A38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Residential</a:t>
            </a:r>
            <a:endParaRPr lang="en-US" sz="1840" dirty="0"/>
          </a:p>
        </p:txBody>
      </p:sp>
      <p:sp>
        <p:nvSpPr>
          <p:cNvPr id="7" name="Text 5"/>
          <p:cNvSpPr/>
          <p:nvPr/>
        </p:nvSpPr>
        <p:spPr>
          <a:xfrm>
            <a:off x="777240" y="2724912"/>
            <a:ext cx="2053514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ct val="102000"/>
              </a:lnSpc>
              <a:buNone/>
            </a:pPr>
            <a:r>
              <a:rPr lang="en-US" sz="1400" dirty="0">
                <a:solidFill>
                  <a:srgbClr val="5A5A5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Apartments &amp; student housing</a:t>
            </a:r>
            <a:endParaRPr lang="en-US" sz="1400" dirty="0"/>
          </a:p>
        </p:txBody>
      </p:sp>
      <p:sp>
        <p:nvSpPr>
          <p:cNvPr id="8" name="Shape 6"/>
          <p:cNvSpPr/>
          <p:nvPr/>
        </p:nvSpPr>
        <p:spPr>
          <a:xfrm>
            <a:off x="3379394" y="1828800"/>
            <a:ext cx="2556434" cy="1463040"/>
          </a:xfrm>
          <a:prstGeom prst="roundRect">
            <a:avLst>
              <a:gd name="adj" fmla="val 5625"/>
            </a:avLst>
          </a:prstGeom>
          <a:solidFill>
            <a:srgbClr val="F0EBDF"/>
          </a:solidFill>
          <a:ln w="12700">
            <a:solidFill>
              <a:srgbClr val="C8C0B0"/>
            </a:solidFill>
            <a:prstDash val="solid"/>
          </a:ln>
        </p:spPr>
      </p:sp>
      <p:sp>
        <p:nvSpPr>
          <p:cNvPr id="9" name="Shape 7"/>
          <p:cNvSpPr/>
          <p:nvPr/>
        </p:nvSpPr>
        <p:spPr>
          <a:xfrm>
            <a:off x="3653714" y="2148840"/>
            <a:ext cx="457200" cy="45720"/>
          </a:xfrm>
          <a:prstGeom prst="rect">
            <a:avLst/>
          </a:prstGeom>
          <a:solidFill>
            <a:srgbClr val="B85042"/>
          </a:solidFill>
          <a:ln/>
        </p:spPr>
      </p:sp>
      <p:sp>
        <p:nvSpPr>
          <p:cNvPr id="10" name="Text 8"/>
          <p:cNvSpPr/>
          <p:nvPr/>
        </p:nvSpPr>
        <p:spPr>
          <a:xfrm>
            <a:off x="3653714" y="2267712"/>
            <a:ext cx="2007794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840" b="1" dirty="0">
                <a:solidFill>
                  <a:srgbClr val="1E2A38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Office</a:t>
            </a:r>
            <a:endParaRPr lang="en-US" sz="1840" dirty="0"/>
          </a:p>
        </p:txBody>
      </p:sp>
      <p:sp>
        <p:nvSpPr>
          <p:cNvPr id="11" name="Text 9"/>
          <p:cNvSpPr/>
          <p:nvPr/>
        </p:nvSpPr>
        <p:spPr>
          <a:xfrm>
            <a:off x="3653714" y="2724912"/>
            <a:ext cx="2053514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ct val="102000"/>
              </a:lnSpc>
              <a:buNone/>
            </a:pPr>
            <a:r>
              <a:rPr lang="en-US" sz="1400" dirty="0">
                <a:solidFill>
                  <a:srgbClr val="5A5A5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City towers &amp; business parks</a:t>
            </a:r>
            <a:endParaRPr lang="en-US" sz="1400" dirty="0"/>
          </a:p>
        </p:txBody>
      </p:sp>
      <p:sp>
        <p:nvSpPr>
          <p:cNvPr id="12" name="Shape 10"/>
          <p:cNvSpPr/>
          <p:nvPr/>
        </p:nvSpPr>
        <p:spPr>
          <a:xfrm>
            <a:off x="6255868" y="1828800"/>
            <a:ext cx="2556434" cy="1463040"/>
          </a:xfrm>
          <a:prstGeom prst="roundRect">
            <a:avLst>
              <a:gd name="adj" fmla="val 5625"/>
            </a:avLst>
          </a:prstGeom>
          <a:solidFill>
            <a:srgbClr val="FFFFFF"/>
          </a:solidFill>
          <a:ln w="12700">
            <a:solidFill>
              <a:srgbClr val="C8C0B0"/>
            </a:solidFill>
            <a:prstDash val="solid"/>
          </a:ln>
        </p:spPr>
      </p:sp>
      <p:sp>
        <p:nvSpPr>
          <p:cNvPr id="13" name="Shape 11"/>
          <p:cNvSpPr/>
          <p:nvPr/>
        </p:nvSpPr>
        <p:spPr>
          <a:xfrm>
            <a:off x="6530188" y="2148840"/>
            <a:ext cx="457200" cy="45720"/>
          </a:xfrm>
          <a:prstGeom prst="rect">
            <a:avLst/>
          </a:prstGeom>
          <a:solidFill>
            <a:srgbClr val="B85042"/>
          </a:solidFill>
          <a:ln/>
        </p:spPr>
      </p:sp>
      <p:sp>
        <p:nvSpPr>
          <p:cNvPr id="14" name="Text 12"/>
          <p:cNvSpPr/>
          <p:nvPr/>
        </p:nvSpPr>
        <p:spPr>
          <a:xfrm>
            <a:off x="6530188" y="2267712"/>
            <a:ext cx="2007794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840" b="1" dirty="0">
                <a:solidFill>
                  <a:srgbClr val="1E2A38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Retail</a:t>
            </a:r>
            <a:endParaRPr lang="en-US" sz="1840" dirty="0"/>
          </a:p>
        </p:txBody>
      </p:sp>
      <p:sp>
        <p:nvSpPr>
          <p:cNvPr id="15" name="Text 13"/>
          <p:cNvSpPr/>
          <p:nvPr/>
        </p:nvSpPr>
        <p:spPr>
          <a:xfrm>
            <a:off x="6530188" y="2724912"/>
            <a:ext cx="2053514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ct val="102000"/>
              </a:lnSpc>
              <a:buNone/>
            </a:pPr>
            <a:r>
              <a:rPr lang="en-US" sz="1400" dirty="0">
                <a:solidFill>
                  <a:srgbClr val="5A5A5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Malls &amp; shopping centres</a:t>
            </a:r>
            <a:endParaRPr lang="en-US" sz="1400" dirty="0"/>
          </a:p>
        </p:txBody>
      </p:sp>
      <p:sp>
        <p:nvSpPr>
          <p:cNvPr id="16" name="Shape 14"/>
          <p:cNvSpPr/>
          <p:nvPr/>
        </p:nvSpPr>
        <p:spPr>
          <a:xfrm>
            <a:off x="9132341" y="1828800"/>
            <a:ext cx="2556434" cy="1463040"/>
          </a:xfrm>
          <a:prstGeom prst="roundRect">
            <a:avLst>
              <a:gd name="adj" fmla="val 5625"/>
            </a:avLst>
          </a:prstGeom>
          <a:solidFill>
            <a:srgbClr val="F0EBDF"/>
          </a:solidFill>
          <a:ln w="12700">
            <a:solidFill>
              <a:srgbClr val="C8C0B0"/>
            </a:solidFill>
            <a:prstDash val="solid"/>
          </a:ln>
        </p:spPr>
      </p:sp>
      <p:sp>
        <p:nvSpPr>
          <p:cNvPr id="17" name="Shape 15"/>
          <p:cNvSpPr/>
          <p:nvPr/>
        </p:nvSpPr>
        <p:spPr>
          <a:xfrm>
            <a:off x="9406661" y="2148840"/>
            <a:ext cx="457200" cy="45720"/>
          </a:xfrm>
          <a:prstGeom prst="rect">
            <a:avLst/>
          </a:prstGeom>
          <a:solidFill>
            <a:srgbClr val="B85042"/>
          </a:solidFill>
          <a:ln/>
        </p:spPr>
      </p:sp>
      <p:sp>
        <p:nvSpPr>
          <p:cNvPr id="18" name="Text 16"/>
          <p:cNvSpPr/>
          <p:nvPr/>
        </p:nvSpPr>
        <p:spPr>
          <a:xfrm>
            <a:off x="9406661" y="2267712"/>
            <a:ext cx="2007794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840" b="1" dirty="0">
                <a:solidFill>
                  <a:srgbClr val="1E2A38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Industrial</a:t>
            </a:r>
            <a:endParaRPr lang="en-US" sz="1840" dirty="0"/>
          </a:p>
        </p:txBody>
      </p:sp>
      <p:sp>
        <p:nvSpPr>
          <p:cNvPr id="19" name="Text 17"/>
          <p:cNvSpPr/>
          <p:nvPr/>
        </p:nvSpPr>
        <p:spPr>
          <a:xfrm>
            <a:off x="9406661" y="2724912"/>
            <a:ext cx="2053514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ct val="102000"/>
              </a:lnSpc>
              <a:buNone/>
            </a:pPr>
            <a:r>
              <a:rPr lang="en-US" sz="1400" dirty="0">
                <a:solidFill>
                  <a:srgbClr val="5A5A5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Warehouses &amp; logistics hubs</a:t>
            </a:r>
            <a:endParaRPr lang="en-US" sz="1400" dirty="0"/>
          </a:p>
        </p:txBody>
      </p:sp>
      <p:sp>
        <p:nvSpPr>
          <p:cNvPr id="20" name="Shape 18"/>
          <p:cNvSpPr/>
          <p:nvPr/>
        </p:nvSpPr>
        <p:spPr>
          <a:xfrm>
            <a:off x="502920" y="3611880"/>
            <a:ext cx="2556434" cy="1463040"/>
          </a:xfrm>
          <a:prstGeom prst="roundRect">
            <a:avLst>
              <a:gd name="adj" fmla="val 5625"/>
            </a:avLst>
          </a:prstGeom>
          <a:solidFill>
            <a:srgbClr val="FFFFFF"/>
          </a:solidFill>
          <a:ln w="12700">
            <a:solidFill>
              <a:srgbClr val="C8C0B0"/>
            </a:solidFill>
            <a:prstDash val="solid"/>
          </a:ln>
        </p:spPr>
      </p:sp>
      <p:sp>
        <p:nvSpPr>
          <p:cNvPr id="21" name="Shape 19"/>
          <p:cNvSpPr/>
          <p:nvPr/>
        </p:nvSpPr>
        <p:spPr>
          <a:xfrm>
            <a:off x="777240" y="3931920"/>
            <a:ext cx="457200" cy="45720"/>
          </a:xfrm>
          <a:prstGeom prst="rect">
            <a:avLst/>
          </a:prstGeom>
          <a:solidFill>
            <a:srgbClr val="B85042"/>
          </a:solidFill>
          <a:ln/>
        </p:spPr>
      </p:sp>
      <p:sp>
        <p:nvSpPr>
          <p:cNvPr id="22" name="Text 20"/>
          <p:cNvSpPr/>
          <p:nvPr/>
        </p:nvSpPr>
        <p:spPr>
          <a:xfrm>
            <a:off x="777240" y="4050792"/>
            <a:ext cx="2007794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840" b="1" dirty="0">
                <a:solidFill>
                  <a:srgbClr val="1E2A38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Healthcare</a:t>
            </a:r>
            <a:endParaRPr lang="en-US" sz="1840" dirty="0"/>
          </a:p>
        </p:txBody>
      </p:sp>
      <p:sp>
        <p:nvSpPr>
          <p:cNvPr id="23" name="Text 21"/>
          <p:cNvSpPr/>
          <p:nvPr/>
        </p:nvSpPr>
        <p:spPr>
          <a:xfrm>
            <a:off x="777240" y="4507992"/>
            <a:ext cx="2053514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ct val="102000"/>
              </a:lnSpc>
              <a:buNone/>
            </a:pPr>
            <a:r>
              <a:rPr lang="en-US" sz="1400" dirty="0">
                <a:solidFill>
                  <a:srgbClr val="5A5A5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Hospitals &amp; senior living</a:t>
            </a:r>
            <a:endParaRPr lang="en-US" sz="1400" dirty="0"/>
          </a:p>
        </p:txBody>
      </p:sp>
      <p:sp>
        <p:nvSpPr>
          <p:cNvPr id="24" name="Shape 22"/>
          <p:cNvSpPr/>
          <p:nvPr/>
        </p:nvSpPr>
        <p:spPr>
          <a:xfrm>
            <a:off x="3379394" y="3611880"/>
            <a:ext cx="2556434" cy="1463040"/>
          </a:xfrm>
          <a:prstGeom prst="roundRect">
            <a:avLst>
              <a:gd name="adj" fmla="val 5625"/>
            </a:avLst>
          </a:prstGeom>
          <a:solidFill>
            <a:srgbClr val="F0EBDF"/>
          </a:solidFill>
          <a:ln w="12700">
            <a:solidFill>
              <a:srgbClr val="C8C0B0"/>
            </a:solidFill>
            <a:prstDash val="solid"/>
          </a:ln>
        </p:spPr>
      </p:sp>
      <p:sp>
        <p:nvSpPr>
          <p:cNvPr id="25" name="Shape 23"/>
          <p:cNvSpPr/>
          <p:nvPr/>
        </p:nvSpPr>
        <p:spPr>
          <a:xfrm>
            <a:off x="3653714" y="3931920"/>
            <a:ext cx="457200" cy="45720"/>
          </a:xfrm>
          <a:prstGeom prst="rect">
            <a:avLst/>
          </a:prstGeom>
          <a:solidFill>
            <a:srgbClr val="B85042"/>
          </a:solidFill>
          <a:ln/>
        </p:spPr>
      </p:sp>
      <p:sp>
        <p:nvSpPr>
          <p:cNvPr id="26" name="Text 24"/>
          <p:cNvSpPr/>
          <p:nvPr/>
        </p:nvSpPr>
        <p:spPr>
          <a:xfrm>
            <a:off x="3653714" y="4050792"/>
            <a:ext cx="2007794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840" b="1" dirty="0">
                <a:solidFill>
                  <a:srgbClr val="1E2A38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Data Centres</a:t>
            </a:r>
            <a:endParaRPr lang="en-US" sz="1840" dirty="0"/>
          </a:p>
        </p:txBody>
      </p:sp>
      <p:sp>
        <p:nvSpPr>
          <p:cNvPr id="27" name="Text 25"/>
          <p:cNvSpPr/>
          <p:nvPr/>
        </p:nvSpPr>
        <p:spPr>
          <a:xfrm>
            <a:off x="3653714" y="4507992"/>
            <a:ext cx="2053514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ct val="102000"/>
              </a:lnSpc>
              <a:buNone/>
            </a:pPr>
            <a:r>
              <a:rPr lang="en-US" sz="1400" dirty="0">
                <a:solidFill>
                  <a:srgbClr val="5A5A5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Cloud &amp; digital infrastructure</a:t>
            </a:r>
            <a:endParaRPr lang="en-US" sz="1400" dirty="0"/>
          </a:p>
        </p:txBody>
      </p:sp>
      <p:sp>
        <p:nvSpPr>
          <p:cNvPr id="28" name="Shape 26"/>
          <p:cNvSpPr/>
          <p:nvPr/>
        </p:nvSpPr>
        <p:spPr>
          <a:xfrm>
            <a:off x="6255868" y="3611880"/>
            <a:ext cx="2556434" cy="1463040"/>
          </a:xfrm>
          <a:prstGeom prst="roundRect">
            <a:avLst>
              <a:gd name="adj" fmla="val 5625"/>
            </a:avLst>
          </a:prstGeom>
          <a:solidFill>
            <a:srgbClr val="FFFFFF"/>
          </a:solidFill>
          <a:ln w="12700">
            <a:solidFill>
              <a:srgbClr val="C8C0B0"/>
            </a:solidFill>
            <a:prstDash val="solid"/>
          </a:ln>
        </p:spPr>
      </p:sp>
      <p:sp>
        <p:nvSpPr>
          <p:cNvPr id="29" name="Shape 27"/>
          <p:cNvSpPr/>
          <p:nvPr/>
        </p:nvSpPr>
        <p:spPr>
          <a:xfrm>
            <a:off x="6530188" y="3931920"/>
            <a:ext cx="457200" cy="45720"/>
          </a:xfrm>
          <a:prstGeom prst="rect">
            <a:avLst/>
          </a:prstGeom>
          <a:solidFill>
            <a:srgbClr val="B85042"/>
          </a:solidFill>
          <a:ln/>
        </p:spPr>
      </p:sp>
      <p:sp>
        <p:nvSpPr>
          <p:cNvPr id="30" name="Text 28"/>
          <p:cNvSpPr/>
          <p:nvPr/>
        </p:nvSpPr>
        <p:spPr>
          <a:xfrm>
            <a:off x="6530188" y="4050792"/>
            <a:ext cx="2007794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840" b="1" dirty="0">
                <a:solidFill>
                  <a:srgbClr val="1E2A38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Hospitality</a:t>
            </a:r>
            <a:endParaRPr lang="en-US" sz="1840" dirty="0"/>
          </a:p>
        </p:txBody>
      </p:sp>
      <p:sp>
        <p:nvSpPr>
          <p:cNvPr id="31" name="Text 29"/>
          <p:cNvSpPr/>
          <p:nvPr/>
        </p:nvSpPr>
        <p:spPr>
          <a:xfrm>
            <a:off x="6530188" y="4507992"/>
            <a:ext cx="2053514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ct val="102000"/>
              </a:lnSpc>
              <a:buNone/>
            </a:pPr>
            <a:r>
              <a:rPr lang="en-US" sz="1400" dirty="0">
                <a:solidFill>
                  <a:srgbClr val="5A5A5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Hotels &amp; resorts</a:t>
            </a:r>
            <a:endParaRPr lang="en-US" sz="1400" dirty="0"/>
          </a:p>
        </p:txBody>
      </p:sp>
      <p:sp>
        <p:nvSpPr>
          <p:cNvPr id="32" name="Shape 30"/>
          <p:cNvSpPr/>
          <p:nvPr/>
        </p:nvSpPr>
        <p:spPr>
          <a:xfrm>
            <a:off x="9132341" y="3611880"/>
            <a:ext cx="2556434" cy="1463040"/>
          </a:xfrm>
          <a:prstGeom prst="roundRect">
            <a:avLst>
              <a:gd name="adj" fmla="val 5625"/>
            </a:avLst>
          </a:prstGeom>
          <a:solidFill>
            <a:srgbClr val="F0EBDF"/>
          </a:solidFill>
          <a:ln w="12700">
            <a:solidFill>
              <a:srgbClr val="C8C0B0"/>
            </a:solidFill>
            <a:prstDash val="solid"/>
          </a:ln>
        </p:spPr>
      </p:sp>
      <p:sp>
        <p:nvSpPr>
          <p:cNvPr id="33" name="Shape 31"/>
          <p:cNvSpPr/>
          <p:nvPr/>
        </p:nvSpPr>
        <p:spPr>
          <a:xfrm>
            <a:off x="9406661" y="3931920"/>
            <a:ext cx="457200" cy="45720"/>
          </a:xfrm>
          <a:prstGeom prst="rect">
            <a:avLst/>
          </a:prstGeom>
          <a:solidFill>
            <a:srgbClr val="B85042"/>
          </a:solidFill>
          <a:ln/>
        </p:spPr>
      </p:sp>
      <p:sp>
        <p:nvSpPr>
          <p:cNvPr id="34" name="Text 32"/>
          <p:cNvSpPr/>
          <p:nvPr/>
        </p:nvSpPr>
        <p:spPr>
          <a:xfrm>
            <a:off x="9406661" y="4050792"/>
            <a:ext cx="2007794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840" b="1" dirty="0">
                <a:solidFill>
                  <a:srgbClr val="1E2A38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Self-Storage</a:t>
            </a:r>
            <a:endParaRPr lang="en-US" sz="1840" dirty="0"/>
          </a:p>
        </p:txBody>
      </p:sp>
      <p:sp>
        <p:nvSpPr>
          <p:cNvPr id="35" name="Text 33"/>
          <p:cNvSpPr/>
          <p:nvPr/>
        </p:nvSpPr>
        <p:spPr>
          <a:xfrm>
            <a:off x="9406661" y="4507992"/>
            <a:ext cx="2053514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ct val="102000"/>
              </a:lnSpc>
              <a:buNone/>
            </a:pPr>
            <a:r>
              <a:rPr lang="en-US" sz="1400" dirty="0">
                <a:solidFill>
                  <a:srgbClr val="5A5A5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Storage units &amp; facilities</a:t>
            </a:r>
            <a:endParaRPr lang="en-US" sz="1400" dirty="0"/>
          </a:p>
        </p:txBody>
      </p:sp>
      <p:sp>
        <p:nvSpPr>
          <p:cNvPr id="36" name="Shape 34"/>
          <p:cNvSpPr/>
          <p:nvPr/>
        </p:nvSpPr>
        <p:spPr>
          <a:xfrm>
            <a:off x="502920" y="6419088"/>
            <a:ext cx="11185855" cy="0"/>
          </a:xfrm>
          <a:prstGeom prst="line">
            <a:avLst/>
          </a:prstGeom>
          <a:noFill/>
          <a:ln w="9525">
            <a:solidFill>
              <a:srgbClr val="C8C0B0"/>
            </a:solidFill>
            <a:prstDash val="solid"/>
          </a:ln>
        </p:spPr>
      </p:sp>
      <p:sp>
        <p:nvSpPr>
          <p:cNvPr id="37" name="Text 35"/>
          <p:cNvSpPr/>
          <p:nvPr/>
        </p:nvSpPr>
        <p:spPr>
          <a:xfrm>
            <a:off x="502920" y="6455664"/>
            <a:ext cx="54864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40" dirty="0">
                <a:solidFill>
                  <a:srgbClr val="5A5A5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Prepared by Dr. Emad Zaher</a:t>
            </a:r>
            <a:endParaRPr lang="en-US" sz="1240" dirty="0"/>
          </a:p>
        </p:txBody>
      </p:sp>
      <p:sp>
        <p:nvSpPr>
          <p:cNvPr id="38" name="Text 36"/>
          <p:cNvSpPr/>
          <p:nvPr/>
        </p:nvSpPr>
        <p:spPr>
          <a:xfrm>
            <a:off x="11140135" y="6455664"/>
            <a:ext cx="54864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1240" dirty="0">
                <a:solidFill>
                  <a:srgbClr val="5A5A5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10</a:t>
            </a:r>
            <a:endParaRPr lang="en-US" sz="124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blipFill>
          <a:blip r:embed="rId3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02920" y="589084"/>
            <a:ext cx="11185855" cy="6400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3100" b="1" dirty="0">
                <a:solidFill>
                  <a:srgbClr val="1E2A38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REITs: Strengths &amp; Limitations</a:t>
            </a:r>
            <a:endParaRPr lang="en-US" sz="3100" dirty="0"/>
          </a:p>
        </p:txBody>
      </p:sp>
      <p:sp>
        <p:nvSpPr>
          <p:cNvPr id="3" name="Text 1"/>
          <p:cNvSpPr/>
          <p:nvPr/>
        </p:nvSpPr>
        <p:spPr>
          <a:xfrm>
            <a:off x="502920" y="1246046"/>
            <a:ext cx="10728655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ct val="102000"/>
              </a:lnSpc>
              <a:buNone/>
            </a:pPr>
            <a:r>
              <a:rPr lang="en-US" sz="1610" i="1" dirty="0">
                <a:solidFill>
                  <a:srgbClr val="5A5A5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Every investment involves a trade-off. Here is the honest balance sheet for REITs.</a:t>
            </a:r>
            <a:endParaRPr lang="en-US" sz="1610" dirty="0"/>
          </a:p>
        </p:txBody>
      </p:sp>
      <p:sp>
        <p:nvSpPr>
          <p:cNvPr id="4" name="Shape 2"/>
          <p:cNvSpPr/>
          <p:nvPr/>
        </p:nvSpPr>
        <p:spPr>
          <a:xfrm>
            <a:off x="502920" y="1691640"/>
            <a:ext cx="5410048" cy="4480560"/>
          </a:xfrm>
          <a:prstGeom prst="roundRect">
            <a:avLst>
              <a:gd name="adj" fmla="val 1837"/>
            </a:avLst>
          </a:prstGeom>
          <a:solidFill>
            <a:srgbClr val="FFFFFF"/>
          </a:solidFill>
          <a:ln w="12700">
            <a:solidFill>
              <a:srgbClr val="C8C0B0"/>
            </a:solidFill>
            <a:prstDash val="solid"/>
          </a:ln>
        </p:spPr>
      </p:sp>
      <p:sp>
        <p:nvSpPr>
          <p:cNvPr id="5" name="Shape 3"/>
          <p:cNvSpPr/>
          <p:nvPr/>
        </p:nvSpPr>
        <p:spPr>
          <a:xfrm>
            <a:off x="502920" y="1691640"/>
            <a:ext cx="5410048" cy="603504"/>
          </a:xfrm>
          <a:prstGeom prst="roundRect">
            <a:avLst>
              <a:gd name="adj" fmla="val 13636"/>
            </a:avLst>
          </a:prstGeom>
          <a:solidFill>
            <a:srgbClr val="4F7A5C"/>
          </a:solidFill>
          <a:ln/>
        </p:spPr>
      </p:sp>
      <p:sp>
        <p:nvSpPr>
          <p:cNvPr id="6" name="Shape 4"/>
          <p:cNvSpPr/>
          <p:nvPr/>
        </p:nvSpPr>
        <p:spPr>
          <a:xfrm>
            <a:off x="502920" y="1993392"/>
            <a:ext cx="5410048" cy="301752"/>
          </a:xfrm>
          <a:prstGeom prst="rect">
            <a:avLst/>
          </a:prstGeom>
          <a:solidFill>
            <a:srgbClr val="4F7A5C"/>
          </a:solidFill>
          <a:ln/>
        </p:spPr>
      </p:sp>
      <p:sp>
        <p:nvSpPr>
          <p:cNvPr id="7" name="Text 5"/>
          <p:cNvSpPr/>
          <p:nvPr/>
        </p:nvSpPr>
        <p:spPr>
          <a:xfrm>
            <a:off x="502920" y="1691640"/>
            <a:ext cx="5410048" cy="60350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870" b="1" dirty="0">
                <a:solidFill>
                  <a:srgbClr val="FFFFFF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Why REITs Are Attractive</a:t>
            </a:r>
            <a:endParaRPr lang="en-US" sz="1870" dirty="0"/>
          </a:p>
        </p:txBody>
      </p:sp>
      <p:sp>
        <p:nvSpPr>
          <p:cNvPr id="8" name="Shape 6"/>
          <p:cNvSpPr/>
          <p:nvPr/>
        </p:nvSpPr>
        <p:spPr>
          <a:xfrm>
            <a:off x="868680" y="2578608"/>
            <a:ext cx="310896" cy="310896"/>
          </a:xfrm>
          <a:prstGeom prst="ellipse">
            <a:avLst/>
          </a:prstGeom>
          <a:solidFill>
            <a:srgbClr val="E4EDE6"/>
          </a:solidFill>
          <a:ln/>
        </p:spPr>
      </p:sp>
      <p:sp>
        <p:nvSpPr>
          <p:cNvPr id="9" name="Text 7"/>
          <p:cNvSpPr/>
          <p:nvPr/>
        </p:nvSpPr>
        <p:spPr>
          <a:xfrm>
            <a:off x="868680" y="2578608"/>
            <a:ext cx="310896" cy="31089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590" b="1" dirty="0">
                <a:solidFill>
                  <a:srgbClr val="4F7A5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✓</a:t>
            </a:r>
            <a:endParaRPr lang="en-US" sz="1590" dirty="0"/>
          </a:p>
        </p:txBody>
      </p:sp>
      <p:sp>
        <p:nvSpPr>
          <p:cNvPr id="10" name="Text 8"/>
          <p:cNvSpPr/>
          <p:nvPr/>
        </p:nvSpPr>
        <p:spPr>
          <a:xfrm>
            <a:off x="1325880" y="2487168"/>
            <a:ext cx="4267048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ct val="100000"/>
              </a:lnSpc>
              <a:buNone/>
            </a:pPr>
            <a:r>
              <a:rPr lang="en-US" sz="1590" dirty="0">
                <a:solidFill>
                  <a:srgbClr val="1A1A1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Liquidity — buy or sell on any trading day</a:t>
            </a:r>
            <a:endParaRPr lang="en-US" sz="1590" dirty="0"/>
          </a:p>
        </p:txBody>
      </p:sp>
      <p:sp>
        <p:nvSpPr>
          <p:cNvPr id="11" name="Shape 9"/>
          <p:cNvSpPr/>
          <p:nvPr/>
        </p:nvSpPr>
        <p:spPr>
          <a:xfrm>
            <a:off x="868680" y="3291840"/>
            <a:ext cx="310896" cy="310896"/>
          </a:xfrm>
          <a:prstGeom prst="ellipse">
            <a:avLst/>
          </a:prstGeom>
          <a:solidFill>
            <a:srgbClr val="E4EDE6"/>
          </a:solidFill>
          <a:ln/>
        </p:spPr>
      </p:sp>
      <p:sp>
        <p:nvSpPr>
          <p:cNvPr id="12" name="Text 10"/>
          <p:cNvSpPr/>
          <p:nvPr/>
        </p:nvSpPr>
        <p:spPr>
          <a:xfrm>
            <a:off x="868680" y="3291840"/>
            <a:ext cx="310896" cy="31089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590" b="1" dirty="0">
                <a:solidFill>
                  <a:srgbClr val="4F7A5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✓</a:t>
            </a:r>
            <a:endParaRPr lang="en-US" sz="1590" dirty="0"/>
          </a:p>
        </p:txBody>
      </p:sp>
      <p:sp>
        <p:nvSpPr>
          <p:cNvPr id="13" name="Text 11"/>
          <p:cNvSpPr/>
          <p:nvPr/>
        </p:nvSpPr>
        <p:spPr>
          <a:xfrm>
            <a:off x="1325880" y="3200400"/>
            <a:ext cx="4267048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ct val="100000"/>
              </a:lnSpc>
              <a:buNone/>
            </a:pPr>
            <a:r>
              <a:rPr lang="en-US" sz="1590" dirty="0">
                <a:solidFill>
                  <a:srgbClr val="1A1A1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Diversification — one share, many properties</a:t>
            </a:r>
            <a:endParaRPr lang="en-US" sz="1590" dirty="0"/>
          </a:p>
        </p:txBody>
      </p:sp>
      <p:sp>
        <p:nvSpPr>
          <p:cNvPr id="14" name="Shape 12"/>
          <p:cNvSpPr/>
          <p:nvPr/>
        </p:nvSpPr>
        <p:spPr>
          <a:xfrm>
            <a:off x="868680" y="4005072"/>
            <a:ext cx="310896" cy="310896"/>
          </a:xfrm>
          <a:prstGeom prst="ellipse">
            <a:avLst/>
          </a:prstGeom>
          <a:solidFill>
            <a:srgbClr val="E4EDE6"/>
          </a:solidFill>
          <a:ln/>
        </p:spPr>
      </p:sp>
      <p:sp>
        <p:nvSpPr>
          <p:cNvPr id="15" name="Text 13"/>
          <p:cNvSpPr/>
          <p:nvPr/>
        </p:nvSpPr>
        <p:spPr>
          <a:xfrm>
            <a:off x="868680" y="4005072"/>
            <a:ext cx="310896" cy="31089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590" b="1" dirty="0">
                <a:solidFill>
                  <a:srgbClr val="4F7A5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✓</a:t>
            </a:r>
            <a:endParaRPr lang="en-US" sz="1590" dirty="0"/>
          </a:p>
        </p:txBody>
      </p:sp>
      <p:sp>
        <p:nvSpPr>
          <p:cNvPr id="16" name="Text 14"/>
          <p:cNvSpPr/>
          <p:nvPr/>
        </p:nvSpPr>
        <p:spPr>
          <a:xfrm>
            <a:off x="1325880" y="3913632"/>
            <a:ext cx="4267048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ct val="100000"/>
              </a:lnSpc>
              <a:buNone/>
            </a:pPr>
            <a:r>
              <a:rPr lang="en-US" sz="1590" dirty="0">
                <a:solidFill>
                  <a:srgbClr val="1A1A1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Professional management handles everything</a:t>
            </a:r>
            <a:endParaRPr lang="en-US" sz="1590" dirty="0"/>
          </a:p>
        </p:txBody>
      </p:sp>
      <p:sp>
        <p:nvSpPr>
          <p:cNvPr id="17" name="Shape 15"/>
          <p:cNvSpPr/>
          <p:nvPr/>
        </p:nvSpPr>
        <p:spPr>
          <a:xfrm>
            <a:off x="868680" y="4718304"/>
            <a:ext cx="310896" cy="310896"/>
          </a:xfrm>
          <a:prstGeom prst="ellipse">
            <a:avLst/>
          </a:prstGeom>
          <a:solidFill>
            <a:srgbClr val="E4EDE6"/>
          </a:solidFill>
          <a:ln/>
        </p:spPr>
      </p:sp>
      <p:sp>
        <p:nvSpPr>
          <p:cNvPr id="18" name="Text 16"/>
          <p:cNvSpPr/>
          <p:nvPr/>
        </p:nvSpPr>
        <p:spPr>
          <a:xfrm>
            <a:off x="868680" y="4718304"/>
            <a:ext cx="310896" cy="31089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590" b="1" dirty="0">
                <a:solidFill>
                  <a:srgbClr val="4F7A5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✓</a:t>
            </a:r>
            <a:endParaRPr lang="en-US" sz="1590" dirty="0"/>
          </a:p>
        </p:txBody>
      </p:sp>
      <p:sp>
        <p:nvSpPr>
          <p:cNvPr id="19" name="Text 17"/>
          <p:cNvSpPr/>
          <p:nvPr/>
        </p:nvSpPr>
        <p:spPr>
          <a:xfrm>
            <a:off x="1325880" y="4626864"/>
            <a:ext cx="4267048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ct val="100000"/>
              </a:lnSpc>
              <a:buNone/>
            </a:pPr>
            <a:r>
              <a:rPr lang="en-US" sz="1590" dirty="0">
                <a:solidFill>
                  <a:srgbClr val="1A1A1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Regular dividends — 90%+ payout means steady cash</a:t>
            </a:r>
            <a:endParaRPr lang="en-US" sz="1590" dirty="0"/>
          </a:p>
        </p:txBody>
      </p:sp>
      <p:sp>
        <p:nvSpPr>
          <p:cNvPr id="20" name="Shape 18"/>
          <p:cNvSpPr/>
          <p:nvPr/>
        </p:nvSpPr>
        <p:spPr>
          <a:xfrm>
            <a:off x="868680" y="5431536"/>
            <a:ext cx="310896" cy="310896"/>
          </a:xfrm>
          <a:prstGeom prst="ellipse">
            <a:avLst/>
          </a:prstGeom>
          <a:solidFill>
            <a:srgbClr val="E4EDE6"/>
          </a:solidFill>
          <a:ln/>
        </p:spPr>
      </p:sp>
      <p:sp>
        <p:nvSpPr>
          <p:cNvPr id="21" name="Text 19"/>
          <p:cNvSpPr/>
          <p:nvPr/>
        </p:nvSpPr>
        <p:spPr>
          <a:xfrm>
            <a:off x="868680" y="5431536"/>
            <a:ext cx="310896" cy="31089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590" b="1" dirty="0">
                <a:solidFill>
                  <a:srgbClr val="4F7A5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✓</a:t>
            </a:r>
            <a:endParaRPr lang="en-US" sz="1590" dirty="0"/>
          </a:p>
        </p:txBody>
      </p:sp>
      <p:sp>
        <p:nvSpPr>
          <p:cNvPr id="22" name="Text 20"/>
          <p:cNvSpPr/>
          <p:nvPr/>
        </p:nvSpPr>
        <p:spPr>
          <a:xfrm>
            <a:off x="1325880" y="5340096"/>
            <a:ext cx="4267048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ct val="100000"/>
              </a:lnSpc>
              <a:buNone/>
            </a:pPr>
            <a:r>
              <a:rPr lang="en-US" sz="1590" dirty="0">
                <a:solidFill>
                  <a:srgbClr val="1A1A1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Low minimum — open to small investors</a:t>
            </a:r>
            <a:endParaRPr lang="en-US" sz="1590" dirty="0"/>
          </a:p>
        </p:txBody>
      </p:sp>
      <p:sp>
        <p:nvSpPr>
          <p:cNvPr id="23" name="Shape 21"/>
          <p:cNvSpPr/>
          <p:nvPr/>
        </p:nvSpPr>
        <p:spPr>
          <a:xfrm>
            <a:off x="6278728" y="1691640"/>
            <a:ext cx="5410048" cy="4480560"/>
          </a:xfrm>
          <a:prstGeom prst="roundRect">
            <a:avLst>
              <a:gd name="adj" fmla="val 1837"/>
            </a:avLst>
          </a:prstGeom>
          <a:solidFill>
            <a:srgbClr val="FFFFFF"/>
          </a:solidFill>
          <a:ln w="12700">
            <a:solidFill>
              <a:srgbClr val="C8C0B0"/>
            </a:solidFill>
            <a:prstDash val="solid"/>
          </a:ln>
        </p:spPr>
      </p:sp>
      <p:sp>
        <p:nvSpPr>
          <p:cNvPr id="24" name="Shape 22"/>
          <p:cNvSpPr/>
          <p:nvPr/>
        </p:nvSpPr>
        <p:spPr>
          <a:xfrm>
            <a:off x="6278728" y="1691640"/>
            <a:ext cx="5410048" cy="603504"/>
          </a:xfrm>
          <a:prstGeom prst="roundRect">
            <a:avLst>
              <a:gd name="adj" fmla="val 13636"/>
            </a:avLst>
          </a:prstGeom>
          <a:solidFill>
            <a:srgbClr val="B85042"/>
          </a:solidFill>
          <a:ln/>
        </p:spPr>
      </p:sp>
      <p:sp>
        <p:nvSpPr>
          <p:cNvPr id="25" name="Shape 23"/>
          <p:cNvSpPr/>
          <p:nvPr/>
        </p:nvSpPr>
        <p:spPr>
          <a:xfrm>
            <a:off x="6278728" y="1993392"/>
            <a:ext cx="5410048" cy="301752"/>
          </a:xfrm>
          <a:prstGeom prst="rect">
            <a:avLst/>
          </a:prstGeom>
          <a:solidFill>
            <a:srgbClr val="B85042"/>
          </a:solidFill>
          <a:ln/>
        </p:spPr>
      </p:sp>
      <p:sp>
        <p:nvSpPr>
          <p:cNvPr id="26" name="Text 24"/>
          <p:cNvSpPr/>
          <p:nvPr/>
        </p:nvSpPr>
        <p:spPr>
          <a:xfrm>
            <a:off x="6278728" y="1691640"/>
            <a:ext cx="5410048" cy="60350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870" b="1" dirty="0">
                <a:solidFill>
                  <a:srgbClr val="FFFFFF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Limitations to Consider</a:t>
            </a:r>
            <a:endParaRPr lang="en-US" sz="1870" dirty="0"/>
          </a:p>
        </p:txBody>
      </p:sp>
      <p:sp>
        <p:nvSpPr>
          <p:cNvPr id="27" name="Shape 25"/>
          <p:cNvSpPr/>
          <p:nvPr/>
        </p:nvSpPr>
        <p:spPr>
          <a:xfrm>
            <a:off x="6644488" y="2578608"/>
            <a:ext cx="310896" cy="310896"/>
          </a:xfrm>
          <a:prstGeom prst="ellipse">
            <a:avLst/>
          </a:prstGeom>
          <a:solidFill>
            <a:srgbClr val="F3E4E1"/>
          </a:solidFill>
          <a:ln/>
        </p:spPr>
      </p:sp>
      <p:sp>
        <p:nvSpPr>
          <p:cNvPr id="28" name="Text 26"/>
          <p:cNvSpPr/>
          <p:nvPr/>
        </p:nvSpPr>
        <p:spPr>
          <a:xfrm>
            <a:off x="6644488" y="2578608"/>
            <a:ext cx="310896" cy="31089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590" b="1" dirty="0">
                <a:solidFill>
                  <a:srgbClr val="B8504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—</a:t>
            </a:r>
            <a:endParaRPr lang="en-US" sz="1590" dirty="0"/>
          </a:p>
        </p:txBody>
      </p:sp>
      <p:sp>
        <p:nvSpPr>
          <p:cNvPr id="29" name="Text 27"/>
          <p:cNvSpPr/>
          <p:nvPr/>
        </p:nvSpPr>
        <p:spPr>
          <a:xfrm>
            <a:off x="7101688" y="2487168"/>
            <a:ext cx="4267048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ct val="100000"/>
              </a:lnSpc>
              <a:buNone/>
            </a:pPr>
            <a:r>
              <a:rPr lang="en-US" sz="1590" dirty="0">
                <a:solidFill>
                  <a:srgbClr val="1A1A1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Market volatility — prices move with the stock market</a:t>
            </a:r>
            <a:endParaRPr lang="en-US" sz="1590" dirty="0"/>
          </a:p>
        </p:txBody>
      </p:sp>
      <p:sp>
        <p:nvSpPr>
          <p:cNvPr id="30" name="Shape 28"/>
          <p:cNvSpPr/>
          <p:nvPr/>
        </p:nvSpPr>
        <p:spPr>
          <a:xfrm>
            <a:off x="6644488" y="3291840"/>
            <a:ext cx="310896" cy="310896"/>
          </a:xfrm>
          <a:prstGeom prst="ellipse">
            <a:avLst/>
          </a:prstGeom>
          <a:solidFill>
            <a:srgbClr val="F3E4E1"/>
          </a:solidFill>
          <a:ln/>
        </p:spPr>
      </p:sp>
      <p:sp>
        <p:nvSpPr>
          <p:cNvPr id="31" name="Text 29"/>
          <p:cNvSpPr/>
          <p:nvPr/>
        </p:nvSpPr>
        <p:spPr>
          <a:xfrm>
            <a:off x="6644488" y="3291840"/>
            <a:ext cx="310896" cy="31089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590" b="1" dirty="0">
                <a:solidFill>
                  <a:srgbClr val="B8504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—</a:t>
            </a:r>
            <a:endParaRPr lang="en-US" sz="1590" dirty="0"/>
          </a:p>
        </p:txBody>
      </p:sp>
      <p:sp>
        <p:nvSpPr>
          <p:cNvPr id="32" name="Text 30"/>
          <p:cNvSpPr/>
          <p:nvPr/>
        </p:nvSpPr>
        <p:spPr>
          <a:xfrm>
            <a:off x="7101688" y="3200400"/>
            <a:ext cx="4267048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ct val="100000"/>
              </a:lnSpc>
              <a:buNone/>
            </a:pPr>
            <a:r>
              <a:rPr lang="en-US" sz="1590" dirty="0">
                <a:solidFill>
                  <a:srgbClr val="1A1A1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No direct control over which properties are held</a:t>
            </a:r>
            <a:endParaRPr lang="en-US" sz="1590" dirty="0"/>
          </a:p>
        </p:txBody>
      </p:sp>
      <p:sp>
        <p:nvSpPr>
          <p:cNvPr id="33" name="Shape 31"/>
          <p:cNvSpPr/>
          <p:nvPr/>
        </p:nvSpPr>
        <p:spPr>
          <a:xfrm>
            <a:off x="6644488" y="4005072"/>
            <a:ext cx="310896" cy="310896"/>
          </a:xfrm>
          <a:prstGeom prst="ellipse">
            <a:avLst/>
          </a:prstGeom>
          <a:solidFill>
            <a:srgbClr val="F3E4E1"/>
          </a:solidFill>
          <a:ln/>
        </p:spPr>
      </p:sp>
      <p:sp>
        <p:nvSpPr>
          <p:cNvPr id="34" name="Text 32"/>
          <p:cNvSpPr/>
          <p:nvPr/>
        </p:nvSpPr>
        <p:spPr>
          <a:xfrm>
            <a:off x="6644488" y="4005072"/>
            <a:ext cx="310896" cy="31089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590" b="1" dirty="0">
                <a:solidFill>
                  <a:srgbClr val="B8504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—</a:t>
            </a:r>
            <a:endParaRPr lang="en-US" sz="1590" dirty="0"/>
          </a:p>
        </p:txBody>
      </p:sp>
      <p:sp>
        <p:nvSpPr>
          <p:cNvPr id="35" name="Text 33"/>
          <p:cNvSpPr/>
          <p:nvPr/>
        </p:nvSpPr>
        <p:spPr>
          <a:xfrm>
            <a:off x="7101688" y="3913632"/>
            <a:ext cx="4267048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ct val="100000"/>
              </a:lnSpc>
              <a:buNone/>
            </a:pPr>
            <a:r>
              <a:rPr lang="en-US" sz="1590" dirty="0">
                <a:solidFill>
                  <a:srgbClr val="1A1A1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Dividends may be taxed as ordinary income</a:t>
            </a:r>
            <a:endParaRPr lang="en-US" sz="1590" dirty="0"/>
          </a:p>
        </p:txBody>
      </p:sp>
      <p:sp>
        <p:nvSpPr>
          <p:cNvPr id="36" name="Shape 34"/>
          <p:cNvSpPr/>
          <p:nvPr/>
        </p:nvSpPr>
        <p:spPr>
          <a:xfrm>
            <a:off x="6644488" y="4718304"/>
            <a:ext cx="310896" cy="310896"/>
          </a:xfrm>
          <a:prstGeom prst="ellipse">
            <a:avLst/>
          </a:prstGeom>
          <a:solidFill>
            <a:srgbClr val="F3E4E1"/>
          </a:solidFill>
          <a:ln/>
        </p:spPr>
      </p:sp>
      <p:sp>
        <p:nvSpPr>
          <p:cNvPr id="37" name="Text 35"/>
          <p:cNvSpPr/>
          <p:nvPr/>
        </p:nvSpPr>
        <p:spPr>
          <a:xfrm>
            <a:off x="6644488" y="4718304"/>
            <a:ext cx="310896" cy="31089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590" b="1" dirty="0">
                <a:solidFill>
                  <a:srgbClr val="B8504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—</a:t>
            </a:r>
            <a:endParaRPr lang="en-US" sz="1590" dirty="0"/>
          </a:p>
        </p:txBody>
      </p:sp>
      <p:sp>
        <p:nvSpPr>
          <p:cNvPr id="38" name="Text 36"/>
          <p:cNvSpPr/>
          <p:nvPr/>
        </p:nvSpPr>
        <p:spPr>
          <a:xfrm>
            <a:off x="7101688" y="4626864"/>
            <a:ext cx="4267048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ct val="100000"/>
              </a:lnSpc>
              <a:buNone/>
            </a:pPr>
            <a:r>
              <a:rPr lang="en-US" sz="1590" dirty="0">
                <a:solidFill>
                  <a:srgbClr val="1A1A1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Interest-rate risk — rising rates can hurt values</a:t>
            </a:r>
            <a:endParaRPr lang="en-US" sz="1590" dirty="0"/>
          </a:p>
        </p:txBody>
      </p:sp>
      <p:sp>
        <p:nvSpPr>
          <p:cNvPr id="39" name="Shape 37"/>
          <p:cNvSpPr/>
          <p:nvPr/>
        </p:nvSpPr>
        <p:spPr>
          <a:xfrm>
            <a:off x="6644488" y="5431536"/>
            <a:ext cx="310896" cy="310896"/>
          </a:xfrm>
          <a:prstGeom prst="ellipse">
            <a:avLst/>
          </a:prstGeom>
          <a:solidFill>
            <a:srgbClr val="F3E4E1"/>
          </a:solidFill>
          <a:ln/>
        </p:spPr>
      </p:sp>
      <p:sp>
        <p:nvSpPr>
          <p:cNvPr id="40" name="Text 38"/>
          <p:cNvSpPr/>
          <p:nvPr/>
        </p:nvSpPr>
        <p:spPr>
          <a:xfrm>
            <a:off x="6644488" y="5431536"/>
            <a:ext cx="310896" cy="31089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590" b="1" dirty="0">
                <a:solidFill>
                  <a:srgbClr val="B8504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—</a:t>
            </a:r>
            <a:endParaRPr lang="en-US" sz="1590" dirty="0"/>
          </a:p>
        </p:txBody>
      </p:sp>
      <p:sp>
        <p:nvSpPr>
          <p:cNvPr id="41" name="Text 39"/>
          <p:cNvSpPr/>
          <p:nvPr/>
        </p:nvSpPr>
        <p:spPr>
          <a:xfrm>
            <a:off x="7101688" y="5340096"/>
            <a:ext cx="4267048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ct val="100000"/>
              </a:lnSpc>
              <a:buNone/>
            </a:pPr>
            <a:r>
              <a:rPr lang="en-US" sz="1590" dirty="0">
                <a:solidFill>
                  <a:srgbClr val="1A1A1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Returns partly driven by market mood, not just rent</a:t>
            </a:r>
            <a:endParaRPr lang="en-US" sz="1590" dirty="0"/>
          </a:p>
        </p:txBody>
      </p:sp>
      <p:sp>
        <p:nvSpPr>
          <p:cNvPr id="42" name="Shape 40"/>
          <p:cNvSpPr/>
          <p:nvPr/>
        </p:nvSpPr>
        <p:spPr>
          <a:xfrm>
            <a:off x="502920" y="6419088"/>
            <a:ext cx="11185855" cy="0"/>
          </a:xfrm>
          <a:prstGeom prst="line">
            <a:avLst/>
          </a:prstGeom>
          <a:noFill/>
          <a:ln w="9525">
            <a:solidFill>
              <a:srgbClr val="C8C0B0"/>
            </a:solidFill>
            <a:prstDash val="solid"/>
          </a:ln>
        </p:spPr>
      </p:sp>
      <p:sp>
        <p:nvSpPr>
          <p:cNvPr id="43" name="Text 41"/>
          <p:cNvSpPr/>
          <p:nvPr/>
        </p:nvSpPr>
        <p:spPr>
          <a:xfrm>
            <a:off x="502920" y="6455664"/>
            <a:ext cx="54864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40" dirty="0">
                <a:solidFill>
                  <a:srgbClr val="5A5A5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Prepared by Dr. Emad Zaher</a:t>
            </a:r>
            <a:endParaRPr lang="en-US" sz="1240" dirty="0"/>
          </a:p>
        </p:txBody>
      </p:sp>
      <p:sp>
        <p:nvSpPr>
          <p:cNvPr id="44" name="Text 42"/>
          <p:cNvSpPr/>
          <p:nvPr/>
        </p:nvSpPr>
        <p:spPr>
          <a:xfrm>
            <a:off x="11140135" y="6455664"/>
            <a:ext cx="54864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1240" dirty="0">
                <a:solidFill>
                  <a:srgbClr val="5A5A5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11</a:t>
            </a:r>
            <a:endParaRPr lang="en-US" sz="124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blipFill>
          <a:blip r:embed="rId3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02920" y="457200"/>
            <a:ext cx="5486400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460" b="1" kern="0" spc="200" dirty="0">
                <a:solidFill>
                  <a:srgbClr val="B8504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CASE STUDY · EXAMPLE 1</a:t>
            </a:r>
            <a:endParaRPr lang="en-US" sz="1460" dirty="0"/>
          </a:p>
        </p:txBody>
      </p:sp>
      <p:sp>
        <p:nvSpPr>
          <p:cNvPr id="3" name="Text 1"/>
          <p:cNvSpPr/>
          <p:nvPr/>
        </p:nvSpPr>
        <p:spPr>
          <a:xfrm>
            <a:off x="502920" y="749808"/>
            <a:ext cx="11185855" cy="6400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3100" b="1" dirty="0">
                <a:solidFill>
                  <a:srgbClr val="1E2A38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EGP 100K: Apartment vs. REIT</a:t>
            </a:r>
            <a:endParaRPr lang="en-US" sz="3100" dirty="0"/>
          </a:p>
        </p:txBody>
      </p:sp>
      <p:sp>
        <p:nvSpPr>
          <p:cNvPr id="4" name="Shape 2"/>
          <p:cNvSpPr/>
          <p:nvPr/>
        </p:nvSpPr>
        <p:spPr>
          <a:xfrm>
            <a:off x="502920" y="1600200"/>
            <a:ext cx="11185855" cy="548640"/>
          </a:xfrm>
          <a:prstGeom prst="roundRect">
            <a:avLst>
              <a:gd name="adj" fmla="val 10000"/>
            </a:avLst>
          </a:prstGeom>
          <a:solidFill>
            <a:srgbClr val="1E2A38"/>
          </a:solidFill>
          <a:ln/>
        </p:spPr>
      </p:sp>
      <p:sp>
        <p:nvSpPr>
          <p:cNvPr id="5" name="Text 3"/>
          <p:cNvSpPr/>
          <p:nvPr/>
        </p:nvSpPr>
        <p:spPr>
          <a:xfrm>
            <a:off x="731520" y="1600200"/>
            <a:ext cx="2743200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610" b="1" dirty="0">
                <a:solidFill>
                  <a:srgbClr val="FFFFFF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Criterion</a:t>
            </a:r>
            <a:endParaRPr lang="en-US" sz="1610" dirty="0"/>
          </a:p>
        </p:txBody>
      </p:sp>
      <p:sp>
        <p:nvSpPr>
          <p:cNvPr id="6" name="Text 4"/>
          <p:cNvSpPr/>
          <p:nvPr/>
        </p:nvSpPr>
        <p:spPr>
          <a:xfrm>
            <a:off x="3520440" y="1600200"/>
            <a:ext cx="4084168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610" b="1" dirty="0">
                <a:solidFill>
                  <a:srgbClr val="E8C9C2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Direct Apartment</a:t>
            </a:r>
            <a:endParaRPr lang="en-US" sz="1610" dirty="0"/>
          </a:p>
        </p:txBody>
      </p:sp>
      <p:sp>
        <p:nvSpPr>
          <p:cNvPr id="7" name="Text 5"/>
          <p:cNvSpPr/>
          <p:nvPr/>
        </p:nvSpPr>
        <p:spPr>
          <a:xfrm>
            <a:off x="7604608" y="1600200"/>
            <a:ext cx="4084168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610" b="1" dirty="0">
                <a:solidFill>
                  <a:srgbClr val="CDE0D2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REIT Investment</a:t>
            </a:r>
            <a:endParaRPr lang="en-US" sz="1610" dirty="0"/>
          </a:p>
        </p:txBody>
      </p:sp>
      <p:sp>
        <p:nvSpPr>
          <p:cNvPr id="8" name="Shape 6"/>
          <p:cNvSpPr/>
          <p:nvPr/>
        </p:nvSpPr>
        <p:spPr>
          <a:xfrm>
            <a:off x="502920" y="2148840"/>
            <a:ext cx="11185855" cy="566928"/>
          </a:xfrm>
          <a:prstGeom prst="rect">
            <a:avLst/>
          </a:prstGeom>
          <a:solidFill>
            <a:srgbClr val="F0EBDF"/>
          </a:solidFill>
          <a:ln w="6350">
            <a:solidFill>
              <a:srgbClr val="C8C0B0"/>
            </a:solidFill>
            <a:prstDash val="solid"/>
          </a:ln>
        </p:spPr>
      </p:sp>
      <p:sp>
        <p:nvSpPr>
          <p:cNvPr id="9" name="Text 7"/>
          <p:cNvSpPr/>
          <p:nvPr/>
        </p:nvSpPr>
        <p:spPr>
          <a:xfrm>
            <a:off x="731520" y="2148840"/>
            <a:ext cx="2743200" cy="5669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520" b="1" dirty="0">
                <a:solidFill>
                  <a:srgbClr val="1E2A3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Minimum capital</a:t>
            </a:r>
            <a:endParaRPr lang="en-US" sz="1520" dirty="0"/>
          </a:p>
        </p:txBody>
      </p:sp>
      <p:sp>
        <p:nvSpPr>
          <p:cNvPr id="10" name="Text 8"/>
          <p:cNvSpPr/>
          <p:nvPr/>
        </p:nvSpPr>
        <p:spPr>
          <a:xfrm>
            <a:off x="3520440" y="2148840"/>
            <a:ext cx="4084168" cy="5669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520" dirty="0">
                <a:solidFill>
                  <a:srgbClr val="5A5A5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EGP 500K – 2M+</a:t>
            </a:r>
            <a:endParaRPr lang="en-US" sz="1520" dirty="0"/>
          </a:p>
        </p:txBody>
      </p:sp>
      <p:sp>
        <p:nvSpPr>
          <p:cNvPr id="11" name="Text 9"/>
          <p:cNvSpPr/>
          <p:nvPr/>
        </p:nvSpPr>
        <p:spPr>
          <a:xfrm>
            <a:off x="7604608" y="2148840"/>
            <a:ext cx="4084168" cy="5669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520" b="1" dirty="0">
                <a:solidFill>
                  <a:srgbClr val="4F7A5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EGP 100 (one share)</a:t>
            </a:r>
            <a:endParaRPr lang="en-US" sz="1520" dirty="0"/>
          </a:p>
        </p:txBody>
      </p:sp>
      <p:sp>
        <p:nvSpPr>
          <p:cNvPr id="12" name="Shape 10"/>
          <p:cNvSpPr/>
          <p:nvPr/>
        </p:nvSpPr>
        <p:spPr>
          <a:xfrm>
            <a:off x="502920" y="2715768"/>
            <a:ext cx="11185855" cy="566928"/>
          </a:xfrm>
          <a:prstGeom prst="rect">
            <a:avLst/>
          </a:prstGeom>
          <a:solidFill>
            <a:srgbClr val="FFFFFF"/>
          </a:solidFill>
          <a:ln w="6350">
            <a:solidFill>
              <a:srgbClr val="C8C0B0"/>
            </a:solidFill>
            <a:prstDash val="solid"/>
          </a:ln>
        </p:spPr>
      </p:sp>
      <p:sp>
        <p:nvSpPr>
          <p:cNvPr id="13" name="Text 11"/>
          <p:cNvSpPr/>
          <p:nvPr/>
        </p:nvSpPr>
        <p:spPr>
          <a:xfrm>
            <a:off x="731520" y="2715768"/>
            <a:ext cx="2743200" cy="5669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520" b="1" dirty="0">
                <a:solidFill>
                  <a:srgbClr val="1E2A3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Liquidity</a:t>
            </a:r>
            <a:endParaRPr lang="en-US" sz="1520" dirty="0"/>
          </a:p>
        </p:txBody>
      </p:sp>
      <p:sp>
        <p:nvSpPr>
          <p:cNvPr id="14" name="Text 12"/>
          <p:cNvSpPr/>
          <p:nvPr/>
        </p:nvSpPr>
        <p:spPr>
          <a:xfrm>
            <a:off x="3520440" y="2715768"/>
            <a:ext cx="4084168" cy="5669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520" dirty="0">
                <a:solidFill>
                  <a:srgbClr val="5A5A5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Months to sell</a:t>
            </a:r>
            <a:endParaRPr lang="en-US" sz="1520" dirty="0"/>
          </a:p>
        </p:txBody>
      </p:sp>
      <p:sp>
        <p:nvSpPr>
          <p:cNvPr id="15" name="Text 13"/>
          <p:cNvSpPr/>
          <p:nvPr/>
        </p:nvSpPr>
        <p:spPr>
          <a:xfrm>
            <a:off x="7604608" y="2715768"/>
            <a:ext cx="4084168" cy="5669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520" b="1" dirty="0">
                <a:solidFill>
                  <a:srgbClr val="4F7A5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Sell in seconds</a:t>
            </a:r>
            <a:endParaRPr lang="en-US" sz="1520" dirty="0"/>
          </a:p>
        </p:txBody>
      </p:sp>
      <p:sp>
        <p:nvSpPr>
          <p:cNvPr id="16" name="Shape 14"/>
          <p:cNvSpPr/>
          <p:nvPr/>
        </p:nvSpPr>
        <p:spPr>
          <a:xfrm>
            <a:off x="502920" y="3282696"/>
            <a:ext cx="11185855" cy="566928"/>
          </a:xfrm>
          <a:prstGeom prst="rect">
            <a:avLst/>
          </a:prstGeom>
          <a:solidFill>
            <a:srgbClr val="F0EBDF"/>
          </a:solidFill>
          <a:ln w="6350">
            <a:solidFill>
              <a:srgbClr val="C8C0B0"/>
            </a:solidFill>
            <a:prstDash val="solid"/>
          </a:ln>
        </p:spPr>
      </p:sp>
      <p:sp>
        <p:nvSpPr>
          <p:cNvPr id="17" name="Text 15"/>
          <p:cNvSpPr/>
          <p:nvPr/>
        </p:nvSpPr>
        <p:spPr>
          <a:xfrm>
            <a:off x="731520" y="3282696"/>
            <a:ext cx="2743200" cy="5669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520" b="1" dirty="0">
                <a:solidFill>
                  <a:srgbClr val="1E2A3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Diversification</a:t>
            </a:r>
            <a:endParaRPr lang="en-US" sz="1520" dirty="0"/>
          </a:p>
        </p:txBody>
      </p:sp>
      <p:sp>
        <p:nvSpPr>
          <p:cNvPr id="18" name="Text 16"/>
          <p:cNvSpPr/>
          <p:nvPr/>
        </p:nvSpPr>
        <p:spPr>
          <a:xfrm>
            <a:off x="3520440" y="3282696"/>
            <a:ext cx="4084168" cy="5669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520" dirty="0">
                <a:solidFill>
                  <a:srgbClr val="5A5A5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One property, one place</a:t>
            </a:r>
            <a:endParaRPr lang="en-US" sz="1520" dirty="0"/>
          </a:p>
        </p:txBody>
      </p:sp>
      <p:sp>
        <p:nvSpPr>
          <p:cNvPr id="19" name="Text 17"/>
          <p:cNvSpPr/>
          <p:nvPr/>
        </p:nvSpPr>
        <p:spPr>
          <a:xfrm>
            <a:off x="7604608" y="3282696"/>
            <a:ext cx="4084168" cy="5669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520" b="1" dirty="0">
                <a:solidFill>
                  <a:srgbClr val="4F7A5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Dozens of properties</a:t>
            </a:r>
            <a:endParaRPr lang="en-US" sz="1520" dirty="0"/>
          </a:p>
        </p:txBody>
      </p:sp>
      <p:sp>
        <p:nvSpPr>
          <p:cNvPr id="20" name="Shape 18"/>
          <p:cNvSpPr/>
          <p:nvPr/>
        </p:nvSpPr>
        <p:spPr>
          <a:xfrm>
            <a:off x="502920" y="3849624"/>
            <a:ext cx="11185855" cy="566928"/>
          </a:xfrm>
          <a:prstGeom prst="rect">
            <a:avLst/>
          </a:prstGeom>
          <a:solidFill>
            <a:srgbClr val="FFFFFF"/>
          </a:solidFill>
          <a:ln w="6350">
            <a:solidFill>
              <a:srgbClr val="C8C0B0"/>
            </a:solidFill>
            <a:prstDash val="solid"/>
          </a:ln>
        </p:spPr>
      </p:sp>
      <p:sp>
        <p:nvSpPr>
          <p:cNvPr id="21" name="Text 19"/>
          <p:cNvSpPr/>
          <p:nvPr/>
        </p:nvSpPr>
        <p:spPr>
          <a:xfrm>
            <a:off x="731520" y="3849624"/>
            <a:ext cx="2743200" cy="5669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520" b="1" dirty="0">
                <a:solidFill>
                  <a:srgbClr val="1E2A3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Management</a:t>
            </a:r>
            <a:endParaRPr lang="en-US" sz="1520" dirty="0"/>
          </a:p>
        </p:txBody>
      </p:sp>
      <p:sp>
        <p:nvSpPr>
          <p:cNvPr id="22" name="Text 20"/>
          <p:cNvSpPr/>
          <p:nvPr/>
        </p:nvSpPr>
        <p:spPr>
          <a:xfrm>
            <a:off x="3520440" y="3849624"/>
            <a:ext cx="4084168" cy="5669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520" dirty="0">
                <a:solidFill>
                  <a:srgbClr val="5A5A5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You handle repairs &amp; tenants</a:t>
            </a:r>
            <a:endParaRPr lang="en-US" sz="1520" dirty="0"/>
          </a:p>
        </p:txBody>
      </p:sp>
      <p:sp>
        <p:nvSpPr>
          <p:cNvPr id="23" name="Text 21"/>
          <p:cNvSpPr/>
          <p:nvPr/>
        </p:nvSpPr>
        <p:spPr>
          <a:xfrm>
            <a:off x="7604608" y="3849624"/>
            <a:ext cx="4084168" cy="5669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520" b="1" dirty="0">
                <a:solidFill>
                  <a:srgbClr val="4F7A5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Professional team</a:t>
            </a:r>
            <a:endParaRPr lang="en-US" sz="1520" dirty="0"/>
          </a:p>
        </p:txBody>
      </p:sp>
      <p:sp>
        <p:nvSpPr>
          <p:cNvPr id="24" name="Shape 22"/>
          <p:cNvSpPr/>
          <p:nvPr/>
        </p:nvSpPr>
        <p:spPr>
          <a:xfrm>
            <a:off x="502920" y="4416552"/>
            <a:ext cx="11185855" cy="566928"/>
          </a:xfrm>
          <a:prstGeom prst="rect">
            <a:avLst/>
          </a:prstGeom>
          <a:solidFill>
            <a:srgbClr val="F0EBDF"/>
          </a:solidFill>
          <a:ln w="6350">
            <a:solidFill>
              <a:srgbClr val="C8C0B0"/>
            </a:solidFill>
            <a:prstDash val="solid"/>
          </a:ln>
        </p:spPr>
      </p:sp>
      <p:sp>
        <p:nvSpPr>
          <p:cNvPr id="25" name="Text 23"/>
          <p:cNvSpPr/>
          <p:nvPr/>
        </p:nvSpPr>
        <p:spPr>
          <a:xfrm>
            <a:off x="731520" y="4416552"/>
            <a:ext cx="2743200" cy="5669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520" b="1" dirty="0">
                <a:solidFill>
                  <a:srgbClr val="1E2A3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Income</a:t>
            </a:r>
            <a:endParaRPr lang="en-US" sz="1520" dirty="0"/>
          </a:p>
        </p:txBody>
      </p:sp>
      <p:sp>
        <p:nvSpPr>
          <p:cNvPr id="26" name="Text 24"/>
          <p:cNvSpPr/>
          <p:nvPr/>
        </p:nvSpPr>
        <p:spPr>
          <a:xfrm>
            <a:off x="3520440" y="4416552"/>
            <a:ext cx="4084168" cy="5669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520" dirty="0">
                <a:solidFill>
                  <a:srgbClr val="5A5A5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Rental yield ~5–7% (Cairo)</a:t>
            </a:r>
            <a:endParaRPr lang="en-US" sz="1520" dirty="0"/>
          </a:p>
        </p:txBody>
      </p:sp>
      <p:sp>
        <p:nvSpPr>
          <p:cNvPr id="27" name="Text 25"/>
          <p:cNvSpPr/>
          <p:nvPr/>
        </p:nvSpPr>
        <p:spPr>
          <a:xfrm>
            <a:off x="7604608" y="4416552"/>
            <a:ext cx="4084168" cy="5669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520" b="1" dirty="0">
                <a:solidFill>
                  <a:srgbClr val="4F7A5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Dividend yield ~4–8%</a:t>
            </a:r>
            <a:endParaRPr lang="en-US" sz="1520" dirty="0"/>
          </a:p>
        </p:txBody>
      </p:sp>
      <p:sp>
        <p:nvSpPr>
          <p:cNvPr id="28" name="Shape 26"/>
          <p:cNvSpPr/>
          <p:nvPr/>
        </p:nvSpPr>
        <p:spPr>
          <a:xfrm>
            <a:off x="502920" y="4983480"/>
            <a:ext cx="11185855" cy="566928"/>
          </a:xfrm>
          <a:prstGeom prst="rect">
            <a:avLst/>
          </a:prstGeom>
          <a:solidFill>
            <a:srgbClr val="FFFFFF"/>
          </a:solidFill>
          <a:ln w="6350">
            <a:solidFill>
              <a:srgbClr val="C8C0B0"/>
            </a:solidFill>
            <a:prstDash val="solid"/>
          </a:ln>
        </p:spPr>
      </p:sp>
      <p:sp>
        <p:nvSpPr>
          <p:cNvPr id="29" name="Text 27"/>
          <p:cNvSpPr/>
          <p:nvPr/>
        </p:nvSpPr>
        <p:spPr>
          <a:xfrm>
            <a:off x="731520" y="4983480"/>
            <a:ext cx="2743200" cy="5669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520" b="1" dirty="0">
                <a:solidFill>
                  <a:srgbClr val="1E2A3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Risk profile</a:t>
            </a:r>
            <a:endParaRPr lang="en-US" sz="1520" dirty="0"/>
          </a:p>
        </p:txBody>
      </p:sp>
      <p:sp>
        <p:nvSpPr>
          <p:cNvPr id="30" name="Text 28"/>
          <p:cNvSpPr/>
          <p:nvPr/>
        </p:nvSpPr>
        <p:spPr>
          <a:xfrm>
            <a:off x="3520440" y="4983480"/>
            <a:ext cx="4084168" cy="5669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520" dirty="0">
                <a:solidFill>
                  <a:srgbClr val="5A5A5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Concentrated &amp; illiquid</a:t>
            </a:r>
            <a:endParaRPr lang="en-US" sz="1520" dirty="0"/>
          </a:p>
        </p:txBody>
      </p:sp>
      <p:sp>
        <p:nvSpPr>
          <p:cNvPr id="31" name="Text 29"/>
          <p:cNvSpPr/>
          <p:nvPr/>
        </p:nvSpPr>
        <p:spPr>
          <a:xfrm>
            <a:off x="7604608" y="4983480"/>
            <a:ext cx="4084168" cy="5669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520" b="1" dirty="0">
                <a:solidFill>
                  <a:srgbClr val="4F7A5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Diversified, market risk</a:t>
            </a:r>
            <a:endParaRPr lang="en-US" sz="1520" dirty="0"/>
          </a:p>
        </p:txBody>
      </p:sp>
      <p:sp>
        <p:nvSpPr>
          <p:cNvPr id="32" name="Shape 30"/>
          <p:cNvSpPr/>
          <p:nvPr/>
        </p:nvSpPr>
        <p:spPr>
          <a:xfrm>
            <a:off x="502920" y="5623560"/>
            <a:ext cx="11185855" cy="621792"/>
          </a:xfrm>
          <a:prstGeom prst="roundRect">
            <a:avLst>
              <a:gd name="adj" fmla="val 8824"/>
            </a:avLst>
          </a:prstGeom>
          <a:solidFill>
            <a:srgbClr val="F3E4E1"/>
          </a:solidFill>
          <a:ln/>
        </p:spPr>
      </p:sp>
      <p:sp>
        <p:nvSpPr>
          <p:cNvPr id="33" name="Shape 31"/>
          <p:cNvSpPr/>
          <p:nvPr/>
        </p:nvSpPr>
        <p:spPr>
          <a:xfrm>
            <a:off x="502920" y="5623560"/>
            <a:ext cx="82296" cy="621792"/>
          </a:xfrm>
          <a:prstGeom prst="rect">
            <a:avLst/>
          </a:prstGeom>
          <a:solidFill>
            <a:srgbClr val="B85042"/>
          </a:solidFill>
          <a:ln/>
        </p:spPr>
      </p:sp>
      <p:sp>
        <p:nvSpPr>
          <p:cNvPr id="34" name="Text 32"/>
          <p:cNvSpPr/>
          <p:nvPr/>
        </p:nvSpPr>
        <p:spPr>
          <a:xfrm>
            <a:off x="777240" y="5650992"/>
            <a:ext cx="10774375" cy="5669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ct val="100000"/>
              </a:lnSpc>
              <a:buNone/>
            </a:pPr>
            <a:r>
              <a:rPr lang="en-US" sz="1520" dirty="0">
                <a:solidFill>
                  <a:srgbClr val="7A3B3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Conclusion: for most students and young professionals, REITs offer superior access and diversification. Direct ownership suits those with large capital and a desire for control.</a:t>
            </a:r>
            <a:endParaRPr lang="en-US" sz="1520" dirty="0"/>
          </a:p>
        </p:txBody>
      </p:sp>
      <p:sp>
        <p:nvSpPr>
          <p:cNvPr id="35" name="Shape 33"/>
          <p:cNvSpPr/>
          <p:nvPr/>
        </p:nvSpPr>
        <p:spPr>
          <a:xfrm>
            <a:off x="502920" y="6419088"/>
            <a:ext cx="11185855" cy="0"/>
          </a:xfrm>
          <a:prstGeom prst="line">
            <a:avLst/>
          </a:prstGeom>
          <a:noFill/>
          <a:ln w="9525">
            <a:solidFill>
              <a:srgbClr val="C8C0B0"/>
            </a:solidFill>
            <a:prstDash val="solid"/>
          </a:ln>
        </p:spPr>
      </p:sp>
      <p:sp>
        <p:nvSpPr>
          <p:cNvPr id="36" name="Text 34"/>
          <p:cNvSpPr/>
          <p:nvPr/>
        </p:nvSpPr>
        <p:spPr>
          <a:xfrm>
            <a:off x="502920" y="6455664"/>
            <a:ext cx="54864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40" dirty="0">
                <a:solidFill>
                  <a:srgbClr val="5A5A5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Prepared by Dr. Emad Zaher</a:t>
            </a:r>
            <a:endParaRPr lang="en-US" sz="1240" dirty="0"/>
          </a:p>
        </p:txBody>
      </p:sp>
      <p:sp>
        <p:nvSpPr>
          <p:cNvPr id="37" name="Text 35"/>
          <p:cNvSpPr/>
          <p:nvPr/>
        </p:nvSpPr>
        <p:spPr>
          <a:xfrm>
            <a:off x="11140135" y="6455664"/>
            <a:ext cx="54864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1240" dirty="0">
                <a:solidFill>
                  <a:srgbClr val="5A5A5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12</a:t>
            </a:r>
            <a:endParaRPr lang="en-US" sz="124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blipFill>
          <a:blip r:embed="rId3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1"/>
          <p:cNvSpPr/>
          <p:nvPr/>
        </p:nvSpPr>
        <p:spPr>
          <a:xfrm>
            <a:off x="1234440" y="1847088"/>
            <a:ext cx="822960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610" b="1" kern="0" spc="300" dirty="0">
                <a:latin typeface="Calibri" pitchFamily="34" charset="0"/>
                <a:ea typeface="Calibri" pitchFamily="34" charset="-122"/>
                <a:cs typeface="Calibri" pitchFamily="34" charset="-120"/>
              </a:rPr>
              <a:t>PART 3</a:t>
            </a:r>
            <a:endParaRPr lang="en-US" sz="1610" dirty="0"/>
          </a:p>
        </p:txBody>
      </p:sp>
      <p:sp>
        <p:nvSpPr>
          <p:cNvPr id="4" name="Shape 2"/>
          <p:cNvSpPr/>
          <p:nvPr/>
        </p:nvSpPr>
        <p:spPr>
          <a:xfrm>
            <a:off x="1261872" y="2304288"/>
            <a:ext cx="822960" cy="82296"/>
          </a:xfrm>
          <a:prstGeom prst="rect">
            <a:avLst/>
          </a:prstGeom>
          <a:solidFill>
            <a:srgbClr val="B85042"/>
          </a:solidFill>
          <a:ln/>
        </p:spPr>
      </p:sp>
      <p:sp>
        <p:nvSpPr>
          <p:cNvPr id="5" name="Text 3"/>
          <p:cNvSpPr/>
          <p:nvPr/>
        </p:nvSpPr>
        <p:spPr>
          <a:xfrm>
            <a:off x="1188720" y="2671806"/>
            <a:ext cx="9631375" cy="9330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ct val="100000"/>
              </a:lnSpc>
              <a:buNone/>
            </a:pPr>
            <a:r>
              <a:rPr lang="en-US" sz="4160" b="1" dirty="0">
                <a:latin typeface="Georgia" pitchFamily="34" charset="0"/>
                <a:ea typeface="Georgia" pitchFamily="34" charset="-122"/>
                <a:cs typeface="Georgia" pitchFamily="34" charset="-120"/>
              </a:rPr>
              <a:t>Analysing REITs</a:t>
            </a:r>
            <a:endParaRPr lang="en-US" sz="4160" dirty="0"/>
          </a:p>
        </p:txBody>
      </p:sp>
      <p:sp>
        <p:nvSpPr>
          <p:cNvPr id="6" name="Text 4"/>
          <p:cNvSpPr/>
          <p:nvPr/>
        </p:nvSpPr>
        <p:spPr>
          <a:xfrm>
            <a:off x="1234440" y="4279392"/>
            <a:ext cx="9357055" cy="11887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ct val="114000"/>
              </a:lnSpc>
              <a:buNone/>
            </a:pPr>
            <a:r>
              <a:rPr lang="en-US" sz="1840" i="1" dirty="0">
                <a:latin typeface="Calibri" pitchFamily="34" charset="0"/>
                <a:ea typeface="Calibri" pitchFamily="34" charset="-122"/>
                <a:cs typeface="Calibri" pitchFamily="34" charset="-120"/>
              </a:rPr>
              <a:t>Ordinary accounting profit can be misleading for a REIT. The industry uses its own set of metrics to measure real performance.</a:t>
            </a:r>
            <a:endParaRPr lang="en-US" sz="1840" dirty="0"/>
          </a:p>
        </p:txBody>
      </p:sp>
      <p:sp>
        <p:nvSpPr>
          <p:cNvPr id="7" name="Text 5"/>
          <p:cNvSpPr/>
          <p:nvPr/>
        </p:nvSpPr>
        <p:spPr>
          <a:xfrm>
            <a:off x="10591495" y="5623560"/>
            <a:ext cx="64008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1340" dirty="0">
                <a:solidFill>
                  <a:srgbClr val="8C97A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13</a:t>
            </a:r>
            <a:endParaRPr lang="en-US" sz="134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blipFill>
          <a:blip r:embed="rId3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02920" y="562704"/>
            <a:ext cx="11185855" cy="6400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3100" b="1" dirty="0">
                <a:solidFill>
                  <a:srgbClr val="1E2A38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How to Measure REIT Performance</a:t>
            </a:r>
            <a:endParaRPr lang="en-US" sz="3100" dirty="0"/>
          </a:p>
        </p:txBody>
      </p:sp>
      <p:sp>
        <p:nvSpPr>
          <p:cNvPr id="3" name="Text 1"/>
          <p:cNvSpPr/>
          <p:nvPr/>
        </p:nvSpPr>
        <p:spPr>
          <a:xfrm>
            <a:off x="502920" y="1246046"/>
            <a:ext cx="10728655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ct val="102000"/>
              </a:lnSpc>
              <a:buNone/>
            </a:pPr>
            <a:r>
              <a:rPr lang="en-US" sz="1610" i="1" dirty="0">
                <a:solidFill>
                  <a:srgbClr val="5A5A5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Net Income understates REITs because of large depreciation charges. Three specialised metrics fix this.</a:t>
            </a:r>
            <a:endParaRPr lang="en-US" sz="1610" dirty="0"/>
          </a:p>
        </p:txBody>
      </p:sp>
      <p:sp>
        <p:nvSpPr>
          <p:cNvPr id="4" name="Shape 2"/>
          <p:cNvSpPr/>
          <p:nvPr/>
        </p:nvSpPr>
        <p:spPr>
          <a:xfrm>
            <a:off x="502920" y="1783080"/>
            <a:ext cx="3484778" cy="3794760"/>
          </a:xfrm>
          <a:prstGeom prst="roundRect">
            <a:avLst>
              <a:gd name="adj" fmla="val 2362"/>
            </a:avLst>
          </a:prstGeom>
          <a:solidFill>
            <a:srgbClr val="FFFFFF"/>
          </a:solidFill>
          <a:ln w="12700">
            <a:solidFill>
              <a:srgbClr val="C8C0B0"/>
            </a:solidFill>
            <a:prstDash val="solid"/>
          </a:ln>
        </p:spPr>
      </p:sp>
      <p:sp>
        <p:nvSpPr>
          <p:cNvPr id="5" name="Shape 3"/>
          <p:cNvSpPr/>
          <p:nvPr/>
        </p:nvSpPr>
        <p:spPr>
          <a:xfrm>
            <a:off x="502920" y="1783080"/>
            <a:ext cx="3484778" cy="914400"/>
          </a:xfrm>
          <a:prstGeom prst="roundRect">
            <a:avLst>
              <a:gd name="adj" fmla="val 9000"/>
            </a:avLst>
          </a:prstGeom>
          <a:solidFill>
            <a:srgbClr val="1E2A38"/>
          </a:solidFill>
          <a:ln/>
        </p:spPr>
      </p:sp>
      <p:sp>
        <p:nvSpPr>
          <p:cNvPr id="6" name="Shape 4"/>
          <p:cNvSpPr/>
          <p:nvPr/>
        </p:nvSpPr>
        <p:spPr>
          <a:xfrm>
            <a:off x="502920" y="2240280"/>
            <a:ext cx="3484778" cy="457200"/>
          </a:xfrm>
          <a:prstGeom prst="rect">
            <a:avLst/>
          </a:prstGeom>
          <a:solidFill>
            <a:srgbClr val="1E2A38"/>
          </a:solidFill>
          <a:ln/>
        </p:spPr>
      </p:sp>
      <p:sp>
        <p:nvSpPr>
          <p:cNvPr id="7" name="Text 5"/>
          <p:cNvSpPr/>
          <p:nvPr/>
        </p:nvSpPr>
        <p:spPr>
          <a:xfrm>
            <a:off x="502920" y="1856232"/>
            <a:ext cx="3484778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2860" b="1" dirty="0">
                <a:solidFill>
                  <a:srgbClr val="FFFFFF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FFO</a:t>
            </a:r>
            <a:endParaRPr lang="en-US" sz="2860" dirty="0"/>
          </a:p>
        </p:txBody>
      </p:sp>
      <p:sp>
        <p:nvSpPr>
          <p:cNvPr id="8" name="Text 6"/>
          <p:cNvSpPr/>
          <p:nvPr/>
        </p:nvSpPr>
        <p:spPr>
          <a:xfrm>
            <a:off x="502920" y="2359152"/>
            <a:ext cx="3484778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340" b="1" kern="0" spc="100" dirty="0">
                <a:solidFill>
                  <a:srgbClr val="F0E6E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Funds From Operations</a:t>
            </a:r>
            <a:endParaRPr lang="en-US" sz="1340" dirty="0"/>
          </a:p>
        </p:txBody>
      </p:sp>
      <p:sp>
        <p:nvSpPr>
          <p:cNvPr id="9" name="Shape 7"/>
          <p:cNvSpPr/>
          <p:nvPr/>
        </p:nvSpPr>
        <p:spPr>
          <a:xfrm>
            <a:off x="758952" y="2926080"/>
            <a:ext cx="2972714" cy="914400"/>
          </a:xfrm>
          <a:prstGeom prst="roundRect">
            <a:avLst>
              <a:gd name="adj" fmla="val 6000"/>
            </a:avLst>
          </a:prstGeom>
          <a:solidFill>
            <a:srgbClr val="F0EBDF"/>
          </a:solidFill>
          <a:ln/>
        </p:spPr>
      </p:sp>
      <p:sp>
        <p:nvSpPr>
          <p:cNvPr id="10" name="Text 8"/>
          <p:cNvSpPr/>
          <p:nvPr/>
        </p:nvSpPr>
        <p:spPr>
          <a:xfrm>
            <a:off x="868680" y="2971800"/>
            <a:ext cx="2753258" cy="8229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lnSpc>
                <a:spcPct val="110000"/>
              </a:lnSpc>
              <a:buNone/>
            </a:pPr>
            <a:r>
              <a:rPr lang="en-US" sz="1400" b="1" dirty="0">
                <a:solidFill>
                  <a:srgbClr val="1E2A38"/>
                </a:solidFill>
                <a:latin typeface="Consolas" pitchFamily="34" charset="0"/>
                <a:ea typeface="Consolas" pitchFamily="34" charset="-122"/>
                <a:cs typeface="Consolas" pitchFamily="34" charset="-120"/>
              </a:rPr>
              <a:t>Net Income  +  Depreciation  −  Gains on property sales</a:t>
            </a:r>
            <a:endParaRPr lang="en-US" sz="1400" dirty="0"/>
          </a:p>
        </p:txBody>
      </p:sp>
      <p:sp>
        <p:nvSpPr>
          <p:cNvPr id="11" name="Text 9"/>
          <p:cNvSpPr/>
          <p:nvPr/>
        </p:nvSpPr>
        <p:spPr>
          <a:xfrm>
            <a:off x="795528" y="3995928"/>
            <a:ext cx="2899562" cy="137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ct val="114000"/>
              </a:lnSpc>
              <a:buNone/>
            </a:pPr>
            <a:r>
              <a:rPr lang="en-US" sz="1520" dirty="0">
                <a:solidFill>
                  <a:srgbClr val="1A1A1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Removes the distorting effect of depreciation. The most widely used REIT metric.</a:t>
            </a:r>
            <a:endParaRPr lang="en-US" sz="1520" dirty="0"/>
          </a:p>
        </p:txBody>
      </p:sp>
      <p:sp>
        <p:nvSpPr>
          <p:cNvPr id="12" name="Shape 10"/>
          <p:cNvSpPr/>
          <p:nvPr/>
        </p:nvSpPr>
        <p:spPr>
          <a:xfrm>
            <a:off x="4353458" y="1783080"/>
            <a:ext cx="3484778" cy="3794760"/>
          </a:xfrm>
          <a:prstGeom prst="roundRect">
            <a:avLst>
              <a:gd name="adj" fmla="val 2362"/>
            </a:avLst>
          </a:prstGeom>
          <a:solidFill>
            <a:srgbClr val="FFFFFF"/>
          </a:solidFill>
          <a:ln w="12700">
            <a:solidFill>
              <a:srgbClr val="C8C0B0"/>
            </a:solidFill>
            <a:prstDash val="solid"/>
          </a:ln>
        </p:spPr>
      </p:sp>
      <p:sp>
        <p:nvSpPr>
          <p:cNvPr id="13" name="Shape 11"/>
          <p:cNvSpPr/>
          <p:nvPr/>
        </p:nvSpPr>
        <p:spPr>
          <a:xfrm>
            <a:off x="4353458" y="1783080"/>
            <a:ext cx="3484778" cy="914400"/>
          </a:xfrm>
          <a:prstGeom prst="roundRect">
            <a:avLst>
              <a:gd name="adj" fmla="val 9000"/>
            </a:avLst>
          </a:prstGeom>
          <a:solidFill>
            <a:srgbClr val="B85042"/>
          </a:solidFill>
          <a:ln/>
        </p:spPr>
      </p:sp>
      <p:sp>
        <p:nvSpPr>
          <p:cNvPr id="14" name="Shape 12"/>
          <p:cNvSpPr/>
          <p:nvPr/>
        </p:nvSpPr>
        <p:spPr>
          <a:xfrm>
            <a:off x="4353458" y="2240280"/>
            <a:ext cx="3484778" cy="457200"/>
          </a:xfrm>
          <a:prstGeom prst="rect">
            <a:avLst/>
          </a:prstGeom>
          <a:solidFill>
            <a:srgbClr val="B85042"/>
          </a:solidFill>
          <a:ln/>
        </p:spPr>
      </p:sp>
      <p:sp>
        <p:nvSpPr>
          <p:cNvPr id="15" name="Text 13"/>
          <p:cNvSpPr/>
          <p:nvPr/>
        </p:nvSpPr>
        <p:spPr>
          <a:xfrm>
            <a:off x="4353458" y="1856232"/>
            <a:ext cx="3484778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2860" b="1" dirty="0">
                <a:solidFill>
                  <a:srgbClr val="FFFFFF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AFFO</a:t>
            </a:r>
            <a:endParaRPr lang="en-US" sz="2860" dirty="0"/>
          </a:p>
        </p:txBody>
      </p:sp>
      <p:sp>
        <p:nvSpPr>
          <p:cNvPr id="16" name="Text 14"/>
          <p:cNvSpPr/>
          <p:nvPr/>
        </p:nvSpPr>
        <p:spPr>
          <a:xfrm>
            <a:off x="4353458" y="2359152"/>
            <a:ext cx="3484778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340" b="1" kern="0" spc="100" dirty="0">
                <a:solidFill>
                  <a:srgbClr val="F0E6E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Adjusted FFO</a:t>
            </a:r>
            <a:endParaRPr lang="en-US" sz="1340" dirty="0"/>
          </a:p>
        </p:txBody>
      </p:sp>
      <p:sp>
        <p:nvSpPr>
          <p:cNvPr id="17" name="Shape 15"/>
          <p:cNvSpPr/>
          <p:nvPr/>
        </p:nvSpPr>
        <p:spPr>
          <a:xfrm>
            <a:off x="4609490" y="2926080"/>
            <a:ext cx="2972714" cy="914400"/>
          </a:xfrm>
          <a:prstGeom prst="roundRect">
            <a:avLst>
              <a:gd name="adj" fmla="val 6000"/>
            </a:avLst>
          </a:prstGeom>
          <a:solidFill>
            <a:srgbClr val="F0EBDF"/>
          </a:solidFill>
          <a:ln/>
        </p:spPr>
      </p:sp>
      <p:sp>
        <p:nvSpPr>
          <p:cNvPr id="18" name="Text 16"/>
          <p:cNvSpPr/>
          <p:nvPr/>
        </p:nvSpPr>
        <p:spPr>
          <a:xfrm>
            <a:off x="4719218" y="2971800"/>
            <a:ext cx="2753258" cy="8229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lnSpc>
                <a:spcPct val="110000"/>
              </a:lnSpc>
              <a:buNone/>
            </a:pPr>
            <a:r>
              <a:rPr lang="en-US" sz="1400" b="1" dirty="0">
                <a:solidFill>
                  <a:srgbClr val="1E2A38"/>
                </a:solidFill>
                <a:latin typeface="Consolas" pitchFamily="34" charset="0"/>
                <a:ea typeface="Consolas" pitchFamily="34" charset="-122"/>
                <a:cs typeface="Consolas" pitchFamily="34" charset="-120"/>
              </a:rPr>
              <a:t>FFO  −  Maintenance CapEx  −  Straight-line rent</a:t>
            </a:r>
            <a:endParaRPr lang="en-US" sz="1400" dirty="0"/>
          </a:p>
        </p:txBody>
      </p:sp>
      <p:sp>
        <p:nvSpPr>
          <p:cNvPr id="19" name="Text 17"/>
          <p:cNvSpPr/>
          <p:nvPr/>
        </p:nvSpPr>
        <p:spPr>
          <a:xfrm>
            <a:off x="4646066" y="3995928"/>
            <a:ext cx="2899562" cy="137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ct val="114000"/>
              </a:lnSpc>
              <a:buNone/>
            </a:pPr>
            <a:r>
              <a:rPr lang="en-US" sz="1520" dirty="0">
                <a:solidFill>
                  <a:srgbClr val="1A1A1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 more conservative measure of the true cash available to pay dividends.</a:t>
            </a:r>
            <a:endParaRPr lang="en-US" sz="1520" dirty="0"/>
          </a:p>
        </p:txBody>
      </p:sp>
      <p:sp>
        <p:nvSpPr>
          <p:cNvPr id="20" name="Shape 18"/>
          <p:cNvSpPr/>
          <p:nvPr/>
        </p:nvSpPr>
        <p:spPr>
          <a:xfrm>
            <a:off x="8203997" y="1783080"/>
            <a:ext cx="3484778" cy="3794760"/>
          </a:xfrm>
          <a:prstGeom prst="roundRect">
            <a:avLst>
              <a:gd name="adj" fmla="val 2362"/>
            </a:avLst>
          </a:prstGeom>
          <a:solidFill>
            <a:srgbClr val="FFFFFF"/>
          </a:solidFill>
          <a:ln w="12700">
            <a:solidFill>
              <a:srgbClr val="C8C0B0"/>
            </a:solidFill>
            <a:prstDash val="solid"/>
          </a:ln>
        </p:spPr>
      </p:sp>
      <p:sp>
        <p:nvSpPr>
          <p:cNvPr id="21" name="Shape 19"/>
          <p:cNvSpPr/>
          <p:nvPr/>
        </p:nvSpPr>
        <p:spPr>
          <a:xfrm>
            <a:off x="8203997" y="1783080"/>
            <a:ext cx="3484778" cy="914400"/>
          </a:xfrm>
          <a:prstGeom prst="roundRect">
            <a:avLst>
              <a:gd name="adj" fmla="val 9000"/>
            </a:avLst>
          </a:prstGeom>
          <a:solidFill>
            <a:srgbClr val="4F7A5C"/>
          </a:solidFill>
          <a:ln/>
        </p:spPr>
      </p:sp>
      <p:sp>
        <p:nvSpPr>
          <p:cNvPr id="22" name="Shape 20"/>
          <p:cNvSpPr/>
          <p:nvPr/>
        </p:nvSpPr>
        <p:spPr>
          <a:xfrm>
            <a:off x="8203997" y="2240280"/>
            <a:ext cx="3484778" cy="457200"/>
          </a:xfrm>
          <a:prstGeom prst="rect">
            <a:avLst/>
          </a:prstGeom>
          <a:solidFill>
            <a:srgbClr val="4F7A5C"/>
          </a:solidFill>
          <a:ln/>
        </p:spPr>
      </p:sp>
      <p:sp>
        <p:nvSpPr>
          <p:cNvPr id="23" name="Text 21"/>
          <p:cNvSpPr/>
          <p:nvPr/>
        </p:nvSpPr>
        <p:spPr>
          <a:xfrm>
            <a:off x="8203997" y="1856232"/>
            <a:ext cx="3484778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2860" b="1" dirty="0">
                <a:solidFill>
                  <a:srgbClr val="FFFFFF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NAV</a:t>
            </a:r>
            <a:endParaRPr lang="en-US" sz="2860" dirty="0"/>
          </a:p>
        </p:txBody>
      </p:sp>
      <p:sp>
        <p:nvSpPr>
          <p:cNvPr id="24" name="Text 22"/>
          <p:cNvSpPr/>
          <p:nvPr/>
        </p:nvSpPr>
        <p:spPr>
          <a:xfrm>
            <a:off x="8203997" y="2359152"/>
            <a:ext cx="3484778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340" b="1" kern="0" spc="100" dirty="0">
                <a:solidFill>
                  <a:srgbClr val="F0E6E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Net Asset Value / Share</a:t>
            </a:r>
            <a:endParaRPr lang="en-US" sz="1340" dirty="0"/>
          </a:p>
        </p:txBody>
      </p:sp>
      <p:sp>
        <p:nvSpPr>
          <p:cNvPr id="25" name="Shape 23"/>
          <p:cNvSpPr/>
          <p:nvPr/>
        </p:nvSpPr>
        <p:spPr>
          <a:xfrm>
            <a:off x="8460029" y="2926080"/>
            <a:ext cx="2972714" cy="914400"/>
          </a:xfrm>
          <a:prstGeom prst="roundRect">
            <a:avLst>
              <a:gd name="adj" fmla="val 6000"/>
            </a:avLst>
          </a:prstGeom>
          <a:solidFill>
            <a:srgbClr val="F0EBDF"/>
          </a:solidFill>
          <a:ln/>
        </p:spPr>
      </p:sp>
      <p:sp>
        <p:nvSpPr>
          <p:cNvPr id="26" name="Text 24"/>
          <p:cNvSpPr/>
          <p:nvPr/>
        </p:nvSpPr>
        <p:spPr>
          <a:xfrm>
            <a:off x="8569757" y="2971800"/>
            <a:ext cx="2753258" cy="8229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lnSpc>
                <a:spcPct val="110000"/>
              </a:lnSpc>
              <a:buNone/>
            </a:pPr>
            <a:r>
              <a:rPr lang="en-US" sz="1400" b="1" dirty="0">
                <a:solidFill>
                  <a:srgbClr val="1E2A38"/>
                </a:solidFill>
                <a:latin typeface="Consolas" pitchFamily="34" charset="0"/>
                <a:ea typeface="Consolas" pitchFamily="34" charset="-122"/>
                <a:cs typeface="Consolas" pitchFamily="34" charset="-120"/>
              </a:rPr>
              <a:t>(Market value of assets − Liabilities) ÷ Shares</a:t>
            </a:r>
            <a:endParaRPr lang="en-US" sz="1400" dirty="0"/>
          </a:p>
        </p:txBody>
      </p:sp>
      <p:sp>
        <p:nvSpPr>
          <p:cNvPr id="27" name="Text 25"/>
          <p:cNvSpPr/>
          <p:nvPr/>
        </p:nvSpPr>
        <p:spPr>
          <a:xfrm>
            <a:off x="8496605" y="3995928"/>
            <a:ext cx="2899562" cy="137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ct val="114000"/>
              </a:lnSpc>
              <a:buNone/>
            </a:pPr>
            <a:r>
              <a:rPr lang="en-US" sz="1520" dirty="0">
                <a:solidFill>
                  <a:srgbClr val="1A1A1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The intrinsic real-estate value per share. Compare it to price to spot bargains.</a:t>
            </a:r>
            <a:endParaRPr lang="en-US" sz="1520" dirty="0"/>
          </a:p>
        </p:txBody>
      </p:sp>
      <p:sp>
        <p:nvSpPr>
          <p:cNvPr id="28" name="Shape 26"/>
          <p:cNvSpPr/>
          <p:nvPr/>
        </p:nvSpPr>
        <p:spPr>
          <a:xfrm>
            <a:off x="502920" y="6419088"/>
            <a:ext cx="11185855" cy="0"/>
          </a:xfrm>
          <a:prstGeom prst="line">
            <a:avLst/>
          </a:prstGeom>
          <a:noFill/>
          <a:ln w="9525">
            <a:solidFill>
              <a:srgbClr val="C8C0B0"/>
            </a:solidFill>
            <a:prstDash val="solid"/>
          </a:ln>
        </p:spPr>
      </p:sp>
      <p:sp>
        <p:nvSpPr>
          <p:cNvPr id="29" name="Text 27"/>
          <p:cNvSpPr/>
          <p:nvPr/>
        </p:nvSpPr>
        <p:spPr>
          <a:xfrm>
            <a:off x="502920" y="6455664"/>
            <a:ext cx="54864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40" dirty="0">
                <a:solidFill>
                  <a:srgbClr val="5A5A5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Prepared by Dr. Emad Zaher</a:t>
            </a:r>
            <a:endParaRPr lang="en-US" sz="1240" dirty="0"/>
          </a:p>
        </p:txBody>
      </p:sp>
      <p:sp>
        <p:nvSpPr>
          <p:cNvPr id="30" name="Text 28"/>
          <p:cNvSpPr/>
          <p:nvPr/>
        </p:nvSpPr>
        <p:spPr>
          <a:xfrm>
            <a:off x="11140135" y="6455664"/>
            <a:ext cx="54864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1240" dirty="0">
                <a:solidFill>
                  <a:srgbClr val="5A5A5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14</a:t>
            </a:r>
            <a:endParaRPr lang="en-US" sz="124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blipFill>
          <a:blip r:embed="rId3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02920" y="457200"/>
            <a:ext cx="5486400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460" b="1" kern="0" spc="200" dirty="0">
                <a:solidFill>
                  <a:srgbClr val="B8504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CASE STUDY · EXAMPLE 2</a:t>
            </a:r>
            <a:endParaRPr lang="en-US" sz="1460" dirty="0"/>
          </a:p>
        </p:txBody>
      </p:sp>
      <p:sp>
        <p:nvSpPr>
          <p:cNvPr id="3" name="Text 1"/>
          <p:cNvSpPr/>
          <p:nvPr/>
        </p:nvSpPr>
        <p:spPr>
          <a:xfrm>
            <a:off x="502920" y="749808"/>
            <a:ext cx="11185855" cy="6400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3100" b="1" dirty="0">
                <a:solidFill>
                  <a:srgbClr val="1E2A38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Calculating FFO &amp; AFFO</a:t>
            </a:r>
            <a:endParaRPr lang="en-US" sz="3100" dirty="0"/>
          </a:p>
        </p:txBody>
      </p:sp>
      <p:sp>
        <p:nvSpPr>
          <p:cNvPr id="4" name="Shape 2"/>
          <p:cNvSpPr/>
          <p:nvPr/>
        </p:nvSpPr>
        <p:spPr>
          <a:xfrm>
            <a:off x="502920" y="1600200"/>
            <a:ext cx="5760720" cy="4160520"/>
          </a:xfrm>
          <a:prstGeom prst="roundRect">
            <a:avLst>
              <a:gd name="adj" fmla="val 1978"/>
            </a:avLst>
          </a:prstGeom>
          <a:solidFill>
            <a:srgbClr val="FFFFFF"/>
          </a:solidFill>
          <a:ln w="12700">
            <a:solidFill>
              <a:srgbClr val="C8C0B0"/>
            </a:solidFill>
            <a:prstDash val="solid"/>
          </a:ln>
        </p:spPr>
      </p:sp>
      <p:sp>
        <p:nvSpPr>
          <p:cNvPr id="5" name="Text 3"/>
          <p:cNvSpPr/>
          <p:nvPr/>
        </p:nvSpPr>
        <p:spPr>
          <a:xfrm>
            <a:off x="777240" y="1783080"/>
            <a:ext cx="521208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720" b="1" dirty="0">
                <a:solidFill>
                  <a:srgbClr val="1E2A38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Annual financials (USD)</a:t>
            </a:r>
            <a:endParaRPr lang="en-US" sz="1720" dirty="0"/>
          </a:p>
        </p:txBody>
      </p:sp>
      <p:sp>
        <p:nvSpPr>
          <p:cNvPr id="6" name="Text 4"/>
          <p:cNvSpPr/>
          <p:nvPr/>
        </p:nvSpPr>
        <p:spPr>
          <a:xfrm>
            <a:off x="822960" y="2240280"/>
            <a:ext cx="3657600" cy="42062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520" dirty="0">
                <a:solidFill>
                  <a:srgbClr val="1A1A1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Net Income (after tax)</a:t>
            </a:r>
            <a:endParaRPr lang="en-US" sz="1520" dirty="0"/>
          </a:p>
        </p:txBody>
      </p:sp>
      <p:sp>
        <p:nvSpPr>
          <p:cNvPr id="7" name="Text 5"/>
          <p:cNvSpPr/>
          <p:nvPr/>
        </p:nvSpPr>
        <p:spPr>
          <a:xfrm>
            <a:off x="4297680" y="2240280"/>
            <a:ext cx="1645920" cy="42062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1520" dirty="0">
                <a:solidFill>
                  <a:srgbClr val="1A1A1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8,000,000</a:t>
            </a:r>
            <a:endParaRPr lang="en-US" sz="1520" dirty="0"/>
          </a:p>
        </p:txBody>
      </p:sp>
      <p:sp>
        <p:nvSpPr>
          <p:cNvPr id="8" name="Text 6"/>
          <p:cNvSpPr/>
          <p:nvPr/>
        </p:nvSpPr>
        <p:spPr>
          <a:xfrm>
            <a:off x="822960" y="2724912"/>
            <a:ext cx="3657600" cy="42062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520" dirty="0">
                <a:solidFill>
                  <a:srgbClr val="1A1A1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Add: Depreciation &amp; Amortisation</a:t>
            </a:r>
            <a:endParaRPr lang="en-US" sz="1520" dirty="0"/>
          </a:p>
        </p:txBody>
      </p:sp>
      <p:sp>
        <p:nvSpPr>
          <p:cNvPr id="9" name="Text 7"/>
          <p:cNvSpPr/>
          <p:nvPr/>
        </p:nvSpPr>
        <p:spPr>
          <a:xfrm>
            <a:off x="4297680" y="2724912"/>
            <a:ext cx="1645920" cy="42062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1520" dirty="0">
                <a:solidFill>
                  <a:srgbClr val="4F7A5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4,500,000</a:t>
            </a:r>
            <a:endParaRPr lang="en-US" sz="1520" dirty="0"/>
          </a:p>
        </p:txBody>
      </p:sp>
      <p:sp>
        <p:nvSpPr>
          <p:cNvPr id="10" name="Text 8"/>
          <p:cNvSpPr/>
          <p:nvPr/>
        </p:nvSpPr>
        <p:spPr>
          <a:xfrm>
            <a:off x="822960" y="3209544"/>
            <a:ext cx="3657600" cy="42062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520" dirty="0">
                <a:solidFill>
                  <a:srgbClr val="1A1A1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Less: Gain on sale of property</a:t>
            </a:r>
            <a:endParaRPr lang="en-US" sz="1520" dirty="0"/>
          </a:p>
        </p:txBody>
      </p:sp>
      <p:sp>
        <p:nvSpPr>
          <p:cNvPr id="11" name="Text 9"/>
          <p:cNvSpPr/>
          <p:nvPr/>
        </p:nvSpPr>
        <p:spPr>
          <a:xfrm>
            <a:off x="4297680" y="3209544"/>
            <a:ext cx="1645920" cy="42062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1520" dirty="0">
                <a:solidFill>
                  <a:srgbClr val="B8504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(1,200,000)</a:t>
            </a:r>
            <a:endParaRPr lang="en-US" sz="1520" dirty="0"/>
          </a:p>
        </p:txBody>
      </p:sp>
      <p:sp>
        <p:nvSpPr>
          <p:cNvPr id="12" name="Shape 10"/>
          <p:cNvSpPr/>
          <p:nvPr/>
        </p:nvSpPr>
        <p:spPr>
          <a:xfrm>
            <a:off x="731520" y="3675888"/>
            <a:ext cx="5303520" cy="457200"/>
          </a:xfrm>
          <a:prstGeom prst="roundRect">
            <a:avLst>
              <a:gd name="adj" fmla="val 10000"/>
            </a:avLst>
          </a:prstGeom>
          <a:solidFill>
            <a:srgbClr val="E4EDE6"/>
          </a:solidFill>
          <a:ln/>
        </p:spPr>
      </p:sp>
      <p:sp>
        <p:nvSpPr>
          <p:cNvPr id="13" name="Text 11"/>
          <p:cNvSpPr/>
          <p:nvPr/>
        </p:nvSpPr>
        <p:spPr>
          <a:xfrm>
            <a:off x="822960" y="3694176"/>
            <a:ext cx="3657600" cy="42062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520" b="1" dirty="0">
                <a:solidFill>
                  <a:srgbClr val="1E2A3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= FFO</a:t>
            </a:r>
            <a:endParaRPr lang="en-US" sz="1520" dirty="0"/>
          </a:p>
        </p:txBody>
      </p:sp>
      <p:sp>
        <p:nvSpPr>
          <p:cNvPr id="14" name="Text 12"/>
          <p:cNvSpPr/>
          <p:nvPr/>
        </p:nvSpPr>
        <p:spPr>
          <a:xfrm>
            <a:off x="4297680" y="3694176"/>
            <a:ext cx="1645920" cy="42062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1520" b="1" dirty="0">
                <a:solidFill>
                  <a:srgbClr val="1E2A3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11,300,000</a:t>
            </a:r>
            <a:endParaRPr lang="en-US" sz="1520" dirty="0"/>
          </a:p>
        </p:txBody>
      </p:sp>
      <p:sp>
        <p:nvSpPr>
          <p:cNvPr id="15" name="Text 13"/>
          <p:cNvSpPr/>
          <p:nvPr/>
        </p:nvSpPr>
        <p:spPr>
          <a:xfrm>
            <a:off x="822960" y="4178808"/>
            <a:ext cx="3657600" cy="42062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520" dirty="0">
                <a:solidFill>
                  <a:srgbClr val="1A1A1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Less: Recurring CapEx</a:t>
            </a:r>
            <a:endParaRPr lang="en-US" sz="1520" dirty="0"/>
          </a:p>
        </p:txBody>
      </p:sp>
      <p:sp>
        <p:nvSpPr>
          <p:cNvPr id="16" name="Text 14"/>
          <p:cNvSpPr/>
          <p:nvPr/>
        </p:nvSpPr>
        <p:spPr>
          <a:xfrm>
            <a:off x="4297680" y="4178808"/>
            <a:ext cx="1645920" cy="42062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1520" dirty="0">
                <a:solidFill>
                  <a:srgbClr val="B8504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(900,000)</a:t>
            </a:r>
            <a:endParaRPr lang="en-US" sz="1520" dirty="0"/>
          </a:p>
        </p:txBody>
      </p:sp>
      <p:sp>
        <p:nvSpPr>
          <p:cNvPr id="17" name="Text 15"/>
          <p:cNvSpPr/>
          <p:nvPr/>
        </p:nvSpPr>
        <p:spPr>
          <a:xfrm>
            <a:off x="822960" y="4663440"/>
            <a:ext cx="3657600" cy="42062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520" dirty="0">
                <a:solidFill>
                  <a:srgbClr val="1A1A1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Less: Straight-line rent adjust.</a:t>
            </a:r>
            <a:endParaRPr lang="en-US" sz="1520" dirty="0"/>
          </a:p>
        </p:txBody>
      </p:sp>
      <p:sp>
        <p:nvSpPr>
          <p:cNvPr id="18" name="Text 16"/>
          <p:cNvSpPr/>
          <p:nvPr/>
        </p:nvSpPr>
        <p:spPr>
          <a:xfrm>
            <a:off x="4297680" y="4663440"/>
            <a:ext cx="1645920" cy="42062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1520" dirty="0">
                <a:solidFill>
                  <a:srgbClr val="B8504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(200,000)</a:t>
            </a:r>
            <a:endParaRPr lang="en-US" sz="1520" dirty="0"/>
          </a:p>
        </p:txBody>
      </p:sp>
      <p:sp>
        <p:nvSpPr>
          <p:cNvPr id="19" name="Shape 17"/>
          <p:cNvSpPr/>
          <p:nvPr/>
        </p:nvSpPr>
        <p:spPr>
          <a:xfrm>
            <a:off x="731520" y="5129784"/>
            <a:ext cx="5303520" cy="457200"/>
          </a:xfrm>
          <a:prstGeom prst="roundRect">
            <a:avLst>
              <a:gd name="adj" fmla="val 10000"/>
            </a:avLst>
          </a:prstGeom>
          <a:solidFill>
            <a:srgbClr val="E4EDE6"/>
          </a:solidFill>
          <a:ln/>
        </p:spPr>
      </p:sp>
      <p:sp>
        <p:nvSpPr>
          <p:cNvPr id="20" name="Text 18"/>
          <p:cNvSpPr/>
          <p:nvPr/>
        </p:nvSpPr>
        <p:spPr>
          <a:xfrm>
            <a:off x="822960" y="5148072"/>
            <a:ext cx="3657600" cy="42062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520" b="1" dirty="0">
                <a:solidFill>
                  <a:srgbClr val="1E2A3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= AFFO</a:t>
            </a:r>
            <a:endParaRPr lang="en-US" sz="1520" dirty="0"/>
          </a:p>
        </p:txBody>
      </p:sp>
      <p:sp>
        <p:nvSpPr>
          <p:cNvPr id="21" name="Text 19"/>
          <p:cNvSpPr/>
          <p:nvPr/>
        </p:nvSpPr>
        <p:spPr>
          <a:xfrm>
            <a:off x="4297680" y="5148072"/>
            <a:ext cx="1645920" cy="42062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1520" b="1" dirty="0">
                <a:solidFill>
                  <a:srgbClr val="1E2A3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10,200,000</a:t>
            </a:r>
            <a:endParaRPr lang="en-US" sz="1520" dirty="0"/>
          </a:p>
        </p:txBody>
      </p:sp>
      <p:sp>
        <p:nvSpPr>
          <p:cNvPr id="22" name="Shape 20"/>
          <p:cNvSpPr/>
          <p:nvPr/>
        </p:nvSpPr>
        <p:spPr>
          <a:xfrm>
            <a:off x="6446520" y="1600200"/>
            <a:ext cx="5239512" cy="1920240"/>
          </a:xfrm>
          <a:prstGeom prst="roundRect">
            <a:avLst>
              <a:gd name="adj" fmla="val 4286"/>
            </a:avLst>
          </a:prstGeom>
          <a:solidFill>
            <a:srgbClr val="1E2A38"/>
          </a:solidFill>
          <a:ln/>
        </p:spPr>
      </p:sp>
      <p:sp>
        <p:nvSpPr>
          <p:cNvPr id="23" name="Text 21"/>
          <p:cNvSpPr/>
          <p:nvPr/>
        </p:nvSpPr>
        <p:spPr>
          <a:xfrm>
            <a:off x="6446520" y="1828800"/>
            <a:ext cx="5239512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590" b="1" kern="0" spc="100" dirty="0">
                <a:solidFill>
                  <a:srgbClr val="E8C9C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AFFO per Share</a:t>
            </a:r>
            <a:endParaRPr lang="en-US" sz="1590" dirty="0"/>
          </a:p>
        </p:txBody>
      </p:sp>
      <p:sp>
        <p:nvSpPr>
          <p:cNvPr id="24" name="Text 22"/>
          <p:cNvSpPr/>
          <p:nvPr/>
        </p:nvSpPr>
        <p:spPr>
          <a:xfrm>
            <a:off x="6446520" y="2148840"/>
            <a:ext cx="5239512" cy="8686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4780" b="1" dirty="0">
                <a:solidFill>
                  <a:srgbClr val="FFFFFF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$2.04</a:t>
            </a:r>
            <a:endParaRPr lang="en-US" sz="4780" dirty="0"/>
          </a:p>
        </p:txBody>
      </p:sp>
      <p:sp>
        <p:nvSpPr>
          <p:cNvPr id="25" name="Text 23"/>
          <p:cNvSpPr/>
          <p:nvPr/>
        </p:nvSpPr>
        <p:spPr>
          <a:xfrm>
            <a:off x="6446520" y="3035808"/>
            <a:ext cx="5239512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460" dirty="0">
                <a:solidFill>
                  <a:srgbClr val="CDE0D2"/>
                </a:solidFill>
                <a:latin typeface="Consolas" pitchFamily="34" charset="0"/>
                <a:ea typeface="Consolas" pitchFamily="34" charset="-122"/>
                <a:cs typeface="Consolas" pitchFamily="34" charset="-120"/>
              </a:rPr>
              <a:t>= AFFO $10.2M ÷ 5,000,000 shares</a:t>
            </a:r>
            <a:endParaRPr lang="en-US" sz="1460" dirty="0"/>
          </a:p>
        </p:txBody>
      </p:sp>
      <p:sp>
        <p:nvSpPr>
          <p:cNvPr id="26" name="Shape 24"/>
          <p:cNvSpPr/>
          <p:nvPr/>
        </p:nvSpPr>
        <p:spPr>
          <a:xfrm>
            <a:off x="6446520" y="3703320"/>
            <a:ext cx="5239512" cy="2057400"/>
          </a:xfrm>
          <a:prstGeom prst="roundRect">
            <a:avLst>
              <a:gd name="adj" fmla="val 4000"/>
            </a:avLst>
          </a:prstGeom>
          <a:solidFill>
            <a:srgbClr val="F0EBDF"/>
          </a:solidFill>
          <a:ln w="12700">
            <a:solidFill>
              <a:srgbClr val="C8C0B0"/>
            </a:solidFill>
            <a:prstDash val="solid"/>
          </a:ln>
        </p:spPr>
      </p:sp>
      <p:sp>
        <p:nvSpPr>
          <p:cNvPr id="27" name="Text 25"/>
          <p:cNvSpPr/>
          <p:nvPr/>
        </p:nvSpPr>
        <p:spPr>
          <a:xfrm>
            <a:off x="6720840" y="3886200"/>
            <a:ext cx="466344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720" b="1" dirty="0">
                <a:solidFill>
                  <a:srgbClr val="B85042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Reading the result</a:t>
            </a:r>
            <a:endParaRPr lang="en-US" sz="1720" dirty="0"/>
          </a:p>
        </p:txBody>
      </p:sp>
      <p:sp>
        <p:nvSpPr>
          <p:cNvPr id="28" name="Text 26"/>
          <p:cNvSpPr/>
          <p:nvPr/>
        </p:nvSpPr>
        <p:spPr>
          <a:xfrm>
            <a:off x="6720840" y="4297680"/>
            <a:ext cx="4709160" cy="8229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ct val="114000"/>
              </a:lnSpc>
              <a:buNone/>
            </a:pPr>
            <a:r>
              <a:rPr lang="en-US" sz="1550" dirty="0">
                <a:solidFill>
                  <a:srgbClr val="1A1A1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If this REIT trades at </a:t>
            </a:r>
            <a:r>
              <a:rPr lang="en-US" sz="1550" b="1" dirty="0">
                <a:solidFill>
                  <a:srgbClr val="1E2A3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$25 / share</a:t>
            </a:r>
            <a:r>
              <a:rPr lang="en-US" sz="1550" dirty="0">
                <a:solidFill>
                  <a:srgbClr val="1A1A1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, its Price-to-AFFO ratio is 25 ÷ 2.04 = </a:t>
            </a:r>
            <a:r>
              <a:rPr lang="en-US" sz="1550" b="1" dirty="0">
                <a:solidFill>
                  <a:srgbClr val="1E2A3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12.3×</a:t>
            </a:r>
            <a:r>
              <a:rPr lang="en-US" sz="1550" dirty="0">
                <a:solidFill>
                  <a:srgbClr val="1A1A1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.</a:t>
            </a:r>
            <a:endParaRPr lang="en-US" sz="1550" dirty="0"/>
          </a:p>
        </p:txBody>
      </p:sp>
      <p:sp>
        <p:nvSpPr>
          <p:cNvPr id="29" name="Text 27"/>
          <p:cNvSpPr/>
          <p:nvPr/>
        </p:nvSpPr>
        <p:spPr>
          <a:xfrm>
            <a:off x="6720840" y="5166360"/>
            <a:ext cx="4709160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ct val="110000"/>
              </a:lnSpc>
              <a:buNone/>
            </a:pPr>
            <a:r>
              <a:rPr lang="en-US" sz="1590" i="1" dirty="0">
                <a:solidFill>
                  <a:srgbClr val="5A5A5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 lower ratio than its peers suggests the REIT may be undervalued.</a:t>
            </a:r>
            <a:endParaRPr lang="en-US" sz="1590" dirty="0"/>
          </a:p>
        </p:txBody>
      </p:sp>
      <p:sp>
        <p:nvSpPr>
          <p:cNvPr id="30" name="Shape 28"/>
          <p:cNvSpPr/>
          <p:nvPr/>
        </p:nvSpPr>
        <p:spPr>
          <a:xfrm>
            <a:off x="502920" y="6419088"/>
            <a:ext cx="11185855" cy="0"/>
          </a:xfrm>
          <a:prstGeom prst="line">
            <a:avLst/>
          </a:prstGeom>
          <a:noFill/>
          <a:ln w="9525">
            <a:solidFill>
              <a:srgbClr val="C8C0B0"/>
            </a:solidFill>
            <a:prstDash val="solid"/>
          </a:ln>
        </p:spPr>
      </p:sp>
      <p:sp>
        <p:nvSpPr>
          <p:cNvPr id="31" name="Text 29"/>
          <p:cNvSpPr/>
          <p:nvPr/>
        </p:nvSpPr>
        <p:spPr>
          <a:xfrm>
            <a:off x="502920" y="6455664"/>
            <a:ext cx="54864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40" dirty="0">
                <a:solidFill>
                  <a:srgbClr val="5A5A5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Prepared by Dr. Emad Zaher</a:t>
            </a:r>
            <a:endParaRPr lang="en-US" sz="1240" dirty="0"/>
          </a:p>
        </p:txBody>
      </p:sp>
      <p:sp>
        <p:nvSpPr>
          <p:cNvPr id="32" name="Text 30"/>
          <p:cNvSpPr/>
          <p:nvPr/>
        </p:nvSpPr>
        <p:spPr>
          <a:xfrm>
            <a:off x="11140135" y="6455664"/>
            <a:ext cx="54864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1240" dirty="0">
                <a:solidFill>
                  <a:srgbClr val="5A5A5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15</a:t>
            </a:r>
            <a:endParaRPr lang="en-US" sz="124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blipFill>
          <a:blip r:embed="rId3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1"/>
          <p:cNvSpPr/>
          <p:nvPr/>
        </p:nvSpPr>
        <p:spPr>
          <a:xfrm>
            <a:off x="1234440" y="1847088"/>
            <a:ext cx="822960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610" b="1" kern="0" spc="300" dirty="0">
                <a:latin typeface="Calibri" pitchFamily="34" charset="0"/>
                <a:ea typeface="Calibri" pitchFamily="34" charset="-122"/>
                <a:cs typeface="Calibri" pitchFamily="34" charset="-120"/>
              </a:rPr>
              <a:t>PART 4</a:t>
            </a:r>
            <a:endParaRPr lang="en-US" sz="1610" dirty="0"/>
          </a:p>
        </p:txBody>
      </p:sp>
      <p:sp>
        <p:nvSpPr>
          <p:cNvPr id="4" name="Shape 2"/>
          <p:cNvSpPr/>
          <p:nvPr/>
        </p:nvSpPr>
        <p:spPr>
          <a:xfrm>
            <a:off x="1261872" y="2304288"/>
            <a:ext cx="822960" cy="82296"/>
          </a:xfrm>
          <a:prstGeom prst="rect">
            <a:avLst/>
          </a:prstGeom>
          <a:solidFill>
            <a:srgbClr val="B85042"/>
          </a:solidFill>
          <a:ln/>
        </p:spPr>
      </p:sp>
      <p:sp>
        <p:nvSpPr>
          <p:cNvPr id="5" name="Text 3"/>
          <p:cNvSpPr/>
          <p:nvPr/>
        </p:nvSpPr>
        <p:spPr>
          <a:xfrm>
            <a:off x="1188720" y="2847653"/>
            <a:ext cx="9631375" cy="78357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ct val="100000"/>
              </a:lnSpc>
              <a:buNone/>
            </a:pPr>
            <a:r>
              <a:rPr lang="en-US" sz="4160" b="1" dirty="0">
                <a:latin typeface="Georgia" pitchFamily="34" charset="0"/>
                <a:ea typeface="Georgia" pitchFamily="34" charset="-122"/>
                <a:cs typeface="Georgia" pitchFamily="34" charset="-120"/>
              </a:rPr>
              <a:t>REITs Around the World</a:t>
            </a:r>
            <a:endParaRPr lang="en-US" sz="4160" dirty="0"/>
          </a:p>
        </p:txBody>
      </p:sp>
      <p:sp>
        <p:nvSpPr>
          <p:cNvPr id="6" name="Text 4"/>
          <p:cNvSpPr/>
          <p:nvPr/>
        </p:nvSpPr>
        <p:spPr>
          <a:xfrm>
            <a:off x="1234440" y="4279392"/>
            <a:ext cx="9357055" cy="11887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ct val="114000"/>
              </a:lnSpc>
              <a:buNone/>
            </a:pPr>
            <a:r>
              <a:rPr lang="en-US" sz="1840" i="1" dirty="0">
                <a:latin typeface="Calibri" pitchFamily="34" charset="0"/>
                <a:ea typeface="Calibri" pitchFamily="34" charset="-122"/>
                <a:cs typeface="Calibri" pitchFamily="34" charset="-120"/>
              </a:rPr>
              <a:t>From a U.S. invention in 1960 to a global asset class spanning more than forty countries — including a fast-growing MENA region.</a:t>
            </a:r>
            <a:endParaRPr lang="en-US" sz="1840" dirty="0"/>
          </a:p>
        </p:txBody>
      </p:sp>
      <p:sp>
        <p:nvSpPr>
          <p:cNvPr id="7" name="Text 5"/>
          <p:cNvSpPr/>
          <p:nvPr/>
        </p:nvSpPr>
        <p:spPr>
          <a:xfrm>
            <a:off x="10591495" y="5623560"/>
            <a:ext cx="64008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1340" dirty="0">
                <a:solidFill>
                  <a:srgbClr val="8C97A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16</a:t>
            </a:r>
            <a:endParaRPr lang="en-US" sz="134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blipFill>
          <a:blip r:embed="rId3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02920" y="597876"/>
            <a:ext cx="11185855" cy="6400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3100" b="1" dirty="0">
                <a:solidFill>
                  <a:srgbClr val="1E2A38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The Global REIT Market</a:t>
            </a:r>
            <a:endParaRPr lang="en-US" sz="3100" dirty="0"/>
          </a:p>
        </p:txBody>
      </p:sp>
      <p:sp>
        <p:nvSpPr>
          <p:cNvPr id="3" name="Text 1"/>
          <p:cNvSpPr/>
          <p:nvPr/>
        </p:nvSpPr>
        <p:spPr>
          <a:xfrm>
            <a:off x="502920" y="1281215"/>
            <a:ext cx="10728655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ct val="102000"/>
              </a:lnSpc>
              <a:buNone/>
            </a:pPr>
            <a:r>
              <a:rPr lang="en-US" sz="1610" i="1" dirty="0">
                <a:solidFill>
                  <a:srgbClr val="5A5A5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Four numbers that capture the scale of REITs worldwide (2023).</a:t>
            </a:r>
            <a:endParaRPr lang="en-US" sz="1610" dirty="0"/>
          </a:p>
        </p:txBody>
      </p:sp>
      <p:sp>
        <p:nvSpPr>
          <p:cNvPr id="4" name="Shape 2"/>
          <p:cNvSpPr/>
          <p:nvPr/>
        </p:nvSpPr>
        <p:spPr>
          <a:xfrm>
            <a:off x="502920" y="1828800"/>
            <a:ext cx="2556434" cy="3657600"/>
          </a:xfrm>
          <a:prstGeom prst="roundRect">
            <a:avLst>
              <a:gd name="adj" fmla="val 3219"/>
            </a:avLst>
          </a:prstGeom>
          <a:solidFill>
            <a:srgbClr val="FFFFFF"/>
          </a:solidFill>
          <a:ln w="12700">
            <a:solidFill>
              <a:srgbClr val="C8C0B0"/>
            </a:solidFill>
            <a:prstDash val="solid"/>
          </a:ln>
        </p:spPr>
      </p:sp>
      <p:sp>
        <p:nvSpPr>
          <p:cNvPr id="5" name="Shape 3"/>
          <p:cNvSpPr/>
          <p:nvPr/>
        </p:nvSpPr>
        <p:spPr>
          <a:xfrm>
            <a:off x="502920" y="1828800"/>
            <a:ext cx="2556434" cy="128016"/>
          </a:xfrm>
          <a:prstGeom prst="roundRect">
            <a:avLst>
              <a:gd name="adj" fmla="val 35714"/>
            </a:avLst>
          </a:prstGeom>
          <a:solidFill>
            <a:srgbClr val="1E2A38"/>
          </a:solidFill>
          <a:ln/>
        </p:spPr>
      </p:sp>
      <p:sp>
        <p:nvSpPr>
          <p:cNvPr id="6" name="Text 4"/>
          <p:cNvSpPr/>
          <p:nvPr/>
        </p:nvSpPr>
        <p:spPr>
          <a:xfrm>
            <a:off x="502920" y="2331720"/>
            <a:ext cx="2556434" cy="9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3950" b="1" dirty="0">
                <a:solidFill>
                  <a:srgbClr val="1E2A38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$2.5T</a:t>
            </a:r>
            <a:endParaRPr lang="en-US" sz="3950" dirty="0"/>
          </a:p>
        </p:txBody>
      </p:sp>
      <p:sp>
        <p:nvSpPr>
          <p:cNvPr id="7" name="Text 5"/>
          <p:cNvSpPr/>
          <p:nvPr/>
        </p:nvSpPr>
        <p:spPr>
          <a:xfrm>
            <a:off x="502920" y="3291840"/>
            <a:ext cx="2556434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720" b="1" dirty="0">
                <a:solidFill>
                  <a:srgbClr val="1E2A38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Global market cap</a:t>
            </a:r>
            <a:endParaRPr lang="en-US" sz="1720" dirty="0"/>
          </a:p>
        </p:txBody>
      </p:sp>
      <p:sp>
        <p:nvSpPr>
          <p:cNvPr id="8" name="Shape 6"/>
          <p:cNvSpPr/>
          <p:nvPr/>
        </p:nvSpPr>
        <p:spPr>
          <a:xfrm>
            <a:off x="1461097" y="3840480"/>
            <a:ext cx="640080" cy="0"/>
          </a:xfrm>
          <a:prstGeom prst="line">
            <a:avLst/>
          </a:prstGeom>
          <a:noFill/>
          <a:ln w="12700">
            <a:solidFill>
              <a:srgbClr val="C8C0B0"/>
            </a:solidFill>
            <a:prstDash val="solid"/>
          </a:ln>
        </p:spPr>
      </p:sp>
      <p:sp>
        <p:nvSpPr>
          <p:cNvPr id="9" name="Text 7"/>
          <p:cNvSpPr/>
          <p:nvPr/>
        </p:nvSpPr>
        <p:spPr>
          <a:xfrm>
            <a:off x="758952" y="4023360"/>
            <a:ext cx="2044370" cy="12801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ctr">
              <a:lnSpc>
                <a:spcPct val="112000"/>
              </a:lnSpc>
              <a:buNone/>
            </a:pPr>
            <a:r>
              <a:rPr lang="en-US" sz="1520" dirty="0">
                <a:solidFill>
                  <a:srgbClr val="5A5A5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Total value of listed REITs worldwide.</a:t>
            </a:r>
            <a:endParaRPr lang="en-US" sz="1520" dirty="0"/>
          </a:p>
        </p:txBody>
      </p:sp>
      <p:sp>
        <p:nvSpPr>
          <p:cNvPr id="10" name="Shape 8"/>
          <p:cNvSpPr/>
          <p:nvPr/>
        </p:nvSpPr>
        <p:spPr>
          <a:xfrm>
            <a:off x="3379394" y="1828800"/>
            <a:ext cx="2556434" cy="3657600"/>
          </a:xfrm>
          <a:prstGeom prst="roundRect">
            <a:avLst>
              <a:gd name="adj" fmla="val 3219"/>
            </a:avLst>
          </a:prstGeom>
          <a:solidFill>
            <a:srgbClr val="FFFFFF"/>
          </a:solidFill>
          <a:ln w="12700">
            <a:solidFill>
              <a:srgbClr val="C8C0B0"/>
            </a:solidFill>
            <a:prstDash val="solid"/>
          </a:ln>
        </p:spPr>
      </p:sp>
      <p:sp>
        <p:nvSpPr>
          <p:cNvPr id="11" name="Shape 9"/>
          <p:cNvSpPr/>
          <p:nvPr/>
        </p:nvSpPr>
        <p:spPr>
          <a:xfrm>
            <a:off x="3379394" y="1828800"/>
            <a:ext cx="2556434" cy="128016"/>
          </a:xfrm>
          <a:prstGeom prst="roundRect">
            <a:avLst>
              <a:gd name="adj" fmla="val 35714"/>
            </a:avLst>
          </a:prstGeom>
          <a:solidFill>
            <a:srgbClr val="B85042"/>
          </a:solidFill>
          <a:ln/>
        </p:spPr>
      </p:sp>
      <p:sp>
        <p:nvSpPr>
          <p:cNvPr id="12" name="Text 10"/>
          <p:cNvSpPr/>
          <p:nvPr/>
        </p:nvSpPr>
        <p:spPr>
          <a:xfrm>
            <a:off x="3379394" y="2331720"/>
            <a:ext cx="2556434" cy="9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3950" b="1" dirty="0">
                <a:solidFill>
                  <a:srgbClr val="B85042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40+</a:t>
            </a:r>
            <a:endParaRPr lang="en-US" sz="3950" dirty="0"/>
          </a:p>
        </p:txBody>
      </p:sp>
      <p:sp>
        <p:nvSpPr>
          <p:cNvPr id="13" name="Text 11"/>
          <p:cNvSpPr/>
          <p:nvPr/>
        </p:nvSpPr>
        <p:spPr>
          <a:xfrm>
            <a:off x="3379394" y="3291840"/>
            <a:ext cx="2556434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720" b="1" dirty="0">
                <a:solidFill>
                  <a:srgbClr val="1E2A38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Countries</a:t>
            </a:r>
            <a:endParaRPr lang="en-US" sz="1720" dirty="0"/>
          </a:p>
        </p:txBody>
      </p:sp>
      <p:sp>
        <p:nvSpPr>
          <p:cNvPr id="14" name="Shape 12"/>
          <p:cNvSpPr/>
          <p:nvPr/>
        </p:nvSpPr>
        <p:spPr>
          <a:xfrm>
            <a:off x="4337571" y="3840480"/>
            <a:ext cx="640080" cy="0"/>
          </a:xfrm>
          <a:prstGeom prst="line">
            <a:avLst/>
          </a:prstGeom>
          <a:noFill/>
          <a:ln w="12700">
            <a:solidFill>
              <a:srgbClr val="C8C0B0"/>
            </a:solidFill>
            <a:prstDash val="solid"/>
          </a:ln>
        </p:spPr>
      </p:sp>
      <p:sp>
        <p:nvSpPr>
          <p:cNvPr id="15" name="Text 13"/>
          <p:cNvSpPr/>
          <p:nvPr/>
        </p:nvSpPr>
        <p:spPr>
          <a:xfrm>
            <a:off x="3635426" y="4023360"/>
            <a:ext cx="2044370" cy="12801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ctr">
              <a:lnSpc>
                <a:spcPct val="112000"/>
              </a:lnSpc>
              <a:buNone/>
            </a:pPr>
            <a:r>
              <a:rPr lang="en-US" sz="1520" dirty="0">
                <a:solidFill>
                  <a:srgbClr val="5A5A5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Nations with an established REIT regime, from the U.S. to Japan to Saudi Arabia.</a:t>
            </a:r>
            <a:endParaRPr lang="en-US" sz="1520" dirty="0"/>
          </a:p>
        </p:txBody>
      </p:sp>
      <p:sp>
        <p:nvSpPr>
          <p:cNvPr id="16" name="Shape 14"/>
          <p:cNvSpPr/>
          <p:nvPr/>
        </p:nvSpPr>
        <p:spPr>
          <a:xfrm>
            <a:off x="6255868" y="1828800"/>
            <a:ext cx="2556434" cy="3657600"/>
          </a:xfrm>
          <a:prstGeom prst="roundRect">
            <a:avLst>
              <a:gd name="adj" fmla="val 3219"/>
            </a:avLst>
          </a:prstGeom>
          <a:solidFill>
            <a:srgbClr val="FFFFFF"/>
          </a:solidFill>
          <a:ln w="12700">
            <a:solidFill>
              <a:srgbClr val="C8C0B0"/>
            </a:solidFill>
            <a:prstDash val="solid"/>
          </a:ln>
        </p:spPr>
      </p:sp>
      <p:sp>
        <p:nvSpPr>
          <p:cNvPr id="17" name="Shape 15"/>
          <p:cNvSpPr/>
          <p:nvPr/>
        </p:nvSpPr>
        <p:spPr>
          <a:xfrm>
            <a:off x="6255868" y="1828800"/>
            <a:ext cx="2556434" cy="128016"/>
          </a:xfrm>
          <a:prstGeom prst="roundRect">
            <a:avLst>
              <a:gd name="adj" fmla="val 35714"/>
            </a:avLst>
          </a:prstGeom>
          <a:solidFill>
            <a:srgbClr val="4F7A5C"/>
          </a:solidFill>
          <a:ln/>
        </p:spPr>
      </p:sp>
      <p:sp>
        <p:nvSpPr>
          <p:cNvPr id="18" name="Text 16"/>
          <p:cNvSpPr/>
          <p:nvPr/>
        </p:nvSpPr>
        <p:spPr>
          <a:xfrm>
            <a:off x="6255868" y="2331720"/>
            <a:ext cx="2556434" cy="9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3950" b="1" dirty="0">
                <a:solidFill>
                  <a:srgbClr val="4F7A5C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~50%</a:t>
            </a:r>
            <a:endParaRPr lang="en-US" sz="3950" dirty="0"/>
          </a:p>
        </p:txBody>
      </p:sp>
      <p:sp>
        <p:nvSpPr>
          <p:cNvPr id="19" name="Text 17"/>
          <p:cNvSpPr/>
          <p:nvPr/>
        </p:nvSpPr>
        <p:spPr>
          <a:xfrm>
            <a:off x="6255868" y="3291840"/>
            <a:ext cx="2556434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720" b="1" dirty="0">
                <a:solidFill>
                  <a:srgbClr val="1E2A38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U.S. share</a:t>
            </a:r>
            <a:endParaRPr lang="en-US" sz="1720" dirty="0"/>
          </a:p>
        </p:txBody>
      </p:sp>
      <p:sp>
        <p:nvSpPr>
          <p:cNvPr id="20" name="Shape 18"/>
          <p:cNvSpPr/>
          <p:nvPr/>
        </p:nvSpPr>
        <p:spPr>
          <a:xfrm>
            <a:off x="7214044" y="3840480"/>
            <a:ext cx="640080" cy="0"/>
          </a:xfrm>
          <a:prstGeom prst="line">
            <a:avLst/>
          </a:prstGeom>
          <a:noFill/>
          <a:ln w="12700">
            <a:solidFill>
              <a:srgbClr val="C8C0B0"/>
            </a:solidFill>
            <a:prstDash val="solid"/>
          </a:ln>
        </p:spPr>
      </p:sp>
      <p:sp>
        <p:nvSpPr>
          <p:cNvPr id="21" name="Text 19"/>
          <p:cNvSpPr/>
          <p:nvPr/>
        </p:nvSpPr>
        <p:spPr>
          <a:xfrm>
            <a:off x="6511900" y="4023360"/>
            <a:ext cx="2044370" cy="12801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ctr">
              <a:lnSpc>
                <a:spcPct val="112000"/>
              </a:lnSpc>
              <a:buNone/>
            </a:pPr>
            <a:r>
              <a:rPr lang="en-US" sz="1520" dirty="0">
                <a:solidFill>
                  <a:srgbClr val="5A5A5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Roughly half of the global REIT market sits in the United States.</a:t>
            </a:r>
            <a:endParaRPr lang="en-US" sz="1520" dirty="0"/>
          </a:p>
        </p:txBody>
      </p:sp>
      <p:sp>
        <p:nvSpPr>
          <p:cNvPr id="22" name="Shape 20"/>
          <p:cNvSpPr/>
          <p:nvPr/>
        </p:nvSpPr>
        <p:spPr>
          <a:xfrm>
            <a:off x="9132341" y="1828800"/>
            <a:ext cx="2556434" cy="3657600"/>
          </a:xfrm>
          <a:prstGeom prst="roundRect">
            <a:avLst>
              <a:gd name="adj" fmla="val 3219"/>
            </a:avLst>
          </a:prstGeom>
          <a:solidFill>
            <a:srgbClr val="FFFFFF"/>
          </a:solidFill>
          <a:ln w="12700">
            <a:solidFill>
              <a:srgbClr val="C8C0B0"/>
            </a:solidFill>
            <a:prstDash val="solid"/>
          </a:ln>
        </p:spPr>
      </p:sp>
      <p:sp>
        <p:nvSpPr>
          <p:cNvPr id="23" name="Shape 21"/>
          <p:cNvSpPr/>
          <p:nvPr/>
        </p:nvSpPr>
        <p:spPr>
          <a:xfrm>
            <a:off x="9132341" y="1828800"/>
            <a:ext cx="2556434" cy="128016"/>
          </a:xfrm>
          <a:prstGeom prst="roundRect">
            <a:avLst>
              <a:gd name="adj" fmla="val 35714"/>
            </a:avLst>
          </a:prstGeom>
          <a:solidFill>
            <a:srgbClr val="1E2A38"/>
          </a:solidFill>
          <a:ln/>
        </p:spPr>
      </p:sp>
      <p:sp>
        <p:nvSpPr>
          <p:cNvPr id="24" name="Text 22"/>
          <p:cNvSpPr/>
          <p:nvPr/>
        </p:nvSpPr>
        <p:spPr>
          <a:xfrm>
            <a:off x="9132341" y="2331720"/>
            <a:ext cx="2556434" cy="9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3950" b="1" dirty="0">
                <a:solidFill>
                  <a:srgbClr val="1E2A38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3–6%</a:t>
            </a:r>
            <a:endParaRPr lang="en-US" sz="3950" dirty="0"/>
          </a:p>
        </p:txBody>
      </p:sp>
      <p:sp>
        <p:nvSpPr>
          <p:cNvPr id="25" name="Text 23"/>
          <p:cNvSpPr/>
          <p:nvPr/>
        </p:nvSpPr>
        <p:spPr>
          <a:xfrm>
            <a:off x="9132341" y="3291840"/>
            <a:ext cx="2556434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720" b="1" dirty="0">
                <a:solidFill>
                  <a:srgbClr val="1E2A38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Avg. dividend yield</a:t>
            </a:r>
            <a:endParaRPr lang="en-US" sz="1720" dirty="0"/>
          </a:p>
        </p:txBody>
      </p:sp>
      <p:sp>
        <p:nvSpPr>
          <p:cNvPr id="26" name="Shape 24"/>
          <p:cNvSpPr/>
          <p:nvPr/>
        </p:nvSpPr>
        <p:spPr>
          <a:xfrm>
            <a:off x="10090518" y="3840480"/>
            <a:ext cx="640080" cy="0"/>
          </a:xfrm>
          <a:prstGeom prst="line">
            <a:avLst/>
          </a:prstGeom>
          <a:noFill/>
          <a:ln w="12700">
            <a:solidFill>
              <a:srgbClr val="C8C0B0"/>
            </a:solidFill>
            <a:prstDash val="solid"/>
          </a:ln>
        </p:spPr>
      </p:sp>
      <p:sp>
        <p:nvSpPr>
          <p:cNvPr id="27" name="Text 25"/>
          <p:cNvSpPr/>
          <p:nvPr/>
        </p:nvSpPr>
        <p:spPr>
          <a:xfrm>
            <a:off x="9388373" y="4023360"/>
            <a:ext cx="2044370" cy="12801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ctr">
              <a:lnSpc>
                <a:spcPct val="112000"/>
              </a:lnSpc>
              <a:buNone/>
            </a:pPr>
            <a:r>
              <a:rPr lang="en-US" sz="1520" dirty="0">
                <a:solidFill>
                  <a:srgbClr val="5A5A5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The typical annual yield range for major equity REITs.</a:t>
            </a:r>
            <a:endParaRPr lang="en-US" sz="1520" dirty="0"/>
          </a:p>
        </p:txBody>
      </p:sp>
      <p:sp>
        <p:nvSpPr>
          <p:cNvPr id="28" name="Shape 26"/>
          <p:cNvSpPr/>
          <p:nvPr/>
        </p:nvSpPr>
        <p:spPr>
          <a:xfrm>
            <a:off x="502920" y="6419088"/>
            <a:ext cx="11185855" cy="0"/>
          </a:xfrm>
          <a:prstGeom prst="line">
            <a:avLst/>
          </a:prstGeom>
          <a:noFill/>
          <a:ln w="9525">
            <a:solidFill>
              <a:srgbClr val="C8C0B0"/>
            </a:solidFill>
            <a:prstDash val="solid"/>
          </a:ln>
        </p:spPr>
      </p:sp>
      <p:sp>
        <p:nvSpPr>
          <p:cNvPr id="29" name="Text 27"/>
          <p:cNvSpPr/>
          <p:nvPr/>
        </p:nvSpPr>
        <p:spPr>
          <a:xfrm>
            <a:off x="502920" y="6455664"/>
            <a:ext cx="54864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40" dirty="0">
                <a:solidFill>
                  <a:srgbClr val="5A5A5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Prepared by Dr. Emad Zaher</a:t>
            </a:r>
            <a:endParaRPr lang="en-US" sz="1240" dirty="0"/>
          </a:p>
        </p:txBody>
      </p:sp>
      <p:sp>
        <p:nvSpPr>
          <p:cNvPr id="30" name="Text 28"/>
          <p:cNvSpPr/>
          <p:nvPr/>
        </p:nvSpPr>
        <p:spPr>
          <a:xfrm>
            <a:off x="11140135" y="6455664"/>
            <a:ext cx="54864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1240" dirty="0">
                <a:solidFill>
                  <a:srgbClr val="5A5A5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17</a:t>
            </a:r>
            <a:endParaRPr lang="en-US" sz="124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blipFill>
          <a:blip r:embed="rId3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02920" y="457200"/>
            <a:ext cx="5486400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460" b="1" kern="0" spc="200" dirty="0">
                <a:solidFill>
                  <a:srgbClr val="B8504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CASE STUDY · EXAMPLE 3</a:t>
            </a:r>
            <a:endParaRPr lang="en-US" sz="1460" dirty="0"/>
          </a:p>
        </p:txBody>
      </p:sp>
      <p:sp>
        <p:nvSpPr>
          <p:cNvPr id="3" name="Text 1"/>
          <p:cNvSpPr/>
          <p:nvPr/>
        </p:nvSpPr>
        <p:spPr>
          <a:xfrm>
            <a:off x="502920" y="749808"/>
            <a:ext cx="11185855" cy="6400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3100" b="1" dirty="0">
                <a:solidFill>
                  <a:srgbClr val="1E2A38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Top Global REITs by Market Cap</a:t>
            </a:r>
            <a:endParaRPr lang="en-US" sz="3100" dirty="0"/>
          </a:p>
        </p:txBody>
      </p:sp>
      <p:sp>
        <p:nvSpPr>
          <p:cNvPr id="4" name="Shape 2"/>
          <p:cNvSpPr/>
          <p:nvPr/>
        </p:nvSpPr>
        <p:spPr>
          <a:xfrm>
            <a:off x="502920" y="1554480"/>
            <a:ext cx="11185855" cy="457200"/>
          </a:xfrm>
          <a:prstGeom prst="rect">
            <a:avLst/>
          </a:prstGeom>
          <a:solidFill>
            <a:srgbClr val="1E2A38"/>
          </a:solidFill>
          <a:ln/>
        </p:spPr>
      </p:sp>
      <p:sp>
        <p:nvSpPr>
          <p:cNvPr id="5" name="Text 3"/>
          <p:cNvSpPr/>
          <p:nvPr/>
        </p:nvSpPr>
        <p:spPr>
          <a:xfrm>
            <a:off x="502920" y="1554480"/>
            <a:ext cx="41148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520" b="1" dirty="0">
                <a:solidFill>
                  <a:srgbClr val="FFFFFF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#</a:t>
            </a:r>
            <a:endParaRPr lang="en-US" sz="1520" dirty="0"/>
          </a:p>
        </p:txBody>
      </p:sp>
      <p:sp>
        <p:nvSpPr>
          <p:cNvPr id="6" name="Text 4"/>
          <p:cNvSpPr/>
          <p:nvPr/>
        </p:nvSpPr>
        <p:spPr>
          <a:xfrm>
            <a:off x="1188720" y="1554480"/>
            <a:ext cx="379476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1520" b="1" dirty="0">
                <a:solidFill>
                  <a:srgbClr val="FFFFFF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REIT Name</a:t>
            </a:r>
            <a:endParaRPr lang="en-US" sz="1520" dirty="0"/>
          </a:p>
        </p:txBody>
      </p:sp>
      <p:sp>
        <p:nvSpPr>
          <p:cNvPr id="7" name="Text 5"/>
          <p:cNvSpPr/>
          <p:nvPr/>
        </p:nvSpPr>
        <p:spPr>
          <a:xfrm>
            <a:off x="5120640" y="1554480"/>
            <a:ext cx="388620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1520" b="1" dirty="0">
                <a:solidFill>
                  <a:srgbClr val="FFFFFF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Country · Sector</a:t>
            </a:r>
            <a:endParaRPr lang="en-US" sz="1520" dirty="0"/>
          </a:p>
        </p:txBody>
      </p:sp>
      <p:sp>
        <p:nvSpPr>
          <p:cNvPr id="8" name="Text 6"/>
          <p:cNvSpPr/>
          <p:nvPr/>
        </p:nvSpPr>
        <p:spPr>
          <a:xfrm>
            <a:off x="9144000" y="1554480"/>
            <a:ext cx="141732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520" b="1" dirty="0">
                <a:solidFill>
                  <a:srgbClr val="FFFFFF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Market Cap</a:t>
            </a:r>
            <a:endParaRPr lang="en-US" sz="1520" dirty="0"/>
          </a:p>
        </p:txBody>
      </p:sp>
      <p:sp>
        <p:nvSpPr>
          <p:cNvPr id="9" name="Text 7"/>
          <p:cNvSpPr/>
          <p:nvPr/>
        </p:nvSpPr>
        <p:spPr>
          <a:xfrm>
            <a:off x="10698480" y="1554480"/>
            <a:ext cx="990295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520" b="1" dirty="0">
                <a:solidFill>
                  <a:srgbClr val="FFFFFF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Div. Yield</a:t>
            </a:r>
            <a:endParaRPr lang="en-US" sz="1520" dirty="0"/>
          </a:p>
        </p:txBody>
      </p:sp>
      <p:sp>
        <p:nvSpPr>
          <p:cNvPr id="10" name="Shape 8"/>
          <p:cNvSpPr/>
          <p:nvPr/>
        </p:nvSpPr>
        <p:spPr>
          <a:xfrm>
            <a:off x="502920" y="2011680"/>
            <a:ext cx="11185855" cy="402336"/>
          </a:xfrm>
          <a:prstGeom prst="rect">
            <a:avLst/>
          </a:prstGeom>
          <a:solidFill>
            <a:srgbClr val="F0EBDF"/>
          </a:solidFill>
          <a:ln w="5080">
            <a:solidFill>
              <a:srgbClr val="C8C0B0"/>
            </a:solidFill>
            <a:prstDash val="solid"/>
          </a:ln>
        </p:spPr>
      </p:sp>
      <p:sp>
        <p:nvSpPr>
          <p:cNvPr id="11" name="Text 9"/>
          <p:cNvSpPr/>
          <p:nvPr/>
        </p:nvSpPr>
        <p:spPr>
          <a:xfrm>
            <a:off x="502920" y="2011680"/>
            <a:ext cx="548640" cy="4023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460" b="1" dirty="0">
                <a:solidFill>
                  <a:srgbClr val="B85042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1</a:t>
            </a:r>
            <a:endParaRPr lang="en-US" sz="1460" dirty="0"/>
          </a:p>
        </p:txBody>
      </p:sp>
      <p:sp>
        <p:nvSpPr>
          <p:cNvPr id="12" name="Text 10"/>
          <p:cNvSpPr/>
          <p:nvPr/>
        </p:nvSpPr>
        <p:spPr>
          <a:xfrm>
            <a:off x="1188720" y="2011680"/>
            <a:ext cx="3794760" cy="4023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460" b="1" dirty="0">
                <a:solidFill>
                  <a:srgbClr val="1E2A3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Prologis</a:t>
            </a:r>
            <a:endParaRPr lang="en-US" sz="1460" dirty="0"/>
          </a:p>
        </p:txBody>
      </p:sp>
      <p:sp>
        <p:nvSpPr>
          <p:cNvPr id="13" name="Text 11"/>
          <p:cNvSpPr/>
          <p:nvPr/>
        </p:nvSpPr>
        <p:spPr>
          <a:xfrm>
            <a:off x="5120640" y="2011680"/>
            <a:ext cx="3886200" cy="4023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400" dirty="0">
                <a:solidFill>
                  <a:srgbClr val="5A5A5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USA · Industrial</a:t>
            </a:r>
            <a:endParaRPr lang="en-US" sz="1400" dirty="0"/>
          </a:p>
        </p:txBody>
      </p:sp>
      <p:sp>
        <p:nvSpPr>
          <p:cNvPr id="14" name="Text 12"/>
          <p:cNvSpPr/>
          <p:nvPr/>
        </p:nvSpPr>
        <p:spPr>
          <a:xfrm>
            <a:off x="9006840" y="2011680"/>
            <a:ext cx="1554480" cy="4023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460" dirty="0">
                <a:solidFill>
                  <a:srgbClr val="1A1A1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~$110B</a:t>
            </a:r>
            <a:endParaRPr lang="en-US" sz="1460" dirty="0"/>
          </a:p>
        </p:txBody>
      </p:sp>
      <p:sp>
        <p:nvSpPr>
          <p:cNvPr id="15" name="Text 13"/>
          <p:cNvSpPr/>
          <p:nvPr/>
        </p:nvSpPr>
        <p:spPr>
          <a:xfrm>
            <a:off x="10561320" y="2011680"/>
            <a:ext cx="1127455" cy="4023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460" b="1" dirty="0">
                <a:solidFill>
                  <a:srgbClr val="4F7A5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~2.8%</a:t>
            </a:r>
            <a:endParaRPr lang="en-US" sz="1460" dirty="0"/>
          </a:p>
        </p:txBody>
      </p:sp>
      <p:sp>
        <p:nvSpPr>
          <p:cNvPr id="16" name="Shape 14"/>
          <p:cNvSpPr/>
          <p:nvPr/>
        </p:nvSpPr>
        <p:spPr>
          <a:xfrm>
            <a:off x="502920" y="2414016"/>
            <a:ext cx="11185855" cy="402336"/>
          </a:xfrm>
          <a:prstGeom prst="rect">
            <a:avLst/>
          </a:prstGeom>
          <a:solidFill>
            <a:srgbClr val="FFFFFF"/>
          </a:solidFill>
          <a:ln w="5080">
            <a:solidFill>
              <a:srgbClr val="C8C0B0"/>
            </a:solidFill>
            <a:prstDash val="solid"/>
          </a:ln>
        </p:spPr>
      </p:sp>
      <p:sp>
        <p:nvSpPr>
          <p:cNvPr id="17" name="Text 15"/>
          <p:cNvSpPr/>
          <p:nvPr/>
        </p:nvSpPr>
        <p:spPr>
          <a:xfrm>
            <a:off x="502920" y="2414016"/>
            <a:ext cx="548640" cy="4023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460" b="1" dirty="0">
                <a:solidFill>
                  <a:srgbClr val="B85042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2</a:t>
            </a:r>
            <a:endParaRPr lang="en-US" sz="1460" dirty="0"/>
          </a:p>
        </p:txBody>
      </p:sp>
      <p:sp>
        <p:nvSpPr>
          <p:cNvPr id="18" name="Text 16"/>
          <p:cNvSpPr/>
          <p:nvPr/>
        </p:nvSpPr>
        <p:spPr>
          <a:xfrm>
            <a:off x="1188720" y="2414016"/>
            <a:ext cx="3794760" cy="4023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460" b="1" dirty="0">
                <a:solidFill>
                  <a:srgbClr val="1E2A3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American Tower</a:t>
            </a:r>
            <a:endParaRPr lang="en-US" sz="1460" dirty="0"/>
          </a:p>
        </p:txBody>
      </p:sp>
      <p:sp>
        <p:nvSpPr>
          <p:cNvPr id="19" name="Text 17"/>
          <p:cNvSpPr/>
          <p:nvPr/>
        </p:nvSpPr>
        <p:spPr>
          <a:xfrm>
            <a:off x="5120640" y="2414016"/>
            <a:ext cx="3886200" cy="4023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400" dirty="0">
                <a:solidFill>
                  <a:srgbClr val="5A5A5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USA · Infrastructure</a:t>
            </a:r>
            <a:endParaRPr lang="en-US" sz="1400" dirty="0"/>
          </a:p>
        </p:txBody>
      </p:sp>
      <p:sp>
        <p:nvSpPr>
          <p:cNvPr id="20" name="Text 18"/>
          <p:cNvSpPr/>
          <p:nvPr/>
        </p:nvSpPr>
        <p:spPr>
          <a:xfrm>
            <a:off x="9006840" y="2414016"/>
            <a:ext cx="1554480" cy="4023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460" dirty="0">
                <a:solidFill>
                  <a:srgbClr val="1A1A1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~$85B</a:t>
            </a:r>
            <a:endParaRPr lang="en-US" sz="1460" dirty="0"/>
          </a:p>
        </p:txBody>
      </p:sp>
      <p:sp>
        <p:nvSpPr>
          <p:cNvPr id="21" name="Text 19"/>
          <p:cNvSpPr/>
          <p:nvPr/>
        </p:nvSpPr>
        <p:spPr>
          <a:xfrm>
            <a:off x="10561320" y="2414016"/>
            <a:ext cx="1127455" cy="4023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460" b="1" dirty="0">
                <a:solidFill>
                  <a:srgbClr val="4F7A5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~3.2%</a:t>
            </a:r>
            <a:endParaRPr lang="en-US" sz="1460" dirty="0"/>
          </a:p>
        </p:txBody>
      </p:sp>
      <p:sp>
        <p:nvSpPr>
          <p:cNvPr id="22" name="Shape 20"/>
          <p:cNvSpPr/>
          <p:nvPr/>
        </p:nvSpPr>
        <p:spPr>
          <a:xfrm>
            <a:off x="502920" y="2816352"/>
            <a:ext cx="11185855" cy="402336"/>
          </a:xfrm>
          <a:prstGeom prst="rect">
            <a:avLst/>
          </a:prstGeom>
          <a:solidFill>
            <a:srgbClr val="F0EBDF"/>
          </a:solidFill>
          <a:ln w="5080">
            <a:solidFill>
              <a:srgbClr val="C8C0B0"/>
            </a:solidFill>
            <a:prstDash val="solid"/>
          </a:ln>
        </p:spPr>
      </p:sp>
      <p:sp>
        <p:nvSpPr>
          <p:cNvPr id="23" name="Text 21"/>
          <p:cNvSpPr/>
          <p:nvPr/>
        </p:nvSpPr>
        <p:spPr>
          <a:xfrm>
            <a:off x="502920" y="2816352"/>
            <a:ext cx="548640" cy="4023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460" b="1" dirty="0">
                <a:solidFill>
                  <a:srgbClr val="B85042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3</a:t>
            </a:r>
            <a:endParaRPr lang="en-US" sz="1460" dirty="0"/>
          </a:p>
        </p:txBody>
      </p:sp>
      <p:sp>
        <p:nvSpPr>
          <p:cNvPr id="24" name="Text 22"/>
          <p:cNvSpPr/>
          <p:nvPr/>
        </p:nvSpPr>
        <p:spPr>
          <a:xfrm>
            <a:off x="1188720" y="2816352"/>
            <a:ext cx="3794760" cy="4023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460" b="1" dirty="0">
                <a:solidFill>
                  <a:srgbClr val="1E2A3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Equinix</a:t>
            </a:r>
            <a:endParaRPr lang="en-US" sz="1460" dirty="0"/>
          </a:p>
        </p:txBody>
      </p:sp>
      <p:sp>
        <p:nvSpPr>
          <p:cNvPr id="25" name="Text 23"/>
          <p:cNvSpPr/>
          <p:nvPr/>
        </p:nvSpPr>
        <p:spPr>
          <a:xfrm>
            <a:off x="5120640" y="2816352"/>
            <a:ext cx="3886200" cy="4023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400" dirty="0">
                <a:solidFill>
                  <a:srgbClr val="5A5A5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USA · Data Centres</a:t>
            </a:r>
            <a:endParaRPr lang="en-US" sz="1400" dirty="0"/>
          </a:p>
        </p:txBody>
      </p:sp>
      <p:sp>
        <p:nvSpPr>
          <p:cNvPr id="26" name="Text 24"/>
          <p:cNvSpPr/>
          <p:nvPr/>
        </p:nvSpPr>
        <p:spPr>
          <a:xfrm>
            <a:off x="9006840" y="2816352"/>
            <a:ext cx="1554480" cy="4023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460" dirty="0">
                <a:solidFill>
                  <a:srgbClr val="1A1A1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~$78B</a:t>
            </a:r>
            <a:endParaRPr lang="en-US" sz="1460" dirty="0"/>
          </a:p>
        </p:txBody>
      </p:sp>
      <p:sp>
        <p:nvSpPr>
          <p:cNvPr id="27" name="Text 25"/>
          <p:cNvSpPr/>
          <p:nvPr/>
        </p:nvSpPr>
        <p:spPr>
          <a:xfrm>
            <a:off x="10561320" y="2816352"/>
            <a:ext cx="1127455" cy="4023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460" b="1" dirty="0">
                <a:solidFill>
                  <a:srgbClr val="4F7A5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~2.1%</a:t>
            </a:r>
            <a:endParaRPr lang="en-US" sz="1460" dirty="0"/>
          </a:p>
        </p:txBody>
      </p:sp>
      <p:sp>
        <p:nvSpPr>
          <p:cNvPr id="28" name="Shape 26"/>
          <p:cNvSpPr/>
          <p:nvPr/>
        </p:nvSpPr>
        <p:spPr>
          <a:xfrm>
            <a:off x="502920" y="3218688"/>
            <a:ext cx="11185855" cy="402336"/>
          </a:xfrm>
          <a:prstGeom prst="rect">
            <a:avLst/>
          </a:prstGeom>
          <a:solidFill>
            <a:srgbClr val="FFFFFF"/>
          </a:solidFill>
          <a:ln w="5080">
            <a:solidFill>
              <a:srgbClr val="C8C0B0"/>
            </a:solidFill>
            <a:prstDash val="solid"/>
          </a:ln>
        </p:spPr>
      </p:sp>
      <p:sp>
        <p:nvSpPr>
          <p:cNvPr id="29" name="Text 27"/>
          <p:cNvSpPr/>
          <p:nvPr/>
        </p:nvSpPr>
        <p:spPr>
          <a:xfrm>
            <a:off x="502920" y="3218688"/>
            <a:ext cx="548640" cy="4023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460" b="1" dirty="0">
                <a:solidFill>
                  <a:srgbClr val="B85042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4</a:t>
            </a:r>
            <a:endParaRPr lang="en-US" sz="1460" dirty="0"/>
          </a:p>
        </p:txBody>
      </p:sp>
      <p:sp>
        <p:nvSpPr>
          <p:cNvPr id="30" name="Text 28"/>
          <p:cNvSpPr/>
          <p:nvPr/>
        </p:nvSpPr>
        <p:spPr>
          <a:xfrm>
            <a:off x="1188720" y="3218688"/>
            <a:ext cx="3794760" cy="4023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460" b="1" dirty="0">
                <a:solidFill>
                  <a:srgbClr val="1E2A3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Simon Property Group</a:t>
            </a:r>
            <a:endParaRPr lang="en-US" sz="1460" dirty="0"/>
          </a:p>
        </p:txBody>
      </p:sp>
      <p:sp>
        <p:nvSpPr>
          <p:cNvPr id="31" name="Text 29"/>
          <p:cNvSpPr/>
          <p:nvPr/>
        </p:nvSpPr>
        <p:spPr>
          <a:xfrm>
            <a:off x="5120640" y="3218688"/>
            <a:ext cx="3886200" cy="4023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400" dirty="0">
                <a:solidFill>
                  <a:srgbClr val="5A5A5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USA · Retail</a:t>
            </a:r>
            <a:endParaRPr lang="en-US" sz="1400" dirty="0"/>
          </a:p>
        </p:txBody>
      </p:sp>
      <p:sp>
        <p:nvSpPr>
          <p:cNvPr id="32" name="Text 30"/>
          <p:cNvSpPr/>
          <p:nvPr/>
        </p:nvSpPr>
        <p:spPr>
          <a:xfrm>
            <a:off x="9006840" y="3218688"/>
            <a:ext cx="1554480" cy="4023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460" dirty="0">
                <a:solidFill>
                  <a:srgbClr val="1A1A1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~$52B</a:t>
            </a:r>
            <a:endParaRPr lang="en-US" sz="1460" dirty="0"/>
          </a:p>
        </p:txBody>
      </p:sp>
      <p:sp>
        <p:nvSpPr>
          <p:cNvPr id="33" name="Text 31"/>
          <p:cNvSpPr/>
          <p:nvPr/>
        </p:nvSpPr>
        <p:spPr>
          <a:xfrm>
            <a:off x="10561320" y="3218688"/>
            <a:ext cx="1127455" cy="4023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460" b="1" dirty="0">
                <a:solidFill>
                  <a:srgbClr val="4F7A5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~5.8%</a:t>
            </a:r>
            <a:endParaRPr lang="en-US" sz="1460" dirty="0"/>
          </a:p>
        </p:txBody>
      </p:sp>
      <p:sp>
        <p:nvSpPr>
          <p:cNvPr id="34" name="Shape 32"/>
          <p:cNvSpPr/>
          <p:nvPr/>
        </p:nvSpPr>
        <p:spPr>
          <a:xfrm>
            <a:off x="502920" y="3621024"/>
            <a:ext cx="11185855" cy="402336"/>
          </a:xfrm>
          <a:prstGeom prst="rect">
            <a:avLst/>
          </a:prstGeom>
          <a:solidFill>
            <a:srgbClr val="F0EBDF"/>
          </a:solidFill>
          <a:ln w="5080">
            <a:solidFill>
              <a:srgbClr val="C8C0B0"/>
            </a:solidFill>
            <a:prstDash val="solid"/>
          </a:ln>
        </p:spPr>
      </p:sp>
      <p:sp>
        <p:nvSpPr>
          <p:cNvPr id="35" name="Text 33"/>
          <p:cNvSpPr/>
          <p:nvPr/>
        </p:nvSpPr>
        <p:spPr>
          <a:xfrm>
            <a:off x="502920" y="3621024"/>
            <a:ext cx="548640" cy="4023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460" b="1" dirty="0">
                <a:solidFill>
                  <a:srgbClr val="B85042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5</a:t>
            </a:r>
            <a:endParaRPr lang="en-US" sz="1460" dirty="0"/>
          </a:p>
        </p:txBody>
      </p:sp>
      <p:sp>
        <p:nvSpPr>
          <p:cNvPr id="36" name="Text 34"/>
          <p:cNvSpPr/>
          <p:nvPr/>
        </p:nvSpPr>
        <p:spPr>
          <a:xfrm>
            <a:off x="1188720" y="3621024"/>
            <a:ext cx="3794760" cy="4023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460" b="1" dirty="0">
                <a:solidFill>
                  <a:srgbClr val="1E2A3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Public Storage</a:t>
            </a:r>
            <a:endParaRPr lang="en-US" sz="1460" dirty="0"/>
          </a:p>
        </p:txBody>
      </p:sp>
      <p:sp>
        <p:nvSpPr>
          <p:cNvPr id="37" name="Text 35"/>
          <p:cNvSpPr/>
          <p:nvPr/>
        </p:nvSpPr>
        <p:spPr>
          <a:xfrm>
            <a:off x="5120640" y="3621024"/>
            <a:ext cx="3886200" cy="4023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400" dirty="0">
                <a:solidFill>
                  <a:srgbClr val="5A5A5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USA · Self-Storage</a:t>
            </a:r>
            <a:endParaRPr lang="en-US" sz="1400" dirty="0"/>
          </a:p>
        </p:txBody>
      </p:sp>
      <p:sp>
        <p:nvSpPr>
          <p:cNvPr id="38" name="Text 36"/>
          <p:cNvSpPr/>
          <p:nvPr/>
        </p:nvSpPr>
        <p:spPr>
          <a:xfrm>
            <a:off x="9006840" y="3621024"/>
            <a:ext cx="1554480" cy="4023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460" dirty="0">
                <a:solidFill>
                  <a:srgbClr val="1A1A1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~$50B</a:t>
            </a:r>
            <a:endParaRPr lang="en-US" sz="1460" dirty="0"/>
          </a:p>
        </p:txBody>
      </p:sp>
      <p:sp>
        <p:nvSpPr>
          <p:cNvPr id="39" name="Text 37"/>
          <p:cNvSpPr/>
          <p:nvPr/>
        </p:nvSpPr>
        <p:spPr>
          <a:xfrm>
            <a:off x="10561320" y="3621024"/>
            <a:ext cx="1127455" cy="4023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460" b="1" dirty="0">
                <a:solidFill>
                  <a:srgbClr val="4F7A5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~4.0%</a:t>
            </a:r>
            <a:endParaRPr lang="en-US" sz="1460" dirty="0"/>
          </a:p>
        </p:txBody>
      </p:sp>
      <p:sp>
        <p:nvSpPr>
          <p:cNvPr id="40" name="Shape 38"/>
          <p:cNvSpPr/>
          <p:nvPr/>
        </p:nvSpPr>
        <p:spPr>
          <a:xfrm>
            <a:off x="502920" y="4023360"/>
            <a:ext cx="11185855" cy="402336"/>
          </a:xfrm>
          <a:prstGeom prst="rect">
            <a:avLst/>
          </a:prstGeom>
          <a:solidFill>
            <a:srgbClr val="FFFFFF"/>
          </a:solidFill>
          <a:ln w="5080">
            <a:solidFill>
              <a:srgbClr val="C8C0B0"/>
            </a:solidFill>
            <a:prstDash val="solid"/>
          </a:ln>
        </p:spPr>
      </p:sp>
      <p:sp>
        <p:nvSpPr>
          <p:cNvPr id="41" name="Text 39"/>
          <p:cNvSpPr/>
          <p:nvPr/>
        </p:nvSpPr>
        <p:spPr>
          <a:xfrm>
            <a:off x="502920" y="4023360"/>
            <a:ext cx="548640" cy="4023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460" b="1" dirty="0">
                <a:solidFill>
                  <a:srgbClr val="B85042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6</a:t>
            </a:r>
            <a:endParaRPr lang="en-US" sz="1460" dirty="0"/>
          </a:p>
        </p:txBody>
      </p:sp>
      <p:sp>
        <p:nvSpPr>
          <p:cNvPr id="42" name="Text 40"/>
          <p:cNvSpPr/>
          <p:nvPr/>
        </p:nvSpPr>
        <p:spPr>
          <a:xfrm>
            <a:off x="1188720" y="4023360"/>
            <a:ext cx="3794760" cy="4023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460" b="1" dirty="0">
                <a:solidFill>
                  <a:srgbClr val="1E2A3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Welltower</a:t>
            </a:r>
            <a:endParaRPr lang="en-US" sz="1460" dirty="0"/>
          </a:p>
        </p:txBody>
      </p:sp>
      <p:sp>
        <p:nvSpPr>
          <p:cNvPr id="43" name="Text 41"/>
          <p:cNvSpPr/>
          <p:nvPr/>
        </p:nvSpPr>
        <p:spPr>
          <a:xfrm>
            <a:off x="5120640" y="4023360"/>
            <a:ext cx="3886200" cy="4023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400" dirty="0">
                <a:solidFill>
                  <a:srgbClr val="5A5A5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USA · Healthcare</a:t>
            </a:r>
            <a:endParaRPr lang="en-US" sz="1400" dirty="0"/>
          </a:p>
        </p:txBody>
      </p:sp>
      <p:sp>
        <p:nvSpPr>
          <p:cNvPr id="44" name="Text 42"/>
          <p:cNvSpPr/>
          <p:nvPr/>
        </p:nvSpPr>
        <p:spPr>
          <a:xfrm>
            <a:off x="9006840" y="4023360"/>
            <a:ext cx="1554480" cy="4023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460" dirty="0">
                <a:solidFill>
                  <a:srgbClr val="1A1A1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~$47B</a:t>
            </a:r>
            <a:endParaRPr lang="en-US" sz="1460" dirty="0"/>
          </a:p>
        </p:txBody>
      </p:sp>
      <p:sp>
        <p:nvSpPr>
          <p:cNvPr id="45" name="Text 43"/>
          <p:cNvSpPr/>
          <p:nvPr/>
        </p:nvSpPr>
        <p:spPr>
          <a:xfrm>
            <a:off x="10561320" y="4023360"/>
            <a:ext cx="1127455" cy="4023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460" b="1" dirty="0">
                <a:solidFill>
                  <a:srgbClr val="4F7A5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~2.8%</a:t>
            </a:r>
            <a:endParaRPr lang="en-US" sz="1460" dirty="0"/>
          </a:p>
        </p:txBody>
      </p:sp>
      <p:sp>
        <p:nvSpPr>
          <p:cNvPr id="46" name="Shape 44"/>
          <p:cNvSpPr/>
          <p:nvPr/>
        </p:nvSpPr>
        <p:spPr>
          <a:xfrm>
            <a:off x="502920" y="4425696"/>
            <a:ext cx="11185855" cy="402336"/>
          </a:xfrm>
          <a:prstGeom prst="rect">
            <a:avLst/>
          </a:prstGeom>
          <a:solidFill>
            <a:srgbClr val="F0EBDF"/>
          </a:solidFill>
          <a:ln w="5080">
            <a:solidFill>
              <a:srgbClr val="C8C0B0"/>
            </a:solidFill>
            <a:prstDash val="solid"/>
          </a:ln>
        </p:spPr>
      </p:sp>
      <p:sp>
        <p:nvSpPr>
          <p:cNvPr id="47" name="Text 45"/>
          <p:cNvSpPr/>
          <p:nvPr/>
        </p:nvSpPr>
        <p:spPr>
          <a:xfrm>
            <a:off x="502920" y="4425696"/>
            <a:ext cx="548640" cy="4023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460" b="1" dirty="0">
                <a:solidFill>
                  <a:srgbClr val="B85042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7</a:t>
            </a:r>
            <a:endParaRPr lang="en-US" sz="1460" dirty="0"/>
          </a:p>
        </p:txBody>
      </p:sp>
      <p:sp>
        <p:nvSpPr>
          <p:cNvPr id="48" name="Text 46"/>
          <p:cNvSpPr/>
          <p:nvPr/>
        </p:nvSpPr>
        <p:spPr>
          <a:xfrm>
            <a:off x="1188720" y="4425696"/>
            <a:ext cx="3794760" cy="4023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460" b="1" dirty="0">
                <a:solidFill>
                  <a:srgbClr val="1E2A3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Vonovia</a:t>
            </a:r>
            <a:endParaRPr lang="en-US" sz="1460" dirty="0"/>
          </a:p>
        </p:txBody>
      </p:sp>
      <p:sp>
        <p:nvSpPr>
          <p:cNvPr id="49" name="Text 47"/>
          <p:cNvSpPr/>
          <p:nvPr/>
        </p:nvSpPr>
        <p:spPr>
          <a:xfrm>
            <a:off x="5120640" y="4425696"/>
            <a:ext cx="3886200" cy="4023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400" dirty="0">
                <a:solidFill>
                  <a:srgbClr val="5A5A5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Germany · Residential</a:t>
            </a:r>
            <a:endParaRPr lang="en-US" sz="1400" dirty="0"/>
          </a:p>
        </p:txBody>
      </p:sp>
      <p:sp>
        <p:nvSpPr>
          <p:cNvPr id="50" name="Text 48"/>
          <p:cNvSpPr/>
          <p:nvPr/>
        </p:nvSpPr>
        <p:spPr>
          <a:xfrm>
            <a:off x="9006840" y="4425696"/>
            <a:ext cx="1554480" cy="4023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460" dirty="0">
                <a:solidFill>
                  <a:srgbClr val="1A1A1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~$30B</a:t>
            </a:r>
            <a:endParaRPr lang="en-US" sz="1460" dirty="0"/>
          </a:p>
        </p:txBody>
      </p:sp>
      <p:sp>
        <p:nvSpPr>
          <p:cNvPr id="51" name="Text 49"/>
          <p:cNvSpPr/>
          <p:nvPr/>
        </p:nvSpPr>
        <p:spPr>
          <a:xfrm>
            <a:off x="10561320" y="4425696"/>
            <a:ext cx="1127455" cy="4023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460" b="1" dirty="0">
                <a:solidFill>
                  <a:srgbClr val="4F7A5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~5.5%</a:t>
            </a:r>
            <a:endParaRPr lang="en-US" sz="1460" dirty="0"/>
          </a:p>
        </p:txBody>
      </p:sp>
      <p:sp>
        <p:nvSpPr>
          <p:cNvPr id="52" name="Shape 50"/>
          <p:cNvSpPr/>
          <p:nvPr/>
        </p:nvSpPr>
        <p:spPr>
          <a:xfrm>
            <a:off x="502920" y="4828032"/>
            <a:ext cx="11185855" cy="402336"/>
          </a:xfrm>
          <a:prstGeom prst="rect">
            <a:avLst/>
          </a:prstGeom>
          <a:solidFill>
            <a:srgbClr val="FFFFFF"/>
          </a:solidFill>
          <a:ln w="5080">
            <a:solidFill>
              <a:srgbClr val="C8C0B0"/>
            </a:solidFill>
            <a:prstDash val="solid"/>
          </a:ln>
        </p:spPr>
      </p:sp>
      <p:sp>
        <p:nvSpPr>
          <p:cNvPr id="53" name="Text 51"/>
          <p:cNvSpPr/>
          <p:nvPr/>
        </p:nvSpPr>
        <p:spPr>
          <a:xfrm>
            <a:off x="502920" y="4828032"/>
            <a:ext cx="548640" cy="4023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460" b="1" dirty="0">
                <a:solidFill>
                  <a:srgbClr val="B85042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8</a:t>
            </a:r>
            <a:endParaRPr lang="en-US" sz="1460" dirty="0"/>
          </a:p>
        </p:txBody>
      </p:sp>
      <p:sp>
        <p:nvSpPr>
          <p:cNvPr id="54" name="Text 52"/>
          <p:cNvSpPr/>
          <p:nvPr/>
        </p:nvSpPr>
        <p:spPr>
          <a:xfrm>
            <a:off x="1188720" y="4828032"/>
            <a:ext cx="3794760" cy="4023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460" b="1" dirty="0">
                <a:solidFill>
                  <a:srgbClr val="1E2A3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Link REIT</a:t>
            </a:r>
            <a:endParaRPr lang="en-US" sz="1460" dirty="0"/>
          </a:p>
        </p:txBody>
      </p:sp>
      <p:sp>
        <p:nvSpPr>
          <p:cNvPr id="55" name="Text 53"/>
          <p:cNvSpPr/>
          <p:nvPr/>
        </p:nvSpPr>
        <p:spPr>
          <a:xfrm>
            <a:off x="5120640" y="4828032"/>
            <a:ext cx="3886200" cy="4023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400" dirty="0">
                <a:solidFill>
                  <a:srgbClr val="5A5A5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Hong Kong · Retail</a:t>
            </a:r>
            <a:endParaRPr lang="en-US" sz="1400" dirty="0"/>
          </a:p>
        </p:txBody>
      </p:sp>
      <p:sp>
        <p:nvSpPr>
          <p:cNvPr id="56" name="Text 54"/>
          <p:cNvSpPr/>
          <p:nvPr/>
        </p:nvSpPr>
        <p:spPr>
          <a:xfrm>
            <a:off x="9006840" y="4828032"/>
            <a:ext cx="1554480" cy="4023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460" dirty="0">
                <a:solidFill>
                  <a:srgbClr val="1A1A1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~$14B</a:t>
            </a:r>
            <a:endParaRPr lang="en-US" sz="1460" dirty="0"/>
          </a:p>
        </p:txBody>
      </p:sp>
      <p:sp>
        <p:nvSpPr>
          <p:cNvPr id="57" name="Text 55"/>
          <p:cNvSpPr/>
          <p:nvPr/>
        </p:nvSpPr>
        <p:spPr>
          <a:xfrm>
            <a:off x="10561320" y="4828032"/>
            <a:ext cx="1127455" cy="4023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460" b="1" dirty="0">
                <a:solidFill>
                  <a:srgbClr val="4F7A5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~6.2%</a:t>
            </a:r>
            <a:endParaRPr lang="en-US" sz="1460" dirty="0"/>
          </a:p>
        </p:txBody>
      </p:sp>
      <p:sp>
        <p:nvSpPr>
          <p:cNvPr id="58" name="Shape 56"/>
          <p:cNvSpPr/>
          <p:nvPr/>
        </p:nvSpPr>
        <p:spPr>
          <a:xfrm>
            <a:off x="502920" y="5230368"/>
            <a:ext cx="11185855" cy="402336"/>
          </a:xfrm>
          <a:prstGeom prst="rect">
            <a:avLst/>
          </a:prstGeom>
          <a:solidFill>
            <a:srgbClr val="F0EBDF"/>
          </a:solidFill>
          <a:ln w="5080">
            <a:solidFill>
              <a:srgbClr val="C8C0B0"/>
            </a:solidFill>
            <a:prstDash val="solid"/>
          </a:ln>
        </p:spPr>
      </p:sp>
      <p:sp>
        <p:nvSpPr>
          <p:cNvPr id="59" name="Text 57"/>
          <p:cNvSpPr/>
          <p:nvPr/>
        </p:nvSpPr>
        <p:spPr>
          <a:xfrm>
            <a:off x="502920" y="5230368"/>
            <a:ext cx="548640" cy="4023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460" b="1" dirty="0">
                <a:solidFill>
                  <a:srgbClr val="B85042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9</a:t>
            </a:r>
            <a:endParaRPr lang="en-US" sz="1460" dirty="0"/>
          </a:p>
        </p:txBody>
      </p:sp>
      <p:sp>
        <p:nvSpPr>
          <p:cNvPr id="60" name="Text 58"/>
          <p:cNvSpPr/>
          <p:nvPr/>
        </p:nvSpPr>
        <p:spPr>
          <a:xfrm>
            <a:off x="1188720" y="5230368"/>
            <a:ext cx="3794760" cy="4023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460" b="1" dirty="0">
                <a:solidFill>
                  <a:srgbClr val="1E2A3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Al-Rajhi REIT</a:t>
            </a:r>
            <a:endParaRPr lang="en-US" sz="1460" dirty="0"/>
          </a:p>
        </p:txBody>
      </p:sp>
      <p:sp>
        <p:nvSpPr>
          <p:cNvPr id="61" name="Text 59"/>
          <p:cNvSpPr/>
          <p:nvPr/>
        </p:nvSpPr>
        <p:spPr>
          <a:xfrm>
            <a:off x="5120640" y="5230368"/>
            <a:ext cx="3886200" cy="4023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400" dirty="0">
                <a:solidFill>
                  <a:srgbClr val="5A5A5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Saudi Arabia · Diversified</a:t>
            </a:r>
            <a:endParaRPr lang="en-US" sz="1400" dirty="0"/>
          </a:p>
        </p:txBody>
      </p:sp>
      <p:sp>
        <p:nvSpPr>
          <p:cNvPr id="62" name="Text 60"/>
          <p:cNvSpPr/>
          <p:nvPr/>
        </p:nvSpPr>
        <p:spPr>
          <a:xfrm>
            <a:off x="9006840" y="5230368"/>
            <a:ext cx="1554480" cy="4023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460" dirty="0">
                <a:solidFill>
                  <a:srgbClr val="1A1A1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~$2B</a:t>
            </a:r>
            <a:endParaRPr lang="en-US" sz="1460" dirty="0"/>
          </a:p>
        </p:txBody>
      </p:sp>
      <p:sp>
        <p:nvSpPr>
          <p:cNvPr id="63" name="Text 61"/>
          <p:cNvSpPr/>
          <p:nvPr/>
        </p:nvSpPr>
        <p:spPr>
          <a:xfrm>
            <a:off x="10561320" y="5230368"/>
            <a:ext cx="1127455" cy="4023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460" b="1" dirty="0">
                <a:solidFill>
                  <a:srgbClr val="4F7A5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~6.5%</a:t>
            </a:r>
            <a:endParaRPr lang="en-US" sz="1460" dirty="0"/>
          </a:p>
        </p:txBody>
      </p:sp>
      <p:sp>
        <p:nvSpPr>
          <p:cNvPr id="64" name="Shape 62"/>
          <p:cNvSpPr/>
          <p:nvPr/>
        </p:nvSpPr>
        <p:spPr>
          <a:xfrm>
            <a:off x="502920" y="5632704"/>
            <a:ext cx="11185855" cy="402336"/>
          </a:xfrm>
          <a:prstGeom prst="rect">
            <a:avLst/>
          </a:prstGeom>
          <a:solidFill>
            <a:srgbClr val="FFFFFF"/>
          </a:solidFill>
          <a:ln w="5080">
            <a:solidFill>
              <a:srgbClr val="C8C0B0"/>
            </a:solidFill>
            <a:prstDash val="solid"/>
          </a:ln>
        </p:spPr>
      </p:sp>
      <p:sp>
        <p:nvSpPr>
          <p:cNvPr id="65" name="Text 63"/>
          <p:cNvSpPr/>
          <p:nvPr/>
        </p:nvSpPr>
        <p:spPr>
          <a:xfrm>
            <a:off x="502920" y="5632704"/>
            <a:ext cx="548640" cy="4023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460" b="1" dirty="0">
                <a:solidFill>
                  <a:srgbClr val="B85042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10</a:t>
            </a:r>
            <a:endParaRPr lang="en-US" sz="1460" dirty="0"/>
          </a:p>
        </p:txBody>
      </p:sp>
      <p:sp>
        <p:nvSpPr>
          <p:cNvPr id="66" name="Text 64"/>
          <p:cNvSpPr/>
          <p:nvPr/>
        </p:nvSpPr>
        <p:spPr>
          <a:xfrm>
            <a:off x="1188720" y="5632704"/>
            <a:ext cx="3794760" cy="4023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460" b="1" dirty="0">
                <a:solidFill>
                  <a:srgbClr val="1E2A3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Emaar / MENA REITs</a:t>
            </a:r>
            <a:endParaRPr lang="en-US" sz="1460" dirty="0"/>
          </a:p>
        </p:txBody>
      </p:sp>
      <p:sp>
        <p:nvSpPr>
          <p:cNvPr id="67" name="Text 65"/>
          <p:cNvSpPr/>
          <p:nvPr/>
        </p:nvSpPr>
        <p:spPr>
          <a:xfrm>
            <a:off x="5120640" y="5632704"/>
            <a:ext cx="3886200" cy="4023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400" dirty="0">
                <a:solidFill>
                  <a:srgbClr val="5A5A5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UAE · Retail &amp; Commercial</a:t>
            </a:r>
            <a:endParaRPr lang="en-US" sz="1400" dirty="0"/>
          </a:p>
        </p:txBody>
      </p:sp>
      <p:sp>
        <p:nvSpPr>
          <p:cNvPr id="68" name="Text 66"/>
          <p:cNvSpPr/>
          <p:nvPr/>
        </p:nvSpPr>
        <p:spPr>
          <a:xfrm>
            <a:off x="9006840" y="5632704"/>
            <a:ext cx="1554480" cy="4023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460" dirty="0">
                <a:solidFill>
                  <a:srgbClr val="1A1A1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~$3B</a:t>
            </a:r>
            <a:endParaRPr lang="en-US" sz="1460" dirty="0"/>
          </a:p>
        </p:txBody>
      </p:sp>
      <p:sp>
        <p:nvSpPr>
          <p:cNvPr id="69" name="Text 67"/>
          <p:cNvSpPr/>
          <p:nvPr/>
        </p:nvSpPr>
        <p:spPr>
          <a:xfrm>
            <a:off x="10561320" y="5632704"/>
            <a:ext cx="1127455" cy="4023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460" b="1" dirty="0">
                <a:solidFill>
                  <a:srgbClr val="4F7A5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~7.5%</a:t>
            </a:r>
            <a:endParaRPr lang="en-US" sz="1460" dirty="0"/>
          </a:p>
        </p:txBody>
      </p:sp>
      <p:sp>
        <p:nvSpPr>
          <p:cNvPr id="70" name="Text 68"/>
          <p:cNvSpPr/>
          <p:nvPr/>
        </p:nvSpPr>
        <p:spPr>
          <a:xfrm>
            <a:off x="502920" y="6080760"/>
            <a:ext cx="11185855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80" i="1" dirty="0">
                <a:solidFill>
                  <a:srgbClr val="5A5A5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Source: Bloomberg / NAREIT (2023 estimates). Higher yields usually reflect higher risk or slower growth.</a:t>
            </a:r>
            <a:endParaRPr lang="en-US" sz="1280" dirty="0"/>
          </a:p>
        </p:txBody>
      </p:sp>
      <p:sp>
        <p:nvSpPr>
          <p:cNvPr id="71" name="Shape 69"/>
          <p:cNvSpPr/>
          <p:nvPr/>
        </p:nvSpPr>
        <p:spPr>
          <a:xfrm>
            <a:off x="502920" y="6419088"/>
            <a:ext cx="11185855" cy="0"/>
          </a:xfrm>
          <a:prstGeom prst="line">
            <a:avLst/>
          </a:prstGeom>
          <a:noFill/>
          <a:ln w="9525">
            <a:solidFill>
              <a:srgbClr val="C8C0B0"/>
            </a:solidFill>
            <a:prstDash val="solid"/>
          </a:ln>
        </p:spPr>
      </p:sp>
      <p:sp>
        <p:nvSpPr>
          <p:cNvPr id="72" name="Text 70"/>
          <p:cNvSpPr/>
          <p:nvPr/>
        </p:nvSpPr>
        <p:spPr>
          <a:xfrm>
            <a:off x="502920" y="6455664"/>
            <a:ext cx="54864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40" dirty="0">
                <a:solidFill>
                  <a:srgbClr val="5A5A5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Prepared by Dr. Emad Zaher</a:t>
            </a:r>
            <a:endParaRPr lang="en-US" sz="1240" dirty="0"/>
          </a:p>
        </p:txBody>
      </p:sp>
      <p:sp>
        <p:nvSpPr>
          <p:cNvPr id="73" name="Text 71"/>
          <p:cNvSpPr/>
          <p:nvPr/>
        </p:nvSpPr>
        <p:spPr>
          <a:xfrm>
            <a:off x="11140135" y="6455664"/>
            <a:ext cx="54864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1240" dirty="0">
                <a:solidFill>
                  <a:srgbClr val="5A5A5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18</a:t>
            </a:r>
            <a:endParaRPr lang="en-US" sz="124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blipFill>
          <a:blip r:embed="rId3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02920" y="457200"/>
            <a:ext cx="5486400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460" b="1" kern="0" spc="200" dirty="0">
                <a:solidFill>
                  <a:srgbClr val="B8504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MENA FOCUS</a:t>
            </a:r>
            <a:endParaRPr lang="en-US" sz="1460" dirty="0"/>
          </a:p>
        </p:txBody>
      </p:sp>
      <p:sp>
        <p:nvSpPr>
          <p:cNvPr id="3" name="Text 1"/>
          <p:cNvSpPr/>
          <p:nvPr/>
        </p:nvSpPr>
        <p:spPr>
          <a:xfrm>
            <a:off x="502920" y="749808"/>
            <a:ext cx="11185855" cy="6400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3100" b="1" dirty="0">
                <a:solidFill>
                  <a:srgbClr val="1E2A38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Saudi Arabia's REIT Market</a:t>
            </a:r>
            <a:endParaRPr lang="en-US" sz="3100" dirty="0"/>
          </a:p>
        </p:txBody>
      </p:sp>
      <p:sp>
        <p:nvSpPr>
          <p:cNvPr id="4" name="Shape 2"/>
          <p:cNvSpPr/>
          <p:nvPr/>
        </p:nvSpPr>
        <p:spPr>
          <a:xfrm>
            <a:off x="502920" y="1645920"/>
            <a:ext cx="2743200" cy="1965960"/>
          </a:xfrm>
          <a:prstGeom prst="roundRect">
            <a:avLst>
              <a:gd name="adj" fmla="val 4186"/>
            </a:avLst>
          </a:prstGeom>
          <a:solidFill>
            <a:srgbClr val="1E2A38"/>
          </a:solidFill>
          <a:ln/>
        </p:spPr>
      </p:sp>
      <p:sp>
        <p:nvSpPr>
          <p:cNvPr id="5" name="Text 3"/>
          <p:cNvSpPr/>
          <p:nvPr/>
        </p:nvSpPr>
        <p:spPr>
          <a:xfrm>
            <a:off x="502920" y="1828800"/>
            <a:ext cx="2743200" cy="8686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5200" b="1" dirty="0">
                <a:solidFill>
                  <a:srgbClr val="FFFFFF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18</a:t>
            </a:r>
            <a:endParaRPr lang="en-US" sz="5200" dirty="0"/>
          </a:p>
        </p:txBody>
      </p:sp>
      <p:sp>
        <p:nvSpPr>
          <p:cNvPr id="6" name="Text 4"/>
          <p:cNvSpPr/>
          <p:nvPr/>
        </p:nvSpPr>
        <p:spPr>
          <a:xfrm>
            <a:off x="502920" y="2697480"/>
            <a:ext cx="274320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720" b="1" dirty="0">
                <a:solidFill>
                  <a:srgbClr val="E8C9C2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Listed REITs</a:t>
            </a:r>
            <a:endParaRPr lang="en-US" sz="1720" dirty="0"/>
          </a:p>
        </p:txBody>
      </p:sp>
      <p:sp>
        <p:nvSpPr>
          <p:cNvPr id="7" name="Text 5"/>
          <p:cNvSpPr/>
          <p:nvPr/>
        </p:nvSpPr>
        <p:spPr>
          <a:xfrm>
            <a:off x="502920" y="3017520"/>
            <a:ext cx="274320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400" dirty="0">
                <a:solidFill>
                  <a:srgbClr val="CDE0D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Traded on Tadawul (2024)</a:t>
            </a:r>
            <a:endParaRPr lang="en-US" sz="1400" dirty="0"/>
          </a:p>
        </p:txBody>
      </p:sp>
      <p:sp>
        <p:nvSpPr>
          <p:cNvPr id="8" name="Shape 6"/>
          <p:cNvSpPr/>
          <p:nvPr/>
        </p:nvSpPr>
        <p:spPr>
          <a:xfrm>
            <a:off x="502920" y="3749040"/>
            <a:ext cx="2743200" cy="1965960"/>
          </a:xfrm>
          <a:prstGeom prst="roundRect">
            <a:avLst>
              <a:gd name="adj" fmla="val 4186"/>
            </a:avLst>
          </a:prstGeom>
          <a:solidFill>
            <a:srgbClr val="F0EBDF"/>
          </a:solidFill>
          <a:ln w="12700">
            <a:solidFill>
              <a:srgbClr val="C8C0B0"/>
            </a:solidFill>
            <a:prstDash val="solid"/>
          </a:ln>
        </p:spPr>
      </p:sp>
      <p:sp>
        <p:nvSpPr>
          <p:cNvPr id="9" name="Text 7"/>
          <p:cNvSpPr/>
          <p:nvPr/>
        </p:nvSpPr>
        <p:spPr>
          <a:xfrm>
            <a:off x="502920" y="3931920"/>
            <a:ext cx="2743200" cy="8229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3640" b="1" dirty="0">
                <a:solidFill>
                  <a:srgbClr val="B85042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~SAR 20B</a:t>
            </a:r>
            <a:endParaRPr lang="en-US" sz="3640" dirty="0"/>
          </a:p>
        </p:txBody>
      </p:sp>
      <p:sp>
        <p:nvSpPr>
          <p:cNvPr id="10" name="Text 8"/>
          <p:cNvSpPr/>
          <p:nvPr/>
        </p:nvSpPr>
        <p:spPr>
          <a:xfrm>
            <a:off x="502920" y="4754880"/>
            <a:ext cx="274320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720" b="1" dirty="0">
                <a:solidFill>
                  <a:srgbClr val="1E2A38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Total Market Cap</a:t>
            </a:r>
            <a:endParaRPr lang="en-US" sz="1720" dirty="0"/>
          </a:p>
        </p:txBody>
      </p:sp>
      <p:sp>
        <p:nvSpPr>
          <p:cNvPr id="11" name="Text 9"/>
          <p:cNvSpPr/>
          <p:nvPr/>
        </p:nvSpPr>
        <p:spPr>
          <a:xfrm>
            <a:off x="502920" y="5074920"/>
            <a:ext cx="274320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400" dirty="0">
                <a:solidFill>
                  <a:srgbClr val="5A5A5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≈ USD 5.3B combined assets</a:t>
            </a:r>
            <a:endParaRPr lang="en-US" sz="1400" dirty="0"/>
          </a:p>
        </p:txBody>
      </p:sp>
      <p:sp>
        <p:nvSpPr>
          <p:cNvPr id="12" name="Shape 10"/>
          <p:cNvSpPr/>
          <p:nvPr/>
        </p:nvSpPr>
        <p:spPr>
          <a:xfrm>
            <a:off x="3520440" y="1645920"/>
            <a:ext cx="8165592" cy="3931920"/>
          </a:xfrm>
          <a:prstGeom prst="roundRect">
            <a:avLst>
              <a:gd name="adj" fmla="val 2093"/>
            </a:avLst>
          </a:prstGeom>
          <a:solidFill>
            <a:srgbClr val="FFFFFF"/>
          </a:solidFill>
          <a:ln w="12700">
            <a:solidFill>
              <a:srgbClr val="C8C0B0"/>
            </a:solidFill>
            <a:prstDash val="solid"/>
          </a:ln>
        </p:spPr>
      </p:sp>
      <p:sp>
        <p:nvSpPr>
          <p:cNvPr id="13" name="Text 11"/>
          <p:cNvSpPr/>
          <p:nvPr/>
        </p:nvSpPr>
        <p:spPr>
          <a:xfrm>
            <a:off x="3840480" y="1847088"/>
            <a:ext cx="7589520" cy="4114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870" b="1" dirty="0">
                <a:solidFill>
                  <a:srgbClr val="1E2A38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Key features of Saudi REITs</a:t>
            </a:r>
            <a:endParaRPr lang="en-US" sz="1870" dirty="0"/>
          </a:p>
        </p:txBody>
      </p:sp>
      <p:sp>
        <p:nvSpPr>
          <p:cNvPr id="14" name="Shape 12"/>
          <p:cNvSpPr/>
          <p:nvPr/>
        </p:nvSpPr>
        <p:spPr>
          <a:xfrm>
            <a:off x="3886200" y="2414016"/>
            <a:ext cx="146304" cy="146304"/>
          </a:xfrm>
          <a:prstGeom prst="ellipse">
            <a:avLst/>
          </a:prstGeom>
          <a:solidFill>
            <a:srgbClr val="B85042"/>
          </a:solidFill>
          <a:ln/>
        </p:spPr>
      </p:sp>
      <p:sp>
        <p:nvSpPr>
          <p:cNvPr id="15" name="Text 13"/>
          <p:cNvSpPr/>
          <p:nvPr/>
        </p:nvSpPr>
        <p:spPr>
          <a:xfrm>
            <a:off x="4206240" y="2304288"/>
            <a:ext cx="722376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550" dirty="0">
                <a:solidFill>
                  <a:srgbClr val="1A1A1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Regulated by the Capital Market Authority (CMA) since 2016</a:t>
            </a:r>
            <a:endParaRPr lang="en-US" sz="1550" dirty="0"/>
          </a:p>
        </p:txBody>
      </p:sp>
      <p:sp>
        <p:nvSpPr>
          <p:cNvPr id="16" name="Shape 14"/>
          <p:cNvSpPr/>
          <p:nvPr/>
        </p:nvSpPr>
        <p:spPr>
          <a:xfrm>
            <a:off x="3886200" y="2962656"/>
            <a:ext cx="146304" cy="146304"/>
          </a:xfrm>
          <a:prstGeom prst="ellipse">
            <a:avLst/>
          </a:prstGeom>
          <a:solidFill>
            <a:srgbClr val="B85042"/>
          </a:solidFill>
          <a:ln/>
        </p:spPr>
      </p:sp>
      <p:sp>
        <p:nvSpPr>
          <p:cNvPr id="17" name="Text 15"/>
          <p:cNvSpPr/>
          <p:nvPr/>
        </p:nvSpPr>
        <p:spPr>
          <a:xfrm>
            <a:off x="4206240" y="2852928"/>
            <a:ext cx="722376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550" dirty="0">
                <a:solidFill>
                  <a:srgbClr val="1A1A1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Must distribute 90% of net income, paid semi-annually</a:t>
            </a:r>
            <a:endParaRPr lang="en-US" sz="1550" dirty="0"/>
          </a:p>
        </p:txBody>
      </p:sp>
      <p:sp>
        <p:nvSpPr>
          <p:cNvPr id="18" name="Shape 16"/>
          <p:cNvSpPr/>
          <p:nvPr/>
        </p:nvSpPr>
        <p:spPr>
          <a:xfrm>
            <a:off x="3886200" y="3511296"/>
            <a:ext cx="146304" cy="146304"/>
          </a:xfrm>
          <a:prstGeom prst="ellipse">
            <a:avLst/>
          </a:prstGeom>
          <a:solidFill>
            <a:srgbClr val="B85042"/>
          </a:solidFill>
          <a:ln/>
        </p:spPr>
      </p:sp>
      <p:sp>
        <p:nvSpPr>
          <p:cNvPr id="19" name="Text 17"/>
          <p:cNvSpPr/>
          <p:nvPr/>
        </p:nvSpPr>
        <p:spPr>
          <a:xfrm>
            <a:off x="4206240" y="3401568"/>
            <a:ext cx="722376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550" dirty="0">
                <a:solidFill>
                  <a:srgbClr val="1A1A1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Major sectors: retail malls, hotels, offices, residential</a:t>
            </a:r>
            <a:endParaRPr lang="en-US" sz="1550" dirty="0"/>
          </a:p>
        </p:txBody>
      </p:sp>
      <p:sp>
        <p:nvSpPr>
          <p:cNvPr id="20" name="Shape 18"/>
          <p:cNvSpPr/>
          <p:nvPr/>
        </p:nvSpPr>
        <p:spPr>
          <a:xfrm>
            <a:off x="3886200" y="4059936"/>
            <a:ext cx="146304" cy="146304"/>
          </a:xfrm>
          <a:prstGeom prst="ellipse">
            <a:avLst/>
          </a:prstGeom>
          <a:solidFill>
            <a:srgbClr val="B85042"/>
          </a:solidFill>
          <a:ln/>
        </p:spPr>
      </p:sp>
      <p:sp>
        <p:nvSpPr>
          <p:cNvPr id="21" name="Text 19"/>
          <p:cNvSpPr/>
          <p:nvPr/>
        </p:nvSpPr>
        <p:spPr>
          <a:xfrm>
            <a:off x="4206240" y="3950208"/>
            <a:ext cx="722376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550" dirty="0">
                <a:solidFill>
                  <a:srgbClr val="1A1A1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Leading names: Riyad REIT, Jadwa REIT Al Haramain, Al-Rajhi REIT</a:t>
            </a:r>
            <a:endParaRPr lang="en-US" sz="1550" dirty="0"/>
          </a:p>
        </p:txBody>
      </p:sp>
      <p:sp>
        <p:nvSpPr>
          <p:cNvPr id="22" name="Shape 20"/>
          <p:cNvSpPr/>
          <p:nvPr/>
        </p:nvSpPr>
        <p:spPr>
          <a:xfrm>
            <a:off x="3886200" y="4608576"/>
            <a:ext cx="146304" cy="146304"/>
          </a:xfrm>
          <a:prstGeom prst="ellipse">
            <a:avLst/>
          </a:prstGeom>
          <a:solidFill>
            <a:srgbClr val="B85042"/>
          </a:solidFill>
          <a:ln/>
        </p:spPr>
      </p:sp>
      <p:sp>
        <p:nvSpPr>
          <p:cNvPr id="23" name="Text 21"/>
          <p:cNvSpPr/>
          <p:nvPr/>
        </p:nvSpPr>
        <p:spPr>
          <a:xfrm>
            <a:off x="4206240" y="4498848"/>
            <a:ext cx="722376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550" dirty="0">
                <a:solidFill>
                  <a:srgbClr val="1A1A1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Strongly aligned with Vision 2030 — tourism &amp; commercial growth</a:t>
            </a:r>
            <a:endParaRPr lang="en-US" sz="1550" dirty="0"/>
          </a:p>
        </p:txBody>
      </p:sp>
      <p:sp>
        <p:nvSpPr>
          <p:cNvPr id="24" name="Shape 22"/>
          <p:cNvSpPr/>
          <p:nvPr/>
        </p:nvSpPr>
        <p:spPr>
          <a:xfrm>
            <a:off x="502920" y="5742432"/>
            <a:ext cx="11185855" cy="621792"/>
          </a:xfrm>
          <a:prstGeom prst="roundRect">
            <a:avLst>
              <a:gd name="adj" fmla="val 8824"/>
            </a:avLst>
          </a:prstGeom>
          <a:solidFill>
            <a:srgbClr val="F3E4E1"/>
          </a:solidFill>
          <a:ln/>
        </p:spPr>
      </p:sp>
      <p:sp>
        <p:nvSpPr>
          <p:cNvPr id="25" name="Shape 23"/>
          <p:cNvSpPr/>
          <p:nvPr/>
        </p:nvSpPr>
        <p:spPr>
          <a:xfrm>
            <a:off x="502920" y="5742432"/>
            <a:ext cx="82296" cy="621792"/>
          </a:xfrm>
          <a:prstGeom prst="rect">
            <a:avLst/>
          </a:prstGeom>
          <a:solidFill>
            <a:srgbClr val="B85042"/>
          </a:solidFill>
          <a:ln/>
        </p:spPr>
      </p:sp>
      <p:sp>
        <p:nvSpPr>
          <p:cNvPr id="26" name="Text 24"/>
          <p:cNvSpPr/>
          <p:nvPr/>
        </p:nvSpPr>
        <p:spPr>
          <a:xfrm>
            <a:off x="777240" y="5769864"/>
            <a:ext cx="10774375" cy="5669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ct val="100000"/>
              </a:lnSpc>
              <a:buNone/>
            </a:pPr>
            <a:r>
              <a:rPr lang="en-US" sz="1520" dirty="0">
                <a:solidFill>
                  <a:srgbClr val="7A3B3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Saudi Arabia is the most developed REIT market in the Arab world — a useful benchmark for where Egypt's market could head.</a:t>
            </a:r>
            <a:endParaRPr lang="en-US" sz="1520" dirty="0"/>
          </a:p>
        </p:txBody>
      </p:sp>
      <p:sp>
        <p:nvSpPr>
          <p:cNvPr id="27" name="Shape 25"/>
          <p:cNvSpPr/>
          <p:nvPr/>
        </p:nvSpPr>
        <p:spPr>
          <a:xfrm>
            <a:off x="502920" y="6419088"/>
            <a:ext cx="11185855" cy="0"/>
          </a:xfrm>
          <a:prstGeom prst="line">
            <a:avLst/>
          </a:prstGeom>
          <a:noFill/>
          <a:ln w="9525">
            <a:solidFill>
              <a:srgbClr val="C8C0B0"/>
            </a:solidFill>
            <a:prstDash val="solid"/>
          </a:ln>
        </p:spPr>
      </p:sp>
      <p:sp>
        <p:nvSpPr>
          <p:cNvPr id="28" name="Text 26"/>
          <p:cNvSpPr/>
          <p:nvPr/>
        </p:nvSpPr>
        <p:spPr>
          <a:xfrm>
            <a:off x="502920" y="6455664"/>
            <a:ext cx="54864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40" dirty="0">
                <a:solidFill>
                  <a:srgbClr val="5A5A5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Prepared by Dr. Emad Zaher</a:t>
            </a:r>
            <a:endParaRPr lang="en-US" sz="1240" dirty="0"/>
          </a:p>
        </p:txBody>
      </p:sp>
      <p:sp>
        <p:nvSpPr>
          <p:cNvPr id="29" name="Text 27"/>
          <p:cNvSpPr/>
          <p:nvPr/>
        </p:nvSpPr>
        <p:spPr>
          <a:xfrm>
            <a:off x="11140135" y="6455664"/>
            <a:ext cx="54864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1240" dirty="0">
                <a:solidFill>
                  <a:srgbClr val="5A5A5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19</a:t>
            </a:r>
            <a:endParaRPr lang="en-US" sz="124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blipFill>
          <a:blip r:embed="rId3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02920" y="457200"/>
            <a:ext cx="5486400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460" b="1" kern="0" spc="200" dirty="0">
                <a:solidFill>
                  <a:srgbClr val="B8504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MENA FOCUS</a:t>
            </a:r>
            <a:endParaRPr lang="en-US" sz="1460" dirty="0"/>
          </a:p>
        </p:txBody>
      </p:sp>
      <p:sp>
        <p:nvSpPr>
          <p:cNvPr id="3" name="Text 1"/>
          <p:cNvSpPr/>
          <p:nvPr/>
        </p:nvSpPr>
        <p:spPr>
          <a:xfrm>
            <a:off x="502920" y="749808"/>
            <a:ext cx="11185855" cy="6400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3100" b="1" dirty="0">
                <a:solidFill>
                  <a:srgbClr val="1E2A38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Egypt's REIT Market: Why So Small?</a:t>
            </a:r>
            <a:endParaRPr lang="en-US" sz="3100" dirty="0"/>
          </a:p>
        </p:txBody>
      </p:sp>
      <p:sp>
        <p:nvSpPr>
          <p:cNvPr id="4" name="Shape 2"/>
          <p:cNvSpPr/>
          <p:nvPr/>
        </p:nvSpPr>
        <p:spPr>
          <a:xfrm>
            <a:off x="502920" y="1645920"/>
            <a:ext cx="5410048" cy="3520440"/>
          </a:xfrm>
          <a:prstGeom prst="roundRect">
            <a:avLst>
              <a:gd name="adj" fmla="val 2338"/>
            </a:avLst>
          </a:prstGeom>
          <a:solidFill>
            <a:srgbClr val="FFFFFF"/>
          </a:solidFill>
          <a:ln w="12700">
            <a:solidFill>
              <a:srgbClr val="C8C0B0"/>
            </a:solidFill>
            <a:prstDash val="solid"/>
          </a:ln>
        </p:spPr>
      </p:sp>
      <p:sp>
        <p:nvSpPr>
          <p:cNvPr id="5" name="Shape 3"/>
          <p:cNvSpPr/>
          <p:nvPr/>
        </p:nvSpPr>
        <p:spPr>
          <a:xfrm>
            <a:off x="502920" y="1645920"/>
            <a:ext cx="5410048" cy="566928"/>
          </a:xfrm>
          <a:prstGeom prst="roundRect">
            <a:avLst>
              <a:gd name="adj" fmla="val 14516"/>
            </a:avLst>
          </a:prstGeom>
          <a:solidFill>
            <a:srgbClr val="1E2A38"/>
          </a:solidFill>
          <a:ln/>
        </p:spPr>
      </p:sp>
      <p:sp>
        <p:nvSpPr>
          <p:cNvPr id="6" name="Shape 4"/>
          <p:cNvSpPr/>
          <p:nvPr/>
        </p:nvSpPr>
        <p:spPr>
          <a:xfrm>
            <a:off x="502920" y="1929384"/>
            <a:ext cx="5410048" cy="283464"/>
          </a:xfrm>
          <a:prstGeom prst="rect">
            <a:avLst/>
          </a:prstGeom>
          <a:solidFill>
            <a:srgbClr val="1E2A38"/>
          </a:solidFill>
          <a:ln/>
        </p:spPr>
      </p:sp>
      <p:sp>
        <p:nvSpPr>
          <p:cNvPr id="7" name="Text 5"/>
          <p:cNvSpPr/>
          <p:nvPr/>
        </p:nvSpPr>
        <p:spPr>
          <a:xfrm>
            <a:off x="502920" y="1645920"/>
            <a:ext cx="5410048" cy="5669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820" b="1" dirty="0">
                <a:solidFill>
                  <a:srgbClr val="FFFFFF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Current Status (2024)</a:t>
            </a:r>
            <a:endParaRPr lang="en-US" sz="1820" dirty="0"/>
          </a:p>
        </p:txBody>
      </p:sp>
      <p:sp>
        <p:nvSpPr>
          <p:cNvPr id="8" name="Shape 6"/>
          <p:cNvSpPr/>
          <p:nvPr/>
        </p:nvSpPr>
        <p:spPr>
          <a:xfrm>
            <a:off x="868680" y="2468880"/>
            <a:ext cx="128016" cy="128016"/>
          </a:xfrm>
          <a:prstGeom prst="ellipse">
            <a:avLst/>
          </a:prstGeom>
          <a:solidFill>
            <a:srgbClr val="1E2A38"/>
          </a:solidFill>
          <a:ln/>
        </p:spPr>
      </p:sp>
      <p:sp>
        <p:nvSpPr>
          <p:cNvPr id="9" name="Text 7"/>
          <p:cNvSpPr/>
          <p:nvPr/>
        </p:nvSpPr>
        <p:spPr>
          <a:xfrm>
            <a:off x="1161288" y="2350008"/>
            <a:ext cx="4449928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ct val="100000"/>
              </a:lnSpc>
              <a:buNone/>
            </a:pPr>
            <a:r>
              <a:rPr lang="en-US" sz="1520" dirty="0">
                <a:solidFill>
                  <a:srgbClr val="1A1A1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REIT law passed: FRA Regulation No. 30 (2016), amended 2020</a:t>
            </a:r>
            <a:endParaRPr lang="en-US" sz="1520" dirty="0"/>
          </a:p>
        </p:txBody>
      </p:sp>
      <p:sp>
        <p:nvSpPr>
          <p:cNvPr id="10" name="Shape 8"/>
          <p:cNvSpPr/>
          <p:nvPr/>
        </p:nvSpPr>
        <p:spPr>
          <a:xfrm>
            <a:off x="868680" y="3017520"/>
            <a:ext cx="128016" cy="128016"/>
          </a:xfrm>
          <a:prstGeom prst="ellipse">
            <a:avLst/>
          </a:prstGeom>
          <a:solidFill>
            <a:srgbClr val="1E2A38"/>
          </a:solidFill>
          <a:ln/>
        </p:spPr>
      </p:sp>
      <p:sp>
        <p:nvSpPr>
          <p:cNvPr id="11" name="Text 9"/>
          <p:cNvSpPr/>
          <p:nvPr/>
        </p:nvSpPr>
        <p:spPr>
          <a:xfrm>
            <a:off x="1161288" y="2898648"/>
            <a:ext cx="4449928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ct val="100000"/>
              </a:lnSpc>
              <a:buNone/>
            </a:pPr>
            <a:r>
              <a:rPr lang="en-US" sz="1520" dirty="0">
                <a:solidFill>
                  <a:srgbClr val="1A1A1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Only 1–2 active REITs listed on the Egyptian Exchange (EGX)</a:t>
            </a:r>
            <a:endParaRPr lang="en-US" sz="1520" dirty="0"/>
          </a:p>
        </p:txBody>
      </p:sp>
      <p:sp>
        <p:nvSpPr>
          <p:cNvPr id="12" name="Shape 10"/>
          <p:cNvSpPr/>
          <p:nvPr/>
        </p:nvSpPr>
        <p:spPr>
          <a:xfrm>
            <a:off x="868680" y="3566160"/>
            <a:ext cx="128016" cy="128016"/>
          </a:xfrm>
          <a:prstGeom prst="ellipse">
            <a:avLst/>
          </a:prstGeom>
          <a:solidFill>
            <a:srgbClr val="1E2A38"/>
          </a:solidFill>
          <a:ln/>
        </p:spPr>
      </p:sp>
      <p:sp>
        <p:nvSpPr>
          <p:cNvPr id="13" name="Text 11"/>
          <p:cNvSpPr/>
          <p:nvPr/>
        </p:nvSpPr>
        <p:spPr>
          <a:xfrm>
            <a:off x="1161288" y="3447288"/>
            <a:ext cx="4449928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ct val="100000"/>
              </a:lnSpc>
              <a:buNone/>
            </a:pPr>
            <a:r>
              <a:rPr lang="en-US" sz="1520" dirty="0">
                <a:solidFill>
                  <a:srgbClr val="1A1A1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Market cap under EGP 5 billion — a fraction of Saudi Arabia's</a:t>
            </a:r>
            <a:endParaRPr lang="en-US" sz="1520" dirty="0"/>
          </a:p>
        </p:txBody>
      </p:sp>
      <p:sp>
        <p:nvSpPr>
          <p:cNvPr id="14" name="Shape 12"/>
          <p:cNvSpPr/>
          <p:nvPr/>
        </p:nvSpPr>
        <p:spPr>
          <a:xfrm>
            <a:off x="868680" y="4114800"/>
            <a:ext cx="128016" cy="128016"/>
          </a:xfrm>
          <a:prstGeom prst="ellipse">
            <a:avLst/>
          </a:prstGeom>
          <a:solidFill>
            <a:srgbClr val="1E2A38"/>
          </a:solidFill>
          <a:ln/>
        </p:spPr>
      </p:sp>
      <p:sp>
        <p:nvSpPr>
          <p:cNvPr id="15" name="Text 13"/>
          <p:cNvSpPr/>
          <p:nvPr/>
        </p:nvSpPr>
        <p:spPr>
          <a:xfrm>
            <a:off x="1161288" y="3995928"/>
            <a:ext cx="4449928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ct val="100000"/>
              </a:lnSpc>
              <a:buNone/>
            </a:pPr>
            <a:r>
              <a:rPr lang="en-US" sz="1520" dirty="0">
                <a:solidFill>
                  <a:srgbClr val="1A1A1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Focus: mostly commercial &amp; mixed-use assets in Cairo</a:t>
            </a:r>
            <a:endParaRPr lang="en-US" sz="1520" dirty="0"/>
          </a:p>
        </p:txBody>
      </p:sp>
      <p:sp>
        <p:nvSpPr>
          <p:cNvPr id="16" name="Shape 14"/>
          <p:cNvSpPr/>
          <p:nvPr/>
        </p:nvSpPr>
        <p:spPr>
          <a:xfrm>
            <a:off x="6278728" y="1645920"/>
            <a:ext cx="5410048" cy="3520440"/>
          </a:xfrm>
          <a:prstGeom prst="roundRect">
            <a:avLst>
              <a:gd name="adj" fmla="val 2338"/>
            </a:avLst>
          </a:prstGeom>
          <a:solidFill>
            <a:srgbClr val="FFFFFF"/>
          </a:solidFill>
          <a:ln w="12700">
            <a:solidFill>
              <a:srgbClr val="C8C0B0"/>
            </a:solidFill>
            <a:prstDash val="solid"/>
          </a:ln>
        </p:spPr>
      </p:sp>
      <p:sp>
        <p:nvSpPr>
          <p:cNvPr id="17" name="Shape 15"/>
          <p:cNvSpPr/>
          <p:nvPr/>
        </p:nvSpPr>
        <p:spPr>
          <a:xfrm>
            <a:off x="6278728" y="1645920"/>
            <a:ext cx="5410048" cy="566928"/>
          </a:xfrm>
          <a:prstGeom prst="roundRect">
            <a:avLst>
              <a:gd name="adj" fmla="val 14516"/>
            </a:avLst>
          </a:prstGeom>
          <a:solidFill>
            <a:srgbClr val="B85042"/>
          </a:solidFill>
          <a:ln/>
        </p:spPr>
      </p:sp>
      <p:sp>
        <p:nvSpPr>
          <p:cNvPr id="18" name="Shape 16"/>
          <p:cNvSpPr/>
          <p:nvPr/>
        </p:nvSpPr>
        <p:spPr>
          <a:xfrm>
            <a:off x="6278728" y="1929384"/>
            <a:ext cx="5410048" cy="283464"/>
          </a:xfrm>
          <a:prstGeom prst="rect">
            <a:avLst/>
          </a:prstGeom>
          <a:solidFill>
            <a:srgbClr val="B85042"/>
          </a:solidFill>
          <a:ln/>
        </p:spPr>
      </p:sp>
      <p:sp>
        <p:nvSpPr>
          <p:cNvPr id="19" name="Text 17"/>
          <p:cNvSpPr/>
          <p:nvPr/>
        </p:nvSpPr>
        <p:spPr>
          <a:xfrm>
            <a:off x="6278728" y="1645920"/>
            <a:ext cx="5410048" cy="5669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820" b="1" dirty="0">
                <a:solidFill>
                  <a:srgbClr val="FFFFFF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Barriers to Growth</a:t>
            </a:r>
            <a:endParaRPr lang="en-US" sz="1820" dirty="0"/>
          </a:p>
        </p:txBody>
      </p:sp>
      <p:sp>
        <p:nvSpPr>
          <p:cNvPr id="20" name="Shape 18"/>
          <p:cNvSpPr/>
          <p:nvPr/>
        </p:nvSpPr>
        <p:spPr>
          <a:xfrm>
            <a:off x="6644488" y="2468880"/>
            <a:ext cx="128016" cy="128016"/>
          </a:xfrm>
          <a:prstGeom prst="ellipse">
            <a:avLst/>
          </a:prstGeom>
          <a:solidFill>
            <a:srgbClr val="B85042"/>
          </a:solidFill>
          <a:ln/>
        </p:spPr>
      </p:sp>
      <p:sp>
        <p:nvSpPr>
          <p:cNvPr id="21" name="Text 19"/>
          <p:cNvSpPr/>
          <p:nvPr/>
        </p:nvSpPr>
        <p:spPr>
          <a:xfrm>
            <a:off x="6937096" y="2350008"/>
            <a:ext cx="4449928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ct val="100000"/>
              </a:lnSpc>
              <a:buNone/>
            </a:pPr>
            <a:r>
              <a:rPr lang="en-US" sz="1520" dirty="0">
                <a:solidFill>
                  <a:srgbClr val="1A1A1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High inflation erodes real returns for investors</a:t>
            </a:r>
            <a:endParaRPr lang="en-US" sz="1520" dirty="0"/>
          </a:p>
        </p:txBody>
      </p:sp>
      <p:sp>
        <p:nvSpPr>
          <p:cNvPr id="22" name="Shape 20"/>
          <p:cNvSpPr/>
          <p:nvPr/>
        </p:nvSpPr>
        <p:spPr>
          <a:xfrm>
            <a:off x="6644488" y="3017520"/>
            <a:ext cx="128016" cy="128016"/>
          </a:xfrm>
          <a:prstGeom prst="ellipse">
            <a:avLst/>
          </a:prstGeom>
          <a:solidFill>
            <a:srgbClr val="B85042"/>
          </a:solidFill>
          <a:ln/>
        </p:spPr>
      </p:sp>
      <p:sp>
        <p:nvSpPr>
          <p:cNvPr id="23" name="Text 21"/>
          <p:cNvSpPr/>
          <p:nvPr/>
        </p:nvSpPr>
        <p:spPr>
          <a:xfrm>
            <a:off x="6937096" y="2898648"/>
            <a:ext cx="4449928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ct val="100000"/>
              </a:lnSpc>
              <a:buNone/>
            </a:pPr>
            <a:r>
              <a:rPr lang="en-US" sz="1520" dirty="0">
                <a:solidFill>
                  <a:srgbClr val="1A1A1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Currency risk — EGP devaluation cuts USD-equivalent returns</a:t>
            </a:r>
            <a:endParaRPr lang="en-US" sz="1520" dirty="0"/>
          </a:p>
        </p:txBody>
      </p:sp>
      <p:sp>
        <p:nvSpPr>
          <p:cNvPr id="24" name="Shape 22"/>
          <p:cNvSpPr/>
          <p:nvPr/>
        </p:nvSpPr>
        <p:spPr>
          <a:xfrm>
            <a:off x="6644488" y="3566160"/>
            <a:ext cx="128016" cy="128016"/>
          </a:xfrm>
          <a:prstGeom prst="ellipse">
            <a:avLst/>
          </a:prstGeom>
          <a:solidFill>
            <a:srgbClr val="B85042"/>
          </a:solidFill>
          <a:ln/>
        </p:spPr>
      </p:sp>
      <p:sp>
        <p:nvSpPr>
          <p:cNvPr id="25" name="Text 23"/>
          <p:cNvSpPr/>
          <p:nvPr/>
        </p:nvSpPr>
        <p:spPr>
          <a:xfrm>
            <a:off x="6937096" y="3447288"/>
            <a:ext cx="4449928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ct val="100000"/>
              </a:lnSpc>
              <a:buNone/>
            </a:pPr>
            <a:r>
              <a:rPr lang="en-US" sz="1520" dirty="0">
                <a:solidFill>
                  <a:srgbClr val="1A1A1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Limited investor awareness and financial literacy</a:t>
            </a:r>
            <a:endParaRPr lang="en-US" sz="1520" dirty="0"/>
          </a:p>
        </p:txBody>
      </p:sp>
      <p:sp>
        <p:nvSpPr>
          <p:cNvPr id="26" name="Shape 24"/>
          <p:cNvSpPr/>
          <p:nvPr/>
        </p:nvSpPr>
        <p:spPr>
          <a:xfrm>
            <a:off x="6644488" y="4114800"/>
            <a:ext cx="128016" cy="128016"/>
          </a:xfrm>
          <a:prstGeom prst="ellipse">
            <a:avLst/>
          </a:prstGeom>
          <a:solidFill>
            <a:srgbClr val="B85042"/>
          </a:solidFill>
          <a:ln/>
        </p:spPr>
      </p:sp>
      <p:sp>
        <p:nvSpPr>
          <p:cNvPr id="27" name="Text 25"/>
          <p:cNvSpPr/>
          <p:nvPr/>
        </p:nvSpPr>
        <p:spPr>
          <a:xfrm>
            <a:off x="6937096" y="3995928"/>
            <a:ext cx="4449928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ct val="100000"/>
              </a:lnSpc>
              <a:buNone/>
            </a:pPr>
            <a:r>
              <a:rPr lang="en-US" sz="1520" dirty="0">
                <a:solidFill>
                  <a:srgbClr val="1A1A1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Thin market depth and low liquidity on the EGX</a:t>
            </a:r>
            <a:endParaRPr lang="en-US" sz="1520" dirty="0"/>
          </a:p>
        </p:txBody>
      </p:sp>
      <p:sp>
        <p:nvSpPr>
          <p:cNvPr id="28" name="Shape 26"/>
          <p:cNvSpPr/>
          <p:nvPr/>
        </p:nvSpPr>
        <p:spPr>
          <a:xfrm>
            <a:off x="6644488" y="4663440"/>
            <a:ext cx="128016" cy="128016"/>
          </a:xfrm>
          <a:prstGeom prst="ellipse">
            <a:avLst/>
          </a:prstGeom>
          <a:solidFill>
            <a:srgbClr val="B85042"/>
          </a:solidFill>
          <a:ln/>
        </p:spPr>
      </p:sp>
      <p:sp>
        <p:nvSpPr>
          <p:cNvPr id="29" name="Text 27"/>
          <p:cNvSpPr/>
          <p:nvPr/>
        </p:nvSpPr>
        <p:spPr>
          <a:xfrm>
            <a:off x="6937096" y="4544568"/>
            <a:ext cx="4449928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ct val="100000"/>
              </a:lnSpc>
              <a:buNone/>
            </a:pPr>
            <a:r>
              <a:rPr lang="en-US" sz="1520" dirty="0">
                <a:solidFill>
                  <a:srgbClr val="1A1A1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Regulatory complexity and valuation challenges</a:t>
            </a:r>
            <a:endParaRPr lang="en-US" sz="1520" dirty="0"/>
          </a:p>
        </p:txBody>
      </p:sp>
      <p:sp>
        <p:nvSpPr>
          <p:cNvPr id="30" name="Shape 28"/>
          <p:cNvSpPr/>
          <p:nvPr/>
        </p:nvSpPr>
        <p:spPr>
          <a:xfrm>
            <a:off x="502920" y="5623560"/>
            <a:ext cx="11185855" cy="621792"/>
          </a:xfrm>
          <a:prstGeom prst="roundRect">
            <a:avLst>
              <a:gd name="adj" fmla="val 8824"/>
            </a:avLst>
          </a:prstGeom>
          <a:solidFill>
            <a:srgbClr val="F3E4E1"/>
          </a:solidFill>
          <a:ln/>
        </p:spPr>
      </p:sp>
      <p:sp>
        <p:nvSpPr>
          <p:cNvPr id="31" name="Shape 29"/>
          <p:cNvSpPr/>
          <p:nvPr/>
        </p:nvSpPr>
        <p:spPr>
          <a:xfrm>
            <a:off x="502920" y="5623560"/>
            <a:ext cx="82296" cy="621792"/>
          </a:xfrm>
          <a:prstGeom prst="rect">
            <a:avLst/>
          </a:prstGeom>
          <a:solidFill>
            <a:srgbClr val="B85042"/>
          </a:solidFill>
          <a:ln/>
        </p:spPr>
      </p:sp>
      <p:sp>
        <p:nvSpPr>
          <p:cNvPr id="32" name="Text 30"/>
          <p:cNvSpPr/>
          <p:nvPr/>
        </p:nvSpPr>
        <p:spPr>
          <a:xfrm>
            <a:off x="777240" y="5650992"/>
            <a:ext cx="10774375" cy="5669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ct val="100000"/>
              </a:lnSpc>
              <a:buNone/>
            </a:pPr>
            <a:r>
              <a:rPr lang="en-US" sz="1520" dirty="0">
                <a:solidFill>
                  <a:srgbClr val="7A3B3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Discussion: which reforms — regulatory, tax, or financial — would most accelerate Egypt's REIT market? Draw lessons from the Saudi experience.</a:t>
            </a:r>
            <a:endParaRPr lang="en-US" sz="1520" dirty="0"/>
          </a:p>
        </p:txBody>
      </p:sp>
      <p:sp>
        <p:nvSpPr>
          <p:cNvPr id="33" name="Shape 31"/>
          <p:cNvSpPr/>
          <p:nvPr/>
        </p:nvSpPr>
        <p:spPr>
          <a:xfrm>
            <a:off x="502920" y="6419088"/>
            <a:ext cx="11185855" cy="0"/>
          </a:xfrm>
          <a:prstGeom prst="line">
            <a:avLst/>
          </a:prstGeom>
          <a:noFill/>
          <a:ln w="9525">
            <a:solidFill>
              <a:srgbClr val="C8C0B0"/>
            </a:solidFill>
            <a:prstDash val="solid"/>
          </a:ln>
        </p:spPr>
      </p:sp>
      <p:sp>
        <p:nvSpPr>
          <p:cNvPr id="34" name="Text 32"/>
          <p:cNvSpPr/>
          <p:nvPr/>
        </p:nvSpPr>
        <p:spPr>
          <a:xfrm>
            <a:off x="502920" y="6455664"/>
            <a:ext cx="54864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40" dirty="0">
                <a:solidFill>
                  <a:srgbClr val="5A5A5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Prepared by Dr. Emad Zaher</a:t>
            </a:r>
            <a:endParaRPr lang="en-US" sz="1240" dirty="0"/>
          </a:p>
        </p:txBody>
      </p:sp>
      <p:sp>
        <p:nvSpPr>
          <p:cNvPr id="35" name="Text 33"/>
          <p:cNvSpPr/>
          <p:nvPr/>
        </p:nvSpPr>
        <p:spPr>
          <a:xfrm>
            <a:off x="11140135" y="6455664"/>
            <a:ext cx="54864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1240" dirty="0">
                <a:solidFill>
                  <a:srgbClr val="5A5A5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20</a:t>
            </a:r>
            <a:endParaRPr lang="en-US" sz="1240" dirty="0"/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2">
    <p:bg>
      <p:bgPr>
        <a:blipFill>
          <a:blip r:embed="rId3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1"/>
          <p:cNvSpPr/>
          <p:nvPr/>
        </p:nvSpPr>
        <p:spPr>
          <a:xfrm>
            <a:off x="1234440" y="1847088"/>
            <a:ext cx="822960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610" b="1" kern="0" spc="300" dirty="0">
                <a:latin typeface="Calibri" pitchFamily="34" charset="0"/>
                <a:ea typeface="Calibri" pitchFamily="34" charset="-122"/>
                <a:cs typeface="Calibri" pitchFamily="34" charset="-120"/>
              </a:rPr>
              <a:t>ASSESSMENT</a:t>
            </a:r>
            <a:endParaRPr lang="en-US" sz="1610" dirty="0"/>
          </a:p>
        </p:txBody>
      </p:sp>
      <p:sp>
        <p:nvSpPr>
          <p:cNvPr id="4" name="Shape 2"/>
          <p:cNvSpPr/>
          <p:nvPr/>
        </p:nvSpPr>
        <p:spPr>
          <a:xfrm>
            <a:off x="1261872" y="2304288"/>
            <a:ext cx="822960" cy="82296"/>
          </a:xfrm>
          <a:prstGeom prst="rect">
            <a:avLst/>
          </a:prstGeom>
          <a:solidFill>
            <a:srgbClr val="B85042"/>
          </a:solidFill>
          <a:ln/>
        </p:spPr>
      </p:sp>
      <p:sp>
        <p:nvSpPr>
          <p:cNvPr id="5" name="Text 3"/>
          <p:cNvSpPr/>
          <p:nvPr/>
        </p:nvSpPr>
        <p:spPr>
          <a:xfrm>
            <a:off x="2270175" y="3296412"/>
            <a:ext cx="6926580" cy="8275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ct val="100000"/>
              </a:lnSpc>
              <a:buNone/>
            </a:pPr>
            <a:r>
              <a:rPr lang="en-US" sz="4160" b="1" dirty="0">
                <a:latin typeface="Georgia" pitchFamily="34" charset="0"/>
                <a:ea typeface="Georgia" pitchFamily="34" charset="-122"/>
                <a:cs typeface="Georgia" pitchFamily="34" charset="-120"/>
              </a:rPr>
              <a:t>Practice Question Bank</a:t>
            </a:r>
            <a:endParaRPr lang="en-US" sz="4160" dirty="0"/>
          </a:p>
        </p:txBody>
      </p:sp>
      <p:sp>
        <p:nvSpPr>
          <p:cNvPr id="6" name="Text 4"/>
          <p:cNvSpPr/>
          <p:nvPr/>
        </p:nvSpPr>
        <p:spPr>
          <a:xfrm>
            <a:off x="1234440" y="4279392"/>
            <a:ext cx="9357055" cy="11887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ct val="114000"/>
              </a:lnSpc>
              <a:buNone/>
            </a:pPr>
            <a:endParaRPr lang="en-US" sz="1840" dirty="0"/>
          </a:p>
        </p:txBody>
      </p:sp>
      <p:sp>
        <p:nvSpPr>
          <p:cNvPr id="7" name="Text 5"/>
          <p:cNvSpPr/>
          <p:nvPr/>
        </p:nvSpPr>
        <p:spPr>
          <a:xfrm>
            <a:off x="10591495" y="5623560"/>
            <a:ext cx="64008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1340" dirty="0">
                <a:solidFill>
                  <a:srgbClr val="8C97A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22</a:t>
            </a:r>
            <a:endParaRPr lang="en-US" sz="1340" dirty="0"/>
          </a:p>
        </p:txBody>
      </p:sp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3">
    <p:bg>
      <p:bgPr>
        <a:blipFill>
          <a:blip r:embed="rId3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02920" y="457200"/>
            <a:ext cx="5486400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460" b="1" kern="0" spc="200" dirty="0">
                <a:solidFill>
                  <a:srgbClr val="B8504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QUESTION 1 OF 15</a:t>
            </a:r>
            <a:endParaRPr lang="en-US" sz="1460" dirty="0"/>
          </a:p>
        </p:txBody>
      </p:sp>
      <p:sp>
        <p:nvSpPr>
          <p:cNvPr id="3" name="Text 1"/>
          <p:cNvSpPr/>
          <p:nvPr/>
        </p:nvSpPr>
        <p:spPr>
          <a:xfrm>
            <a:off x="502920" y="786384"/>
            <a:ext cx="11185855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520" b="1" kern="0" spc="100" dirty="0">
                <a:solidFill>
                  <a:srgbClr val="1E2A3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MULTIPLE CHOICE   ·   REIT Basics</a:t>
            </a:r>
            <a:endParaRPr lang="en-US" sz="1520" dirty="0"/>
          </a:p>
        </p:txBody>
      </p:sp>
      <p:sp>
        <p:nvSpPr>
          <p:cNvPr id="4" name="Text 2"/>
          <p:cNvSpPr/>
          <p:nvPr/>
        </p:nvSpPr>
        <p:spPr>
          <a:xfrm>
            <a:off x="502920" y="1234440"/>
            <a:ext cx="11185855" cy="10515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ct val="102000"/>
              </a:lnSpc>
              <a:buNone/>
            </a:pPr>
            <a:r>
              <a:rPr lang="en-US" sz="2640" b="1" dirty="0">
                <a:solidFill>
                  <a:srgbClr val="1E2A38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Which of the following is NOT a required qualification for a REIT?</a:t>
            </a:r>
            <a:endParaRPr lang="en-US" sz="2640" dirty="0"/>
          </a:p>
        </p:txBody>
      </p:sp>
      <p:sp>
        <p:nvSpPr>
          <p:cNvPr id="5" name="Shape 3"/>
          <p:cNvSpPr/>
          <p:nvPr/>
        </p:nvSpPr>
        <p:spPr>
          <a:xfrm>
            <a:off x="502920" y="2514600"/>
            <a:ext cx="5410048" cy="841248"/>
          </a:xfrm>
          <a:prstGeom prst="roundRect">
            <a:avLst>
              <a:gd name="adj" fmla="val 9783"/>
            </a:avLst>
          </a:prstGeom>
          <a:solidFill>
            <a:srgbClr val="FFFFFF"/>
          </a:solidFill>
          <a:ln w="12700">
            <a:solidFill>
              <a:srgbClr val="C8C0B0"/>
            </a:solidFill>
            <a:prstDash val="solid"/>
          </a:ln>
        </p:spPr>
      </p:sp>
      <p:sp>
        <p:nvSpPr>
          <p:cNvPr id="6" name="Shape 4"/>
          <p:cNvSpPr/>
          <p:nvPr/>
        </p:nvSpPr>
        <p:spPr>
          <a:xfrm>
            <a:off x="704088" y="2715768"/>
            <a:ext cx="457200" cy="457200"/>
          </a:xfrm>
          <a:prstGeom prst="roundRect">
            <a:avLst>
              <a:gd name="adj" fmla="val 14000"/>
            </a:avLst>
          </a:prstGeom>
          <a:solidFill>
            <a:srgbClr val="1E2A38"/>
          </a:solidFill>
          <a:ln/>
        </p:spPr>
      </p:sp>
      <p:sp>
        <p:nvSpPr>
          <p:cNvPr id="7" name="Text 5"/>
          <p:cNvSpPr/>
          <p:nvPr/>
        </p:nvSpPr>
        <p:spPr>
          <a:xfrm>
            <a:off x="704088" y="2715768"/>
            <a:ext cx="45720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980" b="1" dirty="0">
                <a:solidFill>
                  <a:srgbClr val="FFFFFF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A</a:t>
            </a:r>
            <a:endParaRPr lang="en-US" sz="1980" dirty="0"/>
          </a:p>
        </p:txBody>
      </p:sp>
      <p:sp>
        <p:nvSpPr>
          <p:cNvPr id="8" name="Text 6"/>
          <p:cNvSpPr/>
          <p:nvPr/>
        </p:nvSpPr>
        <p:spPr>
          <a:xfrm>
            <a:off x="1325880" y="2514600"/>
            <a:ext cx="4404208" cy="84124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ct val="100000"/>
              </a:lnSpc>
              <a:buNone/>
            </a:pPr>
            <a:r>
              <a:rPr lang="en-US" sz="1670" dirty="0">
                <a:solidFill>
                  <a:srgbClr val="1A1A1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Distribute at least 90% of taxable income</a:t>
            </a:r>
            <a:endParaRPr lang="en-US" sz="1670" dirty="0"/>
          </a:p>
        </p:txBody>
      </p:sp>
      <p:sp>
        <p:nvSpPr>
          <p:cNvPr id="9" name="Shape 7"/>
          <p:cNvSpPr/>
          <p:nvPr/>
        </p:nvSpPr>
        <p:spPr>
          <a:xfrm>
            <a:off x="6278728" y="2514600"/>
            <a:ext cx="5410048" cy="841248"/>
          </a:xfrm>
          <a:prstGeom prst="roundRect">
            <a:avLst>
              <a:gd name="adj" fmla="val 9783"/>
            </a:avLst>
          </a:prstGeom>
          <a:solidFill>
            <a:srgbClr val="FFFFFF"/>
          </a:solidFill>
          <a:ln w="12700">
            <a:solidFill>
              <a:srgbClr val="C8C0B0"/>
            </a:solidFill>
            <a:prstDash val="solid"/>
          </a:ln>
        </p:spPr>
      </p:sp>
      <p:sp>
        <p:nvSpPr>
          <p:cNvPr id="10" name="Shape 8"/>
          <p:cNvSpPr/>
          <p:nvPr/>
        </p:nvSpPr>
        <p:spPr>
          <a:xfrm>
            <a:off x="6479896" y="2715768"/>
            <a:ext cx="457200" cy="457200"/>
          </a:xfrm>
          <a:prstGeom prst="roundRect">
            <a:avLst>
              <a:gd name="adj" fmla="val 14000"/>
            </a:avLst>
          </a:prstGeom>
          <a:solidFill>
            <a:srgbClr val="1E2A38"/>
          </a:solidFill>
          <a:ln/>
        </p:spPr>
      </p:sp>
      <p:sp>
        <p:nvSpPr>
          <p:cNvPr id="11" name="Text 9"/>
          <p:cNvSpPr/>
          <p:nvPr/>
        </p:nvSpPr>
        <p:spPr>
          <a:xfrm>
            <a:off x="6479896" y="2715768"/>
            <a:ext cx="45720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980" b="1" dirty="0">
                <a:solidFill>
                  <a:srgbClr val="FFFFFF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B</a:t>
            </a:r>
            <a:endParaRPr lang="en-US" sz="1980" dirty="0"/>
          </a:p>
        </p:txBody>
      </p:sp>
      <p:sp>
        <p:nvSpPr>
          <p:cNvPr id="12" name="Text 10"/>
          <p:cNvSpPr/>
          <p:nvPr/>
        </p:nvSpPr>
        <p:spPr>
          <a:xfrm>
            <a:off x="7101688" y="2514600"/>
            <a:ext cx="4404208" cy="84124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ct val="100000"/>
              </a:lnSpc>
              <a:buNone/>
            </a:pPr>
            <a:r>
              <a:rPr lang="en-US" sz="1670" dirty="0">
                <a:solidFill>
                  <a:srgbClr val="1A1A1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Have at least 100 shareholders</a:t>
            </a:r>
            <a:endParaRPr lang="en-US" sz="1670" dirty="0"/>
          </a:p>
        </p:txBody>
      </p:sp>
      <p:sp>
        <p:nvSpPr>
          <p:cNvPr id="13" name="Shape 11"/>
          <p:cNvSpPr/>
          <p:nvPr/>
        </p:nvSpPr>
        <p:spPr>
          <a:xfrm>
            <a:off x="502920" y="3648456"/>
            <a:ext cx="5410048" cy="841248"/>
          </a:xfrm>
          <a:prstGeom prst="roundRect">
            <a:avLst>
              <a:gd name="adj" fmla="val 9783"/>
            </a:avLst>
          </a:prstGeom>
          <a:solidFill>
            <a:srgbClr val="E4EDE6"/>
          </a:solidFill>
          <a:ln w="12700">
            <a:solidFill>
              <a:srgbClr val="4F7A5C"/>
            </a:solidFill>
            <a:prstDash val="solid"/>
          </a:ln>
        </p:spPr>
      </p:sp>
      <p:sp>
        <p:nvSpPr>
          <p:cNvPr id="14" name="Shape 12"/>
          <p:cNvSpPr/>
          <p:nvPr/>
        </p:nvSpPr>
        <p:spPr>
          <a:xfrm>
            <a:off x="704088" y="3849624"/>
            <a:ext cx="457200" cy="457200"/>
          </a:xfrm>
          <a:prstGeom prst="roundRect">
            <a:avLst>
              <a:gd name="adj" fmla="val 14000"/>
            </a:avLst>
          </a:prstGeom>
          <a:solidFill>
            <a:srgbClr val="4F7A5C"/>
          </a:solidFill>
          <a:ln/>
        </p:spPr>
      </p:sp>
      <p:sp>
        <p:nvSpPr>
          <p:cNvPr id="15" name="Text 13"/>
          <p:cNvSpPr/>
          <p:nvPr/>
        </p:nvSpPr>
        <p:spPr>
          <a:xfrm>
            <a:off x="704088" y="3849624"/>
            <a:ext cx="45720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980" b="1" dirty="0">
                <a:solidFill>
                  <a:srgbClr val="FFFFFF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C</a:t>
            </a:r>
            <a:endParaRPr lang="en-US" sz="1980" dirty="0"/>
          </a:p>
        </p:txBody>
      </p:sp>
      <p:sp>
        <p:nvSpPr>
          <p:cNvPr id="16" name="Text 14"/>
          <p:cNvSpPr/>
          <p:nvPr/>
        </p:nvSpPr>
        <p:spPr>
          <a:xfrm>
            <a:off x="1325880" y="3648456"/>
            <a:ext cx="4404208" cy="84124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ct val="100000"/>
              </a:lnSpc>
              <a:buNone/>
            </a:pPr>
            <a:r>
              <a:rPr lang="en-US" sz="1670" b="1" dirty="0">
                <a:solidFill>
                  <a:srgbClr val="2F554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Own only residential properties</a:t>
            </a:r>
            <a:endParaRPr lang="en-US" sz="1670" dirty="0"/>
          </a:p>
        </p:txBody>
      </p:sp>
      <p:sp>
        <p:nvSpPr>
          <p:cNvPr id="17" name="Shape 15"/>
          <p:cNvSpPr/>
          <p:nvPr/>
        </p:nvSpPr>
        <p:spPr>
          <a:xfrm>
            <a:off x="6278728" y="3648456"/>
            <a:ext cx="5410048" cy="841248"/>
          </a:xfrm>
          <a:prstGeom prst="roundRect">
            <a:avLst>
              <a:gd name="adj" fmla="val 9783"/>
            </a:avLst>
          </a:prstGeom>
          <a:solidFill>
            <a:srgbClr val="FFFFFF"/>
          </a:solidFill>
          <a:ln w="12700">
            <a:solidFill>
              <a:srgbClr val="C8C0B0"/>
            </a:solidFill>
            <a:prstDash val="solid"/>
          </a:ln>
        </p:spPr>
      </p:sp>
      <p:sp>
        <p:nvSpPr>
          <p:cNvPr id="18" name="Shape 16"/>
          <p:cNvSpPr/>
          <p:nvPr/>
        </p:nvSpPr>
        <p:spPr>
          <a:xfrm>
            <a:off x="6479896" y="3849624"/>
            <a:ext cx="457200" cy="457200"/>
          </a:xfrm>
          <a:prstGeom prst="roundRect">
            <a:avLst>
              <a:gd name="adj" fmla="val 14000"/>
            </a:avLst>
          </a:prstGeom>
          <a:solidFill>
            <a:srgbClr val="1E2A38"/>
          </a:solidFill>
          <a:ln/>
        </p:spPr>
      </p:sp>
      <p:sp>
        <p:nvSpPr>
          <p:cNvPr id="19" name="Text 17"/>
          <p:cNvSpPr/>
          <p:nvPr/>
        </p:nvSpPr>
        <p:spPr>
          <a:xfrm>
            <a:off x="6479896" y="3849624"/>
            <a:ext cx="45720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980" b="1" dirty="0">
                <a:solidFill>
                  <a:srgbClr val="FFFFFF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D</a:t>
            </a:r>
            <a:endParaRPr lang="en-US" sz="1980" dirty="0"/>
          </a:p>
        </p:txBody>
      </p:sp>
      <p:sp>
        <p:nvSpPr>
          <p:cNvPr id="20" name="Text 18"/>
          <p:cNvSpPr/>
          <p:nvPr/>
        </p:nvSpPr>
        <p:spPr>
          <a:xfrm>
            <a:off x="7101688" y="3648456"/>
            <a:ext cx="4404208" cy="84124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ct val="100000"/>
              </a:lnSpc>
              <a:buNone/>
            </a:pPr>
            <a:r>
              <a:rPr lang="en-US" sz="1670" dirty="0">
                <a:solidFill>
                  <a:srgbClr val="1A1A1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Derive 75%+ of income from real estate</a:t>
            </a:r>
            <a:endParaRPr lang="en-US" sz="1670" dirty="0"/>
          </a:p>
        </p:txBody>
      </p:sp>
      <p:sp>
        <p:nvSpPr>
          <p:cNvPr id="21" name="Shape 19"/>
          <p:cNvSpPr/>
          <p:nvPr/>
        </p:nvSpPr>
        <p:spPr>
          <a:xfrm>
            <a:off x="502920" y="4745736"/>
            <a:ext cx="11185855" cy="841248"/>
          </a:xfrm>
          <a:prstGeom prst="roundRect">
            <a:avLst>
              <a:gd name="adj" fmla="val 8696"/>
            </a:avLst>
          </a:prstGeom>
          <a:solidFill>
            <a:srgbClr val="4F7A5C"/>
          </a:solidFill>
          <a:ln/>
        </p:spPr>
      </p:sp>
      <p:sp>
        <p:nvSpPr>
          <p:cNvPr id="22" name="Text 20"/>
          <p:cNvSpPr/>
          <p:nvPr/>
        </p:nvSpPr>
        <p:spPr>
          <a:xfrm>
            <a:off x="822960" y="4745736"/>
            <a:ext cx="10637215" cy="84124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ct val="102000"/>
              </a:lnSpc>
              <a:buNone/>
            </a:pPr>
            <a:r>
              <a:rPr lang="en-US" sz="155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ANSWER:  C.   </a:t>
            </a:r>
            <a:r>
              <a:rPr lang="en-US" sz="1550" dirty="0">
                <a:solidFill>
                  <a:srgbClr val="EAF2E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 REIT may own any income-producing real estate — offices, retail, industrial, and more — not just residential property.</a:t>
            </a:r>
            <a:endParaRPr lang="en-US" sz="1550" dirty="0"/>
          </a:p>
        </p:txBody>
      </p:sp>
      <p:sp>
        <p:nvSpPr>
          <p:cNvPr id="23" name="Shape 21"/>
          <p:cNvSpPr/>
          <p:nvPr/>
        </p:nvSpPr>
        <p:spPr>
          <a:xfrm>
            <a:off x="502920" y="6419088"/>
            <a:ext cx="11185855" cy="0"/>
          </a:xfrm>
          <a:prstGeom prst="line">
            <a:avLst/>
          </a:prstGeom>
          <a:noFill/>
          <a:ln w="9525">
            <a:solidFill>
              <a:srgbClr val="C8C0B0"/>
            </a:solidFill>
            <a:prstDash val="solid"/>
          </a:ln>
        </p:spPr>
      </p:sp>
      <p:sp>
        <p:nvSpPr>
          <p:cNvPr id="24" name="Text 22"/>
          <p:cNvSpPr/>
          <p:nvPr/>
        </p:nvSpPr>
        <p:spPr>
          <a:xfrm>
            <a:off x="502920" y="6455664"/>
            <a:ext cx="54864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40" dirty="0">
                <a:solidFill>
                  <a:srgbClr val="5A5A5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Prepared by Dr. Emad Zaher</a:t>
            </a:r>
            <a:endParaRPr lang="en-US" sz="1240" dirty="0"/>
          </a:p>
        </p:txBody>
      </p:sp>
      <p:sp>
        <p:nvSpPr>
          <p:cNvPr id="25" name="Text 23"/>
          <p:cNvSpPr/>
          <p:nvPr/>
        </p:nvSpPr>
        <p:spPr>
          <a:xfrm>
            <a:off x="11140135" y="6455664"/>
            <a:ext cx="54864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1240" dirty="0">
                <a:solidFill>
                  <a:srgbClr val="5A5A5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23</a:t>
            </a:r>
            <a:endParaRPr lang="en-US" sz="1240" dirty="0"/>
          </a:p>
        </p:txBody>
      </p:sp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4">
    <p:bg>
      <p:bgPr>
        <a:blipFill>
          <a:blip r:embed="rId3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02920" y="457200"/>
            <a:ext cx="5486400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460" b="1" kern="0" spc="200" dirty="0">
                <a:solidFill>
                  <a:srgbClr val="B8504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QUESTION 2 OF 15</a:t>
            </a:r>
            <a:endParaRPr lang="en-US" sz="1460" dirty="0"/>
          </a:p>
        </p:txBody>
      </p:sp>
      <p:sp>
        <p:nvSpPr>
          <p:cNvPr id="3" name="Text 1"/>
          <p:cNvSpPr/>
          <p:nvPr/>
        </p:nvSpPr>
        <p:spPr>
          <a:xfrm>
            <a:off x="502920" y="786384"/>
            <a:ext cx="11185855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520" b="1" kern="0" spc="100" dirty="0">
                <a:solidFill>
                  <a:srgbClr val="1E2A3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MULTIPLE CHOICE   ·   REIT Metrics</a:t>
            </a:r>
            <a:endParaRPr lang="en-US" sz="1520" dirty="0"/>
          </a:p>
        </p:txBody>
      </p:sp>
      <p:sp>
        <p:nvSpPr>
          <p:cNvPr id="4" name="Text 2"/>
          <p:cNvSpPr/>
          <p:nvPr/>
        </p:nvSpPr>
        <p:spPr>
          <a:xfrm>
            <a:off x="502920" y="1234440"/>
            <a:ext cx="11185855" cy="10515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ct val="102000"/>
              </a:lnSpc>
              <a:buNone/>
            </a:pPr>
            <a:r>
              <a:rPr lang="en-US" sz="2640" b="1" dirty="0">
                <a:solidFill>
                  <a:srgbClr val="1E2A38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FFO differs from Net Income mainly because it adds back which item?</a:t>
            </a:r>
            <a:endParaRPr lang="en-US" sz="2640" dirty="0"/>
          </a:p>
        </p:txBody>
      </p:sp>
      <p:sp>
        <p:nvSpPr>
          <p:cNvPr id="5" name="Shape 3"/>
          <p:cNvSpPr/>
          <p:nvPr/>
        </p:nvSpPr>
        <p:spPr>
          <a:xfrm>
            <a:off x="502920" y="2514600"/>
            <a:ext cx="5410048" cy="841248"/>
          </a:xfrm>
          <a:prstGeom prst="roundRect">
            <a:avLst>
              <a:gd name="adj" fmla="val 9783"/>
            </a:avLst>
          </a:prstGeom>
          <a:solidFill>
            <a:srgbClr val="FFFFFF"/>
          </a:solidFill>
          <a:ln w="12700">
            <a:solidFill>
              <a:srgbClr val="C8C0B0"/>
            </a:solidFill>
            <a:prstDash val="solid"/>
          </a:ln>
        </p:spPr>
      </p:sp>
      <p:sp>
        <p:nvSpPr>
          <p:cNvPr id="6" name="Shape 4"/>
          <p:cNvSpPr/>
          <p:nvPr/>
        </p:nvSpPr>
        <p:spPr>
          <a:xfrm>
            <a:off x="704088" y="2715768"/>
            <a:ext cx="457200" cy="457200"/>
          </a:xfrm>
          <a:prstGeom prst="roundRect">
            <a:avLst>
              <a:gd name="adj" fmla="val 14000"/>
            </a:avLst>
          </a:prstGeom>
          <a:solidFill>
            <a:srgbClr val="1E2A38"/>
          </a:solidFill>
          <a:ln/>
        </p:spPr>
      </p:sp>
      <p:sp>
        <p:nvSpPr>
          <p:cNvPr id="7" name="Text 5"/>
          <p:cNvSpPr/>
          <p:nvPr/>
        </p:nvSpPr>
        <p:spPr>
          <a:xfrm>
            <a:off x="704088" y="2715768"/>
            <a:ext cx="45720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980" b="1" dirty="0">
                <a:solidFill>
                  <a:srgbClr val="FFFFFF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A</a:t>
            </a:r>
            <a:endParaRPr lang="en-US" sz="1980" dirty="0"/>
          </a:p>
        </p:txBody>
      </p:sp>
      <p:sp>
        <p:nvSpPr>
          <p:cNvPr id="8" name="Text 6"/>
          <p:cNvSpPr/>
          <p:nvPr/>
        </p:nvSpPr>
        <p:spPr>
          <a:xfrm>
            <a:off x="1325880" y="2514600"/>
            <a:ext cx="4404208" cy="84124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ct val="100000"/>
              </a:lnSpc>
              <a:buNone/>
            </a:pPr>
            <a:r>
              <a:rPr lang="en-US" sz="1670" dirty="0">
                <a:solidFill>
                  <a:srgbClr val="1A1A1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Interest expense</a:t>
            </a:r>
            <a:endParaRPr lang="en-US" sz="1670" dirty="0"/>
          </a:p>
        </p:txBody>
      </p:sp>
      <p:sp>
        <p:nvSpPr>
          <p:cNvPr id="9" name="Shape 7"/>
          <p:cNvSpPr/>
          <p:nvPr/>
        </p:nvSpPr>
        <p:spPr>
          <a:xfrm>
            <a:off x="6278728" y="2514600"/>
            <a:ext cx="5410048" cy="841248"/>
          </a:xfrm>
          <a:prstGeom prst="roundRect">
            <a:avLst>
              <a:gd name="adj" fmla="val 9783"/>
            </a:avLst>
          </a:prstGeom>
          <a:solidFill>
            <a:srgbClr val="E4EDE6"/>
          </a:solidFill>
          <a:ln w="12700">
            <a:solidFill>
              <a:srgbClr val="4F7A5C"/>
            </a:solidFill>
            <a:prstDash val="solid"/>
          </a:ln>
        </p:spPr>
      </p:sp>
      <p:sp>
        <p:nvSpPr>
          <p:cNvPr id="10" name="Shape 8"/>
          <p:cNvSpPr/>
          <p:nvPr/>
        </p:nvSpPr>
        <p:spPr>
          <a:xfrm>
            <a:off x="6479896" y="2715768"/>
            <a:ext cx="457200" cy="457200"/>
          </a:xfrm>
          <a:prstGeom prst="roundRect">
            <a:avLst>
              <a:gd name="adj" fmla="val 14000"/>
            </a:avLst>
          </a:prstGeom>
          <a:solidFill>
            <a:srgbClr val="4F7A5C"/>
          </a:solidFill>
          <a:ln/>
        </p:spPr>
      </p:sp>
      <p:sp>
        <p:nvSpPr>
          <p:cNvPr id="11" name="Text 9"/>
          <p:cNvSpPr/>
          <p:nvPr/>
        </p:nvSpPr>
        <p:spPr>
          <a:xfrm>
            <a:off x="6479896" y="2715768"/>
            <a:ext cx="45720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980" b="1" dirty="0">
                <a:solidFill>
                  <a:srgbClr val="FFFFFF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B</a:t>
            </a:r>
            <a:endParaRPr lang="en-US" sz="1980" dirty="0"/>
          </a:p>
        </p:txBody>
      </p:sp>
      <p:sp>
        <p:nvSpPr>
          <p:cNvPr id="12" name="Text 10"/>
          <p:cNvSpPr/>
          <p:nvPr/>
        </p:nvSpPr>
        <p:spPr>
          <a:xfrm>
            <a:off x="7101688" y="2514600"/>
            <a:ext cx="4404208" cy="84124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ct val="100000"/>
              </a:lnSpc>
              <a:buNone/>
            </a:pPr>
            <a:r>
              <a:rPr lang="en-US" sz="1670" b="1" dirty="0">
                <a:solidFill>
                  <a:srgbClr val="2F554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Depreciation and amortisation</a:t>
            </a:r>
            <a:endParaRPr lang="en-US" sz="1670" dirty="0"/>
          </a:p>
        </p:txBody>
      </p:sp>
      <p:sp>
        <p:nvSpPr>
          <p:cNvPr id="13" name="Shape 11"/>
          <p:cNvSpPr/>
          <p:nvPr/>
        </p:nvSpPr>
        <p:spPr>
          <a:xfrm>
            <a:off x="502920" y="3648456"/>
            <a:ext cx="5410048" cy="841248"/>
          </a:xfrm>
          <a:prstGeom prst="roundRect">
            <a:avLst>
              <a:gd name="adj" fmla="val 9783"/>
            </a:avLst>
          </a:prstGeom>
          <a:solidFill>
            <a:srgbClr val="FFFFFF"/>
          </a:solidFill>
          <a:ln w="12700">
            <a:solidFill>
              <a:srgbClr val="C8C0B0"/>
            </a:solidFill>
            <a:prstDash val="solid"/>
          </a:ln>
        </p:spPr>
      </p:sp>
      <p:sp>
        <p:nvSpPr>
          <p:cNvPr id="14" name="Shape 12"/>
          <p:cNvSpPr/>
          <p:nvPr/>
        </p:nvSpPr>
        <p:spPr>
          <a:xfrm>
            <a:off x="704088" y="3849624"/>
            <a:ext cx="457200" cy="457200"/>
          </a:xfrm>
          <a:prstGeom prst="roundRect">
            <a:avLst>
              <a:gd name="adj" fmla="val 14000"/>
            </a:avLst>
          </a:prstGeom>
          <a:solidFill>
            <a:srgbClr val="1E2A38"/>
          </a:solidFill>
          <a:ln/>
        </p:spPr>
      </p:sp>
      <p:sp>
        <p:nvSpPr>
          <p:cNvPr id="15" name="Text 13"/>
          <p:cNvSpPr/>
          <p:nvPr/>
        </p:nvSpPr>
        <p:spPr>
          <a:xfrm>
            <a:off x="704088" y="3849624"/>
            <a:ext cx="45720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980" b="1" dirty="0">
                <a:solidFill>
                  <a:srgbClr val="FFFFFF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C</a:t>
            </a:r>
            <a:endParaRPr lang="en-US" sz="1980" dirty="0"/>
          </a:p>
        </p:txBody>
      </p:sp>
      <p:sp>
        <p:nvSpPr>
          <p:cNvPr id="16" name="Text 14"/>
          <p:cNvSpPr/>
          <p:nvPr/>
        </p:nvSpPr>
        <p:spPr>
          <a:xfrm>
            <a:off x="1325880" y="3648456"/>
            <a:ext cx="4404208" cy="84124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ct val="100000"/>
              </a:lnSpc>
              <a:buNone/>
            </a:pPr>
            <a:r>
              <a:rPr lang="en-US" sz="1670" dirty="0">
                <a:solidFill>
                  <a:srgbClr val="1A1A1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Property tax</a:t>
            </a:r>
            <a:endParaRPr lang="en-US" sz="1670" dirty="0"/>
          </a:p>
        </p:txBody>
      </p:sp>
      <p:sp>
        <p:nvSpPr>
          <p:cNvPr id="17" name="Shape 15"/>
          <p:cNvSpPr/>
          <p:nvPr/>
        </p:nvSpPr>
        <p:spPr>
          <a:xfrm>
            <a:off x="6278728" y="3648456"/>
            <a:ext cx="5410048" cy="841248"/>
          </a:xfrm>
          <a:prstGeom prst="roundRect">
            <a:avLst>
              <a:gd name="adj" fmla="val 9783"/>
            </a:avLst>
          </a:prstGeom>
          <a:solidFill>
            <a:srgbClr val="FFFFFF"/>
          </a:solidFill>
          <a:ln w="12700">
            <a:solidFill>
              <a:srgbClr val="C8C0B0"/>
            </a:solidFill>
            <a:prstDash val="solid"/>
          </a:ln>
        </p:spPr>
      </p:sp>
      <p:sp>
        <p:nvSpPr>
          <p:cNvPr id="18" name="Shape 16"/>
          <p:cNvSpPr/>
          <p:nvPr/>
        </p:nvSpPr>
        <p:spPr>
          <a:xfrm>
            <a:off x="6479896" y="3849624"/>
            <a:ext cx="457200" cy="457200"/>
          </a:xfrm>
          <a:prstGeom prst="roundRect">
            <a:avLst>
              <a:gd name="adj" fmla="val 14000"/>
            </a:avLst>
          </a:prstGeom>
          <a:solidFill>
            <a:srgbClr val="1E2A38"/>
          </a:solidFill>
          <a:ln/>
        </p:spPr>
      </p:sp>
      <p:sp>
        <p:nvSpPr>
          <p:cNvPr id="19" name="Text 17"/>
          <p:cNvSpPr/>
          <p:nvPr/>
        </p:nvSpPr>
        <p:spPr>
          <a:xfrm>
            <a:off x="6479896" y="3849624"/>
            <a:ext cx="45720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980" b="1" dirty="0">
                <a:solidFill>
                  <a:srgbClr val="FFFFFF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D</a:t>
            </a:r>
            <a:endParaRPr lang="en-US" sz="1980" dirty="0"/>
          </a:p>
        </p:txBody>
      </p:sp>
      <p:sp>
        <p:nvSpPr>
          <p:cNvPr id="20" name="Text 18"/>
          <p:cNvSpPr/>
          <p:nvPr/>
        </p:nvSpPr>
        <p:spPr>
          <a:xfrm>
            <a:off x="7101688" y="3648456"/>
            <a:ext cx="4404208" cy="84124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ct val="100000"/>
              </a:lnSpc>
              <a:buNone/>
            </a:pPr>
            <a:r>
              <a:rPr lang="en-US" sz="1670" dirty="0">
                <a:solidFill>
                  <a:srgbClr val="1A1A1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Dividend payments</a:t>
            </a:r>
            <a:endParaRPr lang="en-US" sz="1670" dirty="0"/>
          </a:p>
        </p:txBody>
      </p:sp>
      <p:sp>
        <p:nvSpPr>
          <p:cNvPr id="21" name="Shape 19"/>
          <p:cNvSpPr/>
          <p:nvPr/>
        </p:nvSpPr>
        <p:spPr>
          <a:xfrm>
            <a:off x="502920" y="4745736"/>
            <a:ext cx="11185855" cy="841248"/>
          </a:xfrm>
          <a:prstGeom prst="roundRect">
            <a:avLst>
              <a:gd name="adj" fmla="val 8696"/>
            </a:avLst>
          </a:prstGeom>
          <a:solidFill>
            <a:srgbClr val="4F7A5C"/>
          </a:solidFill>
          <a:ln/>
        </p:spPr>
      </p:sp>
      <p:sp>
        <p:nvSpPr>
          <p:cNvPr id="22" name="Text 20"/>
          <p:cNvSpPr/>
          <p:nvPr/>
        </p:nvSpPr>
        <p:spPr>
          <a:xfrm>
            <a:off x="822960" y="4745736"/>
            <a:ext cx="10637215" cy="84124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ct val="102000"/>
              </a:lnSpc>
              <a:buNone/>
            </a:pPr>
            <a:r>
              <a:rPr lang="en-US" sz="155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ANSWER:  B.   </a:t>
            </a:r>
            <a:r>
              <a:rPr lang="en-US" sz="1550" dirty="0">
                <a:solidFill>
                  <a:srgbClr val="EAF2E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Real estate depreciates on paper but often rises in value. FFO adds depreciation back to correct that distortion.</a:t>
            </a:r>
            <a:endParaRPr lang="en-US" sz="1550" dirty="0"/>
          </a:p>
        </p:txBody>
      </p:sp>
      <p:sp>
        <p:nvSpPr>
          <p:cNvPr id="23" name="Shape 21"/>
          <p:cNvSpPr/>
          <p:nvPr/>
        </p:nvSpPr>
        <p:spPr>
          <a:xfrm>
            <a:off x="502920" y="6419088"/>
            <a:ext cx="11185855" cy="0"/>
          </a:xfrm>
          <a:prstGeom prst="line">
            <a:avLst/>
          </a:prstGeom>
          <a:noFill/>
          <a:ln w="9525">
            <a:solidFill>
              <a:srgbClr val="C8C0B0"/>
            </a:solidFill>
            <a:prstDash val="solid"/>
          </a:ln>
        </p:spPr>
      </p:sp>
      <p:sp>
        <p:nvSpPr>
          <p:cNvPr id="24" name="Text 22"/>
          <p:cNvSpPr/>
          <p:nvPr/>
        </p:nvSpPr>
        <p:spPr>
          <a:xfrm>
            <a:off x="502920" y="6455664"/>
            <a:ext cx="54864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40" dirty="0">
                <a:solidFill>
                  <a:srgbClr val="5A5A5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Prepared by Dr. Emad Zaher</a:t>
            </a:r>
            <a:endParaRPr lang="en-US" sz="1240" dirty="0"/>
          </a:p>
        </p:txBody>
      </p:sp>
      <p:sp>
        <p:nvSpPr>
          <p:cNvPr id="25" name="Text 23"/>
          <p:cNvSpPr/>
          <p:nvPr/>
        </p:nvSpPr>
        <p:spPr>
          <a:xfrm>
            <a:off x="11140135" y="6455664"/>
            <a:ext cx="54864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1240" dirty="0">
                <a:solidFill>
                  <a:srgbClr val="5A5A5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24</a:t>
            </a:r>
            <a:endParaRPr lang="en-US" sz="1240" dirty="0"/>
          </a:p>
        </p:txBody>
      </p:sp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5">
    <p:bg>
      <p:bgPr>
        <a:blipFill>
          <a:blip r:embed="rId3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02920" y="457200"/>
            <a:ext cx="5486400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460" b="1" kern="0" spc="200" dirty="0">
                <a:solidFill>
                  <a:srgbClr val="B8504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QUESTION 3 OF 15</a:t>
            </a:r>
            <a:endParaRPr lang="en-US" sz="1460" dirty="0"/>
          </a:p>
        </p:txBody>
      </p:sp>
      <p:sp>
        <p:nvSpPr>
          <p:cNvPr id="3" name="Text 1"/>
          <p:cNvSpPr/>
          <p:nvPr/>
        </p:nvSpPr>
        <p:spPr>
          <a:xfrm>
            <a:off x="502920" y="786384"/>
            <a:ext cx="11185855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520" b="1" kern="0" spc="100" dirty="0">
                <a:solidFill>
                  <a:srgbClr val="1E2A3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MULTIPLE CHOICE   ·   REIT Analysis</a:t>
            </a:r>
            <a:endParaRPr lang="en-US" sz="1520" dirty="0"/>
          </a:p>
        </p:txBody>
      </p:sp>
      <p:sp>
        <p:nvSpPr>
          <p:cNvPr id="4" name="Text 2"/>
          <p:cNvSpPr/>
          <p:nvPr/>
        </p:nvSpPr>
        <p:spPr>
          <a:xfrm>
            <a:off x="502920" y="1234440"/>
            <a:ext cx="11185855" cy="10515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ct val="102000"/>
              </a:lnSpc>
              <a:buNone/>
            </a:pPr>
            <a:r>
              <a:rPr lang="en-US" sz="2640" b="1" dirty="0">
                <a:solidFill>
                  <a:srgbClr val="1E2A38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A REIT has FFO of $12M and 4M shares, trading at $36 per share. What is its Price / FFO ratio?</a:t>
            </a:r>
            <a:endParaRPr lang="en-US" sz="2640" dirty="0"/>
          </a:p>
        </p:txBody>
      </p:sp>
      <p:sp>
        <p:nvSpPr>
          <p:cNvPr id="5" name="Shape 3"/>
          <p:cNvSpPr/>
          <p:nvPr/>
        </p:nvSpPr>
        <p:spPr>
          <a:xfrm>
            <a:off x="502920" y="2514600"/>
            <a:ext cx="5410048" cy="841248"/>
          </a:xfrm>
          <a:prstGeom prst="roundRect">
            <a:avLst>
              <a:gd name="adj" fmla="val 9783"/>
            </a:avLst>
          </a:prstGeom>
          <a:solidFill>
            <a:srgbClr val="FFFFFF"/>
          </a:solidFill>
          <a:ln w="12700">
            <a:solidFill>
              <a:srgbClr val="C8C0B0"/>
            </a:solidFill>
            <a:prstDash val="solid"/>
          </a:ln>
        </p:spPr>
      </p:sp>
      <p:sp>
        <p:nvSpPr>
          <p:cNvPr id="6" name="Shape 4"/>
          <p:cNvSpPr/>
          <p:nvPr/>
        </p:nvSpPr>
        <p:spPr>
          <a:xfrm>
            <a:off x="704088" y="2715768"/>
            <a:ext cx="457200" cy="457200"/>
          </a:xfrm>
          <a:prstGeom prst="roundRect">
            <a:avLst>
              <a:gd name="adj" fmla="val 14000"/>
            </a:avLst>
          </a:prstGeom>
          <a:solidFill>
            <a:srgbClr val="1E2A38"/>
          </a:solidFill>
          <a:ln/>
        </p:spPr>
      </p:sp>
      <p:sp>
        <p:nvSpPr>
          <p:cNvPr id="7" name="Text 5"/>
          <p:cNvSpPr/>
          <p:nvPr/>
        </p:nvSpPr>
        <p:spPr>
          <a:xfrm>
            <a:off x="704088" y="2715768"/>
            <a:ext cx="45720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980" b="1" dirty="0">
                <a:solidFill>
                  <a:srgbClr val="FFFFFF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A</a:t>
            </a:r>
            <a:endParaRPr lang="en-US" sz="1980" dirty="0"/>
          </a:p>
        </p:txBody>
      </p:sp>
      <p:sp>
        <p:nvSpPr>
          <p:cNvPr id="8" name="Text 6"/>
          <p:cNvSpPr/>
          <p:nvPr/>
        </p:nvSpPr>
        <p:spPr>
          <a:xfrm>
            <a:off x="1325880" y="2514600"/>
            <a:ext cx="4404208" cy="84124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ct val="100000"/>
              </a:lnSpc>
              <a:buNone/>
            </a:pPr>
            <a:r>
              <a:rPr lang="en-US" sz="1670" dirty="0">
                <a:solidFill>
                  <a:srgbClr val="1A1A1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10×</a:t>
            </a:r>
            <a:endParaRPr lang="en-US" sz="1670" dirty="0"/>
          </a:p>
        </p:txBody>
      </p:sp>
      <p:sp>
        <p:nvSpPr>
          <p:cNvPr id="9" name="Shape 7"/>
          <p:cNvSpPr/>
          <p:nvPr/>
        </p:nvSpPr>
        <p:spPr>
          <a:xfrm>
            <a:off x="6278728" y="2514600"/>
            <a:ext cx="5410048" cy="841248"/>
          </a:xfrm>
          <a:prstGeom prst="roundRect">
            <a:avLst>
              <a:gd name="adj" fmla="val 9783"/>
            </a:avLst>
          </a:prstGeom>
          <a:solidFill>
            <a:srgbClr val="E4EDE6"/>
          </a:solidFill>
          <a:ln w="12700">
            <a:solidFill>
              <a:srgbClr val="4F7A5C"/>
            </a:solidFill>
            <a:prstDash val="solid"/>
          </a:ln>
        </p:spPr>
      </p:sp>
      <p:sp>
        <p:nvSpPr>
          <p:cNvPr id="10" name="Shape 8"/>
          <p:cNvSpPr/>
          <p:nvPr/>
        </p:nvSpPr>
        <p:spPr>
          <a:xfrm>
            <a:off x="6479896" y="2715768"/>
            <a:ext cx="457200" cy="457200"/>
          </a:xfrm>
          <a:prstGeom prst="roundRect">
            <a:avLst>
              <a:gd name="adj" fmla="val 14000"/>
            </a:avLst>
          </a:prstGeom>
          <a:solidFill>
            <a:srgbClr val="4F7A5C"/>
          </a:solidFill>
          <a:ln/>
        </p:spPr>
      </p:sp>
      <p:sp>
        <p:nvSpPr>
          <p:cNvPr id="11" name="Text 9"/>
          <p:cNvSpPr/>
          <p:nvPr/>
        </p:nvSpPr>
        <p:spPr>
          <a:xfrm>
            <a:off x="6479896" y="2715768"/>
            <a:ext cx="45720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980" b="1" dirty="0">
                <a:solidFill>
                  <a:srgbClr val="FFFFFF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B</a:t>
            </a:r>
            <a:endParaRPr lang="en-US" sz="1980" dirty="0"/>
          </a:p>
        </p:txBody>
      </p:sp>
      <p:sp>
        <p:nvSpPr>
          <p:cNvPr id="12" name="Text 10"/>
          <p:cNvSpPr/>
          <p:nvPr/>
        </p:nvSpPr>
        <p:spPr>
          <a:xfrm>
            <a:off x="7101688" y="2514600"/>
            <a:ext cx="4404208" cy="84124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ct val="100000"/>
              </a:lnSpc>
              <a:buNone/>
            </a:pPr>
            <a:r>
              <a:rPr lang="en-US" sz="1670" b="1" dirty="0">
                <a:solidFill>
                  <a:srgbClr val="2F554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12×</a:t>
            </a:r>
            <a:endParaRPr lang="en-US" sz="1670" dirty="0"/>
          </a:p>
        </p:txBody>
      </p:sp>
      <p:sp>
        <p:nvSpPr>
          <p:cNvPr id="13" name="Shape 11"/>
          <p:cNvSpPr/>
          <p:nvPr/>
        </p:nvSpPr>
        <p:spPr>
          <a:xfrm>
            <a:off x="502920" y="3648456"/>
            <a:ext cx="5410048" cy="841248"/>
          </a:xfrm>
          <a:prstGeom prst="roundRect">
            <a:avLst>
              <a:gd name="adj" fmla="val 9783"/>
            </a:avLst>
          </a:prstGeom>
          <a:solidFill>
            <a:srgbClr val="FFFFFF"/>
          </a:solidFill>
          <a:ln w="12700">
            <a:solidFill>
              <a:srgbClr val="C8C0B0"/>
            </a:solidFill>
            <a:prstDash val="solid"/>
          </a:ln>
        </p:spPr>
      </p:sp>
      <p:sp>
        <p:nvSpPr>
          <p:cNvPr id="14" name="Shape 12"/>
          <p:cNvSpPr/>
          <p:nvPr/>
        </p:nvSpPr>
        <p:spPr>
          <a:xfrm>
            <a:off x="704088" y="3849624"/>
            <a:ext cx="457200" cy="457200"/>
          </a:xfrm>
          <a:prstGeom prst="roundRect">
            <a:avLst>
              <a:gd name="adj" fmla="val 14000"/>
            </a:avLst>
          </a:prstGeom>
          <a:solidFill>
            <a:srgbClr val="1E2A38"/>
          </a:solidFill>
          <a:ln/>
        </p:spPr>
      </p:sp>
      <p:sp>
        <p:nvSpPr>
          <p:cNvPr id="15" name="Text 13"/>
          <p:cNvSpPr/>
          <p:nvPr/>
        </p:nvSpPr>
        <p:spPr>
          <a:xfrm>
            <a:off x="704088" y="3849624"/>
            <a:ext cx="45720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980" b="1" dirty="0">
                <a:solidFill>
                  <a:srgbClr val="FFFFFF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C</a:t>
            </a:r>
            <a:endParaRPr lang="en-US" sz="1980" dirty="0"/>
          </a:p>
        </p:txBody>
      </p:sp>
      <p:sp>
        <p:nvSpPr>
          <p:cNvPr id="16" name="Text 14"/>
          <p:cNvSpPr/>
          <p:nvPr/>
        </p:nvSpPr>
        <p:spPr>
          <a:xfrm>
            <a:off x="1325880" y="3648456"/>
            <a:ext cx="4404208" cy="84124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ct val="100000"/>
              </a:lnSpc>
              <a:buNone/>
            </a:pPr>
            <a:r>
              <a:rPr lang="en-US" sz="1670" dirty="0">
                <a:solidFill>
                  <a:srgbClr val="1A1A1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14×</a:t>
            </a:r>
            <a:endParaRPr lang="en-US" sz="1670" dirty="0"/>
          </a:p>
        </p:txBody>
      </p:sp>
      <p:sp>
        <p:nvSpPr>
          <p:cNvPr id="17" name="Shape 15"/>
          <p:cNvSpPr/>
          <p:nvPr/>
        </p:nvSpPr>
        <p:spPr>
          <a:xfrm>
            <a:off x="6278728" y="3648456"/>
            <a:ext cx="5410048" cy="841248"/>
          </a:xfrm>
          <a:prstGeom prst="roundRect">
            <a:avLst>
              <a:gd name="adj" fmla="val 9783"/>
            </a:avLst>
          </a:prstGeom>
          <a:solidFill>
            <a:srgbClr val="FFFFFF"/>
          </a:solidFill>
          <a:ln w="12700">
            <a:solidFill>
              <a:srgbClr val="C8C0B0"/>
            </a:solidFill>
            <a:prstDash val="solid"/>
          </a:ln>
        </p:spPr>
      </p:sp>
      <p:sp>
        <p:nvSpPr>
          <p:cNvPr id="18" name="Shape 16"/>
          <p:cNvSpPr/>
          <p:nvPr/>
        </p:nvSpPr>
        <p:spPr>
          <a:xfrm>
            <a:off x="6479896" y="3849624"/>
            <a:ext cx="457200" cy="457200"/>
          </a:xfrm>
          <a:prstGeom prst="roundRect">
            <a:avLst>
              <a:gd name="adj" fmla="val 14000"/>
            </a:avLst>
          </a:prstGeom>
          <a:solidFill>
            <a:srgbClr val="1E2A38"/>
          </a:solidFill>
          <a:ln/>
        </p:spPr>
      </p:sp>
      <p:sp>
        <p:nvSpPr>
          <p:cNvPr id="19" name="Text 17"/>
          <p:cNvSpPr/>
          <p:nvPr/>
        </p:nvSpPr>
        <p:spPr>
          <a:xfrm>
            <a:off x="6479896" y="3849624"/>
            <a:ext cx="45720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980" b="1" dirty="0">
                <a:solidFill>
                  <a:srgbClr val="FFFFFF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D</a:t>
            </a:r>
            <a:endParaRPr lang="en-US" sz="1980" dirty="0"/>
          </a:p>
        </p:txBody>
      </p:sp>
      <p:sp>
        <p:nvSpPr>
          <p:cNvPr id="20" name="Text 18"/>
          <p:cNvSpPr/>
          <p:nvPr/>
        </p:nvSpPr>
        <p:spPr>
          <a:xfrm>
            <a:off x="7101688" y="3648456"/>
            <a:ext cx="4404208" cy="84124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ct val="100000"/>
              </a:lnSpc>
              <a:buNone/>
            </a:pPr>
            <a:r>
              <a:rPr lang="en-US" sz="1670" dirty="0">
                <a:solidFill>
                  <a:srgbClr val="1A1A1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9×</a:t>
            </a:r>
            <a:endParaRPr lang="en-US" sz="1670" dirty="0"/>
          </a:p>
        </p:txBody>
      </p:sp>
      <p:sp>
        <p:nvSpPr>
          <p:cNvPr id="21" name="Shape 19"/>
          <p:cNvSpPr/>
          <p:nvPr/>
        </p:nvSpPr>
        <p:spPr>
          <a:xfrm>
            <a:off x="502920" y="4745736"/>
            <a:ext cx="11185855" cy="841248"/>
          </a:xfrm>
          <a:prstGeom prst="roundRect">
            <a:avLst>
              <a:gd name="adj" fmla="val 8696"/>
            </a:avLst>
          </a:prstGeom>
          <a:solidFill>
            <a:srgbClr val="4F7A5C"/>
          </a:solidFill>
          <a:ln/>
        </p:spPr>
      </p:sp>
      <p:sp>
        <p:nvSpPr>
          <p:cNvPr id="22" name="Text 20"/>
          <p:cNvSpPr/>
          <p:nvPr/>
        </p:nvSpPr>
        <p:spPr>
          <a:xfrm>
            <a:off x="822960" y="4745736"/>
            <a:ext cx="10637215" cy="84124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ct val="102000"/>
              </a:lnSpc>
              <a:buNone/>
            </a:pPr>
            <a:r>
              <a:rPr lang="en-US" sz="155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ANSWER:  B.   </a:t>
            </a:r>
            <a:r>
              <a:rPr lang="en-US" sz="1550" dirty="0">
                <a:solidFill>
                  <a:srgbClr val="EAF2E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FFO per share = $12M ÷ 4M = $3.00. Price / FFO = $36 ÷ $3 = 12×.</a:t>
            </a:r>
            <a:endParaRPr lang="en-US" sz="1550" dirty="0"/>
          </a:p>
        </p:txBody>
      </p:sp>
      <p:sp>
        <p:nvSpPr>
          <p:cNvPr id="23" name="Shape 21"/>
          <p:cNvSpPr/>
          <p:nvPr/>
        </p:nvSpPr>
        <p:spPr>
          <a:xfrm>
            <a:off x="502920" y="6419088"/>
            <a:ext cx="11185855" cy="0"/>
          </a:xfrm>
          <a:prstGeom prst="line">
            <a:avLst/>
          </a:prstGeom>
          <a:noFill/>
          <a:ln w="9525">
            <a:solidFill>
              <a:srgbClr val="C8C0B0"/>
            </a:solidFill>
            <a:prstDash val="solid"/>
          </a:ln>
        </p:spPr>
      </p:sp>
      <p:sp>
        <p:nvSpPr>
          <p:cNvPr id="24" name="Text 22"/>
          <p:cNvSpPr/>
          <p:nvPr/>
        </p:nvSpPr>
        <p:spPr>
          <a:xfrm>
            <a:off x="502920" y="6455664"/>
            <a:ext cx="54864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40" dirty="0">
                <a:solidFill>
                  <a:srgbClr val="5A5A5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Prepared by Dr. Emad Zaher</a:t>
            </a:r>
            <a:endParaRPr lang="en-US" sz="1240" dirty="0"/>
          </a:p>
        </p:txBody>
      </p:sp>
      <p:sp>
        <p:nvSpPr>
          <p:cNvPr id="25" name="Text 23"/>
          <p:cNvSpPr/>
          <p:nvPr/>
        </p:nvSpPr>
        <p:spPr>
          <a:xfrm>
            <a:off x="11140135" y="6455664"/>
            <a:ext cx="54864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1240" dirty="0">
                <a:solidFill>
                  <a:srgbClr val="5A5A5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25</a:t>
            </a:r>
            <a:endParaRPr lang="en-US" sz="1240" dirty="0"/>
          </a:p>
        </p:txBody>
      </p:sp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6">
    <p:bg>
      <p:bgPr>
        <a:blipFill>
          <a:blip r:embed="rId3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02920" y="457200"/>
            <a:ext cx="5486400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460" b="1" kern="0" spc="200" dirty="0">
                <a:solidFill>
                  <a:srgbClr val="B8504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QUESTION 4 OF 15</a:t>
            </a:r>
            <a:endParaRPr lang="en-US" sz="1460" dirty="0"/>
          </a:p>
        </p:txBody>
      </p:sp>
      <p:sp>
        <p:nvSpPr>
          <p:cNvPr id="3" name="Text 1"/>
          <p:cNvSpPr/>
          <p:nvPr/>
        </p:nvSpPr>
        <p:spPr>
          <a:xfrm>
            <a:off x="502920" y="786384"/>
            <a:ext cx="11185855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520" b="1" kern="0" spc="100" dirty="0">
                <a:solidFill>
                  <a:srgbClr val="1E2A3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MULTIPLE CHOICE   ·   REIT Metrics</a:t>
            </a:r>
            <a:endParaRPr lang="en-US" sz="1520" dirty="0"/>
          </a:p>
        </p:txBody>
      </p:sp>
      <p:sp>
        <p:nvSpPr>
          <p:cNvPr id="4" name="Text 2"/>
          <p:cNvSpPr/>
          <p:nvPr/>
        </p:nvSpPr>
        <p:spPr>
          <a:xfrm>
            <a:off x="502920" y="1234440"/>
            <a:ext cx="11185855" cy="10515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ct val="102000"/>
              </a:lnSpc>
              <a:buNone/>
            </a:pPr>
            <a:r>
              <a:rPr lang="en-US" sz="2640" b="1" dirty="0">
                <a:solidFill>
                  <a:srgbClr val="1E2A38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Which metric is the most conservative measure of a REIT's distributable cash flow?</a:t>
            </a:r>
            <a:endParaRPr lang="en-US" sz="2640" dirty="0"/>
          </a:p>
        </p:txBody>
      </p:sp>
      <p:sp>
        <p:nvSpPr>
          <p:cNvPr id="5" name="Shape 3"/>
          <p:cNvSpPr/>
          <p:nvPr/>
        </p:nvSpPr>
        <p:spPr>
          <a:xfrm>
            <a:off x="502920" y="2514600"/>
            <a:ext cx="5410048" cy="841248"/>
          </a:xfrm>
          <a:prstGeom prst="roundRect">
            <a:avLst>
              <a:gd name="adj" fmla="val 9783"/>
            </a:avLst>
          </a:prstGeom>
          <a:solidFill>
            <a:srgbClr val="FFFFFF"/>
          </a:solidFill>
          <a:ln w="12700">
            <a:solidFill>
              <a:srgbClr val="C8C0B0"/>
            </a:solidFill>
            <a:prstDash val="solid"/>
          </a:ln>
        </p:spPr>
      </p:sp>
      <p:sp>
        <p:nvSpPr>
          <p:cNvPr id="6" name="Shape 4"/>
          <p:cNvSpPr/>
          <p:nvPr/>
        </p:nvSpPr>
        <p:spPr>
          <a:xfrm>
            <a:off x="704088" y="2715768"/>
            <a:ext cx="457200" cy="457200"/>
          </a:xfrm>
          <a:prstGeom prst="roundRect">
            <a:avLst>
              <a:gd name="adj" fmla="val 14000"/>
            </a:avLst>
          </a:prstGeom>
          <a:solidFill>
            <a:srgbClr val="1E2A38"/>
          </a:solidFill>
          <a:ln/>
        </p:spPr>
      </p:sp>
      <p:sp>
        <p:nvSpPr>
          <p:cNvPr id="7" name="Text 5"/>
          <p:cNvSpPr/>
          <p:nvPr/>
        </p:nvSpPr>
        <p:spPr>
          <a:xfrm>
            <a:off x="704088" y="2715768"/>
            <a:ext cx="45720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980" b="1" dirty="0">
                <a:solidFill>
                  <a:srgbClr val="FFFFFF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A</a:t>
            </a:r>
            <a:endParaRPr lang="en-US" sz="1980" dirty="0"/>
          </a:p>
        </p:txBody>
      </p:sp>
      <p:sp>
        <p:nvSpPr>
          <p:cNvPr id="8" name="Text 6"/>
          <p:cNvSpPr/>
          <p:nvPr/>
        </p:nvSpPr>
        <p:spPr>
          <a:xfrm>
            <a:off x="1325880" y="2514600"/>
            <a:ext cx="4404208" cy="84124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ct val="100000"/>
              </a:lnSpc>
              <a:buNone/>
            </a:pPr>
            <a:r>
              <a:rPr lang="en-US" sz="1670" dirty="0">
                <a:solidFill>
                  <a:srgbClr val="1A1A1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Net Income</a:t>
            </a:r>
            <a:endParaRPr lang="en-US" sz="1670" dirty="0"/>
          </a:p>
        </p:txBody>
      </p:sp>
      <p:sp>
        <p:nvSpPr>
          <p:cNvPr id="9" name="Shape 7"/>
          <p:cNvSpPr/>
          <p:nvPr/>
        </p:nvSpPr>
        <p:spPr>
          <a:xfrm>
            <a:off x="6278728" y="2514600"/>
            <a:ext cx="5410048" cy="841248"/>
          </a:xfrm>
          <a:prstGeom prst="roundRect">
            <a:avLst>
              <a:gd name="adj" fmla="val 9783"/>
            </a:avLst>
          </a:prstGeom>
          <a:solidFill>
            <a:srgbClr val="FFFFFF"/>
          </a:solidFill>
          <a:ln w="12700">
            <a:solidFill>
              <a:srgbClr val="C8C0B0"/>
            </a:solidFill>
            <a:prstDash val="solid"/>
          </a:ln>
        </p:spPr>
      </p:sp>
      <p:sp>
        <p:nvSpPr>
          <p:cNvPr id="10" name="Shape 8"/>
          <p:cNvSpPr/>
          <p:nvPr/>
        </p:nvSpPr>
        <p:spPr>
          <a:xfrm>
            <a:off x="6479896" y="2715768"/>
            <a:ext cx="457200" cy="457200"/>
          </a:xfrm>
          <a:prstGeom prst="roundRect">
            <a:avLst>
              <a:gd name="adj" fmla="val 14000"/>
            </a:avLst>
          </a:prstGeom>
          <a:solidFill>
            <a:srgbClr val="1E2A38"/>
          </a:solidFill>
          <a:ln/>
        </p:spPr>
      </p:sp>
      <p:sp>
        <p:nvSpPr>
          <p:cNvPr id="11" name="Text 9"/>
          <p:cNvSpPr/>
          <p:nvPr/>
        </p:nvSpPr>
        <p:spPr>
          <a:xfrm>
            <a:off x="6479896" y="2715768"/>
            <a:ext cx="45720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980" b="1" dirty="0">
                <a:solidFill>
                  <a:srgbClr val="FFFFFF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B</a:t>
            </a:r>
            <a:endParaRPr lang="en-US" sz="1980" dirty="0"/>
          </a:p>
        </p:txBody>
      </p:sp>
      <p:sp>
        <p:nvSpPr>
          <p:cNvPr id="12" name="Text 10"/>
          <p:cNvSpPr/>
          <p:nvPr/>
        </p:nvSpPr>
        <p:spPr>
          <a:xfrm>
            <a:off x="7101688" y="2514600"/>
            <a:ext cx="4404208" cy="84124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ct val="100000"/>
              </a:lnSpc>
              <a:buNone/>
            </a:pPr>
            <a:r>
              <a:rPr lang="en-US" sz="1670" dirty="0">
                <a:solidFill>
                  <a:srgbClr val="1A1A1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FFO</a:t>
            </a:r>
            <a:endParaRPr lang="en-US" sz="1670" dirty="0"/>
          </a:p>
        </p:txBody>
      </p:sp>
      <p:sp>
        <p:nvSpPr>
          <p:cNvPr id="13" name="Shape 11"/>
          <p:cNvSpPr/>
          <p:nvPr/>
        </p:nvSpPr>
        <p:spPr>
          <a:xfrm>
            <a:off x="502920" y="3648456"/>
            <a:ext cx="5410048" cy="841248"/>
          </a:xfrm>
          <a:prstGeom prst="roundRect">
            <a:avLst>
              <a:gd name="adj" fmla="val 9783"/>
            </a:avLst>
          </a:prstGeom>
          <a:solidFill>
            <a:srgbClr val="E4EDE6"/>
          </a:solidFill>
          <a:ln w="12700">
            <a:solidFill>
              <a:srgbClr val="4F7A5C"/>
            </a:solidFill>
            <a:prstDash val="solid"/>
          </a:ln>
        </p:spPr>
      </p:sp>
      <p:sp>
        <p:nvSpPr>
          <p:cNvPr id="14" name="Shape 12"/>
          <p:cNvSpPr/>
          <p:nvPr/>
        </p:nvSpPr>
        <p:spPr>
          <a:xfrm>
            <a:off x="704088" y="3849624"/>
            <a:ext cx="457200" cy="457200"/>
          </a:xfrm>
          <a:prstGeom prst="roundRect">
            <a:avLst>
              <a:gd name="adj" fmla="val 14000"/>
            </a:avLst>
          </a:prstGeom>
          <a:solidFill>
            <a:srgbClr val="4F7A5C"/>
          </a:solidFill>
          <a:ln/>
        </p:spPr>
      </p:sp>
      <p:sp>
        <p:nvSpPr>
          <p:cNvPr id="15" name="Text 13"/>
          <p:cNvSpPr/>
          <p:nvPr/>
        </p:nvSpPr>
        <p:spPr>
          <a:xfrm>
            <a:off x="704088" y="3849624"/>
            <a:ext cx="45720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980" b="1" dirty="0">
                <a:solidFill>
                  <a:srgbClr val="FFFFFF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C</a:t>
            </a:r>
            <a:endParaRPr lang="en-US" sz="1980" dirty="0"/>
          </a:p>
        </p:txBody>
      </p:sp>
      <p:sp>
        <p:nvSpPr>
          <p:cNvPr id="16" name="Text 14"/>
          <p:cNvSpPr/>
          <p:nvPr/>
        </p:nvSpPr>
        <p:spPr>
          <a:xfrm>
            <a:off x="1325880" y="3648456"/>
            <a:ext cx="4404208" cy="84124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ct val="100000"/>
              </a:lnSpc>
              <a:buNone/>
            </a:pPr>
            <a:r>
              <a:rPr lang="en-US" sz="1670" b="1" dirty="0">
                <a:solidFill>
                  <a:srgbClr val="2F554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AFFO</a:t>
            </a:r>
            <a:endParaRPr lang="en-US" sz="1670" dirty="0"/>
          </a:p>
        </p:txBody>
      </p:sp>
      <p:sp>
        <p:nvSpPr>
          <p:cNvPr id="17" name="Shape 15"/>
          <p:cNvSpPr/>
          <p:nvPr/>
        </p:nvSpPr>
        <p:spPr>
          <a:xfrm>
            <a:off x="6278728" y="3648456"/>
            <a:ext cx="5410048" cy="841248"/>
          </a:xfrm>
          <a:prstGeom prst="roundRect">
            <a:avLst>
              <a:gd name="adj" fmla="val 9783"/>
            </a:avLst>
          </a:prstGeom>
          <a:solidFill>
            <a:srgbClr val="FFFFFF"/>
          </a:solidFill>
          <a:ln w="12700">
            <a:solidFill>
              <a:srgbClr val="C8C0B0"/>
            </a:solidFill>
            <a:prstDash val="solid"/>
          </a:ln>
        </p:spPr>
      </p:sp>
      <p:sp>
        <p:nvSpPr>
          <p:cNvPr id="18" name="Shape 16"/>
          <p:cNvSpPr/>
          <p:nvPr/>
        </p:nvSpPr>
        <p:spPr>
          <a:xfrm>
            <a:off x="6479896" y="3849624"/>
            <a:ext cx="457200" cy="457200"/>
          </a:xfrm>
          <a:prstGeom prst="roundRect">
            <a:avLst>
              <a:gd name="adj" fmla="val 14000"/>
            </a:avLst>
          </a:prstGeom>
          <a:solidFill>
            <a:srgbClr val="1E2A38"/>
          </a:solidFill>
          <a:ln/>
        </p:spPr>
      </p:sp>
      <p:sp>
        <p:nvSpPr>
          <p:cNvPr id="19" name="Text 17"/>
          <p:cNvSpPr/>
          <p:nvPr/>
        </p:nvSpPr>
        <p:spPr>
          <a:xfrm>
            <a:off x="6479896" y="3849624"/>
            <a:ext cx="45720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980" b="1" dirty="0">
                <a:solidFill>
                  <a:srgbClr val="FFFFFF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D</a:t>
            </a:r>
            <a:endParaRPr lang="en-US" sz="1980" dirty="0"/>
          </a:p>
        </p:txBody>
      </p:sp>
      <p:sp>
        <p:nvSpPr>
          <p:cNvPr id="20" name="Text 18"/>
          <p:cNvSpPr/>
          <p:nvPr/>
        </p:nvSpPr>
        <p:spPr>
          <a:xfrm>
            <a:off x="7101688" y="3648456"/>
            <a:ext cx="4404208" cy="84124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ct val="100000"/>
              </a:lnSpc>
              <a:buNone/>
            </a:pPr>
            <a:r>
              <a:rPr lang="en-US" sz="1670" dirty="0">
                <a:solidFill>
                  <a:srgbClr val="1A1A1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EBITDA</a:t>
            </a:r>
            <a:endParaRPr lang="en-US" sz="1670" dirty="0"/>
          </a:p>
        </p:txBody>
      </p:sp>
      <p:sp>
        <p:nvSpPr>
          <p:cNvPr id="21" name="Shape 19"/>
          <p:cNvSpPr/>
          <p:nvPr/>
        </p:nvSpPr>
        <p:spPr>
          <a:xfrm>
            <a:off x="502920" y="4745736"/>
            <a:ext cx="11185855" cy="841248"/>
          </a:xfrm>
          <a:prstGeom prst="roundRect">
            <a:avLst>
              <a:gd name="adj" fmla="val 8696"/>
            </a:avLst>
          </a:prstGeom>
          <a:solidFill>
            <a:srgbClr val="4F7A5C"/>
          </a:solidFill>
          <a:ln/>
        </p:spPr>
      </p:sp>
      <p:sp>
        <p:nvSpPr>
          <p:cNvPr id="22" name="Text 20"/>
          <p:cNvSpPr/>
          <p:nvPr/>
        </p:nvSpPr>
        <p:spPr>
          <a:xfrm>
            <a:off x="822960" y="4745736"/>
            <a:ext cx="10637215" cy="84124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ct val="102000"/>
              </a:lnSpc>
              <a:buNone/>
            </a:pPr>
            <a:r>
              <a:rPr lang="en-US" sz="155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ANSWER:  C.   </a:t>
            </a:r>
            <a:r>
              <a:rPr lang="en-US" sz="1550" dirty="0">
                <a:solidFill>
                  <a:srgbClr val="EAF2E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AFFO subtracts maintenance CapEx and rent adjustments from FFO, giving the truest picture of sustainable dividends.</a:t>
            </a:r>
            <a:endParaRPr lang="en-US" sz="1550" dirty="0"/>
          </a:p>
        </p:txBody>
      </p:sp>
      <p:sp>
        <p:nvSpPr>
          <p:cNvPr id="23" name="Shape 21"/>
          <p:cNvSpPr/>
          <p:nvPr/>
        </p:nvSpPr>
        <p:spPr>
          <a:xfrm>
            <a:off x="502920" y="6419088"/>
            <a:ext cx="11185855" cy="0"/>
          </a:xfrm>
          <a:prstGeom prst="line">
            <a:avLst/>
          </a:prstGeom>
          <a:noFill/>
          <a:ln w="9525">
            <a:solidFill>
              <a:srgbClr val="C8C0B0"/>
            </a:solidFill>
            <a:prstDash val="solid"/>
          </a:ln>
        </p:spPr>
      </p:sp>
      <p:sp>
        <p:nvSpPr>
          <p:cNvPr id="24" name="Text 22"/>
          <p:cNvSpPr/>
          <p:nvPr/>
        </p:nvSpPr>
        <p:spPr>
          <a:xfrm>
            <a:off x="502920" y="6455664"/>
            <a:ext cx="54864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40" dirty="0">
                <a:solidFill>
                  <a:srgbClr val="5A5A5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Prepared by Dr. Emad Zaher</a:t>
            </a:r>
            <a:endParaRPr lang="en-US" sz="1240" dirty="0"/>
          </a:p>
        </p:txBody>
      </p:sp>
      <p:sp>
        <p:nvSpPr>
          <p:cNvPr id="25" name="Text 23"/>
          <p:cNvSpPr/>
          <p:nvPr/>
        </p:nvSpPr>
        <p:spPr>
          <a:xfrm>
            <a:off x="11140135" y="6455664"/>
            <a:ext cx="54864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1240" dirty="0">
                <a:solidFill>
                  <a:srgbClr val="5A5A5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26</a:t>
            </a:r>
            <a:endParaRPr lang="en-US" sz="1240" dirty="0"/>
          </a:p>
        </p:txBody>
      </p:sp>
    </p:spTree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7">
    <p:bg>
      <p:bgPr>
        <a:blipFill>
          <a:blip r:embed="rId3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02920" y="457200"/>
            <a:ext cx="5486400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460" b="1" kern="0" spc="200" dirty="0">
                <a:solidFill>
                  <a:srgbClr val="B8504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QUESTION 5 OF 15</a:t>
            </a:r>
            <a:endParaRPr lang="en-US" sz="1460" dirty="0"/>
          </a:p>
        </p:txBody>
      </p:sp>
      <p:sp>
        <p:nvSpPr>
          <p:cNvPr id="3" name="Text 1"/>
          <p:cNvSpPr/>
          <p:nvPr/>
        </p:nvSpPr>
        <p:spPr>
          <a:xfrm>
            <a:off x="502920" y="786384"/>
            <a:ext cx="11185855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520" b="1" kern="0" spc="100" dirty="0">
                <a:solidFill>
                  <a:srgbClr val="1E2A3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MULTIPLE CHOICE   ·   Saudi REITs</a:t>
            </a:r>
            <a:endParaRPr lang="en-US" sz="1520" dirty="0"/>
          </a:p>
        </p:txBody>
      </p:sp>
      <p:sp>
        <p:nvSpPr>
          <p:cNvPr id="4" name="Text 2"/>
          <p:cNvSpPr/>
          <p:nvPr/>
        </p:nvSpPr>
        <p:spPr>
          <a:xfrm>
            <a:off x="502920" y="1234440"/>
            <a:ext cx="11185855" cy="10515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ct val="102000"/>
              </a:lnSpc>
              <a:buNone/>
            </a:pPr>
            <a:r>
              <a:rPr lang="en-US" sz="2640" b="1" dirty="0">
                <a:solidFill>
                  <a:srgbClr val="1E2A38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Which body is the main regulator of Saudi REITs?</a:t>
            </a:r>
            <a:endParaRPr lang="en-US" sz="2640" dirty="0"/>
          </a:p>
        </p:txBody>
      </p:sp>
      <p:sp>
        <p:nvSpPr>
          <p:cNvPr id="5" name="Shape 3"/>
          <p:cNvSpPr/>
          <p:nvPr/>
        </p:nvSpPr>
        <p:spPr>
          <a:xfrm>
            <a:off x="502920" y="2514600"/>
            <a:ext cx="5410048" cy="841248"/>
          </a:xfrm>
          <a:prstGeom prst="roundRect">
            <a:avLst>
              <a:gd name="adj" fmla="val 9783"/>
            </a:avLst>
          </a:prstGeom>
          <a:solidFill>
            <a:srgbClr val="FFFFFF"/>
          </a:solidFill>
          <a:ln w="12700">
            <a:solidFill>
              <a:srgbClr val="C8C0B0"/>
            </a:solidFill>
            <a:prstDash val="solid"/>
          </a:ln>
        </p:spPr>
      </p:sp>
      <p:sp>
        <p:nvSpPr>
          <p:cNvPr id="6" name="Shape 4"/>
          <p:cNvSpPr/>
          <p:nvPr/>
        </p:nvSpPr>
        <p:spPr>
          <a:xfrm>
            <a:off x="704088" y="2715768"/>
            <a:ext cx="457200" cy="457200"/>
          </a:xfrm>
          <a:prstGeom prst="roundRect">
            <a:avLst>
              <a:gd name="adj" fmla="val 14000"/>
            </a:avLst>
          </a:prstGeom>
          <a:solidFill>
            <a:srgbClr val="1E2A38"/>
          </a:solidFill>
          <a:ln/>
        </p:spPr>
      </p:sp>
      <p:sp>
        <p:nvSpPr>
          <p:cNvPr id="7" name="Text 5"/>
          <p:cNvSpPr/>
          <p:nvPr/>
        </p:nvSpPr>
        <p:spPr>
          <a:xfrm>
            <a:off x="704088" y="2715768"/>
            <a:ext cx="45720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980" b="1" dirty="0">
                <a:solidFill>
                  <a:srgbClr val="FFFFFF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A</a:t>
            </a:r>
            <a:endParaRPr lang="en-US" sz="1980" dirty="0"/>
          </a:p>
        </p:txBody>
      </p:sp>
      <p:sp>
        <p:nvSpPr>
          <p:cNvPr id="8" name="Text 6"/>
          <p:cNvSpPr/>
          <p:nvPr/>
        </p:nvSpPr>
        <p:spPr>
          <a:xfrm>
            <a:off x="1325880" y="2514600"/>
            <a:ext cx="4404208" cy="84124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ct val="100000"/>
              </a:lnSpc>
              <a:buNone/>
            </a:pPr>
            <a:r>
              <a:rPr lang="en-US" sz="1670" dirty="0">
                <a:solidFill>
                  <a:srgbClr val="1A1A1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Saudi Central Bank (SAMA)</a:t>
            </a:r>
            <a:endParaRPr lang="en-US" sz="1670" dirty="0"/>
          </a:p>
        </p:txBody>
      </p:sp>
      <p:sp>
        <p:nvSpPr>
          <p:cNvPr id="9" name="Shape 7"/>
          <p:cNvSpPr/>
          <p:nvPr/>
        </p:nvSpPr>
        <p:spPr>
          <a:xfrm>
            <a:off x="6278728" y="2514600"/>
            <a:ext cx="5410048" cy="841248"/>
          </a:xfrm>
          <a:prstGeom prst="roundRect">
            <a:avLst>
              <a:gd name="adj" fmla="val 9783"/>
            </a:avLst>
          </a:prstGeom>
          <a:solidFill>
            <a:srgbClr val="E4EDE6"/>
          </a:solidFill>
          <a:ln w="12700">
            <a:solidFill>
              <a:srgbClr val="4F7A5C"/>
            </a:solidFill>
            <a:prstDash val="solid"/>
          </a:ln>
        </p:spPr>
      </p:sp>
      <p:sp>
        <p:nvSpPr>
          <p:cNvPr id="10" name="Shape 8"/>
          <p:cNvSpPr/>
          <p:nvPr/>
        </p:nvSpPr>
        <p:spPr>
          <a:xfrm>
            <a:off x="6479896" y="2715768"/>
            <a:ext cx="457200" cy="457200"/>
          </a:xfrm>
          <a:prstGeom prst="roundRect">
            <a:avLst>
              <a:gd name="adj" fmla="val 14000"/>
            </a:avLst>
          </a:prstGeom>
          <a:solidFill>
            <a:srgbClr val="4F7A5C"/>
          </a:solidFill>
          <a:ln/>
        </p:spPr>
      </p:sp>
      <p:sp>
        <p:nvSpPr>
          <p:cNvPr id="11" name="Text 9"/>
          <p:cNvSpPr/>
          <p:nvPr/>
        </p:nvSpPr>
        <p:spPr>
          <a:xfrm>
            <a:off x="6479896" y="2715768"/>
            <a:ext cx="45720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980" b="1" dirty="0">
                <a:solidFill>
                  <a:srgbClr val="FFFFFF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B</a:t>
            </a:r>
            <a:endParaRPr lang="en-US" sz="1980" dirty="0"/>
          </a:p>
        </p:txBody>
      </p:sp>
      <p:sp>
        <p:nvSpPr>
          <p:cNvPr id="12" name="Text 10"/>
          <p:cNvSpPr/>
          <p:nvPr/>
        </p:nvSpPr>
        <p:spPr>
          <a:xfrm>
            <a:off x="7101688" y="2514600"/>
            <a:ext cx="4404208" cy="84124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ct val="100000"/>
              </a:lnSpc>
              <a:buNone/>
            </a:pPr>
            <a:r>
              <a:rPr lang="en-US" sz="1670" b="1" dirty="0">
                <a:solidFill>
                  <a:srgbClr val="2F554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Capital Market Authority (CMA)</a:t>
            </a:r>
            <a:endParaRPr lang="en-US" sz="1670" dirty="0"/>
          </a:p>
        </p:txBody>
      </p:sp>
      <p:sp>
        <p:nvSpPr>
          <p:cNvPr id="13" name="Shape 11"/>
          <p:cNvSpPr/>
          <p:nvPr/>
        </p:nvSpPr>
        <p:spPr>
          <a:xfrm>
            <a:off x="502920" y="3648456"/>
            <a:ext cx="5410048" cy="841248"/>
          </a:xfrm>
          <a:prstGeom prst="roundRect">
            <a:avLst>
              <a:gd name="adj" fmla="val 9783"/>
            </a:avLst>
          </a:prstGeom>
          <a:solidFill>
            <a:srgbClr val="FFFFFF"/>
          </a:solidFill>
          <a:ln w="12700">
            <a:solidFill>
              <a:srgbClr val="C8C0B0"/>
            </a:solidFill>
            <a:prstDash val="solid"/>
          </a:ln>
        </p:spPr>
      </p:sp>
      <p:sp>
        <p:nvSpPr>
          <p:cNvPr id="14" name="Shape 12"/>
          <p:cNvSpPr/>
          <p:nvPr/>
        </p:nvSpPr>
        <p:spPr>
          <a:xfrm>
            <a:off x="704088" y="3849624"/>
            <a:ext cx="457200" cy="457200"/>
          </a:xfrm>
          <a:prstGeom prst="roundRect">
            <a:avLst>
              <a:gd name="adj" fmla="val 14000"/>
            </a:avLst>
          </a:prstGeom>
          <a:solidFill>
            <a:srgbClr val="1E2A38"/>
          </a:solidFill>
          <a:ln/>
        </p:spPr>
      </p:sp>
      <p:sp>
        <p:nvSpPr>
          <p:cNvPr id="15" name="Text 13"/>
          <p:cNvSpPr/>
          <p:nvPr/>
        </p:nvSpPr>
        <p:spPr>
          <a:xfrm>
            <a:off x="704088" y="3849624"/>
            <a:ext cx="45720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980" b="1" dirty="0">
                <a:solidFill>
                  <a:srgbClr val="FFFFFF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C</a:t>
            </a:r>
            <a:endParaRPr lang="en-US" sz="1980" dirty="0"/>
          </a:p>
        </p:txBody>
      </p:sp>
      <p:sp>
        <p:nvSpPr>
          <p:cNvPr id="16" name="Text 14"/>
          <p:cNvSpPr/>
          <p:nvPr/>
        </p:nvSpPr>
        <p:spPr>
          <a:xfrm>
            <a:off x="1325880" y="3648456"/>
            <a:ext cx="4404208" cy="84124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ct val="100000"/>
              </a:lnSpc>
              <a:buNone/>
            </a:pPr>
            <a:r>
              <a:rPr lang="en-US" sz="1670" dirty="0">
                <a:solidFill>
                  <a:srgbClr val="1A1A1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Ministry of Finance</a:t>
            </a:r>
            <a:endParaRPr lang="en-US" sz="1670" dirty="0"/>
          </a:p>
        </p:txBody>
      </p:sp>
      <p:sp>
        <p:nvSpPr>
          <p:cNvPr id="17" name="Shape 15"/>
          <p:cNvSpPr/>
          <p:nvPr/>
        </p:nvSpPr>
        <p:spPr>
          <a:xfrm>
            <a:off x="6278728" y="3648456"/>
            <a:ext cx="5410048" cy="841248"/>
          </a:xfrm>
          <a:prstGeom prst="roundRect">
            <a:avLst>
              <a:gd name="adj" fmla="val 9783"/>
            </a:avLst>
          </a:prstGeom>
          <a:solidFill>
            <a:srgbClr val="FFFFFF"/>
          </a:solidFill>
          <a:ln w="12700">
            <a:solidFill>
              <a:srgbClr val="C8C0B0"/>
            </a:solidFill>
            <a:prstDash val="solid"/>
          </a:ln>
        </p:spPr>
      </p:sp>
      <p:sp>
        <p:nvSpPr>
          <p:cNvPr id="18" name="Shape 16"/>
          <p:cNvSpPr/>
          <p:nvPr/>
        </p:nvSpPr>
        <p:spPr>
          <a:xfrm>
            <a:off x="6479896" y="3849624"/>
            <a:ext cx="457200" cy="457200"/>
          </a:xfrm>
          <a:prstGeom prst="roundRect">
            <a:avLst>
              <a:gd name="adj" fmla="val 14000"/>
            </a:avLst>
          </a:prstGeom>
          <a:solidFill>
            <a:srgbClr val="1E2A38"/>
          </a:solidFill>
          <a:ln/>
        </p:spPr>
      </p:sp>
      <p:sp>
        <p:nvSpPr>
          <p:cNvPr id="19" name="Text 17"/>
          <p:cNvSpPr/>
          <p:nvPr/>
        </p:nvSpPr>
        <p:spPr>
          <a:xfrm>
            <a:off x="6479896" y="3849624"/>
            <a:ext cx="45720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980" b="1" dirty="0">
                <a:solidFill>
                  <a:srgbClr val="FFFFFF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D</a:t>
            </a:r>
            <a:endParaRPr lang="en-US" sz="1980" dirty="0"/>
          </a:p>
        </p:txBody>
      </p:sp>
      <p:sp>
        <p:nvSpPr>
          <p:cNvPr id="20" name="Text 18"/>
          <p:cNvSpPr/>
          <p:nvPr/>
        </p:nvSpPr>
        <p:spPr>
          <a:xfrm>
            <a:off x="7101688" y="3648456"/>
            <a:ext cx="4404208" cy="84124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ct val="100000"/>
              </a:lnSpc>
              <a:buNone/>
            </a:pPr>
            <a:r>
              <a:rPr lang="en-US" sz="1670" dirty="0">
                <a:solidFill>
                  <a:srgbClr val="1A1A1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Real Estate General Authority</a:t>
            </a:r>
            <a:endParaRPr lang="en-US" sz="1670" dirty="0"/>
          </a:p>
        </p:txBody>
      </p:sp>
      <p:sp>
        <p:nvSpPr>
          <p:cNvPr id="21" name="Shape 19"/>
          <p:cNvSpPr/>
          <p:nvPr/>
        </p:nvSpPr>
        <p:spPr>
          <a:xfrm>
            <a:off x="502920" y="4745736"/>
            <a:ext cx="11185855" cy="841248"/>
          </a:xfrm>
          <a:prstGeom prst="roundRect">
            <a:avLst>
              <a:gd name="adj" fmla="val 8696"/>
            </a:avLst>
          </a:prstGeom>
          <a:solidFill>
            <a:srgbClr val="4F7A5C"/>
          </a:solidFill>
          <a:ln/>
        </p:spPr>
      </p:sp>
      <p:sp>
        <p:nvSpPr>
          <p:cNvPr id="22" name="Text 20"/>
          <p:cNvSpPr/>
          <p:nvPr/>
        </p:nvSpPr>
        <p:spPr>
          <a:xfrm>
            <a:off x="822960" y="4745736"/>
            <a:ext cx="10637215" cy="84124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ct val="102000"/>
              </a:lnSpc>
              <a:buNone/>
            </a:pPr>
            <a:r>
              <a:rPr lang="en-US" sz="155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ANSWER:  B.   </a:t>
            </a:r>
            <a:r>
              <a:rPr lang="en-US" sz="1550" dirty="0">
                <a:solidFill>
                  <a:srgbClr val="EAF2E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The Saudi CMA established the REIT framework in 2016 and supervises every REIT listed on Tadawul.</a:t>
            </a:r>
            <a:endParaRPr lang="en-US" sz="1550" dirty="0"/>
          </a:p>
        </p:txBody>
      </p:sp>
      <p:sp>
        <p:nvSpPr>
          <p:cNvPr id="23" name="Shape 21"/>
          <p:cNvSpPr/>
          <p:nvPr/>
        </p:nvSpPr>
        <p:spPr>
          <a:xfrm>
            <a:off x="502920" y="6419088"/>
            <a:ext cx="11185855" cy="0"/>
          </a:xfrm>
          <a:prstGeom prst="line">
            <a:avLst/>
          </a:prstGeom>
          <a:noFill/>
          <a:ln w="9525">
            <a:solidFill>
              <a:srgbClr val="C8C0B0"/>
            </a:solidFill>
            <a:prstDash val="solid"/>
          </a:ln>
        </p:spPr>
      </p:sp>
      <p:sp>
        <p:nvSpPr>
          <p:cNvPr id="24" name="Text 22"/>
          <p:cNvSpPr/>
          <p:nvPr/>
        </p:nvSpPr>
        <p:spPr>
          <a:xfrm>
            <a:off x="502920" y="6455664"/>
            <a:ext cx="54864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40" dirty="0">
                <a:solidFill>
                  <a:srgbClr val="5A5A5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Prepared by Dr. Emad Zaher</a:t>
            </a:r>
            <a:endParaRPr lang="en-US" sz="1240" dirty="0"/>
          </a:p>
        </p:txBody>
      </p:sp>
      <p:sp>
        <p:nvSpPr>
          <p:cNvPr id="25" name="Text 23"/>
          <p:cNvSpPr/>
          <p:nvPr/>
        </p:nvSpPr>
        <p:spPr>
          <a:xfrm>
            <a:off x="11140135" y="6455664"/>
            <a:ext cx="54864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1240" dirty="0">
                <a:solidFill>
                  <a:srgbClr val="5A5A5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27</a:t>
            </a:r>
            <a:endParaRPr lang="en-US" sz="1240" dirty="0"/>
          </a:p>
        </p:txBody>
      </p:sp>
    </p:spTree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8">
    <p:bg>
      <p:bgPr>
        <a:blipFill>
          <a:blip r:embed="rId3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02920" y="457200"/>
            <a:ext cx="5486400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460" b="1" kern="0" spc="200" dirty="0">
                <a:solidFill>
                  <a:srgbClr val="B8504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QUESTION 6 OF 15</a:t>
            </a:r>
            <a:endParaRPr lang="en-US" sz="1460" dirty="0"/>
          </a:p>
        </p:txBody>
      </p:sp>
      <p:sp>
        <p:nvSpPr>
          <p:cNvPr id="3" name="Text 1"/>
          <p:cNvSpPr/>
          <p:nvPr/>
        </p:nvSpPr>
        <p:spPr>
          <a:xfrm>
            <a:off x="502920" y="786384"/>
            <a:ext cx="11185855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520" b="1" kern="0" spc="100" dirty="0">
                <a:solidFill>
                  <a:srgbClr val="1E2A3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MULTIPLE CHOICE   ·   REIT Types</a:t>
            </a:r>
            <a:endParaRPr lang="en-US" sz="1520" dirty="0"/>
          </a:p>
        </p:txBody>
      </p:sp>
      <p:sp>
        <p:nvSpPr>
          <p:cNvPr id="4" name="Text 2"/>
          <p:cNvSpPr/>
          <p:nvPr/>
        </p:nvSpPr>
        <p:spPr>
          <a:xfrm>
            <a:off x="502920" y="1234440"/>
            <a:ext cx="11185855" cy="10515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ct val="102000"/>
              </a:lnSpc>
              <a:buNone/>
            </a:pPr>
            <a:r>
              <a:rPr lang="en-US" sz="2640" b="1" dirty="0">
                <a:solidFill>
                  <a:srgbClr val="1E2A38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Which type of REIT owns and operates physical buildings, earning income from rent?</a:t>
            </a:r>
            <a:endParaRPr lang="en-US" sz="2640" dirty="0"/>
          </a:p>
        </p:txBody>
      </p:sp>
      <p:sp>
        <p:nvSpPr>
          <p:cNvPr id="5" name="Shape 3"/>
          <p:cNvSpPr/>
          <p:nvPr/>
        </p:nvSpPr>
        <p:spPr>
          <a:xfrm>
            <a:off x="502920" y="2514600"/>
            <a:ext cx="5410048" cy="841248"/>
          </a:xfrm>
          <a:prstGeom prst="roundRect">
            <a:avLst>
              <a:gd name="adj" fmla="val 9783"/>
            </a:avLst>
          </a:prstGeom>
          <a:solidFill>
            <a:srgbClr val="FFFFFF"/>
          </a:solidFill>
          <a:ln w="12700">
            <a:solidFill>
              <a:srgbClr val="C8C0B0"/>
            </a:solidFill>
            <a:prstDash val="solid"/>
          </a:ln>
        </p:spPr>
      </p:sp>
      <p:sp>
        <p:nvSpPr>
          <p:cNvPr id="6" name="Shape 4"/>
          <p:cNvSpPr/>
          <p:nvPr/>
        </p:nvSpPr>
        <p:spPr>
          <a:xfrm>
            <a:off x="704088" y="2715768"/>
            <a:ext cx="457200" cy="457200"/>
          </a:xfrm>
          <a:prstGeom prst="roundRect">
            <a:avLst>
              <a:gd name="adj" fmla="val 14000"/>
            </a:avLst>
          </a:prstGeom>
          <a:solidFill>
            <a:srgbClr val="1E2A38"/>
          </a:solidFill>
          <a:ln/>
        </p:spPr>
      </p:sp>
      <p:sp>
        <p:nvSpPr>
          <p:cNvPr id="7" name="Text 5"/>
          <p:cNvSpPr/>
          <p:nvPr/>
        </p:nvSpPr>
        <p:spPr>
          <a:xfrm>
            <a:off x="704088" y="2715768"/>
            <a:ext cx="45720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980" b="1" dirty="0">
                <a:solidFill>
                  <a:srgbClr val="FFFFFF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A</a:t>
            </a:r>
            <a:endParaRPr lang="en-US" sz="1980" dirty="0"/>
          </a:p>
        </p:txBody>
      </p:sp>
      <p:sp>
        <p:nvSpPr>
          <p:cNvPr id="8" name="Text 6"/>
          <p:cNvSpPr/>
          <p:nvPr/>
        </p:nvSpPr>
        <p:spPr>
          <a:xfrm>
            <a:off x="1325880" y="2514600"/>
            <a:ext cx="4404208" cy="84124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ct val="100000"/>
              </a:lnSpc>
              <a:buNone/>
            </a:pPr>
            <a:r>
              <a:rPr lang="en-US" sz="1670" dirty="0">
                <a:solidFill>
                  <a:srgbClr val="1A1A1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Mortgage REIT</a:t>
            </a:r>
            <a:endParaRPr lang="en-US" sz="1670" dirty="0"/>
          </a:p>
        </p:txBody>
      </p:sp>
      <p:sp>
        <p:nvSpPr>
          <p:cNvPr id="9" name="Shape 7"/>
          <p:cNvSpPr/>
          <p:nvPr/>
        </p:nvSpPr>
        <p:spPr>
          <a:xfrm>
            <a:off x="6278728" y="2514600"/>
            <a:ext cx="5410048" cy="841248"/>
          </a:xfrm>
          <a:prstGeom prst="roundRect">
            <a:avLst>
              <a:gd name="adj" fmla="val 9783"/>
            </a:avLst>
          </a:prstGeom>
          <a:solidFill>
            <a:srgbClr val="FFFFFF"/>
          </a:solidFill>
          <a:ln w="12700">
            <a:solidFill>
              <a:srgbClr val="C8C0B0"/>
            </a:solidFill>
            <a:prstDash val="solid"/>
          </a:ln>
        </p:spPr>
      </p:sp>
      <p:sp>
        <p:nvSpPr>
          <p:cNvPr id="10" name="Shape 8"/>
          <p:cNvSpPr/>
          <p:nvPr/>
        </p:nvSpPr>
        <p:spPr>
          <a:xfrm>
            <a:off x="6479896" y="2715768"/>
            <a:ext cx="457200" cy="457200"/>
          </a:xfrm>
          <a:prstGeom prst="roundRect">
            <a:avLst>
              <a:gd name="adj" fmla="val 14000"/>
            </a:avLst>
          </a:prstGeom>
          <a:solidFill>
            <a:srgbClr val="1E2A38"/>
          </a:solidFill>
          <a:ln/>
        </p:spPr>
      </p:sp>
      <p:sp>
        <p:nvSpPr>
          <p:cNvPr id="11" name="Text 9"/>
          <p:cNvSpPr/>
          <p:nvPr/>
        </p:nvSpPr>
        <p:spPr>
          <a:xfrm>
            <a:off x="6479896" y="2715768"/>
            <a:ext cx="45720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980" b="1" dirty="0">
                <a:solidFill>
                  <a:srgbClr val="FFFFFF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B</a:t>
            </a:r>
            <a:endParaRPr lang="en-US" sz="1980" dirty="0"/>
          </a:p>
        </p:txBody>
      </p:sp>
      <p:sp>
        <p:nvSpPr>
          <p:cNvPr id="12" name="Text 10"/>
          <p:cNvSpPr/>
          <p:nvPr/>
        </p:nvSpPr>
        <p:spPr>
          <a:xfrm>
            <a:off x="7101688" y="2514600"/>
            <a:ext cx="4404208" cy="84124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ct val="100000"/>
              </a:lnSpc>
              <a:buNone/>
            </a:pPr>
            <a:r>
              <a:rPr lang="en-US" sz="1670" dirty="0">
                <a:solidFill>
                  <a:srgbClr val="1A1A1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Hybrid REIT</a:t>
            </a:r>
            <a:endParaRPr lang="en-US" sz="1670" dirty="0"/>
          </a:p>
        </p:txBody>
      </p:sp>
      <p:sp>
        <p:nvSpPr>
          <p:cNvPr id="13" name="Shape 11"/>
          <p:cNvSpPr/>
          <p:nvPr/>
        </p:nvSpPr>
        <p:spPr>
          <a:xfrm>
            <a:off x="502920" y="3648456"/>
            <a:ext cx="5410048" cy="841248"/>
          </a:xfrm>
          <a:prstGeom prst="roundRect">
            <a:avLst>
              <a:gd name="adj" fmla="val 9783"/>
            </a:avLst>
          </a:prstGeom>
          <a:solidFill>
            <a:srgbClr val="E4EDE6"/>
          </a:solidFill>
          <a:ln w="12700">
            <a:solidFill>
              <a:srgbClr val="4F7A5C"/>
            </a:solidFill>
            <a:prstDash val="solid"/>
          </a:ln>
        </p:spPr>
      </p:sp>
      <p:sp>
        <p:nvSpPr>
          <p:cNvPr id="14" name="Shape 12"/>
          <p:cNvSpPr/>
          <p:nvPr/>
        </p:nvSpPr>
        <p:spPr>
          <a:xfrm>
            <a:off x="704088" y="3849624"/>
            <a:ext cx="457200" cy="457200"/>
          </a:xfrm>
          <a:prstGeom prst="roundRect">
            <a:avLst>
              <a:gd name="adj" fmla="val 14000"/>
            </a:avLst>
          </a:prstGeom>
          <a:solidFill>
            <a:srgbClr val="4F7A5C"/>
          </a:solidFill>
          <a:ln/>
        </p:spPr>
      </p:sp>
      <p:sp>
        <p:nvSpPr>
          <p:cNvPr id="15" name="Text 13"/>
          <p:cNvSpPr/>
          <p:nvPr/>
        </p:nvSpPr>
        <p:spPr>
          <a:xfrm>
            <a:off x="704088" y="3849624"/>
            <a:ext cx="45720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980" b="1" dirty="0">
                <a:solidFill>
                  <a:srgbClr val="FFFFFF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C</a:t>
            </a:r>
            <a:endParaRPr lang="en-US" sz="1980" dirty="0"/>
          </a:p>
        </p:txBody>
      </p:sp>
      <p:sp>
        <p:nvSpPr>
          <p:cNvPr id="16" name="Text 14"/>
          <p:cNvSpPr/>
          <p:nvPr/>
        </p:nvSpPr>
        <p:spPr>
          <a:xfrm>
            <a:off x="1325880" y="3648456"/>
            <a:ext cx="4404208" cy="84124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ct val="100000"/>
              </a:lnSpc>
              <a:buNone/>
            </a:pPr>
            <a:r>
              <a:rPr lang="en-US" sz="1670" b="1" dirty="0">
                <a:solidFill>
                  <a:srgbClr val="2F554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Equity REIT</a:t>
            </a:r>
            <a:endParaRPr lang="en-US" sz="1670" dirty="0"/>
          </a:p>
        </p:txBody>
      </p:sp>
      <p:sp>
        <p:nvSpPr>
          <p:cNvPr id="17" name="Shape 15"/>
          <p:cNvSpPr/>
          <p:nvPr/>
        </p:nvSpPr>
        <p:spPr>
          <a:xfrm>
            <a:off x="6278728" y="3648456"/>
            <a:ext cx="5410048" cy="841248"/>
          </a:xfrm>
          <a:prstGeom prst="roundRect">
            <a:avLst>
              <a:gd name="adj" fmla="val 9783"/>
            </a:avLst>
          </a:prstGeom>
          <a:solidFill>
            <a:srgbClr val="FFFFFF"/>
          </a:solidFill>
          <a:ln w="12700">
            <a:solidFill>
              <a:srgbClr val="C8C0B0"/>
            </a:solidFill>
            <a:prstDash val="solid"/>
          </a:ln>
        </p:spPr>
      </p:sp>
      <p:sp>
        <p:nvSpPr>
          <p:cNvPr id="18" name="Shape 16"/>
          <p:cNvSpPr/>
          <p:nvPr/>
        </p:nvSpPr>
        <p:spPr>
          <a:xfrm>
            <a:off x="6479896" y="3849624"/>
            <a:ext cx="457200" cy="457200"/>
          </a:xfrm>
          <a:prstGeom prst="roundRect">
            <a:avLst>
              <a:gd name="adj" fmla="val 14000"/>
            </a:avLst>
          </a:prstGeom>
          <a:solidFill>
            <a:srgbClr val="1E2A38"/>
          </a:solidFill>
          <a:ln/>
        </p:spPr>
      </p:sp>
      <p:sp>
        <p:nvSpPr>
          <p:cNvPr id="19" name="Text 17"/>
          <p:cNvSpPr/>
          <p:nvPr/>
        </p:nvSpPr>
        <p:spPr>
          <a:xfrm>
            <a:off x="6479896" y="3849624"/>
            <a:ext cx="45720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980" b="1" dirty="0">
                <a:solidFill>
                  <a:srgbClr val="FFFFFF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D</a:t>
            </a:r>
            <a:endParaRPr lang="en-US" sz="1980" dirty="0"/>
          </a:p>
        </p:txBody>
      </p:sp>
      <p:sp>
        <p:nvSpPr>
          <p:cNvPr id="20" name="Text 18"/>
          <p:cNvSpPr/>
          <p:nvPr/>
        </p:nvSpPr>
        <p:spPr>
          <a:xfrm>
            <a:off x="7101688" y="3648456"/>
            <a:ext cx="4404208" cy="84124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ct val="100000"/>
              </a:lnSpc>
              <a:buNone/>
            </a:pPr>
            <a:r>
              <a:rPr lang="en-US" sz="1670" dirty="0">
                <a:solidFill>
                  <a:srgbClr val="1A1A1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Index REIT</a:t>
            </a:r>
            <a:endParaRPr lang="en-US" sz="1670" dirty="0"/>
          </a:p>
        </p:txBody>
      </p:sp>
      <p:sp>
        <p:nvSpPr>
          <p:cNvPr id="21" name="Shape 19"/>
          <p:cNvSpPr/>
          <p:nvPr/>
        </p:nvSpPr>
        <p:spPr>
          <a:xfrm>
            <a:off x="502920" y="4745736"/>
            <a:ext cx="11185855" cy="841248"/>
          </a:xfrm>
          <a:prstGeom prst="roundRect">
            <a:avLst>
              <a:gd name="adj" fmla="val 8696"/>
            </a:avLst>
          </a:prstGeom>
          <a:solidFill>
            <a:srgbClr val="4F7A5C"/>
          </a:solidFill>
          <a:ln/>
        </p:spPr>
      </p:sp>
      <p:sp>
        <p:nvSpPr>
          <p:cNvPr id="22" name="Text 20"/>
          <p:cNvSpPr/>
          <p:nvPr/>
        </p:nvSpPr>
        <p:spPr>
          <a:xfrm>
            <a:off x="822960" y="4745736"/>
            <a:ext cx="10637215" cy="84124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ct val="102000"/>
              </a:lnSpc>
              <a:buNone/>
            </a:pPr>
            <a:r>
              <a:rPr lang="en-US" sz="155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ANSWER:  C.   </a:t>
            </a:r>
            <a:r>
              <a:rPr lang="en-US" sz="1550" dirty="0">
                <a:solidFill>
                  <a:srgbClr val="EAF2E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Equity REITs are property owners that collect rent. Mortgage REITs, by contrast, are lenders that earn interest.</a:t>
            </a:r>
            <a:endParaRPr lang="en-US" sz="1550" dirty="0"/>
          </a:p>
        </p:txBody>
      </p:sp>
      <p:sp>
        <p:nvSpPr>
          <p:cNvPr id="23" name="Shape 21"/>
          <p:cNvSpPr/>
          <p:nvPr/>
        </p:nvSpPr>
        <p:spPr>
          <a:xfrm>
            <a:off x="502920" y="6419088"/>
            <a:ext cx="11185855" cy="0"/>
          </a:xfrm>
          <a:prstGeom prst="line">
            <a:avLst/>
          </a:prstGeom>
          <a:noFill/>
          <a:ln w="9525">
            <a:solidFill>
              <a:srgbClr val="C8C0B0"/>
            </a:solidFill>
            <a:prstDash val="solid"/>
          </a:ln>
        </p:spPr>
      </p:sp>
      <p:sp>
        <p:nvSpPr>
          <p:cNvPr id="24" name="Text 22"/>
          <p:cNvSpPr/>
          <p:nvPr/>
        </p:nvSpPr>
        <p:spPr>
          <a:xfrm>
            <a:off x="502920" y="6455664"/>
            <a:ext cx="54864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40" dirty="0">
                <a:solidFill>
                  <a:srgbClr val="5A5A5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Prepared by Dr. Emad Zaher</a:t>
            </a:r>
            <a:endParaRPr lang="en-US" sz="1240" dirty="0"/>
          </a:p>
        </p:txBody>
      </p:sp>
      <p:sp>
        <p:nvSpPr>
          <p:cNvPr id="25" name="Text 23"/>
          <p:cNvSpPr/>
          <p:nvPr/>
        </p:nvSpPr>
        <p:spPr>
          <a:xfrm>
            <a:off x="11140135" y="6455664"/>
            <a:ext cx="54864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1240" dirty="0">
                <a:solidFill>
                  <a:srgbClr val="5A5A5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28</a:t>
            </a:r>
            <a:endParaRPr lang="en-US" sz="1240" dirty="0"/>
          </a:p>
        </p:txBody>
      </p:sp>
    </p:spTree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9">
    <p:bg>
      <p:bgPr>
        <a:blipFill>
          <a:blip r:embed="rId3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02920" y="457200"/>
            <a:ext cx="5486400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460" b="1" kern="0" spc="200" dirty="0">
                <a:solidFill>
                  <a:srgbClr val="B8504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QUESTION 7 OF 15</a:t>
            </a:r>
            <a:endParaRPr lang="en-US" sz="1460" dirty="0"/>
          </a:p>
        </p:txBody>
      </p:sp>
      <p:sp>
        <p:nvSpPr>
          <p:cNvPr id="3" name="Text 1"/>
          <p:cNvSpPr/>
          <p:nvPr/>
        </p:nvSpPr>
        <p:spPr>
          <a:xfrm>
            <a:off x="502920" y="786384"/>
            <a:ext cx="11185855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520" b="1" kern="0" spc="100" dirty="0">
                <a:solidFill>
                  <a:srgbClr val="1E2A3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MULTIPLE CHOICE   ·   REIT Rules</a:t>
            </a:r>
            <a:endParaRPr lang="en-US" sz="1520" dirty="0"/>
          </a:p>
        </p:txBody>
      </p:sp>
      <p:sp>
        <p:nvSpPr>
          <p:cNvPr id="4" name="Text 2"/>
          <p:cNvSpPr/>
          <p:nvPr/>
        </p:nvSpPr>
        <p:spPr>
          <a:xfrm>
            <a:off x="502920" y="1234440"/>
            <a:ext cx="11185855" cy="10515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ct val="102000"/>
              </a:lnSpc>
              <a:buNone/>
            </a:pPr>
            <a:r>
              <a:rPr lang="en-US" sz="2640" b="1" dirty="0">
                <a:solidFill>
                  <a:srgbClr val="1E2A38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What is the minimum share of taxable income a REIT must distribute to shareholders each year?</a:t>
            </a:r>
            <a:endParaRPr lang="en-US" sz="2640" dirty="0"/>
          </a:p>
        </p:txBody>
      </p:sp>
      <p:sp>
        <p:nvSpPr>
          <p:cNvPr id="5" name="Shape 3"/>
          <p:cNvSpPr/>
          <p:nvPr/>
        </p:nvSpPr>
        <p:spPr>
          <a:xfrm>
            <a:off x="502920" y="2514600"/>
            <a:ext cx="5410048" cy="841248"/>
          </a:xfrm>
          <a:prstGeom prst="roundRect">
            <a:avLst>
              <a:gd name="adj" fmla="val 9783"/>
            </a:avLst>
          </a:prstGeom>
          <a:solidFill>
            <a:srgbClr val="FFFFFF"/>
          </a:solidFill>
          <a:ln w="12700">
            <a:solidFill>
              <a:srgbClr val="C8C0B0"/>
            </a:solidFill>
            <a:prstDash val="solid"/>
          </a:ln>
        </p:spPr>
      </p:sp>
      <p:sp>
        <p:nvSpPr>
          <p:cNvPr id="6" name="Shape 4"/>
          <p:cNvSpPr/>
          <p:nvPr/>
        </p:nvSpPr>
        <p:spPr>
          <a:xfrm>
            <a:off x="704088" y="2715768"/>
            <a:ext cx="457200" cy="457200"/>
          </a:xfrm>
          <a:prstGeom prst="roundRect">
            <a:avLst>
              <a:gd name="adj" fmla="val 14000"/>
            </a:avLst>
          </a:prstGeom>
          <a:solidFill>
            <a:srgbClr val="1E2A38"/>
          </a:solidFill>
          <a:ln/>
        </p:spPr>
      </p:sp>
      <p:sp>
        <p:nvSpPr>
          <p:cNvPr id="7" name="Text 5"/>
          <p:cNvSpPr/>
          <p:nvPr/>
        </p:nvSpPr>
        <p:spPr>
          <a:xfrm>
            <a:off x="704088" y="2715768"/>
            <a:ext cx="45720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980" b="1" dirty="0">
                <a:solidFill>
                  <a:srgbClr val="FFFFFF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A</a:t>
            </a:r>
            <a:endParaRPr lang="en-US" sz="1980" dirty="0"/>
          </a:p>
        </p:txBody>
      </p:sp>
      <p:sp>
        <p:nvSpPr>
          <p:cNvPr id="8" name="Text 6"/>
          <p:cNvSpPr/>
          <p:nvPr/>
        </p:nvSpPr>
        <p:spPr>
          <a:xfrm>
            <a:off x="1325880" y="2514600"/>
            <a:ext cx="4404208" cy="84124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ct val="100000"/>
              </a:lnSpc>
              <a:buNone/>
            </a:pPr>
            <a:r>
              <a:rPr lang="en-US" sz="1670" dirty="0">
                <a:solidFill>
                  <a:srgbClr val="1A1A1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50%</a:t>
            </a:r>
            <a:endParaRPr lang="en-US" sz="1670" dirty="0"/>
          </a:p>
        </p:txBody>
      </p:sp>
      <p:sp>
        <p:nvSpPr>
          <p:cNvPr id="9" name="Shape 7"/>
          <p:cNvSpPr/>
          <p:nvPr/>
        </p:nvSpPr>
        <p:spPr>
          <a:xfrm>
            <a:off x="6278728" y="2514600"/>
            <a:ext cx="5410048" cy="841248"/>
          </a:xfrm>
          <a:prstGeom prst="roundRect">
            <a:avLst>
              <a:gd name="adj" fmla="val 9783"/>
            </a:avLst>
          </a:prstGeom>
          <a:solidFill>
            <a:srgbClr val="FFFFFF"/>
          </a:solidFill>
          <a:ln w="12700">
            <a:solidFill>
              <a:srgbClr val="C8C0B0"/>
            </a:solidFill>
            <a:prstDash val="solid"/>
          </a:ln>
        </p:spPr>
      </p:sp>
      <p:sp>
        <p:nvSpPr>
          <p:cNvPr id="10" name="Shape 8"/>
          <p:cNvSpPr/>
          <p:nvPr/>
        </p:nvSpPr>
        <p:spPr>
          <a:xfrm>
            <a:off x="6479896" y="2715768"/>
            <a:ext cx="457200" cy="457200"/>
          </a:xfrm>
          <a:prstGeom prst="roundRect">
            <a:avLst>
              <a:gd name="adj" fmla="val 14000"/>
            </a:avLst>
          </a:prstGeom>
          <a:solidFill>
            <a:srgbClr val="1E2A38"/>
          </a:solidFill>
          <a:ln/>
        </p:spPr>
      </p:sp>
      <p:sp>
        <p:nvSpPr>
          <p:cNvPr id="11" name="Text 9"/>
          <p:cNvSpPr/>
          <p:nvPr/>
        </p:nvSpPr>
        <p:spPr>
          <a:xfrm>
            <a:off x="6479896" y="2715768"/>
            <a:ext cx="45720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980" b="1" dirty="0">
                <a:solidFill>
                  <a:srgbClr val="FFFFFF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B</a:t>
            </a:r>
            <a:endParaRPr lang="en-US" sz="1980" dirty="0"/>
          </a:p>
        </p:txBody>
      </p:sp>
      <p:sp>
        <p:nvSpPr>
          <p:cNvPr id="12" name="Text 10"/>
          <p:cNvSpPr/>
          <p:nvPr/>
        </p:nvSpPr>
        <p:spPr>
          <a:xfrm>
            <a:off x="7101688" y="2514600"/>
            <a:ext cx="4404208" cy="84124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ct val="100000"/>
              </a:lnSpc>
              <a:buNone/>
            </a:pPr>
            <a:r>
              <a:rPr lang="en-US" sz="1670" dirty="0">
                <a:solidFill>
                  <a:srgbClr val="1A1A1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75%</a:t>
            </a:r>
            <a:endParaRPr lang="en-US" sz="1670" dirty="0"/>
          </a:p>
        </p:txBody>
      </p:sp>
      <p:sp>
        <p:nvSpPr>
          <p:cNvPr id="13" name="Shape 11"/>
          <p:cNvSpPr/>
          <p:nvPr/>
        </p:nvSpPr>
        <p:spPr>
          <a:xfrm>
            <a:off x="502920" y="3648456"/>
            <a:ext cx="5410048" cy="841248"/>
          </a:xfrm>
          <a:prstGeom prst="roundRect">
            <a:avLst>
              <a:gd name="adj" fmla="val 9783"/>
            </a:avLst>
          </a:prstGeom>
          <a:solidFill>
            <a:srgbClr val="E4EDE6"/>
          </a:solidFill>
          <a:ln w="12700">
            <a:solidFill>
              <a:srgbClr val="4F7A5C"/>
            </a:solidFill>
            <a:prstDash val="solid"/>
          </a:ln>
        </p:spPr>
      </p:sp>
      <p:sp>
        <p:nvSpPr>
          <p:cNvPr id="14" name="Shape 12"/>
          <p:cNvSpPr/>
          <p:nvPr/>
        </p:nvSpPr>
        <p:spPr>
          <a:xfrm>
            <a:off x="704088" y="3849624"/>
            <a:ext cx="457200" cy="457200"/>
          </a:xfrm>
          <a:prstGeom prst="roundRect">
            <a:avLst>
              <a:gd name="adj" fmla="val 14000"/>
            </a:avLst>
          </a:prstGeom>
          <a:solidFill>
            <a:srgbClr val="4F7A5C"/>
          </a:solidFill>
          <a:ln/>
        </p:spPr>
      </p:sp>
      <p:sp>
        <p:nvSpPr>
          <p:cNvPr id="15" name="Text 13"/>
          <p:cNvSpPr/>
          <p:nvPr/>
        </p:nvSpPr>
        <p:spPr>
          <a:xfrm>
            <a:off x="704088" y="3849624"/>
            <a:ext cx="45720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980" b="1" dirty="0">
                <a:solidFill>
                  <a:srgbClr val="FFFFFF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C</a:t>
            </a:r>
            <a:endParaRPr lang="en-US" sz="1980" dirty="0"/>
          </a:p>
        </p:txBody>
      </p:sp>
      <p:sp>
        <p:nvSpPr>
          <p:cNvPr id="16" name="Text 14"/>
          <p:cNvSpPr/>
          <p:nvPr/>
        </p:nvSpPr>
        <p:spPr>
          <a:xfrm>
            <a:off x="1325880" y="3648456"/>
            <a:ext cx="4404208" cy="84124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ct val="100000"/>
              </a:lnSpc>
              <a:buNone/>
            </a:pPr>
            <a:r>
              <a:rPr lang="en-US" sz="1670" b="1" dirty="0">
                <a:solidFill>
                  <a:srgbClr val="2F554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90%</a:t>
            </a:r>
            <a:endParaRPr lang="en-US" sz="1670" dirty="0"/>
          </a:p>
        </p:txBody>
      </p:sp>
      <p:sp>
        <p:nvSpPr>
          <p:cNvPr id="17" name="Shape 15"/>
          <p:cNvSpPr/>
          <p:nvPr/>
        </p:nvSpPr>
        <p:spPr>
          <a:xfrm>
            <a:off x="6278728" y="3648456"/>
            <a:ext cx="5410048" cy="841248"/>
          </a:xfrm>
          <a:prstGeom prst="roundRect">
            <a:avLst>
              <a:gd name="adj" fmla="val 9783"/>
            </a:avLst>
          </a:prstGeom>
          <a:solidFill>
            <a:srgbClr val="FFFFFF"/>
          </a:solidFill>
          <a:ln w="12700">
            <a:solidFill>
              <a:srgbClr val="C8C0B0"/>
            </a:solidFill>
            <a:prstDash val="solid"/>
          </a:ln>
        </p:spPr>
      </p:sp>
      <p:sp>
        <p:nvSpPr>
          <p:cNvPr id="18" name="Shape 16"/>
          <p:cNvSpPr/>
          <p:nvPr/>
        </p:nvSpPr>
        <p:spPr>
          <a:xfrm>
            <a:off x="6479896" y="3849624"/>
            <a:ext cx="457200" cy="457200"/>
          </a:xfrm>
          <a:prstGeom prst="roundRect">
            <a:avLst>
              <a:gd name="adj" fmla="val 14000"/>
            </a:avLst>
          </a:prstGeom>
          <a:solidFill>
            <a:srgbClr val="1E2A38"/>
          </a:solidFill>
          <a:ln/>
        </p:spPr>
      </p:sp>
      <p:sp>
        <p:nvSpPr>
          <p:cNvPr id="19" name="Text 17"/>
          <p:cNvSpPr/>
          <p:nvPr/>
        </p:nvSpPr>
        <p:spPr>
          <a:xfrm>
            <a:off x="6479896" y="3849624"/>
            <a:ext cx="45720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980" b="1" dirty="0">
                <a:solidFill>
                  <a:srgbClr val="FFFFFF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D</a:t>
            </a:r>
            <a:endParaRPr lang="en-US" sz="1980" dirty="0"/>
          </a:p>
        </p:txBody>
      </p:sp>
      <p:sp>
        <p:nvSpPr>
          <p:cNvPr id="20" name="Text 18"/>
          <p:cNvSpPr/>
          <p:nvPr/>
        </p:nvSpPr>
        <p:spPr>
          <a:xfrm>
            <a:off x="7101688" y="3648456"/>
            <a:ext cx="4404208" cy="84124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ct val="100000"/>
              </a:lnSpc>
              <a:buNone/>
            </a:pPr>
            <a:r>
              <a:rPr lang="en-US" sz="1670" dirty="0">
                <a:solidFill>
                  <a:srgbClr val="1A1A1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100%</a:t>
            </a:r>
            <a:endParaRPr lang="en-US" sz="1670" dirty="0"/>
          </a:p>
        </p:txBody>
      </p:sp>
      <p:sp>
        <p:nvSpPr>
          <p:cNvPr id="21" name="Shape 19"/>
          <p:cNvSpPr/>
          <p:nvPr/>
        </p:nvSpPr>
        <p:spPr>
          <a:xfrm>
            <a:off x="502920" y="4745736"/>
            <a:ext cx="11185855" cy="841248"/>
          </a:xfrm>
          <a:prstGeom prst="roundRect">
            <a:avLst>
              <a:gd name="adj" fmla="val 8696"/>
            </a:avLst>
          </a:prstGeom>
          <a:solidFill>
            <a:srgbClr val="4F7A5C"/>
          </a:solidFill>
          <a:ln/>
        </p:spPr>
      </p:sp>
      <p:sp>
        <p:nvSpPr>
          <p:cNvPr id="22" name="Text 20"/>
          <p:cNvSpPr/>
          <p:nvPr/>
        </p:nvSpPr>
        <p:spPr>
          <a:xfrm>
            <a:off x="822960" y="4745736"/>
            <a:ext cx="10637215" cy="84124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ct val="102000"/>
              </a:lnSpc>
              <a:buNone/>
            </a:pPr>
            <a:r>
              <a:rPr lang="en-US" sz="155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ANSWER:  C.   </a:t>
            </a:r>
            <a:r>
              <a:rPr lang="en-US" sz="1550" dirty="0">
                <a:solidFill>
                  <a:srgbClr val="EAF2E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The distribution test requires at least 90% of taxable income to be paid out — which is why REITs offer high dividends.</a:t>
            </a:r>
            <a:endParaRPr lang="en-US" sz="1550" dirty="0"/>
          </a:p>
        </p:txBody>
      </p:sp>
      <p:sp>
        <p:nvSpPr>
          <p:cNvPr id="23" name="Shape 21"/>
          <p:cNvSpPr/>
          <p:nvPr/>
        </p:nvSpPr>
        <p:spPr>
          <a:xfrm>
            <a:off x="502920" y="6419088"/>
            <a:ext cx="11185855" cy="0"/>
          </a:xfrm>
          <a:prstGeom prst="line">
            <a:avLst/>
          </a:prstGeom>
          <a:noFill/>
          <a:ln w="9525">
            <a:solidFill>
              <a:srgbClr val="C8C0B0"/>
            </a:solidFill>
            <a:prstDash val="solid"/>
          </a:ln>
        </p:spPr>
      </p:sp>
      <p:sp>
        <p:nvSpPr>
          <p:cNvPr id="24" name="Text 22"/>
          <p:cNvSpPr/>
          <p:nvPr/>
        </p:nvSpPr>
        <p:spPr>
          <a:xfrm>
            <a:off x="502920" y="6455664"/>
            <a:ext cx="54864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40" dirty="0">
                <a:solidFill>
                  <a:srgbClr val="5A5A5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Prepared by Dr. Emad Zaher</a:t>
            </a:r>
            <a:endParaRPr lang="en-US" sz="1240" dirty="0"/>
          </a:p>
        </p:txBody>
      </p:sp>
      <p:sp>
        <p:nvSpPr>
          <p:cNvPr id="25" name="Text 23"/>
          <p:cNvSpPr/>
          <p:nvPr/>
        </p:nvSpPr>
        <p:spPr>
          <a:xfrm>
            <a:off x="11140135" y="6455664"/>
            <a:ext cx="54864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1240" dirty="0">
                <a:solidFill>
                  <a:srgbClr val="5A5A5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29</a:t>
            </a:r>
            <a:endParaRPr lang="en-US" sz="1240" dirty="0"/>
          </a:p>
        </p:txBody>
      </p:sp>
    </p:spTree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0">
    <p:bg>
      <p:bgPr>
        <a:blipFill>
          <a:blip r:embed="rId3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02920" y="457200"/>
            <a:ext cx="5486400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460" b="1" kern="0" spc="200" dirty="0">
                <a:solidFill>
                  <a:srgbClr val="B8504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QUESTION 8 OF 15</a:t>
            </a:r>
            <a:endParaRPr lang="en-US" sz="1460" dirty="0"/>
          </a:p>
        </p:txBody>
      </p:sp>
      <p:sp>
        <p:nvSpPr>
          <p:cNvPr id="3" name="Text 1"/>
          <p:cNvSpPr/>
          <p:nvPr/>
        </p:nvSpPr>
        <p:spPr>
          <a:xfrm>
            <a:off x="502920" y="786384"/>
            <a:ext cx="11185855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520" b="1" kern="0" spc="100" dirty="0">
                <a:solidFill>
                  <a:srgbClr val="1E2A3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MULTIPLE CHOICE   ·   Public vs Private</a:t>
            </a:r>
            <a:endParaRPr lang="en-US" sz="1520" dirty="0"/>
          </a:p>
        </p:txBody>
      </p:sp>
      <p:sp>
        <p:nvSpPr>
          <p:cNvPr id="4" name="Text 2"/>
          <p:cNvSpPr/>
          <p:nvPr/>
        </p:nvSpPr>
        <p:spPr>
          <a:xfrm>
            <a:off x="502920" y="1234440"/>
            <a:ext cx="11185855" cy="10515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ct val="102000"/>
              </a:lnSpc>
              <a:buNone/>
            </a:pPr>
            <a:r>
              <a:rPr lang="en-US" sz="2640" b="1" dirty="0">
                <a:solidFill>
                  <a:srgbClr val="1E2A38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Compared with owning an apartment directly, a key advantage of a public REIT is:</a:t>
            </a:r>
            <a:endParaRPr lang="en-US" sz="2640" dirty="0"/>
          </a:p>
        </p:txBody>
      </p:sp>
      <p:sp>
        <p:nvSpPr>
          <p:cNvPr id="5" name="Shape 3"/>
          <p:cNvSpPr/>
          <p:nvPr/>
        </p:nvSpPr>
        <p:spPr>
          <a:xfrm>
            <a:off x="502920" y="2514600"/>
            <a:ext cx="5410048" cy="841248"/>
          </a:xfrm>
          <a:prstGeom prst="roundRect">
            <a:avLst>
              <a:gd name="adj" fmla="val 9783"/>
            </a:avLst>
          </a:prstGeom>
          <a:solidFill>
            <a:srgbClr val="FFFFFF"/>
          </a:solidFill>
          <a:ln w="12700">
            <a:solidFill>
              <a:srgbClr val="C8C0B0"/>
            </a:solidFill>
            <a:prstDash val="solid"/>
          </a:ln>
        </p:spPr>
      </p:sp>
      <p:sp>
        <p:nvSpPr>
          <p:cNvPr id="6" name="Shape 4"/>
          <p:cNvSpPr/>
          <p:nvPr/>
        </p:nvSpPr>
        <p:spPr>
          <a:xfrm>
            <a:off x="704088" y="2715768"/>
            <a:ext cx="457200" cy="457200"/>
          </a:xfrm>
          <a:prstGeom prst="roundRect">
            <a:avLst>
              <a:gd name="adj" fmla="val 14000"/>
            </a:avLst>
          </a:prstGeom>
          <a:solidFill>
            <a:srgbClr val="1E2A38"/>
          </a:solidFill>
          <a:ln/>
        </p:spPr>
      </p:sp>
      <p:sp>
        <p:nvSpPr>
          <p:cNvPr id="7" name="Text 5"/>
          <p:cNvSpPr/>
          <p:nvPr/>
        </p:nvSpPr>
        <p:spPr>
          <a:xfrm>
            <a:off x="704088" y="2715768"/>
            <a:ext cx="45720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980" b="1" dirty="0">
                <a:solidFill>
                  <a:srgbClr val="FFFFFF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A</a:t>
            </a:r>
            <a:endParaRPr lang="en-US" sz="1980" dirty="0"/>
          </a:p>
        </p:txBody>
      </p:sp>
      <p:sp>
        <p:nvSpPr>
          <p:cNvPr id="8" name="Text 6"/>
          <p:cNvSpPr/>
          <p:nvPr/>
        </p:nvSpPr>
        <p:spPr>
          <a:xfrm>
            <a:off x="1325880" y="2514600"/>
            <a:ext cx="4404208" cy="84124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ct val="100000"/>
              </a:lnSpc>
              <a:buNone/>
            </a:pPr>
            <a:r>
              <a:rPr lang="en-US" sz="1670" dirty="0">
                <a:solidFill>
                  <a:srgbClr val="1A1A1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Guaranteed higher returns</a:t>
            </a:r>
            <a:endParaRPr lang="en-US" sz="1670" dirty="0"/>
          </a:p>
        </p:txBody>
      </p:sp>
      <p:sp>
        <p:nvSpPr>
          <p:cNvPr id="9" name="Shape 7"/>
          <p:cNvSpPr/>
          <p:nvPr/>
        </p:nvSpPr>
        <p:spPr>
          <a:xfrm>
            <a:off x="6278728" y="2514600"/>
            <a:ext cx="5410048" cy="841248"/>
          </a:xfrm>
          <a:prstGeom prst="roundRect">
            <a:avLst>
              <a:gd name="adj" fmla="val 9783"/>
            </a:avLst>
          </a:prstGeom>
          <a:solidFill>
            <a:srgbClr val="FFFFFF"/>
          </a:solidFill>
          <a:ln w="12700">
            <a:solidFill>
              <a:srgbClr val="C8C0B0"/>
            </a:solidFill>
            <a:prstDash val="solid"/>
          </a:ln>
        </p:spPr>
      </p:sp>
      <p:sp>
        <p:nvSpPr>
          <p:cNvPr id="10" name="Shape 8"/>
          <p:cNvSpPr/>
          <p:nvPr/>
        </p:nvSpPr>
        <p:spPr>
          <a:xfrm>
            <a:off x="6479896" y="2715768"/>
            <a:ext cx="457200" cy="457200"/>
          </a:xfrm>
          <a:prstGeom prst="roundRect">
            <a:avLst>
              <a:gd name="adj" fmla="val 14000"/>
            </a:avLst>
          </a:prstGeom>
          <a:solidFill>
            <a:srgbClr val="1E2A38"/>
          </a:solidFill>
          <a:ln/>
        </p:spPr>
      </p:sp>
      <p:sp>
        <p:nvSpPr>
          <p:cNvPr id="11" name="Text 9"/>
          <p:cNvSpPr/>
          <p:nvPr/>
        </p:nvSpPr>
        <p:spPr>
          <a:xfrm>
            <a:off x="6479896" y="2715768"/>
            <a:ext cx="45720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980" b="1" dirty="0">
                <a:solidFill>
                  <a:srgbClr val="FFFFFF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B</a:t>
            </a:r>
            <a:endParaRPr lang="en-US" sz="1980" dirty="0"/>
          </a:p>
        </p:txBody>
      </p:sp>
      <p:sp>
        <p:nvSpPr>
          <p:cNvPr id="12" name="Text 10"/>
          <p:cNvSpPr/>
          <p:nvPr/>
        </p:nvSpPr>
        <p:spPr>
          <a:xfrm>
            <a:off x="7101688" y="2514600"/>
            <a:ext cx="4404208" cy="84124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ct val="100000"/>
              </a:lnSpc>
              <a:buNone/>
            </a:pPr>
            <a:r>
              <a:rPr lang="en-US" sz="1670" dirty="0">
                <a:solidFill>
                  <a:srgbClr val="1A1A1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Full control over the building</a:t>
            </a:r>
            <a:endParaRPr lang="en-US" sz="1670" dirty="0"/>
          </a:p>
        </p:txBody>
      </p:sp>
      <p:sp>
        <p:nvSpPr>
          <p:cNvPr id="13" name="Shape 11"/>
          <p:cNvSpPr/>
          <p:nvPr/>
        </p:nvSpPr>
        <p:spPr>
          <a:xfrm>
            <a:off x="502920" y="3648456"/>
            <a:ext cx="5410048" cy="841248"/>
          </a:xfrm>
          <a:prstGeom prst="roundRect">
            <a:avLst>
              <a:gd name="adj" fmla="val 9783"/>
            </a:avLst>
          </a:prstGeom>
          <a:solidFill>
            <a:srgbClr val="E4EDE6"/>
          </a:solidFill>
          <a:ln w="12700">
            <a:solidFill>
              <a:srgbClr val="4F7A5C"/>
            </a:solidFill>
            <a:prstDash val="solid"/>
          </a:ln>
        </p:spPr>
      </p:sp>
      <p:sp>
        <p:nvSpPr>
          <p:cNvPr id="14" name="Shape 12"/>
          <p:cNvSpPr/>
          <p:nvPr/>
        </p:nvSpPr>
        <p:spPr>
          <a:xfrm>
            <a:off x="704088" y="3849624"/>
            <a:ext cx="457200" cy="457200"/>
          </a:xfrm>
          <a:prstGeom prst="roundRect">
            <a:avLst>
              <a:gd name="adj" fmla="val 14000"/>
            </a:avLst>
          </a:prstGeom>
          <a:solidFill>
            <a:srgbClr val="4F7A5C"/>
          </a:solidFill>
          <a:ln/>
        </p:spPr>
      </p:sp>
      <p:sp>
        <p:nvSpPr>
          <p:cNvPr id="15" name="Text 13"/>
          <p:cNvSpPr/>
          <p:nvPr/>
        </p:nvSpPr>
        <p:spPr>
          <a:xfrm>
            <a:off x="704088" y="3849624"/>
            <a:ext cx="45720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980" b="1" dirty="0">
                <a:solidFill>
                  <a:srgbClr val="FFFFFF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C</a:t>
            </a:r>
            <a:endParaRPr lang="en-US" sz="1980" dirty="0"/>
          </a:p>
        </p:txBody>
      </p:sp>
      <p:sp>
        <p:nvSpPr>
          <p:cNvPr id="16" name="Text 14"/>
          <p:cNvSpPr/>
          <p:nvPr/>
        </p:nvSpPr>
        <p:spPr>
          <a:xfrm>
            <a:off x="1325880" y="3648456"/>
            <a:ext cx="4404208" cy="84124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ct val="100000"/>
              </a:lnSpc>
              <a:buNone/>
            </a:pPr>
            <a:r>
              <a:rPr lang="en-US" sz="1670" b="1" dirty="0">
                <a:solidFill>
                  <a:srgbClr val="2F554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High liquidity — shares sell in seconds</a:t>
            </a:r>
            <a:endParaRPr lang="en-US" sz="1670" dirty="0"/>
          </a:p>
        </p:txBody>
      </p:sp>
      <p:sp>
        <p:nvSpPr>
          <p:cNvPr id="17" name="Shape 15"/>
          <p:cNvSpPr/>
          <p:nvPr/>
        </p:nvSpPr>
        <p:spPr>
          <a:xfrm>
            <a:off x="6278728" y="3648456"/>
            <a:ext cx="5410048" cy="841248"/>
          </a:xfrm>
          <a:prstGeom prst="roundRect">
            <a:avLst>
              <a:gd name="adj" fmla="val 9783"/>
            </a:avLst>
          </a:prstGeom>
          <a:solidFill>
            <a:srgbClr val="FFFFFF"/>
          </a:solidFill>
          <a:ln w="12700">
            <a:solidFill>
              <a:srgbClr val="C8C0B0"/>
            </a:solidFill>
            <a:prstDash val="solid"/>
          </a:ln>
        </p:spPr>
      </p:sp>
      <p:sp>
        <p:nvSpPr>
          <p:cNvPr id="18" name="Shape 16"/>
          <p:cNvSpPr/>
          <p:nvPr/>
        </p:nvSpPr>
        <p:spPr>
          <a:xfrm>
            <a:off x="6479896" y="3849624"/>
            <a:ext cx="457200" cy="457200"/>
          </a:xfrm>
          <a:prstGeom prst="roundRect">
            <a:avLst>
              <a:gd name="adj" fmla="val 14000"/>
            </a:avLst>
          </a:prstGeom>
          <a:solidFill>
            <a:srgbClr val="1E2A38"/>
          </a:solidFill>
          <a:ln/>
        </p:spPr>
      </p:sp>
      <p:sp>
        <p:nvSpPr>
          <p:cNvPr id="19" name="Text 17"/>
          <p:cNvSpPr/>
          <p:nvPr/>
        </p:nvSpPr>
        <p:spPr>
          <a:xfrm>
            <a:off x="6479896" y="3849624"/>
            <a:ext cx="45720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980" b="1" dirty="0">
                <a:solidFill>
                  <a:srgbClr val="FFFFFF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D</a:t>
            </a:r>
            <a:endParaRPr lang="en-US" sz="1980" dirty="0"/>
          </a:p>
        </p:txBody>
      </p:sp>
      <p:sp>
        <p:nvSpPr>
          <p:cNvPr id="20" name="Text 18"/>
          <p:cNvSpPr/>
          <p:nvPr/>
        </p:nvSpPr>
        <p:spPr>
          <a:xfrm>
            <a:off x="7101688" y="3648456"/>
            <a:ext cx="4404208" cy="84124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ct val="100000"/>
              </a:lnSpc>
              <a:buNone/>
            </a:pPr>
            <a:r>
              <a:rPr lang="en-US" sz="1670" dirty="0">
                <a:solidFill>
                  <a:srgbClr val="1A1A1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No exposure to market prices</a:t>
            </a:r>
            <a:endParaRPr lang="en-US" sz="1670" dirty="0"/>
          </a:p>
        </p:txBody>
      </p:sp>
      <p:sp>
        <p:nvSpPr>
          <p:cNvPr id="21" name="Shape 19"/>
          <p:cNvSpPr/>
          <p:nvPr/>
        </p:nvSpPr>
        <p:spPr>
          <a:xfrm>
            <a:off x="502920" y="4745736"/>
            <a:ext cx="11185855" cy="841248"/>
          </a:xfrm>
          <a:prstGeom prst="roundRect">
            <a:avLst>
              <a:gd name="adj" fmla="val 8696"/>
            </a:avLst>
          </a:prstGeom>
          <a:solidFill>
            <a:srgbClr val="4F7A5C"/>
          </a:solidFill>
          <a:ln/>
        </p:spPr>
      </p:sp>
      <p:sp>
        <p:nvSpPr>
          <p:cNvPr id="22" name="Text 20"/>
          <p:cNvSpPr/>
          <p:nvPr/>
        </p:nvSpPr>
        <p:spPr>
          <a:xfrm>
            <a:off x="822960" y="4745736"/>
            <a:ext cx="10637215" cy="84124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ct val="102000"/>
              </a:lnSpc>
              <a:buNone/>
            </a:pPr>
            <a:r>
              <a:rPr lang="en-US" sz="155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ANSWER:  C.   </a:t>
            </a:r>
            <a:r>
              <a:rPr lang="en-US" sz="1550" dirty="0">
                <a:solidFill>
                  <a:srgbClr val="EAF2E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REIT shares trade on the exchange, so they can be sold almost instantly — unlike a physical property, which can take months.</a:t>
            </a:r>
            <a:endParaRPr lang="en-US" sz="1550" dirty="0"/>
          </a:p>
        </p:txBody>
      </p:sp>
      <p:sp>
        <p:nvSpPr>
          <p:cNvPr id="23" name="Shape 21"/>
          <p:cNvSpPr/>
          <p:nvPr/>
        </p:nvSpPr>
        <p:spPr>
          <a:xfrm>
            <a:off x="502920" y="6419088"/>
            <a:ext cx="11185855" cy="0"/>
          </a:xfrm>
          <a:prstGeom prst="line">
            <a:avLst/>
          </a:prstGeom>
          <a:noFill/>
          <a:ln w="9525">
            <a:solidFill>
              <a:srgbClr val="C8C0B0"/>
            </a:solidFill>
            <a:prstDash val="solid"/>
          </a:ln>
        </p:spPr>
      </p:sp>
      <p:sp>
        <p:nvSpPr>
          <p:cNvPr id="24" name="Text 22"/>
          <p:cNvSpPr/>
          <p:nvPr/>
        </p:nvSpPr>
        <p:spPr>
          <a:xfrm>
            <a:off x="502920" y="6455664"/>
            <a:ext cx="54864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40" dirty="0">
                <a:solidFill>
                  <a:srgbClr val="5A5A5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Prepared by Dr. Emad Zaher</a:t>
            </a:r>
            <a:endParaRPr lang="en-US" sz="1240" dirty="0"/>
          </a:p>
        </p:txBody>
      </p:sp>
      <p:sp>
        <p:nvSpPr>
          <p:cNvPr id="25" name="Text 23"/>
          <p:cNvSpPr/>
          <p:nvPr/>
        </p:nvSpPr>
        <p:spPr>
          <a:xfrm>
            <a:off x="11140135" y="6455664"/>
            <a:ext cx="54864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1240" dirty="0">
                <a:solidFill>
                  <a:srgbClr val="5A5A5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30</a:t>
            </a:r>
            <a:endParaRPr lang="en-US" sz="1240" dirty="0"/>
          </a:p>
        </p:txBody>
      </p:sp>
    </p:spTree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1">
    <p:bg>
      <p:bgPr>
        <a:blipFill>
          <a:blip r:embed="rId3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02920" y="457200"/>
            <a:ext cx="5486400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460" b="1" kern="0" spc="200" dirty="0">
                <a:solidFill>
                  <a:srgbClr val="B8504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QUESTION 9 OF 15</a:t>
            </a:r>
            <a:endParaRPr lang="en-US" sz="1460" dirty="0"/>
          </a:p>
        </p:txBody>
      </p:sp>
      <p:sp>
        <p:nvSpPr>
          <p:cNvPr id="3" name="Text 1"/>
          <p:cNvSpPr/>
          <p:nvPr/>
        </p:nvSpPr>
        <p:spPr>
          <a:xfrm>
            <a:off x="502920" y="786384"/>
            <a:ext cx="11185855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520" b="1" kern="0" spc="100" dirty="0">
                <a:solidFill>
                  <a:srgbClr val="1E2A3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TRUE  OR  FALSE   ·   REIT Rules</a:t>
            </a:r>
            <a:endParaRPr lang="en-US" sz="1520" dirty="0"/>
          </a:p>
        </p:txBody>
      </p:sp>
      <p:sp>
        <p:nvSpPr>
          <p:cNvPr id="4" name="Shape 2"/>
          <p:cNvSpPr/>
          <p:nvPr/>
        </p:nvSpPr>
        <p:spPr>
          <a:xfrm>
            <a:off x="502920" y="1325880"/>
            <a:ext cx="11185855" cy="1600200"/>
          </a:xfrm>
          <a:prstGeom prst="roundRect">
            <a:avLst>
              <a:gd name="adj" fmla="val 5143"/>
            </a:avLst>
          </a:prstGeom>
          <a:solidFill>
            <a:srgbClr val="FFFFFF"/>
          </a:solidFill>
          <a:ln w="12700">
            <a:solidFill>
              <a:srgbClr val="C8C0B0"/>
            </a:solidFill>
            <a:prstDash val="solid"/>
          </a:ln>
        </p:spPr>
      </p:sp>
      <p:sp>
        <p:nvSpPr>
          <p:cNvPr id="5" name="Text 3"/>
          <p:cNvSpPr/>
          <p:nvPr/>
        </p:nvSpPr>
        <p:spPr>
          <a:xfrm>
            <a:off x="914400" y="1325880"/>
            <a:ext cx="10362895" cy="160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lnSpc>
                <a:spcPct val="105000"/>
              </a:lnSpc>
              <a:buNone/>
            </a:pPr>
            <a:r>
              <a:rPr lang="en-US" sz="2530" b="1" dirty="0">
                <a:solidFill>
                  <a:srgbClr val="1E2A38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A REIT must distribute at least 80% of its taxable income to qualify for tax benefits.</a:t>
            </a:r>
            <a:endParaRPr lang="en-US" sz="2530" dirty="0"/>
          </a:p>
        </p:txBody>
      </p:sp>
      <p:sp>
        <p:nvSpPr>
          <p:cNvPr id="6" name="Shape 4"/>
          <p:cNvSpPr/>
          <p:nvPr/>
        </p:nvSpPr>
        <p:spPr>
          <a:xfrm>
            <a:off x="502920" y="3200400"/>
            <a:ext cx="5364328" cy="1188720"/>
          </a:xfrm>
          <a:prstGeom prst="roundRect">
            <a:avLst>
              <a:gd name="adj" fmla="val 6923"/>
            </a:avLst>
          </a:prstGeom>
          <a:solidFill>
            <a:srgbClr val="FFFFFF"/>
          </a:solidFill>
          <a:ln w="12700">
            <a:solidFill>
              <a:srgbClr val="C8C0B0"/>
            </a:solidFill>
            <a:prstDash val="solid"/>
          </a:ln>
        </p:spPr>
      </p:sp>
      <p:sp>
        <p:nvSpPr>
          <p:cNvPr id="7" name="Text 5"/>
          <p:cNvSpPr/>
          <p:nvPr/>
        </p:nvSpPr>
        <p:spPr>
          <a:xfrm>
            <a:off x="502920" y="3200400"/>
            <a:ext cx="5364328" cy="11887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3640" b="1" dirty="0">
                <a:solidFill>
                  <a:srgbClr val="9A948A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TRUE</a:t>
            </a:r>
            <a:endParaRPr lang="en-US" sz="3640" dirty="0"/>
          </a:p>
        </p:txBody>
      </p:sp>
      <p:sp>
        <p:nvSpPr>
          <p:cNvPr id="8" name="Shape 6"/>
          <p:cNvSpPr/>
          <p:nvPr/>
        </p:nvSpPr>
        <p:spPr>
          <a:xfrm>
            <a:off x="6324448" y="3200400"/>
            <a:ext cx="5364328" cy="1188720"/>
          </a:xfrm>
          <a:prstGeom prst="roundRect">
            <a:avLst>
              <a:gd name="adj" fmla="val 6923"/>
            </a:avLst>
          </a:prstGeom>
          <a:solidFill>
            <a:srgbClr val="E4EDE6"/>
          </a:solidFill>
          <a:ln w="12700">
            <a:solidFill>
              <a:srgbClr val="4F7A5C"/>
            </a:solidFill>
            <a:prstDash val="solid"/>
          </a:ln>
        </p:spPr>
      </p:sp>
      <p:sp>
        <p:nvSpPr>
          <p:cNvPr id="9" name="Text 7"/>
          <p:cNvSpPr/>
          <p:nvPr/>
        </p:nvSpPr>
        <p:spPr>
          <a:xfrm>
            <a:off x="6324448" y="3200400"/>
            <a:ext cx="5364328" cy="11887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3640" b="1" dirty="0">
                <a:solidFill>
                  <a:srgbClr val="4F7A5C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FALSE</a:t>
            </a:r>
            <a:endParaRPr lang="en-US" sz="3640" dirty="0"/>
          </a:p>
        </p:txBody>
      </p:sp>
      <p:sp>
        <p:nvSpPr>
          <p:cNvPr id="10" name="Text 8"/>
          <p:cNvSpPr/>
          <p:nvPr/>
        </p:nvSpPr>
        <p:spPr>
          <a:xfrm>
            <a:off x="10911535" y="3337560"/>
            <a:ext cx="548640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2860" b="1" dirty="0">
                <a:solidFill>
                  <a:srgbClr val="4F7A5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✓</a:t>
            </a:r>
            <a:endParaRPr lang="en-US" sz="2860" dirty="0"/>
          </a:p>
        </p:txBody>
      </p:sp>
      <p:sp>
        <p:nvSpPr>
          <p:cNvPr id="11" name="Shape 9"/>
          <p:cNvSpPr/>
          <p:nvPr/>
        </p:nvSpPr>
        <p:spPr>
          <a:xfrm>
            <a:off x="502920" y="4709160"/>
            <a:ext cx="11185855" cy="1051560"/>
          </a:xfrm>
          <a:prstGeom prst="roundRect">
            <a:avLst>
              <a:gd name="adj" fmla="val 6957"/>
            </a:avLst>
          </a:prstGeom>
          <a:solidFill>
            <a:srgbClr val="4F7A5C"/>
          </a:solidFill>
          <a:ln/>
        </p:spPr>
      </p:sp>
      <p:sp>
        <p:nvSpPr>
          <p:cNvPr id="12" name="Text 10"/>
          <p:cNvSpPr/>
          <p:nvPr/>
        </p:nvSpPr>
        <p:spPr>
          <a:xfrm>
            <a:off x="868680" y="4709160"/>
            <a:ext cx="10545775" cy="10515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ct val="108000"/>
              </a:lnSpc>
              <a:buNone/>
            </a:pPr>
            <a:r>
              <a:rPr lang="en-US" sz="161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ANSWER:  FALSE.   </a:t>
            </a:r>
            <a:r>
              <a:rPr lang="en-US" sz="1610" dirty="0">
                <a:solidFill>
                  <a:srgbClr val="EAF2E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The requirement is 90%, not 80%. Missing this threshold risks losing the REIT's tax-efficient status.</a:t>
            </a:r>
            <a:endParaRPr lang="en-US" sz="1610" dirty="0"/>
          </a:p>
        </p:txBody>
      </p:sp>
      <p:sp>
        <p:nvSpPr>
          <p:cNvPr id="13" name="Shape 11"/>
          <p:cNvSpPr/>
          <p:nvPr/>
        </p:nvSpPr>
        <p:spPr>
          <a:xfrm>
            <a:off x="502920" y="6419088"/>
            <a:ext cx="11185855" cy="0"/>
          </a:xfrm>
          <a:prstGeom prst="line">
            <a:avLst/>
          </a:prstGeom>
          <a:noFill/>
          <a:ln w="9525">
            <a:solidFill>
              <a:srgbClr val="C8C0B0"/>
            </a:solidFill>
            <a:prstDash val="solid"/>
          </a:ln>
        </p:spPr>
      </p:sp>
      <p:sp>
        <p:nvSpPr>
          <p:cNvPr id="14" name="Text 12"/>
          <p:cNvSpPr/>
          <p:nvPr/>
        </p:nvSpPr>
        <p:spPr>
          <a:xfrm>
            <a:off x="502920" y="6455664"/>
            <a:ext cx="54864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40" dirty="0">
                <a:solidFill>
                  <a:srgbClr val="5A5A5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Prepared by Dr. Emad Zaher</a:t>
            </a:r>
            <a:endParaRPr lang="en-US" sz="1240" dirty="0"/>
          </a:p>
        </p:txBody>
      </p:sp>
      <p:sp>
        <p:nvSpPr>
          <p:cNvPr id="15" name="Text 13"/>
          <p:cNvSpPr/>
          <p:nvPr/>
        </p:nvSpPr>
        <p:spPr>
          <a:xfrm>
            <a:off x="11140135" y="6455664"/>
            <a:ext cx="54864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1240" dirty="0">
                <a:solidFill>
                  <a:srgbClr val="5A5A5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31</a:t>
            </a:r>
            <a:endParaRPr lang="en-US" sz="1240" dirty="0"/>
          </a:p>
        </p:txBody>
      </p:sp>
    </p:spTree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2">
    <p:bg>
      <p:bgPr>
        <a:blipFill>
          <a:blip r:embed="rId3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02920" y="457200"/>
            <a:ext cx="5486400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460" b="1" kern="0" spc="200" dirty="0">
                <a:solidFill>
                  <a:srgbClr val="B8504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QUESTION 10 OF 15</a:t>
            </a:r>
            <a:endParaRPr lang="en-US" sz="1460" dirty="0"/>
          </a:p>
        </p:txBody>
      </p:sp>
      <p:sp>
        <p:nvSpPr>
          <p:cNvPr id="3" name="Text 1"/>
          <p:cNvSpPr/>
          <p:nvPr/>
        </p:nvSpPr>
        <p:spPr>
          <a:xfrm>
            <a:off x="502920" y="786384"/>
            <a:ext cx="11185855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520" b="1" kern="0" spc="100" dirty="0">
                <a:solidFill>
                  <a:srgbClr val="1E2A3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TRUE  OR  FALSE   ·   REIT Types</a:t>
            </a:r>
            <a:endParaRPr lang="en-US" sz="1520" dirty="0"/>
          </a:p>
        </p:txBody>
      </p:sp>
      <p:sp>
        <p:nvSpPr>
          <p:cNvPr id="4" name="Shape 2"/>
          <p:cNvSpPr/>
          <p:nvPr/>
        </p:nvSpPr>
        <p:spPr>
          <a:xfrm>
            <a:off x="502920" y="1325880"/>
            <a:ext cx="11185855" cy="1600200"/>
          </a:xfrm>
          <a:prstGeom prst="roundRect">
            <a:avLst>
              <a:gd name="adj" fmla="val 5143"/>
            </a:avLst>
          </a:prstGeom>
          <a:solidFill>
            <a:srgbClr val="FFFFFF"/>
          </a:solidFill>
          <a:ln w="12700">
            <a:solidFill>
              <a:srgbClr val="C8C0B0"/>
            </a:solidFill>
            <a:prstDash val="solid"/>
          </a:ln>
        </p:spPr>
      </p:sp>
      <p:sp>
        <p:nvSpPr>
          <p:cNvPr id="5" name="Text 3"/>
          <p:cNvSpPr/>
          <p:nvPr/>
        </p:nvSpPr>
        <p:spPr>
          <a:xfrm>
            <a:off x="914400" y="1325880"/>
            <a:ext cx="10362895" cy="160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lnSpc>
                <a:spcPct val="105000"/>
              </a:lnSpc>
              <a:buNone/>
            </a:pPr>
            <a:r>
              <a:rPr lang="en-US" sz="2530" b="1" dirty="0">
                <a:solidFill>
                  <a:srgbClr val="1E2A38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Equity REITs own and manage physical properties, earning income mainly from rents.</a:t>
            </a:r>
            <a:endParaRPr lang="en-US" sz="2530" dirty="0"/>
          </a:p>
        </p:txBody>
      </p:sp>
      <p:sp>
        <p:nvSpPr>
          <p:cNvPr id="6" name="Shape 4"/>
          <p:cNvSpPr/>
          <p:nvPr/>
        </p:nvSpPr>
        <p:spPr>
          <a:xfrm>
            <a:off x="502920" y="3200400"/>
            <a:ext cx="5364328" cy="1188720"/>
          </a:xfrm>
          <a:prstGeom prst="roundRect">
            <a:avLst>
              <a:gd name="adj" fmla="val 6923"/>
            </a:avLst>
          </a:prstGeom>
          <a:solidFill>
            <a:srgbClr val="E4EDE6"/>
          </a:solidFill>
          <a:ln w="12700">
            <a:solidFill>
              <a:srgbClr val="4F7A5C"/>
            </a:solidFill>
            <a:prstDash val="solid"/>
          </a:ln>
        </p:spPr>
      </p:sp>
      <p:sp>
        <p:nvSpPr>
          <p:cNvPr id="7" name="Text 5"/>
          <p:cNvSpPr/>
          <p:nvPr/>
        </p:nvSpPr>
        <p:spPr>
          <a:xfrm>
            <a:off x="502920" y="3200400"/>
            <a:ext cx="5364328" cy="11887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3640" b="1" dirty="0">
                <a:solidFill>
                  <a:srgbClr val="4F7A5C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TRUE</a:t>
            </a:r>
            <a:endParaRPr lang="en-US" sz="3640" dirty="0"/>
          </a:p>
        </p:txBody>
      </p:sp>
      <p:sp>
        <p:nvSpPr>
          <p:cNvPr id="8" name="Text 6"/>
          <p:cNvSpPr/>
          <p:nvPr/>
        </p:nvSpPr>
        <p:spPr>
          <a:xfrm>
            <a:off x="5090008" y="3337560"/>
            <a:ext cx="548640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2860" b="1" dirty="0">
                <a:solidFill>
                  <a:srgbClr val="4F7A5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✓</a:t>
            </a:r>
            <a:endParaRPr lang="en-US" sz="2860" dirty="0"/>
          </a:p>
        </p:txBody>
      </p:sp>
      <p:sp>
        <p:nvSpPr>
          <p:cNvPr id="9" name="Shape 7"/>
          <p:cNvSpPr/>
          <p:nvPr/>
        </p:nvSpPr>
        <p:spPr>
          <a:xfrm>
            <a:off x="6324448" y="3200400"/>
            <a:ext cx="5364328" cy="1188720"/>
          </a:xfrm>
          <a:prstGeom prst="roundRect">
            <a:avLst>
              <a:gd name="adj" fmla="val 6923"/>
            </a:avLst>
          </a:prstGeom>
          <a:solidFill>
            <a:srgbClr val="FFFFFF"/>
          </a:solidFill>
          <a:ln w="12700">
            <a:solidFill>
              <a:srgbClr val="C8C0B0"/>
            </a:solidFill>
            <a:prstDash val="solid"/>
          </a:ln>
        </p:spPr>
      </p:sp>
      <p:sp>
        <p:nvSpPr>
          <p:cNvPr id="10" name="Text 8"/>
          <p:cNvSpPr/>
          <p:nvPr/>
        </p:nvSpPr>
        <p:spPr>
          <a:xfrm>
            <a:off x="6324448" y="3200400"/>
            <a:ext cx="5364328" cy="11887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3640" b="1" dirty="0">
                <a:solidFill>
                  <a:srgbClr val="9A948A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FALSE</a:t>
            </a:r>
            <a:endParaRPr lang="en-US" sz="3640" dirty="0"/>
          </a:p>
        </p:txBody>
      </p:sp>
      <p:sp>
        <p:nvSpPr>
          <p:cNvPr id="11" name="Shape 9"/>
          <p:cNvSpPr/>
          <p:nvPr/>
        </p:nvSpPr>
        <p:spPr>
          <a:xfrm>
            <a:off x="502920" y="4709160"/>
            <a:ext cx="11185855" cy="1051560"/>
          </a:xfrm>
          <a:prstGeom prst="roundRect">
            <a:avLst>
              <a:gd name="adj" fmla="val 6957"/>
            </a:avLst>
          </a:prstGeom>
          <a:solidFill>
            <a:srgbClr val="4F7A5C"/>
          </a:solidFill>
          <a:ln/>
        </p:spPr>
      </p:sp>
      <p:sp>
        <p:nvSpPr>
          <p:cNvPr id="12" name="Text 10"/>
          <p:cNvSpPr/>
          <p:nvPr/>
        </p:nvSpPr>
        <p:spPr>
          <a:xfrm>
            <a:off x="868680" y="4709160"/>
            <a:ext cx="10545775" cy="10515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ct val="108000"/>
              </a:lnSpc>
              <a:buNone/>
            </a:pPr>
            <a:r>
              <a:rPr lang="en-US" sz="161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ANSWER:  TRUE.   </a:t>
            </a:r>
            <a:r>
              <a:rPr lang="en-US" sz="1610" dirty="0">
                <a:solidFill>
                  <a:srgbClr val="EAF2E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Exactly. Equity REITs are property owners. Mortgage REITs, by contrast, are lenders that earn interest income.</a:t>
            </a:r>
            <a:endParaRPr lang="en-US" sz="1610" dirty="0"/>
          </a:p>
        </p:txBody>
      </p:sp>
      <p:sp>
        <p:nvSpPr>
          <p:cNvPr id="13" name="Shape 11"/>
          <p:cNvSpPr/>
          <p:nvPr/>
        </p:nvSpPr>
        <p:spPr>
          <a:xfrm>
            <a:off x="502920" y="6419088"/>
            <a:ext cx="11185855" cy="0"/>
          </a:xfrm>
          <a:prstGeom prst="line">
            <a:avLst/>
          </a:prstGeom>
          <a:noFill/>
          <a:ln w="9525">
            <a:solidFill>
              <a:srgbClr val="C8C0B0"/>
            </a:solidFill>
            <a:prstDash val="solid"/>
          </a:ln>
        </p:spPr>
      </p:sp>
      <p:sp>
        <p:nvSpPr>
          <p:cNvPr id="14" name="Text 12"/>
          <p:cNvSpPr/>
          <p:nvPr/>
        </p:nvSpPr>
        <p:spPr>
          <a:xfrm>
            <a:off x="502920" y="6455664"/>
            <a:ext cx="54864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40" dirty="0">
                <a:solidFill>
                  <a:srgbClr val="5A5A5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Prepared by Dr. Emad Zaher</a:t>
            </a:r>
            <a:endParaRPr lang="en-US" sz="1240" dirty="0"/>
          </a:p>
        </p:txBody>
      </p:sp>
      <p:sp>
        <p:nvSpPr>
          <p:cNvPr id="15" name="Text 13"/>
          <p:cNvSpPr/>
          <p:nvPr/>
        </p:nvSpPr>
        <p:spPr>
          <a:xfrm>
            <a:off x="11140135" y="6455664"/>
            <a:ext cx="54864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1240" dirty="0">
                <a:solidFill>
                  <a:srgbClr val="5A5A5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32</a:t>
            </a:r>
            <a:endParaRPr lang="en-US" sz="1240" dirty="0"/>
          </a:p>
        </p:txBody>
      </p:sp>
    </p:spTree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3">
    <p:bg>
      <p:bgPr>
        <a:blipFill>
          <a:blip r:embed="rId3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02920" y="457200"/>
            <a:ext cx="5486400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460" b="1" kern="0" spc="200" dirty="0">
                <a:solidFill>
                  <a:srgbClr val="B8504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QUESTION 11 OF 15</a:t>
            </a:r>
            <a:endParaRPr lang="en-US" sz="1460" dirty="0"/>
          </a:p>
        </p:txBody>
      </p:sp>
      <p:sp>
        <p:nvSpPr>
          <p:cNvPr id="3" name="Text 1"/>
          <p:cNvSpPr/>
          <p:nvPr/>
        </p:nvSpPr>
        <p:spPr>
          <a:xfrm>
            <a:off x="502920" y="786384"/>
            <a:ext cx="11185855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520" b="1" kern="0" spc="100" dirty="0">
                <a:solidFill>
                  <a:srgbClr val="1E2A3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TRUE  OR  FALSE   ·   REIT Metrics</a:t>
            </a:r>
            <a:endParaRPr lang="en-US" sz="1520" dirty="0"/>
          </a:p>
        </p:txBody>
      </p:sp>
      <p:sp>
        <p:nvSpPr>
          <p:cNvPr id="4" name="Shape 2"/>
          <p:cNvSpPr/>
          <p:nvPr/>
        </p:nvSpPr>
        <p:spPr>
          <a:xfrm>
            <a:off x="502920" y="1325880"/>
            <a:ext cx="11185855" cy="1600200"/>
          </a:xfrm>
          <a:prstGeom prst="roundRect">
            <a:avLst>
              <a:gd name="adj" fmla="val 5143"/>
            </a:avLst>
          </a:prstGeom>
          <a:solidFill>
            <a:srgbClr val="FFFFFF"/>
          </a:solidFill>
          <a:ln w="12700">
            <a:solidFill>
              <a:srgbClr val="C8C0B0"/>
            </a:solidFill>
            <a:prstDash val="solid"/>
          </a:ln>
        </p:spPr>
      </p:sp>
      <p:sp>
        <p:nvSpPr>
          <p:cNvPr id="5" name="Text 3"/>
          <p:cNvSpPr/>
          <p:nvPr/>
        </p:nvSpPr>
        <p:spPr>
          <a:xfrm>
            <a:off x="914400" y="1325880"/>
            <a:ext cx="10362895" cy="160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lnSpc>
                <a:spcPct val="105000"/>
              </a:lnSpc>
              <a:buNone/>
            </a:pPr>
            <a:r>
              <a:rPr lang="en-US" sz="2530" b="1" dirty="0">
                <a:solidFill>
                  <a:srgbClr val="1E2A38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AFFO is always higher than FFO for any given REIT.</a:t>
            </a:r>
            <a:endParaRPr lang="en-US" sz="2530" dirty="0"/>
          </a:p>
        </p:txBody>
      </p:sp>
      <p:sp>
        <p:nvSpPr>
          <p:cNvPr id="6" name="Shape 4"/>
          <p:cNvSpPr/>
          <p:nvPr/>
        </p:nvSpPr>
        <p:spPr>
          <a:xfrm>
            <a:off x="502920" y="3200400"/>
            <a:ext cx="5364328" cy="1188720"/>
          </a:xfrm>
          <a:prstGeom prst="roundRect">
            <a:avLst>
              <a:gd name="adj" fmla="val 6923"/>
            </a:avLst>
          </a:prstGeom>
          <a:solidFill>
            <a:srgbClr val="FFFFFF"/>
          </a:solidFill>
          <a:ln w="12700">
            <a:solidFill>
              <a:srgbClr val="C8C0B0"/>
            </a:solidFill>
            <a:prstDash val="solid"/>
          </a:ln>
        </p:spPr>
      </p:sp>
      <p:sp>
        <p:nvSpPr>
          <p:cNvPr id="7" name="Text 5"/>
          <p:cNvSpPr/>
          <p:nvPr/>
        </p:nvSpPr>
        <p:spPr>
          <a:xfrm>
            <a:off x="502920" y="3200400"/>
            <a:ext cx="5364328" cy="11887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3640" b="1" dirty="0">
                <a:solidFill>
                  <a:srgbClr val="9A948A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TRUE</a:t>
            </a:r>
            <a:endParaRPr lang="en-US" sz="3640" dirty="0"/>
          </a:p>
        </p:txBody>
      </p:sp>
      <p:sp>
        <p:nvSpPr>
          <p:cNvPr id="8" name="Shape 6"/>
          <p:cNvSpPr/>
          <p:nvPr/>
        </p:nvSpPr>
        <p:spPr>
          <a:xfrm>
            <a:off x="6324448" y="3200400"/>
            <a:ext cx="5364328" cy="1188720"/>
          </a:xfrm>
          <a:prstGeom prst="roundRect">
            <a:avLst>
              <a:gd name="adj" fmla="val 6923"/>
            </a:avLst>
          </a:prstGeom>
          <a:solidFill>
            <a:srgbClr val="E4EDE6"/>
          </a:solidFill>
          <a:ln w="12700">
            <a:solidFill>
              <a:srgbClr val="4F7A5C"/>
            </a:solidFill>
            <a:prstDash val="solid"/>
          </a:ln>
        </p:spPr>
      </p:sp>
      <p:sp>
        <p:nvSpPr>
          <p:cNvPr id="9" name="Text 7"/>
          <p:cNvSpPr/>
          <p:nvPr/>
        </p:nvSpPr>
        <p:spPr>
          <a:xfrm>
            <a:off x="6324448" y="3200400"/>
            <a:ext cx="5364328" cy="11887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3640" b="1" dirty="0">
                <a:solidFill>
                  <a:srgbClr val="4F7A5C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FALSE</a:t>
            </a:r>
            <a:endParaRPr lang="en-US" sz="3640" dirty="0"/>
          </a:p>
        </p:txBody>
      </p:sp>
      <p:sp>
        <p:nvSpPr>
          <p:cNvPr id="10" name="Text 8"/>
          <p:cNvSpPr/>
          <p:nvPr/>
        </p:nvSpPr>
        <p:spPr>
          <a:xfrm>
            <a:off x="10911535" y="3337560"/>
            <a:ext cx="548640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2860" b="1" dirty="0">
                <a:solidFill>
                  <a:srgbClr val="4F7A5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✓</a:t>
            </a:r>
            <a:endParaRPr lang="en-US" sz="2860" dirty="0"/>
          </a:p>
        </p:txBody>
      </p:sp>
      <p:sp>
        <p:nvSpPr>
          <p:cNvPr id="11" name="Shape 9"/>
          <p:cNvSpPr/>
          <p:nvPr/>
        </p:nvSpPr>
        <p:spPr>
          <a:xfrm>
            <a:off x="502920" y="4709160"/>
            <a:ext cx="11185855" cy="1051560"/>
          </a:xfrm>
          <a:prstGeom prst="roundRect">
            <a:avLst>
              <a:gd name="adj" fmla="val 6957"/>
            </a:avLst>
          </a:prstGeom>
          <a:solidFill>
            <a:srgbClr val="4F7A5C"/>
          </a:solidFill>
          <a:ln/>
        </p:spPr>
      </p:sp>
      <p:sp>
        <p:nvSpPr>
          <p:cNvPr id="12" name="Text 10"/>
          <p:cNvSpPr/>
          <p:nvPr/>
        </p:nvSpPr>
        <p:spPr>
          <a:xfrm>
            <a:off x="868680" y="4709160"/>
            <a:ext cx="10545775" cy="10515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ct val="108000"/>
              </a:lnSpc>
              <a:buNone/>
            </a:pPr>
            <a:r>
              <a:rPr lang="en-US" sz="161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ANSWER:  FALSE.   </a:t>
            </a:r>
            <a:r>
              <a:rPr lang="en-US" sz="1610" dirty="0">
                <a:solidFill>
                  <a:srgbClr val="EAF2E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AFFO is always LOWER than FFO, because it deducts maintenance CapEx and straight-line rent adjustments.</a:t>
            </a:r>
            <a:endParaRPr lang="en-US" sz="1610" dirty="0"/>
          </a:p>
        </p:txBody>
      </p:sp>
      <p:sp>
        <p:nvSpPr>
          <p:cNvPr id="13" name="Shape 11"/>
          <p:cNvSpPr/>
          <p:nvPr/>
        </p:nvSpPr>
        <p:spPr>
          <a:xfrm>
            <a:off x="502920" y="6419088"/>
            <a:ext cx="11185855" cy="0"/>
          </a:xfrm>
          <a:prstGeom prst="line">
            <a:avLst/>
          </a:prstGeom>
          <a:noFill/>
          <a:ln w="9525">
            <a:solidFill>
              <a:srgbClr val="C8C0B0"/>
            </a:solidFill>
            <a:prstDash val="solid"/>
          </a:ln>
        </p:spPr>
      </p:sp>
      <p:sp>
        <p:nvSpPr>
          <p:cNvPr id="14" name="Text 12"/>
          <p:cNvSpPr/>
          <p:nvPr/>
        </p:nvSpPr>
        <p:spPr>
          <a:xfrm>
            <a:off x="502920" y="6455664"/>
            <a:ext cx="54864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40" dirty="0">
                <a:solidFill>
                  <a:srgbClr val="5A5A5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Prepared by Dr. Emad Zaher</a:t>
            </a:r>
            <a:endParaRPr lang="en-US" sz="1240" dirty="0"/>
          </a:p>
        </p:txBody>
      </p:sp>
      <p:sp>
        <p:nvSpPr>
          <p:cNvPr id="15" name="Text 13"/>
          <p:cNvSpPr/>
          <p:nvPr/>
        </p:nvSpPr>
        <p:spPr>
          <a:xfrm>
            <a:off x="11140135" y="6455664"/>
            <a:ext cx="54864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1240" dirty="0">
                <a:solidFill>
                  <a:srgbClr val="5A5A5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33</a:t>
            </a:r>
            <a:endParaRPr lang="en-US" sz="1240" dirty="0"/>
          </a:p>
        </p:txBody>
      </p:sp>
    </p:spTree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4">
    <p:bg>
      <p:bgPr>
        <a:blipFill>
          <a:blip r:embed="rId3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02920" y="457200"/>
            <a:ext cx="5486400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460" b="1" kern="0" spc="200" dirty="0">
                <a:solidFill>
                  <a:srgbClr val="B8504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QUESTION 12 OF 15</a:t>
            </a:r>
            <a:endParaRPr lang="en-US" sz="1460" dirty="0"/>
          </a:p>
        </p:txBody>
      </p:sp>
      <p:sp>
        <p:nvSpPr>
          <p:cNvPr id="3" name="Text 1"/>
          <p:cNvSpPr/>
          <p:nvPr/>
        </p:nvSpPr>
        <p:spPr>
          <a:xfrm>
            <a:off x="502920" y="786384"/>
            <a:ext cx="11185855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520" b="1" kern="0" spc="100" dirty="0">
                <a:solidFill>
                  <a:srgbClr val="1E2A3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TRUE  OR  FALSE   ·   Regional Markets</a:t>
            </a:r>
            <a:endParaRPr lang="en-US" sz="1520" dirty="0"/>
          </a:p>
        </p:txBody>
      </p:sp>
      <p:sp>
        <p:nvSpPr>
          <p:cNvPr id="4" name="Shape 2"/>
          <p:cNvSpPr/>
          <p:nvPr/>
        </p:nvSpPr>
        <p:spPr>
          <a:xfrm>
            <a:off x="502920" y="1325880"/>
            <a:ext cx="11185855" cy="1600200"/>
          </a:xfrm>
          <a:prstGeom prst="roundRect">
            <a:avLst>
              <a:gd name="adj" fmla="val 5143"/>
            </a:avLst>
          </a:prstGeom>
          <a:solidFill>
            <a:srgbClr val="FFFFFF"/>
          </a:solidFill>
          <a:ln w="12700">
            <a:solidFill>
              <a:srgbClr val="C8C0B0"/>
            </a:solidFill>
            <a:prstDash val="solid"/>
          </a:ln>
        </p:spPr>
      </p:sp>
      <p:sp>
        <p:nvSpPr>
          <p:cNvPr id="5" name="Text 3"/>
          <p:cNvSpPr/>
          <p:nvPr/>
        </p:nvSpPr>
        <p:spPr>
          <a:xfrm>
            <a:off x="914400" y="1325880"/>
            <a:ext cx="10362895" cy="160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lnSpc>
                <a:spcPct val="105000"/>
              </a:lnSpc>
              <a:buNone/>
            </a:pPr>
            <a:r>
              <a:rPr lang="en-US" sz="2530" b="1" dirty="0">
                <a:solidFill>
                  <a:srgbClr val="1E2A38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Saudi Arabia has more active publicly listed REITs than Egypt as of 2024.</a:t>
            </a:r>
            <a:endParaRPr lang="en-US" sz="2530" dirty="0"/>
          </a:p>
        </p:txBody>
      </p:sp>
      <p:sp>
        <p:nvSpPr>
          <p:cNvPr id="6" name="Shape 4"/>
          <p:cNvSpPr/>
          <p:nvPr/>
        </p:nvSpPr>
        <p:spPr>
          <a:xfrm>
            <a:off x="502920" y="3200400"/>
            <a:ext cx="5364328" cy="1188720"/>
          </a:xfrm>
          <a:prstGeom prst="roundRect">
            <a:avLst>
              <a:gd name="adj" fmla="val 6923"/>
            </a:avLst>
          </a:prstGeom>
          <a:solidFill>
            <a:srgbClr val="E4EDE6"/>
          </a:solidFill>
          <a:ln w="12700">
            <a:solidFill>
              <a:srgbClr val="4F7A5C"/>
            </a:solidFill>
            <a:prstDash val="solid"/>
          </a:ln>
        </p:spPr>
      </p:sp>
      <p:sp>
        <p:nvSpPr>
          <p:cNvPr id="7" name="Text 5"/>
          <p:cNvSpPr/>
          <p:nvPr/>
        </p:nvSpPr>
        <p:spPr>
          <a:xfrm>
            <a:off x="502920" y="3200400"/>
            <a:ext cx="5364328" cy="11887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3640" b="1" dirty="0">
                <a:solidFill>
                  <a:srgbClr val="4F7A5C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TRUE</a:t>
            </a:r>
            <a:endParaRPr lang="en-US" sz="3640" dirty="0"/>
          </a:p>
        </p:txBody>
      </p:sp>
      <p:sp>
        <p:nvSpPr>
          <p:cNvPr id="8" name="Text 6"/>
          <p:cNvSpPr/>
          <p:nvPr/>
        </p:nvSpPr>
        <p:spPr>
          <a:xfrm>
            <a:off x="5090008" y="3337560"/>
            <a:ext cx="548640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2860" b="1" dirty="0">
                <a:solidFill>
                  <a:srgbClr val="4F7A5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✓</a:t>
            </a:r>
            <a:endParaRPr lang="en-US" sz="2860" dirty="0"/>
          </a:p>
        </p:txBody>
      </p:sp>
      <p:sp>
        <p:nvSpPr>
          <p:cNvPr id="9" name="Shape 7"/>
          <p:cNvSpPr/>
          <p:nvPr/>
        </p:nvSpPr>
        <p:spPr>
          <a:xfrm>
            <a:off x="6324448" y="3200400"/>
            <a:ext cx="5364328" cy="1188720"/>
          </a:xfrm>
          <a:prstGeom prst="roundRect">
            <a:avLst>
              <a:gd name="adj" fmla="val 6923"/>
            </a:avLst>
          </a:prstGeom>
          <a:solidFill>
            <a:srgbClr val="FFFFFF"/>
          </a:solidFill>
          <a:ln w="12700">
            <a:solidFill>
              <a:srgbClr val="C8C0B0"/>
            </a:solidFill>
            <a:prstDash val="solid"/>
          </a:ln>
        </p:spPr>
      </p:sp>
      <p:sp>
        <p:nvSpPr>
          <p:cNvPr id="10" name="Text 8"/>
          <p:cNvSpPr/>
          <p:nvPr/>
        </p:nvSpPr>
        <p:spPr>
          <a:xfrm>
            <a:off x="6324448" y="3200400"/>
            <a:ext cx="5364328" cy="11887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3640" b="1" dirty="0">
                <a:solidFill>
                  <a:srgbClr val="9A948A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FALSE</a:t>
            </a:r>
            <a:endParaRPr lang="en-US" sz="3640" dirty="0"/>
          </a:p>
        </p:txBody>
      </p:sp>
      <p:sp>
        <p:nvSpPr>
          <p:cNvPr id="11" name="Shape 9"/>
          <p:cNvSpPr/>
          <p:nvPr/>
        </p:nvSpPr>
        <p:spPr>
          <a:xfrm>
            <a:off x="502920" y="4709160"/>
            <a:ext cx="11185855" cy="1051560"/>
          </a:xfrm>
          <a:prstGeom prst="roundRect">
            <a:avLst>
              <a:gd name="adj" fmla="val 6957"/>
            </a:avLst>
          </a:prstGeom>
          <a:solidFill>
            <a:srgbClr val="4F7A5C"/>
          </a:solidFill>
          <a:ln/>
        </p:spPr>
      </p:sp>
      <p:sp>
        <p:nvSpPr>
          <p:cNvPr id="12" name="Text 10"/>
          <p:cNvSpPr/>
          <p:nvPr/>
        </p:nvSpPr>
        <p:spPr>
          <a:xfrm>
            <a:off x="868680" y="4709160"/>
            <a:ext cx="10545775" cy="10515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ct val="108000"/>
              </a:lnSpc>
              <a:buNone/>
            </a:pPr>
            <a:r>
              <a:rPr lang="en-US" sz="161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ANSWER:  TRUE.   </a:t>
            </a:r>
            <a:r>
              <a:rPr lang="en-US" sz="1610" dirty="0">
                <a:solidFill>
                  <a:srgbClr val="EAF2E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Saudi Tadawul lists around 18 REITs, while Egypt's EGX has only 1–2 active REIT listings.</a:t>
            </a:r>
            <a:endParaRPr lang="en-US" sz="1610" dirty="0"/>
          </a:p>
        </p:txBody>
      </p:sp>
      <p:sp>
        <p:nvSpPr>
          <p:cNvPr id="13" name="Shape 11"/>
          <p:cNvSpPr/>
          <p:nvPr/>
        </p:nvSpPr>
        <p:spPr>
          <a:xfrm>
            <a:off x="502920" y="6419088"/>
            <a:ext cx="11185855" cy="0"/>
          </a:xfrm>
          <a:prstGeom prst="line">
            <a:avLst/>
          </a:prstGeom>
          <a:noFill/>
          <a:ln w="9525">
            <a:solidFill>
              <a:srgbClr val="C8C0B0"/>
            </a:solidFill>
            <a:prstDash val="solid"/>
          </a:ln>
        </p:spPr>
      </p:sp>
      <p:sp>
        <p:nvSpPr>
          <p:cNvPr id="14" name="Text 12"/>
          <p:cNvSpPr/>
          <p:nvPr/>
        </p:nvSpPr>
        <p:spPr>
          <a:xfrm>
            <a:off x="502920" y="6455664"/>
            <a:ext cx="54864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40" dirty="0">
                <a:solidFill>
                  <a:srgbClr val="5A5A5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Prepared by Dr. Emad Zaher</a:t>
            </a:r>
            <a:endParaRPr lang="en-US" sz="1240" dirty="0"/>
          </a:p>
        </p:txBody>
      </p:sp>
      <p:sp>
        <p:nvSpPr>
          <p:cNvPr id="15" name="Text 13"/>
          <p:cNvSpPr/>
          <p:nvPr/>
        </p:nvSpPr>
        <p:spPr>
          <a:xfrm>
            <a:off x="11140135" y="6455664"/>
            <a:ext cx="54864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1240" dirty="0">
                <a:solidFill>
                  <a:srgbClr val="5A5A5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34</a:t>
            </a:r>
            <a:endParaRPr lang="en-US" sz="1240" dirty="0"/>
          </a:p>
        </p:txBody>
      </p:sp>
    </p:spTree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6">
    <p:bg>
      <p:bgPr>
        <a:blipFill>
          <a:blip r:embed="rId3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02920" y="457200"/>
            <a:ext cx="5486400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460" b="1" kern="0" spc="200" dirty="0">
                <a:solidFill>
                  <a:srgbClr val="B8504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QUESTION 14 OF 15</a:t>
            </a:r>
            <a:endParaRPr lang="en-US" sz="1460" dirty="0"/>
          </a:p>
        </p:txBody>
      </p:sp>
      <p:sp>
        <p:nvSpPr>
          <p:cNvPr id="3" name="Text 1"/>
          <p:cNvSpPr/>
          <p:nvPr/>
        </p:nvSpPr>
        <p:spPr>
          <a:xfrm>
            <a:off x="502920" y="786384"/>
            <a:ext cx="11185855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520" b="1" kern="0" spc="100" dirty="0">
                <a:solidFill>
                  <a:srgbClr val="1E2A3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CALCULATION   ·   FFO &amp; AFFO</a:t>
            </a:r>
            <a:endParaRPr lang="en-US" sz="1520" dirty="0"/>
          </a:p>
        </p:txBody>
      </p:sp>
      <p:sp>
        <p:nvSpPr>
          <p:cNvPr id="4" name="Text 2"/>
          <p:cNvSpPr/>
          <p:nvPr/>
        </p:nvSpPr>
        <p:spPr>
          <a:xfrm>
            <a:off x="502920" y="1188720"/>
            <a:ext cx="11185855" cy="91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ct val="103000"/>
              </a:lnSpc>
              <a:buNone/>
            </a:pPr>
            <a:r>
              <a:rPr lang="en-US" sz="2420" b="1" dirty="0">
                <a:solidFill>
                  <a:srgbClr val="1E2A38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A REIT reports the figures below. Calculate its FFO and AFFO.</a:t>
            </a:r>
            <a:endParaRPr lang="en-US" sz="2420" dirty="0"/>
          </a:p>
        </p:txBody>
      </p:sp>
      <p:sp>
        <p:nvSpPr>
          <p:cNvPr id="5" name="Shape 3"/>
          <p:cNvSpPr/>
          <p:nvPr/>
        </p:nvSpPr>
        <p:spPr>
          <a:xfrm>
            <a:off x="502920" y="2286000"/>
            <a:ext cx="4846320" cy="2971800"/>
          </a:xfrm>
          <a:prstGeom prst="roundRect">
            <a:avLst>
              <a:gd name="adj" fmla="val 2769"/>
            </a:avLst>
          </a:prstGeom>
          <a:solidFill>
            <a:srgbClr val="FFFFFF"/>
          </a:solidFill>
          <a:ln w="12700">
            <a:solidFill>
              <a:srgbClr val="C8C0B0"/>
            </a:solidFill>
            <a:prstDash val="solid"/>
          </a:ln>
        </p:spPr>
      </p:sp>
      <p:sp>
        <p:nvSpPr>
          <p:cNvPr id="6" name="Text 4"/>
          <p:cNvSpPr/>
          <p:nvPr/>
        </p:nvSpPr>
        <p:spPr>
          <a:xfrm>
            <a:off x="822960" y="2450592"/>
            <a:ext cx="420624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720" b="1" dirty="0">
                <a:solidFill>
                  <a:srgbClr val="B85042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Given</a:t>
            </a:r>
            <a:endParaRPr lang="en-US" sz="1720" dirty="0"/>
          </a:p>
        </p:txBody>
      </p:sp>
      <p:sp>
        <p:nvSpPr>
          <p:cNvPr id="7" name="Text 5"/>
          <p:cNvSpPr/>
          <p:nvPr/>
        </p:nvSpPr>
        <p:spPr>
          <a:xfrm>
            <a:off x="822960" y="2907792"/>
            <a:ext cx="2834640" cy="38404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590" dirty="0">
                <a:solidFill>
                  <a:srgbClr val="1A1A1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Net Income</a:t>
            </a:r>
            <a:endParaRPr lang="en-US" sz="1590" dirty="0"/>
          </a:p>
        </p:txBody>
      </p:sp>
      <p:sp>
        <p:nvSpPr>
          <p:cNvPr id="8" name="Text 6"/>
          <p:cNvSpPr/>
          <p:nvPr/>
        </p:nvSpPr>
        <p:spPr>
          <a:xfrm>
            <a:off x="3611880" y="2907792"/>
            <a:ext cx="1463040" cy="38404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1590" b="1" dirty="0">
                <a:solidFill>
                  <a:srgbClr val="1E2A3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$6.0M</a:t>
            </a:r>
            <a:endParaRPr lang="en-US" sz="1590" dirty="0"/>
          </a:p>
        </p:txBody>
      </p:sp>
      <p:sp>
        <p:nvSpPr>
          <p:cNvPr id="9" name="Text 7"/>
          <p:cNvSpPr/>
          <p:nvPr/>
        </p:nvSpPr>
        <p:spPr>
          <a:xfrm>
            <a:off x="822960" y="3346704"/>
            <a:ext cx="2834640" cy="38404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590" dirty="0">
                <a:solidFill>
                  <a:srgbClr val="1A1A1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Depreciation</a:t>
            </a:r>
            <a:endParaRPr lang="en-US" sz="1590" dirty="0"/>
          </a:p>
        </p:txBody>
      </p:sp>
      <p:sp>
        <p:nvSpPr>
          <p:cNvPr id="10" name="Text 8"/>
          <p:cNvSpPr/>
          <p:nvPr/>
        </p:nvSpPr>
        <p:spPr>
          <a:xfrm>
            <a:off x="3611880" y="3346704"/>
            <a:ext cx="1463040" cy="38404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1590" b="1" dirty="0">
                <a:solidFill>
                  <a:srgbClr val="1E2A3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$3.0M</a:t>
            </a:r>
            <a:endParaRPr lang="en-US" sz="1590" dirty="0"/>
          </a:p>
        </p:txBody>
      </p:sp>
      <p:sp>
        <p:nvSpPr>
          <p:cNvPr id="11" name="Text 9"/>
          <p:cNvSpPr/>
          <p:nvPr/>
        </p:nvSpPr>
        <p:spPr>
          <a:xfrm>
            <a:off x="822960" y="3785616"/>
            <a:ext cx="2834640" cy="38404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590" dirty="0">
                <a:solidFill>
                  <a:srgbClr val="1A1A1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Gain on sale</a:t>
            </a:r>
            <a:endParaRPr lang="en-US" sz="1590" dirty="0"/>
          </a:p>
        </p:txBody>
      </p:sp>
      <p:sp>
        <p:nvSpPr>
          <p:cNvPr id="12" name="Text 10"/>
          <p:cNvSpPr/>
          <p:nvPr/>
        </p:nvSpPr>
        <p:spPr>
          <a:xfrm>
            <a:off x="3611880" y="3785616"/>
            <a:ext cx="1463040" cy="38404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1590" b="1" dirty="0">
                <a:solidFill>
                  <a:srgbClr val="1E2A3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$0.8M</a:t>
            </a:r>
            <a:endParaRPr lang="en-US" sz="1590" dirty="0"/>
          </a:p>
        </p:txBody>
      </p:sp>
      <p:sp>
        <p:nvSpPr>
          <p:cNvPr id="13" name="Text 11"/>
          <p:cNvSpPr/>
          <p:nvPr/>
        </p:nvSpPr>
        <p:spPr>
          <a:xfrm>
            <a:off x="822960" y="4224528"/>
            <a:ext cx="2834640" cy="38404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590" dirty="0">
                <a:solidFill>
                  <a:srgbClr val="1A1A1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Recurring CapEx</a:t>
            </a:r>
            <a:endParaRPr lang="en-US" sz="1590" dirty="0"/>
          </a:p>
        </p:txBody>
      </p:sp>
      <p:sp>
        <p:nvSpPr>
          <p:cNvPr id="14" name="Text 12"/>
          <p:cNvSpPr/>
          <p:nvPr/>
        </p:nvSpPr>
        <p:spPr>
          <a:xfrm>
            <a:off x="3611880" y="4224528"/>
            <a:ext cx="1463040" cy="38404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1590" b="1" dirty="0">
                <a:solidFill>
                  <a:srgbClr val="1E2A3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$0.6M</a:t>
            </a:r>
            <a:endParaRPr lang="en-US" sz="1590" dirty="0"/>
          </a:p>
        </p:txBody>
      </p:sp>
      <p:sp>
        <p:nvSpPr>
          <p:cNvPr id="15" name="Text 13"/>
          <p:cNvSpPr/>
          <p:nvPr/>
        </p:nvSpPr>
        <p:spPr>
          <a:xfrm>
            <a:off x="822960" y="4663440"/>
            <a:ext cx="2834640" cy="38404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590" dirty="0">
                <a:solidFill>
                  <a:srgbClr val="1A1A1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Straight-line rent</a:t>
            </a:r>
            <a:endParaRPr lang="en-US" sz="1590" dirty="0"/>
          </a:p>
        </p:txBody>
      </p:sp>
      <p:sp>
        <p:nvSpPr>
          <p:cNvPr id="16" name="Text 14"/>
          <p:cNvSpPr/>
          <p:nvPr/>
        </p:nvSpPr>
        <p:spPr>
          <a:xfrm>
            <a:off x="3611880" y="4663440"/>
            <a:ext cx="1463040" cy="38404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1590" b="1" dirty="0">
                <a:solidFill>
                  <a:srgbClr val="1E2A3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$0.2M</a:t>
            </a:r>
            <a:endParaRPr lang="en-US" sz="1590" dirty="0"/>
          </a:p>
        </p:txBody>
      </p:sp>
      <p:sp>
        <p:nvSpPr>
          <p:cNvPr id="17" name="Shape 15"/>
          <p:cNvSpPr/>
          <p:nvPr/>
        </p:nvSpPr>
        <p:spPr>
          <a:xfrm>
            <a:off x="5532120" y="2286000"/>
            <a:ext cx="6153912" cy="2971800"/>
          </a:xfrm>
          <a:prstGeom prst="roundRect">
            <a:avLst>
              <a:gd name="adj" fmla="val 2769"/>
            </a:avLst>
          </a:prstGeom>
          <a:solidFill>
            <a:srgbClr val="F0EBDF"/>
          </a:solidFill>
          <a:ln w="12700">
            <a:solidFill>
              <a:srgbClr val="C8C0B0"/>
            </a:solidFill>
            <a:prstDash val="solid"/>
          </a:ln>
        </p:spPr>
      </p:sp>
      <p:sp>
        <p:nvSpPr>
          <p:cNvPr id="18" name="Text 16"/>
          <p:cNvSpPr/>
          <p:nvPr/>
        </p:nvSpPr>
        <p:spPr>
          <a:xfrm>
            <a:off x="5852160" y="2450592"/>
            <a:ext cx="548640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720" b="1" dirty="0">
                <a:solidFill>
                  <a:srgbClr val="1E2A38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Step-by-step</a:t>
            </a:r>
            <a:endParaRPr lang="en-US" sz="1720" dirty="0"/>
          </a:p>
        </p:txBody>
      </p:sp>
      <p:sp>
        <p:nvSpPr>
          <p:cNvPr id="19" name="Text 17"/>
          <p:cNvSpPr/>
          <p:nvPr/>
        </p:nvSpPr>
        <p:spPr>
          <a:xfrm>
            <a:off x="5852160" y="2907792"/>
            <a:ext cx="5532120" cy="4023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ct val="100000"/>
              </a:lnSpc>
              <a:buNone/>
            </a:pPr>
            <a:r>
              <a:rPr lang="en-US" sz="1590" dirty="0">
                <a:solidFill>
                  <a:srgbClr val="1A1A1A"/>
                </a:solidFill>
                <a:latin typeface="Consolas" pitchFamily="34" charset="0"/>
                <a:ea typeface="Consolas" pitchFamily="34" charset="-122"/>
                <a:cs typeface="Consolas" pitchFamily="34" charset="-120"/>
              </a:rPr>
              <a:t>FFO = 6.0 + 3.0 − 0.8</a:t>
            </a:r>
            <a:endParaRPr lang="en-US" sz="1590" dirty="0"/>
          </a:p>
        </p:txBody>
      </p:sp>
      <p:sp>
        <p:nvSpPr>
          <p:cNvPr id="20" name="Text 18"/>
          <p:cNvSpPr/>
          <p:nvPr/>
        </p:nvSpPr>
        <p:spPr>
          <a:xfrm>
            <a:off x="5852160" y="3346704"/>
            <a:ext cx="5532120" cy="4023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ct val="100000"/>
              </a:lnSpc>
              <a:buNone/>
            </a:pPr>
            <a:r>
              <a:rPr lang="en-US" sz="1590" dirty="0">
                <a:solidFill>
                  <a:srgbClr val="1A1A1A"/>
                </a:solidFill>
                <a:latin typeface="Consolas" pitchFamily="34" charset="0"/>
                <a:ea typeface="Consolas" pitchFamily="34" charset="-122"/>
                <a:cs typeface="Consolas" pitchFamily="34" charset="-120"/>
              </a:rPr>
              <a:t>        = $8.2M</a:t>
            </a:r>
            <a:endParaRPr lang="en-US" sz="1590" dirty="0"/>
          </a:p>
        </p:txBody>
      </p:sp>
      <p:sp>
        <p:nvSpPr>
          <p:cNvPr id="21" name="Text 19"/>
          <p:cNvSpPr/>
          <p:nvPr/>
        </p:nvSpPr>
        <p:spPr>
          <a:xfrm>
            <a:off x="5852160" y="3785616"/>
            <a:ext cx="5532120" cy="4023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ct val="100000"/>
              </a:lnSpc>
              <a:buNone/>
            </a:pPr>
            <a:endParaRPr lang="en-US" sz="1590" dirty="0"/>
          </a:p>
        </p:txBody>
      </p:sp>
      <p:sp>
        <p:nvSpPr>
          <p:cNvPr id="22" name="Text 20"/>
          <p:cNvSpPr/>
          <p:nvPr/>
        </p:nvSpPr>
        <p:spPr>
          <a:xfrm>
            <a:off x="5852160" y="4224528"/>
            <a:ext cx="5532120" cy="4023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ct val="100000"/>
              </a:lnSpc>
              <a:buNone/>
            </a:pPr>
            <a:r>
              <a:rPr lang="en-US" sz="1590" dirty="0">
                <a:solidFill>
                  <a:srgbClr val="1A1A1A"/>
                </a:solidFill>
                <a:latin typeface="Consolas" pitchFamily="34" charset="0"/>
                <a:ea typeface="Consolas" pitchFamily="34" charset="-122"/>
                <a:cs typeface="Consolas" pitchFamily="34" charset="-120"/>
              </a:rPr>
              <a:t>AFFO = 8.2 − 0.6 − 0.2</a:t>
            </a:r>
            <a:endParaRPr lang="en-US" sz="1590" dirty="0"/>
          </a:p>
        </p:txBody>
      </p:sp>
      <p:sp>
        <p:nvSpPr>
          <p:cNvPr id="23" name="Text 21"/>
          <p:cNvSpPr/>
          <p:nvPr/>
        </p:nvSpPr>
        <p:spPr>
          <a:xfrm>
            <a:off x="5852160" y="4663440"/>
            <a:ext cx="5532120" cy="4023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ct val="100000"/>
              </a:lnSpc>
              <a:buNone/>
            </a:pPr>
            <a:r>
              <a:rPr lang="en-US" sz="1590" dirty="0">
                <a:solidFill>
                  <a:srgbClr val="1A1A1A"/>
                </a:solidFill>
                <a:latin typeface="Consolas" pitchFamily="34" charset="0"/>
                <a:ea typeface="Consolas" pitchFamily="34" charset="-122"/>
                <a:cs typeface="Consolas" pitchFamily="34" charset="-120"/>
              </a:rPr>
              <a:t>          = $7.4M</a:t>
            </a:r>
            <a:endParaRPr lang="en-US" sz="1590" dirty="0"/>
          </a:p>
        </p:txBody>
      </p:sp>
      <p:sp>
        <p:nvSpPr>
          <p:cNvPr id="24" name="Shape 22"/>
          <p:cNvSpPr/>
          <p:nvPr/>
        </p:nvSpPr>
        <p:spPr>
          <a:xfrm>
            <a:off x="502920" y="5394960"/>
            <a:ext cx="11185855" cy="777240"/>
          </a:xfrm>
          <a:prstGeom prst="roundRect">
            <a:avLst>
              <a:gd name="adj" fmla="val 9412"/>
            </a:avLst>
          </a:prstGeom>
          <a:solidFill>
            <a:srgbClr val="4F7A5C"/>
          </a:solidFill>
          <a:ln/>
        </p:spPr>
      </p:sp>
      <p:sp>
        <p:nvSpPr>
          <p:cNvPr id="25" name="Text 23"/>
          <p:cNvSpPr/>
          <p:nvPr/>
        </p:nvSpPr>
        <p:spPr>
          <a:xfrm>
            <a:off x="868680" y="5394960"/>
            <a:ext cx="10545775" cy="7772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72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ANSWER:   FFO = $8.2M   ·   AFFO = $7.4M</a:t>
            </a:r>
            <a:endParaRPr lang="en-US" sz="1720" dirty="0"/>
          </a:p>
        </p:txBody>
      </p:sp>
      <p:sp>
        <p:nvSpPr>
          <p:cNvPr id="26" name="Shape 24"/>
          <p:cNvSpPr/>
          <p:nvPr/>
        </p:nvSpPr>
        <p:spPr>
          <a:xfrm>
            <a:off x="502920" y="6419088"/>
            <a:ext cx="11185855" cy="0"/>
          </a:xfrm>
          <a:prstGeom prst="line">
            <a:avLst/>
          </a:prstGeom>
          <a:noFill/>
          <a:ln w="9525">
            <a:solidFill>
              <a:srgbClr val="C8C0B0"/>
            </a:solidFill>
            <a:prstDash val="solid"/>
          </a:ln>
        </p:spPr>
      </p:sp>
      <p:sp>
        <p:nvSpPr>
          <p:cNvPr id="27" name="Text 25"/>
          <p:cNvSpPr/>
          <p:nvPr/>
        </p:nvSpPr>
        <p:spPr>
          <a:xfrm>
            <a:off x="502920" y="6455664"/>
            <a:ext cx="54864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40" dirty="0">
                <a:solidFill>
                  <a:srgbClr val="5A5A5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Prepared by Dr. Emad Zaher</a:t>
            </a:r>
            <a:endParaRPr lang="en-US" sz="1240" dirty="0"/>
          </a:p>
        </p:txBody>
      </p:sp>
      <p:sp>
        <p:nvSpPr>
          <p:cNvPr id="28" name="Text 26"/>
          <p:cNvSpPr/>
          <p:nvPr/>
        </p:nvSpPr>
        <p:spPr>
          <a:xfrm>
            <a:off x="11140135" y="6455664"/>
            <a:ext cx="54864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1240" dirty="0">
                <a:solidFill>
                  <a:srgbClr val="5A5A5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36</a:t>
            </a:r>
            <a:endParaRPr lang="en-US" sz="1240" dirty="0"/>
          </a:p>
        </p:txBody>
      </p:sp>
    </p:spTree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7">
    <p:bg>
      <p:bgPr>
        <a:blipFill>
          <a:blip r:embed="rId3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02920" y="457200"/>
            <a:ext cx="5486400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460" b="1" kern="0" spc="200" dirty="0">
                <a:solidFill>
                  <a:srgbClr val="B8504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QUESTION 15 OF 15</a:t>
            </a:r>
            <a:endParaRPr lang="en-US" sz="1460" dirty="0"/>
          </a:p>
        </p:txBody>
      </p:sp>
      <p:sp>
        <p:nvSpPr>
          <p:cNvPr id="3" name="Text 1"/>
          <p:cNvSpPr/>
          <p:nvPr/>
        </p:nvSpPr>
        <p:spPr>
          <a:xfrm>
            <a:off x="502920" y="786384"/>
            <a:ext cx="11185855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520" b="1" kern="0" spc="100" dirty="0">
                <a:solidFill>
                  <a:srgbClr val="1E2A3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CALCULATION   ·   REIT Valuation</a:t>
            </a:r>
            <a:endParaRPr lang="en-US" sz="1520" dirty="0"/>
          </a:p>
        </p:txBody>
      </p:sp>
      <p:sp>
        <p:nvSpPr>
          <p:cNvPr id="4" name="Text 2"/>
          <p:cNvSpPr/>
          <p:nvPr/>
        </p:nvSpPr>
        <p:spPr>
          <a:xfrm>
            <a:off x="502920" y="1188720"/>
            <a:ext cx="11185855" cy="91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ct val="103000"/>
              </a:lnSpc>
              <a:buNone/>
            </a:pPr>
            <a:r>
              <a:rPr lang="en-US" sz="2420" b="1" dirty="0">
                <a:solidFill>
                  <a:srgbClr val="1E2A38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A REIT has AFFO of $10.2M and 5,000,000 shares. Its price is $25 per share. Find AFFO per share and the Price / AFFO ratio.</a:t>
            </a:r>
            <a:endParaRPr lang="en-US" sz="2420" dirty="0"/>
          </a:p>
        </p:txBody>
      </p:sp>
      <p:sp>
        <p:nvSpPr>
          <p:cNvPr id="5" name="Shape 3"/>
          <p:cNvSpPr/>
          <p:nvPr/>
        </p:nvSpPr>
        <p:spPr>
          <a:xfrm>
            <a:off x="502920" y="2286000"/>
            <a:ext cx="4846320" cy="2971800"/>
          </a:xfrm>
          <a:prstGeom prst="roundRect">
            <a:avLst>
              <a:gd name="adj" fmla="val 2769"/>
            </a:avLst>
          </a:prstGeom>
          <a:solidFill>
            <a:srgbClr val="FFFFFF"/>
          </a:solidFill>
          <a:ln w="12700">
            <a:solidFill>
              <a:srgbClr val="C8C0B0"/>
            </a:solidFill>
            <a:prstDash val="solid"/>
          </a:ln>
        </p:spPr>
      </p:sp>
      <p:sp>
        <p:nvSpPr>
          <p:cNvPr id="6" name="Text 4"/>
          <p:cNvSpPr/>
          <p:nvPr/>
        </p:nvSpPr>
        <p:spPr>
          <a:xfrm>
            <a:off x="822960" y="2450592"/>
            <a:ext cx="420624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720" b="1" dirty="0">
                <a:solidFill>
                  <a:srgbClr val="B85042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Given</a:t>
            </a:r>
            <a:endParaRPr lang="en-US" sz="1720" dirty="0"/>
          </a:p>
        </p:txBody>
      </p:sp>
      <p:sp>
        <p:nvSpPr>
          <p:cNvPr id="7" name="Text 5"/>
          <p:cNvSpPr/>
          <p:nvPr/>
        </p:nvSpPr>
        <p:spPr>
          <a:xfrm>
            <a:off x="822960" y="2907792"/>
            <a:ext cx="2834640" cy="38404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590" dirty="0">
                <a:solidFill>
                  <a:srgbClr val="1A1A1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AFFO</a:t>
            </a:r>
            <a:endParaRPr lang="en-US" sz="1590" dirty="0"/>
          </a:p>
        </p:txBody>
      </p:sp>
      <p:sp>
        <p:nvSpPr>
          <p:cNvPr id="8" name="Text 6"/>
          <p:cNvSpPr/>
          <p:nvPr/>
        </p:nvSpPr>
        <p:spPr>
          <a:xfrm>
            <a:off x="3611880" y="2907792"/>
            <a:ext cx="1463040" cy="38404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1590" b="1" dirty="0">
                <a:solidFill>
                  <a:srgbClr val="1E2A3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$10.2M</a:t>
            </a:r>
            <a:endParaRPr lang="en-US" sz="1590" dirty="0"/>
          </a:p>
        </p:txBody>
      </p:sp>
      <p:sp>
        <p:nvSpPr>
          <p:cNvPr id="9" name="Text 7"/>
          <p:cNvSpPr/>
          <p:nvPr/>
        </p:nvSpPr>
        <p:spPr>
          <a:xfrm>
            <a:off x="822960" y="3346704"/>
            <a:ext cx="2834640" cy="38404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590" dirty="0">
                <a:solidFill>
                  <a:srgbClr val="1A1A1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Shares</a:t>
            </a:r>
            <a:endParaRPr lang="en-US" sz="1590" dirty="0"/>
          </a:p>
        </p:txBody>
      </p:sp>
      <p:sp>
        <p:nvSpPr>
          <p:cNvPr id="10" name="Text 8"/>
          <p:cNvSpPr/>
          <p:nvPr/>
        </p:nvSpPr>
        <p:spPr>
          <a:xfrm>
            <a:off x="3611880" y="3346704"/>
            <a:ext cx="1463040" cy="38404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1590" b="1" dirty="0">
                <a:solidFill>
                  <a:srgbClr val="1E2A3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5,000,000</a:t>
            </a:r>
            <a:endParaRPr lang="en-US" sz="1590" dirty="0"/>
          </a:p>
        </p:txBody>
      </p:sp>
      <p:sp>
        <p:nvSpPr>
          <p:cNvPr id="11" name="Text 9"/>
          <p:cNvSpPr/>
          <p:nvPr/>
        </p:nvSpPr>
        <p:spPr>
          <a:xfrm>
            <a:off x="822960" y="3785616"/>
            <a:ext cx="2834640" cy="38404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590" dirty="0">
                <a:solidFill>
                  <a:srgbClr val="1A1A1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Share price</a:t>
            </a:r>
            <a:endParaRPr lang="en-US" sz="1590" dirty="0"/>
          </a:p>
        </p:txBody>
      </p:sp>
      <p:sp>
        <p:nvSpPr>
          <p:cNvPr id="12" name="Text 10"/>
          <p:cNvSpPr/>
          <p:nvPr/>
        </p:nvSpPr>
        <p:spPr>
          <a:xfrm>
            <a:off x="3611880" y="3785616"/>
            <a:ext cx="1463040" cy="38404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1590" b="1" dirty="0">
                <a:solidFill>
                  <a:srgbClr val="1E2A3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$25.00</a:t>
            </a:r>
            <a:endParaRPr lang="en-US" sz="1590" dirty="0"/>
          </a:p>
        </p:txBody>
      </p:sp>
      <p:sp>
        <p:nvSpPr>
          <p:cNvPr id="13" name="Shape 11"/>
          <p:cNvSpPr/>
          <p:nvPr/>
        </p:nvSpPr>
        <p:spPr>
          <a:xfrm>
            <a:off x="5532120" y="2286000"/>
            <a:ext cx="6153912" cy="2971800"/>
          </a:xfrm>
          <a:prstGeom prst="roundRect">
            <a:avLst>
              <a:gd name="adj" fmla="val 2769"/>
            </a:avLst>
          </a:prstGeom>
          <a:solidFill>
            <a:srgbClr val="F0EBDF"/>
          </a:solidFill>
          <a:ln w="12700">
            <a:solidFill>
              <a:srgbClr val="C8C0B0"/>
            </a:solidFill>
            <a:prstDash val="solid"/>
          </a:ln>
        </p:spPr>
      </p:sp>
      <p:sp>
        <p:nvSpPr>
          <p:cNvPr id="14" name="Text 12"/>
          <p:cNvSpPr/>
          <p:nvPr/>
        </p:nvSpPr>
        <p:spPr>
          <a:xfrm>
            <a:off x="5852160" y="2450592"/>
            <a:ext cx="548640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720" b="1" dirty="0">
                <a:solidFill>
                  <a:srgbClr val="1E2A38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Step-by-step</a:t>
            </a:r>
            <a:endParaRPr lang="en-US" sz="1720" dirty="0"/>
          </a:p>
        </p:txBody>
      </p:sp>
      <p:sp>
        <p:nvSpPr>
          <p:cNvPr id="15" name="Text 13"/>
          <p:cNvSpPr/>
          <p:nvPr/>
        </p:nvSpPr>
        <p:spPr>
          <a:xfrm>
            <a:off x="5852160" y="2907792"/>
            <a:ext cx="5532120" cy="4023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ct val="100000"/>
              </a:lnSpc>
              <a:buNone/>
            </a:pPr>
            <a:r>
              <a:rPr lang="en-US" sz="1590" dirty="0">
                <a:solidFill>
                  <a:srgbClr val="1A1A1A"/>
                </a:solidFill>
                <a:latin typeface="Consolas" pitchFamily="34" charset="0"/>
                <a:ea typeface="Consolas" pitchFamily="34" charset="-122"/>
                <a:cs typeface="Consolas" pitchFamily="34" charset="-120"/>
              </a:rPr>
              <a:t>AFFO/share = 10.2M ÷ 5.0M</a:t>
            </a:r>
            <a:endParaRPr lang="en-US" sz="1590" dirty="0"/>
          </a:p>
        </p:txBody>
      </p:sp>
      <p:sp>
        <p:nvSpPr>
          <p:cNvPr id="16" name="Text 14"/>
          <p:cNvSpPr/>
          <p:nvPr/>
        </p:nvSpPr>
        <p:spPr>
          <a:xfrm>
            <a:off x="5852160" y="3346704"/>
            <a:ext cx="5532120" cy="4023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ct val="100000"/>
              </a:lnSpc>
              <a:buNone/>
            </a:pPr>
            <a:r>
              <a:rPr lang="en-US" sz="1590" dirty="0">
                <a:solidFill>
                  <a:srgbClr val="1A1A1A"/>
                </a:solidFill>
                <a:latin typeface="Consolas" pitchFamily="34" charset="0"/>
                <a:ea typeface="Consolas" pitchFamily="34" charset="-122"/>
                <a:cs typeface="Consolas" pitchFamily="34" charset="-120"/>
              </a:rPr>
              <a:t>                 = $2.04</a:t>
            </a:r>
            <a:endParaRPr lang="en-US" sz="1590" dirty="0"/>
          </a:p>
        </p:txBody>
      </p:sp>
      <p:sp>
        <p:nvSpPr>
          <p:cNvPr id="17" name="Text 15"/>
          <p:cNvSpPr/>
          <p:nvPr/>
        </p:nvSpPr>
        <p:spPr>
          <a:xfrm>
            <a:off x="5852160" y="3785616"/>
            <a:ext cx="5532120" cy="4023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ct val="100000"/>
              </a:lnSpc>
              <a:buNone/>
            </a:pPr>
            <a:endParaRPr lang="en-US" sz="1590" dirty="0"/>
          </a:p>
        </p:txBody>
      </p:sp>
      <p:sp>
        <p:nvSpPr>
          <p:cNvPr id="18" name="Text 16"/>
          <p:cNvSpPr/>
          <p:nvPr/>
        </p:nvSpPr>
        <p:spPr>
          <a:xfrm>
            <a:off x="5852160" y="4224528"/>
            <a:ext cx="5532120" cy="4023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ct val="100000"/>
              </a:lnSpc>
              <a:buNone/>
            </a:pPr>
            <a:r>
              <a:rPr lang="en-US" sz="1590" dirty="0">
                <a:solidFill>
                  <a:srgbClr val="1A1A1A"/>
                </a:solidFill>
                <a:latin typeface="Consolas" pitchFamily="34" charset="0"/>
                <a:ea typeface="Consolas" pitchFamily="34" charset="-122"/>
                <a:cs typeface="Consolas" pitchFamily="34" charset="-120"/>
              </a:rPr>
              <a:t>Price/AFFO = 25 ÷ 2.04</a:t>
            </a:r>
            <a:endParaRPr lang="en-US" sz="1590" dirty="0"/>
          </a:p>
        </p:txBody>
      </p:sp>
      <p:sp>
        <p:nvSpPr>
          <p:cNvPr id="19" name="Text 17"/>
          <p:cNvSpPr/>
          <p:nvPr/>
        </p:nvSpPr>
        <p:spPr>
          <a:xfrm>
            <a:off x="5852160" y="4663440"/>
            <a:ext cx="5532120" cy="4023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ct val="100000"/>
              </a:lnSpc>
              <a:buNone/>
            </a:pPr>
            <a:r>
              <a:rPr lang="en-US" sz="1590" dirty="0">
                <a:solidFill>
                  <a:srgbClr val="1A1A1A"/>
                </a:solidFill>
                <a:latin typeface="Consolas" pitchFamily="34" charset="0"/>
                <a:ea typeface="Consolas" pitchFamily="34" charset="-122"/>
                <a:cs typeface="Consolas" pitchFamily="34" charset="-120"/>
              </a:rPr>
              <a:t>                 = 12.3×</a:t>
            </a:r>
            <a:endParaRPr lang="en-US" sz="1590" dirty="0"/>
          </a:p>
        </p:txBody>
      </p:sp>
      <p:sp>
        <p:nvSpPr>
          <p:cNvPr id="20" name="Shape 18"/>
          <p:cNvSpPr/>
          <p:nvPr/>
        </p:nvSpPr>
        <p:spPr>
          <a:xfrm>
            <a:off x="502920" y="5394960"/>
            <a:ext cx="11185855" cy="777240"/>
          </a:xfrm>
          <a:prstGeom prst="roundRect">
            <a:avLst>
              <a:gd name="adj" fmla="val 9412"/>
            </a:avLst>
          </a:prstGeom>
          <a:solidFill>
            <a:srgbClr val="4F7A5C"/>
          </a:solidFill>
          <a:ln/>
        </p:spPr>
      </p:sp>
      <p:sp>
        <p:nvSpPr>
          <p:cNvPr id="21" name="Text 19"/>
          <p:cNvSpPr/>
          <p:nvPr/>
        </p:nvSpPr>
        <p:spPr>
          <a:xfrm>
            <a:off x="868680" y="5394960"/>
            <a:ext cx="10545775" cy="7772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72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ANSWER:   AFFO per share = $2.04   ·   Price / AFFO = 12.3×</a:t>
            </a:r>
            <a:endParaRPr lang="en-US" sz="1720" dirty="0"/>
          </a:p>
        </p:txBody>
      </p:sp>
      <p:sp>
        <p:nvSpPr>
          <p:cNvPr id="22" name="Shape 20"/>
          <p:cNvSpPr/>
          <p:nvPr/>
        </p:nvSpPr>
        <p:spPr>
          <a:xfrm>
            <a:off x="502920" y="6419088"/>
            <a:ext cx="11185855" cy="0"/>
          </a:xfrm>
          <a:prstGeom prst="line">
            <a:avLst/>
          </a:prstGeom>
          <a:noFill/>
          <a:ln w="9525">
            <a:solidFill>
              <a:srgbClr val="C8C0B0"/>
            </a:solidFill>
            <a:prstDash val="solid"/>
          </a:ln>
        </p:spPr>
      </p:sp>
      <p:sp>
        <p:nvSpPr>
          <p:cNvPr id="23" name="Text 21"/>
          <p:cNvSpPr/>
          <p:nvPr/>
        </p:nvSpPr>
        <p:spPr>
          <a:xfrm>
            <a:off x="502920" y="6455664"/>
            <a:ext cx="54864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40" dirty="0">
                <a:solidFill>
                  <a:srgbClr val="5A5A5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Prepared by Dr. Emad Zaher</a:t>
            </a:r>
            <a:endParaRPr lang="en-US" sz="1240" dirty="0"/>
          </a:p>
        </p:txBody>
      </p:sp>
      <p:sp>
        <p:nvSpPr>
          <p:cNvPr id="24" name="Text 22"/>
          <p:cNvSpPr/>
          <p:nvPr/>
        </p:nvSpPr>
        <p:spPr>
          <a:xfrm>
            <a:off x="11140135" y="6455664"/>
            <a:ext cx="54864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1240" dirty="0">
                <a:solidFill>
                  <a:srgbClr val="5A5A5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37</a:t>
            </a:r>
            <a:endParaRPr lang="en-US" sz="1240" dirty="0"/>
          </a:p>
        </p:txBody>
      </p:sp>
    </p:spTree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/>
          <p:cNvPicPr>
            <a:picLocks noChangeAspect="1"/>
          </p:cNvPicPr>
          <p:nvPr/>
        </p:nvPicPr>
        <p:blipFill>
          <a:blip r:embed="rId2" cstate="print">
            <a:grayscl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7112"/>
            <a:ext cx="12192000" cy="6843776"/>
          </a:xfrm>
          <a:prstGeom prst="rect">
            <a:avLst/>
          </a:prstGeom>
        </p:spPr>
      </p:pic>
      <p:sp>
        <p:nvSpPr>
          <p:cNvPr id="2" name="Right Triangle 1"/>
          <p:cNvSpPr/>
          <p:nvPr/>
        </p:nvSpPr>
        <p:spPr>
          <a:xfrm flipH="1">
            <a:off x="6512645" y="3153103"/>
            <a:ext cx="5679355" cy="3704899"/>
          </a:xfrm>
          <a:prstGeom prst="rtTriangle">
            <a:avLst/>
          </a:prstGeom>
          <a:solidFill>
            <a:srgbClr val="669BBC">
              <a:alpha val="76863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id-ID"/>
          </a:p>
        </p:txBody>
      </p:sp>
      <p:sp>
        <p:nvSpPr>
          <p:cNvPr id="10" name="TextBox 9"/>
          <p:cNvSpPr txBox="1"/>
          <p:nvPr/>
        </p:nvSpPr>
        <p:spPr>
          <a:xfrm>
            <a:off x="705832" y="5707077"/>
            <a:ext cx="4524565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800" b="1" dirty="0">
                <a:solidFill>
                  <a:schemeClr val="bg1"/>
                </a:solidFill>
                <a:latin typeface="Alexandria" charset="0"/>
                <a:cs typeface="Alexandria" charset="0"/>
              </a:rPr>
              <a:t>Thank You</a:t>
            </a:r>
          </a:p>
        </p:txBody>
      </p:sp>
      <p:pic>
        <p:nvPicPr>
          <p:cNvPr id="13" name="Graphic 12"/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=""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9576180" y="6168741"/>
            <a:ext cx="2279267" cy="384052"/>
          </a:xfrm>
          <a:prstGeom prst="rect">
            <a:avLst/>
          </a:prstGeom>
        </p:spPr>
      </p:pic>
      <p:sp>
        <p:nvSpPr>
          <p:cNvPr id="14" name="Parallelogram 13"/>
          <p:cNvSpPr/>
          <p:nvPr/>
        </p:nvSpPr>
        <p:spPr>
          <a:xfrm rot="16200000" flipV="1">
            <a:off x="-2058943" y="4401415"/>
            <a:ext cx="3801492" cy="1097456"/>
          </a:xfrm>
          <a:custGeom>
            <a:avLst/>
            <a:gdLst>
              <a:gd name="connsiteX0" fmla="*/ 0 w 3826892"/>
              <a:gd name="connsiteY0" fmla="*/ 1097456 h 1097456"/>
              <a:gd name="connsiteX1" fmla="*/ 1102581 w 3826892"/>
              <a:gd name="connsiteY1" fmla="*/ 0 h 1097456"/>
              <a:gd name="connsiteX2" fmla="*/ 3826892 w 3826892"/>
              <a:gd name="connsiteY2" fmla="*/ 0 h 1097456"/>
              <a:gd name="connsiteX3" fmla="*/ 2724311 w 3826892"/>
              <a:gd name="connsiteY3" fmla="*/ 1097456 h 1097456"/>
              <a:gd name="connsiteX4" fmla="*/ 0 w 3826892"/>
              <a:gd name="connsiteY4" fmla="*/ 1097456 h 1097456"/>
              <a:gd name="connsiteX0-1" fmla="*/ 0 w 3801492"/>
              <a:gd name="connsiteY0-2" fmla="*/ 1097456 h 1097456"/>
              <a:gd name="connsiteX1-3" fmla="*/ 1102581 w 3801492"/>
              <a:gd name="connsiteY1-4" fmla="*/ 0 h 1097456"/>
              <a:gd name="connsiteX2-5" fmla="*/ 3801492 w 3801492"/>
              <a:gd name="connsiteY2-6" fmla="*/ 12700 h 1097456"/>
              <a:gd name="connsiteX3-7" fmla="*/ 2724311 w 3801492"/>
              <a:gd name="connsiteY3-8" fmla="*/ 1097456 h 1097456"/>
              <a:gd name="connsiteX4-9" fmla="*/ 0 w 3801492"/>
              <a:gd name="connsiteY4-10" fmla="*/ 1097456 h 1097456"/>
            </a:gdLst>
            <a:ahLst/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</a:cxnLst>
            <a:rect l="l" t="t" r="r" b="b"/>
            <a:pathLst>
              <a:path w="3801492" h="1097456">
                <a:moveTo>
                  <a:pt x="0" y="1097456"/>
                </a:moveTo>
                <a:lnTo>
                  <a:pt x="1102581" y="0"/>
                </a:lnTo>
                <a:lnTo>
                  <a:pt x="3801492" y="12700"/>
                </a:lnTo>
                <a:lnTo>
                  <a:pt x="2724311" y="1097456"/>
                </a:lnTo>
                <a:lnTo>
                  <a:pt x="0" y="1097456"/>
                </a:lnTo>
                <a:close/>
              </a:path>
            </a:pathLst>
          </a:custGeom>
          <a:solidFill>
            <a:srgbClr val="669BB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id-ID">
              <a:solidFill>
                <a:srgbClr val="669BBC"/>
              </a:solidFill>
            </a:endParaRPr>
          </a:p>
        </p:txBody>
      </p:sp>
      <p:pic>
        <p:nvPicPr>
          <p:cNvPr id="22" name="Graphic 21"/>
          <p:cNvPicPr>
            <a:picLocks noChangeAspect="1"/>
          </p:cNvPicPr>
          <p:nvPr/>
        </p:nvPicPr>
        <p:blipFill rotWithShape="1">
          <a:blip r:embed="rId7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425810" y="203201"/>
            <a:ext cx="2580007" cy="120468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550202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 advTm="18071">
        <p:circle/>
      </p:transition>
    </mc:Choice>
    <mc:Fallback xmlns="">
      <p:transition spd="slow" advTm="18071">
        <p:circle/>
      </p:transition>
    </mc:Fallback>
  </mc:AlternateContent>
  <p:timing>
    <p:tnLst>
      <p:par>
        <p:cTn id="1" dur="indefinite" restart="never" nodeType="tmRoot"/>
      </p:par>
    </p:tnLst>
  </p:timing>
  <p:extLst mod="1"/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6A254F5D6A14094B8840E79896A2F150" ma:contentTypeVersion="15" ma:contentTypeDescription="Create a new document." ma:contentTypeScope="" ma:versionID="d34e7bbcb48818fd0d833e9894516321">
  <xsd:schema xmlns:xsd="http://www.w3.org/2001/XMLSchema" xmlns:xs="http://www.w3.org/2001/XMLSchema" xmlns:p="http://schemas.microsoft.com/office/2006/metadata/properties" xmlns:ns2="d13aca44-ef33-4cf4-9980-7f0b00e6eeb9" xmlns:ns3="49100919-8a76-4266-be0c-7dc583902cb4" targetNamespace="http://schemas.microsoft.com/office/2006/metadata/properties" ma:root="true" ma:fieldsID="a86f5df151fbcf5ce167cf3c41d5309a" ns2:_="" ns3:_="">
    <xsd:import namespace="d13aca44-ef33-4cf4-9980-7f0b00e6eeb9"/>
    <xsd:import namespace="49100919-8a76-4266-be0c-7dc583902cb4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SearchProperties" minOccurs="0"/>
                <xsd:element ref="ns2:MediaServiceObjectDetectorVersions" minOccurs="0"/>
                <xsd:element ref="ns2:MediaServiceGenerationTime" minOccurs="0"/>
                <xsd:element ref="ns2:MediaServiceEventHashCode" minOccurs="0"/>
                <xsd:element ref="ns2:MediaLengthInSeconds" minOccurs="0"/>
                <xsd:element ref="ns2:MediaServiceDateTaken" minOccurs="0"/>
                <xsd:element ref="ns2:lcf76f155ced4ddcb4097134ff3c332f" minOccurs="0"/>
                <xsd:element ref="ns3:TaxCatchAll" minOccurs="0"/>
                <xsd:element ref="ns2:MediaServiceOCR" minOccurs="0"/>
                <xsd:element ref="ns3:SharedWithUsers" minOccurs="0"/>
                <xsd:element ref="ns3:SharedWithDetails" minOccurs="0"/>
                <xsd:element ref="ns2:MediaServiceBillingMetadata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13aca44-ef33-4cf4-9980-7f0b00e6eeb9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1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GenerationTime" ma:index="12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3" nillable="true" ma:displayName="MediaServiceEventHashCode" ma:hidden="true" ma:internalName="MediaServiceEventHashCode" ma:readOnly="true">
      <xsd:simpleType>
        <xsd:restriction base="dms:Text"/>
      </xsd:simpleType>
    </xsd:element>
    <xsd:element name="MediaLengthInSeconds" ma:index="14" nillable="true" ma:displayName="MediaLengthInSeconds" ma:hidden="true" ma:internalName="MediaLengthInSeconds" ma:readOnly="true">
      <xsd:simpleType>
        <xsd:restriction base="dms:Unknown"/>
      </xsd:simpleType>
    </xsd:element>
    <xsd:element name="MediaServiceDateTaken" ma:index="15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lcf76f155ced4ddcb4097134ff3c332f" ma:index="17" nillable="true" ma:taxonomy="true" ma:internalName="lcf76f155ced4ddcb4097134ff3c332f" ma:taxonomyFieldName="MediaServiceImageTags" ma:displayName="Image Tags" ma:readOnly="false" ma:fieldId="{5cf76f15-5ced-4ddc-b409-7134ff3c332f}" ma:taxonomyMulti="true" ma:sspId="0c40115b-6d03-4915-ad03-308f9b9b015a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OCR" ma:index="19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BillingMetadata" ma:index="22" nillable="true" ma:displayName="MediaServiceBillingMetadata" ma:hidden="true" ma:internalName="MediaServiceBillingMetadata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49100919-8a76-4266-be0c-7dc583902cb4" elementFormDefault="qualified">
    <xsd:import namespace="http://schemas.microsoft.com/office/2006/documentManagement/types"/>
    <xsd:import namespace="http://schemas.microsoft.com/office/infopath/2007/PartnerControls"/>
    <xsd:element name="TaxCatchAll" ma:index="18" nillable="true" ma:displayName="Taxonomy Catch All Column" ma:hidden="true" ma:list="{b5d792bc-7973-4ea0-b250-91ea47055511}" ma:internalName="TaxCatchAll" ma:showField="CatchAllData" ma:web="49100919-8a76-4266-be0c-7dc583902cb4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SharedWithUsers" ma:index="2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2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TaxCatchAll xmlns="49100919-8a76-4266-be0c-7dc583902cb4" xsi:nil="true"/>
    <lcf76f155ced4ddcb4097134ff3c332f xmlns="d13aca44-ef33-4cf4-9980-7f0b00e6eeb9">
      <Terms xmlns="http://schemas.microsoft.com/office/infopath/2007/PartnerControls"/>
    </lcf76f155ced4ddcb4097134ff3c332f>
  </documentManagement>
</p:properties>
</file>

<file path=customXml/itemProps1.xml><?xml version="1.0" encoding="utf-8"?>
<ds:datastoreItem xmlns:ds="http://schemas.openxmlformats.org/officeDocument/2006/customXml" ds:itemID="{CD91C682-03D8-48AF-B8A1-414CE326452C}"/>
</file>

<file path=customXml/itemProps2.xml><?xml version="1.0" encoding="utf-8"?>
<ds:datastoreItem xmlns:ds="http://schemas.openxmlformats.org/officeDocument/2006/customXml" ds:itemID="{1B70CAC9-FFE1-4102-A8B1-C93F54C56730}"/>
</file>

<file path=customXml/itemProps3.xml><?xml version="1.0" encoding="utf-8"?>
<ds:datastoreItem xmlns:ds="http://schemas.openxmlformats.org/officeDocument/2006/customXml" ds:itemID="{BA442375-907A-4C22-AF9F-A5FA350211B5}"/>
</file>

<file path=docProps/app.xml><?xml version="1.0" encoding="utf-8"?>
<Properties xmlns="http://schemas.openxmlformats.org/officeDocument/2006/extended-properties" xmlns:vt="http://schemas.openxmlformats.org/officeDocument/2006/docPropsVTypes">
  <TotalTime>16</TotalTime>
  <Words>2912</Words>
  <Application>Microsoft Office PowerPoint</Application>
  <PresentationFormat>Widescreen</PresentationFormat>
  <Paragraphs>568</Paragraphs>
  <Slides>36</Slides>
  <Notes>35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36</vt:i4>
      </vt:variant>
    </vt:vector>
  </HeadingPairs>
  <TitlesOfParts>
    <vt:vector size="43" baseType="lpstr">
      <vt:lpstr>Alexandria</vt:lpstr>
      <vt:lpstr>Arial</vt:lpstr>
      <vt:lpstr>Calibri</vt:lpstr>
      <vt:lpstr>Consolas</vt:lpstr>
      <vt:lpstr>Georgia</vt:lpstr>
      <vt:lpstr>Times New Roman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STW</cp:lastModifiedBy>
  <cp:revision>4</cp:revision>
  <dcterms:created xsi:type="dcterms:W3CDTF">2026-07-27T05:52:43Z</dcterms:created>
  <dcterms:modified xsi:type="dcterms:W3CDTF">2026-07-31T07:14:43Z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0x0101006A254F5D6A14094B8840E79896A2F150</vt:lpwstr>
  </property>
</Properties>
</file>