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notesSlides/notesSlide1.xml" ContentType="application/vnd.openxmlformats-officedocument.presentationml.notesSlide+xml"/>
  <Override PartName="/ppt/slideLayouts/slideLayout20.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6" r:id="rId2"/>
  </p:sldMasterIdLst>
  <p:notesMasterIdLst>
    <p:notesMasterId r:id="rId40"/>
  </p:notesMasterIdLst>
  <p:sldIdLst>
    <p:sldId id="480" r:id="rId3"/>
    <p:sldId id="276" r:id="rId4"/>
    <p:sldId id="596" r:id="rId5"/>
    <p:sldId id="690" r:id="rId6"/>
    <p:sldId id="691" r:id="rId7"/>
    <p:sldId id="692" r:id="rId8"/>
    <p:sldId id="693" r:id="rId9"/>
    <p:sldId id="694" r:id="rId10"/>
    <p:sldId id="695" r:id="rId11"/>
    <p:sldId id="696" r:id="rId12"/>
    <p:sldId id="697" r:id="rId13"/>
    <p:sldId id="698" r:id="rId14"/>
    <p:sldId id="699" r:id="rId15"/>
    <p:sldId id="700" r:id="rId16"/>
    <p:sldId id="701" r:id="rId17"/>
    <p:sldId id="702" r:id="rId18"/>
    <p:sldId id="703" r:id="rId19"/>
    <p:sldId id="704" r:id="rId20"/>
    <p:sldId id="705" r:id="rId21"/>
    <p:sldId id="706" r:id="rId22"/>
    <p:sldId id="707" r:id="rId23"/>
    <p:sldId id="708" r:id="rId24"/>
    <p:sldId id="709" r:id="rId25"/>
    <p:sldId id="710" r:id="rId26"/>
    <p:sldId id="711" r:id="rId27"/>
    <p:sldId id="712" r:id="rId28"/>
    <p:sldId id="713" r:id="rId29"/>
    <p:sldId id="714" r:id="rId30"/>
    <p:sldId id="715" r:id="rId31"/>
    <p:sldId id="716" r:id="rId32"/>
    <p:sldId id="717" r:id="rId33"/>
    <p:sldId id="718" r:id="rId34"/>
    <p:sldId id="719" r:id="rId35"/>
    <p:sldId id="720" r:id="rId36"/>
    <p:sldId id="721" r:id="rId37"/>
    <p:sldId id="722" r:id="rId38"/>
    <p:sldId id="349" r:id="rId3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276"/>
            <p14:sldId id="596"/>
            <p14:sldId id="690"/>
            <p14:sldId id="691"/>
            <p14:sldId id="692"/>
            <p14:sldId id="693"/>
            <p14:sldId id="694"/>
            <p14:sldId id="695"/>
            <p14:sldId id="696"/>
            <p14:sldId id="697"/>
            <p14:sldId id="698"/>
            <p14:sldId id="699"/>
            <p14:sldId id="700"/>
            <p14:sldId id="701"/>
            <p14:sldId id="702"/>
            <p14:sldId id="703"/>
            <p14:sldId id="704"/>
            <p14:sldId id="705"/>
            <p14:sldId id="706"/>
            <p14:sldId id="707"/>
            <p14:sldId id="708"/>
            <p14:sldId id="709"/>
            <p14:sldId id="710"/>
            <p14:sldId id="711"/>
            <p14:sldId id="712"/>
            <p14:sldId id="713"/>
            <p14:sldId id="714"/>
            <p14:sldId id="715"/>
            <p14:sldId id="716"/>
            <p14:sldId id="717"/>
            <p14:sldId id="718"/>
            <p14:sldId id="719"/>
            <p14:sldId id="720"/>
            <p14:sldId id="721"/>
            <p14:sldId id="722"/>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D3956"/>
    <a:srgbClr val="000000"/>
    <a:srgbClr val="669BBC"/>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5" d="100"/>
          <a:sy n="65" d="100"/>
        </p:scale>
        <p:origin x="912"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viewProps" Target="viewProps.xml"/><Relationship Id="rId47" Type="http://schemas.openxmlformats.org/officeDocument/2006/relationships/customXml" Target="../customXml/item3.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notesMaster" Target="notesMasters/notesMaster1.xml"/><Relationship Id="rId45" Type="http://schemas.openxmlformats.org/officeDocument/2006/relationships/customXml" Target="../customXml/item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theme" Target="theme/theme1.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customXml" Target="../customXml/item2.xml"/><Relationship Id="rId20" Type="http://schemas.openxmlformats.org/officeDocument/2006/relationships/slide" Target="slides/slide18.xml"/><Relationship Id="rId41"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5/31/2024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5/31/2024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5/31/2024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5/31/2024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5/31/2024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5/31/2024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5/31/2024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2753047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4447067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7141845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5/31/2024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8319162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5/31/2024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8164346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5/31/2024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417445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5/31/2024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3950288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5/31/2024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5097797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5/31/2024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7175909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85932486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023395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02122242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9176469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2175857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0454520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9299822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79104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3842383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slideLayout" Target="../slideLayouts/slideLayout26.xml"/><Relationship Id="rId18" Type="http://schemas.openxmlformats.org/officeDocument/2006/relationships/slideLayout" Target="../slideLayouts/slideLayout31.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slideLayout" Target="../slideLayouts/slideLayout25.xml"/><Relationship Id="rId17" Type="http://schemas.openxmlformats.org/officeDocument/2006/relationships/slideLayout" Target="../slideLayouts/slideLayout30.xml"/><Relationship Id="rId2" Type="http://schemas.openxmlformats.org/officeDocument/2006/relationships/slideLayout" Target="../slideLayouts/slideLayout15.xml"/><Relationship Id="rId16" Type="http://schemas.openxmlformats.org/officeDocument/2006/relationships/slideLayout" Target="../slideLayouts/slideLayout29.xml"/><Relationship Id="rId20" Type="http://schemas.openxmlformats.org/officeDocument/2006/relationships/image" Target="../media/image1.png"/><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5" Type="http://schemas.openxmlformats.org/officeDocument/2006/relationships/slideLayout" Target="../slideLayouts/slideLayout28.xml"/><Relationship Id="rId10" Type="http://schemas.openxmlformats.org/officeDocument/2006/relationships/slideLayout" Target="../slideLayouts/slideLayout23.xml"/><Relationship Id="rId19" Type="http://schemas.openxmlformats.org/officeDocument/2006/relationships/theme" Target="../theme/theme2.xml"/><Relationship Id="rId4" Type="http://schemas.openxmlformats.org/officeDocument/2006/relationships/slideLayout" Target="../slideLayouts/slideLayout17.xml"/><Relationship Id="rId9" Type="http://schemas.openxmlformats.org/officeDocument/2006/relationships/slideLayout" Target="../slideLayouts/slideLayout22.xml"/><Relationship Id="rId14" Type="http://schemas.openxmlformats.org/officeDocument/2006/relationships/slideLayout" Target="../slideLayouts/slideLayout2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5/31/2024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4" r:id="rId12"/>
    <p:sldLayoutId id="2147483665"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5/31/2024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1926936117"/>
      </p:ext>
    </p:extLst>
  </p:cSld>
  <p:clrMap bg1="lt1" tx1="dk1" bg2="lt2" tx2="dk2" accent1="accent1" accent2="accent2" accent3="accent3" accent4="accent4" accent5="accent5" accent6="accent6" hlink="hlink" folHlink="folHlink"/>
  <p:sldLayoutIdLst>
    <p:sldLayoutId id="2147483667" r:id="rId1"/>
    <p:sldLayoutId id="2147483668" r:id="rId2"/>
    <p:sldLayoutId id="2147483669" r:id="rId3"/>
    <p:sldLayoutId id="2147483670" r:id="rId4"/>
    <p:sldLayoutId id="2147483671" r:id="rId5"/>
    <p:sldLayoutId id="2147483672" r:id="rId6"/>
    <p:sldLayoutId id="2147483673" r:id="rId7"/>
    <p:sldLayoutId id="2147483674" r:id="rId8"/>
    <p:sldLayoutId id="2147483675" r:id="rId9"/>
    <p:sldLayoutId id="2147483676" r:id="rId10"/>
    <p:sldLayoutId id="2147483677" r:id="rId11"/>
    <p:sldLayoutId id="2147483678" r:id="rId12"/>
    <p:sldLayoutId id="2147483679" r:id="rId13"/>
    <p:sldLayoutId id="2147483680" r:id="rId14"/>
    <p:sldLayoutId id="2147483681" r:id="rId15"/>
    <p:sldLayoutId id="2147483682" r:id="rId16"/>
    <p:sldLayoutId id="2147483683" r:id="rId17"/>
    <p:sldLayoutId id="2147483684"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25.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jpeg"/><Relationship Id="rId1" Type="http://schemas.openxmlformats.org/officeDocument/2006/relationships/slideLayout" Target="../slideLayouts/slideLayout13.xml"/><Relationship Id="rId5" Type="http://schemas.openxmlformats.org/officeDocument/2006/relationships/image" Target="../media/image18.png"/><Relationship Id="rId4" Type="http://schemas.openxmlformats.org/officeDocument/2006/relationships/image" Target="../media/image1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0" name="TextBox 29"/>
          <p:cNvSpPr txBox="1"/>
          <p:nvPr/>
        </p:nvSpPr>
        <p:spPr>
          <a:xfrm>
            <a:off x="763270" y="3794125"/>
            <a:ext cx="5216525" cy="39878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rPr>
              <a:t>Prepared by Dr. Usama Al-Fendi</a:t>
            </a:r>
          </a:p>
        </p:txBody>
      </p:sp>
      <p:sp>
        <p:nvSpPr>
          <p:cNvPr id="31" name="TextBox 30"/>
          <p:cNvSpPr txBox="1"/>
          <p:nvPr/>
        </p:nvSpPr>
        <p:spPr>
          <a:xfrm>
            <a:off x="-55140" y="2294434"/>
            <a:ext cx="6182526" cy="769441"/>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Alexandria" charset="0"/>
                <a:ea typeface="+mn-ea"/>
                <a:cs typeface="Alexandria" charset="0"/>
              </a:rPr>
              <a:t>Project Risk Management</a:t>
            </a:r>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Alexandria" charset="0"/>
                <a:ea typeface="+mn-ea"/>
                <a:cs typeface="Alexandria" charset="0"/>
              </a:rPr>
              <a:t>Lecture 4</a:t>
            </a:r>
          </a:p>
        </p:txBody>
      </p:sp>
      <p:sp>
        <p:nvSpPr>
          <p:cNvPr id="46" name="TextBox 45"/>
          <p:cNvSpPr txBox="1"/>
          <p:nvPr/>
        </p:nvSpPr>
        <p:spPr>
          <a:xfrm>
            <a:off x="329269" y="5104240"/>
            <a:ext cx="2836033" cy="707886"/>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rPr>
              <a:t>PMG 510</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rPr>
              <a:t>Project Risk Management</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Outcomes of the chapter:</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99CA6C6C-12CA-2115-DD31-51669DFCEE6A}"/>
              </a:ext>
            </a:extLst>
          </p:cNvPr>
          <p:cNvSpPr txBox="1"/>
          <p:nvPr/>
        </p:nvSpPr>
        <p:spPr>
          <a:xfrm>
            <a:off x="1915975" y="2495308"/>
            <a:ext cx="7762875" cy="3038905"/>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457200" marR="0" lvl="0" indent="-457200" algn="l" defTabSz="914400" rtl="0" eaLnBrk="1" fontAlgn="auto" latinLnBrk="0" hangingPunct="1">
              <a:lnSpc>
                <a:spcPct val="90000"/>
              </a:lnSpc>
              <a:spcBef>
                <a:spcPct val="0"/>
              </a:spcBef>
              <a:spcAft>
                <a:spcPts val="0"/>
              </a:spcAft>
              <a:buClrTx/>
              <a:buSzTx/>
              <a:buFont typeface="+mj-lt"/>
              <a:buAutoNum type="arabicPeriod"/>
              <a:tabLst/>
              <a:defRPr/>
            </a:pPr>
            <a:endParaRPr kumimoji="0" lang="en-US" sz="2000" b="1" i="0" u="none"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j-ea"/>
              <a:cs typeface="Times New Roman" panose="02020603050405020304" pitchFamily="18" charset="0"/>
            </a:endParaRPr>
          </a:p>
          <a:p>
            <a:pPr marL="457200" marR="0" lvl="0" indent="-457200" algn="l" defTabSz="914400" rtl="0" eaLnBrk="1" fontAlgn="auto" latinLnBrk="0" hangingPunct="1">
              <a:lnSpc>
                <a:spcPct val="90000"/>
              </a:lnSpc>
              <a:spcBef>
                <a:spcPct val="0"/>
              </a:spcBef>
              <a:spcAft>
                <a:spcPts val="0"/>
              </a:spcAft>
              <a:buClrTx/>
              <a:buSzTx/>
              <a:buFont typeface="Wingdings" panose="05000000000000000000" pitchFamily="2" charset="2"/>
              <a:buChar char="Ø"/>
              <a:tabLst/>
              <a:defRPr/>
            </a:pPr>
            <a:r>
              <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rPr>
              <a:t>Risk management context:</a:t>
            </a:r>
          </a:p>
          <a:p>
            <a:pPr marL="457200" marR="0" lvl="0" indent="-457200" algn="l" defTabSz="914400" rtl="0" eaLnBrk="1" fontAlgn="auto" latinLnBrk="0" hangingPunct="1">
              <a:lnSpc>
                <a:spcPct val="90000"/>
              </a:lnSpc>
              <a:spcBef>
                <a:spcPct val="0"/>
              </a:spcBef>
              <a:spcAft>
                <a:spcPts val="0"/>
              </a:spcAft>
              <a:buClrTx/>
              <a:buSzTx/>
              <a:buFont typeface="Wingdings" panose="05000000000000000000" pitchFamily="2" charset="2"/>
              <a:buChar char="Ø"/>
              <a:tabLst/>
              <a:defRPr/>
            </a:pPr>
            <a:endPar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endParaRPr>
          </a:p>
          <a:p>
            <a:pPr marL="457200" marR="0" lvl="0" indent="-457200" algn="l" defTabSz="914400" rtl="0" eaLnBrk="1" fontAlgn="auto" latinLnBrk="0" hangingPunct="1">
              <a:lnSpc>
                <a:spcPct val="90000"/>
              </a:lnSpc>
              <a:spcBef>
                <a:spcPct val="0"/>
              </a:spcBef>
              <a:spcAft>
                <a:spcPts val="0"/>
              </a:spcAft>
              <a:buClrTx/>
              <a:buSzTx/>
              <a:buFont typeface="Wingdings" panose="05000000000000000000" pitchFamily="2" charset="2"/>
              <a:buChar char="Ø"/>
              <a:tabLst/>
              <a:defRPr/>
            </a:pPr>
            <a:r>
              <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rPr>
              <a:t>Components of the RM context</a:t>
            </a:r>
          </a:p>
          <a:p>
            <a:pPr marL="457200" marR="0" lvl="0" indent="-457200" algn="l" defTabSz="914400" rtl="0" eaLnBrk="1" fontAlgn="auto" latinLnBrk="0" hangingPunct="1">
              <a:lnSpc>
                <a:spcPct val="90000"/>
              </a:lnSpc>
              <a:spcBef>
                <a:spcPct val="0"/>
              </a:spcBef>
              <a:spcAft>
                <a:spcPts val="0"/>
              </a:spcAft>
              <a:buClrTx/>
              <a:buSzTx/>
              <a:buFont typeface="Wingdings" panose="05000000000000000000" pitchFamily="2" charset="2"/>
              <a:buChar char="Ø"/>
              <a:tabLst/>
              <a:defRPr/>
            </a:pPr>
            <a:endPar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endParaRPr>
          </a:p>
          <a:p>
            <a:pPr marL="457200" marR="0" lvl="0" indent="-457200" algn="l" defTabSz="914400" rtl="0" eaLnBrk="1" fontAlgn="auto" latinLnBrk="0" hangingPunct="1">
              <a:lnSpc>
                <a:spcPct val="90000"/>
              </a:lnSpc>
              <a:spcBef>
                <a:spcPct val="0"/>
              </a:spcBef>
              <a:spcAft>
                <a:spcPts val="0"/>
              </a:spcAft>
              <a:buClrTx/>
              <a:buSzTx/>
              <a:buFont typeface="Wingdings" panose="05000000000000000000" pitchFamily="2" charset="2"/>
              <a:buChar char="Ø"/>
              <a:tabLst/>
              <a:defRPr/>
            </a:pPr>
            <a:r>
              <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rPr>
              <a:t>Designing a risk register</a:t>
            </a:r>
          </a:p>
          <a:p>
            <a:pPr marL="342900" marR="0" lvl="0" indent="-342900" algn="l" defTabSz="914400" rtl="0" eaLnBrk="1" fontAlgn="auto" latinLnBrk="0" hangingPunct="1">
              <a:lnSpc>
                <a:spcPct val="90000"/>
              </a:lnSpc>
              <a:spcBef>
                <a:spcPct val="0"/>
              </a:spcBef>
              <a:spcAft>
                <a:spcPts val="0"/>
              </a:spcAft>
              <a:buClrTx/>
              <a:buSzTx/>
              <a:buFont typeface="Wingdings" panose="05000000000000000000" pitchFamily="2" charset="2"/>
              <a:buChar char="Ø"/>
              <a:tabLst/>
              <a:defRPr/>
            </a:pPr>
            <a:endPar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endParaRPr>
          </a:p>
          <a:p>
            <a:pPr marL="457200" marR="0" lvl="0" indent="-457200" algn="l" defTabSz="914400" rtl="0" eaLnBrk="1" fontAlgn="auto" latinLnBrk="0" hangingPunct="1">
              <a:lnSpc>
                <a:spcPct val="90000"/>
              </a:lnSpc>
              <a:spcBef>
                <a:spcPct val="0"/>
              </a:spcBef>
              <a:spcAft>
                <a:spcPts val="0"/>
              </a:spcAft>
              <a:buClrTx/>
              <a:buSzTx/>
              <a:buFont typeface="Wingdings" panose="05000000000000000000" pitchFamily="2" charset="2"/>
              <a:buChar char="Ø"/>
              <a:tabLst/>
              <a:defRPr/>
            </a:pPr>
            <a:r>
              <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rPr>
              <a:t>Project Risk Management Process</a:t>
            </a:r>
          </a:p>
          <a:p>
            <a:pPr marL="457200" marR="0" lvl="0" indent="-457200" algn="l" defTabSz="914400" rtl="0" eaLnBrk="1" fontAlgn="auto" latinLnBrk="0" hangingPunct="1">
              <a:lnSpc>
                <a:spcPct val="90000"/>
              </a:lnSpc>
              <a:spcBef>
                <a:spcPct val="0"/>
              </a:spcBef>
              <a:spcAft>
                <a:spcPts val="0"/>
              </a:spcAft>
              <a:buClrTx/>
              <a:buSzTx/>
              <a:buFont typeface="Wingdings" panose="05000000000000000000" pitchFamily="2" charset="2"/>
              <a:buChar char="Ø"/>
              <a:tabLst/>
              <a:defRPr/>
            </a:pPr>
            <a:endPar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endParaRPr>
          </a:p>
          <a:p>
            <a:pPr marL="457200" marR="0" lvl="0" indent="-457200" algn="l" defTabSz="914400" rtl="0" eaLnBrk="1" fontAlgn="auto" latinLnBrk="0" hangingPunct="1">
              <a:lnSpc>
                <a:spcPct val="90000"/>
              </a:lnSpc>
              <a:spcBef>
                <a:spcPct val="0"/>
              </a:spcBef>
              <a:spcAft>
                <a:spcPts val="0"/>
              </a:spcAft>
              <a:buClrTx/>
              <a:buSzTx/>
              <a:buFont typeface="Wingdings" panose="05000000000000000000" pitchFamily="2" charset="2"/>
              <a:buChar char="Ø"/>
              <a:tabLst/>
              <a:defRPr/>
            </a:pPr>
            <a:r>
              <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rPr>
              <a:t>Project Risk Management Planning</a:t>
            </a:r>
            <a:r>
              <a:rPr kumimoji="0" lang="en-US" sz="2000" b="1" i="0" u="none"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j-ea"/>
                <a:cs typeface="Times New Roman" panose="02020603050405020304" pitchFamily="18" charset="0"/>
              </a:rPr>
              <a:t>     </a:t>
            </a:r>
            <a:endParaRPr kumimoji="0" lang="en-US" sz="2000" b="1" i="0" u="none" strike="noStrike" kern="1200" cap="none" spc="0" normalizeH="0" baseline="0" noProof="0" dirty="0">
              <a:ln>
                <a:noFill/>
              </a:ln>
              <a:solidFill>
                <a:prstClr val="black"/>
              </a:solidFill>
              <a:effectLst/>
              <a:uLnTx/>
              <a:uFillTx/>
              <a:latin typeface="Calibri Light"/>
              <a:ea typeface="+mj-ea"/>
              <a:cs typeface="+mj-cs"/>
            </a:endParaRP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E8E837-1014-6EDE-CF07-02A4DC331AC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81EA696-9A95-956E-4EBB-9332C634448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5530AB7-1883-8006-77BA-C39A05D6723C}"/>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management Standards</a:t>
            </a:r>
          </a:p>
        </p:txBody>
      </p:sp>
      <p:sp>
        <p:nvSpPr>
          <p:cNvPr id="5" name="Rectangle 4">
            <a:extLst>
              <a:ext uri="{FF2B5EF4-FFF2-40B4-BE49-F238E27FC236}">
                <a16:creationId xmlns:a16="http://schemas.microsoft.com/office/drawing/2014/main" id="{A850A166-3C12-CC0F-88E1-6345FFE3D10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3365561-9A73-8A3C-21D4-86BF7B60C8AB}"/>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99843318-CC5C-05C2-A412-40CF32E8C39D}"/>
              </a:ext>
            </a:extLst>
          </p:cNvPr>
          <p:cNvSpPr txBox="1"/>
          <p:nvPr/>
        </p:nvSpPr>
        <p:spPr>
          <a:xfrm>
            <a:off x="1214179" y="1231789"/>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7852EFC7-EBD1-6206-73E3-51FD121994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3073FDD6-0472-4A89-26B4-804A6EFFA75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83FFEEE0-AB79-31EA-F4EA-7526D9CCDD5B}"/>
              </a:ext>
            </a:extLst>
          </p:cNvPr>
          <p:cNvSpPr txBox="1"/>
          <p:nvPr/>
        </p:nvSpPr>
        <p:spPr>
          <a:xfrm>
            <a:off x="942308" y="2155119"/>
            <a:ext cx="6897756" cy="461665"/>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2400" b="1" i="0" u="sng"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Risk management context:</a:t>
            </a:r>
          </a:p>
        </p:txBody>
      </p:sp>
      <p:sp>
        <p:nvSpPr>
          <p:cNvPr id="8" name="TextBox 7">
            <a:extLst>
              <a:ext uri="{FF2B5EF4-FFF2-40B4-BE49-F238E27FC236}">
                <a16:creationId xmlns:a16="http://schemas.microsoft.com/office/drawing/2014/main" id="{42DD41C2-949A-FBFF-FA11-70A51DDF54E4}"/>
              </a:ext>
            </a:extLst>
          </p:cNvPr>
          <p:cNvSpPr txBox="1"/>
          <p:nvPr/>
        </p:nvSpPr>
        <p:spPr>
          <a:xfrm>
            <a:off x="942308" y="2927778"/>
            <a:ext cx="10035513" cy="2246769"/>
          </a:xfrm>
          <a:prstGeom prst="rect">
            <a:avLst/>
          </a:prstGeom>
          <a:noFill/>
        </p:spPr>
        <p:txBody>
          <a:bodyPr wrap="square">
            <a:spAutoFit/>
          </a:bodyPr>
          <a:lstStyle/>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There needs to be a clear understanding of the risk management process, followed by a clear definition of the framework that supports the process.</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Because the risk management framework is a supportive structure.</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it is shown in the next Figure as a series of components built around and supporting the risk management process.</a:t>
            </a:r>
          </a:p>
        </p:txBody>
      </p:sp>
    </p:spTree>
    <p:extLst>
      <p:ext uri="{BB962C8B-B14F-4D97-AF65-F5344CB8AC3E}">
        <p14:creationId xmlns:p14="http://schemas.microsoft.com/office/powerpoint/2010/main" val="35575580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4117732-68EA-436F-BA23-5ABC279C8A0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0A3DB3F-58AC-11E8-1F02-AAA9737FD94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A2E0E5F-B45B-564A-9A4B-9191922B2F0F}"/>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management Standards</a:t>
            </a:r>
          </a:p>
        </p:txBody>
      </p:sp>
      <p:sp>
        <p:nvSpPr>
          <p:cNvPr id="5" name="Rectangle 4">
            <a:extLst>
              <a:ext uri="{FF2B5EF4-FFF2-40B4-BE49-F238E27FC236}">
                <a16:creationId xmlns:a16="http://schemas.microsoft.com/office/drawing/2014/main" id="{5DC632F3-0B84-0B39-DB2D-181403729EB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8D863D3-8D13-8CC8-A712-235F92D5E0B5}"/>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6D6E572-03FA-2B93-C343-3BA357AA7A25}"/>
              </a:ext>
            </a:extLst>
          </p:cNvPr>
          <p:cNvSpPr txBox="1"/>
          <p:nvPr/>
        </p:nvSpPr>
        <p:spPr>
          <a:xfrm>
            <a:off x="1214179" y="1231789"/>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C7AFAB6F-65C1-5D15-B276-0408D9E0C7B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9154694C-DD51-9F2C-F2D8-1370C5C2C3D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37CCAC79-AC23-93FF-BB35-D2C38A7FAE12}"/>
              </a:ext>
            </a:extLst>
          </p:cNvPr>
          <p:cNvSpPr txBox="1"/>
          <p:nvPr/>
        </p:nvSpPr>
        <p:spPr>
          <a:xfrm>
            <a:off x="942308" y="2155119"/>
            <a:ext cx="6897756" cy="461665"/>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2400" b="1" i="0" u="sng"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Risk management context:</a:t>
            </a:r>
          </a:p>
        </p:txBody>
      </p:sp>
      <p:pic>
        <p:nvPicPr>
          <p:cNvPr id="9" name="Picture 8">
            <a:extLst>
              <a:ext uri="{FF2B5EF4-FFF2-40B4-BE49-F238E27FC236}">
                <a16:creationId xmlns:a16="http://schemas.microsoft.com/office/drawing/2014/main" id="{8119FDE9-570A-5BD8-11F0-227A6DD8A477}"/>
              </a:ext>
            </a:extLst>
          </p:cNvPr>
          <p:cNvPicPr>
            <a:picLocks noChangeAspect="1"/>
          </p:cNvPicPr>
          <p:nvPr/>
        </p:nvPicPr>
        <p:blipFill>
          <a:blip r:embed="rId3"/>
          <a:stretch>
            <a:fillRect/>
          </a:stretch>
        </p:blipFill>
        <p:spPr>
          <a:xfrm>
            <a:off x="2180407" y="2559697"/>
            <a:ext cx="7745258" cy="3363039"/>
          </a:xfrm>
          <a:prstGeom prst="rect">
            <a:avLst/>
          </a:prstGeom>
        </p:spPr>
      </p:pic>
    </p:spTree>
    <p:extLst>
      <p:ext uri="{BB962C8B-B14F-4D97-AF65-F5344CB8AC3E}">
        <p14:creationId xmlns:p14="http://schemas.microsoft.com/office/powerpoint/2010/main" val="32037001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CF2EB1-A161-E762-F7B7-D1672E6DE65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1B5CFF9-61DD-44B9-F15C-24E0D8DB9F2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0F43A69-E19F-9A7E-24A9-D51792028CD9}"/>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management Standards</a:t>
            </a:r>
          </a:p>
        </p:txBody>
      </p:sp>
      <p:sp>
        <p:nvSpPr>
          <p:cNvPr id="5" name="Rectangle 4">
            <a:extLst>
              <a:ext uri="{FF2B5EF4-FFF2-40B4-BE49-F238E27FC236}">
                <a16:creationId xmlns:a16="http://schemas.microsoft.com/office/drawing/2014/main" id="{0C93B6CE-D24F-05CA-DDC1-8EB1928BA13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471A360-710C-1A59-2A14-931656040505}"/>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8ECC73F-4B55-DE63-EE2A-35BC75065B1D}"/>
              </a:ext>
            </a:extLst>
          </p:cNvPr>
          <p:cNvSpPr txBox="1"/>
          <p:nvPr/>
        </p:nvSpPr>
        <p:spPr>
          <a:xfrm>
            <a:off x="1214179" y="1231789"/>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4BA42022-5E69-1F42-145D-EEC5D78B532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DCD05AC0-4019-0F6E-06EE-016452C3366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1A1508BE-0940-E434-B062-3A4E9F9B05F1}"/>
              </a:ext>
            </a:extLst>
          </p:cNvPr>
          <p:cNvSpPr txBox="1"/>
          <p:nvPr/>
        </p:nvSpPr>
        <p:spPr>
          <a:xfrm>
            <a:off x="942308" y="2155119"/>
            <a:ext cx="6897756" cy="461665"/>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2400" b="1" i="0" u="sng"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Components of the RM context:</a:t>
            </a:r>
          </a:p>
        </p:txBody>
      </p:sp>
      <p:sp>
        <p:nvSpPr>
          <p:cNvPr id="8" name="TextBox 7">
            <a:extLst>
              <a:ext uri="{FF2B5EF4-FFF2-40B4-BE49-F238E27FC236}">
                <a16:creationId xmlns:a16="http://schemas.microsoft.com/office/drawing/2014/main" id="{C6B154CE-9D05-8813-7435-C9CD5ED01A05}"/>
              </a:ext>
            </a:extLst>
          </p:cNvPr>
          <p:cNvSpPr txBox="1"/>
          <p:nvPr/>
        </p:nvSpPr>
        <p:spPr>
          <a:xfrm>
            <a:off x="942308" y="2927778"/>
            <a:ext cx="10035513" cy="2554545"/>
          </a:xfrm>
          <a:prstGeom prst="rect">
            <a:avLst/>
          </a:prstGeom>
          <a:noFill/>
        </p:spPr>
        <p:txBody>
          <a:bodyPr wrap="square">
            <a:spAutoFit/>
          </a:bodyPr>
          <a:lstStyle/>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Risk architecture:  defines roles, responsibilities, communication and risk-reporting structure.</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Risk strategy:  Risk strategy, appetite, attitudes and philosophy are defined in the risk management policy</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Risk protocols: are defined in the risk guidelines for the organization and include the rules and procedures, as well as the risk management methodologies, tools and techniques that should be used</a:t>
            </a:r>
          </a:p>
        </p:txBody>
      </p:sp>
    </p:spTree>
    <p:extLst>
      <p:ext uri="{BB962C8B-B14F-4D97-AF65-F5344CB8AC3E}">
        <p14:creationId xmlns:p14="http://schemas.microsoft.com/office/powerpoint/2010/main" val="29270953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D470DD-2CF1-1FD1-A212-277C97D5693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824A8E6-59F8-66E4-A1F4-DA124F819B2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92CB0C4-7280-8E0F-71CB-14AAD22042A3}"/>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Establishing the Context</a:t>
            </a:r>
          </a:p>
        </p:txBody>
      </p:sp>
      <p:sp>
        <p:nvSpPr>
          <p:cNvPr id="5" name="Rectangle 4">
            <a:extLst>
              <a:ext uri="{FF2B5EF4-FFF2-40B4-BE49-F238E27FC236}">
                <a16:creationId xmlns:a16="http://schemas.microsoft.com/office/drawing/2014/main" id="{82F81E25-032B-1350-B05B-4C569E29CDC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760A2DD-CD27-42E3-0CA0-301FC5899436}"/>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821B0F58-853F-7D73-32E1-3B161C915623}"/>
              </a:ext>
            </a:extLst>
          </p:cNvPr>
          <p:cNvSpPr txBox="1"/>
          <p:nvPr/>
        </p:nvSpPr>
        <p:spPr>
          <a:xfrm>
            <a:off x="1214179" y="1231789"/>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DBDBAE3A-6DC4-6B2D-9193-356A7185F6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26588F6C-962D-DAF7-587A-9F976DF9C27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81A5145B-59A9-C07E-BCD9-713DBB83A9CA}"/>
              </a:ext>
            </a:extLst>
          </p:cNvPr>
          <p:cNvSpPr txBox="1"/>
          <p:nvPr/>
        </p:nvSpPr>
        <p:spPr>
          <a:xfrm>
            <a:off x="942308" y="2155119"/>
            <a:ext cx="6897756" cy="461665"/>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2400" b="1" i="0" u="sng"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Scope of the context :</a:t>
            </a:r>
          </a:p>
        </p:txBody>
      </p:sp>
      <p:sp>
        <p:nvSpPr>
          <p:cNvPr id="8" name="TextBox 7">
            <a:extLst>
              <a:ext uri="{FF2B5EF4-FFF2-40B4-BE49-F238E27FC236}">
                <a16:creationId xmlns:a16="http://schemas.microsoft.com/office/drawing/2014/main" id="{32DC8C8D-57C1-FFDE-8AE6-86E1E0D67D99}"/>
              </a:ext>
            </a:extLst>
          </p:cNvPr>
          <p:cNvSpPr txBox="1"/>
          <p:nvPr/>
        </p:nvSpPr>
        <p:spPr>
          <a:xfrm>
            <a:off x="942308" y="2927778"/>
            <a:ext cx="4750569" cy="2345322"/>
          </a:xfrm>
          <a:prstGeom prst="rect">
            <a:avLst/>
          </a:prstGeom>
          <a:noFill/>
        </p:spPr>
        <p:txBody>
          <a:bodyPr wrap="square">
            <a:spAutoFit/>
          </a:bodyPr>
          <a:lstStyle/>
          <a:p>
            <a:pPr marL="342900" marR="0" lvl="0" indent="-342900" algn="just" defTabSz="914400" eaLnBrk="1" fontAlgn="auto" latinLnBrk="0" hangingPunct="1">
              <a:lnSpc>
                <a:spcPct val="15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components the context are the risk management context, internal context and external context. The relationship between the three contexts is illustrated in the Figure.</a:t>
            </a:r>
          </a:p>
        </p:txBody>
      </p:sp>
      <p:pic>
        <p:nvPicPr>
          <p:cNvPr id="9" name="Picture 8">
            <a:extLst>
              <a:ext uri="{FF2B5EF4-FFF2-40B4-BE49-F238E27FC236}">
                <a16:creationId xmlns:a16="http://schemas.microsoft.com/office/drawing/2014/main" id="{DE0E65B1-377D-C2BC-D2DB-B40F619DD010}"/>
              </a:ext>
            </a:extLst>
          </p:cNvPr>
          <p:cNvPicPr>
            <a:picLocks noChangeAspect="1"/>
          </p:cNvPicPr>
          <p:nvPr/>
        </p:nvPicPr>
        <p:blipFill>
          <a:blip r:embed="rId3"/>
          <a:stretch>
            <a:fillRect/>
          </a:stretch>
        </p:blipFill>
        <p:spPr>
          <a:xfrm>
            <a:off x="5756266" y="2104241"/>
            <a:ext cx="5493426" cy="3441153"/>
          </a:xfrm>
          <a:prstGeom prst="rect">
            <a:avLst/>
          </a:prstGeom>
        </p:spPr>
      </p:pic>
    </p:spTree>
    <p:extLst>
      <p:ext uri="{BB962C8B-B14F-4D97-AF65-F5344CB8AC3E}">
        <p14:creationId xmlns:p14="http://schemas.microsoft.com/office/powerpoint/2010/main" val="10923612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41477AE-597E-AE6A-714D-BD9F026E180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B49D759-1D57-9B1E-DBB9-D33C1F215A7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58E0AB7D-4E97-8453-7166-1FA036B7B2E3}"/>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Establishing the Context</a:t>
            </a:r>
          </a:p>
        </p:txBody>
      </p:sp>
      <p:sp>
        <p:nvSpPr>
          <p:cNvPr id="5" name="Rectangle 4">
            <a:extLst>
              <a:ext uri="{FF2B5EF4-FFF2-40B4-BE49-F238E27FC236}">
                <a16:creationId xmlns:a16="http://schemas.microsoft.com/office/drawing/2014/main" id="{A054B075-489B-C56F-EF0A-F892E947F23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E33ECA0-BC07-4556-18EA-29967A54554F}"/>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83F4096-E966-E179-D340-7A239AA39984}"/>
              </a:ext>
            </a:extLst>
          </p:cNvPr>
          <p:cNvSpPr txBox="1"/>
          <p:nvPr/>
        </p:nvSpPr>
        <p:spPr>
          <a:xfrm>
            <a:off x="1214179" y="1231789"/>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B269896A-0177-BBA4-1204-40EBCB61CC6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BE3C125C-C022-3B79-C3C3-EA31C05C816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F1529DA2-E23E-2E50-EFA8-D3506890A3F1}"/>
              </a:ext>
            </a:extLst>
          </p:cNvPr>
          <p:cNvSpPr txBox="1"/>
          <p:nvPr/>
        </p:nvSpPr>
        <p:spPr>
          <a:xfrm>
            <a:off x="942308" y="2155119"/>
            <a:ext cx="9632286" cy="461665"/>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2400" b="1" i="0" u="sng"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The three components of context may be considered as follows:</a:t>
            </a:r>
          </a:p>
        </p:txBody>
      </p:sp>
      <p:sp>
        <p:nvSpPr>
          <p:cNvPr id="8" name="TextBox 7">
            <a:extLst>
              <a:ext uri="{FF2B5EF4-FFF2-40B4-BE49-F238E27FC236}">
                <a16:creationId xmlns:a16="http://schemas.microsoft.com/office/drawing/2014/main" id="{214D73D2-DD5F-3FB4-207C-66D39DF2D91C}"/>
              </a:ext>
            </a:extLst>
          </p:cNvPr>
          <p:cNvSpPr txBox="1"/>
          <p:nvPr/>
        </p:nvSpPr>
        <p:spPr>
          <a:xfrm>
            <a:off x="940644" y="2711927"/>
            <a:ext cx="10310711" cy="3170099"/>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000" b="1" i="0" u="sng" strike="noStrike" kern="0" cap="none" spc="0" normalizeH="0" baseline="0" noProof="0" dirty="0">
                <a:ln>
                  <a:noFill/>
                </a:ln>
                <a:solidFill>
                  <a:srgbClr val="C00000"/>
                </a:solidFill>
                <a:effectLst/>
                <a:uLnTx/>
                <a:uFillTx/>
                <a:latin typeface="Times New Roman" panose="02020603050405020304" pitchFamily="18" charset="0"/>
                <a:cs typeface="Times New Roman" panose="02020603050405020304" pitchFamily="18" charset="0"/>
              </a:rPr>
              <a:t>1- Risk management context:</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Has already been described as the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risk architecture, strategy and protocols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or the risk management framework within the organization.</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1" i="0" u="sng" strike="noStrike" kern="0" cap="none" spc="0" normalizeH="0" baseline="0" noProof="0" dirty="0">
                <a:ln>
                  <a:noFill/>
                </a:ln>
                <a:solidFill>
                  <a:srgbClr val="FF0000"/>
                </a:solidFill>
                <a:effectLst/>
                <a:uLnTx/>
                <a:uFillTx/>
                <a:latin typeface="Times New Roman" panose="02020603050405020304" pitchFamily="18" charset="0"/>
                <a:cs typeface="Times New Roman" panose="02020603050405020304" pitchFamily="18" charset="0"/>
              </a:rPr>
              <a:t>This framework must fulfil two functions:</a:t>
            </a:r>
          </a:p>
          <a:p>
            <a:pPr marL="457200" marR="0" lvl="0" indent="-457200" algn="just" defTabSz="914400" rtl="0" eaLnBrk="1" fontAlgn="auto" latinLnBrk="0" hangingPunct="1">
              <a:lnSpc>
                <a:spcPct val="100000"/>
              </a:lnSpc>
              <a:spcBef>
                <a:spcPts val="0"/>
              </a:spcBef>
              <a:spcAft>
                <a:spcPts val="0"/>
              </a:spcAft>
              <a:buClrTx/>
              <a:buSzTx/>
              <a:buFontTx/>
              <a:buAutoNum type="arabicPeriod"/>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Provide support </a:t>
            </a:r>
            <a:r>
              <a:rPr kumimoji="0" lang="en-US" sz="2000" b="0"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for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risk management process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within the organization;</a:t>
            </a:r>
          </a:p>
          <a:p>
            <a:pPr marL="457200" marR="0" lvl="0" indent="-457200" algn="just" defTabSz="914400" rtl="0" eaLnBrk="1" fontAlgn="auto" latinLnBrk="0" hangingPunct="1">
              <a:lnSpc>
                <a:spcPct val="100000"/>
              </a:lnSpc>
              <a:spcBef>
                <a:spcPts val="0"/>
              </a:spcBef>
              <a:spcAft>
                <a:spcPts val="0"/>
              </a:spcAft>
              <a:buClrTx/>
              <a:buSzTx/>
              <a:buFontTx/>
              <a:buAutoNum type="arabicPeriod"/>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457200" marR="0" lvl="0" indent="-457200" algn="just" defTabSz="914400" rtl="0" eaLnBrk="1" fontAlgn="auto" latinLnBrk="0" hangingPunct="1">
              <a:lnSpc>
                <a:spcPct val="100000"/>
              </a:lnSpc>
              <a:spcBef>
                <a:spcPts val="0"/>
              </a:spcBef>
              <a:spcAft>
                <a:spcPts val="0"/>
              </a:spcAft>
              <a:buClrTx/>
              <a:buSzTx/>
              <a:buFontTx/>
              <a:buAutoNum type="arabicPeriod"/>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Ensure that the outputs from the risk management process are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communicated to internal and external stakeholders</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22960813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396599-B939-2A91-E84E-8A6CE8F570E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1D4F65F-2FDF-8EBC-8D8B-4C24B4D72C3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38ECEBE0-8626-8F2F-96D1-3DF420C9C14A}"/>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Establishing the Context</a:t>
            </a:r>
          </a:p>
        </p:txBody>
      </p:sp>
      <p:sp>
        <p:nvSpPr>
          <p:cNvPr id="5" name="Rectangle 4">
            <a:extLst>
              <a:ext uri="{FF2B5EF4-FFF2-40B4-BE49-F238E27FC236}">
                <a16:creationId xmlns:a16="http://schemas.microsoft.com/office/drawing/2014/main" id="{94735AF1-333E-762A-29ED-1B055BD2B9C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5923325-ADC4-6F76-7F01-49FF666187B5}"/>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3FA881EE-981A-5CC8-3CCA-3DCF8539C66E}"/>
              </a:ext>
            </a:extLst>
          </p:cNvPr>
          <p:cNvSpPr txBox="1"/>
          <p:nvPr/>
        </p:nvSpPr>
        <p:spPr>
          <a:xfrm>
            <a:off x="1214179" y="1231789"/>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10A2A07D-2D3C-8192-99C0-FBF4DCA65DA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0091DAD2-DD65-0551-07EA-E6ECDA64B33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3CCE955F-739C-8F2F-1861-52D937E7F92C}"/>
              </a:ext>
            </a:extLst>
          </p:cNvPr>
          <p:cNvSpPr txBox="1"/>
          <p:nvPr/>
        </p:nvSpPr>
        <p:spPr>
          <a:xfrm>
            <a:off x="942308" y="2155119"/>
            <a:ext cx="9632286" cy="461665"/>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2400" b="1" i="0" u="sng"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The three components of context may be considered as follows:</a:t>
            </a:r>
          </a:p>
        </p:txBody>
      </p:sp>
      <p:sp>
        <p:nvSpPr>
          <p:cNvPr id="8" name="TextBox 7">
            <a:extLst>
              <a:ext uri="{FF2B5EF4-FFF2-40B4-BE49-F238E27FC236}">
                <a16:creationId xmlns:a16="http://schemas.microsoft.com/office/drawing/2014/main" id="{20E80D6B-9666-471B-9C13-65792BCDA29D}"/>
              </a:ext>
            </a:extLst>
          </p:cNvPr>
          <p:cNvSpPr txBox="1"/>
          <p:nvPr/>
        </p:nvSpPr>
        <p:spPr>
          <a:xfrm>
            <a:off x="940644" y="2711927"/>
            <a:ext cx="10310711" cy="2862322"/>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000" b="1" i="0" u="sng" strike="noStrike" kern="0" cap="none" spc="0" normalizeH="0" baseline="0" noProof="0" dirty="0">
                <a:ln>
                  <a:noFill/>
                </a:ln>
                <a:solidFill>
                  <a:srgbClr val="C00000"/>
                </a:solidFill>
                <a:effectLst/>
                <a:uLnTx/>
                <a:uFillTx/>
                <a:latin typeface="Times New Roman" panose="02020603050405020304" pitchFamily="18" charset="0"/>
                <a:cs typeface="Times New Roman" panose="02020603050405020304" pitchFamily="18" charset="0"/>
              </a:rPr>
              <a:t>2- Internal  context:</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1"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Internal context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refers to </a:t>
            </a:r>
            <a:r>
              <a:rPr kumimoji="0" lang="en-US" sz="2000" b="1"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organization itself</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the activities it undertakes, the range of skills and capabilities available within the organization, and how it is structured. </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Internal stakeholders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and their expectations are part of the internal context. </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Internal context  may be considered to be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strengths and weaknesses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within the organization.</a:t>
            </a:r>
          </a:p>
        </p:txBody>
      </p:sp>
    </p:spTree>
    <p:extLst>
      <p:ext uri="{BB962C8B-B14F-4D97-AF65-F5344CB8AC3E}">
        <p14:creationId xmlns:p14="http://schemas.microsoft.com/office/powerpoint/2010/main" val="17980829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B37CA4-19E1-0A24-51AD-B362329901F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2E0291F-F83E-3609-0598-7473CCE856D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251A007D-3A0C-D3EC-B4AB-78FA53B7E675}"/>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Establishing the Context</a:t>
            </a:r>
          </a:p>
        </p:txBody>
      </p:sp>
      <p:sp>
        <p:nvSpPr>
          <p:cNvPr id="5" name="Rectangle 4">
            <a:extLst>
              <a:ext uri="{FF2B5EF4-FFF2-40B4-BE49-F238E27FC236}">
                <a16:creationId xmlns:a16="http://schemas.microsoft.com/office/drawing/2014/main" id="{FF308764-F414-9797-8993-BA50D818AB8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982F9F1-480A-DF53-9026-0E6B6B50063C}"/>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E4A34DFA-976E-C72E-D1DF-19AABF740B21}"/>
              </a:ext>
            </a:extLst>
          </p:cNvPr>
          <p:cNvSpPr txBox="1"/>
          <p:nvPr/>
        </p:nvSpPr>
        <p:spPr>
          <a:xfrm>
            <a:off x="1214179" y="1231789"/>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DA515360-11A2-9B90-A363-6301BEF4CB9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E3F5B716-EE34-FEBE-1A66-EE5BBE7AFB8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F8095B7F-0A93-308E-00FC-BFBE73DA51EE}"/>
              </a:ext>
            </a:extLst>
          </p:cNvPr>
          <p:cNvSpPr txBox="1"/>
          <p:nvPr/>
        </p:nvSpPr>
        <p:spPr>
          <a:xfrm>
            <a:off x="942308" y="2155119"/>
            <a:ext cx="9632286" cy="461665"/>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2400" b="1" i="0" u="sng"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The three components of context may be considered as follows:</a:t>
            </a:r>
          </a:p>
        </p:txBody>
      </p:sp>
      <p:sp>
        <p:nvSpPr>
          <p:cNvPr id="8" name="TextBox 7">
            <a:extLst>
              <a:ext uri="{FF2B5EF4-FFF2-40B4-BE49-F238E27FC236}">
                <a16:creationId xmlns:a16="http://schemas.microsoft.com/office/drawing/2014/main" id="{A04CCED5-D28A-4396-6ABB-FB9C083CBFF9}"/>
              </a:ext>
            </a:extLst>
          </p:cNvPr>
          <p:cNvSpPr txBox="1"/>
          <p:nvPr/>
        </p:nvSpPr>
        <p:spPr>
          <a:xfrm>
            <a:off x="940644" y="2711927"/>
            <a:ext cx="10310711" cy="255454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000" b="1" i="0" u="sng" strike="noStrike" kern="0" cap="none" spc="0" normalizeH="0" baseline="0" noProof="0" dirty="0">
                <a:ln>
                  <a:noFill/>
                </a:ln>
                <a:solidFill>
                  <a:srgbClr val="C00000"/>
                </a:solidFill>
                <a:effectLst/>
                <a:uLnTx/>
                <a:uFillTx/>
                <a:latin typeface="Times New Roman" panose="02020603050405020304" pitchFamily="18" charset="0"/>
                <a:cs typeface="Times New Roman" panose="02020603050405020304" pitchFamily="18" charset="0"/>
              </a:rPr>
              <a:t>2- Internal  context:</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1"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FIRM (Financial, Infrastructural, Reputational, Market Place) risk scorecard offers one mechanism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for evaluating the internal </a:t>
            </a:r>
            <a:r>
              <a:rPr kumimoji="0" lang="en-US" sz="2000" b="0" i="0" u="none" strike="noStrike" kern="0" cap="none" spc="0" normalizeH="0" baseline="0" noProof="0">
                <a:ln>
                  <a:noFill/>
                </a:ln>
                <a:solidFill>
                  <a:prstClr val="black"/>
                </a:solidFill>
                <a:effectLst/>
                <a:uLnTx/>
                <a:uFillTx/>
                <a:latin typeface="Times New Roman" panose="02020603050405020304" pitchFamily="18" charset="0"/>
                <a:cs typeface="Times New Roman" panose="02020603050405020304" pitchFamily="18" charset="0"/>
              </a:rPr>
              <a:t>and external context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of an organization, but other approaches may be employed,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including a SWOT analysis</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Many organizations use the </a:t>
            </a:r>
            <a:r>
              <a:rPr kumimoji="0" lang="en-US" sz="2000" b="1"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political, economic, social, technological, legal and environmental/ethical (PESTLE)</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risk classification system. The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PESTLE</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risk</a:t>
            </a:r>
          </a:p>
        </p:txBody>
      </p:sp>
    </p:spTree>
    <p:extLst>
      <p:ext uri="{BB962C8B-B14F-4D97-AF65-F5344CB8AC3E}">
        <p14:creationId xmlns:p14="http://schemas.microsoft.com/office/powerpoint/2010/main" val="30281110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50124B-5EF7-BAAA-2725-575F368BEE6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1558657-A44F-8DDF-E57E-EAF24BB036F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79D3A82C-8CD3-51E5-3C8F-235458ABF0A0}"/>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Establishing the Context</a:t>
            </a:r>
          </a:p>
        </p:txBody>
      </p:sp>
      <p:sp>
        <p:nvSpPr>
          <p:cNvPr id="5" name="Rectangle 4">
            <a:extLst>
              <a:ext uri="{FF2B5EF4-FFF2-40B4-BE49-F238E27FC236}">
                <a16:creationId xmlns:a16="http://schemas.microsoft.com/office/drawing/2014/main" id="{88ABD22B-0059-0C8B-A03F-43BA5953E60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E9BB1B0-219E-76D3-5D31-719E1CD7A461}"/>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2D1A4DE-6C2D-569C-8C69-AB7316EDAAB6}"/>
              </a:ext>
            </a:extLst>
          </p:cNvPr>
          <p:cNvSpPr txBox="1"/>
          <p:nvPr/>
        </p:nvSpPr>
        <p:spPr>
          <a:xfrm>
            <a:off x="1214179" y="1231789"/>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4919F8C2-D071-FCDB-DD7B-09324C5CC17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0637A1A0-17E3-0BFE-FF21-FFCF1F3FB39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DD749769-A265-07C2-5188-1EA58151CCFE}"/>
              </a:ext>
            </a:extLst>
          </p:cNvPr>
          <p:cNvSpPr txBox="1"/>
          <p:nvPr/>
        </p:nvSpPr>
        <p:spPr>
          <a:xfrm>
            <a:off x="942308" y="2155119"/>
            <a:ext cx="9632286" cy="461665"/>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2400" b="1" i="0" u="sng"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The three components of context may be considered as follows:</a:t>
            </a:r>
          </a:p>
        </p:txBody>
      </p:sp>
      <p:sp>
        <p:nvSpPr>
          <p:cNvPr id="8" name="TextBox 7">
            <a:extLst>
              <a:ext uri="{FF2B5EF4-FFF2-40B4-BE49-F238E27FC236}">
                <a16:creationId xmlns:a16="http://schemas.microsoft.com/office/drawing/2014/main" id="{25F6D685-D247-5D0A-F2DA-093E0FA37DB3}"/>
              </a:ext>
            </a:extLst>
          </p:cNvPr>
          <p:cNvSpPr txBox="1"/>
          <p:nvPr/>
        </p:nvSpPr>
        <p:spPr>
          <a:xfrm>
            <a:off x="940644" y="2711927"/>
            <a:ext cx="10310711" cy="286232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sng" strike="noStrike" kern="0" cap="none" spc="0" normalizeH="0" baseline="0" noProof="0" dirty="0">
                <a:ln>
                  <a:noFill/>
                </a:ln>
                <a:solidFill>
                  <a:srgbClr val="C00000"/>
                </a:solidFill>
                <a:effectLst/>
                <a:uLnTx/>
                <a:uFillTx/>
                <a:latin typeface="Times New Roman" panose="02020603050405020304" pitchFamily="18" charset="0"/>
                <a:cs typeface="Times New Roman" panose="02020603050405020304" pitchFamily="18" charset="0"/>
              </a:rPr>
              <a:t>3- External context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1"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External</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context is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environment within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which the organization exists.</a:t>
            </a: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This environment will include </a:t>
            </a:r>
            <a:r>
              <a:rPr kumimoji="0" lang="en-US" sz="2000" b="1"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consideration of the business sector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within which the </a:t>
            </a:r>
            <a:r>
              <a:rPr kumimoji="0" lang="en-US" sz="2000" b="1"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organization operates, external stakeholders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and their expectations and the external financial environment.</a:t>
            </a: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This may be considered to be </a:t>
            </a:r>
            <a:r>
              <a:rPr kumimoji="0" lang="en-US" sz="2000" b="1"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opportunities and threats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facing the organization.</a:t>
            </a:r>
          </a:p>
        </p:txBody>
      </p:sp>
    </p:spTree>
    <p:extLst>
      <p:ext uri="{BB962C8B-B14F-4D97-AF65-F5344CB8AC3E}">
        <p14:creationId xmlns:p14="http://schemas.microsoft.com/office/powerpoint/2010/main" val="10142238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EBC93B-ACB5-F7A7-601F-F36D514D927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37DFF81-8FB2-44A9-96DB-73AF5849598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A32E3864-6520-329C-FE00-8DEE64211F0A}"/>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Establishing the Context</a:t>
            </a:r>
          </a:p>
        </p:txBody>
      </p:sp>
      <p:sp>
        <p:nvSpPr>
          <p:cNvPr id="5" name="Rectangle 4">
            <a:extLst>
              <a:ext uri="{FF2B5EF4-FFF2-40B4-BE49-F238E27FC236}">
                <a16:creationId xmlns:a16="http://schemas.microsoft.com/office/drawing/2014/main" id="{A815A8B6-1917-EF6F-11EC-52838189A54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FCCA055-9D4C-4DDC-938E-5C49830503DD}"/>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79B95034-5D98-E998-B923-0A16B3376262}"/>
              </a:ext>
            </a:extLst>
          </p:cNvPr>
          <p:cNvSpPr txBox="1"/>
          <p:nvPr/>
        </p:nvSpPr>
        <p:spPr>
          <a:xfrm>
            <a:off x="1214179" y="1231789"/>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F151B80-7096-A96D-964D-5FEA28C3F9C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23D7EB28-91CB-053F-92B9-55BF9FB285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77EF086-ABA8-DE29-679E-15F823FBFA4D}"/>
              </a:ext>
            </a:extLst>
          </p:cNvPr>
          <p:cNvSpPr txBox="1"/>
          <p:nvPr/>
        </p:nvSpPr>
        <p:spPr>
          <a:xfrm>
            <a:off x="942308" y="2155119"/>
            <a:ext cx="9632286" cy="461665"/>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2400" b="1" i="0" u="sng"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Designing a risk register:</a:t>
            </a:r>
          </a:p>
        </p:txBody>
      </p:sp>
      <p:sp>
        <p:nvSpPr>
          <p:cNvPr id="8" name="TextBox 7">
            <a:extLst>
              <a:ext uri="{FF2B5EF4-FFF2-40B4-BE49-F238E27FC236}">
                <a16:creationId xmlns:a16="http://schemas.microsoft.com/office/drawing/2014/main" id="{A8234CFD-6936-D2E5-5911-A65C55677AF6}"/>
              </a:ext>
            </a:extLst>
          </p:cNvPr>
          <p:cNvSpPr txBox="1"/>
          <p:nvPr/>
        </p:nvSpPr>
        <p:spPr>
          <a:xfrm>
            <a:off x="868284" y="2956973"/>
            <a:ext cx="10310711" cy="2246769"/>
          </a:xfrm>
          <a:prstGeom prst="rect">
            <a:avLst/>
          </a:prstGeom>
          <a:noFill/>
        </p:spPr>
        <p:txBody>
          <a:bodyPr wrap="square">
            <a:spAutoFit/>
          </a:bodyPr>
          <a:lstStyle/>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1"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 risk register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is defined as the ‘</a:t>
            </a:r>
            <a:r>
              <a:rPr kumimoji="0" lang="en-US" sz="2000" b="1"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document used for recording risk Management process for identified risks’.</a:t>
            </a: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1"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1"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The guide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adds that the purpose of </a:t>
            </a:r>
            <a:r>
              <a:rPr kumimoji="0" lang="en-US" sz="2000" b="1"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risk register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is to </a:t>
            </a:r>
            <a:r>
              <a:rPr kumimoji="0" lang="en-US" sz="2000" b="1"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facilitate ownership and management of each risk. </a:t>
            </a: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risk register will cover </a:t>
            </a:r>
            <a:r>
              <a:rPr kumimoji="0" lang="en-US" sz="2000" b="1"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significant risks facing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organization or the project.</a:t>
            </a:r>
          </a:p>
        </p:txBody>
      </p:sp>
    </p:spTree>
    <p:extLst>
      <p:ext uri="{BB962C8B-B14F-4D97-AF65-F5344CB8AC3E}">
        <p14:creationId xmlns:p14="http://schemas.microsoft.com/office/powerpoint/2010/main" val="22251405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5A6447-76E0-CFF0-5CBE-86A490670FF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0A1B5DE-68E4-340F-31F7-FAA271A5570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B69A0C55-E63B-B473-EB76-54E9372C46D3}"/>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Establishing the Context</a:t>
            </a:r>
          </a:p>
        </p:txBody>
      </p:sp>
      <p:sp>
        <p:nvSpPr>
          <p:cNvPr id="5" name="Rectangle 4">
            <a:extLst>
              <a:ext uri="{FF2B5EF4-FFF2-40B4-BE49-F238E27FC236}">
                <a16:creationId xmlns:a16="http://schemas.microsoft.com/office/drawing/2014/main" id="{13F62F4B-E60A-6D70-0E5C-3E9F9079CB2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B1F2F86-26D4-EEBF-2AE8-2CA65C0AE3D2}"/>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E9922E73-3537-EA11-3E59-E4DAA62A9862}"/>
              </a:ext>
            </a:extLst>
          </p:cNvPr>
          <p:cNvSpPr txBox="1"/>
          <p:nvPr/>
        </p:nvSpPr>
        <p:spPr>
          <a:xfrm>
            <a:off x="1214179" y="1231789"/>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8997DE2-5369-06B5-98CC-6A8D5997CF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35556467-BD2C-13B7-9861-7B04956C11F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DCD502D2-C093-85C8-AC2D-418541246834}"/>
              </a:ext>
            </a:extLst>
          </p:cNvPr>
          <p:cNvSpPr txBox="1"/>
          <p:nvPr/>
        </p:nvSpPr>
        <p:spPr>
          <a:xfrm>
            <a:off x="942308" y="2155119"/>
            <a:ext cx="9632286" cy="461665"/>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2400" b="1" i="0" u="sng"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Designing a risk register:</a:t>
            </a:r>
          </a:p>
        </p:txBody>
      </p:sp>
      <p:sp>
        <p:nvSpPr>
          <p:cNvPr id="8" name="TextBox 7">
            <a:extLst>
              <a:ext uri="{FF2B5EF4-FFF2-40B4-BE49-F238E27FC236}">
                <a16:creationId xmlns:a16="http://schemas.microsoft.com/office/drawing/2014/main" id="{4CEA4AF9-7E4A-0B58-6CB1-EE09ADCA1DFC}"/>
              </a:ext>
            </a:extLst>
          </p:cNvPr>
          <p:cNvSpPr txBox="1"/>
          <p:nvPr/>
        </p:nvSpPr>
        <p:spPr>
          <a:xfrm>
            <a:off x="868284" y="2751296"/>
            <a:ext cx="10310711" cy="3170099"/>
          </a:xfrm>
          <a:prstGeom prst="rect">
            <a:avLst/>
          </a:prstGeom>
          <a:noFill/>
        </p:spPr>
        <p:txBody>
          <a:bodyPr wrap="square">
            <a:spAutoFit/>
          </a:bodyPr>
          <a:lstStyle/>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1" i="0" u="sng" strike="noStrike" kern="0" cap="none" spc="0" normalizeH="0" baseline="0" noProof="0" dirty="0">
                <a:ln>
                  <a:noFill/>
                </a:ln>
                <a:solidFill>
                  <a:srgbClr val="C00000"/>
                </a:solidFill>
                <a:effectLst/>
                <a:uLnTx/>
                <a:uFillTx/>
                <a:latin typeface="Times New Roman" panose="02020603050405020304" pitchFamily="18" charset="0"/>
                <a:cs typeface="Times New Roman" panose="02020603050405020304" pitchFamily="18" charset="0"/>
              </a:rPr>
              <a:t>The purpose of the risk register:</a:t>
            </a: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s to form an </a:t>
            </a:r>
            <a:r>
              <a:rPr kumimoji="0" lang="en-US" sz="2000" b="1"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agreed record (documentation) of the significant risks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that have been identified.</a:t>
            </a: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Also, the risk register will serve </a:t>
            </a:r>
            <a:r>
              <a:rPr kumimoji="0" lang="en-US" sz="2000" b="1"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as a record of the control activities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that are currently undertaken.</a:t>
            </a: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It will also be a record of </a:t>
            </a:r>
            <a:r>
              <a:rPr kumimoji="0" lang="en-US" sz="2000" b="1"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additional actions</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that are proposed </a:t>
            </a:r>
            <a:r>
              <a:rPr kumimoji="0" lang="en-US" sz="2000" b="1"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to improve the control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of the particular risk.</a:t>
            </a:r>
          </a:p>
        </p:txBody>
      </p:sp>
    </p:spTree>
    <p:extLst>
      <p:ext uri="{BB962C8B-B14F-4D97-AF65-F5344CB8AC3E}">
        <p14:creationId xmlns:p14="http://schemas.microsoft.com/office/powerpoint/2010/main" val="4186945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6597DB-EC43-DCF9-8E34-9A8E50E8BFA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67379A5-02B9-714D-1BEC-A7F9F6C8DB4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94FDB158-4D6B-DD31-0F97-D0435D400B26}"/>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Establishing the Context</a:t>
            </a:r>
          </a:p>
        </p:txBody>
      </p:sp>
      <p:sp>
        <p:nvSpPr>
          <p:cNvPr id="5" name="Rectangle 4">
            <a:extLst>
              <a:ext uri="{FF2B5EF4-FFF2-40B4-BE49-F238E27FC236}">
                <a16:creationId xmlns:a16="http://schemas.microsoft.com/office/drawing/2014/main" id="{9098E130-E6DA-4AB5-E406-2E5AE47F643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23F13BD-B1FC-2A41-3743-433D2BB7EDDD}"/>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B294C6AF-C32E-4645-C63E-01D071D01058}"/>
              </a:ext>
            </a:extLst>
          </p:cNvPr>
          <p:cNvSpPr txBox="1"/>
          <p:nvPr/>
        </p:nvSpPr>
        <p:spPr>
          <a:xfrm>
            <a:off x="1214179" y="1231789"/>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74CB9B7A-1048-025B-0104-D5CE410394C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B56D6B4F-BA95-3D1A-5D8E-AE24701B291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329DDE2A-7A0B-7CA8-4B1A-C21EE137081F}"/>
              </a:ext>
            </a:extLst>
          </p:cNvPr>
          <p:cNvSpPr txBox="1"/>
          <p:nvPr/>
        </p:nvSpPr>
        <p:spPr>
          <a:xfrm>
            <a:off x="942308" y="2155119"/>
            <a:ext cx="9632286" cy="461665"/>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2400" b="1" i="0" u="sng"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Designing a risk register:</a:t>
            </a:r>
          </a:p>
        </p:txBody>
      </p:sp>
      <p:pic>
        <p:nvPicPr>
          <p:cNvPr id="9" name="Picture 8">
            <a:extLst>
              <a:ext uri="{FF2B5EF4-FFF2-40B4-BE49-F238E27FC236}">
                <a16:creationId xmlns:a16="http://schemas.microsoft.com/office/drawing/2014/main" id="{0C4787B7-EFEB-1EEC-E2EE-B78D006A468D}"/>
              </a:ext>
            </a:extLst>
          </p:cNvPr>
          <p:cNvPicPr>
            <a:picLocks noChangeAspect="1"/>
          </p:cNvPicPr>
          <p:nvPr/>
        </p:nvPicPr>
        <p:blipFill>
          <a:blip r:embed="rId3"/>
          <a:stretch>
            <a:fillRect/>
          </a:stretch>
        </p:blipFill>
        <p:spPr>
          <a:xfrm>
            <a:off x="2167050" y="2670507"/>
            <a:ext cx="7857900" cy="3291535"/>
          </a:xfrm>
          <a:prstGeom prst="rect">
            <a:avLst/>
          </a:prstGeom>
        </p:spPr>
      </p:pic>
    </p:spTree>
    <p:extLst>
      <p:ext uri="{BB962C8B-B14F-4D97-AF65-F5344CB8AC3E}">
        <p14:creationId xmlns:p14="http://schemas.microsoft.com/office/powerpoint/2010/main" val="41671570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39A082-7A7C-2944-C53B-1C11F738B34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6C2FAB3-47F7-C9CC-E9C1-95AE2F11A28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BACA8171-785F-526D-EE0C-1DC5E88B2A6B}"/>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Establishing the Context</a:t>
            </a:r>
          </a:p>
        </p:txBody>
      </p:sp>
      <p:sp>
        <p:nvSpPr>
          <p:cNvPr id="5" name="Rectangle 4">
            <a:extLst>
              <a:ext uri="{FF2B5EF4-FFF2-40B4-BE49-F238E27FC236}">
                <a16:creationId xmlns:a16="http://schemas.microsoft.com/office/drawing/2014/main" id="{95DD2DF8-F4E8-C73D-6D42-C5E518497C5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81D6004-F4E0-94C3-6798-1999E13D8E62}"/>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BDE10589-7EC6-1B18-342A-DB6603EA61CD}"/>
              </a:ext>
            </a:extLst>
          </p:cNvPr>
          <p:cNvSpPr txBox="1"/>
          <p:nvPr/>
        </p:nvSpPr>
        <p:spPr>
          <a:xfrm>
            <a:off x="1214179" y="1231789"/>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9E6E2E1F-8C17-4102-E8AD-45DD2097A3D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33EF6D4C-9547-3C5B-9891-058A175CA6E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6B035EE8-DC97-6F70-E820-F34D0C4DD9AF}"/>
              </a:ext>
            </a:extLst>
          </p:cNvPr>
          <p:cNvSpPr txBox="1"/>
          <p:nvPr/>
        </p:nvSpPr>
        <p:spPr>
          <a:xfrm>
            <a:off x="975245" y="2035776"/>
            <a:ext cx="9632286" cy="461665"/>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2400" b="1" i="0" u="sng"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Designing a risk register:</a:t>
            </a:r>
          </a:p>
        </p:txBody>
      </p:sp>
      <p:pic>
        <p:nvPicPr>
          <p:cNvPr id="9" name="Picture 8">
            <a:extLst>
              <a:ext uri="{FF2B5EF4-FFF2-40B4-BE49-F238E27FC236}">
                <a16:creationId xmlns:a16="http://schemas.microsoft.com/office/drawing/2014/main" id="{69CF9036-5A90-19AB-3A19-E38E0665ACDC}"/>
              </a:ext>
            </a:extLst>
          </p:cNvPr>
          <p:cNvPicPr>
            <a:picLocks noChangeAspect="1"/>
          </p:cNvPicPr>
          <p:nvPr/>
        </p:nvPicPr>
        <p:blipFill>
          <a:blip r:embed="rId3"/>
          <a:stretch>
            <a:fillRect/>
          </a:stretch>
        </p:blipFill>
        <p:spPr>
          <a:xfrm>
            <a:off x="1584469" y="2484738"/>
            <a:ext cx="8293705" cy="3566935"/>
          </a:xfrm>
          <a:prstGeom prst="rect">
            <a:avLst/>
          </a:prstGeom>
        </p:spPr>
      </p:pic>
    </p:spTree>
    <p:extLst>
      <p:ext uri="{BB962C8B-B14F-4D97-AF65-F5344CB8AC3E}">
        <p14:creationId xmlns:p14="http://schemas.microsoft.com/office/powerpoint/2010/main" val="41208202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90CC84-0A9F-AE19-D529-C8FEC440CAB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F3FC354-8393-7D89-E362-7F48E670FAA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62F882A9-0625-8179-89B1-BAB3A582CC4A}"/>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Establishing the Context</a:t>
            </a:r>
          </a:p>
        </p:txBody>
      </p:sp>
      <p:sp>
        <p:nvSpPr>
          <p:cNvPr id="5" name="Rectangle 4">
            <a:extLst>
              <a:ext uri="{FF2B5EF4-FFF2-40B4-BE49-F238E27FC236}">
                <a16:creationId xmlns:a16="http://schemas.microsoft.com/office/drawing/2014/main" id="{B077B3DB-01A0-624D-C255-63E96976F4C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551941E-FB08-D7C0-70A7-CD83233ACE1C}"/>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94D4A684-29F8-286F-0A52-3A24DCE900C8}"/>
              </a:ext>
            </a:extLst>
          </p:cNvPr>
          <p:cNvSpPr txBox="1"/>
          <p:nvPr/>
        </p:nvSpPr>
        <p:spPr>
          <a:xfrm>
            <a:off x="1214179" y="1231789"/>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829C62E9-F5E9-AA20-A86B-07E42BACA2F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1E69E26D-B1F5-EE45-50F8-3C9B294C14C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F6B714D7-4562-C204-3D22-FBDDDDE59B48}"/>
              </a:ext>
            </a:extLst>
          </p:cNvPr>
          <p:cNvSpPr txBox="1"/>
          <p:nvPr/>
        </p:nvSpPr>
        <p:spPr>
          <a:xfrm>
            <a:off x="975245" y="2035776"/>
            <a:ext cx="9632286" cy="461665"/>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2400" b="1" i="0" u="sng"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Designing a risk register:</a:t>
            </a:r>
          </a:p>
        </p:txBody>
      </p:sp>
      <p:pic>
        <p:nvPicPr>
          <p:cNvPr id="8" name="Picture 7">
            <a:extLst>
              <a:ext uri="{FF2B5EF4-FFF2-40B4-BE49-F238E27FC236}">
                <a16:creationId xmlns:a16="http://schemas.microsoft.com/office/drawing/2014/main" id="{0AC2E26D-DE7F-6111-42B2-578255C62302}"/>
              </a:ext>
            </a:extLst>
          </p:cNvPr>
          <p:cNvPicPr>
            <a:picLocks noChangeAspect="1"/>
          </p:cNvPicPr>
          <p:nvPr/>
        </p:nvPicPr>
        <p:blipFill>
          <a:blip r:embed="rId3"/>
          <a:stretch>
            <a:fillRect/>
          </a:stretch>
        </p:blipFill>
        <p:spPr>
          <a:xfrm>
            <a:off x="3082825" y="2529038"/>
            <a:ext cx="5417126" cy="3495271"/>
          </a:xfrm>
          <a:prstGeom prst="rect">
            <a:avLst/>
          </a:prstGeom>
        </p:spPr>
      </p:pic>
    </p:spTree>
    <p:extLst>
      <p:ext uri="{BB962C8B-B14F-4D97-AF65-F5344CB8AC3E}">
        <p14:creationId xmlns:p14="http://schemas.microsoft.com/office/powerpoint/2010/main" val="29646255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89E42C-AB72-6004-04C9-E63120D7274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685747C-27DB-D2DE-D58F-39719DE1C04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DAB581C-6D99-5413-9246-B287B919EE70}"/>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Project Risk Management Guide</a:t>
            </a:r>
          </a:p>
        </p:txBody>
      </p:sp>
      <p:sp>
        <p:nvSpPr>
          <p:cNvPr id="5" name="Rectangle 4">
            <a:extLst>
              <a:ext uri="{FF2B5EF4-FFF2-40B4-BE49-F238E27FC236}">
                <a16:creationId xmlns:a16="http://schemas.microsoft.com/office/drawing/2014/main" id="{F2AF571D-FBB1-FC81-51AF-9280AF36C38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00B7822-F51E-CF09-1A76-3B9B12AEC4C1}"/>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5929C4DD-2699-37E5-F53C-F435FC2CA8AE}"/>
              </a:ext>
            </a:extLst>
          </p:cNvPr>
          <p:cNvSpPr txBox="1"/>
          <p:nvPr/>
        </p:nvSpPr>
        <p:spPr>
          <a:xfrm>
            <a:off x="1214179" y="1231789"/>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B66A7334-683F-0670-3C4E-55982B1639E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72257871-256B-27FE-41A0-2ACB5E9996D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472E532F-0D0F-6113-11BE-FE482D66C386}"/>
              </a:ext>
            </a:extLst>
          </p:cNvPr>
          <p:cNvSpPr txBox="1"/>
          <p:nvPr/>
        </p:nvSpPr>
        <p:spPr>
          <a:xfrm>
            <a:off x="762000" y="2155119"/>
            <a:ext cx="10561716" cy="461665"/>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2400" b="1" i="0" u="sng"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Project risk management delivers a number of values to the project, including:</a:t>
            </a:r>
          </a:p>
        </p:txBody>
      </p:sp>
      <p:sp>
        <p:nvSpPr>
          <p:cNvPr id="8" name="TextBox 7">
            <a:extLst>
              <a:ext uri="{FF2B5EF4-FFF2-40B4-BE49-F238E27FC236}">
                <a16:creationId xmlns:a16="http://schemas.microsoft.com/office/drawing/2014/main" id="{1118451F-5B16-AF5E-143D-A25835128959}"/>
              </a:ext>
            </a:extLst>
          </p:cNvPr>
          <p:cNvSpPr txBox="1"/>
          <p:nvPr/>
        </p:nvSpPr>
        <p:spPr>
          <a:xfrm>
            <a:off x="868284" y="2751296"/>
            <a:ext cx="10310711" cy="2862322"/>
          </a:xfrm>
          <a:prstGeom prst="rect">
            <a:avLst/>
          </a:prstGeom>
          <a:noFill/>
        </p:spPr>
        <p:txBody>
          <a:bodyPr wrap="square">
            <a:spAutoFit/>
          </a:bodyPr>
          <a:lstStyle/>
          <a:p>
            <a:pPr marL="342900" marR="0" lvl="0" indent="-3429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000" b="1"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Recognizes uncertainty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and provides </a:t>
            </a:r>
            <a:r>
              <a:rPr kumimoji="0" lang="en-US" sz="2000" b="1"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forecasts of possible outcomes</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t>
            </a:r>
          </a:p>
          <a:p>
            <a:pPr marL="342900" marR="0" lvl="0" indent="-34290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Produces better </a:t>
            </a:r>
            <a:r>
              <a:rPr kumimoji="0" lang="en-US" sz="2000" b="1"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business outcomes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through more </a:t>
            </a:r>
            <a:r>
              <a:rPr kumimoji="0" lang="en-US" sz="2000" b="1"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informed decision making</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t>
            </a:r>
          </a:p>
          <a:p>
            <a:pPr marL="342900" marR="0" lvl="0" indent="-34290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Has </a:t>
            </a:r>
            <a:r>
              <a:rPr kumimoji="0" lang="en-US" sz="2000" b="1"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 positive influence on creative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thinking and innovation.</a:t>
            </a:r>
          </a:p>
          <a:p>
            <a:pPr marL="342900" marR="0" lvl="0" indent="-34290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Creates </a:t>
            </a:r>
            <a:r>
              <a:rPr kumimoji="0" lang="en-US" sz="2000" b="1"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opportunities for improved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project monitoring and control.</a:t>
            </a:r>
          </a:p>
          <a:p>
            <a:pPr marL="342900" marR="0" lvl="0" indent="-34290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Can aide in </a:t>
            </a:r>
            <a:r>
              <a:rPr kumimoji="0" lang="en-US" sz="2000" b="1"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addressing concerns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with respect to </a:t>
            </a:r>
            <a:r>
              <a:rPr kumimoji="0" lang="en-US" sz="2000" b="1"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overhead and time</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40880352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6523BE-143C-9AE2-D461-8AFA8832B0F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E71D93C-965C-05D6-D985-628776C870C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BA5FEEE-A7E9-ECB0-8656-2569AE7AEE2C}"/>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Project Risk Management Guide</a:t>
            </a:r>
          </a:p>
        </p:txBody>
      </p:sp>
      <p:sp>
        <p:nvSpPr>
          <p:cNvPr id="5" name="Rectangle 4">
            <a:extLst>
              <a:ext uri="{FF2B5EF4-FFF2-40B4-BE49-F238E27FC236}">
                <a16:creationId xmlns:a16="http://schemas.microsoft.com/office/drawing/2014/main" id="{08D000BF-F89B-B5FA-303A-0FF7D4FEFB1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5B8C9D5-A2AA-CC4A-9345-76D4776FE7E7}"/>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02CCC7D0-6963-F3BC-955E-F482E6D17293}"/>
              </a:ext>
            </a:extLst>
          </p:cNvPr>
          <p:cNvSpPr txBox="1"/>
          <p:nvPr/>
        </p:nvSpPr>
        <p:spPr>
          <a:xfrm>
            <a:off x="1214179" y="1231789"/>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C1D2A244-F2E6-E3DC-DD6A-CA10BF8D382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7DA70DAA-905C-42E9-DFC3-3E932D9F29C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21AD6639-2F9A-B923-1BA8-DF0D9ADEFD65}"/>
              </a:ext>
            </a:extLst>
          </p:cNvPr>
          <p:cNvSpPr txBox="1"/>
          <p:nvPr/>
        </p:nvSpPr>
        <p:spPr>
          <a:xfrm>
            <a:off x="762000" y="2155119"/>
            <a:ext cx="7172632" cy="830997"/>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2400" b="1" i="0" u="sng"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Project Risk Management Process</a:t>
            </a:r>
          </a:p>
          <a:p>
            <a:pPr marL="0" marR="0" lvl="0" indent="0" defTabSz="914400" eaLnBrk="1" fontAlgn="auto" latinLnBrk="0" hangingPunct="1">
              <a:lnSpc>
                <a:spcPct val="100000"/>
              </a:lnSpc>
              <a:spcBef>
                <a:spcPts val="0"/>
              </a:spcBef>
              <a:spcAft>
                <a:spcPts val="0"/>
              </a:spcAft>
              <a:buClrTx/>
              <a:buSzTx/>
              <a:buFontTx/>
              <a:buNone/>
              <a:tabLst/>
              <a:defRPr/>
            </a:pPr>
            <a:endParaRPr kumimoji="0" lang="en-US" sz="2400" b="1" i="0" u="sng"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196C58DA-E919-A897-2330-110F8936E873}"/>
              </a:ext>
            </a:extLst>
          </p:cNvPr>
          <p:cNvSpPr txBox="1"/>
          <p:nvPr/>
        </p:nvSpPr>
        <p:spPr>
          <a:xfrm>
            <a:off x="868284" y="2751296"/>
            <a:ext cx="10310711" cy="2460738"/>
          </a:xfrm>
          <a:prstGeom prst="rect">
            <a:avLst/>
          </a:prstGeom>
          <a:noFill/>
        </p:spPr>
        <p:txBody>
          <a:bodyPr wrap="square">
            <a:spAutoFit/>
          </a:bodyPr>
          <a:lstStyle/>
          <a:p>
            <a:pPr marL="342900" marR="0" lvl="0" indent="-342900" algn="just"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Risk management, as an </a:t>
            </a:r>
            <a:r>
              <a:rPr kumimoji="0" lang="en-US" sz="2000" b="1" i="0" u="sng"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integral</a:t>
            </a: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 part of project management, </a:t>
            </a:r>
            <a:r>
              <a:rPr kumimoji="0" lang="en-US" sz="2000" b="1" i="0" u="sng"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occurs on a daily basis</a:t>
            </a: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 </a:t>
            </a:r>
          </a:p>
          <a:p>
            <a:pPr marL="342900" marR="0" lvl="0" indent="-342900" algn="just"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With </a:t>
            </a:r>
            <a:r>
              <a:rPr kumimoji="0" lang="en-US" sz="2000" b="1" i="0" u="sng"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proactive risk management</a:t>
            </a: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 we look at projects in a </a:t>
            </a:r>
            <a:r>
              <a:rPr kumimoji="0" lang="en-US" sz="2000" b="1" i="0" u="sng"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comprehensive manner </a:t>
            </a: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and assess an </a:t>
            </a:r>
            <a:r>
              <a:rPr kumimoji="0" lang="en-US" sz="2000" b="1" i="0" u="sng"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document</a:t>
            </a: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 risks and uncertainty. </a:t>
            </a:r>
          </a:p>
          <a:p>
            <a:pPr marL="342900" marR="0" lvl="0" indent="-342900" algn="just"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The steps for risk management are provided below.</a:t>
            </a: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852168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3433AF-CD65-FDC5-9509-2215956394D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1BE5B3F-9BEB-CBC5-C414-D6A658B8402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E85F6225-C644-73D5-392F-F7395716AB0B}"/>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Project Risk Management Guide</a:t>
            </a:r>
          </a:p>
        </p:txBody>
      </p:sp>
      <p:sp>
        <p:nvSpPr>
          <p:cNvPr id="5" name="Rectangle 4">
            <a:extLst>
              <a:ext uri="{FF2B5EF4-FFF2-40B4-BE49-F238E27FC236}">
                <a16:creationId xmlns:a16="http://schemas.microsoft.com/office/drawing/2014/main" id="{28FF0202-58C0-758B-CEC8-C56097A755A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5BFF728-257E-1644-0868-579EF5F103B7}"/>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113D0CC2-1353-7D1C-5F3C-A9A077BE8D19}"/>
              </a:ext>
            </a:extLst>
          </p:cNvPr>
          <p:cNvSpPr txBox="1"/>
          <p:nvPr/>
        </p:nvSpPr>
        <p:spPr>
          <a:xfrm>
            <a:off x="1214179" y="1231789"/>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7B1B1F8D-D2C3-7786-302F-4313E675DED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E59BB3F-980A-3AD0-87D7-E3D024686AD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EFBE3245-9585-E551-70D6-50B3920E4EA8}"/>
              </a:ext>
            </a:extLst>
          </p:cNvPr>
          <p:cNvSpPr txBox="1"/>
          <p:nvPr/>
        </p:nvSpPr>
        <p:spPr>
          <a:xfrm>
            <a:off x="762000" y="2155119"/>
            <a:ext cx="7172632" cy="830997"/>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2400" b="1" i="0" u="sng"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Project Risk Management Process</a:t>
            </a:r>
          </a:p>
          <a:p>
            <a:pPr marL="0" marR="0" lvl="0" indent="0" defTabSz="914400" eaLnBrk="1" fontAlgn="auto" latinLnBrk="0" hangingPunct="1">
              <a:lnSpc>
                <a:spcPct val="100000"/>
              </a:lnSpc>
              <a:spcBef>
                <a:spcPts val="0"/>
              </a:spcBef>
              <a:spcAft>
                <a:spcPts val="0"/>
              </a:spcAft>
              <a:buClrTx/>
              <a:buSzTx/>
              <a:buFontTx/>
              <a:buNone/>
              <a:tabLst/>
              <a:defRPr/>
            </a:pPr>
            <a:endParaRPr kumimoji="0" lang="en-US" sz="2400" b="1" i="0" u="sng"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D47581E1-45AB-C845-831E-A9F4B5F4B741}"/>
              </a:ext>
            </a:extLst>
          </p:cNvPr>
          <p:cNvSpPr txBox="1"/>
          <p:nvPr/>
        </p:nvSpPr>
        <p:spPr>
          <a:xfrm>
            <a:off x="868284" y="2751296"/>
            <a:ext cx="10310711" cy="2812950"/>
          </a:xfrm>
          <a:prstGeom prst="rect">
            <a:avLst/>
          </a:prstGeom>
          <a:noFill/>
        </p:spPr>
        <p:txBody>
          <a:bodyPr wrap="square">
            <a:spAutoFit/>
          </a:bodyPr>
          <a:lstStyle/>
          <a:p>
            <a:pPr marL="342900" marR="0" lvl="0" indent="-342900" algn="just" defTabSz="457200" rtl="0" eaLnBrk="1" fontAlgn="auto" latinLnBrk="0" hangingPunct="1">
              <a:lnSpc>
                <a:spcPct val="150000"/>
              </a:lnSpc>
              <a:spcBef>
                <a:spcPts val="0"/>
              </a:spcBef>
              <a:spcAft>
                <a:spcPts val="0"/>
              </a:spcAft>
              <a:buClrTx/>
              <a:buSzTx/>
              <a:buFontTx/>
              <a:buAutoNum type="arabicPeriod"/>
              <a:tabLst/>
              <a:defRPr/>
            </a:pPr>
            <a:r>
              <a:rPr kumimoji="0" lang="en-US" sz="2000" b="1" i="0" strike="noStrike" kern="120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Risk Management Planning</a:t>
            </a:r>
            <a:endParaRPr kumimoji="0" lang="en-US" sz="2000" b="0" i="0" strike="noStrike" kern="120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endParaRPr>
          </a:p>
          <a:p>
            <a:pPr marL="342900" marR="0" lvl="0" indent="-342900" algn="just" defTabSz="457200" rtl="0" eaLnBrk="1" fontAlgn="auto" latinLnBrk="0" hangingPunct="1">
              <a:lnSpc>
                <a:spcPct val="150000"/>
              </a:lnSpc>
              <a:spcBef>
                <a:spcPts val="0"/>
              </a:spcBef>
              <a:spcAft>
                <a:spcPts val="0"/>
              </a:spcAft>
              <a:buClrTx/>
              <a:buSzTx/>
              <a:buFontTx/>
              <a:buAutoNum type="arabicPeriod"/>
              <a:tabLst/>
              <a:defRPr/>
            </a:pPr>
            <a:r>
              <a:rPr kumimoji="0" lang="en-US" sz="2000" b="1" i="0" strike="noStrike" kern="120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Identify Risk Events</a:t>
            </a:r>
          </a:p>
          <a:p>
            <a:pPr marL="342900" marR="0" lvl="0" indent="-342900" algn="just" defTabSz="457200" rtl="0" eaLnBrk="1" fontAlgn="auto" latinLnBrk="0" hangingPunct="1">
              <a:lnSpc>
                <a:spcPct val="150000"/>
              </a:lnSpc>
              <a:spcBef>
                <a:spcPts val="0"/>
              </a:spcBef>
              <a:spcAft>
                <a:spcPts val="0"/>
              </a:spcAft>
              <a:buClrTx/>
              <a:buSzTx/>
              <a:buFontTx/>
              <a:buAutoNum type="arabicPeriod"/>
              <a:tabLst/>
              <a:defRPr/>
            </a:pPr>
            <a:r>
              <a:rPr kumimoji="0" lang="en-US" sz="2000" b="1" i="0" strike="noStrike" kern="120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Qualitative Risk Analysis</a:t>
            </a:r>
          </a:p>
          <a:p>
            <a:pPr marL="342900" marR="0" lvl="0" indent="-342900" algn="just" defTabSz="457200" rtl="0" eaLnBrk="1" fontAlgn="auto" latinLnBrk="0" hangingPunct="1">
              <a:lnSpc>
                <a:spcPct val="150000"/>
              </a:lnSpc>
              <a:spcBef>
                <a:spcPts val="0"/>
              </a:spcBef>
              <a:spcAft>
                <a:spcPts val="0"/>
              </a:spcAft>
              <a:buClrTx/>
              <a:buSzTx/>
              <a:buFontTx/>
              <a:buAutoNum type="arabicPeriod"/>
              <a:tabLst/>
              <a:defRPr/>
            </a:pPr>
            <a:r>
              <a:rPr kumimoji="0" lang="en-US" sz="2000" b="1" i="0" strike="noStrike" kern="120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Quantitative Risk Analysis</a:t>
            </a:r>
          </a:p>
          <a:p>
            <a:pPr marL="342900" marR="0" lvl="0" indent="-342900" algn="just" defTabSz="457200" rtl="0" eaLnBrk="1" fontAlgn="auto" latinLnBrk="0" hangingPunct="1">
              <a:lnSpc>
                <a:spcPct val="150000"/>
              </a:lnSpc>
              <a:spcBef>
                <a:spcPts val="0"/>
              </a:spcBef>
              <a:spcAft>
                <a:spcPts val="0"/>
              </a:spcAft>
              <a:buClrTx/>
              <a:buSzTx/>
              <a:buFontTx/>
              <a:buAutoNum type="arabicPeriod"/>
              <a:tabLst/>
              <a:defRPr/>
            </a:pPr>
            <a:r>
              <a:rPr kumimoji="0" lang="en-US" sz="2000" b="1" i="0" strike="noStrike" kern="120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Risk Response</a:t>
            </a:r>
          </a:p>
          <a:p>
            <a:pPr marL="342900" marR="0" lvl="0" indent="-342900" algn="just" defTabSz="457200" rtl="0" eaLnBrk="1" fontAlgn="auto" latinLnBrk="0" hangingPunct="1">
              <a:lnSpc>
                <a:spcPct val="150000"/>
              </a:lnSpc>
              <a:spcBef>
                <a:spcPts val="0"/>
              </a:spcBef>
              <a:spcAft>
                <a:spcPts val="0"/>
              </a:spcAft>
              <a:buClrTx/>
              <a:buSzTx/>
              <a:buFontTx/>
              <a:buAutoNum type="arabicPeriod"/>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Risk Monitoring &amp; Control</a:t>
            </a: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448719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10F36BA-6951-C29A-5A98-CFDB1931407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BA003C8-B7C0-5803-3BEC-609ED5F969D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9E1D77E9-255D-B5F7-EB79-9AB2EC1460C3}"/>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Project Risk Management Guide</a:t>
            </a:r>
          </a:p>
        </p:txBody>
      </p:sp>
      <p:sp>
        <p:nvSpPr>
          <p:cNvPr id="5" name="Rectangle 4">
            <a:extLst>
              <a:ext uri="{FF2B5EF4-FFF2-40B4-BE49-F238E27FC236}">
                <a16:creationId xmlns:a16="http://schemas.microsoft.com/office/drawing/2014/main" id="{D885D1EE-0C7A-9BF5-9951-F2D295B3615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4A2F0EA-BC4F-974E-26F6-73DA10278983}"/>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9DA998A6-35A4-92D5-959A-5C53F76A8705}"/>
              </a:ext>
            </a:extLst>
          </p:cNvPr>
          <p:cNvSpPr txBox="1"/>
          <p:nvPr/>
        </p:nvSpPr>
        <p:spPr>
          <a:xfrm>
            <a:off x="1214179" y="1231789"/>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D711FEB-F201-E1D0-9488-538BB13173B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C82D2FC-2B41-B40A-6542-7E57C04BA0D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E7436129-8336-7773-EDFB-CFC33C5BB367}"/>
              </a:ext>
            </a:extLst>
          </p:cNvPr>
          <p:cNvSpPr txBox="1"/>
          <p:nvPr/>
        </p:nvSpPr>
        <p:spPr>
          <a:xfrm>
            <a:off x="762000" y="2155119"/>
            <a:ext cx="7172632" cy="830997"/>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2400" b="1" i="0" u="sng"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Project Risk Management Process</a:t>
            </a:r>
          </a:p>
          <a:p>
            <a:pPr marL="0" marR="0" lvl="0" indent="0" defTabSz="914400" eaLnBrk="1" fontAlgn="auto" latinLnBrk="0" hangingPunct="1">
              <a:lnSpc>
                <a:spcPct val="100000"/>
              </a:lnSpc>
              <a:spcBef>
                <a:spcPts val="0"/>
              </a:spcBef>
              <a:spcAft>
                <a:spcPts val="0"/>
              </a:spcAft>
              <a:buClrTx/>
              <a:buSzTx/>
              <a:buFontTx/>
              <a:buNone/>
              <a:tabLst/>
              <a:defRPr/>
            </a:pPr>
            <a:endParaRPr kumimoji="0" lang="en-US" sz="2400" b="1" i="0" u="sng"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878D0BD9-DBE6-229C-A696-BA6AADD8CFAD}"/>
              </a:ext>
            </a:extLst>
          </p:cNvPr>
          <p:cNvSpPr txBox="1"/>
          <p:nvPr/>
        </p:nvSpPr>
        <p:spPr>
          <a:xfrm>
            <a:off x="868284" y="2751296"/>
            <a:ext cx="10310711" cy="1883657"/>
          </a:xfrm>
          <a:prstGeom prst="rect">
            <a:avLst/>
          </a:prstGeom>
          <a:noFill/>
        </p:spPr>
        <p:txBody>
          <a:bodyPr wrap="square">
            <a:spAutoFit/>
          </a:bodyPr>
          <a:lstStyle/>
          <a:p>
            <a:pPr marL="342900" marR="0" lvl="0" indent="-342900" algn="just" defTabSz="457200" rtl="0" eaLnBrk="1" fontAlgn="auto" latinLnBrk="0" hangingPunct="1">
              <a:lnSpc>
                <a:spcPct val="150000"/>
              </a:lnSpc>
              <a:spcBef>
                <a:spcPts val="0"/>
              </a:spcBef>
              <a:spcAft>
                <a:spcPts val="0"/>
              </a:spcAft>
              <a:buClrTx/>
              <a:buSzTx/>
              <a:buFontTx/>
              <a:buAutoNum type="arabicPeriod"/>
              <a:tabLst/>
              <a:defRPr/>
            </a:pPr>
            <a:r>
              <a:rPr kumimoji="0" lang="en-US" sz="2000" b="1" i="0" u="sng"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Risk Management Planning: </a:t>
            </a: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Risk management planning is the systematic process of deciding how to approach, plan, and execute risk management activities throughout the life of a project. It is intended to maximize the beneficial outcome of the opportunities and minimize or eliminate the consequences of adverse risk events.</a:t>
            </a:r>
          </a:p>
        </p:txBody>
      </p:sp>
    </p:spTree>
    <p:extLst>
      <p:ext uri="{BB962C8B-B14F-4D97-AF65-F5344CB8AC3E}">
        <p14:creationId xmlns:p14="http://schemas.microsoft.com/office/powerpoint/2010/main" val="12335764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6C3C49-EEFF-19BF-3D37-5A8678504AA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1A0B9F8-DF40-D0A2-C198-8B4BE87D8F1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72B0879-6813-9353-F4E8-336B833E315E}"/>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Project Risk Management Guide</a:t>
            </a:r>
          </a:p>
        </p:txBody>
      </p:sp>
      <p:sp>
        <p:nvSpPr>
          <p:cNvPr id="5" name="Rectangle 4">
            <a:extLst>
              <a:ext uri="{FF2B5EF4-FFF2-40B4-BE49-F238E27FC236}">
                <a16:creationId xmlns:a16="http://schemas.microsoft.com/office/drawing/2014/main" id="{7D778BFD-FD4F-C0D4-9121-35BBD740C1C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6522A72-6E77-7BC5-5F70-3A3BAA1BE8C1}"/>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D6165D5-22A2-C8D5-0DB3-F0D632A5DD0B}"/>
              </a:ext>
            </a:extLst>
          </p:cNvPr>
          <p:cNvSpPr txBox="1"/>
          <p:nvPr/>
        </p:nvSpPr>
        <p:spPr>
          <a:xfrm>
            <a:off x="1214179" y="1231789"/>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A4950A79-CCAE-6025-2508-F26051A1258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0D50D953-9058-D306-917E-EF455804C2F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7C9650E5-6966-C9F8-86D3-B7B03B0391C9}"/>
              </a:ext>
            </a:extLst>
          </p:cNvPr>
          <p:cNvSpPr txBox="1"/>
          <p:nvPr/>
        </p:nvSpPr>
        <p:spPr>
          <a:xfrm>
            <a:off x="762000" y="2155119"/>
            <a:ext cx="7172632" cy="830997"/>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2400" b="1" i="0" u="sng"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Project Risk Management Process</a:t>
            </a:r>
          </a:p>
          <a:p>
            <a:pPr marL="0" marR="0" lvl="0" indent="0" defTabSz="914400" eaLnBrk="1" fontAlgn="auto" latinLnBrk="0" hangingPunct="1">
              <a:lnSpc>
                <a:spcPct val="100000"/>
              </a:lnSpc>
              <a:spcBef>
                <a:spcPts val="0"/>
              </a:spcBef>
              <a:spcAft>
                <a:spcPts val="0"/>
              </a:spcAft>
              <a:buClrTx/>
              <a:buSzTx/>
              <a:buFontTx/>
              <a:buNone/>
              <a:tabLst/>
              <a:defRPr/>
            </a:pPr>
            <a:endParaRPr kumimoji="0" lang="en-US" sz="2400" b="1" i="0" u="sng"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AF7ABDCD-ABB2-DA74-7788-96FBC27DF5E6}"/>
              </a:ext>
            </a:extLst>
          </p:cNvPr>
          <p:cNvSpPr txBox="1"/>
          <p:nvPr/>
        </p:nvSpPr>
        <p:spPr>
          <a:xfrm>
            <a:off x="868284" y="2751296"/>
            <a:ext cx="10310711" cy="1421992"/>
          </a:xfrm>
          <a:prstGeom prst="rect">
            <a:avLst/>
          </a:prstGeom>
          <a:noFill/>
        </p:spPr>
        <p:txBody>
          <a:bodyPr wrap="square">
            <a:spAutoFit/>
          </a:bodyPr>
          <a:lstStyle/>
          <a:p>
            <a:pPr marR="0" lvl="0" algn="just" defTabSz="457200" rtl="0" eaLnBrk="1" fontAlgn="auto" latinLnBrk="0" hangingPunct="1">
              <a:lnSpc>
                <a:spcPct val="150000"/>
              </a:lnSpc>
              <a:spcBef>
                <a:spcPts val="0"/>
              </a:spcBef>
              <a:spcAft>
                <a:spcPts val="0"/>
              </a:spcAft>
              <a:buClrTx/>
              <a:buSzTx/>
              <a:tabLst/>
              <a:defRPr/>
            </a:pPr>
            <a:r>
              <a:rPr kumimoji="0" lang="en-US" sz="2000" b="1" i="0"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2. </a:t>
            </a:r>
            <a:r>
              <a:rPr kumimoji="0" lang="en-US" sz="2000" b="1" i="0" u="sng"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Identify Risk Events: </a:t>
            </a: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Risk identification involves determining and documenting which risks can affect the project. It may be a simple risk assessment organized by the project team, or an outcome of a formal risk assessment process such as the Cost Estimate Validation Process, CEVP.</a:t>
            </a:r>
          </a:p>
        </p:txBody>
      </p:sp>
    </p:spTree>
    <p:extLst>
      <p:ext uri="{BB962C8B-B14F-4D97-AF65-F5344CB8AC3E}">
        <p14:creationId xmlns:p14="http://schemas.microsoft.com/office/powerpoint/2010/main" val="26846327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EDDD09-041D-D78A-C528-D6467CFCB11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8B19F92-31E5-4A53-23AF-8F205969F69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D3A8DB35-26F9-2AA3-4983-362C3E5D5050}"/>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Project Risk Management Guide</a:t>
            </a:r>
          </a:p>
        </p:txBody>
      </p:sp>
      <p:sp>
        <p:nvSpPr>
          <p:cNvPr id="5" name="Rectangle 4">
            <a:extLst>
              <a:ext uri="{FF2B5EF4-FFF2-40B4-BE49-F238E27FC236}">
                <a16:creationId xmlns:a16="http://schemas.microsoft.com/office/drawing/2014/main" id="{75357FB8-FFAF-792C-5DF7-35BB389F30C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68FC92C-2A2B-B97E-11D2-127B3C937EFE}"/>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5BC0061D-2F67-6FC4-95C3-667D1BAE9CAE}"/>
              </a:ext>
            </a:extLst>
          </p:cNvPr>
          <p:cNvSpPr txBox="1"/>
          <p:nvPr/>
        </p:nvSpPr>
        <p:spPr>
          <a:xfrm>
            <a:off x="1214179" y="1231789"/>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DC3186C0-059E-B139-D4EA-89524B288AB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319A1A74-F54E-EBD0-AF17-BB1BB85E73D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6A29AE4B-E7A2-1278-DFF5-B4E3BD894973}"/>
              </a:ext>
            </a:extLst>
          </p:cNvPr>
          <p:cNvSpPr txBox="1"/>
          <p:nvPr/>
        </p:nvSpPr>
        <p:spPr>
          <a:xfrm>
            <a:off x="762000" y="2155119"/>
            <a:ext cx="7172632" cy="830997"/>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2400" b="1" i="0" u="sng"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Project Risk Management Process</a:t>
            </a:r>
          </a:p>
          <a:p>
            <a:pPr marL="0" marR="0" lvl="0" indent="0" defTabSz="914400" eaLnBrk="1" fontAlgn="auto" latinLnBrk="0" hangingPunct="1">
              <a:lnSpc>
                <a:spcPct val="100000"/>
              </a:lnSpc>
              <a:spcBef>
                <a:spcPts val="0"/>
              </a:spcBef>
              <a:spcAft>
                <a:spcPts val="0"/>
              </a:spcAft>
              <a:buClrTx/>
              <a:buSzTx/>
              <a:buFontTx/>
              <a:buNone/>
              <a:tabLst/>
              <a:defRPr/>
            </a:pPr>
            <a:endParaRPr kumimoji="0" lang="en-US" sz="2400" b="1" i="0" u="sng"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B45244B-EC7F-4F7A-7372-658DA4EA653F}"/>
              </a:ext>
            </a:extLst>
          </p:cNvPr>
          <p:cNvSpPr txBox="1"/>
          <p:nvPr/>
        </p:nvSpPr>
        <p:spPr>
          <a:xfrm>
            <a:off x="868284" y="2751296"/>
            <a:ext cx="10310711" cy="1883657"/>
          </a:xfrm>
          <a:prstGeom prst="rect">
            <a:avLst/>
          </a:prstGeom>
          <a:noFill/>
        </p:spPr>
        <p:txBody>
          <a:bodyPr wrap="square">
            <a:spAutoFit/>
          </a:bodyPr>
          <a:lstStyle/>
          <a:p>
            <a:pPr marL="0" marR="0" lvl="0" indent="0" algn="just" defTabSz="457200" rtl="0" eaLnBrk="1" fontAlgn="auto" latinLnBrk="0" hangingPunct="1">
              <a:lnSpc>
                <a:spcPct val="150000"/>
              </a:lnSpc>
              <a:spcBef>
                <a:spcPts val="0"/>
              </a:spcBef>
              <a:spcAft>
                <a:spcPts val="0"/>
              </a:spcAft>
              <a:buClrTx/>
              <a:buSzTx/>
              <a:buFontTx/>
              <a:buNone/>
              <a:tabLst/>
              <a:defRPr/>
            </a:pPr>
            <a:r>
              <a:rPr kumimoji="0" lang="en-US" sz="2000" b="1" i="0" u="sng"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3. Qualitative Risk Analysis: </a:t>
            </a: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Qualitative risk analysis involves Project teams assessing identified risks for probability of occurrence and impact on project objectives. Teams may elicit assistance from subject matter experts or functional units to assess the risks in their respective fields. Risks are measured by their “quality” in words rather than quantified in numbers.</a:t>
            </a:r>
          </a:p>
        </p:txBody>
      </p:sp>
    </p:spTree>
    <p:extLst>
      <p:ext uri="{BB962C8B-B14F-4D97-AF65-F5344CB8AC3E}">
        <p14:creationId xmlns:p14="http://schemas.microsoft.com/office/powerpoint/2010/main" val="42455311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531AE1-C38F-2500-890A-6A2BBD1FF4C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B8967CA-4B7A-835A-F6A2-6B3E46C6D0D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4DB9AA6B-23DE-7A29-5E40-229647B8D8DF}"/>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Project Risk Management Guide</a:t>
            </a:r>
          </a:p>
        </p:txBody>
      </p:sp>
      <p:sp>
        <p:nvSpPr>
          <p:cNvPr id="5" name="Rectangle 4">
            <a:extLst>
              <a:ext uri="{FF2B5EF4-FFF2-40B4-BE49-F238E27FC236}">
                <a16:creationId xmlns:a16="http://schemas.microsoft.com/office/drawing/2014/main" id="{45CFE932-E02C-C0FF-B5B2-E7AA6C78FD2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D809A78-6150-B68E-5A11-EDC000BA8BF3}"/>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67C00F0-BE6D-5D3E-F43A-786427652ABF}"/>
              </a:ext>
            </a:extLst>
          </p:cNvPr>
          <p:cNvSpPr txBox="1"/>
          <p:nvPr/>
        </p:nvSpPr>
        <p:spPr>
          <a:xfrm>
            <a:off x="1214179" y="1231789"/>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4A72093D-5B36-BABD-E514-82A7A1928B9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3A7199B3-0E04-E3B1-8719-E2ADDC3FAEE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AEB84C30-F343-9641-5D46-CC2C858AC047}"/>
              </a:ext>
            </a:extLst>
          </p:cNvPr>
          <p:cNvSpPr txBox="1"/>
          <p:nvPr/>
        </p:nvSpPr>
        <p:spPr>
          <a:xfrm>
            <a:off x="762000" y="2155119"/>
            <a:ext cx="7172632" cy="830997"/>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2400" b="1" i="0" u="sng"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Project Risk Management Process</a:t>
            </a:r>
          </a:p>
          <a:p>
            <a:pPr marL="0" marR="0" lvl="0" indent="0" defTabSz="914400" eaLnBrk="1" fontAlgn="auto" latinLnBrk="0" hangingPunct="1">
              <a:lnSpc>
                <a:spcPct val="100000"/>
              </a:lnSpc>
              <a:spcBef>
                <a:spcPts val="0"/>
              </a:spcBef>
              <a:spcAft>
                <a:spcPts val="0"/>
              </a:spcAft>
              <a:buClrTx/>
              <a:buSzTx/>
              <a:buFontTx/>
              <a:buNone/>
              <a:tabLst/>
              <a:defRPr/>
            </a:pPr>
            <a:endParaRPr kumimoji="0" lang="en-US" sz="2400" b="1" i="0" u="sng"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BC2CC033-D760-8337-6721-C185F1ED29E5}"/>
              </a:ext>
            </a:extLst>
          </p:cNvPr>
          <p:cNvSpPr txBox="1"/>
          <p:nvPr/>
        </p:nvSpPr>
        <p:spPr>
          <a:xfrm>
            <a:off x="868284" y="2751296"/>
            <a:ext cx="10310711" cy="1421992"/>
          </a:xfrm>
          <a:prstGeom prst="rect">
            <a:avLst/>
          </a:prstGeom>
          <a:noFill/>
        </p:spPr>
        <p:txBody>
          <a:bodyPr wrap="square">
            <a:spAutoFit/>
          </a:bodyPr>
          <a:lstStyle/>
          <a:p>
            <a:pPr marL="0" marR="0" lvl="0" indent="0" algn="just" defTabSz="457200" rtl="0" eaLnBrk="1" fontAlgn="auto" latinLnBrk="0" hangingPunct="1">
              <a:lnSpc>
                <a:spcPct val="150000"/>
              </a:lnSpc>
              <a:spcBef>
                <a:spcPts val="0"/>
              </a:spcBef>
              <a:spcAft>
                <a:spcPts val="0"/>
              </a:spcAft>
              <a:buClrTx/>
              <a:buSzTx/>
              <a:buFontTx/>
              <a:buNone/>
              <a:tabLst/>
              <a:defRPr/>
            </a:pPr>
            <a:r>
              <a:rPr kumimoji="0" lang="en-US" sz="2000" b="1" i="0" u="sng"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4. Quantitative Risk Analysis: </a:t>
            </a: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Quantitative risk analysis is a way of numerically estimating the probability that a project will meet its cost and time objectives. Quantitative analysis is based on a simultaneous evaluation of the impacts of all identified and quantified risks.</a:t>
            </a:r>
          </a:p>
        </p:txBody>
      </p:sp>
    </p:spTree>
    <p:extLst>
      <p:ext uri="{BB962C8B-B14F-4D97-AF65-F5344CB8AC3E}">
        <p14:creationId xmlns:p14="http://schemas.microsoft.com/office/powerpoint/2010/main" val="17233195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46BE02-B2E6-AFF7-47B2-78D7354FDEB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B24A2E2-5A76-7424-F5EB-531EA1DD1A3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27B2D7BF-1EA4-FE1E-9761-77D2EF48B4C0}"/>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Project Risk Management Guide</a:t>
            </a:r>
          </a:p>
        </p:txBody>
      </p:sp>
      <p:sp>
        <p:nvSpPr>
          <p:cNvPr id="5" name="Rectangle 4">
            <a:extLst>
              <a:ext uri="{FF2B5EF4-FFF2-40B4-BE49-F238E27FC236}">
                <a16:creationId xmlns:a16="http://schemas.microsoft.com/office/drawing/2014/main" id="{FD9AFAD6-B449-2620-6093-7BC1434134A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D46B358-3D39-4DB8-380F-B148D8C494D7}"/>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6B147F64-0ECA-58BE-17CC-9405EAA78AB2}"/>
              </a:ext>
            </a:extLst>
          </p:cNvPr>
          <p:cNvSpPr txBox="1"/>
          <p:nvPr/>
        </p:nvSpPr>
        <p:spPr>
          <a:xfrm>
            <a:off x="1214179" y="1231789"/>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1A062E4D-BB7E-6DFA-59F0-9E312371AC7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5B9DEDF3-8414-AF3F-3678-58AA3644D01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DDA97D60-7E27-5756-3A4F-C509C650F337}"/>
              </a:ext>
            </a:extLst>
          </p:cNvPr>
          <p:cNvSpPr txBox="1"/>
          <p:nvPr/>
        </p:nvSpPr>
        <p:spPr>
          <a:xfrm>
            <a:off x="762000" y="2155119"/>
            <a:ext cx="7172632" cy="830997"/>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2400" b="1" i="0" u="sng"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Project Risk Management Process</a:t>
            </a:r>
          </a:p>
          <a:p>
            <a:pPr marL="0" marR="0" lvl="0" indent="0" defTabSz="914400" eaLnBrk="1" fontAlgn="auto" latinLnBrk="0" hangingPunct="1">
              <a:lnSpc>
                <a:spcPct val="100000"/>
              </a:lnSpc>
              <a:spcBef>
                <a:spcPts val="0"/>
              </a:spcBef>
              <a:spcAft>
                <a:spcPts val="0"/>
              </a:spcAft>
              <a:buClrTx/>
              <a:buSzTx/>
              <a:buFontTx/>
              <a:buNone/>
              <a:tabLst/>
              <a:defRPr/>
            </a:pPr>
            <a:endParaRPr kumimoji="0" lang="en-US" sz="2400" b="1" i="0" u="sng"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9E32A300-CFAB-0E8F-F7AD-BFDC15313D61}"/>
              </a:ext>
            </a:extLst>
          </p:cNvPr>
          <p:cNvSpPr txBox="1"/>
          <p:nvPr/>
        </p:nvSpPr>
        <p:spPr>
          <a:xfrm>
            <a:off x="868284" y="2751296"/>
            <a:ext cx="10310711" cy="2351285"/>
          </a:xfrm>
          <a:prstGeom prst="rect">
            <a:avLst/>
          </a:prstGeom>
          <a:noFill/>
        </p:spPr>
        <p:txBody>
          <a:bodyPr wrap="square">
            <a:spAutoFit/>
          </a:bodyPr>
          <a:lstStyle/>
          <a:p>
            <a:pPr marL="0" marR="0" lvl="0" indent="0" algn="just" defTabSz="457200" rtl="0" eaLnBrk="1" fontAlgn="auto" latinLnBrk="0" hangingPunct="1">
              <a:lnSpc>
                <a:spcPct val="150000"/>
              </a:lnSpc>
              <a:spcBef>
                <a:spcPts val="0"/>
              </a:spcBef>
              <a:spcAft>
                <a:spcPts val="0"/>
              </a:spcAft>
              <a:buClrTx/>
              <a:buSzTx/>
              <a:buFontTx/>
              <a:buNone/>
              <a:tabLst/>
              <a:defRPr/>
            </a:pPr>
            <a:r>
              <a:rPr kumimoji="0" lang="en-US" sz="2000" b="1" i="0" u="sng"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5. Risk Response : </a:t>
            </a: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involves developing options and determining actions to reduce threats or enhance opportunities to project objectives. Actions are identified and assigned to parties that take responsibility for the risk response. This process ensures each risk requiring a response has an “owner.” The Project Manager and the project team identify a strategy that is best for each risk, and then select specific actions to implement that strategy.</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034432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2B0B41-90D1-CC41-111A-921C3080449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5B9F1B1-9A18-BD88-7066-C36867A7782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C7794D7-67DA-4187-33B9-974AC6B750A6}"/>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Project Risk Management Guide</a:t>
            </a:r>
          </a:p>
        </p:txBody>
      </p:sp>
      <p:sp>
        <p:nvSpPr>
          <p:cNvPr id="5" name="Rectangle 4">
            <a:extLst>
              <a:ext uri="{FF2B5EF4-FFF2-40B4-BE49-F238E27FC236}">
                <a16:creationId xmlns:a16="http://schemas.microsoft.com/office/drawing/2014/main" id="{AED3D6C3-5AF8-F905-A2DF-2A535697A71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4B2BB58-77BB-ED9A-6921-936224C9B4E9}"/>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43A47CC-EA54-BA89-6548-880B05AA4F0F}"/>
              </a:ext>
            </a:extLst>
          </p:cNvPr>
          <p:cNvSpPr txBox="1"/>
          <p:nvPr/>
        </p:nvSpPr>
        <p:spPr>
          <a:xfrm>
            <a:off x="1214179" y="1231789"/>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D5E55EAD-0BDB-EAFF-525A-71D26510035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9485BB9B-58DF-3716-DFBA-12D31BC00FA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8924E77-926E-BC64-FC2A-EDF822D39D0C}"/>
              </a:ext>
            </a:extLst>
          </p:cNvPr>
          <p:cNvSpPr txBox="1"/>
          <p:nvPr/>
        </p:nvSpPr>
        <p:spPr>
          <a:xfrm>
            <a:off x="762000" y="2155119"/>
            <a:ext cx="7172632" cy="830997"/>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2400" b="1" i="0" u="sng"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Project Risk Management Process</a:t>
            </a:r>
          </a:p>
          <a:p>
            <a:pPr marL="0" marR="0" lvl="0" indent="0" defTabSz="914400" eaLnBrk="1" fontAlgn="auto" latinLnBrk="0" hangingPunct="1">
              <a:lnSpc>
                <a:spcPct val="100000"/>
              </a:lnSpc>
              <a:spcBef>
                <a:spcPts val="0"/>
              </a:spcBef>
              <a:spcAft>
                <a:spcPts val="0"/>
              </a:spcAft>
              <a:buClrTx/>
              <a:buSzTx/>
              <a:buFontTx/>
              <a:buNone/>
              <a:tabLst/>
              <a:defRPr/>
            </a:pPr>
            <a:endParaRPr kumimoji="0" lang="en-US" sz="2400" b="1" i="0" u="sng"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652E7A4E-A91A-7D52-50DB-E075F3A14CFC}"/>
              </a:ext>
            </a:extLst>
          </p:cNvPr>
          <p:cNvSpPr txBox="1"/>
          <p:nvPr/>
        </p:nvSpPr>
        <p:spPr>
          <a:xfrm>
            <a:off x="868284" y="2751296"/>
            <a:ext cx="10310711" cy="3170099"/>
          </a:xfrm>
          <a:prstGeom prst="rect">
            <a:avLst/>
          </a:prstGeom>
          <a:noFill/>
        </p:spPr>
        <p:txBody>
          <a:bodyPr wrap="square">
            <a:spAutoFit/>
          </a:bodyPr>
          <a:lstStyle/>
          <a:p>
            <a:pPr marL="0" marR="0" lvl="0" indent="0" algn="just" defTabSz="4572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6. Risk Monitoring &amp; Control: </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Risk monitoring and control tracks identified risks, monitors residual risks, and identifies new risks—ensuring the execution of risk plans and evaluating their effectiveness in reducing risk. Risk monitoring and control is an ongoing process for the life of the project.</a:t>
            </a:r>
          </a:p>
          <a:p>
            <a:pPr marL="0" marR="0" lvl="0" indent="0" algn="just" defTabSz="4572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285750" marR="0" lvl="0" indent="-285750" algn="just" defTabSz="4572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Much of project risk management relies on sound engineering judgment and knowing where to focus energy and resources. Knowing when to engage appropriate expertise is vital to good project risk management.</a:t>
            </a:r>
          </a:p>
          <a:p>
            <a:pPr marL="285750" marR="0" lvl="0" indent="-285750" algn="just" defTabSz="4572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provides a helpful comparison between risk and objectives for various types of risk management. For this document we are interested in project risk management.</a:t>
            </a:r>
          </a:p>
        </p:txBody>
      </p:sp>
    </p:spTree>
    <p:extLst>
      <p:ext uri="{BB962C8B-B14F-4D97-AF65-F5344CB8AC3E}">
        <p14:creationId xmlns:p14="http://schemas.microsoft.com/office/powerpoint/2010/main" val="11748541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652868-DA58-53F4-2AB7-8CBC2DBF22A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0330673-C5F5-5EB1-FEBF-6958C7CACB6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D7A3C7F2-B450-7F4E-B091-657471272D12}"/>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Project Risk Management Guide</a:t>
            </a:r>
          </a:p>
        </p:txBody>
      </p:sp>
      <p:sp>
        <p:nvSpPr>
          <p:cNvPr id="5" name="Rectangle 4">
            <a:extLst>
              <a:ext uri="{FF2B5EF4-FFF2-40B4-BE49-F238E27FC236}">
                <a16:creationId xmlns:a16="http://schemas.microsoft.com/office/drawing/2014/main" id="{FE4099B1-A75A-8AB2-0A3C-B4BC8ACDC19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4668220-081E-E2F0-F469-F9FE5D603B3F}"/>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83CC59CC-7671-AE83-4E85-496E1761AE3B}"/>
              </a:ext>
            </a:extLst>
          </p:cNvPr>
          <p:cNvSpPr txBox="1"/>
          <p:nvPr/>
        </p:nvSpPr>
        <p:spPr>
          <a:xfrm>
            <a:off x="1214179" y="1231789"/>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43A35106-0B4D-0A9D-8EB5-B96BD8D6D1B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8F69B38D-A73D-74FA-9B93-BDC2BBBFFBC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87C5FEC6-C83B-2511-28F6-282884291C77}"/>
              </a:ext>
            </a:extLst>
          </p:cNvPr>
          <p:cNvSpPr txBox="1"/>
          <p:nvPr/>
        </p:nvSpPr>
        <p:spPr>
          <a:xfrm>
            <a:off x="762000" y="2020498"/>
            <a:ext cx="7172632" cy="461665"/>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2400" b="1" i="0" u="sng"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Project Risk Management Process</a:t>
            </a:r>
          </a:p>
        </p:txBody>
      </p:sp>
      <p:pic>
        <p:nvPicPr>
          <p:cNvPr id="9" name="Picture 8">
            <a:extLst>
              <a:ext uri="{FF2B5EF4-FFF2-40B4-BE49-F238E27FC236}">
                <a16:creationId xmlns:a16="http://schemas.microsoft.com/office/drawing/2014/main" id="{BD789657-7AEB-4464-EC89-3380D53C4138}"/>
              </a:ext>
            </a:extLst>
          </p:cNvPr>
          <p:cNvPicPr>
            <a:picLocks noChangeAspect="1"/>
          </p:cNvPicPr>
          <p:nvPr/>
        </p:nvPicPr>
        <p:blipFill>
          <a:blip r:embed="rId3"/>
          <a:stretch>
            <a:fillRect/>
          </a:stretch>
        </p:blipFill>
        <p:spPr>
          <a:xfrm>
            <a:off x="2028681" y="2490122"/>
            <a:ext cx="7235944" cy="3469700"/>
          </a:xfrm>
          <a:prstGeom prst="rect">
            <a:avLst/>
          </a:prstGeom>
          <a:solidFill>
            <a:sysClr val="window" lastClr="FFFFFF">
              <a:lumMod val="75000"/>
            </a:sysClr>
          </a:solidFill>
          <a:ln>
            <a:solidFill>
              <a:sysClr val="windowText" lastClr="000000">
                <a:lumMod val="85000"/>
                <a:lumOff val="15000"/>
              </a:sysClr>
            </a:solidFill>
          </a:ln>
        </p:spPr>
      </p:pic>
    </p:spTree>
    <p:extLst>
      <p:ext uri="{BB962C8B-B14F-4D97-AF65-F5344CB8AC3E}">
        <p14:creationId xmlns:p14="http://schemas.microsoft.com/office/powerpoint/2010/main" val="38152120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B63DF6-38EC-1E7C-223E-DFE22A4C39D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4950AAA-C288-01CF-8C9F-87404D43B3C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48C04F6A-D365-7DC4-DDAF-D93D7515405C}"/>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Project Risk Management Guide</a:t>
            </a:r>
          </a:p>
        </p:txBody>
      </p:sp>
      <p:sp>
        <p:nvSpPr>
          <p:cNvPr id="5" name="Rectangle 4">
            <a:extLst>
              <a:ext uri="{FF2B5EF4-FFF2-40B4-BE49-F238E27FC236}">
                <a16:creationId xmlns:a16="http://schemas.microsoft.com/office/drawing/2014/main" id="{57073576-FBDF-948D-832F-C05C335E492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BBF2521-4399-C8B6-46F6-5A2C1382D90E}"/>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131D1782-3B0E-686E-EF3F-7EBCC1BF9091}"/>
              </a:ext>
            </a:extLst>
          </p:cNvPr>
          <p:cNvSpPr txBox="1"/>
          <p:nvPr/>
        </p:nvSpPr>
        <p:spPr>
          <a:xfrm>
            <a:off x="1214179" y="1231789"/>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86BD18D8-51E3-BA99-F89B-DF6C8D990E3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D9510B99-4726-06FC-FC2A-AF650FCF916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90D908EE-3BAF-EEDC-0ADD-FCA166148112}"/>
              </a:ext>
            </a:extLst>
          </p:cNvPr>
          <p:cNvSpPr txBox="1"/>
          <p:nvPr/>
        </p:nvSpPr>
        <p:spPr>
          <a:xfrm>
            <a:off x="868284" y="2304605"/>
            <a:ext cx="10310711" cy="707886"/>
          </a:xfrm>
          <a:prstGeom prst="rect">
            <a:avLst/>
          </a:prstGeom>
          <a:noFill/>
        </p:spPr>
        <p:txBody>
          <a:bodyPr wrap="square">
            <a:spAutoFit/>
          </a:bodyPr>
          <a:lstStyle/>
          <a:p>
            <a:pPr marR="0" lvl="0" algn="ctr" defTabSz="457200" rtl="0" eaLnBrk="1" fontAlgn="auto" latinLnBrk="0" hangingPunct="1">
              <a:lnSpc>
                <a:spcPct val="100000"/>
              </a:lnSpc>
              <a:spcBef>
                <a:spcPts val="0"/>
              </a:spcBef>
              <a:spcAft>
                <a:spcPts val="0"/>
              </a:spcAft>
              <a:buClrTx/>
              <a:buSzTx/>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following table provides a helpful comparison between risk and objectives for various types of risk management. we are interested in project risk management</a:t>
            </a:r>
          </a:p>
        </p:txBody>
      </p:sp>
      <p:pic>
        <p:nvPicPr>
          <p:cNvPr id="9" name="Picture 8">
            <a:extLst>
              <a:ext uri="{FF2B5EF4-FFF2-40B4-BE49-F238E27FC236}">
                <a16:creationId xmlns:a16="http://schemas.microsoft.com/office/drawing/2014/main" id="{FCC34A3C-E7A3-FD62-26FE-54C21769EC13}"/>
              </a:ext>
            </a:extLst>
          </p:cNvPr>
          <p:cNvPicPr>
            <a:picLocks noChangeAspect="1"/>
          </p:cNvPicPr>
          <p:nvPr/>
        </p:nvPicPr>
        <p:blipFill>
          <a:blip r:embed="rId3"/>
          <a:stretch>
            <a:fillRect/>
          </a:stretch>
        </p:blipFill>
        <p:spPr>
          <a:xfrm>
            <a:off x="1670560" y="3218293"/>
            <a:ext cx="8438251" cy="2719049"/>
          </a:xfrm>
          <a:prstGeom prst="rect">
            <a:avLst/>
          </a:prstGeom>
        </p:spPr>
      </p:pic>
    </p:spTree>
    <p:extLst>
      <p:ext uri="{BB962C8B-B14F-4D97-AF65-F5344CB8AC3E}">
        <p14:creationId xmlns:p14="http://schemas.microsoft.com/office/powerpoint/2010/main" val="14268942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2A2A54-BDFF-7014-9E2B-0373CBDA2B0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B2325D5-86EA-B218-6BF4-CD463FCA1D6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7E8B43EB-54C0-1C44-37E9-F4B42A4D6C5C}"/>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Project Risk Management Guide</a:t>
            </a:r>
          </a:p>
        </p:txBody>
      </p:sp>
      <p:sp>
        <p:nvSpPr>
          <p:cNvPr id="5" name="Rectangle 4">
            <a:extLst>
              <a:ext uri="{FF2B5EF4-FFF2-40B4-BE49-F238E27FC236}">
                <a16:creationId xmlns:a16="http://schemas.microsoft.com/office/drawing/2014/main" id="{D6CC1B18-FC4A-DD4E-417B-645EB6B057C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05D5868-DF02-FDA4-E9AD-A871C8FCCE89}"/>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02CA680-5A5F-0049-AB15-4B8CA2D88A96}"/>
              </a:ext>
            </a:extLst>
          </p:cNvPr>
          <p:cNvSpPr txBox="1"/>
          <p:nvPr/>
        </p:nvSpPr>
        <p:spPr>
          <a:xfrm>
            <a:off x="1214179" y="1231789"/>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0E3C8001-9255-1816-8309-9770BEA620B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3882AFA5-D458-3C17-0080-E8166844047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C8B9A350-5FEF-BA2C-9D19-1256C8BA5342}"/>
              </a:ext>
            </a:extLst>
          </p:cNvPr>
          <p:cNvPicPr>
            <a:picLocks noChangeAspect="1"/>
          </p:cNvPicPr>
          <p:nvPr/>
        </p:nvPicPr>
        <p:blipFill>
          <a:blip r:embed="rId3"/>
          <a:stretch>
            <a:fillRect/>
          </a:stretch>
        </p:blipFill>
        <p:spPr>
          <a:xfrm>
            <a:off x="1769807" y="2472959"/>
            <a:ext cx="8627648" cy="3159266"/>
          </a:xfrm>
          <a:prstGeom prst="rect">
            <a:avLst/>
          </a:prstGeom>
        </p:spPr>
      </p:pic>
    </p:spTree>
    <p:extLst>
      <p:ext uri="{BB962C8B-B14F-4D97-AF65-F5344CB8AC3E}">
        <p14:creationId xmlns:p14="http://schemas.microsoft.com/office/powerpoint/2010/main" val="7208822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FEFD39-E7E8-A93D-BF59-130A83C2AC6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BE8320C-E127-67B0-F707-EB06A4F583C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6F9DE3F-C74E-2E40-B0B3-F9825E7F1840}"/>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Project Risk Management Guide</a:t>
            </a:r>
          </a:p>
        </p:txBody>
      </p:sp>
      <p:sp>
        <p:nvSpPr>
          <p:cNvPr id="5" name="Rectangle 4">
            <a:extLst>
              <a:ext uri="{FF2B5EF4-FFF2-40B4-BE49-F238E27FC236}">
                <a16:creationId xmlns:a16="http://schemas.microsoft.com/office/drawing/2014/main" id="{DFF6CE94-B0BD-CA28-0A6E-ADA243B27B4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195B1D9-12CD-4851-D08C-BC9AB4F451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7A0E131D-4115-5059-17D9-5EA0314FF36D}"/>
              </a:ext>
            </a:extLst>
          </p:cNvPr>
          <p:cNvSpPr txBox="1"/>
          <p:nvPr/>
        </p:nvSpPr>
        <p:spPr>
          <a:xfrm>
            <a:off x="1214179" y="1231789"/>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50824E81-0B23-47BF-5589-21A50C8B652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20466A0-1EA3-2794-C992-880C5E88871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42EA67F1-8EB7-C596-27DF-BC433153226C}"/>
              </a:ext>
            </a:extLst>
          </p:cNvPr>
          <p:cNvSpPr txBox="1"/>
          <p:nvPr/>
        </p:nvSpPr>
        <p:spPr>
          <a:xfrm>
            <a:off x="617280" y="2547262"/>
            <a:ext cx="10310711" cy="1883657"/>
          </a:xfrm>
          <a:prstGeom prst="rect">
            <a:avLst/>
          </a:prstGeom>
          <a:noFill/>
        </p:spPr>
        <p:txBody>
          <a:bodyPr wrap="square">
            <a:spAutoFit/>
          </a:bodyPr>
          <a:lstStyle/>
          <a:p>
            <a:pPr marL="342900" marR="0" lvl="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Great project risk management requires good planning. </a:t>
            </a:r>
          </a:p>
          <a:p>
            <a:pPr marL="342900" marR="0" lvl="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Risk management must commence early in project development and proceed as the project evolves and project information increases in quantity and quality. </a:t>
            </a:r>
          </a:p>
        </p:txBody>
      </p:sp>
    </p:spTree>
    <p:extLst>
      <p:ext uri="{BB962C8B-B14F-4D97-AF65-F5344CB8AC3E}">
        <p14:creationId xmlns:p14="http://schemas.microsoft.com/office/powerpoint/2010/main" val="18139370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61E9DD-FDEA-BD92-E596-65482EA8FDF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817E590-3D59-F385-9BF0-CF1156BD750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207E5B9F-B457-DF2D-3F5E-EBA99989000E}"/>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Project Risk Management Guide</a:t>
            </a:r>
          </a:p>
        </p:txBody>
      </p:sp>
      <p:sp>
        <p:nvSpPr>
          <p:cNvPr id="5" name="Rectangle 4">
            <a:extLst>
              <a:ext uri="{FF2B5EF4-FFF2-40B4-BE49-F238E27FC236}">
                <a16:creationId xmlns:a16="http://schemas.microsoft.com/office/drawing/2014/main" id="{C5512523-C0A0-5BE0-3DE5-687AEFDEDBB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13C28F2-D5D0-56CC-6222-353A408B51DC}"/>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8A20B176-EE65-22DD-9E76-9521C8B97DEF}"/>
              </a:ext>
            </a:extLst>
          </p:cNvPr>
          <p:cNvSpPr txBox="1"/>
          <p:nvPr/>
        </p:nvSpPr>
        <p:spPr>
          <a:xfrm>
            <a:off x="1214179" y="1231789"/>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08FE51DD-ED5E-E948-0875-D2808247A45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F01CB35-C657-AF18-467C-79C29E52266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E35792A7-8909-673A-0F87-13032C0F4A3C}"/>
              </a:ext>
            </a:extLst>
          </p:cNvPr>
          <p:cNvSpPr txBox="1"/>
          <p:nvPr/>
        </p:nvSpPr>
        <p:spPr>
          <a:xfrm>
            <a:off x="762000" y="2391843"/>
            <a:ext cx="10310711" cy="2616101"/>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sng"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Aim of the project risk Plan :</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1" i="0" u="sng"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Identify, assess/analyze, and respond to major risks </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Continually monitor project risks and response actions. </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Conduct an appropriate number and level of risk assessments to update the Risk Management Plan and evolving risk profile for the project.</a:t>
            </a:r>
          </a:p>
        </p:txBody>
      </p:sp>
    </p:spTree>
    <p:extLst>
      <p:ext uri="{BB962C8B-B14F-4D97-AF65-F5344CB8AC3E}">
        <p14:creationId xmlns:p14="http://schemas.microsoft.com/office/powerpoint/2010/main" val="26720765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000752-F93B-4458-35C5-3B804CAEBC3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AD478FA-F998-9E59-38BE-6DCCF97F4A7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EA4350E4-7D39-0540-0463-72D825F1C178}"/>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Project Risk Management Guide</a:t>
            </a:r>
          </a:p>
        </p:txBody>
      </p:sp>
      <p:sp>
        <p:nvSpPr>
          <p:cNvPr id="5" name="Rectangle 4">
            <a:extLst>
              <a:ext uri="{FF2B5EF4-FFF2-40B4-BE49-F238E27FC236}">
                <a16:creationId xmlns:a16="http://schemas.microsoft.com/office/drawing/2014/main" id="{321EC11C-C2D6-39B7-11FB-96A8812FBFD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7F80C9A-B86F-C515-8722-B245E073561D}"/>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E0C6553-F0D7-E94B-F46A-41E103941EEC}"/>
              </a:ext>
            </a:extLst>
          </p:cNvPr>
          <p:cNvSpPr txBox="1"/>
          <p:nvPr/>
        </p:nvSpPr>
        <p:spPr>
          <a:xfrm>
            <a:off x="1214179" y="1231789"/>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AD1F3458-4A82-F37B-9F11-770601C6E64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BC8ACCAC-774B-07BD-58B8-69C284CE06A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1FCAD9F9-783A-7DAB-2813-E880EEF1AAE3}"/>
              </a:ext>
            </a:extLst>
          </p:cNvPr>
          <p:cNvSpPr txBox="1"/>
          <p:nvPr/>
        </p:nvSpPr>
        <p:spPr>
          <a:xfrm>
            <a:off x="762001" y="2391843"/>
            <a:ext cx="3190568" cy="1015663"/>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Evolution of Project Knowledge Through Project Development</a:t>
            </a:r>
          </a:p>
        </p:txBody>
      </p:sp>
      <p:pic>
        <p:nvPicPr>
          <p:cNvPr id="2" name="Picture 1">
            <a:extLst>
              <a:ext uri="{FF2B5EF4-FFF2-40B4-BE49-F238E27FC236}">
                <a16:creationId xmlns:a16="http://schemas.microsoft.com/office/drawing/2014/main" id="{690EBEF2-FDFD-B3D7-3987-CCBE7870E4E6}"/>
              </a:ext>
            </a:extLst>
          </p:cNvPr>
          <p:cNvPicPr>
            <a:picLocks noChangeAspect="1"/>
          </p:cNvPicPr>
          <p:nvPr/>
        </p:nvPicPr>
        <p:blipFill>
          <a:blip r:embed="rId3"/>
          <a:stretch>
            <a:fillRect/>
          </a:stretch>
        </p:blipFill>
        <p:spPr>
          <a:xfrm>
            <a:off x="4353106" y="1992276"/>
            <a:ext cx="6676356" cy="3746509"/>
          </a:xfrm>
          <a:prstGeom prst="rect">
            <a:avLst/>
          </a:prstGeom>
        </p:spPr>
      </p:pic>
    </p:spTree>
    <p:extLst>
      <p:ext uri="{BB962C8B-B14F-4D97-AF65-F5344CB8AC3E}">
        <p14:creationId xmlns:p14="http://schemas.microsoft.com/office/powerpoint/2010/main" val="29918613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C4C4A0-7EE7-E574-F66B-067B4140B30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DB512E0-C157-B247-E4A5-B9886F885DE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9916C713-A8F3-54EF-6D91-17C8B1952855}"/>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Project Risk Management Guide</a:t>
            </a:r>
          </a:p>
        </p:txBody>
      </p:sp>
      <p:sp>
        <p:nvSpPr>
          <p:cNvPr id="5" name="Rectangle 4">
            <a:extLst>
              <a:ext uri="{FF2B5EF4-FFF2-40B4-BE49-F238E27FC236}">
                <a16:creationId xmlns:a16="http://schemas.microsoft.com/office/drawing/2014/main" id="{22335CB1-CA33-87FF-0912-DC99B00422C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9F34E40-3C8A-CD60-2E22-5D32D4E0AD19}"/>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5CB935D-B73B-B41E-7B15-3B62868131DB}"/>
              </a:ext>
            </a:extLst>
          </p:cNvPr>
          <p:cNvSpPr txBox="1"/>
          <p:nvPr/>
        </p:nvSpPr>
        <p:spPr>
          <a:xfrm>
            <a:off x="1214179" y="1231789"/>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32331785-6FBB-292D-FA1C-503E555716D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6C248584-6E01-6AF6-4895-20043A156B7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3E40F377-0DDD-D021-4C84-2E5888899210}"/>
              </a:ext>
            </a:extLst>
          </p:cNvPr>
          <p:cNvSpPr txBox="1"/>
          <p:nvPr/>
        </p:nvSpPr>
        <p:spPr>
          <a:xfrm>
            <a:off x="762000" y="2391843"/>
            <a:ext cx="10310711" cy="3231654"/>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sng"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Project Risk Management Planning:</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1" i="0" u="sng"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The above figure illustrates how project information develops and evolves over time. </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With rising project knowledge comes an understanding that contending with some elements of the project will require significant additional resources. </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These elements could involve:  scope; environmental mitigation and permitting; rising cost of right of way as corridors develop in advance of the project; utilities; seismic issues; and other elements.</a:t>
            </a:r>
          </a:p>
        </p:txBody>
      </p:sp>
    </p:spTree>
    <p:extLst>
      <p:ext uri="{BB962C8B-B14F-4D97-AF65-F5344CB8AC3E}">
        <p14:creationId xmlns:p14="http://schemas.microsoft.com/office/powerpoint/2010/main" val="26725017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B850AEE-0BEC-8281-3F2A-41A8F2CD0B8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6C7742C-1FA7-81C5-70E8-979A74BD342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3C850352-34AA-C441-3018-1F68A15C86B5}"/>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Project Risk Management Guide</a:t>
            </a:r>
          </a:p>
        </p:txBody>
      </p:sp>
      <p:sp>
        <p:nvSpPr>
          <p:cNvPr id="5" name="Rectangle 4">
            <a:extLst>
              <a:ext uri="{FF2B5EF4-FFF2-40B4-BE49-F238E27FC236}">
                <a16:creationId xmlns:a16="http://schemas.microsoft.com/office/drawing/2014/main" id="{7AE05572-DFF3-6211-F1EB-BD08323FC93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32C392C-79D2-300C-782D-96B2DC0A3B19}"/>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779BC86A-6A5B-158D-C89C-B82A3987A18C}"/>
              </a:ext>
            </a:extLst>
          </p:cNvPr>
          <p:cNvSpPr txBox="1"/>
          <p:nvPr/>
        </p:nvSpPr>
        <p:spPr>
          <a:xfrm>
            <a:off x="1214179" y="1231789"/>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D4546523-DB2B-3872-204C-6BCA43B08C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74E3CB77-D264-BEE2-F52C-7FFB90D073A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B343823D-C024-B473-3085-56D8CD855E76}"/>
              </a:ext>
            </a:extLst>
          </p:cNvPr>
          <p:cNvSpPr txBox="1"/>
          <p:nvPr/>
        </p:nvSpPr>
        <p:spPr>
          <a:xfrm>
            <a:off x="868284" y="2053472"/>
            <a:ext cx="10310711" cy="3847207"/>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sng"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Project Risk Management Planning:</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000" b="1" i="0" u="sng" strike="noStrike" kern="0" cap="none" spc="0" normalizeH="0" baseline="0" noProof="0" dirty="0">
                <a:ln>
                  <a:noFill/>
                </a:ln>
                <a:solidFill>
                  <a:srgbClr val="FF0000"/>
                </a:solidFill>
                <a:effectLst/>
                <a:uLnTx/>
                <a:uFillTx/>
                <a:latin typeface="Times New Roman" panose="02020603050405020304" pitchFamily="18" charset="0"/>
                <a:cs typeface="Times New Roman" panose="02020603050405020304" pitchFamily="18" charset="0"/>
              </a:rPr>
              <a:t>How to Plan for Project Risk Management</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1" i="0" u="sng" strike="noStrike" kern="0" cap="none" spc="0" normalizeH="0" baseline="0" noProof="0" dirty="0">
              <a:ln>
                <a:noFill/>
              </a:ln>
              <a:solidFill>
                <a:srgbClr val="FF0000"/>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rtl="0" eaLnBrk="1" fontAlgn="auto" latinLnBrk="0" hangingPunct="1">
              <a:lnSpc>
                <a:spcPct val="100000"/>
              </a:lnSpc>
              <a:spcBef>
                <a:spcPts val="0"/>
              </a:spcBef>
              <a:spcAft>
                <a:spcPts val="0"/>
              </a:spcAft>
              <a:buClrTx/>
              <a:buSzTx/>
              <a:buFontTx/>
              <a:buAutoNum type="arabicPeriod"/>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Determine the level of risk assessment for your project .</a:t>
            </a:r>
          </a:p>
          <a:p>
            <a:pPr marL="342900" marR="0" lvl="0" indent="-342900" algn="just" defTabSz="914400" rtl="0" eaLnBrk="1" fontAlgn="auto" latinLnBrk="0" hangingPunct="1">
              <a:lnSpc>
                <a:spcPct val="100000"/>
              </a:lnSpc>
              <a:spcBef>
                <a:spcPts val="0"/>
              </a:spcBef>
              <a:spcAft>
                <a:spcPts val="0"/>
              </a:spcAft>
              <a:buClrTx/>
              <a:buSzTx/>
              <a:buFontTx/>
              <a:buAutoNum type="arabicPeriod"/>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2. Incorporate risk management activities into the project schedule.</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3. Make risk management an agenda item for scheduled project meetings.</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4. Communicate the importance of risk management to the entire project team.</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5. Establish the expectation that risk will be managed, documented, and reported.</a:t>
            </a:r>
          </a:p>
        </p:txBody>
      </p:sp>
    </p:spTree>
    <p:extLst>
      <p:ext uri="{BB962C8B-B14F-4D97-AF65-F5344CB8AC3E}">
        <p14:creationId xmlns:p14="http://schemas.microsoft.com/office/powerpoint/2010/main" val="129706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B6BCD4-B07B-E656-65D6-4CB1BFF6E1A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EE0914F-0ADD-E72B-5BD1-894C4FA1952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A75C7C90-8913-0985-C7A5-CCD9A0DCCC04}"/>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Project Risk Management Guide</a:t>
            </a:r>
          </a:p>
        </p:txBody>
      </p:sp>
      <p:sp>
        <p:nvSpPr>
          <p:cNvPr id="5" name="Rectangle 4">
            <a:extLst>
              <a:ext uri="{FF2B5EF4-FFF2-40B4-BE49-F238E27FC236}">
                <a16:creationId xmlns:a16="http://schemas.microsoft.com/office/drawing/2014/main" id="{E222AC40-1BFA-6E6B-1CD4-FAA2BC6B3C9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373322A-ECB3-665C-E68D-4CB538F54BA1}"/>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9D685CAA-48C8-CC26-04E2-895FD3B632FB}"/>
              </a:ext>
            </a:extLst>
          </p:cNvPr>
          <p:cNvSpPr txBox="1"/>
          <p:nvPr/>
        </p:nvSpPr>
        <p:spPr>
          <a:xfrm>
            <a:off x="1214179" y="1231789"/>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AE1792A6-0CB1-15BE-5583-2670E2F9962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9E19A59-F6F6-F2AC-C1D0-8BBC01141CC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51F203F1-6A13-1C58-5B86-EE57A12FE0F4}"/>
              </a:ext>
            </a:extLst>
          </p:cNvPr>
          <p:cNvSpPr txBox="1"/>
          <p:nvPr/>
        </p:nvSpPr>
        <p:spPr>
          <a:xfrm>
            <a:off x="868284" y="2053472"/>
            <a:ext cx="10310711" cy="3637984"/>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sng"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Project Risk Management Planning:</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2000" b="1" i="0" u="sng" strike="noStrike" kern="0" cap="none" spc="0" normalizeH="0" baseline="0" noProof="0" dirty="0">
                <a:ln>
                  <a:noFill/>
                </a:ln>
                <a:solidFill>
                  <a:srgbClr val="FF0000"/>
                </a:solidFill>
                <a:effectLst/>
                <a:uLnTx/>
                <a:uFillTx/>
                <a:latin typeface="Times New Roman" panose="02020603050405020304" pitchFamily="18" charset="0"/>
                <a:cs typeface="Times New Roman" panose="02020603050405020304" pitchFamily="18" charset="0"/>
              </a:rPr>
              <a:t>Tips for Risk Management Planning</a:t>
            </a:r>
          </a:p>
          <a:p>
            <a:pPr marL="285750" marR="0" lvl="0" indent="-285750" algn="l" defTabSz="914400" rtl="0" eaLnBrk="1" fontAlgn="auto" latinLnBrk="0" hangingPunct="1">
              <a:lnSpc>
                <a:spcPct val="150000"/>
              </a:lnSpc>
              <a:spcBef>
                <a:spcPts val="0"/>
              </a:spcBef>
              <a:spcAft>
                <a:spcPts val="0"/>
              </a:spcAft>
              <a:buClrTx/>
              <a:buSzTx/>
              <a:buFont typeface="Wingdings" panose="05000000000000000000" pitchFamily="2" charset="2"/>
              <a:buChar char="§"/>
              <a:tabLst/>
              <a:defRPr/>
            </a:pPr>
            <a:endParaRPr kumimoji="0" lang="en-US" sz="2000" b="1" i="0" u="sng" strike="noStrike" kern="0" cap="none" spc="0" normalizeH="0" baseline="0" noProof="0" dirty="0">
              <a:ln>
                <a:noFill/>
              </a:ln>
              <a:solidFill>
                <a:srgbClr val="FF0000"/>
              </a:solidFill>
              <a:effectLst/>
              <a:uLnTx/>
              <a:uFillTx/>
              <a:latin typeface="Times New Roman" panose="02020603050405020304" pitchFamily="18" charset="0"/>
              <a:cs typeface="Times New Roman" panose="02020603050405020304" pitchFamily="18" charset="0"/>
            </a:endParaRPr>
          </a:p>
          <a:p>
            <a:pPr marL="285750" marR="0" lvl="0" indent="-285750" algn="l" defTabSz="914400" rtl="0" eaLnBrk="1" fontAlgn="auto" latinLnBrk="0" hangingPunct="1">
              <a:lnSpc>
                <a:spcPct val="15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Risk assessment planning should begin early. There is a minimum level of project knowledge needed to understand what is being assessed. </a:t>
            </a:r>
          </a:p>
          <a:p>
            <a:pPr marL="285750" marR="0" lvl="0" indent="-285750" algn="l" defTabSz="914400" rtl="0" eaLnBrk="1" fontAlgn="auto" latinLnBrk="0" hangingPunct="1">
              <a:lnSpc>
                <a:spcPct val="15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l" defTabSz="914400" rtl="0" eaLnBrk="1" fontAlgn="auto" latinLnBrk="0" hangingPunct="1">
              <a:lnSpc>
                <a:spcPct val="15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This varies depending on the point in project development at which the risk assessment is conducted (planning, scoping, design); hence, schedule risk assessments at appropriate times. </a:t>
            </a:r>
          </a:p>
        </p:txBody>
      </p:sp>
    </p:spTree>
    <p:extLst>
      <p:ext uri="{BB962C8B-B14F-4D97-AF65-F5344CB8AC3E}">
        <p14:creationId xmlns:p14="http://schemas.microsoft.com/office/powerpoint/2010/main" val="22548013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DEB5CD-233B-2252-F012-847A88618BE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0CA61A4-BEB0-F620-E237-BF2BD6C741A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736D1D43-2705-1DBB-747F-83AC215CC3C3}"/>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Project Risk Management Guide</a:t>
            </a:r>
          </a:p>
        </p:txBody>
      </p:sp>
      <p:sp>
        <p:nvSpPr>
          <p:cNvPr id="5" name="Rectangle 4">
            <a:extLst>
              <a:ext uri="{FF2B5EF4-FFF2-40B4-BE49-F238E27FC236}">
                <a16:creationId xmlns:a16="http://schemas.microsoft.com/office/drawing/2014/main" id="{31BB5A2D-BDD1-1AF2-DF38-E8D58EAC7BC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56969B5-FD53-82A1-7ED0-087A14751413}"/>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35C68D5-D293-D99B-B101-9BAFABE5C3BC}"/>
              </a:ext>
            </a:extLst>
          </p:cNvPr>
          <p:cNvSpPr txBox="1"/>
          <p:nvPr/>
        </p:nvSpPr>
        <p:spPr>
          <a:xfrm>
            <a:off x="1214179" y="1231789"/>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1CB78389-9031-E204-CF20-A6BBCA797FA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27E527C4-F22E-135F-D581-958C2EA9EE0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2E00E641-9D6A-2118-0B0E-61E79C26F62C}"/>
              </a:ext>
            </a:extLst>
          </p:cNvPr>
          <p:cNvSpPr txBox="1"/>
          <p:nvPr/>
        </p:nvSpPr>
        <p:spPr>
          <a:xfrm>
            <a:off x="868284" y="2053472"/>
            <a:ext cx="10310711" cy="3822650"/>
          </a:xfrm>
          <a:prstGeom prst="rect">
            <a:avLst/>
          </a:prstGeom>
          <a:noFill/>
        </p:spPr>
        <p:txBody>
          <a:bodyPr wrap="square">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2400" b="1" i="0" u="sng"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Project Risk Management Planning:</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2000" b="1" i="0" u="sng" strike="noStrike" kern="0" cap="none" spc="0" normalizeH="0" baseline="0" noProof="0" dirty="0">
                <a:ln>
                  <a:noFill/>
                </a:ln>
                <a:solidFill>
                  <a:srgbClr val="FF0000"/>
                </a:solidFill>
                <a:effectLst/>
                <a:uLnTx/>
                <a:uFillTx/>
                <a:latin typeface="Times New Roman" panose="02020603050405020304" pitchFamily="18" charset="0"/>
                <a:cs typeface="Times New Roman" panose="02020603050405020304" pitchFamily="18" charset="0"/>
              </a:rPr>
              <a:t>Tips for Risk Management Planning</a:t>
            </a:r>
          </a:p>
          <a:p>
            <a:pPr marL="285750" marR="0" lvl="0" indent="-285750" algn="l" defTabSz="914400" rtl="0" eaLnBrk="1" fontAlgn="auto" latinLnBrk="0" hangingPunct="1">
              <a:lnSpc>
                <a:spcPct val="150000"/>
              </a:lnSpc>
              <a:spcBef>
                <a:spcPts val="0"/>
              </a:spcBef>
              <a:spcAft>
                <a:spcPts val="0"/>
              </a:spcAft>
              <a:buClrTx/>
              <a:buSzTx/>
              <a:buFont typeface="Wingdings" panose="05000000000000000000" pitchFamily="2" charset="2"/>
              <a:buChar char="§"/>
              <a:tabLst/>
              <a:defRPr/>
            </a:pPr>
            <a:endParaRPr kumimoji="0" lang="en-US" sz="2000" b="1" i="0" u="sng" strike="noStrike" kern="0" cap="none" spc="0" normalizeH="0" baseline="0" noProof="0" dirty="0">
              <a:ln>
                <a:noFill/>
              </a:ln>
              <a:solidFill>
                <a:srgbClr val="FF0000"/>
              </a:solidFill>
              <a:effectLst/>
              <a:uLnTx/>
              <a:uFillTx/>
              <a:latin typeface="Times New Roman" panose="02020603050405020304" pitchFamily="18" charset="0"/>
              <a:cs typeface="Times New Roman" panose="02020603050405020304" pitchFamily="18" charset="0"/>
            </a:endParaRPr>
          </a:p>
          <a:p>
            <a:pPr marL="285750" marR="0" lvl="0" indent="-285750" algn="l" defTabSz="914400" rtl="0" eaLnBrk="1" fontAlgn="auto" latinLnBrk="0" hangingPunct="1">
              <a:lnSpc>
                <a:spcPct val="15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At a minimum there must be an understood project scope of work, associated project cost estimate – with a basis of estimate complete, and an estimated project schedule.</a:t>
            </a:r>
          </a:p>
          <a:p>
            <a:pPr marL="285750" marR="0" lvl="0" indent="-285750" algn="l" defTabSz="914400" rtl="0" eaLnBrk="1" fontAlgn="auto" latinLnBrk="0" hangingPunct="1">
              <a:lnSpc>
                <a:spcPct val="15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Allow a budget and time in the schedule for risk assessment, risk management, and risk response activities.</a:t>
            </a:r>
          </a:p>
          <a:p>
            <a:pPr marL="285750" marR="0" lvl="0" indent="-285750" algn="l" defTabSz="914400" rtl="0" eaLnBrk="1" fontAlgn="auto" latinLnBrk="0" hangingPunct="1">
              <a:lnSpc>
                <a:spcPct val="15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Report on the status of project risk at regularly scheduled project meetings. </a:t>
            </a:r>
          </a:p>
        </p:txBody>
      </p:sp>
    </p:spTree>
    <p:extLst>
      <p:ext uri="{BB962C8B-B14F-4D97-AF65-F5344CB8AC3E}">
        <p14:creationId xmlns:p14="http://schemas.microsoft.com/office/powerpoint/2010/main" val="2660970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B332E6-F0BA-09F7-B754-1FF85C2DD20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40B1017-C1C5-DBC7-0BE0-1E814055C4C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B9A640AC-1A4D-05EA-F6B7-7A08188339D6}"/>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Project Risk Management Guide</a:t>
            </a:r>
          </a:p>
        </p:txBody>
      </p:sp>
      <p:sp>
        <p:nvSpPr>
          <p:cNvPr id="5" name="Rectangle 4">
            <a:extLst>
              <a:ext uri="{FF2B5EF4-FFF2-40B4-BE49-F238E27FC236}">
                <a16:creationId xmlns:a16="http://schemas.microsoft.com/office/drawing/2014/main" id="{F036A6FB-8D7A-D6AB-E6EC-31EBEE33E18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C3544A4-EA69-D1EE-CC30-45FE6C0862F4}"/>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5BB39DA-7EA1-8838-87D8-DA3F911300DC}"/>
              </a:ext>
            </a:extLst>
          </p:cNvPr>
          <p:cNvSpPr txBox="1"/>
          <p:nvPr/>
        </p:nvSpPr>
        <p:spPr>
          <a:xfrm>
            <a:off x="1214179" y="1231789"/>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17E21C4E-62FB-41E2-82A2-BA26D5F0AAB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148AAF65-F386-6BF0-2EF8-00A424453CA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B9B3D0ED-9092-3DCB-E3CE-8E51AE799120}"/>
              </a:ext>
            </a:extLst>
          </p:cNvPr>
          <p:cNvSpPr txBox="1"/>
          <p:nvPr/>
        </p:nvSpPr>
        <p:spPr>
          <a:xfrm>
            <a:off x="868284" y="2053472"/>
            <a:ext cx="10310711" cy="3416320"/>
          </a:xfrm>
          <a:prstGeom prst="rect">
            <a:avLst/>
          </a:prstGeom>
          <a:noFill/>
        </p:spPr>
        <p:txBody>
          <a:bodyPr wrap="square">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2400" b="1" i="0" u="sng"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Project Risk Management Planning:</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000" b="1" i="0" u="sng" strike="noStrike" kern="0" cap="none" spc="0" normalizeH="0" baseline="0" noProof="0" dirty="0">
                <a:ln>
                  <a:noFill/>
                </a:ln>
                <a:solidFill>
                  <a:srgbClr val="FF0000"/>
                </a:solidFill>
                <a:effectLst/>
                <a:uLnTx/>
                <a:uFillTx/>
                <a:latin typeface="Times New Roman" panose="02020603050405020304" pitchFamily="18" charset="0"/>
                <a:cs typeface="Times New Roman" panose="02020603050405020304" pitchFamily="18" charset="0"/>
              </a:rPr>
              <a:t>Tips for Risk Management Planning</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Know the organization’s tolerance for risk. Are Project Managers (and upper management) risk averse or risk seeking? How much risk is the organization willing to accept? Knowing the answers to these questions will help with risk management and contribute to the decision-making process when determining risk response actions.</a:t>
            </a: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Contact the Strategic Analysis and Estimating Office (SAEO) and discuss the possibility of coordinating or integrating project risk assessment with value engineering</a:t>
            </a:r>
          </a:p>
        </p:txBody>
      </p:sp>
    </p:spTree>
    <p:extLst>
      <p:ext uri="{BB962C8B-B14F-4D97-AF65-F5344CB8AC3E}">
        <p14:creationId xmlns:p14="http://schemas.microsoft.com/office/powerpoint/2010/main" val="9827158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EE2FFF-EA8D-73DC-7922-A0EC63CD8A4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3354D6E-9F0C-21B3-C229-391754F487C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5704FB5B-C273-DD12-16CD-06D953D793DD}"/>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Project Risk Management Guide</a:t>
            </a:r>
          </a:p>
        </p:txBody>
      </p:sp>
      <p:sp>
        <p:nvSpPr>
          <p:cNvPr id="5" name="Rectangle 4">
            <a:extLst>
              <a:ext uri="{FF2B5EF4-FFF2-40B4-BE49-F238E27FC236}">
                <a16:creationId xmlns:a16="http://schemas.microsoft.com/office/drawing/2014/main" id="{975AAE76-654C-E45F-8FAC-0A04E98A443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0544925-5259-B58A-FF27-FCB1A53F083B}"/>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E20F5DDE-B97E-1286-D23E-9C49A219A559}"/>
              </a:ext>
            </a:extLst>
          </p:cNvPr>
          <p:cNvSpPr txBox="1"/>
          <p:nvPr/>
        </p:nvSpPr>
        <p:spPr>
          <a:xfrm>
            <a:off x="1214179" y="1231789"/>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9D519314-CA27-DB9B-DA90-CCA45DA857C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F5BF934E-83D2-6886-EDA0-E180FF97591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F9A1DD90-3637-CAAF-47C4-E0032DFD75BE}"/>
              </a:ext>
            </a:extLst>
          </p:cNvPr>
          <p:cNvSpPr txBox="1"/>
          <p:nvPr/>
        </p:nvSpPr>
        <p:spPr>
          <a:xfrm>
            <a:off x="868284" y="2053472"/>
            <a:ext cx="10310711" cy="579967"/>
          </a:xfrm>
          <a:prstGeom prst="rect">
            <a:avLst/>
          </a:prstGeom>
          <a:noFill/>
        </p:spPr>
        <p:txBody>
          <a:bodyPr wrap="square">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2400" b="1" i="0" u="sng"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Project Risk Management Planning:</a:t>
            </a:r>
          </a:p>
        </p:txBody>
      </p:sp>
      <p:pic>
        <p:nvPicPr>
          <p:cNvPr id="2" name="Picture 1">
            <a:extLst>
              <a:ext uri="{FF2B5EF4-FFF2-40B4-BE49-F238E27FC236}">
                <a16:creationId xmlns:a16="http://schemas.microsoft.com/office/drawing/2014/main" id="{F9CD7077-1646-9FE1-7E06-28F379EE65C9}"/>
              </a:ext>
            </a:extLst>
          </p:cNvPr>
          <p:cNvPicPr>
            <a:picLocks noChangeAspect="1"/>
          </p:cNvPicPr>
          <p:nvPr/>
        </p:nvPicPr>
        <p:blipFill>
          <a:blip r:embed="rId3"/>
          <a:stretch>
            <a:fillRect/>
          </a:stretch>
        </p:blipFill>
        <p:spPr>
          <a:xfrm>
            <a:off x="2513150" y="2633439"/>
            <a:ext cx="6758367" cy="3300071"/>
          </a:xfrm>
          <a:prstGeom prst="rect">
            <a:avLst/>
          </a:prstGeom>
        </p:spPr>
      </p:pic>
    </p:spTree>
    <p:extLst>
      <p:ext uri="{BB962C8B-B14F-4D97-AF65-F5344CB8AC3E}">
        <p14:creationId xmlns:p14="http://schemas.microsoft.com/office/powerpoint/2010/main" val="39408282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FD091D24-BD91-4114-A355-B87A538833AE}"/>
</file>

<file path=customXml/itemProps2.xml><?xml version="1.0" encoding="utf-8"?>
<ds:datastoreItem xmlns:ds="http://schemas.openxmlformats.org/officeDocument/2006/customXml" ds:itemID="{BEBC6D56-E705-4826-8ECA-F267CC3E653B}"/>
</file>

<file path=customXml/itemProps3.xml><?xml version="1.0" encoding="utf-8"?>
<ds:datastoreItem xmlns:ds="http://schemas.openxmlformats.org/officeDocument/2006/customXml" ds:itemID="{08EFEC53-E32F-4050-87D1-85118B55B976}"/>
</file>

<file path=docProps/app.xml><?xml version="1.0" encoding="utf-8"?>
<Properties xmlns="http://schemas.openxmlformats.org/officeDocument/2006/extended-properties" xmlns:vt="http://schemas.openxmlformats.org/officeDocument/2006/docPropsVTypes">
  <TotalTime>437</TotalTime>
  <Words>2086</Words>
  <Application>Microsoft Office PowerPoint</Application>
  <PresentationFormat>Widescreen</PresentationFormat>
  <Paragraphs>307</Paragraphs>
  <Slides>37</Slides>
  <Notes>1</Notes>
  <HiddenSlides>0</HiddenSlides>
  <MMClips>0</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37</vt:i4>
      </vt:variant>
    </vt:vector>
  </HeadingPairs>
  <TitlesOfParts>
    <vt:vector size="46" baseType="lpstr">
      <vt:lpstr>Alexandria</vt:lpstr>
      <vt:lpstr>Arial</vt:lpstr>
      <vt:lpstr>Calibri</vt:lpstr>
      <vt:lpstr>Calibri Light</vt:lpstr>
      <vt:lpstr>Roboto Light</vt:lpstr>
      <vt:lpstr>Times New Roman</vt:lpstr>
      <vt:lpstr>Wingdings</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Osama</cp:lastModifiedBy>
  <cp:revision>107</cp:revision>
  <dcterms:created xsi:type="dcterms:W3CDTF">2023-04-29T09:08:00Z</dcterms:created>
  <dcterms:modified xsi:type="dcterms:W3CDTF">2024-05-31T12:09:44Z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