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1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29" r:id="rId3"/>
    <p:sldId id="330" r:id="rId4"/>
    <p:sldId id="328" r:id="rId5"/>
    <p:sldId id="331" r:id="rId6"/>
    <p:sldId id="287" r:id="rId7"/>
    <p:sldId id="288" r:id="rId8"/>
    <p:sldId id="363" r:id="rId9"/>
    <p:sldId id="332" r:id="rId10"/>
    <p:sldId id="364" r:id="rId11"/>
    <p:sldId id="333" r:id="rId12"/>
    <p:sldId id="334" r:id="rId13"/>
    <p:sldId id="335" r:id="rId14"/>
    <p:sldId id="271" r:id="rId15"/>
    <p:sldId id="340" r:id="rId16"/>
    <p:sldId id="293" r:id="rId17"/>
    <p:sldId id="294" r:id="rId18"/>
    <p:sldId id="278" r:id="rId19"/>
    <p:sldId id="366" r:id="rId20"/>
    <p:sldId id="279" r:id="rId21"/>
    <p:sldId id="368" r:id="rId22"/>
    <p:sldId id="338" r:id="rId23"/>
    <p:sldId id="341" r:id="rId24"/>
    <p:sldId id="342" r:id="rId25"/>
    <p:sldId id="343" r:id="rId26"/>
    <p:sldId id="344" r:id="rId27"/>
    <p:sldId id="345" r:id="rId28"/>
    <p:sldId id="346" r:id="rId29"/>
    <p:sldId id="369" r:id="rId30"/>
    <p:sldId id="295" r:id="rId31"/>
    <p:sldId id="350" r:id="rId32"/>
    <p:sldId id="258" r:id="rId33"/>
    <p:sldId id="370" r:id="rId34"/>
    <p:sldId id="356" r:id="rId35"/>
    <p:sldId id="359" r:id="rId36"/>
    <p:sldId id="347" r:id="rId37"/>
    <p:sldId id="495" r:id="rId38"/>
    <p:sldId id="263" r:id="rId39"/>
    <p:sldId id="26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29"/>
            <p14:sldId id="330"/>
            <p14:sldId id="328"/>
            <p14:sldId id="331"/>
            <p14:sldId id="287"/>
            <p14:sldId id="288"/>
            <p14:sldId id="363"/>
            <p14:sldId id="332"/>
            <p14:sldId id="364"/>
            <p14:sldId id="333"/>
            <p14:sldId id="334"/>
            <p14:sldId id="335"/>
            <p14:sldId id="271"/>
            <p14:sldId id="340"/>
            <p14:sldId id="293"/>
            <p14:sldId id="294"/>
            <p14:sldId id="278"/>
            <p14:sldId id="366"/>
            <p14:sldId id="279"/>
            <p14:sldId id="368"/>
            <p14:sldId id="338"/>
            <p14:sldId id="341"/>
            <p14:sldId id="342"/>
            <p14:sldId id="343"/>
            <p14:sldId id="344"/>
            <p14:sldId id="345"/>
            <p14:sldId id="346"/>
            <p14:sldId id="369"/>
            <p14:sldId id="295"/>
            <p14:sldId id="350"/>
            <p14:sldId id="258"/>
            <p14:sldId id="370"/>
            <p14:sldId id="356"/>
            <p14:sldId id="359"/>
            <p14:sldId id="347"/>
            <p14:sldId id="495"/>
            <p14:sldId id="263"/>
            <p14:sldId id="2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177D6D80-C82E-48B4-B82D-8B454B05416E}" type="slidenum">
              <a:rPr lang="en-US" smtClean="0">
                <a:latin typeface="Times New Roman" pitchFamily="18" charset="0"/>
              </a:rPr>
              <a:pPr/>
              <a:t>2</a:t>
            </a:fld>
            <a:endParaRPr lang="en-US" dirty="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4154205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64FDA455-2AC6-4E36-8176-38DE13ADF6AE}" type="slidenum">
              <a:rPr lang="en-US" smtClean="0">
                <a:latin typeface="Times New Roman" pitchFamily="18" charset="0"/>
              </a:rPr>
              <a:pPr/>
              <a:t>3</a:t>
            </a:fld>
            <a:endParaRPr lang="en-US" dirty="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946870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621CF4A2-513A-4C4F-933B-9F00DA529049}" type="slidenum">
              <a:rPr lang="en-US" smtClean="0">
                <a:latin typeface="Times New Roman" pitchFamily="18" charset="0"/>
              </a:rPr>
              <a:pPr/>
              <a:t>4</a:t>
            </a:fld>
            <a:endParaRPr lang="en-US" dirty="0">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w="9525"/>
        </p:spPr>
        <p:txBody>
          <a:bodyPr/>
          <a:lstStyle/>
          <a:p>
            <a:pPr eaLnBrk="1" hangingPunct="1"/>
            <a:endParaRPr lang="en-US" i="1" dirty="0">
              <a:latin typeface="Times New Roman" pitchFamily="18" charset="0"/>
            </a:endParaRPr>
          </a:p>
        </p:txBody>
      </p:sp>
    </p:spTree>
    <p:extLst>
      <p:ext uri="{BB962C8B-B14F-4D97-AF65-F5344CB8AC3E}">
        <p14:creationId xmlns:p14="http://schemas.microsoft.com/office/powerpoint/2010/main" val="4048788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10F66AB0-7B2E-47DA-ABC0-03E0FC908DF3}" type="slidenum">
              <a:rPr lang="en-US" smtClean="0">
                <a:latin typeface="Times New Roman" pitchFamily="18" charset="0"/>
              </a:rPr>
              <a:pPr/>
              <a:t>5</a:t>
            </a:fld>
            <a:endParaRPr lang="en-US" dirty="0">
              <a:latin typeface="Times New Roman"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8270002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BF735C10-9432-4F42-9DB3-EE7E17D1931B}" type="slidenum">
              <a:rPr lang="en-US" smtClean="0">
                <a:latin typeface="Times New Roman" pitchFamily="18" charset="0"/>
              </a:rPr>
              <a:pPr/>
              <a:t>6</a:t>
            </a:fld>
            <a:endParaRPr lang="en-US" dirty="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1232563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49D0A948-0AB5-467A-ACD2-D8A52E512D61}" type="slidenum">
              <a:rPr lang="en-US" smtClean="0">
                <a:latin typeface="Times New Roman" pitchFamily="18" charset="0"/>
              </a:rPr>
              <a:pPr/>
              <a:t>7</a:t>
            </a:fld>
            <a:endParaRPr lang="en-US" dirty="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49455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1252E7A0-2CA1-4AE6-A3C6-9B30F874FCFF}" type="slidenum">
              <a:rPr lang="en-US" smtClean="0">
                <a:latin typeface="Times New Roman" pitchFamily="18" charset="0"/>
              </a:rPr>
              <a:pPr/>
              <a:t>9</a:t>
            </a:fld>
            <a:endParaRPr lang="en-US" dirty="0">
              <a:latin typeface="Times New Roman" pitchFamily="18"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799669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74A66CF4-484F-4E00-9FDD-F6A65C36F3CC}" type="slidenum">
              <a:rPr lang="en-US" smtClean="0">
                <a:latin typeface="Times New Roman" pitchFamily="18" charset="0"/>
              </a:rPr>
              <a:pPr/>
              <a:t>10</a:t>
            </a:fld>
            <a:endParaRPr lang="en-US" dirty="0">
              <a:latin typeface="Times New Roman" pitchFamily="18"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9409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B7E51ABE-CA99-4A76-86F4-D77FB4EA1A12}" type="slidenum">
              <a:rPr lang="en-US" smtClean="0">
                <a:latin typeface="Times New Roman" pitchFamily="18" charset="0"/>
              </a:rPr>
              <a:pPr/>
              <a:t>11</a:t>
            </a:fld>
            <a:endParaRPr lang="en-US" dirty="0">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826821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726317E7-F8D4-4D5D-A515-DF4BE569B2C6}" type="slidenum">
              <a:rPr lang="en-US" smtClean="0">
                <a:latin typeface="Times New Roman" pitchFamily="18" charset="0"/>
              </a:rPr>
              <a:pPr/>
              <a:t>12</a:t>
            </a:fld>
            <a:endParaRPr lang="en-US" dirty="0">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w="9525"/>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US" dirty="0">
              <a:latin typeface="Times New Roman" pitchFamily="18" charset="0"/>
            </a:endParaRPr>
          </a:p>
        </p:txBody>
      </p:sp>
    </p:spTree>
    <p:extLst>
      <p:ext uri="{BB962C8B-B14F-4D97-AF65-F5344CB8AC3E}">
        <p14:creationId xmlns:p14="http://schemas.microsoft.com/office/powerpoint/2010/main" val="191387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5629097B-60FC-4AEB-858B-0016E30452B4}" type="slidenum">
              <a:rPr lang="en-US" smtClean="0">
                <a:latin typeface="Times New Roman" pitchFamily="18" charset="0"/>
              </a:rPr>
              <a:pPr/>
              <a:t>13</a:t>
            </a:fld>
            <a:endParaRPr lang="en-US" dirty="0">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037419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E3688BC3-6EFB-41FB-916C-7AF6E52BBDA5}" type="slidenum">
              <a:rPr lang="en-US" smtClean="0">
                <a:latin typeface="Times New Roman" pitchFamily="18" charset="0"/>
              </a:rPr>
              <a:pPr/>
              <a:t>14</a:t>
            </a:fld>
            <a:endParaRPr lang="en-US"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419106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788F9167-5419-4DD3-89CA-95DF5C088D2E}" type="slidenum">
              <a:rPr lang="en-US" smtClean="0">
                <a:latin typeface="Times New Roman" pitchFamily="18" charset="0"/>
              </a:rPr>
              <a:pPr/>
              <a:t>15</a:t>
            </a:fld>
            <a:endParaRPr lang="en-US" dirty="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4113584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62498E9-1FBB-4922-91D3-4BC7400A2ED9}" type="slidenum">
              <a:rPr lang="en-US" smtClean="0">
                <a:latin typeface="Times New Roman" pitchFamily="18" charset="0"/>
              </a:rPr>
              <a:pPr/>
              <a:t>16</a:t>
            </a:fld>
            <a:endParaRPr lang="en-US" dirty="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401411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24651C91-244A-41F3-B4C4-3181939162FF}" type="slidenum">
              <a:rPr lang="en-US" smtClean="0">
                <a:latin typeface="Times New Roman" pitchFamily="18" charset="0"/>
              </a:rPr>
              <a:pPr/>
              <a:t>17</a:t>
            </a:fld>
            <a:endParaRPr lang="en-US" dirty="0">
              <a:latin typeface="Times New Roman"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1177915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15E3A1F6-B446-4659-A6A7-50F64992C679}" type="slidenum">
              <a:rPr lang="en-US" smtClean="0">
                <a:latin typeface="Times New Roman" pitchFamily="18" charset="0"/>
              </a:rPr>
              <a:pPr/>
              <a:t>18</a:t>
            </a:fld>
            <a:endParaRPr lang="en-US" dirty="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724855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C5EB07D8-6C34-4215-A037-49404A6E1B5C}" type="slidenum">
              <a:rPr lang="en-US" smtClean="0">
                <a:latin typeface="Times New Roman" pitchFamily="18" charset="0"/>
              </a:rPr>
              <a:pPr/>
              <a:t>19</a:t>
            </a:fld>
            <a:endParaRPr lang="en-US" dirty="0">
              <a:latin typeface="Times New Roman"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483745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992A9F9E-A89E-4FD4-8DA0-3C3BFD3AFF8A}" type="slidenum">
              <a:rPr lang="en-US" smtClean="0">
                <a:latin typeface="Times New Roman" pitchFamily="18" charset="0"/>
              </a:rPr>
              <a:pPr/>
              <a:t>20</a:t>
            </a:fld>
            <a:endParaRPr lang="en-US" dirty="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1545045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29DAAEA8-61B8-4ECC-B05D-677E4D4FC93A}" type="slidenum">
              <a:rPr lang="en-US" smtClean="0">
                <a:latin typeface="Times New Roman" pitchFamily="18" charset="0"/>
              </a:rPr>
              <a:pPr/>
              <a:t>22</a:t>
            </a:fld>
            <a:endParaRPr lang="en-US" dirty="0">
              <a:latin typeface="Times New Roman" pitchFamily="18" charset="0"/>
            </a:endParaRPr>
          </a:p>
        </p:txBody>
      </p:sp>
      <p:sp>
        <p:nvSpPr>
          <p:cNvPr id="67587" name="Rectangle 2"/>
          <p:cNvSpPr>
            <a:spLocks noGrp="1" noRot="1" noChangeAspect="1" noChangeArrowheads="1" noTextEdit="1"/>
          </p:cNvSpPr>
          <p:nvPr>
            <p:ph type="sldImg"/>
          </p:nvPr>
        </p:nvSpPr>
        <p:spPr>
          <a:solidFill>
            <a:srgbClr val="FFFFFF"/>
          </a:solidFill>
          <a:ln/>
        </p:spPr>
      </p:sp>
      <p:sp>
        <p:nvSpPr>
          <p:cNvPr id="6758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459441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9CE862D0-3817-4CA2-BDE6-3A3E6CF27B9B}" type="slidenum">
              <a:rPr lang="en-US" smtClean="0">
                <a:latin typeface="Times New Roman" pitchFamily="18" charset="0"/>
              </a:rPr>
              <a:pPr/>
              <a:t>23</a:t>
            </a:fld>
            <a:endParaRPr lang="en-US" dirty="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3120548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7C0B9A58-00CA-4DF1-9FDF-D87032371BC8}" type="slidenum">
              <a:rPr lang="en-US" smtClean="0">
                <a:latin typeface="Times New Roman" pitchFamily="18" charset="0"/>
              </a:rPr>
              <a:pPr/>
              <a:t>24</a:t>
            </a:fld>
            <a:endParaRPr lang="en-US" dirty="0">
              <a:latin typeface="Times New Roman"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3109555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0D9C85B5-9136-49E2-A81B-A6845C1850D6}" type="slidenum">
              <a:rPr lang="en-US" smtClean="0">
                <a:latin typeface="Times New Roman" pitchFamily="18" charset="0"/>
              </a:rPr>
              <a:pPr/>
              <a:t>25</a:t>
            </a:fld>
            <a:endParaRPr lang="en-US" dirty="0">
              <a:latin typeface="Times New Roman" pitchFamily="18"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8602659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749A8155-8565-4F87-BFFB-111271ADAFA1}" type="slidenum">
              <a:rPr lang="en-US" smtClean="0">
                <a:latin typeface="Times New Roman" pitchFamily="18" charset="0"/>
              </a:rPr>
              <a:pPr/>
              <a:t>26</a:t>
            </a:fld>
            <a:endParaRPr lang="en-US" dirty="0">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5200033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37D961D-1E60-4F8D-A204-D92471616836}" type="slidenum">
              <a:rPr lang="en-US" smtClean="0">
                <a:latin typeface="Times New Roman" pitchFamily="18" charset="0"/>
              </a:rPr>
              <a:pPr/>
              <a:t>27</a:t>
            </a:fld>
            <a:endParaRPr lang="en-US" dirty="0">
              <a:latin typeface="Times New Roman"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682005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F51D99CE-D8F5-4964-A56D-F6905C2D43E5}" type="slidenum">
              <a:rPr lang="en-US" smtClean="0">
                <a:latin typeface="Times New Roman" pitchFamily="18" charset="0"/>
              </a:rPr>
              <a:pPr/>
              <a:t>28</a:t>
            </a:fld>
            <a:endParaRPr lang="en-US" dirty="0">
              <a:latin typeface="Times New Roman"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3942021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D5051FDF-DE5A-4626-953A-BEB7367C1191}" type="slidenum">
              <a:rPr lang="en-US" smtClean="0">
                <a:latin typeface="Times New Roman" pitchFamily="18" charset="0"/>
              </a:rPr>
              <a:pPr/>
              <a:t>29</a:t>
            </a:fld>
            <a:endParaRPr lang="en-US" dirty="0">
              <a:latin typeface="Times New Roman" pitchFamily="1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6523857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C488A133-55C7-4C22-B46B-10C6AAADF9A4}" type="slidenum">
              <a:rPr lang="en-US" smtClean="0">
                <a:latin typeface="Times New Roman" pitchFamily="18" charset="0"/>
              </a:rPr>
              <a:pPr/>
              <a:t>30</a:t>
            </a:fld>
            <a:endParaRPr lang="en-US" dirty="0">
              <a:latin typeface="Times New Roman" pitchFamily="18"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41741010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73A9AE07-1198-4C37-A2CF-0D5B30600CC4}" type="slidenum">
              <a:rPr lang="en-US" smtClean="0">
                <a:latin typeface="Times New Roman" pitchFamily="18" charset="0"/>
              </a:rPr>
              <a:pPr/>
              <a:t>31</a:t>
            </a:fld>
            <a:endParaRPr lang="en-US" dirty="0">
              <a:latin typeface="Times New Roman" pitchFamily="18"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1827536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C2DF704B-05FC-4821-93FF-28B3AA8CDDE4}" type="slidenum">
              <a:rPr lang="en-US" smtClean="0">
                <a:latin typeface="Times New Roman" pitchFamily="18" charset="0"/>
              </a:rPr>
              <a:pPr/>
              <a:t>32</a:t>
            </a:fld>
            <a:endParaRPr lang="en-US" dirty="0">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38334605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24979D17-D97D-4094-9433-42BDEEAC0B62}" type="slidenum">
              <a:rPr lang="en-US" smtClean="0">
                <a:latin typeface="Times New Roman" pitchFamily="18" charset="0"/>
              </a:rPr>
              <a:pPr/>
              <a:t>34</a:t>
            </a:fld>
            <a:endParaRPr lang="en-US" dirty="0">
              <a:latin typeface="Times New Roman" pitchFamily="18" charset="0"/>
            </a:endParaRPr>
          </a:p>
        </p:txBody>
      </p:sp>
      <p:sp>
        <p:nvSpPr>
          <p:cNvPr id="78851" name="Rectangle 2"/>
          <p:cNvSpPr>
            <a:spLocks noGrp="1" noRot="1" noChangeAspect="1" noChangeArrowheads="1" noTextEdit="1"/>
          </p:cNvSpPr>
          <p:nvPr>
            <p:ph type="sldImg"/>
          </p:nvPr>
        </p:nvSpPr>
        <p:spPr>
          <a:solidFill>
            <a:srgbClr val="FFFFFF"/>
          </a:solidFill>
          <a:ln/>
        </p:spPr>
      </p:sp>
      <p:sp>
        <p:nvSpPr>
          <p:cNvPr id="7885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6109765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A4076DD6-1036-4FE7-9D49-EB5CD21B0D87}" type="slidenum">
              <a:rPr lang="en-US" smtClean="0">
                <a:latin typeface="Times New Roman" pitchFamily="18" charset="0"/>
              </a:rPr>
              <a:pPr/>
              <a:t>35</a:t>
            </a:fld>
            <a:endParaRPr lang="en-US" dirty="0">
              <a:latin typeface="Times New Roman" pitchFamily="18" charset="0"/>
            </a:endParaRPr>
          </a:p>
        </p:txBody>
      </p:sp>
      <p:sp>
        <p:nvSpPr>
          <p:cNvPr id="79875" name="Rectangle 2"/>
          <p:cNvSpPr>
            <a:spLocks noGrp="1" noRot="1" noChangeAspect="1" noChangeArrowheads="1" noTextEdit="1"/>
          </p:cNvSpPr>
          <p:nvPr>
            <p:ph type="sldImg"/>
          </p:nvPr>
        </p:nvSpPr>
        <p:spPr>
          <a:solidFill>
            <a:srgbClr val="FFFFFF"/>
          </a:solidFill>
          <a:ln/>
        </p:spPr>
      </p:sp>
      <p:sp>
        <p:nvSpPr>
          <p:cNvPr id="7987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930664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97AD127D-2427-4724-8FF3-79C8796CFA7A}" type="slidenum">
              <a:rPr lang="en-US" smtClean="0">
                <a:latin typeface="Times New Roman" pitchFamily="18" charset="0"/>
              </a:rPr>
              <a:pPr/>
              <a:t>36</a:t>
            </a:fld>
            <a:endParaRPr lang="en-US" dirty="0">
              <a:latin typeface="Times New Roman" pitchFamily="18"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1787055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B4618CA8-8C19-4A4C-B253-51ABCB1CDE7F}" type="slidenum">
              <a:rPr lang="en-US" smtClean="0">
                <a:latin typeface="Times New Roman" pitchFamily="18" charset="0"/>
              </a:rPr>
              <a:pPr/>
              <a:t>37</a:t>
            </a:fld>
            <a:endParaRPr lang="en-US" dirty="0">
              <a:latin typeface="Times New Roman" pitchFamily="18"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6575305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5121AEAA-BD6F-478E-A02D-AA40590C8EC4}" type="slidenum">
              <a:rPr lang="en-US" smtClean="0">
                <a:latin typeface="Times New Roman" pitchFamily="18" charset="0"/>
              </a:rPr>
              <a:pPr/>
              <a:t>38</a:t>
            </a:fld>
            <a:endParaRPr lang="en-US" dirty="0">
              <a:latin typeface="Times New Roman" pitchFamily="18"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0720655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58338E6A-882F-4B73-8595-2952FAE11AC5}" type="slidenum">
              <a:rPr lang="en-US" smtClean="0">
                <a:latin typeface="Times New Roman" pitchFamily="18" charset="0"/>
              </a:rPr>
              <a:pPr/>
              <a:t>39</a:t>
            </a:fld>
            <a:endParaRPr lang="en-US" dirty="0">
              <a:latin typeface="Times New Roman" pitchFamily="1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53929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74A4194-BE9E-4BDB-97E4-5EB44F030C2A}" type="datetime1">
              <a:rPr lang="en-US" smtClean="0"/>
              <a:t>10/8/2024</a:t>
            </a:fld>
            <a:endParaRPr lang="en-US" dirty="0"/>
          </a:p>
        </p:txBody>
      </p:sp>
      <p:sp>
        <p:nvSpPr>
          <p:cNvPr id="7" name="Footer Placeholder 15">
            <a:extLst>
              <a:ext uri="{FF2B5EF4-FFF2-40B4-BE49-F238E27FC236}">
                <a16:creationId xmlns:a16="http://schemas.microsoft.com/office/drawing/2014/main" id="{52B28E3A-0CA8-4D5B-806A-8DFBF2DAF4F6}"/>
              </a:ext>
            </a:extLst>
          </p:cNvPr>
          <p:cNvSpPr txBox="1">
            <a:spLocks/>
          </p:cNvSpPr>
          <p:nvPr userDrawn="1"/>
        </p:nvSpPr>
        <p:spPr>
          <a:xfrm>
            <a:off x="1219200" y="5943601"/>
            <a:ext cx="10844464" cy="336267"/>
          </a:xfrm>
          <a:prstGeom prst="rect">
            <a:avLst/>
          </a:prstGeom>
        </p:spPr>
        <p:txBody>
          <a:bodyPr vert="horz" anchor="ctr" anchorCtr="0"/>
          <a:lstStyle>
            <a:defPPr>
              <a:defRPr lang="en-US"/>
            </a:defPPr>
            <a:lvl1pPr algn="ctr" rtl="0" eaLnBrk="1" fontAlgn="base" latinLnBrk="0" hangingPunct="1">
              <a:spcBef>
                <a:spcPct val="0"/>
              </a:spcBef>
              <a:spcAft>
                <a:spcPct val="0"/>
              </a:spcAft>
              <a:defRPr kumimoji="0" sz="1000" kern="1200">
                <a:solidFill>
                  <a:schemeClr val="tx1">
                    <a:lumMod val="95000"/>
                    <a:lumOff val="5000"/>
                  </a:schemeClr>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US" sz="1000" dirty="0"/>
              <a:t>Copyright ©2021 McGraw-Hill..  All rights reserved. No reproduction or distribution without the prior written consent of McGraw-Hill </a:t>
            </a:r>
          </a:p>
        </p:txBody>
      </p:sp>
    </p:spTree>
    <p:extLst>
      <p:ext uri="{BB962C8B-B14F-4D97-AF65-F5344CB8AC3E}">
        <p14:creationId xmlns:p14="http://schemas.microsoft.com/office/powerpoint/2010/main" val="975248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image" Target="../media/image22.wmf"/><Relationship Id="rId5" Type="http://schemas.openxmlformats.org/officeDocument/2006/relationships/oleObject" Target="../embeddings/oleObject2.bin"/><Relationship Id="rId10" Type="http://schemas.openxmlformats.org/officeDocument/2006/relationships/image" Target="../media/image24.wmf"/><Relationship Id="rId4" Type="http://schemas.openxmlformats.org/officeDocument/2006/relationships/image" Target="../media/image21.wmf"/><Relationship Id="rId9" Type="http://schemas.openxmlformats.org/officeDocument/2006/relationships/oleObject" Target="../embeddings/oleObject4.bin"/></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image" Target="../media/image27.wmf"/><Relationship Id="rId5" Type="http://schemas.openxmlformats.org/officeDocument/2006/relationships/oleObject" Target="../embeddings/oleObject6.bin"/><Relationship Id="rId10" Type="http://schemas.openxmlformats.org/officeDocument/2006/relationships/image" Target="../media/image29.wmf"/><Relationship Id="rId4" Type="http://schemas.openxmlformats.org/officeDocument/2006/relationships/image" Target="../media/image26.wmf"/><Relationship Id="rId9" Type="http://schemas.openxmlformats.org/officeDocument/2006/relationships/oleObject" Target="../embeddings/oleObject8.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31.wmf"/><Relationship Id="rId5" Type="http://schemas.openxmlformats.org/officeDocument/2006/relationships/oleObject" Target="../embeddings/oleObject10.bin"/><Relationship Id="rId4" Type="http://schemas.openxmlformats.org/officeDocument/2006/relationships/image" Target="../media/image30.wmf"/></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973944" y="73463"/>
            <a:ext cx="6137571" cy="629936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91461" y="5018762"/>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9645" y="1839238"/>
            <a:ext cx="5886548" cy="2585323"/>
          </a:xfrm>
          <a:prstGeom prst="rect">
            <a:avLst/>
          </a:prstGeom>
          <a:noFill/>
        </p:spPr>
        <p:txBody>
          <a:bodyPr wrap="none" rtlCol="0">
            <a:spAutoFit/>
          </a:bodyPr>
          <a:lstStyle/>
          <a:p>
            <a:pPr marL="0" indent="0" algn="ctr" eaLnBrk="1" hangingPunct="1">
              <a:buFontTx/>
              <a:buNone/>
            </a:pPr>
            <a:r>
              <a:rPr lang="en-US" sz="5400" dirty="0">
                <a:latin typeface="ADLaM Display" panose="020F0502020204030204" pitchFamily="2" charset="0"/>
                <a:ea typeface="ADLaM Display" panose="020F0502020204030204" pitchFamily="2" charset="0"/>
                <a:cs typeface="ADLaM Display" panose="020F0502020204030204" pitchFamily="2" charset="0"/>
              </a:rPr>
              <a:t>Competitiveness </a:t>
            </a:r>
          </a:p>
          <a:p>
            <a:pPr marL="0" indent="0" algn="ctr" eaLnBrk="1" hangingPunct="1">
              <a:buFontTx/>
              <a:buNone/>
            </a:pPr>
            <a:r>
              <a:rPr lang="en-US" sz="5400" dirty="0">
                <a:latin typeface="ADLaM Display" panose="020F0502020204030204" pitchFamily="2" charset="0"/>
                <a:ea typeface="ADLaM Display" panose="020F0502020204030204" pitchFamily="2" charset="0"/>
                <a:cs typeface="ADLaM Display" panose="020F0502020204030204" pitchFamily="2" charset="0"/>
              </a:rPr>
              <a:t>Strategy</a:t>
            </a:r>
          </a:p>
          <a:p>
            <a:pPr marL="0" indent="0" algn="ctr" eaLnBrk="1" hangingPunct="1">
              <a:buFontTx/>
              <a:buNone/>
            </a:pPr>
            <a:r>
              <a:rPr lang="en-US" sz="5400" dirty="0">
                <a:latin typeface="ADLaM Display" panose="020F0502020204030204" pitchFamily="2" charset="0"/>
                <a:ea typeface="ADLaM Display" panose="020F0502020204030204" pitchFamily="2" charset="0"/>
                <a:cs typeface="ADLaM Display" panose="020F0502020204030204" pitchFamily="2" charset="0"/>
              </a:rPr>
              <a:t>Productivity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6097789" y="269653"/>
            <a:ext cx="5852012" cy="629936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3"/>
          <p:cNvSpPr>
            <a:spLocks noGrp="1" noChangeArrowheads="1"/>
          </p:cNvSpPr>
          <p:nvPr>
            <p:ph idx="4294967295"/>
          </p:nvPr>
        </p:nvSpPr>
        <p:spPr>
          <a:xfrm>
            <a:off x="632847" y="419827"/>
            <a:ext cx="10926305" cy="2617841"/>
          </a:xfrm>
        </p:spPr>
        <p:txBody>
          <a:bodyPr>
            <a:normAutofit lnSpcReduction="10000"/>
          </a:bodyPr>
          <a:lstStyle/>
          <a:p>
            <a:pPr marL="0" indent="0" algn="ctr">
              <a:lnSpc>
                <a:spcPct val="150000"/>
              </a:lnSpc>
              <a:buNone/>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Better quality, higher productivity, lower costs, and the ability to respond quickly to customer needs are more important than ever, and…</a:t>
            </a:r>
          </a:p>
          <a:p>
            <a:pPr lvl="1" algn="ctr" eaLnBrk="1" hangingPunct="1">
              <a:lnSpc>
                <a:spcPct val="150000"/>
              </a:lnSpc>
              <a:buFontTx/>
              <a:buNone/>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bar is getting higher</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a:t>
            </a:fld>
            <a:endParaRPr lang="en-US" sz="1100" dirty="0">
              <a:solidFill>
                <a:schemeClr val="tx2"/>
              </a:solidFill>
            </a:endParaRPr>
          </a:p>
        </p:txBody>
      </p:sp>
      <p:pic>
        <p:nvPicPr>
          <p:cNvPr id="2" name="Picture 1">
            <a:extLst>
              <a:ext uri="{FF2B5EF4-FFF2-40B4-BE49-F238E27FC236}">
                <a16:creationId xmlns:a16="http://schemas.microsoft.com/office/drawing/2014/main" id="{F3BC080A-3975-BB02-A691-79406169F740}"/>
              </a:ext>
            </a:extLst>
          </p:cNvPr>
          <p:cNvPicPr>
            <a:picLocks noChangeAspect="1"/>
          </p:cNvPicPr>
          <p:nvPr/>
        </p:nvPicPr>
        <p:blipFill>
          <a:blip r:embed="rId3"/>
          <a:stretch>
            <a:fillRect/>
          </a:stretch>
        </p:blipFill>
        <p:spPr>
          <a:xfrm>
            <a:off x="0" y="3480651"/>
            <a:ext cx="12192000" cy="337734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normAutofit/>
          </a:bodyPr>
          <a:lstStyle/>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chapter focuses on three separate but related ideas that are vitally important to business organizations</a:t>
            </a:r>
          </a:p>
          <a:p>
            <a:pPr marL="822960" lvl="1" indent="-457200">
              <a:lnSpc>
                <a:spcPct val="150000"/>
              </a:lnSpc>
              <a:buFont typeface="+mj-lt"/>
              <a:buAutoNum type="arabicPeriod"/>
            </a:pPr>
            <a:r>
              <a:rPr lang="en-US" sz="28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Competitiveness</a:t>
            </a:r>
          </a:p>
          <a:p>
            <a:pPr marL="822960" lvl="1" indent="-457200">
              <a:lnSpc>
                <a:spcPct val="150000"/>
              </a:lnSpc>
              <a:buFont typeface="+mj-lt"/>
              <a:buAutoNum type="arabicPeriod"/>
            </a:pPr>
            <a:r>
              <a:rPr lang="en-US" sz="28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p>
          <a:p>
            <a:pPr marL="822960" lvl="1" indent="-457200">
              <a:lnSpc>
                <a:spcPct val="150000"/>
              </a:lnSpc>
              <a:buFont typeface="+mj-lt"/>
              <a:buAutoNum type="arabicPeriod"/>
            </a:pPr>
            <a:r>
              <a:rPr lang="en-US" sz="28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a:t>
            </a:r>
          </a:p>
        </p:txBody>
      </p:sp>
      <p:sp>
        <p:nvSpPr>
          <p:cNvPr id="1229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Focus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a:t>
            </a:fld>
            <a:endParaRPr lang="en-US" sz="1100" dirty="0">
              <a:solidFill>
                <a:schemeClr val="tx2"/>
              </a:solidFill>
            </a:endParaRPr>
          </a:p>
        </p:txBody>
      </p:sp>
      <p:pic>
        <p:nvPicPr>
          <p:cNvPr id="2" name="Picture 1">
            <a:extLst>
              <a:ext uri="{FF2B5EF4-FFF2-40B4-BE49-F238E27FC236}">
                <a16:creationId xmlns:a16="http://schemas.microsoft.com/office/drawing/2014/main" id="{75AD261E-73E8-1C94-1F89-E4519A96C89C}"/>
              </a:ext>
            </a:extLst>
          </p:cNvPr>
          <p:cNvPicPr>
            <a:picLocks noChangeAspect="1"/>
          </p:cNvPicPr>
          <p:nvPr/>
        </p:nvPicPr>
        <p:blipFill>
          <a:blip r:embed="rId3"/>
          <a:stretch>
            <a:fillRect/>
          </a:stretch>
        </p:blipFill>
        <p:spPr>
          <a:xfrm>
            <a:off x="7113288" y="3560687"/>
            <a:ext cx="4758413" cy="3166508"/>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404247" y="1690688"/>
            <a:ext cx="11544945" cy="4351338"/>
          </a:xfrm>
        </p:spPr>
        <p:txBody>
          <a:bodyPr/>
          <a:lstStyle/>
          <a:p>
            <a:pPr algn="just">
              <a:spcBef>
                <a:spcPct val="0"/>
              </a:spcBef>
            </a:pPr>
            <a:r>
              <a:rPr lang="en-US" b="1" dirty="0">
                <a:solidFill>
                  <a:srgbClr val="303B2C"/>
                </a:solidFill>
                <a:latin typeface="Times New Roman" panose="02020603050405020304" pitchFamily="18" charset="0"/>
                <a:cs typeface="Times New Roman" panose="02020603050405020304" pitchFamily="18" charset="0"/>
              </a:rPr>
              <a:t>Competitiveness:</a:t>
            </a:r>
          </a:p>
          <a:p>
            <a:pPr lvl="1" algn="just">
              <a:lnSpc>
                <a:spcPct val="120000"/>
              </a:lnSpc>
              <a:spcBef>
                <a:spcPct val="0"/>
              </a:spcBef>
            </a:pPr>
            <a:r>
              <a:rPr lang="en-US" sz="2800" dirty="0">
                <a:solidFill>
                  <a:srgbClr val="303B2C"/>
                </a:solidFill>
                <a:latin typeface="Times New Roman" panose="02020603050405020304" pitchFamily="18" charset="0"/>
                <a:cs typeface="Times New Roman" panose="02020603050405020304" pitchFamily="18" charset="0"/>
              </a:rPr>
              <a:t>How effectively an organization meets the wants and needs of customers relative to others that offer similar goods or services</a:t>
            </a:r>
          </a:p>
          <a:p>
            <a:pPr lvl="1" algn="just">
              <a:lnSpc>
                <a:spcPct val="120000"/>
              </a:lnSpc>
              <a:spcBef>
                <a:spcPct val="0"/>
              </a:spcBef>
            </a:pPr>
            <a:r>
              <a:rPr lang="en-US" sz="2800" dirty="0">
                <a:solidFill>
                  <a:srgbClr val="303B2C"/>
                </a:solidFill>
                <a:latin typeface="Times New Roman" panose="02020603050405020304" pitchFamily="18" charset="0"/>
                <a:cs typeface="Times New Roman" panose="02020603050405020304" pitchFamily="18" charset="0"/>
              </a:rPr>
              <a:t>Organizations compete through some combination of their marketing and operations functions</a:t>
            </a:r>
          </a:p>
          <a:p>
            <a:pPr lvl="2" algn="just">
              <a:lnSpc>
                <a:spcPct val="120000"/>
              </a:lnSpc>
              <a:spcBef>
                <a:spcPct val="0"/>
              </a:spcBef>
              <a:buFont typeface="Times" pitchFamily="18" charset="0"/>
              <a:buChar char="•"/>
            </a:pPr>
            <a:r>
              <a:rPr lang="en-US" sz="2800" dirty="0">
                <a:solidFill>
                  <a:srgbClr val="303B2C"/>
                </a:solidFill>
                <a:latin typeface="Times New Roman" panose="02020603050405020304" pitchFamily="18" charset="0"/>
                <a:cs typeface="Times New Roman" panose="02020603050405020304" pitchFamily="18" charset="0"/>
              </a:rPr>
              <a:t>What do customers want?</a:t>
            </a:r>
          </a:p>
          <a:p>
            <a:pPr lvl="2" algn="just">
              <a:lnSpc>
                <a:spcPct val="120000"/>
              </a:lnSpc>
              <a:spcBef>
                <a:spcPct val="0"/>
              </a:spcBef>
              <a:buFont typeface="Times" pitchFamily="18" charset="0"/>
              <a:buChar char="•"/>
            </a:pPr>
            <a:r>
              <a:rPr lang="en-US" sz="2800" dirty="0">
                <a:solidFill>
                  <a:srgbClr val="303B2C"/>
                </a:solidFill>
                <a:latin typeface="Times New Roman" panose="02020603050405020304" pitchFamily="18" charset="0"/>
                <a:cs typeface="Times New Roman" panose="02020603050405020304" pitchFamily="18" charset="0"/>
              </a:rPr>
              <a:t>How can these customer needs best be satisfied?</a:t>
            </a:r>
          </a:p>
        </p:txBody>
      </p:sp>
      <p:sp>
        <p:nvSpPr>
          <p:cNvPr id="1331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Competitiveness</a:t>
            </a:r>
          </a:p>
        </p:txBody>
      </p:sp>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4</a:t>
            </a:fld>
            <a:endParaRPr lang="en-US" sz="1100" dirty="0">
              <a:solidFill>
                <a:schemeClr val="tx2"/>
              </a:solidFill>
            </a:endParaRPr>
          </a:p>
        </p:txBody>
      </p:sp>
      <p:pic>
        <p:nvPicPr>
          <p:cNvPr id="2" name="Picture 1">
            <a:extLst>
              <a:ext uri="{FF2B5EF4-FFF2-40B4-BE49-F238E27FC236}">
                <a16:creationId xmlns:a16="http://schemas.microsoft.com/office/drawing/2014/main" id="{B41E28E4-508C-2FDF-C6D6-6E89923BDDFC}"/>
              </a:ext>
            </a:extLst>
          </p:cNvPr>
          <p:cNvPicPr>
            <a:picLocks noChangeAspect="1"/>
          </p:cNvPicPr>
          <p:nvPr/>
        </p:nvPicPr>
        <p:blipFill>
          <a:blip r:embed="rId3"/>
          <a:stretch>
            <a:fillRect/>
          </a:stretch>
        </p:blipFill>
        <p:spPr>
          <a:xfrm>
            <a:off x="8767200" y="4901462"/>
            <a:ext cx="3181992" cy="1825733"/>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p:txBody>
          <a:bodyPr/>
          <a:lstStyle/>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Identifying consumer wants and/or needs</a:t>
            </a:r>
          </a:p>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Pricing and quality</a:t>
            </a:r>
          </a:p>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Advertising and promotion</a:t>
            </a:r>
          </a:p>
        </p:txBody>
      </p:sp>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Marketing’s Influence</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5</a:t>
            </a:fld>
            <a:endParaRPr lang="en-US" sz="1100" dirty="0">
              <a:solidFill>
                <a:schemeClr val="tx2"/>
              </a:solidFill>
            </a:endParaRPr>
          </a:p>
        </p:txBody>
      </p:sp>
      <p:pic>
        <p:nvPicPr>
          <p:cNvPr id="8" name="Picture 7">
            <a:extLst>
              <a:ext uri="{FF2B5EF4-FFF2-40B4-BE49-F238E27FC236}">
                <a16:creationId xmlns:a16="http://schemas.microsoft.com/office/drawing/2014/main" id="{25820DB7-9997-55FE-1AEF-BBF9B2A61C6B}"/>
              </a:ext>
            </a:extLst>
          </p:cNvPr>
          <p:cNvPicPr>
            <a:picLocks noChangeAspect="1"/>
          </p:cNvPicPr>
          <p:nvPr/>
        </p:nvPicPr>
        <p:blipFill>
          <a:blip r:embed="rId3"/>
          <a:stretch>
            <a:fillRect/>
          </a:stretch>
        </p:blipFill>
        <p:spPr>
          <a:xfrm>
            <a:off x="5653570" y="2557220"/>
            <a:ext cx="6538430" cy="4153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838200" y="1825625"/>
            <a:ext cx="6337515" cy="4351338"/>
          </a:xfrm>
        </p:spPr>
        <p:txBody>
          <a:bodyPr>
            <a:normAutofit fontScale="92500" lnSpcReduction="20000"/>
          </a:bodyPr>
          <a:lstStyle/>
          <a:p>
            <a:pPr marL="533400" indent="-533400">
              <a:buFontTx/>
              <a:buAutoNum type="arabicPeriod"/>
            </a:pPr>
            <a:r>
              <a:rPr lang="en-US" dirty="0">
                <a:latin typeface="Times New Roman" panose="02020603050405020304" pitchFamily="18" charset="0"/>
                <a:cs typeface="Times New Roman" panose="02020603050405020304" pitchFamily="18" charset="0"/>
              </a:rPr>
              <a:t>Product and service design</a:t>
            </a:r>
          </a:p>
          <a:p>
            <a:pPr marL="533400" indent="-533400">
              <a:buFontTx/>
              <a:buAutoNum type="arabicPeriod"/>
            </a:pPr>
            <a:r>
              <a:rPr lang="en-US" dirty="0">
                <a:latin typeface="Times New Roman" panose="02020603050405020304" pitchFamily="18" charset="0"/>
                <a:cs typeface="Times New Roman" panose="02020603050405020304" pitchFamily="18" charset="0"/>
              </a:rPr>
              <a:t>Cost</a:t>
            </a:r>
          </a:p>
          <a:p>
            <a:pPr marL="533400" indent="-533400">
              <a:buFontTx/>
              <a:buAutoNum type="arabicPeriod"/>
            </a:pPr>
            <a:r>
              <a:rPr lang="en-US" dirty="0">
                <a:latin typeface="Times New Roman" panose="02020603050405020304" pitchFamily="18" charset="0"/>
                <a:cs typeface="Times New Roman" panose="02020603050405020304" pitchFamily="18" charset="0"/>
              </a:rPr>
              <a:t>Location</a:t>
            </a:r>
          </a:p>
          <a:p>
            <a:pPr marL="533400" indent="-533400">
              <a:buFontTx/>
              <a:buAutoNum type="arabicPeriod"/>
            </a:pPr>
            <a:r>
              <a:rPr lang="en-US" dirty="0">
                <a:latin typeface="Times New Roman" panose="02020603050405020304" pitchFamily="18" charset="0"/>
                <a:cs typeface="Times New Roman" panose="02020603050405020304" pitchFamily="18" charset="0"/>
              </a:rPr>
              <a:t>Quality</a:t>
            </a:r>
          </a:p>
          <a:p>
            <a:pPr marL="533400" indent="-533400">
              <a:buFontTx/>
              <a:buAutoNum type="arabicPeriod"/>
            </a:pPr>
            <a:r>
              <a:rPr lang="en-US" dirty="0">
                <a:latin typeface="Times New Roman" panose="02020603050405020304" pitchFamily="18" charset="0"/>
                <a:cs typeface="Times New Roman" panose="02020603050405020304" pitchFamily="18" charset="0"/>
              </a:rPr>
              <a:t>Quick response</a:t>
            </a:r>
          </a:p>
          <a:p>
            <a:pPr marL="533400" indent="-533400">
              <a:buFontTx/>
              <a:buAutoNum type="arabicPeriod"/>
            </a:pPr>
            <a:r>
              <a:rPr lang="en-US" dirty="0">
                <a:latin typeface="Times New Roman" panose="02020603050405020304" pitchFamily="18" charset="0"/>
                <a:cs typeface="Times New Roman" panose="02020603050405020304" pitchFamily="18" charset="0"/>
              </a:rPr>
              <a:t>Flexibility</a:t>
            </a:r>
          </a:p>
          <a:p>
            <a:pPr marL="533400" indent="-533400">
              <a:buFontTx/>
              <a:buAutoNum type="arabicPeriod"/>
            </a:pPr>
            <a:r>
              <a:rPr lang="en-US" dirty="0">
                <a:latin typeface="Times New Roman" panose="02020603050405020304" pitchFamily="18" charset="0"/>
                <a:cs typeface="Times New Roman" panose="02020603050405020304" pitchFamily="18" charset="0"/>
              </a:rPr>
              <a:t>Inventory management</a:t>
            </a:r>
          </a:p>
          <a:p>
            <a:pPr marL="533400" indent="-533400">
              <a:buFontTx/>
              <a:buAutoNum type="arabicPeriod"/>
            </a:pPr>
            <a:r>
              <a:rPr lang="en-US" dirty="0">
                <a:latin typeface="Times New Roman" panose="02020603050405020304" pitchFamily="18" charset="0"/>
                <a:cs typeface="Times New Roman" panose="02020603050405020304" pitchFamily="18" charset="0"/>
              </a:rPr>
              <a:t>Supply chain management</a:t>
            </a:r>
          </a:p>
          <a:p>
            <a:pPr marL="533400" indent="-533400">
              <a:buFontTx/>
              <a:buAutoNum type="arabicPeriod"/>
            </a:pPr>
            <a:r>
              <a:rPr lang="en-US" dirty="0">
                <a:latin typeface="Times New Roman" panose="02020603050405020304" pitchFamily="18" charset="0"/>
                <a:cs typeface="Times New Roman" panose="02020603050405020304" pitchFamily="18" charset="0"/>
              </a:rPr>
              <a:t>Service</a:t>
            </a:r>
          </a:p>
          <a:p>
            <a:pPr marL="533400" indent="-533400">
              <a:buFontTx/>
              <a:buAutoNum type="arabicPeriod"/>
            </a:pPr>
            <a:r>
              <a:rPr lang="en-US" dirty="0">
                <a:latin typeface="Times New Roman" panose="02020603050405020304" pitchFamily="18" charset="0"/>
                <a:cs typeface="Times New Roman" panose="02020603050405020304" pitchFamily="18" charset="0"/>
              </a:rPr>
              <a:t>Managers and workers</a:t>
            </a:r>
          </a:p>
        </p:txBody>
      </p:sp>
      <p:sp>
        <p:nvSpPr>
          <p:cNvPr id="15362" name="Rectangle 2"/>
          <p:cNvSpPr>
            <a:spLocks noGrp="1" noChangeArrowheads="1"/>
          </p:cNvSpPr>
          <p:nvPr>
            <p:ph type="title"/>
          </p:nvPr>
        </p:nvSpPr>
        <p:spPr>
          <a:xfrm>
            <a:off x="667719" y="402957"/>
            <a:ext cx="10515600" cy="791786"/>
          </a:xfrm>
        </p:spPr>
        <p:txBody>
          <a:bodyPr anchor="b">
            <a:normAutofit/>
          </a:bodyPr>
          <a:lstStyle/>
          <a:p>
            <a:pPr algn="ctr" eaLnBrk="1" hangingPunct="1">
              <a:lnSpc>
                <a:spcPct val="80000"/>
              </a:lnSpc>
              <a:spcBef>
                <a:spcPct val="40000"/>
              </a:spcBef>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Businesses Compete Using Operations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6</a:t>
            </a:fld>
            <a:endParaRPr lang="en-US" sz="1100" dirty="0">
              <a:solidFill>
                <a:schemeClr val="tx2"/>
              </a:solidFill>
            </a:endParaRPr>
          </a:p>
        </p:txBody>
      </p:sp>
      <p:pic>
        <p:nvPicPr>
          <p:cNvPr id="2" name="Picture 1">
            <a:extLst>
              <a:ext uri="{FF2B5EF4-FFF2-40B4-BE49-F238E27FC236}">
                <a16:creationId xmlns:a16="http://schemas.microsoft.com/office/drawing/2014/main" id="{6D38A989-294C-3F74-F1D5-FB835679F937}"/>
              </a:ext>
            </a:extLst>
          </p:cNvPr>
          <p:cNvPicPr>
            <a:picLocks noChangeAspect="1"/>
          </p:cNvPicPr>
          <p:nvPr/>
        </p:nvPicPr>
        <p:blipFill>
          <a:blip r:embed="rId3"/>
          <a:stretch>
            <a:fillRect/>
          </a:stretch>
        </p:blipFill>
        <p:spPr>
          <a:xfrm>
            <a:off x="6759440" y="1825625"/>
            <a:ext cx="4988275" cy="3005681"/>
          </a:xfrm>
          <a:prstGeom prst="rect">
            <a:avLst/>
          </a:prstGeom>
          <a:ln>
            <a:noFill/>
          </a:ln>
          <a:effectLst>
            <a:softEdge rad="112500"/>
          </a:effectLst>
        </p:spPr>
      </p:pic>
      <p:sp>
        <p:nvSpPr>
          <p:cNvPr id="3" name="TextBox 2">
            <a:extLst>
              <a:ext uri="{FF2B5EF4-FFF2-40B4-BE49-F238E27FC236}">
                <a16:creationId xmlns:a16="http://schemas.microsoft.com/office/drawing/2014/main" id="{DFE48C75-1D58-91AC-DFEC-E02699608AA5}"/>
              </a:ext>
            </a:extLst>
          </p:cNvPr>
          <p:cNvSpPr txBox="1"/>
          <p:nvPr/>
        </p:nvSpPr>
        <p:spPr>
          <a:xfrm>
            <a:off x="5672380" y="5346915"/>
            <a:ext cx="6337515" cy="1569660"/>
          </a:xfrm>
          <a:prstGeom prst="rect">
            <a:avLst/>
          </a:prstGeom>
          <a:noFill/>
        </p:spPr>
        <p:txBody>
          <a:bodyPr wrap="square" rtlCol="0">
            <a:spAutoFit/>
          </a:bodyPr>
          <a:lstStyle/>
          <a:p>
            <a:pPr algn="ctr"/>
            <a:r>
              <a:rPr lang="en-US" sz="2400" b="1" kern="100" dirty="0">
                <a:solidFill>
                  <a:srgbClr val="FF0000"/>
                </a:solidFill>
                <a:effectLst>
                  <a:outerShdw blurRad="38100" dist="38100" dir="2700000" algn="tl">
                    <a:srgbClr val="000000">
                      <a:alpha val="43137"/>
                    </a:srgbClr>
                  </a:outerShdw>
                </a:effectLst>
                <a:latin typeface="Times New Roman" panose="02020603050405020304" pitchFamily="18" charset="0"/>
                <a:ea typeface="Arial Unicode MS"/>
                <a:cs typeface="Times New Roman" panose="02020603050405020304" pitchFamily="18" charset="0"/>
              </a:rPr>
              <a:t>Government statistics are a good source of data about productivity trends in the service &amp; goods sectors. </a:t>
            </a:r>
          </a:p>
          <a:p>
            <a:pPr algn="ctr"/>
            <a:endParaRPr lang="en-US" sz="2400" b="1"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346129" y="1253331"/>
            <a:ext cx="11499741" cy="4351338"/>
          </a:xfrm>
        </p:spPr>
        <p:txBody>
          <a:bodyPr>
            <a:noAutofit/>
          </a:bodyPr>
          <a:lstStyle/>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Neglecting operations strategy </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Failing to take advantage of strengths and opportunities and/or failing to recognize competitive threats</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Too much emphasis on short-term financial performance at the expense of R&amp;D</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Too much emphasis on product and service design and not enough on process design and improvement</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Neglecting investments in capital and human resources</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Failing to establish good internal communications and cooperation</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Failing to consider customer wants and needs</a:t>
            </a:r>
          </a:p>
        </p:txBody>
      </p:sp>
      <p:sp>
        <p:nvSpPr>
          <p:cNvPr id="16386" name="Rectangle 2"/>
          <p:cNvSpPr>
            <a:spLocks noGrp="1" noChangeArrowheads="1"/>
          </p:cNvSpPr>
          <p:nvPr>
            <p:ph type="title"/>
          </p:nvPr>
        </p:nvSpPr>
        <p:spPr>
          <a:xfrm>
            <a:off x="838200" y="143601"/>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Some Organizations Fail</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7</a:t>
            </a:fld>
            <a:endParaRPr lang="en-US" sz="1100" dirty="0">
              <a:solidFill>
                <a:schemeClr val="tx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xfrm>
            <a:off x="838200" y="1825625"/>
            <a:ext cx="5600841" cy="4351338"/>
          </a:xfrm>
        </p:spPr>
        <p:txBody>
          <a:bodyPr/>
          <a:lstStyle/>
          <a:p>
            <a:pPr>
              <a:lnSpc>
                <a:spcPct val="150000"/>
              </a:lnSpc>
            </a:pPr>
            <a:r>
              <a:rPr lang="en-US" dirty="0">
                <a:latin typeface="Times New Roman" panose="02020603050405020304" pitchFamily="18" charset="0"/>
                <a:cs typeface="Times New Roman" panose="02020603050405020304" pitchFamily="18" charset="0"/>
              </a:rPr>
              <a:t>Mission</a:t>
            </a:r>
          </a:p>
          <a:p>
            <a:pPr>
              <a:lnSpc>
                <a:spcPct val="150000"/>
              </a:lnSpc>
            </a:pPr>
            <a:r>
              <a:rPr lang="en-US" dirty="0">
                <a:latin typeface="Times New Roman" panose="02020603050405020304" pitchFamily="18" charset="0"/>
                <a:cs typeface="Times New Roman" panose="02020603050405020304" pitchFamily="18" charset="0"/>
              </a:rPr>
              <a:t>Goals</a:t>
            </a:r>
          </a:p>
          <a:p>
            <a:pPr>
              <a:lnSpc>
                <a:spcPct val="150000"/>
              </a:lnSpc>
            </a:pPr>
            <a:r>
              <a:rPr lang="en-US" dirty="0">
                <a:latin typeface="Times New Roman" panose="02020603050405020304" pitchFamily="18" charset="0"/>
                <a:cs typeface="Times New Roman" panose="02020603050405020304" pitchFamily="18" charset="0"/>
              </a:rPr>
              <a:t>Organizational strategies</a:t>
            </a:r>
          </a:p>
          <a:p>
            <a:pPr>
              <a:lnSpc>
                <a:spcPct val="150000"/>
              </a:lnSpc>
            </a:pPr>
            <a:r>
              <a:rPr lang="en-US" dirty="0">
                <a:latin typeface="Times New Roman" panose="02020603050405020304" pitchFamily="18" charset="0"/>
                <a:cs typeface="Times New Roman" panose="02020603050405020304" pitchFamily="18" charset="0"/>
              </a:rPr>
              <a:t>Functional strategies</a:t>
            </a:r>
          </a:p>
          <a:p>
            <a:pPr>
              <a:lnSpc>
                <a:spcPct val="150000"/>
              </a:lnSpc>
            </a:pPr>
            <a:r>
              <a:rPr lang="en-US" dirty="0">
                <a:latin typeface="Times New Roman" panose="02020603050405020304" pitchFamily="18" charset="0"/>
                <a:cs typeface="Times New Roman" panose="02020603050405020304" pitchFamily="18" charset="0"/>
              </a:rPr>
              <a:t>Tactics</a:t>
            </a:r>
          </a:p>
        </p:txBody>
      </p:sp>
      <p:sp>
        <p:nvSpPr>
          <p:cNvPr id="9" name="Rectangle 2">
            <a:extLst>
              <a:ext uri="{FF2B5EF4-FFF2-40B4-BE49-F238E27FC236}">
                <a16:creationId xmlns:a16="http://schemas.microsoft.com/office/drawing/2014/main" id="{4FCD0C4C-BA63-483A-92B5-9F73BB87202A}"/>
              </a:ext>
            </a:extLst>
          </p:cNvPr>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Hierarchical Planning</a:t>
            </a:r>
          </a:p>
        </p:txBody>
      </p:sp>
      <p:sp>
        <p:nvSpPr>
          <p:cNvPr id="11" name="Rectangle 10">
            <a:extLst>
              <a:ext uri="{FF2B5EF4-FFF2-40B4-BE49-F238E27FC236}">
                <a16:creationId xmlns:a16="http://schemas.microsoft.com/office/drawing/2014/main" id="{BF059B45-EC90-4B99-9D05-88AD78F67357}"/>
              </a:ext>
            </a:extLst>
          </p:cNvPr>
          <p:cNvSpPr/>
          <p:nvPr/>
        </p:nvSpPr>
        <p:spPr>
          <a:xfrm>
            <a:off x="6591159" y="6105157"/>
            <a:ext cx="5327038" cy="461665"/>
          </a:xfrm>
          <a:prstGeom prst="rect">
            <a:avLst/>
          </a:prstGeom>
        </p:spPr>
        <p:txBody>
          <a:bodyPr wrap="square">
            <a:spAutoFit/>
          </a:bodyPr>
          <a:lstStyle/>
          <a:p>
            <a:pPr algn="ctr"/>
            <a:r>
              <a:rPr lang="en-US" sz="1200" b="1" dirty="0">
                <a:solidFill>
                  <a:srgbClr val="006891"/>
                </a:solidFill>
                <a:latin typeface="Proxima Nova Rg"/>
              </a:rPr>
              <a:t>FIGURE 2.1 </a:t>
            </a:r>
            <a:endParaRPr lang="en-US" sz="1200" dirty="0">
              <a:solidFill>
                <a:srgbClr val="006891"/>
              </a:solidFill>
              <a:latin typeface="Proxima Nova Rg"/>
            </a:endParaRPr>
          </a:p>
          <a:p>
            <a:pPr algn="ctr"/>
            <a:r>
              <a:rPr lang="en-US" sz="1200" dirty="0">
                <a:solidFill>
                  <a:srgbClr val="211D1E"/>
                </a:solidFill>
                <a:latin typeface="Proxima Nova Rg"/>
              </a:rPr>
              <a:t>Planning and decision making are hierarchical in organizations </a:t>
            </a:r>
            <a:endParaRPr lang="en-US" sz="1200" dirty="0"/>
          </a:p>
        </p:txBody>
      </p:sp>
      <p:pic>
        <p:nvPicPr>
          <p:cNvPr id="3" name="Picture 2">
            <a:extLst>
              <a:ext uri="{FF2B5EF4-FFF2-40B4-BE49-F238E27FC236}">
                <a16:creationId xmlns:a16="http://schemas.microsoft.com/office/drawing/2014/main" id="{3E843F88-ACE4-47BE-B2A5-BC12F31C1A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9041" y="1310836"/>
            <a:ext cx="5600841" cy="4794321"/>
          </a:xfrm>
          <a:prstGeom prst="rect">
            <a:avLst/>
          </a:prstGeom>
        </p:spPr>
      </p:pic>
      <p:sp>
        <p:nvSpPr>
          <p:cNvPr id="14" name="TextBox 13"/>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8</a:t>
            </a:fld>
            <a:endParaRPr lang="en-US" sz="1100" dirty="0">
              <a:solidFill>
                <a:schemeClr val="tx2"/>
              </a:solidFill>
            </a:endParaRPr>
          </a:p>
        </p:txBody>
      </p:sp>
    </p:spTree>
    <p:extLst>
      <p:ext uri="{BB962C8B-B14F-4D97-AF65-F5344CB8AC3E}">
        <p14:creationId xmlns:p14="http://schemas.microsoft.com/office/powerpoint/2010/main" val="2375664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278969" y="1903117"/>
            <a:ext cx="10935346" cy="4351338"/>
          </a:xfrm>
        </p:spPr>
        <p:txBody>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Mission</a:t>
            </a:r>
            <a:endParaRPr lang="en-US" dirty="0">
              <a:latin typeface="Times New Roman" panose="02020603050405020304" pitchFamily="18" charset="0"/>
              <a:cs typeface="Times New Roman" panose="02020603050405020304" pitchFamily="18" charset="0"/>
            </a:endParaRPr>
          </a:p>
          <a:p>
            <a:pPr lvl="1" eaLnBrk="1" hangingPunct="1">
              <a:lnSpc>
                <a:spcPct val="150000"/>
              </a:lnSpc>
            </a:pPr>
            <a:r>
              <a:rPr lang="en-US" dirty="0">
                <a:latin typeface="Times New Roman" panose="02020603050405020304" pitchFamily="18" charset="0"/>
                <a:cs typeface="Times New Roman" panose="02020603050405020304" pitchFamily="18" charset="0"/>
              </a:rPr>
              <a:t>The reason for an organization’s existence</a:t>
            </a:r>
          </a:p>
          <a:p>
            <a:pPr eaLnBrk="1" hangingPunct="1">
              <a:lnSpc>
                <a:spcPct val="150000"/>
              </a:lnSpc>
            </a:pPr>
            <a:r>
              <a:rPr lang="en-US" b="1" dirty="0">
                <a:latin typeface="Times New Roman" panose="02020603050405020304" pitchFamily="18" charset="0"/>
                <a:cs typeface="Times New Roman" panose="02020603050405020304" pitchFamily="18" charset="0"/>
              </a:rPr>
              <a:t>Mission statement</a:t>
            </a:r>
          </a:p>
          <a:p>
            <a:pPr lvl="1" eaLnBrk="1" hangingPunct="1">
              <a:lnSpc>
                <a:spcPct val="150000"/>
              </a:lnSpc>
            </a:pPr>
            <a:r>
              <a:rPr lang="en-US" dirty="0">
                <a:latin typeface="Times New Roman" panose="02020603050405020304" pitchFamily="18" charset="0"/>
                <a:cs typeface="Times New Roman" panose="02020603050405020304" pitchFamily="18" charset="0"/>
              </a:rPr>
              <a:t>States the purpose of the organization</a:t>
            </a:r>
          </a:p>
          <a:p>
            <a:pPr lvl="1" eaLnBrk="1" hangingPunct="1">
              <a:lnSpc>
                <a:spcPct val="150000"/>
              </a:lnSpc>
            </a:pPr>
            <a:r>
              <a:rPr lang="en-US" dirty="0">
                <a:latin typeface="Times New Roman" panose="02020603050405020304" pitchFamily="18" charset="0"/>
                <a:cs typeface="Times New Roman" panose="02020603050405020304" pitchFamily="18" charset="0"/>
              </a:rPr>
              <a:t>The mission statement should answer the question of “What business are we in?”</a:t>
            </a:r>
          </a:p>
        </p:txBody>
      </p:sp>
      <p:sp>
        <p:nvSpPr>
          <p:cNvPr id="1843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9</a:t>
            </a:fld>
            <a:endParaRPr lang="en-US" sz="1100" dirty="0">
              <a:solidFill>
                <a:schemeClr val="tx2"/>
              </a:solidFill>
            </a:endParaRPr>
          </a:p>
        </p:txBody>
      </p:sp>
      <p:pic>
        <p:nvPicPr>
          <p:cNvPr id="2" name="Picture 1">
            <a:extLst>
              <a:ext uri="{FF2B5EF4-FFF2-40B4-BE49-F238E27FC236}">
                <a16:creationId xmlns:a16="http://schemas.microsoft.com/office/drawing/2014/main" id="{19FDE541-89F6-AEAD-D42D-867827036D00}"/>
              </a:ext>
            </a:extLst>
          </p:cNvPr>
          <p:cNvPicPr>
            <a:picLocks noChangeAspect="1"/>
          </p:cNvPicPr>
          <p:nvPr/>
        </p:nvPicPr>
        <p:blipFill>
          <a:blip r:embed="rId3"/>
          <a:stretch>
            <a:fillRect/>
          </a:stretch>
        </p:blipFill>
        <p:spPr>
          <a:xfrm>
            <a:off x="7145687" y="1561182"/>
            <a:ext cx="4598175" cy="2865764"/>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Screen Shot 2019-08-22 at 10.49.18 AM.png"/>
          <p:cNvPicPr>
            <a:picLocks noGrp="1" noChangeAspect="1"/>
          </p:cNvPicPr>
          <p:nvPr>
            <p:ph idx="1"/>
          </p:nvPr>
        </p:nvPicPr>
        <p:blipFill>
          <a:blip r:embed="rId3">
            <a:extLst>
              <a:ext uri="{28A0092B-C50C-407E-A947-70E740481C1C}">
                <a14:useLocalDpi xmlns:a14="http://schemas.microsoft.com/office/drawing/2010/main" val="0"/>
              </a:ext>
            </a:extLst>
          </a:blip>
          <a:srcRect t="-137172" b="-137172"/>
          <a:stretch>
            <a:fillRect/>
          </a:stretch>
        </p:blipFill>
        <p:spPr>
          <a:xfrm>
            <a:off x="838200" y="1486966"/>
            <a:ext cx="10515600" cy="51796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458" name="Rectangle 2"/>
          <p:cNvSpPr>
            <a:spLocks noGrp="1" noChangeArrowheads="1"/>
          </p:cNvSpPr>
          <p:nvPr>
            <p:ph type="title"/>
          </p:nvPr>
        </p:nvSpPr>
        <p:spPr/>
        <p:txBody>
          <a:bodyPr/>
          <a:lstStyle/>
          <a:p>
            <a:pPr algn="ctr" eaLnBrk="1" hangingPunct="1"/>
            <a:r>
              <a:rPr 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 Statement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10</a:t>
            </a:fld>
            <a:endParaRPr lang="en-US" sz="1100" dirty="0">
              <a:solidFill>
                <a:schemeClr val="tx2"/>
              </a:solidFill>
            </a:endParaRPr>
          </a:p>
        </p:txBody>
      </p:sp>
    </p:spTree>
    <p:extLst>
      <p:ext uri="{BB962C8B-B14F-4D97-AF65-F5344CB8AC3E}">
        <p14:creationId xmlns:p14="http://schemas.microsoft.com/office/powerpoint/2010/main" val="3333686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466239" y="1690688"/>
            <a:ext cx="9933124" cy="4351338"/>
          </a:xfrm>
        </p:spPr>
        <p:txBody>
          <a:bodyPr>
            <a:normAutofit/>
          </a:bodyPr>
          <a:lstStyle/>
          <a:p>
            <a:pPr marL="0" indent="0" eaLnBrk="1" hangingPunct="1">
              <a:lnSpc>
                <a:spcPct val="150000"/>
              </a:lnSpc>
              <a:buNone/>
            </a:pPr>
            <a:r>
              <a:rPr lang="en-US" dirty="0">
                <a:latin typeface="Times New Roman" panose="02020603050405020304" pitchFamily="18" charset="0"/>
                <a:cs typeface="Times New Roman" panose="02020603050405020304" pitchFamily="18" charset="0"/>
              </a:rPr>
              <a:t>The mission statement serves as the basis for organizational goals</a:t>
            </a:r>
          </a:p>
          <a:p>
            <a:pPr eaLnBrk="1" hangingPunct="1">
              <a:lnSpc>
                <a:spcPct val="150000"/>
              </a:lnSpc>
            </a:pPr>
            <a:r>
              <a:rPr lang="en-US" b="1" dirty="0">
                <a:latin typeface="Times New Roman" panose="02020603050405020304" pitchFamily="18" charset="0"/>
                <a:cs typeface="Times New Roman" panose="02020603050405020304" pitchFamily="18" charset="0"/>
              </a:rPr>
              <a:t>Goals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Provide detail and the scope of the mission</a:t>
            </a:r>
          </a:p>
          <a:p>
            <a:pPr lvl="1" eaLnBrk="1" hangingPunct="1">
              <a:lnSpc>
                <a:spcPct val="150000"/>
              </a:lnSpc>
            </a:pPr>
            <a:r>
              <a:rPr lang="en-US" sz="2800" dirty="0">
                <a:latin typeface="Times New Roman" panose="02020603050405020304" pitchFamily="18" charset="0"/>
                <a:cs typeface="Times New Roman" panose="02020603050405020304" pitchFamily="18" charset="0"/>
              </a:rPr>
              <a:t>Goals can be viewed as organizational destinations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Goals serve as the basis for organizational strategies</a:t>
            </a:r>
          </a:p>
        </p:txBody>
      </p:sp>
      <p:sp>
        <p:nvSpPr>
          <p:cNvPr id="2048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11</a:t>
            </a:fld>
            <a:endParaRPr lang="en-US" sz="1100" dirty="0">
              <a:solidFill>
                <a:schemeClr val="tx2"/>
              </a:solidFill>
            </a:endParaRPr>
          </a:p>
        </p:txBody>
      </p:sp>
      <p:pic>
        <p:nvPicPr>
          <p:cNvPr id="2" name="Picture 1">
            <a:extLst>
              <a:ext uri="{FF2B5EF4-FFF2-40B4-BE49-F238E27FC236}">
                <a16:creationId xmlns:a16="http://schemas.microsoft.com/office/drawing/2014/main" id="{777702DF-C5D7-E24B-88B5-44CE7634BD0B}"/>
              </a:ext>
            </a:extLst>
          </p:cNvPr>
          <p:cNvPicPr>
            <a:picLocks noChangeAspect="1"/>
          </p:cNvPicPr>
          <p:nvPr/>
        </p:nvPicPr>
        <p:blipFill>
          <a:blip r:embed="rId3"/>
          <a:stretch>
            <a:fillRect/>
          </a:stretch>
        </p:blipFill>
        <p:spPr>
          <a:xfrm>
            <a:off x="9032100" y="4492205"/>
            <a:ext cx="2950958" cy="2210370"/>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3"/>
          <p:cNvSpPr>
            <a:spLocks noGrp="1" noChangeArrowheads="1"/>
          </p:cNvSpPr>
          <p:nvPr>
            <p:ph idx="1"/>
          </p:nvPr>
        </p:nvSpPr>
        <p:spPr>
          <a:xfrm>
            <a:off x="278970" y="662781"/>
            <a:ext cx="11360258" cy="4351338"/>
          </a:xfrm>
        </p:spPr>
        <p:txBody>
          <a:bodyPr>
            <a:noAutofit/>
          </a:bodyPr>
          <a:lstStyle/>
          <a:p>
            <a:pPr algn="just" eaLnBrk="1" hangingPunct="1">
              <a:lnSpc>
                <a:spcPct val="100000"/>
              </a:lnSpc>
            </a:pPr>
            <a:r>
              <a:rPr lang="en-US" b="1" dirty="0">
                <a:latin typeface="Times New Roman" panose="02020603050405020304" pitchFamily="18" charset="0"/>
                <a:cs typeface="Times New Roman" panose="02020603050405020304" pitchFamily="18" charset="0"/>
              </a:rPr>
              <a:t>Strategy</a:t>
            </a:r>
            <a:endParaRPr lang="en-US" dirty="0">
              <a:latin typeface="Times New Roman" panose="02020603050405020304" pitchFamily="18" charset="0"/>
              <a:cs typeface="Times New Roman" panose="02020603050405020304" pitchFamily="18" charset="0"/>
            </a:endParaRP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A plan for achieving organizational goals</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Serves as a roadmap for reaching the organizational destinations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Organizations have</a:t>
            </a:r>
          </a:p>
          <a:p>
            <a:pPr lvl="2" algn="just" eaLnBrk="1" hangingPunct="1">
              <a:lnSpc>
                <a:spcPct val="100000"/>
              </a:lnSpc>
            </a:pPr>
            <a:r>
              <a:rPr lang="en-US" sz="2800" i="1" dirty="0">
                <a:latin typeface="Times New Roman" panose="02020603050405020304" pitchFamily="18" charset="0"/>
                <a:cs typeface="Times New Roman" panose="02020603050405020304" pitchFamily="18" charset="0"/>
              </a:rPr>
              <a:t>Organizational strategies</a:t>
            </a:r>
          </a:p>
          <a:p>
            <a:pPr lvl="3" algn="just" eaLnBrk="1" hangingPunct="1">
              <a:lnSpc>
                <a:spcPct val="100000"/>
              </a:lnSpc>
            </a:pPr>
            <a:r>
              <a:rPr lang="en-US" sz="2800" dirty="0">
                <a:latin typeface="Times New Roman" panose="02020603050405020304" pitchFamily="18" charset="0"/>
                <a:cs typeface="Times New Roman" panose="02020603050405020304" pitchFamily="18" charset="0"/>
              </a:rPr>
              <a:t>Overall strategies that relate to the entire organization</a:t>
            </a:r>
          </a:p>
          <a:p>
            <a:pPr lvl="3" algn="just" eaLnBrk="1" hangingPunct="1">
              <a:lnSpc>
                <a:spcPct val="100000"/>
              </a:lnSpc>
            </a:pPr>
            <a:r>
              <a:rPr lang="en-US" sz="2800" dirty="0">
                <a:latin typeface="Times New Roman" panose="02020603050405020304" pitchFamily="18" charset="0"/>
                <a:cs typeface="Times New Roman" panose="02020603050405020304" pitchFamily="18" charset="0"/>
              </a:rPr>
              <a:t>Support the achievement of organizational goals and mission</a:t>
            </a:r>
          </a:p>
          <a:p>
            <a:pPr lvl="2" algn="just" eaLnBrk="1" hangingPunct="1">
              <a:lnSpc>
                <a:spcPct val="100000"/>
              </a:lnSpc>
            </a:pPr>
            <a:r>
              <a:rPr lang="en-US" sz="2800" i="1" dirty="0">
                <a:latin typeface="Times New Roman" panose="02020603050405020304" pitchFamily="18" charset="0"/>
                <a:cs typeface="Times New Roman" panose="02020603050405020304" pitchFamily="18" charset="0"/>
              </a:rPr>
              <a:t>Functional level strategies</a:t>
            </a:r>
          </a:p>
          <a:p>
            <a:pPr lvl="3" algn="just" eaLnBrk="1" hangingPunct="1">
              <a:lnSpc>
                <a:spcPct val="100000"/>
              </a:lnSpc>
            </a:pPr>
            <a:r>
              <a:rPr lang="en-US" sz="2800" dirty="0">
                <a:latin typeface="Times New Roman" panose="02020603050405020304" pitchFamily="18" charset="0"/>
                <a:cs typeface="Times New Roman" panose="02020603050405020304" pitchFamily="18" charset="0"/>
              </a:rPr>
              <a:t>Strategies that relate to each of the functional areas and that support achievement of the organizational strategy</a:t>
            </a:r>
          </a:p>
          <a:p>
            <a:pPr marL="1371600" lvl="3" indent="0" algn="just" eaLnBrk="1" hangingPunct="1">
              <a:lnSpc>
                <a:spcPct val="100000"/>
              </a:lnSpc>
              <a:buNone/>
            </a:pPr>
            <a:endParaRPr lang="en-US" sz="2800" dirty="0">
              <a:latin typeface="Times New Roman" panose="02020603050405020304" pitchFamily="18" charset="0"/>
              <a:cs typeface="Times New Roman" panose="02020603050405020304" pitchFamily="18" charset="0"/>
            </a:endParaRPr>
          </a:p>
          <a:p>
            <a:pPr lvl="1" algn="ctr">
              <a:lnSpc>
                <a:spcPct val="100000"/>
              </a:lnSpc>
              <a:buFont typeface="Wingdings" panose="05000000000000000000" pitchFamily="2" charset="2"/>
              <a:buChar char="ü"/>
            </a:pPr>
            <a:r>
              <a:rPr lang="en-US" b="1" kern="0" dirty="0">
                <a:solidFill>
                  <a:srgbClr val="FF0000"/>
                </a:solidFill>
                <a:effectLst>
                  <a:outerShdw blurRad="38100" dist="38100" dir="2700000" algn="tl">
                    <a:srgbClr val="000000">
                      <a:alpha val="43137"/>
                    </a:srgbClr>
                  </a:outerShdw>
                </a:effectLst>
                <a:latin typeface="Times New Roman" panose="02020603050405020304" pitchFamily="18" charset="0"/>
                <a:ea typeface="Arial Unicode MS"/>
              </a:rPr>
              <a:t>Traditional strategies of business organizations have tended to emphasize cost minimization or product differentiation</a:t>
            </a:r>
            <a:endPar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507" name="Rectangle 2"/>
          <p:cNvSpPr>
            <a:spLocks noGrp="1" noChangeArrowheads="1"/>
          </p:cNvSpPr>
          <p:nvPr>
            <p:ph type="title"/>
          </p:nvPr>
        </p:nvSpPr>
        <p:spPr>
          <a:xfrm>
            <a:off x="838200" y="0"/>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12</a:t>
            </a:fld>
            <a:endParaRPr lang="en-US" sz="1100" dirty="0">
              <a:solidFill>
                <a:schemeClr val="tx2"/>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288758" y="1440757"/>
            <a:ext cx="5321628" cy="4351338"/>
          </a:xfrm>
        </p:spPr>
        <p:txBody>
          <a:bodyPr>
            <a:normAutofit fontScale="85000" lnSpcReduction="20000"/>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Tactics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methods and actions taken to accomplish strategies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“how to” &amp; “ Who” parts of the process</a:t>
            </a:r>
          </a:p>
          <a:p>
            <a:pPr eaLnBrk="1" hangingPunct="1">
              <a:lnSpc>
                <a:spcPct val="150000"/>
              </a:lnSpc>
            </a:pPr>
            <a:r>
              <a:rPr lang="en-US" b="1" dirty="0">
                <a:latin typeface="Times New Roman" panose="02020603050405020304" pitchFamily="18" charset="0"/>
                <a:cs typeface="Times New Roman" panose="02020603050405020304" pitchFamily="18" charset="0"/>
              </a:rPr>
              <a:t>Operations</a:t>
            </a:r>
            <a:r>
              <a:rPr lang="en-US" dirty="0">
                <a:latin typeface="Times New Roman" panose="02020603050405020304" pitchFamily="18" charset="0"/>
                <a:cs typeface="Times New Roman" panose="02020603050405020304" pitchFamily="18" charset="0"/>
              </a:rPr>
              <a:t> </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actual “doing” part of the process</a:t>
            </a:r>
          </a:p>
        </p:txBody>
      </p:sp>
      <p:sp>
        <p:nvSpPr>
          <p:cNvPr id="2253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and Operations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13</a:t>
            </a:fld>
            <a:endParaRPr lang="en-US" sz="1100" dirty="0">
              <a:solidFill>
                <a:schemeClr val="tx2"/>
              </a:solidFill>
            </a:endParaRPr>
          </a:p>
        </p:txBody>
      </p:sp>
      <p:pic>
        <p:nvPicPr>
          <p:cNvPr id="2" name="Picture 1">
            <a:extLst>
              <a:ext uri="{FF2B5EF4-FFF2-40B4-BE49-F238E27FC236}">
                <a16:creationId xmlns:a16="http://schemas.microsoft.com/office/drawing/2014/main" id="{324CA921-9952-2EB4-C98B-9968E4AA044F}"/>
              </a:ext>
            </a:extLst>
          </p:cNvPr>
          <p:cNvPicPr>
            <a:picLocks noChangeAspect="1"/>
          </p:cNvPicPr>
          <p:nvPr/>
        </p:nvPicPr>
        <p:blipFill>
          <a:blip r:embed="rId3"/>
          <a:stretch>
            <a:fillRect/>
          </a:stretch>
        </p:blipFill>
        <p:spPr>
          <a:xfrm rot="20033795">
            <a:off x="5187268" y="2431506"/>
            <a:ext cx="6572770" cy="2980445"/>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466241" y="1418521"/>
            <a:ext cx="11033502" cy="3029493"/>
          </a:xfrm>
          <a:noFill/>
        </p:spPr>
        <p:txBody>
          <a:bodyPr vert="horz" lIns="90488" tIns="44450" rIns="90488" bIns="44450" rtlCol="0">
            <a:normAutofit/>
          </a:bodyPr>
          <a:lstStyle/>
          <a:p>
            <a:pPr eaLnBrk="1" hangingPunct="1">
              <a:lnSpc>
                <a:spcPct val="150000"/>
              </a:lnSpc>
            </a:pPr>
            <a:r>
              <a:rPr lang="en-US" b="1" dirty="0">
                <a:solidFill>
                  <a:schemeClr val="tx2">
                    <a:lumMod val="50000"/>
                  </a:schemeClr>
                </a:solidFill>
                <a:latin typeface="Times New Roman" panose="02020603050405020304" pitchFamily="18" charset="0"/>
                <a:cs typeface="Times New Roman" panose="02020603050405020304" pitchFamily="18" charset="0"/>
              </a:rPr>
              <a:t>Core competencies</a:t>
            </a:r>
            <a:endParaRPr lang="en-US" dirty="0">
              <a:solidFill>
                <a:schemeClr val="tx2">
                  <a:lumMod val="50000"/>
                </a:schemeClr>
              </a:solidFill>
              <a:latin typeface="Times New Roman" panose="02020603050405020304" pitchFamily="18" charset="0"/>
              <a:cs typeface="Times New Roman" panose="02020603050405020304" pitchFamily="18" charset="0"/>
            </a:endParaRPr>
          </a:p>
          <a:p>
            <a:pPr lvl="1" eaLnBrk="1" hangingPunct="1">
              <a:lnSpc>
                <a:spcPct val="150000"/>
              </a:lnSpc>
              <a:buSzPct val="75000"/>
              <a:buFontTx/>
              <a:buNone/>
            </a:pPr>
            <a:r>
              <a:rPr lang="en-US" sz="2800" dirty="0">
                <a:solidFill>
                  <a:srgbClr val="303B2C"/>
                </a:solidFill>
                <a:latin typeface="Times New Roman" panose="02020603050405020304" pitchFamily="18" charset="0"/>
                <a:cs typeface="Times New Roman" panose="02020603050405020304" pitchFamily="18" charset="0"/>
              </a:rPr>
              <a:t>The special attributes or abilities that give an organization a </a:t>
            </a:r>
            <a:r>
              <a:rPr lang="en-US" sz="2800" i="1" dirty="0">
                <a:solidFill>
                  <a:srgbClr val="303B2C"/>
                </a:solidFill>
                <a:latin typeface="Times New Roman" panose="02020603050405020304" pitchFamily="18" charset="0"/>
                <a:cs typeface="Times New Roman" panose="02020603050405020304" pitchFamily="18" charset="0"/>
              </a:rPr>
              <a:t>competitive edge</a:t>
            </a:r>
          </a:p>
          <a:p>
            <a:pPr lvl="2">
              <a:lnSpc>
                <a:spcPct val="150000"/>
              </a:lnSpc>
              <a:buSzPct val="75000"/>
            </a:pPr>
            <a:r>
              <a:rPr lang="en-US" sz="2800" b="0" dirty="0">
                <a:solidFill>
                  <a:schemeClr val="tx2">
                    <a:lumMod val="75000"/>
                  </a:schemeClr>
                </a:solidFill>
                <a:latin typeface="Times New Roman" panose="02020603050405020304" pitchFamily="18" charset="0"/>
                <a:cs typeface="Times New Roman" panose="02020603050405020304" pitchFamily="18" charset="0"/>
              </a:rPr>
              <a:t>To be effective, core competencies and strategies need to be aligned</a:t>
            </a:r>
          </a:p>
        </p:txBody>
      </p:sp>
      <p:sp>
        <p:nvSpPr>
          <p:cNvPr id="23554" name="Rectangle 2"/>
          <p:cNvSpPr>
            <a:spLocks noGrp="1" noChangeArrowheads="1"/>
          </p:cNvSpPr>
          <p:nvPr>
            <p:ph type="title"/>
          </p:nvPr>
        </p:nvSpPr>
        <p:spPr>
          <a:xfrm>
            <a:off x="466241" y="80635"/>
            <a:ext cx="10515600" cy="1325563"/>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Core Competencies</a:t>
            </a:r>
            <a:endParaRPr lang="en-US" sz="33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14</a:t>
            </a:fld>
            <a:endParaRPr lang="en-US" sz="1100" dirty="0">
              <a:solidFill>
                <a:schemeClr val="tx2"/>
              </a:solidFill>
            </a:endParaRPr>
          </a:p>
        </p:txBody>
      </p:sp>
      <p:pic>
        <p:nvPicPr>
          <p:cNvPr id="2" name="Picture 1">
            <a:extLst>
              <a:ext uri="{FF2B5EF4-FFF2-40B4-BE49-F238E27FC236}">
                <a16:creationId xmlns:a16="http://schemas.microsoft.com/office/drawing/2014/main" id="{5DC6C3B9-4170-FD71-C41B-FEFD27CE84B0}"/>
              </a:ext>
            </a:extLst>
          </p:cNvPr>
          <p:cNvPicPr>
            <a:picLocks noChangeAspect="1"/>
          </p:cNvPicPr>
          <p:nvPr/>
        </p:nvPicPr>
        <p:blipFill>
          <a:blip r:embed="rId3"/>
          <a:stretch>
            <a:fillRect/>
          </a:stretch>
        </p:blipFill>
        <p:spPr>
          <a:xfrm>
            <a:off x="873443" y="4469247"/>
            <a:ext cx="10445114" cy="19404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4" name="Group 42"/>
          <p:cNvGraphicFramePr>
            <a:graphicFrameLocks noGrp="1"/>
          </p:cNvGraphicFramePr>
          <p:nvPr>
            <p:ph idx="1"/>
            <p:extLst>
              <p:ext uri="{D42A27DB-BD31-4B8C-83A1-F6EECF244321}">
                <p14:modId xmlns:p14="http://schemas.microsoft.com/office/powerpoint/2010/main" val="1284974207"/>
              </p:ext>
            </p:extLst>
          </p:nvPr>
        </p:nvGraphicFramePr>
        <p:xfrm>
          <a:off x="397790" y="1222712"/>
          <a:ext cx="10956010" cy="5540645"/>
        </p:xfrm>
        <a:graphic>
          <a:graphicData uri="http://schemas.openxmlformats.org/drawingml/2006/table">
            <a:tbl>
              <a:tblPr/>
              <a:tblGrid>
                <a:gridCol w="2637558">
                  <a:extLst>
                    <a:ext uri="{9D8B030D-6E8A-4147-A177-3AD203B41FA5}">
                      <a16:colId xmlns:a16="http://schemas.microsoft.com/office/drawing/2014/main" val="20000"/>
                    </a:ext>
                  </a:extLst>
                </a:gridCol>
                <a:gridCol w="3808445">
                  <a:extLst>
                    <a:ext uri="{9D8B030D-6E8A-4147-A177-3AD203B41FA5}">
                      <a16:colId xmlns:a16="http://schemas.microsoft.com/office/drawing/2014/main" val="20001"/>
                    </a:ext>
                  </a:extLst>
                </a:gridCol>
                <a:gridCol w="4510007">
                  <a:extLst>
                    <a:ext uri="{9D8B030D-6E8A-4147-A177-3AD203B41FA5}">
                      <a16:colId xmlns:a16="http://schemas.microsoft.com/office/drawing/2014/main" val="20002"/>
                    </a:ext>
                  </a:extLst>
                </a:gridCol>
              </a:tblGrid>
              <a:tr h="516217">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Strategy</a:t>
                      </a:r>
                    </a:p>
                  </a:txBody>
                  <a:tcPr marL="118982" marR="118982"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a:txBody>
                  <a:tcPr marL="118982" marR="118982"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Companies or Services</a:t>
                      </a:r>
                    </a:p>
                  </a:txBody>
                  <a:tcPr marL="118982" marR="118982"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10000"/>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Low Price</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Low cost</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 first-class postage</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Wal-Mart</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1"/>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Responsiveness</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Short processing times</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On-time delivery</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McDonald’s restaurants</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FedEx</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2"/>
                  </a:ext>
                </a:extLst>
              </a:tr>
              <a:tr h="1020142">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High Quality</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High performance design and/or high-quality processing</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Consistent quality</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Sony TV</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endPar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Coca-Cola</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3"/>
                  </a:ext>
                </a:extLst>
              </a:tr>
              <a:tr h="65399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Newness</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Innovation</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3M, Apple</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4"/>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Variety</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Flexibility</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Volume</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Burger King (Have it your way”)</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McDonald’s (“Buses Welcome”)</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5"/>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Service</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Superior customer service</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Disneyland</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IBM</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6"/>
                  </a:ext>
                </a:extLst>
              </a:tr>
              <a:tr h="65399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Location</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Convenience</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Supermarkets; mall stores</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7"/>
                  </a:ext>
                </a:extLst>
              </a:tr>
            </a:tbl>
          </a:graphicData>
        </a:graphic>
      </p:graphicFrame>
      <p:sp>
        <p:nvSpPr>
          <p:cNvPr id="24578" name="Rectangle 2"/>
          <p:cNvSpPr>
            <a:spLocks noGrp="1" noChangeArrowheads="1"/>
          </p:cNvSpPr>
          <p:nvPr>
            <p:ph type="title"/>
          </p:nvPr>
        </p:nvSpPr>
        <p:spPr>
          <a:xfrm>
            <a:off x="838200" y="198436"/>
            <a:ext cx="10515600" cy="1325563"/>
          </a:xfrm>
        </p:spPr>
        <p:txBody>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Sample Operations Strategies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15</a:t>
            </a:fld>
            <a:endParaRPr lang="en-US" sz="1100"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p:txBody>
          <a:bodyPr>
            <a:normAutofit/>
          </a:bodyPr>
          <a:lstStyle/>
          <a:p>
            <a:pPr marL="233363" indent="-233363">
              <a:lnSpc>
                <a:spcPct val="100000"/>
              </a:lnSpc>
            </a:pPr>
            <a:r>
              <a:rPr lang="en-US" b="0" dirty="0">
                <a:solidFill>
                  <a:schemeClr val="tx2">
                    <a:lumMod val="50000"/>
                  </a:schemeClr>
                </a:solidFill>
                <a:latin typeface="Times New Roman" panose="02020603050405020304" pitchFamily="18" charset="0"/>
                <a:cs typeface="Times New Roman" panose="02020603050405020304" pitchFamily="18" charset="0"/>
              </a:rPr>
              <a:t>Effective strategy formulation requires considering:</a:t>
            </a:r>
          </a:p>
          <a:p>
            <a:pPr marL="623888" lvl="1">
              <a:lnSpc>
                <a:spcPct val="100000"/>
              </a:lnSpc>
            </a:pPr>
            <a:r>
              <a:rPr lang="en-US" sz="2800" dirty="0">
                <a:latin typeface="Times New Roman" panose="02020603050405020304" pitchFamily="18" charset="0"/>
                <a:cs typeface="Times New Roman" panose="02020603050405020304" pitchFamily="18" charset="0"/>
              </a:rPr>
              <a:t>Core competencies</a:t>
            </a:r>
          </a:p>
          <a:p>
            <a:pPr marL="623888" lvl="1">
              <a:lnSpc>
                <a:spcPct val="100000"/>
              </a:lnSpc>
            </a:pPr>
            <a:r>
              <a:rPr lang="en-US" sz="2800" dirty="0">
                <a:latin typeface="Times New Roman" panose="02020603050405020304" pitchFamily="18" charset="0"/>
                <a:cs typeface="Times New Roman" panose="02020603050405020304" pitchFamily="18" charset="0"/>
              </a:rPr>
              <a:t>Environmental scanning</a:t>
            </a:r>
          </a:p>
          <a:p>
            <a:pPr marL="966788" lvl="2">
              <a:lnSpc>
                <a:spcPct val="100000"/>
              </a:lnSpc>
            </a:pPr>
            <a:r>
              <a:rPr lang="en-US" sz="2800" dirty="0">
                <a:solidFill>
                  <a:srgbClr val="303B2C"/>
                </a:solidFill>
                <a:latin typeface="Times New Roman" panose="02020603050405020304" pitchFamily="18" charset="0"/>
                <a:cs typeface="Times New Roman" panose="02020603050405020304" pitchFamily="18" charset="0"/>
              </a:rPr>
              <a:t>SWOT: S</a:t>
            </a:r>
            <a:r>
              <a:rPr lang="en-US" sz="2800" dirty="0">
                <a:latin typeface="Times New Roman" panose="02020603050405020304" pitchFamily="18" charset="0"/>
                <a:cs typeface="Times New Roman" panose="02020603050405020304" pitchFamily="18" charset="0"/>
              </a:rPr>
              <a:t>trengths, Weaknesses, Opportunities, and Threats </a:t>
            </a:r>
          </a:p>
          <a:p>
            <a:pPr marL="738188" lvl="2" indent="0">
              <a:lnSpc>
                <a:spcPct val="100000"/>
              </a:lnSpc>
              <a:buNone/>
            </a:pPr>
            <a:endParaRPr lang="en-US" sz="2800" dirty="0">
              <a:solidFill>
                <a:srgbClr val="303B2C"/>
              </a:solidFill>
              <a:latin typeface="Times New Roman" panose="02020603050405020304" pitchFamily="18" charset="0"/>
              <a:cs typeface="Times New Roman" panose="02020603050405020304" pitchFamily="18" charset="0"/>
            </a:endParaRPr>
          </a:p>
          <a:p>
            <a:pPr marL="233363" indent="-233363">
              <a:lnSpc>
                <a:spcPct val="100000"/>
              </a:lnSpc>
            </a:pPr>
            <a:r>
              <a:rPr lang="en-US" b="0" dirty="0">
                <a:solidFill>
                  <a:schemeClr val="tx2">
                    <a:lumMod val="50000"/>
                  </a:schemeClr>
                </a:solidFill>
                <a:latin typeface="Times New Roman" panose="02020603050405020304" pitchFamily="18" charset="0"/>
                <a:cs typeface="Times New Roman" panose="02020603050405020304" pitchFamily="18" charset="0"/>
              </a:rPr>
              <a:t>Successful strategy formulation also requires considering:</a:t>
            </a:r>
          </a:p>
          <a:p>
            <a:pPr marL="623888" lvl="1">
              <a:lnSpc>
                <a:spcPct val="100000"/>
              </a:lnSpc>
            </a:pPr>
            <a:r>
              <a:rPr lang="en-US" sz="2800" dirty="0">
                <a:latin typeface="Times New Roman" panose="02020603050405020304" pitchFamily="18" charset="0"/>
                <a:cs typeface="Times New Roman" panose="02020603050405020304" pitchFamily="18" charset="0"/>
              </a:rPr>
              <a:t>Order qualifiers</a:t>
            </a:r>
          </a:p>
          <a:p>
            <a:pPr marL="623888" lvl="1">
              <a:lnSpc>
                <a:spcPct val="100000"/>
              </a:lnSpc>
            </a:pPr>
            <a:r>
              <a:rPr lang="en-US" sz="2800" dirty="0">
                <a:latin typeface="Times New Roman" panose="02020603050405020304" pitchFamily="18" charset="0"/>
                <a:cs typeface="Times New Roman" panose="02020603050405020304" pitchFamily="18" charset="0"/>
              </a:rPr>
              <a:t>Order winners</a:t>
            </a:r>
          </a:p>
        </p:txBody>
      </p:sp>
      <p:sp>
        <p:nvSpPr>
          <p:cNvPr id="25602" name="Rectangle 2"/>
          <p:cNvSpPr>
            <a:spLocks noGrp="1" noChangeArrowheads="1"/>
          </p:cNvSpPr>
          <p:nvPr>
            <p:ph type="title"/>
          </p:nvPr>
        </p:nvSpPr>
        <p:spPr>
          <a:xfrm>
            <a:off x="838200" y="290348"/>
            <a:ext cx="10515600" cy="1325563"/>
          </a:xfrm>
        </p:spPr>
        <p:txBody>
          <a:bodyPr anchor="b"/>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Formulation</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16</a:t>
            </a:fld>
            <a:endParaRPr lang="en-US" sz="11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p:txBody>
          <a:bodyPr>
            <a:normAutofit/>
          </a:bodyPr>
          <a:lstStyle/>
          <a:p>
            <a:pPr eaLnBrk="1" hangingPunct="1"/>
            <a:r>
              <a:rPr lang="en-US" b="1" dirty="0">
                <a:solidFill>
                  <a:srgbClr val="303B2C"/>
                </a:solidFill>
                <a:latin typeface="Times New Roman" panose="02020603050405020304" pitchFamily="18" charset="0"/>
                <a:cs typeface="Times New Roman" panose="02020603050405020304" pitchFamily="18" charset="0"/>
              </a:rPr>
              <a:t>Order qualifiers </a:t>
            </a:r>
          </a:p>
          <a:p>
            <a:pPr lvl="1" eaLnBrk="1" hangingPunct="1"/>
            <a:r>
              <a:rPr lang="en-US" sz="2800" dirty="0">
                <a:solidFill>
                  <a:srgbClr val="303B2C"/>
                </a:solidFill>
                <a:latin typeface="Times New Roman" panose="02020603050405020304" pitchFamily="18" charset="0"/>
                <a:cs typeface="Times New Roman" panose="02020603050405020304" pitchFamily="18" charset="0"/>
              </a:rPr>
              <a:t>Characteristics that customers perceive as minimum standards of acceptability for a product or service to be considered as a potential for purchase.</a:t>
            </a:r>
          </a:p>
          <a:p>
            <a:pPr marL="457200" lvl="1" indent="0" eaLnBrk="1" hangingPunct="1">
              <a:buNone/>
            </a:pPr>
            <a:endParaRPr lang="en-US" sz="2800" dirty="0">
              <a:solidFill>
                <a:srgbClr val="303B2C"/>
              </a:solidFill>
              <a:latin typeface="Times New Roman" panose="02020603050405020304" pitchFamily="18" charset="0"/>
              <a:cs typeface="Times New Roman" panose="02020603050405020304" pitchFamily="18" charset="0"/>
            </a:endParaRPr>
          </a:p>
          <a:p>
            <a:pPr eaLnBrk="1" hangingPunct="1"/>
            <a:r>
              <a:rPr lang="en-US" b="1" dirty="0">
                <a:solidFill>
                  <a:srgbClr val="303B2C"/>
                </a:solidFill>
                <a:latin typeface="Times New Roman" panose="02020603050405020304" pitchFamily="18" charset="0"/>
                <a:cs typeface="Times New Roman" panose="02020603050405020304" pitchFamily="18" charset="0"/>
              </a:rPr>
              <a:t>Order winners</a:t>
            </a:r>
          </a:p>
          <a:p>
            <a:pPr lvl="1" eaLnBrk="1" hangingPunct="1"/>
            <a:r>
              <a:rPr lang="en-US" sz="2800" dirty="0">
                <a:solidFill>
                  <a:srgbClr val="303B2C"/>
                </a:solidFill>
                <a:latin typeface="Times New Roman" panose="02020603050405020304" pitchFamily="18" charset="0"/>
                <a:cs typeface="Times New Roman" panose="02020603050405020304" pitchFamily="18" charset="0"/>
              </a:rPr>
              <a:t>Characteristics of an organization’s goods or services that cause it to be perceived as better than the competition</a:t>
            </a:r>
          </a:p>
        </p:txBody>
      </p:sp>
      <p:sp>
        <p:nvSpPr>
          <p:cNvPr id="26626" name="Rectangle 2"/>
          <p:cNvSpPr>
            <a:spLocks noGrp="1" noChangeArrowheads="1"/>
          </p:cNvSpPr>
          <p:nvPr>
            <p:ph type="title"/>
          </p:nvPr>
        </p:nvSpPr>
        <p:spPr/>
        <p:txBody>
          <a:bodyPr anchor="b"/>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Formulation (cont.)</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17</a:t>
            </a:fld>
            <a:endParaRPr lang="en-US" sz="1100" dirty="0">
              <a:solidFill>
                <a:schemeClr val="tx2"/>
              </a:solidFill>
            </a:endParaRPr>
          </a:p>
        </p:txBody>
      </p:sp>
      <p:sp>
        <p:nvSpPr>
          <p:cNvPr id="2" name="TextBox 1">
            <a:extLst>
              <a:ext uri="{FF2B5EF4-FFF2-40B4-BE49-F238E27FC236}">
                <a16:creationId xmlns:a16="http://schemas.microsoft.com/office/drawing/2014/main" id="{24EE97A2-0153-47E0-9A82-0AF0959BB6F3}"/>
              </a:ext>
            </a:extLst>
          </p:cNvPr>
          <p:cNvSpPr txBox="1"/>
          <p:nvPr/>
        </p:nvSpPr>
        <p:spPr>
          <a:xfrm>
            <a:off x="2386739" y="5796366"/>
            <a:ext cx="7824061" cy="461665"/>
          </a:xfrm>
          <a:prstGeom prst="rect">
            <a:avLst/>
          </a:prstGeom>
          <a:noFill/>
        </p:spPr>
        <p:txBody>
          <a:bodyPr wrap="square" rtlCol="0">
            <a:spAutoFit/>
          </a:bodyPr>
          <a:lstStyle/>
          <a:p>
            <a:pPr algn="ctr"/>
            <a:r>
              <a:rPr lang="en-US" sz="2400" b="1" kern="0" dirty="0">
                <a:solidFill>
                  <a:srgbClr val="FF0000"/>
                </a:solidFill>
                <a:effectLst>
                  <a:outerShdw blurRad="38100" dist="38100" dir="2700000" algn="tl">
                    <a:srgbClr val="000000">
                      <a:alpha val="43137"/>
                    </a:srgbClr>
                  </a:outerShdw>
                </a:effectLst>
                <a:latin typeface="Times New Roman" panose="02020603050405020304" pitchFamily="18" charset="0"/>
                <a:ea typeface="Arial Unicode MS"/>
              </a:rPr>
              <a:t>Standardization has the advantage of reducing variability</a:t>
            </a:r>
            <a:endParaRPr lang="en-US" sz="2400" b="1"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p:txBody>
          <a:bodyPr>
            <a:normAutofit/>
          </a:bodyPr>
          <a:lstStyle/>
          <a:p>
            <a:pPr marL="233363" indent="-233363">
              <a:lnSpc>
                <a:spcPct val="150000"/>
              </a:lnSpc>
            </a:pPr>
            <a:r>
              <a:rPr lang="en-US" dirty="0">
                <a:solidFill>
                  <a:srgbClr val="303B2C"/>
                </a:solidFill>
                <a:latin typeface="Times New Roman" panose="02020603050405020304" pitchFamily="18" charset="0"/>
                <a:cs typeface="Times New Roman" panose="02020603050405020304" pitchFamily="18" charset="0"/>
              </a:rPr>
              <a:t>Environmental scanning is necessary to identify</a:t>
            </a:r>
          </a:p>
          <a:p>
            <a:pPr marL="573088" lvl="1">
              <a:lnSpc>
                <a:spcPct val="150000"/>
              </a:lnSpc>
            </a:pPr>
            <a:r>
              <a:rPr lang="en-US" sz="2800" dirty="0">
                <a:solidFill>
                  <a:srgbClr val="303B2C"/>
                </a:solidFill>
                <a:latin typeface="Times New Roman" panose="02020603050405020304" pitchFamily="18" charset="0"/>
                <a:cs typeface="Times New Roman" panose="02020603050405020304" pitchFamily="18" charset="0"/>
              </a:rPr>
              <a:t>Internal factors</a:t>
            </a:r>
          </a:p>
          <a:p>
            <a:pPr marL="915988" lvl="2">
              <a:lnSpc>
                <a:spcPct val="150000"/>
              </a:lnSpc>
            </a:pPr>
            <a:r>
              <a:rPr lang="en-US" sz="2800" dirty="0">
                <a:solidFill>
                  <a:srgbClr val="303B2C"/>
                </a:solidFill>
                <a:latin typeface="Times New Roman" panose="02020603050405020304" pitchFamily="18" charset="0"/>
                <a:cs typeface="Times New Roman" panose="02020603050405020304" pitchFamily="18" charset="0"/>
              </a:rPr>
              <a:t>Strengths and weaknesses</a:t>
            </a:r>
          </a:p>
          <a:p>
            <a:pPr marL="573088" lvl="1">
              <a:lnSpc>
                <a:spcPct val="150000"/>
              </a:lnSpc>
            </a:pPr>
            <a:r>
              <a:rPr lang="en-US" sz="2800" dirty="0">
                <a:solidFill>
                  <a:srgbClr val="303B2C"/>
                </a:solidFill>
                <a:latin typeface="Times New Roman" panose="02020603050405020304" pitchFamily="18" charset="0"/>
                <a:cs typeface="Times New Roman" panose="02020603050405020304" pitchFamily="18" charset="0"/>
              </a:rPr>
              <a:t>External factors</a:t>
            </a:r>
          </a:p>
          <a:p>
            <a:pPr marL="915988" lvl="2">
              <a:lnSpc>
                <a:spcPct val="150000"/>
              </a:lnSpc>
            </a:pPr>
            <a:r>
              <a:rPr lang="en-US" sz="2800" dirty="0">
                <a:solidFill>
                  <a:srgbClr val="303B2C"/>
                </a:solidFill>
                <a:latin typeface="Times New Roman" panose="02020603050405020304" pitchFamily="18" charset="0"/>
                <a:cs typeface="Times New Roman" panose="02020603050405020304" pitchFamily="18" charset="0"/>
              </a:rPr>
              <a:t>Opportunities and threats</a:t>
            </a:r>
          </a:p>
        </p:txBody>
      </p:sp>
      <p:sp>
        <p:nvSpPr>
          <p:cNvPr id="27651" name="Rectangle 4"/>
          <p:cNvSpPr>
            <a:spLocks noGrp="1" noChangeArrowheads="1"/>
          </p:cNvSpPr>
          <p:nvPr>
            <p:ph type="title"/>
          </p:nvPr>
        </p:nvSpPr>
        <p:spPr>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Scanning</a:t>
            </a:r>
            <a:endParaRPr lang="en-US" sz="21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18</a:t>
            </a:fld>
            <a:endParaRPr lang="en-US" sz="1100"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idx="1"/>
          </p:nvPr>
        </p:nvSpPr>
        <p:spPr>
          <a:xfrm>
            <a:off x="559230" y="1859797"/>
            <a:ext cx="4663699" cy="4707855"/>
          </a:xfrm>
        </p:spPr>
        <p:txBody>
          <a:bodyPr>
            <a:normAutofit/>
          </a:bodyPr>
          <a:lstStyle/>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conditions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Political conditions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Legal environment</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Technology</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Competition</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Suppliers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Markets</a:t>
            </a:r>
          </a:p>
        </p:txBody>
      </p:sp>
      <p:sp>
        <p:nvSpPr>
          <p:cNvPr id="28675" name="Rectangle 3"/>
          <p:cNvSpPr>
            <a:spLocks noGrp="1" noChangeArrowheads="1"/>
          </p:cNvSpPr>
          <p:nvPr>
            <p:ph type="title"/>
          </p:nvPr>
        </p:nvSpPr>
        <p:spPr>
          <a:xfrm>
            <a:off x="3439332" y="290348"/>
            <a:ext cx="6771468" cy="1325563"/>
          </a:xfrm>
          <a:noFill/>
        </p:spPr>
        <p:txBody>
          <a:bodyPr vert="horz" lIns="90488" tIns="44450" rIns="90488" bIns="44450" rtlCol="0" anchor="b">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External Factors</a:t>
            </a:r>
            <a:endParaRPr lang="en-US" sz="21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19</a:t>
            </a:fld>
            <a:endParaRPr lang="en-US" sz="1100" dirty="0">
              <a:solidFill>
                <a:schemeClr val="tx2"/>
              </a:solidFill>
            </a:endParaRPr>
          </a:p>
        </p:txBody>
      </p:sp>
    </p:spTree>
    <p:extLst>
      <p:ext uri="{BB962C8B-B14F-4D97-AF65-F5344CB8AC3E}">
        <p14:creationId xmlns:p14="http://schemas.microsoft.com/office/powerpoint/2010/main" val="1083134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435244" y="2245052"/>
            <a:ext cx="5547102" cy="4351338"/>
          </a:xfrm>
        </p:spPr>
        <p:txBody>
          <a:bodyPr>
            <a:normAutofit/>
          </a:bodyPr>
          <a:lstStyle/>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resources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Facilities and equipment</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Financial resources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Products and services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Technology</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Other</a:t>
            </a:r>
          </a:p>
        </p:txBody>
      </p:sp>
      <p:sp>
        <p:nvSpPr>
          <p:cNvPr id="29699" name="Rectangle 4"/>
          <p:cNvSpPr>
            <a:spLocks noGrp="1" noChangeArrowheads="1"/>
          </p:cNvSpPr>
          <p:nvPr>
            <p:ph type="title"/>
          </p:nvPr>
        </p:nvSpPr>
        <p:spPr>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Internal Factors</a:t>
            </a:r>
            <a:endParaRPr lang="en-US" sz="33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20</a:t>
            </a:fld>
            <a:endParaRPr lang="en-US" sz="1100" dirty="0">
              <a:solidFill>
                <a:schemeClr val="tx2"/>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B601698-443B-4545-9A99-EAD0E0F9054D}"/>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Supply Chain Strategy</a:t>
            </a:r>
          </a:p>
          <a:p>
            <a:pPr lvl="1" algn="just"/>
            <a:r>
              <a:rPr lang="en-US" sz="2800" dirty="0">
                <a:latin typeface="Times New Roman" panose="02020603050405020304" pitchFamily="18" charset="0"/>
                <a:cs typeface="Times New Roman" panose="02020603050405020304" pitchFamily="18" charset="0"/>
              </a:rPr>
              <a:t>How the organization should work with suppliers and policies relating to customer relationships and sustainability </a:t>
            </a:r>
          </a:p>
          <a:p>
            <a:pPr algn="just"/>
            <a:r>
              <a:rPr lang="en-US" dirty="0">
                <a:latin typeface="Times New Roman" panose="02020603050405020304" pitchFamily="18" charset="0"/>
                <a:cs typeface="Times New Roman" panose="02020603050405020304" pitchFamily="18" charset="0"/>
              </a:rPr>
              <a:t>Sustainability Strategy</a:t>
            </a:r>
          </a:p>
          <a:p>
            <a:pPr lvl="1" algn="just"/>
            <a:r>
              <a:rPr lang="en-US" sz="2800" dirty="0">
                <a:latin typeface="Times New Roman" panose="02020603050405020304" pitchFamily="18" charset="0"/>
                <a:cs typeface="Times New Roman" panose="02020603050405020304" pitchFamily="18" charset="0"/>
              </a:rPr>
              <a:t>Work with governmental regulations and interest groups to achieve sustainability goals</a:t>
            </a:r>
          </a:p>
          <a:p>
            <a:pPr algn="just"/>
            <a:r>
              <a:rPr lang="en-US" dirty="0">
                <a:latin typeface="Times New Roman" panose="02020603050405020304" pitchFamily="18" charset="0"/>
                <a:cs typeface="Times New Roman" panose="02020603050405020304" pitchFamily="18" charset="0"/>
              </a:rPr>
              <a:t>Global Strategy</a:t>
            </a:r>
          </a:p>
          <a:p>
            <a:pPr lvl="1" algn="just"/>
            <a:r>
              <a:rPr lang="en-US" sz="2800" dirty="0">
                <a:latin typeface="Times New Roman" panose="02020603050405020304" pitchFamily="18" charset="0"/>
                <a:cs typeface="Times New Roman" panose="02020603050405020304" pitchFamily="18" charset="0"/>
              </a:rPr>
              <a:t>Work with international suppliers/producers and also with countries where the products and services are sold</a:t>
            </a:r>
          </a:p>
        </p:txBody>
      </p:sp>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 and 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21</a:t>
            </a:fld>
            <a:endParaRPr lang="en-US" sz="1100" dirty="0">
              <a:solidFill>
                <a:schemeClr val="tx2"/>
              </a:solidFill>
            </a:endParaRPr>
          </a:p>
        </p:txBody>
      </p:sp>
    </p:spTree>
    <p:extLst>
      <p:ext uri="{BB962C8B-B14F-4D97-AF65-F5344CB8AC3E}">
        <p14:creationId xmlns:p14="http://schemas.microsoft.com/office/powerpoint/2010/main" val="1627588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528234" y="1323803"/>
            <a:ext cx="10515600" cy="3279194"/>
          </a:xfrm>
        </p:spPr>
        <p:txBody>
          <a:bodyPr>
            <a:normAutofit/>
          </a:bodyPr>
          <a:lstStyle/>
          <a:p>
            <a:pPr marL="233363" indent="-233363">
              <a:lnSpc>
                <a:spcPct val="150000"/>
              </a:lnSpc>
            </a:pPr>
            <a:r>
              <a:rPr lang="en-US" b="1" dirty="0">
                <a:solidFill>
                  <a:srgbClr val="303B2C"/>
                </a:solidFill>
                <a:latin typeface="Times New Roman" panose="02020603050405020304" pitchFamily="18" charset="0"/>
                <a:cs typeface="Times New Roman" panose="02020603050405020304" pitchFamily="18" charset="0"/>
              </a:rPr>
              <a:t>Operations strategy</a:t>
            </a:r>
            <a:r>
              <a:rPr lang="en-US" dirty="0">
                <a:solidFill>
                  <a:srgbClr val="303B2C"/>
                </a:solidFill>
                <a:latin typeface="Times New Roman" panose="02020603050405020304" pitchFamily="18" charset="0"/>
                <a:cs typeface="Times New Roman" panose="02020603050405020304" pitchFamily="18" charset="0"/>
              </a:rPr>
              <a:t> </a:t>
            </a:r>
          </a:p>
          <a:p>
            <a:pPr marL="800100" lvl="1" indent="-285750">
              <a:lnSpc>
                <a:spcPct val="150000"/>
              </a:lnSpc>
            </a:pPr>
            <a:r>
              <a:rPr lang="en-US" sz="2800" dirty="0">
                <a:solidFill>
                  <a:srgbClr val="303B2C"/>
                </a:solidFill>
                <a:latin typeface="Times New Roman" panose="02020603050405020304" pitchFamily="18" charset="0"/>
                <a:cs typeface="Times New Roman" panose="02020603050405020304" pitchFamily="18" charset="0"/>
              </a:rPr>
              <a:t>The approach, consistent with organization strategy, that is used to guide the operations function</a:t>
            </a:r>
          </a:p>
        </p:txBody>
      </p:sp>
      <p:sp>
        <p:nvSpPr>
          <p:cNvPr id="30722" name="Rectangle 2"/>
          <p:cNvSpPr>
            <a:spLocks noGrp="1" noChangeArrowheads="1"/>
          </p:cNvSpPr>
          <p:nvPr>
            <p:ph type="title"/>
          </p:nvPr>
        </p:nvSpPr>
        <p:spPr/>
        <p:txBody>
          <a:bodyPr>
            <a:normAutofit/>
          </a:bodyPr>
          <a:lstStyle/>
          <a:p>
            <a:pPr algn="ctr" eaLnBrk="1" hangingPunct="1"/>
            <a:r>
              <a:rPr lang="en-US" b="1" dirty="0">
                <a:latin typeface="Times New Roman" panose="02020603050405020304" pitchFamily="18" charset="0"/>
                <a:cs typeface="Times New Roman" panose="02020603050405020304" pitchFamily="18" charset="0"/>
              </a:rPr>
              <a:t>Operations Strategy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22</a:t>
            </a:fld>
            <a:endParaRPr lang="en-US" sz="1100" dirty="0">
              <a:solidFill>
                <a:schemeClr val="tx2"/>
              </a:solidFill>
            </a:endParaRPr>
          </a:p>
        </p:txBody>
      </p:sp>
      <p:pic>
        <p:nvPicPr>
          <p:cNvPr id="4" name="Picture 3">
            <a:extLst>
              <a:ext uri="{FF2B5EF4-FFF2-40B4-BE49-F238E27FC236}">
                <a16:creationId xmlns:a16="http://schemas.microsoft.com/office/drawing/2014/main" id="{35BD0666-09DF-2107-ADCF-050545DE8549}"/>
              </a:ext>
            </a:extLst>
          </p:cNvPr>
          <p:cNvPicPr>
            <a:picLocks noChangeAspect="1"/>
          </p:cNvPicPr>
          <p:nvPr/>
        </p:nvPicPr>
        <p:blipFill>
          <a:blip r:embed="rId3"/>
          <a:stretch>
            <a:fillRect/>
          </a:stretch>
        </p:blipFill>
        <p:spPr>
          <a:xfrm>
            <a:off x="648346" y="3544597"/>
            <a:ext cx="11143281" cy="3182598"/>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838200" y="193271"/>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OM Decision Areas</a:t>
            </a:r>
          </a:p>
        </p:txBody>
      </p:sp>
      <p:graphicFrame>
        <p:nvGraphicFramePr>
          <p:cNvPr id="5" name="Group 46"/>
          <p:cNvGraphicFramePr>
            <a:graphicFrameLocks noGrp="1"/>
          </p:cNvGraphicFramePr>
          <p:nvPr>
            <p:extLst>
              <p:ext uri="{D42A27DB-BD31-4B8C-83A1-F6EECF244321}">
                <p14:modId xmlns:p14="http://schemas.microsoft.com/office/powerpoint/2010/main" val="2926337924"/>
              </p:ext>
            </p:extLst>
          </p:nvPr>
        </p:nvGraphicFramePr>
        <p:xfrm>
          <a:off x="728420" y="1304992"/>
          <a:ext cx="10625380" cy="5359737"/>
        </p:xfrm>
        <a:graphic>
          <a:graphicData uri="http://schemas.openxmlformats.org/drawingml/2006/table">
            <a:tbl>
              <a:tblPr/>
              <a:tblGrid>
                <a:gridCol w="3509511">
                  <a:extLst>
                    <a:ext uri="{9D8B030D-6E8A-4147-A177-3AD203B41FA5}">
                      <a16:colId xmlns:a16="http://schemas.microsoft.com/office/drawing/2014/main" val="20000"/>
                    </a:ext>
                  </a:extLst>
                </a:gridCol>
                <a:gridCol w="7115869">
                  <a:extLst>
                    <a:ext uri="{9D8B030D-6E8A-4147-A177-3AD203B41FA5}">
                      <a16:colId xmlns:a16="http://schemas.microsoft.com/office/drawing/2014/main" val="20001"/>
                    </a:ext>
                  </a:extLst>
                </a:gridCol>
              </a:tblGrid>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Decision Area</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What the Decisions Affect</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10000"/>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and service design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quality, liability, and environmental issues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1"/>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Capacity</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 structure, flexibility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2"/>
                  </a:ext>
                </a:extLst>
              </a:tr>
              <a:tr h="66581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Process selection and layout</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flexibility, skill level needed, capacity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3"/>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Work design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Quality of work life, employee safety, productivity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4"/>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Location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visibility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5"/>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Quality</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Ability to meet or exceed customer expectations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6"/>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Inventory</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shortages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7"/>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Maintenance</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equipment reliability, productivity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8"/>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Scheduling</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Flexibility, efficiency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9"/>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Supply chains</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quality, agility, shortages, vendor relations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10"/>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Projects</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new products, services, or operating systems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11"/>
                  </a:ext>
                </a:extLst>
              </a:tr>
            </a:tbl>
          </a:graphicData>
        </a:graphic>
      </p:graphicFrame>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23</a:t>
            </a:fld>
            <a:endParaRPr lang="en-US" sz="1100" dirty="0">
              <a:solidFill>
                <a:schemeClr val="tx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4"/>
          <p:cNvSpPr>
            <a:spLocks noGrp="1" noChangeArrowheads="1"/>
          </p:cNvSpPr>
          <p:nvPr>
            <p:ph idx="1"/>
          </p:nvPr>
        </p:nvSpPr>
        <p:spPr/>
        <p:txBody>
          <a:bodyPr>
            <a:normAutofit fontScale="92500" lnSpcReduction="10000"/>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Quality-based strategy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Strategy that focuses on quality in all phases of an organization</a:t>
            </a:r>
          </a:p>
          <a:p>
            <a:pPr lvl="2" eaLnBrk="1" hangingPunct="1">
              <a:lnSpc>
                <a:spcPct val="150000"/>
              </a:lnSpc>
            </a:pPr>
            <a:r>
              <a:rPr lang="en-US" sz="2800" dirty="0">
                <a:latin typeface="Times New Roman" panose="02020603050405020304" pitchFamily="18" charset="0"/>
                <a:cs typeface="Times New Roman" panose="02020603050405020304" pitchFamily="18" charset="0"/>
              </a:rPr>
              <a:t>Pursuit of such a strategy is rooted in poor-quality factors:</a:t>
            </a:r>
          </a:p>
          <a:p>
            <a:pPr lvl="3" eaLnBrk="1" hangingPunct="1">
              <a:lnSpc>
                <a:spcPct val="150000"/>
              </a:lnSpc>
            </a:pPr>
            <a:r>
              <a:rPr lang="en-US" sz="2800" dirty="0">
                <a:latin typeface="Times New Roman" panose="02020603050405020304" pitchFamily="18" charset="0"/>
                <a:cs typeface="Times New Roman" panose="02020603050405020304" pitchFamily="18" charset="0"/>
              </a:rPr>
              <a:t>Trying to overcome a poor-quality reputation</a:t>
            </a:r>
          </a:p>
          <a:p>
            <a:pPr lvl="3" eaLnBrk="1" hangingPunct="1">
              <a:lnSpc>
                <a:spcPct val="150000"/>
              </a:lnSpc>
            </a:pPr>
            <a:r>
              <a:rPr lang="en-US" sz="2800" dirty="0">
                <a:latin typeface="Times New Roman" panose="02020603050405020304" pitchFamily="18" charset="0"/>
                <a:cs typeface="Times New Roman" panose="02020603050405020304" pitchFamily="18" charset="0"/>
              </a:rPr>
              <a:t>Desire to maintain a quality image</a:t>
            </a:r>
          </a:p>
          <a:p>
            <a:pPr lvl="3" eaLnBrk="1" hangingPunct="1">
              <a:lnSpc>
                <a:spcPct val="150000"/>
              </a:lnSpc>
            </a:pPr>
            <a:r>
              <a:rPr lang="en-US" sz="2800" dirty="0">
                <a:latin typeface="Times New Roman" panose="02020603050405020304" pitchFamily="18" charset="0"/>
                <a:cs typeface="Times New Roman" panose="02020603050405020304" pitchFamily="18" charset="0"/>
              </a:rPr>
              <a:t>A desire to catch up with the competition</a:t>
            </a:r>
          </a:p>
          <a:p>
            <a:pPr lvl="3" eaLnBrk="1" hangingPunct="1">
              <a:lnSpc>
                <a:spcPct val="150000"/>
              </a:lnSpc>
            </a:pPr>
            <a:r>
              <a:rPr lang="en-US" sz="2800" dirty="0">
                <a:latin typeface="Times New Roman" panose="02020603050405020304" pitchFamily="18" charset="0"/>
                <a:cs typeface="Times New Roman" panose="02020603050405020304" pitchFamily="18" charset="0"/>
              </a:rPr>
              <a:t>A part of a cost reduction strategy</a:t>
            </a:r>
          </a:p>
        </p:txBody>
      </p:sp>
      <p:sp>
        <p:nvSpPr>
          <p:cNvPr id="3277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Quality-Based 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24</a:t>
            </a:fld>
            <a:endParaRPr lang="en-US" sz="1100" dirty="0">
              <a:solidFill>
                <a:schemeClr val="tx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433953" y="1825625"/>
            <a:ext cx="10919847" cy="4351338"/>
          </a:xfrm>
        </p:spPr>
        <p:txBody>
          <a:bodyPr>
            <a:normAutofit/>
          </a:bodyPr>
          <a:lstStyle/>
          <a:p>
            <a:pPr algn="just" eaLnBrk="1" hangingPunct="1">
              <a:lnSpc>
                <a:spcPct val="150000"/>
              </a:lnSpc>
            </a:pPr>
            <a:r>
              <a:rPr lang="en-US" b="1" dirty="0">
                <a:latin typeface="Times New Roman" panose="02020603050405020304" pitchFamily="18" charset="0"/>
                <a:cs typeface="Times New Roman" panose="02020603050405020304" pitchFamily="18" charset="0"/>
              </a:rPr>
              <a:t>Time-based strategies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Strategies that focus on the reduction of time needed to accomplish tasks.</a:t>
            </a:r>
          </a:p>
          <a:p>
            <a:pPr lvl="2" algn="just" eaLnBrk="1" hangingPunct="1">
              <a:lnSpc>
                <a:spcPct val="150000"/>
              </a:lnSpc>
            </a:pPr>
            <a:r>
              <a:rPr lang="en-US" sz="2800" dirty="0">
                <a:latin typeface="Times New Roman" panose="02020603050405020304" pitchFamily="18" charset="0"/>
                <a:cs typeface="Times New Roman" panose="02020603050405020304" pitchFamily="18" charset="0"/>
              </a:rPr>
              <a:t>It is believed that by reducing time, costs are lower, quality is higher, productivity is higher, time-to-market is faster, and customer service is improved</a:t>
            </a:r>
          </a:p>
        </p:txBody>
      </p:sp>
      <p:sp>
        <p:nvSpPr>
          <p:cNvPr id="337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Time-Based 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25</a:t>
            </a:fld>
            <a:endParaRPr lang="en-US" sz="1100" dirty="0">
              <a:solidFill>
                <a:schemeClr val="tx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p:txBody>
          <a:bodyPr>
            <a:normAutofit fontScale="92500" lnSpcReduction="10000"/>
          </a:bodyPr>
          <a:lstStyle/>
          <a:p>
            <a:pPr eaLnBrk="1" hangingPunct="1">
              <a:lnSpc>
                <a:spcPct val="150000"/>
              </a:lnSpc>
            </a:pPr>
            <a:r>
              <a:rPr lang="en-US" dirty="0">
                <a:latin typeface="Times New Roman" panose="02020603050405020304" pitchFamily="18" charset="0"/>
                <a:cs typeface="Times New Roman" panose="02020603050405020304" pitchFamily="18" charset="0"/>
              </a:rPr>
              <a:t>Areas where organizations have achieved time reductions: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Planning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Product/service design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Processing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Changeover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Delivery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Response time for complaints</a:t>
            </a:r>
          </a:p>
        </p:txBody>
      </p:sp>
      <p:sp>
        <p:nvSpPr>
          <p:cNvPr id="3481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Time-Based Strategies (cont.)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26</a:t>
            </a:fld>
            <a:endParaRPr lang="en-US" sz="1100" dirty="0">
              <a:solidFill>
                <a:schemeClr val="tx2"/>
              </a:solidFill>
            </a:endParaRPr>
          </a:p>
        </p:txBody>
      </p:sp>
      <p:pic>
        <p:nvPicPr>
          <p:cNvPr id="2" name="Picture 1">
            <a:extLst>
              <a:ext uri="{FF2B5EF4-FFF2-40B4-BE49-F238E27FC236}">
                <a16:creationId xmlns:a16="http://schemas.microsoft.com/office/drawing/2014/main" id="{A499946A-3195-7EAA-E06F-0F9F950BFEAB}"/>
              </a:ext>
            </a:extLst>
          </p:cNvPr>
          <p:cNvPicPr>
            <a:picLocks noChangeAspect="1"/>
          </p:cNvPicPr>
          <p:nvPr/>
        </p:nvPicPr>
        <p:blipFill>
          <a:blip r:embed="rId3"/>
          <a:stretch>
            <a:fillRect/>
          </a:stretch>
        </p:blipFill>
        <p:spPr>
          <a:xfrm>
            <a:off x="6801092" y="2743443"/>
            <a:ext cx="4983655" cy="3316396"/>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340963" y="1825625"/>
            <a:ext cx="11012837" cy="4351338"/>
          </a:xfrm>
        </p:spPr>
        <p:txBody>
          <a:bodyPr>
            <a:normAutofit/>
          </a:bodyPr>
          <a:lstStyle/>
          <a:p>
            <a:pP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Agile operations</a:t>
            </a:r>
          </a:p>
          <a:p>
            <a:pPr marL="0" indent="0" eaLnBrk="1" hangingPunct="1">
              <a:buNone/>
            </a:pPr>
            <a:endParaRPr lang="en-US" dirty="0">
              <a:latin typeface="Times New Roman" panose="02020603050405020304" pitchFamily="18" charset="0"/>
              <a:cs typeface="Times New Roman" panose="02020603050405020304" pitchFamily="18" charset="0"/>
            </a:endParaRPr>
          </a:p>
          <a:p>
            <a:pPr lvl="1" eaLnBrk="1" hangingPunct="1"/>
            <a:r>
              <a:rPr lang="en-US" sz="2800" dirty="0">
                <a:latin typeface="Times New Roman" panose="02020603050405020304" pitchFamily="18" charset="0"/>
                <a:cs typeface="Times New Roman" panose="02020603050405020304" pitchFamily="18" charset="0"/>
              </a:rPr>
              <a:t>A strategic approach for competitive advantage that emphasizes the use of flexibility to adapt and prosper in an environment of change</a:t>
            </a:r>
          </a:p>
          <a:p>
            <a:pPr lvl="1" eaLnBrk="1" hangingPunct="1"/>
            <a:r>
              <a:rPr lang="en-US" sz="2800" dirty="0">
                <a:latin typeface="Times New Roman" panose="02020603050405020304" pitchFamily="18" charset="0"/>
                <a:cs typeface="Times New Roman" panose="02020603050405020304" pitchFamily="18" charset="0"/>
              </a:rPr>
              <a:t>Involves the blending of several core competencies:</a:t>
            </a:r>
          </a:p>
          <a:p>
            <a:pPr lvl="3" eaLnBrk="1" hangingPunct="1"/>
            <a:r>
              <a:rPr lang="en-US" sz="2800" dirty="0">
                <a:latin typeface="Times New Roman" panose="02020603050405020304" pitchFamily="18" charset="0"/>
                <a:cs typeface="Times New Roman" panose="02020603050405020304" pitchFamily="18" charset="0"/>
              </a:rPr>
              <a:t>Cost</a:t>
            </a:r>
          </a:p>
          <a:p>
            <a:pPr lvl="3" eaLnBrk="1" hangingPunct="1"/>
            <a:r>
              <a:rPr lang="en-US" sz="2800" dirty="0">
                <a:latin typeface="Times New Roman" panose="02020603050405020304" pitchFamily="18" charset="0"/>
                <a:cs typeface="Times New Roman" panose="02020603050405020304" pitchFamily="18" charset="0"/>
              </a:rPr>
              <a:t>Quality</a:t>
            </a:r>
          </a:p>
          <a:p>
            <a:pPr lvl="3" eaLnBrk="1" hangingPunct="1"/>
            <a:r>
              <a:rPr lang="en-US" sz="2800" dirty="0">
                <a:latin typeface="Times New Roman" panose="02020603050405020304" pitchFamily="18" charset="0"/>
                <a:cs typeface="Times New Roman" panose="02020603050405020304" pitchFamily="18" charset="0"/>
              </a:rPr>
              <a:t>Reliability</a:t>
            </a:r>
          </a:p>
          <a:p>
            <a:pPr lvl="3" eaLnBrk="1" hangingPunct="1"/>
            <a:r>
              <a:rPr lang="en-US" sz="2800" dirty="0">
                <a:latin typeface="Times New Roman" panose="02020603050405020304" pitchFamily="18" charset="0"/>
                <a:cs typeface="Times New Roman" panose="02020603050405020304" pitchFamily="18" charset="0"/>
              </a:rPr>
              <a:t>Flexibility</a:t>
            </a:r>
          </a:p>
        </p:txBody>
      </p:sp>
      <p:sp>
        <p:nvSpPr>
          <p:cNvPr id="3584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Agile Operations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27</a:t>
            </a:fld>
            <a:endParaRPr lang="en-US" sz="1100" dirty="0">
              <a:solidFill>
                <a:schemeClr val="tx2"/>
              </a:solidFill>
            </a:endParaRPr>
          </a:p>
        </p:txBody>
      </p:sp>
      <p:pic>
        <p:nvPicPr>
          <p:cNvPr id="2" name="Picture 1">
            <a:extLst>
              <a:ext uri="{FF2B5EF4-FFF2-40B4-BE49-F238E27FC236}">
                <a16:creationId xmlns:a16="http://schemas.microsoft.com/office/drawing/2014/main" id="{D7C95535-064F-3565-30F1-AC49698C409B}"/>
              </a:ext>
            </a:extLst>
          </p:cNvPr>
          <p:cNvPicPr>
            <a:picLocks noChangeAspect="1"/>
          </p:cNvPicPr>
          <p:nvPr/>
        </p:nvPicPr>
        <p:blipFill>
          <a:blip r:embed="rId3"/>
          <a:stretch>
            <a:fillRect/>
          </a:stretch>
        </p:blipFill>
        <p:spPr>
          <a:xfrm>
            <a:off x="8400081" y="4299935"/>
            <a:ext cx="3450956" cy="2296455"/>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449451" y="1690688"/>
            <a:ext cx="10904349" cy="4486275"/>
          </a:xfrm>
        </p:spPr>
        <p:txBody>
          <a:bodyPr>
            <a:noAutofit/>
          </a:bodyPr>
          <a:lstStyle/>
          <a:p>
            <a:pPr eaLnBrk="1" hangingPunct="1">
              <a:lnSpc>
                <a:spcPct val="110000"/>
              </a:lnSpc>
            </a:pPr>
            <a:r>
              <a:rPr lang="en-US" sz="2400" dirty="0">
                <a:latin typeface="Times New Roman" panose="02020603050405020304" pitchFamily="18" charset="0"/>
                <a:cs typeface="Times New Roman" panose="02020603050405020304" pitchFamily="18" charset="0"/>
              </a:rPr>
              <a:t>A top-down </a:t>
            </a:r>
            <a:r>
              <a:rPr lang="en-US" sz="2400" i="1" dirty="0">
                <a:latin typeface="Times New Roman" panose="02020603050405020304" pitchFamily="18" charset="0"/>
                <a:cs typeface="Times New Roman" panose="02020603050405020304" pitchFamily="18" charset="0"/>
              </a:rPr>
              <a:t>management system </a:t>
            </a:r>
            <a:r>
              <a:rPr lang="en-US" sz="2400" dirty="0">
                <a:latin typeface="Times New Roman" panose="02020603050405020304" pitchFamily="18" charset="0"/>
                <a:cs typeface="Times New Roman" panose="02020603050405020304" pitchFamily="18" charset="0"/>
              </a:rPr>
              <a:t>that organizations can use to clarify their vision and strategy and transform them into action</a:t>
            </a:r>
          </a:p>
          <a:p>
            <a:pPr lvl="1" eaLnBrk="1" hangingPunct="1">
              <a:lnSpc>
                <a:spcPct val="110000"/>
              </a:lnSpc>
            </a:pPr>
            <a:r>
              <a:rPr lang="en-US" dirty="0">
                <a:latin typeface="Times New Roman" panose="02020603050405020304" pitchFamily="18" charset="0"/>
                <a:cs typeface="Times New Roman" panose="02020603050405020304" pitchFamily="18" charset="0"/>
              </a:rPr>
              <a:t>Develop objectives</a:t>
            </a:r>
          </a:p>
          <a:p>
            <a:pPr lvl="1" eaLnBrk="1" hangingPunct="1">
              <a:lnSpc>
                <a:spcPct val="110000"/>
              </a:lnSpc>
            </a:pPr>
            <a:r>
              <a:rPr lang="en-US" dirty="0">
                <a:latin typeface="Times New Roman" panose="02020603050405020304" pitchFamily="18" charset="0"/>
                <a:cs typeface="Times New Roman" panose="02020603050405020304" pitchFamily="18" charset="0"/>
              </a:rPr>
              <a:t>Develop metrics and targets for each objective</a:t>
            </a:r>
          </a:p>
          <a:p>
            <a:pPr lvl="1" eaLnBrk="1" hangingPunct="1">
              <a:lnSpc>
                <a:spcPct val="110000"/>
              </a:lnSpc>
            </a:pPr>
            <a:r>
              <a:rPr lang="en-US" dirty="0">
                <a:latin typeface="Times New Roman" panose="02020603050405020304" pitchFamily="18" charset="0"/>
                <a:cs typeface="Times New Roman" panose="02020603050405020304" pitchFamily="18" charset="0"/>
              </a:rPr>
              <a:t>Develop initiatives to achieve objectives</a:t>
            </a:r>
          </a:p>
          <a:p>
            <a:pPr lvl="1" eaLnBrk="1" hangingPunct="1">
              <a:lnSpc>
                <a:spcPct val="110000"/>
              </a:lnSpc>
            </a:pPr>
            <a:r>
              <a:rPr lang="en-US" dirty="0">
                <a:latin typeface="Times New Roman" panose="02020603050405020304" pitchFamily="18" charset="0"/>
                <a:cs typeface="Times New Roman" panose="02020603050405020304" pitchFamily="18" charset="0"/>
              </a:rPr>
              <a:t>Identify links among the various perspectives</a:t>
            </a:r>
          </a:p>
          <a:p>
            <a:pPr lvl="2" eaLnBrk="1" hangingPunct="1">
              <a:lnSpc>
                <a:spcPct val="110000"/>
              </a:lnSpc>
            </a:pPr>
            <a:r>
              <a:rPr lang="en-US" sz="2400" dirty="0">
                <a:latin typeface="Times New Roman" panose="02020603050405020304" pitchFamily="18" charset="0"/>
                <a:cs typeface="Times New Roman" panose="02020603050405020304" pitchFamily="18" charset="0"/>
              </a:rPr>
              <a:t>Finance</a:t>
            </a:r>
          </a:p>
          <a:p>
            <a:pPr lvl="2" eaLnBrk="1" hangingPunct="1">
              <a:lnSpc>
                <a:spcPct val="110000"/>
              </a:lnSpc>
            </a:pPr>
            <a:r>
              <a:rPr lang="en-US" sz="2400" dirty="0">
                <a:latin typeface="Times New Roman" panose="02020603050405020304" pitchFamily="18" charset="0"/>
                <a:cs typeface="Times New Roman" panose="02020603050405020304" pitchFamily="18" charset="0"/>
              </a:rPr>
              <a:t>Customer</a:t>
            </a:r>
          </a:p>
          <a:p>
            <a:pPr lvl="2" eaLnBrk="1" hangingPunct="1">
              <a:lnSpc>
                <a:spcPct val="110000"/>
              </a:lnSpc>
            </a:pPr>
            <a:r>
              <a:rPr lang="en-US" sz="2400" dirty="0">
                <a:latin typeface="Times New Roman" panose="02020603050405020304" pitchFamily="18" charset="0"/>
                <a:cs typeface="Times New Roman" panose="02020603050405020304" pitchFamily="18" charset="0"/>
              </a:rPr>
              <a:t>Internal business processes</a:t>
            </a:r>
          </a:p>
          <a:p>
            <a:pPr lvl="2" eaLnBrk="1" hangingPunct="1">
              <a:lnSpc>
                <a:spcPct val="110000"/>
              </a:lnSpc>
            </a:pPr>
            <a:r>
              <a:rPr lang="en-US" sz="2400" dirty="0">
                <a:latin typeface="Times New Roman" panose="02020603050405020304" pitchFamily="18" charset="0"/>
                <a:cs typeface="Times New Roman" panose="02020603050405020304" pitchFamily="18" charset="0"/>
              </a:rPr>
              <a:t>Learning and growth</a:t>
            </a:r>
          </a:p>
          <a:p>
            <a:pPr lvl="1" eaLnBrk="1" hangingPunct="1">
              <a:lnSpc>
                <a:spcPct val="110000"/>
              </a:lnSpc>
            </a:pPr>
            <a:r>
              <a:rPr lang="en-US" dirty="0">
                <a:latin typeface="Times New Roman" panose="02020603050405020304" pitchFamily="18" charset="0"/>
                <a:cs typeface="Times New Roman" panose="02020603050405020304" pitchFamily="18" charset="0"/>
              </a:rPr>
              <a:t>Monitor results</a:t>
            </a:r>
          </a:p>
        </p:txBody>
      </p:sp>
      <p:sp>
        <p:nvSpPr>
          <p:cNvPr id="3686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Approach</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28</a:t>
            </a:fld>
            <a:endParaRPr lang="en-US" sz="1100" dirty="0">
              <a:solidFill>
                <a:schemeClr val="tx2"/>
              </a:solidFill>
            </a:endParaRPr>
          </a:p>
        </p:txBody>
      </p:sp>
      <p:pic>
        <p:nvPicPr>
          <p:cNvPr id="2" name="Picture 1">
            <a:extLst>
              <a:ext uri="{FF2B5EF4-FFF2-40B4-BE49-F238E27FC236}">
                <a16:creationId xmlns:a16="http://schemas.microsoft.com/office/drawing/2014/main" id="{E213DD65-5ED0-84A5-6342-A45A8DA8A747}"/>
              </a:ext>
            </a:extLst>
          </p:cNvPr>
          <p:cNvPicPr>
            <a:picLocks noChangeAspect="1"/>
          </p:cNvPicPr>
          <p:nvPr/>
        </p:nvPicPr>
        <p:blipFill>
          <a:blip r:embed="rId3"/>
          <a:stretch>
            <a:fillRect/>
          </a:stretch>
        </p:blipFill>
        <p:spPr>
          <a:xfrm>
            <a:off x="7162611" y="3690610"/>
            <a:ext cx="4579938" cy="2747963"/>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Screen Shot 2019-08-22 at 10.55.45 AM.png"/>
          <p:cNvPicPr>
            <a:picLocks noGrp="1" noChangeAspect="1"/>
          </p:cNvPicPr>
          <p:nvPr>
            <p:ph idx="1"/>
          </p:nvPr>
        </p:nvPicPr>
        <p:blipFill>
          <a:blip r:embed="rId3">
            <a:extLst>
              <a:ext uri="{28A0092B-C50C-407E-A947-70E740481C1C}">
                <a14:useLocalDpi xmlns:a14="http://schemas.microsoft.com/office/drawing/2010/main" val="0"/>
              </a:ext>
            </a:extLst>
          </a:blip>
          <a:srcRect l="-50742" r="-50742"/>
          <a:stretch>
            <a:fillRect/>
          </a:stretch>
        </p:blipFill>
        <p:spPr>
          <a:xfrm>
            <a:off x="-1890793" y="1870612"/>
            <a:ext cx="10996693" cy="4351338"/>
          </a:xfrm>
          <a:prstGeom prst="rect">
            <a:avLst/>
          </a:prstGeom>
          <a:ln>
            <a:noFill/>
          </a:ln>
          <a:effectLst>
            <a:softEdge rad="112500"/>
          </a:effectLst>
        </p:spPr>
      </p:pic>
      <p:sp>
        <p:nvSpPr>
          <p:cNvPr id="3789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29</a:t>
            </a:fld>
            <a:endParaRPr lang="en-US" sz="1100" dirty="0">
              <a:solidFill>
                <a:schemeClr val="tx2"/>
              </a:solidFill>
            </a:endParaRPr>
          </a:p>
        </p:txBody>
      </p:sp>
      <p:sp>
        <p:nvSpPr>
          <p:cNvPr id="2" name="TextBox 1">
            <a:extLst>
              <a:ext uri="{FF2B5EF4-FFF2-40B4-BE49-F238E27FC236}">
                <a16:creationId xmlns:a16="http://schemas.microsoft.com/office/drawing/2014/main" id="{25696F87-EAE9-D736-D1F9-55599E346B5C}"/>
              </a:ext>
            </a:extLst>
          </p:cNvPr>
          <p:cNvSpPr txBox="1"/>
          <p:nvPr/>
        </p:nvSpPr>
        <p:spPr>
          <a:xfrm>
            <a:off x="6943241" y="1870612"/>
            <a:ext cx="4633993" cy="3970318"/>
          </a:xfrm>
          <a:prstGeom prst="rect">
            <a:avLst/>
          </a:prstGeom>
          <a:noFill/>
        </p:spPr>
        <p:txBody>
          <a:bodyPr wrap="square" rtlCol="0">
            <a:spAutoFit/>
          </a:bodyPr>
          <a:lstStyle/>
          <a:p>
            <a:pPr algn="ctr"/>
            <a:r>
              <a:rPr lang="en-US" sz="3600" b="0" i="0" dirty="0">
                <a:solidFill>
                  <a:srgbClr val="1F1F1F"/>
                </a:solidFill>
                <a:effectLst/>
                <a:latin typeface="Times New Roman" panose="02020603050405020304" pitchFamily="18" charset="0"/>
                <a:cs typeface="Times New Roman" panose="02020603050405020304" pitchFamily="18" charset="0"/>
              </a:rPr>
              <a:t>The balanced scorecard involves </a:t>
            </a:r>
            <a:r>
              <a:rPr lang="en-US" sz="3600" b="0" i="0" dirty="0">
                <a:solidFill>
                  <a:srgbClr val="040C28"/>
                </a:solidFill>
                <a:effectLst/>
                <a:latin typeface="Times New Roman" panose="02020603050405020304" pitchFamily="18" charset="0"/>
                <a:cs typeface="Times New Roman" panose="02020603050405020304" pitchFamily="18" charset="0"/>
              </a:rPr>
              <a:t>measuring four main aspects of a business: Learning and growth, business processes, customers, and finance</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4837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288758" y="1546655"/>
            <a:ext cx="10515600" cy="4351338"/>
          </a:xfrm>
        </p:spPr>
        <p:txBody>
          <a:bodyPr>
            <a:normAutofit/>
          </a:bodyPr>
          <a:lstStyle/>
          <a:p>
            <a:pPr eaLnBrk="1" hangingPunct="1">
              <a:lnSpc>
                <a:spcPct val="150000"/>
              </a:lnSpc>
            </a:pPr>
            <a:r>
              <a:rPr lang="en-US" b="1" dirty="0">
                <a:solidFill>
                  <a:srgbClr val="303B2C"/>
                </a:solidFill>
                <a:latin typeface="Times New Roman" panose="02020603050405020304" pitchFamily="18" charset="0"/>
                <a:cs typeface="Times New Roman" panose="02020603050405020304" pitchFamily="18" charset="0"/>
              </a:rPr>
              <a:t>Productivity</a:t>
            </a:r>
          </a:p>
          <a:p>
            <a:pPr lvl="1" eaLnBrk="1" hangingPunct="1">
              <a:lnSpc>
                <a:spcPct val="150000"/>
              </a:lnSpc>
            </a:pPr>
            <a:r>
              <a:rPr lang="en-US" sz="2800" dirty="0">
                <a:solidFill>
                  <a:srgbClr val="303B2C"/>
                </a:solidFill>
                <a:latin typeface="Times New Roman" panose="02020603050405020304" pitchFamily="18" charset="0"/>
                <a:cs typeface="Times New Roman" panose="02020603050405020304" pitchFamily="18" charset="0"/>
              </a:rPr>
              <a:t>A measure of the effective use of resources, usually expressed as the ratio of output to input</a:t>
            </a:r>
            <a:endParaRPr lang="en-US" sz="2800" b="1" dirty="0">
              <a:solidFill>
                <a:srgbClr val="303B2C"/>
              </a:solidFill>
              <a:latin typeface="Times New Roman" panose="02020603050405020304" pitchFamily="18" charset="0"/>
              <a:cs typeface="Times New Roman" panose="02020603050405020304" pitchFamily="18" charset="0"/>
            </a:endParaRPr>
          </a:p>
          <a:p>
            <a:pPr eaLnBrk="1" hangingPunct="1">
              <a:lnSpc>
                <a:spcPct val="150000"/>
              </a:lnSpc>
            </a:pPr>
            <a:r>
              <a:rPr lang="en-US" b="1" dirty="0">
                <a:solidFill>
                  <a:srgbClr val="303B2C"/>
                </a:solidFill>
                <a:latin typeface="Times New Roman" panose="02020603050405020304" pitchFamily="18" charset="0"/>
                <a:cs typeface="Times New Roman" panose="02020603050405020304" pitchFamily="18" charset="0"/>
              </a:rPr>
              <a:t>Productivity measures are useful for</a:t>
            </a:r>
          </a:p>
          <a:p>
            <a:pPr lvl="1" eaLnBrk="1" hangingPunct="1">
              <a:lnSpc>
                <a:spcPct val="150000"/>
              </a:lnSpc>
            </a:pPr>
            <a:r>
              <a:rPr lang="en-US" sz="2800" dirty="0">
                <a:solidFill>
                  <a:srgbClr val="303B2C"/>
                </a:solidFill>
                <a:latin typeface="Times New Roman" panose="02020603050405020304" pitchFamily="18" charset="0"/>
                <a:cs typeface="Times New Roman" panose="02020603050405020304" pitchFamily="18" charset="0"/>
              </a:rPr>
              <a:t>Tracking an operating unit’s performance over time</a:t>
            </a:r>
          </a:p>
          <a:p>
            <a:pPr lvl="1" eaLnBrk="1" hangingPunct="1">
              <a:lnSpc>
                <a:spcPct val="150000"/>
              </a:lnSpc>
            </a:pPr>
            <a:r>
              <a:rPr lang="en-US" sz="2800" dirty="0">
                <a:solidFill>
                  <a:srgbClr val="303B2C"/>
                </a:solidFill>
                <a:latin typeface="Times New Roman" panose="02020603050405020304" pitchFamily="18" charset="0"/>
                <a:cs typeface="Times New Roman" panose="02020603050405020304" pitchFamily="18" charset="0"/>
              </a:rPr>
              <a:t>Judging the performance of an entire industry or country</a:t>
            </a:r>
          </a:p>
        </p:txBody>
      </p:sp>
      <p:sp>
        <p:nvSpPr>
          <p:cNvPr id="38914"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30</a:t>
            </a:fld>
            <a:endParaRPr lang="en-US" sz="1100" dirty="0">
              <a:solidFill>
                <a:schemeClr val="tx2"/>
              </a:solidFill>
            </a:endParaRPr>
          </a:p>
        </p:txBody>
      </p:sp>
      <p:pic>
        <p:nvPicPr>
          <p:cNvPr id="2" name="Picture 1">
            <a:extLst>
              <a:ext uri="{FF2B5EF4-FFF2-40B4-BE49-F238E27FC236}">
                <a16:creationId xmlns:a16="http://schemas.microsoft.com/office/drawing/2014/main" id="{A4DB4140-CBB9-8D6A-0F19-3135286CC4C7}"/>
              </a:ext>
            </a:extLst>
          </p:cNvPr>
          <p:cNvPicPr>
            <a:picLocks noChangeAspect="1"/>
          </p:cNvPicPr>
          <p:nvPr/>
        </p:nvPicPr>
        <p:blipFill>
          <a:blip r:embed="rId3"/>
          <a:stretch>
            <a:fillRect/>
          </a:stretch>
        </p:blipFill>
        <p:spPr>
          <a:xfrm rot="3031688">
            <a:off x="8654516" y="3518114"/>
            <a:ext cx="3706124" cy="24683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1"/>
          </p:nvPr>
        </p:nvSpPr>
        <p:spPr>
          <a:xfrm>
            <a:off x="373250" y="1487422"/>
            <a:ext cx="11203983" cy="4351338"/>
          </a:xfrm>
        </p:spPr>
        <p:txBody>
          <a:bodyPr>
            <a:noAutofit/>
          </a:bodyPr>
          <a:lstStyle/>
          <a:p>
            <a:pPr algn="just" eaLnBrk="1" hangingPunct="1">
              <a:lnSpc>
                <a:spcPct val="150000"/>
              </a:lnSpc>
            </a:pPr>
            <a:r>
              <a:rPr lang="en-US" sz="2600" dirty="0">
                <a:latin typeface="Times New Roman" panose="02020603050405020304" pitchFamily="18" charset="0"/>
                <a:cs typeface="Times New Roman" panose="02020603050405020304" pitchFamily="18" charset="0"/>
              </a:rPr>
              <a:t>High productivity is linked to higher standards of living</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As an economy replaces manufacturing jobs with lower productivity service jobs, it is more difficult to maintain high standards of living</a:t>
            </a:r>
          </a:p>
          <a:p>
            <a:pPr algn="just" eaLnBrk="1" hangingPunct="1">
              <a:lnSpc>
                <a:spcPct val="150000"/>
              </a:lnSpc>
            </a:pPr>
            <a:r>
              <a:rPr lang="en-US" sz="2600" dirty="0">
                <a:latin typeface="Times New Roman" panose="02020603050405020304" pitchFamily="18" charset="0"/>
                <a:cs typeface="Times New Roman" panose="02020603050405020304" pitchFamily="18" charset="0"/>
              </a:rPr>
              <a:t>Higher productivity relative to the competition leads to competitive advantage in the marketplace</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Pricing and profit effects</a:t>
            </a:r>
          </a:p>
          <a:p>
            <a:pPr algn="just" eaLnBrk="1" hangingPunct="1">
              <a:lnSpc>
                <a:spcPct val="150000"/>
              </a:lnSpc>
            </a:pPr>
            <a:r>
              <a:rPr lang="en-US" sz="2600" dirty="0">
                <a:latin typeface="Times New Roman" panose="02020603050405020304" pitchFamily="18" charset="0"/>
                <a:cs typeface="Times New Roman" panose="02020603050405020304" pitchFamily="18" charset="0"/>
              </a:rPr>
              <a:t>For an industry, high relative productivity makes it less likely it will be supplanted by foreign industry</a:t>
            </a:r>
          </a:p>
        </p:txBody>
      </p:sp>
      <p:sp>
        <p:nvSpPr>
          <p:cNvPr id="399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Productivity Matters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31</a:t>
            </a:fld>
            <a:endParaRPr lang="en-US" sz="1100" dirty="0">
              <a:solidFill>
                <a:schemeClr val="tx2"/>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 name="Rectangle 2"/>
          <p:cNvSpPr>
            <a:spLocks noGrp="1" noChangeArrowheads="1"/>
          </p:cNvSpPr>
          <p:nvPr>
            <p:ph type="title"/>
          </p:nvPr>
        </p:nvSpPr>
        <p:spPr>
          <a:xfrm>
            <a:off x="838200" y="346321"/>
            <a:ext cx="10515600" cy="1030287"/>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 Measures</a:t>
            </a:r>
            <a:endParaRPr lang="en-US" sz="6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1026" name="Object 30"/>
          <p:cNvGraphicFramePr>
            <a:graphicFrameLocks noChangeAspect="1"/>
          </p:cNvGraphicFramePr>
          <p:nvPr>
            <p:extLst>
              <p:ext uri="{D42A27DB-BD31-4B8C-83A1-F6EECF244321}">
                <p14:modId xmlns:p14="http://schemas.microsoft.com/office/powerpoint/2010/main" val="487623960"/>
              </p:ext>
            </p:extLst>
          </p:nvPr>
        </p:nvGraphicFramePr>
        <p:xfrm>
          <a:off x="415872" y="2780654"/>
          <a:ext cx="6600309" cy="809879"/>
        </p:xfrm>
        <a:graphic>
          <a:graphicData uri="http://schemas.openxmlformats.org/presentationml/2006/ole">
            <mc:AlternateContent xmlns:mc="http://schemas.openxmlformats.org/markup-compatibility/2006">
              <mc:Choice xmlns:v="urn:schemas-microsoft-com:vml" Requires="v">
                <p:oleObj name="Equation" r:id="rId3" imgW="3213100" imgH="393700" progId="Equation.3">
                  <p:embed/>
                </p:oleObj>
              </mc:Choice>
              <mc:Fallback>
                <p:oleObj name="Equation" r:id="rId3" imgW="3213100" imgH="393700" progId="Equation.3">
                  <p:embed/>
                  <p:pic>
                    <p:nvPicPr>
                      <p:cNvPr id="1026" name="Object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872" y="2780654"/>
                        <a:ext cx="6600309" cy="809879"/>
                      </a:xfrm>
                      <a:prstGeom prst="rect">
                        <a:avLst/>
                      </a:prstGeom>
                      <a:solidFill>
                        <a:srgbClr val="C4BD97"/>
                      </a:solidFill>
                    </p:spPr>
                  </p:pic>
                </p:oleObj>
              </mc:Fallback>
            </mc:AlternateContent>
          </a:graphicData>
        </a:graphic>
      </p:graphicFrame>
      <p:graphicFrame>
        <p:nvGraphicFramePr>
          <p:cNvPr id="1027" name="Object 31"/>
          <p:cNvGraphicFramePr>
            <a:graphicFrameLocks noChangeAspect="1"/>
          </p:cNvGraphicFramePr>
          <p:nvPr>
            <p:extLst>
              <p:ext uri="{D42A27DB-BD31-4B8C-83A1-F6EECF244321}">
                <p14:modId xmlns:p14="http://schemas.microsoft.com/office/powerpoint/2010/main" val="833323939"/>
              </p:ext>
            </p:extLst>
          </p:nvPr>
        </p:nvGraphicFramePr>
        <p:xfrm>
          <a:off x="420635" y="3602979"/>
          <a:ext cx="11143030" cy="809879"/>
        </p:xfrm>
        <a:graphic>
          <a:graphicData uri="http://schemas.openxmlformats.org/presentationml/2006/ole">
            <mc:AlternateContent xmlns:mc="http://schemas.openxmlformats.org/markup-compatibility/2006">
              <mc:Choice xmlns:v="urn:schemas-microsoft-com:vml" Requires="v">
                <p:oleObj name="Equation" r:id="rId5" imgW="5422900" imgH="393700" progId="Equation.3">
                  <p:embed/>
                </p:oleObj>
              </mc:Choice>
              <mc:Fallback>
                <p:oleObj name="Equation" r:id="rId5" imgW="5422900" imgH="393700" progId="Equation.3">
                  <p:embed/>
                  <p:pic>
                    <p:nvPicPr>
                      <p:cNvPr id="1027" name="Object 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0635" y="3602979"/>
                        <a:ext cx="11143030" cy="809879"/>
                      </a:xfrm>
                      <a:prstGeom prst="rect">
                        <a:avLst/>
                      </a:prstGeom>
                      <a:solidFill>
                        <a:srgbClr val="C4BD97"/>
                      </a:solidFill>
                    </p:spPr>
                  </p:pic>
                </p:oleObj>
              </mc:Fallback>
            </mc:AlternateContent>
          </a:graphicData>
        </a:graphic>
      </p:graphicFrame>
      <p:graphicFrame>
        <p:nvGraphicFramePr>
          <p:cNvPr id="1028" name="Object 32"/>
          <p:cNvGraphicFramePr>
            <a:graphicFrameLocks noChangeAspect="1"/>
          </p:cNvGraphicFramePr>
          <p:nvPr>
            <p:extLst>
              <p:ext uri="{D42A27DB-BD31-4B8C-83A1-F6EECF244321}">
                <p14:modId xmlns:p14="http://schemas.microsoft.com/office/powerpoint/2010/main" val="3129319074"/>
              </p:ext>
            </p:extLst>
          </p:nvPr>
        </p:nvGraphicFramePr>
        <p:xfrm>
          <a:off x="417459" y="4450702"/>
          <a:ext cx="6904524" cy="896211"/>
        </p:xfrm>
        <a:graphic>
          <a:graphicData uri="http://schemas.openxmlformats.org/presentationml/2006/ole">
            <mc:AlternateContent xmlns:mc="http://schemas.openxmlformats.org/markup-compatibility/2006">
              <mc:Choice xmlns:v="urn:schemas-microsoft-com:vml" Requires="v">
                <p:oleObj name="Equation" r:id="rId7" imgW="3035300" imgH="393700" progId="Equation.3">
                  <p:embed/>
                </p:oleObj>
              </mc:Choice>
              <mc:Fallback>
                <p:oleObj name="Equation" r:id="rId7" imgW="3035300" imgH="393700" progId="Equation.3">
                  <p:embed/>
                  <p:pic>
                    <p:nvPicPr>
                      <p:cNvPr id="1028" name="Object 3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7459" y="4450702"/>
                        <a:ext cx="6904524" cy="896211"/>
                      </a:xfrm>
                      <a:prstGeom prst="rect">
                        <a:avLst/>
                      </a:prstGeom>
                      <a:solidFill>
                        <a:srgbClr val="C4BD97"/>
                      </a:solidFill>
                    </p:spPr>
                  </p:pic>
                </p:oleObj>
              </mc:Fallback>
            </mc:AlternateContent>
          </a:graphicData>
        </a:graphic>
      </p:graphicFrame>
      <p:graphicFrame>
        <p:nvGraphicFramePr>
          <p:cNvPr id="1029" name="Object 34"/>
          <p:cNvGraphicFramePr>
            <a:graphicFrameLocks noChangeAspect="1"/>
          </p:cNvGraphicFramePr>
          <p:nvPr>
            <p:extLst>
              <p:ext uri="{D42A27DB-BD31-4B8C-83A1-F6EECF244321}">
                <p14:modId xmlns:p14="http://schemas.microsoft.com/office/powerpoint/2010/main" val="3821198103"/>
              </p:ext>
            </p:extLst>
          </p:nvPr>
        </p:nvGraphicFramePr>
        <p:xfrm>
          <a:off x="406345" y="1923404"/>
          <a:ext cx="2894187" cy="861268"/>
        </p:xfrm>
        <a:graphic>
          <a:graphicData uri="http://schemas.openxmlformats.org/presentationml/2006/ole">
            <mc:AlternateContent xmlns:mc="http://schemas.openxmlformats.org/markup-compatibility/2006">
              <mc:Choice xmlns:v="urn:schemas-microsoft-com:vml" Requires="v">
                <p:oleObj name="Equation" r:id="rId9" imgW="1409700" imgH="419100" progId="Equation.3">
                  <p:embed/>
                </p:oleObj>
              </mc:Choice>
              <mc:Fallback>
                <p:oleObj name="Equation" r:id="rId9" imgW="1409700" imgH="419100" progId="Equation.3">
                  <p:embed/>
                  <p:pic>
                    <p:nvPicPr>
                      <p:cNvPr id="1029" name="Object 3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6345" y="1923404"/>
                        <a:ext cx="2894187" cy="861268"/>
                      </a:xfrm>
                      <a:prstGeom prst="rect">
                        <a:avLst/>
                      </a:prstGeom>
                      <a:solidFill>
                        <a:srgbClr val="C4BD97"/>
                      </a:solidFill>
                    </p:spPr>
                  </p:pic>
                </p:oleObj>
              </mc:Fallback>
            </mc:AlternateContent>
          </a:graphicData>
        </a:graphic>
      </p:graphicFrame>
      <p:sp>
        <p:nvSpPr>
          <p:cNvPr id="9" name="TextBox 8"/>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32</a:t>
            </a:fld>
            <a:endParaRPr lang="en-US" sz="1100" dirty="0">
              <a:solidFill>
                <a:schemeClr val="tx2"/>
              </a:solidFill>
            </a:endParaRPr>
          </a:p>
        </p:txBody>
      </p:sp>
    </p:spTree>
  </p:cSld>
  <p:clrMapOvr>
    <a:masterClrMapping/>
  </p:clrMapOvr>
  <p:transition>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creen Shot 2019-08-22 at 10.58.53 AM.png"/>
          <p:cNvPicPr>
            <a:picLocks noGrp="1" noChangeAspect="1"/>
          </p:cNvPicPr>
          <p:nvPr>
            <p:ph idx="1"/>
          </p:nvPr>
        </p:nvPicPr>
        <p:blipFill>
          <a:blip r:embed="rId2">
            <a:extLst>
              <a:ext uri="{28A0092B-C50C-407E-A947-70E740481C1C}">
                <a14:useLocalDpi xmlns:a14="http://schemas.microsoft.com/office/drawing/2010/main" val="0"/>
              </a:ext>
            </a:extLst>
          </a:blip>
          <a:srcRect t="-878" b="-878"/>
          <a:stretch>
            <a:fillRect/>
          </a:stretch>
        </p:blipFill>
        <p:spPr>
          <a:xfrm>
            <a:off x="573437" y="1825624"/>
            <a:ext cx="11220773" cy="4643137"/>
          </a:xfrm>
          <a:prstGeom prst="rect">
            <a:avLst/>
          </a:prstGeom>
          <a:ln>
            <a:noFill/>
          </a:ln>
          <a:effectLst>
            <a:softEdge rad="112500"/>
          </a:effectLst>
        </p:spPr>
      </p:pic>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33</a:t>
            </a:fld>
            <a:endParaRPr lang="en-US" sz="1100" dirty="0">
              <a:solidFill>
                <a:schemeClr val="tx2"/>
              </a:solidFill>
            </a:endParaRPr>
          </a:p>
        </p:txBody>
      </p:sp>
      <p:sp>
        <p:nvSpPr>
          <p:cNvPr id="2" name="Title 1"/>
          <p:cNvSpPr>
            <a:spLocks noGrp="1"/>
          </p:cNvSpPr>
          <p:nvPr>
            <p:ph type="title"/>
          </p:nvPr>
        </p:nvSpPr>
        <p:spPr/>
        <p:txBody>
          <a:bodyPr>
            <a:norm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examples of partial productivity measures</a:t>
            </a:r>
          </a:p>
        </p:txBody>
      </p:sp>
    </p:spTree>
    <p:extLst>
      <p:ext uri="{BB962C8B-B14F-4D97-AF65-F5344CB8AC3E}">
        <p14:creationId xmlns:p14="http://schemas.microsoft.com/office/powerpoint/2010/main" val="42616634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2133600" y="1447801"/>
            <a:ext cx="182808" cy="520655"/>
          </a:xfrm>
          <a:prstGeom prst="rect">
            <a:avLst/>
          </a:prstGeom>
          <a:noFill/>
          <a:ln w="12700">
            <a:noFill/>
            <a:miter lim="800000"/>
            <a:headEnd/>
            <a:tailEnd/>
          </a:ln>
        </p:spPr>
        <p:txBody>
          <a:bodyPr wrap="none" lIns="90488" tIns="44450" rIns="90488" bIns="44450">
            <a:spAutoFit/>
          </a:bodyPr>
          <a:lstStyle/>
          <a:p>
            <a:pPr eaLnBrk="0" hangingPunct="0"/>
            <a:endParaRPr lang="en-US" sz="2800" b="1" dirty="0">
              <a:solidFill>
                <a:schemeClr val="tx2"/>
              </a:solidFill>
            </a:endParaRPr>
          </a:p>
        </p:txBody>
      </p:sp>
      <p:sp>
        <p:nvSpPr>
          <p:cNvPr id="256003" name="Rectangle 3"/>
          <p:cNvSpPr>
            <a:spLocks noChangeArrowheads="1"/>
          </p:cNvSpPr>
          <p:nvPr/>
        </p:nvSpPr>
        <p:spPr bwMode="auto">
          <a:xfrm>
            <a:off x="9004516" y="5213960"/>
            <a:ext cx="2774196" cy="1382430"/>
          </a:xfrm>
          <a:prstGeom prst="rect">
            <a:avLst/>
          </a:prstGeom>
          <a:solidFill>
            <a:schemeClr val="bg2">
              <a:lumMod val="75000"/>
            </a:schemeClr>
          </a:solidFill>
          <a:ln w="12700">
            <a:noFill/>
            <a:miter lim="800000"/>
            <a:headEnd/>
            <a:tailEnd/>
          </a:ln>
        </p:spPr>
        <p:txBody>
          <a:bodyPr wrap="square" lIns="90488" tIns="44450" rIns="90488" bIns="44450">
            <a:spAutoFit/>
          </a:bodyPr>
          <a:lstStyle/>
          <a:p>
            <a:pPr algn="ctr" eaLnBrk="0" hangingPunct="0"/>
            <a:r>
              <a:rPr lang="en-US" sz="2800" b="1" i="1" dirty="0">
                <a:solidFill>
                  <a:srgbClr val="303B2C"/>
                </a:solidFill>
              </a:rPr>
              <a:t>What is the </a:t>
            </a:r>
          </a:p>
          <a:p>
            <a:pPr algn="ctr" eaLnBrk="0" hangingPunct="0"/>
            <a:r>
              <a:rPr lang="en-US" sz="2800" b="1" i="1" dirty="0">
                <a:solidFill>
                  <a:srgbClr val="303B2C"/>
                </a:solidFill>
              </a:rPr>
              <a:t>multifactor</a:t>
            </a:r>
            <a:br>
              <a:rPr lang="en-US" sz="2800" b="1" i="1" dirty="0">
                <a:solidFill>
                  <a:srgbClr val="303B2C"/>
                </a:solidFill>
              </a:rPr>
            </a:br>
            <a:r>
              <a:rPr lang="en-US" sz="2800" b="1" i="1" dirty="0">
                <a:solidFill>
                  <a:srgbClr val="303B2C"/>
                </a:solidFill>
              </a:rPr>
              <a:t>productivity?</a:t>
            </a:r>
            <a:r>
              <a:rPr lang="en-US" sz="2800" b="1" i="1" dirty="0">
                <a:solidFill>
                  <a:schemeClr val="hlink"/>
                </a:solidFill>
              </a:rPr>
              <a:t> </a:t>
            </a:r>
          </a:p>
        </p:txBody>
      </p:sp>
      <p:sp>
        <p:nvSpPr>
          <p:cNvPr id="40965" name="Rectangle 5"/>
          <p:cNvSpPr>
            <a:spLocks noGrp="1" noChangeArrowheads="1"/>
          </p:cNvSpPr>
          <p:nvPr>
            <p:ph idx="1"/>
          </p:nvPr>
        </p:nvSpPr>
        <p:spPr/>
        <p:txBody>
          <a:bodyPr/>
          <a:lstStyle/>
          <a:p>
            <a:pPr>
              <a:lnSpc>
                <a:spcPct val="150000"/>
              </a:lnSpc>
              <a:spcBef>
                <a:spcPct val="0"/>
              </a:spcBef>
              <a:buClrTx/>
              <a:buFontTx/>
              <a:buNone/>
            </a:pPr>
            <a:r>
              <a:rPr lang="en-US" b="0" dirty="0">
                <a:solidFill>
                  <a:srgbClr val="303B2C"/>
                </a:solidFill>
              </a:rPr>
              <a:t>Units produced: 	5,000 </a:t>
            </a:r>
          </a:p>
          <a:p>
            <a:pPr>
              <a:lnSpc>
                <a:spcPct val="150000"/>
              </a:lnSpc>
              <a:spcBef>
                <a:spcPct val="0"/>
              </a:spcBef>
              <a:buClrTx/>
              <a:buFontTx/>
              <a:buNone/>
            </a:pPr>
            <a:r>
              <a:rPr lang="en-US" b="0" dirty="0">
                <a:solidFill>
                  <a:srgbClr val="303B2C"/>
                </a:solidFill>
              </a:rPr>
              <a:t>Standard price:	$30/unit</a:t>
            </a:r>
          </a:p>
          <a:p>
            <a:pPr>
              <a:lnSpc>
                <a:spcPct val="150000"/>
              </a:lnSpc>
              <a:spcBef>
                <a:spcPct val="0"/>
              </a:spcBef>
              <a:buClrTx/>
              <a:buFontTx/>
              <a:buNone/>
            </a:pPr>
            <a:r>
              <a:rPr lang="en-US" b="0" dirty="0">
                <a:solidFill>
                  <a:srgbClr val="303B2C"/>
                </a:solidFill>
              </a:rPr>
              <a:t>Labor input:  	500 hours</a:t>
            </a:r>
          </a:p>
          <a:p>
            <a:pPr>
              <a:lnSpc>
                <a:spcPct val="150000"/>
              </a:lnSpc>
              <a:spcBef>
                <a:spcPct val="0"/>
              </a:spcBef>
              <a:buClrTx/>
              <a:buFontTx/>
              <a:buNone/>
            </a:pPr>
            <a:r>
              <a:rPr lang="en-US" b="0" dirty="0">
                <a:solidFill>
                  <a:srgbClr val="303B2C"/>
                </a:solidFill>
              </a:rPr>
              <a:t>Cost of labor:	$25/hour</a:t>
            </a:r>
          </a:p>
          <a:p>
            <a:pPr>
              <a:lnSpc>
                <a:spcPct val="150000"/>
              </a:lnSpc>
              <a:spcBef>
                <a:spcPct val="0"/>
              </a:spcBef>
              <a:buClrTx/>
              <a:buFontTx/>
              <a:buNone/>
            </a:pPr>
            <a:r>
              <a:rPr lang="en-US" b="0" dirty="0">
                <a:solidFill>
                  <a:srgbClr val="303B2C"/>
                </a:solidFill>
              </a:rPr>
              <a:t>Cost of materials: 	$5,000</a:t>
            </a:r>
          </a:p>
          <a:p>
            <a:pPr>
              <a:lnSpc>
                <a:spcPct val="150000"/>
              </a:lnSpc>
              <a:spcBef>
                <a:spcPct val="0"/>
              </a:spcBef>
              <a:buClrTx/>
              <a:buFontTx/>
              <a:buNone/>
            </a:pPr>
            <a:r>
              <a:rPr lang="en-US" b="0" dirty="0">
                <a:solidFill>
                  <a:srgbClr val="303B2C"/>
                </a:solidFill>
              </a:rPr>
              <a:t>Cost of overhead: 	2× labor cost</a:t>
            </a:r>
          </a:p>
        </p:txBody>
      </p:sp>
      <p:sp>
        <p:nvSpPr>
          <p:cNvPr id="40964" name="Rectangle 4"/>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 Calculation Example</a:t>
            </a:r>
          </a:p>
        </p:txBody>
      </p:sp>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34</a:t>
            </a:fld>
            <a:endParaRPr lang="en-US" sz="1100" dirty="0">
              <a:solidFill>
                <a:schemeClr val="tx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03"/>
                                        </p:tgtEl>
                                        <p:attrNameLst>
                                          <p:attrName>style.visibility</p:attrName>
                                        </p:attrNameLst>
                                      </p:cBhvr>
                                      <p:to>
                                        <p:strVal val="visible"/>
                                      </p:to>
                                    </p:set>
                                    <p:anim calcmode="lin" valueType="num">
                                      <p:cBhvr additive="base">
                                        <p:cTn id="7" dur="500" fill="hold"/>
                                        <p:tgtEl>
                                          <p:spTgt spid="256003"/>
                                        </p:tgtEl>
                                        <p:attrNameLst>
                                          <p:attrName>ppt_x</p:attrName>
                                        </p:attrNameLst>
                                      </p:cBhvr>
                                      <p:tavLst>
                                        <p:tav tm="0">
                                          <p:val>
                                            <p:strVal val="0-#ppt_w/2"/>
                                          </p:val>
                                        </p:tav>
                                        <p:tav tm="100000">
                                          <p:val>
                                            <p:strVal val="#ppt_x"/>
                                          </p:val>
                                        </p:tav>
                                      </p:tavLst>
                                    </p:anim>
                                    <p:anim calcmode="lin" valueType="num">
                                      <p:cBhvr additive="base">
                                        <p:cTn id="8" dur="500" fill="hold"/>
                                        <p:tgtEl>
                                          <p:spTgt spid="2560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3"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2"/>
          <p:cNvSpPr>
            <a:spLocks noGrp="1" noChangeArrowheads="1"/>
          </p:cNvSpPr>
          <p:nvPr>
            <p:ph type="title"/>
          </p:nvPr>
        </p:nvSpPr>
        <p:spPr>
          <a:xfrm>
            <a:off x="667719" y="333223"/>
            <a:ext cx="10515600" cy="1077218"/>
          </a:xfrm>
          <a:noFill/>
        </p:spPr>
        <p:txBody>
          <a:bodyPr vert="horz" lIns="90488" tIns="44450" rIns="90488" bIns="44450" rtlCol="0" anchor="b">
            <a:normAutofit/>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Solution</a:t>
            </a:r>
            <a:endParaRPr lang="en-US" sz="21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2050" name="Object 3"/>
          <p:cNvGraphicFramePr>
            <a:graphicFrameLocks noChangeAspect="1"/>
          </p:cNvGraphicFramePr>
          <p:nvPr>
            <p:extLst>
              <p:ext uri="{D42A27DB-BD31-4B8C-83A1-F6EECF244321}">
                <p14:modId xmlns:p14="http://schemas.microsoft.com/office/powerpoint/2010/main" val="1479460458"/>
              </p:ext>
            </p:extLst>
          </p:nvPr>
        </p:nvGraphicFramePr>
        <p:xfrm>
          <a:off x="869770" y="1419933"/>
          <a:ext cx="8349598" cy="896601"/>
        </p:xfrm>
        <a:graphic>
          <a:graphicData uri="http://schemas.openxmlformats.org/presentationml/2006/ole">
            <mc:AlternateContent xmlns:mc="http://schemas.openxmlformats.org/markup-compatibility/2006">
              <mc:Choice xmlns:v="urn:schemas-microsoft-com:vml" Requires="v">
                <p:oleObj name="Equation" r:id="rId3" imgW="3429000" imgH="368300" progId="Equation.3">
                  <p:embed/>
                </p:oleObj>
              </mc:Choice>
              <mc:Fallback>
                <p:oleObj name="Equation" r:id="rId3" imgW="3429000" imgH="368300" progId="Equation.3">
                  <p:embed/>
                  <p:pic>
                    <p:nvPicPr>
                      <p:cNvPr id="205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770" y="1419933"/>
                        <a:ext cx="8349598" cy="896601"/>
                      </a:xfrm>
                      <a:prstGeom prst="rect">
                        <a:avLst/>
                      </a:prstGeom>
                      <a:noFill/>
                      <a:ln>
                        <a:noFill/>
                      </a:ln>
                      <a:effectLst/>
                      <a:extLst>
                        <a:ext uri="{909E8E84-426E-40dd-AFC4-6F175D3DCCD1}">
                          <a14:hiddenFill xmlns="" xmlns:a14="http://schemas.microsoft.com/office/drawing/2010/main">
                            <a:solidFill>
                              <a:srgbClr val="397968"/>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2051" name="Object 4"/>
          <p:cNvGraphicFramePr>
            <a:graphicFrameLocks noChangeAspect="1"/>
          </p:cNvGraphicFramePr>
          <p:nvPr>
            <p:extLst>
              <p:ext uri="{D42A27DB-BD31-4B8C-83A1-F6EECF244321}">
                <p14:modId xmlns:p14="http://schemas.microsoft.com/office/powerpoint/2010/main" val="286548572"/>
              </p:ext>
            </p:extLst>
          </p:nvPr>
        </p:nvGraphicFramePr>
        <p:xfrm>
          <a:off x="1132801" y="2419351"/>
          <a:ext cx="9214526" cy="1018422"/>
        </p:xfrm>
        <a:graphic>
          <a:graphicData uri="http://schemas.openxmlformats.org/presentationml/2006/ole">
            <mc:AlternateContent xmlns:mc="http://schemas.openxmlformats.org/markup-compatibility/2006">
              <mc:Choice xmlns:v="urn:schemas-microsoft-com:vml" Requires="v">
                <p:oleObj name="Equation" r:id="rId5" imgW="3784600" imgH="419100" progId="Equation.3">
                  <p:embed/>
                </p:oleObj>
              </mc:Choice>
              <mc:Fallback>
                <p:oleObj name="Equation" r:id="rId5" imgW="3784600" imgH="419100" progId="Equation.3">
                  <p:embed/>
                  <p:pic>
                    <p:nvPicPr>
                      <p:cNvPr id="2051"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2801" y="2419351"/>
                        <a:ext cx="9214526" cy="1018422"/>
                      </a:xfrm>
                      <a:prstGeom prst="rect">
                        <a:avLst/>
                      </a:prstGeom>
                      <a:noFill/>
                      <a:ln>
                        <a:noFill/>
                      </a:ln>
                      <a:effectLst/>
                      <a:extLst>
                        <a:ext uri="{909E8E84-426E-40dd-AFC4-6F175D3DCCD1}">
                          <a14:hiddenFill xmlns="" xmlns:a14="http://schemas.microsoft.com/office/drawing/2010/main">
                            <a:solidFill>
                              <a:srgbClr val="397968"/>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2052" name="Object 5"/>
          <p:cNvGraphicFramePr>
            <a:graphicFrameLocks noChangeAspect="1"/>
          </p:cNvGraphicFramePr>
          <p:nvPr>
            <p:extLst>
              <p:ext uri="{D42A27DB-BD31-4B8C-83A1-F6EECF244321}">
                <p14:modId xmlns:p14="http://schemas.microsoft.com/office/powerpoint/2010/main" val="1850654669"/>
              </p:ext>
            </p:extLst>
          </p:nvPr>
        </p:nvGraphicFramePr>
        <p:xfrm>
          <a:off x="3619267" y="4417518"/>
          <a:ext cx="1425302" cy="433682"/>
        </p:xfrm>
        <a:graphic>
          <a:graphicData uri="http://schemas.openxmlformats.org/presentationml/2006/ole">
            <mc:AlternateContent xmlns:mc="http://schemas.openxmlformats.org/markup-compatibility/2006">
              <mc:Choice xmlns:v="urn:schemas-microsoft-com:vml" Requires="v">
                <p:oleObj name="Equation" r:id="rId7" imgW="583693" imgH="177646" progId="Equation.3">
                  <p:embed/>
                </p:oleObj>
              </mc:Choice>
              <mc:Fallback>
                <p:oleObj name="Equation" r:id="rId7" imgW="583693" imgH="177646" progId="Equation.3">
                  <p:embed/>
                  <p:pic>
                    <p:nvPicPr>
                      <p:cNvPr id="2052"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19267" y="4417518"/>
                        <a:ext cx="1425302" cy="433682"/>
                      </a:xfrm>
                      <a:prstGeom prst="rect">
                        <a:avLst/>
                      </a:prstGeom>
                      <a:noFill/>
                      <a:ln>
                        <a:noFill/>
                      </a:ln>
                      <a:effectLst/>
                      <a:extLst>
                        <a:ext uri="{909E8E84-426E-40dd-AFC4-6F175D3DCCD1}">
                          <a14:hiddenFill xmlns="" xmlns:a14="http://schemas.microsoft.com/office/drawing/2010/main">
                            <a:solidFill>
                              <a:srgbClr val="397968"/>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2054" name="Text Box 6"/>
          <p:cNvSpPr txBox="1">
            <a:spLocks noChangeArrowheads="1"/>
          </p:cNvSpPr>
          <p:nvPr/>
        </p:nvSpPr>
        <p:spPr bwMode="auto">
          <a:xfrm>
            <a:off x="1146873" y="4899025"/>
            <a:ext cx="10515599" cy="1077218"/>
          </a:xfrm>
          <a:prstGeom prst="rect">
            <a:avLst/>
          </a:prstGeom>
          <a:noFill/>
          <a:ln w="12700">
            <a:noFill/>
            <a:miter lim="800000"/>
            <a:headEnd/>
            <a:tailEnd/>
          </a:ln>
        </p:spPr>
        <p:txBody>
          <a:bodyPr wrap="square">
            <a:spAutoFit/>
          </a:bodyPr>
          <a:lstStyle/>
          <a:p>
            <a:pPr algn="ctr"/>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implication of an unitless measure of productivity?</a:t>
            </a:r>
          </a:p>
        </p:txBody>
      </p:sp>
      <p:graphicFrame>
        <p:nvGraphicFramePr>
          <p:cNvPr id="2055" name="Object 4"/>
          <p:cNvGraphicFramePr>
            <a:graphicFrameLocks noChangeAspect="1"/>
          </p:cNvGraphicFramePr>
          <p:nvPr>
            <p:extLst>
              <p:ext uri="{D42A27DB-BD31-4B8C-83A1-F6EECF244321}">
                <p14:modId xmlns:p14="http://schemas.microsoft.com/office/powerpoint/2010/main" val="2409785396"/>
              </p:ext>
            </p:extLst>
          </p:nvPr>
        </p:nvGraphicFramePr>
        <p:xfrm>
          <a:off x="3619267" y="3485598"/>
          <a:ext cx="1854111" cy="1020857"/>
        </p:xfrm>
        <a:graphic>
          <a:graphicData uri="http://schemas.openxmlformats.org/presentationml/2006/ole">
            <mc:AlternateContent xmlns:mc="http://schemas.openxmlformats.org/markup-compatibility/2006">
              <mc:Choice xmlns:v="urn:schemas-microsoft-com:vml" Requires="v">
                <p:oleObj name="Equation" r:id="rId9" imgW="761669" imgH="418918" progId="Equation.3">
                  <p:embed/>
                </p:oleObj>
              </mc:Choice>
              <mc:Fallback>
                <p:oleObj name="Equation" r:id="rId9" imgW="761669" imgH="418918" progId="Equation.3">
                  <p:embed/>
                  <p:pic>
                    <p:nvPicPr>
                      <p:cNvPr id="2055" name="Object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19267" y="3485598"/>
                        <a:ext cx="1854111" cy="1020857"/>
                      </a:xfrm>
                      <a:prstGeom prst="rect">
                        <a:avLst/>
                      </a:prstGeom>
                      <a:noFill/>
                      <a:ln>
                        <a:noFill/>
                      </a:ln>
                      <a:effectLst/>
                      <a:extLst>
                        <a:ext uri="{909E8E84-426E-40dd-AFC4-6F175D3DCCD1}">
                          <a14:hiddenFill xmlns="" xmlns:a14="http://schemas.microsoft.com/office/drawing/2010/main">
                            <a:solidFill>
                              <a:srgbClr val="397968"/>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 Growth</a:t>
            </a:r>
          </a:p>
        </p:txBody>
      </p:sp>
      <p:graphicFrame>
        <p:nvGraphicFramePr>
          <p:cNvPr id="4098" name="Object 4"/>
          <p:cNvGraphicFramePr>
            <a:graphicFrameLocks noChangeAspect="1"/>
          </p:cNvGraphicFramePr>
          <p:nvPr>
            <p:extLst>
              <p:ext uri="{D42A27DB-BD31-4B8C-83A1-F6EECF244321}">
                <p14:modId xmlns:p14="http://schemas.microsoft.com/office/powerpoint/2010/main" val="3976082204"/>
              </p:ext>
            </p:extLst>
          </p:nvPr>
        </p:nvGraphicFramePr>
        <p:xfrm>
          <a:off x="838200" y="2133601"/>
          <a:ext cx="10942107" cy="915987"/>
        </p:xfrm>
        <a:graphic>
          <a:graphicData uri="http://schemas.openxmlformats.org/presentationml/2006/ole">
            <mc:AlternateContent xmlns:mc="http://schemas.openxmlformats.org/markup-compatibility/2006">
              <mc:Choice xmlns:v="urn:schemas-microsoft-com:vml" Requires="v">
                <p:oleObj name="Equation" r:id="rId3" imgW="4711700" imgH="393700" progId="Equation.3">
                  <p:embed/>
                </p:oleObj>
              </mc:Choice>
              <mc:Fallback>
                <p:oleObj name="Equation" r:id="rId3" imgW="4711700" imgH="393700" progId="Equation.3">
                  <p:embed/>
                  <p:pic>
                    <p:nvPicPr>
                      <p:cNvPr id="409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2133601"/>
                        <a:ext cx="10942107" cy="915987"/>
                      </a:xfrm>
                      <a:prstGeom prst="rect">
                        <a:avLst/>
                      </a:prstGeom>
                      <a:solidFill>
                        <a:srgbClr val="C4BD97"/>
                      </a:solidFill>
                    </p:spPr>
                  </p:pic>
                </p:oleObj>
              </mc:Fallback>
            </mc:AlternateContent>
          </a:graphicData>
        </a:graphic>
      </p:graphicFrame>
      <p:graphicFrame>
        <p:nvGraphicFramePr>
          <p:cNvPr id="4099" name="Object 5"/>
          <p:cNvGraphicFramePr>
            <a:graphicFrameLocks noChangeAspect="1"/>
          </p:cNvGraphicFramePr>
          <p:nvPr>
            <p:extLst>
              <p:ext uri="{D42A27DB-BD31-4B8C-83A1-F6EECF244321}">
                <p14:modId xmlns:p14="http://schemas.microsoft.com/office/powerpoint/2010/main" val="2748879697"/>
              </p:ext>
            </p:extLst>
          </p:nvPr>
        </p:nvGraphicFramePr>
        <p:xfrm>
          <a:off x="2877193" y="5410527"/>
          <a:ext cx="7146469" cy="915987"/>
        </p:xfrm>
        <a:graphic>
          <a:graphicData uri="http://schemas.openxmlformats.org/presentationml/2006/ole">
            <mc:AlternateContent xmlns:mc="http://schemas.openxmlformats.org/markup-compatibility/2006">
              <mc:Choice xmlns:v="urn:schemas-microsoft-com:vml" Requires="v">
                <p:oleObj name="Equation" r:id="rId5" imgW="2882900" imgH="368300" progId="Equation.3">
                  <p:embed/>
                </p:oleObj>
              </mc:Choice>
              <mc:Fallback>
                <p:oleObj name="Equation" r:id="rId5" imgW="2882900" imgH="368300" progId="Equation.3">
                  <p:embed/>
                  <p:pic>
                    <p:nvPicPr>
                      <p:cNvPr id="4099"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7193" y="5410527"/>
                        <a:ext cx="7146469" cy="915987"/>
                      </a:xfrm>
                      <a:prstGeom prst="rect">
                        <a:avLst/>
                      </a:prstGeom>
                      <a:noFill/>
                      <a:ln>
                        <a:noFill/>
                      </a:ln>
                      <a:effectLst/>
                      <a:extLst>
                        <a:ext uri="{909E8E84-426E-40dd-AFC4-6F175D3DCCD1}">
                          <a14:hiddenFill xmlns="" xmlns:a14="http://schemas.microsoft.com/office/drawing/2010/main">
                            <a:solidFill>
                              <a:srgbClr val="397968"/>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4101" name="Text Box 6"/>
          <p:cNvSpPr txBox="1">
            <a:spLocks noChangeArrowheads="1"/>
          </p:cNvSpPr>
          <p:nvPr/>
        </p:nvSpPr>
        <p:spPr bwMode="auto">
          <a:xfrm>
            <a:off x="838200" y="3319464"/>
            <a:ext cx="10515600" cy="1384995"/>
          </a:xfrm>
          <a:prstGeom prst="rect">
            <a:avLst/>
          </a:prstGeom>
          <a:noFill/>
          <a:ln w="12700">
            <a:noFill/>
            <a:miter lim="800000"/>
            <a:headEnd/>
            <a:tailEnd/>
          </a:ln>
        </p:spPr>
        <p:txBody>
          <a:bodyPr wrap="square">
            <a:spAutoFit/>
          </a:bodyPr>
          <a:lstStyle/>
          <a:p>
            <a:pPr algn="ctr"/>
            <a:r>
              <a:rPr lang="en-US" sz="2800" dirty="0">
                <a:latin typeface="Times New Roman" panose="02020603050405020304" pitchFamily="18" charset="0"/>
                <a:cs typeface="Times New Roman" panose="02020603050405020304" pitchFamily="18" charset="0"/>
              </a:rPr>
              <a:t>Example: Labor productivity on the ABC assembly line was 25 units per hour in 2014. In 2015, labor productivity was 23 units per hour. What was the productivity growth from 2014 to 2015?</a:t>
            </a:r>
          </a:p>
        </p:txBody>
      </p:sp>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36</a:t>
            </a:fld>
            <a:endParaRPr lang="en-US" sz="11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xfrm>
            <a:off x="291885" y="1690688"/>
            <a:ext cx="11608230" cy="4351338"/>
          </a:xfrm>
        </p:spPr>
        <p:txBody>
          <a:bodyPr>
            <a:noAutofit/>
          </a:bodyPr>
          <a:lstStyle/>
          <a:p>
            <a:pPr algn="just" eaLnBrk="1" hangingPunct="1"/>
            <a:r>
              <a:rPr lang="en-US" b="0" dirty="0">
                <a:latin typeface="Times New Roman" panose="02020603050405020304" pitchFamily="18" charset="0"/>
                <a:cs typeface="Times New Roman" panose="02020603050405020304" pitchFamily="18" charset="0"/>
              </a:rPr>
              <a:t>Service sector productivity is difficult to measure and manage because</a:t>
            </a:r>
          </a:p>
          <a:p>
            <a:pPr lvl="1" algn="just" eaLnBrk="1" hangingPunct="1"/>
            <a:r>
              <a:rPr lang="en-US" sz="2800" dirty="0">
                <a:latin typeface="Times New Roman" panose="02020603050405020304" pitchFamily="18" charset="0"/>
                <a:cs typeface="Times New Roman" panose="02020603050405020304" pitchFamily="18" charset="0"/>
              </a:rPr>
              <a:t>It involves intellectual activities</a:t>
            </a:r>
          </a:p>
          <a:p>
            <a:pPr lvl="1" algn="just" eaLnBrk="1" hangingPunct="1"/>
            <a:r>
              <a:rPr lang="en-US" sz="2800" dirty="0">
                <a:latin typeface="Times New Roman" panose="02020603050405020304" pitchFamily="18" charset="0"/>
                <a:cs typeface="Times New Roman" panose="02020603050405020304" pitchFamily="18" charset="0"/>
              </a:rPr>
              <a:t>It has a high degree of variability</a:t>
            </a:r>
          </a:p>
          <a:p>
            <a:pPr algn="just" eaLnBrk="1" hangingPunct="1"/>
            <a:r>
              <a:rPr lang="en-US" b="0" dirty="0">
                <a:latin typeface="Times New Roman" panose="02020603050405020304" pitchFamily="18" charset="0"/>
                <a:cs typeface="Times New Roman" panose="02020603050405020304" pitchFamily="18" charset="0"/>
              </a:rPr>
              <a:t>A useful measure related to productivity is </a:t>
            </a:r>
            <a:r>
              <a:rPr lang="en-US" i="1" dirty="0">
                <a:latin typeface="Times New Roman" panose="02020603050405020304" pitchFamily="18" charset="0"/>
                <a:cs typeface="Times New Roman" panose="02020603050405020304" pitchFamily="18" charset="0"/>
              </a:rPr>
              <a:t>process yield</a:t>
            </a:r>
          </a:p>
          <a:p>
            <a:pPr lvl="1" algn="just"/>
            <a:r>
              <a:rPr lang="en-US" sz="2800" dirty="0">
                <a:latin typeface="Times New Roman" panose="02020603050405020304" pitchFamily="18" charset="0"/>
                <a:cs typeface="Times New Roman" panose="02020603050405020304" pitchFamily="18" charset="0"/>
              </a:rPr>
              <a:t>Where products are involved</a:t>
            </a:r>
          </a:p>
          <a:p>
            <a:pPr lvl="2" algn="just"/>
            <a:r>
              <a:rPr lang="en-US" sz="2800" dirty="0">
                <a:latin typeface="Times New Roman" panose="02020603050405020304" pitchFamily="18" charset="0"/>
                <a:cs typeface="Times New Roman" panose="02020603050405020304" pitchFamily="18" charset="0"/>
              </a:rPr>
              <a:t>Ratio of output of good product to the quantity of raw material input</a:t>
            </a:r>
          </a:p>
          <a:p>
            <a:pPr lvl="1" algn="just"/>
            <a:r>
              <a:rPr lang="en-US" sz="2800" dirty="0">
                <a:latin typeface="Times New Roman" panose="02020603050405020304" pitchFamily="18" charset="0"/>
                <a:cs typeface="Times New Roman" panose="02020603050405020304" pitchFamily="18" charset="0"/>
              </a:rPr>
              <a:t>Where services are involved, process yield measurement is often dependent on the process: </a:t>
            </a:r>
          </a:p>
          <a:p>
            <a:pPr lvl="2" algn="just"/>
            <a:r>
              <a:rPr lang="en-US" sz="2800" dirty="0">
                <a:latin typeface="Times New Roman" panose="02020603050405020304" pitchFamily="18" charset="0"/>
                <a:cs typeface="Times New Roman" panose="02020603050405020304" pitchFamily="18" charset="0"/>
              </a:rPr>
              <a:t>Ratio of cars rented to cars available for a given day </a:t>
            </a:r>
          </a:p>
          <a:p>
            <a:pPr lvl="2" algn="just"/>
            <a:r>
              <a:rPr lang="en-US" sz="2800" dirty="0">
                <a:latin typeface="Times New Roman" panose="02020603050405020304" pitchFamily="18" charset="0"/>
                <a:cs typeface="Times New Roman" panose="02020603050405020304" pitchFamily="18" charset="0"/>
              </a:rPr>
              <a:t>Ratio of student acceptances to the total number of students approved for admission</a:t>
            </a:r>
          </a:p>
        </p:txBody>
      </p:sp>
      <p:sp>
        <p:nvSpPr>
          <p:cNvPr id="4301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Service Sector Productivity</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37</a:t>
            </a:fld>
            <a:endParaRPr lang="en-US" sz="1100" dirty="0">
              <a:solidFill>
                <a:schemeClr val="tx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207694"/>
            <a:ext cx="10515600" cy="1143000"/>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Affecting Productivity</a:t>
            </a:r>
            <a:endParaRPr lang="en-US" sz="37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458" name="Rectangle 26"/>
          <p:cNvSpPr>
            <a:spLocks noChangeArrowheads="1"/>
          </p:cNvSpPr>
          <p:nvPr/>
        </p:nvSpPr>
        <p:spPr bwMode="auto">
          <a:xfrm>
            <a:off x="1325105" y="2418179"/>
            <a:ext cx="2466814" cy="1552414"/>
          </a:xfrm>
          <a:prstGeom prst="rect">
            <a:avLst/>
          </a:prstGeom>
          <a:solidFill>
            <a:schemeClr val="accent2"/>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Capital</a:t>
            </a:r>
          </a:p>
        </p:txBody>
      </p:sp>
      <p:sp>
        <p:nvSpPr>
          <p:cNvPr id="18459" name="Rectangle 27"/>
          <p:cNvSpPr>
            <a:spLocks noChangeArrowheads="1"/>
          </p:cNvSpPr>
          <p:nvPr/>
        </p:nvSpPr>
        <p:spPr bwMode="auto">
          <a:xfrm>
            <a:off x="4969143" y="3485664"/>
            <a:ext cx="2466814" cy="1552414"/>
          </a:xfrm>
          <a:prstGeom prst="rect">
            <a:avLst/>
          </a:prstGeom>
          <a:solidFill>
            <a:srgbClr val="00B050"/>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a:t>
            </a:r>
          </a:p>
        </p:txBody>
      </p:sp>
      <p:sp>
        <p:nvSpPr>
          <p:cNvPr id="18460" name="Rectangle 28"/>
          <p:cNvSpPr>
            <a:spLocks noChangeArrowheads="1"/>
          </p:cNvSpPr>
          <p:nvPr/>
        </p:nvSpPr>
        <p:spPr bwMode="auto">
          <a:xfrm>
            <a:off x="1339957" y="5038078"/>
            <a:ext cx="2466814" cy="1552414"/>
          </a:xfrm>
          <a:prstGeom prst="rect">
            <a:avLst/>
          </a:prstGeom>
          <a:solidFill>
            <a:srgbClr val="8E5A6D"/>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Technology</a:t>
            </a:r>
          </a:p>
        </p:txBody>
      </p:sp>
      <p:sp>
        <p:nvSpPr>
          <p:cNvPr id="18461" name="Rectangle 29"/>
          <p:cNvSpPr>
            <a:spLocks noChangeArrowheads="1"/>
          </p:cNvSpPr>
          <p:nvPr/>
        </p:nvSpPr>
        <p:spPr bwMode="auto">
          <a:xfrm>
            <a:off x="8735878" y="4836339"/>
            <a:ext cx="2466814" cy="1552414"/>
          </a:xfrm>
          <a:prstGeom prst="rect">
            <a:avLst/>
          </a:prstGeom>
          <a:solidFill>
            <a:srgbClr val="0070C0"/>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a:t>
            </a:r>
          </a:p>
        </p:txBody>
      </p:sp>
      <p:sp>
        <p:nvSpPr>
          <p:cNvPr id="18462" name="Rectangle 30"/>
          <p:cNvSpPr>
            <a:spLocks noChangeArrowheads="1"/>
          </p:cNvSpPr>
          <p:nvPr/>
        </p:nvSpPr>
        <p:spPr bwMode="auto">
          <a:xfrm>
            <a:off x="8610600" y="2418179"/>
            <a:ext cx="2466814" cy="1552414"/>
          </a:xfrm>
          <a:prstGeom prst="rect">
            <a:avLst/>
          </a:prstGeom>
          <a:solidFill>
            <a:srgbClr val="FFFF00"/>
          </a:solidFill>
          <a:ln w="12700">
            <a:solidFill>
              <a:schemeClr val="tx1"/>
            </a:solidFill>
            <a:miter lim="800000"/>
            <a:headEnd/>
            <a:tailEnd/>
          </a:ln>
          <a:effectLst/>
          <a:scene3d>
            <a:camera prst="orthographicFront"/>
            <a:lightRig rig="threePt" dir="t"/>
          </a:scene3d>
          <a:sp3d>
            <a:bevelT prst="angle"/>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p>
        </p:txBody>
      </p:sp>
      <p:sp>
        <p:nvSpPr>
          <p:cNvPr id="10" name="TextBox 9"/>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38</a:t>
            </a:fld>
            <a:endParaRPr lang="en-US" sz="1100" dirty="0">
              <a:solidFill>
                <a:schemeClr val="tx2"/>
              </a:solidFill>
            </a:endParaRPr>
          </a:p>
        </p:txBody>
      </p:sp>
    </p:spTree>
  </p:cSld>
  <p:clrMapOvr>
    <a:masterClrMapping/>
  </p:clrMapOvr>
  <p:transition>
    <p:dissolv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838200" y="1445430"/>
            <a:ext cx="10515600" cy="4351338"/>
          </a:xfrm>
          <a:noFill/>
        </p:spPr>
        <p:txBody>
          <a:bodyPr vert="horz" lIns="90488" tIns="44450" rIns="90488" bIns="44450" rtlCol="0">
            <a:noAutofit/>
          </a:bodyPr>
          <a:lstStyle/>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Develop productivity measures for all operations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Determine critical (bottleneck) operations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Develop methods for productivity improvements</a:t>
            </a:r>
          </a:p>
          <a:p>
            <a:pPr marL="457200" indent="-457200">
              <a:lnSpc>
                <a:spcPct val="80000"/>
              </a:lnSpc>
              <a:spcBef>
                <a:spcPct val="40000"/>
              </a:spcBef>
              <a:spcAft>
                <a:spcPct val="10000"/>
              </a:spcAft>
              <a:buFontTx/>
              <a:buAutoNum type="arabicPeriod"/>
            </a:pPr>
            <a:r>
              <a:rPr lang="en-US" sz="2400" dirty="0">
                <a:latin typeface="Times New Roman" panose="02020603050405020304" pitchFamily="18" charset="0"/>
                <a:cs typeface="Times New Roman" panose="02020603050405020304" pitchFamily="18" charset="0"/>
              </a:rPr>
              <a:t>Establish reasonable goals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Make it clear that management supports and encourages productivity improvement</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Measure and publicize improvements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Don’t confuse </a:t>
            </a:r>
            <a:r>
              <a:rPr lang="en-US" sz="2400" i="1" dirty="0">
                <a:latin typeface="Times New Roman" panose="02020603050405020304" pitchFamily="18" charset="0"/>
                <a:cs typeface="Times New Roman" panose="02020603050405020304" pitchFamily="18" charset="0"/>
              </a:rPr>
              <a:t>productivity</a:t>
            </a:r>
            <a:r>
              <a:rPr lang="en-US" sz="2400" dirty="0">
                <a:latin typeface="Times New Roman" panose="02020603050405020304" pitchFamily="18" charset="0"/>
                <a:cs typeface="Times New Roman" panose="02020603050405020304" pitchFamily="18" charset="0"/>
              </a:rPr>
              <a:t> with </a:t>
            </a:r>
            <a:r>
              <a:rPr lang="en-US" sz="2400" i="1" dirty="0">
                <a:latin typeface="Times New Roman" panose="02020603050405020304" pitchFamily="18" charset="0"/>
                <a:cs typeface="Times New Roman" panose="02020603050405020304" pitchFamily="18" charset="0"/>
              </a:rPr>
              <a:t>efficiency</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Outsourcing tends to improve quality to increase the productivity </a:t>
            </a:r>
          </a:p>
        </p:txBody>
      </p:sp>
      <p:sp>
        <p:nvSpPr>
          <p:cNvPr id="45058" name="Rectangle 2"/>
          <p:cNvSpPr>
            <a:spLocks noGrp="1" noChangeArrowheads="1"/>
          </p:cNvSpPr>
          <p:nvPr>
            <p:ph type="title"/>
          </p:nvPr>
        </p:nvSpPr>
        <p:spPr>
          <a:xfrm>
            <a:off x="838200" y="433953"/>
            <a:ext cx="10515600" cy="825497"/>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Improving Productivity</a:t>
            </a:r>
            <a:endParaRPr lang="en-US" sz="21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39</a:t>
            </a:fld>
            <a:endParaRPr lang="en-US" sz="1100" dirty="0">
              <a:solidFill>
                <a:schemeClr val="tx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wipe(left)">
                                      <p:cBhvr>
                                        <p:cTn id="7" dur="500"/>
                                        <p:tgtEl>
                                          <p:spTgt spid="204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wipe(left)">
                                      <p:cBhvr>
                                        <p:cTn id="12" dur="500"/>
                                        <p:tgtEl>
                                          <p:spTgt spid="204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wipe(left)">
                                      <p:cBhvr>
                                        <p:cTn id="17" dur="500"/>
                                        <p:tgtEl>
                                          <p:spTgt spid="204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wipe(left)">
                                      <p:cBhvr>
                                        <p:cTn id="22" dur="500"/>
                                        <p:tgtEl>
                                          <p:spTgt spid="2048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483">
                                            <p:txEl>
                                              <p:pRg st="4" end="4"/>
                                            </p:txEl>
                                          </p:spTgt>
                                        </p:tgtEl>
                                        <p:attrNameLst>
                                          <p:attrName>style.visibility</p:attrName>
                                        </p:attrNameLst>
                                      </p:cBhvr>
                                      <p:to>
                                        <p:strVal val="visible"/>
                                      </p:to>
                                    </p:set>
                                    <p:animEffect transition="in" filter="wipe(left)">
                                      <p:cBhvr>
                                        <p:cTn id="27" dur="500"/>
                                        <p:tgtEl>
                                          <p:spTgt spid="2048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483">
                                            <p:txEl>
                                              <p:pRg st="5" end="5"/>
                                            </p:txEl>
                                          </p:spTgt>
                                        </p:tgtEl>
                                        <p:attrNameLst>
                                          <p:attrName>style.visibility</p:attrName>
                                        </p:attrNameLst>
                                      </p:cBhvr>
                                      <p:to>
                                        <p:strVal val="visible"/>
                                      </p:to>
                                    </p:set>
                                    <p:animEffect transition="in" filter="wipe(left)">
                                      <p:cBhvr>
                                        <p:cTn id="32" dur="500"/>
                                        <p:tgtEl>
                                          <p:spTgt spid="2048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0483">
                                            <p:txEl>
                                              <p:pRg st="6" end="6"/>
                                            </p:txEl>
                                          </p:spTgt>
                                        </p:tgtEl>
                                        <p:attrNameLst>
                                          <p:attrName>style.visibility</p:attrName>
                                        </p:attrNameLst>
                                      </p:cBhvr>
                                      <p:to>
                                        <p:strVal val="visible"/>
                                      </p:to>
                                    </p:set>
                                    <p:animEffect transition="in" filter="wipe(left)">
                                      <p:cBhvr>
                                        <p:cTn id="37" dur="500"/>
                                        <p:tgtEl>
                                          <p:spTgt spid="20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643036-E10A-4160-AEDD-1D6D3F4788CA}"/>
</file>

<file path=customXml/itemProps2.xml><?xml version="1.0" encoding="utf-8"?>
<ds:datastoreItem xmlns:ds="http://schemas.openxmlformats.org/officeDocument/2006/customXml" ds:itemID="{2E110B0E-7642-48F5-B0DA-019F0D1E8E55}"/>
</file>

<file path=customXml/itemProps3.xml><?xml version="1.0" encoding="utf-8"?>
<ds:datastoreItem xmlns:ds="http://schemas.openxmlformats.org/officeDocument/2006/customXml" ds:itemID="{F01863A1-751D-49C5-8315-6AA3CF7E2353}"/>
</file>

<file path=docProps/app.xml><?xml version="1.0" encoding="utf-8"?>
<Properties xmlns="http://schemas.openxmlformats.org/officeDocument/2006/extended-properties" xmlns:vt="http://schemas.openxmlformats.org/officeDocument/2006/docPropsVTypes">
  <TotalTime>750</TotalTime>
  <Words>1558</Words>
  <Application>Microsoft Office PowerPoint</Application>
  <PresentationFormat>Widescreen</PresentationFormat>
  <Paragraphs>366</Paragraphs>
  <Slides>40</Slides>
  <Notes>36</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0" baseType="lpstr">
      <vt:lpstr>ADLaM Display</vt:lpstr>
      <vt:lpstr>Arial</vt:lpstr>
      <vt:lpstr>Calibri</vt:lpstr>
      <vt:lpstr>Calibri Light</vt:lpstr>
      <vt:lpstr>Proxima Nova Rg</vt:lpstr>
      <vt:lpstr>Times</vt:lpstr>
      <vt:lpstr>Times New Roman</vt:lpstr>
      <vt:lpstr>Wingdings</vt:lpstr>
      <vt:lpstr>Office Theme</vt:lpstr>
      <vt:lpstr>Equation</vt:lpstr>
      <vt:lpstr>PowerPoint Presentation</vt:lpstr>
      <vt:lpstr>PowerPoint Presentation</vt:lpstr>
      <vt:lpstr>Chapter Focus</vt:lpstr>
      <vt:lpstr>Competitiveness</vt:lpstr>
      <vt:lpstr>Marketing’s Influence</vt:lpstr>
      <vt:lpstr>Businesses Compete Using Operations</vt:lpstr>
      <vt:lpstr>Why Some Organizations Fail</vt:lpstr>
      <vt:lpstr>Hierarchical Planning</vt:lpstr>
      <vt:lpstr>Mission</vt:lpstr>
      <vt:lpstr>Mission Statement</vt:lpstr>
      <vt:lpstr>Goals</vt:lpstr>
      <vt:lpstr>Strategies</vt:lpstr>
      <vt:lpstr>Tactics and Operations</vt:lpstr>
      <vt:lpstr>Core Competencies</vt:lpstr>
      <vt:lpstr>Sample Operations Strategies</vt:lpstr>
      <vt:lpstr>Strategy Formulation</vt:lpstr>
      <vt:lpstr>Strategy Formulation (cont.)</vt:lpstr>
      <vt:lpstr>Environmental Scanning</vt:lpstr>
      <vt:lpstr>Key External Factors</vt:lpstr>
      <vt:lpstr>Key Internal Factors</vt:lpstr>
      <vt:lpstr>Mission and Strategies</vt:lpstr>
      <vt:lpstr>Operations Strategy</vt:lpstr>
      <vt:lpstr>Strategic OM Decision Areas</vt:lpstr>
      <vt:lpstr>Quality-Based Strategies</vt:lpstr>
      <vt:lpstr>Time-Based Strategies</vt:lpstr>
      <vt:lpstr>Time-Based Strategies (cont.)</vt:lpstr>
      <vt:lpstr>Agile Operations</vt:lpstr>
      <vt:lpstr>The Balanced Scorecard Approach</vt:lpstr>
      <vt:lpstr>The Balanced Scorecard</vt:lpstr>
      <vt:lpstr>Productivity</vt:lpstr>
      <vt:lpstr>Why Productivity Matters</vt:lpstr>
      <vt:lpstr>Productivity Measures</vt:lpstr>
      <vt:lpstr>Some examples of partial productivity measures</vt:lpstr>
      <vt:lpstr>Productivity Calculation Example</vt:lpstr>
      <vt:lpstr>Solution</vt:lpstr>
      <vt:lpstr>Productivity Growth</vt:lpstr>
      <vt:lpstr>Service Sector Productivity</vt:lpstr>
      <vt:lpstr>Factors Affecting Productivity</vt:lpstr>
      <vt:lpstr>Improving Productivity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25</cp:revision>
  <dcterms:created xsi:type="dcterms:W3CDTF">2023-04-29T09:08:23Z</dcterms:created>
  <dcterms:modified xsi:type="dcterms:W3CDTF">2024-10-08T18:53:47Z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