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28.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3"/>
  </p:notesMasterIdLst>
  <p:sldIdLst>
    <p:sldId id="256" r:id="rId2"/>
    <p:sldId id="303" r:id="rId3"/>
    <p:sldId id="271" r:id="rId4"/>
    <p:sldId id="313" r:id="rId5"/>
    <p:sldId id="1576" r:id="rId6"/>
    <p:sldId id="1621" r:id="rId7"/>
    <p:sldId id="1593" r:id="rId8"/>
    <p:sldId id="395" r:id="rId9"/>
    <p:sldId id="1594" r:id="rId10"/>
    <p:sldId id="1595" r:id="rId11"/>
    <p:sldId id="1596" r:id="rId12"/>
    <p:sldId id="1597" r:id="rId13"/>
    <p:sldId id="1598" r:id="rId14"/>
    <p:sldId id="1599" r:id="rId15"/>
    <p:sldId id="1600" r:id="rId16"/>
    <p:sldId id="1601" r:id="rId17"/>
    <p:sldId id="1602" r:id="rId18"/>
    <p:sldId id="1603" r:id="rId19"/>
    <p:sldId id="1622" r:id="rId20"/>
    <p:sldId id="1604" r:id="rId21"/>
    <p:sldId id="1605" r:id="rId22"/>
    <p:sldId id="403" r:id="rId23"/>
    <p:sldId id="1606" r:id="rId24"/>
    <p:sldId id="1607" r:id="rId25"/>
    <p:sldId id="1608" r:id="rId26"/>
    <p:sldId id="1609" r:id="rId27"/>
    <p:sldId id="1610" r:id="rId28"/>
    <p:sldId id="1611" r:id="rId29"/>
    <p:sldId id="1612" r:id="rId30"/>
    <p:sldId id="1613" r:id="rId31"/>
    <p:sldId id="1614" r:id="rId32"/>
    <p:sldId id="1615" r:id="rId33"/>
    <p:sldId id="1616" r:id="rId34"/>
    <p:sldId id="1617" r:id="rId35"/>
    <p:sldId id="1618" r:id="rId36"/>
    <p:sldId id="1619" r:id="rId37"/>
    <p:sldId id="1620" r:id="rId38"/>
    <p:sldId id="1481" r:id="rId39"/>
    <p:sldId id="306" r:id="rId40"/>
    <p:sldId id="263" r:id="rId41"/>
    <p:sldId id="481" r:id="rId42"/>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35" autoAdjust="0"/>
    <p:restoredTop sz="88907" autoAdjust="0"/>
  </p:normalViewPr>
  <p:slideViewPr>
    <p:cSldViewPr snapToGrid="0">
      <p:cViewPr varScale="1">
        <p:scale>
          <a:sx n="62" d="100"/>
          <a:sy n="62" d="100"/>
        </p:scale>
        <p:origin x="112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Greetings to all of you, let us continue our conversation and discussion regarding human resources management. We have almost covered the largest percentage of the main human resources functions and practices, and of course these practices differ from one organization to another depending on the nature of its work, its size, the management style, and the philosophy followed.</a:t>
            </a: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374151"/>
                </a:solidFill>
                <a:effectLst/>
                <a:latin typeface="Söhne"/>
              </a:rPr>
              <a:t>In the complex tapestry of organizational success, the well-being of its workforce stands as a cornerstone. As we embark on this exploration of "Employee Safety and Health," we delve into a crucial dimension of workplace dynamics that extends far beyond compliance and regulations. This chapter is a compass guiding us through the intricate landscape of fostering a culture where the welfare of individuals is not merely a checkbox but a living, breathing commitment.</a:t>
            </a:r>
          </a:p>
          <a:p>
            <a:pPr algn="l"/>
            <a:r>
              <a:rPr lang="en-US" b="0" i="0" dirty="0">
                <a:solidFill>
                  <a:srgbClr val="374151"/>
                </a:solidFill>
                <a:effectLst/>
                <a:latin typeface="Söhne"/>
              </a:rPr>
              <a:t>The safety and health of employees are paramount, not only for ethical reasons but also for the sustainable growth and prosperity of any enterprise. In these pages, we unravel the intricacies of creating environments that prioritize the physical and mental well-being of every team member. From understanding regulatory frameworks to embracing proactive measures, this chapter is designed to equip leaders, managers, and employees alike with the knowledge and tools necessary to cultivate a workplace that is not only productive but also compassionate.</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497877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F3F7A8"/>
                </a:solidFill>
                <a:latin typeface="Arial" panose="020B0604020202020204" pitchFamily="34" charset="0"/>
              </a:rPr>
              <a:t>Safety, as are ethics and labor relations, is an important factor in the quality of employees work lives</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6677119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By</a:t>
            </a:r>
            <a:r>
              <a:rPr lang="en-US" baseline="0" dirty="0"/>
              <a:t> the time we have finished this chapter you will be able to:</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3331098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Safety and accident prevention concern managers for several reasons, one of which is the staggering number of workplace accidents.</a:t>
            </a:r>
          </a:p>
          <a:p>
            <a:pPr algn="l"/>
            <a:r>
              <a:rPr lang="en-US" sz="1800" b="0" i="0" u="none" strike="noStrike" baseline="0" dirty="0">
                <a:solidFill>
                  <a:srgbClr val="231F20"/>
                </a:solidFill>
                <a:latin typeface="Arial" panose="020B0604020202020204" pitchFamily="34" charset="0"/>
              </a:rPr>
              <a:t>After inspecting a work site where workers were installing pipes in a 4-foot trench, an OSHA inspector cited an employer for violating the rule requiring employers to have a stairway, ladder, ramp, or other safe means of egress in deep trench excavations.</a:t>
            </a:r>
          </a:p>
          <a:p>
            <a:pPr algn="l"/>
            <a:r>
              <a:rPr lang="en-US" sz="1800" b="0" i="0" u="none" strike="noStrike" baseline="0" dirty="0">
                <a:latin typeface="Times New Roman" panose="02020603050405020304" pitchFamily="18" charset="0"/>
              </a:rPr>
              <a:t>Employers can control workers' compensation costs before accidents by communicating and strictly enforcing safety policies.</a:t>
            </a:r>
            <a:endParaRPr lang="en-US" sz="1800" b="0" i="0" u="none" strike="noStrike" baseline="0" dirty="0">
              <a:solidFill>
                <a:srgbClr val="231F20"/>
              </a:solidFill>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5478633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Congress passed the </a:t>
            </a:r>
            <a:r>
              <a:rPr lang="en-US" sz="1800" b="1" i="0" u="none" strike="noStrike" baseline="0" dirty="0">
                <a:solidFill>
                  <a:srgbClr val="231F20"/>
                </a:solidFill>
                <a:latin typeface="Arial" panose="020B0604020202020204" pitchFamily="34" charset="0"/>
              </a:rPr>
              <a:t>Occupational Safety and Health Act of 1970 </a:t>
            </a:r>
            <a:r>
              <a:rPr lang="en-US" sz="1800" b="0" i="0" u="none" strike="noStrike" baseline="0" dirty="0">
                <a:solidFill>
                  <a:srgbClr val="231F20"/>
                </a:solidFill>
                <a:latin typeface="Arial" panose="020B0604020202020204" pitchFamily="34" charset="0"/>
              </a:rPr>
              <a:t>to assure so far as possible every working man and woman in the nation safe and healthful working conditions and to preserve our human resources.</a:t>
            </a:r>
          </a:p>
          <a:p>
            <a:pPr algn="l"/>
            <a:r>
              <a:rPr lang="en-US" sz="1800" b="0" i="0" u="none" strike="noStrike" baseline="0" dirty="0">
                <a:solidFill>
                  <a:srgbClr val="231F20"/>
                </a:solidFill>
                <a:latin typeface="Arial" panose="020B0604020202020204" pitchFamily="34" charset="0"/>
              </a:rPr>
              <a:t>OSHAs basic purpose is to administer the act and to set and enforce the safety and health standards that apply to almost all workers in the United States. The Department of Labor enforces the standards, and OSHA has inspectors working out of branch offices to ensure compliance.</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244616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To carry out this basic mission, OSHA is responsible for promulgating legally enforceable standards. These are contained in five volumes covering general industry standards, maritime standards, construction standards, other regulations and procedures, and a field operations manual.</a:t>
            </a:r>
          </a:p>
          <a:p>
            <a:pPr algn="l"/>
            <a:r>
              <a:rPr lang="en-US" sz="1800" b="0" i="0" u="none" strike="noStrike" baseline="0" dirty="0">
                <a:solidFill>
                  <a:srgbClr val="231F20"/>
                </a:solidFill>
                <a:latin typeface="Arial" panose="020B0604020202020204" pitchFamily="34" charset="0"/>
              </a:rPr>
              <a:t>OSHAs current record-keeping rules allow the employer to conclude that an event needn’t be reported if the facts so warrant such as if a worker breaks an ankle after catching his foot on his car s seat belt when not at work and parked on the company lot.</a:t>
            </a:r>
          </a:p>
          <a:p>
            <a:pPr algn="l"/>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534821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OSHA enforces its standards through inspections and (if necessary) citations. The inspection is usually unannounced. OSHA may not conduct warrantless inspections without an employer’s consent. However, it may inspect after acquiring an authorized search warrant or its equivalent.</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7476141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The inspection begins when the OSHA officer arrives at the workplace.</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118653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OSHA can impose penalties. These generally range from $5,000 up to $150,000 for willful or repeat serious violations.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560921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What should you do when OSHA inspectors unexpectedly show up? Guidelines include the following:</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271310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616379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491264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Both employers and employees have responsibilities and rights under the Occupational Safety Health Act. </a:t>
            </a:r>
            <a:r>
              <a:rPr lang="en-US" sz="1800" b="0" i="1" u="none" strike="noStrike" baseline="0" dirty="0">
                <a:solidFill>
                  <a:srgbClr val="231F20"/>
                </a:solidFill>
                <a:latin typeface="Arial" panose="020B0604020202020204" pitchFamily="34" charset="0"/>
              </a:rPr>
              <a:t>Employers </a:t>
            </a:r>
            <a:r>
              <a:rPr lang="en-US" sz="1800" b="0" i="0" u="none" strike="noStrike" baseline="0" dirty="0">
                <a:solidFill>
                  <a:srgbClr val="231F20"/>
                </a:solidFill>
                <a:latin typeface="Arial" panose="020B0604020202020204" pitchFamily="34" charset="0"/>
              </a:rPr>
              <a:t>are responsible for providing a workplace free from recognized hazards, for being familiar with mandatory OSHA standards, and for examining workplace conditions to make sure they conform to OSHA standards.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6747561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1" u="none" strike="noStrike" baseline="0" dirty="0">
                <a:solidFill>
                  <a:srgbClr val="231F20"/>
                </a:solidFill>
                <a:latin typeface="Arial" panose="020B0604020202020204" pitchFamily="34" charset="0"/>
              </a:rPr>
              <a:t>Employees </a:t>
            </a:r>
            <a:r>
              <a:rPr lang="en-US" sz="1800" b="0" i="0" u="none" strike="noStrike" baseline="0" dirty="0">
                <a:solidFill>
                  <a:srgbClr val="231F20"/>
                </a:solidFill>
                <a:latin typeface="Arial" panose="020B0604020202020204" pitchFamily="34" charset="0"/>
              </a:rPr>
              <a:t>also have rights and responsibilities, but OSHA can t cite them for violations of their responsibilities.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2105808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Although employees have a responsibility to comply with OSHA standards, they often resist; the employer usually remains liable for any penalties. The refusal of some workers to wear hard hats typifies this problem.</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034438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9732935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There are three basic causes of workplace accidents: chance occurrences, unsafe conditions, and employee’s unsafe acts.</a:t>
            </a:r>
          </a:p>
          <a:p>
            <a:pPr algn="l"/>
            <a:r>
              <a:rPr lang="en-US" sz="1800" b="0" i="0" u="none" strike="noStrike" baseline="0" dirty="0">
                <a:solidFill>
                  <a:srgbClr val="231F20"/>
                </a:solidFill>
                <a:latin typeface="Arial" panose="020B0604020202020204" pitchFamily="34" charset="0"/>
              </a:rPr>
              <a:t>Chance occurrences (such as walking past a window just as someone hits a ball through it) are more or less beyond management’s control.</a:t>
            </a:r>
          </a:p>
          <a:p>
            <a:pPr algn="l"/>
            <a:r>
              <a:rPr lang="en-US" sz="1800" b="0" i="0" u="none" strike="noStrike" baseline="0" dirty="0">
                <a:solidFill>
                  <a:srgbClr val="231F20"/>
                </a:solidFill>
                <a:latin typeface="Arial" panose="020B0604020202020204" pitchFamily="34" charset="0"/>
              </a:rPr>
              <a:t>We will therefore focus on unsafe conditions and unsafe acts.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6014016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The solution here is to identify and eliminate the unsafe conditions. The main aim of the OSHA standards is to address these mechanical and physical accident-causing conditions. The employer’s safety department (if any), and its human resource managers and top managers should take responsibility for identifying unsafe conditions.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0561969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In practice, accident prevention boils down to two basic activities: (1) reducing unsafe conditions and (2) reducing unsafe acts. In large firms, the chief safety officer (often</a:t>
            </a:r>
          </a:p>
          <a:p>
            <a:pPr algn="l"/>
            <a:r>
              <a:rPr lang="en-US" sz="1800" b="0" i="0" u="none" strike="noStrike" baseline="0" dirty="0">
                <a:solidFill>
                  <a:srgbClr val="231F20"/>
                </a:solidFill>
                <a:latin typeface="Arial" panose="020B0604020202020204" pitchFamily="34" charset="0"/>
              </a:rPr>
              <a:t>called the Environmental Health and Safety Officer ) is responsible for this. In smaller firms, managers, including those from human resources, plant management, and first-line managers, share these responsibilities.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6333547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1" u="none" strike="noStrike" baseline="0" dirty="0">
                <a:solidFill>
                  <a:srgbClr val="231F20"/>
                </a:solidFill>
                <a:latin typeface="Arial" panose="020B0604020202020204" pitchFamily="34" charset="0"/>
              </a:rPr>
              <a:t>Reducing unsafe conditions </a:t>
            </a:r>
            <a:r>
              <a:rPr lang="en-US" sz="1800" b="0" i="0" u="none" strike="noStrike" baseline="0" dirty="0">
                <a:solidFill>
                  <a:srgbClr val="231F20"/>
                </a:solidFill>
                <a:latin typeface="Arial" panose="020B0604020202020204" pitchFamily="34" charset="0"/>
              </a:rPr>
              <a:t>is always an employer s first line of defense in accident prevention. Safety engineers should design jobs to remove or reduce physical hazards.</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1916252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In the event an accident does occur, the employee may turn to the employer s workers compensation insurance to cover his or her expenses and losses.</a:t>
            </a:r>
          </a:p>
          <a:p>
            <a:pPr algn="l"/>
            <a:r>
              <a:rPr lang="en-US" sz="1800" b="0" i="0" u="none" strike="noStrike" baseline="0" dirty="0">
                <a:solidFill>
                  <a:srgbClr val="009CA1"/>
                </a:solidFill>
                <a:latin typeface="Arial" panose="020B0604020202020204" pitchFamily="34" charset="0"/>
              </a:rPr>
              <a:t>BEFORE THE ACCIDENT </a:t>
            </a:r>
            <a:r>
              <a:rPr lang="en-US" sz="1800" b="0" i="0" u="none" strike="noStrike" baseline="0" dirty="0">
                <a:solidFill>
                  <a:srgbClr val="231F20"/>
                </a:solidFill>
                <a:latin typeface="Arial" panose="020B0604020202020204" pitchFamily="34" charset="0"/>
              </a:rPr>
              <a:t>The time to start controlling workers compensation claims is before the accident happens.</a:t>
            </a:r>
          </a:p>
          <a:p>
            <a:pPr algn="l"/>
            <a:r>
              <a:rPr lang="en-US" sz="1800" b="0" i="0" u="none" strike="noStrike" baseline="0" dirty="0">
                <a:solidFill>
                  <a:srgbClr val="009CA1"/>
                </a:solidFill>
                <a:latin typeface="Arial" panose="020B0604020202020204" pitchFamily="34" charset="0"/>
              </a:rPr>
              <a:t>AFTER THE ACCIDENT </a:t>
            </a:r>
            <a:r>
              <a:rPr lang="en-US" sz="1800" b="0" i="0" u="none" strike="noStrike" baseline="0" dirty="0">
                <a:solidFill>
                  <a:srgbClr val="231F20"/>
                </a:solidFill>
                <a:latin typeface="Arial" panose="020B0604020202020204" pitchFamily="34" charset="0"/>
              </a:rPr>
              <a:t>The injury can be traumatic for the employee, and how the employer handles it is important.</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2969738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Most workplace hazards aren’t as obvious as unguarded equipment or slippery floors. Many are unseen hazards (such as mold) that the company inadvertently produces as part of its production processes. Other problems, such as drug abuse, employees may create for themselves.</a:t>
            </a:r>
          </a:p>
          <a:p>
            <a:pPr algn="l"/>
            <a:r>
              <a:rPr lang="en-US" sz="1800" b="0" i="0" u="none" strike="noStrike" baseline="0" dirty="0">
                <a:solidFill>
                  <a:srgbClr val="231F20"/>
                </a:solidFill>
                <a:latin typeface="Arial" panose="020B0604020202020204" pitchFamily="34" charset="0"/>
              </a:rPr>
              <a:t>Both such hazards can be as or more dangerous to workers health and safety than are obvious hazards like slippery floors. Typical workplace exposure hazards include chemicals and other hazardous materials, temperature extremes, biohazards.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517009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9704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Alcoholism and substance abuse are problems at work. About two-thirds of people with an alcohol disorder work full-time.</a:t>
            </a:r>
          </a:p>
          <a:p>
            <a:pPr algn="l"/>
            <a:r>
              <a:rPr lang="en-US" sz="1800" b="0" i="0" u="none" strike="noStrike" baseline="0" dirty="0">
                <a:solidFill>
                  <a:srgbClr val="231F20"/>
                </a:solidFill>
                <a:latin typeface="Arial" panose="020B0604020202020204" pitchFamily="34" charset="0"/>
              </a:rPr>
              <a:t>For many employers, dealing with alcohol and substance abuse begins with substance abuse testing. It’s unusual to find employers who don t at least test job candidates for substance abuse before hiring them. And many states are instituting mandatory random drug testing for high-hazard workers, such as electrical workers.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9766821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The employers should establish and communicate a substance abuse policy. This policy should state management s position on alcohol and drug abuse and on the use and possession of illegal drugs on company premises. It should also list the methods (such as urinalysis) used to determine the causes of poor performance; state the company’s views on rehabilitation, including workplace counseling; and specify penalties for policy violations. Additional steps employers take include conducting workplace inspections (searching employees for illegal substances) and using undercover agents.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878123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There are a number of ways to alleviate dysfunctional stress. These range from commonsense remedies (such as getting more sleep) to remedies like biofeedback and meditation. Finding a more suitable job, getting counseling, and planning and organizing each day s activities are other sensible responses.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09012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The employer and its human resource team and supervisors also play a role in reducing stress. Supportive supervisors and fair treatment are two obvious steps. Other steps include reducing personal conflicts on the job and encouraging open communication between management and employees.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6438197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1" i="0" u="none" strike="noStrike" baseline="0" dirty="0">
                <a:solidFill>
                  <a:srgbClr val="231F20"/>
                </a:solidFill>
                <a:latin typeface="Arial" panose="020B0604020202020204" pitchFamily="34" charset="0"/>
              </a:rPr>
              <a:t>Burnout </a:t>
            </a:r>
            <a:r>
              <a:rPr lang="en-US" sz="1800" b="0" i="0" u="none" strike="noStrike" baseline="0" dirty="0">
                <a:solidFill>
                  <a:srgbClr val="231F20"/>
                </a:solidFill>
                <a:latin typeface="Arial" panose="020B0604020202020204" pitchFamily="34" charset="0"/>
              </a:rPr>
              <a:t>is a phenomenon closely associated with job stress. Experts define burnout as the total depletion of physical and mental resources caused by excessive striving to reach an unrealistic work-related goal.</a:t>
            </a:r>
          </a:p>
          <a:p>
            <a:pPr algn="l"/>
            <a:r>
              <a:rPr lang="en-US" sz="1800" b="0" i="0" u="none" strike="noStrike" baseline="0" dirty="0">
                <a:solidFill>
                  <a:srgbClr val="231F20"/>
                </a:solidFill>
                <a:latin typeface="Arial" panose="020B0604020202020204" pitchFamily="34" charset="0"/>
              </a:rPr>
              <a:t>Employers can head off burnout, for instance, by monitoring employees in potentially high-pressure jobs.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3543083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Although many workers </a:t>
            </a:r>
            <a:r>
              <a:rPr lang="en-US" sz="1800" b="1" i="0" u="none" strike="noStrike" baseline="0" dirty="0">
                <a:solidFill>
                  <a:srgbClr val="231F20"/>
                </a:solidFill>
                <a:latin typeface="Arial" panose="020B0604020202020204" pitchFamily="34" charset="0"/>
              </a:rPr>
              <a:t>use computers </a:t>
            </a:r>
            <a:r>
              <a:rPr lang="en-US" sz="1800" b="0" i="0" u="none" strike="noStrike" baseline="0" dirty="0">
                <a:solidFill>
                  <a:srgbClr val="231F20"/>
                </a:solidFill>
                <a:latin typeface="Arial" panose="020B0604020202020204" pitchFamily="34" charset="0"/>
              </a:rPr>
              <a:t>at work, OSHA has no specific standards that apply to computer workstations. It does have general standards that might apply, regarding, for instance, radiation, noise, and electrical hazards.</a:t>
            </a:r>
          </a:p>
          <a:p>
            <a:pPr algn="l"/>
            <a:r>
              <a:rPr lang="en-US" sz="1800" b="1" i="0" u="none" strike="noStrike" baseline="0" dirty="0">
                <a:solidFill>
                  <a:srgbClr val="231F20"/>
                </a:solidFill>
                <a:latin typeface="Arial" panose="020B0604020202020204" pitchFamily="34" charset="0"/>
              </a:rPr>
              <a:t>Smoking</a:t>
            </a:r>
            <a:r>
              <a:rPr lang="en-US" sz="1800" b="0" i="0" u="none" strike="noStrike" baseline="0" dirty="0">
                <a:solidFill>
                  <a:srgbClr val="231F20"/>
                </a:solidFill>
                <a:latin typeface="Arial" panose="020B0604020202020204" pitchFamily="34" charset="0"/>
              </a:rPr>
              <a:t> is a serious health and cost problem for both employees and employers. For employers, these costs derive from higher health and fire insurance, increased absenteeism, and reduced productivity</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971519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Violence against employees is an enormous problem at work. Homicide is the second biggest cause of fatal workplace injuries.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7109647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Security programs ideally start with an analysis of the facility s </a:t>
            </a:r>
            <a:r>
              <a:rPr lang="en-US" sz="1800" b="0" i="1" u="none" strike="noStrike" baseline="0" dirty="0">
                <a:solidFill>
                  <a:srgbClr val="231F20"/>
                </a:solidFill>
                <a:latin typeface="Arial" panose="020B0604020202020204" pitchFamily="34" charset="0"/>
              </a:rPr>
              <a:t>current level of risk. </a:t>
            </a:r>
            <a:r>
              <a:rPr lang="en-US" sz="1800" b="0" i="0" u="none" strike="noStrike" baseline="0" dirty="0">
                <a:solidFill>
                  <a:srgbClr val="231F20"/>
                </a:solidFill>
                <a:latin typeface="Arial" panose="020B0604020202020204" pitchFamily="34" charset="0"/>
              </a:rPr>
              <a:t>The employer, preferably with security experts, should assess the company s exposure. Here, start with the obvious.</a:t>
            </a:r>
          </a:p>
          <a:p>
            <a:pPr algn="l"/>
            <a:r>
              <a:rPr lang="en-US" sz="1800" b="0" i="1" u="none" strike="noStrike" baseline="0" dirty="0">
                <a:solidFill>
                  <a:srgbClr val="231F20"/>
                </a:solidFill>
                <a:latin typeface="Arial" panose="020B0604020202020204" pitchFamily="34" charset="0"/>
              </a:rPr>
              <a:t>Natural security </a:t>
            </a:r>
            <a:r>
              <a:rPr lang="en-US" sz="1800" b="0" i="0" u="none" strike="noStrike" baseline="0" dirty="0">
                <a:solidFill>
                  <a:srgbClr val="231F20"/>
                </a:solidFill>
                <a:latin typeface="Arial" panose="020B0604020202020204" pitchFamily="34" charset="0"/>
              </a:rPr>
              <a:t>means capitalizing on the facility s natural or architectural features in order to minimize security problems. For example, does having too many entrances mean it is difficult to control facility access?</a:t>
            </a:r>
          </a:p>
          <a:p>
            <a:pPr algn="l"/>
            <a:r>
              <a:rPr lang="en-US" sz="1800" b="0" i="1" u="none" strike="noStrike" baseline="0" dirty="0">
                <a:solidFill>
                  <a:srgbClr val="231F20"/>
                </a:solidFill>
                <a:latin typeface="Arial" panose="020B0604020202020204" pitchFamily="34" charset="0"/>
              </a:rPr>
              <a:t>Mechanical security </a:t>
            </a:r>
            <a:r>
              <a:rPr lang="en-US" sz="1800" b="0" i="0" u="none" strike="noStrike" baseline="0" dirty="0">
                <a:solidFill>
                  <a:srgbClr val="231F20"/>
                </a:solidFill>
                <a:latin typeface="Arial" panose="020B0604020202020204" pitchFamily="34" charset="0"/>
              </a:rPr>
              <a:t>is the utilization of security systems such as locks, intrusion alarms, access control systems, and surveillance systems to reduce the need for continuous human surveillance. Technological advances are making this easier. Many mail rooms now use scanners to check the safety of incoming mail.</a:t>
            </a:r>
          </a:p>
          <a:p>
            <a:pPr algn="l"/>
            <a:r>
              <a:rPr lang="en-US" sz="1800" b="0" i="1" u="none" strike="noStrike" baseline="0" dirty="0">
                <a:solidFill>
                  <a:srgbClr val="231F20"/>
                </a:solidFill>
                <a:latin typeface="Arial" panose="020B0604020202020204" pitchFamily="34" charset="0"/>
              </a:rPr>
              <a:t>organizational security </a:t>
            </a:r>
            <a:r>
              <a:rPr lang="en-US" sz="1800" b="0" i="0" u="none" strike="noStrike" baseline="0" dirty="0">
                <a:solidFill>
                  <a:srgbClr val="231F20"/>
                </a:solidFill>
                <a:latin typeface="Arial" panose="020B0604020202020204" pitchFamily="34" charset="0"/>
              </a:rPr>
              <a:t>means using good management to improve security. For example, it means properly training and motivating security staff and lobby attendants. Also ensure that the security staff has written orders that define their duties, especially in situations such as fire, elevator entrapment, hazardous materials spills, medical emergencies, hostile intrusions, suspicious packages, civil disturbances, and workplace violence</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7396976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The possibility of emergencies prompted by fires, explosions, and similar issues means that employers need facility notification and evacuation plans.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360471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387457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Security programs have been accompanied by a significant rise in the monitoring of employee communications and workplace activities; this has prompted many to ask, are employee privacy rights being violated?</a:t>
            </a:r>
          </a:p>
          <a:p>
            <a:pPr algn="l"/>
            <a:r>
              <a:rPr lang="en-US" sz="1800" b="0" i="0" u="none" strike="noStrike" baseline="0" dirty="0">
                <a:solidFill>
                  <a:srgbClr val="231F20"/>
                </a:solidFill>
                <a:latin typeface="Arial" panose="020B0604020202020204" pitchFamily="34" charset="0"/>
              </a:rPr>
              <a:t>employers must consider employee privacy when using monitoring to control or investigate possible employee security breaches. Ideally, employers should get employees consent for monitoring. But the employer may also monitor if it’s clear from the firms existing policies and notices that employees should have known monitoring might take place.</a:t>
            </a:r>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4461131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915340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62330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37455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9938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F7591E9D-599C-3BA1-6EF8-0ED11CDA87C3}"/>
              </a:ext>
            </a:extLst>
          </p:cNvPr>
          <p:cNvPicPr>
            <a:picLocks noChangeAspect="1"/>
          </p:cNvPicPr>
          <p:nvPr userDrawn="1"/>
        </p:nvPicPr>
        <p:blipFill rotWithShape="1">
          <a:blip r:embed="rId21">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 id="2147483672" r:id="rId16"/>
    <p:sldLayoutId id="2147483673" r:id="rId17"/>
    <p:sldLayoutId id="2147483674" r:id="rId18"/>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6.sv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20.svg"/></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268014"/>
            <a:ext cx="7782357" cy="71260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Anas M. Bashayreh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86308"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269653"/>
            <a:ext cx="7410450"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096000" y="4802552"/>
            <a:ext cx="5160686" cy="954107"/>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HRM 611</a:t>
            </a:r>
          </a:p>
          <a:p>
            <a:pPr>
              <a:spcBef>
                <a:spcPct val="50000"/>
              </a:spcBef>
            </a:pPr>
            <a:r>
              <a:rPr lang="en-US" altLang="en-US" sz="2400" b="1" dirty="0">
                <a:latin typeface="Calibri" panose="020F0502020204030204" pitchFamily="34" charset="0"/>
              </a:rPr>
              <a:t>Employee Safety and Health</a:t>
            </a:r>
            <a:endParaRPr lang="en-GB" altLang="en-US" sz="2400" b="1" dirty="0">
              <a:latin typeface="Calibri" panose="020F0502020204030204" pitchFamily="34"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Anas M. Bashayreh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00B0F0"/>
                </a:solidFill>
              </a:rPr>
              <a:t>www.midocean.ae</a:t>
            </a:r>
          </a:p>
        </p:txBody>
      </p:sp>
    </p:spTree>
    <p:extLst>
      <p:ext uri="{BB962C8B-B14F-4D97-AF65-F5344CB8AC3E}">
        <p14:creationId xmlns:p14="http://schemas.microsoft.com/office/powerpoint/2010/main" val="2225714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679" b="8679"/>
          <a:stretch>
            <a:fillRect/>
          </a:stretch>
        </p:blipFill>
        <p:spPr>
          <a:xfrm>
            <a:off x="1301858" y="1197690"/>
            <a:ext cx="9762382" cy="4149248"/>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457200" y="604714"/>
            <a:ext cx="8660149" cy="627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802106" y="4558931"/>
            <a:ext cx="5315388" cy="2308324"/>
          </a:xfrm>
          <a:prstGeom prst="rect">
            <a:avLst/>
          </a:prstGeom>
          <a:noFill/>
        </p:spPr>
        <p:txBody>
          <a:bodyPr wrap="square">
            <a:spAutoFit/>
          </a:bodyPr>
          <a:lstStyle/>
          <a:p>
            <a:pPr eaLnBrk="1" hangingPunct="1"/>
            <a:r>
              <a:rPr lang="en-US" sz="1800" kern="1200" dirty="0">
                <a:solidFill>
                  <a:schemeClr val="tx1"/>
                </a:solidFill>
                <a:effectLst/>
                <a:latin typeface="+mn-lt"/>
                <a:ea typeface="+mn-ea"/>
                <a:cs typeface="+mn-cs"/>
              </a:rPr>
              <a:t>The main purpose of this chapter is to provide you with the basic knowledge to deal with workplace safety and health issues. We discuss the Occupational Safety and Health Act, and explain three causes of accidents: chance occurrences, unsafe conditions, and unsafe acts; as well as techniques for preventing accidents; and important employee health problems such as workplace violence.</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170903"/>
            <a:ext cx="5579486" cy="461665"/>
          </a:xfrm>
          <a:prstGeom prst="rect">
            <a:avLst/>
          </a:prstGeom>
          <a:noFill/>
        </p:spPr>
        <p:txBody>
          <a:bodyPr wrap="square" rtlCol="0">
            <a:spAutoFit/>
          </a:bodyPr>
          <a:lstStyle/>
          <a:p>
            <a:pPr>
              <a:spcBef>
                <a:spcPct val="50000"/>
              </a:spcBef>
            </a:pPr>
            <a:r>
              <a:rPr lang="en-US" altLang="en-US" sz="2400" b="1" dirty="0">
                <a:latin typeface="Calibri" panose="020F0502020204030204" pitchFamily="34" charset="0"/>
              </a:rPr>
              <a:t>Employee Safety and Health</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896386"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533080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084804"/>
            <a:ext cx="8417320" cy="4561249"/>
          </a:xfrm>
          <a:prstGeom prst="rect">
            <a:avLst/>
          </a:prstGeom>
          <a:noFill/>
        </p:spPr>
        <p:txBody>
          <a:bodyPr wrap="square" rtlCol="0">
            <a:spAutoFit/>
          </a:bodyPr>
          <a:lstStyle/>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Explain the basic facts about Occupational Safety and Health Act OSHA.</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Explain the supervisor’s role in safety.</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Minimize unsafe acts by employees.</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Explain how to deal with important occupational health problems.</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Minimize unsafe acts by employees.</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List five workplace health hazards and how to deal with them.</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Discuss the prerequisites for a security plan and how to set up a basic security program.</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870734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0" i="0" u="none" strike="noStrike" baseline="0" dirty="0">
                <a:solidFill>
                  <a:srgbClr val="00B0F0"/>
                </a:solidFill>
                <a:latin typeface="Arial" panose="020B0604020202020204" pitchFamily="34" charset="0"/>
              </a:rPr>
              <a:t>The moral is that safety inspections should always be part of the supervisor’s daily routine.</a:t>
            </a:r>
            <a:endParaRPr lang="en-US" altLang="en-US" sz="1600" dirty="0">
              <a:solidFill>
                <a:srgbClr val="00B0F0"/>
              </a:solidFill>
              <a:latin typeface="Arial" panose="020B0604020202020204" pitchFamily="34" charset="0"/>
            </a:endParaRPr>
          </a:p>
          <a:p>
            <a:pPr rtl="0"/>
            <a:endParaRPr lang="en-US" sz="2400" dirty="0">
              <a:solidFill>
                <a:srgbClr val="00B0F0"/>
              </a:solidFill>
              <a:effectLst/>
              <a:latin typeface="Arial" panose="020B0604020202020204" pitchFamily="34" charset="0"/>
            </a:endParaRPr>
          </a:p>
          <a:p>
            <a:pPr marL="342900" indent="-342900" rtl="0">
              <a:buFont typeface="Arial" panose="020B0604020202020204" pitchFamily="34" charset="0"/>
              <a:buChar char="•"/>
            </a:pPr>
            <a:r>
              <a:rPr lang="en-US" sz="2400" dirty="0">
                <a:solidFill>
                  <a:srgbClr val="00B0F0"/>
                </a:solidFill>
                <a:effectLst/>
                <a:latin typeface="Arial" panose="020B0604020202020204" pitchFamily="34" charset="0"/>
              </a:rPr>
              <a:t>Safety is not just a case of legal compliance or humanitarianism.</a:t>
            </a:r>
          </a:p>
          <a:p>
            <a:pPr rtl="0"/>
            <a:r>
              <a:rPr lang="en-US" sz="2400" dirty="0">
                <a:solidFill>
                  <a:srgbClr val="00B0F0"/>
                </a:solidFill>
                <a:effectLst/>
                <a:latin typeface="Arial" panose="020B0604020202020204" pitchFamily="34" charset="0"/>
              </a:rPr>
              <a:t>•</a:t>
            </a:r>
            <a:r>
              <a:rPr lang="en-US" sz="2400" dirty="0">
                <a:solidFill>
                  <a:srgbClr val="00B0F0"/>
                </a:solidFill>
                <a:latin typeface="Arial" panose="020B0604020202020204" pitchFamily="34" charset="0"/>
              </a:rPr>
              <a:t> </a:t>
            </a:r>
            <a:r>
              <a:rPr lang="en-US" sz="2400" dirty="0">
                <a:solidFill>
                  <a:srgbClr val="00B0F0"/>
                </a:solidFill>
                <a:effectLst/>
                <a:latin typeface="Arial" panose="020B0604020202020204" pitchFamily="34" charset="0"/>
              </a:rPr>
              <a:t>Safety is the employer’s responsibility.</a:t>
            </a:r>
          </a:p>
          <a:p>
            <a:pPr rtl="0"/>
            <a:r>
              <a:rPr lang="en-US" sz="2400" dirty="0">
                <a:solidFill>
                  <a:srgbClr val="00B0F0"/>
                </a:solidFill>
                <a:effectLst/>
                <a:latin typeface="Arial" panose="020B0604020202020204" pitchFamily="34" charset="0"/>
              </a:rPr>
              <a:t>•</a:t>
            </a:r>
            <a:r>
              <a:rPr lang="en-US" sz="2400" dirty="0">
                <a:solidFill>
                  <a:srgbClr val="00B0F0"/>
                </a:solidFill>
                <a:latin typeface="Arial" panose="020B0604020202020204" pitchFamily="34" charset="0"/>
              </a:rPr>
              <a:t> </a:t>
            </a:r>
            <a:r>
              <a:rPr lang="en-US" sz="2400" dirty="0">
                <a:solidFill>
                  <a:srgbClr val="00B0F0"/>
                </a:solidFill>
                <a:effectLst/>
                <a:latin typeface="Arial" panose="020B0604020202020204" pitchFamily="34" charset="0"/>
              </a:rPr>
              <a:t>Safety starts with top management commitment.</a:t>
            </a:r>
          </a:p>
          <a:p>
            <a:pPr rtl="0"/>
            <a:r>
              <a:rPr lang="en-US" sz="2400" dirty="0">
                <a:solidFill>
                  <a:srgbClr val="00B0F0"/>
                </a:solidFill>
                <a:effectLst/>
                <a:latin typeface="Arial" panose="020B0604020202020204" pitchFamily="34" charset="0"/>
              </a:rPr>
              <a:t>•</a:t>
            </a:r>
            <a:r>
              <a:rPr lang="en-US" sz="2400" dirty="0">
                <a:solidFill>
                  <a:srgbClr val="00B0F0"/>
                </a:solidFill>
                <a:latin typeface="Arial" panose="020B0604020202020204" pitchFamily="34" charset="0"/>
              </a:rPr>
              <a:t> </a:t>
            </a:r>
            <a:r>
              <a:rPr lang="en-US" sz="2400" dirty="0">
                <a:solidFill>
                  <a:srgbClr val="00B0F0"/>
                </a:solidFill>
                <a:effectLst/>
                <a:latin typeface="Arial" panose="020B0604020202020204" pitchFamily="34" charset="0"/>
              </a:rPr>
              <a:t>Safety is an essential part of the on-site supervisor’s job.</a:t>
            </a:r>
          </a:p>
          <a:p>
            <a:br>
              <a:rPr lang="en-US" sz="2000" b="0" i="0" dirty="0">
                <a:solidFill>
                  <a:srgbClr val="00B0F0"/>
                </a:solidFill>
                <a:effectLst/>
                <a:latin typeface="Arial" panose="020B0604020202020204" pitchFamily="34" charset="0"/>
              </a:rPr>
            </a:br>
            <a:endParaRPr kumimoji="0" lang="en-US" altLang="en-US"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The Supervisor’s Role in Safety</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2" name="object 4">
            <a:extLst>
              <a:ext uri="{FF2B5EF4-FFF2-40B4-BE49-F238E27FC236}">
                <a16:creationId xmlns:a16="http://schemas.microsoft.com/office/drawing/2014/main" id="{CAE23502-35B1-2ABD-18F9-91A040EC4F82}"/>
              </a:ext>
            </a:extLst>
          </p:cNvPr>
          <p:cNvGrpSpPr/>
          <p:nvPr/>
        </p:nvGrpSpPr>
        <p:grpSpPr>
          <a:xfrm>
            <a:off x="8384584" y="4219360"/>
            <a:ext cx="2510725" cy="1906292"/>
            <a:chOff x="4846320" y="3442970"/>
            <a:chExt cx="3200400" cy="2821940"/>
          </a:xfrm>
        </p:grpSpPr>
        <p:sp>
          <p:nvSpPr>
            <p:cNvPr id="4" name="object 5">
              <a:extLst>
                <a:ext uri="{FF2B5EF4-FFF2-40B4-BE49-F238E27FC236}">
                  <a16:creationId xmlns:a16="http://schemas.microsoft.com/office/drawing/2014/main" id="{E0133FD5-9A14-B10B-F23C-E73B2BF38F10}"/>
                </a:ext>
              </a:extLst>
            </p:cNvPr>
            <p:cNvSpPr/>
            <p:nvPr/>
          </p:nvSpPr>
          <p:spPr>
            <a:xfrm>
              <a:off x="6111240" y="3442970"/>
              <a:ext cx="1736089" cy="1438910"/>
            </a:xfrm>
            <a:custGeom>
              <a:avLst/>
              <a:gdLst/>
              <a:ahLst/>
              <a:cxnLst/>
              <a:rect l="l" t="t" r="r" b="b"/>
              <a:pathLst>
                <a:path w="1736090" h="1438910">
                  <a:moveTo>
                    <a:pt x="1736089" y="0"/>
                  </a:moveTo>
                  <a:lnTo>
                    <a:pt x="0" y="194309"/>
                  </a:lnTo>
                  <a:lnTo>
                    <a:pt x="19050" y="1103629"/>
                  </a:lnTo>
                  <a:lnTo>
                    <a:pt x="1682750" y="1438909"/>
                  </a:lnTo>
                  <a:lnTo>
                    <a:pt x="1736089" y="0"/>
                  </a:lnTo>
                  <a:close/>
                </a:path>
              </a:pathLst>
            </a:custGeom>
            <a:solidFill>
              <a:srgbClr val="098181"/>
            </a:solidFill>
          </p:spPr>
          <p:txBody>
            <a:bodyPr wrap="square" lIns="0" tIns="0" rIns="0" bIns="0" rtlCol="0"/>
            <a:lstStyle/>
            <a:p>
              <a:endParaRPr/>
            </a:p>
          </p:txBody>
        </p:sp>
        <p:sp>
          <p:nvSpPr>
            <p:cNvPr id="7" name="object 6">
              <a:extLst>
                <a:ext uri="{FF2B5EF4-FFF2-40B4-BE49-F238E27FC236}">
                  <a16:creationId xmlns:a16="http://schemas.microsoft.com/office/drawing/2014/main" id="{BA574862-9413-04DB-5B56-3150AA8EAB8F}"/>
                </a:ext>
              </a:extLst>
            </p:cNvPr>
            <p:cNvSpPr/>
            <p:nvPr/>
          </p:nvSpPr>
          <p:spPr>
            <a:xfrm>
              <a:off x="6142990" y="3500120"/>
              <a:ext cx="1657350" cy="1325880"/>
            </a:xfrm>
            <a:custGeom>
              <a:avLst/>
              <a:gdLst/>
              <a:ahLst/>
              <a:cxnLst/>
              <a:rect l="l" t="t" r="r" b="b"/>
              <a:pathLst>
                <a:path w="1657350" h="1325879">
                  <a:moveTo>
                    <a:pt x="1657350" y="0"/>
                  </a:moveTo>
                  <a:lnTo>
                    <a:pt x="0" y="172719"/>
                  </a:lnTo>
                  <a:lnTo>
                    <a:pt x="26670" y="1010919"/>
                  </a:lnTo>
                  <a:lnTo>
                    <a:pt x="1616710" y="1325879"/>
                  </a:lnTo>
                  <a:lnTo>
                    <a:pt x="1657350" y="0"/>
                  </a:lnTo>
                  <a:close/>
                </a:path>
              </a:pathLst>
            </a:custGeom>
            <a:solidFill>
              <a:srgbClr val="E7FFE1"/>
            </a:solidFill>
          </p:spPr>
          <p:txBody>
            <a:bodyPr wrap="square" lIns="0" tIns="0" rIns="0" bIns="0" rtlCol="0"/>
            <a:lstStyle/>
            <a:p>
              <a:endParaRPr/>
            </a:p>
          </p:txBody>
        </p:sp>
        <p:sp>
          <p:nvSpPr>
            <p:cNvPr id="9" name="object 7">
              <a:extLst>
                <a:ext uri="{FF2B5EF4-FFF2-40B4-BE49-F238E27FC236}">
                  <a16:creationId xmlns:a16="http://schemas.microsoft.com/office/drawing/2014/main" id="{0ACAADB7-9777-284E-EB6D-7CC768D8E104}"/>
                </a:ext>
              </a:extLst>
            </p:cNvPr>
            <p:cNvSpPr/>
            <p:nvPr/>
          </p:nvSpPr>
          <p:spPr>
            <a:xfrm>
              <a:off x="6386830" y="3683000"/>
              <a:ext cx="1308100" cy="892810"/>
            </a:xfrm>
            <a:custGeom>
              <a:avLst/>
              <a:gdLst/>
              <a:ahLst/>
              <a:cxnLst/>
              <a:rect l="l" t="t" r="r" b="b"/>
              <a:pathLst>
                <a:path w="1308100" h="892810">
                  <a:moveTo>
                    <a:pt x="1308100" y="0"/>
                  </a:moveTo>
                  <a:lnTo>
                    <a:pt x="1289050" y="0"/>
                  </a:lnTo>
                  <a:lnTo>
                    <a:pt x="1267460" y="838200"/>
                  </a:lnTo>
                  <a:lnTo>
                    <a:pt x="0" y="685800"/>
                  </a:lnTo>
                  <a:lnTo>
                    <a:pt x="0" y="711200"/>
                  </a:lnTo>
                  <a:lnTo>
                    <a:pt x="1289050" y="892810"/>
                  </a:lnTo>
                  <a:lnTo>
                    <a:pt x="1308100" y="0"/>
                  </a:lnTo>
                  <a:close/>
                </a:path>
              </a:pathLst>
            </a:custGeom>
            <a:solidFill>
              <a:srgbClr val="4EB6FF"/>
            </a:solidFill>
          </p:spPr>
          <p:txBody>
            <a:bodyPr wrap="square" lIns="0" tIns="0" rIns="0" bIns="0" rtlCol="0"/>
            <a:lstStyle/>
            <a:p>
              <a:endParaRPr/>
            </a:p>
          </p:txBody>
        </p:sp>
        <p:sp>
          <p:nvSpPr>
            <p:cNvPr id="11" name="object 8">
              <a:extLst>
                <a:ext uri="{FF2B5EF4-FFF2-40B4-BE49-F238E27FC236}">
                  <a16:creationId xmlns:a16="http://schemas.microsoft.com/office/drawing/2014/main" id="{4DB34670-1F64-1B7F-C960-74B4E070162A}"/>
                </a:ext>
              </a:extLst>
            </p:cNvPr>
            <p:cNvSpPr/>
            <p:nvPr/>
          </p:nvSpPr>
          <p:spPr>
            <a:xfrm>
              <a:off x="6440170" y="3742690"/>
              <a:ext cx="1223010" cy="784860"/>
            </a:xfrm>
            <a:custGeom>
              <a:avLst/>
              <a:gdLst/>
              <a:ahLst/>
              <a:cxnLst/>
              <a:rect l="l" t="t" r="r" b="b"/>
              <a:pathLst>
                <a:path w="1223009" h="784860">
                  <a:moveTo>
                    <a:pt x="1062065" y="608052"/>
                  </a:moveTo>
                  <a:lnTo>
                    <a:pt x="1206500" y="784860"/>
                  </a:lnTo>
                  <a:lnTo>
                    <a:pt x="1223009" y="772160"/>
                  </a:lnTo>
                  <a:lnTo>
                    <a:pt x="1087821" y="608330"/>
                  </a:lnTo>
                  <a:lnTo>
                    <a:pt x="1065529" y="608330"/>
                  </a:lnTo>
                  <a:lnTo>
                    <a:pt x="1062065" y="608052"/>
                  </a:lnTo>
                  <a:close/>
                </a:path>
                <a:path w="1223009" h="784860">
                  <a:moveTo>
                    <a:pt x="1084677" y="604520"/>
                  </a:moveTo>
                  <a:lnTo>
                    <a:pt x="1059179" y="604520"/>
                  </a:lnTo>
                  <a:lnTo>
                    <a:pt x="1065529" y="608330"/>
                  </a:lnTo>
                  <a:lnTo>
                    <a:pt x="1087821" y="608330"/>
                  </a:lnTo>
                  <a:lnTo>
                    <a:pt x="1084677" y="604520"/>
                  </a:lnTo>
                  <a:close/>
                </a:path>
                <a:path w="1223009" h="784860">
                  <a:moveTo>
                    <a:pt x="1071879" y="586740"/>
                  </a:moveTo>
                  <a:lnTo>
                    <a:pt x="796289" y="586740"/>
                  </a:lnTo>
                  <a:lnTo>
                    <a:pt x="1062065" y="608052"/>
                  </a:lnTo>
                  <a:lnTo>
                    <a:pt x="1059179" y="604520"/>
                  </a:lnTo>
                  <a:lnTo>
                    <a:pt x="1084677" y="604520"/>
                  </a:lnTo>
                  <a:lnTo>
                    <a:pt x="1073150" y="590550"/>
                  </a:lnTo>
                  <a:lnTo>
                    <a:pt x="1071879" y="586740"/>
                  </a:lnTo>
                  <a:close/>
                </a:path>
                <a:path w="1223009" h="784860">
                  <a:moveTo>
                    <a:pt x="628196" y="387350"/>
                  </a:moveTo>
                  <a:lnTo>
                    <a:pt x="601979" y="387350"/>
                  </a:lnTo>
                  <a:lnTo>
                    <a:pt x="789939" y="584200"/>
                  </a:lnTo>
                  <a:lnTo>
                    <a:pt x="792479" y="586740"/>
                  </a:lnTo>
                  <a:lnTo>
                    <a:pt x="1066800" y="586740"/>
                  </a:lnTo>
                  <a:lnTo>
                    <a:pt x="831214" y="568960"/>
                  </a:lnTo>
                  <a:lnTo>
                    <a:pt x="803909" y="568960"/>
                  </a:lnTo>
                  <a:lnTo>
                    <a:pt x="797559" y="566420"/>
                  </a:lnTo>
                  <a:lnTo>
                    <a:pt x="801452" y="566420"/>
                  </a:lnTo>
                  <a:lnTo>
                    <a:pt x="628196" y="387350"/>
                  </a:lnTo>
                  <a:close/>
                </a:path>
                <a:path w="1223009" h="784860">
                  <a:moveTo>
                    <a:pt x="801759" y="566736"/>
                  </a:moveTo>
                  <a:lnTo>
                    <a:pt x="803909" y="568960"/>
                  </a:lnTo>
                  <a:lnTo>
                    <a:pt x="831214" y="568960"/>
                  </a:lnTo>
                  <a:lnTo>
                    <a:pt x="801759" y="566736"/>
                  </a:lnTo>
                  <a:close/>
                </a:path>
                <a:path w="1223009" h="784860">
                  <a:moveTo>
                    <a:pt x="801452" y="566420"/>
                  </a:moveTo>
                  <a:lnTo>
                    <a:pt x="797559" y="566420"/>
                  </a:lnTo>
                  <a:lnTo>
                    <a:pt x="801759" y="566736"/>
                  </a:lnTo>
                  <a:lnTo>
                    <a:pt x="801452" y="566420"/>
                  </a:lnTo>
                  <a:close/>
                </a:path>
                <a:path w="1223009" h="784860">
                  <a:moveTo>
                    <a:pt x="145883" y="47774"/>
                  </a:moveTo>
                  <a:lnTo>
                    <a:pt x="426720" y="290830"/>
                  </a:lnTo>
                  <a:lnTo>
                    <a:pt x="426720" y="292100"/>
                  </a:lnTo>
                  <a:lnTo>
                    <a:pt x="427989" y="292100"/>
                  </a:lnTo>
                  <a:lnTo>
                    <a:pt x="603250" y="391160"/>
                  </a:lnTo>
                  <a:lnTo>
                    <a:pt x="601979" y="387350"/>
                  </a:lnTo>
                  <a:lnTo>
                    <a:pt x="628196" y="387350"/>
                  </a:lnTo>
                  <a:lnTo>
                    <a:pt x="614679" y="373380"/>
                  </a:lnTo>
                  <a:lnTo>
                    <a:pt x="613409" y="370840"/>
                  </a:lnTo>
                  <a:lnTo>
                    <a:pt x="438150" y="274320"/>
                  </a:lnTo>
                  <a:lnTo>
                    <a:pt x="439420" y="274320"/>
                  </a:lnTo>
                  <a:lnTo>
                    <a:pt x="178221" y="48260"/>
                  </a:lnTo>
                  <a:lnTo>
                    <a:pt x="148589" y="48260"/>
                  </a:lnTo>
                  <a:lnTo>
                    <a:pt x="145883" y="47774"/>
                  </a:lnTo>
                  <a:close/>
                </a:path>
                <a:path w="1223009" h="784860">
                  <a:moveTo>
                    <a:pt x="175286" y="45720"/>
                  </a:moveTo>
                  <a:lnTo>
                    <a:pt x="143509" y="45720"/>
                  </a:lnTo>
                  <a:lnTo>
                    <a:pt x="148589" y="48260"/>
                  </a:lnTo>
                  <a:lnTo>
                    <a:pt x="178221" y="48260"/>
                  </a:lnTo>
                  <a:lnTo>
                    <a:pt x="175286" y="45720"/>
                  </a:lnTo>
                  <a:close/>
                </a:path>
                <a:path w="1223009" h="784860">
                  <a:moveTo>
                    <a:pt x="3809" y="0"/>
                  </a:moveTo>
                  <a:lnTo>
                    <a:pt x="0" y="21590"/>
                  </a:lnTo>
                  <a:lnTo>
                    <a:pt x="145883" y="47774"/>
                  </a:lnTo>
                  <a:lnTo>
                    <a:pt x="143509" y="45720"/>
                  </a:lnTo>
                  <a:lnTo>
                    <a:pt x="175286" y="45720"/>
                  </a:lnTo>
                  <a:lnTo>
                    <a:pt x="156209" y="29210"/>
                  </a:lnTo>
                  <a:lnTo>
                    <a:pt x="154939" y="27940"/>
                  </a:lnTo>
                  <a:lnTo>
                    <a:pt x="151129" y="27940"/>
                  </a:lnTo>
                  <a:lnTo>
                    <a:pt x="3809" y="0"/>
                  </a:lnTo>
                  <a:close/>
                </a:path>
              </a:pathLst>
            </a:custGeom>
            <a:solidFill>
              <a:srgbClr val="DF5888"/>
            </a:solidFill>
          </p:spPr>
          <p:txBody>
            <a:bodyPr wrap="square" lIns="0" tIns="0" rIns="0" bIns="0" rtlCol="0"/>
            <a:lstStyle/>
            <a:p>
              <a:endParaRPr/>
            </a:p>
          </p:txBody>
        </p:sp>
        <p:sp>
          <p:nvSpPr>
            <p:cNvPr id="12" name="object 9">
              <a:extLst>
                <a:ext uri="{FF2B5EF4-FFF2-40B4-BE49-F238E27FC236}">
                  <a16:creationId xmlns:a16="http://schemas.microsoft.com/office/drawing/2014/main" id="{ADC3D75E-08BE-2B81-96C7-672BF80318A5}"/>
                </a:ext>
              </a:extLst>
            </p:cNvPr>
            <p:cNvSpPr/>
            <p:nvPr/>
          </p:nvSpPr>
          <p:spPr>
            <a:xfrm>
              <a:off x="6447790" y="3917950"/>
              <a:ext cx="424180" cy="127000"/>
            </a:xfrm>
            <a:custGeom>
              <a:avLst/>
              <a:gdLst/>
              <a:ahLst/>
              <a:cxnLst/>
              <a:rect l="l" t="t" r="r" b="b"/>
              <a:pathLst>
                <a:path w="424179" h="127000">
                  <a:moveTo>
                    <a:pt x="1270" y="0"/>
                  </a:moveTo>
                  <a:lnTo>
                    <a:pt x="0" y="19050"/>
                  </a:lnTo>
                  <a:lnTo>
                    <a:pt x="217169" y="34289"/>
                  </a:lnTo>
                  <a:lnTo>
                    <a:pt x="212089" y="34289"/>
                  </a:lnTo>
                  <a:lnTo>
                    <a:pt x="416560" y="127000"/>
                  </a:lnTo>
                  <a:lnTo>
                    <a:pt x="424180" y="106680"/>
                  </a:lnTo>
                  <a:lnTo>
                    <a:pt x="219710" y="13969"/>
                  </a:lnTo>
                  <a:lnTo>
                    <a:pt x="218439" y="12700"/>
                  </a:lnTo>
                  <a:lnTo>
                    <a:pt x="1270" y="0"/>
                  </a:lnTo>
                  <a:close/>
                </a:path>
              </a:pathLst>
            </a:custGeom>
            <a:solidFill>
              <a:srgbClr val="0B95F6"/>
            </a:solidFill>
          </p:spPr>
          <p:txBody>
            <a:bodyPr wrap="square" lIns="0" tIns="0" rIns="0" bIns="0" rtlCol="0"/>
            <a:lstStyle/>
            <a:p>
              <a:endParaRPr/>
            </a:p>
          </p:txBody>
        </p:sp>
        <p:sp>
          <p:nvSpPr>
            <p:cNvPr id="13" name="object 10">
              <a:extLst>
                <a:ext uri="{FF2B5EF4-FFF2-40B4-BE49-F238E27FC236}">
                  <a16:creationId xmlns:a16="http://schemas.microsoft.com/office/drawing/2014/main" id="{FEF83475-4B2D-4073-D805-CC0725B09C19}"/>
                </a:ext>
              </a:extLst>
            </p:cNvPr>
            <p:cNvSpPr/>
            <p:nvPr/>
          </p:nvSpPr>
          <p:spPr>
            <a:xfrm>
              <a:off x="6553200" y="3652520"/>
              <a:ext cx="328930" cy="375920"/>
            </a:xfrm>
            <a:custGeom>
              <a:avLst/>
              <a:gdLst/>
              <a:ahLst/>
              <a:cxnLst/>
              <a:rect l="l" t="t" r="r" b="b"/>
              <a:pathLst>
                <a:path w="328929" h="375920">
                  <a:moveTo>
                    <a:pt x="217115" y="115129"/>
                  </a:moveTo>
                  <a:lnTo>
                    <a:pt x="311150" y="375919"/>
                  </a:lnTo>
                  <a:lnTo>
                    <a:pt x="328929" y="369569"/>
                  </a:lnTo>
                  <a:lnTo>
                    <a:pt x="239872" y="116839"/>
                  </a:lnTo>
                  <a:lnTo>
                    <a:pt x="220979" y="116839"/>
                  </a:lnTo>
                  <a:lnTo>
                    <a:pt x="217115" y="115129"/>
                  </a:lnTo>
                  <a:close/>
                </a:path>
                <a:path w="328929" h="375920">
                  <a:moveTo>
                    <a:pt x="238082" y="111759"/>
                  </a:moveTo>
                  <a:lnTo>
                    <a:pt x="215900" y="111759"/>
                  </a:lnTo>
                  <a:lnTo>
                    <a:pt x="220979" y="116839"/>
                  </a:lnTo>
                  <a:lnTo>
                    <a:pt x="239872" y="116839"/>
                  </a:lnTo>
                  <a:lnTo>
                    <a:pt x="238082" y="111759"/>
                  </a:lnTo>
                  <a:close/>
                </a:path>
                <a:path w="328929" h="375920">
                  <a:moveTo>
                    <a:pt x="7620" y="0"/>
                  </a:moveTo>
                  <a:lnTo>
                    <a:pt x="0" y="19049"/>
                  </a:lnTo>
                  <a:lnTo>
                    <a:pt x="217115" y="115129"/>
                  </a:lnTo>
                  <a:lnTo>
                    <a:pt x="215900" y="111759"/>
                  </a:lnTo>
                  <a:lnTo>
                    <a:pt x="238082" y="111759"/>
                  </a:lnTo>
                  <a:lnTo>
                    <a:pt x="234950" y="102869"/>
                  </a:lnTo>
                  <a:lnTo>
                    <a:pt x="234950" y="100329"/>
                  </a:lnTo>
                  <a:lnTo>
                    <a:pt x="229870" y="99059"/>
                  </a:lnTo>
                  <a:lnTo>
                    <a:pt x="7620" y="0"/>
                  </a:lnTo>
                  <a:close/>
                </a:path>
              </a:pathLst>
            </a:custGeom>
            <a:solidFill>
              <a:srgbClr val="41FF5F"/>
            </a:solidFill>
          </p:spPr>
          <p:txBody>
            <a:bodyPr wrap="square" lIns="0" tIns="0" rIns="0" bIns="0" rtlCol="0"/>
            <a:lstStyle/>
            <a:p>
              <a:endParaRPr/>
            </a:p>
          </p:txBody>
        </p:sp>
        <p:sp>
          <p:nvSpPr>
            <p:cNvPr id="14" name="object 11">
              <a:extLst>
                <a:ext uri="{FF2B5EF4-FFF2-40B4-BE49-F238E27FC236}">
                  <a16:creationId xmlns:a16="http://schemas.microsoft.com/office/drawing/2014/main" id="{86BBD4A6-D738-F3A3-B321-645B87DB5098}"/>
                </a:ext>
              </a:extLst>
            </p:cNvPr>
            <p:cNvSpPr/>
            <p:nvPr/>
          </p:nvSpPr>
          <p:spPr>
            <a:xfrm>
              <a:off x="5105400" y="4159250"/>
              <a:ext cx="1579880" cy="1432560"/>
            </a:xfrm>
            <a:custGeom>
              <a:avLst/>
              <a:gdLst/>
              <a:ahLst/>
              <a:cxnLst/>
              <a:rect l="l" t="t" r="r" b="b"/>
              <a:pathLst>
                <a:path w="1579879" h="1432560">
                  <a:moveTo>
                    <a:pt x="702310" y="0"/>
                  </a:moveTo>
                  <a:lnTo>
                    <a:pt x="153670" y="227330"/>
                  </a:lnTo>
                  <a:lnTo>
                    <a:pt x="0" y="1118870"/>
                  </a:lnTo>
                  <a:lnTo>
                    <a:pt x="5079" y="1121410"/>
                  </a:lnTo>
                  <a:lnTo>
                    <a:pt x="19050" y="1132840"/>
                  </a:lnTo>
                  <a:lnTo>
                    <a:pt x="44450" y="1148080"/>
                  </a:lnTo>
                  <a:lnTo>
                    <a:pt x="76200" y="1168400"/>
                  </a:lnTo>
                  <a:lnTo>
                    <a:pt x="116839" y="1192530"/>
                  </a:lnTo>
                  <a:lnTo>
                    <a:pt x="165100" y="1220470"/>
                  </a:lnTo>
                  <a:lnTo>
                    <a:pt x="222250" y="1249680"/>
                  </a:lnTo>
                  <a:lnTo>
                    <a:pt x="285750" y="1278890"/>
                  </a:lnTo>
                  <a:lnTo>
                    <a:pt x="356870" y="1309370"/>
                  </a:lnTo>
                  <a:lnTo>
                    <a:pt x="433070" y="1337310"/>
                  </a:lnTo>
                  <a:lnTo>
                    <a:pt x="514350" y="1365250"/>
                  </a:lnTo>
                  <a:lnTo>
                    <a:pt x="600710" y="1388110"/>
                  </a:lnTo>
                  <a:lnTo>
                    <a:pt x="693420" y="1407160"/>
                  </a:lnTo>
                  <a:lnTo>
                    <a:pt x="788670" y="1421130"/>
                  </a:lnTo>
                  <a:lnTo>
                    <a:pt x="890270" y="1431290"/>
                  </a:lnTo>
                  <a:lnTo>
                    <a:pt x="993139" y="1432560"/>
                  </a:lnTo>
                  <a:lnTo>
                    <a:pt x="1292860" y="1278890"/>
                  </a:lnTo>
                  <a:lnTo>
                    <a:pt x="1342389" y="977900"/>
                  </a:lnTo>
                  <a:lnTo>
                    <a:pt x="1562100" y="1332230"/>
                  </a:lnTo>
                  <a:lnTo>
                    <a:pt x="1579879" y="839469"/>
                  </a:lnTo>
                  <a:lnTo>
                    <a:pt x="1473200" y="151130"/>
                  </a:lnTo>
                  <a:lnTo>
                    <a:pt x="1097279" y="29210"/>
                  </a:lnTo>
                  <a:lnTo>
                    <a:pt x="702310" y="0"/>
                  </a:lnTo>
                  <a:close/>
                </a:path>
              </a:pathLst>
            </a:custGeom>
            <a:solidFill>
              <a:srgbClr val="000000"/>
            </a:solidFill>
          </p:spPr>
          <p:txBody>
            <a:bodyPr wrap="square" lIns="0" tIns="0" rIns="0" bIns="0" rtlCol="0"/>
            <a:lstStyle/>
            <a:p>
              <a:endParaRPr/>
            </a:p>
          </p:txBody>
        </p:sp>
        <p:sp>
          <p:nvSpPr>
            <p:cNvPr id="15" name="object 12">
              <a:extLst>
                <a:ext uri="{FF2B5EF4-FFF2-40B4-BE49-F238E27FC236}">
                  <a16:creationId xmlns:a16="http://schemas.microsoft.com/office/drawing/2014/main" id="{A3108BFB-883C-4F20-B2BD-201A74BE3331}"/>
                </a:ext>
              </a:extLst>
            </p:cNvPr>
            <p:cNvSpPr/>
            <p:nvPr/>
          </p:nvSpPr>
          <p:spPr>
            <a:xfrm>
              <a:off x="5761990" y="4189730"/>
              <a:ext cx="476250" cy="647700"/>
            </a:xfrm>
            <a:custGeom>
              <a:avLst/>
              <a:gdLst/>
              <a:ahLst/>
              <a:cxnLst/>
              <a:rect l="l" t="t" r="r" b="b"/>
              <a:pathLst>
                <a:path w="476250" h="647700">
                  <a:moveTo>
                    <a:pt x="95250" y="0"/>
                  </a:moveTo>
                  <a:lnTo>
                    <a:pt x="0" y="31750"/>
                  </a:lnTo>
                  <a:lnTo>
                    <a:pt x="275589" y="618490"/>
                  </a:lnTo>
                  <a:lnTo>
                    <a:pt x="358139" y="647700"/>
                  </a:lnTo>
                  <a:lnTo>
                    <a:pt x="417830" y="397510"/>
                  </a:lnTo>
                  <a:lnTo>
                    <a:pt x="476250" y="52070"/>
                  </a:lnTo>
                  <a:lnTo>
                    <a:pt x="370839" y="20320"/>
                  </a:lnTo>
                  <a:lnTo>
                    <a:pt x="328930" y="109220"/>
                  </a:lnTo>
                  <a:lnTo>
                    <a:pt x="368300" y="161290"/>
                  </a:lnTo>
                  <a:lnTo>
                    <a:pt x="339089" y="185420"/>
                  </a:lnTo>
                  <a:lnTo>
                    <a:pt x="363220" y="457200"/>
                  </a:lnTo>
                  <a:lnTo>
                    <a:pt x="323850" y="613410"/>
                  </a:lnTo>
                  <a:lnTo>
                    <a:pt x="284480" y="577850"/>
                  </a:lnTo>
                  <a:lnTo>
                    <a:pt x="234950" y="486410"/>
                  </a:lnTo>
                  <a:lnTo>
                    <a:pt x="283210" y="186690"/>
                  </a:lnTo>
                  <a:lnTo>
                    <a:pt x="242570" y="161290"/>
                  </a:lnTo>
                  <a:lnTo>
                    <a:pt x="276860" y="110490"/>
                  </a:lnTo>
                  <a:lnTo>
                    <a:pt x="95250" y="0"/>
                  </a:lnTo>
                  <a:close/>
                </a:path>
              </a:pathLst>
            </a:custGeom>
            <a:solidFill>
              <a:srgbClr val="FFFFFB"/>
            </a:solidFill>
          </p:spPr>
          <p:txBody>
            <a:bodyPr wrap="square" lIns="0" tIns="0" rIns="0" bIns="0" rtlCol="0"/>
            <a:lstStyle/>
            <a:p>
              <a:endParaRPr/>
            </a:p>
          </p:txBody>
        </p:sp>
        <p:sp>
          <p:nvSpPr>
            <p:cNvPr id="16" name="object 13">
              <a:extLst>
                <a:ext uri="{FF2B5EF4-FFF2-40B4-BE49-F238E27FC236}">
                  <a16:creationId xmlns:a16="http://schemas.microsoft.com/office/drawing/2014/main" id="{769EEF2A-3ADE-5DF2-B5DF-08BF39C487A0}"/>
                </a:ext>
              </a:extLst>
            </p:cNvPr>
            <p:cNvSpPr/>
            <p:nvPr/>
          </p:nvSpPr>
          <p:spPr>
            <a:xfrm>
              <a:off x="5142230" y="4204970"/>
              <a:ext cx="1520190" cy="1362710"/>
            </a:xfrm>
            <a:custGeom>
              <a:avLst/>
              <a:gdLst/>
              <a:ahLst/>
              <a:cxnLst/>
              <a:rect l="l" t="t" r="r" b="b"/>
              <a:pathLst>
                <a:path w="1520190" h="1362710">
                  <a:moveTo>
                    <a:pt x="643890" y="0"/>
                  </a:moveTo>
                  <a:lnTo>
                    <a:pt x="156210" y="201929"/>
                  </a:lnTo>
                  <a:lnTo>
                    <a:pt x="0" y="1061719"/>
                  </a:lnTo>
                  <a:lnTo>
                    <a:pt x="180340" y="1172209"/>
                  </a:lnTo>
                  <a:lnTo>
                    <a:pt x="344170" y="406399"/>
                  </a:lnTo>
                  <a:lnTo>
                    <a:pt x="434340" y="368299"/>
                  </a:lnTo>
                  <a:lnTo>
                    <a:pt x="374650" y="433069"/>
                  </a:lnTo>
                  <a:lnTo>
                    <a:pt x="228600" y="1187449"/>
                  </a:lnTo>
                  <a:lnTo>
                    <a:pt x="232410" y="1189989"/>
                  </a:lnTo>
                  <a:lnTo>
                    <a:pt x="243840" y="1193799"/>
                  </a:lnTo>
                  <a:lnTo>
                    <a:pt x="260350" y="1202689"/>
                  </a:lnTo>
                  <a:lnTo>
                    <a:pt x="284480" y="1214119"/>
                  </a:lnTo>
                  <a:lnTo>
                    <a:pt x="313690" y="1226819"/>
                  </a:lnTo>
                  <a:lnTo>
                    <a:pt x="349250" y="1239519"/>
                  </a:lnTo>
                  <a:lnTo>
                    <a:pt x="389890" y="1256029"/>
                  </a:lnTo>
                  <a:lnTo>
                    <a:pt x="434340" y="1269999"/>
                  </a:lnTo>
                  <a:lnTo>
                    <a:pt x="485140" y="1286509"/>
                  </a:lnTo>
                  <a:lnTo>
                    <a:pt x="538480" y="1303019"/>
                  </a:lnTo>
                  <a:lnTo>
                    <a:pt x="596900" y="1316989"/>
                  </a:lnTo>
                  <a:lnTo>
                    <a:pt x="660400" y="1330959"/>
                  </a:lnTo>
                  <a:lnTo>
                    <a:pt x="725170" y="1342389"/>
                  </a:lnTo>
                  <a:lnTo>
                    <a:pt x="866140" y="1360169"/>
                  </a:lnTo>
                  <a:lnTo>
                    <a:pt x="938530" y="1362709"/>
                  </a:lnTo>
                  <a:lnTo>
                    <a:pt x="1217930" y="1167129"/>
                  </a:lnTo>
                  <a:lnTo>
                    <a:pt x="1217930" y="1155699"/>
                  </a:lnTo>
                  <a:lnTo>
                    <a:pt x="1219200" y="1127759"/>
                  </a:lnTo>
                  <a:lnTo>
                    <a:pt x="1221740" y="1088389"/>
                  </a:lnTo>
                  <a:lnTo>
                    <a:pt x="1229360" y="1043939"/>
                  </a:lnTo>
                  <a:lnTo>
                    <a:pt x="1238250" y="999489"/>
                  </a:lnTo>
                  <a:lnTo>
                    <a:pt x="1254760" y="962659"/>
                  </a:lnTo>
                  <a:lnTo>
                    <a:pt x="1305560" y="932179"/>
                  </a:lnTo>
                  <a:lnTo>
                    <a:pt x="1447800" y="1068069"/>
                  </a:lnTo>
                  <a:lnTo>
                    <a:pt x="1520190" y="805179"/>
                  </a:lnTo>
                  <a:lnTo>
                    <a:pt x="1400810" y="128269"/>
                  </a:lnTo>
                  <a:lnTo>
                    <a:pt x="1066800" y="19049"/>
                  </a:lnTo>
                  <a:lnTo>
                    <a:pt x="927100" y="567689"/>
                  </a:lnTo>
                  <a:lnTo>
                    <a:pt x="643890" y="0"/>
                  </a:lnTo>
                  <a:close/>
                </a:path>
              </a:pathLst>
            </a:custGeom>
            <a:solidFill>
              <a:srgbClr val="1B5FFF"/>
            </a:solidFill>
          </p:spPr>
          <p:txBody>
            <a:bodyPr wrap="square" lIns="0" tIns="0" rIns="0" bIns="0" rtlCol="0"/>
            <a:lstStyle/>
            <a:p>
              <a:endParaRPr/>
            </a:p>
          </p:txBody>
        </p:sp>
        <p:sp>
          <p:nvSpPr>
            <p:cNvPr id="17" name="object 14">
              <a:extLst>
                <a:ext uri="{FF2B5EF4-FFF2-40B4-BE49-F238E27FC236}">
                  <a16:creationId xmlns:a16="http://schemas.microsoft.com/office/drawing/2014/main" id="{5CDD34F2-6A6A-1D28-458B-DD426233F789}"/>
                </a:ext>
              </a:extLst>
            </p:cNvPr>
            <p:cNvSpPr/>
            <p:nvPr/>
          </p:nvSpPr>
          <p:spPr>
            <a:xfrm>
              <a:off x="5867400" y="3690620"/>
              <a:ext cx="566420" cy="712470"/>
            </a:xfrm>
            <a:custGeom>
              <a:avLst/>
              <a:gdLst/>
              <a:ahLst/>
              <a:cxnLst/>
              <a:rect l="l" t="t" r="r" b="b"/>
              <a:pathLst>
                <a:path w="566420" h="712470">
                  <a:moveTo>
                    <a:pt x="284479" y="0"/>
                  </a:moveTo>
                  <a:lnTo>
                    <a:pt x="246379" y="0"/>
                  </a:lnTo>
                  <a:lnTo>
                    <a:pt x="205739" y="6349"/>
                  </a:lnTo>
                  <a:lnTo>
                    <a:pt x="186689" y="12699"/>
                  </a:lnTo>
                  <a:lnTo>
                    <a:pt x="165100" y="21589"/>
                  </a:lnTo>
                  <a:lnTo>
                    <a:pt x="146050" y="33019"/>
                  </a:lnTo>
                  <a:lnTo>
                    <a:pt x="124460" y="44449"/>
                  </a:lnTo>
                  <a:lnTo>
                    <a:pt x="59689" y="96519"/>
                  </a:lnTo>
                  <a:lnTo>
                    <a:pt x="22860" y="147319"/>
                  </a:lnTo>
                  <a:lnTo>
                    <a:pt x="12700" y="193039"/>
                  </a:lnTo>
                  <a:lnTo>
                    <a:pt x="5079" y="246379"/>
                  </a:lnTo>
                  <a:lnTo>
                    <a:pt x="1270" y="303529"/>
                  </a:lnTo>
                  <a:lnTo>
                    <a:pt x="0" y="358139"/>
                  </a:lnTo>
                  <a:lnTo>
                    <a:pt x="0" y="449579"/>
                  </a:lnTo>
                  <a:lnTo>
                    <a:pt x="8889" y="487679"/>
                  </a:lnTo>
                  <a:lnTo>
                    <a:pt x="38100" y="554989"/>
                  </a:lnTo>
                  <a:lnTo>
                    <a:pt x="81279" y="607059"/>
                  </a:lnTo>
                  <a:lnTo>
                    <a:pt x="129539" y="647699"/>
                  </a:lnTo>
                  <a:lnTo>
                    <a:pt x="176529" y="674369"/>
                  </a:lnTo>
                  <a:lnTo>
                    <a:pt x="222250" y="694689"/>
                  </a:lnTo>
                  <a:lnTo>
                    <a:pt x="240029" y="702309"/>
                  </a:lnTo>
                  <a:lnTo>
                    <a:pt x="255270" y="707389"/>
                  </a:lnTo>
                  <a:lnTo>
                    <a:pt x="269239" y="709929"/>
                  </a:lnTo>
                  <a:lnTo>
                    <a:pt x="275589" y="712469"/>
                  </a:lnTo>
                  <a:lnTo>
                    <a:pt x="278129" y="712469"/>
                  </a:lnTo>
                  <a:lnTo>
                    <a:pt x="313689" y="680719"/>
                  </a:lnTo>
                  <a:lnTo>
                    <a:pt x="351789" y="632459"/>
                  </a:lnTo>
                  <a:lnTo>
                    <a:pt x="388620" y="572769"/>
                  </a:lnTo>
                  <a:lnTo>
                    <a:pt x="424179" y="505459"/>
                  </a:lnTo>
                  <a:lnTo>
                    <a:pt x="454660" y="444499"/>
                  </a:lnTo>
                  <a:lnTo>
                    <a:pt x="495300" y="354329"/>
                  </a:lnTo>
                  <a:lnTo>
                    <a:pt x="501650" y="339089"/>
                  </a:lnTo>
                  <a:lnTo>
                    <a:pt x="504189" y="337819"/>
                  </a:lnTo>
                  <a:lnTo>
                    <a:pt x="508000" y="335279"/>
                  </a:lnTo>
                  <a:lnTo>
                    <a:pt x="516889" y="331469"/>
                  </a:lnTo>
                  <a:lnTo>
                    <a:pt x="524510" y="322579"/>
                  </a:lnTo>
                  <a:lnTo>
                    <a:pt x="535939" y="313689"/>
                  </a:lnTo>
                  <a:lnTo>
                    <a:pt x="546100" y="302259"/>
                  </a:lnTo>
                  <a:lnTo>
                    <a:pt x="565150" y="269239"/>
                  </a:lnTo>
                  <a:lnTo>
                    <a:pt x="566420" y="259079"/>
                  </a:lnTo>
                  <a:lnTo>
                    <a:pt x="563879" y="243839"/>
                  </a:lnTo>
                  <a:lnTo>
                    <a:pt x="547370" y="203199"/>
                  </a:lnTo>
                  <a:lnTo>
                    <a:pt x="518160" y="152399"/>
                  </a:lnTo>
                  <a:lnTo>
                    <a:pt x="496570" y="126999"/>
                  </a:lnTo>
                  <a:lnTo>
                    <a:pt x="474979" y="100329"/>
                  </a:lnTo>
                  <a:lnTo>
                    <a:pt x="421639" y="53339"/>
                  </a:lnTo>
                  <a:lnTo>
                    <a:pt x="355600" y="17779"/>
                  </a:lnTo>
                  <a:lnTo>
                    <a:pt x="322579" y="5079"/>
                  </a:lnTo>
                  <a:lnTo>
                    <a:pt x="284479" y="0"/>
                  </a:lnTo>
                  <a:close/>
                </a:path>
              </a:pathLst>
            </a:custGeom>
            <a:solidFill>
              <a:srgbClr val="000000"/>
            </a:solidFill>
          </p:spPr>
          <p:txBody>
            <a:bodyPr wrap="square" lIns="0" tIns="0" rIns="0" bIns="0" rtlCol="0"/>
            <a:lstStyle/>
            <a:p>
              <a:endParaRPr/>
            </a:p>
          </p:txBody>
        </p:sp>
        <p:sp>
          <p:nvSpPr>
            <p:cNvPr id="18" name="object 15">
              <a:extLst>
                <a:ext uri="{FF2B5EF4-FFF2-40B4-BE49-F238E27FC236}">
                  <a16:creationId xmlns:a16="http://schemas.microsoft.com/office/drawing/2014/main" id="{FA802339-7507-DA6F-2514-1E0737932469}"/>
                </a:ext>
              </a:extLst>
            </p:cNvPr>
            <p:cNvSpPr/>
            <p:nvPr/>
          </p:nvSpPr>
          <p:spPr>
            <a:xfrm>
              <a:off x="5892800" y="3916680"/>
              <a:ext cx="453390" cy="461009"/>
            </a:xfrm>
            <a:custGeom>
              <a:avLst/>
              <a:gdLst/>
              <a:ahLst/>
              <a:cxnLst/>
              <a:rect l="l" t="t" r="r" b="b"/>
              <a:pathLst>
                <a:path w="453389" h="461010">
                  <a:moveTo>
                    <a:pt x="189229" y="0"/>
                  </a:moveTo>
                  <a:lnTo>
                    <a:pt x="124460" y="134620"/>
                  </a:lnTo>
                  <a:lnTo>
                    <a:pt x="99060" y="129540"/>
                  </a:lnTo>
                  <a:lnTo>
                    <a:pt x="106679" y="30480"/>
                  </a:lnTo>
                  <a:lnTo>
                    <a:pt x="86360" y="19050"/>
                  </a:lnTo>
                  <a:lnTo>
                    <a:pt x="46989" y="54610"/>
                  </a:lnTo>
                  <a:lnTo>
                    <a:pt x="27939" y="106680"/>
                  </a:lnTo>
                  <a:lnTo>
                    <a:pt x="35560" y="171450"/>
                  </a:lnTo>
                  <a:lnTo>
                    <a:pt x="0" y="236220"/>
                  </a:lnTo>
                  <a:lnTo>
                    <a:pt x="26670" y="298450"/>
                  </a:lnTo>
                  <a:lnTo>
                    <a:pt x="62229" y="347980"/>
                  </a:lnTo>
                  <a:lnTo>
                    <a:pt x="104139" y="387350"/>
                  </a:lnTo>
                  <a:lnTo>
                    <a:pt x="146050" y="416560"/>
                  </a:lnTo>
                  <a:lnTo>
                    <a:pt x="186689" y="439420"/>
                  </a:lnTo>
                  <a:lnTo>
                    <a:pt x="245110" y="459740"/>
                  </a:lnTo>
                  <a:lnTo>
                    <a:pt x="252729" y="461010"/>
                  </a:lnTo>
                  <a:lnTo>
                    <a:pt x="283210" y="435610"/>
                  </a:lnTo>
                  <a:lnTo>
                    <a:pt x="316229" y="392430"/>
                  </a:lnTo>
                  <a:lnTo>
                    <a:pt x="350520" y="335280"/>
                  </a:lnTo>
                  <a:lnTo>
                    <a:pt x="382270" y="273050"/>
                  </a:lnTo>
                  <a:lnTo>
                    <a:pt x="410210" y="213360"/>
                  </a:lnTo>
                  <a:lnTo>
                    <a:pt x="433070" y="161290"/>
                  </a:lnTo>
                  <a:lnTo>
                    <a:pt x="449579" y="124460"/>
                  </a:lnTo>
                  <a:lnTo>
                    <a:pt x="453389" y="111760"/>
                  </a:lnTo>
                  <a:lnTo>
                    <a:pt x="438150" y="111760"/>
                  </a:lnTo>
                  <a:lnTo>
                    <a:pt x="410210" y="106680"/>
                  </a:lnTo>
                  <a:lnTo>
                    <a:pt x="392429" y="102870"/>
                  </a:lnTo>
                  <a:lnTo>
                    <a:pt x="353060" y="88900"/>
                  </a:lnTo>
                  <a:lnTo>
                    <a:pt x="330200" y="77470"/>
                  </a:lnTo>
                  <a:lnTo>
                    <a:pt x="303529" y="64770"/>
                  </a:lnTo>
                  <a:lnTo>
                    <a:pt x="276860" y="49530"/>
                  </a:lnTo>
                  <a:lnTo>
                    <a:pt x="250189" y="35560"/>
                  </a:lnTo>
                  <a:lnTo>
                    <a:pt x="227329" y="20320"/>
                  </a:lnTo>
                  <a:lnTo>
                    <a:pt x="208279" y="8890"/>
                  </a:lnTo>
                  <a:lnTo>
                    <a:pt x="194310" y="2540"/>
                  </a:lnTo>
                  <a:lnTo>
                    <a:pt x="189229" y="0"/>
                  </a:lnTo>
                  <a:close/>
                </a:path>
              </a:pathLst>
            </a:custGeom>
            <a:solidFill>
              <a:srgbClr val="F1B1B1"/>
            </a:solidFill>
          </p:spPr>
          <p:txBody>
            <a:bodyPr wrap="square" lIns="0" tIns="0" rIns="0" bIns="0" rtlCol="0"/>
            <a:lstStyle/>
            <a:p>
              <a:endParaRPr/>
            </a:p>
          </p:txBody>
        </p:sp>
        <p:pic>
          <p:nvPicPr>
            <p:cNvPr id="19" name="object 16">
              <a:extLst>
                <a:ext uri="{FF2B5EF4-FFF2-40B4-BE49-F238E27FC236}">
                  <a16:creationId xmlns:a16="http://schemas.microsoft.com/office/drawing/2014/main" id="{85259DC6-DE71-59DA-AE17-079951E536BD}"/>
                </a:ext>
              </a:extLst>
            </p:cNvPr>
            <p:cNvPicPr/>
            <p:nvPr/>
          </p:nvPicPr>
          <p:blipFill>
            <a:blip r:embed="rId3" cstate="print"/>
            <a:stretch>
              <a:fillRect/>
            </a:stretch>
          </p:blipFill>
          <p:spPr>
            <a:xfrm>
              <a:off x="6101080" y="4030980"/>
              <a:ext cx="208280" cy="226059"/>
            </a:xfrm>
            <a:prstGeom prst="rect">
              <a:avLst/>
            </a:prstGeom>
          </p:spPr>
        </p:pic>
        <p:sp>
          <p:nvSpPr>
            <p:cNvPr id="20" name="object 17">
              <a:extLst>
                <a:ext uri="{FF2B5EF4-FFF2-40B4-BE49-F238E27FC236}">
                  <a16:creationId xmlns:a16="http://schemas.microsoft.com/office/drawing/2014/main" id="{44671B8C-082D-F63B-0D8D-ADA284CB206D}"/>
                </a:ext>
              </a:extLst>
            </p:cNvPr>
            <p:cNvSpPr/>
            <p:nvPr/>
          </p:nvSpPr>
          <p:spPr>
            <a:xfrm>
              <a:off x="5675630" y="4248149"/>
              <a:ext cx="645160" cy="487680"/>
            </a:xfrm>
            <a:custGeom>
              <a:avLst/>
              <a:gdLst/>
              <a:ahLst/>
              <a:cxnLst/>
              <a:rect l="l" t="t" r="r" b="b"/>
              <a:pathLst>
                <a:path w="645160" h="487679">
                  <a:moveTo>
                    <a:pt x="247650" y="445770"/>
                  </a:moveTo>
                  <a:lnTo>
                    <a:pt x="127000" y="328930"/>
                  </a:lnTo>
                  <a:lnTo>
                    <a:pt x="144780" y="270510"/>
                  </a:lnTo>
                  <a:lnTo>
                    <a:pt x="57150" y="168910"/>
                  </a:lnTo>
                  <a:lnTo>
                    <a:pt x="63500" y="0"/>
                  </a:lnTo>
                  <a:lnTo>
                    <a:pt x="0" y="176530"/>
                  </a:lnTo>
                  <a:lnTo>
                    <a:pt x="104140" y="270510"/>
                  </a:lnTo>
                  <a:lnTo>
                    <a:pt x="46990" y="325120"/>
                  </a:lnTo>
                  <a:lnTo>
                    <a:pt x="247650" y="445770"/>
                  </a:lnTo>
                  <a:close/>
                </a:path>
                <a:path w="645160" h="487679">
                  <a:moveTo>
                    <a:pt x="645160" y="284480"/>
                  </a:moveTo>
                  <a:lnTo>
                    <a:pt x="554990" y="80010"/>
                  </a:lnTo>
                  <a:lnTo>
                    <a:pt x="580390" y="260350"/>
                  </a:lnTo>
                  <a:lnTo>
                    <a:pt x="514350" y="303530"/>
                  </a:lnTo>
                  <a:lnTo>
                    <a:pt x="554990" y="354330"/>
                  </a:lnTo>
                  <a:lnTo>
                    <a:pt x="454660" y="487680"/>
                  </a:lnTo>
                  <a:lnTo>
                    <a:pt x="599440" y="384810"/>
                  </a:lnTo>
                  <a:lnTo>
                    <a:pt x="580390" y="320040"/>
                  </a:lnTo>
                  <a:lnTo>
                    <a:pt x="645160" y="284480"/>
                  </a:lnTo>
                  <a:close/>
                </a:path>
              </a:pathLst>
            </a:custGeom>
            <a:solidFill>
              <a:srgbClr val="0027B4"/>
            </a:solidFill>
          </p:spPr>
          <p:txBody>
            <a:bodyPr wrap="square" lIns="0" tIns="0" rIns="0" bIns="0" rtlCol="0"/>
            <a:lstStyle/>
            <a:p>
              <a:endParaRPr/>
            </a:p>
          </p:txBody>
        </p:sp>
        <p:sp>
          <p:nvSpPr>
            <p:cNvPr id="21" name="object 18">
              <a:extLst>
                <a:ext uri="{FF2B5EF4-FFF2-40B4-BE49-F238E27FC236}">
                  <a16:creationId xmlns:a16="http://schemas.microsoft.com/office/drawing/2014/main" id="{43E733D5-E8C3-D64F-528A-EF420612D59C}"/>
                </a:ext>
              </a:extLst>
            </p:cNvPr>
            <p:cNvSpPr/>
            <p:nvPr/>
          </p:nvSpPr>
          <p:spPr>
            <a:xfrm>
              <a:off x="5424170" y="5099050"/>
              <a:ext cx="2622550" cy="1165860"/>
            </a:xfrm>
            <a:custGeom>
              <a:avLst/>
              <a:gdLst/>
              <a:ahLst/>
              <a:cxnLst/>
              <a:rect l="l" t="t" r="r" b="b"/>
              <a:pathLst>
                <a:path w="2622550" h="1165860">
                  <a:moveTo>
                    <a:pt x="924559" y="0"/>
                  </a:moveTo>
                  <a:lnTo>
                    <a:pt x="316229" y="5080"/>
                  </a:lnTo>
                  <a:lnTo>
                    <a:pt x="0" y="97789"/>
                  </a:lnTo>
                  <a:lnTo>
                    <a:pt x="614679" y="1165860"/>
                  </a:lnTo>
                  <a:lnTo>
                    <a:pt x="2622550" y="403859"/>
                  </a:lnTo>
                  <a:lnTo>
                    <a:pt x="924559" y="0"/>
                  </a:lnTo>
                  <a:close/>
                </a:path>
              </a:pathLst>
            </a:custGeom>
            <a:solidFill>
              <a:srgbClr val="000000"/>
            </a:solidFill>
          </p:spPr>
          <p:txBody>
            <a:bodyPr wrap="square" lIns="0" tIns="0" rIns="0" bIns="0" rtlCol="0"/>
            <a:lstStyle/>
            <a:p>
              <a:endParaRPr/>
            </a:p>
          </p:txBody>
        </p:sp>
        <p:sp>
          <p:nvSpPr>
            <p:cNvPr id="22" name="object 19">
              <a:extLst>
                <a:ext uri="{FF2B5EF4-FFF2-40B4-BE49-F238E27FC236}">
                  <a16:creationId xmlns:a16="http://schemas.microsoft.com/office/drawing/2014/main" id="{0083E854-F074-3CE8-D520-ED61550E74C2}"/>
                </a:ext>
              </a:extLst>
            </p:cNvPr>
            <p:cNvSpPr/>
            <p:nvPr/>
          </p:nvSpPr>
          <p:spPr>
            <a:xfrm>
              <a:off x="5361940" y="5130800"/>
              <a:ext cx="2551430" cy="1054100"/>
            </a:xfrm>
            <a:custGeom>
              <a:avLst/>
              <a:gdLst/>
              <a:ahLst/>
              <a:cxnLst/>
              <a:rect l="l" t="t" r="r" b="b"/>
              <a:pathLst>
                <a:path w="2551429" h="1054100">
                  <a:moveTo>
                    <a:pt x="0" y="0"/>
                  </a:moveTo>
                  <a:lnTo>
                    <a:pt x="707389" y="1054100"/>
                  </a:lnTo>
                  <a:lnTo>
                    <a:pt x="2551430" y="370840"/>
                  </a:lnTo>
                  <a:lnTo>
                    <a:pt x="971550" y="1269"/>
                  </a:lnTo>
                  <a:lnTo>
                    <a:pt x="0" y="0"/>
                  </a:lnTo>
                  <a:close/>
                </a:path>
              </a:pathLst>
            </a:custGeom>
            <a:solidFill>
              <a:srgbClr val="DA6C79"/>
            </a:solidFill>
          </p:spPr>
          <p:txBody>
            <a:bodyPr wrap="square" lIns="0" tIns="0" rIns="0" bIns="0" rtlCol="0"/>
            <a:lstStyle/>
            <a:p>
              <a:endParaRPr/>
            </a:p>
          </p:txBody>
        </p:sp>
        <p:pic>
          <p:nvPicPr>
            <p:cNvPr id="23" name="object 20">
              <a:extLst>
                <a:ext uri="{FF2B5EF4-FFF2-40B4-BE49-F238E27FC236}">
                  <a16:creationId xmlns:a16="http://schemas.microsoft.com/office/drawing/2014/main" id="{92A5FE54-0363-EEE5-3AAA-F0968692ECA0}"/>
                </a:ext>
              </a:extLst>
            </p:cNvPr>
            <p:cNvPicPr/>
            <p:nvPr/>
          </p:nvPicPr>
          <p:blipFill>
            <a:blip r:embed="rId4" cstate="print"/>
            <a:stretch>
              <a:fillRect/>
            </a:stretch>
          </p:blipFill>
          <p:spPr>
            <a:xfrm>
              <a:off x="4846320" y="3712210"/>
              <a:ext cx="3025139" cy="2327910"/>
            </a:xfrm>
            <a:prstGeom prst="rect">
              <a:avLst/>
            </a:prstGeom>
          </p:spPr>
        </p:pic>
      </p:grpSp>
    </p:spTree>
    <p:extLst>
      <p:ext uri="{BB962C8B-B14F-4D97-AF65-F5344CB8AC3E}">
        <p14:creationId xmlns:p14="http://schemas.microsoft.com/office/powerpoint/2010/main" val="2673422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Occupational Safety and Health Act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The law passed by Congress in 1970 “to assure so far as possible every working man and woman in the nation safe and healthful working conditions and to preserve our human resources.”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Occupational Safety and Health Administration (OSHA)</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The agency created within the Department of Labor to set safety and health standards for almost all workers in the United States.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Occupational Safety Law</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468236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OSHA standards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General industry standards, maritime standards, construction standards, other regulations and procedures, and a field operations manual.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Record keeping</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Employers with 11 or more employees must maintain records of, and report, occupational injuries and occupational illnesses.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Occupational illness</a:t>
            </a:r>
          </a:p>
          <a:p>
            <a:pPr marL="1143000" marR="0" lvl="2"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Any abnormal condition or disorder caused by exposure to environmental factors associated with employment.</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OSHA Standards and Record Keeping</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158853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3DA4C343-925A-50D1-B5EE-CCD447AC32E4}"/>
              </a:ext>
            </a:extLst>
          </p:cNvPr>
          <p:cNvSpPr>
            <a:spLocks noGrp="1" noChangeArrowheads="1"/>
          </p:cNvSpPr>
          <p:nvPr>
            <p:ph type="title"/>
          </p:nvPr>
        </p:nvSpPr>
        <p:spPr>
          <a:xfrm>
            <a:off x="247972" y="449262"/>
            <a:ext cx="2613215" cy="1882776"/>
          </a:xfrm>
        </p:spPr>
        <p:txBody>
          <a:bodyPr/>
          <a:lstStyle/>
          <a:p>
            <a:r>
              <a:rPr lang="en-US" altLang="en-US" sz="2000" dirty="0"/>
              <a:t>What Accidents Must Be Reported Under the Occupational Safety and Health Act (OSHA)</a:t>
            </a:r>
          </a:p>
        </p:txBody>
      </p:sp>
      <p:pic>
        <p:nvPicPr>
          <p:cNvPr id="11269" name="Picture 5">
            <a:extLst>
              <a:ext uri="{FF2B5EF4-FFF2-40B4-BE49-F238E27FC236}">
                <a16:creationId xmlns:a16="http://schemas.microsoft.com/office/drawing/2014/main" id="{06222AF0-2F20-701A-8B37-395D5DB27A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675" y="320675"/>
            <a:ext cx="6989763" cy="608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9934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ct val="30000"/>
              </a:spcBef>
              <a:spcAft>
                <a:spcPts val="0"/>
              </a:spcAft>
              <a:buClrTx/>
              <a:buSzTx/>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OSHA takes a worst-first approach in setting inspection priorities. Priorities include, from highest to lowest:</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Inspections of imminent danger situations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Inspections of catastrophes, fatalities, and accidents that have already occurred</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Inspections related to valid employee complaints of alleged violation standards.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Periodic, special-emphasis inspections aimed at high-hazard industries, occupations, or substances.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Random inspections and reinspection’s (follow-up).</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OSHA Inspection Priorities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419890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OSHA officer arrives at the workplace.</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He or she displays official credentials and asks to meet an employer representative.</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The officer explains the visit’s purpose, the scope of the inspection, and the standards that apply.</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An authorized employee representative accompanies the officer during the inspection.</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The inspector can also stop and question workers (in private, if necessary) about safety and health conditions.</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The inspector holds a closing conference with the employer’s representative to discuss apparent violations which may result in a </a:t>
            </a:r>
            <a:r>
              <a:rPr kumimoji="0" lang="en-US" altLang="en-US" sz="2000" b="1" i="0" u="none" strike="noStrike" kern="1200" cap="none" spc="0" normalizeH="0" baseline="0" noProof="0" dirty="0">
                <a:ln>
                  <a:noFill/>
                </a:ln>
                <a:solidFill>
                  <a:srgbClr val="00B0F0"/>
                </a:solidFill>
                <a:effectLst/>
                <a:uLnTx/>
                <a:uFillTx/>
                <a:latin typeface="Calibri" panose="020F0502020204030204"/>
                <a:ea typeface="+mn-ea"/>
                <a:cs typeface="+mn-cs"/>
              </a:rPr>
              <a:t>citation </a:t>
            </a: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and penalty.</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At this point, the employer can produce records to show compliance efforts.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Conduct of OSHA Inspections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873169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Citation</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A summons informing employers and employees of the regulations and standards that have been violated in the workplace.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Penalties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Are calculated based on the gravity of the violation and usually take into consideration factors like the size of the business, the firm’s compliance history, and the employer’s good faith.</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Citations and Penalties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280183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Initial Contact</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Refer the inspector to the company’s OSHA coordinator.</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Check the inspector’s credentials.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Ask the inspector why he or she is inspecting the  workplace: Complaint? Regular scheduled visit? Fatality or accident follow-up? Imminent danger?</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If the inspection stems from a complaint, you are entitled to know whether the person is a current employee, though not the person’s name.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Notify your counsel, who should review all requests for documents and information, as well as documents and information you provide.</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Managers Inspection Guidelines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799120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Opening Conference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Establish the focus and scope of the planned inspection.</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Discuss the procedures for protecting trade secret areas.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Show the inspector you have safety programs in place. He or she may not go to the work floor if paperwork is complete and up to date.</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Inspection Guidelines (cont’d)</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358033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Walk-around inspection</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Accompany the inspector and take detailed notes.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If the inspector takes a photo or video, you should, too.</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Ask for duplicates of all physical samples and copies of all test results.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Be helpful and cooperative, but don’t volunteer information.</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To the extent possible, immediately correct any violation the inspector identifies.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Inspection Guidelines (cont’d)</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836706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Employer responsibilities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To meet the duty to provide “a workplace free from recognized hazards.”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To be familiar with mandatory OSHA standards.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To examine workplace conditions to make sure they conform to applicable standards.</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Employer rights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To seek advice and off-site consultation from OSHA.</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To request and receive proper identification of the OSHA compliance officer before inspection.</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To be advised by the compliance officer of the reason for an inspection.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Responsibilities and Rights of Employers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701900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Employee responsibilities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To comply with all applicable OSHA standards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To follow all employer safety and health rules and regulations.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To report hazardous conditions to the supervisor.</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Employee rights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The right to demand safety and health on the job without fear of punishment.</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OSHA cannot cite employees for violations of their responsibilities.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Responsibilities and Rights of Employees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050265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The employer is liable for any penalties that result from employees’ noncompliance with OSHA standards.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Ways to gain compliance</a:t>
            </a:r>
          </a:p>
          <a:p>
            <a:pPr marL="1143000" marR="0" lvl="2"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Bargain with the union for the right to discharge or discipline an employee who disobeys an OSHA standard.</a:t>
            </a:r>
          </a:p>
          <a:p>
            <a:pPr marL="1143000" marR="0" lvl="2"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Establish a formal employer-employee arbitration process for resolving  OSHA-related disputes.</a:t>
            </a:r>
          </a:p>
          <a:p>
            <a:pPr marL="1143000" marR="0" lvl="2"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Use positive reinforcement and training for gaining employee compliance.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Dealing with Employee Resistance</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16373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Ignore or retaliate against employees who raise safety issues.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Antagonize or lie to OSHA during an inspection.</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Keep inaccurate OSHA logs and have disorganized safety files.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Do not correct hazards OSHA has cited you for and ignore commonly cited hazards.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Fail to control the flow of information during and after an inspection.</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Do not conduct a safety audit or identify a serious hazard and do nothing about it.</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Do not use appropriate engineering controls.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Do not take a systemic approach toward safety.</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Do not enforce safety rules.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Ignore industrial hygiene issues.</a:t>
            </a:r>
            <a:endPar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10 Ways To Get into Trouble with OSHA</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983665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ct val="30000"/>
              </a:spcBef>
              <a:spcAft>
                <a:spcPts val="0"/>
              </a:spcAft>
              <a:buClrTx/>
              <a:buSzTx/>
              <a:tabLst/>
              <a:defRPr/>
            </a:pPr>
            <a:endPar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What Causes Accidents?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2" name="object 3">
            <a:extLst>
              <a:ext uri="{FF2B5EF4-FFF2-40B4-BE49-F238E27FC236}">
                <a16:creationId xmlns:a16="http://schemas.microsoft.com/office/drawing/2014/main" id="{E17A7C7F-9EC0-30CD-CD95-56330262CAB4}"/>
              </a:ext>
            </a:extLst>
          </p:cNvPr>
          <p:cNvGrpSpPr/>
          <p:nvPr/>
        </p:nvGrpSpPr>
        <p:grpSpPr>
          <a:xfrm>
            <a:off x="2591962" y="4467510"/>
            <a:ext cx="2049780" cy="1143000"/>
            <a:chOff x="1150619" y="3878579"/>
            <a:chExt cx="2049780" cy="1143000"/>
          </a:xfrm>
        </p:grpSpPr>
        <p:pic>
          <p:nvPicPr>
            <p:cNvPr id="4" name="object 4">
              <a:extLst>
                <a:ext uri="{FF2B5EF4-FFF2-40B4-BE49-F238E27FC236}">
                  <a16:creationId xmlns:a16="http://schemas.microsoft.com/office/drawing/2014/main" id="{0DFE8688-50C3-1BE3-0503-E933822A3E25}"/>
                </a:ext>
              </a:extLst>
            </p:cNvPr>
            <p:cNvPicPr/>
            <p:nvPr/>
          </p:nvPicPr>
          <p:blipFill>
            <a:blip r:embed="rId3" cstate="print"/>
            <a:stretch>
              <a:fillRect/>
            </a:stretch>
          </p:blipFill>
          <p:spPr>
            <a:xfrm>
              <a:off x="1188719" y="3916679"/>
              <a:ext cx="1973580" cy="1066800"/>
            </a:xfrm>
            <a:prstGeom prst="rect">
              <a:avLst/>
            </a:prstGeom>
          </p:spPr>
        </p:pic>
        <p:sp>
          <p:nvSpPr>
            <p:cNvPr id="7" name="object 5">
              <a:extLst>
                <a:ext uri="{FF2B5EF4-FFF2-40B4-BE49-F238E27FC236}">
                  <a16:creationId xmlns:a16="http://schemas.microsoft.com/office/drawing/2014/main" id="{813C60D1-3CCB-7E4E-3978-90F585EA5B7E}"/>
                </a:ext>
              </a:extLst>
            </p:cNvPr>
            <p:cNvSpPr/>
            <p:nvPr/>
          </p:nvSpPr>
          <p:spPr>
            <a:xfrm>
              <a:off x="1188719" y="3916679"/>
              <a:ext cx="1973580" cy="1066800"/>
            </a:xfrm>
            <a:custGeom>
              <a:avLst/>
              <a:gdLst/>
              <a:ahLst/>
              <a:cxnLst/>
              <a:rect l="l" t="t" r="r" b="b"/>
              <a:pathLst>
                <a:path w="1973580" h="1066800">
                  <a:moveTo>
                    <a:pt x="59690" y="0"/>
                  </a:moveTo>
                  <a:lnTo>
                    <a:pt x="38040" y="5040"/>
                  </a:lnTo>
                  <a:lnTo>
                    <a:pt x="18891" y="18415"/>
                  </a:lnTo>
                  <a:lnTo>
                    <a:pt x="5218" y="37504"/>
                  </a:lnTo>
                  <a:lnTo>
                    <a:pt x="0" y="59690"/>
                  </a:lnTo>
                  <a:lnTo>
                    <a:pt x="0" y="1005840"/>
                  </a:lnTo>
                  <a:lnTo>
                    <a:pt x="5218" y="1028223"/>
                  </a:lnTo>
                  <a:lnTo>
                    <a:pt x="18891" y="1047750"/>
                  </a:lnTo>
                  <a:lnTo>
                    <a:pt x="38040" y="1061561"/>
                  </a:lnTo>
                  <a:lnTo>
                    <a:pt x="59690" y="1066800"/>
                  </a:lnTo>
                  <a:lnTo>
                    <a:pt x="1912620" y="1066800"/>
                  </a:lnTo>
                  <a:lnTo>
                    <a:pt x="1935003" y="1061561"/>
                  </a:lnTo>
                  <a:lnTo>
                    <a:pt x="1954530" y="1047750"/>
                  </a:lnTo>
                  <a:lnTo>
                    <a:pt x="1968341" y="1028223"/>
                  </a:lnTo>
                  <a:lnTo>
                    <a:pt x="1973580" y="1005840"/>
                  </a:lnTo>
                  <a:lnTo>
                    <a:pt x="1973580" y="59690"/>
                  </a:lnTo>
                  <a:lnTo>
                    <a:pt x="1968341" y="37504"/>
                  </a:lnTo>
                  <a:lnTo>
                    <a:pt x="1954530" y="18415"/>
                  </a:lnTo>
                  <a:lnTo>
                    <a:pt x="1935003" y="5040"/>
                  </a:lnTo>
                  <a:lnTo>
                    <a:pt x="1912620" y="0"/>
                  </a:lnTo>
                  <a:lnTo>
                    <a:pt x="59690" y="0"/>
                  </a:lnTo>
                  <a:close/>
                </a:path>
              </a:pathLst>
            </a:custGeom>
            <a:ln w="76194">
              <a:solidFill>
                <a:srgbClr val="EEA780"/>
              </a:solidFill>
            </a:ln>
          </p:spPr>
          <p:txBody>
            <a:bodyPr wrap="square" lIns="0" tIns="0" rIns="0" bIns="0" rtlCol="0"/>
            <a:lstStyle/>
            <a:p>
              <a:endParaRPr/>
            </a:p>
          </p:txBody>
        </p:sp>
      </p:grpSp>
      <p:sp>
        <p:nvSpPr>
          <p:cNvPr id="9" name="object 6">
            <a:extLst>
              <a:ext uri="{FF2B5EF4-FFF2-40B4-BE49-F238E27FC236}">
                <a16:creationId xmlns:a16="http://schemas.microsoft.com/office/drawing/2014/main" id="{2CA7133E-575B-73F9-4FB3-BBF9EE4AC01C}"/>
              </a:ext>
            </a:extLst>
          </p:cNvPr>
          <p:cNvSpPr txBox="1"/>
          <p:nvPr/>
        </p:nvSpPr>
        <p:spPr>
          <a:xfrm>
            <a:off x="2830723" y="4721510"/>
            <a:ext cx="1571625" cy="635000"/>
          </a:xfrm>
          <a:prstGeom prst="rect">
            <a:avLst/>
          </a:prstGeom>
        </p:spPr>
        <p:txBody>
          <a:bodyPr vert="horz" wrap="square" lIns="0" tIns="12700" rIns="0" bIns="0" rtlCol="0">
            <a:spAutoFit/>
          </a:bodyPr>
          <a:lstStyle/>
          <a:p>
            <a:pPr marL="12700" marR="5080" indent="299720">
              <a:lnSpc>
                <a:spcPct val="100000"/>
              </a:lnSpc>
              <a:spcBef>
                <a:spcPts val="100"/>
              </a:spcBef>
            </a:pPr>
            <a:r>
              <a:rPr sz="2000" spc="150" dirty="0">
                <a:latin typeface="Trebuchet MS"/>
                <a:cs typeface="Trebuchet MS"/>
              </a:rPr>
              <a:t>Chance </a:t>
            </a:r>
            <a:r>
              <a:rPr sz="2000" spc="155" dirty="0">
                <a:latin typeface="Trebuchet MS"/>
                <a:cs typeface="Trebuchet MS"/>
              </a:rPr>
              <a:t> o</a:t>
            </a:r>
            <a:r>
              <a:rPr sz="2000" spc="95" dirty="0">
                <a:latin typeface="Trebuchet MS"/>
                <a:cs typeface="Trebuchet MS"/>
              </a:rPr>
              <a:t>cc</a:t>
            </a:r>
            <a:r>
              <a:rPr sz="2000" spc="160" dirty="0">
                <a:latin typeface="Trebuchet MS"/>
                <a:cs typeface="Trebuchet MS"/>
              </a:rPr>
              <a:t>u</a:t>
            </a:r>
            <a:r>
              <a:rPr sz="2000" spc="35" dirty="0">
                <a:latin typeface="Trebuchet MS"/>
                <a:cs typeface="Trebuchet MS"/>
              </a:rPr>
              <a:t>rr</a:t>
            </a:r>
            <a:r>
              <a:rPr sz="2000" spc="150" dirty="0">
                <a:latin typeface="Trebuchet MS"/>
                <a:cs typeface="Trebuchet MS"/>
              </a:rPr>
              <a:t>e</a:t>
            </a:r>
            <a:r>
              <a:rPr sz="2000" spc="145" dirty="0">
                <a:latin typeface="Trebuchet MS"/>
                <a:cs typeface="Trebuchet MS"/>
              </a:rPr>
              <a:t>n</a:t>
            </a:r>
            <a:r>
              <a:rPr sz="2000" spc="95" dirty="0">
                <a:latin typeface="Trebuchet MS"/>
                <a:cs typeface="Trebuchet MS"/>
              </a:rPr>
              <a:t>c</a:t>
            </a:r>
            <a:r>
              <a:rPr sz="2000" spc="140" dirty="0">
                <a:latin typeface="Trebuchet MS"/>
                <a:cs typeface="Trebuchet MS"/>
              </a:rPr>
              <a:t>e</a:t>
            </a:r>
            <a:r>
              <a:rPr sz="2000" spc="229" dirty="0">
                <a:latin typeface="Trebuchet MS"/>
                <a:cs typeface="Trebuchet MS"/>
              </a:rPr>
              <a:t>s</a:t>
            </a:r>
            <a:endParaRPr sz="2000">
              <a:latin typeface="Trebuchet MS"/>
              <a:cs typeface="Trebuchet MS"/>
            </a:endParaRPr>
          </a:p>
        </p:txBody>
      </p:sp>
      <p:grpSp>
        <p:nvGrpSpPr>
          <p:cNvPr id="11" name="object 7">
            <a:extLst>
              <a:ext uri="{FF2B5EF4-FFF2-40B4-BE49-F238E27FC236}">
                <a16:creationId xmlns:a16="http://schemas.microsoft.com/office/drawing/2014/main" id="{17399F14-2286-2A29-5B65-BE209AD71DFA}"/>
              </a:ext>
            </a:extLst>
          </p:cNvPr>
          <p:cNvGrpSpPr/>
          <p:nvPr/>
        </p:nvGrpSpPr>
        <p:grpSpPr>
          <a:xfrm>
            <a:off x="7384943" y="4467510"/>
            <a:ext cx="2049780" cy="1143000"/>
            <a:chOff x="5943600" y="3878579"/>
            <a:chExt cx="2049780" cy="1143000"/>
          </a:xfrm>
        </p:grpSpPr>
        <p:pic>
          <p:nvPicPr>
            <p:cNvPr id="12" name="object 8">
              <a:extLst>
                <a:ext uri="{FF2B5EF4-FFF2-40B4-BE49-F238E27FC236}">
                  <a16:creationId xmlns:a16="http://schemas.microsoft.com/office/drawing/2014/main" id="{D338D85E-EFE9-1D71-E783-1C88D0FD3614}"/>
                </a:ext>
              </a:extLst>
            </p:cNvPr>
            <p:cNvPicPr/>
            <p:nvPr/>
          </p:nvPicPr>
          <p:blipFill>
            <a:blip r:embed="rId4" cstate="print"/>
            <a:stretch>
              <a:fillRect/>
            </a:stretch>
          </p:blipFill>
          <p:spPr>
            <a:xfrm>
              <a:off x="5981700" y="3916679"/>
              <a:ext cx="1973579" cy="1066800"/>
            </a:xfrm>
            <a:prstGeom prst="rect">
              <a:avLst/>
            </a:prstGeom>
          </p:spPr>
        </p:pic>
        <p:sp>
          <p:nvSpPr>
            <p:cNvPr id="13" name="object 9">
              <a:extLst>
                <a:ext uri="{FF2B5EF4-FFF2-40B4-BE49-F238E27FC236}">
                  <a16:creationId xmlns:a16="http://schemas.microsoft.com/office/drawing/2014/main" id="{7C1C71FA-712F-13A0-A372-170B6D39D435}"/>
                </a:ext>
              </a:extLst>
            </p:cNvPr>
            <p:cNvSpPr/>
            <p:nvPr/>
          </p:nvSpPr>
          <p:spPr>
            <a:xfrm>
              <a:off x="5981700" y="3916679"/>
              <a:ext cx="1973580" cy="1066800"/>
            </a:xfrm>
            <a:custGeom>
              <a:avLst/>
              <a:gdLst/>
              <a:ahLst/>
              <a:cxnLst/>
              <a:rect l="l" t="t" r="r" b="b"/>
              <a:pathLst>
                <a:path w="1973579" h="1066800">
                  <a:moveTo>
                    <a:pt x="71120" y="0"/>
                  </a:moveTo>
                  <a:lnTo>
                    <a:pt x="45005" y="6111"/>
                  </a:lnTo>
                  <a:lnTo>
                    <a:pt x="22225" y="22225"/>
                  </a:lnTo>
                  <a:lnTo>
                    <a:pt x="6111" y="45005"/>
                  </a:lnTo>
                  <a:lnTo>
                    <a:pt x="0" y="71120"/>
                  </a:lnTo>
                  <a:lnTo>
                    <a:pt x="0" y="994410"/>
                  </a:lnTo>
                  <a:lnTo>
                    <a:pt x="6111" y="1020722"/>
                  </a:lnTo>
                  <a:lnTo>
                    <a:pt x="22225" y="1043940"/>
                  </a:lnTo>
                  <a:lnTo>
                    <a:pt x="45005" y="1060489"/>
                  </a:lnTo>
                  <a:lnTo>
                    <a:pt x="71120" y="1066800"/>
                  </a:lnTo>
                  <a:lnTo>
                    <a:pt x="1901190" y="1066800"/>
                  </a:lnTo>
                  <a:lnTo>
                    <a:pt x="1927502" y="1060489"/>
                  </a:lnTo>
                  <a:lnTo>
                    <a:pt x="1950720" y="1043940"/>
                  </a:lnTo>
                  <a:lnTo>
                    <a:pt x="1967269" y="1020722"/>
                  </a:lnTo>
                  <a:lnTo>
                    <a:pt x="1973579" y="994410"/>
                  </a:lnTo>
                  <a:lnTo>
                    <a:pt x="1973579" y="71120"/>
                  </a:lnTo>
                  <a:lnTo>
                    <a:pt x="1967269" y="45005"/>
                  </a:lnTo>
                  <a:lnTo>
                    <a:pt x="1950719" y="22225"/>
                  </a:lnTo>
                  <a:lnTo>
                    <a:pt x="1927502" y="6111"/>
                  </a:lnTo>
                  <a:lnTo>
                    <a:pt x="1901190" y="0"/>
                  </a:lnTo>
                  <a:lnTo>
                    <a:pt x="71120" y="0"/>
                  </a:lnTo>
                  <a:close/>
                </a:path>
              </a:pathLst>
            </a:custGeom>
            <a:ln w="76194">
              <a:solidFill>
                <a:srgbClr val="7CC0FF"/>
              </a:solidFill>
            </a:ln>
          </p:spPr>
          <p:txBody>
            <a:bodyPr wrap="square" lIns="0" tIns="0" rIns="0" bIns="0" rtlCol="0"/>
            <a:lstStyle/>
            <a:p>
              <a:endParaRPr/>
            </a:p>
          </p:txBody>
        </p:sp>
      </p:grpSp>
      <p:sp>
        <p:nvSpPr>
          <p:cNvPr id="14" name="object 10">
            <a:extLst>
              <a:ext uri="{FF2B5EF4-FFF2-40B4-BE49-F238E27FC236}">
                <a16:creationId xmlns:a16="http://schemas.microsoft.com/office/drawing/2014/main" id="{9EAFB7C3-F53B-5D15-0506-FB20E0F56338}"/>
              </a:ext>
            </a:extLst>
          </p:cNvPr>
          <p:cNvSpPr txBox="1"/>
          <p:nvPr/>
        </p:nvSpPr>
        <p:spPr>
          <a:xfrm>
            <a:off x="7618622" y="4721510"/>
            <a:ext cx="1533525" cy="635000"/>
          </a:xfrm>
          <a:prstGeom prst="rect">
            <a:avLst/>
          </a:prstGeom>
        </p:spPr>
        <p:txBody>
          <a:bodyPr vert="horz" wrap="square" lIns="0" tIns="12700" rIns="0" bIns="0" rtlCol="0">
            <a:spAutoFit/>
          </a:bodyPr>
          <a:lstStyle/>
          <a:p>
            <a:pPr marL="59690" marR="5080" indent="-46990">
              <a:lnSpc>
                <a:spcPct val="100000"/>
              </a:lnSpc>
              <a:spcBef>
                <a:spcPts val="100"/>
              </a:spcBef>
            </a:pPr>
            <a:r>
              <a:rPr sz="2000" spc="135" dirty="0">
                <a:latin typeface="Trebuchet MS"/>
                <a:cs typeface="Trebuchet MS"/>
              </a:rPr>
              <a:t>Employees’ </a:t>
            </a:r>
            <a:r>
              <a:rPr sz="2000" spc="-590" dirty="0">
                <a:latin typeface="Trebuchet MS"/>
                <a:cs typeface="Trebuchet MS"/>
              </a:rPr>
              <a:t> </a:t>
            </a:r>
            <a:r>
              <a:rPr sz="2000" spc="140" dirty="0">
                <a:latin typeface="Trebuchet MS"/>
                <a:cs typeface="Trebuchet MS"/>
              </a:rPr>
              <a:t>unsafe</a:t>
            </a:r>
            <a:r>
              <a:rPr sz="2000" spc="-60" dirty="0">
                <a:latin typeface="Trebuchet MS"/>
                <a:cs typeface="Trebuchet MS"/>
              </a:rPr>
              <a:t> </a:t>
            </a:r>
            <a:r>
              <a:rPr sz="2000" spc="120" dirty="0">
                <a:latin typeface="Trebuchet MS"/>
                <a:cs typeface="Trebuchet MS"/>
              </a:rPr>
              <a:t>acts</a:t>
            </a:r>
            <a:endParaRPr sz="2000">
              <a:latin typeface="Trebuchet MS"/>
              <a:cs typeface="Trebuchet MS"/>
            </a:endParaRPr>
          </a:p>
        </p:txBody>
      </p:sp>
      <p:grpSp>
        <p:nvGrpSpPr>
          <p:cNvPr id="15" name="object 11">
            <a:extLst>
              <a:ext uri="{FF2B5EF4-FFF2-40B4-BE49-F238E27FC236}">
                <a16:creationId xmlns:a16="http://schemas.microsoft.com/office/drawing/2014/main" id="{13139B13-F57C-57F7-3515-411DCD4C5BC3}"/>
              </a:ext>
            </a:extLst>
          </p:cNvPr>
          <p:cNvGrpSpPr/>
          <p:nvPr/>
        </p:nvGrpSpPr>
        <p:grpSpPr>
          <a:xfrm>
            <a:off x="4121043" y="2333910"/>
            <a:ext cx="3784600" cy="1277620"/>
            <a:chOff x="2679700" y="1744979"/>
            <a:chExt cx="3784600" cy="1277620"/>
          </a:xfrm>
        </p:grpSpPr>
        <p:pic>
          <p:nvPicPr>
            <p:cNvPr id="16" name="object 12">
              <a:extLst>
                <a:ext uri="{FF2B5EF4-FFF2-40B4-BE49-F238E27FC236}">
                  <a16:creationId xmlns:a16="http://schemas.microsoft.com/office/drawing/2014/main" id="{56F3EF6C-EFFB-2EB4-1031-E8553ADFD5D0}"/>
                </a:ext>
              </a:extLst>
            </p:cNvPr>
            <p:cNvPicPr/>
            <p:nvPr/>
          </p:nvPicPr>
          <p:blipFill>
            <a:blip r:embed="rId5" cstate="print"/>
            <a:stretch>
              <a:fillRect/>
            </a:stretch>
          </p:blipFill>
          <p:spPr>
            <a:xfrm>
              <a:off x="2717800" y="1783079"/>
              <a:ext cx="3708400" cy="1201420"/>
            </a:xfrm>
            <a:prstGeom prst="rect">
              <a:avLst/>
            </a:prstGeom>
          </p:spPr>
        </p:pic>
        <p:sp>
          <p:nvSpPr>
            <p:cNvPr id="17" name="object 13">
              <a:extLst>
                <a:ext uri="{FF2B5EF4-FFF2-40B4-BE49-F238E27FC236}">
                  <a16:creationId xmlns:a16="http://schemas.microsoft.com/office/drawing/2014/main" id="{37C570B4-BDC3-22BD-ABC7-8888A301954F}"/>
                </a:ext>
              </a:extLst>
            </p:cNvPr>
            <p:cNvSpPr/>
            <p:nvPr/>
          </p:nvSpPr>
          <p:spPr>
            <a:xfrm>
              <a:off x="2717800" y="1783079"/>
              <a:ext cx="3708400" cy="1201420"/>
            </a:xfrm>
            <a:custGeom>
              <a:avLst/>
              <a:gdLst/>
              <a:ahLst/>
              <a:cxnLst/>
              <a:rect l="l" t="t" r="r" b="b"/>
              <a:pathLst>
                <a:path w="3708400" h="1201420">
                  <a:moveTo>
                    <a:pt x="1854200" y="0"/>
                  </a:moveTo>
                  <a:lnTo>
                    <a:pt x="1925505" y="399"/>
                  </a:lnTo>
                  <a:lnTo>
                    <a:pt x="1995999" y="1589"/>
                  </a:lnTo>
                  <a:lnTo>
                    <a:pt x="2065644" y="3557"/>
                  </a:lnTo>
                  <a:lnTo>
                    <a:pt x="2134401" y="6290"/>
                  </a:lnTo>
                  <a:lnTo>
                    <a:pt x="2202230" y="9777"/>
                  </a:lnTo>
                  <a:lnTo>
                    <a:pt x="2269093" y="14005"/>
                  </a:lnTo>
                  <a:lnTo>
                    <a:pt x="2334950" y="18961"/>
                  </a:lnTo>
                  <a:lnTo>
                    <a:pt x="2399763" y="24632"/>
                  </a:lnTo>
                  <a:lnTo>
                    <a:pt x="2463493" y="31008"/>
                  </a:lnTo>
                  <a:lnTo>
                    <a:pt x="2526100" y="38074"/>
                  </a:lnTo>
                  <a:lnTo>
                    <a:pt x="2587545" y="45819"/>
                  </a:lnTo>
                  <a:lnTo>
                    <a:pt x="2647790" y="54230"/>
                  </a:lnTo>
                  <a:lnTo>
                    <a:pt x="2706796" y="63294"/>
                  </a:lnTo>
                  <a:lnTo>
                    <a:pt x="2764523" y="73001"/>
                  </a:lnTo>
                  <a:lnTo>
                    <a:pt x="2820932" y="83335"/>
                  </a:lnTo>
                  <a:lnTo>
                    <a:pt x="2875986" y="94287"/>
                  </a:lnTo>
                  <a:lnTo>
                    <a:pt x="2929643" y="105842"/>
                  </a:lnTo>
                  <a:lnTo>
                    <a:pt x="2981866" y="117989"/>
                  </a:lnTo>
                  <a:lnTo>
                    <a:pt x="3032616" y="130715"/>
                  </a:lnTo>
                  <a:lnTo>
                    <a:pt x="3081853" y="144008"/>
                  </a:lnTo>
                  <a:lnTo>
                    <a:pt x="3129539" y="157855"/>
                  </a:lnTo>
                  <a:lnTo>
                    <a:pt x="3175635" y="172243"/>
                  </a:lnTo>
                  <a:lnTo>
                    <a:pt x="3220100" y="187161"/>
                  </a:lnTo>
                  <a:lnTo>
                    <a:pt x="3262898" y="202596"/>
                  </a:lnTo>
                  <a:lnTo>
                    <a:pt x="3303987" y="218536"/>
                  </a:lnTo>
                  <a:lnTo>
                    <a:pt x="3343331" y="234968"/>
                  </a:lnTo>
                  <a:lnTo>
                    <a:pt x="3380889" y="251879"/>
                  </a:lnTo>
                  <a:lnTo>
                    <a:pt x="3416622" y="269258"/>
                  </a:lnTo>
                  <a:lnTo>
                    <a:pt x="3450492" y="287091"/>
                  </a:lnTo>
                  <a:lnTo>
                    <a:pt x="3512485" y="324072"/>
                  </a:lnTo>
                  <a:lnTo>
                    <a:pt x="3566556" y="362723"/>
                  </a:lnTo>
                  <a:lnTo>
                    <a:pt x="3612394" y="402945"/>
                  </a:lnTo>
                  <a:lnTo>
                    <a:pt x="3649685" y="444638"/>
                  </a:lnTo>
                  <a:lnTo>
                    <a:pt x="3678118" y="487702"/>
                  </a:lnTo>
                  <a:lnTo>
                    <a:pt x="3697381" y="532038"/>
                  </a:lnTo>
                  <a:lnTo>
                    <a:pt x="3707162" y="577547"/>
                  </a:lnTo>
                  <a:lnTo>
                    <a:pt x="3708400" y="600710"/>
                  </a:lnTo>
                  <a:lnTo>
                    <a:pt x="3707162" y="623790"/>
                  </a:lnTo>
                  <a:lnTo>
                    <a:pt x="3697381" y="669156"/>
                  </a:lnTo>
                  <a:lnTo>
                    <a:pt x="3678118" y="713377"/>
                  </a:lnTo>
                  <a:lnTo>
                    <a:pt x="3649685" y="756353"/>
                  </a:lnTo>
                  <a:lnTo>
                    <a:pt x="3612394" y="797981"/>
                  </a:lnTo>
                  <a:lnTo>
                    <a:pt x="3566556" y="838160"/>
                  </a:lnTo>
                  <a:lnTo>
                    <a:pt x="3512485" y="876788"/>
                  </a:lnTo>
                  <a:lnTo>
                    <a:pt x="3450492" y="913764"/>
                  </a:lnTo>
                  <a:lnTo>
                    <a:pt x="3416622" y="931600"/>
                  </a:lnTo>
                  <a:lnTo>
                    <a:pt x="3380889" y="948986"/>
                  </a:lnTo>
                  <a:lnTo>
                    <a:pt x="3343331" y="965907"/>
                  </a:lnTo>
                  <a:lnTo>
                    <a:pt x="3303987" y="982352"/>
                  </a:lnTo>
                  <a:lnTo>
                    <a:pt x="3262898" y="998307"/>
                  </a:lnTo>
                  <a:lnTo>
                    <a:pt x="3220100" y="1013761"/>
                  </a:lnTo>
                  <a:lnTo>
                    <a:pt x="3175635" y="1028699"/>
                  </a:lnTo>
                  <a:lnTo>
                    <a:pt x="3129539" y="1043111"/>
                  </a:lnTo>
                  <a:lnTo>
                    <a:pt x="3081853" y="1056982"/>
                  </a:lnTo>
                  <a:lnTo>
                    <a:pt x="3032616" y="1070300"/>
                  </a:lnTo>
                  <a:lnTo>
                    <a:pt x="2981866" y="1083053"/>
                  </a:lnTo>
                  <a:lnTo>
                    <a:pt x="2929643" y="1095228"/>
                  </a:lnTo>
                  <a:lnTo>
                    <a:pt x="2875986" y="1106812"/>
                  </a:lnTo>
                  <a:lnTo>
                    <a:pt x="2820932" y="1117792"/>
                  </a:lnTo>
                  <a:lnTo>
                    <a:pt x="2764523" y="1128155"/>
                  </a:lnTo>
                  <a:lnTo>
                    <a:pt x="2706796" y="1137890"/>
                  </a:lnTo>
                  <a:lnTo>
                    <a:pt x="2647790" y="1146983"/>
                  </a:lnTo>
                  <a:lnTo>
                    <a:pt x="2587545" y="1155422"/>
                  </a:lnTo>
                  <a:lnTo>
                    <a:pt x="2526100" y="1163193"/>
                  </a:lnTo>
                  <a:lnTo>
                    <a:pt x="2463493" y="1170285"/>
                  </a:lnTo>
                  <a:lnTo>
                    <a:pt x="2399763" y="1176684"/>
                  </a:lnTo>
                  <a:lnTo>
                    <a:pt x="2334950" y="1182377"/>
                  </a:lnTo>
                  <a:lnTo>
                    <a:pt x="2269093" y="1187353"/>
                  </a:lnTo>
                  <a:lnTo>
                    <a:pt x="2202230" y="1191598"/>
                  </a:lnTo>
                  <a:lnTo>
                    <a:pt x="2134401" y="1195100"/>
                  </a:lnTo>
                  <a:lnTo>
                    <a:pt x="2065644" y="1197846"/>
                  </a:lnTo>
                  <a:lnTo>
                    <a:pt x="1995999" y="1199823"/>
                  </a:lnTo>
                  <a:lnTo>
                    <a:pt x="1925505" y="1201018"/>
                  </a:lnTo>
                  <a:lnTo>
                    <a:pt x="1854200" y="1201420"/>
                  </a:lnTo>
                  <a:lnTo>
                    <a:pt x="1782894" y="1201018"/>
                  </a:lnTo>
                  <a:lnTo>
                    <a:pt x="1712400" y="1199823"/>
                  </a:lnTo>
                  <a:lnTo>
                    <a:pt x="1642755" y="1197846"/>
                  </a:lnTo>
                  <a:lnTo>
                    <a:pt x="1573998" y="1195100"/>
                  </a:lnTo>
                  <a:lnTo>
                    <a:pt x="1506169" y="1191598"/>
                  </a:lnTo>
                  <a:lnTo>
                    <a:pt x="1439306" y="1187353"/>
                  </a:lnTo>
                  <a:lnTo>
                    <a:pt x="1373449" y="1182377"/>
                  </a:lnTo>
                  <a:lnTo>
                    <a:pt x="1308636" y="1176684"/>
                  </a:lnTo>
                  <a:lnTo>
                    <a:pt x="1244906" y="1170285"/>
                  </a:lnTo>
                  <a:lnTo>
                    <a:pt x="1182299" y="1163193"/>
                  </a:lnTo>
                  <a:lnTo>
                    <a:pt x="1120854" y="1155422"/>
                  </a:lnTo>
                  <a:lnTo>
                    <a:pt x="1060609" y="1146983"/>
                  </a:lnTo>
                  <a:lnTo>
                    <a:pt x="1001603" y="1137890"/>
                  </a:lnTo>
                  <a:lnTo>
                    <a:pt x="943876" y="1128155"/>
                  </a:lnTo>
                  <a:lnTo>
                    <a:pt x="887467" y="1117792"/>
                  </a:lnTo>
                  <a:lnTo>
                    <a:pt x="832413" y="1106812"/>
                  </a:lnTo>
                  <a:lnTo>
                    <a:pt x="778756" y="1095228"/>
                  </a:lnTo>
                  <a:lnTo>
                    <a:pt x="726533" y="1083053"/>
                  </a:lnTo>
                  <a:lnTo>
                    <a:pt x="675783" y="1070300"/>
                  </a:lnTo>
                  <a:lnTo>
                    <a:pt x="626546" y="1056982"/>
                  </a:lnTo>
                  <a:lnTo>
                    <a:pt x="578860" y="1043111"/>
                  </a:lnTo>
                  <a:lnTo>
                    <a:pt x="532765" y="1028700"/>
                  </a:lnTo>
                  <a:lnTo>
                    <a:pt x="488299" y="1013761"/>
                  </a:lnTo>
                  <a:lnTo>
                    <a:pt x="445501" y="998307"/>
                  </a:lnTo>
                  <a:lnTo>
                    <a:pt x="404412" y="982352"/>
                  </a:lnTo>
                  <a:lnTo>
                    <a:pt x="365068" y="965907"/>
                  </a:lnTo>
                  <a:lnTo>
                    <a:pt x="327510" y="948986"/>
                  </a:lnTo>
                  <a:lnTo>
                    <a:pt x="291777" y="931600"/>
                  </a:lnTo>
                  <a:lnTo>
                    <a:pt x="257907" y="913764"/>
                  </a:lnTo>
                  <a:lnTo>
                    <a:pt x="195914" y="876788"/>
                  </a:lnTo>
                  <a:lnTo>
                    <a:pt x="141843" y="838160"/>
                  </a:lnTo>
                  <a:lnTo>
                    <a:pt x="96005" y="797981"/>
                  </a:lnTo>
                  <a:lnTo>
                    <a:pt x="58714" y="756353"/>
                  </a:lnTo>
                  <a:lnTo>
                    <a:pt x="30281" y="713377"/>
                  </a:lnTo>
                  <a:lnTo>
                    <a:pt x="11018" y="669156"/>
                  </a:lnTo>
                  <a:lnTo>
                    <a:pt x="1237" y="623790"/>
                  </a:lnTo>
                  <a:lnTo>
                    <a:pt x="0" y="600710"/>
                  </a:lnTo>
                  <a:lnTo>
                    <a:pt x="1237" y="577547"/>
                  </a:lnTo>
                  <a:lnTo>
                    <a:pt x="11018" y="532038"/>
                  </a:lnTo>
                  <a:lnTo>
                    <a:pt x="30281" y="487702"/>
                  </a:lnTo>
                  <a:lnTo>
                    <a:pt x="58714" y="444638"/>
                  </a:lnTo>
                  <a:lnTo>
                    <a:pt x="96005" y="402945"/>
                  </a:lnTo>
                  <a:lnTo>
                    <a:pt x="141843" y="362723"/>
                  </a:lnTo>
                  <a:lnTo>
                    <a:pt x="195914" y="324072"/>
                  </a:lnTo>
                  <a:lnTo>
                    <a:pt x="257907" y="287091"/>
                  </a:lnTo>
                  <a:lnTo>
                    <a:pt x="291777" y="269258"/>
                  </a:lnTo>
                  <a:lnTo>
                    <a:pt x="327510" y="251879"/>
                  </a:lnTo>
                  <a:lnTo>
                    <a:pt x="365068" y="234968"/>
                  </a:lnTo>
                  <a:lnTo>
                    <a:pt x="404412" y="218536"/>
                  </a:lnTo>
                  <a:lnTo>
                    <a:pt x="445501" y="202596"/>
                  </a:lnTo>
                  <a:lnTo>
                    <a:pt x="488299" y="187161"/>
                  </a:lnTo>
                  <a:lnTo>
                    <a:pt x="532765" y="172243"/>
                  </a:lnTo>
                  <a:lnTo>
                    <a:pt x="578860" y="157855"/>
                  </a:lnTo>
                  <a:lnTo>
                    <a:pt x="626546" y="144008"/>
                  </a:lnTo>
                  <a:lnTo>
                    <a:pt x="675783" y="130715"/>
                  </a:lnTo>
                  <a:lnTo>
                    <a:pt x="726533" y="117989"/>
                  </a:lnTo>
                  <a:lnTo>
                    <a:pt x="778756" y="105842"/>
                  </a:lnTo>
                  <a:lnTo>
                    <a:pt x="832413" y="94287"/>
                  </a:lnTo>
                  <a:lnTo>
                    <a:pt x="887467" y="83335"/>
                  </a:lnTo>
                  <a:lnTo>
                    <a:pt x="943876" y="73001"/>
                  </a:lnTo>
                  <a:lnTo>
                    <a:pt x="1001603" y="63294"/>
                  </a:lnTo>
                  <a:lnTo>
                    <a:pt x="1060609" y="54230"/>
                  </a:lnTo>
                  <a:lnTo>
                    <a:pt x="1120854" y="45819"/>
                  </a:lnTo>
                  <a:lnTo>
                    <a:pt x="1182299" y="38074"/>
                  </a:lnTo>
                  <a:lnTo>
                    <a:pt x="1244906" y="31008"/>
                  </a:lnTo>
                  <a:lnTo>
                    <a:pt x="1308636" y="24632"/>
                  </a:lnTo>
                  <a:lnTo>
                    <a:pt x="1373449" y="18961"/>
                  </a:lnTo>
                  <a:lnTo>
                    <a:pt x="1439306" y="14005"/>
                  </a:lnTo>
                  <a:lnTo>
                    <a:pt x="1506169" y="9777"/>
                  </a:lnTo>
                  <a:lnTo>
                    <a:pt x="1573998" y="6290"/>
                  </a:lnTo>
                  <a:lnTo>
                    <a:pt x="1642755" y="3557"/>
                  </a:lnTo>
                  <a:lnTo>
                    <a:pt x="1712400" y="1589"/>
                  </a:lnTo>
                  <a:lnTo>
                    <a:pt x="1782894" y="399"/>
                  </a:lnTo>
                  <a:lnTo>
                    <a:pt x="1854200" y="0"/>
                  </a:lnTo>
                  <a:close/>
                </a:path>
              </a:pathLst>
            </a:custGeom>
            <a:ln w="76194">
              <a:solidFill>
                <a:srgbClr val="EDAD57"/>
              </a:solidFill>
            </a:ln>
          </p:spPr>
          <p:txBody>
            <a:bodyPr wrap="square" lIns="0" tIns="0" rIns="0" bIns="0" rtlCol="0"/>
            <a:lstStyle/>
            <a:p>
              <a:endParaRPr/>
            </a:p>
          </p:txBody>
        </p:sp>
      </p:grpSp>
      <p:sp>
        <p:nvSpPr>
          <p:cNvPr id="18" name="object 14">
            <a:extLst>
              <a:ext uri="{FF2B5EF4-FFF2-40B4-BE49-F238E27FC236}">
                <a16:creationId xmlns:a16="http://schemas.microsoft.com/office/drawing/2014/main" id="{C427EE6C-1011-78A1-9D75-430F9BDFC76E}"/>
              </a:ext>
            </a:extLst>
          </p:cNvPr>
          <p:cNvSpPr txBox="1"/>
          <p:nvPr/>
        </p:nvSpPr>
        <p:spPr>
          <a:xfrm>
            <a:off x="4971943" y="2594260"/>
            <a:ext cx="1991360" cy="756920"/>
          </a:xfrm>
          <a:prstGeom prst="rect">
            <a:avLst/>
          </a:prstGeom>
        </p:spPr>
        <p:txBody>
          <a:bodyPr vert="horz" wrap="square" lIns="0" tIns="12700" rIns="0" bIns="0" rtlCol="0">
            <a:spAutoFit/>
          </a:bodyPr>
          <a:lstStyle/>
          <a:p>
            <a:pPr marL="124460" marR="5080" indent="-111760">
              <a:lnSpc>
                <a:spcPct val="100000"/>
              </a:lnSpc>
              <a:spcBef>
                <a:spcPts val="100"/>
              </a:spcBef>
            </a:pPr>
            <a:r>
              <a:rPr sz="2400" spc="150" dirty="0">
                <a:latin typeface="Trebuchet MS"/>
                <a:cs typeface="Trebuchet MS"/>
              </a:rPr>
              <a:t>Basic</a:t>
            </a:r>
            <a:r>
              <a:rPr sz="2400" spc="-75" dirty="0">
                <a:latin typeface="Trebuchet MS"/>
                <a:cs typeface="Trebuchet MS"/>
              </a:rPr>
              <a:t> </a:t>
            </a:r>
            <a:r>
              <a:rPr sz="2400" spc="204" dirty="0">
                <a:latin typeface="Trebuchet MS"/>
                <a:cs typeface="Trebuchet MS"/>
              </a:rPr>
              <a:t>Causes </a:t>
            </a:r>
            <a:r>
              <a:rPr sz="2400" spc="-710" dirty="0">
                <a:latin typeface="Trebuchet MS"/>
                <a:cs typeface="Trebuchet MS"/>
              </a:rPr>
              <a:t> </a:t>
            </a:r>
            <a:r>
              <a:rPr sz="2400" spc="50" dirty="0">
                <a:latin typeface="Trebuchet MS"/>
                <a:cs typeface="Trebuchet MS"/>
              </a:rPr>
              <a:t>of</a:t>
            </a:r>
            <a:r>
              <a:rPr sz="2400" spc="-85" dirty="0">
                <a:latin typeface="Trebuchet MS"/>
                <a:cs typeface="Trebuchet MS"/>
              </a:rPr>
              <a:t> </a:t>
            </a:r>
            <a:r>
              <a:rPr sz="2400" spc="120" dirty="0">
                <a:latin typeface="Trebuchet MS"/>
                <a:cs typeface="Trebuchet MS"/>
              </a:rPr>
              <a:t>Accidents</a:t>
            </a:r>
            <a:endParaRPr sz="2400">
              <a:latin typeface="Trebuchet MS"/>
              <a:cs typeface="Trebuchet MS"/>
            </a:endParaRPr>
          </a:p>
        </p:txBody>
      </p:sp>
      <p:grpSp>
        <p:nvGrpSpPr>
          <p:cNvPr id="19" name="object 15">
            <a:extLst>
              <a:ext uri="{FF2B5EF4-FFF2-40B4-BE49-F238E27FC236}">
                <a16:creationId xmlns:a16="http://schemas.microsoft.com/office/drawing/2014/main" id="{79439C54-2C33-119F-3934-A805A5FA32BD}"/>
              </a:ext>
            </a:extLst>
          </p:cNvPr>
          <p:cNvGrpSpPr/>
          <p:nvPr/>
        </p:nvGrpSpPr>
        <p:grpSpPr>
          <a:xfrm>
            <a:off x="4978293" y="4467510"/>
            <a:ext cx="2049780" cy="1143000"/>
            <a:chOff x="3536950" y="3878579"/>
            <a:chExt cx="2049780" cy="1143000"/>
          </a:xfrm>
        </p:grpSpPr>
        <p:pic>
          <p:nvPicPr>
            <p:cNvPr id="20" name="object 16">
              <a:extLst>
                <a:ext uri="{FF2B5EF4-FFF2-40B4-BE49-F238E27FC236}">
                  <a16:creationId xmlns:a16="http://schemas.microsoft.com/office/drawing/2014/main" id="{8AB451CF-A7CA-8461-6BDA-CE89E88AC588}"/>
                </a:ext>
              </a:extLst>
            </p:cNvPr>
            <p:cNvPicPr/>
            <p:nvPr/>
          </p:nvPicPr>
          <p:blipFill>
            <a:blip r:embed="rId6" cstate="print"/>
            <a:stretch>
              <a:fillRect/>
            </a:stretch>
          </p:blipFill>
          <p:spPr>
            <a:xfrm>
              <a:off x="3575050" y="3916679"/>
              <a:ext cx="1973579" cy="1066800"/>
            </a:xfrm>
            <a:prstGeom prst="rect">
              <a:avLst/>
            </a:prstGeom>
          </p:spPr>
        </p:pic>
        <p:sp>
          <p:nvSpPr>
            <p:cNvPr id="21" name="object 17">
              <a:extLst>
                <a:ext uri="{FF2B5EF4-FFF2-40B4-BE49-F238E27FC236}">
                  <a16:creationId xmlns:a16="http://schemas.microsoft.com/office/drawing/2014/main" id="{8590003E-1C60-B78D-6B59-F5318041B975}"/>
                </a:ext>
              </a:extLst>
            </p:cNvPr>
            <p:cNvSpPr/>
            <p:nvPr/>
          </p:nvSpPr>
          <p:spPr>
            <a:xfrm>
              <a:off x="3575050" y="3916679"/>
              <a:ext cx="1973580" cy="1066800"/>
            </a:xfrm>
            <a:custGeom>
              <a:avLst/>
              <a:gdLst/>
              <a:ahLst/>
              <a:cxnLst/>
              <a:rect l="l" t="t" r="r" b="b"/>
              <a:pathLst>
                <a:path w="1973579" h="1066800">
                  <a:moveTo>
                    <a:pt x="80010" y="0"/>
                  </a:moveTo>
                  <a:lnTo>
                    <a:pt x="50899" y="6786"/>
                  </a:lnTo>
                  <a:lnTo>
                    <a:pt x="25241" y="24765"/>
                  </a:lnTo>
                  <a:lnTo>
                    <a:pt x="6965" y="50363"/>
                  </a:lnTo>
                  <a:lnTo>
                    <a:pt x="0" y="80010"/>
                  </a:lnTo>
                  <a:lnTo>
                    <a:pt x="0" y="985520"/>
                  </a:lnTo>
                  <a:lnTo>
                    <a:pt x="6965" y="1015365"/>
                  </a:lnTo>
                  <a:lnTo>
                    <a:pt x="25241" y="1041400"/>
                  </a:lnTo>
                  <a:lnTo>
                    <a:pt x="50899" y="1059815"/>
                  </a:lnTo>
                  <a:lnTo>
                    <a:pt x="80010" y="1066800"/>
                  </a:lnTo>
                  <a:lnTo>
                    <a:pt x="1892300" y="1066800"/>
                  </a:lnTo>
                  <a:lnTo>
                    <a:pt x="1922144" y="1059815"/>
                  </a:lnTo>
                  <a:lnTo>
                    <a:pt x="1948179" y="1041400"/>
                  </a:lnTo>
                  <a:lnTo>
                    <a:pt x="1966594" y="1015364"/>
                  </a:lnTo>
                  <a:lnTo>
                    <a:pt x="1973579" y="985520"/>
                  </a:lnTo>
                  <a:lnTo>
                    <a:pt x="1973579" y="80010"/>
                  </a:lnTo>
                  <a:lnTo>
                    <a:pt x="1966594" y="50363"/>
                  </a:lnTo>
                  <a:lnTo>
                    <a:pt x="1948179" y="24765"/>
                  </a:lnTo>
                  <a:lnTo>
                    <a:pt x="1922144" y="6786"/>
                  </a:lnTo>
                  <a:lnTo>
                    <a:pt x="1892300" y="0"/>
                  </a:lnTo>
                  <a:lnTo>
                    <a:pt x="80010" y="0"/>
                  </a:lnTo>
                  <a:close/>
                </a:path>
              </a:pathLst>
            </a:custGeom>
            <a:ln w="76194">
              <a:solidFill>
                <a:srgbClr val="73D173"/>
              </a:solidFill>
            </a:ln>
          </p:spPr>
          <p:txBody>
            <a:bodyPr wrap="square" lIns="0" tIns="0" rIns="0" bIns="0" rtlCol="0"/>
            <a:lstStyle/>
            <a:p>
              <a:endParaRPr/>
            </a:p>
          </p:txBody>
        </p:sp>
      </p:grpSp>
      <p:sp>
        <p:nvSpPr>
          <p:cNvPr id="22" name="object 18">
            <a:extLst>
              <a:ext uri="{FF2B5EF4-FFF2-40B4-BE49-F238E27FC236}">
                <a16:creationId xmlns:a16="http://schemas.microsoft.com/office/drawing/2014/main" id="{1BC12E25-CE4E-D94E-02E5-29FCD162EDDB}"/>
              </a:ext>
            </a:extLst>
          </p:cNvPr>
          <p:cNvSpPr txBox="1"/>
          <p:nvPr/>
        </p:nvSpPr>
        <p:spPr>
          <a:xfrm>
            <a:off x="5336433" y="4721510"/>
            <a:ext cx="1331595" cy="635000"/>
          </a:xfrm>
          <a:prstGeom prst="rect">
            <a:avLst/>
          </a:prstGeom>
        </p:spPr>
        <p:txBody>
          <a:bodyPr vert="horz" wrap="square" lIns="0" tIns="12700" rIns="0" bIns="0" rtlCol="0">
            <a:spAutoFit/>
          </a:bodyPr>
          <a:lstStyle/>
          <a:p>
            <a:pPr marL="12700" marR="5080" indent="172720">
              <a:lnSpc>
                <a:spcPct val="100000"/>
              </a:lnSpc>
              <a:spcBef>
                <a:spcPts val="100"/>
              </a:spcBef>
            </a:pPr>
            <a:r>
              <a:rPr sz="2000" spc="140" dirty="0">
                <a:latin typeface="Trebuchet MS"/>
                <a:cs typeface="Trebuchet MS"/>
              </a:rPr>
              <a:t>Unsafe </a:t>
            </a:r>
            <a:r>
              <a:rPr sz="2000" spc="145" dirty="0">
                <a:latin typeface="Trebuchet MS"/>
                <a:cs typeface="Trebuchet MS"/>
              </a:rPr>
              <a:t> </a:t>
            </a:r>
            <a:r>
              <a:rPr sz="2000" spc="95" dirty="0">
                <a:latin typeface="Trebuchet MS"/>
                <a:cs typeface="Trebuchet MS"/>
              </a:rPr>
              <a:t>c</a:t>
            </a:r>
            <a:r>
              <a:rPr sz="2000" spc="155" dirty="0">
                <a:latin typeface="Trebuchet MS"/>
                <a:cs typeface="Trebuchet MS"/>
              </a:rPr>
              <a:t>o</a:t>
            </a:r>
            <a:r>
              <a:rPr sz="2000" spc="160" dirty="0">
                <a:latin typeface="Trebuchet MS"/>
                <a:cs typeface="Trebuchet MS"/>
              </a:rPr>
              <a:t>n</a:t>
            </a:r>
            <a:r>
              <a:rPr sz="2000" spc="155" dirty="0">
                <a:latin typeface="Trebuchet MS"/>
                <a:cs typeface="Trebuchet MS"/>
              </a:rPr>
              <a:t>d</a:t>
            </a:r>
            <a:r>
              <a:rPr sz="2000" spc="-15" dirty="0">
                <a:latin typeface="Trebuchet MS"/>
                <a:cs typeface="Trebuchet MS"/>
              </a:rPr>
              <a:t>it</a:t>
            </a:r>
            <a:r>
              <a:rPr sz="2000" spc="-5" dirty="0">
                <a:latin typeface="Trebuchet MS"/>
                <a:cs typeface="Trebuchet MS"/>
              </a:rPr>
              <a:t>i</a:t>
            </a:r>
            <a:r>
              <a:rPr sz="2000" spc="145" dirty="0">
                <a:latin typeface="Trebuchet MS"/>
                <a:cs typeface="Trebuchet MS"/>
              </a:rPr>
              <a:t>o</a:t>
            </a:r>
            <a:r>
              <a:rPr sz="2000" spc="160" dirty="0">
                <a:latin typeface="Trebuchet MS"/>
                <a:cs typeface="Trebuchet MS"/>
              </a:rPr>
              <a:t>n</a:t>
            </a:r>
            <a:r>
              <a:rPr sz="2000" spc="229" dirty="0">
                <a:latin typeface="Trebuchet MS"/>
                <a:cs typeface="Trebuchet MS"/>
              </a:rPr>
              <a:t>s</a:t>
            </a:r>
            <a:endParaRPr sz="2000">
              <a:latin typeface="Trebuchet MS"/>
              <a:cs typeface="Trebuchet MS"/>
            </a:endParaRPr>
          </a:p>
        </p:txBody>
      </p:sp>
      <p:sp>
        <p:nvSpPr>
          <p:cNvPr id="23" name="object 19">
            <a:extLst>
              <a:ext uri="{FF2B5EF4-FFF2-40B4-BE49-F238E27FC236}">
                <a16:creationId xmlns:a16="http://schemas.microsoft.com/office/drawing/2014/main" id="{55280A8A-861B-E1C9-93FF-7B5FBBFD16E4}"/>
              </a:ext>
            </a:extLst>
          </p:cNvPr>
          <p:cNvSpPr/>
          <p:nvPr/>
        </p:nvSpPr>
        <p:spPr>
          <a:xfrm>
            <a:off x="3521603" y="3610260"/>
            <a:ext cx="4983480" cy="857250"/>
          </a:xfrm>
          <a:custGeom>
            <a:avLst/>
            <a:gdLst/>
            <a:ahLst/>
            <a:cxnLst/>
            <a:rect l="l" t="t" r="r" b="b"/>
            <a:pathLst>
              <a:path w="4983480" h="857250">
                <a:moveTo>
                  <a:pt x="191770" y="666750"/>
                </a:moveTo>
                <a:lnTo>
                  <a:pt x="96520" y="742950"/>
                </a:lnTo>
                <a:lnTo>
                  <a:pt x="0" y="666750"/>
                </a:lnTo>
                <a:lnTo>
                  <a:pt x="96520" y="857250"/>
                </a:lnTo>
                <a:lnTo>
                  <a:pt x="191770" y="666750"/>
                </a:lnTo>
                <a:close/>
              </a:path>
              <a:path w="4983480" h="857250">
                <a:moveTo>
                  <a:pt x="2579370" y="666750"/>
                </a:moveTo>
                <a:lnTo>
                  <a:pt x="2482850" y="742950"/>
                </a:lnTo>
                <a:lnTo>
                  <a:pt x="2388870" y="665480"/>
                </a:lnTo>
                <a:lnTo>
                  <a:pt x="2481580" y="857250"/>
                </a:lnTo>
                <a:lnTo>
                  <a:pt x="2579370" y="666750"/>
                </a:lnTo>
                <a:close/>
              </a:path>
              <a:path w="4983480" h="857250">
                <a:moveTo>
                  <a:pt x="4907280" y="408940"/>
                </a:moveTo>
                <a:lnTo>
                  <a:pt x="4888230" y="408940"/>
                </a:lnTo>
                <a:lnTo>
                  <a:pt x="2510790" y="408940"/>
                </a:lnTo>
                <a:lnTo>
                  <a:pt x="2510790" y="1270"/>
                </a:lnTo>
                <a:lnTo>
                  <a:pt x="2509520" y="1270"/>
                </a:lnTo>
                <a:lnTo>
                  <a:pt x="2491740" y="1270"/>
                </a:lnTo>
                <a:lnTo>
                  <a:pt x="2472690" y="0"/>
                </a:lnTo>
                <a:lnTo>
                  <a:pt x="2472664" y="1270"/>
                </a:lnTo>
                <a:lnTo>
                  <a:pt x="2471420" y="1270"/>
                </a:lnTo>
                <a:lnTo>
                  <a:pt x="2471420" y="117271"/>
                </a:lnTo>
                <a:lnTo>
                  <a:pt x="2468257" y="408940"/>
                </a:lnTo>
                <a:lnTo>
                  <a:pt x="96520" y="408940"/>
                </a:lnTo>
                <a:lnTo>
                  <a:pt x="77470" y="408940"/>
                </a:lnTo>
                <a:lnTo>
                  <a:pt x="77470" y="427990"/>
                </a:lnTo>
                <a:lnTo>
                  <a:pt x="77470" y="704850"/>
                </a:lnTo>
                <a:lnTo>
                  <a:pt x="115570" y="704850"/>
                </a:lnTo>
                <a:lnTo>
                  <a:pt x="115570" y="447040"/>
                </a:lnTo>
                <a:lnTo>
                  <a:pt x="2467838" y="447040"/>
                </a:lnTo>
                <a:lnTo>
                  <a:pt x="2465070" y="703580"/>
                </a:lnTo>
                <a:lnTo>
                  <a:pt x="2484120" y="704850"/>
                </a:lnTo>
                <a:lnTo>
                  <a:pt x="2503170" y="704850"/>
                </a:lnTo>
                <a:lnTo>
                  <a:pt x="2505951" y="447040"/>
                </a:lnTo>
                <a:lnTo>
                  <a:pt x="2510790" y="447040"/>
                </a:lnTo>
                <a:lnTo>
                  <a:pt x="4869180" y="447040"/>
                </a:lnTo>
                <a:lnTo>
                  <a:pt x="4869180" y="704850"/>
                </a:lnTo>
                <a:lnTo>
                  <a:pt x="4907280" y="704850"/>
                </a:lnTo>
                <a:lnTo>
                  <a:pt x="4907280" y="427990"/>
                </a:lnTo>
                <a:lnTo>
                  <a:pt x="4907280" y="408940"/>
                </a:lnTo>
                <a:close/>
              </a:path>
              <a:path w="4983480" h="857250">
                <a:moveTo>
                  <a:pt x="4983480" y="666750"/>
                </a:moveTo>
                <a:lnTo>
                  <a:pt x="4888230" y="742950"/>
                </a:lnTo>
                <a:lnTo>
                  <a:pt x="4792980" y="666750"/>
                </a:lnTo>
                <a:lnTo>
                  <a:pt x="4888230" y="857250"/>
                </a:lnTo>
                <a:lnTo>
                  <a:pt x="4983480" y="666750"/>
                </a:lnTo>
                <a:close/>
              </a:path>
            </a:pathLst>
          </a:custGeom>
          <a:solidFill>
            <a:srgbClr val="000000"/>
          </a:solidFill>
        </p:spPr>
        <p:txBody>
          <a:bodyPr wrap="square" lIns="0" tIns="0" rIns="0" bIns="0" rtlCol="0"/>
          <a:lstStyle/>
          <a:p>
            <a:endParaRPr/>
          </a:p>
        </p:txBody>
      </p:sp>
    </p:spTree>
    <p:extLst>
      <p:ext uri="{BB962C8B-B14F-4D97-AF65-F5344CB8AC3E}">
        <p14:creationId xmlns:p14="http://schemas.microsoft.com/office/powerpoint/2010/main" val="416839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Unsafe conditions are a main cause of accidents. They include: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Improperly guarded equipment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Defective equipment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Hazardous procedures in, on, or around machines or equipment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Unsafe storage—congestion, overloading</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Improper illumination—glare, insufficient light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Improper ventilation—insufficient air change, impure air source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Unsafe acts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What Causes Accidents?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722326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Remedy unsafe conditions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Emphasize safety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Select safety-minded employees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Provide safety training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Use posters, incentive programs, and positive reinforcement to motivate employees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Use behavior-based safety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Use employee participation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Conduct safety and health audits and inspections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How to Prevent Accidents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674037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E1F68DEE-C441-5D23-E072-07BC3053BFCC}"/>
              </a:ext>
            </a:extLst>
          </p:cNvPr>
          <p:cNvSpPr>
            <a:spLocks noGrp="1" noChangeArrowheads="1"/>
          </p:cNvSpPr>
          <p:nvPr>
            <p:ph type="title"/>
          </p:nvPr>
        </p:nvSpPr>
        <p:spPr>
          <a:xfrm>
            <a:off x="7559675" y="2241550"/>
            <a:ext cx="2422525" cy="2376488"/>
          </a:xfrm>
        </p:spPr>
        <p:txBody>
          <a:bodyPr/>
          <a:lstStyle/>
          <a:p>
            <a:pPr algn="ctr"/>
            <a:r>
              <a:rPr lang="en-US" altLang="en-US" sz="2800"/>
              <a:t>Reducing Unsafe Conditions and Acts: </a:t>
            </a:r>
            <a:br>
              <a:rPr lang="en-US" altLang="en-US" sz="2800"/>
            </a:br>
            <a:r>
              <a:rPr lang="en-US" altLang="en-US" sz="2800"/>
              <a:t>A Summary</a:t>
            </a:r>
          </a:p>
        </p:txBody>
      </p:sp>
      <p:sp>
        <p:nvSpPr>
          <p:cNvPr id="31750" name="Rectangle 4">
            <a:extLst>
              <a:ext uri="{FF2B5EF4-FFF2-40B4-BE49-F238E27FC236}">
                <a16:creationId xmlns:a16="http://schemas.microsoft.com/office/drawing/2014/main" id="{414AD32B-2BA9-4CBC-DA14-3C401E13F50F}"/>
              </a:ext>
            </a:extLst>
          </p:cNvPr>
          <p:cNvSpPr>
            <a:spLocks noChangeArrowheads="1"/>
          </p:cNvSpPr>
          <p:nvPr/>
        </p:nvSpPr>
        <p:spPr bwMode="auto">
          <a:xfrm>
            <a:off x="2209800" y="503238"/>
            <a:ext cx="5578475" cy="5621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b="1">
                <a:solidFill>
                  <a:schemeClr val="tx1"/>
                </a:solidFill>
                <a:latin typeface="Arial" panose="020B0604020202020204" pitchFamily="34" charset="0"/>
              </a:defRPr>
            </a:lvl1pPr>
            <a:lvl2pPr>
              <a:defRPr sz="1000" b="1">
                <a:solidFill>
                  <a:schemeClr val="tx1"/>
                </a:solidFill>
                <a:latin typeface="Arial" panose="020B0604020202020204" pitchFamily="34" charset="0"/>
              </a:defRPr>
            </a:lvl2pPr>
            <a:lvl3pPr marL="1143000" indent="-228600">
              <a:defRPr sz="1000" b="1">
                <a:solidFill>
                  <a:schemeClr val="tx1"/>
                </a:solidFill>
                <a:latin typeface="Arial" panose="020B0604020202020204" pitchFamily="34" charset="0"/>
              </a:defRPr>
            </a:lvl3pPr>
            <a:lvl4pPr marL="1600200" indent="-228600">
              <a:defRPr sz="1000" b="1">
                <a:solidFill>
                  <a:schemeClr val="tx1"/>
                </a:solidFill>
                <a:latin typeface="Arial" panose="020B0604020202020204" pitchFamily="34" charset="0"/>
              </a:defRPr>
            </a:lvl4pPr>
            <a:lvl5pPr marL="2057400" indent="-22860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spcBef>
                <a:spcPct val="50000"/>
              </a:spcBef>
            </a:pPr>
            <a:r>
              <a:rPr lang="en-US" altLang="en-US" sz="2000">
                <a:solidFill>
                  <a:srgbClr val="CC3300"/>
                </a:solidFill>
              </a:rPr>
              <a:t>Reduce Unsafe Conditions</a:t>
            </a:r>
          </a:p>
          <a:p>
            <a:pPr lvl="1" eaLnBrk="1" hangingPunct="1">
              <a:spcBef>
                <a:spcPct val="50000"/>
              </a:spcBef>
            </a:pPr>
            <a:r>
              <a:rPr lang="en-US" altLang="en-US" sz="1600"/>
              <a:t>Identify and eliminate unsafe conditions.</a:t>
            </a:r>
          </a:p>
          <a:p>
            <a:pPr lvl="1" eaLnBrk="1" hangingPunct="1">
              <a:spcBef>
                <a:spcPct val="50000"/>
              </a:spcBef>
            </a:pPr>
            <a:r>
              <a:rPr lang="en-US" altLang="en-US" sz="1600"/>
              <a:t>Use administrative means, such as job rotation.</a:t>
            </a:r>
          </a:p>
          <a:p>
            <a:pPr lvl="1" eaLnBrk="1" hangingPunct="1">
              <a:spcBef>
                <a:spcPct val="50000"/>
              </a:spcBef>
            </a:pPr>
            <a:r>
              <a:rPr lang="en-US" altLang="en-US" sz="1600"/>
              <a:t>Use personal protective equipment.</a:t>
            </a:r>
          </a:p>
          <a:p>
            <a:pPr eaLnBrk="1" hangingPunct="1">
              <a:spcBef>
                <a:spcPct val="50000"/>
              </a:spcBef>
            </a:pPr>
            <a:r>
              <a:rPr lang="en-US" altLang="en-US" sz="2000">
                <a:solidFill>
                  <a:srgbClr val="CC3300"/>
                </a:solidFill>
              </a:rPr>
              <a:t>Reduce Unsafe Acts</a:t>
            </a:r>
          </a:p>
          <a:p>
            <a:pPr lvl="1" eaLnBrk="1" hangingPunct="1">
              <a:spcBef>
                <a:spcPct val="50000"/>
              </a:spcBef>
            </a:pPr>
            <a:r>
              <a:rPr lang="en-US" altLang="en-US" sz="1600"/>
              <a:t>Emphasize top management commitment.</a:t>
            </a:r>
          </a:p>
          <a:p>
            <a:pPr lvl="1" eaLnBrk="1" hangingPunct="1">
              <a:spcBef>
                <a:spcPct val="50000"/>
              </a:spcBef>
            </a:pPr>
            <a:r>
              <a:rPr lang="en-US" altLang="en-US" sz="1600"/>
              <a:t>Emphasize safety.</a:t>
            </a:r>
          </a:p>
          <a:p>
            <a:pPr lvl="1" eaLnBrk="1" hangingPunct="1">
              <a:spcBef>
                <a:spcPct val="50000"/>
              </a:spcBef>
            </a:pPr>
            <a:r>
              <a:rPr lang="en-US" altLang="en-US" sz="1600"/>
              <a:t>Establish a safety policy.</a:t>
            </a:r>
          </a:p>
          <a:p>
            <a:pPr lvl="1" eaLnBrk="1" hangingPunct="1">
              <a:spcBef>
                <a:spcPct val="50000"/>
              </a:spcBef>
            </a:pPr>
            <a:r>
              <a:rPr lang="en-US" altLang="en-US" sz="1600"/>
              <a:t>Reduce unsafe acts through selection.</a:t>
            </a:r>
          </a:p>
          <a:p>
            <a:pPr lvl="1" eaLnBrk="1" hangingPunct="1">
              <a:spcBef>
                <a:spcPct val="50000"/>
              </a:spcBef>
            </a:pPr>
            <a:r>
              <a:rPr lang="en-US" altLang="en-US" sz="1600"/>
              <a:t>Provide safety training.</a:t>
            </a:r>
          </a:p>
          <a:p>
            <a:pPr lvl="1" eaLnBrk="1" hangingPunct="1">
              <a:spcBef>
                <a:spcPct val="50000"/>
              </a:spcBef>
            </a:pPr>
            <a:r>
              <a:rPr lang="en-US" altLang="en-US" sz="1600"/>
              <a:t>Use posters and other propaganda.</a:t>
            </a:r>
          </a:p>
          <a:p>
            <a:pPr lvl="1" eaLnBrk="1" hangingPunct="1">
              <a:spcBef>
                <a:spcPct val="50000"/>
              </a:spcBef>
            </a:pPr>
            <a:r>
              <a:rPr lang="en-US" altLang="en-US" sz="1600"/>
              <a:t>Use positive reinforcement.</a:t>
            </a:r>
          </a:p>
          <a:p>
            <a:pPr lvl="1" eaLnBrk="1" hangingPunct="1">
              <a:spcBef>
                <a:spcPct val="50000"/>
              </a:spcBef>
            </a:pPr>
            <a:r>
              <a:rPr lang="en-US" altLang="en-US" sz="1600"/>
              <a:t>Use behavior-based safety programs.</a:t>
            </a:r>
          </a:p>
          <a:p>
            <a:pPr lvl="1" eaLnBrk="1" hangingPunct="1">
              <a:spcBef>
                <a:spcPct val="50000"/>
              </a:spcBef>
            </a:pPr>
            <a:r>
              <a:rPr lang="en-US" altLang="en-US" sz="1600"/>
              <a:t>Encourage worker participation.</a:t>
            </a:r>
          </a:p>
          <a:p>
            <a:pPr lvl="1" eaLnBrk="1" hangingPunct="1">
              <a:spcBef>
                <a:spcPct val="50000"/>
              </a:spcBef>
            </a:pPr>
            <a:r>
              <a:rPr lang="en-US" altLang="en-US" sz="1600"/>
              <a:t>Conduct safety and health inspections regularly</a:t>
            </a:r>
            <a:r>
              <a:rPr lang="en-US" altLang="en-US" sz="1400"/>
              <a:t>.</a:t>
            </a:r>
          </a:p>
        </p:txBody>
      </p:sp>
      <p:sp>
        <p:nvSpPr>
          <p:cNvPr id="4" name="TextBox 3">
            <a:extLst>
              <a:ext uri="{FF2B5EF4-FFF2-40B4-BE49-F238E27FC236}">
                <a16:creationId xmlns:a16="http://schemas.microsoft.com/office/drawing/2014/main" id="{2A549CFD-F0B9-4DFA-672B-CEBB1D5EADC4}"/>
              </a:ext>
            </a:extLst>
          </p:cNvPr>
          <p:cNvSpPr txBox="1"/>
          <p:nvPr/>
        </p:nvSpPr>
        <p:spPr>
          <a:xfrm>
            <a:off x="4710410" y="633877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2614510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Before the accident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Communicate written safety and substance abuse policies to workers and then strictly enforce those policies.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After the accident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Be proactive in providing first aid, and make sure the worker gets quick medical attention.</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Make it clear that you are interested in the injured worker and his or her fears and questions.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Document the accident; file required accident reports.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Encourage a speedy return to work.</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Controlling Workers’ Compensation Costs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733599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The Basic Industrial Hygiene Program</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Recognition: identification of a possible hazard</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Evaluation: assessing the severity of the hazard</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Control: elimination or reduction of the hazard</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Workplace hazards </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Asbestos Exposure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Infectious Diseases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Alcoholism and Substance Abuse</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Workplace Health Hazards: Remedies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332199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Chemicals and other hazardous materials.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Excessive noise and vibrations.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Temperature extremes.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Biohazards including those that are normally occurring (such as mold) and manmade (such as anthrax).</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Ergonomic hazards (such as poorly designed equipment that forces workers to do their jobs while contorted in unnatural positions).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Slippery floors and blocked passageways.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Workplace Exposure Hazards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436436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If an employee appears to be under the influence of drugs or alcohol:</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Ask how the employee feels and look for signs of impairment such as slurred speech.</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Send an employee judged unfit for duty home.</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Make a written record of your observations and follow up each incident.</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Inform workers of the number of warnings the company will tolerate before requiring termination.</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Refer troubled employees to the company’s employee assistance program.</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Dealing with Workplace Drug Abuse</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570348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The Drug-Free Workplace Act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Requires employers with federal government contracts or grants to ensure a drug-free workplace by taking (and certifying that they have taken) a number of steps.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Types of drug tests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Pre-employment tests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Random tests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Post-accident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Reasonable suspicion</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Return-to-duty testing</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Workplace Substance Abuse and the Law</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476292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25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Build rewarding, pleasant, cooperative relationships </a:t>
            </a:r>
          </a:p>
          <a:p>
            <a:pPr marL="228600" marR="0" lvl="0" indent="-228600" algn="l" defTabSz="914400" rtl="0" eaLnBrk="1" fontAlgn="auto" latinLnBrk="0" hangingPunct="1">
              <a:lnSpc>
                <a:spcPct val="90000"/>
              </a:lnSpc>
              <a:spcBef>
                <a:spcPct val="25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Don’t bite off more than you can chew.</a:t>
            </a:r>
          </a:p>
          <a:p>
            <a:pPr marL="228600" marR="0" lvl="0" indent="-228600" algn="l" defTabSz="914400" rtl="0" eaLnBrk="1" fontAlgn="auto" latinLnBrk="0" hangingPunct="1">
              <a:lnSpc>
                <a:spcPct val="90000"/>
              </a:lnSpc>
              <a:spcBef>
                <a:spcPct val="25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Build an effective and supportive relationship with your boss.</a:t>
            </a:r>
          </a:p>
          <a:p>
            <a:pPr marL="228600" marR="0" lvl="0" indent="-228600" algn="l" defTabSz="914400" rtl="0" eaLnBrk="1" fontAlgn="auto" latinLnBrk="0" hangingPunct="1">
              <a:lnSpc>
                <a:spcPct val="90000"/>
              </a:lnSpc>
              <a:spcBef>
                <a:spcPct val="25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Negotiate with your boss for realistic deadlines on projects.</a:t>
            </a:r>
          </a:p>
          <a:p>
            <a:pPr marL="228600" marR="0" lvl="0" indent="-228600" algn="l" defTabSz="914400" rtl="0" eaLnBrk="1" fontAlgn="auto" latinLnBrk="0" hangingPunct="1">
              <a:lnSpc>
                <a:spcPct val="90000"/>
              </a:lnSpc>
              <a:spcBef>
                <a:spcPct val="25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Learn as much as you can about upcoming events and get as much lead time as you can to prepare for them.</a:t>
            </a:r>
          </a:p>
          <a:p>
            <a:pPr marL="228600" marR="0" lvl="0" indent="-228600" algn="l" defTabSz="914400" rtl="0" eaLnBrk="1" fontAlgn="auto" latinLnBrk="0" hangingPunct="1">
              <a:lnSpc>
                <a:spcPct val="90000"/>
              </a:lnSpc>
              <a:spcBef>
                <a:spcPct val="25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Find time every day for detachment and relaxation.</a:t>
            </a:r>
          </a:p>
          <a:p>
            <a:pPr marL="228600" marR="0" lvl="0" indent="-228600" algn="l" defTabSz="914400" rtl="0" eaLnBrk="1" fontAlgn="auto" latinLnBrk="0" hangingPunct="1">
              <a:lnSpc>
                <a:spcPct val="90000"/>
              </a:lnSpc>
              <a:spcBef>
                <a:spcPct val="25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Take a walk to keep your body refreshed and alert.</a:t>
            </a:r>
          </a:p>
          <a:p>
            <a:pPr marL="228600" marR="0" lvl="0" indent="-228600" algn="l" defTabSz="914400" rtl="0" eaLnBrk="1" fontAlgn="auto" latinLnBrk="0" hangingPunct="1">
              <a:lnSpc>
                <a:spcPct val="90000"/>
              </a:lnSpc>
              <a:spcBef>
                <a:spcPct val="25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Find ways to reduce unnecessary noise.</a:t>
            </a:r>
          </a:p>
          <a:p>
            <a:pPr marL="228600" marR="0" lvl="0" indent="-228600" algn="l" defTabSz="914400" rtl="0" eaLnBrk="1" fontAlgn="auto" latinLnBrk="0" hangingPunct="1">
              <a:lnSpc>
                <a:spcPct val="90000"/>
              </a:lnSpc>
              <a:spcBef>
                <a:spcPct val="25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Reduce trivia in your job; delegate routine work.</a:t>
            </a:r>
          </a:p>
          <a:p>
            <a:pPr marL="228600" marR="0" lvl="0" indent="-228600" algn="l" defTabSz="914400" rtl="0" eaLnBrk="1" fontAlgn="auto" latinLnBrk="0" hangingPunct="1">
              <a:lnSpc>
                <a:spcPct val="90000"/>
              </a:lnSpc>
              <a:spcBef>
                <a:spcPct val="25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Limit interruptions.</a:t>
            </a:r>
          </a:p>
          <a:p>
            <a:pPr marL="228600" marR="0" lvl="0" indent="-228600" algn="l" defTabSz="914400" rtl="0" eaLnBrk="1" fontAlgn="auto" latinLnBrk="0" hangingPunct="1">
              <a:lnSpc>
                <a:spcPct val="90000"/>
              </a:lnSpc>
              <a:spcBef>
                <a:spcPct val="25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Don’t put off dealing with distasteful problems.</a:t>
            </a:r>
          </a:p>
          <a:p>
            <a:pPr marL="228600" marR="0" lvl="0" indent="-228600" algn="l" defTabSz="914400" rtl="0" eaLnBrk="1" fontAlgn="auto" latinLnBrk="0" hangingPunct="1">
              <a:lnSpc>
                <a:spcPct val="90000"/>
              </a:lnSpc>
              <a:spcBef>
                <a:spcPct val="25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Make a “worry list” that includes solutions for each problem.</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Reducing Job Stress: Personal</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005014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Provide supportive supervisors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Ensure fair treatment for all employees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Reduce personal conflicts on the job.</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Have open communication between management and employees.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Support employees’ efforts, for instance, by regularly asking how they are doing.</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Ensure effective job–person fit, since a mistake can trigger stress.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Give employees more control over their jobs.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rPr>
              <a:t>Provide employee assistance programs including professional counseling.</a:t>
            </a:r>
          </a:p>
          <a:p>
            <a:pPr marR="0" lvl="0" algn="l" defTabSz="914400" rtl="0" eaLnBrk="1" fontAlgn="auto" latinLnBrk="0" hangingPunct="1">
              <a:lnSpc>
                <a:spcPct val="90000"/>
              </a:lnSpc>
              <a:spcBef>
                <a:spcPct val="30000"/>
              </a:spcBef>
              <a:spcAft>
                <a:spcPts val="0"/>
              </a:spcAft>
              <a:buClrTx/>
              <a:buSzTx/>
              <a:tabLst/>
              <a:defRPr/>
            </a:pPr>
            <a:endParaRPr lang="en-US" altLang="en-US" sz="2000" dirty="0">
              <a:solidFill>
                <a:srgbClr val="00B0F0"/>
              </a:solidFill>
              <a:latin typeface="Calibri" panose="020F0502020204030204"/>
            </a:endParaRPr>
          </a:p>
          <a:p>
            <a:pPr marR="0" lvl="0" algn="l" defTabSz="914400" rtl="0" eaLnBrk="1" fontAlgn="auto" latinLnBrk="0" hangingPunct="1">
              <a:lnSpc>
                <a:spcPct val="90000"/>
              </a:lnSpc>
              <a:spcBef>
                <a:spcPct val="30000"/>
              </a:spcBef>
              <a:spcAft>
                <a:spcPts val="0"/>
              </a:spcAft>
              <a:buClrTx/>
              <a:buSzTx/>
              <a:tabLst/>
              <a:defRPr/>
            </a:pPr>
            <a:endPar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Reducing Job Stress: Organizational</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592276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Burnout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The total depletion of physical and mental resources caused by excessive striving to reach an unrealistic work-related goal.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Recovering from burnout: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Break the usual patterns to achieve a more well-rounded life.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Get away from it all periodically to think alone.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Reassess goals in terms of their intrinsic worth and attainability.</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Think about work: could the job be done without being so intense.</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Burnout</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551360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Computer-Related Health Problems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AIDS and the Workplace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Workplace Smoking</a:t>
            </a:r>
          </a:p>
          <a:p>
            <a:pPr marR="0" lvl="0" algn="l" defTabSz="914400" rtl="0" eaLnBrk="1" fontAlgn="auto" latinLnBrk="0" hangingPunct="1">
              <a:lnSpc>
                <a:spcPct val="90000"/>
              </a:lnSpc>
              <a:spcBef>
                <a:spcPts val="1000"/>
              </a:spcBef>
              <a:spcAft>
                <a:spcPts val="0"/>
              </a:spcAft>
              <a:buClrTx/>
              <a:buSzTx/>
              <a:tabLst/>
              <a:defRPr/>
            </a:pPr>
            <a:endPar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endParaRPr>
          </a:p>
          <a:p>
            <a:pPr marR="0" lvl="0" algn="l" defTabSz="914400" rtl="0" eaLnBrk="1" fontAlgn="auto" latinLnBrk="0" hangingPunct="1">
              <a:lnSpc>
                <a:spcPct val="90000"/>
              </a:lnSpc>
              <a:spcBef>
                <a:spcPts val="1000"/>
              </a:spcBef>
              <a:spcAft>
                <a:spcPts val="0"/>
              </a:spcAft>
              <a:buClrTx/>
              <a:buSzTx/>
              <a:tabLst/>
              <a:defRPr/>
            </a:pPr>
            <a:endParaRPr lang="en-US" altLang="en-US" sz="2800" dirty="0">
              <a:solidFill>
                <a:srgbClr val="00B0F0"/>
              </a:solidFill>
              <a:latin typeface="Calibri" panose="020F0502020204030204"/>
            </a:endParaRPr>
          </a:p>
          <a:p>
            <a:pPr marR="0" lvl="0" algn="l" defTabSz="914400" rtl="0" eaLnBrk="1" fontAlgn="auto" latinLnBrk="0" hangingPunct="1">
              <a:lnSpc>
                <a:spcPct val="90000"/>
              </a:lnSpc>
              <a:spcBef>
                <a:spcPts val="1000"/>
              </a:spcBef>
              <a:spcAft>
                <a:spcPts val="0"/>
              </a:spcAft>
              <a:buClrTx/>
              <a:buSzTx/>
              <a:tabLst/>
              <a:defRPr/>
            </a:pPr>
            <a:endPar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Other Workplace Safety and Health Issues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052588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Steps to reduce workplace violence: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Institute heightened security measures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Improve employee screening</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Provide workplace violence training</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Provide organizational justice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Pay enhanced attention to employee retention/dismissal</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Take care when dismissing violent employees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Promptly dealing with angry employees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Understand the legal constraints on reducing workplace violence</a:t>
            </a:r>
          </a:p>
          <a:p>
            <a:pPr marR="0" lvl="1" algn="l" defTabSz="914400" rtl="0" eaLnBrk="1" fontAlgn="auto" latinLnBrk="0" hangingPunct="1">
              <a:lnSpc>
                <a:spcPct val="90000"/>
              </a:lnSpc>
              <a:spcBef>
                <a:spcPts val="500"/>
              </a:spcBef>
              <a:spcAft>
                <a:spcPts val="0"/>
              </a:spcAft>
              <a:buClrTx/>
              <a:buSzTx/>
              <a:tabLst/>
              <a:defRPr/>
            </a:pPr>
            <a:endPar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Violence at Work</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115109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Natural security</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Taking advantage of the facility’s natural or architectural features in order to minimize security problems.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Mechanical security</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The utilization of security systems such as locks, intrusion alarms, access control systems, and surveillance systems.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Organizational security</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Using good management to improve security.</a:t>
            </a:r>
          </a:p>
          <a:p>
            <a:pPr marR="0" lvl="0" algn="l" defTabSz="914400" rtl="0" eaLnBrk="1" fontAlgn="auto" latinLnBrk="0" hangingPunct="1">
              <a:lnSpc>
                <a:spcPct val="90000"/>
              </a:lnSpc>
              <a:spcBef>
                <a:spcPts val="1000"/>
              </a:spcBef>
              <a:spcAft>
                <a:spcPts val="0"/>
              </a:spcAft>
              <a:buClrTx/>
              <a:buSzTx/>
              <a:tabLst/>
              <a:defRPr/>
            </a:pPr>
            <a:endPar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Basic Sources of Facility Security</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026323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Evacuation contingency plans should contain:</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Methods for early detection of a problem.</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Methods for communicating the emergency externally.</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Communications plans for initiating an evacuation.</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Communications plans for those the employer wants to evacuate that provide specific information about the emergency, and let them know what action they should take next.</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Evacuation Plans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66668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Conducting a security audit involves: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Identifying all major assets, including intellectual property.</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Tracing the work processes that control each asset.</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Identifying where opportunities for crime exist, and identify areas where protective measures are needed.</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Testing security controls periodically to ensure sufficient protection.</a:t>
            </a:r>
          </a:p>
          <a:p>
            <a:pPr marR="0" lvl="1" algn="l" defTabSz="914400" rtl="0" eaLnBrk="1" fontAlgn="auto" latinLnBrk="0" hangingPunct="1">
              <a:lnSpc>
                <a:spcPct val="90000"/>
              </a:lnSpc>
              <a:spcBef>
                <a:spcPct val="30000"/>
              </a:spcBef>
              <a:spcAft>
                <a:spcPts val="0"/>
              </a:spcAft>
              <a:buClrTx/>
              <a:buSzTx/>
              <a:tabLst/>
              <a:defRPr/>
            </a:pPr>
            <a:endParaRPr lang="en-US" altLang="en-US" sz="2400" dirty="0">
              <a:solidFill>
                <a:srgbClr val="00B0F0"/>
              </a:solidFill>
              <a:latin typeface="Calibri" panose="020F0502020204030204"/>
            </a:endParaRPr>
          </a:p>
          <a:p>
            <a:pPr marR="0" lvl="1" algn="l" defTabSz="914400" rtl="0" eaLnBrk="1" fontAlgn="auto" latinLnBrk="0" hangingPunct="1">
              <a:lnSpc>
                <a:spcPct val="90000"/>
              </a:lnSpc>
              <a:spcBef>
                <a:spcPct val="30000"/>
              </a:spcBef>
              <a:spcAft>
                <a:spcPts val="0"/>
              </a:spcAft>
              <a:buClrTx/>
              <a:buSzTx/>
              <a:tabLst/>
              <a:defRPr/>
            </a:pPr>
            <a:endPar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Security for Other Sources of Property Loss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978747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The Federal Wire Act</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Prohibits the interception oral, wire, or electronic communication.</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The act does permit employees to consent to the monitoring of business communications.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Monitoring on company phones invades employees’ privacy once it becomes apparent that the conversation is personal.</a:t>
            </a:r>
          </a:p>
          <a:p>
            <a:pPr marR="0" lvl="1" algn="l" defTabSz="914400" rtl="0" eaLnBrk="1" fontAlgn="auto" latinLnBrk="0" hangingPunct="1">
              <a:lnSpc>
                <a:spcPct val="90000"/>
              </a:lnSpc>
              <a:spcBef>
                <a:spcPct val="40000"/>
              </a:spcBef>
              <a:spcAft>
                <a:spcPts val="0"/>
              </a:spcAft>
              <a:buClrTx/>
              <a:buSzTx/>
              <a:tabLst/>
              <a:defRPr/>
            </a:pPr>
            <a:endParaRPr lang="en-US" altLang="en-US" sz="2400" dirty="0">
              <a:solidFill>
                <a:srgbClr val="00B0F0"/>
              </a:solidFill>
              <a:latin typeface="Calibri" panose="020F0502020204030204"/>
            </a:endParaRPr>
          </a:p>
          <a:p>
            <a:pPr marR="0" lvl="1" algn="l" defTabSz="914400" rtl="0" eaLnBrk="1" fontAlgn="auto" latinLnBrk="0" hangingPunct="1">
              <a:lnSpc>
                <a:spcPct val="90000"/>
              </a:lnSpc>
              <a:spcBef>
                <a:spcPct val="40000"/>
              </a:spcBef>
              <a:spcAft>
                <a:spcPts val="0"/>
              </a:spcAft>
              <a:buClrTx/>
              <a:buSzTx/>
              <a:tabLst/>
              <a:defRPr/>
            </a:pPr>
            <a:endPar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Company Security and Employee Privacy</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710886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B0F0"/>
                </a:solidFill>
                <a:effectLst/>
                <a:uLnTx/>
                <a:uFillTx/>
                <a:latin typeface="Calibri" panose="020F0502020204030204"/>
                <a:ea typeface="+mn-ea"/>
                <a:cs typeface="+mn-cs"/>
              </a:rPr>
              <a:t>To investigate employees for potential security breaches: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Distribute a policy that says the firm reserves the right to inspect and search employees, their personal property, and all company property.</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Train investigators to focus on the facts and avoid making accusations.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Make sure investigators know that employees can request that an employee representative be present during the interview.</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Make sure all investigations and searches are evenhanded and nondiscriminatory.</a:t>
            </a:r>
            <a:endParaRPr kumimoji="0" lang="en-US" altLang="en-US" sz="20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Investigating a Potential Security Breach</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766119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21409" y="1212844"/>
            <a:ext cx="10290875" cy="5298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29898" y="1214141"/>
            <a:ext cx="10182385" cy="5324535"/>
          </a:xfrm>
          <a:prstGeom prst="rect">
            <a:avLst/>
          </a:prstGeom>
          <a:noFill/>
        </p:spPr>
        <p:txBody>
          <a:bodyPr wrap="square" rtlCol="0">
            <a:spAutoFit/>
          </a:bodyPr>
          <a:lstStyle/>
          <a:p>
            <a:r>
              <a:rPr lang="en-US" sz="2000" dirty="0"/>
              <a:t>1. Safety and accident prevention concerns managers for several reasons, one of which is the staggering number of workplace accidents. Because of this, all managers</a:t>
            </a:r>
          </a:p>
          <a:p>
            <a:r>
              <a:rPr lang="en-US" sz="2000" dirty="0"/>
              <a:t>need to be familiar with occupational safety law. The Occupational Safety and Health Act was passed by Congress in 1972 to ensure so far as possible every working man and woman in the nation safe and healthful working conditions and to preserve human</a:t>
            </a:r>
          </a:p>
          <a:p>
            <a:r>
              <a:rPr lang="en-US" sz="2000" dirty="0"/>
              <a:t>resources. The act created the Occupational Safety and Health Administration (OSHA). </a:t>
            </a:r>
          </a:p>
          <a:p>
            <a:r>
              <a:rPr lang="en-US" sz="2000" dirty="0"/>
              <a:t>2. There are three basic causes of workplace accidents: chance occurrences, unsafe conditions, and employees unsafe acts. Unsafe conditions include things like improperly guarded equipment and hazardous procedures. Unsafe acts sometimes reflect personality traits such as impatience and distractibility.</a:t>
            </a:r>
          </a:p>
          <a:p>
            <a:r>
              <a:rPr lang="en-US" sz="2000" dirty="0">
                <a:solidFill>
                  <a:srgbClr val="2D3956"/>
                </a:solidFill>
                <a:cs typeface="Times New Roman" panose="02020603050405020304" pitchFamily="18" charset="0"/>
              </a:rPr>
              <a:t>3</a:t>
            </a:r>
            <a:r>
              <a:rPr lang="en-US" sz="2000" dirty="0">
                <a:cs typeface="Times New Roman" panose="02020603050405020304" pitchFamily="18" charset="0"/>
              </a:rPr>
              <a:t>. In practice, how to prevent accidents boils down to reducing unsafe conditions and reducing unsafe acts. Reducing unsafe conditions is always the first line of defense and includes using checklists and following OSHA standards. Once all necessary steps are taken, employers need to encourage employees to use personal protective equipment. There are then several basic approaches to reducing unsafe acts, for instance, through proper selection and placement, training, motivation and positive reinforcement, behavior-based safety, employee participation, and conducting safety and health audits.</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15212497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054939"/>
          </a:xfrm>
          <a:prstGeom prst="rect">
            <a:avLst/>
          </a:prstGeom>
        </p:spPr>
        <p:txBody>
          <a:bodyPr wrap="square">
            <a:spAutoFit/>
          </a:bodyPr>
          <a:lstStyle/>
          <a:p>
            <a:pPr marL="342900" indent="-342900">
              <a:lnSpc>
                <a:spcPct val="120000"/>
              </a:lnSpc>
              <a:buAutoNum type="arabicPeriod"/>
            </a:pPr>
            <a:r>
              <a:rPr lang="en-US" dirty="0">
                <a:latin typeface="Times New Roman" panose="02020603050405020304" pitchFamily="18" charset="0"/>
                <a:cs typeface="Times New Roman" panose="02020603050405020304" pitchFamily="18" charset="0"/>
              </a:rPr>
              <a:t>Explain how to reduce the occurrence of unsafe acts on the part of your employees.</a:t>
            </a:r>
          </a:p>
          <a:p>
            <a:pPr marL="342900" indent="-342900">
              <a:lnSpc>
                <a:spcPct val="120000"/>
              </a:lnSpc>
              <a:buAutoNum type="arabicPeriod"/>
            </a:pPr>
            <a:r>
              <a:rPr lang="en-US" dirty="0">
                <a:latin typeface="Times New Roman" panose="02020603050405020304" pitchFamily="18" charset="0"/>
                <a:cs typeface="Times New Roman" panose="02020603050405020304" pitchFamily="18" charset="0"/>
              </a:rPr>
              <a:t>Discuss the basic facts about OSHA its purpose, standards, inspections, and rights and responsibilities.</a:t>
            </a:r>
          </a:p>
          <a:p>
            <a:pPr marL="342900" indent="-342900">
              <a:lnSpc>
                <a:spcPct val="120000"/>
              </a:lnSpc>
              <a:buAutoNum type="arabicPeriod"/>
            </a:pPr>
            <a:r>
              <a:rPr lang="en-US" dirty="0">
                <a:latin typeface="Times New Roman" panose="02020603050405020304" pitchFamily="18" charset="0"/>
                <a:cs typeface="Times New Roman" panose="02020603050405020304" pitchFamily="18" charset="0"/>
              </a:rPr>
              <a:t>Explain the supervisor s role in safety.</a:t>
            </a:r>
          </a:p>
          <a:p>
            <a:pPr marL="342900" indent="-342900">
              <a:lnSpc>
                <a:spcPct val="120000"/>
              </a:lnSpc>
              <a:buAutoNum type="arabicPeriod"/>
            </a:pPr>
            <a:r>
              <a:rPr lang="en-US" dirty="0">
                <a:solidFill>
                  <a:srgbClr val="000000"/>
                </a:solidFill>
                <a:latin typeface="Times New Roman" panose="02020603050405020304" pitchFamily="18" charset="0"/>
                <a:cs typeface="Times New Roman" panose="02020603050405020304" pitchFamily="18" charset="0"/>
              </a:rPr>
              <a:t>Describe at least five techniques for reducing accidents.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DISCUSSION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1133854" y="441434"/>
            <a:ext cx="8009239" cy="11471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42650682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1" y="1056290"/>
            <a:ext cx="10068910" cy="511591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8206082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DCEF803-83A5-48EC-B9E8-3AA4655AA429}"/>
</file>

<file path=customXml/itemProps2.xml><?xml version="1.0" encoding="utf-8"?>
<ds:datastoreItem xmlns:ds="http://schemas.openxmlformats.org/officeDocument/2006/customXml" ds:itemID="{6CBF8977-D6CD-4520-9B43-E5660B48913E}"/>
</file>

<file path=customXml/itemProps3.xml><?xml version="1.0" encoding="utf-8"?>
<ds:datastoreItem xmlns:ds="http://schemas.openxmlformats.org/officeDocument/2006/customXml" ds:itemID="{8490A662-5A04-4DD3-8034-7CCF22396932}"/>
</file>

<file path=docProps/app.xml><?xml version="1.0" encoding="utf-8"?>
<Properties xmlns="http://schemas.openxmlformats.org/officeDocument/2006/extended-properties" xmlns:vt="http://schemas.openxmlformats.org/officeDocument/2006/docPropsVTypes">
  <TotalTime>2654</TotalTime>
  <Words>4705</Words>
  <Application>Microsoft Office PowerPoint</Application>
  <PresentationFormat>Widescreen</PresentationFormat>
  <Paragraphs>470</Paragraphs>
  <Slides>41</Slides>
  <Notes>36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Söhne</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Accidents Must Be Reported Under the Occupational Safety and Health Act (OSHA)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Reducing Unsafe Conditions and Acts:  A Summary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Anas M. Bashayreh</cp:lastModifiedBy>
  <cp:revision>45</cp:revision>
  <dcterms:modified xsi:type="dcterms:W3CDTF">2023-12-03T15:31:13Z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