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7" r:id="rId25"/>
    <p:sldId id="428" r:id="rId26"/>
    <p:sldId id="429" r:id="rId27"/>
    <p:sldId id="430" r:id="rId28"/>
    <p:sldId id="431" r:id="rId29"/>
    <p:sldId id="432" r:id="rId30"/>
    <p:sldId id="433" r:id="rId31"/>
    <p:sldId id="434" r:id="rId32"/>
    <p:sldId id="435" r:id="rId33"/>
    <p:sldId id="436" r:id="rId34"/>
    <p:sldId id="437" r:id="rId35"/>
    <p:sldId id="438" r:id="rId36"/>
    <p:sldId id="439" r:id="rId37"/>
    <p:sldId id="440" r:id="rId38"/>
    <p:sldId id="441" r:id="rId39"/>
    <p:sldId id="442"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1" autoAdjust="0"/>
    <p:restoredTop sz="94660"/>
  </p:normalViewPr>
  <p:slideViewPr>
    <p:cSldViewPr snapToGrid="0">
      <p:cViewPr varScale="1">
        <p:scale>
          <a:sx n="107" d="100"/>
          <a:sy n="107" d="100"/>
        </p:scale>
        <p:origin x="126"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hyperlink" Target="https://meetedgar.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hyperlink" Target="https://www.postplanner.com/features?cta=nav"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hyperlink" Target="https://www.agorapulse.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hyperlink" Target="https://sproutsocial.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hyperlink" Target="https://signup.hootsuite.com/paid-search_ss_na_na_en_usd_branded/?msclkid=eece36334bf31aaf4483553ed503b163"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5.xml.rels><?xml version="1.0" encoding="UTF-8" standalone="yes"?>
<Relationships xmlns="http://schemas.openxmlformats.org/package/2006/relationships"><Relationship Id="rId8" Type="http://schemas.openxmlformats.org/officeDocument/2006/relationships/hyperlink" Target="https://www.sendible.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6.xml.rels><?xml version="1.0" encoding="UTF-8" standalone="yes"?>
<Relationships xmlns="http://schemas.openxmlformats.org/package/2006/relationships"><Relationship Id="rId8" Type="http://schemas.openxmlformats.org/officeDocument/2006/relationships/hyperlink" Target="https://www.tailwindapp.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hyperlink" Target="https://buffer.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jpeg"/></Relationships>
</file>

<file path=ppt/slides/_rels/slide38.xml.rels><?xml version="1.0" encoding="UTF-8" standalone="yes"?>
<Relationships xmlns="http://schemas.openxmlformats.org/package/2006/relationships"><Relationship Id="rId8" Type="http://schemas.openxmlformats.org/officeDocument/2006/relationships/hyperlink" Target="https://www.crowdfireapp.com/" TargetMode="External"/><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3" name="Picture 2">
            <a:extLst>
              <a:ext uri="{FF2B5EF4-FFF2-40B4-BE49-F238E27FC236}">
                <a16:creationId xmlns:a16="http://schemas.microsoft.com/office/drawing/2014/main" id="{29EB20CB-9047-E221-9F03-615A82BE02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6526" y="4783002"/>
            <a:ext cx="2228745" cy="2001272"/>
          </a:xfrm>
          <a:prstGeom prst="rect">
            <a:avLst/>
          </a:prstGeom>
        </p:spPr>
      </p:pic>
      <p:pic>
        <p:nvPicPr>
          <p:cNvPr id="9" name="Picture 8">
            <a:extLst>
              <a:ext uri="{FF2B5EF4-FFF2-40B4-BE49-F238E27FC236}">
                <a16:creationId xmlns:a16="http://schemas.microsoft.com/office/drawing/2014/main" id="{8F2F5167-B458-7721-2C43-E2E89E8DAE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86283" y="373752"/>
            <a:ext cx="4043082" cy="2001272"/>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7787341" cy="1972334"/>
          </a:xfrm>
          <a:prstGeom prst="rect">
            <a:avLst/>
          </a:prstGeom>
        </p:spPr>
      </p:pic>
      <p:pic>
        <p:nvPicPr>
          <p:cNvPr id="2" name="Picture 1"/>
          <p:cNvPicPr>
            <a:picLocks noChangeAspect="1"/>
          </p:cNvPicPr>
          <p:nvPr/>
        </p:nvPicPr>
        <p:blipFill>
          <a:blip r:embed="rId4"/>
          <a:stretch>
            <a:fillRect/>
          </a:stretch>
        </p:blipFill>
        <p:spPr>
          <a:xfrm>
            <a:off x="-71964" y="-267290"/>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9A43D51-652E-C55E-0229-FF3A3FE658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964" y="5235844"/>
            <a:ext cx="2925547" cy="2079243"/>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7195698" cy="586699"/>
          </a:xfrm>
          <a:prstGeom prst="rect">
            <a:avLst/>
          </a:prstGeom>
          <a:noFill/>
        </p:spPr>
        <p:txBody>
          <a:bodyPr wrap="square" rtlCol="0">
            <a:spAutoFit/>
          </a:bodyPr>
          <a:lstStyle/>
          <a:p>
            <a:pPr algn="just">
              <a:lnSpc>
                <a:spcPct val="150000"/>
              </a:lnSpc>
            </a:pPr>
            <a:r>
              <a:rPr lang="en-GB" sz="2400" b="1" dirty="0">
                <a:solidFill>
                  <a:srgbClr val="0070C0"/>
                </a:solidFill>
              </a:rPr>
              <a:t>The Content of lecture</a:t>
            </a:r>
            <a:r>
              <a:rPr lang="ar-EG" sz="2400" b="1" dirty="0">
                <a:solidFill>
                  <a:srgbClr val="0070C0"/>
                </a:solidFill>
              </a:rPr>
              <a:t> 1  </a:t>
            </a:r>
            <a:r>
              <a:rPr lang="en-GB" sz="2400" b="1" dirty="0">
                <a:solidFill>
                  <a:srgbClr val="0070C0"/>
                </a:solidFill>
              </a:rPr>
              <a:t>Includes the following:</a:t>
            </a: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C445D9AA-D243-96CB-4849-F6944303BFFC}"/>
              </a:ext>
            </a:extLst>
          </p:cNvPr>
          <p:cNvSpPr txBox="1"/>
          <p:nvPr/>
        </p:nvSpPr>
        <p:spPr>
          <a:xfrm>
            <a:off x="300869" y="1910708"/>
            <a:ext cx="7261809" cy="3910686"/>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GB" sz="2400" i="0" dirty="0">
                <a:solidFill>
                  <a:srgbClr val="0070C0"/>
                </a:solidFill>
                <a:effectLst/>
                <a:latin typeface="Arial" panose="020B0604020202020204" pitchFamily="34" charset="0"/>
              </a:rPr>
              <a:t>What is social media?</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the business applications of social  media?</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the challenges of social media?</a:t>
            </a:r>
          </a:p>
          <a:p>
            <a:pPr marL="285750" indent="-285750">
              <a:lnSpc>
                <a:spcPct val="150000"/>
              </a:lnSpc>
              <a:buFont typeface="Arial" panose="020B0604020202020204" pitchFamily="34" charset="0"/>
              <a:buChar char="•"/>
            </a:pPr>
            <a:r>
              <a:rPr lang="en-US" sz="2400" dirty="0">
                <a:solidFill>
                  <a:srgbClr val="0070C0"/>
                </a:solidFill>
              </a:rPr>
              <a:t>What are enterprise social media best practices?</a:t>
            </a:r>
          </a:p>
          <a:p>
            <a:pPr marL="285750" indent="-285750">
              <a:lnSpc>
                <a:spcPct val="150000"/>
              </a:lnSpc>
              <a:buFont typeface="Arial" panose="020B0604020202020204" pitchFamily="34" charset="0"/>
              <a:buChar char="•"/>
            </a:pPr>
            <a:r>
              <a:rPr lang="en-US" sz="2400" i="0" dirty="0">
                <a:solidFill>
                  <a:srgbClr val="0070C0"/>
                </a:solidFill>
                <a:effectLst/>
                <a:latin typeface="Arial" panose="020B0604020202020204" pitchFamily="34" charset="0"/>
              </a:rPr>
              <a:t>What are types of social media?</a:t>
            </a:r>
            <a:endParaRPr lang="en-GB" sz="2400" dirty="0">
              <a:solidFill>
                <a:srgbClr val="0070C0"/>
              </a:solidFill>
            </a:endParaRPr>
          </a:p>
          <a:p>
            <a:pPr marL="285750" indent="-285750">
              <a:lnSpc>
                <a:spcPct val="150000"/>
              </a:lnSpc>
              <a:buFont typeface="Arial" panose="020B0604020202020204" pitchFamily="34" charset="0"/>
              <a:buChar char="•"/>
            </a:pPr>
            <a:r>
              <a:rPr lang="en-GB" sz="2400" i="0" dirty="0">
                <a:solidFill>
                  <a:srgbClr val="0070C0"/>
                </a:solidFill>
                <a:effectLst/>
                <a:latin typeface="Inter"/>
              </a:rPr>
              <a:t>Social Media Management Tools</a:t>
            </a:r>
            <a:endParaRPr lang="en-GB" sz="2400" i="0" dirty="0">
              <a:solidFill>
                <a:srgbClr val="0070C0"/>
              </a:solidFill>
              <a:effectLst/>
              <a:latin typeface="Arial" panose="020B0604020202020204" pitchFamily="34" charset="0"/>
            </a:endParaRPr>
          </a:p>
        </p:txBody>
      </p:sp>
      <p:pic>
        <p:nvPicPr>
          <p:cNvPr id="7" name="Picture 6">
            <a:extLst>
              <a:ext uri="{FF2B5EF4-FFF2-40B4-BE49-F238E27FC236}">
                <a16:creationId xmlns:a16="http://schemas.microsoft.com/office/drawing/2014/main" id="{FA7CEF49-C7D2-C669-22D5-A7E1658155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7810" y="5821394"/>
            <a:ext cx="1738458" cy="1212203"/>
          </a:xfrm>
          <a:prstGeom prst="rect">
            <a:avLst/>
          </a:prstGeom>
        </p:spPr>
      </p:pic>
      <p:pic>
        <p:nvPicPr>
          <p:cNvPr id="15" name="Picture 14">
            <a:extLst>
              <a:ext uri="{FF2B5EF4-FFF2-40B4-BE49-F238E27FC236}">
                <a16:creationId xmlns:a16="http://schemas.microsoft.com/office/drawing/2014/main" id="{D4952E3C-4B59-69E8-D19D-E9F074E022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36111" y="1498863"/>
            <a:ext cx="2228745" cy="3951677"/>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23220"/>
          </a:xfrm>
          <a:prstGeom prst="rect">
            <a:avLst/>
          </a:prstGeom>
          <a:noFill/>
        </p:spPr>
        <p:txBody>
          <a:bodyPr wrap="square">
            <a:spAutoFit/>
          </a:bodyPr>
          <a:lstStyle/>
          <a:p>
            <a:pPr algn="l"/>
            <a:r>
              <a:rPr lang="en-GB" sz="2800" b="1" i="0" dirty="0">
                <a:solidFill>
                  <a:schemeClr val="bg1"/>
                </a:solidFill>
                <a:effectLst/>
                <a:latin typeface="Arial" panose="020B0604020202020204" pitchFamily="34" charset="0"/>
              </a:rPr>
              <a:t>What is social media?</a:t>
            </a:r>
          </a:p>
        </p:txBody>
      </p:sp>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3970318"/>
          </a:xfrm>
          <a:prstGeom prst="rect">
            <a:avLst/>
          </a:prstGeom>
          <a:noFill/>
        </p:spPr>
        <p:txBody>
          <a:bodyPr wrap="square">
            <a:spAutoFit/>
          </a:bodyPr>
          <a:lstStyle/>
          <a:p>
            <a:r>
              <a:rPr lang="en-US" sz="2800" dirty="0">
                <a:solidFill>
                  <a:srgbClr val="0070C0"/>
                </a:solidFill>
              </a:rPr>
              <a:t>Social media is a collective term for websites and applications that focus on communication, community-based input, interaction, content-sharing and collaboration.</a:t>
            </a:r>
          </a:p>
          <a:p>
            <a:endParaRPr lang="en-US" sz="2800" dirty="0">
              <a:solidFill>
                <a:srgbClr val="0070C0"/>
              </a:solidFill>
            </a:endParaRPr>
          </a:p>
          <a:p>
            <a:r>
              <a:rPr lang="en-US" sz="2800" dirty="0">
                <a:solidFill>
                  <a:srgbClr val="0070C0"/>
                </a:solidFill>
              </a:rPr>
              <a:t>People use social media to stay in touch and interact with friends, family and various communities. Businesses use social applications to market and promote their products and track customer concerns</a:t>
            </a:r>
            <a:endParaRPr lang="en-GB" sz="2800" dirty="0">
              <a:solidFill>
                <a:srgbClr val="0070C0"/>
              </a:solidFill>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910489F-1B96-191F-1D45-FCBA4BA27B8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9642" y="5691733"/>
            <a:ext cx="2228745" cy="1207989"/>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2D7259-FF44-F8D6-A7F5-B2C82400BA4D}"/>
              </a:ext>
            </a:extLst>
          </p:cNvPr>
          <p:cNvSpPr txBox="1"/>
          <p:nvPr/>
        </p:nvSpPr>
        <p:spPr>
          <a:xfrm>
            <a:off x="450254" y="1700744"/>
            <a:ext cx="7633149" cy="3852858"/>
          </a:xfrm>
          <a:prstGeom prst="rect">
            <a:avLst/>
          </a:prstGeom>
          <a:noFill/>
        </p:spPr>
        <p:txBody>
          <a:bodyPr wrap="square">
            <a:spAutoFit/>
          </a:bodyPr>
          <a:lstStyle/>
          <a:p>
            <a:pPr algn="just"/>
            <a:r>
              <a:rPr lang="en-US" sz="2400" dirty="0">
                <a:solidFill>
                  <a:srgbClr val="0070C0"/>
                </a:solidFill>
              </a:rPr>
              <a:t>Business-to-consumer websites include social components, such as comment fields for users. Various tools help businesses track, measure and analyze the attention the company gets from social media, including brand perception and customer insight.</a:t>
            </a:r>
          </a:p>
          <a:p>
            <a:pPr algn="just"/>
            <a:endParaRPr lang="en-US" sz="2400" dirty="0">
              <a:solidFill>
                <a:srgbClr val="0070C0"/>
              </a:solidFill>
            </a:endParaRPr>
          </a:p>
          <a:p>
            <a:pPr algn="just"/>
            <a:r>
              <a:rPr lang="en-US" sz="2400" dirty="0">
                <a:solidFill>
                  <a:srgbClr val="0070C0"/>
                </a:solidFill>
              </a:rPr>
              <a:t>Social media has enormous traction globally. Mobile applications make these platforms easily accessible. Some popular examples of general social media platforms include Twitter, Facebook and LinkedIn</a:t>
            </a:r>
            <a:endParaRPr lang="en-GB" sz="2400" dirty="0">
              <a:solidFill>
                <a:srgbClr val="0070C0"/>
              </a:solidFill>
            </a:endParaRPr>
          </a:p>
        </p:txBody>
      </p:sp>
      <p:sp>
        <p:nvSpPr>
          <p:cNvPr id="7" name="TextBox 6">
            <a:extLst>
              <a:ext uri="{FF2B5EF4-FFF2-40B4-BE49-F238E27FC236}">
                <a16:creationId xmlns:a16="http://schemas.microsoft.com/office/drawing/2014/main" id="{93848F0C-9A34-B56C-030E-CE6E9F92E843}"/>
              </a:ext>
            </a:extLst>
          </p:cNvPr>
          <p:cNvSpPr txBox="1"/>
          <p:nvPr/>
        </p:nvSpPr>
        <p:spPr>
          <a:xfrm>
            <a:off x="2553530" y="670689"/>
            <a:ext cx="5425346" cy="369332"/>
          </a:xfrm>
          <a:prstGeom prst="rect">
            <a:avLst/>
          </a:prstGeom>
          <a:noFill/>
        </p:spPr>
        <p:txBody>
          <a:bodyPr wrap="square">
            <a:spAutoFit/>
          </a:bodyPr>
          <a:lstStyle/>
          <a:p>
            <a:pPr algn="l"/>
            <a:r>
              <a:rPr lang="en-GB" sz="1800" b="1" i="0" dirty="0">
                <a:solidFill>
                  <a:schemeClr val="bg1"/>
                </a:solidFill>
                <a:effectLst/>
                <a:latin typeface="Arial" panose="020B0604020202020204" pitchFamily="34" charset="0"/>
              </a:rPr>
              <a:t>What is social media?</a:t>
            </a:r>
          </a:p>
        </p:txBody>
      </p:sp>
      <p:pic>
        <p:nvPicPr>
          <p:cNvPr id="5" name="Picture 4">
            <a:extLst>
              <a:ext uri="{FF2B5EF4-FFF2-40B4-BE49-F238E27FC236}">
                <a16:creationId xmlns:a16="http://schemas.microsoft.com/office/drawing/2014/main" id="{5E36B8A2-7BD3-9F81-E456-6EC2D02BB74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550281"/>
            <a:ext cx="2228745" cy="1163466"/>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96A9315-B320-B431-1D18-DAD0FDE71D8E}"/>
              </a:ext>
            </a:extLst>
          </p:cNvPr>
          <p:cNvSpPr txBox="1"/>
          <p:nvPr/>
        </p:nvSpPr>
        <p:spPr>
          <a:xfrm>
            <a:off x="2379627" y="645454"/>
            <a:ext cx="7023652"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
        <p:nvSpPr>
          <p:cNvPr id="11" name="TextBox 10">
            <a:extLst>
              <a:ext uri="{FF2B5EF4-FFF2-40B4-BE49-F238E27FC236}">
                <a16:creationId xmlns:a16="http://schemas.microsoft.com/office/drawing/2014/main" id="{D0B94A82-27C6-6EBE-C6D8-A02E69E0C4A7}"/>
              </a:ext>
            </a:extLst>
          </p:cNvPr>
          <p:cNvSpPr txBox="1"/>
          <p:nvPr/>
        </p:nvSpPr>
        <p:spPr>
          <a:xfrm>
            <a:off x="302983" y="1679153"/>
            <a:ext cx="8185503" cy="3970318"/>
          </a:xfrm>
          <a:prstGeom prst="rect">
            <a:avLst/>
          </a:prstGeom>
          <a:noFill/>
        </p:spPr>
        <p:txBody>
          <a:bodyPr wrap="square">
            <a:spAutoFit/>
          </a:bodyPr>
          <a:lstStyle/>
          <a:p>
            <a:pPr algn="just"/>
            <a:r>
              <a:rPr lang="en-US" sz="2800" dirty="0">
                <a:solidFill>
                  <a:srgbClr val="0070C0"/>
                </a:solidFill>
              </a:rPr>
              <a:t>In business, social media is used to market products, promote brands, connect to customers and foster new business.</a:t>
            </a:r>
          </a:p>
          <a:p>
            <a:pPr algn="just"/>
            <a:r>
              <a:rPr lang="en-US" sz="2800" dirty="0">
                <a:solidFill>
                  <a:srgbClr val="0070C0"/>
                </a:solidFill>
              </a:rPr>
              <a:t> As a communication platform, social media promotes customer feedback and makes it easy for customers to share their experiences with a company. Businesses can respond quickly to positive and negative feedback, address customer problems and maintain or rebuild customer confidence.</a:t>
            </a:r>
            <a:endParaRPr lang="en-GB" sz="2800" dirty="0">
              <a:solidFill>
                <a:srgbClr val="0070C0"/>
              </a:solidFill>
            </a:endParaRPr>
          </a:p>
        </p:txBody>
      </p:sp>
      <p:pic>
        <p:nvPicPr>
          <p:cNvPr id="5" name="Picture 4">
            <a:extLst>
              <a:ext uri="{FF2B5EF4-FFF2-40B4-BE49-F238E27FC236}">
                <a16:creationId xmlns:a16="http://schemas.microsoft.com/office/drawing/2014/main" id="{BF69C30F-0D17-8CD0-3C02-190B0BD1FD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5368" y="5531728"/>
            <a:ext cx="2228745" cy="1218695"/>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504FA2F-36C2-9FD6-B8A7-04F1CA983BAF}"/>
              </a:ext>
            </a:extLst>
          </p:cNvPr>
          <p:cNvSpPr txBox="1"/>
          <p:nvPr/>
        </p:nvSpPr>
        <p:spPr>
          <a:xfrm>
            <a:off x="406887" y="1868674"/>
            <a:ext cx="8140766" cy="3601930"/>
          </a:xfrm>
          <a:prstGeom prst="rect">
            <a:avLst/>
          </a:prstGeom>
          <a:noFill/>
        </p:spPr>
        <p:txBody>
          <a:bodyPr wrap="square">
            <a:spAutoFit/>
          </a:bodyPr>
          <a:lstStyle/>
          <a:p>
            <a:r>
              <a:rPr lang="en-US" sz="3200" dirty="0">
                <a:solidFill>
                  <a:srgbClr val="0070C0"/>
                </a:solidFill>
              </a:rPr>
              <a:t>Social media is also used for crowdsourcing. That's the practice of using social networking to gather knowledge, goods or services. Companies use crowdsourcing to get ideas from employees, customers and the general public for improving products or developing future products or services.</a:t>
            </a:r>
            <a:endParaRPr lang="en-GB" sz="3200" dirty="0">
              <a:solidFill>
                <a:srgbClr val="0070C0"/>
              </a:solidFill>
            </a:endParaRPr>
          </a:p>
        </p:txBody>
      </p:sp>
      <p:sp>
        <p:nvSpPr>
          <p:cNvPr id="5" name="TextBox 4">
            <a:extLst>
              <a:ext uri="{FF2B5EF4-FFF2-40B4-BE49-F238E27FC236}">
                <a16:creationId xmlns:a16="http://schemas.microsoft.com/office/drawing/2014/main" id="{C3C42D63-E325-5091-ADD5-821B680D39A1}"/>
              </a:ext>
            </a:extLst>
          </p:cNvPr>
          <p:cNvSpPr txBox="1"/>
          <p:nvPr/>
        </p:nvSpPr>
        <p:spPr>
          <a:xfrm>
            <a:off x="2387680" y="535777"/>
            <a:ext cx="5449917"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7" name="Picture 6">
            <a:extLst>
              <a:ext uri="{FF2B5EF4-FFF2-40B4-BE49-F238E27FC236}">
                <a16:creationId xmlns:a16="http://schemas.microsoft.com/office/drawing/2014/main" id="{06B1A4BE-3768-46C4-18BF-A13E079C31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8935" y="5705740"/>
            <a:ext cx="2228745" cy="1179694"/>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480082" y="1823035"/>
            <a:ext cx="8106866" cy="3970318"/>
          </a:xfrm>
          <a:prstGeom prst="rect">
            <a:avLst/>
          </a:prstGeom>
          <a:noFill/>
        </p:spPr>
        <p:txBody>
          <a:bodyPr wrap="square">
            <a:spAutoFit/>
          </a:bodyPr>
          <a:lstStyle/>
          <a:p>
            <a:pPr algn="just"/>
            <a:r>
              <a:rPr lang="en-US" sz="2800" dirty="0">
                <a:solidFill>
                  <a:srgbClr val="0070C0"/>
                </a:solidFill>
              </a:rPr>
              <a:t>Examples of business-to-business (B2B) applications include the following:</a:t>
            </a:r>
            <a:endParaRPr lang="ar-EG" sz="2800" dirty="0">
              <a:solidFill>
                <a:srgbClr val="0070C0"/>
              </a:solidFill>
            </a:endParaRPr>
          </a:p>
          <a:p>
            <a:pPr algn="just"/>
            <a:endParaRPr lang="ar-EG" sz="2800" dirty="0">
              <a:solidFill>
                <a:srgbClr val="0070C0"/>
              </a:solidFill>
            </a:endParaRPr>
          </a:p>
          <a:p>
            <a:pPr algn="just"/>
            <a:r>
              <a:rPr lang="en-US" sz="2800" dirty="0">
                <a:solidFill>
                  <a:srgbClr val="0070C0"/>
                </a:solidFill>
              </a:rPr>
              <a:t>Social media analytics. This is the practice of gathering and analyzing data from blogs and social media websites to assist in making business decisions. The most common use of social media analytics is to do customer sentiment analysis.</a:t>
            </a:r>
            <a:endParaRPr lang="ar-EG" sz="2800" dirty="0">
              <a:solidFill>
                <a:srgbClr val="0070C0"/>
              </a:solidFill>
            </a:endParaRPr>
          </a:p>
          <a:p>
            <a:pPr algn="just"/>
            <a:endParaRPr lang="en-GB" sz="2800" dirty="0">
              <a:solidFill>
                <a:srgbClr val="0070C0"/>
              </a:solidFill>
            </a:endParaRPr>
          </a:p>
        </p:txBody>
      </p:sp>
      <p:sp>
        <p:nvSpPr>
          <p:cNvPr id="5" name="TextBox 4">
            <a:extLst>
              <a:ext uri="{FF2B5EF4-FFF2-40B4-BE49-F238E27FC236}">
                <a16:creationId xmlns:a16="http://schemas.microsoft.com/office/drawing/2014/main" id="{58333C2E-9970-9B7D-02A9-55CAB7963D96}"/>
              </a:ext>
            </a:extLst>
          </p:cNvPr>
          <p:cNvSpPr txBox="1"/>
          <p:nvPr/>
        </p:nvSpPr>
        <p:spPr>
          <a:xfrm>
            <a:off x="2447925" y="502907"/>
            <a:ext cx="4274190"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6" name="Picture 5">
            <a:extLst>
              <a:ext uri="{FF2B5EF4-FFF2-40B4-BE49-F238E27FC236}">
                <a16:creationId xmlns:a16="http://schemas.microsoft.com/office/drawing/2014/main" id="{2F754A11-9434-BEBA-51DF-CC0278BAEE0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595" y="5258923"/>
            <a:ext cx="2228745" cy="1208227"/>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492239" y="1802028"/>
            <a:ext cx="8097370" cy="3046988"/>
          </a:xfrm>
          <a:prstGeom prst="rect">
            <a:avLst/>
          </a:prstGeom>
          <a:noFill/>
        </p:spPr>
        <p:txBody>
          <a:bodyPr wrap="square">
            <a:spAutoFit/>
          </a:bodyPr>
          <a:lstStyle/>
          <a:p>
            <a:pPr algn="just"/>
            <a:r>
              <a:rPr lang="en-US" sz="2400" dirty="0">
                <a:solidFill>
                  <a:srgbClr val="0070C0"/>
                </a:solidFill>
              </a:rPr>
              <a:t>Social media marketing (SMM). This application increases a company's brand exposure and customer reach. The goal is to create compelling content that social media users will share with their social networks. A key component of SMM is social media optimization (SMO). Like search engine optimization, SMO is a strategy for drawing new visitors to a website. Social media links and share buttons are added to content and activities are promoted via status updates, tweets, and blogs.</a:t>
            </a:r>
            <a:endParaRPr lang="en-GB" sz="2400" dirty="0">
              <a:solidFill>
                <a:srgbClr val="0070C0"/>
              </a:solidFill>
            </a:endParaRPr>
          </a:p>
        </p:txBody>
      </p:sp>
      <p:sp>
        <p:nvSpPr>
          <p:cNvPr id="7" name="TextBox 6">
            <a:extLst>
              <a:ext uri="{FF2B5EF4-FFF2-40B4-BE49-F238E27FC236}">
                <a16:creationId xmlns:a16="http://schemas.microsoft.com/office/drawing/2014/main" id="{B0F11207-F012-D572-BF14-D8B9F261E4A1}"/>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5" name="Picture 4">
            <a:extLst>
              <a:ext uri="{FF2B5EF4-FFF2-40B4-BE49-F238E27FC236}">
                <a16:creationId xmlns:a16="http://schemas.microsoft.com/office/drawing/2014/main" id="{49612979-AB9C-D148-B7D2-887C2C02367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043" y="5089644"/>
            <a:ext cx="2228745" cy="1766768"/>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B772EC4-3099-B074-10B2-747C682B22E0}"/>
              </a:ext>
            </a:extLst>
          </p:cNvPr>
          <p:cNvSpPr txBox="1"/>
          <p:nvPr/>
        </p:nvSpPr>
        <p:spPr>
          <a:xfrm>
            <a:off x="651741" y="1823855"/>
            <a:ext cx="8451450" cy="3539430"/>
          </a:xfrm>
          <a:prstGeom prst="rect">
            <a:avLst/>
          </a:prstGeom>
          <a:noFill/>
        </p:spPr>
        <p:txBody>
          <a:bodyPr wrap="square">
            <a:spAutoFit/>
          </a:bodyPr>
          <a:lstStyle/>
          <a:p>
            <a:pPr algn="just"/>
            <a:r>
              <a:rPr lang="en-US" sz="2800" dirty="0">
                <a:solidFill>
                  <a:srgbClr val="0070C0"/>
                </a:solidFill>
              </a:rPr>
              <a:t>Social customer relationship marketing. Social CRM is a powerful business tool. For example, a Facebook page lets people who like a company's brand like the business's page. This, in turn, creates ways to communicate, market, and network. Social media sites give users the option to follow conversations about a product or brand to get real-time market data and feedback.</a:t>
            </a:r>
            <a:endParaRPr lang="en-GB" sz="2800" dirty="0">
              <a:solidFill>
                <a:srgbClr val="0070C0"/>
              </a:solidFill>
            </a:endParaRPr>
          </a:p>
        </p:txBody>
      </p:sp>
      <p:sp>
        <p:nvSpPr>
          <p:cNvPr id="5" name="TextBox 4">
            <a:extLst>
              <a:ext uri="{FF2B5EF4-FFF2-40B4-BE49-F238E27FC236}">
                <a16:creationId xmlns:a16="http://schemas.microsoft.com/office/drawing/2014/main" id="{F3FF786E-859E-0BC8-164B-0B3BB101E7B7}"/>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7" name="Picture 6">
            <a:extLst>
              <a:ext uri="{FF2B5EF4-FFF2-40B4-BE49-F238E27FC236}">
                <a16:creationId xmlns:a16="http://schemas.microsoft.com/office/drawing/2014/main" id="{03EF5078-E02F-8F34-1531-32D4A6D747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571" y="5341168"/>
            <a:ext cx="2228745" cy="1420989"/>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FC462C-BEEC-5898-63F7-AD38F0C30E7A}"/>
              </a:ext>
            </a:extLst>
          </p:cNvPr>
          <p:cNvSpPr txBox="1"/>
          <p:nvPr/>
        </p:nvSpPr>
        <p:spPr>
          <a:xfrm>
            <a:off x="482251" y="1983191"/>
            <a:ext cx="8329596" cy="3046988"/>
          </a:xfrm>
          <a:prstGeom prst="rect">
            <a:avLst/>
          </a:prstGeom>
          <a:noFill/>
        </p:spPr>
        <p:txBody>
          <a:bodyPr wrap="square">
            <a:spAutoFit/>
          </a:bodyPr>
          <a:lstStyle/>
          <a:p>
            <a:pPr algn="just"/>
            <a:r>
              <a:rPr lang="en-US" sz="2400" dirty="0">
                <a:solidFill>
                  <a:srgbClr val="0070C0"/>
                </a:solidFill>
              </a:rPr>
              <a:t>Enterprise social networking. Businesses also use enterprise social networking to connect people who share similar interests or activities. </a:t>
            </a:r>
          </a:p>
          <a:p>
            <a:pPr algn="just"/>
            <a:r>
              <a:rPr lang="en-US" sz="2400" dirty="0">
                <a:solidFill>
                  <a:srgbClr val="0070C0"/>
                </a:solidFill>
              </a:rPr>
              <a:t>These applications include internal intranets and collaboration tools, such as Yammer, Slack and Microsoft Teams, that give employees access to information and communication capabilities. </a:t>
            </a:r>
          </a:p>
          <a:p>
            <a:pPr algn="just"/>
            <a:r>
              <a:rPr lang="en-US" sz="2400" dirty="0">
                <a:solidFill>
                  <a:srgbClr val="0070C0"/>
                </a:solidFill>
              </a:rPr>
              <a:t>Externally, public social media platforms let organizations stay close to customers and make it easy to conduct market research</a:t>
            </a:r>
            <a:endParaRPr lang="en-GB" sz="2400" dirty="0">
              <a:solidFill>
                <a:srgbClr val="0070C0"/>
              </a:solidFill>
            </a:endParaRPr>
          </a:p>
        </p:txBody>
      </p:sp>
      <p:sp>
        <p:nvSpPr>
          <p:cNvPr id="5" name="TextBox 4">
            <a:extLst>
              <a:ext uri="{FF2B5EF4-FFF2-40B4-BE49-F238E27FC236}">
                <a16:creationId xmlns:a16="http://schemas.microsoft.com/office/drawing/2014/main" id="{FF8B393D-CA3C-4DA8-188A-A79EF1E16FE0}"/>
              </a:ext>
            </a:extLst>
          </p:cNvPr>
          <p:cNvSpPr txBox="1"/>
          <p:nvPr/>
        </p:nvSpPr>
        <p:spPr>
          <a:xfrm>
            <a:off x="2358945" y="495181"/>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7" name="Picture 6">
            <a:extLst>
              <a:ext uri="{FF2B5EF4-FFF2-40B4-BE49-F238E27FC236}">
                <a16:creationId xmlns:a16="http://schemas.microsoft.com/office/drawing/2014/main" id="{95993623-F7B4-692D-635B-714D5F94EB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318" y="5331522"/>
            <a:ext cx="2228745" cy="1404442"/>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F199EF-2069-EFDC-BC27-5C9F9339031A}"/>
              </a:ext>
            </a:extLst>
          </p:cNvPr>
          <p:cNvSpPr txBox="1"/>
          <p:nvPr/>
        </p:nvSpPr>
        <p:spPr>
          <a:xfrm>
            <a:off x="822110" y="1812745"/>
            <a:ext cx="7723807" cy="3323987"/>
          </a:xfrm>
          <a:prstGeom prst="rect">
            <a:avLst/>
          </a:prstGeom>
          <a:noFill/>
        </p:spPr>
        <p:txBody>
          <a:bodyPr wrap="square">
            <a:spAutoFit/>
          </a:bodyPr>
          <a:lstStyle/>
          <a:p>
            <a:pPr algn="just"/>
            <a:r>
              <a:rPr lang="en-US" sz="2400" dirty="0">
                <a:solidFill>
                  <a:srgbClr val="0070C0"/>
                </a:solidFill>
              </a:rPr>
              <a:t>Social media can also pose challenges to individual users, in the following ways:</a:t>
            </a:r>
          </a:p>
          <a:p>
            <a:pPr algn="just"/>
            <a:endParaRPr lang="en-US" sz="2400" dirty="0">
              <a:solidFill>
                <a:srgbClr val="0070C0"/>
              </a:solidFill>
            </a:endParaRPr>
          </a:p>
          <a:p>
            <a:pPr algn="just"/>
            <a:r>
              <a:rPr lang="en-US" sz="2400" b="1" dirty="0">
                <a:solidFill>
                  <a:srgbClr val="0070C0"/>
                </a:solidFill>
              </a:rPr>
              <a:t>Mental health issues</a:t>
            </a:r>
            <a:r>
              <a:rPr lang="ar-EG" sz="2400" dirty="0">
                <a:solidFill>
                  <a:srgbClr val="0070C0"/>
                </a:solidFill>
              </a:rPr>
              <a:t>:</a:t>
            </a:r>
            <a:r>
              <a:rPr lang="en-US" sz="2400" dirty="0">
                <a:solidFill>
                  <a:srgbClr val="0070C0"/>
                </a:solidFill>
              </a:rPr>
              <a:t> Overuse of social apps can result in burnout, social media addiction, and other issues</a:t>
            </a:r>
            <a:r>
              <a:rPr lang="en-US" dirty="0">
                <a:solidFill>
                  <a:srgbClr val="0070C0"/>
                </a:solidFill>
              </a:rPr>
              <a:t>.</a:t>
            </a:r>
            <a:endParaRPr lang="ar-EG" dirty="0">
              <a:solidFill>
                <a:srgbClr val="0070C0"/>
              </a:solidFill>
            </a:endParaRPr>
          </a:p>
          <a:p>
            <a:pPr algn="just"/>
            <a:endParaRPr lang="ar-EG" dirty="0">
              <a:solidFill>
                <a:srgbClr val="0070C0"/>
              </a:solidFill>
            </a:endParaRPr>
          </a:p>
          <a:p>
            <a:pPr algn="just"/>
            <a:r>
              <a:rPr lang="en-US" sz="2400" b="1" dirty="0">
                <a:solidFill>
                  <a:srgbClr val="0070C0"/>
                </a:solidFill>
              </a:rPr>
              <a:t>Disinformation</a:t>
            </a:r>
            <a:r>
              <a:rPr lang="ar-EG" sz="2400" b="1" dirty="0">
                <a:solidFill>
                  <a:srgbClr val="0070C0"/>
                </a:solidFill>
              </a:rPr>
              <a:t>:</a:t>
            </a:r>
            <a:r>
              <a:rPr lang="en-US" sz="2400" b="1" dirty="0">
                <a:solidFill>
                  <a:srgbClr val="0070C0"/>
                </a:solidFill>
              </a:rPr>
              <a:t> </a:t>
            </a:r>
            <a:r>
              <a:rPr lang="en-US" sz="2400" dirty="0">
                <a:solidFill>
                  <a:srgbClr val="0070C0"/>
                </a:solidFill>
              </a:rPr>
              <a:t>environments foster the spread of disinformation where the perpetrator's intent is to deceive others with false information</a:t>
            </a:r>
            <a:r>
              <a:rPr lang="en-US" sz="2400" b="1" dirty="0">
                <a:solidFill>
                  <a:srgbClr val="0070C0"/>
                </a:solidFill>
              </a:rPr>
              <a:t>.</a:t>
            </a:r>
            <a:endParaRPr lang="en-GB" sz="2400" b="1" dirty="0">
              <a:solidFill>
                <a:srgbClr val="0070C0"/>
              </a:solidFill>
            </a:endParaRPr>
          </a:p>
        </p:txBody>
      </p:sp>
      <p:pic>
        <p:nvPicPr>
          <p:cNvPr id="5" name="Picture 4">
            <a:extLst>
              <a:ext uri="{FF2B5EF4-FFF2-40B4-BE49-F238E27FC236}">
                <a16:creationId xmlns:a16="http://schemas.microsoft.com/office/drawing/2014/main" id="{DB43559C-3A9C-23A0-4406-315F27D92C9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519" y="5465479"/>
            <a:ext cx="2228745" cy="1172368"/>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819898"/>
            <a:ext cx="8487759" cy="3539430"/>
          </a:xfrm>
          <a:prstGeom prst="rect">
            <a:avLst/>
          </a:prstGeom>
          <a:noFill/>
        </p:spPr>
        <p:txBody>
          <a:bodyPr wrap="square">
            <a:spAutoFit/>
          </a:bodyPr>
          <a:lstStyle/>
          <a:p>
            <a:pPr algn="just"/>
            <a:r>
              <a:rPr lang="en-US" sz="2800" b="1" i="0" dirty="0">
                <a:solidFill>
                  <a:srgbClr val="0070C0"/>
                </a:solidFill>
                <a:effectLst/>
                <a:latin typeface="Arial" panose="020B0604020202020204" pitchFamily="34" charset="0"/>
              </a:rPr>
              <a:t>Businesses face similar and unique social media challenges</a:t>
            </a:r>
            <a:r>
              <a:rPr lang="ar-EG" sz="2800" b="1" dirty="0">
                <a:solidFill>
                  <a:srgbClr val="0070C0"/>
                </a:solidFill>
                <a:latin typeface="Arial" panose="020B0604020202020204" pitchFamily="34" charset="0"/>
              </a:rPr>
              <a:t>:</a:t>
            </a:r>
            <a:endParaRPr lang="en-US" sz="2800" b="1" i="0" dirty="0">
              <a:solidFill>
                <a:srgbClr val="0070C0"/>
              </a:solidFill>
              <a:effectLst/>
              <a:latin typeface="Arial" panose="020B0604020202020204" pitchFamily="34" charset="0"/>
            </a:endParaRPr>
          </a:p>
          <a:p>
            <a:pPr algn="just">
              <a:buFont typeface="Arial" panose="020B0604020202020204" pitchFamily="34" charset="0"/>
              <a:buChar char="•"/>
            </a:pPr>
            <a:r>
              <a:rPr lang="en-US" sz="2800" b="1" i="0" dirty="0">
                <a:solidFill>
                  <a:srgbClr val="0070C0"/>
                </a:solidFill>
                <a:effectLst/>
                <a:latin typeface="Arial" panose="020B0604020202020204" pitchFamily="34" charset="0"/>
              </a:rPr>
              <a:t>Offensive posts</a:t>
            </a:r>
            <a:r>
              <a:rPr lang="ar-EG" sz="2800" b="1" i="0" dirty="0">
                <a:solidFill>
                  <a:srgbClr val="0070C0"/>
                </a:solidFill>
                <a:effectLst/>
                <a:latin typeface="Arial" panose="020B0604020202020204" pitchFamily="34" charset="0"/>
              </a:rPr>
              <a:t>:</a:t>
            </a:r>
            <a:r>
              <a:rPr lang="en-US" sz="2800" b="0" i="0" dirty="0">
                <a:solidFill>
                  <a:srgbClr val="0070C0"/>
                </a:solidFill>
                <a:effectLst/>
                <a:latin typeface="Arial" panose="020B0604020202020204" pitchFamily="34" charset="0"/>
              </a:rPr>
              <a:t> Conversations on intranets and enterprise collaboration tools can veer off into non-work-related subjects. When that happens, there is potential for co-workers to disagree or be offended. Controlling such conversations and filtering for offensive content can be difficult.</a:t>
            </a: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023851A-7685-D45F-B66F-F478DB3216A4}"/>
              </a:ext>
            </a:extLst>
          </p:cNvPr>
          <p:cNvSpPr txBox="1"/>
          <p:nvPr/>
        </p:nvSpPr>
        <p:spPr>
          <a:xfrm>
            <a:off x="2457265" y="564133"/>
            <a:ext cx="4738666"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7" name="Picture 6">
            <a:extLst>
              <a:ext uri="{FF2B5EF4-FFF2-40B4-BE49-F238E27FC236}">
                <a16:creationId xmlns:a16="http://schemas.microsoft.com/office/drawing/2014/main" id="{8440E64C-AF64-1B24-7CCD-7514D936C61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399818"/>
            <a:ext cx="2228745" cy="1136509"/>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87278" y="1812745"/>
            <a:ext cx="7868646" cy="3046988"/>
          </a:xfrm>
          <a:prstGeom prst="rect">
            <a:avLst/>
          </a:prstGeom>
          <a:noFill/>
        </p:spPr>
        <p:txBody>
          <a:bodyPr wrap="square">
            <a:spAutoFit/>
          </a:bodyPr>
          <a:lstStyle/>
          <a:p>
            <a:pPr algn="just">
              <a:buFont typeface="Arial" panose="020B0604020202020204" pitchFamily="34" charset="0"/>
              <a:buChar char="•"/>
            </a:pPr>
            <a:r>
              <a:rPr lang="en-US" sz="2400" b="1" i="0" dirty="0">
                <a:solidFill>
                  <a:srgbClr val="0070C0"/>
                </a:solidFill>
                <a:effectLst/>
                <a:latin typeface="Arial" panose="020B0604020202020204" pitchFamily="34" charset="0"/>
              </a:rPr>
              <a:t>Security and retention</a:t>
            </a:r>
            <a:r>
              <a:rPr lang="ar-EG" sz="2400" b="1" dirty="0">
                <a:solidFill>
                  <a:srgbClr val="0070C0"/>
                </a:solidFill>
                <a:latin typeface="Arial" panose="020B0604020202020204" pitchFamily="34" charset="0"/>
              </a:rPr>
              <a:t>:</a:t>
            </a:r>
            <a:r>
              <a:rPr lang="en-US" sz="2400" b="0" i="0" dirty="0">
                <a:solidFill>
                  <a:srgbClr val="0070C0"/>
                </a:solidFill>
                <a:effectLst/>
                <a:latin typeface="Arial" panose="020B0604020202020204" pitchFamily="34" charset="0"/>
              </a:rPr>
              <a:t> Traditional data security and retention policies may not work with the features available in collaboration tools. This can raise security risks and compliance issues that companies must deal with.</a:t>
            </a:r>
          </a:p>
          <a:p>
            <a:pPr algn="just">
              <a:buFont typeface="Arial" panose="020B0604020202020204" pitchFamily="34" charset="0"/>
              <a:buChar char="•"/>
            </a:pPr>
            <a:r>
              <a:rPr lang="en-US" sz="2400" b="1" i="0" dirty="0">
                <a:solidFill>
                  <a:srgbClr val="0070C0"/>
                </a:solidFill>
                <a:effectLst/>
                <a:latin typeface="Arial" panose="020B0604020202020204" pitchFamily="34" charset="0"/>
              </a:rPr>
              <a:t>Productivity concerns</a:t>
            </a:r>
            <a:r>
              <a:rPr lang="ar-EG" sz="2400" b="1" i="0" dirty="0">
                <a:solidFill>
                  <a:srgbClr val="0070C0"/>
                </a:solidFill>
                <a:effectLst/>
                <a:latin typeface="Arial" panose="020B0604020202020204" pitchFamily="34" charset="0"/>
              </a:rPr>
              <a:t>:</a:t>
            </a:r>
            <a:r>
              <a:rPr lang="en-US" sz="2400" b="0" i="0" dirty="0">
                <a:solidFill>
                  <a:srgbClr val="0070C0"/>
                </a:solidFill>
                <a:effectLst/>
                <a:latin typeface="Arial" panose="020B0604020202020204" pitchFamily="34" charset="0"/>
              </a:rPr>
              <a:t> Social interaction, whether online or in person, is distracting and can affect employees' productivity</a:t>
            </a: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974E9B2-2E1F-50E5-230B-793AF70E4371}"/>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6" name="Picture 5">
            <a:extLst>
              <a:ext uri="{FF2B5EF4-FFF2-40B4-BE49-F238E27FC236}">
                <a16:creationId xmlns:a16="http://schemas.microsoft.com/office/drawing/2014/main" id="{26A6B019-4263-963F-9E9B-564B34E29A3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225" y="5229670"/>
            <a:ext cx="2228745" cy="1276698"/>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303481-FB20-7D48-58F4-AD56B3D7086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
        <p:nvSpPr>
          <p:cNvPr id="11" name="TextBox 10">
            <a:extLst>
              <a:ext uri="{FF2B5EF4-FFF2-40B4-BE49-F238E27FC236}">
                <a16:creationId xmlns:a16="http://schemas.microsoft.com/office/drawing/2014/main" id="{4355B6E8-E591-812B-AE16-4C8DFE90C217}"/>
              </a:ext>
            </a:extLst>
          </p:cNvPr>
          <p:cNvSpPr txBox="1"/>
          <p:nvPr/>
        </p:nvSpPr>
        <p:spPr>
          <a:xfrm>
            <a:off x="432011" y="1749285"/>
            <a:ext cx="7960653" cy="3046988"/>
          </a:xfrm>
          <a:prstGeom prst="rect">
            <a:avLst/>
          </a:prstGeom>
          <a:noFill/>
        </p:spPr>
        <p:txBody>
          <a:bodyPr wrap="square">
            <a:spAutoFit/>
          </a:bodyPr>
          <a:lstStyle/>
          <a:p>
            <a:r>
              <a:rPr lang="en-US" sz="3200" dirty="0">
                <a:solidFill>
                  <a:srgbClr val="0070C0"/>
                </a:solidFill>
              </a:rPr>
              <a:t>It is important for companies to have a social media strategy and establish social media goals. This help to build trust, educate their target audience and create brand awareness. They also enable real people to find and learn about a business.</a:t>
            </a:r>
            <a:endParaRPr lang="en-GB" sz="3200" dirty="0">
              <a:solidFill>
                <a:srgbClr val="0070C0"/>
              </a:solidFill>
            </a:endParaRPr>
          </a:p>
        </p:txBody>
      </p:sp>
      <p:pic>
        <p:nvPicPr>
          <p:cNvPr id="5" name="Picture 4">
            <a:extLst>
              <a:ext uri="{FF2B5EF4-FFF2-40B4-BE49-F238E27FC236}">
                <a16:creationId xmlns:a16="http://schemas.microsoft.com/office/drawing/2014/main" id="{D708FEA7-8002-3263-96AD-C2F767A667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9953" y="5210938"/>
            <a:ext cx="2228745" cy="1476612"/>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423046" y="1663713"/>
            <a:ext cx="8185794" cy="954107"/>
          </a:xfrm>
          <a:prstGeom prst="rect">
            <a:avLst/>
          </a:prstGeom>
          <a:noFill/>
        </p:spPr>
        <p:txBody>
          <a:bodyPr wrap="square">
            <a:spAutoFit/>
          </a:bodyPr>
          <a:lstStyle/>
          <a:p>
            <a:pPr algn="just"/>
            <a:r>
              <a:rPr lang="en-US" sz="2000" b="0" i="0" dirty="0">
                <a:solidFill>
                  <a:srgbClr val="0D405F"/>
                </a:solidFill>
                <a:effectLst/>
                <a:latin typeface="Inter"/>
              </a:rPr>
              <a:t> </a:t>
            </a:r>
            <a:r>
              <a:rPr lang="en-US" sz="2800" b="0" i="0" dirty="0">
                <a:solidFill>
                  <a:srgbClr val="0D405F"/>
                </a:solidFill>
                <a:effectLst/>
                <a:latin typeface="Inter"/>
              </a:rPr>
              <a:t>Some social media best practices for companies to follow</a:t>
            </a:r>
            <a:r>
              <a:rPr lang="en-US" sz="2000" b="0" i="0" dirty="0">
                <a:solidFill>
                  <a:srgbClr val="0D405F"/>
                </a:solidFill>
                <a:effectLst/>
                <a:latin typeface="Inter"/>
              </a:rPr>
              <a:t>:</a:t>
            </a:r>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1052784-4FD6-F56C-CD4A-F7C676B1E3D0}"/>
              </a:ext>
            </a:extLst>
          </p:cNvPr>
          <p:cNvSpPr txBox="1"/>
          <p:nvPr/>
        </p:nvSpPr>
        <p:spPr>
          <a:xfrm>
            <a:off x="477485" y="2656638"/>
            <a:ext cx="7818574" cy="2308324"/>
          </a:xfrm>
          <a:prstGeom prst="rect">
            <a:avLst/>
          </a:prstGeom>
          <a:noFill/>
        </p:spPr>
        <p:txBody>
          <a:bodyPr wrap="square">
            <a:spAutoFit/>
          </a:bodyPr>
          <a:lstStyle/>
          <a:p>
            <a:pPr>
              <a:buFont typeface="+mj-lt"/>
              <a:buAutoNum type="arabicPeriod"/>
            </a:pPr>
            <a:r>
              <a:rPr lang="en-US" sz="2400" b="1" i="0" dirty="0">
                <a:solidFill>
                  <a:srgbClr val="0070C0"/>
                </a:solidFill>
                <a:effectLst/>
                <a:latin typeface="Arial" panose="020B0604020202020204" pitchFamily="34" charset="0"/>
              </a:rPr>
              <a:t>Social networks. </a:t>
            </a:r>
            <a:r>
              <a:rPr lang="en-US" sz="2400" b="0" i="0" dirty="0">
                <a:solidFill>
                  <a:srgbClr val="0070C0"/>
                </a:solidFill>
                <a:effectLst/>
                <a:latin typeface="Arial" panose="020B0604020202020204" pitchFamily="34" charset="0"/>
              </a:rPr>
              <a:t>People use these networks to connect with one another and share information, thoughts and ideas. The focus of these networks is usually on the user. User profiles help participants identify other users with common interests or concerns. Facebook and LinkedIn are good examples.</a:t>
            </a:r>
          </a:p>
        </p:txBody>
      </p:sp>
      <p:sp>
        <p:nvSpPr>
          <p:cNvPr id="5" name="TextBox 4">
            <a:extLst>
              <a:ext uri="{FF2B5EF4-FFF2-40B4-BE49-F238E27FC236}">
                <a16:creationId xmlns:a16="http://schemas.microsoft.com/office/drawing/2014/main" id="{4FA6103A-46E8-9966-F6B4-1EA5885BD031}"/>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7" name="Picture 6">
            <a:extLst>
              <a:ext uri="{FF2B5EF4-FFF2-40B4-BE49-F238E27FC236}">
                <a16:creationId xmlns:a16="http://schemas.microsoft.com/office/drawing/2014/main" id="{5C70D8F5-3C5A-BF29-6DF2-C10939D64B9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6245" y="5194287"/>
            <a:ext cx="2228745" cy="1513027"/>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2C94E0-7911-3C6C-47C4-EA4A212385EE}"/>
              </a:ext>
            </a:extLst>
          </p:cNvPr>
          <p:cNvSpPr txBox="1"/>
          <p:nvPr/>
        </p:nvSpPr>
        <p:spPr>
          <a:xfrm>
            <a:off x="300868" y="2119251"/>
            <a:ext cx="7685133" cy="3170099"/>
          </a:xfrm>
          <a:prstGeom prst="rect">
            <a:avLst/>
          </a:prstGeom>
          <a:noFill/>
        </p:spPr>
        <p:txBody>
          <a:bodyPr wrap="square">
            <a:spAutoFit/>
          </a:bodyPr>
          <a:lstStyle/>
          <a:p>
            <a:pPr algn="just"/>
            <a:r>
              <a:rPr lang="ar-EG" sz="2000" b="1" i="0" dirty="0">
                <a:solidFill>
                  <a:srgbClr val="0070C0"/>
                </a:solidFill>
                <a:effectLst/>
                <a:latin typeface="Arial" panose="020B0604020202020204" pitchFamily="34" charset="0"/>
              </a:rPr>
              <a:t>2</a:t>
            </a:r>
            <a:r>
              <a:rPr lang="en-GB" sz="2000" b="1" i="0" dirty="0">
                <a:solidFill>
                  <a:srgbClr val="0070C0"/>
                </a:solidFill>
                <a:effectLst/>
                <a:latin typeface="Arial" panose="020B0604020202020204" pitchFamily="34" charset="0"/>
              </a:rPr>
              <a:t>. </a:t>
            </a:r>
            <a:r>
              <a:rPr lang="en-US" sz="2000" b="1" i="0" dirty="0">
                <a:solidFill>
                  <a:srgbClr val="0070C0"/>
                </a:solidFill>
                <a:effectLst/>
                <a:latin typeface="Arial" panose="020B0604020202020204" pitchFamily="34" charset="0"/>
              </a:rPr>
              <a:t>Media-sharing networks.</a:t>
            </a:r>
            <a:r>
              <a:rPr lang="en-US" sz="2000" b="0" i="0" dirty="0">
                <a:solidFill>
                  <a:srgbClr val="0070C0"/>
                </a:solidFill>
                <a:effectLst/>
                <a:latin typeface="Arial" panose="020B0604020202020204" pitchFamily="34" charset="0"/>
              </a:rPr>
              <a:t> These networks focus is on content. For example, on YouTube, interaction is around videos that users create. Other media-sharing networks are TikTok and Instagram. Streaming platforms like Twitch are considered a subset of this category.</a:t>
            </a:r>
          </a:p>
          <a:p>
            <a:pPr algn="just"/>
            <a:r>
              <a:rPr lang="en-US" sz="2000" b="1" i="0" dirty="0">
                <a:solidFill>
                  <a:srgbClr val="0070C0"/>
                </a:solidFill>
                <a:effectLst/>
                <a:latin typeface="Arial" panose="020B0604020202020204" pitchFamily="34" charset="0"/>
              </a:rPr>
              <a:t>3. Community-based networks.</a:t>
            </a:r>
            <a:r>
              <a:rPr lang="en-US" sz="2000" b="0" i="0" dirty="0">
                <a:solidFill>
                  <a:srgbClr val="0070C0"/>
                </a:solidFill>
                <a:effectLst/>
                <a:latin typeface="Arial" panose="020B0604020202020204" pitchFamily="34" charset="0"/>
              </a:rPr>
              <a:t> The focus of this type of social network is in-depth discussion, much like a blog forum. Users leave prompts for discussion that spiral into detailed comment threads. Communities often form around select topics.</a:t>
            </a:r>
            <a:r>
              <a:rPr lang="en-US" sz="2000" i="0" dirty="0">
                <a:solidFill>
                  <a:srgbClr val="0070C0"/>
                </a:solidFill>
                <a:effectLst/>
                <a:latin typeface="Arial" panose="020B0604020202020204" pitchFamily="34" charset="0"/>
              </a:rPr>
              <a:t> Reddit </a:t>
            </a:r>
            <a:r>
              <a:rPr lang="en-US" sz="2000" b="0" i="0" dirty="0">
                <a:solidFill>
                  <a:srgbClr val="0070C0"/>
                </a:solidFill>
                <a:effectLst/>
                <a:latin typeface="Arial" panose="020B0604020202020204" pitchFamily="34" charset="0"/>
              </a:rPr>
              <a:t>is an example of a community-based network</a:t>
            </a:r>
          </a:p>
        </p:txBody>
      </p:sp>
      <p:sp>
        <p:nvSpPr>
          <p:cNvPr id="5" name="TextBox 4">
            <a:extLst>
              <a:ext uri="{FF2B5EF4-FFF2-40B4-BE49-F238E27FC236}">
                <a16:creationId xmlns:a16="http://schemas.microsoft.com/office/drawing/2014/main" id="{064185A3-BE5D-374D-BB1A-A56CC585B91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7" name="Picture 6">
            <a:extLst>
              <a:ext uri="{FF2B5EF4-FFF2-40B4-BE49-F238E27FC236}">
                <a16:creationId xmlns:a16="http://schemas.microsoft.com/office/drawing/2014/main" id="{F8781DEC-CD18-CE88-1152-2F17F1E7A3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5368" y="5201782"/>
            <a:ext cx="2228745" cy="1494924"/>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707886"/>
          </a:xfrm>
          <a:prstGeom prst="rect">
            <a:avLst/>
          </a:prstGeom>
          <a:noFill/>
        </p:spPr>
        <p:txBody>
          <a:bodyPr wrap="square">
            <a:spAutoFit/>
          </a:bodyPr>
          <a:lstStyle/>
          <a:p>
            <a:br>
              <a:rPr lang="en-GB" sz="2000" dirty="0"/>
            </a:br>
            <a:endParaRPr lang="en-GB" sz="2000" b="0" i="0" dirty="0">
              <a:solidFill>
                <a:schemeClr val="bg1"/>
              </a:solidFill>
              <a:effectLst/>
              <a:latin typeface="Georgia" panose="02040502050405020303" pitchFamily="18" charset="0"/>
            </a:endParaRP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9E63EF-196B-0411-3326-B123EF199A9E}"/>
              </a:ext>
            </a:extLst>
          </p:cNvPr>
          <p:cNvSpPr txBox="1"/>
          <p:nvPr/>
        </p:nvSpPr>
        <p:spPr>
          <a:xfrm>
            <a:off x="676073" y="2228671"/>
            <a:ext cx="7818570" cy="3046988"/>
          </a:xfrm>
          <a:prstGeom prst="rect">
            <a:avLst/>
          </a:prstGeom>
          <a:noFill/>
        </p:spPr>
        <p:txBody>
          <a:bodyPr wrap="square">
            <a:spAutoFit/>
          </a:bodyPr>
          <a:lstStyle/>
          <a:p>
            <a:r>
              <a:rPr lang="en-US" sz="3200" b="1" i="0" dirty="0">
                <a:solidFill>
                  <a:srgbClr val="0070C0"/>
                </a:solidFill>
                <a:effectLst/>
                <a:latin typeface="Arial" panose="020B0604020202020204" pitchFamily="34" charset="0"/>
              </a:rPr>
              <a:t>4. Review board networks.</a:t>
            </a:r>
            <a:r>
              <a:rPr lang="en-US" sz="3200" b="0" i="0" dirty="0">
                <a:solidFill>
                  <a:srgbClr val="0070C0"/>
                </a:solidFill>
                <a:effectLst/>
                <a:latin typeface="Arial" panose="020B0604020202020204" pitchFamily="34" charset="0"/>
              </a:rPr>
              <a:t> With these networks, the focus is on a review, usually of a product or service. For example, on Yelp, users can write reviews on restaurants and endorse each other's reviews to boost visibility.</a:t>
            </a:r>
          </a:p>
        </p:txBody>
      </p:sp>
      <p:sp>
        <p:nvSpPr>
          <p:cNvPr id="5" name="TextBox 4">
            <a:extLst>
              <a:ext uri="{FF2B5EF4-FFF2-40B4-BE49-F238E27FC236}">
                <a16:creationId xmlns:a16="http://schemas.microsoft.com/office/drawing/2014/main" id="{31BF97D7-2BCD-458B-0987-1CAC3B834D35}"/>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7" name="Picture 6">
            <a:extLst>
              <a:ext uri="{FF2B5EF4-FFF2-40B4-BE49-F238E27FC236}">
                <a16:creationId xmlns:a16="http://schemas.microsoft.com/office/drawing/2014/main" id="{94334438-4A1F-BA62-EC50-F8EF8368E12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5231" y="5468956"/>
            <a:ext cx="2228745" cy="1002039"/>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7C52926-7BB4-127D-6BFA-CEEF7D0ED86B}"/>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
        <p:nvSpPr>
          <p:cNvPr id="11" name="TextBox 10">
            <a:extLst>
              <a:ext uri="{FF2B5EF4-FFF2-40B4-BE49-F238E27FC236}">
                <a16:creationId xmlns:a16="http://schemas.microsoft.com/office/drawing/2014/main" id="{1352A92B-6D44-C891-E596-658348686E68}"/>
              </a:ext>
            </a:extLst>
          </p:cNvPr>
          <p:cNvSpPr txBox="1"/>
          <p:nvPr/>
        </p:nvSpPr>
        <p:spPr>
          <a:xfrm>
            <a:off x="440557" y="2171259"/>
            <a:ext cx="7708464" cy="2554545"/>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Facebook</a:t>
            </a:r>
            <a:r>
              <a:rPr lang="en-US" sz="3200" b="0" i="0" dirty="0">
                <a:solidFill>
                  <a:srgbClr val="0070C0"/>
                </a:solidFill>
                <a:effectLst/>
                <a:latin typeface="Arial" panose="020B0604020202020204" pitchFamily="34" charset="0"/>
              </a:rPr>
              <a:t> is a free social networking website where registered users create profiles, upload photos and video, send messages and keep in touch with friends, family and colleagues.</a:t>
            </a:r>
          </a:p>
        </p:txBody>
      </p:sp>
      <p:pic>
        <p:nvPicPr>
          <p:cNvPr id="5" name="Picture 4">
            <a:extLst>
              <a:ext uri="{FF2B5EF4-FFF2-40B4-BE49-F238E27FC236}">
                <a16:creationId xmlns:a16="http://schemas.microsoft.com/office/drawing/2014/main" id="{450628E0-9181-1870-7BEE-270BC8D304F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41" y="5188869"/>
            <a:ext cx="2228745" cy="1520749"/>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A80B158-0415-A0AA-FA9E-8E3D7C9F93D3}"/>
              </a:ext>
            </a:extLst>
          </p:cNvPr>
          <p:cNvSpPr txBox="1"/>
          <p:nvPr/>
        </p:nvSpPr>
        <p:spPr>
          <a:xfrm>
            <a:off x="300868" y="2144308"/>
            <a:ext cx="8065039" cy="2554545"/>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LinkedIn</a:t>
            </a:r>
            <a:r>
              <a:rPr lang="en-US" sz="3200" b="0" i="0" dirty="0">
                <a:solidFill>
                  <a:srgbClr val="0070C0"/>
                </a:solidFill>
                <a:effectLst/>
                <a:latin typeface="Arial" panose="020B0604020202020204" pitchFamily="34" charset="0"/>
              </a:rPr>
              <a:t> is a social networking site designed for the business community. Registered members can create networks of people they know and trust professionally.</a:t>
            </a:r>
          </a:p>
        </p:txBody>
      </p:sp>
      <p:sp>
        <p:nvSpPr>
          <p:cNvPr id="5" name="TextBox 4">
            <a:extLst>
              <a:ext uri="{FF2B5EF4-FFF2-40B4-BE49-F238E27FC236}">
                <a16:creationId xmlns:a16="http://schemas.microsoft.com/office/drawing/2014/main" id="{232E5B67-2F80-19B6-4874-8690E5768DE5}"/>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7" name="Picture 6">
            <a:extLst>
              <a:ext uri="{FF2B5EF4-FFF2-40B4-BE49-F238E27FC236}">
                <a16:creationId xmlns:a16="http://schemas.microsoft.com/office/drawing/2014/main" id="{AB909F81-9913-0E32-4110-85089B32DD8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270137"/>
            <a:ext cx="2228745" cy="1451384"/>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DC5333-AC82-4091-FD42-8AF1064A103D}"/>
              </a:ext>
            </a:extLst>
          </p:cNvPr>
          <p:cNvSpPr txBox="1"/>
          <p:nvPr/>
        </p:nvSpPr>
        <p:spPr>
          <a:xfrm>
            <a:off x="709432" y="1628679"/>
            <a:ext cx="7705221" cy="3970318"/>
          </a:xfrm>
          <a:prstGeom prst="rect">
            <a:avLst/>
          </a:prstGeom>
          <a:noFill/>
        </p:spPr>
        <p:txBody>
          <a:bodyPr wrap="square">
            <a:spAutoFit/>
          </a:bodyPr>
          <a:lstStyle/>
          <a:p>
            <a:pPr>
              <a:buFont typeface="Arial" panose="020B0604020202020204" pitchFamily="34" charset="0"/>
              <a:buChar char="•"/>
            </a:pPr>
            <a:r>
              <a:rPr lang="en-US" sz="2800" b="1" i="0" dirty="0">
                <a:solidFill>
                  <a:srgbClr val="0070C0"/>
                </a:solidFill>
                <a:effectLst/>
                <a:latin typeface="Arial" panose="020B0604020202020204" pitchFamily="34" charset="0"/>
              </a:rPr>
              <a:t>Pinterest</a:t>
            </a:r>
            <a:r>
              <a:rPr lang="en-US" sz="2800" b="0" i="0" dirty="0">
                <a:solidFill>
                  <a:srgbClr val="0070C0"/>
                </a:solidFill>
                <a:effectLst/>
                <a:latin typeface="Arial" panose="020B0604020202020204" pitchFamily="34" charset="0"/>
              </a:rPr>
              <a:t> is a social curation website for sharing and categorizing images found online. The main focus of </a:t>
            </a:r>
            <a:r>
              <a:rPr lang="en-US" sz="2800" b="1" i="0" dirty="0">
                <a:solidFill>
                  <a:srgbClr val="0070C0"/>
                </a:solidFill>
                <a:effectLst/>
                <a:latin typeface="Arial" panose="020B0604020202020204" pitchFamily="34" charset="0"/>
              </a:rPr>
              <a:t> </a:t>
            </a:r>
            <a:r>
              <a:rPr lang="en-US" sz="2800" i="0" dirty="0">
                <a:solidFill>
                  <a:srgbClr val="0070C0"/>
                </a:solidFill>
                <a:effectLst/>
                <a:latin typeface="Arial" panose="020B0604020202020204" pitchFamily="34" charset="0"/>
              </a:rPr>
              <a:t>Pinterest </a:t>
            </a:r>
            <a:r>
              <a:rPr lang="en-US" sz="2800" b="0" i="0" dirty="0">
                <a:solidFill>
                  <a:srgbClr val="0070C0"/>
                </a:solidFill>
                <a:effectLst/>
                <a:latin typeface="Arial" panose="020B0604020202020204" pitchFamily="34" charset="0"/>
              </a:rPr>
              <a:t> is visual, though it does call for brief descriptions of images. Clicking on an image will take a user to the original source. For example, clicking on a picture of a pair of shoes might redirect a user to a purchasing site; an image of blueberry pancakes might redirect to the recipe.</a:t>
            </a:r>
          </a:p>
        </p:txBody>
      </p:sp>
      <p:sp>
        <p:nvSpPr>
          <p:cNvPr id="5" name="TextBox 4">
            <a:extLst>
              <a:ext uri="{FF2B5EF4-FFF2-40B4-BE49-F238E27FC236}">
                <a16:creationId xmlns:a16="http://schemas.microsoft.com/office/drawing/2014/main" id="{9CDF74C4-11DE-9217-341B-0F2FB627DCA2}"/>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7" name="Picture 6">
            <a:extLst>
              <a:ext uri="{FF2B5EF4-FFF2-40B4-BE49-F238E27FC236}">
                <a16:creationId xmlns:a16="http://schemas.microsoft.com/office/drawing/2014/main" id="{82388D5F-E0B4-AC37-19FA-AC9F9F51EE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1991" y="5598997"/>
            <a:ext cx="2228745" cy="1185277"/>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3829457-4C2A-1B60-7242-DFE83FAA2625}"/>
              </a:ext>
            </a:extLst>
          </p:cNvPr>
          <p:cNvSpPr txBox="1"/>
          <p:nvPr/>
        </p:nvSpPr>
        <p:spPr>
          <a:xfrm>
            <a:off x="366192" y="1794043"/>
            <a:ext cx="7810399" cy="3416320"/>
          </a:xfrm>
          <a:prstGeom prst="rect">
            <a:avLst/>
          </a:prstGeom>
          <a:noFill/>
        </p:spPr>
        <p:txBody>
          <a:bodyPr wrap="square">
            <a:spAutoFit/>
          </a:bodyPr>
          <a:lstStyle/>
          <a:p>
            <a:pPr>
              <a:buFont typeface="Arial" panose="020B0604020202020204" pitchFamily="34" charset="0"/>
              <a:buChar char="•"/>
            </a:pPr>
            <a:r>
              <a:rPr lang="en-US" sz="2400" b="0" i="0" dirty="0">
                <a:solidFill>
                  <a:srgbClr val="0070C0"/>
                </a:solidFill>
                <a:effectLst/>
                <a:latin typeface="Arial" panose="020B0604020202020204" pitchFamily="34" charset="0"/>
              </a:rPr>
              <a:t>Reddit is a social news website and forum where site members curate and promote stories. The site is composed of hundreds of sub-communities called subreddits. Each subreddit has a specific topic, such as technology, politics, or music. Reddit site members, also known as "Redditors," submit content that members vote on. The goal is to elevate well-regarded stories to the top of the site's main thread page.</a:t>
            </a:r>
          </a:p>
        </p:txBody>
      </p:sp>
      <p:sp>
        <p:nvSpPr>
          <p:cNvPr id="5" name="TextBox 4">
            <a:extLst>
              <a:ext uri="{FF2B5EF4-FFF2-40B4-BE49-F238E27FC236}">
                <a16:creationId xmlns:a16="http://schemas.microsoft.com/office/drawing/2014/main" id="{5E32AC7C-C84E-0916-301A-547E5C46B497}"/>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7" name="Picture 6">
            <a:extLst>
              <a:ext uri="{FF2B5EF4-FFF2-40B4-BE49-F238E27FC236}">
                <a16:creationId xmlns:a16="http://schemas.microsoft.com/office/drawing/2014/main" id="{6F9DF66C-421D-81F3-E899-A87691AFCC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4521" y="5398243"/>
            <a:ext cx="2228745" cy="1306839"/>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E3E7923-5F48-AF3A-D3C9-4211A928969E}"/>
              </a:ext>
            </a:extLst>
          </p:cNvPr>
          <p:cNvSpPr txBox="1"/>
          <p:nvPr/>
        </p:nvSpPr>
        <p:spPr>
          <a:xfrm>
            <a:off x="450980" y="1778118"/>
            <a:ext cx="7805124" cy="3046988"/>
          </a:xfrm>
          <a:prstGeom prst="rect">
            <a:avLst/>
          </a:prstGeom>
          <a:noFill/>
        </p:spPr>
        <p:txBody>
          <a:bodyPr wrap="square">
            <a:spAutoFit/>
          </a:bodyPr>
          <a:lstStyle/>
          <a:p>
            <a:pPr>
              <a:buFont typeface="Arial" panose="020B0604020202020204" pitchFamily="34" charset="0"/>
              <a:buChar char="•"/>
            </a:pPr>
            <a:r>
              <a:rPr lang="en-US" sz="3200" b="1" i="0" dirty="0">
                <a:solidFill>
                  <a:srgbClr val="0070C0"/>
                </a:solidFill>
                <a:effectLst/>
                <a:latin typeface="Arial" panose="020B0604020202020204" pitchFamily="34" charset="0"/>
              </a:rPr>
              <a:t>Twitter </a:t>
            </a:r>
            <a:r>
              <a:rPr lang="en-US" sz="3200" dirty="0">
                <a:solidFill>
                  <a:srgbClr val="0070C0"/>
                </a:solidFill>
                <a:effectLst/>
                <a:latin typeface="Arial" panose="020B0604020202020204" pitchFamily="34" charset="0"/>
              </a:rPr>
              <a:t>is a free microblogging service for registered members to broadcast short posts called tweets. Twitter members can broadcast tweets and follow other active users' tweets using several platforms and devices.</a:t>
            </a:r>
          </a:p>
        </p:txBody>
      </p:sp>
      <p:sp>
        <p:nvSpPr>
          <p:cNvPr id="5" name="TextBox 4">
            <a:extLst>
              <a:ext uri="{FF2B5EF4-FFF2-40B4-BE49-F238E27FC236}">
                <a16:creationId xmlns:a16="http://schemas.microsoft.com/office/drawing/2014/main" id="{BA07FD1F-471B-29A6-7C18-49198F373EC1}"/>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7" name="Picture 6">
            <a:extLst>
              <a:ext uri="{FF2B5EF4-FFF2-40B4-BE49-F238E27FC236}">
                <a16:creationId xmlns:a16="http://schemas.microsoft.com/office/drawing/2014/main" id="{CC0424CB-5E11-ABA4-6321-9A44F5D34A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725" y="5188248"/>
            <a:ext cx="2228745" cy="1521992"/>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374AE6D-F6CB-7C9C-EA55-0367739CC198}"/>
              </a:ext>
            </a:extLst>
          </p:cNvPr>
          <p:cNvSpPr txBox="1"/>
          <p:nvPr/>
        </p:nvSpPr>
        <p:spPr>
          <a:xfrm>
            <a:off x="646044" y="2228671"/>
            <a:ext cx="7768610" cy="2246769"/>
          </a:xfrm>
          <a:prstGeom prst="rect">
            <a:avLst/>
          </a:prstGeom>
          <a:noFill/>
        </p:spPr>
        <p:txBody>
          <a:bodyPr wrap="square">
            <a:spAutoFit/>
          </a:bodyPr>
          <a:lstStyle/>
          <a:p>
            <a:r>
              <a:rPr lang="en-US" sz="2800" b="1" dirty="0">
                <a:solidFill>
                  <a:srgbClr val="0070C0"/>
                </a:solidFill>
              </a:rPr>
              <a:t>Wikipedia</a:t>
            </a:r>
            <a:r>
              <a:rPr lang="en-US" sz="2800" dirty="0">
                <a:solidFill>
                  <a:srgbClr val="0070C0"/>
                </a:solidFill>
              </a:rPr>
              <a:t> is a free, open-content encyclopedia created through a collaborative community. Anyone registered on Wikipedia can create an article for publication; registration is not required to edit articles.</a:t>
            </a:r>
            <a:endParaRPr lang="en-GB" sz="2800" dirty="0">
              <a:solidFill>
                <a:srgbClr val="0070C0"/>
              </a:solidFill>
            </a:endParaRPr>
          </a:p>
        </p:txBody>
      </p:sp>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7" name="Picture 6">
            <a:extLst>
              <a:ext uri="{FF2B5EF4-FFF2-40B4-BE49-F238E27FC236}">
                <a16:creationId xmlns:a16="http://schemas.microsoft.com/office/drawing/2014/main" id="{4CEF8E21-1419-265E-7752-0D4D9C739C9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834" y="4989325"/>
            <a:ext cx="2228745" cy="1631951"/>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0CE02D-D7EF-EB4E-22CB-8BE07DAD38C2}"/>
              </a:ext>
            </a:extLst>
          </p:cNvPr>
          <p:cNvSpPr txBox="1"/>
          <p:nvPr/>
        </p:nvSpPr>
        <p:spPr>
          <a:xfrm>
            <a:off x="523663" y="1743321"/>
            <a:ext cx="8061381" cy="1384995"/>
          </a:xfrm>
          <a:prstGeom prst="rect">
            <a:avLst/>
          </a:prstGeom>
          <a:noFill/>
        </p:spPr>
        <p:txBody>
          <a:bodyPr wrap="square">
            <a:spAutoFit/>
          </a:bodyPr>
          <a:lstStyle/>
          <a:p>
            <a:r>
              <a:rPr lang="en-US" sz="2800" dirty="0">
                <a:solidFill>
                  <a:srgbClr val="0070C0"/>
                </a:solidFill>
              </a:rPr>
              <a:t>Social media management tools help you with scheduling publishing, commenting, listening, and measuring engagement.</a:t>
            </a:r>
            <a:endParaRPr lang="en-GB" sz="2800" dirty="0">
              <a:solidFill>
                <a:srgbClr val="0070C0"/>
              </a:solidFill>
            </a:endParaRPr>
          </a:p>
        </p:txBody>
      </p:sp>
      <p:sp>
        <p:nvSpPr>
          <p:cNvPr id="11" name="TextBox 10">
            <a:extLst>
              <a:ext uri="{FF2B5EF4-FFF2-40B4-BE49-F238E27FC236}">
                <a16:creationId xmlns:a16="http://schemas.microsoft.com/office/drawing/2014/main" id="{52DE0452-67D0-8305-C8D4-EAC45C3DBBEF}"/>
              </a:ext>
            </a:extLst>
          </p:cNvPr>
          <p:cNvSpPr txBox="1"/>
          <p:nvPr/>
        </p:nvSpPr>
        <p:spPr>
          <a:xfrm>
            <a:off x="523664" y="3441680"/>
            <a:ext cx="7890990" cy="1477328"/>
          </a:xfrm>
          <a:prstGeom prst="rect">
            <a:avLst/>
          </a:prstGeom>
          <a:noFill/>
        </p:spPr>
        <p:txBody>
          <a:bodyPr wrap="square">
            <a:spAutoFit/>
          </a:bodyPr>
          <a:lstStyle/>
          <a:p>
            <a:r>
              <a:rPr lang="en-US" sz="2400" dirty="0">
                <a:solidFill>
                  <a:srgbClr val="0070C0"/>
                </a:solidFill>
              </a:rPr>
              <a:t>Social media has become a massive part of brand marketing strategy. And managing multiple accounts can be overwhelming</a:t>
            </a:r>
            <a:r>
              <a:rPr lang="en-US" dirty="0">
                <a:solidFill>
                  <a:srgbClr val="0070C0"/>
                </a:solidFill>
              </a:rPr>
              <a:t>.</a:t>
            </a:r>
          </a:p>
          <a:p>
            <a:pPr algn="just"/>
            <a:endParaRPr lang="en-US" dirty="0">
              <a:solidFill>
                <a:srgbClr val="0070C0"/>
              </a:solidFill>
            </a:endParaRPr>
          </a:p>
        </p:txBody>
      </p:sp>
      <p:pic>
        <p:nvPicPr>
          <p:cNvPr id="5" name="Picture 4">
            <a:extLst>
              <a:ext uri="{FF2B5EF4-FFF2-40B4-BE49-F238E27FC236}">
                <a16:creationId xmlns:a16="http://schemas.microsoft.com/office/drawing/2014/main" id="{C9575A2A-7529-450C-3DA9-2E503E56A96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1991" y="4989326"/>
            <a:ext cx="2228745" cy="1631950"/>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FA410E1-C70F-FE36-CAF7-FAD6C1A45851}"/>
              </a:ext>
            </a:extLst>
          </p:cNvPr>
          <p:cNvSpPr txBox="1"/>
          <p:nvPr/>
        </p:nvSpPr>
        <p:spPr>
          <a:xfrm>
            <a:off x="300868" y="2029179"/>
            <a:ext cx="7849219" cy="3046988"/>
          </a:xfrm>
          <a:prstGeom prst="rect">
            <a:avLst/>
          </a:prstGeom>
          <a:noFill/>
        </p:spPr>
        <p:txBody>
          <a:bodyPr wrap="square">
            <a:spAutoFit/>
          </a:bodyPr>
          <a:lstStyle/>
          <a:p>
            <a:pPr algn="just"/>
            <a:r>
              <a:rPr lang="en-US" sz="2400" dirty="0">
                <a:solidFill>
                  <a:srgbClr val="0070C0"/>
                </a:solidFill>
              </a:rPr>
              <a:t>How do you stay organized? What tools should you use to manage social media accounts?</a:t>
            </a:r>
          </a:p>
          <a:p>
            <a:pPr algn="just"/>
            <a:endParaRPr lang="en-US" sz="2400" dirty="0">
              <a:solidFill>
                <a:srgbClr val="0070C0"/>
              </a:solidFill>
            </a:endParaRPr>
          </a:p>
          <a:p>
            <a:pPr algn="just"/>
            <a:r>
              <a:rPr lang="en-US" sz="2400" dirty="0">
                <a:solidFill>
                  <a:srgbClr val="0070C0"/>
                </a:solidFill>
              </a:rPr>
              <a:t>Social media platforms like Facebook, Twitter, and Instagram, have evolved into a significant source of information for millions of people around the globe.</a:t>
            </a:r>
          </a:p>
          <a:p>
            <a:pPr algn="just"/>
            <a:endParaRPr lang="en-US" sz="2400" dirty="0">
              <a:solidFill>
                <a:srgbClr val="0070C0"/>
              </a:solidFill>
            </a:endParaRPr>
          </a:p>
          <a:p>
            <a:pPr algn="just"/>
            <a:r>
              <a:rPr lang="en-US" sz="2400" dirty="0">
                <a:solidFill>
                  <a:srgbClr val="0070C0"/>
                </a:solidFill>
              </a:rPr>
              <a:t>As such, they play a crucial role in shaping public opinion</a:t>
            </a:r>
            <a:endParaRPr lang="en-GB" sz="2400" dirty="0">
              <a:solidFill>
                <a:srgbClr val="0070C0"/>
              </a:solidFill>
            </a:endParaRPr>
          </a:p>
        </p:txBody>
      </p:sp>
      <p:sp>
        <p:nvSpPr>
          <p:cNvPr id="5" name="TextBox 4">
            <a:extLst>
              <a:ext uri="{FF2B5EF4-FFF2-40B4-BE49-F238E27FC236}">
                <a16:creationId xmlns:a16="http://schemas.microsoft.com/office/drawing/2014/main" id="{71B1F5FB-F886-913B-4CEB-1A22C8343DD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812F40BF-9D57-7A39-B22D-9DB75DBB72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732" y="5260973"/>
            <a:ext cx="2228745" cy="1312466"/>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1DA2DA-88D9-B3F7-0ACA-377CBA5D5335}"/>
              </a:ext>
            </a:extLst>
          </p:cNvPr>
          <p:cNvSpPr txBox="1"/>
          <p:nvPr/>
        </p:nvSpPr>
        <p:spPr>
          <a:xfrm>
            <a:off x="768325" y="2157574"/>
            <a:ext cx="7189100" cy="2677656"/>
          </a:xfrm>
          <a:prstGeom prst="rect">
            <a:avLst/>
          </a:prstGeom>
          <a:noFill/>
        </p:spPr>
        <p:txBody>
          <a:bodyPr wrap="square">
            <a:spAutoFit/>
          </a:bodyPr>
          <a:lstStyle/>
          <a:p>
            <a:pPr algn="just"/>
            <a:r>
              <a:rPr lang="en-US" sz="2400" dirty="0">
                <a:solidFill>
                  <a:srgbClr val="0070C0"/>
                </a:solidFill>
              </a:rPr>
              <a:t>In addition, these platforms also provide businesses with powerful marketing opportunities to connect with and grow their audience.</a:t>
            </a:r>
          </a:p>
          <a:p>
            <a:pPr algn="just"/>
            <a:endParaRPr lang="en-US" sz="2400" dirty="0">
              <a:solidFill>
                <a:srgbClr val="0070C0"/>
              </a:solidFill>
            </a:endParaRPr>
          </a:p>
          <a:p>
            <a:pPr algn="just"/>
            <a:r>
              <a:rPr lang="en-US" sz="2400" dirty="0">
                <a:solidFill>
                  <a:srgbClr val="0070C0"/>
                </a:solidFill>
              </a:rPr>
              <a:t>Since scheduling posts and analyzing social media insights is now a must for any content strategy, it’s vital to equip yourself with the right tools.</a:t>
            </a:r>
            <a:endParaRPr lang="en-GB" sz="2400" dirty="0">
              <a:solidFill>
                <a:srgbClr val="0070C0"/>
              </a:solidFill>
            </a:endParaRPr>
          </a:p>
        </p:txBody>
      </p:sp>
      <p:sp>
        <p:nvSpPr>
          <p:cNvPr id="5" name="TextBox 4">
            <a:extLst>
              <a:ext uri="{FF2B5EF4-FFF2-40B4-BE49-F238E27FC236}">
                <a16:creationId xmlns:a16="http://schemas.microsoft.com/office/drawing/2014/main" id="{8233CCAA-6F87-0B9F-AB9E-F49A3E65E0C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C677C3FB-7DA0-853C-4A7B-1B9F4EDB81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4521" y="5289175"/>
            <a:ext cx="2228745" cy="1396487"/>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3B69C0-85FD-D553-033F-E217AFF1B7AE}"/>
              </a:ext>
            </a:extLst>
          </p:cNvPr>
          <p:cNvSpPr txBox="1"/>
          <p:nvPr/>
        </p:nvSpPr>
        <p:spPr>
          <a:xfrm>
            <a:off x="1802673" y="1662560"/>
            <a:ext cx="6221894" cy="830997"/>
          </a:xfrm>
          <a:prstGeom prst="rect">
            <a:avLst/>
          </a:prstGeom>
          <a:noFill/>
        </p:spPr>
        <p:txBody>
          <a:bodyPr wrap="square">
            <a:spAutoFit/>
          </a:bodyPr>
          <a:lstStyle/>
          <a:p>
            <a:r>
              <a:rPr lang="en-US" sz="2400" b="1" dirty="0">
                <a:solidFill>
                  <a:schemeClr val="accent1"/>
                </a:solidFill>
              </a:rPr>
              <a:t>the top tools for social media management:</a:t>
            </a:r>
          </a:p>
          <a:p>
            <a:r>
              <a:rPr lang="en-US" sz="2400" b="1" dirty="0"/>
              <a:t> </a:t>
            </a:r>
            <a:endParaRPr lang="en-GB" sz="2400" b="1" dirty="0"/>
          </a:p>
        </p:txBody>
      </p:sp>
      <p:sp>
        <p:nvSpPr>
          <p:cNvPr id="18" name="TextBox 17">
            <a:extLst>
              <a:ext uri="{FF2B5EF4-FFF2-40B4-BE49-F238E27FC236}">
                <a16:creationId xmlns:a16="http://schemas.microsoft.com/office/drawing/2014/main" id="{D5995D78-1223-93F3-C35D-EE80032B2C46}"/>
              </a:ext>
            </a:extLst>
          </p:cNvPr>
          <p:cNvSpPr txBox="1"/>
          <p:nvPr/>
        </p:nvSpPr>
        <p:spPr>
          <a:xfrm>
            <a:off x="523664" y="2184574"/>
            <a:ext cx="7890990" cy="3785652"/>
          </a:xfrm>
          <a:prstGeom prst="rect">
            <a:avLst/>
          </a:prstGeom>
          <a:noFill/>
        </p:spPr>
        <p:txBody>
          <a:bodyPr wrap="square">
            <a:spAutoFit/>
          </a:bodyPr>
          <a:lstStyle/>
          <a:p>
            <a:pPr algn="just"/>
            <a:r>
              <a:rPr lang="en-US" b="1" i="0" dirty="0">
                <a:solidFill>
                  <a:srgbClr val="0070C0"/>
                </a:solidFill>
                <a:effectLst/>
                <a:latin typeface="Inter"/>
              </a:rPr>
              <a:t>1. 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Meet Edgar</a:t>
            </a:r>
            <a:r>
              <a:rPr lang="en-US" sz="2400" b="1" dirty="0">
                <a:solidFill>
                  <a:srgbClr val="0070C0"/>
                </a:solidFill>
                <a:latin typeface="Inter"/>
              </a:rPr>
              <a:t>:</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Meet Edgar is fun and easy to use. You can pick topics like recipes, humor, or questions and schedule these types of subjects to publish on any day you want.</a:t>
            </a:r>
          </a:p>
          <a:p>
            <a:pPr algn="just"/>
            <a:r>
              <a:rPr lang="en-US" sz="2400" b="0" i="0" dirty="0">
                <a:solidFill>
                  <a:srgbClr val="0070C0"/>
                </a:solidFill>
                <a:effectLst/>
                <a:latin typeface="Lora" pitchFamily="2" charset="0"/>
              </a:rPr>
              <a:t>If you ever get into a content lull with social media, which everybody does, Meet Edgar is an excellent solution.</a:t>
            </a:r>
          </a:p>
          <a:p>
            <a:pPr algn="just"/>
            <a:r>
              <a:rPr lang="en-US" sz="2400" b="0" i="0" dirty="0">
                <a:solidFill>
                  <a:srgbClr val="0070C0"/>
                </a:solidFill>
                <a:effectLst/>
                <a:latin typeface="Lora" pitchFamily="2" charset="0"/>
              </a:rPr>
              <a:t>Meet Edgar will add a bit more fun to your social media calendar. It only publishes content that Edgar thinks is worthy of engagement.</a:t>
            </a:r>
          </a:p>
        </p:txBody>
      </p:sp>
      <p:sp>
        <p:nvSpPr>
          <p:cNvPr id="5" name="TextBox 4">
            <a:extLst>
              <a:ext uri="{FF2B5EF4-FFF2-40B4-BE49-F238E27FC236}">
                <a16:creationId xmlns:a16="http://schemas.microsoft.com/office/drawing/2014/main" id="{3DF3A043-5CA4-1FCF-8D87-846862B30350}"/>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27F3D3F5-4747-A2B8-EF5A-7E6FAEE2C9D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981176"/>
            <a:ext cx="2228745" cy="787177"/>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EDDD947-FBE3-D3E0-8666-BCE8D9418443}"/>
              </a:ext>
            </a:extLst>
          </p:cNvPr>
          <p:cNvSpPr txBox="1"/>
          <p:nvPr/>
        </p:nvSpPr>
        <p:spPr>
          <a:xfrm>
            <a:off x="253079" y="1749096"/>
            <a:ext cx="8534584" cy="4154984"/>
          </a:xfrm>
          <a:prstGeom prst="rect">
            <a:avLst/>
          </a:prstGeom>
          <a:noFill/>
        </p:spPr>
        <p:txBody>
          <a:bodyPr wrap="square">
            <a:spAutoFit/>
          </a:bodyPr>
          <a:lstStyle/>
          <a:p>
            <a:pPr algn="l"/>
            <a:r>
              <a:rPr lang="en-US" sz="2400" b="0" i="0" dirty="0">
                <a:solidFill>
                  <a:srgbClr val="0070C0"/>
                </a:solidFill>
                <a:effectLst/>
                <a:latin typeface="Lora" pitchFamily="2" charset="0"/>
              </a:rPr>
              <a:t>One of the best features of Meet Edgar is that once your favorite topics are defined and scheduled, Edgar ensures the content will never run out, so you don’t have to refill or pick new topics constantly. Instead, Edgar does it for you.</a:t>
            </a:r>
          </a:p>
          <a:p>
            <a:pPr algn="l"/>
            <a:r>
              <a:rPr lang="en-US" sz="2400" b="0" i="0" dirty="0">
                <a:solidFill>
                  <a:srgbClr val="0070C0"/>
                </a:solidFill>
                <a:effectLst/>
                <a:latin typeface="Lora" pitchFamily="2" charset="0"/>
              </a:rPr>
              <a:t>Once everything from a topic has been published, Edgar starts to reshare old content that people may have missed the first time around.</a:t>
            </a:r>
          </a:p>
          <a:p>
            <a:pPr algn="l"/>
            <a:r>
              <a:rPr lang="en-US" sz="2400" b="0" i="0" dirty="0">
                <a:solidFill>
                  <a:srgbClr val="0070C0"/>
                </a:solidFill>
                <a:effectLst/>
                <a:latin typeface="Lora" pitchFamily="2" charset="0"/>
              </a:rPr>
              <a:t>So, considering the limited amount of organic reach on social media, resharing content gives it another chance for engagement.</a:t>
            </a:r>
          </a:p>
        </p:txBody>
      </p:sp>
      <p:sp>
        <p:nvSpPr>
          <p:cNvPr id="5" name="TextBox 4">
            <a:extLst>
              <a:ext uri="{FF2B5EF4-FFF2-40B4-BE49-F238E27FC236}">
                <a16:creationId xmlns:a16="http://schemas.microsoft.com/office/drawing/2014/main" id="{FE3CDEF8-EA85-6143-A356-3ECE29FEAB44}"/>
              </a:ext>
            </a:extLst>
          </p:cNvPr>
          <p:cNvSpPr txBox="1"/>
          <p:nvPr/>
        </p:nvSpPr>
        <p:spPr>
          <a:xfrm>
            <a:off x="2452705" y="541808"/>
            <a:ext cx="5114286"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E8C9B126-7E92-E916-7AB5-F87656B977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0810" y="5900631"/>
            <a:ext cx="2228745" cy="955781"/>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EB2174-8F0D-0F08-DFD4-7BA1709C3DC5}"/>
              </a:ext>
            </a:extLst>
          </p:cNvPr>
          <p:cNvSpPr txBox="1"/>
          <p:nvPr/>
        </p:nvSpPr>
        <p:spPr>
          <a:xfrm>
            <a:off x="523664" y="1531947"/>
            <a:ext cx="6908856" cy="1323439"/>
          </a:xfrm>
          <a:prstGeom prst="rect">
            <a:avLst/>
          </a:prstGeom>
          <a:noFill/>
        </p:spPr>
        <p:txBody>
          <a:bodyPr wrap="square">
            <a:spAutoFit/>
          </a:bodyPr>
          <a:lstStyle/>
          <a:p>
            <a:pPr algn="just"/>
            <a:r>
              <a:rPr lang="en-US" sz="2000" b="1" i="0" dirty="0">
                <a:solidFill>
                  <a:srgbClr val="0070C0"/>
                </a:solidFill>
                <a:effectLst/>
                <a:latin typeface="Inter"/>
              </a:rPr>
              <a:t>2. </a:t>
            </a:r>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Post Planner</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Post Planner is one of my personal favorite social media content tools. To see what types of content are shared around a specific subject or person, search by:</a:t>
            </a:r>
          </a:p>
        </p:txBody>
      </p:sp>
      <p:sp>
        <p:nvSpPr>
          <p:cNvPr id="11" name="TextBox 10">
            <a:extLst>
              <a:ext uri="{FF2B5EF4-FFF2-40B4-BE49-F238E27FC236}">
                <a16:creationId xmlns:a16="http://schemas.microsoft.com/office/drawing/2014/main" id="{B03C25DD-E2C4-5D68-6A8A-CD74E28C0C63}"/>
              </a:ext>
            </a:extLst>
          </p:cNvPr>
          <p:cNvSpPr txBox="1"/>
          <p:nvPr/>
        </p:nvSpPr>
        <p:spPr>
          <a:xfrm>
            <a:off x="595409" y="3004725"/>
            <a:ext cx="7131652" cy="2554545"/>
          </a:xfrm>
          <a:prstGeom prst="rect">
            <a:avLst/>
          </a:prstGeom>
          <a:noFill/>
        </p:spPr>
        <p:txBody>
          <a:bodyPr wrap="square">
            <a:spAutoFit/>
          </a:bodyPr>
          <a:lstStyle/>
          <a:p>
            <a:pPr algn="l">
              <a:buFont typeface="Arial" panose="020B0604020202020204" pitchFamily="34" charset="0"/>
              <a:buChar char="•"/>
            </a:pPr>
            <a:r>
              <a:rPr lang="en-US" sz="2000" b="0" i="0" dirty="0">
                <a:solidFill>
                  <a:srgbClr val="0070C0"/>
                </a:solidFill>
                <a:effectLst/>
                <a:latin typeface="Lora" pitchFamily="2" charset="0"/>
              </a:rPr>
              <a:t>Topic.</a:t>
            </a:r>
          </a:p>
          <a:p>
            <a:pPr algn="l">
              <a:buFont typeface="Arial" panose="020B0604020202020204" pitchFamily="34" charset="0"/>
              <a:buChar char="•"/>
            </a:pPr>
            <a:r>
              <a:rPr lang="en-US" sz="2000" b="0" i="0" dirty="0">
                <a:solidFill>
                  <a:srgbClr val="0070C0"/>
                </a:solidFill>
                <a:effectLst/>
                <a:latin typeface="Lora" pitchFamily="2" charset="0"/>
              </a:rPr>
              <a:t>Trend.</a:t>
            </a:r>
          </a:p>
          <a:p>
            <a:pPr algn="l">
              <a:buFont typeface="Arial" panose="020B0604020202020204" pitchFamily="34" charset="0"/>
              <a:buChar char="•"/>
            </a:pPr>
            <a:r>
              <a:rPr lang="en-US" sz="2000" b="0" i="0" dirty="0">
                <a:solidFill>
                  <a:srgbClr val="0070C0"/>
                </a:solidFill>
                <a:effectLst/>
                <a:latin typeface="Lora" pitchFamily="2" charset="0"/>
              </a:rPr>
              <a:t>Keyword.</a:t>
            </a:r>
          </a:p>
          <a:p>
            <a:pPr algn="l">
              <a:buFont typeface="Arial" panose="020B0604020202020204" pitchFamily="34" charset="0"/>
              <a:buChar char="•"/>
            </a:pPr>
            <a:r>
              <a:rPr lang="en-US" sz="2000" b="0" i="0" dirty="0">
                <a:solidFill>
                  <a:srgbClr val="0070C0"/>
                </a:solidFill>
                <a:effectLst/>
                <a:latin typeface="Lora" pitchFamily="2" charset="0"/>
              </a:rPr>
              <a:t>Hashtag.</a:t>
            </a:r>
          </a:p>
          <a:p>
            <a:pPr algn="l">
              <a:buFont typeface="Arial" panose="020B0604020202020204" pitchFamily="34" charset="0"/>
              <a:buChar char="•"/>
            </a:pPr>
            <a:r>
              <a:rPr lang="en-US" sz="2000" b="0" i="0" dirty="0">
                <a:solidFill>
                  <a:srgbClr val="0070C0"/>
                </a:solidFill>
                <a:effectLst/>
                <a:latin typeface="Lora" pitchFamily="2" charset="0"/>
              </a:rPr>
              <a:t>Facebook.</a:t>
            </a:r>
          </a:p>
          <a:p>
            <a:pPr algn="l">
              <a:buFont typeface="Arial" panose="020B0604020202020204" pitchFamily="34" charset="0"/>
              <a:buChar char="•"/>
            </a:pPr>
            <a:r>
              <a:rPr lang="en-US" sz="2000" b="0" i="0" dirty="0">
                <a:solidFill>
                  <a:srgbClr val="0070C0"/>
                </a:solidFill>
                <a:effectLst/>
                <a:latin typeface="Lora" pitchFamily="2" charset="0"/>
              </a:rPr>
              <a:t>Twitter handle.</a:t>
            </a:r>
          </a:p>
          <a:p>
            <a:pPr algn="l"/>
            <a:r>
              <a:rPr lang="en-US" sz="2000" b="0" i="0" dirty="0">
                <a:solidFill>
                  <a:srgbClr val="0070C0"/>
                </a:solidFill>
                <a:effectLst/>
                <a:latin typeface="Lora" pitchFamily="2" charset="0"/>
              </a:rPr>
              <a:t>Search their recommended feeds based on industry and interests and explore new content ideas.</a:t>
            </a:r>
          </a:p>
        </p:txBody>
      </p:sp>
      <p:sp>
        <p:nvSpPr>
          <p:cNvPr id="5" name="TextBox 4">
            <a:extLst>
              <a:ext uri="{FF2B5EF4-FFF2-40B4-BE49-F238E27FC236}">
                <a16:creationId xmlns:a16="http://schemas.microsoft.com/office/drawing/2014/main" id="{BBD95312-2275-A2C6-F181-CE2C592E350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CE09D902-F69F-C7EE-42F5-E4459068A6E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77543"/>
            <a:ext cx="2228745" cy="1075665"/>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FBC158C-348E-A54F-9703-09BEA5005F6B}"/>
              </a:ext>
            </a:extLst>
          </p:cNvPr>
          <p:cNvSpPr txBox="1"/>
          <p:nvPr/>
        </p:nvSpPr>
        <p:spPr>
          <a:xfrm>
            <a:off x="264232" y="1915249"/>
            <a:ext cx="8043924" cy="3416320"/>
          </a:xfrm>
          <a:prstGeom prst="rect">
            <a:avLst/>
          </a:prstGeom>
          <a:noFill/>
        </p:spPr>
        <p:txBody>
          <a:bodyPr wrap="square">
            <a:spAutoFit/>
          </a:bodyPr>
          <a:lstStyle/>
          <a:p>
            <a:pPr algn="just"/>
            <a:r>
              <a:rPr lang="en-US" sz="2400" b="0" i="0" dirty="0">
                <a:solidFill>
                  <a:srgbClr val="0070C0"/>
                </a:solidFill>
                <a:effectLst/>
                <a:latin typeface="Lora" pitchFamily="2" charset="0"/>
              </a:rPr>
              <a:t>The tool will also give each piece of content a performance engagement ranking. Based on Post Planner’s custom algorithms, this ranking helps determine whether a post is worth sharing.</a:t>
            </a:r>
          </a:p>
          <a:p>
            <a:pPr algn="just"/>
            <a:r>
              <a:rPr lang="en-US" sz="2400" b="0" i="0" dirty="0">
                <a:solidFill>
                  <a:srgbClr val="0070C0"/>
                </a:solidFill>
                <a:effectLst/>
                <a:latin typeface="Lora" pitchFamily="2" charset="0"/>
              </a:rPr>
              <a:t>Post Planner can determine such ratings by reviewing past performance and predicting future engagement specific to your audience. You also get a scheduling calendar with Post Planner. And it has numerous pricing tiers for any budget.</a:t>
            </a:r>
          </a:p>
        </p:txBody>
      </p:sp>
      <p:sp>
        <p:nvSpPr>
          <p:cNvPr id="5" name="TextBox 4">
            <a:extLst>
              <a:ext uri="{FF2B5EF4-FFF2-40B4-BE49-F238E27FC236}">
                <a16:creationId xmlns:a16="http://schemas.microsoft.com/office/drawing/2014/main" id="{B1C2DE38-025B-FB62-C3E5-61B582852BD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A8EE1218-7FDF-E346-0AB4-2098FC94640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03" y="5487215"/>
            <a:ext cx="2228745" cy="1333733"/>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122C9BD-5029-3C6A-636E-AA0DAA09FE92}"/>
              </a:ext>
            </a:extLst>
          </p:cNvPr>
          <p:cNvSpPr txBox="1"/>
          <p:nvPr/>
        </p:nvSpPr>
        <p:spPr>
          <a:xfrm>
            <a:off x="300868" y="2287706"/>
            <a:ext cx="7411897" cy="2677656"/>
          </a:xfrm>
          <a:prstGeom prst="rect">
            <a:avLst/>
          </a:prstGeom>
          <a:noFill/>
        </p:spPr>
        <p:txBody>
          <a:bodyPr wrap="square">
            <a:spAutoFit/>
          </a:bodyPr>
          <a:lstStyle/>
          <a:p>
            <a:pPr algn="just"/>
            <a:r>
              <a:rPr lang="en-GB" sz="2400" b="1" i="0" dirty="0">
                <a:solidFill>
                  <a:srgbClr val="0070C0"/>
                </a:solidFill>
                <a:effectLst/>
                <a:latin typeface="Inter"/>
              </a:rPr>
              <a:t>3</a:t>
            </a:r>
            <a:r>
              <a:rPr lang="en-GB" sz="2400" i="0" dirty="0">
                <a:solidFill>
                  <a:srgbClr val="0070C0"/>
                </a:solidFill>
                <a:effectLst/>
                <a:latin typeface="Inter"/>
              </a:rPr>
              <a:t>. </a:t>
            </a:r>
            <a:r>
              <a:rPr lang="en-GB" sz="2400"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Agora pulse</a:t>
            </a:r>
            <a:endParaRPr lang="en-GB" sz="2400" i="0" dirty="0">
              <a:solidFill>
                <a:srgbClr val="0070C0"/>
              </a:solidFill>
              <a:effectLst/>
              <a:latin typeface="Inter"/>
            </a:endParaRPr>
          </a:p>
          <a:p>
            <a:pPr algn="just"/>
            <a:r>
              <a:rPr lang="en-GB" sz="2400" b="0" i="0" dirty="0">
                <a:solidFill>
                  <a:srgbClr val="0070C0"/>
                </a:solidFill>
                <a:effectLst/>
                <a:latin typeface="Lora" pitchFamily="2" charset="0"/>
              </a:rPr>
              <a:t>Agora pulse has numerous products, such as kits for social media publishing, social media inbox management, and social media monitoring.</a:t>
            </a:r>
          </a:p>
          <a:p>
            <a:pPr algn="just"/>
            <a:r>
              <a:rPr lang="en-US" sz="2400" b="0" i="0" dirty="0">
                <a:solidFill>
                  <a:srgbClr val="0070C0"/>
                </a:solidFill>
                <a:effectLst/>
                <a:latin typeface="Lora" pitchFamily="2" charset="0"/>
              </a:rPr>
              <a:t>In addition, it has options for multiple levels of integration and tools to help a brand manage and analyze its social media accounts.</a:t>
            </a:r>
            <a:endParaRPr lang="en-GB" sz="2400" b="0" i="0" dirty="0">
              <a:solidFill>
                <a:srgbClr val="0070C0"/>
              </a:solidFill>
              <a:effectLst/>
              <a:latin typeface="Lora" pitchFamily="2" charset="0"/>
            </a:endParaRPr>
          </a:p>
        </p:txBody>
      </p:sp>
      <p:sp>
        <p:nvSpPr>
          <p:cNvPr id="5" name="TextBox 4">
            <a:extLst>
              <a:ext uri="{FF2B5EF4-FFF2-40B4-BE49-F238E27FC236}">
                <a16:creationId xmlns:a16="http://schemas.microsoft.com/office/drawing/2014/main" id="{FAB13721-A9E4-0BA1-5BA5-5069AA3E5FC7}"/>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8E419F64-68FF-D909-421E-56B634D71CA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6245" y="5137501"/>
            <a:ext cx="2228745" cy="1483775"/>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253079" y="1839652"/>
            <a:ext cx="8943930" cy="3477875"/>
          </a:xfrm>
          <a:prstGeom prst="rect">
            <a:avLst/>
          </a:prstGeom>
          <a:noFill/>
        </p:spPr>
        <p:txBody>
          <a:bodyPr wrap="square">
            <a:spAutoFit/>
          </a:bodyPr>
          <a:lstStyle/>
          <a:p>
            <a:pPr algn="just"/>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Sprout Social</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Sprout Social is one of the best social media management tools. More than 30,000 companies, like Glassdoor and Shopify, trust Sprout for:</a:t>
            </a:r>
          </a:p>
          <a:p>
            <a:pPr algn="just">
              <a:buFont typeface="Arial" panose="020B0604020202020204" pitchFamily="34" charset="0"/>
              <a:buChar char="•"/>
            </a:pPr>
            <a:r>
              <a:rPr lang="en-US" sz="2000" b="0" i="0" dirty="0">
                <a:solidFill>
                  <a:srgbClr val="0070C0"/>
                </a:solidFill>
                <a:effectLst/>
                <a:latin typeface="Lora" pitchFamily="2" charset="0"/>
              </a:rPr>
              <a:t>Social media scheduling.</a:t>
            </a:r>
          </a:p>
          <a:p>
            <a:pPr algn="just">
              <a:buFont typeface="Arial" panose="020B0604020202020204" pitchFamily="34" charset="0"/>
              <a:buChar char="•"/>
            </a:pPr>
            <a:r>
              <a:rPr lang="en-US" sz="2000" b="0" i="0" dirty="0">
                <a:solidFill>
                  <a:srgbClr val="0070C0"/>
                </a:solidFill>
                <a:effectLst/>
                <a:latin typeface="Lora" pitchFamily="2" charset="0"/>
              </a:rPr>
              <a:t>Engagement reports.</a:t>
            </a:r>
          </a:p>
          <a:p>
            <a:pPr algn="just">
              <a:buFont typeface="Arial" panose="020B0604020202020204" pitchFamily="34" charset="0"/>
              <a:buChar char="•"/>
            </a:pPr>
            <a:r>
              <a:rPr lang="en-US" sz="2000" b="0" i="0" dirty="0">
                <a:solidFill>
                  <a:srgbClr val="0070C0"/>
                </a:solidFill>
                <a:effectLst/>
                <a:latin typeface="Lora" pitchFamily="2" charset="0"/>
              </a:rPr>
              <a:t>Analytics.</a:t>
            </a:r>
          </a:p>
          <a:p>
            <a:pPr algn="just">
              <a:buFont typeface="Arial" panose="020B0604020202020204" pitchFamily="34" charset="0"/>
              <a:buChar char="•"/>
            </a:pPr>
            <a:r>
              <a:rPr lang="en-US" sz="2000" b="0" i="0" dirty="0">
                <a:solidFill>
                  <a:srgbClr val="0070C0"/>
                </a:solidFill>
                <a:effectLst/>
                <a:latin typeface="Lora" pitchFamily="2" charset="0"/>
              </a:rPr>
              <a:t>Brand monitoring.</a:t>
            </a:r>
          </a:p>
          <a:p>
            <a:pPr algn="just"/>
            <a:r>
              <a:rPr lang="en-US" sz="2000" b="0" i="0" dirty="0">
                <a:solidFill>
                  <a:srgbClr val="0070C0"/>
                </a:solidFill>
                <a:effectLst/>
                <a:latin typeface="Lora" pitchFamily="2" charset="0"/>
              </a:rPr>
              <a:t>Whether you’re a small business focusing on a few social media networks, an agency managing multiple brands, or an enterprise company needing it all, Sprout Social will help you save time and accomplish your daily social media tactics.</a:t>
            </a:r>
          </a:p>
        </p:txBody>
      </p:sp>
      <p:sp>
        <p:nvSpPr>
          <p:cNvPr id="5" name="TextBox 4">
            <a:extLst>
              <a:ext uri="{FF2B5EF4-FFF2-40B4-BE49-F238E27FC236}">
                <a16:creationId xmlns:a16="http://schemas.microsoft.com/office/drawing/2014/main" id="{65B5F569-F390-F97F-333F-6D7DB4F1E44B}"/>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7790EBD4-E40E-A72B-E5EA-7ED53223F2A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5368" y="5475440"/>
            <a:ext cx="2228745" cy="1260633"/>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C121DD-3750-D71E-4260-0BDEA70DF895}"/>
              </a:ext>
            </a:extLst>
          </p:cNvPr>
          <p:cNvSpPr txBox="1"/>
          <p:nvPr/>
        </p:nvSpPr>
        <p:spPr>
          <a:xfrm>
            <a:off x="523664" y="1839652"/>
            <a:ext cx="7745693" cy="3416320"/>
          </a:xfrm>
          <a:prstGeom prst="rect">
            <a:avLst/>
          </a:prstGeom>
          <a:noFill/>
        </p:spPr>
        <p:txBody>
          <a:bodyPr wrap="square">
            <a:spAutoFit/>
          </a:bodyPr>
          <a:lstStyle/>
          <a:p>
            <a:r>
              <a:rPr lang="en-US" sz="2400" b="1" i="0" dirty="0">
                <a:solidFill>
                  <a:schemeClr val="accent1"/>
                </a:solidFill>
                <a:effectLst/>
                <a:latin typeface="Inter"/>
              </a:rPr>
              <a:t>5. </a:t>
            </a:r>
            <a:r>
              <a:rPr lang="en-US" sz="2400" b="1" i="0" u="none" strike="noStrike" dirty="0">
                <a:solidFill>
                  <a:schemeClr val="accent1"/>
                </a:solidFill>
                <a:effectLst/>
                <a:latin typeface="Inter"/>
                <a:hlinkClick r:id="rId8">
                  <a:extLst>
                    <a:ext uri="{A12FA001-AC4F-418D-AE19-62706E023703}">
                      <ahyp:hlinkClr xmlns:ahyp="http://schemas.microsoft.com/office/drawing/2018/hyperlinkcolor" val="tx"/>
                    </a:ext>
                  </a:extLst>
                </a:hlinkClick>
              </a:rPr>
              <a:t>Hootsuite</a:t>
            </a:r>
            <a:r>
              <a:rPr lang="en-US" sz="2400" b="1" i="0" u="none" strike="noStrike" dirty="0">
                <a:solidFill>
                  <a:schemeClr val="accent1"/>
                </a:solidFill>
                <a:effectLst/>
                <a:latin typeface="Inter"/>
              </a:rPr>
              <a:t>	</a:t>
            </a:r>
            <a:endParaRPr lang="en-US" sz="2400" b="1" i="0" dirty="0">
              <a:solidFill>
                <a:schemeClr val="accent1"/>
              </a:solidFill>
              <a:effectLst/>
              <a:latin typeface="Inter"/>
            </a:endParaRPr>
          </a:p>
          <a:p>
            <a:r>
              <a:rPr lang="en-US" sz="2400" b="0" i="0" dirty="0">
                <a:solidFill>
                  <a:schemeClr val="accent1"/>
                </a:solidFill>
                <a:effectLst/>
                <a:latin typeface="Lora" pitchFamily="2" charset="0"/>
              </a:rPr>
              <a:t>Hootsuite allows you to connect, monitor, and schedule posts for numerous social networks. This tool is fantastic and offers an array of social media features.</a:t>
            </a:r>
          </a:p>
          <a:p>
            <a:r>
              <a:rPr lang="en-US" sz="2400" b="0" i="0" dirty="0">
                <a:solidFill>
                  <a:schemeClr val="accent1"/>
                </a:solidFill>
                <a:effectLst/>
                <a:latin typeface="Lora" pitchFamily="2" charset="0"/>
              </a:rPr>
              <a:t>This platform can integrate over 150 apps into your social media strategy.</a:t>
            </a:r>
          </a:p>
          <a:p>
            <a:r>
              <a:rPr lang="en-US" sz="2400" b="0" i="0" dirty="0">
                <a:solidFill>
                  <a:schemeClr val="accent1"/>
                </a:solidFill>
                <a:effectLst/>
                <a:latin typeface="Lora" pitchFamily="2" charset="0"/>
              </a:rPr>
              <a:t>In addition, the platform is available in six languages if you have an international team and following.</a:t>
            </a:r>
          </a:p>
        </p:txBody>
      </p:sp>
      <p:sp>
        <p:nvSpPr>
          <p:cNvPr id="5" name="TextBox 4">
            <a:extLst>
              <a:ext uri="{FF2B5EF4-FFF2-40B4-BE49-F238E27FC236}">
                <a16:creationId xmlns:a16="http://schemas.microsoft.com/office/drawing/2014/main" id="{5ED87DE6-63CD-93D9-16CB-90C2F8B9A5E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6C670605-4C30-1EA3-9DF8-C50FFD55D6D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571" y="5490913"/>
            <a:ext cx="2228745" cy="1199683"/>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7883756" cy="3323987"/>
          </a:xfrm>
          <a:prstGeom prst="rect">
            <a:avLst/>
          </a:prstGeom>
          <a:noFill/>
        </p:spPr>
        <p:txBody>
          <a:bodyPr wrap="square">
            <a:spAutoFit/>
          </a:bodyPr>
          <a:lstStyle/>
          <a:p>
            <a:r>
              <a:rPr lang="en-US" sz="2400" b="1" i="0" dirty="0">
                <a:solidFill>
                  <a:srgbClr val="0070C0"/>
                </a:solidFill>
                <a:effectLst/>
                <a:latin typeface="Inter"/>
              </a:rPr>
              <a:t>6. 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Sendible</a:t>
            </a:r>
            <a:endParaRPr lang="en-US" sz="2400" b="1" i="0" dirty="0">
              <a:solidFill>
                <a:srgbClr val="0070C0"/>
              </a:solidFill>
              <a:effectLst/>
              <a:latin typeface="Inter"/>
            </a:endParaRPr>
          </a:p>
          <a:p>
            <a:r>
              <a:rPr lang="en-US" sz="2400" b="0" i="0" dirty="0">
                <a:solidFill>
                  <a:srgbClr val="0070C0"/>
                </a:solidFill>
                <a:effectLst/>
                <a:latin typeface="Lora" pitchFamily="2" charset="0"/>
              </a:rPr>
              <a:t>Sensible understands the ever-changing world of social media and aims to stay on top of trends and insights to help brands thrive.</a:t>
            </a:r>
          </a:p>
          <a:p>
            <a:r>
              <a:rPr lang="en-US" sz="2400" dirty="0">
                <a:solidFill>
                  <a:srgbClr val="0070C0"/>
                </a:solidFill>
                <a:latin typeface="Lora" pitchFamily="2" charset="0"/>
              </a:rPr>
              <a:t>It also recognizes the importance of authentic storytelling and offers opportunities to optimize your profiles across multiple platforms. It is also a Meta business partner.</a:t>
            </a:r>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E43645BD-FA1B-8133-919B-DA62E92A0ACE}"/>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AE2FEB2D-590B-9899-2051-378DA8E27B2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725" y="5315744"/>
            <a:ext cx="2228745" cy="1456245"/>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E63393E-98E6-F84D-D299-007A11858110}"/>
              </a:ext>
            </a:extLst>
          </p:cNvPr>
          <p:cNvSpPr txBox="1"/>
          <p:nvPr/>
        </p:nvSpPr>
        <p:spPr>
          <a:xfrm>
            <a:off x="253079" y="1898649"/>
            <a:ext cx="7790991" cy="3416320"/>
          </a:xfrm>
          <a:prstGeom prst="rect">
            <a:avLst/>
          </a:prstGeom>
          <a:noFill/>
        </p:spPr>
        <p:txBody>
          <a:bodyPr wrap="square">
            <a:spAutoFit/>
          </a:bodyPr>
          <a:lstStyle/>
          <a:p>
            <a:pPr algn="just"/>
            <a:r>
              <a:rPr lang="en-US" sz="2400" b="1" i="0" dirty="0">
                <a:solidFill>
                  <a:srgbClr val="0070C0"/>
                </a:solidFill>
                <a:effectLst/>
                <a:latin typeface="Inter"/>
              </a:rPr>
              <a:t>7. 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Tailwind</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When it comes to social media tools for Pinterest, there aren’t a lot of options. But there is Tailwind.</a:t>
            </a:r>
          </a:p>
          <a:p>
            <a:pPr algn="just"/>
            <a:r>
              <a:rPr lang="en-US" sz="2400" b="0" i="0" dirty="0">
                <a:solidFill>
                  <a:srgbClr val="0070C0"/>
                </a:solidFill>
                <a:effectLst/>
                <a:latin typeface="Lora" pitchFamily="2" charset="0"/>
              </a:rPr>
              <a:t>Tailwind provides data for both Pinterest and Instagram, the two image-based social media networks.</a:t>
            </a:r>
          </a:p>
          <a:p>
            <a:pPr algn="just"/>
            <a:r>
              <a:rPr lang="en-US" sz="2400" b="0" i="0" dirty="0">
                <a:solidFill>
                  <a:srgbClr val="0070C0"/>
                </a:solidFill>
                <a:effectLst/>
                <a:latin typeface="Lora" pitchFamily="2" charset="0"/>
              </a:rPr>
              <a:t>Once you have the tool, you’ll be able to track when someone pins an image from your website or engages with an Instagram post.</a:t>
            </a:r>
          </a:p>
        </p:txBody>
      </p:sp>
      <p:sp>
        <p:nvSpPr>
          <p:cNvPr id="5" name="TextBox 4">
            <a:extLst>
              <a:ext uri="{FF2B5EF4-FFF2-40B4-BE49-F238E27FC236}">
                <a16:creationId xmlns:a16="http://schemas.microsoft.com/office/drawing/2014/main" id="{1D2B53CC-C2B3-B2AC-0E5B-3808DAA54D46}"/>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C6272EDF-D567-2F1F-595F-29E00813710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89" y="5423381"/>
            <a:ext cx="2228745" cy="1204194"/>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384DCB-3998-36C7-6720-0683B60BA768}"/>
              </a:ext>
            </a:extLst>
          </p:cNvPr>
          <p:cNvSpPr txBox="1"/>
          <p:nvPr/>
        </p:nvSpPr>
        <p:spPr>
          <a:xfrm>
            <a:off x="253079" y="1538245"/>
            <a:ext cx="8112828" cy="4524315"/>
          </a:xfrm>
          <a:prstGeom prst="rect">
            <a:avLst/>
          </a:prstGeom>
          <a:noFill/>
        </p:spPr>
        <p:txBody>
          <a:bodyPr wrap="square">
            <a:spAutoFit/>
          </a:bodyPr>
          <a:lstStyle/>
          <a:p>
            <a:r>
              <a:rPr lang="en-US" sz="2400" b="1" i="0" dirty="0">
                <a:solidFill>
                  <a:srgbClr val="0070C0"/>
                </a:solidFill>
                <a:effectLst/>
                <a:latin typeface="Inter"/>
              </a:rPr>
              <a:t>8. 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Buffer</a:t>
            </a:r>
            <a:endParaRPr lang="en-US" sz="2400" b="1" i="0" dirty="0">
              <a:solidFill>
                <a:srgbClr val="0070C0"/>
              </a:solidFill>
              <a:effectLst/>
              <a:latin typeface="Inter"/>
            </a:endParaRPr>
          </a:p>
          <a:p>
            <a:r>
              <a:rPr lang="en-US" sz="2400" b="0" i="0" dirty="0">
                <a:solidFill>
                  <a:srgbClr val="0070C0"/>
                </a:solidFill>
                <a:effectLst/>
                <a:latin typeface="Lora" pitchFamily="2" charset="0"/>
              </a:rPr>
              <a:t>Buffer is a famous social media tool. You can share content and schedule posts on Facebook, Instagram, Twitter, LinkedIn, Pinterest, and Google Plus with one easy click.</a:t>
            </a:r>
          </a:p>
          <a:p>
            <a:r>
              <a:rPr lang="en-US" sz="2400" b="0" i="0" dirty="0">
                <a:solidFill>
                  <a:srgbClr val="0070C0"/>
                </a:solidFill>
                <a:effectLst/>
                <a:latin typeface="Lora" pitchFamily="2" charset="0"/>
              </a:rPr>
              <a:t>Buffer allows you to stagger content throughout the day so that your social media feeds are consistently updated. Plus, you can schedule ahead of time, which is handy.</a:t>
            </a:r>
          </a:p>
          <a:p>
            <a:r>
              <a:rPr lang="en-US" sz="2400" b="0" i="0" dirty="0">
                <a:solidFill>
                  <a:srgbClr val="0070C0"/>
                </a:solidFill>
                <a:effectLst/>
                <a:latin typeface="Lora" pitchFamily="2" charset="0"/>
              </a:rPr>
              <a:t>Also, you can use Pablo Image Creator to create custom graphics. And you can review analytics about engagement and reach of your posts.</a:t>
            </a:r>
          </a:p>
        </p:txBody>
      </p:sp>
      <p:sp>
        <p:nvSpPr>
          <p:cNvPr id="5" name="TextBox 4">
            <a:extLst>
              <a:ext uri="{FF2B5EF4-FFF2-40B4-BE49-F238E27FC236}">
                <a16:creationId xmlns:a16="http://schemas.microsoft.com/office/drawing/2014/main" id="{E155DB57-605A-B705-99B5-1ADA983DEC4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0097358A-E61C-721F-8284-CCEFEF7C5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391" y="6051808"/>
            <a:ext cx="2228745" cy="721714"/>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3724096"/>
          </a:xfrm>
          <a:prstGeom prst="rect">
            <a:avLst/>
          </a:prstGeom>
          <a:noFill/>
        </p:spPr>
        <p:txBody>
          <a:bodyPr wrap="square">
            <a:spAutoFit/>
          </a:bodyPr>
          <a:lstStyle/>
          <a:p>
            <a:pPr algn="just"/>
            <a:r>
              <a:rPr lang="en-US" sz="2000" b="1" i="0" dirty="0">
                <a:solidFill>
                  <a:srgbClr val="0070C0"/>
                </a:solidFill>
                <a:effectLst/>
                <a:latin typeface="Inter"/>
              </a:rPr>
              <a:t>9. </a:t>
            </a:r>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Crowd fire</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Crowd fire is a super cool app. It’s designed to help drive traffic to your website and landing pages while increasing social engagement.</a:t>
            </a:r>
          </a:p>
          <a:p>
            <a:pPr algn="just">
              <a:buFont typeface="Arial" panose="020B0604020202020204" pitchFamily="34" charset="0"/>
              <a:buChar char="•"/>
            </a:pPr>
            <a:r>
              <a:rPr lang="en-US" sz="2000" b="0" i="0" dirty="0">
                <a:solidFill>
                  <a:srgbClr val="0070C0"/>
                </a:solidFill>
                <a:effectLst/>
                <a:latin typeface="Lora" pitchFamily="2" charset="0"/>
              </a:rPr>
              <a:t>Crowd fire connects to your social networks and begins to get to know your brand.</a:t>
            </a:r>
          </a:p>
          <a:p>
            <a:pPr algn="just">
              <a:buFont typeface="Arial" panose="020B0604020202020204" pitchFamily="34" charset="0"/>
              <a:buChar char="•"/>
            </a:pPr>
            <a:r>
              <a:rPr lang="en-US" sz="2000" b="0" i="0" dirty="0">
                <a:solidFill>
                  <a:srgbClr val="0070C0"/>
                </a:solidFill>
                <a:effectLst/>
                <a:latin typeface="Lora" pitchFamily="2" charset="0"/>
              </a:rPr>
              <a:t>Then, Crowd fire takes you through a few quick daily tasks that are personalized to your goals.</a:t>
            </a:r>
          </a:p>
          <a:p>
            <a:pPr algn="just">
              <a:buFont typeface="Arial" panose="020B0604020202020204" pitchFamily="34" charset="0"/>
              <a:buChar char="•"/>
            </a:pPr>
            <a:r>
              <a:rPr lang="en-US" sz="2000" b="0" i="0" dirty="0">
                <a:solidFill>
                  <a:srgbClr val="0070C0"/>
                </a:solidFill>
                <a:effectLst/>
                <a:latin typeface="Lora" pitchFamily="2" charset="0"/>
              </a:rPr>
              <a:t>Finally, it begins to create and find content that your audience will love and posts for you once you give it the thumbs up.</a:t>
            </a:r>
          </a:p>
          <a:p>
            <a:pPr algn="just"/>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83CF034B-771A-9372-E3AD-9366164A4F49}"/>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14308B48-2A83-FAD6-19E4-80679195174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2043" y="5539013"/>
            <a:ext cx="2228745" cy="1025300"/>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38ADE3-96AA-260D-8EFD-B727D9A93747}"/>
              </a:ext>
            </a:extLst>
          </p:cNvPr>
          <p:cNvSpPr txBox="1"/>
          <p:nvPr/>
        </p:nvSpPr>
        <p:spPr>
          <a:xfrm>
            <a:off x="768324" y="1870912"/>
            <a:ext cx="7646329" cy="2677656"/>
          </a:xfrm>
          <a:prstGeom prst="rect">
            <a:avLst/>
          </a:prstGeom>
          <a:noFill/>
        </p:spPr>
        <p:txBody>
          <a:bodyPr wrap="square">
            <a:spAutoFit/>
          </a:bodyPr>
          <a:lstStyle/>
          <a:p>
            <a:r>
              <a:rPr lang="en-US" sz="2800" dirty="0">
                <a:solidFill>
                  <a:srgbClr val="0070C0"/>
                </a:solidFill>
              </a:rPr>
              <a:t>Social media has become an integral part of modern communication. And if you want to use it effectively, you need the right tools.</a:t>
            </a:r>
          </a:p>
          <a:p>
            <a:endParaRPr lang="en-US" sz="2800" dirty="0">
              <a:solidFill>
                <a:srgbClr val="0070C0"/>
              </a:solidFill>
            </a:endParaRPr>
          </a:p>
          <a:p>
            <a:r>
              <a:rPr lang="en-US" sz="2800" dirty="0">
                <a:solidFill>
                  <a:srgbClr val="0070C0"/>
                </a:solidFill>
              </a:rPr>
              <a:t>Many apps and services can help you manage and analyze your accounts.</a:t>
            </a:r>
            <a:endParaRPr lang="en-GB" sz="2800" dirty="0">
              <a:solidFill>
                <a:srgbClr val="0070C0"/>
              </a:solidFill>
            </a:endParaRPr>
          </a:p>
        </p:txBody>
      </p:sp>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7" name="Picture 6">
            <a:extLst>
              <a:ext uri="{FF2B5EF4-FFF2-40B4-BE49-F238E27FC236}">
                <a16:creationId xmlns:a16="http://schemas.microsoft.com/office/drawing/2014/main" id="{0C8043B7-E650-85AC-0F8C-C75318A6ED8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1991" y="5565449"/>
            <a:ext cx="2228745" cy="1055827"/>
          </a:xfrm>
          <a:prstGeom prst="rect">
            <a:avLst/>
          </a:prstGeom>
        </p:spPr>
      </p:pic>
    </p:spTree>
    <p:extLst>
      <p:ext uri="{BB962C8B-B14F-4D97-AF65-F5344CB8AC3E}">
        <p14:creationId xmlns:p14="http://schemas.microsoft.com/office/powerpoint/2010/main" val="2844228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29A34F0-CFBE-4E89-2949-E7DC6BCA81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583667"/>
            <a:ext cx="1679201" cy="757323"/>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10685</TotalTime>
  <Words>2608</Words>
  <Application>Microsoft Office PowerPoint</Application>
  <PresentationFormat>Widescreen</PresentationFormat>
  <Paragraphs>271</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ArialMT</vt:lpstr>
      <vt:lpstr>Calibri</vt:lpstr>
      <vt:lpstr>Calibri Light</vt:lpstr>
      <vt:lpstr>Georgia</vt:lpstr>
      <vt:lpstr>Inter</vt:lpstr>
      <vt:lpstr>Lora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201</cp:revision>
  <dcterms:created xsi:type="dcterms:W3CDTF">2021-08-03T13:03:26Z</dcterms:created>
  <dcterms:modified xsi:type="dcterms:W3CDTF">2024-05-26T08:00:27Z</dcterms:modified>
</cp:coreProperties>
</file>