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532" r:id="rId3"/>
    <p:sldId id="543" r:id="rId4"/>
    <p:sldId id="533" r:id="rId5"/>
    <p:sldId id="534" r:id="rId6"/>
    <p:sldId id="535" r:id="rId7"/>
    <p:sldId id="536" r:id="rId8"/>
    <p:sldId id="537" r:id="rId9"/>
    <p:sldId id="538" r:id="rId10"/>
    <p:sldId id="539" r:id="rId11"/>
    <p:sldId id="540" r:id="rId12"/>
    <p:sldId id="541" r:id="rId13"/>
    <p:sldId id="542" r:id="rId14"/>
    <p:sldId id="259" r:id="rId15"/>
    <p:sldId id="321" r:id="rId16"/>
    <p:sldId id="354" r:id="rId17"/>
    <p:sldId id="421" r:id="rId18"/>
    <p:sldId id="544" r:id="rId19"/>
    <p:sldId id="503" r:id="rId20"/>
    <p:sldId id="545" r:id="rId21"/>
    <p:sldId id="546" r:id="rId22"/>
    <p:sldId id="548" r:id="rId23"/>
    <p:sldId id="599" r:id="rId24"/>
    <p:sldId id="600" r:id="rId25"/>
    <p:sldId id="601" r:id="rId26"/>
    <p:sldId id="32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hamed Ayman" initials="MA" lastIdx="1" clrIdx="0">
    <p:extLst>
      <p:ext uri="{19B8F6BF-5375-455C-9EA6-DF929625EA0E}">
        <p15:presenceInfo xmlns:p15="http://schemas.microsoft.com/office/powerpoint/2012/main" userId="3c46430ac7311ab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16162-2658-4AA8-A9F1-879AF0C247D4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BDB3B-D2E3-40CC-ACCE-498585A21C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67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79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842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31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85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85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3568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87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356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9348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9673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008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4679D9-7245-4ABA-A3DC-E616523FB705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967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moodle.esu.ac.ae/" TargetMode="External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emf"/><Relationship Id="rId4" Type="http://schemas.openxmlformats.org/officeDocument/2006/relationships/image" Target="../media/image1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3" y="0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-8709" y="4262363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30031"/>
            <a:ext cx="6714451" cy="19613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0838" y="4731497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-8709" y="1002888"/>
            <a:ext cx="653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cs typeface="Tajawal Medium" panose="00000600000000000000" pitchFamily="2" charset="-78"/>
              </a:rPr>
              <a:t>Project Risk Management</a:t>
            </a:r>
            <a:endParaRPr lang="en-US" sz="24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algn="ctr"/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Orientation</a:t>
            </a:r>
            <a:endParaRPr lang="en-US" sz="24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247120" y="4771778"/>
            <a:ext cx="58824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ajawal Medium" panose="00000600000000000000" pitchFamily="2" charset="-78"/>
              </a:rPr>
              <a:t>PMG510_S1_MPM_Summer2022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ajawal Medium" panose="00000600000000000000" pitchFamily="2" charset="-78"/>
              </a:rPr>
              <a:t>Dr. Ayman </a:t>
            </a:r>
            <a:r>
              <a:rPr lang="en-US" sz="24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ajawal Medium" panose="00000600000000000000" pitchFamily="2" charset="-78"/>
              </a:rPr>
              <a:t>Elmaasrawy</a:t>
            </a:r>
            <a:endParaRPr lang="en-US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83378" y="-93132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-8709" y="4541521"/>
            <a:ext cx="12200709" cy="24096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16083" y="1302975"/>
            <a:ext cx="4428309" cy="193899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latin typeface="Barlow Condensed ExtraBold" panose="00000906000000000000" pitchFamily="2" charset="0"/>
                <a:ea typeface="STXingkai" panose="02010800040101010101" pitchFamily="2" charset="-122"/>
                <a:cs typeface="Tajawal Medium" panose="00000600000000000000" pitchFamily="2" charset="-78"/>
              </a:rPr>
              <a:t>اهلا وسهلا بيكم بجامعة الجميع الذكية</a:t>
            </a:r>
            <a:endParaRPr lang="en-US" sz="3200" b="1" dirty="0">
              <a:latin typeface="Barlow Condensed ExtraBold" panose="00000906000000000000" pitchFamily="2" charset="0"/>
              <a:ea typeface="STXingkai" panose="02010800040101010101" pitchFamily="2" charset="-122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98824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218FCC-91A5-4312-A8B0-13F11FB41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3B49C7-44E6-4DA7-9B23-B9E9FF416F0C}"/>
              </a:ext>
            </a:extLst>
          </p:cNvPr>
          <p:cNvSpPr txBox="1"/>
          <p:nvPr/>
        </p:nvSpPr>
        <p:spPr>
          <a:xfrm>
            <a:off x="2316480" y="481934"/>
            <a:ext cx="6614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نبذه شخصية</a:t>
            </a:r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8C502984-0725-4E51-B9F0-50C7196259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776169"/>
              </p:ext>
            </p:extLst>
          </p:nvPr>
        </p:nvGraphicFramePr>
        <p:xfrm>
          <a:off x="2072640" y="1402080"/>
          <a:ext cx="9409701" cy="448056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7584016">
                  <a:extLst>
                    <a:ext uri="{9D8B030D-6E8A-4147-A177-3AD203B41FA5}">
                      <a16:colId xmlns:a16="http://schemas.microsoft.com/office/drawing/2014/main" val="3716999113"/>
                    </a:ext>
                  </a:extLst>
                </a:gridCol>
                <a:gridCol w="1825685">
                  <a:extLst>
                    <a:ext uri="{9D8B030D-6E8A-4147-A177-3AD203B41FA5}">
                      <a16:colId xmlns:a16="http://schemas.microsoft.com/office/drawing/2014/main" val="656554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أيمن المعصراوى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الاسم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58063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2019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</a:rPr>
                        <a:t>Ph.D</a:t>
                      </a:r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 هندسة الاتصالات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المؤهلات العلمية 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529675"/>
                  </a:ext>
                </a:extLst>
              </a:tr>
              <a:tr h="273050">
                <a:tc>
                  <a:txBody>
                    <a:bodyPr/>
                    <a:lstStyle/>
                    <a:p>
                      <a:pPr marL="0" marR="0" lvl="0" indent="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2013 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MBA</a:t>
                      </a:r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 الاكاديمية البحرية للعلوم والتكنولوجيا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26731"/>
                  </a:ext>
                </a:extLst>
              </a:tr>
              <a:tr h="18034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2011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</a:rPr>
                        <a:t>Msc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 هندسة عين شمس</a:t>
                      </a:r>
                    </a:p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2009 اعداد قادة معهد اعداد القادة الشركة المصرية للاتصالات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392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1999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</a:rPr>
                        <a:t>Bsc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 جامعة بنها 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6656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مديرعام باحدى شركات الاتصالات 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العمل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986157"/>
                  </a:ext>
                </a:extLst>
              </a:tr>
              <a:tr h="27305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محاضر بمعهد المستقبل بالقاهرة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134569"/>
                  </a:ext>
                </a:extLst>
              </a:tr>
              <a:tr h="18034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محاضر بمعهد الجيزة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8188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rtl="1"/>
                      <a:r>
                        <a:rPr lang="ar-EG" sz="2400" b="0" dirty="0">
                          <a:solidFill>
                            <a:schemeClr val="tx1"/>
                          </a:solidFill>
                        </a:rPr>
                        <a:t>محاضر بجامعه الجميع الذكية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r" rtl="1"/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230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0281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73D18FA-D150-43E5-9BAB-EDEBDAA6E5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5720"/>
            <a:ext cx="12192000" cy="45110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699476" cy="12496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3F3AFB-27C8-4BC0-A01C-5A1AA9EEB7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-284480"/>
            <a:ext cx="9533101" cy="16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541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DF0199-0D89-494B-84AC-5464F54576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755059"/>
            <a:ext cx="11582400" cy="35966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A443007-AD9A-45B6-BC3D-DCD943C8C1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9636" y="-284480"/>
            <a:ext cx="9533101" cy="1610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51D416-F157-4093-A299-5307D4DE7112}"/>
              </a:ext>
            </a:extLst>
          </p:cNvPr>
          <p:cNvSpPr txBox="1"/>
          <p:nvPr/>
        </p:nvSpPr>
        <p:spPr>
          <a:xfrm>
            <a:off x="2306320" y="197454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التقويم الاكاديميى</a:t>
            </a:r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5860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33766E-BFAC-42E5-B463-BA02FE8AE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637736"/>
            <a:ext cx="12192000" cy="35825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231F4E2-2E5B-40AB-8C3B-2915FB73A7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6B5019-FA7B-452D-B50F-7CF60AA9D5FB}"/>
              </a:ext>
            </a:extLst>
          </p:cNvPr>
          <p:cNvSpPr txBox="1"/>
          <p:nvPr/>
        </p:nvSpPr>
        <p:spPr>
          <a:xfrm>
            <a:off x="2296160" y="481934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التقويم الاكاديميى</a:t>
            </a:r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2621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FCA654-2036-418A-AC09-B192C8F25C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720" y="670562"/>
            <a:ext cx="11910714" cy="47180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2C7A4C-FF55-4B23-AD2E-3BABCD3EE5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3DF5C6-DE24-4597-AECA-1BA080729B82}"/>
              </a:ext>
            </a:extLst>
          </p:cNvPr>
          <p:cNvSpPr txBox="1"/>
          <p:nvPr/>
        </p:nvSpPr>
        <p:spPr>
          <a:xfrm>
            <a:off x="2316480" y="481934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التقويم الاكاديميى</a:t>
            </a:r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7577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BFAA81-9BFB-4DBA-87E2-F10305C1E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85613"/>
            <a:ext cx="12192000" cy="38867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A137F0-B377-4E1C-96D5-B6A8D04B72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8836FD-0D4B-42B4-AFF2-3FD82751B94A}"/>
              </a:ext>
            </a:extLst>
          </p:cNvPr>
          <p:cNvSpPr txBox="1"/>
          <p:nvPr/>
        </p:nvSpPr>
        <p:spPr>
          <a:xfrm>
            <a:off x="2316480" y="534175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التقويم الاكاديميى</a:t>
            </a:r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0878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1F2EB0-8B5B-4C08-AB97-812512D434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0" y="1861915"/>
            <a:ext cx="12012314" cy="31341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8120D8-8E56-4567-BD77-4FEB3731C4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A676A6-A70C-4634-AABC-F3460599D745}"/>
              </a:ext>
            </a:extLst>
          </p:cNvPr>
          <p:cNvSpPr txBox="1"/>
          <p:nvPr/>
        </p:nvSpPr>
        <p:spPr>
          <a:xfrm>
            <a:off x="2316480" y="481934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Moodle</a:t>
            </a:r>
          </a:p>
        </p:txBody>
      </p:sp>
    </p:spTree>
    <p:extLst>
      <p:ext uri="{BB962C8B-B14F-4D97-AF65-F5344CB8AC3E}">
        <p14:creationId xmlns:p14="http://schemas.microsoft.com/office/powerpoint/2010/main" val="1929281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06D220-73EA-4080-A1E3-73308629E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529DFB-B690-4625-B122-09B8C0E14E3B}"/>
              </a:ext>
            </a:extLst>
          </p:cNvPr>
          <p:cNvSpPr txBox="1"/>
          <p:nvPr/>
        </p:nvSpPr>
        <p:spPr>
          <a:xfrm>
            <a:off x="242243" y="1406815"/>
            <a:ext cx="1170751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EG" sz="4000" b="1" u="sng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en-US" sz="4000" b="1" u="sng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en-US" sz="4000" dirty="0">
                <a:latin typeface="Algerian" panose="04020705040A02060702" pitchFamily="82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https://moodle.esu.ac.ae</a:t>
            </a:r>
            <a:endParaRPr lang="ar-EG" sz="4000" dirty="0">
              <a:latin typeface="Algerian" panose="04020705040A02060702" pitchFamily="82" charset="0"/>
            </a:endParaRPr>
          </a:p>
          <a:p>
            <a:pPr marL="571500" indent="-571500" algn="r" rtl="1">
              <a:buFontTx/>
              <a:buChar char="-"/>
            </a:pPr>
            <a:r>
              <a:rPr lang="ar-EG" sz="4000" dirty="0">
                <a:latin typeface="Algerian" panose="04020705040A02060702" pitchFamily="82" charset="0"/>
              </a:rPr>
              <a:t>المنصة التعليمية يتم وضع كل ما يخص الكورس عليها وفقا للمخطط الزمنى الخاص بالترم</a:t>
            </a:r>
          </a:p>
          <a:p>
            <a:pPr marL="571500" indent="-571500" algn="r" rtl="1">
              <a:buFontTx/>
              <a:buChar char="-"/>
            </a:pPr>
            <a:r>
              <a:rPr lang="ar-EG" sz="4000" dirty="0">
                <a:latin typeface="Algerian" panose="04020705040A02060702" pitchFamily="82" charset="0"/>
              </a:rPr>
              <a:t>اهم المحتويات على المودل ( العرض التقديمى للمادة العلمية – رابط تسجيل المحاضرات الاسبوعية – الاختبارات الاسبوعي – الاختبار النهائى – سجل الطالب من الدرجات والاعمال – اهم التنويهات والاعلانات الخاصة بالمادة - </a:t>
            </a:r>
            <a:r>
              <a:rPr lang="en-US" sz="4000" dirty="0">
                <a:latin typeface="Algerian" panose="04020705040A02060702" pitchFamily="82" charset="0"/>
              </a:rPr>
              <a:t>……</a:t>
            </a:r>
            <a:r>
              <a:rPr lang="ar-EG" sz="4000" dirty="0">
                <a:latin typeface="Algerian" panose="04020705040A02060702" pitchFamily="82" charset="0"/>
              </a:rPr>
              <a:t> )</a:t>
            </a:r>
          </a:p>
          <a:p>
            <a:pPr marL="285750" indent="-285750" algn="r" rtl="1">
              <a:buFontTx/>
              <a:buChar char="-"/>
            </a:pPr>
            <a:endParaRPr lang="en-US" b="1" u="sng" dirty="0">
              <a:solidFill>
                <a:schemeClr val="accent2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7FE4DF-D7A9-4A99-8265-5B10EA55FBA2}"/>
              </a:ext>
            </a:extLst>
          </p:cNvPr>
          <p:cNvSpPr txBox="1"/>
          <p:nvPr/>
        </p:nvSpPr>
        <p:spPr>
          <a:xfrm>
            <a:off x="2316480" y="481934"/>
            <a:ext cx="659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Moodle</a:t>
            </a:r>
          </a:p>
        </p:txBody>
      </p:sp>
    </p:spTree>
    <p:extLst>
      <p:ext uri="{BB962C8B-B14F-4D97-AF65-F5344CB8AC3E}">
        <p14:creationId xmlns:p14="http://schemas.microsoft.com/office/powerpoint/2010/main" val="2756850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218FCC-91A5-4312-A8B0-13F11FB41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529DFB-B690-4625-B122-09B8C0E14E3B}"/>
              </a:ext>
            </a:extLst>
          </p:cNvPr>
          <p:cNvSpPr txBox="1"/>
          <p:nvPr/>
        </p:nvSpPr>
        <p:spPr>
          <a:xfrm>
            <a:off x="507242" y="1509332"/>
            <a:ext cx="1140027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EG" sz="4000" dirty="0">
                <a:latin typeface="Algerian" panose="04020705040A02060702" pitchFamily="82" charset="0"/>
              </a:rPr>
              <a:t>1- يتم وضع المحاضرة على المودل كل اسبوع يوم السبت قبل الساعة 12م بتوقيت مكه المكرمة ( البوربوينت –</a:t>
            </a:r>
            <a:r>
              <a:rPr lang="en-US" sz="4000" dirty="0">
                <a:latin typeface="Algerian" panose="04020705040A02060702" pitchFamily="82" charset="0"/>
              </a:rPr>
              <a:t>pdf</a:t>
            </a:r>
            <a:r>
              <a:rPr lang="ar-EG" sz="4000" dirty="0">
                <a:latin typeface="Algerian" panose="04020705040A02060702" pitchFamily="82" charset="0"/>
              </a:rPr>
              <a:t> – رابط تسجيل المحاضرة)</a:t>
            </a:r>
          </a:p>
          <a:p>
            <a:pPr algn="r" rtl="1"/>
            <a:endParaRPr lang="ar-EG" sz="4000" dirty="0">
              <a:latin typeface="Algerian" panose="04020705040A02060702" pitchFamily="82" charset="0"/>
            </a:endParaRPr>
          </a:p>
          <a:p>
            <a:pPr algn="r" rtl="1"/>
            <a:r>
              <a:rPr lang="ar-EG" sz="4000" dirty="0">
                <a:latin typeface="Algerian" panose="04020705040A02060702" pitchFamily="82" charset="0"/>
              </a:rPr>
              <a:t>2- يتم تفعيل الاختيار الاسبوعى على المودل بداية من السبت كل اسبوع الساعة 10 م بتوقيت مكه المكرمه وينتهى فاعلية الاختبار يوم السبت التالى الساعة 9 م 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3B49C7-44E6-4DA7-9B23-B9E9FF416F0C}"/>
              </a:ext>
            </a:extLst>
          </p:cNvPr>
          <p:cNvSpPr txBox="1"/>
          <p:nvPr/>
        </p:nvSpPr>
        <p:spPr>
          <a:xfrm>
            <a:off x="2316480" y="481934"/>
            <a:ext cx="6614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u="sng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النشاطات الاسبوعية </a:t>
            </a:r>
            <a:endParaRPr lang="en-US" sz="3600" b="1" u="sng" dirty="0">
              <a:solidFill>
                <a:schemeClr val="accent2">
                  <a:lumMod val="75000"/>
                </a:schemeClr>
              </a:solidFill>
              <a:latin typeface="Algerian" panose="04020705040A02060702" pitchFamily="82" charset="0"/>
            </a:endParaRPr>
          </a:p>
          <a:p>
            <a:pPr algn="ctr" rtl="1"/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3863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9E08C6-9406-4920-A30A-F7DBA56CF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529DFB-B690-4625-B122-09B8C0E14E3B}"/>
              </a:ext>
            </a:extLst>
          </p:cNvPr>
          <p:cNvSpPr txBox="1"/>
          <p:nvPr/>
        </p:nvSpPr>
        <p:spPr>
          <a:xfrm>
            <a:off x="1788160" y="995680"/>
            <a:ext cx="990222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endParaRPr lang="ar-EG" sz="4000" b="1" u="sng" dirty="0">
              <a:solidFill>
                <a:schemeClr val="accent2">
                  <a:lumMod val="75000"/>
                </a:schemeClr>
              </a:solidFill>
              <a:latin typeface="Algerian" panose="04020705040A02060702" pitchFamily="82" charset="0"/>
            </a:endParaRPr>
          </a:p>
          <a:p>
            <a:pPr algn="r" rtl="1"/>
            <a:r>
              <a:rPr lang="ar-EG" sz="4000" dirty="0">
                <a:latin typeface="Algerian" panose="04020705040A02060702" pitchFamily="82" charset="0"/>
              </a:rPr>
              <a:t>3- حلقة النقاش يوم الثلاثاء من كل اسبوع من الساعة 7م الى الساعة 8 م </a:t>
            </a:r>
          </a:p>
          <a:p>
            <a:pPr algn="r" rtl="1"/>
            <a:endParaRPr lang="ar-EG" sz="4000" dirty="0">
              <a:latin typeface="Algerian" panose="04020705040A02060702" pitchFamily="82" charset="0"/>
            </a:endParaRPr>
          </a:p>
          <a:p>
            <a:pPr algn="r" rtl="1"/>
            <a:r>
              <a:rPr lang="ar-EG" sz="4000" dirty="0">
                <a:latin typeface="Algerian" panose="04020705040A02060702" pitchFamily="82" charset="0"/>
              </a:rPr>
              <a:t>يتم الدخول من خلال الرابط التالى:</a:t>
            </a:r>
          </a:p>
          <a:p>
            <a:pPr algn="r" rtl="1"/>
            <a:endParaRPr lang="en-US" sz="4000" dirty="0">
              <a:latin typeface="Algerian" panose="04020705040A02060702" pitchFamily="82" charset="0"/>
            </a:endParaRPr>
          </a:p>
          <a:p>
            <a:pPr algn="r" rtl="1"/>
            <a:r>
              <a:rPr lang="en-US" sz="2800" u="sng" dirty="0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https://us06web.zoom.us/j/84972313325</a:t>
            </a:r>
            <a:endParaRPr lang="ar-EG" sz="2800" u="sng" dirty="0">
              <a:solidFill>
                <a:schemeClr val="accent1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A75946-D5E1-4AFC-98F1-4F176EB59E24}"/>
              </a:ext>
            </a:extLst>
          </p:cNvPr>
          <p:cNvSpPr txBox="1"/>
          <p:nvPr/>
        </p:nvSpPr>
        <p:spPr>
          <a:xfrm>
            <a:off x="2316480" y="481934"/>
            <a:ext cx="6614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ar-EG" sz="3600" b="1" u="sng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النشاطات الاسبوعية </a:t>
            </a:r>
            <a:endParaRPr lang="en-US" sz="3600" b="1" u="sng" dirty="0">
              <a:solidFill>
                <a:schemeClr val="accent2">
                  <a:lumMod val="75000"/>
                </a:schemeClr>
              </a:solidFill>
              <a:latin typeface="Algerian" panose="04020705040A02060702" pitchFamily="82" charset="0"/>
            </a:endParaRPr>
          </a:p>
          <a:p>
            <a:pPr algn="ctr" rtl="1"/>
            <a:endParaRPr lang="en-US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7359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9E08C6-9406-4920-A30A-F7DBA56CF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" y="5496559"/>
            <a:ext cx="1565398" cy="1249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FB820-31F4-402D-85D8-80D334B10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1205" y="5982600"/>
            <a:ext cx="9902229" cy="2048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529DFB-B690-4625-B122-09B8C0E14E3B}"/>
              </a:ext>
            </a:extLst>
          </p:cNvPr>
          <p:cNvSpPr txBox="1"/>
          <p:nvPr/>
        </p:nvSpPr>
        <p:spPr>
          <a:xfrm>
            <a:off x="1122130" y="1610199"/>
            <a:ext cx="1056262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r" rtl="1">
              <a:buFontTx/>
              <a:buChar char="-"/>
            </a:pPr>
            <a:r>
              <a:rPr lang="ar-EG" sz="3200" dirty="0">
                <a:latin typeface="Algerian" panose="04020705040A02060702" pitchFamily="82" charset="0"/>
              </a:rPr>
              <a:t>يتم رفع الاختبار على المودل يوم السبت من كل اسبوع الساعة 10 م ويكون متاح لمدة 7 ايام حتى يوم السبت التالى الساعة 9 م </a:t>
            </a:r>
          </a:p>
          <a:p>
            <a:pPr marL="571500" indent="-571500" algn="r" rtl="1">
              <a:buFontTx/>
              <a:buChar char="-"/>
            </a:pPr>
            <a:r>
              <a:rPr lang="ar-EG" sz="3200" dirty="0">
                <a:latin typeface="Algerian" panose="04020705040A02060702" pitchFamily="82" charset="0"/>
              </a:rPr>
              <a:t>الاختبار يتكون من 8 اسئلة باللغه الانجليزية وتكون مترجمه باللغه العربية (اختيار من متعدد او صح وخطأ ويتم تصحيحه اتوماتيكيا من خلال المودل)</a:t>
            </a:r>
          </a:p>
          <a:p>
            <a:pPr marL="571500" indent="-571500" algn="r" rtl="1">
              <a:buFontTx/>
              <a:buChar char="-"/>
            </a:pPr>
            <a:r>
              <a:rPr lang="ar-EG" sz="3200" dirty="0">
                <a:latin typeface="Algerian" panose="04020705040A02060702" pitchFamily="82" charset="0"/>
              </a:rPr>
              <a:t>لا يسمح بالتنقل بين الاسئلة</a:t>
            </a:r>
          </a:p>
          <a:p>
            <a:pPr marL="571500" indent="-571500" algn="r" rtl="1">
              <a:buFontTx/>
              <a:buChar char="-"/>
            </a:pPr>
            <a:r>
              <a:rPr lang="ar-EG" sz="3200" dirty="0">
                <a:latin typeface="Algerian" panose="04020705040A02060702" pitchFamily="82" charset="0"/>
              </a:rPr>
              <a:t>مدة الاختبار 24 دقيقه </a:t>
            </a:r>
          </a:p>
          <a:p>
            <a:pPr marL="571500" indent="-571500" algn="r" rtl="1">
              <a:buFontTx/>
              <a:buChar char="-"/>
            </a:pPr>
            <a:r>
              <a:rPr lang="ar-EG" sz="3200" dirty="0">
                <a:latin typeface="Algerian" panose="04020705040A02060702" pitchFamily="82" charset="0"/>
              </a:rPr>
              <a:t>الدخول مره واحدة فقط لكل طالب اسبوعيا على الاختبار ويعتبر بمثابة حضور المحاضرة</a:t>
            </a:r>
            <a:endParaRPr lang="en-US" sz="3600" dirty="0">
              <a:latin typeface="Algerian" panose="04020705040A02060702" pitchFamily="8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A75946-D5E1-4AFC-98F1-4F176EB59E24}"/>
              </a:ext>
            </a:extLst>
          </p:cNvPr>
          <p:cNvSpPr txBox="1"/>
          <p:nvPr/>
        </p:nvSpPr>
        <p:spPr>
          <a:xfrm>
            <a:off x="2316480" y="481934"/>
            <a:ext cx="6614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u="sng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الاختبار الاسبوعى</a:t>
            </a:r>
            <a:endParaRPr lang="en-US" sz="3600" b="1" u="sng" dirty="0">
              <a:solidFill>
                <a:schemeClr val="accent2">
                  <a:lumMod val="75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483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49853" y="576828"/>
            <a:ext cx="1636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968B130-EC8F-4565-9E1A-B7ED972764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68605" y="1320178"/>
            <a:ext cx="7344559" cy="4478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3750D99C-10A8-4272-ACC2-172E8002B985}"/>
              </a:ext>
            </a:extLst>
          </p:cNvPr>
          <p:cNvGrpSpPr/>
          <p:nvPr/>
        </p:nvGrpSpPr>
        <p:grpSpPr>
          <a:xfrm>
            <a:off x="130614" y="576828"/>
            <a:ext cx="4914821" cy="536288"/>
            <a:chOff x="130614" y="576828"/>
            <a:chExt cx="4914821" cy="536288"/>
          </a:xfrm>
        </p:grpSpPr>
        <p:sp>
          <p:nvSpPr>
            <p:cNvPr id="7" name="TextBox 6"/>
            <p:cNvSpPr txBox="1"/>
            <p:nvPr/>
          </p:nvSpPr>
          <p:spPr>
            <a:xfrm>
              <a:off x="2449853" y="576828"/>
              <a:ext cx="25955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800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Course Outlines 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6F97A32-310B-4B82-9E4E-4A73D1CF2B11}"/>
                </a:ext>
              </a:extLst>
            </p:cNvPr>
            <p:cNvSpPr/>
            <p:nvPr/>
          </p:nvSpPr>
          <p:spPr>
            <a:xfrm>
              <a:off x="130614" y="589896"/>
              <a:ext cx="184731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en-US" sz="2800" dirty="0">
                <a:solidFill>
                  <a:schemeClr val="bg1"/>
                </a:solidFill>
                <a:cs typeface="Tajawal Medium" panose="00000600000000000000"/>
              </a:endParaRPr>
            </a:p>
          </p:txBody>
        </p:sp>
      </p:grpSp>
      <p:graphicFrame>
        <p:nvGraphicFramePr>
          <p:cNvPr id="10" name="Table 11">
            <a:extLst>
              <a:ext uri="{FF2B5EF4-FFF2-40B4-BE49-F238E27FC236}">
                <a16:creationId xmlns:a16="http://schemas.microsoft.com/office/drawing/2014/main" id="{3974CF53-3B01-4145-A7B8-860822B1C9B2}"/>
              </a:ext>
            </a:extLst>
          </p:cNvPr>
          <p:cNvGraphicFramePr>
            <a:graphicFrameLocks noGrp="1"/>
          </p:cNvGraphicFramePr>
          <p:nvPr/>
        </p:nvGraphicFramePr>
        <p:xfrm>
          <a:off x="1874165" y="1783644"/>
          <a:ext cx="9219096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12165">
                  <a:extLst>
                    <a:ext uri="{9D8B030D-6E8A-4147-A177-3AD203B41FA5}">
                      <a16:colId xmlns:a16="http://schemas.microsoft.com/office/drawing/2014/main" val="2051360498"/>
                    </a:ext>
                  </a:extLst>
                </a:gridCol>
                <a:gridCol w="4506931">
                  <a:extLst>
                    <a:ext uri="{9D8B030D-6E8A-4147-A177-3AD203B41FA5}">
                      <a16:colId xmlns:a16="http://schemas.microsoft.com/office/drawing/2014/main" val="103724131"/>
                    </a:ext>
                  </a:extLst>
                </a:gridCol>
              </a:tblGrid>
              <a:tr h="413827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Approaches to defining risk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Risk management standards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0456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Impact of risk on organizations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establishing the context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9525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Types of risks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enterprise risk management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74760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Scope of risk management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Alternative approaches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6689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Principles and aims of risk management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Risk assessment considerations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9175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59986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FC23A1-D194-4739-AF19-99F05BFDB085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1 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E92B97-A7A7-4BC3-BBC2-E64BFD9C351F}"/>
              </a:ext>
            </a:extLst>
          </p:cNvPr>
          <p:cNvSpPr txBox="1">
            <a:spLocks/>
          </p:cNvSpPr>
          <p:nvPr/>
        </p:nvSpPr>
        <p:spPr>
          <a:xfrm>
            <a:off x="2320806" y="174494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 in context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Nature of risk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Benefits of risk management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Features of risk management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Definitions of risk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Types of risks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description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Inherent level of risk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classification systems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likelihood and magnitude</a:t>
            </a:r>
            <a:endParaRPr lang="en-US" sz="2000" b="1" i="1" dirty="0"/>
          </a:p>
        </p:txBody>
      </p:sp>
    </p:spTree>
    <p:extLst>
      <p:ext uri="{BB962C8B-B14F-4D97-AF65-F5344CB8AC3E}">
        <p14:creationId xmlns:p14="http://schemas.microsoft.com/office/powerpoint/2010/main" val="554288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48FCDA-7943-4782-A247-683B9287B077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2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2545310-4D0B-4E43-A2EF-9B993BE1F278}"/>
              </a:ext>
            </a:extLst>
          </p:cNvPr>
          <p:cNvSpPr txBox="1">
            <a:spLocks/>
          </p:cNvSpPr>
          <p:nvPr/>
        </p:nvSpPr>
        <p:spPr>
          <a:xfrm>
            <a:off x="2320806" y="1433996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u="sng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Impact of risk on organizations: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Level of risk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Impact of hazard risks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Attachment of risks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and reward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Attitudes to risk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and triggers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i="1" u="sng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Types of risks: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Timescale of risk impact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Four types of risk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Embrace opportunity risks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Manage uncertainty risks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Mitigate hazard risks</a:t>
            </a:r>
          </a:p>
          <a:p>
            <a:pPr marL="457200" indent="-457200">
              <a:buAutoNum type="arabicPeriod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Minimize compliance risks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652407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48FCDA-7943-4782-A247-683B9287B077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3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B50EE98-7848-4CFE-9C53-929D9E2DE977}"/>
              </a:ext>
            </a:extLst>
          </p:cNvPr>
          <p:cNvSpPr txBox="1">
            <a:spLocks/>
          </p:cNvSpPr>
          <p:nvPr/>
        </p:nvSpPr>
        <p:spPr>
          <a:xfrm>
            <a:off x="2380672" y="1433996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Origins of Risk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Representation of Risk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Enterprise Risk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Levels of risk management sophistication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risk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Implementing risk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Risk Management Planning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143074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FC23A1-D194-4739-AF19-99F05BFDB085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4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F9A01-D9FB-454F-9CCA-84538B01453D}"/>
              </a:ext>
            </a:extLst>
          </p:cNvPr>
          <p:cNvSpPr txBox="1">
            <a:spLocks/>
          </p:cNvSpPr>
          <p:nvPr/>
        </p:nvSpPr>
        <p:spPr>
          <a:xfrm>
            <a:off x="2380672" y="1433996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 process: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 context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Components of the RM context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Scope of the context 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Designing a risk register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 Planning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5429381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FC23A1-D194-4739-AF19-99F05BFDB085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5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F9A01-D9FB-454F-9CCA-84538B01453D}"/>
              </a:ext>
            </a:extLst>
          </p:cNvPr>
          <p:cNvSpPr txBox="1">
            <a:spLocks/>
          </p:cNvSpPr>
          <p:nvPr/>
        </p:nvSpPr>
        <p:spPr>
          <a:xfrm>
            <a:off x="2380672" y="1433996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assessment considerations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classification systems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Risk Management Guide</a:t>
            </a:r>
          </a:p>
          <a:p>
            <a:pPr marL="457200" indent="-457200">
              <a:buFont typeface="+mj-lt"/>
              <a:buAutoNum type="arabicPeriod"/>
            </a:pPr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4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4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195983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EA571C2-2CE6-4FF9-8E32-F7433407230B}"/>
              </a:ext>
            </a:extLst>
          </p:cNvPr>
          <p:cNvSpPr txBox="1">
            <a:spLocks/>
          </p:cNvSpPr>
          <p:nvPr/>
        </p:nvSpPr>
        <p:spPr>
          <a:xfrm>
            <a:off x="2172869" y="1610200"/>
            <a:ext cx="734290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FC23A1-D194-4739-AF19-99F05BFDB085}"/>
              </a:ext>
            </a:extLst>
          </p:cNvPr>
          <p:cNvSpPr txBox="1"/>
          <p:nvPr/>
        </p:nvSpPr>
        <p:spPr>
          <a:xfrm>
            <a:off x="463281" y="543490"/>
            <a:ext cx="872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Lecture 6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2A9E823-FA55-4B87-A96B-C3315A9F6F97}"/>
              </a:ext>
            </a:extLst>
          </p:cNvPr>
          <p:cNvSpPr txBox="1">
            <a:spLocks/>
          </p:cNvSpPr>
          <p:nvPr/>
        </p:nvSpPr>
        <p:spPr>
          <a:xfrm>
            <a:off x="2192732" y="1292629"/>
            <a:ext cx="826744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Application of a risk matrix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Inherent and current level of risk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Control confidence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4T’s of hazard risk response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capacity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likelihood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Magnitude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Loss prevention, Limit damage, and cost containment 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5194794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6F97A32-310B-4B82-9E4E-4A73D1CF2B11}"/>
              </a:ext>
            </a:extLst>
          </p:cNvPr>
          <p:cNvSpPr/>
          <p:nvPr/>
        </p:nvSpPr>
        <p:spPr>
          <a:xfrm>
            <a:off x="130614" y="589896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800" dirty="0">
              <a:solidFill>
                <a:schemeClr val="bg1"/>
              </a:solidFill>
              <a:cs typeface="Tajawal Medium" panose="0000060000000000000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6A1D81-6201-42B7-807D-83923FE56739}"/>
              </a:ext>
            </a:extLst>
          </p:cNvPr>
          <p:cNvSpPr txBox="1"/>
          <p:nvPr/>
        </p:nvSpPr>
        <p:spPr>
          <a:xfrm>
            <a:off x="315345" y="499929"/>
            <a:ext cx="9053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7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1C7886D-C5F6-464A-8D89-1E642CF7EF5D}"/>
              </a:ext>
            </a:extLst>
          </p:cNvPr>
          <p:cNvSpPr txBox="1">
            <a:spLocks/>
          </p:cNvSpPr>
          <p:nvPr/>
        </p:nvSpPr>
        <p:spPr>
          <a:xfrm>
            <a:off x="2192732" y="1292629"/>
            <a:ext cx="826744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Upside of risk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Opportunity assessment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Riskiness index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Upside in strategy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Upside in projects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Upside in operations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Strategic risk response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Types of controls: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4480308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6F97A32-310B-4B82-9E4E-4A73D1CF2B11}"/>
              </a:ext>
            </a:extLst>
          </p:cNvPr>
          <p:cNvSpPr/>
          <p:nvPr/>
        </p:nvSpPr>
        <p:spPr>
          <a:xfrm>
            <a:off x="130614" y="589896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800" dirty="0">
              <a:solidFill>
                <a:schemeClr val="bg1"/>
              </a:solidFill>
              <a:cs typeface="Tajawal Medium" panose="0000060000000000000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6A1D81-6201-42B7-807D-83923FE56739}"/>
              </a:ext>
            </a:extLst>
          </p:cNvPr>
          <p:cNvSpPr txBox="1"/>
          <p:nvPr/>
        </p:nvSpPr>
        <p:spPr>
          <a:xfrm>
            <a:off x="315345" y="499929"/>
            <a:ext cx="9053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8   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A6B5BBF-9D4C-4DBF-A6A0-D817EE557B9A}"/>
              </a:ext>
            </a:extLst>
          </p:cNvPr>
          <p:cNvSpPr txBox="1">
            <a:spLocks/>
          </p:cNvSpPr>
          <p:nvPr/>
        </p:nvSpPr>
        <p:spPr>
          <a:xfrm>
            <a:off x="2098840" y="1649432"/>
            <a:ext cx="826744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Importance of insurance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Types of insurance cover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Evaluation of insurance needs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Purchase of insurance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Captive insurance companies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Business continuity management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745743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6F97A32-310B-4B82-9E4E-4A73D1CF2B11}"/>
              </a:ext>
            </a:extLst>
          </p:cNvPr>
          <p:cNvSpPr/>
          <p:nvPr/>
        </p:nvSpPr>
        <p:spPr>
          <a:xfrm>
            <a:off x="130614" y="589896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800" dirty="0">
              <a:solidFill>
                <a:schemeClr val="bg1"/>
              </a:solidFill>
              <a:cs typeface="Tajawal Medium" panose="0000060000000000000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6A1D81-6201-42B7-807D-83923FE56739}"/>
              </a:ext>
            </a:extLst>
          </p:cNvPr>
          <p:cNvSpPr txBox="1"/>
          <p:nvPr/>
        </p:nvSpPr>
        <p:spPr>
          <a:xfrm>
            <a:off x="315345" y="499929"/>
            <a:ext cx="9053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   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A6B5BBF-9D4C-4DBF-A6A0-D817EE557B9A}"/>
              </a:ext>
            </a:extLst>
          </p:cNvPr>
          <p:cNvSpPr txBox="1">
            <a:spLocks/>
          </p:cNvSpPr>
          <p:nvPr/>
        </p:nvSpPr>
        <p:spPr>
          <a:xfrm>
            <a:off x="2098840" y="1649432"/>
            <a:ext cx="826744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Business continuity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Core business processes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9803385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323" y="0"/>
            <a:ext cx="9533101" cy="1610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6F97A32-310B-4B82-9E4E-4A73D1CF2B11}"/>
              </a:ext>
            </a:extLst>
          </p:cNvPr>
          <p:cNvSpPr/>
          <p:nvPr/>
        </p:nvSpPr>
        <p:spPr>
          <a:xfrm>
            <a:off x="130614" y="589896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800" dirty="0">
              <a:solidFill>
                <a:schemeClr val="bg1"/>
              </a:solidFill>
              <a:cs typeface="Tajawal Medium" panose="0000060000000000000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6A1D81-6201-42B7-807D-83923FE56739}"/>
              </a:ext>
            </a:extLst>
          </p:cNvPr>
          <p:cNvSpPr txBox="1"/>
          <p:nvPr/>
        </p:nvSpPr>
        <p:spPr>
          <a:xfrm>
            <a:off x="315345" y="499929"/>
            <a:ext cx="9053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A6B5BBF-9D4C-4DBF-A6A0-D817EE557B9A}"/>
              </a:ext>
            </a:extLst>
          </p:cNvPr>
          <p:cNvSpPr txBox="1">
            <a:spLocks/>
          </p:cNvSpPr>
          <p:nvPr/>
        </p:nvSpPr>
        <p:spPr>
          <a:xfrm>
            <a:off x="2098840" y="1649432"/>
            <a:ext cx="8267449" cy="407498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Core business processes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Risk management responsibilities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Cost of risk controls</a:t>
            </a: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sz="2000" b="1" dirty="0">
              <a:solidFill>
                <a:srgbClr val="5B9BD5">
                  <a:lumMod val="7500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US" sz="2000" b="1" dirty="0">
                <a:solidFill>
                  <a:srgbClr val="5B9BD5">
                    <a:lumMod val="75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3621473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771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7323" y="-87382"/>
            <a:ext cx="9533101" cy="16102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582617" y="1425534"/>
            <a:ext cx="9655226" cy="880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i="1" dirty="0">
                <a:cs typeface="Tajawal Medium" panose="00000600000000000000"/>
              </a:rPr>
              <a:t>     </a:t>
            </a:r>
          </a:p>
          <a:p>
            <a:pPr marL="285750" indent="-285750" algn="just">
              <a:lnSpc>
                <a:spcPct val="150000"/>
              </a:lnSpc>
              <a:buFontTx/>
              <a:buChar char="-"/>
            </a:pPr>
            <a:endParaRPr lang="en-US" dirty="0">
              <a:cs typeface="Tajawal Medium" panose="0000060000000000000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73060D-F137-47E6-BE33-ECA29C518487}"/>
              </a:ext>
            </a:extLst>
          </p:cNvPr>
          <p:cNvSpPr txBox="1"/>
          <p:nvPr/>
        </p:nvSpPr>
        <p:spPr>
          <a:xfrm>
            <a:off x="183595" y="2451594"/>
            <a:ext cx="118360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Thanks</a:t>
            </a:r>
            <a:endParaRPr lang="en-US" sz="138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049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2694</TotalTime>
  <Words>620</Words>
  <Application>Microsoft Office PowerPoint</Application>
  <PresentationFormat>Widescreen</PresentationFormat>
  <Paragraphs>229</Paragraphs>
  <Slides>26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Algerian</vt:lpstr>
      <vt:lpstr>Arial</vt:lpstr>
      <vt:lpstr>Barlow Condensed ExtraBold</vt:lpstr>
      <vt:lpstr>Calibri</vt:lpstr>
      <vt:lpstr>Calibri Light</vt:lpstr>
      <vt:lpstr>STXingkai</vt:lpstr>
      <vt:lpstr>Tajawal Medium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shaimaa</cp:lastModifiedBy>
  <cp:revision>240</cp:revision>
  <dcterms:created xsi:type="dcterms:W3CDTF">2021-08-03T13:03:26Z</dcterms:created>
  <dcterms:modified xsi:type="dcterms:W3CDTF">2022-05-20T21:34:50Z</dcterms:modified>
</cp:coreProperties>
</file>