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43"/>
  </p:notesMasterIdLst>
  <p:sldIdLst>
    <p:sldId id="480" r:id="rId3"/>
    <p:sldId id="313" r:id="rId4"/>
    <p:sldId id="303" r:id="rId5"/>
    <p:sldId id="306" r:id="rId6"/>
    <p:sldId id="276" r:id="rId7"/>
    <p:sldId id="515" r:id="rId8"/>
    <p:sldId id="256" r:id="rId9"/>
    <p:sldId id="481" r:id="rId10"/>
    <p:sldId id="492" r:id="rId11"/>
    <p:sldId id="491" r:id="rId12"/>
    <p:sldId id="516" r:id="rId13"/>
    <p:sldId id="487" r:id="rId14"/>
    <p:sldId id="517" r:id="rId15"/>
    <p:sldId id="486" r:id="rId16"/>
    <p:sldId id="524" r:id="rId17"/>
    <p:sldId id="523" r:id="rId18"/>
    <p:sldId id="518" r:id="rId19"/>
    <p:sldId id="494" r:id="rId20"/>
    <p:sldId id="519" r:id="rId21"/>
    <p:sldId id="496" r:id="rId22"/>
    <p:sldId id="497" r:id="rId23"/>
    <p:sldId id="527" r:id="rId24"/>
    <p:sldId id="525" r:id="rId25"/>
    <p:sldId id="498" r:id="rId26"/>
    <p:sldId id="526" r:id="rId27"/>
    <p:sldId id="499" r:id="rId28"/>
    <p:sldId id="501" r:id="rId29"/>
    <p:sldId id="520" r:id="rId30"/>
    <p:sldId id="506" r:id="rId31"/>
    <p:sldId id="507" r:id="rId32"/>
    <p:sldId id="504" r:id="rId33"/>
    <p:sldId id="509" r:id="rId34"/>
    <p:sldId id="521" r:id="rId35"/>
    <p:sldId id="508" r:id="rId36"/>
    <p:sldId id="512" r:id="rId37"/>
    <p:sldId id="513" r:id="rId38"/>
    <p:sldId id="522" r:id="rId39"/>
    <p:sldId id="511" r:id="rId40"/>
    <p:sldId id="514"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303"/>
            <p14:sldId id="306"/>
            <p14:sldId id="276"/>
            <p14:sldId id="515"/>
            <p14:sldId id="256"/>
            <p14:sldId id="481"/>
            <p14:sldId id="492"/>
            <p14:sldId id="491"/>
            <p14:sldId id="516"/>
            <p14:sldId id="487"/>
            <p14:sldId id="517"/>
            <p14:sldId id="486"/>
            <p14:sldId id="524"/>
            <p14:sldId id="523"/>
            <p14:sldId id="518"/>
            <p14:sldId id="494"/>
            <p14:sldId id="519"/>
            <p14:sldId id="496"/>
            <p14:sldId id="497"/>
            <p14:sldId id="527"/>
            <p14:sldId id="525"/>
            <p14:sldId id="498"/>
            <p14:sldId id="526"/>
            <p14:sldId id="499"/>
            <p14:sldId id="501"/>
            <p14:sldId id="520"/>
            <p14:sldId id="506"/>
            <p14:sldId id="507"/>
            <p14:sldId id="504"/>
            <p14:sldId id="509"/>
            <p14:sldId id="521"/>
            <p14:sldId id="508"/>
            <p14:sldId id="512"/>
            <p14:sldId id="513"/>
            <p14:sldId id="522"/>
            <p14:sldId id="511"/>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8" d="100"/>
          <a:sy n="68" d="100"/>
        </p:scale>
        <p:origin x="7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695021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43373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70933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8242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025244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92720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26038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83377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48094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8659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10111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49010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39854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14600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9676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83038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48563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4262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image" Target="../media/image1.jp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theme" Target="../theme/theme2.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987174227"/>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7.emf"/><Relationship Id="rId3" Type="http://schemas.openxmlformats.org/officeDocument/2006/relationships/image" Target="../media/image14.png"/><Relationship Id="rId7" Type="http://schemas.openxmlformats.org/officeDocument/2006/relationships/image" Target="../media/image9.png"/><Relationship Id="rId12" Type="http://schemas.openxmlformats.org/officeDocument/2006/relationships/hyperlink" Target="https://www.linkedin.com/in/dr-mona-moustafa-elashry-dba-mba-ba-diploma-lecturer-business-consultant" TargetMode="Externa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8.svg"/><Relationship Id="rId11" Type="http://schemas.openxmlformats.org/officeDocument/2006/relationships/hyperlink" Target="https://www.facebook.com/DrMonaMostafaElashry/" TargetMode="External"/><Relationship Id="rId5" Type="http://schemas.openxmlformats.org/officeDocument/2006/relationships/image" Target="../media/image7.png"/><Relationship Id="rId10" Type="http://schemas.openxmlformats.org/officeDocument/2006/relationships/hyperlink" Target="https://www.facebook.com/Dr.MonaElashry" TargetMode="External"/><Relationship Id="rId4" Type="http://schemas.openxmlformats.org/officeDocument/2006/relationships/image" Target="../media/image15.svg"/><Relationship Id="rId9" Type="http://schemas.openxmlformats.org/officeDocument/2006/relationships/image" Target="../media/image16.png"/><Relationship Id="rId14" Type="http://schemas.openxmlformats.org/officeDocument/2006/relationships/image" Target="../media/image18.emf"/></Relationships>
</file>

<file path=ppt/slides/_rels/slide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12.xml.rels><?xml version="1.0" encoding="UTF-8" standalone="yes"?>
<Relationships xmlns="http://schemas.openxmlformats.org/package/2006/relationships"><Relationship Id="rId8" Type="http://schemas.openxmlformats.org/officeDocument/2006/relationships/image" Target="../media/image23.emf"/><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14.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18.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20.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9.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29.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hyperlink" Target="https://kahoot.com/schools-u/" TargetMode="External"/></Relationships>
</file>

<file path=ppt/slides/_rels/slide3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34.xml.rels><?xml version="1.0" encoding="UTF-8" standalone="yes"?>
<Relationships xmlns="http://schemas.openxmlformats.org/package/2006/relationships"><Relationship Id="rId8" Type="http://schemas.openxmlformats.org/officeDocument/2006/relationships/hyperlink" Target="https://vark-learn.com/%d8%a7%d8%b3%d8%aa%d8%a8%d9%8a%d8%a7%d9%86-%d9%81%d8%a7%d8%b1%d9%83/" TargetMode="External"/><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8" Type="http://schemas.openxmlformats.org/officeDocument/2006/relationships/image" Target="../media/image25.emf"/><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26.emf"/></Relationships>
</file>

<file path=ppt/slides/_rels/slide36.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30.png"/><Relationship Id="rId4" Type="http://schemas.openxmlformats.org/officeDocument/2006/relationships/image" Target="../media/image3.png"/><Relationship Id="rId9" Type="http://schemas.openxmlformats.org/officeDocument/2006/relationships/image" Target="../media/image29.png"/></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2.png"/><Relationship Id="rId7" Type="http://schemas.openxmlformats.org/officeDocument/2006/relationships/image" Target="../media/image4.png"/><Relationship Id="rId2" Type="http://schemas.openxmlformats.org/officeDocument/2006/relationships/image" Target="../media/image31.jpeg"/><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550866" y="3798809"/>
            <a:ext cx="5753100"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Mona </a:t>
            </a:r>
            <a:r>
              <a:rPr lang="en-US" sz="2400" dirty="0" err="1">
                <a:solidFill>
                  <a:srgbClr val="2D3956"/>
                </a:solidFill>
                <a:latin typeface="Tajawal Medium" panose="00000600000000000000" pitchFamily="2" charset="-78"/>
                <a:cs typeface="Tajawal Medium" panose="00000600000000000000" pitchFamily="2" charset="-78"/>
              </a:rPr>
              <a:t>Moustafa</a:t>
            </a:r>
            <a:r>
              <a:rPr lang="en-US" sz="2400" dirty="0">
                <a:solidFill>
                  <a:srgbClr val="2D3956"/>
                </a:solidFill>
                <a:latin typeface="Tajawal Medium" panose="00000600000000000000" pitchFamily="2" charset="-78"/>
                <a:cs typeface="Tajawal Medium" panose="00000600000000000000" pitchFamily="2" charset="-78"/>
              </a:rPr>
              <a:t> </a:t>
            </a:r>
            <a:r>
              <a:rPr lang="en-US" sz="2400" dirty="0" err="1">
                <a:solidFill>
                  <a:srgbClr val="2D3956"/>
                </a:solidFill>
                <a:latin typeface="Tajawal Medium" panose="00000600000000000000" pitchFamily="2" charset="-78"/>
                <a:cs typeface="Tajawal Medium" panose="00000600000000000000" pitchFamily="2" charset="-78"/>
              </a:rPr>
              <a:t>Elashry</a:t>
            </a:r>
            <a:endParaRPr lang="en-US" sz="24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761410" y="2016199"/>
            <a:ext cx="6108857" cy="1446550"/>
          </a:xfrm>
          <a:prstGeom prst="rect">
            <a:avLst/>
          </a:prstGeom>
          <a:noFill/>
        </p:spPr>
        <p:txBody>
          <a:bodyPr wrap="squar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Introduction to Research Methods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6" y="6043084"/>
            <a:ext cx="394224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Week 1- Introduction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1523174"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MGM333</a:t>
            </a:r>
          </a:p>
          <a:p>
            <a:r>
              <a:rPr lang="en-US" sz="2000" dirty="0">
                <a:solidFill>
                  <a:srgbClr val="2D3956"/>
                </a:solidFill>
                <a:latin typeface="Tajawal Medium" panose="00000600000000000000" pitchFamily="2" charset="-78"/>
                <a:cs typeface="Tajawal Medium" panose="00000600000000000000" pitchFamily="2" charset="-78"/>
              </a:rPr>
              <a:t>Introduction</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553839" y="638042"/>
            <a:ext cx="4113898" cy="584775"/>
          </a:xfrm>
          <a:prstGeom prst="rect">
            <a:avLst/>
          </a:prstGeom>
          <a:noFill/>
        </p:spPr>
        <p:txBody>
          <a:bodyPr wrap="square" rtlCol="0">
            <a:spAutoFit/>
          </a:bodyPr>
          <a:lstStyle/>
          <a:p>
            <a:r>
              <a:rPr lang="en-US" sz="3200" b="1" dirty="0">
                <a:solidFill>
                  <a:srgbClr val="2D3956"/>
                </a:solidFill>
                <a:latin typeface="Tajawal Medium" panose="00000600000000000000" pitchFamily="2" charset="-78"/>
                <a:cs typeface="Tajawal Medium" panose="00000600000000000000" pitchFamily="2" charset="-78"/>
              </a:rPr>
              <a:t>Lecture Outline</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87262" y="1297218"/>
            <a:ext cx="8843591" cy="5693866"/>
          </a:xfrm>
          <a:prstGeom prst="rect">
            <a:avLst/>
          </a:prstGeom>
          <a:noFill/>
        </p:spPr>
        <p:txBody>
          <a:bodyPr wrap="square" rtlCol="0">
            <a:spAutoFit/>
          </a:bodyPr>
          <a:lstStyle/>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About The Instructor</a:t>
            </a:r>
          </a:p>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Academic Agenda</a:t>
            </a:r>
          </a:p>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Description</a:t>
            </a:r>
          </a:p>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Objectives</a:t>
            </a:r>
          </a:p>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Learning Outcomes</a:t>
            </a:r>
          </a:p>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Topics</a:t>
            </a:r>
          </a:p>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Teaching Strategy</a:t>
            </a:r>
          </a:p>
          <a:p>
            <a:pPr marL="285750" indent="-285750">
              <a:buFont typeface="Wingdings" panose="05000000000000000000" pitchFamily="2" charset="2"/>
              <a:buChar char="Ø"/>
            </a:pPr>
            <a:r>
              <a:rPr lang="en-US" sz="2800" dirty="0">
                <a:solidFill>
                  <a:srgbClr val="0A1F61"/>
                </a:solidFill>
                <a:latin typeface="Tajawal ExtraBold" panose="00000800000000000000" pitchFamily="2" charset="-78"/>
                <a:cs typeface="Tajawal ExtraBold" panose="00000800000000000000" pitchFamily="2" charset="-78"/>
              </a:rPr>
              <a:t>Sending Questions</a:t>
            </a:r>
          </a:p>
          <a:p>
            <a:pPr marL="285750" indent="-285750">
              <a:buFont typeface="Wingdings" panose="05000000000000000000" pitchFamily="2" charset="2"/>
              <a:buChar char="Ø"/>
            </a:pPr>
            <a:r>
              <a:rPr lang="en-US" sz="2800" dirty="0">
                <a:solidFill>
                  <a:srgbClr val="0A1F61"/>
                </a:solidFill>
                <a:latin typeface="Tajawal ExtraBold" panose="00000800000000000000" pitchFamily="2" charset="-78"/>
                <a:cs typeface="Tajawal ExtraBold" panose="00000800000000000000" pitchFamily="2" charset="-78"/>
              </a:rPr>
              <a:t>Online Lecture Strategy</a:t>
            </a:r>
          </a:p>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Learning Methods</a:t>
            </a:r>
          </a:p>
          <a:p>
            <a:pPr marL="285750" indent="-285750">
              <a:buFont typeface="Wingdings" panose="05000000000000000000" pitchFamily="2" charset="2"/>
              <a:buChar char="ü"/>
            </a:pPr>
            <a:r>
              <a:rPr lang="en-US" sz="2800" dirty="0">
                <a:solidFill>
                  <a:srgbClr val="0A1F61"/>
                </a:solidFill>
                <a:latin typeface="Tajawal ExtraBold" panose="00000800000000000000" pitchFamily="2" charset="-78"/>
                <a:cs typeface="Tajawal ExtraBold" panose="00000800000000000000" pitchFamily="2" charset="-78"/>
              </a:rPr>
              <a:t>VERK Test</a:t>
            </a:r>
          </a:p>
          <a:p>
            <a:pPr marL="285750" indent="-285750">
              <a:buFont typeface="Wingdings" panose="05000000000000000000" pitchFamily="2" charset="2"/>
              <a:buChar char="ü"/>
            </a:pPr>
            <a:r>
              <a:rPr lang="en-US" sz="2800" dirty="0">
                <a:solidFill>
                  <a:srgbClr val="0A1F61"/>
                </a:solidFill>
                <a:latin typeface="Tajawal ExtraBold" panose="00000800000000000000" pitchFamily="2" charset="-78"/>
                <a:cs typeface="Tajawal ExtraBold" panose="00000800000000000000" pitchFamily="2" charset="-78"/>
              </a:rPr>
              <a:t>SQ3R Method</a:t>
            </a:r>
          </a:p>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Conclusion</a:t>
            </a: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764720"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About The Instructor</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2444" y="1521419"/>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233625" y="1767648"/>
            <a:ext cx="4939333" cy="4058932"/>
          </a:xfrm>
          <a:prstGeom prst="rect">
            <a:avLst/>
          </a:prstGeom>
        </p:spPr>
        <p:txBody>
          <a:bodyPr wrap="square">
            <a:spAutoFit/>
          </a:bodyPr>
          <a:lstStyle/>
          <a:p>
            <a:pPr marL="285750" indent="-285750">
              <a:lnSpc>
                <a:spcPct val="120000"/>
              </a:lnSpc>
              <a:buFont typeface="Wingdings" panose="05000000000000000000" pitchFamily="2" charset="2"/>
              <a:buChar char="q"/>
            </a:pPr>
            <a:r>
              <a:rPr lang="en-US" dirty="0">
                <a:solidFill>
                  <a:schemeClr val="bg1"/>
                </a:solidFill>
                <a:latin typeface="Tajawal ExtraBold" panose="00000800000000000000" pitchFamily="2" charset="-78"/>
                <a:cs typeface="Tajawal ExtraBold" panose="00000800000000000000" pitchFamily="2" charset="-78"/>
              </a:rPr>
              <a:t>Education:</a:t>
            </a:r>
          </a:p>
          <a:p>
            <a:pPr marL="285750" indent="-285750">
              <a:lnSpc>
                <a:spcPct val="120000"/>
              </a:lnSpc>
              <a:buFont typeface="Arial" panose="020B0604020202020204" pitchFamily="34" charset="0"/>
              <a:buChar char="•"/>
            </a:pPr>
            <a:r>
              <a:rPr lang="en-US" dirty="0">
                <a:solidFill>
                  <a:schemeClr val="bg1"/>
                </a:solidFill>
                <a:latin typeface="Tajawal ExtraBold" panose="00000800000000000000" pitchFamily="2" charset="-78"/>
                <a:cs typeface="Tajawal ExtraBold" panose="00000800000000000000" pitchFamily="2" charset="-78"/>
              </a:rPr>
              <a:t>Doctorate of Business Administration2021</a:t>
            </a:r>
          </a:p>
          <a:p>
            <a:pPr marL="285750" indent="-285750">
              <a:lnSpc>
                <a:spcPct val="120000"/>
              </a:lnSpc>
              <a:buFont typeface="Arial" panose="020B0604020202020204" pitchFamily="34" charset="0"/>
              <a:buChar char="•"/>
            </a:pPr>
            <a:r>
              <a:rPr lang="en-US" dirty="0">
                <a:solidFill>
                  <a:schemeClr val="bg1"/>
                </a:solidFill>
                <a:latin typeface="Tajawal ExtraBold" panose="00000800000000000000" pitchFamily="2" charset="-78"/>
                <a:cs typeface="Tajawal ExtraBold" panose="00000800000000000000" pitchFamily="2" charset="-78"/>
              </a:rPr>
              <a:t>Master of Business Administration 2016</a:t>
            </a:r>
          </a:p>
          <a:p>
            <a:pPr marL="285750" indent="-285750">
              <a:lnSpc>
                <a:spcPct val="120000"/>
              </a:lnSpc>
              <a:buFont typeface="Arial" panose="020B0604020202020204" pitchFamily="34" charset="0"/>
              <a:buChar char="•"/>
            </a:pPr>
            <a:r>
              <a:rPr lang="en-US" dirty="0">
                <a:solidFill>
                  <a:schemeClr val="bg1"/>
                </a:solidFill>
                <a:latin typeface="Tajawal ExtraBold" panose="00000800000000000000" pitchFamily="2" charset="-78"/>
                <a:cs typeface="Tajawal ExtraBold" panose="00000800000000000000" pitchFamily="2" charset="-78"/>
              </a:rPr>
              <a:t>Postgraduate Diploma in Business Administration 2011</a:t>
            </a:r>
          </a:p>
          <a:p>
            <a:pPr marL="285750" indent="-285750">
              <a:lnSpc>
                <a:spcPct val="120000"/>
              </a:lnSpc>
              <a:buFont typeface="Arial" panose="020B0604020202020204" pitchFamily="34" charset="0"/>
              <a:buChar char="•"/>
            </a:pPr>
            <a:r>
              <a:rPr lang="en-US" dirty="0">
                <a:solidFill>
                  <a:schemeClr val="bg1"/>
                </a:solidFill>
                <a:latin typeface="Tajawal ExtraBold" panose="00000800000000000000" pitchFamily="2" charset="-78"/>
                <a:cs typeface="Tajawal ExtraBold" panose="00000800000000000000" pitchFamily="2" charset="-78"/>
              </a:rPr>
              <a:t>Bachelor degree in Economics 1999</a:t>
            </a:r>
          </a:p>
          <a:p>
            <a:pPr>
              <a:lnSpc>
                <a:spcPct val="120000"/>
              </a:lnSpc>
            </a:pPr>
            <a:endParaRPr lang="en-US" dirty="0">
              <a:solidFill>
                <a:schemeClr val="bg1"/>
              </a:solidFill>
              <a:latin typeface="Tajawal ExtraBold" panose="00000800000000000000" pitchFamily="2" charset="-78"/>
              <a:cs typeface="Tajawal ExtraBold" panose="00000800000000000000" pitchFamily="2" charset="-78"/>
            </a:endParaRPr>
          </a:p>
          <a:p>
            <a:pPr marL="285750" indent="-285750">
              <a:lnSpc>
                <a:spcPct val="120000"/>
              </a:lnSpc>
              <a:buFont typeface="Wingdings" panose="05000000000000000000" pitchFamily="2" charset="2"/>
              <a:buChar char="q"/>
            </a:pPr>
            <a:r>
              <a:rPr lang="en-US" dirty="0">
                <a:solidFill>
                  <a:schemeClr val="bg1"/>
                </a:solidFill>
                <a:latin typeface="Tajawal ExtraBold" panose="00000800000000000000" pitchFamily="2" charset="-78"/>
                <a:cs typeface="Tajawal ExtraBold" panose="00000800000000000000" pitchFamily="2" charset="-78"/>
              </a:rPr>
              <a:t>Experiences:</a:t>
            </a:r>
          </a:p>
          <a:p>
            <a:pPr marL="285750" indent="-285750">
              <a:lnSpc>
                <a:spcPct val="120000"/>
              </a:lnSpc>
              <a:buFont typeface="Arial" panose="020B0604020202020204" pitchFamily="34" charset="0"/>
              <a:buChar char="•"/>
            </a:pPr>
            <a:r>
              <a:rPr lang="en-US" dirty="0">
                <a:solidFill>
                  <a:schemeClr val="bg1"/>
                </a:solidFill>
                <a:latin typeface="Tajawal ExtraBold" panose="00000800000000000000" pitchFamily="2" charset="-78"/>
                <a:cs typeface="Tajawal ExtraBold" panose="00000800000000000000" pitchFamily="2" charset="-78"/>
              </a:rPr>
              <a:t>Teaching different courses in management</a:t>
            </a:r>
          </a:p>
          <a:p>
            <a:pPr marL="285750" indent="-285750">
              <a:lnSpc>
                <a:spcPct val="120000"/>
              </a:lnSpc>
              <a:buFont typeface="Arial" panose="020B0604020202020204" pitchFamily="34" charset="0"/>
              <a:buChar char="•"/>
            </a:pPr>
            <a:r>
              <a:rPr lang="en-US" dirty="0">
                <a:solidFill>
                  <a:schemeClr val="bg1"/>
                </a:solidFill>
                <a:latin typeface="Tajawal ExtraBold" panose="00000800000000000000" pitchFamily="2" charset="-78"/>
                <a:cs typeface="Tajawal ExtraBold" panose="00000800000000000000" pitchFamily="2" charset="-78"/>
              </a:rPr>
              <a:t>Teaching research methodology &amp; Statistical Analysis</a:t>
            </a:r>
          </a:p>
          <a:p>
            <a:pPr>
              <a:lnSpc>
                <a:spcPct val="120000"/>
              </a:lnSpc>
            </a:pPr>
            <a:endParaRPr lang="en-US" dirty="0">
              <a:solidFill>
                <a:schemeClr val="bg1"/>
              </a:solidFill>
              <a:cs typeface="Segoe UI Light" panose="020B0502040204020203" pitchFamily="34"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Google Shape;105;p2">
            <a:extLst>
              <a:ext uri="{FF2B5EF4-FFF2-40B4-BE49-F238E27FC236}">
                <a16:creationId xmlns:a16="http://schemas.microsoft.com/office/drawing/2014/main" id="{3CF3544F-DD3B-0DE7-1882-22E88455455E}"/>
              </a:ext>
            </a:extLst>
          </p:cNvPr>
          <p:cNvSpPr txBox="1"/>
          <p:nvPr/>
        </p:nvSpPr>
        <p:spPr>
          <a:xfrm>
            <a:off x="7440372" y="1466582"/>
            <a:ext cx="4751628" cy="1692731"/>
          </a:xfrm>
          <a:prstGeom prst="rect">
            <a:avLst/>
          </a:prstGeom>
          <a:noFill/>
          <a:ln>
            <a:noFill/>
          </a:ln>
        </p:spPr>
        <p:txBody>
          <a:bodyPr spcFirstLastPara="1" wrap="square" lIns="91425" tIns="45700" rIns="91425" bIns="45700" anchor="t" anchorCtr="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effectLst/>
                <a:uLnTx/>
                <a:uFillTx/>
                <a:latin typeface="Arial" panose="020B0604020202020204" pitchFamily="34" charset="0"/>
              </a:rPr>
              <a:t>Name: Dr. Mona Mostafa </a:t>
            </a:r>
            <a:r>
              <a:rPr kumimoji="0" lang="en-US" sz="2400" b="0" i="0" u="none" strike="noStrike" kern="0" cap="none" spc="0" normalizeH="0" baseline="0" noProof="0" dirty="0" err="1">
                <a:ln>
                  <a:noFill/>
                </a:ln>
                <a:effectLst/>
                <a:uLnTx/>
                <a:uFillTx/>
                <a:latin typeface="Arial" panose="020B0604020202020204" pitchFamily="34" charset="0"/>
              </a:rPr>
              <a:t>Elashry</a:t>
            </a:r>
            <a:endParaRPr kumimoji="0" lang="en-US" sz="2400" b="0" i="0" u="none" strike="noStrike" kern="0" cap="none" spc="0" normalizeH="0" baseline="0" noProof="0" dirty="0">
              <a:ln>
                <a:noFill/>
              </a:ln>
              <a:effectLst/>
              <a:uLnTx/>
              <a:uFillTx/>
              <a:latin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fr-FR" sz="2400" b="0" i="0" u="none" strike="noStrike" kern="0" cap="none" spc="0" normalizeH="0" baseline="0" noProof="0" dirty="0">
                <a:ln>
                  <a:noFill/>
                </a:ln>
                <a:effectLst/>
                <a:uLnTx/>
                <a:uFillTx/>
                <a:latin typeface="Arial" panose="020B0604020202020204" pitchFamily="34" charset="0"/>
              </a:rPr>
              <a:t>Email: mona.mostafa@esu.ac.ae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effectLst/>
                <a:uLnTx/>
                <a:uFillTx/>
                <a:latin typeface="Arial" panose="020B0604020202020204" pitchFamily="34" charset="0"/>
              </a:rPr>
              <a:t>Nationality: Egyptian</a:t>
            </a:r>
            <a:endParaRPr kumimoji="0" lang="en-US" sz="2400" b="0" i="0" u="none" strike="noStrike" kern="0" cap="none" spc="0" normalizeH="0" baseline="0" noProof="0" dirty="0">
              <a:ln>
                <a:noFill/>
              </a:ln>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sz="1600" b="0" i="0" u="none" strike="noStrike" kern="0" cap="none" spc="0" normalizeH="0" baseline="0" noProof="0" dirty="0">
              <a:ln>
                <a:noFill/>
              </a:ln>
              <a:solidFill>
                <a:prstClr val="black"/>
              </a:solidFill>
              <a:effectLst/>
              <a:uLnTx/>
              <a:uFillTx/>
            </a:endParaRPr>
          </a:p>
        </p:txBody>
      </p:sp>
      <p:pic>
        <p:nvPicPr>
          <p:cNvPr id="4" name="Picture 3">
            <a:extLst>
              <a:ext uri="{FF2B5EF4-FFF2-40B4-BE49-F238E27FC236}">
                <a16:creationId xmlns:a16="http://schemas.microsoft.com/office/drawing/2014/main" id="{86926D8F-E2A5-231A-0040-F4C710851B3F}"/>
              </a:ext>
            </a:extLst>
          </p:cNvPr>
          <p:cNvPicPr>
            <a:picLocks noChangeAspect="1"/>
          </p:cNvPicPr>
          <p:nvPr/>
        </p:nvPicPr>
        <p:blipFill>
          <a:blip r:embed="rId9"/>
          <a:stretch>
            <a:fillRect/>
          </a:stretch>
        </p:blipFill>
        <p:spPr>
          <a:xfrm>
            <a:off x="4985253" y="1524080"/>
            <a:ext cx="2517190" cy="1957040"/>
          </a:xfrm>
          <a:prstGeom prst="rect">
            <a:avLst/>
          </a:prstGeom>
        </p:spPr>
      </p:pic>
      <p:sp>
        <p:nvSpPr>
          <p:cNvPr id="10" name="TextBox 9">
            <a:extLst>
              <a:ext uri="{FF2B5EF4-FFF2-40B4-BE49-F238E27FC236}">
                <a16:creationId xmlns:a16="http://schemas.microsoft.com/office/drawing/2014/main" id="{1250429B-D14F-A93A-4455-4F4D4F965FE1}"/>
              </a:ext>
            </a:extLst>
          </p:cNvPr>
          <p:cNvSpPr txBox="1"/>
          <p:nvPr/>
        </p:nvSpPr>
        <p:spPr>
          <a:xfrm>
            <a:off x="6066805" y="3968233"/>
            <a:ext cx="5850971" cy="1077218"/>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srgbClr val="000000"/>
                </a:solidFill>
                <a:effectLst/>
                <a:uLnTx/>
                <a:uFillTx/>
                <a:hlinkClick r:id="rId10"/>
              </a:rPr>
              <a:t>https://www.facebook.com/Dr.</a:t>
            </a:r>
            <a:r>
              <a:rPr kumimoji="0" lang="en-US" sz="1400" b="0" i="0" u="none" strike="noStrike" kern="0" cap="none" spc="0" normalizeH="0" baseline="0" noProof="0" dirty="0">
                <a:ln>
                  <a:noFill/>
                </a:ln>
                <a:solidFill>
                  <a:srgbClr val="000000"/>
                </a:solidFill>
                <a:effectLst/>
                <a:uLnTx/>
                <a:uFillTx/>
                <a:hlinkClick r:id="rId10"/>
              </a:rPr>
              <a:t>MonaElashry</a:t>
            </a:r>
            <a:endParaRPr kumimoji="0" lang="en-US"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hlinkClick r:id="rId11"/>
              </a:rPr>
              <a:t>https://www.facebook.com/DrMonaMostafaElashry/</a:t>
            </a:r>
            <a:endParaRPr kumimoji="0" lang="en-US"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a:ln>
                <a:noFill/>
              </a:ln>
              <a:solidFill>
                <a:prstClr val="black"/>
              </a:solidFill>
              <a:effectLst/>
              <a:uLnTx/>
              <a:uFillTx/>
            </a:endParaRPr>
          </a:p>
        </p:txBody>
      </p:sp>
      <p:sp>
        <p:nvSpPr>
          <p:cNvPr id="11" name="TextBox 10">
            <a:extLst>
              <a:ext uri="{FF2B5EF4-FFF2-40B4-BE49-F238E27FC236}">
                <a16:creationId xmlns:a16="http://schemas.microsoft.com/office/drawing/2014/main" id="{303A2074-9E24-ED9A-A6E6-4605130936A1}"/>
              </a:ext>
            </a:extLst>
          </p:cNvPr>
          <p:cNvSpPr txBox="1"/>
          <p:nvPr/>
        </p:nvSpPr>
        <p:spPr>
          <a:xfrm>
            <a:off x="4985981" y="5678024"/>
            <a:ext cx="6990044" cy="132343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hlinkClick r:id="rId12"/>
              </a:rPr>
              <a:t>https://www.linkedin.com/in/dr-mona-moustafa-elashry-dba-mba-ba-diploma-lecturer-business-consultant</a:t>
            </a:r>
            <a:r>
              <a:rPr kumimoji="0" lang="en-US" sz="1600" b="0" i="0" u="none" strike="noStrike" kern="0" cap="none" spc="0" normalizeH="0" baseline="0" noProof="0" dirty="0">
                <a:ln>
                  <a:noFill/>
                </a:ln>
                <a:solidFill>
                  <a:srgbClr val="000000"/>
                </a:solidFill>
                <a:effectLst/>
                <a:uLnTx/>
                <a:uFillTx/>
              </a:rPr>
              <a:t> 152596a8/?lipi=urn%3Ali%3Apage%3Ad_flagship3_resumebuilder%3BzyIN5DFLTX%2B0tLC9J1C9Yw%3D%3D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endParaRPr>
          </a:p>
        </p:txBody>
      </p:sp>
      <p:pic>
        <p:nvPicPr>
          <p:cNvPr id="12" name="Picture 11">
            <a:extLst>
              <a:ext uri="{FF2B5EF4-FFF2-40B4-BE49-F238E27FC236}">
                <a16:creationId xmlns:a16="http://schemas.microsoft.com/office/drawing/2014/main" id="{70E3C3B8-EED0-57B8-4B2E-1EB0EB732B2C}"/>
              </a:ext>
            </a:extLst>
          </p:cNvPr>
          <p:cNvPicPr>
            <a:picLocks noChangeAspect="1"/>
          </p:cNvPicPr>
          <p:nvPr/>
        </p:nvPicPr>
        <p:blipFill>
          <a:blip r:embed="rId13"/>
          <a:stretch>
            <a:fillRect/>
          </a:stretch>
        </p:blipFill>
        <p:spPr>
          <a:xfrm>
            <a:off x="5055599" y="3926322"/>
            <a:ext cx="724277" cy="688063"/>
          </a:xfrm>
          <a:prstGeom prst="rect">
            <a:avLst/>
          </a:prstGeom>
        </p:spPr>
      </p:pic>
      <p:pic>
        <p:nvPicPr>
          <p:cNvPr id="13" name="Picture 12">
            <a:extLst>
              <a:ext uri="{FF2B5EF4-FFF2-40B4-BE49-F238E27FC236}">
                <a16:creationId xmlns:a16="http://schemas.microsoft.com/office/drawing/2014/main" id="{264CC707-70AF-F7A4-AC27-BF4F37D4555C}"/>
              </a:ext>
            </a:extLst>
          </p:cNvPr>
          <p:cNvPicPr>
            <a:picLocks noChangeAspect="1"/>
          </p:cNvPicPr>
          <p:nvPr/>
        </p:nvPicPr>
        <p:blipFill>
          <a:blip r:embed="rId14"/>
          <a:stretch>
            <a:fillRect/>
          </a:stretch>
        </p:blipFill>
        <p:spPr>
          <a:xfrm>
            <a:off x="5076673" y="5151880"/>
            <a:ext cx="543208" cy="570368"/>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My Favorite Quote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A88E80D-8F44-30A0-61AF-A258420C256A}"/>
              </a:ext>
            </a:extLst>
          </p:cNvPr>
          <p:cNvPicPr>
            <a:picLocks noChangeAspect="1"/>
          </p:cNvPicPr>
          <p:nvPr/>
        </p:nvPicPr>
        <p:blipFill>
          <a:blip r:embed="rId8"/>
          <a:stretch>
            <a:fillRect/>
          </a:stretch>
        </p:blipFill>
        <p:spPr>
          <a:xfrm>
            <a:off x="1547445" y="1761236"/>
            <a:ext cx="9003323" cy="3987048"/>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057667"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Academic Agenda</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3537767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418647"/>
            <a:ext cx="1442263" cy="127562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478956"/>
            <a:ext cx="1267138" cy="345895"/>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aphicFrame>
        <p:nvGraphicFramePr>
          <p:cNvPr id="2" name="Table 1">
            <a:extLst>
              <a:ext uri="{FF2B5EF4-FFF2-40B4-BE49-F238E27FC236}">
                <a16:creationId xmlns:a16="http://schemas.microsoft.com/office/drawing/2014/main" id="{0CA570DF-9703-7F8D-6032-693A32B5D398}"/>
              </a:ext>
            </a:extLst>
          </p:cNvPr>
          <p:cNvGraphicFramePr>
            <a:graphicFrameLocks noGrp="1"/>
          </p:cNvGraphicFramePr>
          <p:nvPr>
            <p:extLst>
              <p:ext uri="{D42A27DB-BD31-4B8C-83A1-F6EECF244321}">
                <p14:modId xmlns:p14="http://schemas.microsoft.com/office/powerpoint/2010/main" val="803509974"/>
              </p:ext>
            </p:extLst>
          </p:nvPr>
        </p:nvGraphicFramePr>
        <p:xfrm>
          <a:off x="1442263" y="166232"/>
          <a:ext cx="10749738" cy="6525536"/>
        </p:xfrm>
        <a:graphic>
          <a:graphicData uri="http://schemas.openxmlformats.org/drawingml/2006/table">
            <a:tbl>
              <a:tblPr/>
              <a:tblGrid>
                <a:gridCol w="3583246">
                  <a:extLst>
                    <a:ext uri="{9D8B030D-6E8A-4147-A177-3AD203B41FA5}">
                      <a16:colId xmlns:a16="http://schemas.microsoft.com/office/drawing/2014/main" val="792748945"/>
                    </a:ext>
                  </a:extLst>
                </a:gridCol>
                <a:gridCol w="3583246">
                  <a:extLst>
                    <a:ext uri="{9D8B030D-6E8A-4147-A177-3AD203B41FA5}">
                      <a16:colId xmlns:a16="http://schemas.microsoft.com/office/drawing/2014/main" val="1280915372"/>
                    </a:ext>
                  </a:extLst>
                </a:gridCol>
                <a:gridCol w="3583246">
                  <a:extLst>
                    <a:ext uri="{9D8B030D-6E8A-4147-A177-3AD203B41FA5}">
                      <a16:colId xmlns:a16="http://schemas.microsoft.com/office/drawing/2014/main" val="2062828852"/>
                    </a:ext>
                  </a:extLst>
                </a:gridCol>
              </a:tblGrid>
              <a:tr h="326427">
                <a:tc>
                  <a:txBody>
                    <a:bodyPr/>
                    <a:lstStyle/>
                    <a:p>
                      <a:pPr algn="ctr" fontAlgn="t"/>
                      <a:r>
                        <a:rPr lang="ar-SA" sz="2000">
                          <a:solidFill>
                            <a:srgbClr val="FFFFFF"/>
                          </a:solidFill>
                          <a:effectLst/>
                        </a:rPr>
                        <a:t>الأسبوع</a:t>
                      </a:r>
                    </a:p>
                  </a:txBody>
                  <a:tcPr marL="64945" marR="64945" marT="32473" marB="32473">
                    <a:lnL>
                      <a:noFill/>
                    </a:lnL>
                    <a:lnR>
                      <a:noFill/>
                    </a:lnR>
                    <a:lnT>
                      <a:noFill/>
                    </a:lnT>
                    <a:lnB>
                      <a:noFill/>
                    </a:lnB>
                    <a:solidFill>
                      <a:srgbClr val="090A12"/>
                    </a:solidFill>
                  </a:tcPr>
                </a:tc>
                <a:tc>
                  <a:txBody>
                    <a:bodyPr/>
                    <a:lstStyle/>
                    <a:p>
                      <a:pPr algn="ctr" fontAlgn="t"/>
                      <a:r>
                        <a:rPr lang="ar-SA" sz="2000" dirty="0">
                          <a:solidFill>
                            <a:srgbClr val="FFFFFF"/>
                          </a:solidFill>
                          <a:effectLst/>
                        </a:rPr>
                        <a:t>الموضوع</a:t>
                      </a:r>
                    </a:p>
                  </a:txBody>
                  <a:tcPr marL="64945" marR="64945" marT="32473" marB="32473">
                    <a:lnL>
                      <a:noFill/>
                    </a:lnL>
                    <a:lnR>
                      <a:noFill/>
                    </a:lnR>
                    <a:lnT>
                      <a:noFill/>
                    </a:lnT>
                    <a:lnB>
                      <a:noFill/>
                    </a:lnB>
                    <a:solidFill>
                      <a:srgbClr val="FC9614"/>
                    </a:solidFill>
                  </a:tcPr>
                </a:tc>
                <a:tc>
                  <a:txBody>
                    <a:bodyPr/>
                    <a:lstStyle/>
                    <a:p>
                      <a:pPr algn="ctr" fontAlgn="t"/>
                      <a:r>
                        <a:rPr lang="ar-SA" sz="2000" dirty="0">
                          <a:solidFill>
                            <a:srgbClr val="FFFFFF"/>
                          </a:solidFill>
                          <a:effectLst/>
                        </a:rPr>
                        <a:t>التاريخ</a:t>
                      </a:r>
                    </a:p>
                  </a:txBody>
                  <a:tcPr marL="64945" marR="64945" marT="32473" marB="32473">
                    <a:lnL>
                      <a:noFill/>
                    </a:lnL>
                    <a:lnR>
                      <a:noFill/>
                    </a:lnR>
                    <a:lnT>
                      <a:noFill/>
                    </a:lnT>
                    <a:lnB>
                      <a:noFill/>
                    </a:lnB>
                    <a:solidFill>
                      <a:srgbClr val="35A8E0"/>
                    </a:solidFill>
                  </a:tcPr>
                </a:tc>
                <a:extLst>
                  <a:ext uri="{0D108BD9-81ED-4DB2-BD59-A6C34878D82A}">
                    <a16:rowId xmlns:a16="http://schemas.microsoft.com/office/drawing/2014/main" val="3786087773"/>
                  </a:ext>
                </a:extLst>
              </a:tr>
              <a:tr h="326427">
                <a:tc>
                  <a:txBody>
                    <a:bodyPr/>
                    <a:lstStyle/>
                    <a:p>
                      <a:pPr algn="ctr" fontAlgn="t"/>
                      <a:r>
                        <a:rPr lang="ar-SA" sz="2000" dirty="0">
                          <a:effectLst/>
                        </a:rPr>
                        <a:t>الأسبوع 1</a:t>
                      </a:r>
                    </a:p>
                  </a:txBody>
                  <a:tcPr marL="64945" marR="64945" marT="32473" marB="32473">
                    <a:lnL>
                      <a:noFill/>
                    </a:lnL>
                    <a:lnR>
                      <a:noFill/>
                    </a:lnR>
                    <a:lnT>
                      <a:noFill/>
                    </a:lnT>
                    <a:lnB>
                      <a:noFill/>
                    </a:lnB>
                    <a:solidFill>
                      <a:srgbClr val="FFFFFF"/>
                    </a:solidFill>
                  </a:tcPr>
                </a:tc>
                <a:tc>
                  <a:txBody>
                    <a:bodyPr/>
                    <a:lstStyle/>
                    <a:p>
                      <a:pPr algn="ctr" fontAlgn="t"/>
                      <a:r>
                        <a:rPr lang="ar-SA" sz="2000" dirty="0">
                          <a:effectLst/>
                        </a:rPr>
                        <a:t>محاضرة توجيهية</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3/6/2023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917165555"/>
                  </a:ext>
                </a:extLst>
              </a:tr>
              <a:tr h="326427">
                <a:tc>
                  <a:txBody>
                    <a:bodyPr/>
                    <a:lstStyle/>
                    <a:p>
                      <a:pPr algn="ctr" fontAlgn="t"/>
                      <a:r>
                        <a:rPr lang="ar-SA" sz="2000">
                          <a:effectLst/>
                        </a:rPr>
                        <a:t>الأسبوع 2</a:t>
                      </a:r>
                    </a:p>
                  </a:txBody>
                  <a:tcPr marL="64945" marR="64945" marT="32473" marB="32473">
                    <a:lnL>
                      <a:noFill/>
                    </a:lnL>
                    <a:lnR>
                      <a:noFill/>
                    </a:lnR>
                    <a:lnT>
                      <a:noFill/>
                    </a:lnT>
                    <a:lnB>
                      <a:noFill/>
                    </a:lnB>
                    <a:solidFill>
                      <a:srgbClr val="FFFFFF"/>
                    </a:solidFill>
                  </a:tcPr>
                </a:tc>
                <a:tc>
                  <a:txBody>
                    <a:bodyPr/>
                    <a:lstStyle/>
                    <a:p>
                      <a:pPr algn="ctr" fontAlgn="t"/>
                      <a:r>
                        <a:rPr lang="ar-SA" sz="2000" dirty="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10/6/2023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2744885379"/>
                  </a:ext>
                </a:extLst>
              </a:tr>
              <a:tr h="326427">
                <a:tc>
                  <a:txBody>
                    <a:bodyPr/>
                    <a:lstStyle/>
                    <a:p>
                      <a:pPr algn="ctr" fontAlgn="t"/>
                      <a:r>
                        <a:rPr lang="ar-SA" sz="2000">
                          <a:effectLst/>
                        </a:rPr>
                        <a:t>الأسبوع 3</a:t>
                      </a:r>
                    </a:p>
                  </a:txBody>
                  <a:tcPr marL="64945" marR="64945" marT="32473" marB="32473">
                    <a:lnL>
                      <a:noFill/>
                    </a:lnL>
                    <a:lnR>
                      <a:noFill/>
                    </a:lnR>
                    <a:lnT>
                      <a:noFill/>
                    </a:lnT>
                    <a:lnB>
                      <a:noFill/>
                    </a:lnB>
                    <a:solidFill>
                      <a:srgbClr val="FFFFFF"/>
                    </a:solidFill>
                  </a:tcPr>
                </a:tc>
                <a:tc>
                  <a:txBody>
                    <a:bodyPr/>
                    <a:lstStyle/>
                    <a:p>
                      <a:pPr algn="ctr" fontAlgn="t"/>
                      <a:r>
                        <a:rPr lang="ar-SA" sz="200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17/6/2023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148590526"/>
                  </a:ext>
                </a:extLst>
              </a:tr>
              <a:tr h="326427">
                <a:tc>
                  <a:txBody>
                    <a:bodyPr/>
                    <a:lstStyle/>
                    <a:p>
                      <a:pPr algn="ctr" fontAlgn="t"/>
                      <a:endParaRPr lang="en-US" sz="2000" dirty="0">
                        <a:effectLst/>
                      </a:endParaRPr>
                    </a:p>
                  </a:txBody>
                  <a:tcPr marL="64945" marR="64945" marT="32473" marB="32473">
                    <a:lnL>
                      <a:noFill/>
                    </a:lnL>
                    <a:lnR>
                      <a:noFill/>
                    </a:lnR>
                    <a:lnT>
                      <a:noFill/>
                    </a:lnT>
                    <a:lnB>
                      <a:noFill/>
                    </a:lnB>
                    <a:solidFill>
                      <a:srgbClr val="FFFFFF"/>
                    </a:solidFill>
                  </a:tcPr>
                </a:tc>
                <a:tc gridSpan="2">
                  <a:txBody>
                    <a:bodyPr/>
                    <a:lstStyle/>
                    <a:p>
                      <a:pPr algn="ctr" fontAlgn="t"/>
                      <a:r>
                        <a:rPr lang="ar-SA" sz="2000" dirty="0">
                          <a:effectLst/>
                        </a:rPr>
                        <a:t>إ</a:t>
                      </a:r>
                      <a:r>
                        <a:rPr lang="ar-SA" sz="2000" b="1" dirty="0">
                          <a:effectLst/>
                        </a:rPr>
                        <a:t>جازة عيد </a:t>
                      </a:r>
                      <a:r>
                        <a:rPr lang="ar-SA" sz="2000" b="1" dirty="0" err="1">
                          <a:effectLst/>
                        </a:rPr>
                        <a:t>الأضحى</a:t>
                      </a:r>
                      <a:r>
                        <a:rPr lang="ar-SA" sz="2000" b="1" dirty="0">
                          <a:effectLst/>
                        </a:rPr>
                        <a:t> المبار ك من 24/6/2023 إلى 1/7/2023</a:t>
                      </a:r>
                    </a:p>
                  </a:txBody>
                  <a:tcPr marL="64945" marR="64945" marT="32473" marB="32473">
                    <a:lnL>
                      <a:noFill/>
                    </a:lnL>
                    <a:lnR>
                      <a:noFill/>
                    </a:lnR>
                    <a:lnT>
                      <a:noFill/>
                    </a:lnT>
                    <a:lnB>
                      <a:noFill/>
                    </a:lnB>
                    <a:solidFill>
                      <a:srgbClr val="FFFFFF"/>
                    </a:solidFill>
                  </a:tcPr>
                </a:tc>
                <a:tc hMerge="1">
                  <a:txBody>
                    <a:bodyPr/>
                    <a:lstStyle/>
                    <a:p>
                      <a:endParaRPr lang="en-US"/>
                    </a:p>
                  </a:txBody>
                  <a:tcPr/>
                </a:tc>
                <a:extLst>
                  <a:ext uri="{0D108BD9-81ED-4DB2-BD59-A6C34878D82A}">
                    <a16:rowId xmlns:a16="http://schemas.microsoft.com/office/drawing/2014/main" val="3641196328"/>
                  </a:ext>
                </a:extLst>
              </a:tr>
              <a:tr h="595517">
                <a:tc>
                  <a:txBody>
                    <a:bodyPr/>
                    <a:lstStyle/>
                    <a:p>
                      <a:pPr algn="ctr" fontAlgn="t"/>
                      <a:r>
                        <a:rPr lang="ar-SA" sz="2000">
                          <a:effectLst/>
                        </a:rPr>
                        <a:t>الأسبوع 4</a:t>
                      </a:r>
                    </a:p>
                  </a:txBody>
                  <a:tcPr marL="64945" marR="64945" marT="32473" marB="32473">
                    <a:lnL>
                      <a:noFill/>
                    </a:lnL>
                    <a:lnR>
                      <a:noFill/>
                    </a:lnR>
                    <a:lnT>
                      <a:noFill/>
                    </a:lnT>
                    <a:lnB>
                      <a:noFill/>
                    </a:lnB>
                    <a:solidFill>
                      <a:srgbClr val="FFFFFF"/>
                    </a:solidFill>
                  </a:tcPr>
                </a:tc>
                <a:tc>
                  <a:txBody>
                    <a:bodyPr/>
                    <a:lstStyle/>
                    <a:p>
                      <a:pPr algn="ctr" fontAlgn="t"/>
                      <a:r>
                        <a:rPr lang="ar-SA" sz="2000" dirty="0">
                          <a:effectLst/>
                        </a:rPr>
                        <a:t>محاضرة – حلقة نقاش – اختبار قصير</a:t>
                      </a:r>
                      <a:br>
                        <a:rPr lang="ar-SA" sz="2000" dirty="0">
                          <a:effectLst/>
                        </a:rPr>
                      </a:br>
                      <a:r>
                        <a:rPr lang="ar-SA" sz="2000" b="1" dirty="0">
                          <a:effectLst/>
                        </a:rPr>
                        <a:t>آخر موعد للاعتذار عن الفصل أو عن مقرر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1/7/2023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2082863092"/>
                  </a:ext>
                </a:extLst>
              </a:tr>
              <a:tr h="326427">
                <a:tc>
                  <a:txBody>
                    <a:bodyPr/>
                    <a:lstStyle/>
                    <a:p>
                      <a:pPr algn="ctr" fontAlgn="t"/>
                      <a:r>
                        <a:rPr lang="ar-SA" sz="2000">
                          <a:effectLst/>
                        </a:rPr>
                        <a:t>الأسبوع 5</a:t>
                      </a:r>
                    </a:p>
                  </a:txBody>
                  <a:tcPr marL="64945" marR="64945" marT="32473" marB="32473">
                    <a:lnL>
                      <a:noFill/>
                    </a:lnL>
                    <a:lnR>
                      <a:noFill/>
                    </a:lnR>
                    <a:lnT>
                      <a:noFill/>
                    </a:lnT>
                    <a:lnB>
                      <a:noFill/>
                    </a:lnB>
                    <a:solidFill>
                      <a:srgbClr val="FFFFFF"/>
                    </a:solidFill>
                  </a:tcPr>
                </a:tc>
                <a:tc>
                  <a:txBody>
                    <a:bodyPr/>
                    <a:lstStyle/>
                    <a:p>
                      <a:pPr algn="ctr" fontAlgn="t"/>
                      <a:r>
                        <a:rPr lang="ar-SA" sz="200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8/7/2023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3910621064"/>
                  </a:ext>
                </a:extLst>
              </a:tr>
              <a:tr h="326427">
                <a:tc>
                  <a:txBody>
                    <a:bodyPr/>
                    <a:lstStyle/>
                    <a:p>
                      <a:pPr algn="ctr" fontAlgn="t"/>
                      <a:r>
                        <a:rPr lang="ar-SA" sz="2000">
                          <a:effectLst/>
                        </a:rPr>
                        <a:t>الأسبوع 6</a:t>
                      </a:r>
                    </a:p>
                  </a:txBody>
                  <a:tcPr marL="64945" marR="64945" marT="32473" marB="32473">
                    <a:lnL>
                      <a:noFill/>
                    </a:lnL>
                    <a:lnR>
                      <a:noFill/>
                    </a:lnR>
                    <a:lnT>
                      <a:noFill/>
                    </a:lnT>
                    <a:lnB>
                      <a:noFill/>
                    </a:lnB>
                    <a:solidFill>
                      <a:srgbClr val="FFFFFF"/>
                    </a:solidFill>
                  </a:tcPr>
                </a:tc>
                <a:tc>
                  <a:txBody>
                    <a:bodyPr/>
                    <a:lstStyle/>
                    <a:p>
                      <a:pPr algn="ctr" fontAlgn="t"/>
                      <a:r>
                        <a:rPr lang="ar-SA" sz="200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15/7/2023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852488679"/>
                  </a:ext>
                </a:extLst>
              </a:tr>
              <a:tr h="326427">
                <a:tc>
                  <a:txBody>
                    <a:bodyPr/>
                    <a:lstStyle/>
                    <a:p>
                      <a:pPr algn="ctr" fontAlgn="t"/>
                      <a:r>
                        <a:rPr lang="ar-SA" sz="2000">
                          <a:effectLst/>
                        </a:rPr>
                        <a:t>الأسبوع 7</a:t>
                      </a:r>
                    </a:p>
                  </a:txBody>
                  <a:tcPr marL="64945" marR="64945" marT="32473" marB="32473">
                    <a:lnL>
                      <a:noFill/>
                    </a:lnL>
                    <a:lnR>
                      <a:noFill/>
                    </a:lnR>
                    <a:lnT>
                      <a:noFill/>
                    </a:lnT>
                    <a:lnB>
                      <a:noFill/>
                    </a:lnB>
                    <a:solidFill>
                      <a:srgbClr val="FFFFFF"/>
                    </a:solidFill>
                  </a:tcPr>
                </a:tc>
                <a:tc>
                  <a:txBody>
                    <a:bodyPr/>
                    <a:lstStyle/>
                    <a:p>
                      <a:pPr algn="ctr" fontAlgn="t"/>
                      <a:r>
                        <a:rPr lang="ar-SA" sz="200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22/7/2023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1368362951"/>
                  </a:ext>
                </a:extLst>
              </a:tr>
              <a:tr h="326427">
                <a:tc>
                  <a:txBody>
                    <a:bodyPr/>
                    <a:lstStyle/>
                    <a:p>
                      <a:pPr algn="ctr" fontAlgn="t"/>
                      <a:r>
                        <a:rPr lang="ar-SA" sz="2000">
                          <a:effectLst/>
                        </a:rPr>
                        <a:t>الأسبوع 8</a:t>
                      </a:r>
                    </a:p>
                  </a:txBody>
                  <a:tcPr marL="64945" marR="64945" marT="32473" marB="32473">
                    <a:lnL>
                      <a:noFill/>
                    </a:lnL>
                    <a:lnR>
                      <a:noFill/>
                    </a:lnR>
                    <a:lnT>
                      <a:noFill/>
                    </a:lnT>
                    <a:lnB>
                      <a:noFill/>
                    </a:lnB>
                    <a:solidFill>
                      <a:srgbClr val="FFFFFF"/>
                    </a:solidFill>
                  </a:tcPr>
                </a:tc>
                <a:tc>
                  <a:txBody>
                    <a:bodyPr/>
                    <a:lstStyle/>
                    <a:p>
                      <a:pPr algn="ctr" fontAlgn="t"/>
                      <a:r>
                        <a:rPr lang="ar-SA" sz="200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29/7/2023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3989875416"/>
                  </a:ext>
                </a:extLst>
              </a:tr>
              <a:tr h="326427">
                <a:tc>
                  <a:txBody>
                    <a:bodyPr/>
                    <a:lstStyle/>
                    <a:p>
                      <a:pPr algn="ctr" fontAlgn="t"/>
                      <a:r>
                        <a:rPr lang="ar-SA" sz="2000">
                          <a:effectLst/>
                        </a:rPr>
                        <a:t>الأسبوع 9</a:t>
                      </a:r>
                    </a:p>
                  </a:txBody>
                  <a:tcPr marL="64945" marR="64945" marT="32473" marB="32473">
                    <a:lnL>
                      <a:noFill/>
                    </a:lnL>
                    <a:lnR>
                      <a:noFill/>
                    </a:lnR>
                    <a:lnT>
                      <a:noFill/>
                    </a:lnT>
                    <a:lnB>
                      <a:noFill/>
                    </a:lnB>
                    <a:solidFill>
                      <a:srgbClr val="FFFFFF"/>
                    </a:solidFill>
                  </a:tcPr>
                </a:tc>
                <a:tc>
                  <a:txBody>
                    <a:bodyPr/>
                    <a:lstStyle/>
                    <a:p>
                      <a:pPr algn="ctr" fontAlgn="t"/>
                      <a:r>
                        <a:rPr lang="ar-SA" sz="200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5/8/2023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202204543"/>
                  </a:ext>
                </a:extLst>
              </a:tr>
              <a:tr h="326427">
                <a:tc>
                  <a:txBody>
                    <a:bodyPr/>
                    <a:lstStyle/>
                    <a:p>
                      <a:pPr algn="ctr" fontAlgn="t"/>
                      <a:r>
                        <a:rPr lang="ar-SA" sz="2000">
                          <a:effectLst/>
                        </a:rPr>
                        <a:t>الأسبوع 10</a:t>
                      </a:r>
                    </a:p>
                  </a:txBody>
                  <a:tcPr marL="64945" marR="64945" marT="32473" marB="32473">
                    <a:lnL>
                      <a:noFill/>
                    </a:lnL>
                    <a:lnR>
                      <a:noFill/>
                    </a:lnR>
                    <a:lnT>
                      <a:noFill/>
                    </a:lnT>
                    <a:lnB>
                      <a:noFill/>
                    </a:lnB>
                    <a:solidFill>
                      <a:srgbClr val="FFFFFF"/>
                    </a:solidFill>
                  </a:tcPr>
                </a:tc>
                <a:tc>
                  <a:txBody>
                    <a:bodyPr/>
                    <a:lstStyle/>
                    <a:p>
                      <a:pPr algn="ctr" fontAlgn="t"/>
                      <a:r>
                        <a:rPr lang="ar-SA" sz="2000" dirty="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12/8/2023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2924755615"/>
                  </a:ext>
                </a:extLst>
              </a:tr>
              <a:tr h="326427">
                <a:tc>
                  <a:txBody>
                    <a:bodyPr/>
                    <a:lstStyle/>
                    <a:p>
                      <a:pPr algn="ctr" fontAlgn="t"/>
                      <a:r>
                        <a:rPr lang="ar-SA" sz="2000">
                          <a:effectLst/>
                        </a:rPr>
                        <a:t>الأسبوع 11</a:t>
                      </a:r>
                    </a:p>
                  </a:txBody>
                  <a:tcPr marL="64945" marR="64945" marT="32473" marB="32473">
                    <a:lnL>
                      <a:noFill/>
                    </a:lnL>
                    <a:lnR>
                      <a:noFill/>
                    </a:lnR>
                    <a:lnT>
                      <a:noFill/>
                    </a:lnT>
                    <a:lnB>
                      <a:noFill/>
                    </a:lnB>
                    <a:solidFill>
                      <a:srgbClr val="FFFFFF"/>
                    </a:solidFill>
                  </a:tcPr>
                </a:tc>
                <a:tc>
                  <a:txBody>
                    <a:bodyPr/>
                    <a:lstStyle/>
                    <a:p>
                      <a:pPr algn="ctr" fontAlgn="t"/>
                      <a:r>
                        <a:rPr lang="ar-SA" sz="200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19/8/2023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2826376985"/>
                  </a:ext>
                </a:extLst>
              </a:tr>
              <a:tr h="326427">
                <a:tc>
                  <a:txBody>
                    <a:bodyPr/>
                    <a:lstStyle/>
                    <a:p>
                      <a:pPr algn="ctr" fontAlgn="t"/>
                      <a:r>
                        <a:rPr lang="ar-SA" sz="2000">
                          <a:effectLst/>
                        </a:rPr>
                        <a:t>الأسبوع 12</a:t>
                      </a:r>
                    </a:p>
                  </a:txBody>
                  <a:tcPr marL="64945" marR="64945" marT="32473" marB="32473">
                    <a:lnL>
                      <a:noFill/>
                    </a:lnL>
                    <a:lnR>
                      <a:noFill/>
                    </a:lnR>
                    <a:lnT>
                      <a:noFill/>
                    </a:lnT>
                    <a:lnB>
                      <a:noFill/>
                    </a:lnB>
                    <a:solidFill>
                      <a:srgbClr val="FFFFFF"/>
                    </a:solidFill>
                  </a:tcPr>
                </a:tc>
                <a:tc>
                  <a:txBody>
                    <a:bodyPr/>
                    <a:lstStyle/>
                    <a:p>
                      <a:pPr algn="ctr" fontAlgn="t"/>
                      <a:r>
                        <a:rPr lang="ar-SA" sz="2000">
                          <a:effectLst/>
                        </a:rPr>
                        <a:t>حلقة نقاش</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26/8/2023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2614307031"/>
                  </a:ext>
                </a:extLst>
              </a:tr>
              <a:tr h="326427">
                <a:tc>
                  <a:txBody>
                    <a:bodyPr/>
                    <a:lstStyle/>
                    <a:p>
                      <a:pPr algn="ctr" fontAlgn="t"/>
                      <a:r>
                        <a:rPr lang="ar-SA" sz="2000" dirty="0">
                          <a:effectLst/>
                        </a:rPr>
                        <a:t>الأسبوع 13</a:t>
                      </a:r>
                    </a:p>
                  </a:txBody>
                  <a:tcPr marL="64945" marR="64945" marT="32473" marB="32473">
                    <a:lnL>
                      <a:noFill/>
                    </a:lnL>
                    <a:lnR>
                      <a:noFill/>
                    </a:lnR>
                    <a:lnT>
                      <a:noFill/>
                    </a:lnT>
                    <a:lnB>
                      <a:noFill/>
                    </a:lnB>
                    <a:solidFill>
                      <a:srgbClr val="FFFFFF"/>
                    </a:solidFill>
                  </a:tcPr>
                </a:tc>
                <a:tc>
                  <a:txBody>
                    <a:bodyPr/>
                    <a:lstStyle/>
                    <a:p>
                      <a:pPr algn="ctr" fontAlgn="t"/>
                      <a:r>
                        <a:rPr lang="ar-SA" sz="2000" b="1" dirty="0">
                          <a:effectLst/>
                        </a:rPr>
                        <a:t>بداية الاختبارات النهائية</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2/9/2023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90736319"/>
                  </a:ext>
                </a:extLst>
              </a:tr>
              <a:tr h="326427">
                <a:tc>
                  <a:txBody>
                    <a:bodyPr/>
                    <a:lstStyle/>
                    <a:p>
                      <a:pPr algn="ctr" fontAlgn="t"/>
                      <a:r>
                        <a:rPr lang="ar-SA" sz="2000">
                          <a:effectLst/>
                        </a:rPr>
                        <a:t>نهاية الدراسة</a:t>
                      </a:r>
                    </a:p>
                  </a:txBody>
                  <a:tcPr marL="64945" marR="64945" marT="32473" marB="32473">
                    <a:lnL>
                      <a:noFill/>
                    </a:lnL>
                    <a:lnR>
                      <a:noFill/>
                    </a:lnR>
                    <a:lnT>
                      <a:noFill/>
                    </a:lnT>
                    <a:lnB>
                      <a:noFill/>
                    </a:lnB>
                    <a:solidFill>
                      <a:srgbClr val="FFFFFF"/>
                    </a:solidFill>
                  </a:tcPr>
                </a:tc>
                <a:tc>
                  <a:txBody>
                    <a:bodyPr/>
                    <a:lstStyle/>
                    <a:p>
                      <a:pPr algn="ctr" fontAlgn="t"/>
                      <a:r>
                        <a:rPr lang="ar-SA" sz="2000" b="1" dirty="0">
                          <a:effectLst/>
                        </a:rPr>
                        <a:t>نهاية الاختبارات النهائية</a:t>
                      </a:r>
                    </a:p>
                  </a:txBody>
                  <a:tcPr marL="64945" marR="64945" marT="32473" marB="32473">
                    <a:lnL>
                      <a:noFill/>
                    </a:lnL>
                    <a:lnR>
                      <a:noFill/>
                    </a:lnR>
                    <a:lnT>
                      <a:noFill/>
                    </a:lnT>
                    <a:lnB>
                      <a:noFill/>
                    </a:lnB>
                    <a:solidFill>
                      <a:srgbClr val="FFFFFF"/>
                    </a:solidFill>
                  </a:tcPr>
                </a:tc>
                <a:tc>
                  <a:txBody>
                    <a:bodyPr/>
                    <a:lstStyle/>
                    <a:p>
                      <a:pPr algn="ctr" fontAlgn="t"/>
                      <a:r>
                        <a:rPr lang="en-US" sz="2000" dirty="0">
                          <a:effectLst/>
                        </a:rPr>
                        <a:t>9/9/2023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2911432601"/>
                  </a:ext>
                </a:extLst>
              </a:tr>
            </a:tbl>
          </a:graphicData>
        </a:graphic>
      </p:graphicFrame>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Quizzes &amp; Exams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7F63C53-A357-578C-2F27-288004AB3168}"/>
              </a:ext>
            </a:extLst>
          </p:cNvPr>
          <p:cNvPicPr>
            <a:picLocks noChangeAspect="1"/>
          </p:cNvPicPr>
          <p:nvPr/>
        </p:nvPicPr>
        <p:blipFill>
          <a:blip r:embed="rId8"/>
          <a:stretch>
            <a:fillRect/>
          </a:stretch>
        </p:blipFill>
        <p:spPr>
          <a:xfrm>
            <a:off x="1782706" y="2008509"/>
            <a:ext cx="8626588" cy="3571834"/>
          </a:xfrm>
          <a:prstGeom prst="rect">
            <a:avLst/>
          </a:prstGeom>
        </p:spPr>
      </p:pic>
    </p:spTree>
    <p:extLst>
      <p:ext uri="{BB962C8B-B14F-4D97-AF65-F5344CB8AC3E}">
        <p14:creationId xmlns:p14="http://schemas.microsoft.com/office/powerpoint/2010/main" val="4234443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Final Exam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6" name="Picture 5">
            <a:extLst>
              <a:ext uri="{FF2B5EF4-FFF2-40B4-BE49-F238E27FC236}">
                <a16:creationId xmlns:a16="http://schemas.microsoft.com/office/drawing/2014/main" id="{DC14AE17-29D9-8E1C-864F-0E84F7FE0410}"/>
              </a:ext>
            </a:extLst>
          </p:cNvPr>
          <p:cNvPicPr>
            <a:picLocks noChangeAspect="1"/>
          </p:cNvPicPr>
          <p:nvPr/>
        </p:nvPicPr>
        <p:blipFill rotWithShape="1">
          <a:blip r:embed="rId8"/>
          <a:srcRect l="10416" t="26526" r="6076" b="30350"/>
          <a:stretch/>
        </p:blipFill>
        <p:spPr>
          <a:xfrm>
            <a:off x="1533377" y="1861957"/>
            <a:ext cx="9059595" cy="3718386"/>
          </a:xfrm>
          <a:prstGeom prst="rect">
            <a:avLst/>
          </a:prstGeom>
        </p:spPr>
      </p:pic>
    </p:spTree>
    <p:extLst>
      <p:ext uri="{BB962C8B-B14F-4D97-AF65-F5344CB8AC3E}">
        <p14:creationId xmlns:p14="http://schemas.microsoft.com/office/powerpoint/2010/main" val="2806588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algn="r"/>
            <a:r>
              <a:rPr lang="ar-SA" sz="2800" b="1" dirty="0">
                <a:solidFill>
                  <a:schemeClr val="bg1"/>
                </a:solidFill>
                <a:latin typeface="Tajawal Medium" panose="00000600000000000000" pitchFamily="2" charset="-78"/>
                <a:cs typeface="Tajawal Medium" panose="00000600000000000000" pitchFamily="2" charset="-78"/>
              </a:rPr>
              <a:t>الأعمال وتوزيع الدرجات</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6" name="Picture 5">
            <a:extLst>
              <a:ext uri="{FF2B5EF4-FFF2-40B4-BE49-F238E27FC236}">
                <a16:creationId xmlns:a16="http://schemas.microsoft.com/office/drawing/2014/main" id="{DD8A3DDD-B987-49B2-44E7-7E00325BB443}"/>
              </a:ext>
            </a:extLst>
          </p:cNvPr>
          <p:cNvPicPr>
            <a:picLocks noChangeAspect="1"/>
          </p:cNvPicPr>
          <p:nvPr/>
        </p:nvPicPr>
        <p:blipFill>
          <a:blip r:embed="rId8"/>
          <a:stretch>
            <a:fillRect/>
          </a:stretch>
        </p:blipFill>
        <p:spPr>
          <a:xfrm>
            <a:off x="1223889" y="1448158"/>
            <a:ext cx="9805181" cy="4972257"/>
          </a:xfrm>
          <a:prstGeom prst="rect">
            <a:avLst/>
          </a:prstGeom>
        </p:spPr>
      </p:pic>
    </p:spTree>
    <p:extLst>
      <p:ext uri="{BB962C8B-B14F-4D97-AF65-F5344CB8AC3E}">
        <p14:creationId xmlns:p14="http://schemas.microsoft.com/office/powerpoint/2010/main" val="2110096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9121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Course Description</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5299793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Description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92148" y="1933548"/>
            <a:ext cx="9207704" cy="4401205"/>
          </a:xfrm>
          <a:prstGeom prst="rect">
            <a:avLst/>
          </a:prstGeom>
          <a:noFill/>
        </p:spPr>
        <p:txBody>
          <a:bodyPr wrap="square" rtlCol="0">
            <a:spAutoFit/>
          </a:bodyPr>
          <a:lstStyle/>
          <a:p>
            <a:pPr marL="457200" indent="-457200">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Credit Hours: 3 credit hours </a:t>
            </a:r>
          </a:p>
          <a:p>
            <a:pPr marL="285750" indent="-285750">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materials and reference for this course will be:</a:t>
            </a:r>
          </a:p>
          <a:p>
            <a:pPr marL="457200" indent="-457200">
              <a:buFont typeface="Wingdings" panose="05000000000000000000" pitchFamily="2" charset="2"/>
              <a:buChar char="Ø"/>
            </a:pPr>
            <a:r>
              <a:rPr lang="en-US" sz="2800" dirty="0">
                <a:solidFill>
                  <a:srgbClr val="2D3956"/>
                </a:solidFill>
                <a:latin typeface="Tajawal ExtraBold" panose="00000800000000000000" pitchFamily="2" charset="-78"/>
                <a:cs typeface="Tajawal ExtraBold" panose="00000800000000000000" pitchFamily="2" charset="-78"/>
              </a:rPr>
              <a:t>The textbook.</a:t>
            </a:r>
          </a:p>
          <a:p>
            <a:pPr marL="457200" indent="-457200">
              <a:buFont typeface="Wingdings" panose="05000000000000000000" pitchFamily="2" charset="2"/>
              <a:buChar char="Ø"/>
            </a:pPr>
            <a:r>
              <a:rPr lang="en-US" sz="2800" dirty="0">
                <a:solidFill>
                  <a:srgbClr val="2D3956"/>
                </a:solidFill>
                <a:latin typeface="Tajawal ExtraBold" panose="00000800000000000000" pitchFamily="2" charset="-78"/>
                <a:cs typeface="Tajawal ExtraBold" panose="00000800000000000000" pitchFamily="2" charset="-78"/>
              </a:rPr>
              <a:t>Lecture notes and slides.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Required Textbook</a:t>
            </a:r>
            <a:r>
              <a:rPr lang="en-US" sz="2800" dirty="0">
                <a:solidFill>
                  <a:srgbClr val="2D3956"/>
                </a:solidFill>
                <a:latin typeface="Tajawal ExtraBold" panose="00000800000000000000" pitchFamily="2" charset="-78"/>
                <a:cs typeface="Tajawal ExtraBold" panose="00000800000000000000" pitchFamily="2" charset="-78"/>
              </a:rPr>
              <a:t>: Research Methods in Information by Alison Jane Pickard</a:t>
            </a:r>
          </a:p>
          <a:p>
            <a:pPr marL="285750" indent="-285750">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8" name="Picture 7">
            <a:extLst>
              <a:ext uri="{FF2B5EF4-FFF2-40B4-BE49-F238E27FC236}">
                <a16:creationId xmlns:a16="http://schemas.microsoft.com/office/drawing/2014/main" id="{9836CD54-0890-9DF1-626C-B477BE692EF2}"/>
              </a:ext>
            </a:extLst>
          </p:cNvPr>
          <p:cNvPicPr>
            <a:picLocks noChangeAspect="1"/>
          </p:cNvPicPr>
          <p:nvPr/>
        </p:nvPicPr>
        <p:blipFill>
          <a:blip r:embed="rId8"/>
          <a:stretch>
            <a:fillRect/>
          </a:stretch>
        </p:blipFill>
        <p:spPr>
          <a:xfrm>
            <a:off x="10037958" y="2064920"/>
            <a:ext cx="2055299" cy="2494301"/>
          </a:xfrm>
          <a:prstGeom prst="rect">
            <a:avLst/>
          </a:prstGeom>
        </p:spPr>
      </p:pic>
    </p:spTree>
    <p:extLst>
      <p:ext uri="{BB962C8B-B14F-4D97-AF65-F5344CB8AC3E}">
        <p14:creationId xmlns:p14="http://schemas.microsoft.com/office/powerpoint/2010/main" val="1078446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142755"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Course Objectives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354172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3280" y="2250695"/>
            <a:ext cx="9085440" cy="2246769"/>
          </a:xfrm>
          <a:prstGeom prst="rect">
            <a:avLst/>
          </a:prstGeom>
          <a:noFill/>
        </p:spPr>
        <p:txBody>
          <a:bodyPr wrap="square" rtlCol="0">
            <a:spAutoFit/>
          </a:bodyPr>
          <a:lstStyle/>
          <a:p>
            <a:pPr marL="285750" indent="-285750" algn="just">
              <a:buFont typeface="Wingdings" panose="05000000000000000000" pitchFamily="2" charset="2"/>
              <a:buChar char="v"/>
            </a:pPr>
            <a:r>
              <a:rPr lang="en-US" sz="2800" dirty="0">
                <a:solidFill>
                  <a:srgbClr val="2D3956"/>
                </a:solidFill>
                <a:latin typeface="Tajawal ExtraBold" panose="00000800000000000000" pitchFamily="2" charset="-78"/>
                <a:cs typeface="Tajawal ExtraBold" panose="00000800000000000000" pitchFamily="2" charset="-78"/>
              </a:rPr>
              <a:t>This course will provide an opportunity for participants to establish or advance their understanding of research through critical exploration of research language, ethics, and approaches. </a:t>
            </a:r>
          </a:p>
          <a:p>
            <a:pPr marL="285750" indent="-285750" algn="just">
              <a:buFont typeface="Wingdings" panose="05000000000000000000" pitchFamily="2" charset="2"/>
              <a:buChar char="v"/>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77663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3280" y="2430083"/>
            <a:ext cx="9085440" cy="2246769"/>
          </a:xfrm>
          <a:prstGeom prst="rect">
            <a:avLst/>
          </a:prstGeom>
          <a:noFill/>
        </p:spPr>
        <p:txBody>
          <a:bodyPr wrap="square" rtlCol="0">
            <a:spAutoFit/>
          </a:bodyPr>
          <a:lstStyle/>
          <a:p>
            <a:pPr marL="285750" indent="-285750" algn="just">
              <a:buFont typeface="Wingdings" panose="05000000000000000000" pitchFamily="2" charset="2"/>
              <a:buChar char="v"/>
            </a:pPr>
            <a:r>
              <a:rPr lang="en-US" sz="2800" dirty="0">
                <a:solidFill>
                  <a:srgbClr val="2D3956"/>
                </a:solidFill>
                <a:latin typeface="Tajawal ExtraBold" panose="00000800000000000000" pitchFamily="2" charset="-78"/>
                <a:cs typeface="Tajawal ExtraBold" panose="00000800000000000000" pitchFamily="2" charset="-78"/>
              </a:rPr>
              <a:t>The course introduces the language of research, ethical principles and challenges, and the elements of the research process within quantitative, qualitative, and mixed methods approaches. </a:t>
            </a:r>
          </a:p>
          <a:p>
            <a:pPr marL="285750" indent="-285750" algn="just">
              <a:buFont typeface="Wingdings" panose="05000000000000000000" pitchFamily="2" charset="2"/>
              <a:buChar char="v"/>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809614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3280" y="2250695"/>
            <a:ext cx="9085440" cy="2677656"/>
          </a:xfrm>
          <a:prstGeom prst="rect">
            <a:avLst/>
          </a:prstGeom>
          <a:noFill/>
        </p:spPr>
        <p:txBody>
          <a:bodyPr wrap="square" rtlCol="0">
            <a:spAutoFit/>
          </a:bodyPr>
          <a:lstStyle/>
          <a:p>
            <a:pPr marL="285750" indent="-285750" algn="just">
              <a:buFont typeface="Wingdings" panose="05000000000000000000" pitchFamily="2" charset="2"/>
              <a:buChar char="v"/>
            </a:pPr>
            <a:r>
              <a:rPr lang="en-US" sz="2800" dirty="0">
                <a:solidFill>
                  <a:srgbClr val="2D3956"/>
                </a:solidFill>
                <a:latin typeface="Tajawal ExtraBold" panose="00000800000000000000" pitchFamily="2" charset="-78"/>
                <a:cs typeface="Tajawal ExtraBold" panose="00000800000000000000" pitchFamily="2" charset="-78"/>
              </a:rPr>
              <a:t>Participants will use these theoretical underpinnings to begin to critically review literature relevant to their field or interests and determine how research findings are useful in forming their understanding of their work, social, local and global environment.</a:t>
            </a:r>
          </a:p>
          <a:p>
            <a:pPr marL="285750" indent="-285750" algn="just">
              <a:buFont typeface="Wingdings" panose="05000000000000000000" pitchFamily="2" charset="2"/>
              <a:buChar char="v"/>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63458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85797"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Learning Outcomes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778427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861957"/>
            <a:ext cx="9183915" cy="3539430"/>
          </a:xfrm>
          <a:prstGeom prst="rect">
            <a:avLst/>
          </a:prstGeom>
          <a:noFill/>
        </p:spPr>
        <p:txBody>
          <a:bodyPr wrap="square" rtlCol="0">
            <a:spAutoFit/>
          </a:bodyPr>
          <a:lstStyle/>
          <a:p>
            <a:pPr marL="342900" indent="-3429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Understand research terminologies</a:t>
            </a:r>
          </a:p>
          <a:p>
            <a:pPr marL="342900" indent="-3429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Be aware of the ethical principles of research, ethical challenges, and approval processes.</a:t>
            </a:r>
          </a:p>
          <a:p>
            <a:pPr marL="342900" indent="-3429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Describe quantitative, qualitative, and mixed methods approaches to research.</a:t>
            </a:r>
          </a:p>
          <a:p>
            <a:pPr marL="342900" indent="-3429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Identify the components of a literature review process</a:t>
            </a:r>
          </a:p>
          <a:p>
            <a:pPr marL="342900" indent="-3429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Critically analyze published research.</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33085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095688" y="2659559"/>
            <a:ext cx="1962204"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Topics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913641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Topics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65369" y="2015434"/>
            <a:ext cx="9083874" cy="3539430"/>
          </a:xfrm>
          <a:prstGeom prst="rect">
            <a:avLst/>
          </a:prstGeom>
          <a:noFill/>
        </p:spPr>
        <p:txBody>
          <a:bodyPr wrap="square" rtlCol="0">
            <a:spAutoFit/>
          </a:bodyPr>
          <a:lstStyle/>
          <a:p>
            <a:pPr marL="342900" indent="-342900" algn="just">
              <a:buFont typeface="Wingdings" panose="05000000000000000000" pitchFamily="2" charset="2"/>
              <a:buChar char="q"/>
            </a:pPr>
            <a:r>
              <a:rPr lang="en-US" sz="3200" dirty="0">
                <a:solidFill>
                  <a:srgbClr val="2D3956"/>
                </a:solidFill>
                <a:latin typeface="Tajawal ExtraBold" panose="00000800000000000000" pitchFamily="2" charset="-78"/>
                <a:cs typeface="Tajawal ExtraBold" panose="00000800000000000000" pitchFamily="2" charset="-78"/>
              </a:rPr>
              <a:t>Part 1 Starting the research process </a:t>
            </a:r>
          </a:p>
          <a:p>
            <a:pPr marL="342900" indent="-342900" algn="just">
              <a:buFont typeface="Wingdings" panose="05000000000000000000" pitchFamily="2" charset="2"/>
              <a:buChar char="q"/>
            </a:pPr>
            <a:endParaRPr lang="en-US" sz="32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3200" dirty="0">
                <a:solidFill>
                  <a:srgbClr val="2D3956"/>
                </a:solidFill>
                <a:latin typeface="Tajawal ExtraBold" panose="00000800000000000000" pitchFamily="2" charset="-78"/>
                <a:cs typeface="Tajawal ExtraBold" panose="00000800000000000000" pitchFamily="2" charset="-78"/>
              </a:rPr>
              <a:t>Part 2 Research methods. </a:t>
            </a:r>
          </a:p>
          <a:p>
            <a:pPr marL="342900" indent="-342900" algn="just">
              <a:buFont typeface="Wingdings" panose="05000000000000000000" pitchFamily="2" charset="2"/>
              <a:buChar char="q"/>
            </a:pPr>
            <a:endParaRPr lang="en-US" sz="32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fr-FR" sz="3200" dirty="0">
                <a:solidFill>
                  <a:srgbClr val="2D3956"/>
                </a:solidFill>
                <a:latin typeface="Tajawal ExtraBold" panose="00000800000000000000" pitchFamily="2" charset="-78"/>
                <a:cs typeface="Tajawal ExtraBold" panose="00000800000000000000" pitchFamily="2" charset="-78"/>
              </a:rPr>
              <a:t>Part 3 Data collection techniques</a:t>
            </a:r>
          </a:p>
          <a:p>
            <a:pPr marL="342900" indent="-342900" algn="just">
              <a:buFont typeface="Wingdings" panose="05000000000000000000" pitchFamily="2" charset="2"/>
              <a:buChar char="q"/>
            </a:pPr>
            <a:endParaRPr lang="fr-FR" sz="32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3200" dirty="0">
                <a:solidFill>
                  <a:srgbClr val="2D3956"/>
                </a:solidFill>
                <a:latin typeface="Tajawal ExtraBold" panose="00000800000000000000" pitchFamily="2" charset="-78"/>
                <a:cs typeface="Tajawal ExtraBold" panose="00000800000000000000" pitchFamily="2" charset="-78"/>
              </a:rPr>
              <a:t>Part 4 Data analysis and research presentation</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32918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03125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Part 1 Starting the research process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64043" y="2262963"/>
            <a:ext cx="8975189" cy="1815882"/>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Part 1 focuses on the generic issues that are necessary for the majority of research investigations. This section opens with a brief discussion of the three major research paradigms.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43901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03125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Part 1 Starting the research process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64043" y="2262963"/>
            <a:ext cx="8975189" cy="2246769"/>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purpose of this first chapter is to provide an overview of current thinking within the field.</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Qualitative and quantitative methodologies are discussed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58976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03125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Part 1 Starting the research process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25144" y="2471637"/>
            <a:ext cx="9141712" cy="2246769"/>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Literature reviewing, defining the research, sampling and preparing a research proposal are covered in this initial section</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ethics of research will be discussed here.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91241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10416"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Part 2: Research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901864"/>
            <a:ext cx="9286668" cy="3108543"/>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Part 2 focuses on research methods, and the variety of potential approaches available to the researcher.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Each chapter describes a research method, and gives examples of the type of question the method responds well to.</a:t>
            </a:r>
          </a:p>
          <a:p>
            <a:pPr marL="342900" indent="-342900" algn="just">
              <a:buFont typeface="Wingdings" panose="05000000000000000000" pitchFamily="2" charset="2"/>
              <a:buChar char="ü"/>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04028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10416"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Part 2: Research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64043" y="1901864"/>
            <a:ext cx="9345750" cy="2246769"/>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Case studies</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Surveys</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Experimental research</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Historical research</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Grounded theory: method or analysis?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010775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821453" cy="523220"/>
          </a:xfrm>
          <a:prstGeom prst="rect">
            <a:avLst/>
          </a:prstGeom>
          <a:noFill/>
        </p:spPr>
        <p:txBody>
          <a:bodyPr wrap="square" rtlCol="0">
            <a:spAutoFit/>
          </a:bodyPr>
          <a:lstStyle/>
          <a:p>
            <a:r>
              <a:rPr lang="fr-FR" sz="2800" b="1" dirty="0">
                <a:solidFill>
                  <a:schemeClr val="bg1"/>
                </a:solidFill>
                <a:latin typeface="Tajawal Medium" panose="00000600000000000000" pitchFamily="2" charset="-78"/>
                <a:cs typeface="Tajawal Medium" panose="00000600000000000000" pitchFamily="2" charset="-78"/>
              </a:rPr>
              <a:t>Part 3 Data collection techniques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319431"/>
            <a:ext cx="9465269" cy="1815882"/>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Interviews</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Questionnaires</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Observation.</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Focus groups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20173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5"/>
            <a:ext cx="7937008" cy="954107"/>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Part 4 Data analysis and research presentation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21599" y="2384687"/>
            <a:ext cx="9465269" cy="1384995"/>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Qualitative analysis</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Quantitative analysis</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Presenting the research</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959367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036763"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Teaching Strategy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147018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1645918"/>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88920"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Teaching Strategy/ Sending Questions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993272" y="5571162"/>
            <a:ext cx="1100003" cy="572400"/>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pSp>
        <p:nvGrpSpPr>
          <p:cNvPr id="4" name="Group 3">
            <a:extLst>
              <a:ext uri="{FF2B5EF4-FFF2-40B4-BE49-F238E27FC236}">
                <a16:creationId xmlns:a16="http://schemas.microsoft.com/office/drawing/2014/main" id="{F869BAF2-BEAB-81AF-3258-D433E704340B}"/>
              </a:ext>
            </a:extLst>
          </p:cNvPr>
          <p:cNvGrpSpPr/>
          <p:nvPr/>
        </p:nvGrpSpPr>
        <p:grpSpPr>
          <a:xfrm>
            <a:off x="4063651" y="2841136"/>
            <a:ext cx="719968" cy="91440"/>
            <a:chOff x="3275739" y="1309326"/>
            <a:chExt cx="719968" cy="91440"/>
          </a:xfrm>
        </p:grpSpPr>
        <p:sp>
          <p:nvSpPr>
            <p:cNvPr id="28" name="Straight Connector 3">
              <a:extLst>
                <a:ext uri="{FF2B5EF4-FFF2-40B4-BE49-F238E27FC236}">
                  <a16:creationId xmlns:a16="http://schemas.microsoft.com/office/drawing/2014/main" id="{D2C33917-5B3D-9A79-D3C7-D8D441B34656}"/>
                </a:ext>
              </a:extLst>
            </p:cNvPr>
            <p:cNvSpPr/>
            <p:nvPr/>
          </p:nvSpPr>
          <p:spPr>
            <a:xfrm>
              <a:off x="3275739" y="1309326"/>
              <a:ext cx="719968" cy="91440"/>
            </a:xfrm>
            <a:custGeom>
              <a:avLst/>
              <a:gdLst/>
              <a:ahLst/>
              <a:cxnLst/>
              <a:rect l="0" t="0" r="0" b="0"/>
              <a:pathLst>
                <a:path>
                  <a:moveTo>
                    <a:pt x="0" y="45720"/>
                  </a:moveTo>
                  <a:lnTo>
                    <a:pt x="719968" y="45720"/>
                  </a:lnTo>
                </a:path>
              </a:pathLst>
            </a:custGeom>
            <a:noFill/>
            <a:ln w="6350" cap="flat" cmpd="sng" algn="ctr">
              <a:solidFill>
                <a:srgbClr val="ED7D31">
                  <a:hueOff val="0"/>
                  <a:satOff val="0"/>
                  <a:lumOff val="0"/>
                  <a:alphaOff val="0"/>
                </a:srgbClr>
              </a:solidFill>
              <a:prstDash val="solid"/>
              <a:miter lim="800000"/>
              <a:tailEnd type="arrow"/>
            </a:ln>
            <a:effectLst/>
          </p:spPr>
        </p:sp>
        <p:sp>
          <p:nvSpPr>
            <p:cNvPr id="29" name="Straight Connector 4">
              <a:extLst>
                <a:ext uri="{FF2B5EF4-FFF2-40B4-BE49-F238E27FC236}">
                  <a16:creationId xmlns:a16="http://schemas.microsoft.com/office/drawing/2014/main" id="{55215119-6703-7A5D-EBE2-B4303369F203}"/>
                </a:ext>
              </a:extLst>
            </p:cNvPr>
            <p:cNvSpPr txBox="1"/>
            <p:nvPr/>
          </p:nvSpPr>
          <p:spPr>
            <a:xfrm>
              <a:off x="3616959" y="1351289"/>
              <a:ext cx="37528"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355600" eaLnBrk="1" fontAlgn="auto" latinLnBrk="0" hangingPunct="1">
                <a:lnSpc>
                  <a:spcPct val="90000"/>
                </a:lnSpc>
                <a:spcBef>
                  <a:spcPct val="0"/>
                </a:spcBef>
                <a:spcAft>
                  <a:spcPct val="35000"/>
                </a:spcAft>
                <a:buClrTx/>
                <a:buSzTx/>
                <a:buFontTx/>
                <a:buNone/>
                <a:tabLst/>
                <a:defRPr/>
              </a:pPr>
              <a:endParaRPr kumimoji="0" lang="en-US" sz="8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6" name="Group 5">
            <a:extLst>
              <a:ext uri="{FF2B5EF4-FFF2-40B4-BE49-F238E27FC236}">
                <a16:creationId xmlns:a16="http://schemas.microsoft.com/office/drawing/2014/main" id="{A630552E-ECA2-79E7-4C05-DA80CBA9960A}"/>
              </a:ext>
            </a:extLst>
          </p:cNvPr>
          <p:cNvGrpSpPr/>
          <p:nvPr/>
        </p:nvGrpSpPr>
        <p:grpSpPr>
          <a:xfrm>
            <a:off x="802108" y="1645920"/>
            <a:ext cx="3263343" cy="2481870"/>
            <a:chOff x="14196" y="114110"/>
            <a:chExt cx="3263343" cy="2481870"/>
          </a:xfrm>
        </p:grpSpPr>
        <p:sp>
          <p:nvSpPr>
            <p:cNvPr id="26" name="Rectangle 25">
              <a:extLst>
                <a:ext uri="{FF2B5EF4-FFF2-40B4-BE49-F238E27FC236}">
                  <a16:creationId xmlns:a16="http://schemas.microsoft.com/office/drawing/2014/main" id="{12513F10-97F6-8CC5-52E7-4043FC1CFBD8}"/>
                </a:ext>
              </a:extLst>
            </p:cNvPr>
            <p:cNvSpPr/>
            <p:nvPr/>
          </p:nvSpPr>
          <p:spPr>
            <a:xfrm>
              <a:off x="14196" y="114110"/>
              <a:ext cx="3263343" cy="2481870"/>
            </a:xfrm>
            <a:prstGeom prst="rect">
              <a:avLst/>
            </a:prstGeom>
            <a:solidFill>
              <a:srgbClr val="ED7D31">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27" name="TextBox 26">
              <a:extLst>
                <a:ext uri="{FF2B5EF4-FFF2-40B4-BE49-F238E27FC236}">
                  <a16:creationId xmlns:a16="http://schemas.microsoft.com/office/drawing/2014/main" id="{6A1AD6B8-0AFD-9607-4A32-8FF772FC868D}"/>
                </a:ext>
              </a:extLst>
            </p:cNvPr>
            <p:cNvSpPr txBox="1"/>
            <p:nvPr/>
          </p:nvSpPr>
          <p:spPr>
            <a:xfrm>
              <a:off x="14196" y="114110"/>
              <a:ext cx="3263343" cy="2481870"/>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Recorded Lecture</a:t>
              </a:r>
            </a:p>
          </p:txBody>
        </p:sp>
      </p:grpSp>
      <p:grpSp>
        <p:nvGrpSpPr>
          <p:cNvPr id="7" name="Group 6">
            <a:extLst>
              <a:ext uri="{FF2B5EF4-FFF2-40B4-BE49-F238E27FC236}">
                <a16:creationId xmlns:a16="http://schemas.microsoft.com/office/drawing/2014/main" id="{D6D3BFCD-6578-0DA3-F2A2-03D8B912C5AA}"/>
              </a:ext>
            </a:extLst>
          </p:cNvPr>
          <p:cNvGrpSpPr/>
          <p:nvPr/>
        </p:nvGrpSpPr>
        <p:grpSpPr>
          <a:xfrm>
            <a:off x="8077563" y="2841136"/>
            <a:ext cx="719968" cy="91440"/>
            <a:chOff x="7289651" y="1309326"/>
            <a:chExt cx="719968" cy="91440"/>
          </a:xfrm>
        </p:grpSpPr>
        <p:sp>
          <p:nvSpPr>
            <p:cNvPr id="23" name="Straight Connector 7">
              <a:extLst>
                <a:ext uri="{FF2B5EF4-FFF2-40B4-BE49-F238E27FC236}">
                  <a16:creationId xmlns:a16="http://schemas.microsoft.com/office/drawing/2014/main" id="{8F450A49-4F4F-0514-AB7D-C178224BAE9A}"/>
                </a:ext>
              </a:extLst>
            </p:cNvPr>
            <p:cNvSpPr/>
            <p:nvPr/>
          </p:nvSpPr>
          <p:spPr>
            <a:xfrm>
              <a:off x="7289651" y="1309326"/>
              <a:ext cx="719968" cy="91440"/>
            </a:xfrm>
            <a:custGeom>
              <a:avLst/>
              <a:gdLst/>
              <a:ahLst/>
              <a:cxnLst/>
              <a:rect l="0" t="0" r="0" b="0"/>
              <a:pathLst>
                <a:path>
                  <a:moveTo>
                    <a:pt x="0" y="45720"/>
                  </a:moveTo>
                  <a:lnTo>
                    <a:pt x="719968" y="45720"/>
                  </a:lnTo>
                </a:path>
              </a:pathLst>
            </a:custGeom>
            <a:noFill/>
            <a:ln w="6350" cap="flat" cmpd="sng" algn="ctr">
              <a:solidFill>
                <a:srgbClr val="A5A5A5">
                  <a:hueOff val="0"/>
                  <a:satOff val="0"/>
                  <a:lumOff val="0"/>
                  <a:alphaOff val="0"/>
                </a:srgbClr>
              </a:solidFill>
              <a:prstDash val="solid"/>
              <a:miter lim="800000"/>
              <a:tailEnd type="arrow"/>
            </a:ln>
            <a:effectLst/>
          </p:spPr>
        </p:sp>
        <p:sp>
          <p:nvSpPr>
            <p:cNvPr id="24" name="Straight Connector 8">
              <a:extLst>
                <a:ext uri="{FF2B5EF4-FFF2-40B4-BE49-F238E27FC236}">
                  <a16:creationId xmlns:a16="http://schemas.microsoft.com/office/drawing/2014/main" id="{346874F0-E616-8D3C-4B09-9B92E061CB0E}"/>
                </a:ext>
              </a:extLst>
            </p:cNvPr>
            <p:cNvSpPr txBox="1"/>
            <p:nvPr/>
          </p:nvSpPr>
          <p:spPr>
            <a:xfrm>
              <a:off x="7630871" y="1351289"/>
              <a:ext cx="37528"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355600" eaLnBrk="1" fontAlgn="auto" latinLnBrk="0" hangingPunct="1">
                <a:lnSpc>
                  <a:spcPct val="90000"/>
                </a:lnSpc>
                <a:spcBef>
                  <a:spcPct val="0"/>
                </a:spcBef>
                <a:spcAft>
                  <a:spcPct val="35000"/>
                </a:spcAft>
                <a:buClrTx/>
                <a:buSzTx/>
                <a:buFontTx/>
                <a:buNone/>
                <a:tabLst/>
                <a:defRPr/>
              </a:pPr>
              <a:endParaRPr kumimoji="0" lang="en-US" sz="8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8" name="Group 7">
            <a:extLst>
              <a:ext uri="{FF2B5EF4-FFF2-40B4-BE49-F238E27FC236}">
                <a16:creationId xmlns:a16="http://schemas.microsoft.com/office/drawing/2014/main" id="{77EAE707-C1B4-25EE-CB40-ED2678D47CC9}"/>
              </a:ext>
            </a:extLst>
          </p:cNvPr>
          <p:cNvGrpSpPr/>
          <p:nvPr/>
        </p:nvGrpSpPr>
        <p:grpSpPr>
          <a:xfrm>
            <a:off x="4816020" y="1735773"/>
            <a:ext cx="3263343" cy="2302164"/>
            <a:chOff x="4028108" y="203963"/>
            <a:chExt cx="3263343" cy="2302164"/>
          </a:xfrm>
        </p:grpSpPr>
        <p:sp>
          <p:nvSpPr>
            <p:cNvPr id="21" name="Rectangle 20">
              <a:extLst>
                <a:ext uri="{FF2B5EF4-FFF2-40B4-BE49-F238E27FC236}">
                  <a16:creationId xmlns:a16="http://schemas.microsoft.com/office/drawing/2014/main" id="{C36D6E61-CB8E-0538-B6BD-DB8CFAE6DD13}"/>
                </a:ext>
              </a:extLst>
            </p:cNvPr>
            <p:cNvSpPr/>
            <p:nvPr/>
          </p:nvSpPr>
          <p:spPr>
            <a:xfrm>
              <a:off x="4028108" y="203963"/>
              <a:ext cx="3263343" cy="2302164"/>
            </a:xfrm>
            <a:prstGeom prst="rect">
              <a:avLst/>
            </a:prstGeom>
            <a:solidFill>
              <a:srgbClr val="A5A5A5">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22" name="TextBox 21">
              <a:extLst>
                <a:ext uri="{FF2B5EF4-FFF2-40B4-BE49-F238E27FC236}">
                  <a16:creationId xmlns:a16="http://schemas.microsoft.com/office/drawing/2014/main" id="{6FBB0B82-056D-344F-D28E-FD03F8167E4D}"/>
                </a:ext>
              </a:extLst>
            </p:cNvPr>
            <p:cNvSpPr txBox="1"/>
            <p:nvPr/>
          </p:nvSpPr>
          <p:spPr>
            <a:xfrm>
              <a:off x="4028108" y="203963"/>
              <a:ext cx="3263343" cy="2302164"/>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Read Carefully Pdf/ Ppt.</a:t>
              </a:r>
            </a:p>
          </p:txBody>
        </p:sp>
      </p:grpSp>
      <p:grpSp>
        <p:nvGrpSpPr>
          <p:cNvPr id="10" name="Group 9">
            <a:extLst>
              <a:ext uri="{FF2B5EF4-FFF2-40B4-BE49-F238E27FC236}">
                <a16:creationId xmlns:a16="http://schemas.microsoft.com/office/drawing/2014/main" id="{6C458F79-AD16-6386-EA7D-CC7DC85E8032}"/>
              </a:ext>
            </a:extLst>
          </p:cNvPr>
          <p:cNvGrpSpPr/>
          <p:nvPr/>
        </p:nvGrpSpPr>
        <p:grpSpPr>
          <a:xfrm>
            <a:off x="8829932" y="1787758"/>
            <a:ext cx="3263343" cy="2198194"/>
            <a:chOff x="8042020" y="255948"/>
            <a:chExt cx="3263343" cy="2198194"/>
          </a:xfrm>
        </p:grpSpPr>
        <p:sp>
          <p:nvSpPr>
            <p:cNvPr id="17" name="Rectangle 16">
              <a:extLst>
                <a:ext uri="{FF2B5EF4-FFF2-40B4-BE49-F238E27FC236}">
                  <a16:creationId xmlns:a16="http://schemas.microsoft.com/office/drawing/2014/main" id="{B52CE551-FA88-ED70-9CB8-564D4323DB99}"/>
                </a:ext>
              </a:extLst>
            </p:cNvPr>
            <p:cNvSpPr/>
            <p:nvPr/>
          </p:nvSpPr>
          <p:spPr>
            <a:xfrm>
              <a:off x="8042020" y="255948"/>
              <a:ext cx="3263343" cy="2198194"/>
            </a:xfrm>
            <a:prstGeom prst="rect">
              <a:avLst/>
            </a:prstGeom>
            <a:solidFill>
              <a:srgbClr val="FFC000">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18" name="TextBox 17">
              <a:extLst>
                <a:ext uri="{FF2B5EF4-FFF2-40B4-BE49-F238E27FC236}">
                  <a16:creationId xmlns:a16="http://schemas.microsoft.com/office/drawing/2014/main" id="{A5FE9790-45D8-DB82-82EA-7E49DB91B02C}"/>
                </a:ext>
              </a:extLst>
            </p:cNvPr>
            <p:cNvSpPr txBox="1"/>
            <p:nvPr/>
          </p:nvSpPr>
          <p:spPr>
            <a:xfrm>
              <a:off x="8042020" y="255948"/>
              <a:ext cx="3263343" cy="2198194"/>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Write your Inquiries/ Questions you don`t find an answer for (Note: You should first search for the answer)</a:t>
              </a:r>
            </a:p>
          </p:txBody>
        </p:sp>
      </p:grpSp>
    </p:spTree>
    <p:extLst>
      <p:ext uri="{BB962C8B-B14F-4D97-AF65-F5344CB8AC3E}">
        <p14:creationId xmlns:p14="http://schemas.microsoft.com/office/powerpoint/2010/main" val="3886053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1645918"/>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811393"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Teaching Strategy/ Sending Questions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993272" y="5571162"/>
            <a:ext cx="1100003" cy="572400"/>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pSp>
        <p:nvGrpSpPr>
          <p:cNvPr id="4" name="Group 3">
            <a:extLst>
              <a:ext uri="{FF2B5EF4-FFF2-40B4-BE49-F238E27FC236}">
                <a16:creationId xmlns:a16="http://schemas.microsoft.com/office/drawing/2014/main" id="{F869BAF2-BEAB-81AF-3258-D433E704340B}"/>
              </a:ext>
            </a:extLst>
          </p:cNvPr>
          <p:cNvGrpSpPr/>
          <p:nvPr/>
        </p:nvGrpSpPr>
        <p:grpSpPr>
          <a:xfrm>
            <a:off x="4063651" y="2841136"/>
            <a:ext cx="719968" cy="91440"/>
            <a:chOff x="3275739" y="1309326"/>
            <a:chExt cx="719968" cy="91440"/>
          </a:xfrm>
        </p:grpSpPr>
        <p:sp>
          <p:nvSpPr>
            <p:cNvPr id="28" name="Straight Connector 3">
              <a:extLst>
                <a:ext uri="{FF2B5EF4-FFF2-40B4-BE49-F238E27FC236}">
                  <a16:creationId xmlns:a16="http://schemas.microsoft.com/office/drawing/2014/main" id="{D2C33917-5B3D-9A79-D3C7-D8D441B34656}"/>
                </a:ext>
              </a:extLst>
            </p:cNvPr>
            <p:cNvSpPr/>
            <p:nvPr/>
          </p:nvSpPr>
          <p:spPr>
            <a:xfrm>
              <a:off x="3275739" y="1309326"/>
              <a:ext cx="719968" cy="91440"/>
            </a:xfrm>
            <a:custGeom>
              <a:avLst/>
              <a:gdLst/>
              <a:ahLst/>
              <a:cxnLst/>
              <a:rect l="0" t="0" r="0" b="0"/>
              <a:pathLst>
                <a:path>
                  <a:moveTo>
                    <a:pt x="0" y="45720"/>
                  </a:moveTo>
                  <a:lnTo>
                    <a:pt x="719968" y="45720"/>
                  </a:lnTo>
                </a:path>
              </a:pathLst>
            </a:custGeom>
            <a:noFill/>
            <a:ln w="6350" cap="flat" cmpd="sng" algn="ctr">
              <a:solidFill>
                <a:srgbClr val="ED7D31">
                  <a:hueOff val="0"/>
                  <a:satOff val="0"/>
                  <a:lumOff val="0"/>
                  <a:alphaOff val="0"/>
                </a:srgbClr>
              </a:solidFill>
              <a:prstDash val="solid"/>
              <a:miter lim="800000"/>
              <a:tailEnd type="arrow"/>
            </a:ln>
            <a:effectLst/>
          </p:spPr>
        </p:sp>
        <p:sp>
          <p:nvSpPr>
            <p:cNvPr id="29" name="Straight Connector 4">
              <a:extLst>
                <a:ext uri="{FF2B5EF4-FFF2-40B4-BE49-F238E27FC236}">
                  <a16:creationId xmlns:a16="http://schemas.microsoft.com/office/drawing/2014/main" id="{55215119-6703-7A5D-EBE2-B4303369F203}"/>
                </a:ext>
              </a:extLst>
            </p:cNvPr>
            <p:cNvSpPr txBox="1"/>
            <p:nvPr/>
          </p:nvSpPr>
          <p:spPr>
            <a:xfrm>
              <a:off x="3616959" y="1351289"/>
              <a:ext cx="37528"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355600" eaLnBrk="1" fontAlgn="auto" latinLnBrk="0" hangingPunct="1">
                <a:lnSpc>
                  <a:spcPct val="90000"/>
                </a:lnSpc>
                <a:spcBef>
                  <a:spcPct val="0"/>
                </a:spcBef>
                <a:spcAft>
                  <a:spcPct val="35000"/>
                </a:spcAft>
                <a:buClrTx/>
                <a:buSzTx/>
                <a:buFontTx/>
                <a:buNone/>
                <a:tabLst/>
                <a:defRPr/>
              </a:pPr>
              <a:endParaRPr kumimoji="0" lang="en-US" sz="8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6" name="Group 5">
            <a:extLst>
              <a:ext uri="{FF2B5EF4-FFF2-40B4-BE49-F238E27FC236}">
                <a16:creationId xmlns:a16="http://schemas.microsoft.com/office/drawing/2014/main" id="{A630552E-ECA2-79E7-4C05-DA80CBA9960A}"/>
              </a:ext>
            </a:extLst>
          </p:cNvPr>
          <p:cNvGrpSpPr/>
          <p:nvPr/>
        </p:nvGrpSpPr>
        <p:grpSpPr>
          <a:xfrm>
            <a:off x="802108" y="1645920"/>
            <a:ext cx="3263343" cy="2481870"/>
            <a:chOff x="14196" y="114110"/>
            <a:chExt cx="3263343" cy="2481870"/>
          </a:xfrm>
        </p:grpSpPr>
        <p:sp>
          <p:nvSpPr>
            <p:cNvPr id="26" name="Rectangle 25">
              <a:extLst>
                <a:ext uri="{FF2B5EF4-FFF2-40B4-BE49-F238E27FC236}">
                  <a16:creationId xmlns:a16="http://schemas.microsoft.com/office/drawing/2014/main" id="{12513F10-97F6-8CC5-52E7-4043FC1CFBD8}"/>
                </a:ext>
              </a:extLst>
            </p:cNvPr>
            <p:cNvSpPr/>
            <p:nvPr/>
          </p:nvSpPr>
          <p:spPr>
            <a:xfrm>
              <a:off x="14196" y="114110"/>
              <a:ext cx="3263343" cy="2481870"/>
            </a:xfrm>
            <a:prstGeom prst="rect">
              <a:avLst/>
            </a:prstGeom>
            <a:solidFill>
              <a:srgbClr val="ED7D31">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27" name="TextBox 26">
              <a:extLst>
                <a:ext uri="{FF2B5EF4-FFF2-40B4-BE49-F238E27FC236}">
                  <a16:creationId xmlns:a16="http://schemas.microsoft.com/office/drawing/2014/main" id="{6A1AD6B8-0AFD-9607-4A32-8FF772FC868D}"/>
                </a:ext>
              </a:extLst>
            </p:cNvPr>
            <p:cNvSpPr txBox="1"/>
            <p:nvPr/>
          </p:nvSpPr>
          <p:spPr>
            <a:xfrm>
              <a:off x="14196" y="114110"/>
              <a:ext cx="3263343" cy="2481870"/>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Recorded Lecture</a:t>
              </a:r>
            </a:p>
          </p:txBody>
        </p:sp>
      </p:grpSp>
      <p:grpSp>
        <p:nvGrpSpPr>
          <p:cNvPr id="7" name="Group 6">
            <a:extLst>
              <a:ext uri="{FF2B5EF4-FFF2-40B4-BE49-F238E27FC236}">
                <a16:creationId xmlns:a16="http://schemas.microsoft.com/office/drawing/2014/main" id="{D6D3BFCD-6578-0DA3-F2A2-03D8B912C5AA}"/>
              </a:ext>
            </a:extLst>
          </p:cNvPr>
          <p:cNvGrpSpPr/>
          <p:nvPr/>
        </p:nvGrpSpPr>
        <p:grpSpPr>
          <a:xfrm>
            <a:off x="8077563" y="2841136"/>
            <a:ext cx="719968" cy="91440"/>
            <a:chOff x="7289651" y="1309326"/>
            <a:chExt cx="719968" cy="91440"/>
          </a:xfrm>
        </p:grpSpPr>
        <p:sp>
          <p:nvSpPr>
            <p:cNvPr id="23" name="Straight Connector 7">
              <a:extLst>
                <a:ext uri="{FF2B5EF4-FFF2-40B4-BE49-F238E27FC236}">
                  <a16:creationId xmlns:a16="http://schemas.microsoft.com/office/drawing/2014/main" id="{8F450A49-4F4F-0514-AB7D-C178224BAE9A}"/>
                </a:ext>
              </a:extLst>
            </p:cNvPr>
            <p:cNvSpPr/>
            <p:nvPr/>
          </p:nvSpPr>
          <p:spPr>
            <a:xfrm>
              <a:off x="7289651" y="1309326"/>
              <a:ext cx="719968" cy="91440"/>
            </a:xfrm>
            <a:custGeom>
              <a:avLst/>
              <a:gdLst/>
              <a:ahLst/>
              <a:cxnLst/>
              <a:rect l="0" t="0" r="0" b="0"/>
              <a:pathLst>
                <a:path>
                  <a:moveTo>
                    <a:pt x="0" y="45720"/>
                  </a:moveTo>
                  <a:lnTo>
                    <a:pt x="719968" y="45720"/>
                  </a:lnTo>
                </a:path>
              </a:pathLst>
            </a:custGeom>
            <a:noFill/>
            <a:ln w="6350" cap="flat" cmpd="sng" algn="ctr">
              <a:solidFill>
                <a:srgbClr val="A5A5A5">
                  <a:hueOff val="0"/>
                  <a:satOff val="0"/>
                  <a:lumOff val="0"/>
                  <a:alphaOff val="0"/>
                </a:srgbClr>
              </a:solidFill>
              <a:prstDash val="solid"/>
              <a:miter lim="800000"/>
              <a:tailEnd type="arrow"/>
            </a:ln>
            <a:effectLst/>
          </p:spPr>
        </p:sp>
        <p:sp>
          <p:nvSpPr>
            <p:cNvPr id="24" name="Straight Connector 8">
              <a:extLst>
                <a:ext uri="{FF2B5EF4-FFF2-40B4-BE49-F238E27FC236}">
                  <a16:creationId xmlns:a16="http://schemas.microsoft.com/office/drawing/2014/main" id="{346874F0-E616-8D3C-4B09-9B92E061CB0E}"/>
                </a:ext>
              </a:extLst>
            </p:cNvPr>
            <p:cNvSpPr txBox="1"/>
            <p:nvPr/>
          </p:nvSpPr>
          <p:spPr>
            <a:xfrm>
              <a:off x="7630871" y="1351289"/>
              <a:ext cx="37528"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355600" eaLnBrk="1" fontAlgn="auto" latinLnBrk="0" hangingPunct="1">
                <a:lnSpc>
                  <a:spcPct val="90000"/>
                </a:lnSpc>
                <a:spcBef>
                  <a:spcPct val="0"/>
                </a:spcBef>
                <a:spcAft>
                  <a:spcPct val="35000"/>
                </a:spcAft>
                <a:buClrTx/>
                <a:buSzTx/>
                <a:buFontTx/>
                <a:buNone/>
                <a:tabLst/>
                <a:defRPr/>
              </a:pPr>
              <a:endParaRPr kumimoji="0" lang="en-US" sz="8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8" name="Group 7">
            <a:extLst>
              <a:ext uri="{FF2B5EF4-FFF2-40B4-BE49-F238E27FC236}">
                <a16:creationId xmlns:a16="http://schemas.microsoft.com/office/drawing/2014/main" id="{77EAE707-C1B4-25EE-CB40-ED2678D47CC9}"/>
              </a:ext>
            </a:extLst>
          </p:cNvPr>
          <p:cNvGrpSpPr/>
          <p:nvPr/>
        </p:nvGrpSpPr>
        <p:grpSpPr>
          <a:xfrm>
            <a:off x="4816020" y="1735773"/>
            <a:ext cx="3263343" cy="2302164"/>
            <a:chOff x="4028108" y="203963"/>
            <a:chExt cx="3263343" cy="2302164"/>
          </a:xfrm>
        </p:grpSpPr>
        <p:sp>
          <p:nvSpPr>
            <p:cNvPr id="21" name="Rectangle 20">
              <a:extLst>
                <a:ext uri="{FF2B5EF4-FFF2-40B4-BE49-F238E27FC236}">
                  <a16:creationId xmlns:a16="http://schemas.microsoft.com/office/drawing/2014/main" id="{C36D6E61-CB8E-0538-B6BD-DB8CFAE6DD13}"/>
                </a:ext>
              </a:extLst>
            </p:cNvPr>
            <p:cNvSpPr/>
            <p:nvPr/>
          </p:nvSpPr>
          <p:spPr>
            <a:xfrm>
              <a:off x="4028108" y="203963"/>
              <a:ext cx="3263343" cy="2302164"/>
            </a:xfrm>
            <a:prstGeom prst="rect">
              <a:avLst/>
            </a:prstGeom>
            <a:solidFill>
              <a:srgbClr val="A5A5A5">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22" name="TextBox 21">
              <a:extLst>
                <a:ext uri="{FF2B5EF4-FFF2-40B4-BE49-F238E27FC236}">
                  <a16:creationId xmlns:a16="http://schemas.microsoft.com/office/drawing/2014/main" id="{6FBB0B82-056D-344F-D28E-FD03F8167E4D}"/>
                </a:ext>
              </a:extLst>
            </p:cNvPr>
            <p:cNvSpPr txBox="1"/>
            <p:nvPr/>
          </p:nvSpPr>
          <p:spPr>
            <a:xfrm>
              <a:off x="4028108" y="203963"/>
              <a:ext cx="3263343" cy="2302164"/>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Read Carefully Pdf/ Ppt.</a:t>
              </a:r>
            </a:p>
          </p:txBody>
        </p:sp>
      </p:grpSp>
      <p:grpSp>
        <p:nvGrpSpPr>
          <p:cNvPr id="9" name="Group 8">
            <a:extLst>
              <a:ext uri="{FF2B5EF4-FFF2-40B4-BE49-F238E27FC236}">
                <a16:creationId xmlns:a16="http://schemas.microsoft.com/office/drawing/2014/main" id="{B9A62250-E426-E5AC-BBDE-A80E8FCFB513}"/>
              </a:ext>
            </a:extLst>
          </p:cNvPr>
          <p:cNvGrpSpPr/>
          <p:nvPr/>
        </p:nvGrpSpPr>
        <p:grpSpPr>
          <a:xfrm>
            <a:off x="2433779" y="3984153"/>
            <a:ext cx="8027824" cy="861806"/>
            <a:chOff x="1645867" y="2452343"/>
            <a:chExt cx="8027824" cy="861806"/>
          </a:xfrm>
        </p:grpSpPr>
        <p:sp>
          <p:nvSpPr>
            <p:cNvPr id="19" name="Straight Connector 11">
              <a:extLst>
                <a:ext uri="{FF2B5EF4-FFF2-40B4-BE49-F238E27FC236}">
                  <a16:creationId xmlns:a16="http://schemas.microsoft.com/office/drawing/2014/main" id="{8ACB5718-414B-610B-36F6-E4CE6BC249D5}"/>
                </a:ext>
              </a:extLst>
            </p:cNvPr>
            <p:cNvSpPr/>
            <p:nvPr/>
          </p:nvSpPr>
          <p:spPr>
            <a:xfrm>
              <a:off x="1645867" y="2452343"/>
              <a:ext cx="8027824" cy="861806"/>
            </a:xfrm>
            <a:custGeom>
              <a:avLst/>
              <a:gdLst/>
              <a:ahLst/>
              <a:cxnLst/>
              <a:rect l="0" t="0" r="0" b="0"/>
              <a:pathLst>
                <a:path>
                  <a:moveTo>
                    <a:pt x="8027824" y="0"/>
                  </a:moveTo>
                  <a:lnTo>
                    <a:pt x="8027824" y="448003"/>
                  </a:lnTo>
                  <a:lnTo>
                    <a:pt x="0" y="448003"/>
                  </a:lnTo>
                  <a:lnTo>
                    <a:pt x="0" y="861806"/>
                  </a:lnTo>
                </a:path>
              </a:pathLst>
            </a:custGeom>
            <a:noFill/>
            <a:ln w="6350" cap="flat" cmpd="sng" algn="ctr">
              <a:solidFill>
                <a:srgbClr val="FFC000">
                  <a:hueOff val="0"/>
                  <a:satOff val="0"/>
                  <a:lumOff val="0"/>
                  <a:alphaOff val="0"/>
                </a:srgbClr>
              </a:solidFill>
              <a:prstDash val="solid"/>
              <a:miter lim="800000"/>
              <a:tailEnd type="arrow"/>
            </a:ln>
            <a:effectLst/>
          </p:spPr>
        </p:sp>
        <p:sp>
          <p:nvSpPr>
            <p:cNvPr id="20" name="Straight Connector 12">
              <a:extLst>
                <a:ext uri="{FF2B5EF4-FFF2-40B4-BE49-F238E27FC236}">
                  <a16:creationId xmlns:a16="http://schemas.microsoft.com/office/drawing/2014/main" id="{3A3B527C-E178-786C-A700-1247CECD02B7}"/>
                </a:ext>
              </a:extLst>
            </p:cNvPr>
            <p:cNvSpPr txBox="1"/>
            <p:nvPr/>
          </p:nvSpPr>
          <p:spPr>
            <a:xfrm>
              <a:off x="5457848" y="2879490"/>
              <a:ext cx="403863"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355600" eaLnBrk="1" fontAlgn="auto" latinLnBrk="0" hangingPunct="1">
                <a:lnSpc>
                  <a:spcPct val="90000"/>
                </a:lnSpc>
                <a:spcBef>
                  <a:spcPct val="0"/>
                </a:spcBef>
                <a:spcAft>
                  <a:spcPct val="35000"/>
                </a:spcAft>
                <a:buClrTx/>
                <a:buSzTx/>
                <a:buFontTx/>
                <a:buNone/>
                <a:tabLst/>
                <a:defRPr/>
              </a:pPr>
              <a:endParaRPr kumimoji="0" lang="en-US" sz="8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10" name="Group 9">
            <a:extLst>
              <a:ext uri="{FF2B5EF4-FFF2-40B4-BE49-F238E27FC236}">
                <a16:creationId xmlns:a16="http://schemas.microsoft.com/office/drawing/2014/main" id="{6C458F79-AD16-6386-EA7D-CC7DC85E8032}"/>
              </a:ext>
            </a:extLst>
          </p:cNvPr>
          <p:cNvGrpSpPr/>
          <p:nvPr/>
        </p:nvGrpSpPr>
        <p:grpSpPr>
          <a:xfrm>
            <a:off x="8829932" y="1787758"/>
            <a:ext cx="3263343" cy="2198194"/>
            <a:chOff x="8042020" y="255948"/>
            <a:chExt cx="3263343" cy="2198194"/>
          </a:xfrm>
        </p:grpSpPr>
        <p:sp>
          <p:nvSpPr>
            <p:cNvPr id="17" name="Rectangle 16">
              <a:extLst>
                <a:ext uri="{FF2B5EF4-FFF2-40B4-BE49-F238E27FC236}">
                  <a16:creationId xmlns:a16="http://schemas.microsoft.com/office/drawing/2014/main" id="{B52CE551-FA88-ED70-9CB8-564D4323DB99}"/>
                </a:ext>
              </a:extLst>
            </p:cNvPr>
            <p:cNvSpPr/>
            <p:nvPr/>
          </p:nvSpPr>
          <p:spPr>
            <a:xfrm>
              <a:off x="8042020" y="255948"/>
              <a:ext cx="3263343" cy="2198194"/>
            </a:xfrm>
            <a:prstGeom prst="rect">
              <a:avLst/>
            </a:prstGeom>
            <a:solidFill>
              <a:srgbClr val="FFC000">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18" name="TextBox 17">
              <a:extLst>
                <a:ext uri="{FF2B5EF4-FFF2-40B4-BE49-F238E27FC236}">
                  <a16:creationId xmlns:a16="http://schemas.microsoft.com/office/drawing/2014/main" id="{A5FE9790-45D8-DB82-82EA-7E49DB91B02C}"/>
                </a:ext>
              </a:extLst>
            </p:cNvPr>
            <p:cNvSpPr txBox="1"/>
            <p:nvPr/>
          </p:nvSpPr>
          <p:spPr>
            <a:xfrm>
              <a:off x="8042020" y="255948"/>
              <a:ext cx="3263343" cy="2198194"/>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Write your Inquiries/ Questions you don`t find an answer for (Note: You should first search for the answer)</a:t>
              </a:r>
            </a:p>
          </p:txBody>
        </p:sp>
      </p:grpSp>
      <p:grpSp>
        <p:nvGrpSpPr>
          <p:cNvPr id="11" name="Group 10">
            <a:extLst>
              <a:ext uri="{FF2B5EF4-FFF2-40B4-BE49-F238E27FC236}">
                <a16:creationId xmlns:a16="http://schemas.microsoft.com/office/drawing/2014/main" id="{3236DCB6-A9A0-8C30-1E25-4BE72D4FC8C1}"/>
              </a:ext>
            </a:extLst>
          </p:cNvPr>
          <p:cNvGrpSpPr/>
          <p:nvPr/>
        </p:nvGrpSpPr>
        <p:grpSpPr>
          <a:xfrm>
            <a:off x="802108" y="4878360"/>
            <a:ext cx="3263343" cy="1958005"/>
            <a:chOff x="14196" y="3346550"/>
            <a:chExt cx="3263343" cy="1958005"/>
          </a:xfrm>
        </p:grpSpPr>
        <p:sp>
          <p:nvSpPr>
            <p:cNvPr id="15" name="Rectangle 14">
              <a:extLst>
                <a:ext uri="{FF2B5EF4-FFF2-40B4-BE49-F238E27FC236}">
                  <a16:creationId xmlns:a16="http://schemas.microsoft.com/office/drawing/2014/main" id="{CBB97DDD-0BB9-1408-D362-E2156D1CBFAB}"/>
                </a:ext>
              </a:extLst>
            </p:cNvPr>
            <p:cNvSpPr/>
            <p:nvPr/>
          </p:nvSpPr>
          <p:spPr>
            <a:xfrm>
              <a:off x="14196" y="3346550"/>
              <a:ext cx="3263343" cy="1958005"/>
            </a:xfrm>
            <a:prstGeom prst="rect">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16" name="TextBox 15">
              <a:extLst>
                <a:ext uri="{FF2B5EF4-FFF2-40B4-BE49-F238E27FC236}">
                  <a16:creationId xmlns:a16="http://schemas.microsoft.com/office/drawing/2014/main" id="{10651F56-F80E-BD6D-490C-FE673D8DE5A2}"/>
                </a:ext>
              </a:extLst>
            </p:cNvPr>
            <p:cNvSpPr txBox="1"/>
            <p:nvPr/>
          </p:nvSpPr>
          <p:spPr>
            <a:xfrm>
              <a:off x="14196" y="3346550"/>
              <a:ext cx="3263343" cy="1958005"/>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If you can`t find answer: Send it to me by Email</a:t>
              </a:r>
            </a:p>
          </p:txBody>
        </p:sp>
      </p:grpSp>
      <p:grpSp>
        <p:nvGrpSpPr>
          <p:cNvPr id="12" name="Group 11">
            <a:extLst>
              <a:ext uri="{FF2B5EF4-FFF2-40B4-BE49-F238E27FC236}">
                <a16:creationId xmlns:a16="http://schemas.microsoft.com/office/drawing/2014/main" id="{20B6A0A3-2F59-7919-C372-89F20A8A35F9}"/>
              </a:ext>
            </a:extLst>
          </p:cNvPr>
          <p:cNvGrpSpPr/>
          <p:nvPr/>
        </p:nvGrpSpPr>
        <p:grpSpPr>
          <a:xfrm>
            <a:off x="4816020" y="4878360"/>
            <a:ext cx="3263343" cy="1958005"/>
            <a:chOff x="4028108" y="3346550"/>
            <a:chExt cx="3263343" cy="1958005"/>
          </a:xfrm>
        </p:grpSpPr>
        <p:sp>
          <p:nvSpPr>
            <p:cNvPr id="13" name="Rectangle 12">
              <a:extLst>
                <a:ext uri="{FF2B5EF4-FFF2-40B4-BE49-F238E27FC236}">
                  <a16:creationId xmlns:a16="http://schemas.microsoft.com/office/drawing/2014/main" id="{E533B2D4-1D32-07C0-D4F0-49A2A71832A8}"/>
                </a:ext>
              </a:extLst>
            </p:cNvPr>
            <p:cNvSpPr/>
            <p:nvPr/>
          </p:nvSpPr>
          <p:spPr>
            <a:xfrm>
              <a:off x="4028108" y="3346550"/>
              <a:ext cx="3263343" cy="1958005"/>
            </a:xfrm>
            <a:prstGeom prst="rect">
              <a:avLst/>
            </a:prstGeom>
            <a:solidFill>
              <a:srgbClr val="70AD47">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14" name="TextBox 13">
              <a:extLst>
                <a:ext uri="{FF2B5EF4-FFF2-40B4-BE49-F238E27FC236}">
                  <a16:creationId xmlns:a16="http://schemas.microsoft.com/office/drawing/2014/main" id="{901AA351-66D4-84C5-BBCD-8AA2A16632BB}"/>
                </a:ext>
              </a:extLst>
            </p:cNvPr>
            <p:cNvSpPr txBox="1"/>
            <p:nvPr/>
          </p:nvSpPr>
          <p:spPr>
            <a:xfrm>
              <a:off x="4028108" y="3346550"/>
              <a:ext cx="3263343" cy="1958005"/>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I`ll answer you in the second Online lecture</a:t>
              </a:r>
            </a:p>
          </p:txBody>
        </p:sp>
      </p:grpSp>
      <p:sp>
        <p:nvSpPr>
          <p:cNvPr id="31" name="TextBox 30">
            <a:extLst>
              <a:ext uri="{FF2B5EF4-FFF2-40B4-BE49-F238E27FC236}">
                <a16:creationId xmlns:a16="http://schemas.microsoft.com/office/drawing/2014/main" id="{66C271AD-236A-D698-A5AF-96BF7D3EAB84}"/>
              </a:ext>
            </a:extLst>
          </p:cNvPr>
          <p:cNvSpPr txBox="1"/>
          <p:nvPr/>
        </p:nvSpPr>
        <p:spPr>
          <a:xfrm>
            <a:off x="3626723" y="4382616"/>
            <a:ext cx="5911948" cy="584775"/>
          </a:xfrm>
          <a:prstGeom prst="rect">
            <a:avLst/>
          </a:prstGeom>
          <a:noFill/>
        </p:spPr>
        <p:txBody>
          <a:bodyPr wrap="square">
            <a:spAutoFit/>
          </a:bodyPr>
          <a:lstStyle/>
          <a:p>
            <a:pPr lvl="0" algn="ctr"/>
            <a:r>
              <a:rPr lang="en-US" sz="3200" b="1" dirty="0">
                <a:solidFill>
                  <a:srgbClr val="0070C0"/>
                </a:solidFill>
              </a:rPr>
              <a:t>E-Mail: mona.mostafa@esu.ac.ae</a:t>
            </a:r>
          </a:p>
        </p:txBody>
      </p:sp>
    </p:spTree>
    <p:extLst>
      <p:ext uri="{BB962C8B-B14F-4D97-AF65-F5344CB8AC3E}">
        <p14:creationId xmlns:p14="http://schemas.microsoft.com/office/powerpoint/2010/main" val="3136691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157558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5"/>
            <a:ext cx="4963302"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Online Lecture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pSp>
        <p:nvGrpSpPr>
          <p:cNvPr id="4" name="Group 3">
            <a:extLst>
              <a:ext uri="{FF2B5EF4-FFF2-40B4-BE49-F238E27FC236}">
                <a16:creationId xmlns:a16="http://schemas.microsoft.com/office/drawing/2014/main" id="{3FC96314-A393-0AB9-EE76-D91061241FE6}"/>
              </a:ext>
            </a:extLst>
          </p:cNvPr>
          <p:cNvGrpSpPr/>
          <p:nvPr/>
        </p:nvGrpSpPr>
        <p:grpSpPr>
          <a:xfrm>
            <a:off x="3541851" y="2770798"/>
            <a:ext cx="719968" cy="91440"/>
            <a:chOff x="3275739" y="1309326"/>
            <a:chExt cx="719968" cy="91440"/>
          </a:xfrm>
        </p:grpSpPr>
        <p:sp>
          <p:nvSpPr>
            <p:cNvPr id="31" name="Straight Connector 3">
              <a:extLst>
                <a:ext uri="{FF2B5EF4-FFF2-40B4-BE49-F238E27FC236}">
                  <a16:creationId xmlns:a16="http://schemas.microsoft.com/office/drawing/2014/main" id="{BA4F130A-EDBA-E535-1349-B7ACA8C7BA1E}"/>
                </a:ext>
              </a:extLst>
            </p:cNvPr>
            <p:cNvSpPr/>
            <p:nvPr/>
          </p:nvSpPr>
          <p:spPr>
            <a:xfrm>
              <a:off x="3275739" y="1309326"/>
              <a:ext cx="719968" cy="91440"/>
            </a:xfrm>
            <a:custGeom>
              <a:avLst/>
              <a:gdLst/>
              <a:ahLst/>
              <a:cxnLst/>
              <a:rect l="0" t="0" r="0" b="0"/>
              <a:pathLst>
                <a:path>
                  <a:moveTo>
                    <a:pt x="0" y="45720"/>
                  </a:moveTo>
                  <a:lnTo>
                    <a:pt x="719968" y="45720"/>
                  </a:lnTo>
                </a:path>
              </a:pathLst>
            </a:custGeom>
            <a:noFill/>
            <a:ln w="6350" cap="flat" cmpd="sng" algn="ctr">
              <a:solidFill>
                <a:srgbClr val="ED7D31">
                  <a:hueOff val="0"/>
                  <a:satOff val="0"/>
                  <a:lumOff val="0"/>
                  <a:alphaOff val="0"/>
                </a:srgbClr>
              </a:solidFill>
              <a:prstDash val="solid"/>
              <a:miter lim="800000"/>
              <a:tailEnd type="arrow"/>
            </a:ln>
            <a:effectLst/>
          </p:spPr>
        </p:sp>
        <p:sp>
          <p:nvSpPr>
            <p:cNvPr id="32" name="Straight Connector 4">
              <a:extLst>
                <a:ext uri="{FF2B5EF4-FFF2-40B4-BE49-F238E27FC236}">
                  <a16:creationId xmlns:a16="http://schemas.microsoft.com/office/drawing/2014/main" id="{F5ECBCEE-73C9-7E5F-0673-1E62AC075482}"/>
                </a:ext>
              </a:extLst>
            </p:cNvPr>
            <p:cNvSpPr txBox="1"/>
            <p:nvPr/>
          </p:nvSpPr>
          <p:spPr>
            <a:xfrm>
              <a:off x="3616959" y="1351289"/>
              <a:ext cx="37528"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355600" eaLnBrk="1" fontAlgn="auto" latinLnBrk="0" hangingPunct="1">
                <a:lnSpc>
                  <a:spcPct val="90000"/>
                </a:lnSpc>
                <a:spcBef>
                  <a:spcPct val="0"/>
                </a:spcBef>
                <a:spcAft>
                  <a:spcPct val="35000"/>
                </a:spcAft>
                <a:buClrTx/>
                <a:buSzTx/>
                <a:buFontTx/>
                <a:buNone/>
                <a:tabLst/>
                <a:defRPr/>
              </a:pPr>
              <a:endParaRPr kumimoji="0" lang="en-US" sz="8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6" name="Group 5">
            <a:extLst>
              <a:ext uri="{FF2B5EF4-FFF2-40B4-BE49-F238E27FC236}">
                <a16:creationId xmlns:a16="http://schemas.microsoft.com/office/drawing/2014/main" id="{107628DD-6F5F-F905-1F04-958B000D373F}"/>
              </a:ext>
            </a:extLst>
          </p:cNvPr>
          <p:cNvGrpSpPr/>
          <p:nvPr/>
        </p:nvGrpSpPr>
        <p:grpSpPr>
          <a:xfrm>
            <a:off x="280308" y="1575582"/>
            <a:ext cx="3263343" cy="2481870"/>
            <a:chOff x="14196" y="114110"/>
            <a:chExt cx="3263343" cy="2481870"/>
          </a:xfrm>
        </p:grpSpPr>
        <p:sp>
          <p:nvSpPr>
            <p:cNvPr id="29" name="Rectangle 28">
              <a:extLst>
                <a:ext uri="{FF2B5EF4-FFF2-40B4-BE49-F238E27FC236}">
                  <a16:creationId xmlns:a16="http://schemas.microsoft.com/office/drawing/2014/main" id="{C545FEA8-8026-4C50-75ED-21D2C664B1B3}"/>
                </a:ext>
              </a:extLst>
            </p:cNvPr>
            <p:cNvSpPr/>
            <p:nvPr/>
          </p:nvSpPr>
          <p:spPr>
            <a:xfrm>
              <a:off x="14196" y="114110"/>
              <a:ext cx="3263343" cy="2481870"/>
            </a:xfrm>
            <a:prstGeom prst="rect">
              <a:avLst/>
            </a:prstGeom>
            <a:solidFill>
              <a:srgbClr val="ED7D31">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30" name="TextBox 29">
              <a:extLst>
                <a:ext uri="{FF2B5EF4-FFF2-40B4-BE49-F238E27FC236}">
                  <a16:creationId xmlns:a16="http://schemas.microsoft.com/office/drawing/2014/main" id="{D60938FC-8C27-C816-B7AC-657245CE98FD}"/>
                </a:ext>
              </a:extLst>
            </p:cNvPr>
            <p:cNvSpPr txBox="1"/>
            <p:nvPr/>
          </p:nvSpPr>
          <p:spPr>
            <a:xfrm>
              <a:off x="14196" y="114110"/>
              <a:ext cx="3263343" cy="2481870"/>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Answers your Questions/ Inquiries (Only that were sent to me before the lecture)</a:t>
              </a:r>
            </a:p>
          </p:txBody>
        </p:sp>
      </p:grpSp>
      <p:grpSp>
        <p:nvGrpSpPr>
          <p:cNvPr id="7" name="Group 6">
            <a:extLst>
              <a:ext uri="{FF2B5EF4-FFF2-40B4-BE49-F238E27FC236}">
                <a16:creationId xmlns:a16="http://schemas.microsoft.com/office/drawing/2014/main" id="{9C832254-0D72-A0AB-09EF-CC8D47FCEC40}"/>
              </a:ext>
            </a:extLst>
          </p:cNvPr>
          <p:cNvGrpSpPr/>
          <p:nvPr/>
        </p:nvGrpSpPr>
        <p:grpSpPr>
          <a:xfrm>
            <a:off x="7555763" y="2770798"/>
            <a:ext cx="719968" cy="91440"/>
            <a:chOff x="7289651" y="1309326"/>
            <a:chExt cx="719968" cy="91440"/>
          </a:xfrm>
        </p:grpSpPr>
        <p:sp>
          <p:nvSpPr>
            <p:cNvPr id="27" name="Straight Connector 7">
              <a:extLst>
                <a:ext uri="{FF2B5EF4-FFF2-40B4-BE49-F238E27FC236}">
                  <a16:creationId xmlns:a16="http://schemas.microsoft.com/office/drawing/2014/main" id="{832DC361-E148-52FF-7993-31ED5BA2A4D8}"/>
                </a:ext>
              </a:extLst>
            </p:cNvPr>
            <p:cNvSpPr/>
            <p:nvPr/>
          </p:nvSpPr>
          <p:spPr>
            <a:xfrm>
              <a:off x="7289651" y="1309326"/>
              <a:ext cx="719968" cy="91440"/>
            </a:xfrm>
            <a:custGeom>
              <a:avLst/>
              <a:gdLst/>
              <a:ahLst/>
              <a:cxnLst/>
              <a:rect l="0" t="0" r="0" b="0"/>
              <a:pathLst>
                <a:path>
                  <a:moveTo>
                    <a:pt x="0" y="45720"/>
                  </a:moveTo>
                  <a:lnTo>
                    <a:pt x="719968" y="45720"/>
                  </a:lnTo>
                </a:path>
              </a:pathLst>
            </a:custGeom>
            <a:noFill/>
            <a:ln w="6350" cap="flat" cmpd="sng" algn="ctr">
              <a:solidFill>
                <a:srgbClr val="A5A5A5">
                  <a:hueOff val="0"/>
                  <a:satOff val="0"/>
                  <a:lumOff val="0"/>
                  <a:alphaOff val="0"/>
                </a:srgbClr>
              </a:solidFill>
              <a:prstDash val="solid"/>
              <a:miter lim="800000"/>
              <a:tailEnd type="arrow"/>
            </a:ln>
            <a:effectLst/>
          </p:spPr>
        </p:sp>
        <p:sp>
          <p:nvSpPr>
            <p:cNvPr id="28" name="Straight Connector 8">
              <a:extLst>
                <a:ext uri="{FF2B5EF4-FFF2-40B4-BE49-F238E27FC236}">
                  <a16:creationId xmlns:a16="http://schemas.microsoft.com/office/drawing/2014/main" id="{8F96E958-8FE0-2931-032D-2BB8E339202F}"/>
                </a:ext>
              </a:extLst>
            </p:cNvPr>
            <p:cNvSpPr txBox="1"/>
            <p:nvPr/>
          </p:nvSpPr>
          <p:spPr>
            <a:xfrm>
              <a:off x="7630871" y="1351289"/>
              <a:ext cx="37528"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355600" eaLnBrk="1" fontAlgn="auto" latinLnBrk="0" hangingPunct="1">
                <a:lnSpc>
                  <a:spcPct val="90000"/>
                </a:lnSpc>
                <a:spcBef>
                  <a:spcPct val="0"/>
                </a:spcBef>
                <a:spcAft>
                  <a:spcPct val="35000"/>
                </a:spcAft>
                <a:buClrTx/>
                <a:buSzTx/>
                <a:buFontTx/>
                <a:buNone/>
                <a:tabLst/>
                <a:defRPr/>
              </a:pPr>
              <a:endParaRPr kumimoji="0" lang="en-US" sz="8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8" name="Group 7">
            <a:extLst>
              <a:ext uri="{FF2B5EF4-FFF2-40B4-BE49-F238E27FC236}">
                <a16:creationId xmlns:a16="http://schemas.microsoft.com/office/drawing/2014/main" id="{6469B783-9EDE-75FB-D58B-690171B5D0CF}"/>
              </a:ext>
            </a:extLst>
          </p:cNvPr>
          <p:cNvGrpSpPr/>
          <p:nvPr/>
        </p:nvGrpSpPr>
        <p:grpSpPr>
          <a:xfrm>
            <a:off x="4294220" y="1665435"/>
            <a:ext cx="3263343" cy="2302164"/>
            <a:chOff x="4028108" y="203963"/>
            <a:chExt cx="3263343" cy="2302164"/>
          </a:xfrm>
        </p:grpSpPr>
        <p:sp>
          <p:nvSpPr>
            <p:cNvPr id="24" name="Rectangle 23">
              <a:extLst>
                <a:ext uri="{FF2B5EF4-FFF2-40B4-BE49-F238E27FC236}">
                  <a16:creationId xmlns:a16="http://schemas.microsoft.com/office/drawing/2014/main" id="{7795B5A7-44DC-3425-05B1-C8F518CD636B}"/>
                </a:ext>
              </a:extLst>
            </p:cNvPr>
            <p:cNvSpPr/>
            <p:nvPr/>
          </p:nvSpPr>
          <p:spPr>
            <a:xfrm>
              <a:off x="4028108" y="203963"/>
              <a:ext cx="3263343" cy="2302164"/>
            </a:xfrm>
            <a:prstGeom prst="rect">
              <a:avLst/>
            </a:prstGeom>
            <a:solidFill>
              <a:srgbClr val="A5A5A5">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26" name="TextBox 25">
              <a:extLst>
                <a:ext uri="{FF2B5EF4-FFF2-40B4-BE49-F238E27FC236}">
                  <a16:creationId xmlns:a16="http://schemas.microsoft.com/office/drawing/2014/main" id="{FF10AB53-CEAC-EB91-7105-B80961856070}"/>
                </a:ext>
              </a:extLst>
            </p:cNvPr>
            <p:cNvSpPr txBox="1"/>
            <p:nvPr/>
          </p:nvSpPr>
          <p:spPr>
            <a:xfrm>
              <a:off x="4028108" y="203963"/>
              <a:ext cx="3263343" cy="2302164"/>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Will give you Important Questions/ research papers</a:t>
              </a:r>
            </a:p>
          </p:txBody>
        </p:sp>
      </p:grpSp>
      <p:grpSp>
        <p:nvGrpSpPr>
          <p:cNvPr id="9" name="Group 8">
            <a:extLst>
              <a:ext uri="{FF2B5EF4-FFF2-40B4-BE49-F238E27FC236}">
                <a16:creationId xmlns:a16="http://schemas.microsoft.com/office/drawing/2014/main" id="{31AB3710-D4B6-BA9C-5A65-85D6EB5F6E49}"/>
              </a:ext>
            </a:extLst>
          </p:cNvPr>
          <p:cNvGrpSpPr/>
          <p:nvPr/>
        </p:nvGrpSpPr>
        <p:grpSpPr>
          <a:xfrm>
            <a:off x="1911979" y="3793721"/>
            <a:ext cx="8027824" cy="981901"/>
            <a:chOff x="1645867" y="2332249"/>
            <a:chExt cx="8027824" cy="981901"/>
          </a:xfrm>
        </p:grpSpPr>
        <p:sp>
          <p:nvSpPr>
            <p:cNvPr id="22" name="Straight Connector 11">
              <a:extLst>
                <a:ext uri="{FF2B5EF4-FFF2-40B4-BE49-F238E27FC236}">
                  <a16:creationId xmlns:a16="http://schemas.microsoft.com/office/drawing/2014/main" id="{46665D3F-A439-2598-E41D-6ADFD45D8C3A}"/>
                </a:ext>
              </a:extLst>
            </p:cNvPr>
            <p:cNvSpPr/>
            <p:nvPr/>
          </p:nvSpPr>
          <p:spPr>
            <a:xfrm>
              <a:off x="1645867" y="2332249"/>
              <a:ext cx="8027824" cy="981901"/>
            </a:xfrm>
            <a:custGeom>
              <a:avLst/>
              <a:gdLst/>
              <a:ahLst/>
              <a:cxnLst/>
              <a:rect l="0" t="0" r="0" b="0"/>
              <a:pathLst>
                <a:path>
                  <a:moveTo>
                    <a:pt x="8027824" y="0"/>
                  </a:moveTo>
                  <a:lnTo>
                    <a:pt x="8027824" y="508050"/>
                  </a:lnTo>
                  <a:lnTo>
                    <a:pt x="0" y="508050"/>
                  </a:lnTo>
                  <a:lnTo>
                    <a:pt x="0" y="981901"/>
                  </a:lnTo>
                </a:path>
              </a:pathLst>
            </a:custGeom>
            <a:noFill/>
            <a:ln w="6350" cap="flat" cmpd="sng" algn="ctr">
              <a:solidFill>
                <a:srgbClr val="FFC000">
                  <a:hueOff val="0"/>
                  <a:satOff val="0"/>
                  <a:lumOff val="0"/>
                  <a:alphaOff val="0"/>
                </a:srgbClr>
              </a:solidFill>
              <a:prstDash val="solid"/>
              <a:miter lim="800000"/>
              <a:tailEnd type="arrow"/>
            </a:ln>
            <a:effectLst/>
          </p:spPr>
        </p:sp>
        <p:sp>
          <p:nvSpPr>
            <p:cNvPr id="23" name="Straight Connector 12">
              <a:extLst>
                <a:ext uri="{FF2B5EF4-FFF2-40B4-BE49-F238E27FC236}">
                  <a16:creationId xmlns:a16="http://schemas.microsoft.com/office/drawing/2014/main" id="{6CDA52F3-DE0C-879C-F024-6FCEC870327F}"/>
                </a:ext>
              </a:extLst>
            </p:cNvPr>
            <p:cNvSpPr txBox="1"/>
            <p:nvPr/>
          </p:nvSpPr>
          <p:spPr>
            <a:xfrm>
              <a:off x="5457494" y="2819443"/>
              <a:ext cx="404571"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222250" eaLnBrk="1" fontAlgn="auto" latinLnBrk="0" hangingPunct="1">
                <a:lnSpc>
                  <a:spcPct val="90000"/>
                </a:lnSpc>
                <a:spcBef>
                  <a:spcPct val="0"/>
                </a:spcBef>
                <a:spcAft>
                  <a:spcPct val="35000"/>
                </a:spcAft>
                <a:buClrTx/>
                <a:buSzTx/>
                <a:buFontTx/>
                <a:buNone/>
                <a:tabLst/>
                <a:defRPr/>
              </a:pPr>
              <a:endParaRPr kumimoji="0" lang="en-US" sz="5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10" name="Group 9">
            <a:extLst>
              <a:ext uri="{FF2B5EF4-FFF2-40B4-BE49-F238E27FC236}">
                <a16:creationId xmlns:a16="http://schemas.microsoft.com/office/drawing/2014/main" id="{25322A88-D11D-A66C-B056-A414AC590637}"/>
              </a:ext>
            </a:extLst>
          </p:cNvPr>
          <p:cNvGrpSpPr/>
          <p:nvPr/>
        </p:nvGrpSpPr>
        <p:grpSpPr>
          <a:xfrm>
            <a:off x="8308132" y="1837515"/>
            <a:ext cx="3263343" cy="1958005"/>
            <a:chOff x="8042020" y="376043"/>
            <a:chExt cx="3263343" cy="1958005"/>
          </a:xfrm>
        </p:grpSpPr>
        <p:sp>
          <p:nvSpPr>
            <p:cNvPr id="20" name="Rectangle 19">
              <a:extLst>
                <a:ext uri="{FF2B5EF4-FFF2-40B4-BE49-F238E27FC236}">
                  <a16:creationId xmlns:a16="http://schemas.microsoft.com/office/drawing/2014/main" id="{A1FB2884-EE1B-4539-627C-E62671E64E38}"/>
                </a:ext>
              </a:extLst>
            </p:cNvPr>
            <p:cNvSpPr/>
            <p:nvPr/>
          </p:nvSpPr>
          <p:spPr>
            <a:xfrm>
              <a:off x="8042020" y="376043"/>
              <a:ext cx="3263343" cy="1958005"/>
            </a:xfrm>
            <a:prstGeom prst="rect">
              <a:avLst/>
            </a:prstGeom>
            <a:solidFill>
              <a:srgbClr val="FFC000">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21" name="TextBox 20">
              <a:extLst>
                <a:ext uri="{FF2B5EF4-FFF2-40B4-BE49-F238E27FC236}">
                  <a16:creationId xmlns:a16="http://schemas.microsoft.com/office/drawing/2014/main" id="{FADC6B13-7B21-B2E0-8FB9-307D4DA7E513}"/>
                </a:ext>
              </a:extLst>
            </p:cNvPr>
            <p:cNvSpPr txBox="1"/>
            <p:nvPr/>
          </p:nvSpPr>
          <p:spPr>
            <a:xfrm>
              <a:off x="8042020" y="376043"/>
              <a:ext cx="3263343" cy="1958005"/>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ysClr val="window" lastClr="FFFFFF"/>
                  </a:solidFill>
                  <a:effectLst/>
                  <a:uLnTx/>
                  <a:uFillTx/>
                  <a:latin typeface="Calibri" panose="020F0502020204030204"/>
                  <a:ea typeface="+mn-ea"/>
                  <a:cs typeface="+mn-cs"/>
                </a:rPr>
                <a:t>Topic</a:t>
              </a:r>
            </a:p>
          </p:txBody>
        </p:sp>
      </p:grpSp>
      <p:grpSp>
        <p:nvGrpSpPr>
          <p:cNvPr id="11" name="Group 10">
            <a:extLst>
              <a:ext uri="{FF2B5EF4-FFF2-40B4-BE49-F238E27FC236}">
                <a16:creationId xmlns:a16="http://schemas.microsoft.com/office/drawing/2014/main" id="{19B9F365-4066-C49B-B8C6-2F927AA1E2DC}"/>
              </a:ext>
            </a:extLst>
          </p:cNvPr>
          <p:cNvGrpSpPr/>
          <p:nvPr/>
        </p:nvGrpSpPr>
        <p:grpSpPr>
          <a:xfrm>
            <a:off x="3541851" y="5741305"/>
            <a:ext cx="719968" cy="91440"/>
            <a:chOff x="3275739" y="4279833"/>
            <a:chExt cx="719968" cy="91440"/>
          </a:xfrm>
        </p:grpSpPr>
        <p:sp>
          <p:nvSpPr>
            <p:cNvPr id="18" name="Straight Connector 15">
              <a:extLst>
                <a:ext uri="{FF2B5EF4-FFF2-40B4-BE49-F238E27FC236}">
                  <a16:creationId xmlns:a16="http://schemas.microsoft.com/office/drawing/2014/main" id="{6B9046AE-A884-D213-33C6-539DDA8DB104}"/>
                </a:ext>
              </a:extLst>
            </p:cNvPr>
            <p:cNvSpPr/>
            <p:nvPr/>
          </p:nvSpPr>
          <p:spPr>
            <a:xfrm>
              <a:off x="3275739" y="4279833"/>
              <a:ext cx="719968" cy="91440"/>
            </a:xfrm>
            <a:custGeom>
              <a:avLst/>
              <a:gdLst/>
              <a:ahLst/>
              <a:cxnLst/>
              <a:rect l="0" t="0" r="0" b="0"/>
              <a:pathLst>
                <a:path>
                  <a:moveTo>
                    <a:pt x="0" y="45720"/>
                  </a:moveTo>
                  <a:lnTo>
                    <a:pt x="719968" y="45720"/>
                  </a:lnTo>
                </a:path>
              </a:pathLst>
            </a:custGeom>
            <a:noFill/>
            <a:ln w="6350" cap="flat" cmpd="sng" algn="ctr">
              <a:solidFill>
                <a:srgbClr val="4472C4">
                  <a:hueOff val="0"/>
                  <a:satOff val="0"/>
                  <a:lumOff val="0"/>
                  <a:alphaOff val="0"/>
                </a:srgbClr>
              </a:solidFill>
              <a:prstDash val="solid"/>
              <a:miter lim="800000"/>
              <a:tailEnd type="arrow"/>
            </a:ln>
            <a:effectLst/>
          </p:spPr>
        </p:sp>
        <p:sp>
          <p:nvSpPr>
            <p:cNvPr id="19" name="Straight Connector 16">
              <a:extLst>
                <a:ext uri="{FF2B5EF4-FFF2-40B4-BE49-F238E27FC236}">
                  <a16:creationId xmlns:a16="http://schemas.microsoft.com/office/drawing/2014/main" id="{F8EDAEC3-E1CE-A20B-B363-C1CB3F44F513}"/>
                </a:ext>
              </a:extLst>
            </p:cNvPr>
            <p:cNvSpPr txBox="1"/>
            <p:nvPr/>
          </p:nvSpPr>
          <p:spPr>
            <a:xfrm>
              <a:off x="3616959" y="4321796"/>
              <a:ext cx="37528"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355600" eaLnBrk="1" fontAlgn="auto" latinLnBrk="0" hangingPunct="1">
                <a:lnSpc>
                  <a:spcPct val="90000"/>
                </a:lnSpc>
                <a:spcBef>
                  <a:spcPct val="0"/>
                </a:spcBef>
                <a:spcAft>
                  <a:spcPct val="35000"/>
                </a:spcAft>
                <a:buClrTx/>
                <a:buSzTx/>
                <a:buFontTx/>
                <a:buNone/>
                <a:tabLst/>
                <a:defRPr/>
              </a:pPr>
              <a:endParaRPr kumimoji="0" lang="en-US" sz="8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12" name="Group 11">
            <a:extLst>
              <a:ext uri="{FF2B5EF4-FFF2-40B4-BE49-F238E27FC236}">
                <a16:creationId xmlns:a16="http://schemas.microsoft.com/office/drawing/2014/main" id="{A1E7B3F3-B3C2-B78A-EB2C-F7F73485EC03}"/>
              </a:ext>
            </a:extLst>
          </p:cNvPr>
          <p:cNvGrpSpPr/>
          <p:nvPr/>
        </p:nvGrpSpPr>
        <p:grpSpPr>
          <a:xfrm>
            <a:off x="280308" y="4808022"/>
            <a:ext cx="3263343" cy="1958005"/>
            <a:chOff x="14196" y="3346550"/>
            <a:chExt cx="3263343" cy="1958005"/>
          </a:xfrm>
        </p:grpSpPr>
        <p:sp>
          <p:nvSpPr>
            <p:cNvPr id="16" name="Rectangle 15">
              <a:extLst>
                <a:ext uri="{FF2B5EF4-FFF2-40B4-BE49-F238E27FC236}">
                  <a16:creationId xmlns:a16="http://schemas.microsoft.com/office/drawing/2014/main" id="{7C969006-1114-D30B-1C54-D7AB4159F7B0}"/>
                </a:ext>
              </a:extLst>
            </p:cNvPr>
            <p:cNvSpPr/>
            <p:nvPr/>
          </p:nvSpPr>
          <p:spPr>
            <a:xfrm>
              <a:off x="14196" y="3346550"/>
              <a:ext cx="3263343" cy="1958005"/>
            </a:xfrm>
            <a:prstGeom prst="rect">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17" name="TextBox 16">
              <a:extLst>
                <a:ext uri="{FF2B5EF4-FFF2-40B4-BE49-F238E27FC236}">
                  <a16:creationId xmlns:a16="http://schemas.microsoft.com/office/drawing/2014/main" id="{3EF0643F-13C3-8791-071C-E2DA909B9848}"/>
                </a:ext>
              </a:extLst>
            </p:cNvPr>
            <p:cNvSpPr txBox="1"/>
            <p:nvPr/>
          </p:nvSpPr>
          <p:spPr>
            <a:xfrm>
              <a:off x="14196" y="3346550"/>
              <a:ext cx="3263343" cy="1958005"/>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Interactive technology tools: KAHOOT</a:t>
              </a:r>
            </a:p>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Discussion about the topic</a:t>
              </a:r>
            </a:p>
            <a:p>
              <a:pPr marL="0" marR="0" lvl="0" indent="0" algn="ctr" defTabSz="106680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grpSp>
        <p:nvGrpSpPr>
          <p:cNvPr id="13" name="Group 12">
            <a:extLst>
              <a:ext uri="{FF2B5EF4-FFF2-40B4-BE49-F238E27FC236}">
                <a16:creationId xmlns:a16="http://schemas.microsoft.com/office/drawing/2014/main" id="{21F265C0-C11C-44F2-ADEB-32C3896AC0B1}"/>
              </a:ext>
            </a:extLst>
          </p:cNvPr>
          <p:cNvGrpSpPr/>
          <p:nvPr/>
        </p:nvGrpSpPr>
        <p:grpSpPr>
          <a:xfrm>
            <a:off x="4294220" y="4808022"/>
            <a:ext cx="3263343" cy="1958005"/>
            <a:chOff x="4028108" y="3346550"/>
            <a:chExt cx="3263343" cy="1958005"/>
          </a:xfrm>
        </p:grpSpPr>
        <p:sp>
          <p:nvSpPr>
            <p:cNvPr id="14" name="Rectangle 13">
              <a:extLst>
                <a:ext uri="{FF2B5EF4-FFF2-40B4-BE49-F238E27FC236}">
                  <a16:creationId xmlns:a16="http://schemas.microsoft.com/office/drawing/2014/main" id="{45DD9A1F-58FA-1C0D-103A-C17F744FD298}"/>
                </a:ext>
              </a:extLst>
            </p:cNvPr>
            <p:cNvSpPr/>
            <p:nvPr/>
          </p:nvSpPr>
          <p:spPr>
            <a:xfrm>
              <a:off x="4028108" y="3346550"/>
              <a:ext cx="3263343" cy="1958005"/>
            </a:xfrm>
            <a:prstGeom prst="rect">
              <a:avLst/>
            </a:prstGeom>
            <a:solidFill>
              <a:srgbClr val="70AD47">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15" name="TextBox 14">
              <a:extLst>
                <a:ext uri="{FF2B5EF4-FFF2-40B4-BE49-F238E27FC236}">
                  <a16:creationId xmlns:a16="http://schemas.microsoft.com/office/drawing/2014/main" id="{5C4C4116-6B9A-3373-99F7-32C87FDF28BC}"/>
                </a:ext>
              </a:extLst>
            </p:cNvPr>
            <p:cNvSpPr txBox="1"/>
            <p:nvPr/>
          </p:nvSpPr>
          <p:spPr>
            <a:xfrm>
              <a:off x="4028108" y="3346550"/>
              <a:ext cx="3263343" cy="1958005"/>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ysClr val="window" lastClr="FFFFFF"/>
                  </a:solidFill>
                  <a:effectLst/>
                  <a:uLnTx/>
                  <a:uFillTx/>
                  <a:latin typeface="Calibri" panose="020F0502020204030204"/>
                  <a:ea typeface="+mn-ea"/>
                  <a:cs typeface="+mn-cs"/>
                </a:rPr>
                <a:t>Conclusion</a:t>
              </a:r>
            </a:p>
          </p:txBody>
        </p:sp>
      </p:grpSp>
    </p:spTree>
    <p:extLst>
      <p:ext uri="{BB962C8B-B14F-4D97-AF65-F5344CB8AC3E}">
        <p14:creationId xmlns:p14="http://schemas.microsoft.com/office/powerpoint/2010/main" val="3534677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19976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Online Lecture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A8B676F5-3116-8EAF-085C-1664CA97A86C}"/>
              </a:ext>
            </a:extLst>
          </p:cNvPr>
          <p:cNvPicPr>
            <a:picLocks noChangeAspect="1"/>
          </p:cNvPicPr>
          <p:nvPr/>
        </p:nvPicPr>
        <p:blipFill>
          <a:blip r:embed="rId8"/>
          <a:stretch>
            <a:fillRect/>
          </a:stretch>
        </p:blipFill>
        <p:spPr>
          <a:xfrm>
            <a:off x="2484726" y="2246118"/>
            <a:ext cx="7979324" cy="2134979"/>
          </a:xfrm>
          <a:prstGeom prst="rect">
            <a:avLst/>
          </a:prstGeom>
        </p:spPr>
      </p:pic>
      <p:sp>
        <p:nvSpPr>
          <p:cNvPr id="6" name="TextBox 5">
            <a:extLst>
              <a:ext uri="{FF2B5EF4-FFF2-40B4-BE49-F238E27FC236}">
                <a16:creationId xmlns:a16="http://schemas.microsoft.com/office/drawing/2014/main" id="{BFCE5C8E-3978-2665-DAB0-27E91CEB41A1}"/>
              </a:ext>
            </a:extLst>
          </p:cNvPr>
          <p:cNvSpPr txBox="1"/>
          <p:nvPr/>
        </p:nvSpPr>
        <p:spPr>
          <a:xfrm>
            <a:off x="2736152" y="4878501"/>
            <a:ext cx="8097078" cy="144655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black"/>
                </a:solidFill>
                <a:effectLst/>
                <a:uLnTx/>
                <a:uFillTx/>
                <a:hlinkClick r:id="rId9"/>
              </a:rPr>
              <a:t>https://kahoot.com/schools-u/</a:t>
            </a:r>
            <a:endParaRPr kumimoji="0" lang="en-US" sz="4400" b="1" i="0" u="none" strike="noStrike" kern="0" cap="none" spc="0" normalizeH="0" baseline="0" noProof="0" dirty="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4400" b="1"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56454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044971"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Learning Methods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462244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Google Shape;105;p2">
            <a:extLst>
              <a:ext uri="{FF2B5EF4-FFF2-40B4-BE49-F238E27FC236}">
                <a16:creationId xmlns:a16="http://schemas.microsoft.com/office/drawing/2014/main" id="{25000F8A-2B26-0D3B-0CB8-00A3B042F325}"/>
              </a:ext>
            </a:extLst>
          </p:cNvPr>
          <p:cNvSpPr txBox="1"/>
          <p:nvPr/>
        </p:nvSpPr>
        <p:spPr>
          <a:xfrm>
            <a:off x="1986138" y="2018198"/>
            <a:ext cx="8504254" cy="1877397"/>
          </a:xfrm>
          <a:prstGeom prst="rect">
            <a:avLst/>
          </a:prstGeom>
          <a:noFill/>
          <a:ln>
            <a:noFill/>
          </a:ln>
        </p:spPr>
        <p:txBody>
          <a:bodyPr spcFirstLastPara="1" wrap="square" lIns="91425" tIns="45700" rIns="91425" bIns="45700" anchor="t" anchorCtr="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a:noFill/>
                </a:ln>
                <a:effectLst/>
                <a:uLnTx/>
                <a:uFillTx/>
                <a:latin typeface="Arial" panose="020B0604020202020204" pitchFamily="34" charset="0"/>
              </a:rPr>
              <a:t>VARK TEST</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800" b="0" i="0" u="none" strike="noStrike" kern="0" cap="none" spc="0" normalizeH="0" baseline="0" noProof="0" dirty="0">
                <a:ln>
                  <a:noFill/>
                </a:ln>
                <a:effectLst/>
                <a:uLnTx/>
                <a:uFillTx/>
                <a:latin typeface="Arial" panose="020B0604020202020204" pitchFamily="34" charset="0"/>
              </a:rPr>
              <a:t>Test Your Learning Style</a:t>
            </a:r>
            <a:endParaRPr kumimoji="0" sz="1400" b="0" i="0" u="none" strike="noStrike" kern="0" cap="none" spc="0" normalizeH="0" baseline="0" noProof="0" dirty="0">
              <a:ln>
                <a:noFill/>
              </a:ln>
              <a:effectLst/>
              <a:uLnTx/>
              <a:uFillTx/>
            </a:endParaRPr>
          </a:p>
        </p:txBody>
      </p:sp>
      <p:sp>
        <p:nvSpPr>
          <p:cNvPr id="6" name="Google Shape;108;p2">
            <a:extLst>
              <a:ext uri="{FF2B5EF4-FFF2-40B4-BE49-F238E27FC236}">
                <a16:creationId xmlns:a16="http://schemas.microsoft.com/office/drawing/2014/main" id="{2061F478-0AFD-D19D-4C79-971EA026900B}"/>
              </a:ext>
            </a:extLst>
          </p:cNvPr>
          <p:cNvSpPr txBox="1"/>
          <p:nvPr/>
        </p:nvSpPr>
        <p:spPr>
          <a:xfrm>
            <a:off x="1986138" y="4239239"/>
            <a:ext cx="8358337" cy="1292621"/>
          </a:xfrm>
          <a:prstGeom prst="rect">
            <a:avLst/>
          </a:prstGeom>
          <a:noFill/>
          <a:ln>
            <a:noFill/>
          </a:ln>
        </p:spPr>
        <p:txBody>
          <a:bodyPr spcFirstLastPara="1" wrap="square" lIns="91425" tIns="45700" rIns="91425" bIns="45700" anchor="t" anchorCtr="0">
            <a:spAutoFit/>
          </a:bodyPr>
          <a:lstStyle/>
          <a:p>
            <a:pPr>
              <a:defRPr/>
            </a:pPr>
            <a:endParaRPr lang="en-GB" sz="1400" dirty="0">
              <a:solidFill>
                <a:prstClr val="white"/>
              </a:solidFill>
              <a:latin typeface="Tajawal Medium"/>
              <a:ea typeface="Tajawal Medium"/>
              <a:cs typeface="Tajawal Medium"/>
              <a:sym typeface="Tajawal Medium"/>
            </a:endParaRPr>
          </a:p>
          <a:p>
            <a:pPr algn="just">
              <a:defRPr/>
            </a:pPr>
            <a:r>
              <a:rPr lang="en-US" sz="1600" b="1" dirty="0">
                <a:solidFill>
                  <a:prstClr val="black"/>
                </a:solidFill>
                <a:latin typeface="Arial" panose="020B0604020202020204" pitchFamily="34" charset="0"/>
                <a:ea typeface="Tajawal Medium"/>
                <a:cs typeface="Arial" panose="020B0604020202020204" pitchFamily="34" charset="0"/>
                <a:sym typeface="Tajawal Medium"/>
                <a:hlinkClick r:id="rId8"/>
              </a:rPr>
              <a:t>https://vark-learn.com/%d8%a7%d8%b3%d8%aa%d8%a8%d9%8a%d8%a7%d9%86-%d9%81%d8%a7%d8%b1%d9%83/</a:t>
            </a:r>
            <a:endParaRPr lang="en-US" sz="1600" b="1" dirty="0">
              <a:solidFill>
                <a:prstClr val="black"/>
              </a:solidFill>
              <a:latin typeface="Arial" panose="020B0604020202020204" pitchFamily="34" charset="0"/>
              <a:ea typeface="Tajawal Medium"/>
              <a:cs typeface="Arial" panose="020B0604020202020204" pitchFamily="34" charset="0"/>
              <a:sym typeface="Tajawal Medium"/>
            </a:endParaRPr>
          </a:p>
          <a:p>
            <a:pPr algn="just">
              <a:defRPr/>
            </a:pPr>
            <a:endParaRPr lang="en-US" sz="1600" b="1" dirty="0">
              <a:solidFill>
                <a:prstClr val="black"/>
              </a:solidFill>
              <a:latin typeface="Arial" panose="020B0604020202020204" pitchFamily="34" charset="0"/>
              <a:ea typeface="Tajawal Medium"/>
              <a:cs typeface="Arial" panose="020B0604020202020204" pitchFamily="34" charset="0"/>
              <a:sym typeface="Tajawal Medium"/>
            </a:endParaRPr>
          </a:p>
          <a:p>
            <a:pPr algn="just">
              <a:defRPr/>
            </a:pPr>
            <a:endParaRPr lang="en-US" sz="1600" b="1" dirty="0">
              <a:solidFill>
                <a:prstClr val="black"/>
              </a:solidFill>
              <a:latin typeface="Arial" panose="020B0604020202020204" pitchFamily="34" charset="0"/>
              <a:ea typeface="Tajawal Medium"/>
              <a:cs typeface="Arial" panose="020B0604020202020204" pitchFamily="34" charset="0"/>
              <a:sym typeface="Tajawal Medium"/>
            </a:endParaRPr>
          </a:p>
        </p:txBody>
      </p:sp>
    </p:spTree>
    <p:extLst>
      <p:ext uri="{BB962C8B-B14F-4D97-AF65-F5344CB8AC3E}">
        <p14:creationId xmlns:p14="http://schemas.microsoft.com/office/powerpoint/2010/main" val="2636868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VARK TEST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28EF82D-94D8-0A8C-E125-83AFCECB7F77}"/>
              </a:ext>
            </a:extLst>
          </p:cNvPr>
          <p:cNvSpPr txBox="1"/>
          <p:nvPr/>
        </p:nvSpPr>
        <p:spPr>
          <a:xfrm>
            <a:off x="1647595" y="1238958"/>
            <a:ext cx="6195390" cy="2862322"/>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00206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3600" b="1" i="1" u="none" strike="noStrike" kern="0" cap="none" spc="0" normalizeH="0" baseline="0" noProof="0" dirty="0">
                <a:ln>
                  <a:noFill/>
                </a:ln>
                <a:solidFill>
                  <a:srgbClr val="002060"/>
                </a:solidFill>
                <a:effectLst/>
                <a:uLnTx/>
                <a:uFillTx/>
              </a:rPr>
              <a:t>V= VISUAL</a:t>
            </a:r>
            <a:endParaRPr kumimoji="0" lang="en-US" sz="3600" b="0" i="0" u="none" strike="noStrike" kern="0" cap="none" spc="0" normalizeH="0" baseline="0" noProof="0" dirty="0">
              <a:ln>
                <a:noFill/>
              </a:ln>
              <a:solidFill>
                <a:srgbClr val="00206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3600" b="1" i="1" u="none" strike="noStrike" kern="0" cap="none" spc="0" normalizeH="0" baseline="0" noProof="0" dirty="0">
                <a:ln>
                  <a:noFill/>
                </a:ln>
                <a:solidFill>
                  <a:srgbClr val="002060"/>
                </a:solidFill>
                <a:effectLst/>
                <a:uLnTx/>
                <a:uFillTx/>
              </a:rPr>
              <a:t>A= AURAL</a:t>
            </a:r>
            <a:endParaRPr kumimoji="0" lang="en-US" sz="3600" b="0" i="0" u="none" strike="noStrike" kern="0" cap="none" spc="0" normalizeH="0" baseline="0" noProof="0" dirty="0">
              <a:ln>
                <a:noFill/>
              </a:ln>
              <a:solidFill>
                <a:srgbClr val="00206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3600" b="1" i="1" u="none" strike="noStrike" kern="0" cap="none" spc="0" normalizeH="0" baseline="0" noProof="0" dirty="0">
                <a:ln>
                  <a:noFill/>
                </a:ln>
                <a:solidFill>
                  <a:srgbClr val="002060"/>
                </a:solidFill>
                <a:effectLst/>
                <a:uLnTx/>
                <a:uFillTx/>
              </a:rPr>
              <a:t>R= READ &amp; WRITE</a:t>
            </a:r>
            <a:endParaRPr kumimoji="0" lang="en-US" sz="3600" b="0" i="0" u="none" strike="noStrike" kern="0" cap="none" spc="0" normalizeH="0" baseline="0" noProof="0" dirty="0">
              <a:ln>
                <a:noFill/>
              </a:ln>
              <a:solidFill>
                <a:srgbClr val="00206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3600" b="1" i="1" u="none" strike="noStrike" kern="0" cap="none" spc="0" normalizeH="0" baseline="0" noProof="0" dirty="0">
                <a:ln>
                  <a:noFill/>
                </a:ln>
                <a:solidFill>
                  <a:srgbClr val="002060"/>
                </a:solidFill>
                <a:effectLst/>
                <a:uLnTx/>
                <a:uFillTx/>
              </a:rPr>
              <a:t>K= KINESTHETIC </a:t>
            </a:r>
            <a:endParaRPr kumimoji="0" lang="en-US" sz="3600" b="0" i="0" u="none" strike="noStrike" kern="0" cap="none" spc="0" normalizeH="0" baseline="0" noProof="0" dirty="0">
              <a:ln>
                <a:noFill/>
              </a:ln>
              <a:solidFill>
                <a:srgbClr val="002060"/>
              </a:solidFill>
              <a:effectLst/>
              <a:uLnTx/>
              <a:uFillTx/>
            </a:endParaRPr>
          </a:p>
        </p:txBody>
      </p:sp>
      <p:sp>
        <p:nvSpPr>
          <p:cNvPr id="6" name="TextBox 5">
            <a:extLst>
              <a:ext uri="{FF2B5EF4-FFF2-40B4-BE49-F238E27FC236}">
                <a16:creationId xmlns:a16="http://schemas.microsoft.com/office/drawing/2014/main" id="{847A2B52-7794-6F1D-7702-898C01E94B7A}"/>
              </a:ext>
            </a:extLst>
          </p:cNvPr>
          <p:cNvSpPr txBox="1"/>
          <p:nvPr/>
        </p:nvSpPr>
        <p:spPr>
          <a:xfrm>
            <a:off x="4573485" y="4578773"/>
            <a:ext cx="6195390" cy="126188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000000"/>
              </a:solidFill>
              <a:effectLst/>
              <a:uLnTx/>
              <a:uFillTx/>
            </a:endParaRPr>
          </a:p>
          <a:p>
            <a:pPr marL="457200" marR="0" lvl="0" indent="-45720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1" i="0" u="none" strike="noStrike" kern="0" cap="none" spc="0" normalizeH="0" baseline="0" noProof="0" dirty="0">
                <a:ln>
                  <a:noFill/>
                </a:ln>
                <a:solidFill>
                  <a:srgbClr val="002060"/>
                </a:solidFill>
                <a:effectLst/>
                <a:uLnTx/>
                <a:uFillTx/>
              </a:rPr>
              <a:t>MAKE YOUR TEST</a:t>
            </a:r>
            <a:endParaRPr kumimoji="0" lang="en-US" sz="3200" b="0" i="0" u="none" strike="noStrike" kern="0" cap="none" spc="0" normalizeH="0" baseline="0" noProof="0" dirty="0">
              <a:ln>
                <a:noFill/>
              </a:ln>
              <a:solidFill>
                <a:srgbClr val="002060"/>
              </a:solidFill>
              <a:effectLst/>
              <a:uLnTx/>
              <a:uFillTx/>
            </a:endParaRPr>
          </a:p>
          <a:p>
            <a:pPr marL="457200" marR="0" lvl="0" indent="-45720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1" i="0" u="none" strike="noStrike" kern="0" cap="none" spc="0" normalizeH="0" baseline="0" noProof="0">
                <a:ln>
                  <a:noFill/>
                </a:ln>
                <a:solidFill>
                  <a:srgbClr val="002060"/>
                </a:solidFill>
                <a:effectLst/>
                <a:uLnTx/>
                <a:uFillTx/>
              </a:rPr>
              <a:t>APPLY STYLE </a:t>
            </a:r>
            <a:r>
              <a:rPr kumimoji="0" lang="en-US" sz="3200" b="1" i="0" u="none" strike="noStrike" kern="0" cap="none" spc="0" normalizeH="0" baseline="0" noProof="0" dirty="0">
                <a:ln>
                  <a:noFill/>
                </a:ln>
                <a:solidFill>
                  <a:srgbClr val="002060"/>
                </a:solidFill>
                <a:effectLst/>
                <a:uLnTx/>
                <a:uFillTx/>
              </a:rPr>
              <a:t>IN YOUR LIFE </a:t>
            </a:r>
            <a:endParaRPr kumimoji="0" lang="en-US" sz="3200" b="0" i="0" u="none" strike="noStrike" kern="0" cap="none" spc="0" normalizeH="0" baseline="0" noProof="0" dirty="0">
              <a:ln>
                <a:noFill/>
              </a:ln>
              <a:solidFill>
                <a:srgbClr val="002060"/>
              </a:solidFill>
              <a:effectLst/>
              <a:uLnTx/>
              <a:uFillTx/>
            </a:endParaRPr>
          </a:p>
        </p:txBody>
      </p:sp>
      <p:sp>
        <p:nvSpPr>
          <p:cNvPr id="7" name="TextBox 6">
            <a:extLst>
              <a:ext uri="{FF2B5EF4-FFF2-40B4-BE49-F238E27FC236}">
                <a16:creationId xmlns:a16="http://schemas.microsoft.com/office/drawing/2014/main" id="{5661C1AA-844B-5A65-4F1F-A29623DF5CB8}"/>
              </a:ext>
            </a:extLst>
          </p:cNvPr>
          <p:cNvSpPr txBox="1"/>
          <p:nvPr/>
        </p:nvSpPr>
        <p:spPr>
          <a:xfrm>
            <a:off x="2108109" y="5067072"/>
            <a:ext cx="6195390" cy="58477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002060"/>
                </a:solidFill>
                <a:effectLst/>
                <a:uLnTx/>
                <a:uFillTx/>
              </a:rPr>
              <a:t>DO THIS </a:t>
            </a:r>
            <a:endParaRPr kumimoji="0" lang="en-US" sz="1800" b="0" i="0" u="none" strike="noStrike" kern="0" cap="none" spc="0" normalizeH="0" baseline="0" noProof="0" dirty="0">
              <a:ln>
                <a:noFill/>
              </a:ln>
              <a:solidFill>
                <a:srgbClr val="002060"/>
              </a:solidFill>
              <a:effectLst/>
              <a:uLnTx/>
              <a:uFillTx/>
            </a:endParaRPr>
          </a:p>
        </p:txBody>
      </p:sp>
      <p:pic>
        <p:nvPicPr>
          <p:cNvPr id="8" name="Picture 7">
            <a:extLst>
              <a:ext uri="{FF2B5EF4-FFF2-40B4-BE49-F238E27FC236}">
                <a16:creationId xmlns:a16="http://schemas.microsoft.com/office/drawing/2014/main" id="{3CC43C1B-9D8C-815F-CF51-04617F5F7D00}"/>
              </a:ext>
            </a:extLst>
          </p:cNvPr>
          <p:cNvPicPr>
            <a:picLocks noChangeAspect="1"/>
          </p:cNvPicPr>
          <p:nvPr/>
        </p:nvPicPr>
        <p:blipFill>
          <a:blip r:embed="rId8"/>
          <a:stretch>
            <a:fillRect/>
          </a:stretch>
        </p:blipFill>
        <p:spPr>
          <a:xfrm>
            <a:off x="7295273" y="1726223"/>
            <a:ext cx="3013088" cy="2011323"/>
          </a:xfrm>
          <a:prstGeom prst="rect">
            <a:avLst/>
          </a:prstGeom>
        </p:spPr>
      </p:pic>
      <p:pic>
        <p:nvPicPr>
          <p:cNvPr id="9" name="Picture 8">
            <a:extLst>
              <a:ext uri="{FF2B5EF4-FFF2-40B4-BE49-F238E27FC236}">
                <a16:creationId xmlns:a16="http://schemas.microsoft.com/office/drawing/2014/main" id="{02E673B3-C81E-462B-420A-2EFF26E458B8}"/>
              </a:ext>
            </a:extLst>
          </p:cNvPr>
          <p:cNvPicPr>
            <a:picLocks noChangeAspect="1"/>
          </p:cNvPicPr>
          <p:nvPr/>
        </p:nvPicPr>
        <p:blipFill>
          <a:blip r:embed="rId9"/>
          <a:stretch>
            <a:fillRect/>
          </a:stretch>
        </p:blipFill>
        <p:spPr>
          <a:xfrm>
            <a:off x="9268517" y="4288318"/>
            <a:ext cx="1309255" cy="1010931"/>
          </a:xfrm>
          <a:prstGeom prst="rect">
            <a:avLst/>
          </a:prstGeom>
        </p:spPr>
      </p:pic>
    </p:spTree>
    <p:extLst>
      <p:ext uri="{BB962C8B-B14F-4D97-AF65-F5344CB8AC3E}">
        <p14:creationId xmlns:p14="http://schemas.microsoft.com/office/powerpoint/2010/main" val="2186086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174439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VARK TEST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 name="Picture 9">
            <a:extLst>
              <a:ext uri="{FF2B5EF4-FFF2-40B4-BE49-F238E27FC236}">
                <a16:creationId xmlns:a16="http://schemas.microsoft.com/office/drawing/2014/main" id="{A40FF4C8-499E-B217-9784-ED47B08BDF1A}"/>
              </a:ext>
            </a:extLst>
          </p:cNvPr>
          <p:cNvPicPr>
            <a:picLocks noChangeAspect="1"/>
          </p:cNvPicPr>
          <p:nvPr/>
        </p:nvPicPr>
        <p:blipFill rotWithShape="1">
          <a:blip r:embed="rId8"/>
          <a:srcRect l="2716" t="4966" r="2716" b="8128"/>
          <a:stretch/>
        </p:blipFill>
        <p:spPr>
          <a:xfrm>
            <a:off x="1196303" y="1708506"/>
            <a:ext cx="10245212" cy="4371296"/>
          </a:xfrm>
          <a:prstGeom prst="rect">
            <a:avLst/>
          </a:prstGeom>
        </p:spPr>
      </p:pic>
    </p:spTree>
    <p:extLst>
      <p:ext uri="{BB962C8B-B14F-4D97-AF65-F5344CB8AC3E}">
        <p14:creationId xmlns:p14="http://schemas.microsoft.com/office/powerpoint/2010/main" val="3740582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Learning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Google Shape;105;p2">
            <a:extLst>
              <a:ext uri="{FF2B5EF4-FFF2-40B4-BE49-F238E27FC236}">
                <a16:creationId xmlns:a16="http://schemas.microsoft.com/office/drawing/2014/main" id="{25000F8A-2B26-0D3B-0CB8-00A3B042F325}"/>
              </a:ext>
            </a:extLst>
          </p:cNvPr>
          <p:cNvSpPr txBox="1"/>
          <p:nvPr/>
        </p:nvSpPr>
        <p:spPr>
          <a:xfrm>
            <a:off x="1995541" y="2399040"/>
            <a:ext cx="8504254" cy="1354176"/>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SQ3R Learning Method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4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4254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1702189"/>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82262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SQ3R Learning Method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BD10A13-7B59-D596-7646-832CB8689BB9}"/>
              </a:ext>
            </a:extLst>
          </p:cNvPr>
          <p:cNvPicPr>
            <a:picLocks noChangeAspect="1"/>
          </p:cNvPicPr>
          <p:nvPr/>
        </p:nvPicPr>
        <p:blipFill rotWithShape="1">
          <a:blip r:embed="rId8"/>
          <a:srcRect l="5484" t="17993" r="8467" b="16043"/>
          <a:stretch/>
        </p:blipFill>
        <p:spPr>
          <a:xfrm>
            <a:off x="1533378" y="2187029"/>
            <a:ext cx="8792309" cy="3639512"/>
          </a:xfrm>
          <a:prstGeom prst="rect">
            <a:avLst/>
          </a:prstGeom>
        </p:spPr>
      </p:pic>
    </p:spTree>
    <p:extLst>
      <p:ext uri="{BB962C8B-B14F-4D97-AF65-F5344CB8AC3E}">
        <p14:creationId xmlns:p14="http://schemas.microsoft.com/office/powerpoint/2010/main" val="872021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5C4F2AB-F868-A33A-151A-BA130597466F}"/>
              </a:ext>
            </a:extLst>
          </p:cNvPr>
          <p:cNvSpPr txBox="1"/>
          <p:nvPr/>
        </p:nvSpPr>
        <p:spPr>
          <a:xfrm>
            <a:off x="1890744" y="67697"/>
            <a:ext cx="9501530" cy="1077218"/>
          </a:xfrm>
          <a:prstGeom prst="rect">
            <a:avLst/>
          </a:prstGeom>
          <a:noFill/>
        </p:spPr>
        <p:txBody>
          <a:bodyPr wrap="square" rtlCol="0">
            <a:spAutoFit/>
          </a:bodyPr>
          <a:lstStyle/>
          <a:p>
            <a:pPr algn="ctr"/>
            <a:r>
              <a:rPr lang="en-US" sz="3200" b="1" dirty="0">
                <a:solidFill>
                  <a:srgbClr val="2D3956"/>
                </a:solidFill>
                <a:latin typeface="Tajawal Medium" panose="00000600000000000000" pitchFamily="2" charset="-78"/>
                <a:cs typeface="Tajawal Medium" panose="00000600000000000000" pitchFamily="2" charset="-78"/>
              </a:rPr>
              <a:t>In Conclusion: </a:t>
            </a:r>
          </a:p>
          <a:p>
            <a:pPr algn="ctr"/>
            <a:r>
              <a:rPr lang="en-US" sz="3200" b="1" dirty="0">
                <a:solidFill>
                  <a:srgbClr val="2D3956"/>
                </a:solidFill>
                <a:latin typeface="Tajawal Medium" panose="00000600000000000000" pitchFamily="2" charset="-78"/>
                <a:cs typeface="Tajawal Medium" panose="00000600000000000000" pitchFamily="2" charset="-78"/>
              </a:rPr>
              <a:t>Be ready for the self- Assessment</a:t>
            </a:r>
          </a:p>
        </p:txBody>
      </p:sp>
      <p:pic>
        <p:nvPicPr>
          <p:cNvPr id="4" name="Picture 3">
            <a:extLst>
              <a:ext uri="{FF2B5EF4-FFF2-40B4-BE49-F238E27FC236}">
                <a16:creationId xmlns:a16="http://schemas.microsoft.com/office/drawing/2014/main" id="{43A0DCF6-7866-7D7C-3CB9-7DD909233A0E}"/>
              </a:ext>
            </a:extLst>
          </p:cNvPr>
          <p:cNvPicPr>
            <a:picLocks noChangeAspect="1"/>
          </p:cNvPicPr>
          <p:nvPr/>
        </p:nvPicPr>
        <p:blipFill rotWithShape="1">
          <a:blip r:embed="rId9"/>
          <a:srcRect t="19797"/>
          <a:stretch/>
        </p:blipFill>
        <p:spPr>
          <a:xfrm>
            <a:off x="7409120" y="1829706"/>
            <a:ext cx="4559402" cy="3669786"/>
          </a:xfrm>
          <a:prstGeom prst="rect">
            <a:avLst/>
          </a:prstGeom>
        </p:spPr>
      </p:pic>
      <p:pic>
        <p:nvPicPr>
          <p:cNvPr id="6" name="Picture 5">
            <a:extLst>
              <a:ext uri="{FF2B5EF4-FFF2-40B4-BE49-F238E27FC236}">
                <a16:creationId xmlns:a16="http://schemas.microsoft.com/office/drawing/2014/main" id="{1441B36D-C1BE-E125-467C-11D1FDF143C1}"/>
              </a:ext>
            </a:extLst>
          </p:cNvPr>
          <p:cNvPicPr>
            <a:picLocks noChangeAspect="1"/>
          </p:cNvPicPr>
          <p:nvPr/>
        </p:nvPicPr>
        <p:blipFill>
          <a:blip r:embed="rId10"/>
          <a:stretch>
            <a:fillRect/>
          </a:stretch>
        </p:blipFill>
        <p:spPr>
          <a:xfrm>
            <a:off x="3585210" y="2089987"/>
            <a:ext cx="3506748" cy="1753374"/>
          </a:xfrm>
          <a:prstGeom prst="rect">
            <a:avLst/>
          </a:prstGeom>
        </p:spPr>
      </p:pic>
    </p:spTree>
    <p:extLst>
      <p:ext uri="{BB962C8B-B14F-4D97-AF65-F5344CB8AC3E}">
        <p14:creationId xmlns:p14="http://schemas.microsoft.com/office/powerpoint/2010/main" val="33364623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740"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508</TotalTime>
  <Words>990</Words>
  <Application>Microsoft Office PowerPoint</Application>
  <PresentationFormat>Widescreen</PresentationFormat>
  <Paragraphs>207</Paragraphs>
  <Slides>40</Slides>
  <Notes>11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Arial</vt:lpstr>
      <vt:lpstr>Calibri</vt:lpstr>
      <vt:lpstr>Calibri Light</vt:lpstr>
      <vt:lpstr>Tajawal ExtraBold</vt:lpstr>
      <vt:lpstr>Tajawal Medium</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42</cp:revision>
  <dcterms:created xsi:type="dcterms:W3CDTF">2023-04-29T09:08:23Z</dcterms:created>
  <dcterms:modified xsi:type="dcterms:W3CDTF">2023-05-22T13:48:13Z</dcterms:modified>
</cp:coreProperties>
</file>