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4" r:id="rId6"/>
  </p:sldMasterIdLst>
  <p:notesMasterIdLst>
    <p:notesMasterId r:id="rId63"/>
  </p:notesMasterIdLst>
  <p:sldIdLst>
    <p:sldId id="480" r:id="rId7"/>
    <p:sldId id="303" r:id="rId8"/>
    <p:sldId id="271" r:id="rId9"/>
    <p:sldId id="313" r:id="rId10"/>
    <p:sldId id="276" r:id="rId11"/>
    <p:sldId id="532" r:id="rId12"/>
    <p:sldId id="496" r:id="rId13"/>
    <p:sldId id="256" r:id="rId14"/>
    <p:sldId id="497" r:id="rId15"/>
    <p:sldId id="544" r:id="rId16"/>
    <p:sldId id="498" r:id="rId17"/>
    <p:sldId id="545" r:id="rId18"/>
    <p:sldId id="499" r:id="rId19"/>
    <p:sldId id="503" r:id="rId20"/>
    <p:sldId id="502" r:id="rId21"/>
    <p:sldId id="507" r:id="rId22"/>
    <p:sldId id="508" r:id="rId23"/>
    <p:sldId id="504" r:id="rId24"/>
    <p:sldId id="509" r:id="rId25"/>
    <p:sldId id="511" r:id="rId26"/>
    <p:sldId id="506" r:id="rId27"/>
    <p:sldId id="535" r:id="rId28"/>
    <p:sldId id="536" r:id="rId29"/>
    <p:sldId id="537" r:id="rId30"/>
    <p:sldId id="538" r:id="rId31"/>
    <p:sldId id="555" r:id="rId32"/>
    <p:sldId id="513" r:id="rId33"/>
    <p:sldId id="510" r:id="rId34"/>
    <p:sldId id="539" r:id="rId35"/>
    <p:sldId id="512" r:id="rId36"/>
    <p:sldId id="514" r:id="rId37"/>
    <p:sldId id="515" r:id="rId38"/>
    <p:sldId id="516" r:id="rId39"/>
    <p:sldId id="517" r:id="rId40"/>
    <p:sldId id="518" r:id="rId41"/>
    <p:sldId id="540" r:id="rId42"/>
    <p:sldId id="519" r:id="rId43"/>
    <p:sldId id="520" r:id="rId44"/>
    <p:sldId id="521" r:id="rId45"/>
    <p:sldId id="522" r:id="rId46"/>
    <p:sldId id="523" r:id="rId47"/>
    <p:sldId id="524" r:id="rId48"/>
    <p:sldId id="525" r:id="rId49"/>
    <p:sldId id="527" r:id="rId50"/>
    <p:sldId id="549" r:id="rId51"/>
    <p:sldId id="546" r:id="rId52"/>
    <p:sldId id="556" r:id="rId53"/>
    <p:sldId id="557" r:id="rId54"/>
    <p:sldId id="558" r:id="rId55"/>
    <p:sldId id="559" r:id="rId56"/>
    <p:sldId id="560" r:id="rId57"/>
    <p:sldId id="547" r:id="rId58"/>
    <p:sldId id="561" r:id="rId59"/>
    <p:sldId id="562" r:id="rId60"/>
    <p:sldId id="563"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32"/>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55"/>
            <p14:sldId id="513"/>
            <p14:sldId id="510"/>
            <p14:sldId id="539"/>
            <p14:sldId id="512"/>
            <p14:sldId id="514"/>
            <p14:sldId id="515"/>
            <p14:sldId id="516"/>
            <p14:sldId id="517"/>
            <p14:sldId id="518"/>
            <p14:sldId id="540"/>
            <p14:sldId id="519"/>
            <p14:sldId id="520"/>
            <p14:sldId id="521"/>
            <p14:sldId id="522"/>
            <p14:sldId id="523"/>
            <p14:sldId id="524"/>
            <p14:sldId id="525"/>
            <p14:sldId id="527"/>
            <p14:sldId id="549"/>
            <p14:sldId id="546"/>
            <p14:sldId id="556"/>
            <p14:sldId id="557"/>
            <p14:sldId id="558"/>
            <p14:sldId id="559"/>
            <p14:sldId id="560"/>
            <p14:sldId id="547"/>
            <p14:sldId id="561"/>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65" d="100"/>
          <a:sy n="65" d="100"/>
        </p:scale>
        <p:origin x="344" y="32"/>
      </p:cViewPr>
      <p:guideLst>
        <p:guide orient="horz" pos="2160"/>
        <p:guide pos="3840"/>
      </p:guideLst>
    </p:cSldViewPr>
  </p:slideViewPr>
  <p:notesTextViewPr>
    <p:cViewPr>
      <p:scale>
        <a:sx n="1" d="1"/>
        <a:sy n="1" d="1"/>
      </p:scale>
      <p:origin x="0" y="0"/>
    </p:cViewPr>
  </p:notesTextViewPr>
  <p:sorterViewPr>
    <p:cViewPr>
      <p:scale>
        <a:sx n="100" d="100"/>
        <a:sy n="100" d="100"/>
      </p:scale>
      <p:origin x="0" y="1519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505826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30629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717477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088103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00434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9756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3641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519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170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7130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54620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0597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24524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557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343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27095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827573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6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813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619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4671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123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49358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73756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04764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435740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378464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84494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41628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30165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37768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3356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98090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037261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60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5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8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88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6450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3.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19" Type="http://schemas.openxmlformats.org/officeDocument/2006/relationships/image" Target="../media/image1.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67914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3/12/2026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25638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2.png"/></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2.png"/></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5.png"/><Relationship Id="rId2" Type="http://schemas.openxmlformats.org/officeDocument/2006/relationships/image" Target="../media/image33.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pitchFamily="2" charset="-78"/>
                <a:cs typeface="Alexandria" pitchFamily="2" charset="-78"/>
              </a:rPr>
              <a:t>المحاضرة السادسة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603"/>
    </mc:Choice>
    <mc:Fallback xmlns="">
      <p:transition spd="slow" advTm="2860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93056" y="211258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2918437"/>
            <a:ext cx="3663144" cy="176947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السادسة</a:t>
            </a:r>
          </a:p>
          <a:p>
            <a:pPr algn="ctr"/>
            <a:r>
              <a:rPr lang="ar-EG" sz="2000" b="1" dirty="0" smtClean="0">
                <a:solidFill>
                  <a:schemeClr val="tx1"/>
                </a:solidFill>
                <a:latin typeface="Alexandria" pitchFamily="2" charset="-78"/>
                <a:cs typeface="Alexandria" pitchFamily="2" charset="-78"/>
              </a:rPr>
              <a:t>الأصناف النباتية –العلامات التجارية</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911"/>
    </mc:Choice>
    <mc:Fallback xmlns="">
      <p:transition spd="slow" advTm="4991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الأصناف النباتية</a:t>
            </a:r>
          </a:p>
          <a:p>
            <a:pPr lvl="0" algn="r">
              <a:lnSpc>
                <a:spcPct val="120000"/>
              </a:lnSpc>
            </a:pPr>
            <a:r>
              <a:rPr lang="ar-EG" b="1" dirty="0" smtClean="0">
                <a:latin typeface="Alexandria" pitchFamily="2" charset="-78"/>
                <a:cs typeface="Alexandria" pitchFamily="2" charset="-78"/>
              </a:rPr>
              <a:t>ثانيا: العلامات التجارية</a:t>
            </a: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427"/>
    </mc:Choice>
    <mc:Fallback xmlns="">
      <p:transition spd="slow" advTm="12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الأصناف النباتية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95476" y="1599946"/>
            <a:ext cx="10775824" cy="53860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EG" sz="1600" dirty="0" smtClean="0">
                <a:solidFill>
                  <a:srgbClr val="2D3956"/>
                </a:solidFill>
                <a:latin typeface="Alexandria" pitchFamily="2" charset="-78"/>
                <a:cs typeface="Alexandria" pitchFamily="2" charset="-78"/>
              </a:rPr>
              <a:t>تحدثنا في المحاضرة السابقة عن تعريف الأصناف النباتية، ونكمل حديثنا بتناول: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1- </a:t>
            </a:r>
            <a:r>
              <a:rPr lang="ar-EG" sz="1600" dirty="0">
                <a:solidFill>
                  <a:srgbClr val="2D3956"/>
                </a:solidFill>
                <a:latin typeface="Alexandria" pitchFamily="2" charset="-78"/>
                <a:cs typeface="Alexandria" pitchFamily="2" charset="-78"/>
              </a:rPr>
              <a:t>شروط حماية الأصناف النباتية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2-الآثار </a:t>
            </a:r>
            <a:r>
              <a:rPr lang="ar-EG" sz="1600" dirty="0">
                <a:solidFill>
                  <a:srgbClr val="2D3956"/>
                </a:solidFill>
                <a:latin typeface="Alexandria" pitchFamily="2" charset="-78"/>
                <a:cs typeface="Alexandria" pitchFamily="2" charset="-78"/>
              </a:rPr>
              <a:t>المترتبة على حماية الأصناف النباتية </a:t>
            </a:r>
          </a:p>
          <a:p>
            <a:pPr lvl="0" algn="just" rtl="1">
              <a:lnSpc>
                <a:spcPct val="150000"/>
              </a:lnSpc>
            </a:pPr>
            <a:endParaRPr lang="ar-EG" sz="1600" dirty="0" smtClean="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758"/>
    </mc:Choice>
    <mc:Fallback xmlns="">
      <p:transition spd="slow" advTm="597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2122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06850" y="1480531"/>
            <a:ext cx="6387921" cy="4585871"/>
          </a:xfrm>
          <a:prstGeom prst="rect">
            <a:avLst/>
          </a:prstGeom>
          <a:noFill/>
        </p:spPr>
        <p:txBody>
          <a:bodyPr wrap="square" rtlCol="0">
            <a:spAutoFit/>
          </a:bodyPr>
          <a:lstStyle/>
          <a:p>
            <a:pPr lvl="0" algn="ctr" rtl="1">
              <a:lnSpc>
                <a:spcPct val="200000"/>
              </a:lnSpc>
            </a:pPr>
            <a:r>
              <a:rPr lang="ar-EG" b="1" u="sng" dirty="0">
                <a:solidFill>
                  <a:srgbClr val="2D3956"/>
                </a:solidFill>
                <a:latin typeface="Alexandria" pitchFamily="2" charset="-78"/>
                <a:cs typeface="Alexandria" pitchFamily="2" charset="-78"/>
              </a:rPr>
              <a:t>1- شروط حماية الأصناف النباتية </a:t>
            </a:r>
          </a:p>
          <a:p>
            <a:pPr lvl="0" algn="just" rtl="1">
              <a:lnSpc>
                <a:spcPct val="200000"/>
              </a:lnSpc>
            </a:pPr>
            <a:r>
              <a:rPr lang="ar-EG" sz="1600" dirty="0" smtClean="0">
                <a:solidFill>
                  <a:srgbClr val="2D3956"/>
                </a:solidFill>
                <a:latin typeface="Alexandria" pitchFamily="2" charset="-78"/>
                <a:cs typeface="Alexandria" pitchFamily="2" charset="-78"/>
              </a:rPr>
              <a:t>نصت المادة 192 من قانون حماية الملكية الفكرية المصري، وكذلك المادة 45 من نظام براءات الاختراع السعودي على الشروط الموضوعية الواجب توافرها لحماية الصنف النباتي، وهذه الشروط هي: </a:t>
            </a:r>
          </a:p>
          <a:p>
            <a:pPr lvl="0" algn="just" rtl="1">
              <a:lnSpc>
                <a:spcPct val="200000"/>
              </a:lnSpc>
            </a:pPr>
            <a:r>
              <a:rPr lang="ar-EG" sz="1600" dirty="0" smtClean="0">
                <a:solidFill>
                  <a:srgbClr val="2D3956"/>
                </a:solidFill>
                <a:latin typeface="Alexandria" pitchFamily="2" charset="-78"/>
                <a:cs typeface="Alexandria" pitchFamily="2" charset="-78"/>
              </a:rPr>
              <a:t>(أ)-أن يكون الصنف النباتي جديدا</a:t>
            </a:r>
          </a:p>
          <a:p>
            <a:pPr lvl="0" algn="just" rtl="1">
              <a:lnSpc>
                <a:spcPct val="200000"/>
              </a:lnSpc>
            </a:pPr>
            <a:r>
              <a:rPr lang="ar-EG" sz="1600" dirty="0" smtClean="0">
                <a:solidFill>
                  <a:srgbClr val="2D3956"/>
                </a:solidFill>
                <a:latin typeface="Alexandria" pitchFamily="2" charset="-78"/>
                <a:cs typeface="Alexandria" pitchFamily="2" charset="-78"/>
              </a:rPr>
              <a:t>(ب)- أن يكون الصنف النباتي مميزا </a:t>
            </a:r>
          </a:p>
          <a:p>
            <a:pPr lvl="0" algn="just" rtl="1">
              <a:lnSpc>
                <a:spcPct val="200000"/>
              </a:lnSpc>
            </a:pPr>
            <a:r>
              <a:rPr lang="ar-EG" sz="1600" dirty="0" smtClean="0">
                <a:solidFill>
                  <a:srgbClr val="2D3956"/>
                </a:solidFill>
                <a:latin typeface="Alexandria" pitchFamily="2" charset="-78"/>
                <a:cs typeface="Alexandria" pitchFamily="2" charset="-78"/>
              </a:rPr>
              <a:t>(جـ)- أن يكون الصنف النباتي متجانسا</a:t>
            </a:r>
          </a:p>
          <a:p>
            <a:pPr lvl="0" algn="just" rtl="1">
              <a:lnSpc>
                <a:spcPct val="200000"/>
              </a:lnSpc>
            </a:pPr>
            <a:r>
              <a:rPr lang="ar-EG" sz="1600" dirty="0" smtClean="0">
                <a:solidFill>
                  <a:srgbClr val="2D3956"/>
                </a:solidFill>
                <a:latin typeface="Alexandria" pitchFamily="2" charset="-78"/>
                <a:cs typeface="Alexandria" pitchFamily="2" charset="-78"/>
              </a:rPr>
              <a:t>(د)- أن يكون الصنف النباتي ثابتا</a:t>
            </a:r>
          </a:p>
          <a:p>
            <a:pPr lvl="0" algn="just" rtl="1">
              <a:lnSpc>
                <a:spcPct val="200000"/>
              </a:lnSpc>
            </a:pPr>
            <a:r>
              <a:rPr lang="ar-EG" sz="1600" dirty="0" smtClean="0">
                <a:solidFill>
                  <a:srgbClr val="2D3956"/>
                </a:solidFill>
                <a:latin typeface="Alexandria" pitchFamily="2" charset="-78"/>
                <a:cs typeface="Alexandria" pitchFamily="2" charset="-78"/>
              </a:rPr>
              <a:t>(هـ)- أن يحمل الصنف النباتي تسمية خاصة به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7" y="2211102"/>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3813"/>
    </mc:Choice>
    <mc:Fallback xmlns="">
      <p:transition advTm="638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134117" y="1799303"/>
            <a:ext cx="7746708" cy="569386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b="1" u="sng" dirty="0">
                <a:solidFill>
                  <a:prstClr val="black"/>
                </a:solidFill>
                <a:latin typeface="Alexandria" pitchFamily="2" charset="-78"/>
                <a:cs typeface="Alexandria" pitchFamily="2" charset="-78"/>
              </a:rPr>
              <a:t>(أ)-أن يكون الصنف النباتي </a:t>
            </a:r>
            <a:r>
              <a:rPr lang="ar-EG" sz="1600" b="1" u="sng" dirty="0" smtClean="0">
                <a:solidFill>
                  <a:prstClr val="black"/>
                </a:solidFill>
                <a:latin typeface="Alexandria" pitchFamily="2" charset="-78"/>
                <a:cs typeface="Alexandria" pitchFamily="2" charset="-78"/>
              </a:rPr>
              <a:t>جديدا</a:t>
            </a:r>
          </a:p>
          <a:p>
            <a:pPr algn="just" rtl="1">
              <a:lnSpc>
                <a:spcPct val="200000"/>
              </a:lnSpc>
            </a:pPr>
            <a:r>
              <a:rPr lang="ar-EG" sz="1600" dirty="0" smtClean="0">
                <a:solidFill>
                  <a:prstClr val="black"/>
                </a:solidFill>
                <a:latin typeface="Alexandria" pitchFamily="2" charset="-78"/>
                <a:cs typeface="Alexandria" pitchFamily="2" charset="-78"/>
              </a:rPr>
              <a:t>ينبغي أن الصنف النباتي جديدا، بمعنى ألا يكون قد طُرح للتداول قبل تاريخ إيداع الطلب. وتنص المادة 192 من قانون حماية الملكية </a:t>
            </a:r>
            <a:r>
              <a:rPr lang="ar-EG" sz="1600" dirty="0">
                <a:solidFill>
                  <a:prstClr val="black"/>
                </a:solidFill>
                <a:latin typeface="Alexandria" pitchFamily="2" charset="-78"/>
                <a:cs typeface="Alexandria" pitchFamily="2" charset="-78"/>
              </a:rPr>
              <a:t>الفكرية المصري بأنه: «.... ويكون الصنف جديد اذا لم يقم مربى الصنف </a:t>
            </a:r>
            <a:r>
              <a:rPr lang="ar-EG" sz="1600" dirty="0" smtClean="0">
                <a:solidFill>
                  <a:prstClr val="black"/>
                </a:solidFill>
                <a:latin typeface="Alexandria" pitchFamily="2" charset="-78"/>
                <a:cs typeface="Alexandria" pitchFamily="2" charset="-78"/>
              </a:rPr>
              <a:t>النباتي </a:t>
            </a:r>
            <a:r>
              <a:rPr lang="ar-EG" sz="1600" dirty="0">
                <a:solidFill>
                  <a:prstClr val="black"/>
                </a:solidFill>
                <a:latin typeface="Alexandria" pitchFamily="2" charset="-78"/>
                <a:cs typeface="Alexandria" pitchFamily="2" charset="-78"/>
              </a:rPr>
              <a:t>حتى تاريخ الطلب ببيع مواد </a:t>
            </a:r>
            <a:r>
              <a:rPr lang="ar-EG" sz="1600" dirty="0" smtClean="0">
                <a:solidFill>
                  <a:prstClr val="black"/>
                </a:solidFill>
                <a:latin typeface="Alexandria" pitchFamily="2" charset="-78"/>
                <a:cs typeface="Alexandria" pitchFamily="2" charset="-78"/>
              </a:rPr>
              <a:t>الإكثار النباتي </a:t>
            </a:r>
            <a:r>
              <a:rPr lang="ar-EG" sz="1600" dirty="0">
                <a:solidFill>
                  <a:prstClr val="black"/>
                </a:solidFill>
                <a:latin typeface="Alexandria" pitchFamily="2" charset="-78"/>
                <a:cs typeface="Alexandria" pitchFamily="2" charset="-78"/>
              </a:rPr>
              <a:t>للصنف أو تداولها بنفسه أو بموافقته </a:t>
            </a:r>
            <a:r>
              <a:rPr lang="ar-EG" sz="1600" dirty="0" smtClean="0">
                <a:solidFill>
                  <a:prstClr val="black"/>
                </a:solidFill>
                <a:latin typeface="Alexandria" pitchFamily="2" charset="-78"/>
                <a:cs typeface="Alexandria" pitchFamily="2" charset="-78"/>
              </a:rPr>
              <a:t>لأغراض الاستغلال» . وهو ما نصت عليه المادة 55 من النظام السعودي.</a:t>
            </a:r>
          </a:p>
          <a:p>
            <a:pPr algn="just" rtl="1">
              <a:lnSpc>
                <a:spcPct val="200000"/>
              </a:lnSpc>
            </a:pPr>
            <a:endParaRPr lang="ar-EG" sz="1600" dirty="0" smtClean="0">
              <a:solidFill>
                <a:prstClr val="black"/>
              </a:solidFill>
              <a:latin typeface="Alexandria" pitchFamily="2" charset="-78"/>
              <a:cs typeface="Alexandria" pitchFamily="2" charset="-78"/>
            </a:endParaRPr>
          </a:p>
          <a:p>
            <a:pPr algn="just" rtl="1">
              <a:lnSpc>
                <a:spcPct val="200000"/>
              </a:lnSpc>
            </a:pPr>
            <a:endParaRPr lang="ar-EG" sz="1600" dirty="0">
              <a:solidFill>
                <a:prstClr val="black"/>
              </a:solidFill>
              <a:latin typeface="Alexandria" pitchFamily="2" charset="-78"/>
              <a:cs typeface="Alexandria" pitchFamily="2" charset="-78"/>
            </a:endParaRPr>
          </a:p>
          <a:p>
            <a:pPr algn="just" rtl="1">
              <a:lnSpc>
                <a:spcPct val="200000"/>
              </a:lnSpc>
            </a:pPr>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76133"/>
    </mc:Choice>
    <mc:Fallback xmlns="">
      <p:transition spd="slow" advTm="7613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37452" y="1287887"/>
            <a:ext cx="5615189" cy="4708981"/>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ونصت المادة 192 من قانون حماية حقوق الملكية الفكرية </a:t>
            </a:r>
            <a:r>
              <a:rPr lang="ar-EG" sz="1600" dirty="0">
                <a:solidFill>
                  <a:srgbClr val="2D3956"/>
                </a:solidFill>
                <a:latin typeface="Alexandria" pitchFamily="2" charset="-78"/>
                <a:cs typeface="Alexandria" pitchFamily="2" charset="-78"/>
              </a:rPr>
              <a:t>أيضا على أن: «.. ولا يفقد الصنف شرط الجدة اذا تم الطرح أو التداول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جمهورية مصر العربية لمدة لا تزيد على سنة سابقة على تقديم الطلب فاذا كان الطرح أو </a:t>
            </a:r>
            <a:r>
              <a:rPr lang="ar-EG" sz="1600" dirty="0" smtClean="0">
                <a:solidFill>
                  <a:srgbClr val="2D3956"/>
                </a:solidFill>
                <a:latin typeface="Alexandria" pitchFamily="2" charset="-78"/>
                <a:cs typeface="Alexandria" pitchFamily="2" charset="-78"/>
              </a:rPr>
              <a:t>التداول </a:t>
            </a:r>
            <a:r>
              <a:rPr lang="ar-EG" sz="1600" dirty="0">
                <a:solidFill>
                  <a:srgbClr val="2D3956"/>
                </a:solidFill>
                <a:latin typeface="Alexandria" pitchFamily="2" charset="-78"/>
                <a:cs typeface="Alexandria" pitchFamily="2" charset="-78"/>
              </a:rPr>
              <a:t>قد تم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الخارج فيجب الا تزيد المدة على ست سنوات </a:t>
            </a:r>
            <a:r>
              <a:rPr lang="ar-EG" sz="1600" dirty="0" smtClean="0">
                <a:solidFill>
                  <a:srgbClr val="2D3956"/>
                </a:solidFill>
                <a:latin typeface="Alexandria" pitchFamily="2" charset="-78"/>
                <a:cs typeface="Alexandria" pitchFamily="2" charset="-78"/>
              </a:rPr>
              <a:t>بالنسبة للأشجار </a:t>
            </a:r>
            <a:r>
              <a:rPr lang="ar-EG" sz="1600" dirty="0">
                <a:solidFill>
                  <a:srgbClr val="2D3956"/>
                </a:solidFill>
                <a:latin typeface="Alexandria" pitchFamily="2" charset="-78"/>
                <a:cs typeface="Alexandria" pitchFamily="2" charset="-78"/>
              </a:rPr>
              <a:t>والاعناب والا تزيد على اربع سنوات بالنسبة لغيرها من الحاصلات الزراعية كما لا يفقد الصنف شرط الجدة اذا تم بيعه أو منح حق استغلاله بموافقة المربى للغير قبل منحه حق الحماية. وهو الحكم الذي نصت عليه المادة 55من النظام السعودي.</a:t>
            </a:r>
            <a:endParaRPr lang="ar-EG" sz="14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98393"/>
    </mc:Choice>
    <mc:Fallback xmlns="">
      <p:transition spd="slow" advTm="9839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66692" y="940158"/>
            <a:ext cx="6297769" cy="4165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b="1" u="sng" dirty="0" smtClean="0">
              <a:solidFill>
                <a:schemeClr val="tx1"/>
              </a:solidFill>
              <a:latin typeface="Alexandria" pitchFamily="2" charset="-78"/>
              <a:cs typeface="Alexandria" pitchFamily="2" charset="-78"/>
            </a:endParaRPr>
          </a:p>
          <a:p>
            <a:pPr algn="just" rtl="1">
              <a:lnSpc>
                <a:spcPct val="200000"/>
              </a:lnSpc>
            </a:pPr>
            <a:r>
              <a:rPr lang="ar-EG" sz="1600" b="1" u="sng" dirty="0" smtClean="0">
                <a:solidFill>
                  <a:schemeClr val="tx1"/>
                </a:solidFill>
                <a:latin typeface="Alexandria" pitchFamily="2" charset="-78"/>
                <a:cs typeface="Alexandria" pitchFamily="2" charset="-78"/>
              </a:rPr>
              <a:t>(</a:t>
            </a:r>
            <a:r>
              <a:rPr lang="ar-EG" sz="1600" b="1" u="sng" dirty="0">
                <a:solidFill>
                  <a:schemeClr val="tx1"/>
                </a:solidFill>
                <a:latin typeface="Alexandria" pitchFamily="2" charset="-78"/>
                <a:cs typeface="Alexandria" pitchFamily="2" charset="-78"/>
              </a:rPr>
              <a:t>ب)- أن يكون الصنف النباتي مميزا </a:t>
            </a:r>
            <a:endParaRPr lang="ar-EG" sz="1600" b="1" u="sng" dirty="0" smtClean="0">
              <a:solidFill>
                <a:schemeClr val="tx1"/>
              </a:solidFill>
              <a:latin typeface="Alexandria" pitchFamily="2" charset="-78"/>
              <a:cs typeface="Alexandria" pitchFamily="2" charset="-78"/>
            </a:endParaRPr>
          </a:p>
          <a:p>
            <a:pPr algn="just" rtl="1">
              <a:lnSpc>
                <a:spcPct val="200000"/>
              </a:lnSpc>
            </a:pPr>
            <a:r>
              <a:rPr lang="ar-EG" sz="1600" dirty="0" smtClean="0">
                <a:solidFill>
                  <a:schemeClr val="tx1"/>
                </a:solidFill>
                <a:latin typeface="Alexandria" pitchFamily="2" charset="-78"/>
                <a:cs typeface="Alexandria" pitchFamily="2" charset="-78"/>
              </a:rPr>
              <a:t>يكون الصنف مميزا إذا كان مختلفا بصورة واضحة في أي صفة أو خصيصة من خصائصه- صفة واحدة على الأقل- عن الأصناف النباتية التي كانت موجودة عند تاريخ إيداع الطلب.</a:t>
            </a:r>
          </a:p>
          <a:p>
            <a:pPr algn="just" rtl="1">
              <a:lnSpc>
                <a:spcPct val="200000"/>
              </a:lnSpc>
            </a:pPr>
            <a:r>
              <a:rPr lang="ar-EG" sz="1600" dirty="0" smtClean="0">
                <a:solidFill>
                  <a:schemeClr val="tx1"/>
                </a:solidFill>
                <a:latin typeface="Alexandria" pitchFamily="2" charset="-78"/>
                <a:cs typeface="Alexandria" pitchFamily="2" charset="-78"/>
              </a:rPr>
              <a:t> ومع ذلك يجب أن تكون هذه الصفة لها قيمة اقتصادية تبرز هذا الفارق بين الصنف وغيره من الأصناف السابقة.</a:t>
            </a:r>
            <a:endParaRPr lang="ar-EG" sz="1600" dirty="0">
              <a:solidFill>
                <a:schemeClr val="tx1"/>
              </a:solidFill>
              <a:latin typeface="Alexandria" pitchFamily="2" charset="-78"/>
              <a:cs typeface="Alexandria" pitchFamily="2" charset="-78"/>
            </a:endParaRPr>
          </a:p>
          <a:p>
            <a:pPr algn="just" rtl="1">
              <a:lnSpc>
                <a:spcPct val="200000"/>
              </a:lnSpc>
            </a:pPr>
            <a:endParaRPr lang="ar-EG" sz="1600" dirty="0" smtClean="0">
              <a:solidFill>
                <a:schemeClr val="tx1"/>
              </a:solidFill>
              <a:latin typeface="Alexandria" pitchFamily="2" charset="-78"/>
              <a:cs typeface="Alexandria" pitchFamily="2" charset="-78"/>
            </a:endParaRP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038"/>
    </mc:Choice>
    <mc:Fallback xmlns="">
      <p:transition spd="slow" advTm="10303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043966" y="1297537"/>
            <a:ext cx="6168980" cy="5201424"/>
          </a:xfrm>
          <a:prstGeom prst="rect">
            <a:avLst/>
          </a:prstGeom>
          <a:noFill/>
        </p:spPr>
        <p:txBody>
          <a:bodyPr wrap="square" rtlCol="0">
            <a:spAutoFit/>
          </a:bodyPr>
          <a:lstStyle/>
          <a:p>
            <a:pPr algn="r"/>
            <a:r>
              <a:rPr lang="ar-EG" sz="1600" b="1" u="sng" dirty="0" smtClean="0">
                <a:solidFill>
                  <a:srgbClr val="2D3956"/>
                </a:solidFill>
                <a:latin typeface="Alexandria" pitchFamily="2" charset="-78"/>
                <a:cs typeface="Alexandria" pitchFamily="2" charset="-78"/>
              </a:rPr>
              <a:t>(</a:t>
            </a:r>
            <a:r>
              <a:rPr lang="ar-EG" sz="1600" b="1" u="sng" dirty="0">
                <a:solidFill>
                  <a:srgbClr val="2D3956"/>
                </a:solidFill>
                <a:latin typeface="Alexandria" pitchFamily="2" charset="-78"/>
                <a:cs typeface="Alexandria" pitchFamily="2" charset="-78"/>
              </a:rPr>
              <a:t>جـ)- أن يكون الصنف النباتي </a:t>
            </a:r>
            <a:r>
              <a:rPr lang="ar-EG" sz="1600" b="1" u="sng" dirty="0" smtClean="0">
                <a:solidFill>
                  <a:srgbClr val="2D3956"/>
                </a:solidFill>
                <a:latin typeface="Alexandria" pitchFamily="2" charset="-78"/>
                <a:cs typeface="Alexandria" pitchFamily="2" charset="-78"/>
              </a:rPr>
              <a:t>متجانسا:</a:t>
            </a:r>
          </a:p>
          <a:p>
            <a:pPr algn="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يكون الصنف النباتي متجانسا عند عدم حدوث تباين بين صفاته الأساسية بدرجة معقولة.</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وتنص المادة 55 من النظام السعودي في هذا الشأن : على أن: يعد الصنف متجانسا إذا كانت صفاته الأساسية متوافقة بدرجة كافية، وغير متباينة، مع مراعاة الاختلافات المتوقعة في الخصائص الأساسية للصنف التي تتسم بها عملية تكاثره.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64429"/>
    </mc:Choice>
    <mc:Fallback xmlns="">
      <p:transition spd="slow" advTm="6442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356833" y="1155870"/>
            <a:ext cx="8215891" cy="4072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477296" y="1720901"/>
            <a:ext cx="6426558" cy="2723823"/>
          </a:xfrm>
          <a:prstGeom prst="rect">
            <a:avLst/>
          </a:prstGeom>
          <a:noFill/>
        </p:spPr>
        <p:txBody>
          <a:bodyPr wrap="square" rtlCol="0">
            <a:spAutoFit/>
          </a:bodyPr>
          <a:lstStyle/>
          <a:p>
            <a:pPr algn="r">
              <a:lnSpc>
                <a:spcPct val="250000"/>
              </a:lnSpc>
            </a:pPr>
            <a:r>
              <a:rPr lang="ar-EG" sz="1600" b="1" u="sng" dirty="0" smtClean="0">
                <a:solidFill>
                  <a:srgbClr val="2D3956"/>
                </a:solidFill>
                <a:latin typeface="Alexandria" pitchFamily="2" charset="-78"/>
                <a:cs typeface="Alexandria" pitchFamily="2" charset="-78"/>
              </a:rPr>
              <a:t>(د)- أن يكون الصنف النباتي ثابتا:</a:t>
            </a:r>
          </a:p>
          <a:p>
            <a:pPr algn="just" rtl="1">
              <a:lnSpc>
                <a:spcPct val="300000"/>
              </a:lnSpc>
            </a:pPr>
            <a:r>
              <a:rPr lang="ar-EG" sz="1600" dirty="0" smtClean="0">
                <a:solidFill>
                  <a:srgbClr val="2D3956"/>
                </a:solidFill>
                <a:latin typeface="Alexandria" pitchFamily="2" charset="-78"/>
                <a:cs typeface="Alexandria" pitchFamily="2" charset="-78"/>
              </a:rPr>
              <a:t>صفة الثبات تعني أن يكون  لدى الصنف النباتي القدرة على الاحتفاظ بالخصائص التي تميزه، مهما تكررت زراعته أو إكثاره لفترة من الزمن.</a:t>
            </a:r>
          </a:p>
          <a:p>
            <a:pPr algn="r">
              <a:lnSpc>
                <a:spcPct val="250000"/>
              </a:lnSpc>
            </a:pPr>
            <a:endParaRPr lang="ar-EG"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74550"/>
    </mc:Choice>
    <mc:Fallback xmlns="">
      <p:transition spd="slow" advTm="7455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3816429"/>
          </a:xfrm>
          <a:prstGeom prst="rect">
            <a:avLst/>
          </a:prstGeom>
          <a:noFill/>
        </p:spPr>
        <p:txBody>
          <a:bodyPr wrap="square" rtlCol="0">
            <a:spAutoFit/>
          </a:bodyPr>
          <a:lstStyle/>
          <a:p>
            <a:pPr algn="just" rtl="1">
              <a:lnSpc>
                <a:spcPct val="150000"/>
              </a:lnSpc>
            </a:pPr>
            <a:r>
              <a:rPr lang="ar-EG" sz="1600" b="1" u="sng" dirty="0">
                <a:solidFill>
                  <a:srgbClr val="2D3956"/>
                </a:solidFill>
                <a:latin typeface="Alexandria" pitchFamily="2" charset="-78"/>
                <a:cs typeface="Alexandria" pitchFamily="2" charset="-78"/>
              </a:rPr>
              <a:t>(هـ</a:t>
            </a:r>
            <a:r>
              <a:rPr lang="ar-EG" sz="1600" b="1" u="sng" dirty="0" smtClean="0">
                <a:solidFill>
                  <a:srgbClr val="2D3956"/>
                </a:solidFill>
                <a:latin typeface="Alexandria" pitchFamily="2" charset="-78"/>
                <a:cs typeface="Alexandria" pitchFamily="2" charset="-78"/>
              </a:rPr>
              <a:t>)-أن </a:t>
            </a:r>
            <a:r>
              <a:rPr lang="ar-EG" sz="1600" b="1" u="sng" dirty="0">
                <a:solidFill>
                  <a:srgbClr val="2D3956"/>
                </a:solidFill>
                <a:latin typeface="Alexandria" pitchFamily="2" charset="-78"/>
                <a:cs typeface="Alexandria" pitchFamily="2" charset="-78"/>
              </a:rPr>
              <a:t>يحمل الصنف النباتي تسمية خاصة </a:t>
            </a:r>
            <a:r>
              <a:rPr lang="ar-EG" sz="1600" b="1" u="sng" dirty="0" smtClean="0">
                <a:solidFill>
                  <a:srgbClr val="2D3956"/>
                </a:solidFill>
                <a:latin typeface="Alexandria" pitchFamily="2" charset="-78"/>
                <a:cs typeface="Alexandria" pitchFamily="2" charset="-78"/>
              </a:rPr>
              <a:t>به: </a:t>
            </a: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ينبغي أن يحمل الصف النباتي تسمية تعبر عن جنسه ونوعه، وتسمح بالتعرف عليه وتمييزه بحيث تكون مختلفة عن أي تسمية لصنف نباتي آخر.</a:t>
            </a:r>
          </a:p>
          <a:p>
            <a:pPr algn="just" rtl="1">
              <a:lnSpc>
                <a:spcPct val="150000"/>
              </a:lnSpc>
            </a:pP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lnSpc>
                <a:spcPct val="150000"/>
              </a:lnSpc>
            </a:pP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1644"/>
    </mc:Choice>
    <mc:Fallback xmlns="">
      <p:transition spd="slow" advTm="5164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7797" y="846777"/>
            <a:ext cx="9345750" cy="493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3" y="1127524"/>
            <a:ext cx="5228822" cy="4832092"/>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b="1" u="sng" dirty="0">
                <a:solidFill>
                  <a:srgbClr val="2D3956"/>
                </a:solidFill>
                <a:latin typeface="Alexandria" pitchFamily="2" charset="-78"/>
                <a:cs typeface="Alexandria" pitchFamily="2" charset="-78"/>
              </a:rPr>
              <a:t>2-الآثار المترتبة على حماية الأصناف </a:t>
            </a:r>
            <a:r>
              <a:rPr lang="ar-EG" b="1" u="sng" dirty="0" smtClean="0">
                <a:solidFill>
                  <a:srgbClr val="2D3956"/>
                </a:solidFill>
                <a:latin typeface="Alexandria" pitchFamily="2" charset="-78"/>
                <a:cs typeface="Alexandria" pitchFamily="2" charset="-78"/>
              </a:rPr>
              <a:t>النباتية:</a:t>
            </a:r>
          </a:p>
          <a:p>
            <a:pPr algn="just" rtl="1">
              <a:lnSpc>
                <a:spcPct val="250000"/>
              </a:lnSpc>
            </a:pPr>
            <a:r>
              <a:rPr lang="ar-EG" sz="1600" dirty="0" smtClean="0">
                <a:solidFill>
                  <a:srgbClr val="2D3956"/>
                </a:solidFill>
                <a:latin typeface="Alexandria" pitchFamily="2" charset="-78"/>
                <a:cs typeface="Alexandria" pitchFamily="2" charset="-78"/>
              </a:rPr>
              <a:t> </a:t>
            </a:r>
          </a:p>
          <a:p>
            <a:pPr algn="just" rtl="1">
              <a:lnSpc>
                <a:spcPct val="250000"/>
              </a:lnSpc>
            </a:pPr>
            <a:r>
              <a:rPr lang="ar-EG" sz="1600" dirty="0" smtClean="0">
                <a:solidFill>
                  <a:srgbClr val="2D3956"/>
                </a:solidFill>
                <a:latin typeface="Alexandria" pitchFamily="2" charset="-78"/>
                <a:cs typeface="Alexandria" pitchFamily="2" charset="-78"/>
              </a:rPr>
              <a:t>إذا استوفى مقدم الطلب الشروط الموضوعية السابق ذكرها، فإنه يكون له حق استئثاري على الصنف المحمي، يعطيه القدرة على استغلاله بأية صورة.</a:t>
            </a:r>
          </a:p>
          <a:p>
            <a:pPr algn="just" rtl="1">
              <a:lnSpc>
                <a:spcPct val="200000"/>
              </a:lnSpc>
            </a:pP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68552"/>
    </mc:Choice>
    <mc:Fallback xmlns="">
      <p:transition spd="slow" advTm="6855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3590085"/>
          </a:xfrm>
          <a:prstGeom prst="rect">
            <a:avLst/>
          </a:prstGeom>
          <a:noFill/>
        </p:spPr>
        <p:txBody>
          <a:bodyPr wrap="square" rtlCol="0">
            <a:spAutoFit/>
          </a:bodyPr>
          <a:lstStyle/>
          <a:p>
            <a:pPr algn="just" rtl="1">
              <a:lnSpc>
                <a:spcPct val="250000"/>
              </a:lnSpc>
            </a:pPr>
            <a:r>
              <a:rPr lang="ar-EG" sz="1600" b="1" dirty="0" smtClean="0">
                <a:solidFill>
                  <a:srgbClr val="2D3956"/>
                </a:solidFill>
                <a:latin typeface="Alexandria" pitchFamily="2" charset="-78"/>
                <a:cs typeface="Alexandria" pitchFamily="2" charset="-78"/>
              </a:rPr>
              <a:t>ويتضمن الحق الاستئثاري في الاستغلال على الصنف النباتي الجديد، منع الغير من إنتاج أو إكثار أو تداول أو بيع أو استيراد أو تصدير أو تسويق مواد الإكثار الخاصة به، دون إذن من المربي أو المستنبط. (م 194 قانون حماية حقوق الملكية الفكرية المصري- م 56 النظام السعودي)</a:t>
            </a:r>
            <a:endParaRPr lang="ar-EG" sz="1600" b="1" dirty="0">
              <a:solidFill>
                <a:srgbClr val="2D3956"/>
              </a:solidFill>
              <a:latin typeface="Alexandria" pitchFamily="2" charset="-78"/>
              <a:cs typeface="Alexandria" pitchFamily="2" charset="-78"/>
            </a:endParaRPr>
          </a:p>
          <a:p>
            <a:pPr algn="just" rtl="1">
              <a:lnSpc>
                <a:spcPct val="200000"/>
              </a:lnSpc>
            </a:pPr>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78631"/>
    </mc:Choice>
    <mc:Fallback xmlns="">
      <p:transition spd="slow" advTm="7863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485572" y="1155869"/>
            <a:ext cx="7444039"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2" y="1606629"/>
            <a:ext cx="7444039" cy="2451312"/>
          </a:xfrm>
          <a:prstGeom prst="rect">
            <a:avLst/>
          </a:prstGeom>
          <a:noFill/>
        </p:spPr>
        <p:txBody>
          <a:bodyPr wrap="square" rtlCol="0">
            <a:spAutoFit/>
          </a:bodyPr>
          <a:lstStyle/>
          <a:p>
            <a:pPr lvl="0" algn="just" rtl="1">
              <a:lnSpc>
                <a:spcPct val="250000"/>
              </a:lnSpc>
            </a:pPr>
            <a:r>
              <a:rPr lang="ar-EG" sz="1600" dirty="0" smtClean="0">
                <a:solidFill>
                  <a:srgbClr val="2D3956"/>
                </a:solidFill>
                <a:latin typeface="Alexandria" pitchFamily="2" charset="-78"/>
                <a:cs typeface="Alexandria" pitchFamily="2" charset="-78"/>
              </a:rPr>
              <a:t>والجدير بالذكر أن الحماية القانونية تنصب على مواد الإكثار وليس مواد الحصاد (الحبوب والثمار والنبات الكامل أو أجزائه) إلا إذا استخدمت مواد الحصاد في الإكثار.</a:t>
            </a:r>
          </a:p>
          <a:p>
            <a:pPr lvl="0" algn="just" rtl="1">
              <a:lnSpc>
                <a:spcPct val="250000"/>
              </a:lnSpc>
            </a:pPr>
            <a:r>
              <a:rPr lang="ar-EG" sz="1600" dirty="0" smtClean="0">
                <a:solidFill>
                  <a:srgbClr val="2D3956"/>
                </a:solidFill>
                <a:latin typeface="Alexandria" pitchFamily="2" charset="-78"/>
                <a:cs typeface="Alexandria" pitchFamily="2" charset="-78"/>
              </a:rPr>
              <a:t>كذلك لا تنصب الحماية على المنتجات التي جرى تصنيعها من الصنف النباتي المحمي.</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73254"/>
    </mc:Choice>
    <mc:Fallback xmlns="">
      <p:transition spd="slow" advTm="7325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4401205"/>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ومع ذلك هناك حالات نص عليها القانون، لا يعد فيها الغير معتديا على حق صاحب الصنف النباتي المحمي، وقد نص عليها القانون المصري في المادة 195، حيث جاء بها أنه : </a:t>
            </a:r>
            <a:r>
              <a:rPr lang="ar-EG" sz="1600" dirty="0">
                <a:solidFill>
                  <a:srgbClr val="2D3956"/>
                </a:solidFill>
                <a:latin typeface="Alexandria" pitchFamily="2" charset="-78"/>
                <a:cs typeface="Alexandria" pitchFamily="2" charset="-78"/>
              </a:rPr>
              <a:t>لا تمنع الحماية الغير من القيام </a:t>
            </a:r>
            <a:r>
              <a:rPr lang="ar-EG" sz="1600" dirty="0" smtClean="0">
                <a:solidFill>
                  <a:srgbClr val="2D3956"/>
                </a:solidFill>
                <a:latin typeface="Alexandria" pitchFamily="2" charset="-78"/>
                <a:cs typeface="Alexandria" pitchFamily="2" charset="-78"/>
              </a:rPr>
              <a:t>بالأعمال الاتية:</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1- الأنشطة غير التجارية والاستخدام بغرض الاكثار لناتج مادة الاكثار بواسطة المزارع على </a:t>
            </a:r>
            <a:r>
              <a:rPr lang="ar-EG" sz="1600" dirty="0" smtClean="0">
                <a:solidFill>
                  <a:srgbClr val="2D3956"/>
                </a:solidFill>
                <a:latin typeface="Alexandria" pitchFamily="2" charset="-78"/>
                <a:cs typeface="Alexandria" pitchFamily="2" charset="-78"/>
              </a:rPr>
              <a:t>أرض في </a:t>
            </a:r>
            <a:r>
              <a:rPr lang="ar-EG" sz="1600" dirty="0">
                <a:solidFill>
                  <a:srgbClr val="2D3956"/>
                </a:solidFill>
                <a:latin typeface="Alexandria" pitchFamily="2" charset="-78"/>
                <a:cs typeface="Alexandria" pitchFamily="2" charset="-78"/>
              </a:rPr>
              <a:t>حيازته الخاصة</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2- </a:t>
            </a:r>
            <a:r>
              <a:rPr lang="ar-EG" sz="1600" dirty="0" smtClean="0">
                <a:solidFill>
                  <a:srgbClr val="2D3956"/>
                </a:solidFill>
                <a:latin typeface="Alexandria" pitchFamily="2" charset="-78"/>
                <a:cs typeface="Alexandria" pitchFamily="2" charset="-78"/>
              </a:rPr>
              <a:t>الأنشطة </a:t>
            </a:r>
            <a:r>
              <a:rPr lang="ar-EG" sz="1600" dirty="0">
                <a:solidFill>
                  <a:srgbClr val="2D3956"/>
                </a:solidFill>
                <a:latin typeface="Alexandria" pitchFamily="2" charset="-78"/>
                <a:cs typeface="Alexandria" pitchFamily="2" charset="-78"/>
              </a:rPr>
              <a:t>المتصلة بالتجارب </a:t>
            </a:r>
            <a:r>
              <a:rPr lang="ar-EG" sz="1600" dirty="0" smtClean="0">
                <a:solidFill>
                  <a:srgbClr val="2D3956"/>
                </a:solidFill>
                <a:latin typeface="Alexandria" pitchFamily="2" charset="-78"/>
                <a:cs typeface="Alexandria" pitchFamily="2" charset="-78"/>
              </a:rPr>
              <a:t>وبأغراض </a:t>
            </a:r>
            <a:r>
              <a:rPr lang="ar-EG" sz="1600" dirty="0">
                <a:solidFill>
                  <a:srgbClr val="2D3956"/>
                </a:solidFill>
                <a:latin typeface="Alexandria" pitchFamily="2" charset="-78"/>
                <a:cs typeface="Alexandria" pitchFamily="2" charset="-78"/>
              </a:rPr>
              <a:t>البحث </a:t>
            </a:r>
            <a:r>
              <a:rPr lang="ar-EG" sz="1600" dirty="0" smtClean="0">
                <a:solidFill>
                  <a:srgbClr val="2D3956"/>
                </a:solidFill>
                <a:latin typeface="Alexandria" pitchFamily="2" charset="-78"/>
                <a:cs typeface="Alexandria" pitchFamily="2" charset="-78"/>
              </a:rPr>
              <a:t>العلمي</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14231"/>
    </mc:Choice>
    <mc:Fallback xmlns="">
      <p:transition spd="slow" advTm="11423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3042" y="1155869"/>
            <a:ext cx="8319752"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81837" y="1645144"/>
            <a:ext cx="7031864" cy="341632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3- انشطة التربية والتهجين والانتخاب وغيرها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تستهدف استنباط اصناف جديدة.</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4- الانشطة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تتعلق </a:t>
            </a:r>
            <a:r>
              <a:rPr lang="ar-EG" sz="1600" dirty="0" smtClean="0">
                <a:solidFill>
                  <a:srgbClr val="2D3956"/>
                </a:solidFill>
                <a:latin typeface="Alexandria" pitchFamily="2" charset="-78"/>
                <a:cs typeface="Alexandria" pitchFamily="2" charset="-78"/>
              </a:rPr>
              <a:t>بأغراض </a:t>
            </a:r>
            <a:r>
              <a:rPr lang="ar-EG" sz="1600" dirty="0">
                <a:solidFill>
                  <a:srgbClr val="2D3956"/>
                </a:solidFill>
                <a:latin typeface="Alexandria" pitchFamily="2" charset="-78"/>
                <a:cs typeface="Alexandria" pitchFamily="2" charset="-78"/>
              </a:rPr>
              <a:t>التعليم والتدريب.</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5- انشطة الاستخدام والاستغلال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والاستهلاك لمادة المحصول والمواد الأولية والوسيطة والمنتجات النهائية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تصنع أو تستخرج من مادة المحصول أو بشكل مباشر أو غير مباشر سواء تمثلت مادة المحصول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هيئة نبات كامل أو كانت جزءا </a:t>
            </a:r>
            <a:r>
              <a:rPr lang="ar-EG" sz="1600" dirty="0" smtClean="0">
                <a:solidFill>
                  <a:srgbClr val="2D3956"/>
                </a:solidFill>
                <a:latin typeface="Alexandria" pitchFamily="2" charset="-78"/>
                <a:cs typeface="Alexandria" pitchFamily="2" charset="-78"/>
              </a:rPr>
              <a:t>منه.</a:t>
            </a:r>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79222"/>
    </mc:Choice>
    <mc:Fallback xmlns="">
      <p:transition spd="slow" advTm="7922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39838"/>
            <a:ext cx="5228823" cy="4524315"/>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وهناك حكم مشابه في النظام السعودي وذلك في المادة 56.</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ومن ناحية أخرى نص القانون المصري في المادة 193  على مدة الحماية للصنف النباتي الجديد، حيث جاء بها: </a:t>
            </a:r>
          </a:p>
          <a:p>
            <a:pPr algn="just" rtl="1">
              <a:lnSpc>
                <a:spcPct val="200000"/>
              </a:lnSpc>
            </a:pPr>
            <a:r>
              <a:rPr lang="ar-EG" sz="1600" dirty="0">
                <a:solidFill>
                  <a:srgbClr val="2D3956"/>
                </a:solidFill>
                <a:latin typeface="Alexandria" pitchFamily="2" charset="-78"/>
                <a:cs typeface="Alexandria" pitchFamily="2" charset="-78"/>
              </a:rPr>
              <a:t>تكون مدة حماية الاصناف النباتية خمس وعشرون سنة بالنسبة </a:t>
            </a:r>
            <a:r>
              <a:rPr lang="ar-EG" sz="1600" dirty="0" smtClean="0">
                <a:solidFill>
                  <a:srgbClr val="2D3956"/>
                </a:solidFill>
                <a:latin typeface="Alexandria" pitchFamily="2" charset="-78"/>
                <a:cs typeface="Alexandria" pitchFamily="2" charset="-78"/>
              </a:rPr>
              <a:t>للأشجار والأعناب </a:t>
            </a:r>
            <a:r>
              <a:rPr lang="ar-EG" sz="1600" dirty="0">
                <a:solidFill>
                  <a:srgbClr val="2D3956"/>
                </a:solidFill>
                <a:latin typeface="Alexandria" pitchFamily="2" charset="-78"/>
                <a:cs typeface="Alexandria" pitchFamily="2" charset="-78"/>
              </a:rPr>
              <a:t>وعشرين سنة </a:t>
            </a:r>
            <a:r>
              <a:rPr lang="ar-EG" sz="1600" dirty="0" smtClean="0">
                <a:solidFill>
                  <a:srgbClr val="2D3956"/>
                </a:solidFill>
                <a:latin typeface="Alexandria" pitchFamily="2" charset="-78"/>
                <a:cs typeface="Alexandria" pitchFamily="2" charset="-78"/>
              </a:rPr>
              <a:t>بالنسبة </a:t>
            </a:r>
            <a:r>
              <a:rPr lang="ar-EG" sz="1600" dirty="0">
                <a:solidFill>
                  <a:srgbClr val="2D3956"/>
                </a:solidFill>
                <a:latin typeface="Alexandria" pitchFamily="2" charset="-78"/>
                <a:cs typeface="Alexandria" pitchFamily="2" charset="-78"/>
              </a:rPr>
              <a:t>لغيرها من الحاصلات </a:t>
            </a:r>
            <a:r>
              <a:rPr lang="ar-EG" sz="1600" dirty="0" smtClean="0">
                <a:solidFill>
                  <a:srgbClr val="2D3956"/>
                </a:solidFill>
                <a:latin typeface="Alexandria" pitchFamily="2" charset="-78"/>
                <a:cs typeface="Alexandria" pitchFamily="2" charset="-78"/>
              </a:rPr>
              <a:t>الزراعية. وتبدأ </a:t>
            </a:r>
            <a:r>
              <a:rPr lang="ar-EG" sz="1600" dirty="0">
                <a:solidFill>
                  <a:srgbClr val="2D3956"/>
                </a:solidFill>
                <a:latin typeface="Alexandria" pitchFamily="2" charset="-78"/>
                <a:cs typeface="Alexandria" pitchFamily="2" charset="-78"/>
              </a:rPr>
              <a:t>مدة </a:t>
            </a:r>
            <a:r>
              <a:rPr lang="ar-EG" sz="1600" dirty="0" smtClean="0">
                <a:solidFill>
                  <a:srgbClr val="2D3956"/>
                </a:solidFill>
                <a:latin typeface="Alexandria" pitchFamily="2" charset="-78"/>
                <a:cs typeface="Alexandria" pitchFamily="2" charset="-78"/>
              </a:rPr>
              <a:t>الحماية </a:t>
            </a:r>
            <a:r>
              <a:rPr lang="ar-EG" sz="1600" dirty="0">
                <a:solidFill>
                  <a:srgbClr val="2D3956"/>
                </a:solidFill>
                <a:latin typeface="Alexandria" pitchFamily="2" charset="-78"/>
                <a:cs typeface="Alexandria" pitchFamily="2" charset="-78"/>
              </a:rPr>
              <a:t>اعتبارا من تاريخ منحها.</a:t>
            </a:r>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60404"/>
    </mc:Choice>
    <mc:Fallback xmlns="">
      <p:transition spd="slow" advTm="6040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031873"/>
          </a:xfrm>
          <a:prstGeom prst="rect">
            <a:avLst/>
          </a:prstGeom>
          <a:noFill/>
        </p:spPr>
        <p:txBody>
          <a:bodyPr wrap="square" rtlCol="0">
            <a:spAutoFit/>
          </a:bodyPr>
          <a:lstStyle/>
          <a:p>
            <a:pPr algn="just" rtl="1"/>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ومع ذلك يمنح الصنف المقدم عنه الطلب حماية مؤقته تبدأ من تاريخ ايداع الطلب وتنتهى بنشر الاعلان عن قبول منح الحماية على ان يقتصر حق المربى – المنصوص عليه بالمادة (194) من هذا القانون خلال هذه الفترة على الاقل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التعويض العادل بمجرد منحه هذه الحماية بشرط ان يكون المربى قد </a:t>
            </a:r>
            <a:r>
              <a:rPr lang="ar-EG" sz="1600" dirty="0" smtClean="0">
                <a:solidFill>
                  <a:srgbClr val="2D3956"/>
                </a:solidFill>
                <a:latin typeface="Alexandria" pitchFamily="2" charset="-78"/>
                <a:cs typeface="Alexandria" pitchFamily="2" charset="-78"/>
              </a:rPr>
              <a:t>وجه </a:t>
            </a:r>
            <a:r>
              <a:rPr lang="ar-EG" sz="1600" dirty="0">
                <a:solidFill>
                  <a:srgbClr val="2D3956"/>
                </a:solidFill>
                <a:latin typeface="Alexandria" pitchFamily="2" charset="-78"/>
                <a:cs typeface="Alexandria" pitchFamily="2" charset="-78"/>
              </a:rPr>
              <a:t>اخطاراً </a:t>
            </a:r>
            <a:r>
              <a:rPr lang="ar-EG" sz="1600" dirty="0" smtClean="0">
                <a:solidFill>
                  <a:srgbClr val="2D3956"/>
                </a:solidFill>
                <a:latin typeface="Alexandria" pitchFamily="2" charset="-78"/>
                <a:cs typeface="Alexandria" pitchFamily="2" charset="-78"/>
              </a:rPr>
              <a:t>بإيداعه </a:t>
            </a:r>
            <a:r>
              <a:rPr lang="ar-EG" sz="1600" dirty="0">
                <a:solidFill>
                  <a:srgbClr val="2D3956"/>
                </a:solidFill>
                <a:latin typeface="Alexandria" pitchFamily="2" charset="-78"/>
                <a:cs typeface="Alexandria" pitchFamily="2" charset="-78"/>
              </a:rPr>
              <a:t>الطلب الى من قام باستغلال الصنف </a:t>
            </a:r>
            <a:r>
              <a:rPr lang="ar-EG" sz="1600" dirty="0" smtClean="0">
                <a:solidFill>
                  <a:srgbClr val="2D3956"/>
                </a:solidFill>
                <a:latin typeface="Alexandria" pitchFamily="2" charset="-78"/>
                <a:cs typeface="Alexandria" pitchFamily="2" charset="-78"/>
              </a:rPr>
              <a:t>النباتي </a:t>
            </a:r>
            <a:r>
              <a:rPr lang="ar-EG" sz="1600" dirty="0">
                <a:solidFill>
                  <a:srgbClr val="2D3956"/>
                </a:solidFill>
                <a:latin typeface="Alexandria" pitchFamily="2" charset="-78"/>
                <a:cs typeface="Alexandria" pitchFamily="2" charset="-78"/>
              </a:rPr>
              <a:t>قبل منحه الحماية.</a:t>
            </a:r>
            <a:endParaRPr lang="ar-EG" sz="1600"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14042"/>
    </mc:Choice>
    <mc:Fallback xmlns="">
      <p:transition spd="slow" advTm="11404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ونص النظام السعودي في المادة 19 / جـ على أن: ج - مدة حماية البراءة النباتية عشرون سنة من تاريخ إيداع الطلب، أما بالنسبة للأشجار والكروم فمدة حمايتها خمس وعشرون سنة.</a:t>
            </a: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22781"/>
    </mc:Choice>
    <mc:Fallback xmlns="">
      <p:transition spd="slow" advTm="2278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060620" y="1155869"/>
            <a:ext cx="7791718" cy="4008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68958" y="1452021"/>
            <a:ext cx="5924281" cy="3908762"/>
          </a:xfrm>
          <a:prstGeom prst="rect">
            <a:avLst/>
          </a:prstGeom>
          <a:noFill/>
        </p:spPr>
        <p:txBody>
          <a:bodyPr wrap="square" rtlCol="0">
            <a:spAutoFit/>
          </a:bodyPr>
          <a:lstStyle/>
          <a:p>
            <a:pPr algn="ctr" rtl="1">
              <a:lnSpc>
                <a:spcPct val="200000"/>
              </a:lnSpc>
            </a:pPr>
            <a:r>
              <a:rPr lang="ar-EG" sz="2000" b="1" u="sng" dirty="0" smtClean="0">
                <a:solidFill>
                  <a:srgbClr val="2D3956"/>
                </a:solidFill>
                <a:latin typeface="Alexandria" pitchFamily="2" charset="-78"/>
                <a:cs typeface="Alexandria" pitchFamily="2" charset="-78"/>
              </a:rPr>
              <a:t>2-العلامات التجارية</a:t>
            </a:r>
          </a:p>
          <a:p>
            <a:pPr algn="just" rtl="1">
              <a:lnSpc>
                <a:spcPct val="250000"/>
              </a:lnSpc>
            </a:pPr>
            <a:r>
              <a:rPr lang="ar-EG" sz="1600" dirty="0" smtClean="0">
                <a:solidFill>
                  <a:srgbClr val="2D3956"/>
                </a:solidFill>
                <a:latin typeface="Alexandria" pitchFamily="2" charset="-78"/>
                <a:cs typeface="Alexandria" pitchFamily="2" charset="-78"/>
              </a:rPr>
              <a:t>نتناول المسائل التالية: </a:t>
            </a:r>
          </a:p>
          <a:p>
            <a:pPr algn="just" rtl="1">
              <a:lnSpc>
                <a:spcPct val="250000"/>
              </a:lnSpc>
            </a:pPr>
            <a:r>
              <a:rPr lang="ar-EG" sz="1600" dirty="0" smtClean="0">
                <a:solidFill>
                  <a:srgbClr val="2D3956"/>
                </a:solidFill>
                <a:latin typeface="Alexandria" pitchFamily="2" charset="-78"/>
                <a:cs typeface="Alexandria" pitchFamily="2" charset="-78"/>
              </a:rPr>
              <a:t>(أ)- مفهوم العلامة التجارية </a:t>
            </a:r>
          </a:p>
          <a:p>
            <a:pPr algn="just" rtl="1">
              <a:lnSpc>
                <a:spcPct val="250000"/>
              </a:lnSpc>
            </a:pPr>
            <a:r>
              <a:rPr lang="ar-EG" sz="1600" dirty="0" smtClean="0">
                <a:solidFill>
                  <a:srgbClr val="2D3956"/>
                </a:solidFill>
                <a:latin typeface="Alexandria" pitchFamily="2" charset="-78"/>
                <a:cs typeface="Alexandria" pitchFamily="2" charset="-78"/>
              </a:rPr>
              <a:t>(ب)- شروط الحماية القانونية للعلامة التجارية </a:t>
            </a:r>
          </a:p>
          <a:p>
            <a:pPr algn="just" rtl="1">
              <a:lnSpc>
                <a:spcPct val="250000"/>
              </a:lnSpc>
            </a:pPr>
            <a:r>
              <a:rPr lang="ar-EG" sz="1600" dirty="0" smtClean="0">
                <a:solidFill>
                  <a:srgbClr val="2D3956"/>
                </a:solidFill>
                <a:latin typeface="Alexandria" pitchFamily="2" charset="-78"/>
                <a:cs typeface="Alexandria" pitchFamily="2" charset="-78"/>
              </a:rPr>
              <a:t>(جـ)- الاثار المترتبة على تسجيل العلامة التجارية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65702"/>
    </mc:Choice>
    <mc:Fallback xmlns="">
      <p:transition spd="slow" advTm="6570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257569" cy="4313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5637" y="500900"/>
            <a:ext cx="5228823" cy="5216813"/>
          </a:xfrm>
          <a:prstGeom prst="rect">
            <a:avLst/>
          </a:prstGeom>
          <a:noFill/>
        </p:spPr>
        <p:txBody>
          <a:bodyPr wrap="square" rtlCol="0">
            <a:spAutoFit/>
          </a:bodyPr>
          <a:lstStyle/>
          <a:p>
            <a:pPr algn="ctr" rtl="1">
              <a:lnSpc>
                <a:spcPct val="250000"/>
              </a:lnSpc>
            </a:pPr>
            <a:r>
              <a:rPr lang="ar-EG" b="1" u="sng" dirty="0">
                <a:solidFill>
                  <a:srgbClr val="2D3956"/>
                </a:solidFill>
                <a:latin typeface="Alexandria" pitchFamily="2" charset="-78"/>
                <a:cs typeface="Alexandria" pitchFamily="2" charset="-78"/>
              </a:rPr>
              <a:t>(أ)- مفهوم العلامة التجارية </a:t>
            </a:r>
            <a:r>
              <a:rPr lang="ar-EG" b="1" u="sng" dirty="0" smtClean="0">
                <a:solidFill>
                  <a:srgbClr val="2D3956"/>
                </a:solidFill>
                <a:latin typeface="Alexandria" pitchFamily="2" charset="-78"/>
                <a:cs typeface="Alexandria" pitchFamily="2" charset="-78"/>
              </a:rPr>
              <a:t>:</a:t>
            </a:r>
          </a:p>
          <a:p>
            <a:pPr algn="just" rtl="1">
              <a:lnSpc>
                <a:spcPct val="250000"/>
              </a:lnSpc>
            </a:pPr>
            <a:r>
              <a:rPr lang="ar-EG" sz="1600" dirty="0" smtClean="0">
                <a:solidFill>
                  <a:srgbClr val="2D3956"/>
                </a:solidFill>
                <a:latin typeface="Alexandria" pitchFamily="2" charset="-78"/>
                <a:cs typeface="Alexandria" pitchFamily="2" charset="-78"/>
              </a:rPr>
              <a:t>نتناول تعريف العلامة التجارية ثم التمييز بينها وبين ما يتشابه معها من مفاهيم أخرى:</a:t>
            </a:r>
          </a:p>
          <a:p>
            <a:pPr algn="ctr" rtl="1">
              <a:lnSpc>
                <a:spcPct val="250000"/>
              </a:lnSpc>
            </a:pPr>
            <a:r>
              <a:rPr lang="ar-EG" sz="1600" b="1" dirty="0" smtClean="0">
                <a:solidFill>
                  <a:srgbClr val="2D3956"/>
                </a:solidFill>
                <a:latin typeface="Alexandria" pitchFamily="2" charset="-78"/>
                <a:cs typeface="Alexandria" pitchFamily="2" charset="-78"/>
              </a:rPr>
              <a:t>-تعريف العلامة التجارية: </a:t>
            </a:r>
          </a:p>
          <a:p>
            <a:pPr algn="just" rtl="1">
              <a:lnSpc>
                <a:spcPct val="200000"/>
              </a:lnSpc>
            </a:pPr>
            <a:r>
              <a:rPr lang="ar-EG" sz="1600" dirty="0">
                <a:solidFill>
                  <a:srgbClr val="2D3956"/>
                </a:solidFill>
                <a:latin typeface="Alexandria" pitchFamily="2" charset="-78"/>
                <a:cs typeface="Alexandria" pitchFamily="2" charset="-78"/>
              </a:rPr>
              <a:t>تشكل العلامة التجارية بالإضافة الى أمور أخرى كالاسم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والسمعة </a:t>
            </a:r>
            <a:r>
              <a:rPr lang="ar-EG" sz="1600" dirty="0" smtClean="0">
                <a:solidFill>
                  <a:srgbClr val="2D3956"/>
                </a:solidFill>
                <a:latin typeface="Alexandria" pitchFamily="2" charset="-78"/>
                <a:cs typeface="Alexandria" pitchFamily="2" charset="-78"/>
              </a:rPr>
              <a:t>التجارية، </a:t>
            </a:r>
            <a:r>
              <a:rPr lang="ar-EG" sz="1600" dirty="0">
                <a:solidFill>
                  <a:srgbClr val="2D3956"/>
                </a:solidFill>
                <a:latin typeface="Alexandria" pitchFamily="2" charset="-78"/>
                <a:cs typeface="Alexandria" pitchFamily="2" charset="-78"/>
              </a:rPr>
              <a:t>الجانب </a:t>
            </a:r>
            <a:r>
              <a:rPr lang="ar-EG" sz="1600" dirty="0" smtClean="0">
                <a:solidFill>
                  <a:srgbClr val="2D3956"/>
                </a:solidFill>
                <a:latin typeface="Alexandria" pitchFamily="2" charset="-78"/>
                <a:cs typeface="Alexandria" pitchFamily="2" charset="-78"/>
              </a:rPr>
              <a:t>المعنوي </a:t>
            </a:r>
            <a:r>
              <a:rPr lang="ar-EG" sz="1600" dirty="0">
                <a:solidFill>
                  <a:srgbClr val="2D3956"/>
                </a:solidFill>
                <a:latin typeface="Alexandria" pitchFamily="2" charset="-78"/>
                <a:cs typeface="Alexandria" pitchFamily="2" charset="-78"/>
              </a:rPr>
              <a:t>للمحل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 بوصفها عنصرا من عناصر </a:t>
            </a:r>
            <a:r>
              <a:rPr lang="ar-EG" sz="1600" dirty="0" smtClean="0">
                <a:solidFill>
                  <a:srgbClr val="2D3956"/>
                </a:solidFill>
                <a:latin typeface="Alexandria" pitchFamily="2" charset="-78"/>
                <a:cs typeface="Alexandria" pitchFamily="2" charset="-78"/>
              </a:rPr>
              <a:t>الملكية الصناعية </a:t>
            </a:r>
            <a:r>
              <a:rPr lang="ar-EG" sz="1600" dirty="0">
                <a:solidFill>
                  <a:srgbClr val="2D3956"/>
                </a:solidFill>
                <a:latin typeface="Alexandria" pitchFamily="2" charset="-78"/>
                <a:cs typeface="Alexandria" pitchFamily="2" charset="-78"/>
              </a:rPr>
              <a:t>كما نصت على ذلك التشريعات المقارنة </a:t>
            </a:r>
            <a:r>
              <a:rPr lang="ar-EG" sz="1600" dirty="0" smtClean="0">
                <a:solidFill>
                  <a:srgbClr val="2D3956"/>
                </a:solidFill>
                <a:latin typeface="Alexandria" pitchFamily="2" charset="-78"/>
                <a:cs typeface="Alexandria" pitchFamily="2" charset="-78"/>
              </a:rPr>
              <a:t>والاتفاقيات </a:t>
            </a:r>
            <a:r>
              <a:rPr lang="ar-EG" sz="1600" dirty="0">
                <a:solidFill>
                  <a:srgbClr val="2D3956"/>
                </a:solidFill>
                <a:latin typeface="Alexandria" pitchFamily="2" charset="-78"/>
                <a:cs typeface="Alexandria" pitchFamily="2" charset="-78"/>
              </a:rPr>
              <a:t>الدولية.</a:t>
            </a:r>
          </a:p>
          <a:p>
            <a:pPr algn="just" rtl="1">
              <a:lnSpc>
                <a:spcPct val="25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60864"/>
    </mc:Choice>
    <mc:Fallback xmlns="">
      <p:transition spd="slow" advTm="16086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ويذهب بعض الفقه الى أن العلامة التجارية </a:t>
            </a:r>
            <a:r>
              <a:rPr lang="ar-EG" sz="1600" dirty="0" smtClean="0">
                <a:solidFill>
                  <a:srgbClr val="2D3956"/>
                </a:solidFill>
                <a:latin typeface="Alexandria" pitchFamily="2" charset="-78"/>
                <a:cs typeface="Alexandria" pitchFamily="2" charset="-78"/>
              </a:rPr>
              <a:t>هي </a:t>
            </a:r>
            <a:r>
              <a:rPr lang="ar-EG" sz="1600" dirty="0">
                <a:solidFill>
                  <a:srgbClr val="2D3956"/>
                </a:solidFill>
                <a:latin typeface="Alexandria" pitchFamily="2" charset="-78"/>
                <a:cs typeface="Alexandria" pitchFamily="2" charset="-78"/>
              </a:rPr>
              <a:t>" كل </a:t>
            </a:r>
            <a:r>
              <a:rPr lang="ar-EG" sz="1600" dirty="0" smtClean="0">
                <a:solidFill>
                  <a:srgbClr val="2D3956"/>
                </a:solidFill>
                <a:latin typeface="Alexandria" pitchFamily="2" charset="-78"/>
                <a:cs typeface="Alexandria" pitchFamily="2" charset="-78"/>
              </a:rPr>
              <a:t>إشارة </a:t>
            </a:r>
            <a:r>
              <a:rPr lang="ar-EG" sz="1600" dirty="0">
                <a:solidFill>
                  <a:srgbClr val="2D3956"/>
                </a:solidFill>
                <a:latin typeface="Alexandria" pitchFamily="2" charset="-78"/>
                <a:cs typeface="Alexandria" pitchFamily="2" charset="-78"/>
              </a:rPr>
              <a:t>أو دلالة يضعها الصانع أو التاجر على المنتجات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يقوم ببيعها او صنعها ،لتمييز هذه المنتجات عن غيرها من السلع </a:t>
            </a:r>
            <a:r>
              <a:rPr lang="ar-EG" sz="1600" dirty="0" smtClean="0">
                <a:solidFill>
                  <a:srgbClr val="2D3956"/>
                </a:solidFill>
                <a:latin typeface="Alexandria" pitchFamily="2" charset="-78"/>
                <a:cs typeface="Alexandria" pitchFamily="2" charset="-78"/>
              </a:rPr>
              <a:t>المماثلة.</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05453"/>
    </mc:Choice>
    <mc:Fallback xmlns="">
      <p:transition spd="slow" advTm="10545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8" y="1401826"/>
            <a:ext cx="5342761" cy="3046988"/>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وقد عرفها قانون الملكية الفكرية المصري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المادة 63 بأنها " كل ما يميز منتجا سلعة كان أو خدمة عن غيره وتشمل على وجه الخصوص الأسماء المتخذة شكلا مميزا، والإمضاءات، والكلمات، والحروف، والأرقام، والرسوم، والرموز، وعناوين المحال، والدمغات، والأختام، والتصاوير، والنقوش البارزة، ومجموعة الألوان التي تتخذ شكلا خاصا ومميزا، وكذلك أي خليط من هذه العناصر إذا كانت تستخدم أو يراد أن تستخدم إما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تمييز منتجات عمل </a:t>
            </a:r>
            <a:r>
              <a:rPr lang="ar-EG" sz="1600" dirty="0" smtClean="0">
                <a:solidFill>
                  <a:srgbClr val="2D3956"/>
                </a:solidFill>
                <a:latin typeface="Alexandria" pitchFamily="2" charset="-78"/>
                <a:cs typeface="Alexandria" pitchFamily="2" charset="-78"/>
              </a:rPr>
              <a:t>صناعي، </a:t>
            </a:r>
            <a:r>
              <a:rPr lang="ar-EG" sz="1600" dirty="0">
                <a:solidFill>
                  <a:srgbClr val="2D3956"/>
                </a:solidFill>
                <a:latin typeface="Alexandria" pitchFamily="2" charset="-78"/>
                <a:cs typeface="Alexandria" pitchFamily="2" charset="-78"/>
              </a:rPr>
              <a:t>أو استغلال </a:t>
            </a:r>
            <a:r>
              <a:rPr lang="ar-EG" sz="1600" dirty="0" smtClean="0">
                <a:solidFill>
                  <a:srgbClr val="2D3956"/>
                </a:solidFill>
                <a:latin typeface="Alexandria" pitchFamily="2" charset="-78"/>
                <a:cs typeface="Alexandria" pitchFamily="2" charset="-78"/>
              </a:rPr>
              <a:t>زراعي، </a:t>
            </a:r>
            <a:r>
              <a:rPr lang="ar-EG" sz="1600" dirty="0">
                <a:solidFill>
                  <a:srgbClr val="2D3956"/>
                </a:solidFill>
                <a:latin typeface="Alexandria" pitchFamily="2" charset="-78"/>
                <a:cs typeface="Alexandria" pitchFamily="2" charset="-78"/>
              </a:rPr>
              <a:t>أو استغلال للغابات، أو لمستخرجات الأرض، أو أية بضاعة، وإما للدلالة على مصدر المنتجات، أو البضائع، أو نوعها، أو مرتبتها، أو ضمانها، أو طريقة تحضيرها وإما للدلالة على تأدية خدمة من الخدمات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94747"/>
    </mc:Choice>
    <mc:Fallback xmlns="">
      <p:transition spd="slow" advTm="9474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401205"/>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وقد عرفها نظام العلامات التجارية السعودي بأنها: </a:t>
            </a:r>
          </a:p>
          <a:p>
            <a:pPr algn="just" rtl="1">
              <a:lnSpc>
                <a:spcPct val="150000"/>
              </a:lnSpc>
            </a:pPr>
            <a:r>
              <a:rPr lang="ar-EG" sz="1600" dirty="0">
                <a:solidFill>
                  <a:srgbClr val="2D3956"/>
                </a:solidFill>
                <a:latin typeface="Alexandria" pitchFamily="2" charset="-78"/>
                <a:cs typeface="Alexandria" pitchFamily="2" charset="-78"/>
              </a:rPr>
              <a:t>تعد علامة تجارية في تطبيق أحكام هذا النظام الأسماء المتخذة شكلا مميزا أو الإمضاءات أو الكلمات أو الحروف أو الأرقام أو الرسوم أو الرموز أو الأختام أو النقوش البارزة، أو أي إشارة أخرى أو أي مجموع منها تكون قابلة للإدراك بالنظر وصالحة لتمييز منتجات صناعية أو تجارية أو حرفية أو زراعية أو مشروع استغلال للغابات أو ثروة طبيعية، أو للدلالة على أن الشيء المراد وضع العلامة عليه يعود لمالك العلامة بداعي صنعه أو انتقائه أو اختراعه أو الاتجار به، أو للدلالة على تأدية خدمة من الخدمات.</a:t>
            </a:r>
          </a:p>
          <a:p>
            <a:pPr algn="just" rtl="1">
              <a:lnSpc>
                <a:spcPct val="200000"/>
              </a:lnSpc>
            </a:pP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89830"/>
    </mc:Choice>
    <mc:Fallback xmlns="">
      <p:transition spd="slow" advTm="8983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5016758"/>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والجدير بالذكر </a:t>
            </a:r>
            <a:r>
              <a:rPr lang="ar-EG" sz="1600" dirty="0" smtClean="0">
                <a:solidFill>
                  <a:srgbClr val="2D3956"/>
                </a:solidFill>
                <a:latin typeface="Alexandria" pitchFamily="2" charset="-78"/>
                <a:cs typeface="Alexandria" pitchFamily="2" charset="-78"/>
              </a:rPr>
              <a:t> أن </a:t>
            </a:r>
            <a:r>
              <a:rPr lang="ar-EG" sz="1600" dirty="0">
                <a:solidFill>
                  <a:srgbClr val="2D3956"/>
                </a:solidFill>
                <a:latin typeface="Alexandria" pitchFamily="2" charset="-78"/>
                <a:cs typeface="Alexandria" pitchFamily="2" charset="-78"/>
              </a:rPr>
              <a:t>العلامة التجارية قد تكون مشهورة </a:t>
            </a:r>
            <a:r>
              <a:rPr lang="en-US" sz="1600" dirty="0" smtClean="0">
                <a:solidFill>
                  <a:srgbClr val="2D3956"/>
                </a:solidFill>
                <a:latin typeface="Alexandria" pitchFamily="2" charset="-78"/>
                <a:cs typeface="Alexandria" pitchFamily="2" charset="-78"/>
              </a:rPr>
              <a:t>well-</a:t>
            </a:r>
            <a:r>
              <a:rPr lang="ar-EG" sz="1600" dirty="0" smtClean="0">
                <a:solidFill>
                  <a:srgbClr val="2D3956"/>
                </a:solidFill>
                <a:latin typeface="Alexandria" pitchFamily="2" charset="-78"/>
                <a:cs typeface="Alexandria" pitchFamily="2" charset="-78"/>
              </a:rPr>
              <a:t>   </a:t>
            </a:r>
            <a:r>
              <a:rPr lang="en-US" sz="1600" dirty="0" smtClean="0">
                <a:solidFill>
                  <a:srgbClr val="2D3956"/>
                </a:solidFill>
                <a:latin typeface="Alexandria" pitchFamily="2" charset="-78"/>
                <a:cs typeface="Alexandria" pitchFamily="2" charset="-78"/>
              </a:rPr>
              <a:t>known </a:t>
            </a:r>
            <a:r>
              <a:rPr lang="en-US" sz="1600" dirty="0">
                <a:solidFill>
                  <a:srgbClr val="2D3956"/>
                </a:solidFill>
                <a:latin typeface="Alexandria" pitchFamily="2" charset="-78"/>
                <a:cs typeface="Alexandria" pitchFamily="2" charset="-78"/>
              </a:rPr>
              <a:t>mark , </a:t>
            </a:r>
            <a:r>
              <a:rPr lang="ar-EG" sz="1600" dirty="0" smtClean="0">
                <a:solidFill>
                  <a:srgbClr val="2D3956"/>
                </a:solidFill>
                <a:latin typeface="Alexandria" pitchFamily="2" charset="-78"/>
                <a:cs typeface="Alexandria" pitchFamily="2" charset="-78"/>
              </a:rPr>
              <a:t> ورغم </a:t>
            </a:r>
            <a:r>
              <a:rPr lang="ar-EG" sz="1600" dirty="0">
                <a:solidFill>
                  <a:srgbClr val="2D3956"/>
                </a:solidFill>
                <a:latin typeface="Alexandria" pitchFamily="2" charset="-78"/>
                <a:cs typeface="Alexandria" pitchFamily="2" charset="-78"/>
              </a:rPr>
              <a:t>أن اتفاقية باريس للملكية الصناعية بينت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المادة 6 منها الأحكام المتعلقة بحمايه العلامات المشهورة , إلا أنها لم تبين الضابط الذى على اساسه تعرف </a:t>
            </a:r>
            <a:r>
              <a:rPr lang="ar-EG" sz="1600" dirty="0" smtClean="0">
                <a:solidFill>
                  <a:srgbClr val="2D3956"/>
                </a:solidFill>
                <a:latin typeface="Alexandria" pitchFamily="2" charset="-78"/>
                <a:cs typeface="Alexandria" pitchFamily="2" charset="-78"/>
              </a:rPr>
              <a:t>العلامة المشهورة.</a:t>
            </a:r>
          </a:p>
          <a:p>
            <a:pPr algn="just" rtl="1">
              <a:lnSpc>
                <a:spcPct val="150000"/>
              </a:lnSpc>
            </a:pPr>
            <a:r>
              <a:rPr lang="ar-EG" sz="1600" dirty="0">
                <a:solidFill>
                  <a:srgbClr val="2D3956"/>
                </a:solidFill>
                <a:latin typeface="Alexandria" pitchFamily="2" charset="-78"/>
                <a:cs typeface="Alexandria" pitchFamily="2" charset="-78"/>
              </a:rPr>
              <a:t>, ونصت </a:t>
            </a:r>
            <a:r>
              <a:rPr lang="ar-EG" sz="1600" dirty="0" smtClean="0">
                <a:solidFill>
                  <a:srgbClr val="2D3956"/>
                </a:solidFill>
                <a:latin typeface="Alexandria" pitchFamily="2" charset="-78"/>
                <a:cs typeface="Alexandria" pitchFamily="2" charset="-78"/>
              </a:rPr>
              <a:t>اتفاقية </a:t>
            </a:r>
            <a:r>
              <a:rPr lang="ar-EG" sz="1600" dirty="0">
                <a:solidFill>
                  <a:srgbClr val="2D3956"/>
                </a:solidFill>
                <a:latin typeface="Alexandria" pitchFamily="2" charset="-78"/>
                <a:cs typeface="Alexandria" pitchFamily="2" charset="-78"/>
              </a:rPr>
              <a:t>التربس على حماية العلامة المشهورة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المادة </a:t>
            </a:r>
            <a:r>
              <a:rPr lang="ar-EG" sz="1600" dirty="0" smtClean="0">
                <a:solidFill>
                  <a:srgbClr val="2D3956"/>
                </a:solidFill>
                <a:latin typeface="Alexandria" pitchFamily="2" charset="-78"/>
                <a:cs typeface="Alexandria" pitchFamily="2" charset="-78"/>
              </a:rPr>
              <a:t>16، ووضعت </a:t>
            </a:r>
            <a:r>
              <a:rPr lang="ar-EG" sz="1600" dirty="0">
                <a:solidFill>
                  <a:srgbClr val="2D3956"/>
                </a:solidFill>
                <a:latin typeface="Alexandria" pitchFamily="2" charset="-78"/>
                <a:cs typeface="Alexandria" pitchFamily="2" charset="-78"/>
              </a:rPr>
              <a:t>ضابطا يعرف بواسطته ما إذا كنا أمام علامة مشهورة أم </a:t>
            </a:r>
            <a:r>
              <a:rPr lang="ar-EG" sz="1600" dirty="0" smtClean="0">
                <a:solidFill>
                  <a:srgbClr val="2D3956"/>
                </a:solidFill>
                <a:latin typeface="Alexandria" pitchFamily="2" charset="-78"/>
                <a:cs typeface="Alexandria" pitchFamily="2" charset="-78"/>
              </a:rPr>
              <a:t>لا، وهو </a:t>
            </a:r>
            <a:r>
              <a:rPr lang="ar-EG" sz="1600" dirty="0">
                <a:solidFill>
                  <a:srgbClr val="2D3956"/>
                </a:solidFill>
                <a:latin typeface="Alexandria" pitchFamily="2" charset="-78"/>
                <a:cs typeface="Alexandria" pitchFamily="2" charset="-78"/>
              </a:rPr>
              <a:t>مدى معرفة العلامة التجارية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قطاع الجمهور </a:t>
            </a:r>
            <a:r>
              <a:rPr lang="ar-EG" sz="1600" dirty="0" smtClean="0">
                <a:solidFill>
                  <a:srgbClr val="2D3956"/>
                </a:solidFill>
                <a:latin typeface="Alexandria" pitchFamily="2" charset="-78"/>
                <a:cs typeface="Alexandria" pitchFamily="2" charset="-78"/>
              </a:rPr>
              <a:t>المعني، ولكن </a:t>
            </a:r>
            <a:r>
              <a:rPr lang="ar-EG" sz="1600" dirty="0">
                <a:solidFill>
                  <a:srgbClr val="2D3956"/>
                </a:solidFill>
                <a:latin typeface="Alexandria" pitchFamily="2" charset="-78"/>
                <a:cs typeface="Alexandria" pitchFamily="2" charset="-78"/>
              </a:rPr>
              <a:t>ذلك لم يكن كافيا لتحديد مفهوم العلامة </a:t>
            </a:r>
            <a:r>
              <a:rPr lang="ar-EG" sz="1600" dirty="0" smtClean="0">
                <a:solidFill>
                  <a:srgbClr val="2D3956"/>
                </a:solidFill>
                <a:latin typeface="Alexandria" pitchFamily="2" charset="-78"/>
                <a:cs typeface="Alexandria" pitchFamily="2" charset="-78"/>
              </a:rPr>
              <a:t>المشهورة.</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103448"/>
    </mc:Choice>
    <mc:Fallback xmlns="">
      <p:transition spd="slow" advTm="10344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7588" y="1840844"/>
            <a:ext cx="789474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الامر الذى دفع منظمة </a:t>
            </a:r>
            <a:r>
              <a:rPr lang="ar-EG" sz="1600" dirty="0" err="1">
                <a:solidFill>
                  <a:srgbClr val="2D3956"/>
                </a:solidFill>
                <a:latin typeface="Alexandria" pitchFamily="2" charset="-78"/>
                <a:cs typeface="Alexandria" pitchFamily="2" charset="-78"/>
              </a:rPr>
              <a:t>الويبو</a:t>
            </a:r>
            <a:r>
              <a:rPr lang="ar-EG" sz="1600" dirty="0">
                <a:solidFill>
                  <a:srgbClr val="2D3956"/>
                </a:solidFill>
                <a:latin typeface="Alexandria" pitchFamily="2" charset="-78"/>
                <a:cs typeface="Alexandria" pitchFamily="2" charset="-78"/>
              </a:rPr>
              <a:t> , بما لها من دور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التنسيق بين التشريعات </a:t>
            </a:r>
            <a:r>
              <a:rPr lang="ar-EG" sz="1600" dirty="0" smtClean="0">
                <a:solidFill>
                  <a:srgbClr val="2D3956"/>
                </a:solidFill>
                <a:latin typeface="Alexandria" pitchFamily="2" charset="-78"/>
                <a:cs typeface="Alexandria" pitchFamily="2" charset="-78"/>
              </a:rPr>
              <a:t>المختلفة </a:t>
            </a:r>
            <a:r>
              <a:rPr lang="ar-EG" sz="1600" dirty="0">
                <a:solidFill>
                  <a:srgbClr val="2D3956"/>
                </a:solidFill>
                <a:latin typeface="Alexandria" pitchFamily="2" charset="-78"/>
                <a:cs typeface="Alexandria" pitchFamily="2" charset="-78"/>
              </a:rPr>
              <a:t>الى اصدار توصية مشتركة اعتمدتها </a:t>
            </a:r>
            <a:r>
              <a:rPr lang="ar-EG" sz="1600" dirty="0" smtClean="0">
                <a:solidFill>
                  <a:srgbClr val="2D3956"/>
                </a:solidFill>
                <a:latin typeface="Alexandria" pitchFamily="2" charset="-78"/>
                <a:cs typeface="Alexandria" pitchFamily="2" charset="-78"/>
              </a:rPr>
              <a:t>الجمعية العامة لاتحاد </a:t>
            </a:r>
            <a:r>
              <a:rPr lang="ar-EG" sz="1600" dirty="0">
                <a:solidFill>
                  <a:srgbClr val="2D3956"/>
                </a:solidFill>
                <a:latin typeface="Alexandria" pitchFamily="2" charset="-78"/>
                <a:cs typeface="Alexandria" pitchFamily="2" charset="-78"/>
              </a:rPr>
              <a:t>باريس لحماية الملكية الصناعية والجمعية العامة </a:t>
            </a:r>
            <a:r>
              <a:rPr lang="ar-EG" sz="1600" dirty="0" err="1">
                <a:solidFill>
                  <a:srgbClr val="2D3956"/>
                </a:solidFill>
                <a:latin typeface="Alexandria" pitchFamily="2" charset="-78"/>
                <a:cs typeface="Alexandria" pitchFamily="2" charset="-78"/>
              </a:rPr>
              <a:t>للويبو</a:t>
            </a:r>
            <a:r>
              <a:rPr lang="ar-EG" sz="1600" dirty="0">
                <a:solidFill>
                  <a:srgbClr val="2D3956"/>
                </a:solidFill>
                <a:latin typeface="Alexandria" pitchFamily="2" charset="-78"/>
                <a:cs typeface="Alexandria" pitchFamily="2" charset="-78"/>
              </a:rPr>
              <a:t> , بشأن الأحكام </a:t>
            </a:r>
            <a:r>
              <a:rPr lang="ar-EG" sz="1600" dirty="0" smtClean="0">
                <a:solidFill>
                  <a:srgbClr val="2D3956"/>
                </a:solidFill>
                <a:latin typeface="Alexandria" pitchFamily="2" charset="-78"/>
                <a:cs typeface="Alexandria" pitchFamily="2" charset="-78"/>
              </a:rPr>
              <a:t>المتعلقة </a:t>
            </a:r>
            <a:r>
              <a:rPr lang="ar-EG" sz="1600" dirty="0">
                <a:solidFill>
                  <a:srgbClr val="2D3956"/>
                </a:solidFill>
                <a:latin typeface="Alexandria" pitchFamily="2" charset="-78"/>
                <a:cs typeface="Alexandria" pitchFamily="2" charset="-78"/>
              </a:rPr>
              <a:t>بالعلامات المشهورة تمخضت </a:t>
            </a:r>
            <a:r>
              <a:rPr lang="ar-EG" sz="1600" dirty="0" smtClean="0">
                <a:solidFill>
                  <a:srgbClr val="2D3956"/>
                </a:solidFill>
                <a:latin typeface="Alexandria" pitchFamily="2" charset="-78"/>
                <a:cs typeface="Alexandria" pitchFamily="2" charset="-78"/>
              </a:rPr>
              <a:t>عن </a:t>
            </a:r>
            <a:r>
              <a:rPr lang="ar-EG" sz="1600" dirty="0">
                <a:solidFill>
                  <a:srgbClr val="2D3956"/>
                </a:solidFill>
                <a:latin typeface="Alexandria" pitchFamily="2" charset="-78"/>
                <a:cs typeface="Alexandria" pitchFamily="2" charset="-78"/>
              </a:rPr>
              <a:t>اجتماعات </a:t>
            </a:r>
            <a:r>
              <a:rPr lang="ar-EG" sz="1600" dirty="0" err="1">
                <a:solidFill>
                  <a:srgbClr val="2D3956"/>
                </a:solidFill>
                <a:latin typeface="Alexandria" pitchFamily="2" charset="-78"/>
                <a:cs typeface="Alexandria" pitchFamily="2" charset="-78"/>
              </a:rPr>
              <a:t>الويبو</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في الفترة </a:t>
            </a:r>
            <a:r>
              <a:rPr lang="ar-EG" sz="1600" dirty="0">
                <a:solidFill>
                  <a:srgbClr val="2D3956"/>
                </a:solidFill>
                <a:latin typeface="Alexandria" pitchFamily="2" charset="-78"/>
                <a:cs typeface="Alexandria" pitchFamily="2" charset="-78"/>
              </a:rPr>
              <a:t>من 20 -29 </a:t>
            </a:r>
            <a:r>
              <a:rPr lang="ar-EG" sz="1600" dirty="0" smtClean="0">
                <a:solidFill>
                  <a:srgbClr val="2D3956"/>
                </a:solidFill>
                <a:latin typeface="Alexandria" pitchFamily="2" charset="-78"/>
                <a:cs typeface="Alexandria" pitchFamily="2" charset="-78"/>
              </a:rPr>
              <a:t>سبتمبر </a:t>
            </a:r>
            <a:r>
              <a:rPr lang="ar-EG" sz="1600" dirty="0">
                <a:solidFill>
                  <a:srgbClr val="2D3956"/>
                </a:solidFill>
                <a:latin typeface="Alexandria" pitchFamily="2" charset="-78"/>
                <a:cs typeface="Alexandria" pitchFamily="2" charset="-78"/>
              </a:rPr>
              <a:t>1999 م, وقد وضعت </a:t>
            </a:r>
            <a:r>
              <a:rPr lang="ar-EG" sz="1600" dirty="0" smtClean="0">
                <a:solidFill>
                  <a:srgbClr val="2D3956"/>
                </a:solidFill>
                <a:latin typeface="Alexandria" pitchFamily="2" charset="-78"/>
                <a:cs typeface="Alexandria" pitchFamily="2" charset="-78"/>
              </a:rPr>
              <a:t>التوصية </a:t>
            </a:r>
            <a:r>
              <a:rPr lang="ar-EG" sz="1600" dirty="0">
                <a:solidFill>
                  <a:srgbClr val="2D3956"/>
                </a:solidFill>
                <a:latin typeface="Alexandria" pitchFamily="2" charset="-78"/>
                <a:cs typeface="Alexandria" pitchFamily="2" charset="-78"/>
              </a:rPr>
              <a:t>المعايير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يمكن الاسترشاد بها لتحديد معنى العلامة المشهورة </a:t>
            </a:r>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9494893"/>
      </p:ext>
    </p:extLst>
  </p:cSld>
  <p:clrMapOvr>
    <a:masterClrMapping/>
  </p:clrMapOvr>
  <mc:AlternateContent xmlns:mc="http://schemas.openxmlformats.org/markup-compatibility/2006" xmlns:p14="http://schemas.microsoft.com/office/powerpoint/2010/main">
    <mc:Choice Requires="p14">
      <p:transition spd="slow" p14:dur="2000" advTm="67970"/>
    </mc:Choice>
    <mc:Fallback xmlns="">
      <p:transition spd="slow" advTm="6797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4278094"/>
          </a:xfrm>
          <a:prstGeom prst="rect">
            <a:avLst/>
          </a:prstGeom>
          <a:noFill/>
        </p:spPr>
        <p:txBody>
          <a:bodyPr wrap="square" rtlCol="0">
            <a:spAutoFit/>
          </a:bodyPr>
          <a:lstStyle/>
          <a:p>
            <a:pPr algn="just" rtl="1"/>
            <a:r>
              <a:rPr lang="ar-EG" sz="1600" dirty="0" smtClean="0">
                <a:solidFill>
                  <a:srgbClr val="2D3956"/>
                </a:solidFill>
                <a:latin typeface="Alexandria" pitchFamily="2" charset="-78"/>
                <a:cs typeface="Alexandria" pitchFamily="2" charset="-78"/>
              </a:rPr>
              <a:t>والعوامل التي </a:t>
            </a:r>
            <a:r>
              <a:rPr lang="ar-EG" sz="1600" dirty="0">
                <a:solidFill>
                  <a:srgbClr val="2D3956"/>
                </a:solidFill>
                <a:latin typeface="Alexandria" pitchFamily="2" charset="-78"/>
                <a:cs typeface="Alexandria" pitchFamily="2" charset="-78"/>
              </a:rPr>
              <a:t>يمكن للسلطات المختصة أن </a:t>
            </a:r>
            <a:r>
              <a:rPr lang="ar-EG" sz="1600" dirty="0" smtClean="0">
                <a:solidFill>
                  <a:srgbClr val="2D3956"/>
                </a:solidFill>
                <a:latin typeface="Alexandria" pitchFamily="2" charset="-78"/>
                <a:cs typeface="Alexandria" pitchFamily="2" charset="-78"/>
              </a:rPr>
              <a:t>تسترشد </a:t>
            </a:r>
            <a:r>
              <a:rPr lang="ar-EG" sz="1600" dirty="0">
                <a:solidFill>
                  <a:srgbClr val="2D3956"/>
                </a:solidFill>
                <a:latin typeface="Alexandria" pitchFamily="2" charset="-78"/>
                <a:cs typeface="Alexandria" pitchFamily="2" charset="-78"/>
              </a:rPr>
              <a:t>بها لتحديد ما إذا كانت العلامة </a:t>
            </a:r>
            <a:r>
              <a:rPr lang="ar-EG" sz="1600" dirty="0" smtClean="0">
                <a:solidFill>
                  <a:srgbClr val="2D3956"/>
                </a:solidFill>
                <a:latin typeface="Alexandria" pitchFamily="2" charset="-78"/>
                <a:cs typeface="Alexandria" pitchFamily="2" charset="-78"/>
              </a:rPr>
              <a:t>مشهورة </a:t>
            </a:r>
            <a:r>
              <a:rPr lang="ar-EG" sz="1600" dirty="0">
                <a:solidFill>
                  <a:srgbClr val="2D3956"/>
                </a:solidFill>
                <a:latin typeface="Alexandria" pitchFamily="2" charset="-78"/>
                <a:cs typeface="Alexandria" pitchFamily="2" charset="-78"/>
              </a:rPr>
              <a:t>أم لا </a:t>
            </a:r>
            <a:r>
              <a:rPr lang="ar-EG" sz="1600" dirty="0" smtClean="0">
                <a:solidFill>
                  <a:srgbClr val="2D3956"/>
                </a:solidFill>
                <a:latin typeface="Alexandria" pitchFamily="2" charset="-78"/>
                <a:cs typeface="Alexandria" pitchFamily="2" charset="-78"/>
              </a:rPr>
              <a:t>هي: </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-مدى </a:t>
            </a:r>
            <a:r>
              <a:rPr lang="ar-EG" sz="1600" dirty="0">
                <a:solidFill>
                  <a:srgbClr val="2D3956"/>
                </a:solidFill>
                <a:latin typeface="Alexandria" pitchFamily="2" charset="-78"/>
                <a:cs typeface="Alexandria" pitchFamily="2" charset="-78"/>
              </a:rPr>
              <a:t>شهرة العلامة أو معرفتها لدى قطاع الجمهور </a:t>
            </a:r>
            <a:r>
              <a:rPr lang="ar-EG" sz="1600" dirty="0" smtClean="0">
                <a:solidFill>
                  <a:srgbClr val="2D3956"/>
                </a:solidFill>
                <a:latin typeface="Alexandria" pitchFamily="2" charset="-78"/>
                <a:cs typeface="Alexandria" pitchFamily="2" charset="-78"/>
              </a:rPr>
              <a:t>المعني </a:t>
            </a:r>
            <a:r>
              <a:rPr lang="ar-EG" sz="1600" dirty="0">
                <a:solidFill>
                  <a:srgbClr val="2D3956"/>
                </a:solidFill>
                <a:latin typeface="Alexandria" pitchFamily="2" charset="-78"/>
                <a:cs typeface="Alexandria" pitchFamily="2" charset="-78"/>
              </a:rPr>
              <a:t>, ويمكن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سبيل الوصول الى ذلك </a:t>
            </a:r>
            <a:r>
              <a:rPr lang="ar-EG" sz="1600" dirty="0" smtClean="0">
                <a:solidFill>
                  <a:srgbClr val="2D3956"/>
                </a:solidFill>
                <a:latin typeface="Alexandria" pitchFamily="2" charset="-78"/>
                <a:cs typeface="Alexandria" pitchFamily="2" charset="-78"/>
              </a:rPr>
              <a:t>الاستعانة بالدراسات الاستقصائية للأنماط الاستهلاكية ، وكذلك </a:t>
            </a:r>
            <a:r>
              <a:rPr lang="ar-EG" sz="1600" dirty="0">
                <a:solidFill>
                  <a:srgbClr val="2D3956"/>
                </a:solidFill>
                <a:latin typeface="Alexandria" pitchFamily="2" charset="-78"/>
                <a:cs typeface="Alexandria" pitchFamily="2" charset="-78"/>
              </a:rPr>
              <a:t>استطلاع آراء المستهلكين </a:t>
            </a:r>
            <a:r>
              <a:rPr lang="ar-EG" sz="1600" dirty="0" smtClean="0">
                <a:solidFill>
                  <a:srgbClr val="2D3956"/>
                </a:solidFill>
                <a:latin typeface="Alexandria" pitchFamily="2" charset="-78"/>
                <a:cs typeface="Alexandria" pitchFamily="2" charset="-78"/>
              </a:rPr>
              <a:t>.</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41005"/>
    </mc:Choice>
    <mc:Fallback xmlns="">
      <p:transition spd="slow" advTm="4100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509200"/>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-مدة </a:t>
            </a:r>
            <a:r>
              <a:rPr lang="ar-EG" sz="1600" dirty="0">
                <a:solidFill>
                  <a:srgbClr val="2D3956"/>
                </a:solidFill>
                <a:latin typeface="Alexandria" pitchFamily="2" charset="-78"/>
                <a:cs typeface="Alexandria" pitchFamily="2" charset="-78"/>
              </a:rPr>
              <a:t>استعمال العلامة ومجالات هذا الاستعمال ونطاقه الجغرافي .</a:t>
            </a:r>
          </a:p>
          <a:p>
            <a:pPr algn="just" rtl="1">
              <a:lnSpc>
                <a:spcPct val="150000"/>
              </a:lnSpc>
            </a:pPr>
            <a:r>
              <a:rPr lang="ar-EG" sz="1600" dirty="0" smtClean="0">
                <a:solidFill>
                  <a:srgbClr val="2D3956"/>
                </a:solidFill>
                <a:latin typeface="Alexandria" pitchFamily="2" charset="-78"/>
                <a:cs typeface="Alexandria" pitchFamily="2" charset="-78"/>
              </a:rPr>
              <a:t>-مدة </a:t>
            </a:r>
            <a:r>
              <a:rPr lang="ar-EG" sz="1600" dirty="0">
                <a:solidFill>
                  <a:srgbClr val="2D3956"/>
                </a:solidFill>
                <a:latin typeface="Alexandria" pitchFamily="2" charset="-78"/>
                <a:cs typeface="Alexandria" pitchFamily="2" charset="-78"/>
              </a:rPr>
              <a:t>الدعاية والترويج للعلامة ، ومدى نجاح الحملات الدعائية والإعلان عنها  ونطاقها الجغرافي، وكذلك مدى عرض المنتجات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تميزها العلامة التجارية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الاسواق </a:t>
            </a:r>
            <a:r>
              <a:rPr lang="ar-EG" sz="1600" dirty="0" smtClean="0">
                <a:solidFill>
                  <a:srgbClr val="2D3956"/>
                </a:solidFill>
                <a:latin typeface="Alexandria" pitchFamily="2" charset="-78"/>
                <a:cs typeface="Alexandria" pitchFamily="2" charset="-78"/>
              </a:rPr>
              <a:t>الداخلية والدولية </a:t>
            </a:r>
            <a:r>
              <a:rPr lang="ar-EG" sz="1600" dirty="0">
                <a:solidFill>
                  <a:srgbClr val="2D3956"/>
                </a:solidFill>
                <a:latin typeface="Alexandria" pitchFamily="2" charset="-78"/>
                <a:cs typeface="Alexandria" pitchFamily="2" charset="-78"/>
              </a:rPr>
              <a:t>، وكمية هذه المنتجات ، وحجم مبيعاتها .</a:t>
            </a:r>
          </a:p>
          <a:p>
            <a:pPr algn="just" rtl="1">
              <a:lnSpc>
                <a:spcPct val="150000"/>
              </a:lnSpc>
            </a:pPr>
            <a:r>
              <a:rPr lang="ar-EG" sz="1600" dirty="0" smtClean="0">
                <a:solidFill>
                  <a:srgbClr val="2D3956"/>
                </a:solidFill>
                <a:latin typeface="Alexandria" pitchFamily="2" charset="-78"/>
                <a:cs typeface="Alexandria" pitchFamily="2" charset="-78"/>
              </a:rPr>
              <a:t>-عدد </a:t>
            </a:r>
            <a:r>
              <a:rPr lang="ar-EG" sz="1600" dirty="0">
                <a:solidFill>
                  <a:srgbClr val="2D3956"/>
                </a:solidFill>
                <a:latin typeface="Alexandria" pitchFamily="2" charset="-78"/>
                <a:cs typeface="Alexandria" pitchFamily="2" charset="-78"/>
              </a:rPr>
              <a:t>الدول المسجل فيها العلامة أو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قدم طلبات تسجيل فيها بشأن </a:t>
            </a:r>
            <a:r>
              <a:rPr lang="ar-EG" sz="1600" dirty="0" smtClean="0">
                <a:solidFill>
                  <a:srgbClr val="2D3956"/>
                </a:solidFill>
                <a:latin typeface="Alexandria" pitchFamily="2" charset="-78"/>
                <a:cs typeface="Alexandria" pitchFamily="2" charset="-78"/>
              </a:rPr>
              <a:t>العلامة </a:t>
            </a:r>
            <a:r>
              <a:rPr lang="ar-EG" sz="1600" dirty="0">
                <a:solidFill>
                  <a:srgbClr val="2D3956"/>
                </a:solidFill>
                <a:latin typeface="Alexandria" pitchFamily="2" charset="-78"/>
                <a:cs typeface="Alexandria" pitchFamily="2" charset="-78"/>
              </a:rPr>
              <a:t>، وكذلك مدة تسجيل </a:t>
            </a:r>
            <a:r>
              <a:rPr lang="ar-EG" sz="1600" dirty="0" smtClean="0">
                <a:solidFill>
                  <a:srgbClr val="2D3956"/>
                </a:solidFill>
                <a:latin typeface="Alexandria" pitchFamily="2" charset="-78"/>
                <a:cs typeface="Alexandria" pitchFamily="2" charset="-78"/>
              </a:rPr>
              <a:t>العلامة </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حالة تسجيلها بالفعل .</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80775"/>
    </mc:Choice>
    <mc:Fallback xmlns="">
      <p:transition spd="slow" advTm="8077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532586" y="1155870"/>
            <a:ext cx="8409904" cy="365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4580" y="1516356"/>
            <a:ext cx="7590371" cy="3293209"/>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-مدى </a:t>
            </a:r>
            <a:r>
              <a:rPr lang="ar-EG" sz="1600" dirty="0">
                <a:solidFill>
                  <a:srgbClr val="2D3956"/>
                </a:solidFill>
                <a:latin typeface="Alexandria" pitchFamily="2" charset="-78"/>
                <a:cs typeface="Alexandria" pitchFamily="2" charset="-78"/>
              </a:rPr>
              <a:t>وجود </a:t>
            </a:r>
            <a:r>
              <a:rPr lang="ar-EG" sz="1600" dirty="0" smtClean="0">
                <a:solidFill>
                  <a:srgbClr val="2D3956"/>
                </a:solidFill>
                <a:latin typeface="Alexandria" pitchFamily="2" charset="-78"/>
                <a:cs typeface="Alexandria" pitchFamily="2" charset="-78"/>
              </a:rPr>
              <a:t>ما يعبر </a:t>
            </a:r>
            <a:r>
              <a:rPr lang="ar-EG" sz="1600" dirty="0">
                <a:solidFill>
                  <a:srgbClr val="2D3956"/>
                </a:solidFill>
                <a:latin typeface="Alexandria" pitchFamily="2" charset="-78"/>
                <a:cs typeface="Alexandria" pitchFamily="2" charset="-78"/>
              </a:rPr>
              <a:t>عن انفاذ الحقوق </a:t>
            </a:r>
            <a:r>
              <a:rPr lang="ar-EG" sz="1600" dirty="0" smtClean="0">
                <a:solidFill>
                  <a:srgbClr val="2D3956"/>
                </a:solidFill>
                <a:latin typeface="Alexandria" pitchFamily="2" charset="-78"/>
                <a:cs typeface="Alexandria" pitchFamily="2" charset="-78"/>
              </a:rPr>
              <a:t>المرتبطة </a:t>
            </a:r>
            <a:r>
              <a:rPr lang="ar-EG" sz="1600" dirty="0">
                <a:solidFill>
                  <a:srgbClr val="2D3956"/>
                </a:solidFill>
                <a:latin typeface="Alexandria" pitchFamily="2" charset="-78"/>
                <a:cs typeface="Alexandria" pitchFamily="2" charset="-78"/>
              </a:rPr>
              <a:t>بالعلامة التجارية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الدول الأخرى ،كالقرارات القضائية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تعترف بأن العلامة مشهورة , وكذلك القرارات  الصادرة عن سلطات التسجيل </a:t>
            </a:r>
            <a:r>
              <a:rPr lang="ar-EG" sz="1600" dirty="0" smtClean="0">
                <a:solidFill>
                  <a:srgbClr val="2D3956"/>
                </a:solidFill>
                <a:latin typeface="Alexandria" pitchFamily="2" charset="-78"/>
                <a:cs typeface="Alexandria" pitchFamily="2" charset="-78"/>
              </a:rPr>
              <a:t>بالامتناع </a:t>
            </a:r>
            <a:r>
              <a:rPr lang="ar-EG" sz="1600" dirty="0">
                <a:solidFill>
                  <a:srgbClr val="2D3956"/>
                </a:solidFill>
                <a:latin typeface="Alexandria" pitchFamily="2" charset="-78"/>
                <a:cs typeface="Alexandria" pitchFamily="2" charset="-78"/>
              </a:rPr>
              <a:t>عن تسجيل علامة أخرى تشابه العلامة المشهورة .</a:t>
            </a:r>
          </a:p>
          <a:p>
            <a:pPr algn="just" rtl="1">
              <a:lnSpc>
                <a:spcPct val="200000"/>
              </a:lnSpc>
            </a:pPr>
            <a:r>
              <a:rPr lang="ar-EG" sz="1600" dirty="0" smtClean="0">
                <a:solidFill>
                  <a:srgbClr val="2D3956"/>
                </a:solidFill>
                <a:latin typeface="Alexandria" pitchFamily="2" charset="-78"/>
                <a:cs typeface="Alexandria" pitchFamily="2" charset="-78"/>
              </a:rPr>
              <a:t>-قيمة </a:t>
            </a:r>
            <a:r>
              <a:rPr lang="ar-EG" sz="1600" dirty="0">
                <a:solidFill>
                  <a:srgbClr val="2D3956"/>
                </a:solidFill>
                <a:latin typeface="Alexandria" pitchFamily="2" charset="-78"/>
                <a:cs typeface="Alexandria" pitchFamily="2" charset="-78"/>
              </a:rPr>
              <a:t>العلامة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الأسواق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59044"/>
    </mc:Choice>
    <mc:Fallback xmlns="">
      <p:transition spd="slow" advTm="5904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39426" y="1777286"/>
            <a:ext cx="5383368" cy="2554545"/>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والعلامة </a:t>
            </a:r>
            <a:r>
              <a:rPr lang="ar-EG" sz="1600" dirty="0">
                <a:solidFill>
                  <a:srgbClr val="2D3956"/>
                </a:solidFill>
                <a:latin typeface="Alexandria" pitchFamily="2" charset="-78"/>
                <a:cs typeface="Alexandria" pitchFamily="2" charset="-78"/>
              </a:rPr>
              <a:t>التجارية يمكن أن تكون جماعية (</a:t>
            </a:r>
            <a:r>
              <a:rPr lang="en-US" sz="1600" dirty="0">
                <a:solidFill>
                  <a:srgbClr val="2D3956"/>
                </a:solidFill>
                <a:latin typeface="Alexandria" pitchFamily="2" charset="-78"/>
                <a:cs typeface="Alexandria" pitchFamily="2" charset="-78"/>
              </a:rPr>
              <a:t>collective mark) </a:t>
            </a:r>
            <a:r>
              <a:rPr lang="ar-EG" sz="1600" dirty="0" smtClean="0">
                <a:solidFill>
                  <a:srgbClr val="2D3956"/>
                </a:solidFill>
                <a:latin typeface="Alexandria" pitchFamily="2" charset="-78"/>
                <a:cs typeface="Alexandria" pitchFamily="2" charset="-78"/>
              </a:rPr>
              <a:t> وذلك </a:t>
            </a:r>
            <a:r>
              <a:rPr lang="ar-EG" sz="1600" dirty="0">
                <a:solidFill>
                  <a:srgbClr val="2D3956"/>
                </a:solidFill>
                <a:latin typeface="Alexandria" pitchFamily="2" charset="-78"/>
                <a:cs typeface="Alexandria" pitchFamily="2" charset="-78"/>
              </a:rPr>
              <a:t>عندما تستخدم لتمييز منتجات ينتجها مجموعة من الاشخاص ينتمون إلى كيان واحد , ويقدم طلب التسجيل ممثل هذا الكيان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59899"/>
    </mc:Choice>
    <mc:Fallback xmlns="">
      <p:transition spd="slow" advTm="5989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55203"/>
          </a:xfrm>
          <a:prstGeom prst="rect">
            <a:avLst/>
          </a:prstGeom>
          <a:noFill/>
        </p:spPr>
        <p:txBody>
          <a:bodyPr wrap="square" rtlCol="0">
            <a:spAutoFit/>
          </a:bodyPr>
          <a:lstStyle/>
          <a:p>
            <a:pPr algn="r" rtl="1">
              <a:lnSpc>
                <a:spcPct val="200000"/>
              </a:lnSpc>
            </a:pPr>
            <a:r>
              <a:rPr lang="ar-EG" sz="1600" b="1" u="sng" dirty="0" smtClean="0">
                <a:solidFill>
                  <a:srgbClr val="2D3956"/>
                </a:solidFill>
                <a:latin typeface="Alexandria" pitchFamily="2" charset="-78"/>
                <a:cs typeface="Alexandria" pitchFamily="2" charset="-78"/>
              </a:rPr>
              <a:t>التمييز بين العلامة التجارية وما يتشابه معها من مفاهيم أخرى:</a:t>
            </a:r>
          </a:p>
          <a:p>
            <a:pPr algn="r" rtl="1">
              <a:lnSpc>
                <a:spcPct val="200000"/>
              </a:lnSpc>
            </a:pPr>
            <a:r>
              <a:rPr lang="ar-EG" sz="1600" dirty="0">
                <a:solidFill>
                  <a:srgbClr val="2D3956"/>
                </a:solidFill>
                <a:latin typeface="Alexandria" pitchFamily="2" charset="-78"/>
                <a:cs typeface="Alexandria" pitchFamily="2" charset="-78"/>
              </a:rPr>
              <a:t>نحاول بإيجاز أن نميز بين العلامة التجارية و </a:t>
            </a:r>
            <a:r>
              <a:rPr lang="ar-EG" sz="1600" dirty="0" smtClean="0">
                <a:solidFill>
                  <a:srgbClr val="2D3956"/>
                </a:solidFill>
                <a:latin typeface="Alexandria" pitchFamily="2" charset="-78"/>
                <a:cs typeface="Alexandria" pitchFamily="2" charset="-78"/>
              </a:rPr>
              <a:t>المفاهيم التالية </a:t>
            </a:r>
            <a:r>
              <a:rPr lang="ar-EG" sz="1600" dirty="0">
                <a:solidFill>
                  <a:srgbClr val="2D3956"/>
                </a:solidFill>
                <a:latin typeface="Alexandria" pitchFamily="2" charset="-78"/>
                <a:cs typeface="Alexandria" pitchFamily="2" charset="-78"/>
              </a:rPr>
              <a:t>: </a:t>
            </a:r>
            <a:endParaRPr lang="ar-EG" sz="1600" dirty="0" smtClean="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 </a:t>
            </a:r>
            <a:r>
              <a:rPr lang="ar-EG" sz="1600" b="1" dirty="0" smtClean="0">
                <a:solidFill>
                  <a:srgbClr val="2D3956"/>
                </a:solidFill>
                <a:latin typeface="Alexandria" pitchFamily="2" charset="-78"/>
                <a:cs typeface="Alexandria" pitchFamily="2" charset="-78"/>
              </a:rPr>
              <a:t>-   الاسم التجاري</a:t>
            </a:r>
          </a:p>
          <a:p>
            <a:pPr algn="r" rtl="1">
              <a:lnSpc>
                <a:spcPct val="200000"/>
              </a:lnSpc>
            </a:pPr>
            <a:r>
              <a:rPr lang="ar-EG" sz="1600" b="1" dirty="0" smtClean="0">
                <a:solidFill>
                  <a:srgbClr val="2D3956"/>
                </a:solidFill>
                <a:latin typeface="Alexandria" pitchFamily="2" charset="-78"/>
                <a:cs typeface="Alexandria" pitchFamily="2" charset="-78"/>
              </a:rPr>
              <a:t>  -واللافتة </a:t>
            </a:r>
            <a:r>
              <a:rPr lang="ar-EG" sz="1600" b="1" dirty="0">
                <a:solidFill>
                  <a:srgbClr val="2D3956"/>
                </a:solidFill>
                <a:latin typeface="Alexandria" pitchFamily="2" charset="-78"/>
                <a:cs typeface="Alexandria" pitchFamily="2" charset="-78"/>
              </a:rPr>
              <a:t>الاعلانية </a:t>
            </a:r>
            <a:endParaRPr lang="ar-EG" sz="1600" b="1" dirty="0" smtClean="0">
              <a:solidFill>
                <a:srgbClr val="2D3956"/>
              </a:solidFill>
              <a:latin typeface="Alexandria" pitchFamily="2" charset="-78"/>
              <a:cs typeface="Alexandria" pitchFamily="2" charset="-78"/>
            </a:endParaRPr>
          </a:p>
          <a:p>
            <a:pPr algn="r" rtl="1">
              <a:lnSpc>
                <a:spcPct val="200000"/>
              </a:lnSpc>
            </a:pPr>
            <a:r>
              <a:rPr lang="ar-EG" sz="1600" b="1" dirty="0" smtClean="0">
                <a:solidFill>
                  <a:srgbClr val="2D3956"/>
                </a:solidFill>
                <a:latin typeface="Alexandria" pitchFamily="2" charset="-78"/>
                <a:cs typeface="Alexandria" pitchFamily="2" charset="-78"/>
              </a:rPr>
              <a:t> - والعنوان الإلكتروني</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sz="1600" b="1" u="sng" dirty="0" smtClean="0">
                <a:solidFill>
                  <a:srgbClr val="2D3956"/>
                </a:solidFill>
                <a:latin typeface="Alexandria" pitchFamily="2" charset="-78"/>
                <a:cs typeface="Alexandria" pitchFamily="2" charset="-78"/>
              </a:rPr>
              <a:t> </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78736"/>
    </mc:Choice>
    <mc:Fallback xmlns="">
      <p:transition spd="slow" advTm="7873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996225" y="1155869"/>
            <a:ext cx="802353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17443" y="1840844"/>
            <a:ext cx="6993228" cy="2554545"/>
          </a:xfrm>
          <a:prstGeom prst="rect">
            <a:avLst/>
          </a:prstGeom>
          <a:noFill/>
          <a:ln>
            <a:noFill/>
          </a:ln>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-العلامة التجارية والاسم </a:t>
            </a:r>
            <a:r>
              <a:rPr lang="ar-EG" sz="1600" b="1" u="sng" dirty="0" smtClean="0">
                <a:solidFill>
                  <a:srgbClr val="2D3956"/>
                </a:solidFill>
                <a:latin typeface="Alexandria" pitchFamily="2" charset="-78"/>
                <a:cs typeface="Alexandria" pitchFamily="2" charset="-78"/>
              </a:rPr>
              <a:t>التجاري : </a:t>
            </a:r>
          </a:p>
          <a:p>
            <a:pPr algn="just" rtl="1">
              <a:lnSpc>
                <a:spcPct val="200000"/>
              </a:lnSpc>
            </a:pPr>
            <a:r>
              <a:rPr lang="ar-EG" sz="1600" dirty="0">
                <a:solidFill>
                  <a:srgbClr val="2D3956"/>
                </a:solidFill>
                <a:latin typeface="Alexandria" pitchFamily="2" charset="-78"/>
                <a:cs typeface="Alexandria" pitchFamily="2" charset="-78"/>
              </a:rPr>
              <a:t>الاسم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هو الاسم الذى يتخذه التاجر لمحله </a:t>
            </a:r>
            <a:r>
              <a:rPr lang="ar-EG" sz="1600" dirty="0" smtClean="0">
                <a:solidFill>
                  <a:srgbClr val="2D3956"/>
                </a:solidFill>
                <a:latin typeface="Alexandria" pitchFamily="2" charset="-78"/>
                <a:cs typeface="Alexandria" pitchFamily="2" charset="-78"/>
              </a:rPr>
              <a:t>التجاري لتمييزه </a:t>
            </a:r>
            <a:r>
              <a:rPr lang="ar-EG" sz="1600" dirty="0">
                <a:solidFill>
                  <a:srgbClr val="2D3956"/>
                </a:solidFill>
                <a:latin typeface="Alexandria" pitchFamily="2" charset="-78"/>
                <a:cs typeface="Alexandria" pitchFamily="2" charset="-78"/>
              </a:rPr>
              <a:t>عن غيره من المحال </a:t>
            </a:r>
            <a:r>
              <a:rPr lang="ar-EG" sz="1600" dirty="0" smtClean="0">
                <a:solidFill>
                  <a:srgbClr val="2D3956"/>
                </a:solidFill>
                <a:latin typeface="Alexandria" pitchFamily="2" charset="-78"/>
                <a:cs typeface="Alexandria" pitchFamily="2" charset="-78"/>
              </a:rPr>
              <a:t>الأخرى. </a:t>
            </a:r>
            <a:r>
              <a:rPr lang="ar-EG" sz="1600" dirty="0">
                <a:solidFill>
                  <a:srgbClr val="2D3956"/>
                </a:solidFill>
                <a:latin typeface="Alexandria" pitchFamily="2" charset="-78"/>
                <a:cs typeface="Alexandria" pitchFamily="2" charset="-78"/>
              </a:rPr>
              <a:t>وكلا من العلامة التجارية والاسم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 من الشارات المميزة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إطار الانشطة التجارية , إلا أنه مع ذلك يوجد بعض الاختلافات , </a:t>
            </a:r>
            <a:r>
              <a:rPr lang="ar-EG" sz="1600" dirty="0" smtClean="0">
                <a:solidFill>
                  <a:srgbClr val="2D3956"/>
                </a:solidFill>
                <a:latin typeface="Alexandria" pitchFamily="2" charset="-78"/>
                <a:cs typeface="Alexandria" pitchFamily="2" charset="-78"/>
              </a:rPr>
              <a:t>هي </a:t>
            </a:r>
            <a:r>
              <a:rPr lang="ar-EG" sz="1600" dirty="0">
                <a:solidFill>
                  <a:srgbClr val="2D3956"/>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54966"/>
    </mc:Choice>
    <mc:Fallback xmlns="">
      <p:transition spd="slow" advTm="5496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4770537"/>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marL="285750" indent="-285750" algn="just" rtl="1">
              <a:lnSpc>
                <a:spcPct val="150000"/>
              </a:lnSpc>
              <a:buFontTx/>
              <a:buChar char="-"/>
            </a:pPr>
            <a:r>
              <a:rPr lang="ar-EG" sz="1600" dirty="0" smtClean="0">
                <a:solidFill>
                  <a:srgbClr val="2D3956"/>
                </a:solidFill>
                <a:latin typeface="Alexandria" pitchFamily="2" charset="-78"/>
                <a:cs typeface="Alexandria" pitchFamily="2" charset="-78"/>
              </a:rPr>
              <a:t>يستخدم </a:t>
            </a:r>
            <a:r>
              <a:rPr lang="ar-EG" sz="1600" dirty="0">
                <a:solidFill>
                  <a:srgbClr val="2D3956"/>
                </a:solidFill>
                <a:latin typeface="Alexandria" pitchFamily="2" charset="-78"/>
                <a:cs typeface="Alexandria" pitchFamily="2" charset="-78"/>
              </a:rPr>
              <a:t>الاسم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لتمييز المحال التجارية والشركات , بينما تستخدم العلامات التجارية لتمييز المنتجات أو الخدمات </a:t>
            </a:r>
            <a:r>
              <a:rPr lang="ar-EG" sz="1600" dirty="0" smtClean="0">
                <a:solidFill>
                  <a:srgbClr val="2D3956"/>
                </a:solidFill>
                <a:latin typeface="Alexandria" pitchFamily="2" charset="-78"/>
                <a:cs typeface="Alexandria" pitchFamily="2" charset="-78"/>
              </a:rPr>
              <a:t>.</a:t>
            </a:r>
          </a:p>
          <a:p>
            <a:pPr marL="285750" indent="-285750" algn="just" rtl="1">
              <a:lnSpc>
                <a:spcPct val="150000"/>
              </a:lnSpc>
              <a:buFontTx/>
              <a:buChar char="-"/>
            </a:pPr>
            <a:r>
              <a:rPr lang="ar-EG" sz="1600" dirty="0">
                <a:solidFill>
                  <a:srgbClr val="2D3956"/>
                </a:solidFill>
                <a:latin typeface="Alexandria" pitchFamily="2" charset="-78"/>
                <a:cs typeface="Alexandria" pitchFamily="2" charset="-78"/>
              </a:rPr>
              <a:t>يختار الاسم </a:t>
            </a:r>
            <a:r>
              <a:rPr lang="ar-EG" sz="1600" dirty="0" smtClean="0">
                <a:solidFill>
                  <a:srgbClr val="2D3956"/>
                </a:solidFill>
                <a:latin typeface="Alexandria" pitchFamily="2" charset="-78"/>
                <a:cs typeface="Alexandria" pitchFamily="2" charset="-78"/>
              </a:rPr>
              <a:t>التجاري في </a:t>
            </a:r>
            <a:r>
              <a:rPr lang="ar-EG" sz="1600" dirty="0">
                <a:solidFill>
                  <a:srgbClr val="2D3956"/>
                </a:solidFill>
                <a:latin typeface="Alexandria" pitchFamily="2" charset="-78"/>
                <a:cs typeface="Alexandria" pitchFamily="2" charset="-78"/>
              </a:rPr>
              <a:t>حالة المحال الفردية , من الأسماء الشخصية أو الألقاب أو اسماء العائلة الخاصة بأصحابها , أو من عنوان الشركة كما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حالة شركة التوصية البسيطة أو التضامن أو التوصية بالأسهم أو المساهمة , على النحو الوارد </a:t>
            </a:r>
            <a:r>
              <a:rPr lang="ar-EG" sz="1600" dirty="0" smtClean="0">
                <a:solidFill>
                  <a:srgbClr val="2D3956"/>
                </a:solidFill>
                <a:latin typeface="Alexandria" pitchFamily="2" charset="-78"/>
                <a:cs typeface="Alexandria" pitchFamily="2" charset="-78"/>
              </a:rPr>
              <a:t>في قانون </a:t>
            </a:r>
            <a:r>
              <a:rPr lang="ar-EG" sz="1600" dirty="0">
                <a:solidFill>
                  <a:srgbClr val="2D3956"/>
                </a:solidFill>
                <a:latin typeface="Alexandria" pitchFamily="2" charset="-78"/>
                <a:cs typeface="Alexandria" pitchFamily="2" charset="-78"/>
              </a:rPr>
              <a:t>الاسماء </a:t>
            </a:r>
            <a:r>
              <a:rPr lang="ar-EG" sz="1600" dirty="0" smtClean="0">
                <a:solidFill>
                  <a:srgbClr val="2D3956"/>
                </a:solidFill>
                <a:latin typeface="Alexandria" pitchFamily="2" charset="-78"/>
                <a:cs typeface="Alexandria" pitchFamily="2" charset="-78"/>
              </a:rPr>
              <a:t>التجارية المصري </a:t>
            </a:r>
            <a:r>
              <a:rPr lang="ar-EG" sz="1600" dirty="0">
                <a:solidFill>
                  <a:srgbClr val="2D3956"/>
                </a:solidFill>
                <a:latin typeface="Alexandria" pitchFamily="2" charset="-78"/>
                <a:cs typeface="Alexandria" pitchFamily="2" charset="-78"/>
              </a:rPr>
              <a:t>رقم 55 لسنة 1951م , وهذا يعنى أن إطار اختيار الاسم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محدد </a:t>
            </a:r>
            <a:r>
              <a:rPr lang="ar-EG" sz="1600" dirty="0" smtClean="0">
                <a:solidFill>
                  <a:srgbClr val="2D3956"/>
                </a:solidFill>
                <a:latin typeface="Alexandria" pitchFamily="2" charset="-78"/>
                <a:cs typeface="Alexandria" pitchFamily="2" charset="-78"/>
              </a:rPr>
              <a:t>قانونا.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105378"/>
    </mc:Choice>
    <mc:Fallback xmlns="">
      <p:transition spd="slow" advTm="10537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بينما </a:t>
            </a:r>
            <a:r>
              <a:rPr lang="ar-EG" sz="1600" dirty="0">
                <a:solidFill>
                  <a:srgbClr val="2D3956"/>
                </a:solidFill>
                <a:latin typeface="Alexandria" pitchFamily="2" charset="-78"/>
                <a:cs typeface="Alexandria" pitchFamily="2" charset="-78"/>
              </a:rPr>
              <a:t>اختيار العلامة التجارية يكون من بين الأسماء أو الرموز أو الصور أو الرسوم أو </a:t>
            </a:r>
            <a:r>
              <a:rPr lang="ar-EG" sz="1600" dirty="0" smtClean="0">
                <a:solidFill>
                  <a:srgbClr val="2D3956"/>
                </a:solidFill>
                <a:latin typeface="Alexandria" pitchFamily="2" charset="-78"/>
                <a:cs typeface="Alexandria" pitchFamily="2" charset="-78"/>
              </a:rPr>
              <a:t>غير ذلك </a:t>
            </a:r>
            <a:r>
              <a:rPr lang="ar-EG" sz="1600" dirty="0">
                <a:solidFill>
                  <a:srgbClr val="2D3956"/>
                </a:solidFill>
                <a:latin typeface="Alexandria" pitchFamily="2" charset="-78"/>
                <a:cs typeface="Alexandria" pitchFamily="2" charset="-78"/>
              </a:rPr>
              <a:t>, مما يصلح لأن يكون مميزا للسلع أو الخدمات , ولم يذكر القانون , كما سلف </a:t>
            </a:r>
            <a:r>
              <a:rPr lang="ar-EG" sz="1600" dirty="0" smtClean="0">
                <a:solidFill>
                  <a:srgbClr val="2D3956"/>
                </a:solidFill>
                <a:latin typeface="Alexandria" pitchFamily="2" charset="-78"/>
                <a:cs typeface="Alexandria" pitchFamily="2" charset="-78"/>
              </a:rPr>
              <a:t>الإشارة </a:t>
            </a:r>
            <a:r>
              <a:rPr lang="ar-EG" sz="1600" dirty="0">
                <a:solidFill>
                  <a:srgbClr val="2D3956"/>
                </a:solidFill>
                <a:latin typeface="Alexandria" pitchFamily="2" charset="-78"/>
                <a:cs typeface="Alexandria" pitchFamily="2" charset="-78"/>
              </a:rPr>
              <a:t>, بهذا الخصوص إلا صور للعلامة التجارية , على سبيل المثال , ولم يقيد أصحاب الشركات أو المحال التجارية بنحو محدد كما نص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قانون الاسماء التجارية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72182"/>
    </mc:Choice>
    <mc:Fallback xmlns="">
      <p:transition spd="slow" advTm="7218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غاية </a:t>
            </a:r>
            <a:r>
              <a:rPr lang="ar-EG" sz="1600" dirty="0">
                <a:solidFill>
                  <a:srgbClr val="2D3956"/>
                </a:solidFill>
                <a:latin typeface="Alexandria" pitchFamily="2" charset="-78"/>
                <a:cs typeface="Alexandria" pitchFamily="2" charset="-78"/>
              </a:rPr>
              <a:t>الأمر أنه يجب توافر شروط عامة حتى تكون العلامة جديرة بالحماية القانونية , وسنذكر تلك الشروط لاحقا.</a:t>
            </a:r>
          </a:p>
          <a:p>
            <a:pPr algn="just" rtl="1">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اتخاذ الاسم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أمر </a:t>
            </a:r>
            <a:r>
              <a:rPr lang="ar-EG" sz="1600" dirty="0" smtClean="0">
                <a:solidFill>
                  <a:srgbClr val="2D3956"/>
                </a:solidFill>
                <a:latin typeface="Alexandria" pitchFamily="2" charset="-78"/>
                <a:cs typeface="Alexandria" pitchFamily="2" charset="-78"/>
              </a:rPr>
              <a:t>الزامي </a:t>
            </a:r>
            <a:r>
              <a:rPr lang="ar-EG" sz="1600" dirty="0">
                <a:solidFill>
                  <a:srgbClr val="2D3956"/>
                </a:solidFill>
                <a:latin typeface="Alexandria" pitchFamily="2" charset="-78"/>
                <a:cs typeface="Alexandria" pitchFamily="2" charset="-78"/>
              </a:rPr>
              <a:t>, بينما اختيار العلامة التجارية أمر </a:t>
            </a:r>
            <a:r>
              <a:rPr lang="ar-EG" sz="1600" dirty="0" smtClean="0">
                <a:solidFill>
                  <a:srgbClr val="2D3956"/>
                </a:solidFill>
                <a:latin typeface="Alexandria" pitchFamily="2" charset="-78"/>
                <a:cs typeface="Alexandria" pitchFamily="2" charset="-78"/>
              </a:rPr>
              <a:t>اختياري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77401"/>
    </mc:Choice>
    <mc:Fallback xmlns="">
      <p:transition spd="slow" advTm="7740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240924" y="1155869"/>
            <a:ext cx="79076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052475" y="1827853"/>
            <a:ext cx="6825621" cy="2800767"/>
          </a:xfrm>
          <a:prstGeom prst="rect">
            <a:avLst/>
          </a:prstGeom>
          <a:noFill/>
        </p:spPr>
        <p:txBody>
          <a:bodyPr wrap="square" rtlCol="0">
            <a:spAutoFit/>
          </a:bodyPr>
          <a:lstStyle/>
          <a:p>
            <a:pPr algn="just" rtl="1"/>
            <a:r>
              <a:rPr lang="ar-EG" sz="1600" b="1" dirty="0">
                <a:solidFill>
                  <a:srgbClr val="2D3956"/>
                </a:solidFill>
                <a:latin typeface="Alexandria" pitchFamily="2" charset="-78"/>
                <a:cs typeface="Alexandria" pitchFamily="2" charset="-78"/>
              </a:rPr>
              <a:t> -العلامة التجارية واللافتة الاعلانية </a:t>
            </a:r>
            <a:endParaRPr lang="ar-EG" sz="1600" b="1" dirty="0" smtClean="0">
              <a:solidFill>
                <a:srgbClr val="2D3956"/>
              </a:solidFill>
              <a:latin typeface="Alexandria" pitchFamily="2" charset="-78"/>
              <a:cs typeface="Alexandria" pitchFamily="2" charset="-78"/>
            </a:endParaRPr>
          </a:p>
          <a:p>
            <a:pPr algn="just" rtl="1"/>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اللافتة </a:t>
            </a:r>
            <a:r>
              <a:rPr lang="ar-EG" sz="1600" dirty="0">
                <a:solidFill>
                  <a:srgbClr val="2D3956"/>
                </a:solidFill>
                <a:latin typeface="Alexandria" pitchFamily="2" charset="-78"/>
                <a:cs typeface="Alexandria" pitchFamily="2" charset="-78"/>
              </a:rPr>
              <a:t>الاعلانية , </a:t>
            </a:r>
            <a:r>
              <a:rPr lang="ar-EG" sz="1600" dirty="0" smtClean="0">
                <a:solidFill>
                  <a:srgbClr val="2D3956"/>
                </a:solidFill>
                <a:latin typeface="Alexandria" pitchFamily="2" charset="-78"/>
                <a:cs typeface="Alexandria" pitchFamily="2" charset="-78"/>
              </a:rPr>
              <a:t>هي </a:t>
            </a:r>
            <a:r>
              <a:rPr lang="ar-EG" sz="1600" dirty="0">
                <a:solidFill>
                  <a:srgbClr val="2D3956"/>
                </a:solidFill>
                <a:latin typeface="Alexandria" pitchFamily="2" charset="-78"/>
                <a:cs typeface="Alexandria" pitchFamily="2" charset="-78"/>
              </a:rPr>
              <a:t>لافتة يضعها التاجر على واجهة محله لتحديد موقعه وتمييزه عن غيره من المحال المشابهة . وكما هو واضح من التعريف </a:t>
            </a:r>
            <a:r>
              <a:rPr lang="ar-EG" sz="1600" dirty="0" smtClean="0">
                <a:solidFill>
                  <a:srgbClr val="2D3956"/>
                </a:solidFill>
                <a:latin typeface="Alexandria" pitchFamily="2" charset="-78"/>
                <a:cs typeface="Alexandria" pitchFamily="2" charset="-78"/>
              </a:rPr>
              <a:t>فإنها </a:t>
            </a:r>
            <a:r>
              <a:rPr lang="ar-EG" sz="1600" dirty="0">
                <a:solidFill>
                  <a:srgbClr val="2D3956"/>
                </a:solidFill>
                <a:latin typeface="Alexandria" pitchFamily="2" charset="-78"/>
                <a:cs typeface="Alexandria" pitchFamily="2" charset="-78"/>
              </a:rPr>
              <a:t>تؤدى وظيفة تمييز المحال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وليس المنتجات والخدمات كما هو الحال بخصوص </a:t>
            </a:r>
            <a:r>
              <a:rPr lang="ar-EG" sz="1600" dirty="0" smtClean="0">
                <a:solidFill>
                  <a:srgbClr val="2D3956"/>
                </a:solidFill>
                <a:latin typeface="Alexandria" pitchFamily="2" charset="-78"/>
                <a:cs typeface="Alexandria" pitchFamily="2" charset="-78"/>
              </a:rPr>
              <a:t>العلامة التجارية </a:t>
            </a:r>
            <a:r>
              <a:rPr lang="ar-EG" sz="1600" dirty="0">
                <a:solidFill>
                  <a:srgbClr val="2D3956"/>
                </a:solidFill>
                <a:latin typeface="Alexandria" pitchFamily="2" charset="-78"/>
                <a:cs typeface="Alexandria" pitchFamily="2" charset="-78"/>
              </a:rPr>
              <a:t>.</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91144"/>
    </mc:Choice>
    <mc:Fallback xmlns="">
      <p:transition spd="slow" advTm="9114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305318" y="1310293"/>
            <a:ext cx="7328079" cy="3908762"/>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-العلامة التجارية وأسماء النطاق </a:t>
            </a:r>
            <a:r>
              <a:rPr lang="en-US" sz="1600" b="1" u="sng" dirty="0">
                <a:solidFill>
                  <a:srgbClr val="2D3956"/>
                </a:solidFill>
                <a:latin typeface="Alexandria" pitchFamily="2" charset="-78"/>
                <a:cs typeface="Alexandria" pitchFamily="2" charset="-78"/>
              </a:rPr>
              <a:t>domain </a:t>
            </a:r>
            <a:r>
              <a:rPr lang="en-US" sz="1600" b="1" u="sng" dirty="0" smtClean="0">
                <a:solidFill>
                  <a:srgbClr val="2D3956"/>
                </a:solidFill>
                <a:latin typeface="Alexandria" pitchFamily="2" charset="-78"/>
                <a:cs typeface="Alexandria" pitchFamily="2" charset="-78"/>
              </a:rPr>
              <a:t>name</a:t>
            </a:r>
            <a:r>
              <a:rPr lang="ar-EG" sz="1600" b="1" u="sng" dirty="0" smtClean="0">
                <a:solidFill>
                  <a:srgbClr val="2D3956"/>
                </a:solidFill>
                <a:latin typeface="Alexandria" pitchFamily="2" charset="-78"/>
                <a:cs typeface="Alexandria" pitchFamily="2" charset="-78"/>
              </a:rPr>
              <a:t>:</a:t>
            </a:r>
          </a:p>
          <a:p>
            <a:pPr algn="just" rtl="1"/>
            <a:endParaRPr lang="ar-EG" sz="1600" b="1"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أسماء النطاق </a:t>
            </a:r>
            <a:r>
              <a:rPr lang="en-US" sz="1600" dirty="0">
                <a:solidFill>
                  <a:srgbClr val="2D3956"/>
                </a:solidFill>
                <a:latin typeface="Alexandria" pitchFamily="2" charset="-78"/>
                <a:cs typeface="Alexandria" pitchFamily="2" charset="-78"/>
              </a:rPr>
              <a:t>Domain name  </a:t>
            </a:r>
            <a:r>
              <a:rPr lang="ar-EG" sz="1600" dirty="0">
                <a:solidFill>
                  <a:srgbClr val="2D3956"/>
                </a:solidFill>
                <a:latin typeface="Alexandria" pitchFamily="2" charset="-78"/>
                <a:cs typeface="Alexandria" pitchFamily="2" charset="-78"/>
              </a:rPr>
              <a:t>أو العنوان </a:t>
            </a:r>
            <a:r>
              <a:rPr lang="ar-EG" sz="1600" dirty="0" smtClean="0">
                <a:solidFill>
                  <a:srgbClr val="2D3956"/>
                </a:solidFill>
                <a:latin typeface="Alexandria" pitchFamily="2" charset="-78"/>
                <a:cs typeface="Alexandria" pitchFamily="2" charset="-78"/>
              </a:rPr>
              <a:t>الإلكتروني </a:t>
            </a:r>
            <a:r>
              <a:rPr lang="ar-EG" sz="1600" dirty="0">
                <a:solidFill>
                  <a:srgbClr val="2D3956"/>
                </a:solidFill>
                <a:latin typeface="Alexandria" pitchFamily="2" charset="-78"/>
                <a:cs typeface="Alexandria" pitchFamily="2" charset="-78"/>
              </a:rPr>
              <a:t>, كما يسميه البعض , رغم أنه يتشابه مع العلامة التجارية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كونهما من الشارات المميزة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إطار الأنشطة التجارية , وكذلك كلاهما يتمتعان بحماية قانونية مؤقتة , إلا أن هناك بعض أوجه </a:t>
            </a:r>
            <a:r>
              <a:rPr lang="ar-EG" sz="1600" dirty="0" smtClean="0">
                <a:solidFill>
                  <a:srgbClr val="2D3956"/>
                </a:solidFill>
                <a:latin typeface="Alexandria" pitchFamily="2" charset="-78"/>
                <a:cs typeface="Alexandria" pitchFamily="2" charset="-78"/>
              </a:rPr>
              <a:t>الاختلاف </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هي </a:t>
            </a:r>
            <a:r>
              <a:rPr lang="ar-EG" sz="1600" dirty="0">
                <a:solidFill>
                  <a:srgbClr val="2D3956"/>
                </a:solidFill>
                <a:latin typeface="Alexandria" pitchFamily="2" charset="-78"/>
                <a:cs typeface="Alexandria" pitchFamily="2" charset="-78"/>
              </a:rPr>
              <a:t>: </a:t>
            </a:r>
          </a:p>
          <a:p>
            <a:pPr algn="just" rtl="1">
              <a:lnSpc>
                <a:spcPct val="150000"/>
              </a:lnSpc>
            </a:pPr>
            <a:r>
              <a:rPr lang="ar-EG" sz="1600" dirty="0" smtClean="0">
                <a:solidFill>
                  <a:srgbClr val="2D3956"/>
                </a:solidFill>
                <a:latin typeface="Alexandria" pitchFamily="2" charset="-78"/>
                <a:cs typeface="Alexandria" pitchFamily="2" charset="-78"/>
              </a:rPr>
              <a:t>-إذا </a:t>
            </a:r>
            <a:r>
              <a:rPr lang="ar-EG" sz="1600" dirty="0">
                <a:solidFill>
                  <a:srgbClr val="2D3956"/>
                </a:solidFill>
                <a:latin typeface="Alexandria" pitchFamily="2" charset="-78"/>
                <a:cs typeface="Alexandria" pitchFamily="2" charset="-78"/>
              </a:rPr>
              <a:t>كانت العلامة التجارية تقوم بوظيفة تمييز المنتجات والخدمات , فإن اسم النطاق يقوم بدور المميز للمشروع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ذاته , عبر الإنترنت , وذلك من خلال تحديد </a:t>
            </a:r>
            <a:r>
              <a:rPr lang="ar-EG" sz="1600" dirty="0" smtClean="0">
                <a:solidFill>
                  <a:srgbClr val="2D3956"/>
                </a:solidFill>
                <a:latin typeface="Alexandria" pitchFamily="2" charset="-78"/>
                <a:cs typeface="Alexandria" pitchFamily="2" charset="-78"/>
              </a:rPr>
              <a:t>الموقع </a:t>
            </a:r>
            <a:r>
              <a:rPr lang="ar-EG" sz="1600" dirty="0">
                <a:solidFill>
                  <a:srgbClr val="2D3956"/>
                </a:solidFill>
                <a:latin typeface="Alexandria" pitchFamily="2" charset="-78"/>
                <a:cs typeface="Alexandria" pitchFamily="2" charset="-78"/>
              </a:rPr>
              <a:t>الذى يمارس فيه نشاطه </a:t>
            </a:r>
            <a:r>
              <a:rPr lang="ar-EG" sz="1600" dirty="0" smtClean="0">
                <a:solidFill>
                  <a:srgbClr val="2D3956"/>
                </a:solidFill>
                <a:latin typeface="Alexandria" pitchFamily="2" charset="-78"/>
                <a:cs typeface="Alexandria" pitchFamily="2" charset="-78"/>
              </a:rPr>
              <a:t>التجاري </a:t>
            </a:r>
            <a:r>
              <a:rPr lang="ar-EG" sz="1600" dirty="0">
                <a:solidFill>
                  <a:srgbClr val="2D3956"/>
                </a:solidFill>
                <a:latin typeface="Alexandria" pitchFamily="2" charset="-78"/>
                <a:cs typeface="Alexandria" pitchFamily="2" charset="-78"/>
              </a:rPr>
              <a:t>داخل العالم </a:t>
            </a:r>
            <a:r>
              <a:rPr lang="ar-EG" sz="1600" dirty="0" smtClean="0">
                <a:solidFill>
                  <a:srgbClr val="2D3956"/>
                </a:solidFill>
                <a:latin typeface="Alexandria" pitchFamily="2" charset="-78"/>
                <a:cs typeface="Alexandria" pitchFamily="2" charset="-78"/>
              </a:rPr>
              <a:t>الافتراضي </a:t>
            </a:r>
            <a:endParaRPr lang="ar-EG" sz="1600" dirty="0">
              <a:solidFill>
                <a:srgbClr val="2D3956"/>
              </a:solidFill>
              <a:latin typeface="Alexandria" pitchFamily="2" charset="-78"/>
              <a:cs typeface="Alexandria" pitchFamily="2" charset="-78"/>
            </a:endParaRPr>
          </a:p>
          <a:p>
            <a:pPr algn="just" rtl="1"/>
            <a:endParaRPr lang="ar-EG" sz="1600" b="1" dirty="0">
              <a:solidFill>
                <a:srgbClr val="2D3956"/>
              </a:solidFill>
              <a:latin typeface="Alexandria" pitchFamily="2" charset="-78"/>
              <a:cs typeface="Alexandria" pitchFamily="2" charset="-78"/>
            </a:endParaRPr>
          </a:p>
          <a:p>
            <a:pPr algn="just" rtl="1"/>
            <a:endParaRPr lang="ar-EG" sz="1600" b="1"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22034"/>
    </mc:Choice>
    <mc:Fallback xmlns="">
      <p:transition spd="slow" advTm="12203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6686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-عند </a:t>
            </a:r>
            <a:r>
              <a:rPr lang="ar-EG" sz="1600" dirty="0">
                <a:solidFill>
                  <a:srgbClr val="2D3956"/>
                </a:solidFill>
                <a:latin typeface="Alexandria" pitchFamily="2" charset="-78"/>
                <a:cs typeface="Alexandria" pitchFamily="2" charset="-78"/>
              </a:rPr>
              <a:t>تسجيل العلامة التجارية يطلب من الشخص مقدم الطلب تحديد الفئه, من المنتجات أو الخدمات ,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سيتم تسجل العلامة بشأنها , وهو </a:t>
            </a:r>
            <a:r>
              <a:rPr lang="ar-EG" sz="1600" dirty="0" smtClean="0">
                <a:solidFill>
                  <a:srgbClr val="2D3956"/>
                </a:solidFill>
                <a:latin typeface="Alexandria" pitchFamily="2" charset="-78"/>
                <a:cs typeface="Alexandria" pitchFamily="2" charset="-78"/>
              </a:rPr>
              <a:t>ما يعرف </a:t>
            </a:r>
            <a:r>
              <a:rPr lang="ar-EG" sz="1600" dirty="0">
                <a:solidFill>
                  <a:srgbClr val="2D3956"/>
                </a:solidFill>
                <a:latin typeface="Alexandria" pitchFamily="2" charset="-78"/>
                <a:cs typeface="Alexandria" pitchFamily="2" charset="-78"/>
              </a:rPr>
              <a:t>بمبدأ التخصيص , </a:t>
            </a:r>
            <a:r>
              <a:rPr lang="ar-EG" sz="1600" dirty="0" err="1">
                <a:solidFill>
                  <a:srgbClr val="2D3956"/>
                </a:solidFill>
                <a:latin typeface="Alexandria" pitchFamily="2" charset="-78"/>
                <a:cs typeface="Alexandria" pitchFamily="2" charset="-78"/>
              </a:rPr>
              <a:t>فى</a:t>
            </a:r>
            <a:r>
              <a:rPr lang="ar-EG" sz="1600" dirty="0">
                <a:solidFill>
                  <a:srgbClr val="2D3956"/>
                </a:solidFill>
                <a:latin typeface="Alexandria" pitchFamily="2" charset="-78"/>
                <a:cs typeface="Alexandria" pitchFamily="2" charset="-78"/>
              </a:rPr>
              <a:t> حين أن تسجيل اسم النطاق </a:t>
            </a:r>
            <a:r>
              <a:rPr lang="ar-EG" sz="1600" dirty="0" smtClean="0">
                <a:solidFill>
                  <a:srgbClr val="2D3956"/>
                </a:solidFill>
                <a:latin typeface="Alexandria" pitchFamily="2" charset="-78"/>
                <a:cs typeface="Alexandria" pitchFamily="2" charset="-78"/>
              </a:rPr>
              <a:t>لا يتطلب </a:t>
            </a:r>
            <a:r>
              <a:rPr lang="ar-EG" sz="1600" dirty="0">
                <a:solidFill>
                  <a:srgbClr val="2D3956"/>
                </a:solidFill>
                <a:latin typeface="Alexandria" pitchFamily="2" charset="-78"/>
                <a:cs typeface="Alexandria" pitchFamily="2" charset="-78"/>
              </a:rPr>
              <a:t>ذلك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68414"/>
    </mc:Choice>
    <mc:Fallback xmlns="">
      <p:transition spd="slow" advTm="6841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13306"/>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-إذا </a:t>
            </a:r>
            <a:r>
              <a:rPr lang="ar-EG" sz="1600" dirty="0">
                <a:solidFill>
                  <a:srgbClr val="2D3956"/>
                </a:solidFill>
                <a:latin typeface="Alexandria" pitchFamily="2" charset="-78"/>
                <a:cs typeface="Alexandria" pitchFamily="2" charset="-78"/>
              </a:rPr>
              <a:t>سجلت علامة تجارية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إقليم معين , فإنه </a:t>
            </a:r>
            <a:r>
              <a:rPr lang="ar-EG" sz="1600" dirty="0" smtClean="0">
                <a:solidFill>
                  <a:srgbClr val="2D3956"/>
                </a:solidFill>
                <a:latin typeface="Alexandria" pitchFamily="2" charset="-78"/>
                <a:cs typeface="Alexandria" pitchFamily="2" charset="-78"/>
              </a:rPr>
              <a:t>لا يجوز </a:t>
            </a:r>
            <a:r>
              <a:rPr lang="ar-EG" sz="1600" dirty="0">
                <a:solidFill>
                  <a:srgbClr val="2D3956"/>
                </a:solidFill>
                <a:latin typeface="Alexandria" pitchFamily="2" charset="-78"/>
                <a:cs typeface="Alexandria" pitchFamily="2" charset="-78"/>
              </a:rPr>
              <a:t>تسجيل علامة مشابهة أو مطابقه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نفس الإقليم , عن منتجات أو خدمات مماثلة أو مشابهة , ولكن يجوز مع ذلك تسجيل نفس العلامة عن منتجات أو خدمات غير مماثلة , او تسجيل ذات العلامة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اقليم آخر حتى ولو عن نفس المنتجات أو الخدمات , الا اذا كانت العلامة الاولى مشهورة , على </a:t>
            </a:r>
            <a:r>
              <a:rPr lang="ar-EG" sz="1600" dirty="0" smtClean="0">
                <a:solidFill>
                  <a:srgbClr val="2D3956"/>
                </a:solidFill>
                <a:latin typeface="Alexandria" pitchFamily="2" charset="-78"/>
                <a:cs typeface="Alexandria" pitchFamily="2" charset="-78"/>
              </a:rPr>
              <a:t>ما سيتضح </a:t>
            </a:r>
            <a:r>
              <a:rPr lang="ar-EG" sz="1600" dirty="0">
                <a:solidFill>
                  <a:srgbClr val="2D3956"/>
                </a:solidFill>
                <a:latin typeface="Alexandria" pitchFamily="2" charset="-78"/>
                <a:cs typeface="Alexandria" pitchFamily="2" charset="-78"/>
              </a:rPr>
              <a:t>فيما بعد , والأمر على خلاف ذلك فيما يتعلق باسم النطاق , فتسجيل اسم النطاق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المجال </a:t>
            </a:r>
            <a:r>
              <a:rPr lang="ar-EG" sz="1600" dirty="0" smtClean="0">
                <a:solidFill>
                  <a:srgbClr val="2D3956"/>
                </a:solidFill>
                <a:latin typeface="Alexandria" pitchFamily="2" charset="-78"/>
                <a:cs typeface="Alexandria" pitchFamily="2" charset="-78"/>
              </a:rPr>
              <a:t>الدولي </a:t>
            </a:r>
            <a:r>
              <a:rPr lang="ar-EG" sz="1600" dirty="0">
                <a:solidFill>
                  <a:srgbClr val="2D3956"/>
                </a:solidFill>
                <a:latin typeface="Alexandria" pitchFamily="2" charset="-78"/>
                <a:cs typeface="Alexandria" pitchFamily="2" charset="-78"/>
              </a:rPr>
              <a:t>او المحلى , يمنع من تسجيل اسم آخر مطابق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نفس المجال ولو عن منتجات أو خدمات غير مماثلة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113953"/>
    </mc:Choice>
    <mc:Fallback xmlns="">
      <p:transition spd="slow" advTm="11395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87950" y="142632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9" y="1275008"/>
            <a:ext cx="5111732" cy="5170875"/>
          </a:xfrm>
          <a:prstGeom prst="rect">
            <a:avLst/>
          </a:prstGeom>
          <a:noFill/>
        </p:spPr>
        <p:txBody>
          <a:bodyPr wrap="square" rtlCol="0">
            <a:spAutoFit/>
          </a:bodyPr>
          <a:lstStyle/>
          <a:p>
            <a:pPr algn="just" rtl="1">
              <a:lnSpc>
                <a:spcPct val="200000"/>
              </a:lnSpc>
            </a:pPr>
            <a:r>
              <a:rPr lang="ar-EG" b="1" u="sng" dirty="0" smtClean="0">
                <a:solidFill>
                  <a:srgbClr val="2D3956"/>
                </a:solidFill>
                <a:latin typeface="Alexandria" pitchFamily="2" charset="-78"/>
                <a:cs typeface="Alexandria" pitchFamily="2" charset="-78"/>
              </a:rPr>
              <a:t>-(ب)- شروط الحماية القانونية للعلامة التجارية: </a:t>
            </a:r>
          </a:p>
          <a:p>
            <a:pPr algn="just" rtl="1">
              <a:lnSpc>
                <a:spcPct val="200000"/>
              </a:lnSpc>
            </a:pPr>
            <a:r>
              <a:rPr lang="ar-EG" sz="1600" dirty="0" smtClean="0">
                <a:solidFill>
                  <a:srgbClr val="2D3956"/>
                </a:solidFill>
                <a:latin typeface="Alexandria" pitchFamily="2" charset="-78"/>
                <a:cs typeface="Alexandria" pitchFamily="2" charset="-78"/>
              </a:rPr>
              <a:t>- لكي تتمتع </a:t>
            </a:r>
            <a:r>
              <a:rPr lang="ar-EG" sz="1600" dirty="0">
                <a:solidFill>
                  <a:srgbClr val="2D3956"/>
                </a:solidFill>
                <a:latin typeface="Alexandria" pitchFamily="2" charset="-78"/>
                <a:cs typeface="Alexandria" pitchFamily="2" charset="-78"/>
              </a:rPr>
              <a:t>العلامة التجارية بالحماية القانونية , يجب أن يتوافر فيها ثلاثة شروط لا خلاف </a:t>
            </a:r>
            <a:r>
              <a:rPr lang="ar-EG" sz="1600" dirty="0" smtClean="0">
                <a:solidFill>
                  <a:srgbClr val="2D3956"/>
                </a:solidFill>
                <a:latin typeface="Alexandria" pitchFamily="2" charset="-78"/>
                <a:cs typeface="Alexandria" pitchFamily="2" charset="-78"/>
              </a:rPr>
              <a:t>بشأنها, </a:t>
            </a:r>
            <a:r>
              <a:rPr lang="ar-EG" sz="1600" dirty="0">
                <a:solidFill>
                  <a:srgbClr val="2D3956"/>
                </a:solidFill>
                <a:latin typeface="Alexandria" pitchFamily="2" charset="-78"/>
                <a:cs typeface="Alexandria" pitchFamily="2" charset="-78"/>
              </a:rPr>
              <a:t>وهى أن تكون العلامة مميزة , وجديده لم يسبق استعمالها أو تسجيلها ,  </a:t>
            </a:r>
            <a:r>
              <a:rPr lang="ar-EG" sz="1600" dirty="0" smtClean="0">
                <a:solidFill>
                  <a:srgbClr val="2D3956"/>
                </a:solidFill>
                <a:latin typeface="Alexandria" pitchFamily="2" charset="-78"/>
                <a:cs typeface="Alexandria" pitchFamily="2" charset="-78"/>
              </a:rPr>
              <a:t>وألا تخالف </a:t>
            </a:r>
            <a:r>
              <a:rPr lang="ar-EG" sz="1600" dirty="0">
                <a:solidFill>
                  <a:srgbClr val="2D3956"/>
                </a:solidFill>
                <a:latin typeface="Alexandria" pitchFamily="2" charset="-78"/>
                <a:cs typeface="Alexandria" pitchFamily="2" charset="-78"/>
              </a:rPr>
              <a:t>النظام العام </a:t>
            </a:r>
            <a:r>
              <a:rPr lang="ar-EG" sz="1600" dirty="0" smtClean="0">
                <a:solidFill>
                  <a:srgbClr val="2D3956"/>
                </a:solidFill>
                <a:latin typeface="Alexandria" pitchFamily="2" charset="-78"/>
                <a:cs typeface="Alexandria" pitchFamily="2" charset="-78"/>
              </a:rPr>
              <a:t>والآداب العامة ,بالإضافة </a:t>
            </a:r>
            <a:r>
              <a:rPr lang="ar-EG" sz="1600" dirty="0">
                <a:solidFill>
                  <a:srgbClr val="2D3956"/>
                </a:solidFill>
                <a:latin typeface="Alexandria" pitchFamily="2" charset="-78"/>
                <a:cs typeface="Alexandria" pitchFamily="2" charset="-78"/>
              </a:rPr>
              <a:t>الى شرط التسجيل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بعض الانظمة القانونية , ونتناول الشروط </a:t>
            </a:r>
            <a:r>
              <a:rPr lang="ar-EG" sz="1600" dirty="0" smtClean="0">
                <a:solidFill>
                  <a:srgbClr val="2D3956"/>
                </a:solidFill>
                <a:latin typeface="Alexandria" pitchFamily="2" charset="-78"/>
                <a:cs typeface="Alexandria" pitchFamily="2" charset="-78"/>
              </a:rPr>
              <a:t>الثلاثة في البداية </a:t>
            </a:r>
            <a:r>
              <a:rPr lang="ar-EG" sz="1600" dirty="0">
                <a:solidFill>
                  <a:srgbClr val="2D3956"/>
                </a:solidFill>
                <a:latin typeface="Alexandria" pitchFamily="2" charset="-78"/>
                <a:cs typeface="Alexandria" pitchFamily="2" charset="-78"/>
              </a:rPr>
              <a:t>ثم نختم حديثنا حول مدى اشتراط التسجيل لإسباغ الحماية القانونية على </a:t>
            </a:r>
            <a:r>
              <a:rPr lang="ar-EG" sz="1600" dirty="0" smtClean="0">
                <a:solidFill>
                  <a:srgbClr val="2D3956"/>
                </a:solidFill>
                <a:latin typeface="Alexandria" pitchFamily="2" charset="-78"/>
                <a:cs typeface="Alexandria" pitchFamily="2" charset="-78"/>
              </a:rPr>
              <a:t>العلامة التجارية. </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2274"/>
    </mc:Choice>
    <mc:Fallback xmlns="">
      <p:transition spd="slow" advTm="12227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(أ)- أن تكون العلامة مميزة </a:t>
            </a:r>
            <a:r>
              <a:rPr lang="ar-EG" sz="1600" b="1" u="sng" dirty="0" smtClean="0">
                <a:solidFill>
                  <a:srgbClr val="2D3956"/>
                </a:solidFill>
                <a:latin typeface="Alexandria" pitchFamily="2" charset="-78"/>
                <a:cs typeface="Alexandria" pitchFamily="2" charset="-78"/>
              </a:rPr>
              <a:t>:</a:t>
            </a:r>
          </a:p>
          <a:p>
            <a:pPr algn="just" rtl="1"/>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يجب أن تكون العلامة التجارية مميزة </a:t>
            </a:r>
            <a:r>
              <a:rPr lang="ar-EG" sz="1600" dirty="0" smtClean="0">
                <a:solidFill>
                  <a:srgbClr val="2D3956"/>
                </a:solidFill>
                <a:latin typeface="Alexandria" pitchFamily="2" charset="-78"/>
                <a:cs typeface="Alexandria" pitchFamily="2" charset="-78"/>
              </a:rPr>
              <a:t> </a:t>
            </a:r>
            <a:r>
              <a:rPr lang="en-US" sz="1600" dirty="0" smtClean="0">
                <a:solidFill>
                  <a:srgbClr val="2D3956"/>
                </a:solidFill>
                <a:latin typeface="Alexandria" pitchFamily="2" charset="-78"/>
                <a:cs typeface="Alexandria" pitchFamily="2" charset="-78"/>
              </a:rPr>
              <a:t>distinctive </a:t>
            </a:r>
            <a:r>
              <a:rPr lang="ar-EG" sz="1600" dirty="0">
                <a:solidFill>
                  <a:srgbClr val="2D3956"/>
                </a:solidFill>
                <a:latin typeface="Alexandria" pitchFamily="2" charset="-78"/>
                <a:cs typeface="Alexandria" pitchFamily="2" charset="-78"/>
              </a:rPr>
              <a:t>حتى تتمتع بالحماية القانونية , </a:t>
            </a:r>
            <a:r>
              <a:rPr lang="ar-EG" sz="1600" dirty="0" smtClean="0">
                <a:solidFill>
                  <a:srgbClr val="2D3956"/>
                </a:solidFill>
                <a:latin typeface="Alexandria" pitchFamily="2" charset="-78"/>
                <a:cs typeface="Alexandria" pitchFamily="2" charset="-78"/>
              </a:rPr>
              <a:t>أي </a:t>
            </a:r>
            <a:r>
              <a:rPr lang="ar-EG" sz="1600" dirty="0">
                <a:solidFill>
                  <a:srgbClr val="2D3956"/>
                </a:solidFill>
                <a:latin typeface="Alexandria" pitchFamily="2" charset="-78"/>
                <a:cs typeface="Alexandria" pitchFamily="2" charset="-78"/>
              </a:rPr>
              <a:t>تكون </a:t>
            </a:r>
            <a:r>
              <a:rPr lang="ar-EG" sz="1600" dirty="0" smtClean="0">
                <a:solidFill>
                  <a:srgbClr val="2D3956"/>
                </a:solidFill>
                <a:latin typeface="Alexandria" pitchFamily="2" charset="-78"/>
                <a:cs typeface="Alexandria" pitchFamily="2" charset="-78"/>
              </a:rPr>
              <a:t>قادرة </a:t>
            </a:r>
            <a:r>
              <a:rPr lang="ar-EG" sz="1600" dirty="0">
                <a:solidFill>
                  <a:srgbClr val="2D3956"/>
                </a:solidFill>
                <a:latin typeface="Alexandria" pitchFamily="2" charset="-78"/>
                <a:cs typeface="Alexandria" pitchFamily="2" charset="-78"/>
              </a:rPr>
              <a:t>على تمييز المنتجات أو الخدمات </a:t>
            </a:r>
            <a:r>
              <a:rPr lang="ar-EG" sz="1600" dirty="0" smtClean="0">
                <a:solidFill>
                  <a:srgbClr val="2D3956"/>
                </a:solidFill>
                <a:latin typeface="Alexandria" pitchFamily="2" charset="-78"/>
                <a:cs typeface="Alexandria" pitchFamily="2" charset="-78"/>
              </a:rPr>
              <a:t>الخاصة </a:t>
            </a:r>
            <a:r>
              <a:rPr lang="ar-EG" sz="1600" dirty="0">
                <a:solidFill>
                  <a:srgbClr val="2D3956"/>
                </a:solidFill>
                <a:latin typeface="Alexandria" pitchFamily="2" charset="-78"/>
                <a:cs typeface="Alexandria" pitchFamily="2" charset="-78"/>
              </a:rPr>
              <a:t>بمشروع تجارى معين , عن تلك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تخص مشروع آخر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والمحاكم الأمريكية, في </a:t>
            </a:r>
            <a:r>
              <a:rPr lang="ar-EG" sz="1600" dirty="0">
                <a:solidFill>
                  <a:srgbClr val="2D3956"/>
                </a:solidFill>
                <a:latin typeface="Alexandria" pitchFamily="2" charset="-78"/>
                <a:cs typeface="Alexandria" pitchFamily="2" charset="-78"/>
              </a:rPr>
              <a:t>سبيل الوصول الى حقيقة العلامة التجارية من حيث كونها مميزة أم </a:t>
            </a:r>
            <a:r>
              <a:rPr lang="ar-EG" sz="1600" dirty="0" smtClean="0">
                <a:solidFill>
                  <a:srgbClr val="2D3956"/>
                </a:solidFill>
                <a:latin typeface="Alexandria" pitchFamily="2" charset="-78"/>
                <a:cs typeface="Alexandria" pitchFamily="2" charset="-78"/>
              </a:rPr>
              <a:t>لا، تقسم </a:t>
            </a:r>
            <a:r>
              <a:rPr lang="ar-EG" sz="1600" dirty="0">
                <a:solidFill>
                  <a:srgbClr val="2D3956"/>
                </a:solidFill>
                <a:latin typeface="Alexandria" pitchFamily="2" charset="-78"/>
                <a:cs typeface="Alexandria" pitchFamily="2" charset="-78"/>
              </a:rPr>
              <a:t>العلامات التجارية إلى خمسة أقسام </a:t>
            </a:r>
            <a:r>
              <a:rPr lang="ar-EG" sz="1600" dirty="0" smtClean="0">
                <a:solidFill>
                  <a:srgbClr val="2D3956"/>
                </a:solidFill>
                <a:latin typeface="Alexandria" pitchFamily="2" charset="-78"/>
                <a:cs typeface="Alexandria" pitchFamily="2" charset="-78"/>
              </a:rPr>
              <a:t>هي: </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74268"/>
    </mc:Choice>
    <mc:Fallback xmlns="">
      <p:transition spd="slow" advTm="17426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54558" y="1155869"/>
            <a:ext cx="8268236"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5166" y="1320542"/>
            <a:ext cx="7302321" cy="4401205"/>
          </a:xfrm>
          <a:prstGeom prst="rect">
            <a:avLst/>
          </a:prstGeom>
          <a:noFill/>
        </p:spPr>
        <p:txBody>
          <a:bodyPr wrap="square" rtlCol="0">
            <a:spAutoFit/>
          </a:bodyPr>
          <a:lstStyle/>
          <a:p>
            <a:pPr algn="just" rtl="1">
              <a:lnSpc>
                <a:spcPct val="250000"/>
              </a:lnSpc>
            </a:pPr>
            <a:r>
              <a:rPr lang="ar-EG" sz="1600" b="1" u="sng" dirty="0" smtClean="0">
                <a:solidFill>
                  <a:srgbClr val="2D3956"/>
                </a:solidFill>
                <a:latin typeface="Alexandria" pitchFamily="2" charset="-78"/>
                <a:cs typeface="Alexandria" pitchFamily="2" charset="-78"/>
              </a:rPr>
              <a:t>--العلامات الخيالية أو الإبداعية  </a:t>
            </a:r>
            <a:r>
              <a:rPr lang="en-US" sz="1600" b="1" u="sng" dirty="0" smtClean="0">
                <a:solidFill>
                  <a:srgbClr val="2D3956"/>
                </a:solidFill>
                <a:latin typeface="Alexandria" pitchFamily="2" charset="-78"/>
                <a:cs typeface="Alexandria" pitchFamily="2" charset="-78"/>
              </a:rPr>
              <a:t>Fanciful </a:t>
            </a:r>
            <a:r>
              <a:rPr lang="en-US" sz="1600" b="1" u="sng" dirty="0">
                <a:solidFill>
                  <a:srgbClr val="2D3956"/>
                </a:solidFill>
                <a:latin typeface="Alexandria" pitchFamily="2" charset="-78"/>
                <a:cs typeface="Alexandria" pitchFamily="2" charset="-78"/>
              </a:rPr>
              <a:t>marks</a:t>
            </a:r>
            <a:r>
              <a:rPr lang="en-US" sz="1600" b="1" u="sng" dirty="0" smtClean="0">
                <a:solidFill>
                  <a:srgbClr val="2D3956"/>
                </a:solidFill>
                <a:latin typeface="Alexandria" pitchFamily="2" charset="-78"/>
                <a:cs typeface="Alexandria" pitchFamily="2" charset="-78"/>
              </a:rPr>
              <a:t>)</a:t>
            </a:r>
            <a:r>
              <a:rPr lang="ar-EG" sz="1600" b="1" u="sng" dirty="0" smtClean="0">
                <a:solidFill>
                  <a:srgbClr val="2D3956"/>
                </a:solidFill>
                <a:latin typeface="Alexandria" pitchFamily="2" charset="-78"/>
                <a:cs typeface="Alexandria" pitchFamily="2" charset="-78"/>
              </a:rPr>
              <a:t>)</a:t>
            </a:r>
            <a:endParaRPr lang="en-US" sz="1600" b="1" u="sng"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وهى العلامات </a:t>
            </a:r>
            <a:r>
              <a:rPr lang="ar-EG" sz="1600" dirty="0" smtClean="0">
                <a:solidFill>
                  <a:srgbClr val="2D3956"/>
                </a:solidFill>
                <a:latin typeface="Alexandria" pitchFamily="2" charset="-78"/>
                <a:cs typeface="Alexandria" pitchFamily="2" charset="-78"/>
              </a:rPr>
              <a:t>المبتكرة </a:t>
            </a:r>
            <a:r>
              <a:rPr lang="ar-EG" sz="1600" dirty="0">
                <a:solidFill>
                  <a:srgbClr val="2D3956"/>
                </a:solidFill>
                <a:latin typeface="Alexandria" pitchFamily="2" charset="-78"/>
                <a:cs typeface="Alexandria" pitchFamily="2" charset="-78"/>
              </a:rPr>
              <a:t>من خيال الشخص , </a:t>
            </a:r>
            <a:r>
              <a:rPr lang="ar-EG" sz="1600" dirty="0" smtClean="0">
                <a:solidFill>
                  <a:srgbClr val="2D3956"/>
                </a:solidFill>
                <a:latin typeface="Alexandria" pitchFamily="2" charset="-78"/>
                <a:cs typeface="Alexandria" pitchFamily="2" charset="-78"/>
              </a:rPr>
              <a:t>والتي </a:t>
            </a:r>
            <a:r>
              <a:rPr lang="ar-EG" sz="1600" dirty="0">
                <a:solidFill>
                  <a:srgbClr val="2D3956"/>
                </a:solidFill>
                <a:latin typeface="Alexandria" pitchFamily="2" charset="-78"/>
                <a:cs typeface="Alexandria" pitchFamily="2" charset="-78"/>
              </a:rPr>
              <a:t>لم تكن موجوده من </a:t>
            </a:r>
            <a:r>
              <a:rPr lang="ar-EG" sz="1600" dirty="0" smtClean="0">
                <a:solidFill>
                  <a:srgbClr val="2D3956"/>
                </a:solidFill>
                <a:latin typeface="Alexandria" pitchFamily="2" charset="-78"/>
                <a:cs typeface="Alexandria" pitchFamily="2" charset="-78"/>
              </a:rPr>
              <a:t>قبل، على </a:t>
            </a:r>
            <a:r>
              <a:rPr lang="ar-EG" sz="1600" dirty="0">
                <a:solidFill>
                  <a:srgbClr val="2D3956"/>
                </a:solidFill>
                <a:latin typeface="Alexandria" pitchFamily="2" charset="-78"/>
                <a:cs typeface="Alexandria" pitchFamily="2" charset="-78"/>
              </a:rPr>
              <a:t>سبيل المثال </a:t>
            </a:r>
            <a:r>
              <a:rPr lang="en-US" sz="1600" dirty="0" smtClean="0">
                <a:solidFill>
                  <a:srgbClr val="2D3956"/>
                </a:solidFill>
                <a:latin typeface="Alexandria" pitchFamily="2" charset="-78"/>
                <a:cs typeface="Alexandria" pitchFamily="2" charset="-78"/>
              </a:rPr>
              <a:t>Kodak</a:t>
            </a:r>
            <a:r>
              <a:rPr lang="en-US"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 هذه الكلمة لا توجد في أي </a:t>
            </a:r>
            <a:r>
              <a:rPr lang="ar-EG" sz="1600" dirty="0">
                <a:solidFill>
                  <a:srgbClr val="2D3956"/>
                </a:solidFill>
                <a:latin typeface="Alexandria" pitchFamily="2" charset="-78"/>
                <a:cs typeface="Alexandria" pitchFamily="2" charset="-78"/>
              </a:rPr>
              <a:t>قاموس </a:t>
            </a:r>
            <a:r>
              <a:rPr lang="ar-EG" sz="1600" dirty="0" smtClean="0">
                <a:solidFill>
                  <a:srgbClr val="2D3956"/>
                </a:solidFill>
                <a:latin typeface="Alexandria" pitchFamily="2" charset="-78"/>
                <a:cs typeface="Alexandria" pitchFamily="2" charset="-78"/>
              </a:rPr>
              <a:t>للغة فهي </a:t>
            </a:r>
            <a:r>
              <a:rPr lang="ar-EG" sz="1600" dirty="0">
                <a:solidFill>
                  <a:srgbClr val="2D3956"/>
                </a:solidFill>
                <a:latin typeface="Alexandria" pitchFamily="2" charset="-78"/>
                <a:cs typeface="Alexandria" pitchFamily="2" charset="-78"/>
              </a:rPr>
              <a:t>من خيال الشخص .</a:t>
            </a:r>
          </a:p>
          <a:p>
            <a:pPr algn="just" rtl="1">
              <a:lnSpc>
                <a:spcPct val="25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73202"/>
    </mc:Choice>
    <mc:Fallback xmlns="">
      <p:transition spd="slow" advTm="7320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155869"/>
            <a:ext cx="5228823"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العلامات </a:t>
            </a:r>
            <a:r>
              <a:rPr lang="ar-EG" sz="1600" b="1" u="sng" dirty="0" smtClean="0">
                <a:solidFill>
                  <a:srgbClr val="2D3956"/>
                </a:solidFill>
                <a:latin typeface="Alexandria" pitchFamily="2" charset="-78"/>
                <a:cs typeface="Alexandria" pitchFamily="2" charset="-78"/>
              </a:rPr>
              <a:t>الاعتباطية  </a:t>
            </a:r>
            <a:r>
              <a:rPr lang="en-US" sz="1600" b="1" u="sng" dirty="0">
                <a:solidFill>
                  <a:srgbClr val="2D3956"/>
                </a:solidFill>
                <a:latin typeface="Alexandria" pitchFamily="2" charset="-78"/>
                <a:cs typeface="Alexandria" pitchFamily="2" charset="-78"/>
              </a:rPr>
              <a:t>Arbitrary marks</a:t>
            </a:r>
          </a:p>
          <a:p>
            <a:pPr algn="just" rtl="1">
              <a:lnSpc>
                <a:spcPct val="20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a:t>
            </a:r>
            <a:r>
              <a:rPr lang="ar-EG" sz="1600" dirty="0" smtClean="0">
                <a:solidFill>
                  <a:srgbClr val="2D3956"/>
                </a:solidFill>
                <a:latin typeface="Alexandria" pitchFamily="2" charset="-78"/>
                <a:cs typeface="Alexandria" pitchFamily="2" charset="-78"/>
              </a:rPr>
              <a:t>العلامة المعروفة </a:t>
            </a:r>
            <a:r>
              <a:rPr lang="ar-EG" sz="1600" dirty="0">
                <a:solidFill>
                  <a:srgbClr val="2D3956"/>
                </a:solidFill>
                <a:latin typeface="Alexandria" pitchFamily="2" charset="-78"/>
                <a:cs typeface="Alexandria" pitchFamily="2" charset="-78"/>
              </a:rPr>
              <a:t>من قبل , ولكنها </a:t>
            </a:r>
            <a:r>
              <a:rPr lang="ar-EG" sz="1600" dirty="0" smtClean="0">
                <a:solidFill>
                  <a:srgbClr val="2D3956"/>
                </a:solidFill>
                <a:latin typeface="Alexandria" pitchFamily="2" charset="-78"/>
                <a:cs typeface="Alexandria" pitchFamily="2" charset="-78"/>
              </a:rPr>
              <a:t>لا تستخدم في </a:t>
            </a:r>
            <a:r>
              <a:rPr lang="ar-EG" sz="1600" dirty="0">
                <a:solidFill>
                  <a:srgbClr val="2D3956"/>
                </a:solidFill>
                <a:latin typeface="Alexandria" pitchFamily="2" charset="-78"/>
                <a:cs typeface="Alexandria" pitchFamily="2" charset="-78"/>
              </a:rPr>
              <a:t>اطار المنتجات أو الخدمات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يراد تمييزها بواسطتها , كالعلامة التجارية </a:t>
            </a:r>
            <a:r>
              <a:rPr lang="en-US" sz="1600" dirty="0" smtClean="0">
                <a:solidFill>
                  <a:srgbClr val="2D3956"/>
                </a:solidFill>
                <a:latin typeface="Alexandria" pitchFamily="2" charset="-78"/>
                <a:cs typeface="Alexandria" pitchFamily="2" charset="-78"/>
              </a:rPr>
              <a:t>( Apple</a:t>
            </a:r>
            <a:r>
              <a:rPr lang="en-US"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 فهي </a:t>
            </a:r>
            <a:r>
              <a:rPr lang="ar-EG" sz="1600" dirty="0">
                <a:solidFill>
                  <a:srgbClr val="2D3956"/>
                </a:solidFill>
                <a:latin typeface="Alexandria" pitchFamily="2" charset="-78"/>
                <a:cs typeface="Alexandria" pitchFamily="2" charset="-78"/>
              </a:rPr>
              <a:t>كلمه معروفه , تعنى </a:t>
            </a:r>
            <a:r>
              <a:rPr lang="ar-EG" sz="1600" dirty="0" smtClean="0">
                <a:solidFill>
                  <a:srgbClr val="2D3956"/>
                </a:solidFill>
                <a:latin typeface="Alexandria" pitchFamily="2" charset="-78"/>
                <a:cs typeface="Alexandria" pitchFamily="2" charset="-78"/>
              </a:rPr>
              <a:t>التفاحة </a:t>
            </a:r>
            <a:r>
              <a:rPr lang="ar-EG" sz="1600" dirty="0">
                <a:solidFill>
                  <a:srgbClr val="2D3956"/>
                </a:solidFill>
                <a:latin typeface="Alexandria" pitchFamily="2" charset="-78"/>
                <a:cs typeface="Alexandria" pitchFamily="2" charset="-78"/>
              </a:rPr>
              <a:t>, وتستخدم لتمييز منتجات شركة معروفه تعمل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إطار تكنولوجيا الحاسبات والأجهزة </a:t>
            </a:r>
            <a:r>
              <a:rPr lang="ar-EG" sz="1600" dirty="0" smtClean="0">
                <a:solidFill>
                  <a:srgbClr val="2D3956"/>
                </a:solidFill>
                <a:latin typeface="Alexandria" pitchFamily="2" charset="-78"/>
                <a:cs typeface="Alexandria" pitchFamily="2" charset="-78"/>
              </a:rPr>
              <a:t>المحمولة </a:t>
            </a:r>
            <a:r>
              <a:rPr lang="ar-EG" sz="1600" dirty="0">
                <a:solidFill>
                  <a:srgbClr val="2D3956"/>
                </a:solidFill>
                <a:latin typeface="Alexandria" pitchFamily="2" charset="-78"/>
                <a:cs typeface="Alexandria" pitchFamily="2" charset="-78"/>
              </a:rPr>
              <a:t>, فمعنى </a:t>
            </a:r>
            <a:r>
              <a:rPr lang="ar-EG" sz="1600" dirty="0" smtClean="0">
                <a:solidFill>
                  <a:srgbClr val="2D3956"/>
                </a:solidFill>
                <a:latin typeface="Alexandria" pitchFamily="2" charset="-78"/>
                <a:cs typeface="Alexandria" pitchFamily="2" charset="-78"/>
              </a:rPr>
              <a:t>الكلمة في </a:t>
            </a:r>
            <a:r>
              <a:rPr lang="ar-EG" sz="1600" dirty="0">
                <a:solidFill>
                  <a:srgbClr val="2D3956"/>
                </a:solidFill>
                <a:latin typeface="Alexandria" pitchFamily="2" charset="-78"/>
                <a:cs typeface="Alexandria" pitchFamily="2" charset="-78"/>
              </a:rPr>
              <a:t>القاموس </a:t>
            </a:r>
            <a:r>
              <a:rPr lang="ar-EG" sz="1600" dirty="0" smtClean="0">
                <a:solidFill>
                  <a:srgbClr val="2D3956"/>
                </a:solidFill>
                <a:latin typeface="Alexandria" pitchFamily="2" charset="-78"/>
                <a:cs typeface="Alexandria" pitchFamily="2" charset="-78"/>
              </a:rPr>
              <a:t>لا يرتبط </a:t>
            </a:r>
            <a:r>
              <a:rPr lang="ar-EG" sz="1600" dirty="0">
                <a:solidFill>
                  <a:srgbClr val="2D3956"/>
                </a:solidFill>
                <a:latin typeface="Alexandria" pitchFamily="2" charset="-78"/>
                <a:cs typeface="Alexandria" pitchFamily="2" charset="-78"/>
              </a:rPr>
              <a:t>بمجال تكنولوجيا الحاسبات على الاطلاق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69449"/>
    </mc:Choice>
    <mc:Fallback xmlns="">
      <p:transition spd="slow" advTm="6944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594623"/>
            <a:ext cx="6638447" cy="3216265"/>
          </a:xfrm>
          <a:prstGeom prst="rect">
            <a:avLst/>
          </a:prstGeom>
          <a:noFill/>
        </p:spPr>
        <p:txBody>
          <a:bodyPr wrap="square" rtlCol="0">
            <a:spAutoFit/>
          </a:bodyPr>
          <a:lstStyle/>
          <a:p>
            <a:pPr algn="just" rtl="1"/>
            <a:r>
              <a:rPr lang="ar-EG" sz="1400" b="1" u="sng" dirty="0">
                <a:solidFill>
                  <a:srgbClr val="2D3956"/>
                </a:solidFill>
                <a:latin typeface="Alexandria" pitchFamily="2" charset="-78"/>
                <a:cs typeface="Alexandria" pitchFamily="2" charset="-78"/>
              </a:rPr>
              <a:t>العلامات </a:t>
            </a:r>
            <a:r>
              <a:rPr lang="ar-EG" sz="1400" b="1" u="sng" dirty="0" smtClean="0">
                <a:solidFill>
                  <a:srgbClr val="2D3956"/>
                </a:solidFill>
                <a:latin typeface="Alexandria" pitchFamily="2" charset="-78"/>
                <a:cs typeface="Alexandria" pitchFamily="2" charset="-78"/>
              </a:rPr>
              <a:t>الإيحائية  </a:t>
            </a:r>
            <a:r>
              <a:rPr lang="en-US" sz="1400" b="1" u="sng" dirty="0">
                <a:solidFill>
                  <a:srgbClr val="2D3956"/>
                </a:solidFill>
                <a:latin typeface="Alexandria" pitchFamily="2" charset="-78"/>
                <a:cs typeface="Alexandria" pitchFamily="2" charset="-78"/>
              </a:rPr>
              <a:t>Suggestive </a:t>
            </a:r>
            <a:r>
              <a:rPr lang="en-US" sz="1400" b="1" u="sng" dirty="0" smtClean="0">
                <a:solidFill>
                  <a:srgbClr val="2D3956"/>
                </a:solidFill>
                <a:latin typeface="Alexandria" pitchFamily="2" charset="-78"/>
                <a:cs typeface="Alexandria" pitchFamily="2" charset="-78"/>
              </a:rPr>
              <a:t>marks</a:t>
            </a:r>
            <a:r>
              <a:rPr lang="ar-EG" sz="1400" b="1" u="sng" dirty="0" smtClean="0">
                <a:solidFill>
                  <a:srgbClr val="2D3956"/>
                </a:solidFill>
                <a:latin typeface="Alexandria" pitchFamily="2" charset="-78"/>
                <a:cs typeface="Alexandria" pitchFamily="2" charset="-78"/>
              </a:rPr>
              <a:t>:</a:t>
            </a:r>
          </a:p>
          <a:p>
            <a:pPr algn="just" rtl="1"/>
            <a:endParaRPr lang="en-US" sz="14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وهى علامة تشير الى طبيعة , نوعية أو خصائص المنتجات أو الخدمات </a:t>
            </a:r>
            <a:r>
              <a:rPr lang="ar-EG" sz="1400" dirty="0" smtClean="0">
                <a:solidFill>
                  <a:srgbClr val="2D3956"/>
                </a:solidFill>
                <a:latin typeface="Alexandria" pitchFamily="2" charset="-78"/>
                <a:cs typeface="Alexandria" pitchFamily="2" charset="-78"/>
              </a:rPr>
              <a:t>التي </a:t>
            </a:r>
            <a:r>
              <a:rPr lang="ar-EG" sz="1400" dirty="0">
                <a:solidFill>
                  <a:srgbClr val="2D3956"/>
                </a:solidFill>
                <a:latin typeface="Alexandria" pitchFamily="2" charset="-78"/>
                <a:cs typeface="Alexandria" pitchFamily="2" charset="-78"/>
              </a:rPr>
              <a:t>تستخدم لأجل تمييزها , ولكنها لاتصف هذه الخصائص , بحيث تحتاج إلى خيال المستهلك </a:t>
            </a:r>
            <a:r>
              <a:rPr lang="ar-EG" sz="1400" dirty="0" smtClean="0">
                <a:solidFill>
                  <a:srgbClr val="2D3956"/>
                </a:solidFill>
                <a:latin typeface="Alexandria" pitchFamily="2" charset="-78"/>
                <a:cs typeface="Alexandria" pitchFamily="2" charset="-78"/>
              </a:rPr>
              <a:t>في </a:t>
            </a:r>
            <a:r>
              <a:rPr lang="ar-EG" sz="1400" dirty="0">
                <a:solidFill>
                  <a:srgbClr val="2D3956"/>
                </a:solidFill>
                <a:latin typeface="Alexandria" pitchFamily="2" charset="-78"/>
                <a:cs typeface="Alexandria" pitchFamily="2" charset="-78"/>
              </a:rPr>
              <a:t>جانب منها لتحديد تلك الخصائص , </a:t>
            </a:r>
            <a:r>
              <a:rPr lang="ar-EG" sz="1400" dirty="0" smtClean="0">
                <a:solidFill>
                  <a:srgbClr val="2D3956"/>
                </a:solidFill>
                <a:latin typeface="Alexandria" pitchFamily="2" charset="-78"/>
                <a:cs typeface="Alexandria" pitchFamily="2" charset="-78"/>
              </a:rPr>
              <a:t>فهي </a:t>
            </a:r>
            <a:r>
              <a:rPr lang="ar-EG" sz="1400" dirty="0">
                <a:solidFill>
                  <a:srgbClr val="2D3956"/>
                </a:solidFill>
                <a:latin typeface="Alexandria" pitchFamily="2" charset="-78"/>
                <a:cs typeface="Alexandria" pitchFamily="2" charset="-78"/>
              </a:rPr>
              <a:t>علامات تستدعى خيال المستهلك من أجل ادراك , طبيعة أو خصائص المنتجات أو الخدمات </a:t>
            </a:r>
            <a:r>
              <a:rPr lang="ar-EG" sz="1400" dirty="0" smtClean="0">
                <a:solidFill>
                  <a:srgbClr val="2D3956"/>
                </a:solidFill>
                <a:latin typeface="Alexandria" pitchFamily="2" charset="-78"/>
                <a:cs typeface="Alexandria" pitchFamily="2" charset="-78"/>
              </a:rPr>
              <a:t>التي </a:t>
            </a:r>
            <a:r>
              <a:rPr lang="ar-EG" sz="1400" dirty="0">
                <a:solidFill>
                  <a:srgbClr val="2D3956"/>
                </a:solidFill>
                <a:latin typeface="Alexandria" pitchFamily="2" charset="-78"/>
                <a:cs typeface="Alexandria" pitchFamily="2" charset="-78"/>
              </a:rPr>
              <a:t>تميزها , ومثال على ذلك , علامة </a:t>
            </a:r>
            <a:r>
              <a:rPr lang="ar-EG" sz="1400" dirty="0" smtClean="0">
                <a:solidFill>
                  <a:srgbClr val="2D3956"/>
                </a:solidFill>
                <a:latin typeface="Alexandria" pitchFamily="2" charset="-78"/>
                <a:cs typeface="Alexandria" pitchFamily="2" charset="-78"/>
              </a:rPr>
              <a:t> </a:t>
            </a:r>
            <a:r>
              <a:rPr lang="en-US" sz="1400" dirty="0" smtClean="0">
                <a:solidFill>
                  <a:srgbClr val="2D3956"/>
                </a:solidFill>
                <a:latin typeface="Alexandria" pitchFamily="2" charset="-78"/>
                <a:cs typeface="Alexandria" pitchFamily="2" charset="-78"/>
              </a:rPr>
              <a:t>Blu-ray </a:t>
            </a:r>
            <a:r>
              <a:rPr lang="ar-EG" sz="1400" dirty="0" smtClean="0">
                <a:solidFill>
                  <a:srgbClr val="2D3956"/>
                </a:solidFill>
                <a:latin typeface="Alexandria" pitchFamily="2" charset="-78"/>
                <a:cs typeface="Alexandria" pitchFamily="2" charset="-78"/>
              </a:rPr>
              <a:t> وهى </a:t>
            </a:r>
            <a:r>
              <a:rPr lang="ar-EG" sz="1400" dirty="0">
                <a:solidFill>
                  <a:srgbClr val="2D3956"/>
                </a:solidFill>
                <a:latin typeface="Alexandria" pitchFamily="2" charset="-78"/>
                <a:cs typeface="Alexandria" pitchFamily="2" charset="-78"/>
              </a:rPr>
              <a:t>تقنية لتخزين البيانات ذات قدرة عالية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70960"/>
    </mc:Choice>
    <mc:Fallback xmlns="">
      <p:transition spd="slow" advTm="7096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1" y="2087065"/>
            <a:ext cx="6993279" cy="2554545"/>
          </a:xfrm>
          <a:prstGeom prst="rect">
            <a:avLst/>
          </a:prstGeom>
          <a:noFill/>
        </p:spPr>
        <p:txBody>
          <a:bodyPr wrap="square" rtlCol="0">
            <a:spAutoFit/>
          </a:bodyPr>
          <a:lstStyle/>
          <a:p>
            <a:pPr algn="just" rtl="1">
              <a:lnSpc>
                <a:spcPct val="250000"/>
              </a:lnSpc>
            </a:pPr>
            <a:r>
              <a:rPr lang="ar-EG" sz="1600" b="1" dirty="0">
                <a:solidFill>
                  <a:srgbClr val="2D3956"/>
                </a:solidFill>
                <a:latin typeface="Alexandria" pitchFamily="2" charset="-78"/>
                <a:cs typeface="Alexandria" pitchFamily="2" charset="-78"/>
              </a:rPr>
              <a:t>العلامات </a:t>
            </a:r>
            <a:r>
              <a:rPr lang="ar-EG" sz="1600" b="1" dirty="0" smtClean="0">
                <a:solidFill>
                  <a:srgbClr val="2D3956"/>
                </a:solidFill>
                <a:latin typeface="Alexandria" pitchFamily="2" charset="-78"/>
                <a:cs typeface="Alexandria" pitchFamily="2" charset="-78"/>
              </a:rPr>
              <a:t>الوصفي</a:t>
            </a:r>
            <a:r>
              <a:rPr lang="ar-EG" sz="1600" b="1" dirty="0">
                <a:solidFill>
                  <a:srgbClr val="2D3956"/>
                </a:solidFill>
                <a:latin typeface="Alexandria" pitchFamily="2" charset="-78"/>
                <a:cs typeface="Alexandria" pitchFamily="2" charset="-78"/>
              </a:rPr>
              <a:t>ة</a:t>
            </a:r>
            <a:r>
              <a:rPr lang="ar-EG" sz="1600" b="1" dirty="0" smtClean="0">
                <a:solidFill>
                  <a:srgbClr val="2D3956"/>
                </a:solidFill>
                <a:latin typeface="Alexandria" pitchFamily="2" charset="-78"/>
                <a:cs typeface="Alexandria" pitchFamily="2" charset="-78"/>
              </a:rPr>
              <a:t> </a:t>
            </a:r>
            <a:r>
              <a:rPr lang="en-US" sz="1600" b="1" dirty="0">
                <a:solidFill>
                  <a:srgbClr val="2D3956"/>
                </a:solidFill>
                <a:latin typeface="Alexandria" pitchFamily="2" charset="-78"/>
                <a:cs typeface="Alexandria" pitchFamily="2" charset="-78"/>
              </a:rPr>
              <a:t>(</a:t>
            </a:r>
            <a:r>
              <a:rPr lang="en-US" sz="1600" b="1" dirty="0" smtClean="0">
                <a:solidFill>
                  <a:srgbClr val="2D3956"/>
                </a:solidFill>
                <a:latin typeface="Alexandria" pitchFamily="2" charset="-78"/>
                <a:cs typeface="Alexandria" pitchFamily="2" charset="-78"/>
              </a:rPr>
              <a:t>descriptive </a:t>
            </a:r>
            <a:r>
              <a:rPr lang="en-US" sz="1600" b="1" dirty="0">
                <a:solidFill>
                  <a:srgbClr val="2D3956"/>
                </a:solidFill>
                <a:latin typeface="Alexandria" pitchFamily="2" charset="-78"/>
                <a:cs typeface="Alexandria" pitchFamily="2" charset="-78"/>
              </a:rPr>
              <a:t>mark)</a:t>
            </a:r>
          </a:p>
          <a:p>
            <a:pPr algn="just" rtl="1">
              <a:lnSpc>
                <a:spcPct val="25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علامة تحمل معنى يرتبط بشكل مباشر بالمنتجات أو الخدمات , المراد تمييزها , على سبيل المثال , كلمة </a:t>
            </a:r>
            <a:r>
              <a:rPr lang="ar-EG" sz="1600" dirty="0" smtClean="0">
                <a:solidFill>
                  <a:srgbClr val="2D3956"/>
                </a:solidFill>
                <a:latin typeface="Alexandria" pitchFamily="2" charset="-78"/>
                <a:cs typeface="Alexandria" pitchFamily="2" charset="-78"/>
              </a:rPr>
              <a:t>(</a:t>
            </a:r>
            <a:r>
              <a:rPr lang="en-US" sz="1600" dirty="0" smtClean="0">
                <a:solidFill>
                  <a:srgbClr val="2D3956"/>
                </a:solidFill>
                <a:latin typeface="Alexandria" pitchFamily="2" charset="-78"/>
                <a:cs typeface="Alexandria" pitchFamily="2" charset="-78"/>
              </a:rPr>
              <a:t>(Salty </a:t>
            </a:r>
            <a:r>
              <a:rPr lang="ar-EG" sz="1600" dirty="0" smtClean="0">
                <a:solidFill>
                  <a:srgbClr val="2D3956"/>
                </a:solidFill>
                <a:latin typeface="Alexandria" pitchFamily="2" charset="-78"/>
                <a:cs typeface="Alexandria" pitchFamily="2" charset="-78"/>
              </a:rPr>
              <a:t> والتي </a:t>
            </a:r>
            <a:r>
              <a:rPr lang="ar-EG" sz="1600" dirty="0">
                <a:solidFill>
                  <a:srgbClr val="2D3956"/>
                </a:solidFill>
                <a:latin typeface="Alexandria" pitchFamily="2" charset="-78"/>
                <a:cs typeface="Alexandria" pitchFamily="2" charset="-78"/>
              </a:rPr>
              <a:t>تعنى </a:t>
            </a:r>
            <a:r>
              <a:rPr lang="ar-EG" sz="1600" dirty="0" smtClean="0">
                <a:solidFill>
                  <a:srgbClr val="2D3956"/>
                </a:solidFill>
                <a:latin typeface="Alexandria" pitchFamily="2" charset="-78"/>
                <a:cs typeface="Alexandria" pitchFamily="2" charset="-78"/>
              </a:rPr>
              <a:t>ملوحة </a:t>
            </a:r>
            <a:r>
              <a:rPr lang="ar-EG" sz="1600" dirty="0">
                <a:solidFill>
                  <a:srgbClr val="2D3956"/>
                </a:solidFill>
                <a:latin typeface="Alexandria" pitchFamily="2" charset="-78"/>
                <a:cs typeface="Alexandria" pitchFamily="2" charset="-78"/>
              </a:rPr>
              <a:t>أو مالحه , </a:t>
            </a:r>
            <a:r>
              <a:rPr lang="ar-EG" sz="1600" dirty="0" smtClean="0">
                <a:solidFill>
                  <a:srgbClr val="2D3956"/>
                </a:solidFill>
                <a:latin typeface="Alexandria" pitchFamily="2" charset="-78"/>
                <a:cs typeface="Alexandria" pitchFamily="2" charset="-78"/>
              </a:rPr>
              <a:t>والتي </a:t>
            </a:r>
            <a:r>
              <a:rPr lang="ar-EG" sz="1600" dirty="0">
                <a:solidFill>
                  <a:srgbClr val="2D3956"/>
                </a:solidFill>
                <a:latin typeface="Alexandria" pitchFamily="2" charset="-78"/>
                <a:cs typeface="Alexandria" pitchFamily="2" charset="-78"/>
              </a:rPr>
              <a:t>يراد استخدمها لتمييز أسماك </a:t>
            </a:r>
            <a:r>
              <a:rPr lang="ar-EG" sz="1600" dirty="0" smtClean="0">
                <a:solidFill>
                  <a:srgbClr val="2D3956"/>
                </a:solidFill>
                <a:latin typeface="Alexandria" pitchFamily="2" charset="-78"/>
                <a:cs typeface="Alexandria" pitchFamily="2" charset="-78"/>
              </a:rPr>
              <a:t>البوري </a:t>
            </a:r>
            <a:r>
              <a:rPr lang="ar-EG" sz="1600" dirty="0">
                <a:solidFill>
                  <a:srgbClr val="2D3956"/>
                </a:solidFill>
                <a:latin typeface="Alexandria" pitchFamily="2" charset="-78"/>
                <a:cs typeface="Alexandria" pitchFamily="2" charset="-78"/>
              </a:rPr>
              <a:t>بعد تمليحها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3238197"/>
      </p:ext>
    </p:extLst>
  </p:cSld>
  <p:clrMapOvr>
    <a:masterClrMapping/>
  </p:clrMapOvr>
  <mc:AlternateContent xmlns:mc="http://schemas.openxmlformats.org/markup-compatibility/2006" xmlns:p14="http://schemas.microsoft.com/office/powerpoint/2010/main">
    <mc:Choice Requires="p14">
      <p:transition spd="slow" p14:dur="2000" advTm="59433"/>
    </mc:Choice>
    <mc:Fallback xmlns="">
      <p:transition spd="slow" advTm="5943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32608" y="1603346"/>
            <a:ext cx="5068019" cy="2554545"/>
          </a:xfrm>
          <a:prstGeom prst="rect">
            <a:avLst/>
          </a:prstGeom>
          <a:noFill/>
        </p:spPr>
        <p:txBody>
          <a:bodyPr wrap="square" rtlCol="0">
            <a:spAutoFit/>
          </a:bodyPr>
          <a:lstStyle/>
          <a:p>
            <a:pPr algn="r" rtl="1">
              <a:lnSpc>
                <a:spcPct val="200000"/>
              </a:lnSpc>
            </a:pPr>
            <a:r>
              <a:rPr lang="ar-EG" sz="1600" b="1" u="sng" dirty="0" smtClean="0">
                <a:solidFill>
                  <a:srgbClr val="2D3956"/>
                </a:solidFill>
                <a:latin typeface="Alexandria" pitchFamily="2" charset="-78"/>
                <a:cs typeface="Alexandria" pitchFamily="2" charset="-78"/>
              </a:rPr>
              <a:t>-العلامات العامة </a:t>
            </a:r>
            <a:r>
              <a:rPr lang="ar-EG" sz="1600" b="1" u="sng" dirty="0">
                <a:solidFill>
                  <a:srgbClr val="2D3956"/>
                </a:solidFill>
                <a:latin typeface="Alexandria" pitchFamily="2" charset="-78"/>
                <a:cs typeface="Alexandria" pitchFamily="2" charset="-78"/>
              </a:rPr>
              <a:t>أو </a:t>
            </a:r>
            <a:r>
              <a:rPr lang="ar-EG" sz="1600" b="1" u="sng" dirty="0" smtClean="0">
                <a:solidFill>
                  <a:srgbClr val="2D3956"/>
                </a:solidFill>
                <a:latin typeface="Alexandria" pitchFamily="2" charset="-78"/>
                <a:cs typeface="Alexandria" pitchFamily="2" charset="-78"/>
              </a:rPr>
              <a:t>النوعية (</a:t>
            </a:r>
            <a:r>
              <a:rPr lang="en-US" sz="1600" b="1" u="sng" dirty="0" smtClean="0">
                <a:solidFill>
                  <a:srgbClr val="2D3956"/>
                </a:solidFill>
                <a:latin typeface="Alexandria" pitchFamily="2" charset="-78"/>
                <a:cs typeface="Alexandria" pitchFamily="2" charset="-78"/>
              </a:rPr>
              <a:t>(Generic marks</a:t>
            </a:r>
            <a:endParaRPr lang="en-US" sz="1600" b="1" u="sng" dirty="0">
              <a:solidFill>
                <a:srgbClr val="2D3956"/>
              </a:solidFill>
              <a:latin typeface="Alexandria" pitchFamily="2" charset="-78"/>
              <a:cs typeface="Alexandria" pitchFamily="2" charset="-78"/>
            </a:endParaRPr>
          </a:p>
          <a:p>
            <a:pPr algn="r" rtl="1">
              <a:lnSpc>
                <a:spcPct val="20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العلامات </a:t>
            </a:r>
            <a:r>
              <a:rPr lang="ar-EG" sz="1600" dirty="0" smtClean="0">
                <a:solidFill>
                  <a:srgbClr val="2D3956"/>
                </a:solidFill>
                <a:latin typeface="Alexandria" pitchFamily="2" charset="-78"/>
                <a:cs typeface="Alexandria" pitchFamily="2" charset="-78"/>
              </a:rPr>
              <a:t>المعروفة والشائعة بالنسبة </a:t>
            </a:r>
            <a:r>
              <a:rPr lang="ar-EG" sz="1600" dirty="0">
                <a:solidFill>
                  <a:srgbClr val="2D3956"/>
                </a:solidFill>
                <a:latin typeface="Alexandria" pitchFamily="2" charset="-78"/>
                <a:cs typeface="Alexandria" pitchFamily="2" charset="-78"/>
              </a:rPr>
              <a:t>للمنتجات المراد تمييزها , </a:t>
            </a:r>
            <a:r>
              <a:rPr lang="ar-EG" sz="1600" dirty="0" smtClean="0">
                <a:solidFill>
                  <a:srgbClr val="2D3956"/>
                </a:solidFill>
                <a:latin typeface="Alexandria" pitchFamily="2" charset="-78"/>
                <a:cs typeface="Alexandria" pitchFamily="2" charset="-78"/>
              </a:rPr>
              <a:t>فهي </a:t>
            </a:r>
            <a:r>
              <a:rPr lang="ar-EG" sz="1600" dirty="0">
                <a:solidFill>
                  <a:srgbClr val="2D3956"/>
                </a:solidFill>
                <a:latin typeface="Alexandria" pitchFamily="2" charset="-78"/>
                <a:cs typeface="Alexandria" pitchFamily="2" charset="-78"/>
              </a:rPr>
              <a:t>مجرد أسمائها </a:t>
            </a:r>
            <a:r>
              <a:rPr lang="ar-EG" sz="1600" dirty="0" smtClean="0">
                <a:solidFill>
                  <a:srgbClr val="2D3956"/>
                </a:solidFill>
                <a:latin typeface="Alexandria" pitchFamily="2" charset="-78"/>
                <a:cs typeface="Alexandria" pitchFamily="2" charset="-78"/>
              </a:rPr>
              <a:t>المعروفة </a:t>
            </a:r>
            <a:r>
              <a:rPr lang="ar-EG" sz="1600" dirty="0">
                <a:solidFill>
                  <a:srgbClr val="2D3956"/>
                </a:solidFill>
                <a:latin typeface="Alexandria" pitchFamily="2" charset="-78"/>
                <a:cs typeface="Alexandria" pitchFamily="2" charset="-78"/>
              </a:rPr>
              <a:t>للجميع , ككلمة ملح ,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يراد استخدمها كعلامة تجارية تمييز منتجات كلوريد </a:t>
            </a:r>
            <a:r>
              <a:rPr lang="ar-EG" sz="1600" dirty="0" smtClean="0">
                <a:solidFill>
                  <a:srgbClr val="2D3956"/>
                </a:solidFill>
                <a:latin typeface="Alexandria" pitchFamily="2" charset="-78"/>
                <a:cs typeface="Alexandria" pitchFamily="2" charset="-78"/>
              </a:rPr>
              <a:t>الصوديوم.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267560"/>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9701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614605"/>
      </p:ext>
    </p:extLst>
  </p:cSld>
  <p:clrMapOvr>
    <a:masterClrMapping/>
  </p:clrMapOvr>
  <mc:AlternateContent xmlns:mc="http://schemas.openxmlformats.org/markup-compatibility/2006" xmlns:p14="http://schemas.microsoft.com/office/powerpoint/2010/main">
    <mc:Choice Requires="p14">
      <p:transition spd="slow" p14:dur="2000" advTm="66953"/>
    </mc:Choice>
    <mc:Fallback xmlns="">
      <p:transition spd="slow" advTm="6695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56080" y="1783650"/>
            <a:ext cx="6787166" cy="3682418"/>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وفيما يتعلق بالثلاثة أقسام الاولى , تعد العلامة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تقع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أحدها , علامة مميزه جديرة بتمييز المنتجات والخدمات , والتسجيل كعلامة تجارية , أما </a:t>
            </a:r>
            <a:r>
              <a:rPr lang="ar-EG" sz="1600" dirty="0" smtClean="0">
                <a:solidFill>
                  <a:srgbClr val="2D3956"/>
                </a:solidFill>
                <a:latin typeface="Alexandria" pitchFamily="2" charset="-78"/>
                <a:cs typeface="Alexandria" pitchFamily="2" charset="-78"/>
              </a:rPr>
              <a:t>ما يخص </a:t>
            </a:r>
            <a:r>
              <a:rPr lang="ar-EG" sz="1600" dirty="0">
                <a:solidFill>
                  <a:srgbClr val="2D3956"/>
                </a:solidFill>
                <a:latin typeface="Alexandria" pitchFamily="2" charset="-78"/>
                <a:cs typeface="Alexandria" pitchFamily="2" charset="-78"/>
              </a:rPr>
              <a:t>العلامات </a:t>
            </a:r>
            <a:r>
              <a:rPr lang="ar-EG" sz="1600" dirty="0" smtClean="0">
                <a:solidFill>
                  <a:srgbClr val="2D3956"/>
                </a:solidFill>
                <a:latin typeface="Alexandria" pitchFamily="2" charset="-78"/>
                <a:cs typeface="Alexandria" pitchFamily="2" charset="-78"/>
              </a:rPr>
              <a:t>الوصفية </a:t>
            </a:r>
            <a:r>
              <a:rPr lang="en-US" sz="1600" dirty="0">
                <a:solidFill>
                  <a:srgbClr val="2D3956"/>
                </a:solidFill>
                <a:latin typeface="Alexandria" pitchFamily="2" charset="-78"/>
                <a:cs typeface="Alexandria" pitchFamily="2" charset="-78"/>
              </a:rPr>
              <a:t>descriptive mark </a:t>
            </a:r>
            <a:r>
              <a:rPr lang="ar-EG" sz="1600" dirty="0">
                <a:solidFill>
                  <a:srgbClr val="2D3956"/>
                </a:solidFill>
                <a:latin typeface="Alexandria" pitchFamily="2" charset="-78"/>
                <a:cs typeface="Alexandria" pitchFamily="2" charset="-78"/>
              </a:rPr>
              <a:t>فإنها , من حيث الأصل ,علامات غير مميزة , </a:t>
            </a:r>
            <a:r>
              <a:rPr lang="ar-EG" sz="1600" dirty="0" smtClean="0">
                <a:solidFill>
                  <a:srgbClr val="2D3956"/>
                </a:solidFill>
                <a:latin typeface="Alexandria" pitchFamily="2" charset="-78"/>
                <a:cs typeface="Alexandria" pitchFamily="2" charset="-78"/>
              </a:rPr>
              <a:t>لا تصلح </a:t>
            </a:r>
            <a:r>
              <a:rPr lang="ar-EG" sz="1600" dirty="0">
                <a:solidFill>
                  <a:srgbClr val="2D3956"/>
                </a:solidFill>
                <a:latin typeface="Alexandria" pitchFamily="2" charset="-78"/>
                <a:cs typeface="Alexandria" pitchFamily="2" charset="-78"/>
              </a:rPr>
              <a:t>لتمييز المنتجات أو الخدمات , </a:t>
            </a:r>
            <a:r>
              <a:rPr lang="ar-EG" sz="1600" dirty="0" smtClean="0">
                <a:solidFill>
                  <a:srgbClr val="2D3956"/>
                </a:solidFill>
                <a:latin typeface="Alexandria" pitchFamily="2" charset="-78"/>
                <a:cs typeface="Alexandria" pitchFamily="2" charset="-78"/>
              </a:rPr>
              <a:t>ولا تعتبر </a:t>
            </a:r>
            <a:r>
              <a:rPr lang="ar-EG" sz="1600" dirty="0">
                <a:solidFill>
                  <a:srgbClr val="2D3956"/>
                </a:solidFill>
                <a:latin typeface="Alexandria" pitchFamily="2" charset="-78"/>
                <a:cs typeface="Alexandria" pitchFamily="2" charset="-78"/>
              </a:rPr>
              <a:t>كذلك إلا إذا تبين أن صفتها المميزة قد نشأت نتيجة استخدمها الواسع </a:t>
            </a:r>
            <a:r>
              <a:rPr lang="ar-EG" sz="1600" dirty="0" smtClean="0">
                <a:solidFill>
                  <a:srgbClr val="2D3956"/>
                </a:solidFill>
                <a:latin typeface="Alexandria" pitchFamily="2" charset="-78"/>
                <a:cs typeface="Alexandria" pitchFamily="2" charset="-78"/>
              </a:rPr>
              <a:t>في الأسواق.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94208"/>
    </mc:Choice>
    <mc:Fallback xmlns="">
      <p:transition spd="slow" advTm="94208"/>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944710" y="1481070"/>
            <a:ext cx="7791718" cy="3606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145756" y="2123293"/>
            <a:ext cx="5985365" cy="245131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أما فيما يخص العلامات العامة أو النوعية </a:t>
            </a:r>
            <a:r>
              <a:rPr lang="en-US" sz="1600" dirty="0">
                <a:solidFill>
                  <a:srgbClr val="2D3956"/>
                </a:solidFill>
                <a:latin typeface="Alexandria" pitchFamily="2" charset="-78"/>
                <a:cs typeface="Alexandria" pitchFamily="2" charset="-78"/>
              </a:rPr>
              <a:t>Generic </a:t>
            </a:r>
            <a:r>
              <a:rPr lang="ar-EG" sz="1600" dirty="0" smtClean="0">
                <a:solidFill>
                  <a:srgbClr val="2D3956"/>
                </a:solidFill>
                <a:latin typeface="Alexandria" pitchFamily="2" charset="-78"/>
                <a:cs typeface="Alexandria" pitchFamily="2" charset="-78"/>
              </a:rPr>
              <a:t>   </a:t>
            </a:r>
            <a:r>
              <a:rPr lang="en-US" sz="1600" dirty="0" smtClean="0">
                <a:solidFill>
                  <a:srgbClr val="2D3956"/>
                </a:solidFill>
                <a:latin typeface="Alexandria" pitchFamily="2" charset="-78"/>
                <a:cs typeface="Alexandria" pitchFamily="2" charset="-78"/>
              </a:rPr>
              <a:t>marks </a:t>
            </a:r>
            <a:r>
              <a:rPr lang="ar-EG" sz="1600" dirty="0" smtClean="0">
                <a:solidFill>
                  <a:srgbClr val="2D3956"/>
                </a:solidFill>
                <a:latin typeface="Alexandria" pitchFamily="2" charset="-78"/>
                <a:cs typeface="Alexandria" pitchFamily="2" charset="-78"/>
              </a:rPr>
              <a:t> فإنها لا تعدو </a:t>
            </a:r>
            <a:r>
              <a:rPr lang="ar-EG" sz="1600" dirty="0">
                <a:solidFill>
                  <a:srgbClr val="2D3956"/>
                </a:solidFill>
                <a:latin typeface="Alexandria" pitchFamily="2" charset="-78"/>
                <a:cs typeface="Alexandria" pitchFamily="2" charset="-78"/>
              </a:rPr>
              <a:t>أن تكون ترديدا للكلمات </a:t>
            </a:r>
            <a:r>
              <a:rPr lang="ar-EG" sz="1600" dirty="0" smtClean="0">
                <a:solidFill>
                  <a:srgbClr val="2D3956"/>
                </a:solidFill>
                <a:latin typeface="Alexandria" pitchFamily="2" charset="-78"/>
                <a:cs typeface="Alexandria" pitchFamily="2" charset="-78"/>
              </a:rPr>
              <a:t>الشائعة </a:t>
            </a:r>
            <a:r>
              <a:rPr lang="ar-EG" sz="1600" dirty="0">
                <a:solidFill>
                  <a:srgbClr val="2D3956"/>
                </a:solidFill>
                <a:latin typeface="Alexandria" pitchFamily="2" charset="-78"/>
                <a:cs typeface="Alexandria" pitchFamily="2" charset="-78"/>
              </a:rPr>
              <a:t>أو </a:t>
            </a:r>
            <a:r>
              <a:rPr lang="ar-EG" sz="1600" dirty="0" smtClean="0">
                <a:solidFill>
                  <a:srgbClr val="2D3956"/>
                </a:solidFill>
                <a:latin typeface="Alexandria" pitchFamily="2" charset="-78"/>
                <a:cs typeface="Alexandria" pitchFamily="2" charset="-78"/>
              </a:rPr>
              <a:t>المستخدمة في </a:t>
            </a:r>
            <a:r>
              <a:rPr lang="ar-EG" sz="1600" dirty="0">
                <a:solidFill>
                  <a:srgbClr val="2D3956"/>
                </a:solidFill>
                <a:latin typeface="Alexandria" pitchFamily="2" charset="-78"/>
                <a:cs typeface="Alexandria" pitchFamily="2" charset="-78"/>
              </a:rPr>
              <a:t>الأصل بخصوص المنتج أو </a:t>
            </a:r>
            <a:r>
              <a:rPr lang="ar-EG" sz="1600" dirty="0" smtClean="0">
                <a:solidFill>
                  <a:srgbClr val="2D3956"/>
                </a:solidFill>
                <a:latin typeface="Alexandria" pitchFamily="2" charset="-78"/>
                <a:cs typeface="Alexandria" pitchFamily="2" charset="-78"/>
              </a:rPr>
              <a:t>الخدمة </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ولا تصلح </a:t>
            </a:r>
            <a:r>
              <a:rPr lang="ar-EG" sz="1600" dirty="0">
                <a:solidFill>
                  <a:srgbClr val="2D3956"/>
                </a:solidFill>
                <a:latin typeface="Alexandria" pitchFamily="2" charset="-78"/>
                <a:cs typeface="Alexandria" pitchFamily="2" charset="-78"/>
              </a:rPr>
              <a:t>لذلك </a:t>
            </a:r>
            <a:r>
              <a:rPr lang="ar-EG" sz="1600" dirty="0" smtClean="0">
                <a:solidFill>
                  <a:srgbClr val="2D3956"/>
                </a:solidFill>
                <a:latin typeface="Alexandria" pitchFamily="2" charset="-78"/>
                <a:cs typeface="Alexandria" pitchFamily="2" charset="-78"/>
              </a:rPr>
              <a:t>كعلامة </a:t>
            </a:r>
            <a:r>
              <a:rPr lang="ar-EG" sz="1600" dirty="0">
                <a:solidFill>
                  <a:srgbClr val="2D3956"/>
                </a:solidFill>
                <a:latin typeface="Alexandria" pitchFamily="2" charset="-78"/>
                <a:cs typeface="Alexandria" pitchFamily="2" charset="-78"/>
              </a:rPr>
              <a:t>تستخدم لتمييز المنتجات أو الخدمات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48303"/>
    </mc:Choice>
    <mc:Fallback xmlns="">
      <p:transition spd="slow" advTm="48303"/>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155869"/>
            <a:ext cx="8802672"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35618" y="1333113"/>
            <a:ext cx="8203842" cy="317009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وقد بين المشرع </a:t>
            </a:r>
            <a:r>
              <a:rPr lang="ar-EG" sz="1600" dirty="0" smtClean="0">
                <a:solidFill>
                  <a:srgbClr val="2D3956"/>
                </a:solidFill>
                <a:latin typeface="Alexandria" pitchFamily="2" charset="-78"/>
                <a:cs typeface="Alexandria" pitchFamily="2" charset="-78"/>
              </a:rPr>
              <a:t>المصري </a:t>
            </a:r>
            <a:r>
              <a:rPr lang="ar-EG" sz="1600" dirty="0">
                <a:solidFill>
                  <a:srgbClr val="2D3956"/>
                </a:solidFill>
                <a:latin typeface="Alexandria" pitchFamily="2" charset="-78"/>
                <a:cs typeface="Alexandria" pitchFamily="2" charset="-78"/>
              </a:rPr>
              <a:t>, ضرورة ان تكون العلامة التجارية مميزة ,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تعريفها الوارد </a:t>
            </a:r>
            <a:r>
              <a:rPr lang="ar-EG" sz="1600" dirty="0" smtClean="0">
                <a:solidFill>
                  <a:srgbClr val="2D3956"/>
                </a:solidFill>
                <a:latin typeface="Alexandria" pitchFamily="2" charset="-78"/>
                <a:cs typeface="Alexandria" pitchFamily="2" charset="-78"/>
              </a:rPr>
              <a:t>في المادة </a:t>
            </a:r>
            <a:r>
              <a:rPr lang="ar-EG" sz="1600" dirty="0">
                <a:solidFill>
                  <a:srgbClr val="2D3956"/>
                </a:solidFill>
                <a:latin typeface="Alexandria" pitchFamily="2" charset="-78"/>
                <a:cs typeface="Alexandria" pitchFamily="2" charset="-78"/>
              </a:rPr>
              <a:t>63 من قانون الملكية الفكرية </a:t>
            </a:r>
            <a:r>
              <a:rPr lang="ar-EG" sz="1600" dirty="0" smtClean="0">
                <a:solidFill>
                  <a:srgbClr val="2D3956"/>
                </a:solidFill>
                <a:latin typeface="Alexandria" pitchFamily="2" charset="-78"/>
                <a:cs typeface="Alexandria" pitchFamily="2" charset="-78"/>
              </a:rPr>
              <a:t>المصري </a:t>
            </a:r>
            <a:r>
              <a:rPr lang="ar-EG" sz="1600" dirty="0">
                <a:solidFill>
                  <a:srgbClr val="2D3956"/>
                </a:solidFill>
                <a:latin typeface="Alexandria" pitchFamily="2" charset="-78"/>
                <a:cs typeface="Alexandria" pitchFamily="2" charset="-78"/>
              </a:rPr>
              <a:t>, كما صرح </a:t>
            </a:r>
            <a:r>
              <a:rPr lang="ar-EG" sz="1600" dirty="0" smtClean="0">
                <a:solidFill>
                  <a:srgbClr val="2D3956"/>
                </a:solidFill>
                <a:latin typeface="Alexandria" pitchFamily="2" charset="-78"/>
                <a:cs typeface="Alexandria" pitchFamily="2" charset="-78"/>
              </a:rPr>
              <a:t>في المادة </a:t>
            </a:r>
            <a:r>
              <a:rPr lang="ar-EG" sz="1600" dirty="0">
                <a:solidFill>
                  <a:srgbClr val="2D3956"/>
                </a:solidFill>
                <a:latin typeface="Alexandria" pitchFamily="2" charset="-78"/>
                <a:cs typeface="Alexandria" pitchFamily="2" charset="-78"/>
              </a:rPr>
              <a:t>67 بعدم جواز تسجيل ,علامة ما , كعلامة تجارية أو عنصر منها , اذا خلت من أية صفة مميزة أو أنها مجرد علامات أو بيانات ليست إلا التسمية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يطلقها العرف على المنتجات أو الرسم أو الصور العادية لها , ولذلك نصت على عدم جواز تسجيل </a:t>
            </a:r>
            <a:r>
              <a:rPr lang="ar-EG" sz="1600" dirty="0" smtClean="0">
                <a:solidFill>
                  <a:srgbClr val="2D3956"/>
                </a:solidFill>
                <a:latin typeface="Alexandria" pitchFamily="2" charset="-78"/>
                <a:cs typeface="Alexandria" pitchFamily="2" charset="-78"/>
              </a:rPr>
              <a:t>الآتي </a:t>
            </a:r>
            <a:r>
              <a:rPr lang="ar-EG" sz="1600" dirty="0">
                <a:solidFill>
                  <a:srgbClr val="2D3956"/>
                </a:solidFill>
                <a:latin typeface="Alexandria" pitchFamily="2" charset="-78"/>
                <a:cs typeface="Alexandria" pitchFamily="2" charset="-78"/>
              </a:rPr>
              <a:t>, كعلامة تجارية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84031"/>
    </mc:Choice>
    <mc:Fallback xmlns="">
      <p:transition spd="slow" advTm="8403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240923" y="1155870"/>
            <a:ext cx="7598535" cy="3364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43200" y="2123293"/>
            <a:ext cx="6521425" cy="1938992"/>
          </a:xfrm>
          <a:prstGeom prst="rect">
            <a:avLst/>
          </a:prstGeom>
          <a:noFill/>
        </p:spPr>
        <p:txBody>
          <a:bodyPr wrap="square" rtlCol="0">
            <a:spAutoFit/>
          </a:bodyPr>
          <a:lstStyle/>
          <a:p>
            <a:pPr algn="r" rtl="1">
              <a:lnSpc>
                <a:spcPct val="250000"/>
              </a:lnSpc>
            </a:pPr>
            <a:r>
              <a:rPr lang="ar-EG" sz="1600" dirty="0" smtClean="0">
                <a:solidFill>
                  <a:srgbClr val="2D3956"/>
                </a:solidFill>
                <a:latin typeface="Alexandria" pitchFamily="2" charset="-78"/>
                <a:cs typeface="Alexandria" pitchFamily="2" charset="-78"/>
              </a:rPr>
              <a:t>-الشعارات </a:t>
            </a:r>
            <a:r>
              <a:rPr lang="ar-EG" sz="1600" dirty="0">
                <a:solidFill>
                  <a:srgbClr val="2D3956"/>
                </a:solidFill>
                <a:latin typeface="Alexandria" pitchFamily="2" charset="-78"/>
                <a:cs typeface="Alexandria" pitchFamily="2" charset="-78"/>
              </a:rPr>
              <a:t>العامة والإعلام وغيرها من الرموز الخاصة بالدولة أو الدول الأخرى أو المنظمات الإقليمية أو الدولية، وكذلك </a:t>
            </a:r>
            <a:r>
              <a:rPr lang="ar-EG" sz="1600" dirty="0" smtClean="0">
                <a:solidFill>
                  <a:srgbClr val="2D3956"/>
                </a:solidFill>
                <a:latin typeface="Alexandria" pitchFamily="2" charset="-78"/>
                <a:cs typeface="Alexandria" pitchFamily="2" charset="-78"/>
              </a:rPr>
              <a:t>أي </a:t>
            </a:r>
            <a:r>
              <a:rPr lang="ar-EG" sz="1600" dirty="0">
                <a:solidFill>
                  <a:srgbClr val="2D3956"/>
                </a:solidFill>
                <a:latin typeface="Alexandria" pitchFamily="2" charset="-78"/>
                <a:cs typeface="Alexandria" pitchFamily="2" charset="-78"/>
              </a:rPr>
              <a:t>تقليد لها. </a:t>
            </a:r>
          </a:p>
          <a:p>
            <a:pPr algn="r" rtl="1">
              <a:lnSpc>
                <a:spcPct val="250000"/>
              </a:lnSpc>
            </a:pPr>
            <a:r>
              <a:rPr lang="ar-EG" sz="1600" dirty="0" smtClean="0">
                <a:solidFill>
                  <a:srgbClr val="2D3956"/>
                </a:solidFill>
                <a:latin typeface="Alexandria" pitchFamily="2" charset="-78"/>
                <a:cs typeface="Alexandria" pitchFamily="2" charset="-78"/>
              </a:rPr>
              <a:t>-العلامات </a:t>
            </a:r>
            <a:r>
              <a:rPr lang="ar-EG" sz="1600" dirty="0">
                <a:solidFill>
                  <a:srgbClr val="2D3956"/>
                </a:solidFill>
                <a:latin typeface="Alexandria" pitchFamily="2" charset="-78"/>
                <a:cs typeface="Alexandria" pitchFamily="2" charset="-78"/>
              </a:rPr>
              <a:t>المطابقة أو المشابهة للرموز ذات الصبغة الدينية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51059"/>
    </mc:Choice>
    <mc:Fallback xmlns="">
      <p:transition spd="slow" advTm="5105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32608" y="1603346"/>
            <a:ext cx="5068019"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-رموز </a:t>
            </a:r>
            <a:r>
              <a:rPr lang="ar-EG" sz="1600" dirty="0">
                <a:solidFill>
                  <a:srgbClr val="2D3956"/>
                </a:solidFill>
                <a:latin typeface="Alexandria" pitchFamily="2" charset="-78"/>
                <a:cs typeface="Alexandria" pitchFamily="2" charset="-78"/>
              </a:rPr>
              <a:t>الصليب الأحمر أو الهلال الأحمر أو غيرها من الرموز المشابهة وكذلك العلامات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تكون تقليدا لها.</a:t>
            </a:r>
          </a:p>
          <a:p>
            <a:pPr algn="just" rtl="1">
              <a:lnSpc>
                <a:spcPct val="200000"/>
              </a:lnSpc>
            </a:pPr>
            <a:r>
              <a:rPr lang="ar-EG" sz="1600" dirty="0" smtClean="0">
                <a:solidFill>
                  <a:srgbClr val="2D3956"/>
                </a:solidFill>
                <a:latin typeface="Alexandria" pitchFamily="2" charset="-78"/>
                <a:cs typeface="Alexandria" pitchFamily="2" charset="-78"/>
              </a:rPr>
              <a:t>-صور </a:t>
            </a:r>
            <a:r>
              <a:rPr lang="ar-EG" sz="1600" dirty="0">
                <a:solidFill>
                  <a:srgbClr val="2D3956"/>
                </a:solidFill>
                <a:latin typeface="Alexandria" pitchFamily="2" charset="-78"/>
                <a:cs typeface="Alexandria" pitchFamily="2" charset="-78"/>
              </a:rPr>
              <a:t>الغير أو شعاراته ما لم يوافق على استعمالها</a:t>
            </a:r>
          </a:p>
          <a:p>
            <a:pPr algn="just" rtl="1">
              <a:lnSpc>
                <a:spcPct val="200000"/>
              </a:lnSpc>
            </a:pPr>
            <a:r>
              <a:rPr lang="ar-EG" sz="1600" dirty="0" smtClean="0">
                <a:solidFill>
                  <a:srgbClr val="2D3956"/>
                </a:solidFill>
                <a:latin typeface="Alexandria" pitchFamily="2" charset="-78"/>
                <a:cs typeface="Alexandria" pitchFamily="2" charset="-78"/>
              </a:rPr>
              <a:t>-البيانات </a:t>
            </a:r>
            <a:r>
              <a:rPr lang="ar-EG" sz="1600" dirty="0">
                <a:solidFill>
                  <a:srgbClr val="2D3956"/>
                </a:solidFill>
                <a:latin typeface="Alexandria" pitchFamily="2" charset="-78"/>
                <a:cs typeface="Alexandria" pitchFamily="2" charset="-78"/>
              </a:rPr>
              <a:t>الخاصة بدرجات الشرف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لا يثبت طالب التسجيل حصوله </a:t>
            </a:r>
            <a:r>
              <a:rPr lang="ar-EG" sz="1600" dirty="0" smtClean="0">
                <a:solidFill>
                  <a:srgbClr val="2D3956"/>
                </a:solidFill>
                <a:latin typeface="Alexandria" pitchFamily="2" charset="-78"/>
                <a:cs typeface="Alexandria" pitchFamily="2" charset="-78"/>
              </a:rPr>
              <a:t>عليها.</a:t>
            </a:r>
          </a:p>
          <a:p>
            <a:pPr algn="just" rtl="1">
              <a:lnSpc>
                <a:spcPct val="200000"/>
              </a:lnSpc>
            </a:pPr>
            <a:r>
              <a:rPr lang="ar-EG" sz="1600" dirty="0" smtClean="0">
                <a:solidFill>
                  <a:srgbClr val="2D3956"/>
                </a:solidFill>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267560"/>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9701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48039"/>
    </mc:Choice>
    <mc:Fallback xmlns="">
      <p:transition spd="slow" advTm="48039"/>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571169" y="1249251"/>
            <a:ext cx="5781472" cy="3400931"/>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-العلامات </a:t>
            </a:r>
            <a:r>
              <a:rPr lang="ar-EG" sz="1600" dirty="0">
                <a:solidFill>
                  <a:srgbClr val="2D3956"/>
                </a:solidFill>
                <a:latin typeface="Alexandria" pitchFamily="2" charset="-78"/>
                <a:cs typeface="Alexandria" pitchFamily="2" charset="-78"/>
              </a:rPr>
              <a:t>والمؤشرات الجغرافية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من شأنها أن تضلل الجمهور أو تحدث لبسا لديه أو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تتضمن بيانات كاذبة عن مصدر المنتجات من السلعة أو الخدمات أو عن صفاتها الأخرى، وكذلك العلامات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تحتوى على بيان اسم تجارى وهمى مقلد أو مزور</a:t>
            </a:r>
            <a:r>
              <a:rPr lang="ar-EG" sz="1600" dirty="0" smtClean="0">
                <a:solidFill>
                  <a:srgbClr val="2D3956"/>
                </a:solidFill>
                <a:latin typeface="Alexandria" pitchFamily="2" charset="-78"/>
                <a:cs typeface="Alexandria" pitchFamily="2" charset="-78"/>
              </a:rPr>
              <a:t>.</a:t>
            </a:r>
          </a:p>
          <a:p>
            <a:pPr algn="r" rtl="1">
              <a:lnSpc>
                <a:spcPct val="150000"/>
              </a:lnSpc>
            </a:pPr>
            <a:endParaRPr lang="ar-EG" sz="1400" dirty="0">
              <a:solidFill>
                <a:srgbClr val="2D3956"/>
              </a:solidFill>
              <a:latin typeface="Alexandria" pitchFamily="2" charset="-78"/>
              <a:cs typeface="Alexandria" pitchFamily="2" charset="-78"/>
            </a:endParaRPr>
          </a:p>
          <a:p>
            <a:pPr algn="just" rtl="1">
              <a:lnSpc>
                <a:spcPct val="150000"/>
              </a:lnSpc>
            </a:pPr>
            <a:r>
              <a:rPr lang="ar-EG" sz="1400" dirty="0" smtClean="0">
                <a:solidFill>
                  <a:srgbClr val="2D3956"/>
                </a:solidFill>
                <a:latin typeface="Alexandria" pitchFamily="2" charset="-78"/>
                <a:cs typeface="Alexandria" pitchFamily="2" charset="-78"/>
              </a:rPr>
              <a:t>وهو الحكم الذي نصت عليه أيضا المادة الثانية من نظام العلامات التجارية السعودي.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9099" y="1249251"/>
            <a:ext cx="2949262" cy="316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1426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0467690"/>
      </p:ext>
    </p:extLst>
  </p:cSld>
  <p:clrMapOvr>
    <a:masterClrMapping/>
  </p:clrMapOvr>
  <mc:AlternateContent xmlns:mc="http://schemas.openxmlformats.org/markup-compatibility/2006" xmlns:p14="http://schemas.microsoft.com/office/powerpoint/2010/main">
    <mc:Choice Requires="p14">
      <p:transition spd="slow" p14:dur="2000" advTm="73918"/>
    </mc:Choice>
    <mc:Fallback xmlns="">
      <p:transition spd="slow" advTm="73918"/>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67437" y="1384629"/>
            <a:ext cx="7611414" cy="4174861"/>
          </a:xfrm>
          <a:prstGeom prst="rect">
            <a:avLst/>
          </a:prstGeom>
          <a:noFill/>
        </p:spPr>
        <p:txBody>
          <a:bodyPr wrap="square" rtlCol="0">
            <a:spAutoFit/>
          </a:bodyPr>
          <a:lstStyle/>
          <a:p>
            <a:pPr algn="just" rtl="1">
              <a:lnSpc>
                <a:spcPct val="200000"/>
              </a:lnSpc>
            </a:pPr>
            <a:r>
              <a:rPr lang="ar-EG" sz="1600" b="1" dirty="0">
                <a:solidFill>
                  <a:srgbClr val="2D3956"/>
                </a:solidFill>
                <a:latin typeface="Alexandria" pitchFamily="2" charset="-78"/>
                <a:cs typeface="Alexandria" pitchFamily="2" charset="-78"/>
              </a:rPr>
              <a:t>-أن تكون العلامة جديده لم يسبق استعمالها أو تسجيلها  </a:t>
            </a:r>
          </a:p>
          <a:p>
            <a:pPr algn="just" rtl="1">
              <a:lnSpc>
                <a:spcPct val="250000"/>
              </a:lnSpc>
            </a:pPr>
            <a:r>
              <a:rPr lang="ar-EG" sz="1600" dirty="0" smtClean="0">
                <a:solidFill>
                  <a:srgbClr val="2D3956"/>
                </a:solidFill>
                <a:latin typeface="Alexandria" pitchFamily="2" charset="-78"/>
                <a:cs typeface="Alexandria" pitchFamily="2" charset="-78"/>
              </a:rPr>
              <a:t>لكي </a:t>
            </a:r>
            <a:r>
              <a:rPr lang="ar-EG" sz="1600" dirty="0">
                <a:solidFill>
                  <a:srgbClr val="2D3956"/>
                </a:solidFill>
                <a:latin typeface="Alexandria" pitchFamily="2" charset="-78"/>
                <a:cs typeface="Alexandria" pitchFamily="2" charset="-78"/>
              </a:rPr>
              <a:t>تستأهل العلامة التجارية الحماية القانونية , يتعين أن تكون جديده غير مستخدمه من جانب الغير من قبل , وكذلك لم يسبق تسجيلها كعلامة تجارية , فوفقا </a:t>
            </a:r>
            <a:r>
              <a:rPr lang="ar-EG" sz="1600" dirty="0" smtClean="0">
                <a:solidFill>
                  <a:srgbClr val="2D3956"/>
                </a:solidFill>
                <a:latin typeface="Alexandria" pitchFamily="2" charset="-78"/>
                <a:cs typeface="Alexandria" pitchFamily="2" charset="-78"/>
              </a:rPr>
              <a:t>للمادة </a:t>
            </a:r>
            <a:r>
              <a:rPr lang="ar-EG" sz="1600" dirty="0">
                <a:solidFill>
                  <a:srgbClr val="2D3956"/>
                </a:solidFill>
                <a:latin typeface="Alexandria" pitchFamily="2" charset="-78"/>
                <a:cs typeface="Alexandria" pitchFamily="2" charset="-78"/>
              </a:rPr>
              <a:t>65 من قانون الملكية الفكرية </a:t>
            </a:r>
            <a:r>
              <a:rPr lang="ar-EG" sz="1600" dirty="0" smtClean="0">
                <a:solidFill>
                  <a:srgbClr val="2D3956"/>
                </a:solidFill>
                <a:latin typeface="Alexandria" pitchFamily="2" charset="-78"/>
                <a:cs typeface="Alexandria" pitchFamily="2" charset="-78"/>
              </a:rPr>
              <a:t>المصري </a:t>
            </a:r>
            <a:r>
              <a:rPr lang="ar-EG" sz="1600" dirty="0">
                <a:solidFill>
                  <a:srgbClr val="2D3956"/>
                </a:solidFill>
                <a:latin typeface="Alexandria" pitchFamily="2" charset="-78"/>
                <a:cs typeface="Alexandria" pitchFamily="2" charset="-78"/>
              </a:rPr>
              <a:t>, يجوز لمن كان أسبق إلى استعمال العلامة التجارية أن يطعن على تسجيل العلامة التجارية خلال الخمس سنوات </a:t>
            </a:r>
            <a:r>
              <a:rPr lang="ar-EG" sz="1600" dirty="0" smtClean="0">
                <a:solidFill>
                  <a:srgbClr val="2D3956"/>
                </a:solidFill>
                <a:latin typeface="Alexandria" pitchFamily="2" charset="-78"/>
                <a:cs typeface="Alexandria" pitchFamily="2" charset="-78"/>
              </a:rPr>
              <a:t>التالية </a:t>
            </a:r>
            <a:r>
              <a:rPr lang="ar-EG" sz="1600" dirty="0">
                <a:solidFill>
                  <a:srgbClr val="2D3956"/>
                </a:solidFill>
                <a:latin typeface="Alexandria" pitchFamily="2" charset="-78"/>
                <a:cs typeface="Alexandria" pitchFamily="2" charset="-78"/>
              </a:rPr>
              <a:t>لتسجيلها , إلا إذا كان التسجيل بسوء نيه , فهنا يجوز الطعن دون التقيد </a:t>
            </a:r>
            <a:r>
              <a:rPr lang="ar-EG" sz="1600" dirty="0" smtClean="0">
                <a:solidFill>
                  <a:srgbClr val="2D3956"/>
                </a:solidFill>
                <a:latin typeface="Alexandria" pitchFamily="2" charset="-78"/>
                <a:cs typeface="Alexandria" pitchFamily="2" charset="-78"/>
              </a:rPr>
              <a:t>بالمدة </a:t>
            </a:r>
            <a:r>
              <a:rPr lang="ar-EG" sz="1600" dirty="0">
                <a:solidFill>
                  <a:srgbClr val="2D3956"/>
                </a:solidFill>
                <a:latin typeface="Alexandria" pitchFamily="2" charset="-78"/>
                <a:cs typeface="Alexandria" pitchFamily="2" charset="-78"/>
              </a:rPr>
              <a:t>المذكورة .</a:t>
            </a: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9015845"/>
      </p:ext>
    </p:extLst>
  </p:cSld>
  <p:clrMapOvr>
    <a:masterClrMapping/>
  </p:clrMapOvr>
  <mc:AlternateContent xmlns:mc="http://schemas.openxmlformats.org/markup-compatibility/2006" xmlns:p14="http://schemas.microsoft.com/office/powerpoint/2010/main">
    <mc:Choice Requires="p14">
      <p:transition spd="slow" p14:dur="2000" advTm="142267"/>
    </mc:Choice>
    <mc:Fallback xmlns="">
      <p:transition spd="slow" advTm="14226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159877" y="1747094"/>
            <a:ext cx="6001556" cy="2631490"/>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وكذلك نصت </a:t>
            </a:r>
            <a:r>
              <a:rPr lang="ar-EG" sz="1400" dirty="0" smtClean="0">
                <a:solidFill>
                  <a:srgbClr val="2D3956"/>
                </a:solidFill>
                <a:latin typeface="Alexandria" pitchFamily="2" charset="-78"/>
                <a:cs typeface="Alexandria" pitchFamily="2" charset="-78"/>
              </a:rPr>
              <a:t>المادة </a:t>
            </a:r>
            <a:r>
              <a:rPr lang="ar-EG" sz="1400" dirty="0">
                <a:solidFill>
                  <a:srgbClr val="2D3956"/>
                </a:solidFill>
                <a:latin typeface="Alexandria" pitchFamily="2" charset="-78"/>
                <a:cs typeface="Alexandria" pitchFamily="2" charset="-78"/>
              </a:rPr>
              <a:t>79 على حكم مفاده , حق الجهة المختصة بالتسجيل </a:t>
            </a:r>
            <a:r>
              <a:rPr lang="ar-EG" sz="1400" dirty="0" smtClean="0">
                <a:solidFill>
                  <a:srgbClr val="2D3956"/>
                </a:solidFill>
                <a:latin typeface="Alexandria" pitchFamily="2" charset="-78"/>
                <a:cs typeface="Alexandria" pitchFamily="2" charset="-78"/>
              </a:rPr>
              <a:t>في </a:t>
            </a:r>
            <a:r>
              <a:rPr lang="ar-EG" sz="1400" dirty="0">
                <a:solidFill>
                  <a:srgbClr val="2D3956"/>
                </a:solidFill>
                <a:latin typeface="Alexandria" pitchFamily="2" charset="-78"/>
                <a:cs typeface="Alexandria" pitchFamily="2" charset="-78"/>
              </a:rPr>
              <a:t>رفض العلامة المشابهة او المماثلة , لعلامة سبق تسجيلها بالفعل , إلا إذا صدر حكم </a:t>
            </a:r>
            <a:r>
              <a:rPr lang="ar-EG" sz="1400" dirty="0" smtClean="0">
                <a:solidFill>
                  <a:srgbClr val="2D3956"/>
                </a:solidFill>
                <a:latin typeface="Alexandria" pitchFamily="2" charset="-78"/>
                <a:cs typeface="Alexandria" pitchFamily="2" charset="-78"/>
              </a:rPr>
              <a:t>قضائي </a:t>
            </a:r>
            <a:r>
              <a:rPr lang="ar-EG" sz="1400" dirty="0">
                <a:solidFill>
                  <a:srgbClr val="2D3956"/>
                </a:solidFill>
                <a:latin typeface="Alexandria" pitchFamily="2" charset="-78"/>
                <a:cs typeface="Alexandria" pitchFamily="2" charset="-78"/>
              </a:rPr>
              <a:t>نافذ بعد ذلك , يتضمن تسجيلها.</a:t>
            </a:r>
          </a:p>
          <a:p>
            <a:pPr algn="r" rtl="1">
              <a:lnSpc>
                <a:spcPct val="200000"/>
              </a:lnSpc>
            </a:pPr>
            <a:endParaRPr lang="ar-EG" sz="14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9099" y="1249251"/>
            <a:ext cx="2949262" cy="316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378584"/>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9015845"/>
      </p:ext>
    </p:extLst>
  </p:cSld>
  <p:clrMapOvr>
    <a:masterClrMapping/>
  </p:clrMapOvr>
  <mc:AlternateContent xmlns:mc="http://schemas.openxmlformats.org/markup-compatibility/2006" xmlns:p14="http://schemas.microsoft.com/office/powerpoint/2010/main">
    <mc:Choice Requires="p14">
      <p:transition spd="slow" p14:dur="2000" advTm="62801"/>
    </mc:Choice>
    <mc:Fallback xmlns="">
      <p:transition spd="slow" advTm="6280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738647" y="1155869"/>
            <a:ext cx="8358389" cy="3828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28601"/>
            <a:ext cx="7110249" cy="263149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-ألا تكون </a:t>
            </a:r>
            <a:r>
              <a:rPr lang="ar-EG" sz="1600" b="1" u="sng" dirty="0">
                <a:solidFill>
                  <a:srgbClr val="2D3956"/>
                </a:solidFill>
                <a:latin typeface="Alexandria" pitchFamily="2" charset="-78"/>
                <a:cs typeface="Alexandria" pitchFamily="2" charset="-78"/>
              </a:rPr>
              <a:t>العلامة التجارية مخالفة للنظام العام </a:t>
            </a:r>
            <a:r>
              <a:rPr lang="ar-EG" sz="1600" b="1" u="sng" dirty="0" smtClean="0">
                <a:solidFill>
                  <a:srgbClr val="2D3956"/>
                </a:solidFill>
                <a:latin typeface="Alexandria" pitchFamily="2" charset="-78"/>
                <a:cs typeface="Alexandria" pitchFamily="2" charset="-78"/>
              </a:rPr>
              <a:t>والآداب </a:t>
            </a:r>
            <a:r>
              <a:rPr lang="ar-EG" sz="1600" b="1" u="sng" dirty="0">
                <a:solidFill>
                  <a:srgbClr val="2D3956"/>
                </a:solidFill>
                <a:latin typeface="Alexandria" pitchFamily="2" charset="-78"/>
                <a:cs typeface="Alexandria" pitchFamily="2" charset="-78"/>
              </a:rPr>
              <a:t>العامة </a:t>
            </a:r>
          </a:p>
          <a:p>
            <a:pPr algn="just" rtl="1">
              <a:lnSpc>
                <a:spcPct val="20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وهو </a:t>
            </a:r>
            <a:r>
              <a:rPr lang="ar-EG" sz="1400" dirty="0">
                <a:solidFill>
                  <a:srgbClr val="2D3956"/>
                </a:solidFill>
                <a:latin typeface="Alexandria" pitchFamily="2" charset="-78"/>
                <a:cs typeface="Alexandria" pitchFamily="2" charset="-78"/>
              </a:rPr>
              <a:t>شرط </a:t>
            </a:r>
            <a:r>
              <a:rPr lang="ar-EG" sz="1400" dirty="0" smtClean="0">
                <a:solidFill>
                  <a:srgbClr val="2D3956"/>
                </a:solidFill>
                <a:latin typeface="Alexandria" pitchFamily="2" charset="-78"/>
                <a:cs typeface="Alexandria" pitchFamily="2" charset="-78"/>
              </a:rPr>
              <a:t>بديهي </a:t>
            </a:r>
            <a:r>
              <a:rPr lang="ar-EG" sz="1400" dirty="0">
                <a:solidFill>
                  <a:srgbClr val="2D3956"/>
                </a:solidFill>
                <a:latin typeface="Alexandria" pitchFamily="2" charset="-78"/>
                <a:cs typeface="Alexandria" pitchFamily="2" charset="-78"/>
              </a:rPr>
              <a:t>, </a:t>
            </a:r>
            <a:r>
              <a:rPr lang="ar-EG" sz="1400" dirty="0" smtClean="0">
                <a:solidFill>
                  <a:srgbClr val="2D3956"/>
                </a:solidFill>
                <a:latin typeface="Alexandria" pitchFamily="2" charset="-78"/>
                <a:cs typeface="Alexandria" pitchFamily="2" charset="-78"/>
              </a:rPr>
              <a:t>فلا تعد </a:t>
            </a:r>
            <a:r>
              <a:rPr lang="ar-EG" sz="1400" dirty="0">
                <a:solidFill>
                  <a:srgbClr val="2D3956"/>
                </a:solidFill>
                <a:latin typeface="Alexandria" pitchFamily="2" charset="-78"/>
                <a:cs typeface="Alexandria" pitchFamily="2" charset="-78"/>
              </a:rPr>
              <a:t>علامة ما جديرة بالحماية , اذا كانت مخالفه للنظام العام أو </a:t>
            </a:r>
            <a:r>
              <a:rPr lang="ar-EG" sz="1400" dirty="0" smtClean="0">
                <a:solidFill>
                  <a:srgbClr val="2D3956"/>
                </a:solidFill>
                <a:latin typeface="Alexandria" pitchFamily="2" charset="-78"/>
                <a:cs typeface="Alexandria" pitchFamily="2" charset="-78"/>
              </a:rPr>
              <a:t>الآداب </a:t>
            </a:r>
            <a:r>
              <a:rPr lang="ar-EG" sz="1400" dirty="0">
                <a:solidFill>
                  <a:srgbClr val="2D3956"/>
                </a:solidFill>
                <a:latin typeface="Alexandria" pitchFamily="2" charset="-78"/>
                <a:cs typeface="Alexandria" pitchFamily="2" charset="-78"/>
              </a:rPr>
              <a:t>العامة , وقد نص على ذلك قانون الملكية الفكرية </a:t>
            </a:r>
            <a:r>
              <a:rPr lang="ar-EG" sz="1400" dirty="0" smtClean="0">
                <a:solidFill>
                  <a:srgbClr val="2D3956"/>
                </a:solidFill>
                <a:latin typeface="Alexandria" pitchFamily="2" charset="-78"/>
                <a:cs typeface="Alexandria" pitchFamily="2" charset="-78"/>
              </a:rPr>
              <a:t>المصري في المادة 67.</a:t>
            </a:r>
          </a:p>
          <a:p>
            <a:pPr algn="just" rtl="1">
              <a:lnSpc>
                <a:spcPct val="250000"/>
              </a:lnSpc>
            </a:pPr>
            <a:r>
              <a:rPr lang="ar-EG" sz="1400" dirty="0" smtClean="0">
                <a:solidFill>
                  <a:srgbClr val="2D3956"/>
                </a:solidFill>
                <a:latin typeface="Alexandria" pitchFamily="2" charset="-78"/>
                <a:cs typeface="Alexandria" pitchFamily="2" charset="-78"/>
              </a:rPr>
              <a:t>وهو المعنى الوارد في نص المادة الثانية (الفقرة جـ) من النظام السعودي.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31820415"/>
      </p:ext>
    </p:extLst>
  </p:cSld>
  <p:clrMapOvr>
    <a:masterClrMapping/>
  </p:clrMapOvr>
  <mc:AlternateContent xmlns:mc="http://schemas.openxmlformats.org/markup-compatibility/2006" xmlns:p14="http://schemas.microsoft.com/office/powerpoint/2010/main">
    <mc:Choice Requires="p14">
      <p:transition spd="slow" p14:dur="2000" advTm="528176"/>
    </mc:Choice>
    <mc:Fallback xmlns="">
      <p:transition spd="slow" advTm="52817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584"/>
    </mc:Choice>
    <mc:Fallback xmlns="">
      <p:transition spd="slow" advTm="3658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A710CEB7-D6C1-46FA-A9E7-C7F127091AE1}"/>
</file>

<file path=customXml/itemProps3.xml><?xml version="1.0" encoding="utf-8"?>
<ds:datastoreItem xmlns:ds="http://schemas.openxmlformats.org/officeDocument/2006/customXml" ds:itemID="{06225ADC-BB38-456D-AA0E-A35A91E43FDB}">
  <ds:schemaRefs>
    <ds:schemaRef ds:uri="http://www.w3.org/XML/1998/namespace"/>
    <ds:schemaRef ds:uri="http://purl.org/dc/dcmitype/"/>
    <ds:schemaRef ds:uri="http://schemas.microsoft.com/office/2006/documentManagement/types"/>
    <ds:schemaRef ds:uri="49100919-8a76-4266-be0c-7dc583902cb4"/>
    <ds:schemaRef ds:uri="http://purl.org/dc/elements/1.1/"/>
    <ds:schemaRef ds:uri="d13aca44-ef33-4cf4-9980-7f0b00e6eeb9"/>
    <ds:schemaRef ds:uri="http://purl.org/dc/terms/"/>
    <ds:schemaRef ds:uri="http://schemas.openxmlformats.org/package/2006/metadata/core-properties"/>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9931</TotalTime>
  <Words>3049</Words>
  <Application>Microsoft Office PowerPoint</Application>
  <PresentationFormat>Widescreen</PresentationFormat>
  <Paragraphs>208</Paragraphs>
  <Slides>56</Slides>
  <Notes>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56</vt:i4>
      </vt:variant>
    </vt:vector>
  </HeadingPairs>
  <TitlesOfParts>
    <vt:vector size="65" baseType="lpstr">
      <vt:lpstr>Alexandria</vt:lpstr>
      <vt:lpstr>Arial</vt:lpstr>
      <vt:lpstr>Calibri</vt:lpstr>
      <vt:lpstr>Calibri Light</vt:lpstr>
      <vt:lpstr>Roboto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861</cp:revision>
  <dcterms:created xsi:type="dcterms:W3CDTF">2023-04-29T09:08:00Z</dcterms:created>
  <dcterms:modified xsi:type="dcterms:W3CDTF">2026-03-12T12:20:14Z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