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7" r:id="rId3"/>
    <p:sldId id="308" r:id="rId4"/>
    <p:sldId id="310" r:id="rId5"/>
    <p:sldId id="311" r:id="rId6"/>
    <p:sldId id="265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2" r:id="rId16"/>
    <p:sldId id="323" r:id="rId17"/>
    <p:sldId id="324" r:id="rId18"/>
    <p:sldId id="325" r:id="rId19"/>
    <p:sldId id="328" r:id="rId20"/>
    <p:sldId id="326" r:id="rId21"/>
    <p:sldId id="327" r:id="rId22"/>
    <p:sldId id="329" r:id="rId23"/>
    <p:sldId id="330" r:id="rId24"/>
    <p:sldId id="331" r:id="rId25"/>
    <p:sldId id="337" r:id="rId26"/>
    <p:sldId id="494" r:id="rId27"/>
    <p:sldId id="257" r:id="rId28"/>
    <p:sldId id="258" r:id="rId29"/>
    <p:sldId id="259" r:id="rId30"/>
    <p:sldId id="260" r:id="rId31"/>
    <p:sldId id="261" r:id="rId32"/>
    <p:sldId id="262" r:id="rId33"/>
    <p:sldId id="263" r:id="rId34"/>
    <p:sldId id="264" r:id="rId35"/>
    <p:sldId id="271" r:id="rId36"/>
    <p:sldId id="272" r:id="rId37"/>
    <p:sldId id="273" r:id="rId38"/>
    <p:sldId id="274" r:id="rId39"/>
    <p:sldId id="275" r:id="rId40"/>
    <p:sldId id="277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7"/>
            <p14:sldId id="308"/>
            <p14:sldId id="310"/>
            <p14:sldId id="311"/>
            <p14:sldId id="265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2"/>
            <p14:sldId id="323"/>
            <p14:sldId id="324"/>
            <p14:sldId id="325"/>
            <p14:sldId id="328"/>
            <p14:sldId id="326"/>
            <p14:sldId id="327"/>
            <p14:sldId id="329"/>
            <p14:sldId id="330"/>
            <p14:sldId id="331"/>
            <p14:sldId id="337"/>
            <p14:sldId id="494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71"/>
            <p14:sldId id="272"/>
            <p14:sldId id="273"/>
            <p14:sldId id="274"/>
            <p14:sldId id="275"/>
            <p14:sldId id="27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29" autoAdjust="0"/>
    <p:restoredTop sz="93738" autoAdjust="0"/>
  </p:normalViewPr>
  <p:slideViewPr>
    <p:cSldViewPr snapToGrid="0">
      <p:cViewPr varScale="1">
        <p:scale>
          <a:sx n="62" d="100"/>
          <a:sy n="62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676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23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60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sv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45779" y="532619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5556" y="1336181"/>
            <a:ext cx="49866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altLang="en-US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Strategic Capacity Planning for Products and Services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00AD96A-EFFE-F9D2-9A51-D4B416F4D3F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17F1694-3D22-BAA6-2577-DE336AF376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7719" y="1562153"/>
            <a:ext cx="6617373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upper limit or ceiling on the load that an operating unit can handle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needs include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skills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59A6B5-85AD-F156-F43D-103AE5326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092" y="2141536"/>
            <a:ext cx="4481332" cy="4351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14F88312-3FD1-56EA-D0C7-A35405E047B6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Strategic Capacity Planning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92373E7-1F41-E089-56CB-6D85286BA58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690688"/>
            <a:ext cx="7809855" cy="4351338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achieve a match between the long-term supply capabilities of an organization and the predicted level of long-run demand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Overcapacity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operating costs that are too high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Undercapacity strained resources and possible loss of customers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629DA6-65E4-4A28-6B21-AA294EAB1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0678" y="2472544"/>
            <a:ext cx="3333750" cy="331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F8E1FE49-2160-C2AE-765A-7E5CDA5836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 Questions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0B1A150-F50B-F36B-E4B9-C067B904BA5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020" y="1690688"/>
            <a:ext cx="10515600" cy="3587857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kind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is needed?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is needed to match demand?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it needed?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will it cost?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potential benefits and risks?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sustainability issues?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supply chain handle the necessary changes?</a:t>
            </a:r>
          </a:p>
          <a:p>
            <a:pPr lvl="1" eaLnBrk="1" hangingPunct="1">
              <a:lnSpc>
                <a:spcPct val="10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6CE5498-5A3B-2939-1B58-8D87DE3821D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9711" y="21014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Decisions are Strategic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E3BB7146-6874-D83C-D66D-1DF9CB51CD2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471" y="1535705"/>
            <a:ext cx="11090329" cy="4822233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 the ability of the organization to meet future demands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 operating costs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 major determinant of initial cost but can be changed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involve long-term commitment of resources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affect competitiveness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to be planned for in advance due to their consumption of financial and other resources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089B4C6-6410-761C-F454-DC6EAD663C9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452438"/>
            <a:ext cx="8229600" cy="690562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10BA8F9-6339-7B80-2506-424AEC3EDDE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40411" y="1678983"/>
            <a:ext cx="11384796" cy="4400550"/>
          </a:xfrm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maximum output rate or service capacity an operation, process, or facility is designed for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disadvantage allowances such as personal time, maintenance, and scrap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of output achieved--cannot exceed effective capacity.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EF420C-8CE9-F8B9-02A9-94720A683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707" y="195667"/>
            <a:ext cx="2857500" cy="16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>
            <a:extLst>
              <a:ext uri="{FF2B5EF4-FFF2-40B4-BE49-F238E27FC236}">
                <a16:creationId xmlns:a16="http://schemas.microsoft.com/office/drawing/2014/main" id="{9D018554-1468-D846-0C92-DC6DB573FEE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Measuring System Effectiveness</a:t>
            </a:r>
          </a:p>
        </p:txBody>
      </p:sp>
      <p:sp>
        <p:nvSpPr>
          <p:cNvPr id="1029" name="Content Placeholder 2">
            <a:extLst>
              <a:ext uri="{FF2B5EF4-FFF2-40B4-BE49-F238E27FC236}">
                <a16:creationId xmlns:a16="http://schemas.microsoft.com/office/drawing/2014/main" id="{C6788DC9-F2FD-BB38-A35F-2034E7C1A645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output achieved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cannot exceed effective capacity</a:t>
            </a: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Utilization</a:t>
            </a: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26" name="Object 2">
            <a:extLst>
              <a:ext uri="{FF2B5EF4-FFF2-40B4-BE49-F238E27FC236}">
                <a16:creationId xmlns:a16="http://schemas.microsoft.com/office/drawing/2014/main" id="{D7940EEF-02B3-6F2E-B798-71D094D827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09773"/>
              </p:ext>
            </p:extLst>
          </p:nvPr>
        </p:nvGraphicFramePr>
        <p:xfrm>
          <a:off x="4464266" y="3244474"/>
          <a:ext cx="43116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17360" imgH="419040" progId="Equation.3">
                  <p:embed/>
                </p:oleObj>
              </mc:Choice>
              <mc:Fallback>
                <p:oleObj name="Equation" r:id="rId3" imgW="1917360" imgH="419040" progId="Equation.3">
                  <p:embed/>
                  <p:pic>
                    <p:nvPicPr>
                      <p:cNvPr id="1026" name="Object 2">
                        <a:extLst>
                          <a:ext uri="{FF2B5EF4-FFF2-40B4-BE49-F238E27FC236}">
                            <a16:creationId xmlns:a16="http://schemas.microsoft.com/office/drawing/2014/main" id="{D7940EEF-02B3-6F2E-B798-71D094D827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266" y="3244474"/>
                        <a:ext cx="43116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>
            <a:extLst>
              <a:ext uri="{FF2B5EF4-FFF2-40B4-BE49-F238E27FC236}">
                <a16:creationId xmlns:a16="http://schemas.microsoft.com/office/drawing/2014/main" id="{C885C2DC-746A-6853-3DDE-949431DEF5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0773887"/>
              </p:ext>
            </p:extLst>
          </p:nvPr>
        </p:nvGraphicFramePr>
        <p:xfrm>
          <a:off x="4464050" y="4616450"/>
          <a:ext cx="40830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815840" imgH="419040" progId="Equation.3">
                  <p:embed/>
                </p:oleObj>
              </mc:Choice>
              <mc:Fallback>
                <p:oleObj name="Equation" r:id="rId5" imgW="1815840" imgH="419040" progId="Equation.3">
                  <p:embed/>
                  <p:pic>
                    <p:nvPicPr>
                      <p:cNvPr id="1027" name="Object 3">
                        <a:extLst>
                          <a:ext uri="{FF2B5EF4-FFF2-40B4-BE49-F238E27FC236}">
                            <a16:creationId xmlns:a16="http://schemas.microsoft.com/office/drawing/2014/main" id="{C885C2DC-746A-6853-3DDE-949431DEF5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50" y="4616450"/>
                        <a:ext cx="40830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4E2F38B-48FC-386C-0E70-6EC530C2CC2B}"/>
              </a:ext>
            </a:extLst>
          </p:cNvPr>
          <p:cNvSpPr txBox="1"/>
          <p:nvPr/>
        </p:nvSpPr>
        <p:spPr>
          <a:xfrm>
            <a:off x="9466666" y="3887608"/>
            <a:ext cx="2200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Measured as percentages</a:t>
            </a:r>
          </a:p>
          <a:p>
            <a:pPr algn="ctr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37F143-71F5-40E3-6A6B-4806C3D12954}"/>
              </a:ext>
            </a:extLst>
          </p:cNvPr>
          <p:cNvSpPr txBox="1"/>
          <p:nvPr/>
        </p:nvSpPr>
        <p:spPr>
          <a:xfrm>
            <a:off x="1707451" y="5823020"/>
            <a:ext cx="8321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Waiting line analysis can be useful for capacity design, especially for service systems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:\Documents and Settings\Administrator\Local Settings\Temporary Internet Files\Content.IE5\09G36XE9\MPj04316940000[1].jpg">
            <a:extLst>
              <a:ext uri="{FF2B5EF4-FFF2-40B4-BE49-F238E27FC236}">
                <a16:creationId xmlns:a16="http://schemas.microsoft.com/office/drawing/2014/main" id="{C9D1B64C-E52C-0E02-D62E-B23F9DD16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9159" y="1825624"/>
            <a:ext cx="2915716" cy="3986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3" name="Title 1">
            <a:extLst>
              <a:ext uri="{FF2B5EF4-FFF2-40B4-BE49-F238E27FC236}">
                <a16:creationId xmlns:a16="http://schemas.microsoft.com/office/drawing/2014/main" id="{68E3C092-AAEB-C49D-FADB-0F82E299173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56320" y="533400"/>
            <a:ext cx="9522012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Example– Efficiency and Utilization</a:t>
            </a:r>
          </a:p>
        </p:txBody>
      </p:sp>
      <p:sp>
        <p:nvSpPr>
          <p:cNvPr id="2054" name="Content Placeholder 2">
            <a:extLst>
              <a:ext uri="{FF2B5EF4-FFF2-40B4-BE49-F238E27FC236}">
                <a16:creationId xmlns:a16="http://schemas.microsoft.com/office/drawing/2014/main" id="{4D989D49-7B9E-45A4-11BB-8FE552EDB1D1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= 50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 = 40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 = 36 trucks per day</a:t>
            </a:r>
          </a:p>
        </p:txBody>
      </p:sp>
      <p:graphicFrame>
        <p:nvGraphicFramePr>
          <p:cNvPr id="2050" name="Object 2">
            <a:extLst>
              <a:ext uri="{FF2B5EF4-FFF2-40B4-BE49-F238E27FC236}">
                <a16:creationId xmlns:a16="http://schemas.microsoft.com/office/drawing/2014/main" id="{A7E8E008-D801-327A-9D0F-D6E9D81F5A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0696222"/>
              </p:ext>
            </p:extLst>
          </p:nvPr>
        </p:nvGraphicFramePr>
        <p:xfrm>
          <a:off x="1156320" y="3868738"/>
          <a:ext cx="60245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679480" imgH="419040" progId="Equation.3">
                  <p:embed/>
                </p:oleObj>
              </mc:Choice>
              <mc:Fallback>
                <p:oleObj name="Equation" r:id="rId3" imgW="2679480" imgH="419040" progId="Equation.3">
                  <p:embed/>
                  <p:pic>
                    <p:nvPicPr>
                      <p:cNvPr id="2050" name="Object 2">
                        <a:extLst>
                          <a:ext uri="{FF2B5EF4-FFF2-40B4-BE49-F238E27FC236}">
                            <a16:creationId xmlns:a16="http://schemas.microsoft.com/office/drawing/2014/main" id="{A7E8E008-D801-327A-9D0F-D6E9D81F5A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3868738"/>
                        <a:ext cx="60245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>
            <a:extLst>
              <a:ext uri="{FF2B5EF4-FFF2-40B4-BE49-F238E27FC236}">
                <a16:creationId xmlns:a16="http://schemas.microsoft.com/office/drawing/2014/main" id="{D0BAD83B-797C-99B7-9298-C59F43D857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6068"/>
              </p:ext>
            </p:extLst>
          </p:nvPr>
        </p:nvGraphicFramePr>
        <p:xfrm>
          <a:off x="1156320" y="5381625"/>
          <a:ext cx="57959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577960" imgH="419040" progId="Equation.3">
                  <p:embed/>
                </p:oleObj>
              </mc:Choice>
              <mc:Fallback>
                <p:oleObj name="Equation" r:id="rId5" imgW="2577960" imgH="419040" progId="Equation.3">
                  <p:embed/>
                  <p:pic>
                    <p:nvPicPr>
                      <p:cNvPr id="2051" name="Object 3">
                        <a:extLst>
                          <a:ext uri="{FF2B5EF4-FFF2-40B4-BE49-F238E27FC236}">
                            <a16:creationId xmlns:a16="http://schemas.microsoft.com/office/drawing/2014/main" id="{D0BAD83B-797C-99B7-9298-C59F43D8576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5381625"/>
                        <a:ext cx="57959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8110E9F-D21F-5473-1E65-19119147AAA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of Effective Capacity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3B1454CD-918E-11A0-1EBB-CF0B3944C64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5454112" cy="4351338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8046F-A18A-EDCA-FB3C-67D01E558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724" y="2147760"/>
            <a:ext cx="5067168" cy="3707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73E126-8856-9B84-48B7-83AEAC7C615A}"/>
              </a:ext>
            </a:extLst>
          </p:cNvPr>
          <p:cNvSpPr txBox="1"/>
          <p:nvPr/>
        </p:nvSpPr>
        <p:spPr>
          <a:xfrm>
            <a:off x="604434" y="5982346"/>
            <a:ext cx="9236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An example of an external factor that influences effective capacity is government safety regulations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B925F75-C818-2A1F-C1A3-10212AB440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Strategies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39E25093-EF6A-C823-8615-027ABD7155C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453666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in anticipation of future demand increases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when demand exceeds current capacity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 the following strategy, but adds capacity in relatively small increments to keep pace with increasing demand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2C6C1A8-CC5F-D84D-21A2-DAF5AFA8EE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 Formulation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22AF6643-A3DA-40CF-BB16-79E9183772E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are typically based on assumptions and predictions about: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demand patterns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change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behavior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92B33A-F296-184D-FA31-C64D066C9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6549" y="2970670"/>
            <a:ext cx="6261698" cy="3522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8A61447B-1DEE-0258-8DF7-9ECC7E759E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4B31153D-629E-2219-32F0-E2FBA43FB42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91146" y="1690688"/>
            <a:ext cx="10775197" cy="4002356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capacity used to offset demand uncertainty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= 100% - Utilization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strategy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greater demand uncertainty typically have greater capacity cushion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standard products and services generally have greater capacity cushion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9E21BB-AF29-44F9-88CB-787809FC2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6834" y="189067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985C222-1ACA-D1C2-95E1-C351E15441C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Steps in Capacity Planning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EEB29E3-D3A7-8D52-70D9-F5202A49F95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2609" y="1503145"/>
            <a:ext cx="10515600" cy="4351338"/>
          </a:xfrm>
        </p:spPr>
        <p:txBody>
          <a:bodyPr>
            <a:noAutofit/>
          </a:bodyPr>
          <a:lstStyle/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future capacity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existing capacity and facilities; identify gaps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alternatives for meeting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Conduct financial analyses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 key qualitative issues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 for the long term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alternative chosen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82A40-52F3-91D1-1221-200FE62C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0409" y="4850969"/>
            <a:ext cx="6335185" cy="2007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46DE99F-654D-6765-6014-20B006BA4A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57399" y="533400"/>
            <a:ext cx="8868905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Forecasting Capacity Requirements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0E775C31-1CFD-BF22-785C-6D1D8121AFC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1" y="1825625"/>
            <a:ext cx="5562600" cy="4351338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considerations relate to overall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requirements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considerations relate to probable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capacity requirements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D30CBD-00D2-A0A0-BF84-9530D3ECA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402" y="1833563"/>
            <a:ext cx="51435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4953ED-B420-79D6-6678-D7238CDB5701}"/>
              </a:ext>
            </a:extLst>
          </p:cNvPr>
          <p:cNvSpPr txBox="1"/>
          <p:nvPr/>
        </p:nvSpPr>
        <p:spPr>
          <a:xfrm>
            <a:off x="418454" y="6001434"/>
            <a:ext cx="68967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capacity right before an unplanned operation will destruction the process's output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3C7272F0-0249-53E6-1755-F242A38350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707FED75-9E4D-5E85-1FDB-9066CCE28AD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825625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 can present several challenges related to: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be near customers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inability to store services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store services for consumption later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demand volatility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and timing of demand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required to service individual customers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F6CF5A4-2F7E-E610-31FE-1D78852D2F1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Demand Management Strategies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B0DF6879-0599-E2ED-7778-D1B6E45FD74F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used to offset capacity limitations and that are intended to achieve a closer match between supply and demand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Discounts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tactics to shift demand from peak periods into slow periods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AF101193-8485-CB7E-3F5C-5B3AB0EC3C3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In-House or Outsource?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178164A-EDA2-FCE9-48C0-FB73EA4E7BAE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capacity requirements are determined, the organization must decide whether to produce a good or service itself or outsource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capacity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Expertise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demand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3E0376-466B-78E1-5814-946F62F2C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14" y="3287228"/>
            <a:ext cx="6096629" cy="3205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3B17FF-8CA5-5AB4-C322-C6C05F7E371B}"/>
              </a:ext>
            </a:extLst>
          </p:cNvPr>
          <p:cNvSpPr txBox="1"/>
          <p:nvPr/>
        </p:nvSpPr>
        <p:spPr>
          <a:xfrm>
            <a:off x="582549" y="6176963"/>
            <a:ext cx="7253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Increasing productivity and quality will result in increased capacity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4A1C6D42-BC2E-6ED4-6B19-82E0C102AF0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Developing Capacity Alternatives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2A8BC28B-9C46-27DD-1D31-B8D126283F8C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Things that can be done to enhance capacity management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flexibility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stage of life cycle into account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a “big-picture” approach to capacity changes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to deal with capacity “chunks”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Attempt to smooth capacity requirements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optimal operating level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strategy if expansion is involved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2E242B-C1BC-2459-3524-35D861BD4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133" y="4190704"/>
            <a:ext cx="3574416" cy="2297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D3B50E4A-435F-377C-B6B3-55AE7ED60CD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Optimal Operating Level</a:t>
            </a:r>
          </a:p>
        </p:txBody>
      </p:sp>
      <p:grpSp>
        <p:nvGrpSpPr>
          <p:cNvPr id="2" name="Group 15">
            <a:extLst>
              <a:ext uri="{FF2B5EF4-FFF2-40B4-BE49-F238E27FC236}">
                <a16:creationId xmlns:a16="http://schemas.microsoft.com/office/drawing/2014/main" id="{8079CBA2-C247-D163-EF18-576EA1703633}"/>
              </a:ext>
            </a:extLst>
          </p:cNvPr>
          <p:cNvGrpSpPr/>
          <p:nvPr/>
        </p:nvGrpSpPr>
        <p:grpSpPr>
          <a:xfrm>
            <a:off x="2603194" y="2048437"/>
            <a:ext cx="6985611" cy="4190439"/>
            <a:chOff x="1066800" y="1636712"/>
            <a:chExt cx="6985611" cy="4190439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5" name="Rectangle 1027">
              <a:extLst>
                <a:ext uri="{FF2B5EF4-FFF2-40B4-BE49-F238E27FC236}">
                  <a16:creationId xmlns:a16="http://schemas.microsoft.com/office/drawing/2014/main" id="{53BEB0D8-A071-A75D-82C2-EB6F0142FF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0288" y="1636712"/>
              <a:ext cx="5016500" cy="37782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" name="Arc 1028">
              <a:extLst>
                <a:ext uri="{FF2B5EF4-FFF2-40B4-BE49-F238E27FC236}">
                  <a16:creationId xmlns:a16="http://schemas.microsoft.com/office/drawing/2014/main" id="{173DEF86-4D5E-3666-E2F8-B7FEF1EF66D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79738" y="2522537"/>
              <a:ext cx="2044700" cy="1901825"/>
            </a:xfrm>
            <a:custGeom>
              <a:avLst/>
              <a:gdLst>
                <a:gd name="T0" fmla="*/ 1 w 21600"/>
                <a:gd name="T1" fmla="*/ 0 h 21600"/>
                <a:gd name="T2" fmla="*/ 1288 w 21600"/>
                <a:gd name="T3" fmla="*/ 1198 h 21600"/>
                <a:gd name="T4" fmla="*/ 0 w 21600"/>
                <a:gd name="T5" fmla="*/ 119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</a:path>
                <a:path w="21600" h="21600" stroke="0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Arc 1029">
              <a:extLst>
                <a:ext uri="{FF2B5EF4-FFF2-40B4-BE49-F238E27FC236}">
                  <a16:creationId xmlns:a16="http://schemas.microsoft.com/office/drawing/2014/main" id="{A83C604A-0093-C564-5712-8FE21A6D00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199" y="4038600"/>
              <a:ext cx="1905001" cy="381000"/>
            </a:xfrm>
            <a:custGeom>
              <a:avLst/>
              <a:gdLst>
                <a:gd name="T0" fmla="*/ 1036 w 21600"/>
                <a:gd name="T1" fmla="*/ 0 h 21600"/>
                <a:gd name="T2" fmla="*/ 0 w 21600"/>
                <a:gd name="T3" fmla="*/ 208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2" fmla="*/ 0 w 21600"/>
                <a:gd name="connsiteY2" fmla="*/ 0 h 21600"/>
                <a:gd name="connsiteX3" fmla="*/ 49 w 21600"/>
                <a:gd name="connsiteY3" fmla="*/ 369 h 21600"/>
                <a:gd name="connsiteX4" fmla="*/ 21600 w 21600"/>
                <a:gd name="connsiteY4" fmla="*/ 0 h 21600"/>
                <a:gd name="connsiteX0" fmla="*/ 21600 w 23564"/>
                <a:gd name="connsiteY0" fmla="*/ 0 h 21600"/>
                <a:gd name="connsiteX1" fmla="*/ 0 w 23564"/>
                <a:gd name="connsiteY1" fmla="*/ 21600 h 21600"/>
                <a:gd name="connsiteX0" fmla="*/ 23564 w 23564"/>
                <a:gd name="connsiteY0" fmla="*/ 0 h 21600"/>
                <a:gd name="connsiteX1" fmla="*/ 0 w 23564"/>
                <a:gd name="connsiteY1" fmla="*/ 21600 h 21600"/>
                <a:gd name="connsiteX2" fmla="*/ 0 w 23564"/>
                <a:gd name="connsiteY2" fmla="*/ 0 h 21600"/>
                <a:gd name="connsiteX3" fmla="*/ 49 w 23564"/>
                <a:gd name="connsiteY3" fmla="*/ 369 h 21600"/>
                <a:gd name="connsiteX4" fmla="*/ 23564 w 23564"/>
                <a:gd name="connsiteY4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64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3564" h="21600" stroke="0" extrusionOk="0">
                  <a:moveTo>
                    <a:pt x="23564" y="0"/>
                  </a:moveTo>
                  <a:cubicBezTo>
                    <a:pt x="23564" y="11929"/>
                    <a:pt x="11929" y="21599"/>
                    <a:pt x="0" y="21600"/>
                  </a:cubicBezTo>
                  <a:lnTo>
                    <a:pt x="0" y="0"/>
                  </a:lnTo>
                  <a:cubicBezTo>
                    <a:pt x="16" y="123"/>
                    <a:pt x="33" y="246"/>
                    <a:pt x="49" y="369"/>
                  </a:cubicBezTo>
                  <a:lnTo>
                    <a:pt x="23564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8" name="Line 1030">
              <a:extLst>
                <a:ext uri="{FF2B5EF4-FFF2-40B4-BE49-F238E27FC236}">
                  <a16:creationId xmlns:a16="http://schemas.microsoft.com/office/drawing/2014/main" id="{A62641A1-A3A4-06A7-845E-EAAD9BF910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5375" y="4449762"/>
              <a:ext cx="25161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" name="Line 1031">
              <a:extLst>
                <a:ext uri="{FF2B5EF4-FFF2-40B4-BE49-F238E27FC236}">
                  <a16:creationId xmlns:a16="http://schemas.microsoft.com/office/drawing/2014/main" id="{59A73944-2862-427A-4EE7-6636697247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37113" y="4464050"/>
              <a:ext cx="0" cy="9731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0" name="Rectangle 1032">
              <a:extLst>
                <a:ext uri="{FF2B5EF4-FFF2-40B4-BE49-F238E27FC236}">
                  <a16:creationId xmlns:a16="http://schemas.microsoft.com/office/drawing/2014/main" id="{A3C60F8F-506F-D695-7AD6-7D54E34DB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4348162"/>
              <a:ext cx="1014702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Minimum</a:t>
              </a:r>
            </a:p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cost</a:t>
              </a:r>
            </a:p>
          </p:txBody>
        </p:sp>
        <p:sp>
          <p:nvSpPr>
            <p:cNvPr id="11" name="Rectangle 1033">
              <a:extLst>
                <a:ext uri="{FF2B5EF4-FFF2-40B4-BE49-F238E27FC236}">
                  <a16:creationId xmlns:a16="http://schemas.microsoft.com/office/drawing/2014/main" id="{65FE0F82-038D-2799-396D-5063DCFF0E9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84577" y="2668867"/>
              <a:ext cx="2118658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3" name="Rectangle 1035">
              <a:extLst>
                <a:ext uri="{FF2B5EF4-FFF2-40B4-BE49-F238E27FC236}">
                  <a16:creationId xmlns:a16="http://schemas.microsoft.com/office/drawing/2014/main" id="{4E074194-7980-29AF-C871-54F3EA0A77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9250" y="5491162"/>
              <a:ext cx="1473161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Rate of output</a:t>
              </a:r>
            </a:p>
          </p:txBody>
        </p:sp>
      </p:grpSp>
      <p:sp>
        <p:nvSpPr>
          <p:cNvPr id="15" name="Rectangle 1035">
            <a:extLst>
              <a:ext uri="{FF2B5EF4-FFF2-40B4-BE49-F238E27FC236}">
                <a16:creationId xmlns:a16="http://schemas.microsoft.com/office/drawing/2014/main" id="{51510CA0-E1A0-50F5-5B02-A5E279FE0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0269" y="5933050"/>
            <a:ext cx="94932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Optimal</a:t>
            </a:r>
          </a:p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Output</a:t>
            </a:r>
          </a:p>
          <a:p>
            <a:pPr algn="ctr"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Rate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505CDC41-5DB9-E391-4B6B-EF0A2C2626B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Economies of Scale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A359ADD4-8EB5-2A9E-4188-B82CCC14D5C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3987" y="1690688"/>
            <a:ext cx="8415579" cy="4351338"/>
          </a:xfrm>
        </p:spPr>
        <p:txBody>
          <a:bodyPr>
            <a:no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output rate is less than the optimal level, increasing the output rate results in decreasing average per unit costs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economies of scale: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costs are spread over a larger number of units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costs increase at a decreasing rate as facility size increases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Processing costs decrease due to standardization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0DED75-AE81-1694-7719-53D758A0A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99962">
            <a:off x="8294149" y="3192651"/>
            <a:ext cx="3674614" cy="21104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76F2C9A-092B-F698-B831-B03423348AA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00D2FFCD-F972-418A-577E-050126B5168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825625"/>
            <a:ext cx="10515600" cy="4351338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output rate is more than the optimal level, increasing the output rate results in increasing average per unit costs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diseconomies of scale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costs increase due to traffic congestion and shipping from a centralized facility rather than multiple smaller facilities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costs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Inflexibility can be an issue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levels of bureaucracy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9555F8-823B-01E7-1DBE-D31881EA6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9644" y="4429352"/>
            <a:ext cx="3031614" cy="235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4EB1B265-F01F-86BE-B5E8-6C425B9FDE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88936" y="533400"/>
            <a:ext cx="10600840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Facility Size and Optimal Operating Level</a:t>
            </a:r>
          </a:p>
        </p:txBody>
      </p:sp>
      <p:sp>
        <p:nvSpPr>
          <p:cNvPr id="28675" name="Rectangle 4">
            <a:extLst>
              <a:ext uri="{FF2B5EF4-FFF2-40B4-BE49-F238E27FC236}">
                <a16:creationId xmlns:a16="http://schemas.microsoft.com/office/drawing/2014/main" id="{1D0665D7-24A0-4EE2-F632-139BC5A9D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0349" y="1893578"/>
            <a:ext cx="7010400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cost &amp; optimal operating rate are</a:t>
            </a:r>
          </a:p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functions of size of production unit.</a:t>
            </a:r>
          </a:p>
        </p:txBody>
      </p:sp>
      <p:grpSp>
        <p:nvGrpSpPr>
          <p:cNvPr id="2" name="Group 66">
            <a:extLst>
              <a:ext uri="{FF2B5EF4-FFF2-40B4-BE49-F238E27FC236}">
                <a16:creationId xmlns:a16="http://schemas.microsoft.com/office/drawing/2014/main" id="{81A867B1-F39E-5DE0-30E2-EE5379BDD801}"/>
              </a:ext>
            </a:extLst>
          </p:cNvPr>
          <p:cNvGrpSpPr/>
          <p:nvPr/>
        </p:nvGrpSpPr>
        <p:grpSpPr>
          <a:xfrm>
            <a:off x="2209800" y="2497138"/>
            <a:ext cx="7772400" cy="4429125"/>
            <a:chOff x="1066800" y="1752600"/>
            <a:chExt cx="7772400" cy="4429125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18E0731E-1B90-1ECC-27FE-F64959963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600" y="2133600"/>
              <a:ext cx="4983162" cy="34353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3FBC01DF-25D3-51EB-889F-7A28433528A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1022066" y="2916315"/>
              <a:ext cx="1870641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9" name="Arc 7">
              <a:extLst>
                <a:ext uri="{FF2B5EF4-FFF2-40B4-BE49-F238E27FC236}">
                  <a16:creationId xmlns:a16="http://schemas.microsoft.com/office/drawing/2014/main" id="{CB47FA2E-B540-B22E-9650-BB05049CF93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52675" y="3429000"/>
              <a:ext cx="754063" cy="611188"/>
            </a:xfrm>
            <a:custGeom>
              <a:avLst/>
              <a:gdLst>
                <a:gd name="T0" fmla="*/ 0 w 21600"/>
                <a:gd name="T1" fmla="*/ 0 h 21600"/>
                <a:gd name="T2" fmla="*/ 754063 w 21600"/>
                <a:gd name="T3" fmla="*/ 611188 h 21600"/>
                <a:gd name="T4" fmla="*/ 0 w 21600"/>
                <a:gd name="T5" fmla="*/ 61118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0" name="Arc 8">
              <a:extLst>
                <a:ext uri="{FF2B5EF4-FFF2-40B4-BE49-F238E27FC236}">
                  <a16:creationId xmlns:a16="http://schemas.microsoft.com/office/drawing/2014/main" id="{F64B11B8-7B53-6C79-F4F0-004C97AA0F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144838" y="3263900"/>
              <a:ext cx="711200" cy="815975"/>
            </a:xfrm>
            <a:custGeom>
              <a:avLst/>
              <a:gdLst>
                <a:gd name="T0" fmla="*/ 0 w 21600"/>
                <a:gd name="T1" fmla="*/ 0 h 21600"/>
                <a:gd name="T2" fmla="*/ 711200 w 21600"/>
                <a:gd name="T3" fmla="*/ 815975 h 21600"/>
                <a:gd name="T4" fmla="*/ 0 w 21600"/>
                <a:gd name="T5" fmla="*/ 8159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3" name="Group 29">
              <a:extLst>
                <a:ext uri="{FF2B5EF4-FFF2-40B4-BE49-F238E27FC236}">
                  <a16:creationId xmlns:a16="http://schemas.microsoft.com/office/drawing/2014/main" id="{1794AE74-A38C-67AA-7113-25E0E679D9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5813" y="3311525"/>
              <a:ext cx="2297112" cy="1149350"/>
              <a:chOff x="2095" y="2278"/>
              <a:chExt cx="1447" cy="724"/>
            </a:xfrm>
          </p:grpSpPr>
          <p:sp>
            <p:nvSpPr>
              <p:cNvPr id="22" name="Arc 9">
                <a:extLst>
                  <a:ext uri="{FF2B5EF4-FFF2-40B4-BE49-F238E27FC236}">
                    <a16:creationId xmlns:a16="http://schemas.microsoft.com/office/drawing/2014/main" id="{17211C7A-6201-4D8B-4624-0324243FD32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2806" y="2266"/>
                <a:ext cx="724" cy="748"/>
              </a:xfrm>
              <a:custGeom>
                <a:avLst/>
                <a:gdLst>
                  <a:gd name="T0" fmla="*/ 0 w 21600"/>
                  <a:gd name="T1" fmla="*/ 0 h 21600"/>
                  <a:gd name="T2" fmla="*/ 724 w 21600"/>
                  <a:gd name="T3" fmla="*/ 748 h 21600"/>
                  <a:gd name="T4" fmla="*/ 0 w 21600"/>
                  <a:gd name="T5" fmla="*/ 748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3" name="Arc 10">
                <a:extLst>
                  <a:ext uri="{FF2B5EF4-FFF2-40B4-BE49-F238E27FC236}">
                    <a16:creationId xmlns:a16="http://schemas.microsoft.com/office/drawing/2014/main" id="{8F9CAF9B-FDA0-DAD2-A96C-69591B40DC1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095" y="2290"/>
                <a:ext cx="796" cy="712"/>
              </a:xfrm>
              <a:custGeom>
                <a:avLst/>
                <a:gdLst>
                  <a:gd name="T0" fmla="*/ 0 w 21600"/>
                  <a:gd name="T1" fmla="*/ 0 h 21600"/>
                  <a:gd name="T2" fmla="*/ 796 w 21600"/>
                  <a:gd name="T3" fmla="*/ 712 h 21600"/>
                  <a:gd name="T4" fmla="*/ 0 w 21600"/>
                  <a:gd name="T5" fmla="*/ 712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  <p:sp>
          <p:nvSpPr>
            <p:cNvPr id="24" name="Arc 11">
              <a:extLst>
                <a:ext uri="{FF2B5EF4-FFF2-40B4-BE49-F238E27FC236}">
                  <a16:creationId xmlns:a16="http://schemas.microsoft.com/office/drawing/2014/main" id="{D8EB0BBB-49AF-9CBC-DD6D-AFAB113499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40325" y="3373438"/>
              <a:ext cx="1111250" cy="1454150"/>
            </a:xfrm>
            <a:custGeom>
              <a:avLst/>
              <a:gdLst>
                <a:gd name="T0" fmla="*/ 0 w 21600"/>
                <a:gd name="T1" fmla="*/ 0 h 21600"/>
                <a:gd name="T2" fmla="*/ 1111250 w 21600"/>
                <a:gd name="T3" fmla="*/ 1454150 h 21600"/>
                <a:gd name="T4" fmla="*/ 0 w 21600"/>
                <a:gd name="T5" fmla="*/ 145415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5" name="Arc 12">
              <a:extLst>
                <a:ext uri="{FF2B5EF4-FFF2-40B4-BE49-F238E27FC236}">
                  <a16:creationId xmlns:a16="http://schemas.microsoft.com/office/drawing/2014/main" id="{69AA449F-AF47-B1CA-EBFA-26027E48A0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438899" y="4152901"/>
              <a:ext cx="457202" cy="838200"/>
            </a:xfrm>
            <a:custGeom>
              <a:avLst/>
              <a:gdLst>
                <a:gd name="T0" fmla="*/ 0 w 21600"/>
                <a:gd name="T1" fmla="*/ 0 h 21600"/>
                <a:gd name="T2" fmla="*/ 644525 w 21600"/>
                <a:gd name="T3" fmla="*/ 854075 h 21600"/>
                <a:gd name="T4" fmla="*/ 0 w 21600"/>
                <a:gd name="T5" fmla="*/ 8540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3" name="Rectangle 20">
              <a:extLst>
                <a:ext uri="{FF2B5EF4-FFF2-40B4-BE49-F238E27FC236}">
                  <a16:creationId xmlns:a16="http://schemas.microsoft.com/office/drawing/2014/main" id="{E691B7A9-A104-6004-0C00-500CBFFF2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4898" y="3487167"/>
              <a:ext cx="694102" cy="5514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Small</a:t>
              </a:r>
              <a:endParaRPr lang="en-US" sz="1400" dirty="0">
                <a:solidFill>
                  <a:schemeClr val="accent4">
                    <a:lumMod val="25000"/>
                  </a:schemeClr>
                </a:solidFill>
                <a:latin typeface="Arial" charset="0"/>
              </a:endParaRPr>
            </a:p>
            <a:p>
              <a:pPr algn="ctr"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4" name="Rectangle 21">
              <a:extLst>
                <a:ext uri="{FF2B5EF4-FFF2-40B4-BE49-F238E27FC236}">
                  <a16:creationId xmlns:a16="http://schemas.microsoft.com/office/drawing/2014/main" id="{EC97E8D4-6329-5BBB-A274-7C8B07292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600" y="3761189"/>
              <a:ext cx="969818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Medium 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5" name="Rectangle 22">
              <a:extLst>
                <a:ext uri="{FF2B5EF4-FFF2-40B4-BE49-F238E27FC236}">
                  <a16:creationId xmlns:a16="http://schemas.microsoft.com/office/drawing/2014/main" id="{548C253E-7A51-4754-138D-9D24C0F623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2474" y="4142189"/>
              <a:ext cx="706926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Large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75EEF29C-49AE-70DB-ADC6-9FB59D626B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1781" y="5562188"/>
              <a:ext cx="1077219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Output rate</a:t>
              </a:r>
            </a:p>
          </p:txBody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9C1C782B-5602-40AC-10E4-DA9A1F672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1752600"/>
              <a:ext cx="7772400" cy="44291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eaLnBrk="0" hangingPunct="0">
                <a:spcBef>
                  <a:spcPct val="20000"/>
                </a:spcBef>
                <a:defRPr/>
              </a:pPr>
              <a:r>
                <a:rPr lang="en-US" sz="3200">
                  <a:solidFill>
                    <a:srgbClr val="066D8C"/>
                  </a:solidFill>
                  <a:latin typeface="Arial" charset="0"/>
                </a:rPr>
                <a:t>		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53E56B7-DE49-2D79-282C-F155416BA3B6}"/>
                </a:ext>
              </a:extLst>
            </p:cNvPr>
            <p:cNvCxnSpPr/>
            <p:nvPr/>
          </p:nvCxnSpPr>
          <p:spPr bwMode="auto">
            <a:xfrm rot="5400000">
              <a:off x="2361406" y="4800600"/>
              <a:ext cx="1524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CAB74D2-CC7D-2C21-6990-6CCD6421AE7F}"/>
                </a:ext>
              </a:extLst>
            </p:cNvPr>
            <p:cNvCxnSpPr/>
            <p:nvPr/>
          </p:nvCxnSpPr>
          <p:spPr bwMode="auto">
            <a:xfrm rot="5400000">
              <a:off x="4037806" y="5029200"/>
              <a:ext cx="1066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2EBD7C7D-C7CE-DBDC-0AD2-E085FC71BD81}"/>
                </a:ext>
              </a:extLst>
            </p:cNvPr>
            <p:cNvCxnSpPr/>
            <p:nvPr/>
          </p:nvCxnSpPr>
          <p:spPr bwMode="auto">
            <a:xfrm rot="5400000">
              <a:off x="5867400" y="5181600"/>
              <a:ext cx="762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0D9C5BC-4C6E-8329-8ED3-D5134E94248E}"/>
                </a:ext>
              </a:extLst>
            </p:cNvPr>
            <p:cNvCxnSpPr/>
            <p:nvPr/>
          </p:nvCxnSpPr>
          <p:spPr bwMode="auto">
            <a:xfrm>
              <a:off x="2133600" y="4800600"/>
              <a:ext cx="4114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CB85844-F759-8255-AFB6-38FC02CED151}"/>
                </a:ext>
              </a:extLst>
            </p:cNvPr>
            <p:cNvCxnSpPr/>
            <p:nvPr/>
          </p:nvCxnSpPr>
          <p:spPr bwMode="auto">
            <a:xfrm>
              <a:off x="2133600" y="4494212"/>
              <a:ext cx="24384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24D4B2EF-FF8B-0177-1FDE-65CB9BBE4CD1}"/>
                </a:ext>
              </a:extLst>
            </p:cNvPr>
            <p:cNvCxnSpPr/>
            <p:nvPr/>
          </p:nvCxnSpPr>
          <p:spPr bwMode="auto">
            <a:xfrm>
              <a:off x="2133600" y="4038600"/>
              <a:ext cx="9906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2B79502-CF60-E7EA-6AEC-335101E991E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Constraint Management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FB11D4B9-063B-0786-1639-2E35FAAB35A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1739" y="1503336"/>
            <a:ext cx="10515600" cy="4828610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limits the performance of a process or system in achieving its goals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or competency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2AEBB0-4F11-F1DF-6E03-298D6AECF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224" y="2907116"/>
            <a:ext cx="4098010" cy="3585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F900F6-3008-46B2-6369-784DBCACC24A}"/>
              </a:ext>
            </a:extLst>
          </p:cNvPr>
          <p:cNvSpPr txBox="1"/>
          <p:nvPr/>
        </p:nvSpPr>
        <p:spPr>
          <a:xfrm>
            <a:off x="707756" y="6147280"/>
            <a:ext cx="6771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Outsourcing some production is a means of supporting a constraint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D5FB8732-2849-A40E-A3F0-D26F64E3ACD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Resolving Constraint Issues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8B669339-3775-6094-1519-7DBD804665E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1500" y="1934114"/>
            <a:ext cx="11048999" cy="4351338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most pressing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the operation to achieve maximum benefit, given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other portions of the process are supportive of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and evaluate ways to overcome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 the process until the constraint levels are at acceptable levels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C633ACDE-FBDB-2463-047A-4CA4E4B58EB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Financial Analysis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C1FAF222-E142-7C06-130B-E091DB85362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 flow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cash received from sales and other sources, and cash outflow for labor, material, overhead, and taxes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value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sum, in current value, of all future cash flow of an investment proposal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311809" y="4130088"/>
            <a:ext cx="5505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en-US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Decision Theory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571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8D5FB2D3-BF2D-D4BF-280C-93042C30F8DF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Theory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940CEDEF-367C-0CF3-4B58-33F7C886D737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general approach to decision making that is suitable to a wide range of operations management decisions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design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selection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planning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5B91CB-C93E-B015-7B05-B1FF2E070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244" y="3119583"/>
            <a:ext cx="2869044" cy="3192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9A3B2B81-076B-6C18-5B8E-1F3543B650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00386" y="681037"/>
            <a:ext cx="859122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Suitable Problems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17E60DDD-5B09-EB2C-5836-92109E85F2A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decisions that are suitable for using decision theory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possible future conditions that will have a bearing on the results of the decision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alternatives from which to choose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known payoff for each alternative under each possible future condition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73E2D38-D14D-3A94-4329-37FC650F63C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for Using Decision Theory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4C50FA7-8719-4986-9689-2C11121FBF9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4874" y="1893539"/>
            <a:ext cx="11422251" cy="4351338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possible future states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list of possible alternatives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payoff for each alternative for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possible, estimate the likelihood of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alternatives according to some decision criterion and select the best alternative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4589FB29-4B93-F6CD-4371-2FEF1127966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Poor Decisions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501ABB5-1A0D-AA1D-F3C3-8DF82490170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occasionally turn out poorly due to unforeseeable circumstances; however, this is not the norm.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poor decisions are the result of a combination of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Mistakes in the decision process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F5E88B2-0266-42D4-85F3-7AD51989B1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Process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B46E0735-2D2D-F677-0887-0CE02109A90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2291" y="1777884"/>
            <a:ext cx="6616485" cy="4351338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problem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objectives and criteria for a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suitable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and compare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to see that the desired result is achieved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BF95F2-AB82-332E-267F-735BA4F5400F}"/>
              </a:ext>
            </a:extLst>
          </p:cNvPr>
          <p:cNvSpPr txBox="1"/>
          <p:nvPr/>
        </p:nvSpPr>
        <p:spPr>
          <a:xfrm>
            <a:off x="7299703" y="1777884"/>
            <a:ext cx="4510006" cy="3892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recognize the importance of each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Skipping a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admit mistakes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FBB747-3923-4F09-797B-AEEEA11F4BD3}"/>
              </a:ext>
            </a:extLst>
          </p:cNvPr>
          <p:cNvSpPr txBox="1"/>
          <p:nvPr/>
        </p:nvSpPr>
        <p:spPr>
          <a:xfrm>
            <a:off x="3301139" y="6129222"/>
            <a:ext cx="7718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greater the gap between the current and desired capacity the greater the opportunity to fail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AFD71A9-50E8-1A92-C547-F4A69AABBF0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26117" y="649152"/>
            <a:ext cx="10139766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 &amp; Suboptimization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2A969C35-AD89-FC79-D349-633F6BF34DDB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limitations on decision making caused by costs, human abilities, time, technology, and availability of information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different departments each attempting to reach a solution that is optimum  for that department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13974E1-9162-A855-7362-7131EE9C449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Environments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7DCE96A-D415-AD91-D460-E6BB8F9119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5244" y="1810127"/>
            <a:ext cx="9173705" cy="435133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three general environment categories: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relevant parameters have known values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certain future events have probable outcomes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it is impossible to assess the likelihood of various future events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C2F2D1-D7E7-A2D3-BD7F-8C7FB439D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1525" y="2860729"/>
            <a:ext cx="2755712" cy="2755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E24276F2-51C5-F039-F4F4-3BB053F54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Uncertainty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6719BE3-577B-722F-1C2F-D522CEB41D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49451" y="1690688"/>
            <a:ext cx="10904349" cy="46672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sometimes made under complete uncertainty: No information is available on how likely the various states of nature are.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Criteria: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Maximin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of the worst possible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payoffs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Maximax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possible payoff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Laplace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average payoff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Minimax regret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that has the least of the worst regrets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17F9778-5E3A-A66B-E97B-898D54A4DC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Payoff Table</a:t>
            </a:r>
          </a:p>
        </p:txBody>
      </p:sp>
      <p:graphicFrame>
        <p:nvGraphicFramePr>
          <p:cNvPr id="12322" name="Group 34">
            <a:extLst>
              <a:ext uri="{FF2B5EF4-FFF2-40B4-BE49-F238E27FC236}">
                <a16:creationId xmlns:a16="http://schemas.microsoft.com/office/drawing/2014/main" id="{0E31A1B8-6655-B818-AD14-BEA04E6DF17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79205531"/>
              </p:ext>
            </p:extLst>
          </p:nvPr>
        </p:nvGraphicFramePr>
        <p:xfrm>
          <a:off x="1999281" y="1487837"/>
          <a:ext cx="8353587" cy="227825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8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368" name="TextBox 5">
            <a:extLst>
              <a:ext uri="{FF2B5EF4-FFF2-40B4-BE49-F238E27FC236}">
                <a16:creationId xmlns:a16="http://schemas.microsoft.com/office/drawing/2014/main" id="{D60BD28A-7B53-2F63-E81A-A2FF2B168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932" y="4057058"/>
            <a:ext cx="10733868" cy="26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31775" indent="-2317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decision is being made concerning which size facility should be constructed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present value (in millions) for each alternative under each state of nature is expressed in the body of the above payoff table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B5368A2-B83F-545E-CBF3-E0F59C887F9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Maximin Criterion</a:t>
            </a:r>
          </a:p>
        </p:txBody>
      </p:sp>
      <p:graphicFrame>
        <p:nvGraphicFramePr>
          <p:cNvPr id="13349" name="Group 37">
            <a:extLst>
              <a:ext uri="{FF2B5EF4-FFF2-40B4-BE49-F238E27FC236}">
                <a16:creationId xmlns:a16="http://schemas.microsoft.com/office/drawing/2014/main" id="{35073BE4-AFB3-277E-095C-142E134A5196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14970552"/>
              </p:ext>
            </p:extLst>
          </p:nvPr>
        </p:nvGraphicFramePr>
        <p:xfrm>
          <a:off x="1742265" y="1642819"/>
          <a:ext cx="8331632" cy="2128435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3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92" name="Oval 7">
            <a:extLst>
              <a:ext uri="{FF2B5EF4-FFF2-40B4-BE49-F238E27FC236}">
                <a16:creationId xmlns:a16="http://schemas.microsoft.com/office/drawing/2014/main" id="{253AF7E4-81A4-6A6F-F871-1D9E839B9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2481" y="2913034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3" name="Rounded Rectangle 8">
            <a:extLst>
              <a:ext uri="{FF2B5EF4-FFF2-40B4-BE49-F238E27FC236}">
                <a16:creationId xmlns:a16="http://schemas.microsoft.com/office/drawing/2014/main" id="{B411F53D-1765-4DD5-E492-6FD9A02DB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866" y="2554636"/>
            <a:ext cx="4648200" cy="3048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4" name="Oval 13">
            <a:extLst>
              <a:ext uri="{FF2B5EF4-FFF2-40B4-BE49-F238E27FC236}">
                <a16:creationId xmlns:a16="http://schemas.microsoft.com/office/drawing/2014/main" id="{B0E513D1-AE22-D756-C74F-B4618DEDE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1850" y="3359257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5" name="TextBox 14">
            <a:extLst>
              <a:ext uri="{FF2B5EF4-FFF2-40B4-BE49-F238E27FC236}">
                <a16:creationId xmlns:a16="http://schemas.microsoft.com/office/drawing/2014/main" id="{30107093-8A57-3C47-08C7-0BB61671B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495" y="4246106"/>
            <a:ext cx="6477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 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 $7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-$4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small facility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E457C03-1DE1-761A-1A7D-4C46C4BEAB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Maximax Criterion</a:t>
            </a:r>
          </a:p>
        </p:txBody>
      </p:sp>
      <p:graphicFrame>
        <p:nvGraphicFramePr>
          <p:cNvPr id="14373" name="Group 37">
            <a:extLst>
              <a:ext uri="{FF2B5EF4-FFF2-40B4-BE49-F238E27FC236}">
                <a16:creationId xmlns:a16="http://schemas.microsoft.com/office/drawing/2014/main" id="{4D1AA3EF-7760-C2A1-CD87-919E96AE1B3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5058257"/>
              </p:ext>
            </p:extLst>
          </p:nvPr>
        </p:nvGraphicFramePr>
        <p:xfrm>
          <a:off x="1509790" y="1725476"/>
          <a:ext cx="8750085" cy="224677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471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3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416" name="Rounded Rectangle 8">
            <a:extLst>
              <a:ext uri="{FF2B5EF4-FFF2-40B4-BE49-F238E27FC236}">
                <a16:creationId xmlns:a16="http://schemas.microsoft.com/office/drawing/2014/main" id="{6293816D-CB61-D7AD-1683-7C01A64E2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0559" y="2642934"/>
            <a:ext cx="5035426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7" name="Oval 13">
            <a:extLst>
              <a:ext uri="{FF2B5EF4-FFF2-40B4-BE49-F238E27FC236}">
                <a16:creationId xmlns:a16="http://schemas.microsoft.com/office/drawing/2014/main" id="{BAC52945-71E2-21E6-8758-0D3461371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0697" y="3504169"/>
            <a:ext cx="495288" cy="468077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8" name="TextBox 14">
            <a:extLst>
              <a:ext uri="{FF2B5EF4-FFF2-40B4-BE49-F238E27FC236}">
                <a16:creationId xmlns:a16="http://schemas.microsoft.com/office/drawing/2014/main" id="{49DD4417-C11C-B748-DAC8-560461FE6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87" y="4540303"/>
            <a:ext cx="69342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$12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$16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large facility</a:t>
            </a:r>
          </a:p>
        </p:txBody>
      </p:sp>
      <p:sp>
        <p:nvSpPr>
          <p:cNvPr id="16419" name="Rounded Rectangle 9">
            <a:extLst>
              <a:ext uri="{FF2B5EF4-FFF2-40B4-BE49-F238E27FC236}">
                <a16:creationId xmlns:a16="http://schemas.microsoft.com/office/drawing/2014/main" id="{E42D36D2-87EF-5F4E-C496-230ABF543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5438" y="3054833"/>
            <a:ext cx="2889179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898E791-2598-47B0-1B20-AB3D50A0A22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Laplace Criterion</a:t>
            </a:r>
          </a:p>
        </p:txBody>
      </p:sp>
      <p:graphicFrame>
        <p:nvGraphicFramePr>
          <p:cNvPr id="15394" name="Group 34">
            <a:extLst>
              <a:ext uri="{FF2B5EF4-FFF2-40B4-BE49-F238E27FC236}">
                <a16:creationId xmlns:a16="http://schemas.microsoft.com/office/drawing/2014/main" id="{E60E373B-402E-9F52-B501-67F1997D2C1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74582183"/>
              </p:ext>
            </p:extLst>
          </p:nvPr>
        </p:nvGraphicFramePr>
        <p:xfrm>
          <a:off x="1881753" y="2221424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40" name="TextBox 14">
            <a:extLst>
              <a:ext uri="{FF2B5EF4-FFF2-40B4-BE49-F238E27FC236}">
                <a16:creationId xmlns:a16="http://schemas.microsoft.com/office/drawing/2014/main" id="{5A3414C5-9E13-E147-98A8-1300D4F78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02" y="4751440"/>
            <a:ext cx="6477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payoff for each alternative is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(10+10+10)/3  = $10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(7+12+12)/3    = $10.33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(-4+2+16)/3     = $4.67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medium facility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9E4B5D5-5026-4E1A-0D2D-56179E4BFA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90506" y="14309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16447" name="Group 63">
            <a:extLst>
              <a:ext uri="{FF2B5EF4-FFF2-40B4-BE49-F238E27FC236}">
                <a16:creationId xmlns:a16="http://schemas.microsoft.com/office/drawing/2014/main" id="{A50DC27F-CA61-9679-E062-C9BF4294C66F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66270925"/>
              </p:ext>
            </p:extLst>
          </p:nvPr>
        </p:nvGraphicFramePr>
        <p:xfrm>
          <a:off x="2057400" y="1468658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464" name="TextBox 14">
            <a:extLst>
              <a:ext uri="{FF2B5EF4-FFF2-40B4-BE49-F238E27FC236}">
                <a16:creationId xmlns:a16="http://schemas.microsoft.com/office/drawing/2014/main" id="{8C4ADFF5-5E8F-6459-959E-9CF49DB32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248" y="3424402"/>
            <a:ext cx="10826858" cy="96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 a regret (or opportunity loss) table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a given payoff and the best payoff for a state of nature</a:t>
            </a:r>
          </a:p>
        </p:txBody>
      </p:sp>
      <p:graphicFrame>
        <p:nvGraphicFramePr>
          <p:cNvPr id="16448" name="Group 64">
            <a:extLst>
              <a:ext uri="{FF2B5EF4-FFF2-40B4-BE49-F238E27FC236}">
                <a16:creationId xmlns:a16="http://schemas.microsoft.com/office/drawing/2014/main" id="{89DA3F6B-1B62-128C-B539-4F2A9FDAF8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756250"/>
              </p:ext>
            </p:extLst>
          </p:nvPr>
        </p:nvGraphicFramePr>
        <p:xfrm>
          <a:off x="2362200" y="4511675"/>
          <a:ext cx="7572213" cy="19812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137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6D7A6B28-5296-C5C9-95D2-BD92FBB50F7D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9F1A027-9618-D063-4E39-27CC77B9BF7C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52675501"/>
              </p:ext>
            </p:extLst>
          </p:nvPr>
        </p:nvGraphicFramePr>
        <p:xfrm>
          <a:off x="2061275" y="1524000"/>
          <a:ext cx="8378126" cy="2335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4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7016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488" name="TextBox 14">
            <a:extLst>
              <a:ext uri="{FF2B5EF4-FFF2-40B4-BE49-F238E27FC236}">
                <a16:creationId xmlns:a16="http://schemas.microsoft.com/office/drawing/2014/main" id="{DB74107D-AC93-0769-3860-879B2AFC0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894" y="4185834"/>
            <a:ext cx="1077390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worst regret for each alternative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		$6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 	            $4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the alternative with the minimum of the maximum regrets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medium facility</a:t>
            </a:r>
          </a:p>
        </p:txBody>
      </p:sp>
      <p:sp>
        <p:nvSpPr>
          <p:cNvPr id="19489" name="Oval 7">
            <a:extLst>
              <a:ext uri="{FF2B5EF4-FFF2-40B4-BE49-F238E27FC236}">
                <a16:creationId xmlns:a16="http://schemas.microsoft.com/office/drawing/2014/main" id="{9392DF1A-5E53-8D04-022A-ECF6B2271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20" y="3413583"/>
            <a:ext cx="3810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0" name="Oval 8">
            <a:extLst>
              <a:ext uri="{FF2B5EF4-FFF2-40B4-BE49-F238E27FC236}">
                <a16:creationId xmlns:a16="http://schemas.microsoft.com/office/drawing/2014/main" id="{1FDB70E1-2755-1BE4-7246-612D8C3EC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913679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1" name="Oval 10">
            <a:extLst>
              <a:ext uri="{FF2B5EF4-FFF2-40B4-BE49-F238E27FC236}">
                <a16:creationId xmlns:a16="http://schemas.microsoft.com/office/drawing/2014/main" id="{F80F4576-10A6-38D9-E758-43AC095D5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481061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3ED8D1-92D3-4AB7-BE79-DDF50891A538}"/>
</file>

<file path=customXml/itemProps2.xml><?xml version="1.0" encoding="utf-8"?>
<ds:datastoreItem xmlns:ds="http://schemas.openxmlformats.org/officeDocument/2006/customXml" ds:itemID="{24D6ADCA-53D3-44EF-B3A8-CB8557E2B494}"/>
</file>

<file path=customXml/itemProps3.xml><?xml version="1.0" encoding="utf-8"?>
<ds:datastoreItem xmlns:ds="http://schemas.openxmlformats.org/officeDocument/2006/customXml" ds:itemID="{273024EE-4B23-4191-9B25-7B47754F985B}"/>
</file>

<file path=docProps/app.xml><?xml version="1.0" encoding="utf-8"?>
<Properties xmlns="http://schemas.openxmlformats.org/officeDocument/2006/extended-properties" xmlns:vt="http://schemas.openxmlformats.org/officeDocument/2006/docPropsVTypes">
  <TotalTime>2916</TotalTime>
  <Words>1832</Words>
  <Application>Microsoft Office PowerPoint</Application>
  <PresentationFormat>Widescreen</PresentationFormat>
  <Paragraphs>400</Paragraphs>
  <Slides>41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ADLaM Display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Capacity Planning</vt:lpstr>
      <vt:lpstr>Strategic Capacity Planning</vt:lpstr>
      <vt:lpstr>Capacity Planning Questions</vt:lpstr>
      <vt:lpstr>Capacity Decisions are Strategic</vt:lpstr>
      <vt:lpstr>Capacity</vt:lpstr>
      <vt:lpstr>Measuring System Effectiveness</vt:lpstr>
      <vt:lpstr>Example– Efficiency and Utilization</vt:lpstr>
      <vt:lpstr>Factors of Effective Capacity</vt:lpstr>
      <vt:lpstr>Capacity Strategies</vt:lpstr>
      <vt:lpstr>Strategy Formulation</vt:lpstr>
      <vt:lpstr>Capacity Cushion</vt:lpstr>
      <vt:lpstr>Steps in Capacity Planning</vt:lpstr>
      <vt:lpstr>Forecasting Capacity Requirements</vt:lpstr>
      <vt:lpstr>Service Capacity Planning</vt:lpstr>
      <vt:lpstr>Demand Management Strategies</vt:lpstr>
      <vt:lpstr>In-House or Outsource?</vt:lpstr>
      <vt:lpstr>Developing Capacity Alternatives</vt:lpstr>
      <vt:lpstr>Optimal Operating Level</vt:lpstr>
      <vt:lpstr>Economies of Scale</vt:lpstr>
      <vt:lpstr>Diseconomies of Scale</vt:lpstr>
      <vt:lpstr>Facility Size and Optimal Operating Level</vt:lpstr>
      <vt:lpstr>Constraint Management</vt:lpstr>
      <vt:lpstr>Resolving Constraint Issues</vt:lpstr>
      <vt:lpstr>Financial Analysis</vt:lpstr>
      <vt:lpstr>PowerPoint Presentation</vt:lpstr>
      <vt:lpstr>Decision Theory</vt:lpstr>
      <vt:lpstr>Characteristics of Suitable Problems</vt:lpstr>
      <vt:lpstr>Process for Using Decision Theory</vt:lpstr>
      <vt:lpstr>Causes of Poor Decisions</vt:lpstr>
      <vt:lpstr>Decision Process</vt:lpstr>
      <vt:lpstr>Bounded Rationality &amp; Suboptimization</vt:lpstr>
      <vt:lpstr>Decision Environments</vt:lpstr>
      <vt:lpstr>Decision Making Under Uncertainty</vt:lpstr>
      <vt:lpstr>Example – Payoff Table</vt:lpstr>
      <vt:lpstr>Example – Maximin Criterion</vt:lpstr>
      <vt:lpstr>Example – Maximax Criterion</vt:lpstr>
      <vt:lpstr>Example – Laplace Criterion</vt:lpstr>
      <vt:lpstr>Example – Minimax Regret</vt:lpstr>
      <vt:lpstr>Example – Minimax Regret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26</cp:revision>
  <dcterms:created xsi:type="dcterms:W3CDTF">2023-04-29T09:08:23Z</dcterms:created>
  <dcterms:modified xsi:type="dcterms:W3CDTF">2024-10-30T16:24:37Z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