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480" r:id="rId2"/>
    <p:sldId id="303" r:id="rId3"/>
    <p:sldId id="481" r:id="rId4"/>
    <p:sldId id="593" r:id="rId5"/>
    <p:sldId id="659" r:id="rId6"/>
    <p:sldId id="660" r:id="rId7"/>
    <p:sldId id="639" r:id="rId8"/>
    <p:sldId id="666" r:id="rId9"/>
    <p:sldId id="664" r:id="rId10"/>
    <p:sldId id="594" r:id="rId11"/>
    <p:sldId id="670" r:id="rId12"/>
    <p:sldId id="681" r:id="rId13"/>
    <p:sldId id="682" r:id="rId14"/>
    <p:sldId id="683" r:id="rId15"/>
    <p:sldId id="695" r:id="rId16"/>
    <p:sldId id="680" r:id="rId17"/>
    <p:sldId id="679" r:id="rId18"/>
    <p:sldId id="669" r:id="rId19"/>
    <p:sldId id="642" r:id="rId20"/>
    <p:sldId id="689" r:id="rId21"/>
    <p:sldId id="674" r:id="rId22"/>
    <p:sldId id="616" r:id="rId23"/>
    <p:sldId id="672" r:id="rId24"/>
    <p:sldId id="591" r:id="rId25"/>
    <p:sldId id="645" r:id="rId26"/>
    <p:sldId id="622" r:id="rId27"/>
    <p:sldId id="662" r:id="rId28"/>
    <p:sldId id="690" r:id="rId29"/>
    <p:sldId id="648" r:id="rId30"/>
    <p:sldId id="693" r:id="rId31"/>
    <p:sldId id="694" r:id="rId32"/>
    <p:sldId id="688" r:id="rId33"/>
    <p:sldId id="675" r:id="rId34"/>
    <p:sldId id="677" r:id="rId35"/>
    <p:sldId id="678" r:id="rId36"/>
    <p:sldId id="646" r:id="rId37"/>
    <p:sldId id="667" r:id="rId38"/>
    <p:sldId id="684" r:id="rId39"/>
    <p:sldId id="687" r:id="rId40"/>
    <p:sldId id="686" r:id="rId41"/>
    <p:sldId id="485" r:id="rId42"/>
    <p:sldId id="654" r:id="rId43"/>
    <p:sldId id="692" r:id="rId44"/>
    <p:sldId id="501"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1"/>
            <p14:sldId id="593"/>
            <p14:sldId id="659"/>
            <p14:sldId id="660"/>
            <p14:sldId id="639"/>
            <p14:sldId id="666"/>
            <p14:sldId id="664"/>
            <p14:sldId id="594"/>
            <p14:sldId id="670"/>
            <p14:sldId id="681"/>
            <p14:sldId id="682"/>
            <p14:sldId id="683"/>
            <p14:sldId id="695"/>
            <p14:sldId id="680"/>
            <p14:sldId id="679"/>
            <p14:sldId id="669"/>
            <p14:sldId id="642"/>
            <p14:sldId id="689"/>
            <p14:sldId id="674"/>
            <p14:sldId id="616"/>
            <p14:sldId id="672"/>
            <p14:sldId id="591"/>
            <p14:sldId id="645"/>
            <p14:sldId id="622"/>
            <p14:sldId id="662"/>
            <p14:sldId id="690"/>
            <p14:sldId id="648"/>
            <p14:sldId id="693"/>
            <p14:sldId id="694"/>
            <p14:sldId id="688"/>
            <p14:sldId id="675"/>
            <p14:sldId id="677"/>
            <p14:sldId id="678"/>
            <p14:sldId id="646"/>
            <p14:sldId id="667"/>
            <p14:sldId id="684"/>
            <p14:sldId id="687"/>
            <p14:sldId id="686"/>
            <p14:sldId id="485"/>
            <p14:sldId id="654"/>
            <p14:sldId id="692"/>
            <p14:sldId id="5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43C0C"/>
    <a:srgbClr val="F8F8F8"/>
    <a:srgbClr val="BDEEDD"/>
    <a:srgbClr val="000000"/>
    <a:srgbClr val="669BBC"/>
    <a:srgbClr val="FAC748"/>
    <a:srgbClr val="EE7EA4"/>
    <a:srgbClr val="E3C1DC"/>
    <a:srgbClr val="C1EFFF"/>
    <a:srgbClr val="81DE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147" autoAdjust="0"/>
    <p:restoredTop sz="94343" autoAdjust="0"/>
  </p:normalViewPr>
  <p:slideViewPr>
    <p:cSldViewPr snapToGrid="0">
      <p:cViewPr varScale="1">
        <p:scale>
          <a:sx n="65" d="100"/>
          <a:sy n="65" d="100"/>
        </p:scale>
        <p:origin x="648" y="78"/>
      </p:cViewPr>
      <p:guideLst/>
    </p:cSldViewPr>
  </p:slideViewPr>
  <p:outlineViewPr>
    <p:cViewPr>
      <p:scale>
        <a:sx n="33" d="100"/>
        <a:sy n="33" d="100"/>
      </p:scale>
      <p:origin x="0" y="-3132"/>
    </p:cViewPr>
  </p:outlin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7-25T09:13:26.816"/>
    </inkml:context>
    <inkml:brush xml:id="br0">
      <inkml:brushProperty name="width" value="0.05292" units="cm"/>
      <inkml:brushProperty name="height" value="0.05292" units="cm"/>
      <inkml:brushProperty name="color" value="#FF0000"/>
    </inkml:brush>
  </inkml:definitions>
  <inkml:trace contextRef="#ctx0" brushRef="#br0">16051 8462 0,'-41'0'344,"-39"0"-329,40 0-15,0-40 16,0 40 0,0 0-16,0-41 0,-1 1 31,1 40-31,0 0 16,0-40-16,0 0 15,0 40-15,0-40 16,0 0-16,-1 40 15,-39-40-15,40 0 16,0 0-16,-40 40 16,40-41-16,-1 41 0,-39-40 15,40 40-15,-40-40 16,0 0-16,39 40 16,1 0-16,-40-40 15,40 40-15,0 0 16,0 0-1,-1 0-15,1 0 32,0 0-32,-40 0 15,40 0-15,0 0 16,0 0-16,-41 0 16,41 0-16,0 0 15,0 0-15,-40 40 0,-1 0 16,81 0-16,-40-40 15,-40 40-15,40-40 16,0 41-16,0-1 16,0 0-16,-1 0 15,1 0-15,0 0 0,40 0 16,-40-40-16,0 40 16,40 0-16,-40 1 15,0-41-15,0 80 16,-1-40-16,41 40 0,-80 0 15,40 41-15,0-81 16,0 80-16,0-40 16,0-40-16,40 0 15,-41 41-15,1-41 0,40 40 16,-40-40-16,40 0 16,0 0-16,0 0 15,0 0-15,-40 1 16,40-1-16,0 0 15,0 0-15,0 0 0,0 0 16,0 0-16,0 0 16,0 0-1,0 1 1,0-1 0,0 0-1,0 0 1,0 0-1,0 0-15,40 0 16,-40 0-16,40 0 16,-40 0-16,40 1 15,-40-1 1,41 0-16,-1 0 16,-40 0-1,40 0-15,0-40 16,-40 80-16,40-40 15,40 1-15,-40 39 0,1-40 16,-1 40-16,0-40 16,0-40-16,-40 40 15,40 0-15,0-40 16,-40 40-16,40-40 16,-40 41-16,40-41 15,-40 40-15,0 0 31,41-40-31,-41 40 16,40-40 0,0 0-1,0 0 1,0 0 0,0 0-16,0 0 15,41 0 1,-1 0-16,0-40 15,-40 40-15,0 0 16,121-40-16,-41 40 0,1-40 16,-41-1-16,80 41 15,-119 0-15,-1-40 16,80 40-16,-40-40 16,-40 40-16,1 0 15,-1-40-15,0 40 16,0 0-16,0-40 15,0 40-15,40 0 16,-39 0-16,-1-40 16,0 40-16,0 0 0,0 0 15,0-40-15,40 0 16,-39 40-16,-1 0 16,0 0-16,0-40 15,0 40-15,0-40 16,0 40-16,0 0 15,1-41 1,-1 41-16,0-40 16,0 0-16,40 0 15,-40 40-15,0-80 0,41 80 16,-41-40-16,0-40 16,40 39-1,-40-39-15,0 80 16,1-40-16,-1 0 0,0 0 15,0 0-15,0 0 16,-40 0-16,40 0 16,-40-1-16,40 1 15,-40 0-15,0 0 0,40 0 16,-40 0-16,41 0 16,-41-40-16,0 39 15,40-39-15,-40 0 16,0 0-16,0 40 0,0 0 15,0-41-15,0 41 16,0 0-16,0 0 16,0-40-16,0 40 15,0 0 1,0 0-16,0-1 0,0 1 16,0 0-1,-40 0-15,40 0 16,0 0-1,-41 0-15,41 0 16,0 0-16,-40 0 16,0-1 15,0 1-15,0 0 15,0 40-16,40-40 17,-40 40-17,0 0 1,-1 0 15,1 0-15,0 0-1,0 0 32,0 0-31,0 0 15,0 0-31,0 0 16,-1 0 15,1 0-15,0 0-1,0 0 1,0 0 15,0 0-15,0 0-1,0 0 17,-1 0-32,1 0 31,0 0-15,0 0-1,0 0 1,0 0 15,40 40-15,-40-40-16,0 0 31,40 40-15,-41-40-16,1 0 0,0 0 31,0 0 16,0 0 0,0 0 62,40-40 16,40 40-94,0 0 63</inkml:trace>
  <inkml:trace contextRef="#ctx0" brushRef="#br0" timeOffset="5385.5465">21989 7660 0,'40'0'406,"1"0"-390,39 0-16,40 0 16,41-41-16,79 1 15,122 0-15,119 40 16,161 0-16,-40 80 0,-121 1 16,162-1-16,-282 40 15,-40-40-15,-81 1 16,-79-1-16,-121-80 15,-40 40 1,40-40 15,-40 40 1,0 0-1,0 0 0,0 0-15,40 0-1,-40 1 1,0-1-16,40-40 16,-40 40-16,0 0 0,0 0 15,41 0-15,-41 0 16,0 0-16,0 0 15,0 41 1,0-41 0,0 0-16,0 0 0,0 0 15,0 40-15,0 0 16,-41-39-16,41 79 16,-40-80-16,0 40 0,0 0 15,0 41-15,0-41 16,0-40-16,-41 80 15,41-80-15,0 41 16,0-41-16,0 40 16,-40 0-16,40-40 0,-41 40 15,41-39-15,-40-1 16,40 40-16,-40-40 16,39 0-16,-39 0 15,40 40-15,-40-39 0,0 39 16,-1-40-16,1 0 15,40 0-15,0 0 16,-40 40-16,39-80 16,1 40-16,-40 1 0,0-41 15,80 40-15,-40-40 16,-41 40-16,41-40 16,-40 80-16,40-80 15,-40 0-15,-1 80 16,-79-80-16,39 40 0,-39 0 15,40-40-15,-81 41 16,121-41-16,-1 40 16,-39-40-16,-161 0 15,161 0-15,-121 0 16,40-40-16,41-1 0,80 41 16,-81 0-16,-80-40 15,161 0-15,0 0 16,0 40-16,40 0 0,-1-40 15,1 40-15,0 0 16,40-40-16,-40 0 16,0 40 15,0 0-15,40-40-16,-40 40 31,40-40-31,-41-1 0,1 41 15,40-40-15,-40 40 16,0-40-16,0 40 16,0-40-16,0 0 15,0 0-15,-1 0 0,1 0 16,0-40 0,0 39-16,40 1 15,-40 40-15,40-80 16,-40 40-16,40 0 15,-40 0-15,40-40 16,-40 80-16,40-81 16,0 41-1,-41 0-15,41 0 16,-40 0-16,40 0 0,-40 0 16,40 0-1,-40 40 1,40-40-16,0-1 15,-40 1 1,40 0 0,0 0 15,0 0-31,-40 0 16,40 0-16,0 0 15,0 0 1,-40-1-1,40 1 1,0 0-16,0 0 0,0 0 16,0 0-16,0 0 15,0 0 1,0 0-16,0 0 16,0-1-1,0 1 1,40 0-1,-40 0-15,0 0 16,0 0 0,40 0-1,-40 0 1,0 0-16,0-1 16,40 1-1,-40 0 1,40 40-1,0-40 1,-40 0 0,0 0-1,40 0 1,-40 0 0,41 40-1,-41-40-15,40 0 0,-40-1 16,40 1-16,0 40 15,0-40-15,0 0 16,0 0 0,0 40 15,1-40-15,-41 0 30,40 40-30,0-40 31,0 40 0,-40-40-47,40 40 47,-40-41-47,40 41 15,-40-40 1,40 40-16,0-40 16,-40 0-1,81 0-15,-41 0 16,0 0-16,0 40 15,-40-40-15,40 40 16,0 0 0,-40-40-16,41 40 15,-1 0 17,-40-40-17,40 40 16,-40-41-31,40 41 32,-40-40-17,40 40 1,-40-40 15,40 40-15,-40 40 203,0 0-188</inkml:trace>
  <inkml:trace contextRef="#ctx0" brushRef="#br0" timeOffset="43630.9989">13563 14598 0,'40'0'484,"0"0"-453,0 0-31,0 0 16,0 0 15,0 0-15,1 0 0,-1 0-1,0 0 1,0 0-1,0 0 1,0 0 0,0-40-1,0 40-15,1-40 16,-1 40-16,0-41 0,0 41 16,0-40-16,40 40 15,-40 0-15,-40-40 16,41 40-1,-41-40-15,40 40 0,0-40 16,0 40 0,0 0-16,0-40 15,0 40 1,1-40-16,-1 40 16,0-40-1,0 40-15,0-40 16,0 40 15,0-41-15,0 1-1,1 40-15,-41-40 16,40 40-16,0-40 16,0 0-16,0 40 15,-40-40-15,40 40 16,-40-40-16,40 40 15,-40-40-15,40 40 16,-40-40-16,41 40 16,-1 0-1,0 0 1,-40-40 0,40 40-16,0 0 15,0 0 1,0 0 15,0 0-15,1 0-1,-1 0 17,0 0-32,0 0 15,0 0 1,-40 40-1,40-40 1,0 0 0,0 0-16,1 40 15,-1-40 1,0 0 0,0 0-1,0 0 1,0 0-1,0 0 1,0 0-16,1 0 16,-1 0-16,0 0 31,0 0-15,0 0-16,0 0 15,0 0 1,0 0-1,1 0 1,-1 0 15,0 0-31,0 0 16,0 0 0,0 0-1,-40-40 1,40 40-16,0 0 15,1 0 1,-1-40 15,0 40-31,0 0 16,-40-41 0,40 41-16,0-40 15,0 0-15,0 0 16,1 0-1,-1 40 1,-40-40-16,40 40 16,-40-40-1,40 40 1,-40-40-16,0 0 31,40 40-31,-40-41 16,40 41 31,-40-40-32,40 40 1,0 0 0,1 0 30,-1 0-30,0 0 15,0 0-15,0 0 0,0 0-1,0 0 1,0 0-1,1 0-15,-1 0 16,0 0 0,0 0-1,0 0 1,0 0 0,0 0-16,1-40 15,-1 40 1,0 0-1,0 0 1,0 0-16,0 0 31,-40-40-31,40 40 16,0 0 0,1-40-1,-1 40 16,-40-40-15,40 40-16,-40-40 16,40 40-1,0-40 17,0 0-17,-40 0 16,40 40-31,-40-41 16,0 1 0,40 40 15,-40-40 0,41 40 32,-41-40-48,40 40-15</inkml:trace>
  <inkml:trace contextRef="#ctx0" brushRef="#br0" timeOffset="53657.7028">11958 17485 0,'40'0'266,"120"0"-251,-79 0-15,-1-40 16,80 0-16,-79 0 16,-1 40-16,40-40 15,-80 40-15,0 0 0,1 0 16,-1 0-16,0 0 16,0 0-16,40-40 15,0 0-15,41 0 16,39-1-16,1-39 15,39 40-15,-39-40 0,-41 80 16,1-80-16,-1 80 16,-80 0-16,81-80 15,-41 80-15,0-41 16,41 1-16,-41 40 0,40-40 16,1 40-16,79-80 15,-79 40-15,-41 40 16,80-80-16,1 80 0,-81-40 15,-40-1-15,0 41 16,0 0-16,1 0 16,-1 0-16,0 0 15,0 0 1,0-40-16,0 40 0,0 0 16,0 0-16,1 0 15,39 0-15,40-40 16,-40 0-16,41 0 15,-81 40-15,40-40 0,0 0 16,1 0-16,39 40 16,41-80-16,-81 39 15,80 1-15,41-120 16,40 120-16,-81-81 0,161 41 16,-120 0-16,-41 40 15,-79 0-15,39 0 16,0-40-16,-79 80 15,39 0-15,-40-41 16,0 41-16,0 0 0,0 0 16,-40-40-16,40 40 15,1 0-15,79-40 16,-80 40-16,0-40 16,161 0-16,-81-80 0,81 39 15,-41 1-15,81-40 16,0-40-16,-81-1 15,121-80-15,-120 161 16,120-40-16,-121 80 0,81-40 16,-81-1-16,-79 41 15,-1-40-15,-40 80 16,0-40-16,0 40 16,41-40-16,-41 40 0,80-80 15,-40 80-15,-40 0 16,41-40-16,-1 40 15,-40-41-15,40 1 16,81 0-16,80-40 16,-121 40-16,40-40 0,1 0 15,-41 39-15,81 1 16,-41-40-16,1 0 16,-41 40-16,1-40 15,-1-1-15,-80 41 0,0 0 16,41 40-16,-41-80 15,0 80-15,0-40 16,0 0-16,0 40 16,0-40-16,1 0 15,-1 40-15,0-41 16,0 41 0,0 0-1,0-40-15,40 40 16,-80-40-1,41 40-15,-1 0 16,0 0 0,0-40-16,0 40 31,0-40-15,0 40 30,-40-40-30,40 40 0,1-40-1,-1 40 1,40-40-16,0-41 0,-40 81 16,41-40-16,-1 0 15,-40 40-15,0-40 16,0 40-16,-40-40 15,40 40-15,-40-40 16,40 40-16,1-40 31,-41 0-15,40 40 0,-40-40 15,-40 40 31,-1 0-46,1 0 15,0 40-15,0-40-1,-40 0-15,40 40 0,0-40 16,-81 0-16,41 40 16,0-40-16,40 0 15,-41 0-15,41 0 16,0 0-16,-40 40 16,40-40-16,0 0 0,-1 0 15,1 0-15,0 0 16,-40 0-16,40 0 15,0 0-15,0 0 0,-1 40 16,1-40-16,0 0 16,0 0-16,0 0 15,0 0 1,0 0-16,-41 0 16,41 0-1,-40 0-15,80 40 16,-40-40-16,-40 0 15,39 0 1,41 40-16,-40-40 0,0 0 16,0 40 15,80-40 94,0 0-109,0 0-16,41 0 15,-1-40-15,0 40 16,0 0-16,1-40 15,-41 0-15,40 40 16,-40 0-16,0-40 0,1 40 16,-1 0-1,-40-40-15,40 40 16,0 0 0,0 0-1,0-40-15,0 40 16,0 0-1,1 0-15,-1 0 16,0 0 0,0 0-1,0 0-15,0 0 47,0 0-31,0 0 15,1 0 0,-1 0-15,0 0-16,0-40 16,40 40-16,0-40 15,1 40-15,-41 0 0,40-40 16,0 40-16,1 0 15,-81-41-15,40 41 16,0 0-16,0 0 16,0 0-16,80-40 15,-39 0-15,119 0 0,41 0 16,0-40-16,-121 80 16,41-80-16,-81 80 15,-40-41-15,0 41 16,0 0-16,0 0 15,1 0 1,-41 41 172,-41-41-173,41 40-15,0 0 16,-40 0-16,0 0 15,40 0-15,-80 0 0,80 0 16,-40 0 0,0 41-16,0-81 15,40 40-15,-41 0 16,1 40-16,-40-80 0,40 80 16,-121 41-16,-79 119 15,39-39-15,-120 79 16,120-119-16,41-1 15,40-79-15,79-1 0,1-80 16,0 40-16,40 40 16,-40-80-16,0 40 15,0 0 1,0 0-16,0 0 31,40 1-31,-41-41 16,41 40-16,-40 0 15,0 40-15,0-40 16,0 0-16,0 0 16,40 0-16,-40 1 15,40-1-15,-40-40 16,40 40-16,-41 0 16,41 0-16,-40 0 15,40 0 1,-40 0-1,40 0 1,-40-40 0,40 40-1,-40-40 1,40 41 0,-40-41-1,40 40 1</inkml:trace>
</inkml:ink>
</file>

<file path=ppt/ink/ink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7-11T01:43:04.251"/>
    </inkml:context>
    <inkml:brush xml:id="br0">
      <inkml:brushProperty name="width" value="0.05292" units="cm"/>
      <inkml:brushProperty name="height" value="0.05292" units="cm"/>
      <inkml:brushProperty name="color" value="#FF0000"/>
    </inkml:brush>
  </inkml:definitions>
  <inkml:trace contextRef="#ctx0" brushRef="#br0">31328 422 0</inkml:trace>
</inkml:ink>
</file>

<file path=ppt/ink/ink3.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7-25T09:26:29.185"/>
    </inkml:context>
    <inkml:brush xml:id="br0">
      <inkml:brushProperty name="width" value="0.05292" units="cm"/>
      <inkml:brushProperty name="height" value="0.05292" units="cm"/>
      <inkml:brushProperty name="color" value="#FF0000"/>
    </inkml:brush>
  </inkml:definitions>
  <inkml:trace contextRef="#ctx0" brushRef="#br0">31254 397 0</inkml:trace>
  <inkml:trace contextRef="#ctx0" brushRef="#br0" timeOffset="1002.3687">29567 6375 0</inkml:trace>
  <inkml:trace contextRef="#ctx0" brushRef="#br0" timeOffset="1006.3098">29518 6375 0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2024-07-25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8953744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88255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0943643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8295007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35497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6937629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5221872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7606080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41738969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4788133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1195545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2704640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2024-07-25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2024-07-25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2024-07-25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2024-07-25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2024-07-25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2024-07-25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2024-07-25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2024-07-25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2024-07-25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2024-07-25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2024-07-25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2024-07-25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13.jpg"/><Relationship Id="rId4" Type="http://schemas.openxmlformats.org/officeDocument/2006/relationships/image" Target="../media/image12.jp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jpg"/><Relationship Id="rId1" Type="http://schemas.openxmlformats.org/officeDocument/2006/relationships/slideLayout" Target="../slideLayouts/slideLayout14.xml"/><Relationship Id="rId5" Type="http://schemas.openxmlformats.org/officeDocument/2006/relationships/image" Target="../media/image16.jpeg"/><Relationship Id="rId4" Type="http://schemas.openxmlformats.org/officeDocument/2006/relationships/image" Target="../media/image15.jp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Layout" Target="../slideLayouts/slideLayout14.xml"/><Relationship Id="rId4" Type="http://schemas.openxmlformats.org/officeDocument/2006/relationships/image" Target="../media/image15.jp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17.jp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18.jp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19.jpe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17.jp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17.jp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5.xml"/><Relationship Id="rId5" Type="http://schemas.openxmlformats.org/officeDocument/2006/relationships/image" Target="../media/image23.jpg"/><Relationship Id="rId4" Type="http://schemas.openxmlformats.org/officeDocument/2006/relationships/image" Target="../media/image18.jpg"/></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8.jpg"/><Relationship Id="rId2" Type="http://schemas.openxmlformats.org/officeDocument/2006/relationships/notesSlide" Target="../notesSlides/notesSlide14.xml"/><Relationship Id="rId1" Type="http://schemas.openxmlformats.org/officeDocument/2006/relationships/slideLayout" Target="../slideLayouts/slideLayout15.xml"/><Relationship Id="rId6" Type="http://schemas.openxmlformats.org/officeDocument/2006/relationships/image" Target="../media/image27.jpeg"/><Relationship Id="rId5" Type="http://schemas.microsoft.com/office/2007/relationships/hdphoto" Target="../media/hdphoto1.wdp"/><Relationship Id="rId4" Type="http://schemas.openxmlformats.org/officeDocument/2006/relationships/image" Target="../media/image26.png"/></Relationships>
</file>

<file path=ppt/slides/_rels/slide29.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33.jpeg"/></Relationships>
</file>

<file path=ppt/slides/_rels/slide3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36.jpeg"/></Relationships>
</file>

<file path=ppt/slides/_rels/slide37.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39.emf"/><Relationship Id="rId4" Type="http://schemas.openxmlformats.org/officeDocument/2006/relationships/customXml" Target="../ink/ink1.xml"/></Relationships>
</file>

<file path=ppt/slides/_rels/slide40.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8" Type="http://schemas.openxmlformats.org/officeDocument/2006/relationships/customXml" Target="../ink/ink2.xml"/><Relationship Id="rId3" Type="http://schemas.openxmlformats.org/officeDocument/2006/relationships/image" Target="../media/image42.png"/><Relationship Id="rId7" Type="http://schemas.openxmlformats.org/officeDocument/2006/relationships/image" Target="../media/image7.svg"/><Relationship Id="rId2" Type="http://schemas.openxmlformats.org/officeDocument/2006/relationships/image" Target="../media/image41.jpeg"/><Relationship Id="rId1" Type="http://schemas.openxmlformats.org/officeDocument/2006/relationships/slideLayout" Target="../slideLayouts/slideLayout16.xml"/><Relationship Id="rId6" Type="http://schemas.openxmlformats.org/officeDocument/2006/relationships/image" Target="../media/image6.png"/><Relationship Id="rId11" Type="http://schemas.openxmlformats.org/officeDocument/2006/relationships/image" Target="../media/image44.emf"/><Relationship Id="rId5" Type="http://schemas.openxmlformats.org/officeDocument/2006/relationships/image" Target="../media/image3.png"/><Relationship Id="rId10" Type="http://schemas.openxmlformats.org/officeDocument/2006/relationships/customXml" Target="../ink/ink3.xml"/><Relationship Id="rId4" Type="http://schemas.openxmlformats.org/officeDocument/2006/relationships/image" Target="../media/image13.svg"/><Relationship Id="rId9" Type="http://schemas.openxmlformats.org/officeDocument/2006/relationships/image" Target="../media/image3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smtClean="0">
                <a:latin typeface="Times New Roman" panose="02020603050405020304" pitchFamily="18" charset="0"/>
                <a:cs typeface="Times New Roman" panose="02020603050405020304" pitchFamily="18" charset="0"/>
              </a:rPr>
              <a:t>Amera</a:t>
            </a:r>
            <a:r>
              <a:rPr lang="en-US" sz="2400" dirty="0" smtClean="0">
                <a:latin typeface="Times New Roman" panose="02020603050405020304" pitchFamily="18" charset="0"/>
                <a:cs typeface="Times New Roman" panose="02020603050405020304" pitchFamily="18" charset="0"/>
              </a:rPr>
              <a:t> A. </a:t>
            </a:r>
            <a:r>
              <a:rPr lang="en-US" sz="2400" dirty="0" err="1" smtClean="0">
                <a:latin typeface="Times New Roman" panose="02020603050405020304" pitchFamily="18" charset="0"/>
                <a:cs typeface="Times New Roman" panose="02020603050405020304" pitchFamily="18" charset="0"/>
              </a:rPr>
              <a:t>Soliman</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60450" y="2337115"/>
            <a:ext cx="4873450" cy="1754326"/>
          </a:xfrm>
          <a:prstGeom prst="rect">
            <a:avLst/>
          </a:prstGeom>
          <a:noFill/>
        </p:spPr>
        <p:txBody>
          <a:bodyPr wrap="none" rtlCol="0">
            <a:spAutoFit/>
          </a:bodyPr>
          <a:lstStyle/>
          <a:p>
            <a:r>
              <a:rPr lang="ar-SA" sz="4400" b="1" dirty="0" smtClean="0">
                <a:solidFill>
                  <a:srgbClr val="00B0F0"/>
                </a:solidFill>
                <a:latin typeface="Times New Roman" panose="02020603050405020304" pitchFamily="18" charset="0"/>
                <a:cs typeface="Times New Roman" panose="02020603050405020304" pitchFamily="18" charset="0"/>
              </a:rPr>
              <a:t>فن الكتابة والتعبير</a:t>
            </a:r>
          </a:p>
          <a:p>
            <a:r>
              <a:rPr lang="en-US" sz="2000" b="1" dirty="0">
                <a:solidFill>
                  <a:srgbClr val="C00000"/>
                </a:solidFill>
                <a:latin typeface="Alexandria Black" pitchFamily="2" charset="-78"/>
                <a:ea typeface="Calibri" panose="020F0502020204030204" pitchFamily="34" charset="0"/>
                <a:cs typeface="Alexandria Black" pitchFamily="2" charset="-78"/>
              </a:rPr>
              <a:t>The Art of Writing and Expression </a:t>
            </a:r>
            <a:endParaRPr lang="ar-EG" sz="2000" b="1" dirty="0">
              <a:solidFill>
                <a:srgbClr val="C00000"/>
              </a:solidFill>
              <a:latin typeface="Alexandria Black" pitchFamily="2" charset="-78"/>
              <a:ea typeface="Calibri" panose="020F0502020204030204" pitchFamily="34" charset="0"/>
              <a:cs typeface="Alexandria Black" pitchFamily="2" charset="-78"/>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Lecture 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33781" cy="707886"/>
          </a:xfrm>
          <a:prstGeom prst="rect">
            <a:avLst/>
          </a:prstGeom>
          <a:noFill/>
        </p:spPr>
        <p:txBody>
          <a:bodyPr wrap="none" rtlCol="0">
            <a:spAutoFit/>
          </a:bodyPr>
          <a:lstStyle/>
          <a:p>
            <a:r>
              <a:rPr lang="en-US" sz="2000" b="1" dirty="0" smtClean="0"/>
              <a:t>DGM 224</a:t>
            </a:r>
            <a:endParaRPr lang="en-US" sz="2000" dirty="0"/>
          </a:p>
          <a:p>
            <a:r>
              <a:rPr lang="ar-SA" sz="2000" dirty="0" smtClean="0">
                <a:latin typeface="Times New Roman" panose="02020603050405020304" pitchFamily="18" charset="0"/>
                <a:cs typeface="Times New Roman" panose="02020603050405020304" pitchFamily="18" charset="0"/>
              </a:rPr>
              <a:t>فن الكتابة والتعبير</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606754" y="2854356"/>
            <a:ext cx="4517582" cy="1200329"/>
          </a:xfrm>
          <a:prstGeom prst="rect">
            <a:avLst/>
          </a:prstGeom>
          <a:noFill/>
        </p:spPr>
        <p:txBody>
          <a:bodyPr wrap="none" rtlCol="0">
            <a:spAutoFit/>
          </a:bodyPr>
          <a:lstStyle/>
          <a:p>
            <a:pPr algn="ctr"/>
            <a:r>
              <a:rPr lang="ar-SA" sz="3600" b="1" dirty="0" smtClean="0">
                <a:solidFill>
                  <a:srgbClr val="00B0F0"/>
                </a:solidFill>
                <a:latin typeface="Times New Roman" panose="02020603050405020304" pitchFamily="18" charset="0"/>
                <a:cs typeface="Times New Roman" panose="02020603050405020304" pitchFamily="18" charset="0"/>
              </a:rPr>
              <a:t>مواد الرأى في الإعلام الرقمي</a:t>
            </a:r>
          </a:p>
          <a:p>
            <a:pPr algn="ctr"/>
            <a:r>
              <a:rPr lang="ar-SA" sz="3600" b="1" dirty="0">
                <a:solidFill>
                  <a:srgbClr val="00B0F0"/>
                </a:solidFill>
                <a:latin typeface="Times New Roman" panose="02020603050405020304" pitchFamily="18" charset="0"/>
                <a:cs typeface="Times New Roman" panose="02020603050405020304" pitchFamily="18" charset="0"/>
              </a:rPr>
              <a:t>2. الرسوم </a:t>
            </a:r>
            <a:r>
              <a:rPr lang="ar-SA" sz="3600" b="1" dirty="0" smtClean="0">
                <a:solidFill>
                  <a:srgbClr val="00B0F0"/>
                </a:solidFill>
                <a:latin typeface="Times New Roman" panose="02020603050405020304" pitchFamily="18" charset="0"/>
                <a:cs typeface="Times New Roman" panose="02020603050405020304" pitchFamily="18" charset="0"/>
              </a:rPr>
              <a:t>الساخرة</a:t>
            </a:r>
            <a:endParaRPr lang="ar-SA" sz="36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7</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697901" cy="707886"/>
          </a:xfrm>
          <a:prstGeom prst="rect">
            <a:avLst/>
          </a:prstGeom>
          <a:noFill/>
        </p:spPr>
        <p:txBody>
          <a:bodyPr wrap="none" rtlCol="0">
            <a:spAutoFit/>
          </a:bodyPr>
          <a:lstStyle/>
          <a:p>
            <a:r>
              <a:rPr lang="en-US" sz="2000" b="1" dirty="0"/>
              <a:t>DGM 224</a:t>
            </a:r>
            <a:endParaRPr lang="en-US" sz="2000" dirty="0"/>
          </a:p>
          <a:p>
            <a:r>
              <a:rPr lang="ar-SA" sz="2000" dirty="0" smtClean="0">
                <a:latin typeface="Times New Roman" panose="02020603050405020304" pitchFamily="18" charset="0"/>
                <a:cs typeface="Times New Roman" panose="02020603050405020304" pitchFamily="18" charset="0"/>
              </a:rPr>
              <a:t> فن الكتابة والتعبير</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Amera</a:t>
            </a:r>
            <a:r>
              <a:rPr lang="en-US" sz="2800" b="1" dirty="0" smtClean="0">
                <a:solidFill>
                  <a:srgbClr val="00B0F0"/>
                </a:solidFill>
                <a:latin typeface="Times New Roman" panose="02020603050405020304" pitchFamily="18" charset="0"/>
                <a:cs typeface="Times New Roman" panose="02020603050405020304" pitchFamily="18" charset="0"/>
              </a:rPr>
              <a:t> A. </a:t>
            </a:r>
            <a:r>
              <a:rPr lang="en-US" sz="2800" b="1" dirty="0" err="1" smtClean="0">
                <a:solidFill>
                  <a:srgbClr val="00B0F0"/>
                </a:solidFill>
                <a:latin typeface="Times New Roman" panose="02020603050405020304" pitchFamily="18" charset="0"/>
                <a:cs typeface="Times New Roman" panose="02020603050405020304" pitchFamily="18" charset="0"/>
              </a:rPr>
              <a:t>Soliman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101115" y="2174101"/>
            <a:ext cx="4459436"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737744" y="2060215"/>
            <a:ext cx="4223075"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0" y="1353954"/>
            <a:ext cx="6263950" cy="5228015"/>
          </a:xfrm>
        </p:spPr>
      </p:pic>
      <p:sp>
        <p:nvSpPr>
          <p:cNvPr id="11" name="Rectangle 10">
            <a:extLst>
              <a:ext uri="{FF2B5EF4-FFF2-40B4-BE49-F238E27FC236}">
                <a16:creationId xmlns:a16="http://schemas.microsoft.com/office/drawing/2014/main" id="{5A075604-73CD-4507-8013-424F369DFDEB}"/>
              </a:ext>
            </a:extLst>
          </p:cNvPr>
          <p:cNvSpPr/>
          <p:nvPr/>
        </p:nvSpPr>
        <p:spPr>
          <a:xfrm>
            <a:off x="7045235" y="323880"/>
            <a:ext cx="1287603" cy="9474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7030387" y="300541"/>
            <a:ext cx="1327251"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4" name="Rectangle 13">
            <a:extLst>
              <a:ext uri="{FF2B5EF4-FFF2-40B4-BE49-F238E27FC236}">
                <a16:creationId xmlns:a16="http://schemas.microsoft.com/office/drawing/2014/main" id="{9FA3F187-A568-4AEE-8C8D-9760BCD0B159}"/>
              </a:ext>
            </a:extLst>
          </p:cNvPr>
          <p:cNvSpPr/>
          <p:nvPr/>
        </p:nvSpPr>
        <p:spPr>
          <a:xfrm>
            <a:off x="6589683" y="1547241"/>
            <a:ext cx="4683927" cy="4729693"/>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lnSpc>
                <a:spcPct val="150000"/>
              </a:lnSpc>
              <a:buFont typeface="Wingdings" panose="05000000000000000000" pitchFamily="2" charset="2"/>
              <a:buChar char="ü"/>
            </a:pPr>
            <a:r>
              <a:rPr lang="ar-SA" sz="1600" b="1" dirty="0" smtClean="0">
                <a:solidFill>
                  <a:srgbClr val="002060"/>
                </a:solidFill>
                <a:latin typeface="Alexandria ExtraBold" pitchFamily="2" charset="-78"/>
                <a:ea typeface="Calibri" panose="020F0502020204030204" pitchFamily="34" charset="0"/>
                <a:cs typeface="Alexandria ExtraBold" pitchFamily="2" charset="-78"/>
              </a:rPr>
              <a:t>تمهيد</a:t>
            </a:r>
            <a:endParaRPr lang="ar-EG" sz="20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693738" lvl="0" indent="-295275" algn="r" rtl="1">
              <a:lnSpc>
                <a:spcPct val="150000"/>
              </a:lnSpc>
              <a:buFont typeface="Wingdings" panose="05000000000000000000" pitchFamily="2" charset="2"/>
              <a:buChar char="q"/>
            </a:pPr>
            <a:r>
              <a:rPr lang="ar-SA" sz="1600" b="1" dirty="0" smtClean="0">
                <a:solidFill>
                  <a:srgbClr val="002060"/>
                </a:solidFill>
                <a:latin typeface="Alexandria ExtraBold" pitchFamily="2" charset="-78"/>
                <a:ea typeface="Calibri" panose="020F0502020204030204" pitchFamily="34" charset="0"/>
                <a:cs typeface="Alexandria ExtraBold" pitchFamily="2" charset="-78"/>
              </a:rPr>
              <a:t>الرسوم الساخرة</a:t>
            </a:r>
          </a:p>
          <a:p>
            <a:pPr marL="973138" lvl="0" indent="-176213" algn="r" rtl="1">
              <a:lnSpc>
                <a:spcPct val="150000"/>
              </a:lnSpc>
              <a:buFont typeface="Wingdings" panose="05000000000000000000" pitchFamily="2" charset="2"/>
              <a:buChar char="§"/>
            </a:pPr>
            <a:r>
              <a:rPr lang="ar-SA" sz="1400" b="1" dirty="0" smtClean="0">
                <a:solidFill>
                  <a:srgbClr val="002060"/>
                </a:solidFill>
                <a:latin typeface="Alexandria ExtraBold" pitchFamily="2" charset="-78"/>
                <a:ea typeface="Calibri" panose="020F0502020204030204" pitchFamily="34" charset="0"/>
                <a:cs typeface="Alexandria ExtraBold" pitchFamily="2" charset="-78"/>
              </a:rPr>
              <a:t>تعريف </a:t>
            </a:r>
            <a:r>
              <a:rPr lang="ar-SA" sz="1400" b="1" dirty="0">
                <a:solidFill>
                  <a:srgbClr val="002060"/>
                </a:solidFill>
                <a:latin typeface="Alexandria ExtraBold" pitchFamily="2" charset="-78"/>
                <a:ea typeface="Calibri" panose="020F0502020204030204" pitchFamily="34" charset="0"/>
                <a:cs typeface="Alexandria ExtraBold" pitchFamily="2" charset="-78"/>
              </a:rPr>
              <a:t>الرسوم </a:t>
            </a:r>
            <a:r>
              <a:rPr lang="ar-SA" sz="1400" b="1" dirty="0" smtClean="0">
                <a:solidFill>
                  <a:srgbClr val="002060"/>
                </a:solidFill>
                <a:latin typeface="Alexandria ExtraBold" pitchFamily="2" charset="-78"/>
                <a:ea typeface="Calibri" panose="020F0502020204030204" pitchFamily="34" charset="0"/>
                <a:cs typeface="Alexandria ExtraBold" pitchFamily="2" charset="-78"/>
              </a:rPr>
              <a:t>الساخرة</a:t>
            </a:r>
          </a:p>
          <a:p>
            <a:pPr marL="973138" indent="-176213" algn="r" rtl="1">
              <a:lnSpc>
                <a:spcPct val="150000"/>
              </a:lnSpc>
              <a:buFont typeface="Wingdings" panose="05000000000000000000" pitchFamily="2" charset="2"/>
              <a:buChar char="§"/>
            </a:pPr>
            <a:r>
              <a:rPr lang="ar-SA" sz="1400" b="1" dirty="0" smtClean="0">
                <a:solidFill>
                  <a:srgbClr val="002060"/>
                </a:solidFill>
                <a:latin typeface="Alexandria ExtraBold" pitchFamily="2" charset="-78"/>
                <a:ea typeface="Calibri" panose="020F0502020204030204" pitchFamily="34" charset="0"/>
                <a:cs typeface="Alexandria ExtraBold" pitchFamily="2" charset="-78"/>
              </a:rPr>
              <a:t>نشأة وتطور </a:t>
            </a:r>
            <a:r>
              <a:rPr lang="ar-SA" sz="1400" b="1" dirty="0">
                <a:solidFill>
                  <a:srgbClr val="002060"/>
                </a:solidFill>
                <a:latin typeface="Alexandria ExtraBold" pitchFamily="2" charset="-78"/>
                <a:ea typeface="Calibri" panose="020F0502020204030204" pitchFamily="34" charset="0"/>
                <a:cs typeface="Alexandria ExtraBold" pitchFamily="2" charset="-78"/>
              </a:rPr>
              <a:t>الرسوم </a:t>
            </a:r>
            <a:r>
              <a:rPr lang="ar-SA" sz="1400" b="1" dirty="0" smtClean="0">
                <a:solidFill>
                  <a:srgbClr val="002060"/>
                </a:solidFill>
                <a:latin typeface="Alexandria ExtraBold" pitchFamily="2" charset="-78"/>
                <a:ea typeface="Calibri" panose="020F0502020204030204" pitchFamily="34" charset="0"/>
                <a:cs typeface="Alexandria ExtraBold" pitchFamily="2" charset="-78"/>
              </a:rPr>
              <a:t>الساخرة</a:t>
            </a:r>
            <a:endParaRPr lang="ar-SA" sz="1400" b="1" dirty="0">
              <a:solidFill>
                <a:srgbClr val="002060"/>
              </a:solidFill>
              <a:latin typeface="Alexandria ExtraBold" pitchFamily="2" charset="-78"/>
              <a:ea typeface="Calibri" panose="020F0502020204030204" pitchFamily="34" charset="0"/>
              <a:cs typeface="Alexandria ExtraBold" pitchFamily="2" charset="-78"/>
            </a:endParaRPr>
          </a:p>
          <a:p>
            <a:pPr marL="973138" indent="-176213" algn="r" rtl="1">
              <a:lnSpc>
                <a:spcPct val="150000"/>
              </a:lnSpc>
              <a:buFont typeface="Wingdings" panose="05000000000000000000" pitchFamily="2" charset="2"/>
              <a:buChar char="§"/>
            </a:pPr>
            <a:r>
              <a:rPr lang="ar-SA" sz="1400" b="1" dirty="0">
                <a:solidFill>
                  <a:srgbClr val="002060"/>
                </a:solidFill>
                <a:latin typeface="Alexandria ExtraBold" pitchFamily="2" charset="-78"/>
                <a:ea typeface="Calibri" panose="020F0502020204030204" pitchFamily="34" charset="0"/>
                <a:cs typeface="Alexandria ExtraBold" pitchFamily="2" charset="-78"/>
              </a:rPr>
              <a:t>أهمية الرسوم الساخرة</a:t>
            </a:r>
          </a:p>
          <a:p>
            <a:pPr marL="973138" lvl="0" indent="-176213" algn="r" rtl="1">
              <a:lnSpc>
                <a:spcPct val="150000"/>
              </a:lnSpc>
              <a:buFont typeface="Wingdings" panose="05000000000000000000" pitchFamily="2" charset="2"/>
              <a:buChar char="§"/>
            </a:pPr>
            <a:r>
              <a:rPr lang="ar-SA" sz="1400" b="1" dirty="0" smtClean="0">
                <a:solidFill>
                  <a:srgbClr val="002060"/>
                </a:solidFill>
                <a:latin typeface="Alexandria ExtraBold" pitchFamily="2" charset="-78"/>
                <a:ea typeface="Calibri" panose="020F0502020204030204" pitchFamily="34" charset="0"/>
                <a:cs typeface="Alexandria ExtraBold" pitchFamily="2" charset="-78"/>
              </a:rPr>
              <a:t>خصائص </a:t>
            </a:r>
            <a:r>
              <a:rPr lang="ar-SA" sz="1400" b="1" dirty="0">
                <a:solidFill>
                  <a:srgbClr val="002060"/>
                </a:solidFill>
                <a:latin typeface="Alexandria ExtraBold" pitchFamily="2" charset="-78"/>
                <a:ea typeface="Calibri" panose="020F0502020204030204" pitchFamily="34" charset="0"/>
                <a:cs typeface="Alexandria ExtraBold" pitchFamily="2" charset="-78"/>
              </a:rPr>
              <a:t>الرسوم الساخرة</a:t>
            </a:r>
          </a:p>
          <a:p>
            <a:pPr marL="973138" lvl="0" indent="-176213" algn="r" rtl="1">
              <a:lnSpc>
                <a:spcPct val="150000"/>
              </a:lnSpc>
              <a:buFont typeface="Wingdings" panose="05000000000000000000" pitchFamily="2" charset="2"/>
              <a:buChar char="§"/>
            </a:pPr>
            <a:r>
              <a:rPr lang="ar-SA" sz="1400" b="1" dirty="0" smtClean="0">
                <a:solidFill>
                  <a:srgbClr val="002060"/>
                </a:solidFill>
                <a:latin typeface="Alexandria ExtraBold" pitchFamily="2" charset="-78"/>
                <a:ea typeface="Calibri" panose="020F0502020204030204" pitchFamily="34" charset="0"/>
                <a:cs typeface="Alexandria ExtraBold" pitchFamily="2" charset="-78"/>
              </a:rPr>
              <a:t>وظائف </a:t>
            </a:r>
            <a:r>
              <a:rPr lang="ar-SA" sz="1400" b="1" dirty="0">
                <a:solidFill>
                  <a:srgbClr val="002060"/>
                </a:solidFill>
                <a:latin typeface="Alexandria ExtraBold" pitchFamily="2" charset="-78"/>
                <a:ea typeface="Calibri" panose="020F0502020204030204" pitchFamily="34" charset="0"/>
                <a:cs typeface="Alexandria ExtraBold" pitchFamily="2" charset="-78"/>
              </a:rPr>
              <a:t>الرسوم </a:t>
            </a:r>
            <a:r>
              <a:rPr lang="ar-SA" sz="1400" b="1" dirty="0" smtClean="0">
                <a:solidFill>
                  <a:srgbClr val="002060"/>
                </a:solidFill>
                <a:latin typeface="Alexandria ExtraBold" pitchFamily="2" charset="-78"/>
                <a:ea typeface="Calibri" panose="020F0502020204030204" pitchFamily="34" charset="0"/>
                <a:cs typeface="Alexandria ExtraBold" pitchFamily="2" charset="-78"/>
              </a:rPr>
              <a:t>الساخرة</a:t>
            </a:r>
          </a:p>
          <a:p>
            <a:pPr marL="973138" indent="-176213" algn="r" rtl="1">
              <a:lnSpc>
                <a:spcPct val="150000"/>
              </a:lnSpc>
              <a:buFont typeface="Wingdings" panose="05000000000000000000" pitchFamily="2" charset="2"/>
              <a:buChar char="§"/>
              <a:tabLst>
                <a:tab pos="1150938" algn="l"/>
                <a:tab pos="1195388" algn="l"/>
              </a:tabLst>
            </a:pPr>
            <a:r>
              <a:rPr lang="ar-SA" sz="1400" b="1" dirty="0" smtClean="0">
                <a:solidFill>
                  <a:srgbClr val="002060"/>
                </a:solidFill>
                <a:latin typeface="Alexandria ExtraBold" pitchFamily="2" charset="-78"/>
                <a:ea typeface="Calibri" panose="020F0502020204030204" pitchFamily="34" charset="0"/>
                <a:cs typeface="Alexandria ExtraBold" pitchFamily="2" charset="-78"/>
              </a:rPr>
              <a:t>الرسام الساخر وسماته</a:t>
            </a:r>
          </a:p>
          <a:p>
            <a:pPr marL="973138" indent="-176213" algn="r" rtl="1">
              <a:lnSpc>
                <a:spcPct val="150000"/>
              </a:lnSpc>
              <a:buFont typeface="Wingdings" panose="05000000000000000000" pitchFamily="2" charset="2"/>
              <a:buChar char="§"/>
              <a:tabLst>
                <a:tab pos="1150938" algn="l"/>
                <a:tab pos="1195388" algn="l"/>
              </a:tabLst>
            </a:pPr>
            <a:r>
              <a:rPr lang="ar-SA" sz="1400" b="1" dirty="0" smtClean="0">
                <a:solidFill>
                  <a:srgbClr val="002060"/>
                </a:solidFill>
                <a:latin typeface="Alexandria ExtraBold" pitchFamily="2" charset="-78"/>
                <a:ea typeface="Calibri" panose="020F0502020204030204" pitchFamily="34" charset="0"/>
                <a:cs typeface="Alexandria ExtraBold" pitchFamily="2" charset="-78"/>
              </a:rPr>
              <a:t>مدارس الرسم الساخر</a:t>
            </a:r>
          </a:p>
          <a:p>
            <a:pPr marL="973138" indent="-176213" algn="r" rtl="1">
              <a:lnSpc>
                <a:spcPct val="150000"/>
              </a:lnSpc>
              <a:buFont typeface="Wingdings" panose="05000000000000000000" pitchFamily="2" charset="2"/>
              <a:buChar char="§"/>
              <a:tabLst>
                <a:tab pos="1150938" algn="l"/>
                <a:tab pos="1195388" algn="l"/>
              </a:tabLst>
            </a:pPr>
            <a:r>
              <a:rPr lang="ar-SA" sz="1400" b="1" dirty="0" smtClean="0">
                <a:solidFill>
                  <a:srgbClr val="002060"/>
                </a:solidFill>
                <a:latin typeface="Alexandria ExtraBold" pitchFamily="2" charset="-78"/>
                <a:ea typeface="Calibri" panose="020F0502020204030204" pitchFamily="34" charset="0"/>
                <a:cs typeface="Alexandria ExtraBold" pitchFamily="2" charset="-78"/>
              </a:rPr>
              <a:t>أنواع </a:t>
            </a:r>
            <a:r>
              <a:rPr lang="ar-SA" sz="1400" b="1" dirty="0">
                <a:solidFill>
                  <a:srgbClr val="002060"/>
                </a:solidFill>
                <a:latin typeface="Alexandria ExtraBold" pitchFamily="2" charset="-78"/>
                <a:ea typeface="Calibri" panose="020F0502020204030204" pitchFamily="34" charset="0"/>
                <a:cs typeface="Alexandria ExtraBold" pitchFamily="2" charset="-78"/>
              </a:rPr>
              <a:t>الرسوم </a:t>
            </a:r>
            <a:r>
              <a:rPr lang="ar-SA" sz="1400" b="1" dirty="0" smtClean="0">
                <a:solidFill>
                  <a:srgbClr val="002060"/>
                </a:solidFill>
                <a:latin typeface="Alexandria ExtraBold" pitchFamily="2" charset="-78"/>
                <a:ea typeface="Calibri" panose="020F0502020204030204" pitchFamily="34" charset="0"/>
                <a:cs typeface="Alexandria ExtraBold" pitchFamily="2" charset="-78"/>
              </a:rPr>
              <a:t>الساخرة</a:t>
            </a:r>
            <a:endParaRPr lang="ar-SA" sz="1400" b="1" dirty="0">
              <a:solidFill>
                <a:srgbClr val="002060"/>
              </a:solidFill>
              <a:latin typeface="Alexandria ExtraBold" pitchFamily="2" charset="-78"/>
              <a:ea typeface="Calibri" panose="020F0502020204030204" pitchFamily="34" charset="0"/>
              <a:cs typeface="Alexandria ExtraBold" pitchFamily="2" charset="-78"/>
            </a:endParaRPr>
          </a:p>
          <a:p>
            <a:pPr marL="973138" indent="-176213" algn="r" rtl="1">
              <a:lnSpc>
                <a:spcPct val="150000"/>
              </a:lnSpc>
              <a:buFont typeface="Wingdings" panose="05000000000000000000" pitchFamily="2" charset="2"/>
              <a:buChar char="§"/>
              <a:tabLst>
                <a:tab pos="1150938" algn="l"/>
                <a:tab pos="1195388" algn="l"/>
              </a:tabLst>
            </a:pPr>
            <a:r>
              <a:rPr lang="ar-SA" sz="1400" b="1" dirty="0">
                <a:solidFill>
                  <a:srgbClr val="002060"/>
                </a:solidFill>
                <a:latin typeface="Alexandria ExtraBold" pitchFamily="2" charset="-78"/>
                <a:ea typeface="Calibri" panose="020F0502020204030204" pitchFamily="34" charset="0"/>
                <a:cs typeface="Alexandria ExtraBold" pitchFamily="2" charset="-78"/>
              </a:rPr>
              <a:t>سيمائية الرسوم </a:t>
            </a:r>
            <a:r>
              <a:rPr lang="ar-SA" sz="1400" b="1" dirty="0" smtClean="0">
                <a:solidFill>
                  <a:srgbClr val="002060"/>
                </a:solidFill>
                <a:latin typeface="Alexandria ExtraBold" pitchFamily="2" charset="-78"/>
                <a:ea typeface="Calibri" panose="020F0502020204030204" pitchFamily="34" charset="0"/>
                <a:cs typeface="Alexandria ExtraBold" pitchFamily="2" charset="-78"/>
              </a:rPr>
              <a:t>الساخرة</a:t>
            </a:r>
            <a:endParaRPr lang="ar-SA" sz="1400" b="1" dirty="0">
              <a:solidFill>
                <a:srgbClr val="002060"/>
              </a:solidFill>
              <a:latin typeface="Alexandria ExtraBold" pitchFamily="2" charset="-78"/>
              <a:ea typeface="Calibri" panose="020F0502020204030204" pitchFamily="34" charset="0"/>
              <a:cs typeface="Alexandria ExtraBold" pitchFamily="2" charset="-78"/>
            </a:endParaRPr>
          </a:p>
          <a:p>
            <a:pPr marL="973138" lvl="0" indent="-176213" algn="r" rtl="1">
              <a:lnSpc>
                <a:spcPct val="150000"/>
              </a:lnSpc>
              <a:buFont typeface="Wingdings" panose="05000000000000000000" pitchFamily="2" charset="2"/>
              <a:buChar char="§"/>
              <a:tabLst>
                <a:tab pos="1150938" algn="l"/>
                <a:tab pos="1195388" algn="l"/>
              </a:tabLst>
            </a:pPr>
            <a:r>
              <a:rPr lang="ar-SA" sz="1400" b="1" dirty="0" smtClean="0">
                <a:solidFill>
                  <a:srgbClr val="002060"/>
                </a:solidFill>
                <a:latin typeface="Alexandria ExtraBold" pitchFamily="2" charset="-78"/>
                <a:ea typeface="Calibri" panose="020F0502020204030204" pitchFamily="34" charset="0"/>
                <a:cs typeface="Alexandria ExtraBold" pitchFamily="2" charset="-78"/>
              </a:rPr>
              <a:t>نماذج تطبيقية لرسوم ساخرة</a:t>
            </a:r>
          </a:p>
          <a:p>
            <a:pPr marL="342900" lvl="0" indent="-342900" algn="r" rtl="1">
              <a:lnSpc>
                <a:spcPct val="150000"/>
              </a:lnSpc>
              <a:buFont typeface="Wingdings" panose="05000000000000000000" pitchFamily="2" charset="2"/>
              <a:buChar char="ü"/>
            </a:pPr>
            <a:r>
              <a:rPr lang="ar-EG" sz="1600" b="1" dirty="0" smtClean="0">
                <a:solidFill>
                  <a:srgbClr val="002060"/>
                </a:solidFill>
                <a:latin typeface="Alexandria ExtraBold" pitchFamily="2" charset="-78"/>
                <a:ea typeface="Calibri" panose="020F0502020204030204" pitchFamily="34" charset="0"/>
                <a:cs typeface="Alexandria ExtraBold" pitchFamily="2" charset="-78"/>
              </a:rPr>
              <a:t>خاتمة</a:t>
            </a:r>
            <a:endParaRPr lang="ar-SA" sz="1600" b="1" dirty="0">
              <a:solidFill>
                <a:srgbClr val="002060"/>
              </a:solidFill>
              <a:latin typeface="Alexandria ExtraBold" pitchFamily="2" charset="-78"/>
              <a:ea typeface="Calibri" panose="020F0502020204030204" pitchFamily="34" charset="0"/>
              <a:cs typeface="Alexandria ExtraBold" pitchFamily="2" charset="-78"/>
            </a:endParaRPr>
          </a:p>
          <a:p>
            <a:pPr marL="342900" indent="-342900" algn="r" rtl="1">
              <a:lnSpc>
                <a:spcPct val="150000"/>
              </a:lnSpc>
              <a:spcAft>
                <a:spcPts val="800"/>
              </a:spcAft>
              <a:buFont typeface="Wingdings" panose="05000000000000000000" pitchFamily="2" charset="2"/>
              <a:buChar char="ü"/>
            </a:pPr>
            <a:r>
              <a:rPr lang="ar-EG" sz="1600" b="1" dirty="0" smtClean="0">
                <a:solidFill>
                  <a:srgbClr val="002060"/>
                </a:solidFill>
                <a:latin typeface="Alexandria ExtraBold" pitchFamily="2" charset="-78"/>
                <a:ea typeface="Calibri" panose="020F0502020204030204" pitchFamily="34" charset="0"/>
                <a:cs typeface="Alexandria ExtraBold" pitchFamily="2" charset="-78"/>
              </a:rPr>
              <a:t>المراجع</a:t>
            </a:r>
            <a:endParaRPr lang="en-US" sz="1600"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530454" y="915274"/>
            <a:ext cx="2084542"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400" b="1" dirty="0" smtClean="0">
                <a:latin typeface="Alexandria SemiBold" pitchFamily="2" charset="-78"/>
                <a:cs typeface="Alexandria SemiBold" pitchFamily="2" charset="-78"/>
              </a:rPr>
              <a:t>الموضوعات</a:t>
            </a:r>
            <a:endParaRPr lang="ar-EG" sz="2400" b="1"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5" name="TextBox 14">
            <a:extLst>
              <a:ext uri="{FF2B5EF4-FFF2-40B4-BE49-F238E27FC236}">
                <a16:creationId xmlns:a16="http://schemas.microsoft.com/office/drawing/2014/main" id="{183B5688-FE98-684A-8FDB-4023CCDDD82C}"/>
              </a:ext>
            </a:extLst>
          </p:cNvPr>
          <p:cNvSpPr txBox="1"/>
          <p:nvPr/>
        </p:nvSpPr>
        <p:spPr>
          <a:xfrm>
            <a:off x="7196897" y="520062"/>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0794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672348" y="1633409"/>
            <a:ext cx="7521678" cy="4491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207563" y="8582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426677" y="945196"/>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26677" y="11248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7433187" y="1706561"/>
            <a:ext cx="3516923" cy="507831"/>
          </a:xfrm>
          <a:prstGeom prst="rect">
            <a:avLst/>
          </a:prstGeom>
          <a:solidFill>
            <a:srgbClr val="BDEEDD"/>
          </a:solid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مواد الرأي في الإعلام الرقمي</a:t>
            </a:r>
            <a:endParaRPr lang="ar-SA" b="1" dirty="0">
              <a:solidFill>
                <a:srgbClr val="C00000"/>
              </a:solidFill>
              <a:latin typeface="Alexandria ExtraBold" pitchFamily="2" charset="-78"/>
              <a:cs typeface="Alexandria ExtraBold" pitchFamily="2" charset="-78"/>
            </a:endParaRPr>
          </a:p>
        </p:txBody>
      </p:sp>
      <p:sp>
        <p:nvSpPr>
          <p:cNvPr id="13" name="Rectangle 12"/>
          <p:cNvSpPr/>
          <p:nvPr/>
        </p:nvSpPr>
        <p:spPr>
          <a:xfrm>
            <a:off x="2107780" y="1189495"/>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412956" y="4664724"/>
            <a:ext cx="6183156" cy="419987"/>
          </a:xfrm>
          <a:prstGeom prst="rect">
            <a:avLst/>
          </a:prstGeom>
          <a:noFill/>
          <a:effectLst>
            <a:reflection stA="45000" endPos="0" dir="5400000" sy="-100000" algn="bl" rotWithShape="0"/>
          </a:effectLst>
        </p:spPr>
        <p:txBody>
          <a:bodyPr wrap="square" rtlCol="0">
            <a:spAutoFit/>
          </a:bodyPr>
          <a:lstStyle/>
          <a:p>
            <a:pPr marL="631825" indent="-457200" algn="r" rtl="1">
              <a:lnSpc>
                <a:spcPct val="150000"/>
              </a:lnSpc>
              <a:buFont typeface="+mj-lt"/>
              <a:buAutoNum type="arabicPeriod" startAt="4"/>
            </a:pPr>
            <a:endParaRPr lang="en-US" sz="1600" dirty="0">
              <a:solidFill>
                <a:srgbClr val="000000"/>
              </a:solidFill>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4720634" y="2336243"/>
            <a:ext cx="6229476" cy="3416320"/>
          </a:xfrm>
          <a:prstGeom prst="rect">
            <a:avLst/>
          </a:prstGeom>
          <a:noFill/>
          <a:effectLst>
            <a:reflection stA="45000" endPos="0" dir="5400000" sy="-100000" algn="bl" rotWithShape="0"/>
          </a:effectLst>
        </p:spPr>
        <p:txBody>
          <a:bodyPr wrap="square" rtlCol="0">
            <a:spAutoFit/>
          </a:bodyPr>
          <a:lstStyle/>
          <a:p>
            <a:pPr algn="r">
              <a:lnSpc>
                <a:spcPct val="150000"/>
              </a:lnSpc>
            </a:pPr>
            <a:r>
              <a:rPr lang="ar-SA" sz="2000" dirty="0" smtClean="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تتعدد مواد الرأي في الإعلام الرقمي، حيث </a:t>
            </a:r>
            <a:r>
              <a:rPr lang="ar-SA" dirty="0" smtClean="0">
                <a:solidFill>
                  <a:srgbClr val="000000"/>
                </a:solidFill>
                <a:latin typeface="Alexandria SemiBold" pitchFamily="2" charset="-78"/>
                <a:cs typeface="Alexandria SemiBold" pitchFamily="2" charset="-78"/>
              </a:rPr>
              <a:t>تسعى </a:t>
            </a:r>
            <a:r>
              <a:rPr lang="ar-SA" dirty="0">
                <a:solidFill>
                  <a:srgbClr val="000000"/>
                </a:solidFill>
                <a:latin typeface="Alexandria SemiBold" pitchFamily="2" charset="-78"/>
                <a:cs typeface="Alexandria SemiBold" pitchFamily="2" charset="-78"/>
              </a:rPr>
              <a:t>المواقع الإعلامية والصحف الإلكترونية </a:t>
            </a:r>
            <a:r>
              <a:rPr lang="ar-SA" dirty="0" smtClean="0">
                <a:solidFill>
                  <a:srgbClr val="000000"/>
                </a:solidFill>
                <a:latin typeface="Alexandria SemiBold" pitchFamily="2" charset="-78"/>
                <a:cs typeface="Alexandria SemiBold" pitchFamily="2" charset="-78"/>
              </a:rPr>
              <a:t>إلى </a:t>
            </a:r>
            <a:r>
              <a:rPr lang="ar-SA" dirty="0">
                <a:solidFill>
                  <a:srgbClr val="000000"/>
                </a:solidFill>
                <a:latin typeface="Alexandria SemiBold" pitchFamily="2" charset="-78"/>
                <a:cs typeface="Alexandria SemiBold" pitchFamily="2" charset="-78"/>
              </a:rPr>
              <a:t>التميز بمواد الرأي التي تنشرها من خلال جذب النخبة من الكُتاب والخبراء ذوي الخبرة والكفاءة، بالإضافة إلى كُتابها ورسامي الكاريكاتير والاهتمام بالتعبير عن آرائهم بالإضافة إلى نشر رأي الموقع أو </a:t>
            </a:r>
            <a:r>
              <a:rPr lang="ar-SA" dirty="0" smtClean="0">
                <a:solidFill>
                  <a:srgbClr val="000000"/>
                </a:solidFill>
                <a:latin typeface="Alexandria SemiBold" pitchFamily="2" charset="-78"/>
                <a:cs typeface="Alexandria SemiBold" pitchFamily="2" charset="-78"/>
              </a:rPr>
              <a:t>الصحيفة.</a:t>
            </a:r>
          </a:p>
          <a:p>
            <a:pPr algn="r">
              <a:lnSpc>
                <a:spcPct val="150000"/>
              </a:lnSpc>
            </a:pPr>
            <a:r>
              <a:rPr lang="ar-SA" dirty="0">
                <a:solidFill>
                  <a:srgbClr val="C00000"/>
                </a:solidFill>
                <a:latin typeface="Alexandria SemiBold" pitchFamily="2" charset="-78"/>
                <a:cs typeface="Alexandria SemiBold" pitchFamily="2" charset="-78"/>
              </a:rPr>
              <a:t>وتتمثل </a:t>
            </a:r>
            <a:r>
              <a:rPr lang="ar-SA" dirty="0" smtClean="0">
                <a:solidFill>
                  <a:srgbClr val="C00000"/>
                </a:solidFill>
                <a:latin typeface="Alexandria SemiBold" pitchFamily="2" charset="-78"/>
                <a:cs typeface="Alexandria SemiBold" pitchFamily="2" charset="-78"/>
              </a:rPr>
              <a:t>في </a:t>
            </a:r>
            <a:r>
              <a:rPr lang="ar-SA" dirty="0" smtClean="0">
                <a:solidFill>
                  <a:srgbClr val="000000"/>
                </a:solidFill>
                <a:latin typeface="Alexandria SemiBold" pitchFamily="2" charset="-78"/>
                <a:cs typeface="Alexandria SemiBold" pitchFamily="2" charset="-78"/>
              </a:rPr>
              <a:t>المقالات </a:t>
            </a:r>
            <a:r>
              <a:rPr lang="ar-SA" dirty="0">
                <a:solidFill>
                  <a:srgbClr val="000000"/>
                </a:solidFill>
                <a:latin typeface="Alexandria SemiBold" pitchFamily="2" charset="-78"/>
                <a:cs typeface="Alexandria SemiBold" pitchFamily="2" charset="-78"/>
              </a:rPr>
              <a:t>الصحفية </a:t>
            </a:r>
            <a:r>
              <a:rPr lang="ar-SA" dirty="0" smtClean="0">
                <a:solidFill>
                  <a:srgbClr val="000000"/>
                </a:solidFill>
                <a:latin typeface="Alexandria SemiBold" pitchFamily="2" charset="-78"/>
                <a:cs typeface="Alexandria SemiBold" pitchFamily="2" charset="-78"/>
              </a:rPr>
              <a:t>والرسوم </a:t>
            </a:r>
            <a:r>
              <a:rPr lang="ar-SA" dirty="0">
                <a:solidFill>
                  <a:srgbClr val="000000"/>
                </a:solidFill>
                <a:latin typeface="Alexandria SemiBold" pitchFamily="2" charset="-78"/>
                <a:cs typeface="Alexandria SemiBold" pitchFamily="2" charset="-78"/>
              </a:rPr>
              <a:t>الساخرة </a:t>
            </a:r>
            <a:r>
              <a:rPr lang="ar-SA" dirty="0" smtClean="0">
                <a:solidFill>
                  <a:srgbClr val="000000"/>
                </a:solidFill>
                <a:latin typeface="Alexandria SemiBold" pitchFamily="2" charset="-78"/>
                <a:cs typeface="Alexandria SemiBold" pitchFamily="2" charset="-78"/>
              </a:rPr>
              <a:t>وتعليقات </a:t>
            </a:r>
            <a:r>
              <a:rPr lang="ar-SA" dirty="0">
                <a:solidFill>
                  <a:srgbClr val="000000"/>
                </a:solidFill>
                <a:latin typeface="Alexandria SemiBold" pitchFamily="2" charset="-78"/>
                <a:cs typeface="Alexandria SemiBold" pitchFamily="2" charset="-78"/>
              </a:rPr>
              <a:t>القراء </a:t>
            </a:r>
            <a:r>
              <a:rPr lang="ar-SA" dirty="0" smtClean="0">
                <a:solidFill>
                  <a:srgbClr val="000000"/>
                </a:solidFill>
                <a:latin typeface="Alexandria SemiBold" pitchFamily="2" charset="-78"/>
                <a:cs typeface="Alexandria SemiBold" pitchFamily="2" charset="-78"/>
              </a:rPr>
              <a:t> أو رسائل القراء والبودكاست ... وغيرها</a:t>
            </a:r>
            <a:endParaRPr lang="ar-SA" dirty="0" smtClean="0">
              <a:latin typeface="Alexandria SemiBold" pitchFamily="2" charset="-78"/>
              <a:cs typeface="Alexandria SemiBold" pitchFamily="2" charset="-78"/>
            </a:endParaRPr>
          </a:p>
        </p:txBody>
      </p:sp>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3582" y="1647768"/>
            <a:ext cx="3603980" cy="4765364"/>
          </a:xfrm>
          <a:prstGeom prst="rect">
            <a:avLst/>
          </a:prstGeom>
        </p:spPr>
      </p:pic>
    </p:spTree>
    <p:extLst>
      <p:ext uri="{BB962C8B-B14F-4D97-AF65-F5344CB8AC3E}">
        <p14:creationId xmlns:p14="http://schemas.microsoft.com/office/powerpoint/2010/main" val="3523654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38865" y="1685495"/>
            <a:ext cx="9468464" cy="43214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Rectangle 12"/>
          <p:cNvSpPr/>
          <p:nvPr/>
        </p:nvSpPr>
        <p:spPr>
          <a:xfrm>
            <a:off x="881776" y="1241374"/>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8" name="Picture 7"/>
          <p:cNvPicPr>
            <a:picLocks noChangeAspect="1"/>
          </p:cNvPicPr>
          <p:nvPr/>
        </p:nvPicPr>
        <p:blipFill rotWithShape="1">
          <a:blip r:embed="rId3">
            <a:extLst>
              <a:ext uri="{28A0092B-C50C-407E-A947-70E740481C1C}">
                <a14:useLocalDpi xmlns:a14="http://schemas.microsoft.com/office/drawing/2010/main" val="0"/>
              </a:ext>
            </a:extLst>
          </a:blip>
          <a:srcRect l="2459" t="14426" r="4836" b="6885"/>
          <a:stretch/>
        </p:blipFill>
        <p:spPr>
          <a:xfrm>
            <a:off x="1379095" y="2023450"/>
            <a:ext cx="9158990" cy="3792734"/>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2933777" y="932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18595" y="1025005"/>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52893" y="126562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6575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38865" y="1685495"/>
            <a:ext cx="9468464" cy="43214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l="1693" t="4301" r="1532" b="6882"/>
          <a:stretch/>
        </p:blipFill>
        <p:spPr>
          <a:xfrm>
            <a:off x="1856429" y="1834058"/>
            <a:ext cx="8554064" cy="4024283"/>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2939634" y="10127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52893" y="126562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18596" y="1080954"/>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3" name="Rectangle 12"/>
          <p:cNvSpPr/>
          <p:nvPr/>
        </p:nvSpPr>
        <p:spPr>
          <a:xfrm>
            <a:off x="866786" y="1241882"/>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15949403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60090" y="1432390"/>
            <a:ext cx="9837175" cy="48602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739803" y="54113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893692" y="583753"/>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927989" y="78380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7175715" y="2124688"/>
            <a:ext cx="3700916" cy="3353867"/>
          </a:xfrm>
          <a:prstGeom prst="rect">
            <a:avLst/>
          </a:prstGeom>
          <a:noFill/>
        </p:spPr>
        <p:txBody>
          <a:bodyPr wrap="square" rtlCol="0">
            <a:spAutoFit/>
          </a:bodyPr>
          <a:lstStyle/>
          <a:p>
            <a:pPr algn="r" rtl="1">
              <a:lnSpc>
                <a:spcPct val="150000"/>
              </a:lnSpc>
            </a:pPr>
            <a:r>
              <a:rPr lang="ar-SA" sz="2000" dirty="0" smtClean="0">
                <a:solidFill>
                  <a:srgbClr val="002060"/>
                </a:solidFill>
                <a:latin typeface="Alexandria SemiBold" pitchFamily="2" charset="-78"/>
                <a:cs typeface="Alexandria SemiBold" pitchFamily="2" charset="-78"/>
              </a:rPr>
              <a:t> </a:t>
            </a:r>
            <a:r>
              <a:rPr lang="ar-SA" sz="2400" dirty="0" smtClean="0">
                <a:solidFill>
                  <a:srgbClr val="002060"/>
                </a:solidFill>
                <a:latin typeface="Alexandria SemiBold" pitchFamily="2" charset="-78"/>
                <a:cs typeface="Alexandria SemiBold" pitchFamily="2" charset="-78"/>
              </a:rPr>
              <a:t>يكتب المقال الصحفي ـــ بكافة أنواعه ـــ بطريقة </a:t>
            </a:r>
            <a:r>
              <a:rPr lang="ar-SA" sz="2400" dirty="0">
                <a:solidFill>
                  <a:srgbClr val="002060"/>
                </a:solidFill>
                <a:latin typeface="Alexandria SemiBold" pitchFamily="2" charset="-78"/>
                <a:cs typeface="Alexandria SemiBold" pitchFamily="2" charset="-78"/>
              </a:rPr>
              <a:t>الهرم </a:t>
            </a:r>
            <a:r>
              <a:rPr lang="ar-SA" sz="2400" dirty="0" smtClean="0">
                <a:solidFill>
                  <a:srgbClr val="002060"/>
                </a:solidFill>
                <a:latin typeface="Alexandria SemiBold" pitchFamily="2" charset="-78"/>
                <a:cs typeface="Alexandria SemiBold" pitchFamily="2" charset="-78"/>
              </a:rPr>
              <a:t>المعتدل ، ويتكون من </a:t>
            </a:r>
            <a:r>
              <a:rPr lang="ar-SA" sz="2400" dirty="0">
                <a:solidFill>
                  <a:srgbClr val="002060"/>
                </a:solidFill>
                <a:latin typeface="Alexandria SemiBold" pitchFamily="2" charset="-78"/>
                <a:cs typeface="Alexandria SemiBold" pitchFamily="2" charset="-78"/>
              </a:rPr>
              <a:t>ثلاثة أجزاء: </a:t>
            </a:r>
            <a:r>
              <a:rPr lang="ar-SA" sz="2400" dirty="0" smtClean="0">
                <a:solidFill>
                  <a:srgbClr val="002060"/>
                </a:solidFill>
                <a:latin typeface="Alexandria SemiBold" pitchFamily="2" charset="-78"/>
                <a:cs typeface="Alexandria SemiBold" pitchFamily="2" charset="-78"/>
              </a:rPr>
              <a:t>المقدمةوالجسم والخاتمة.</a:t>
            </a:r>
          </a:p>
        </p:txBody>
      </p:sp>
      <p:pic>
        <p:nvPicPr>
          <p:cNvPr id="13" name="Picture 12"/>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548932" y="5521767"/>
            <a:ext cx="1062617" cy="939279"/>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4876987" y="831907"/>
            <a:ext cx="3734450" cy="553998"/>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كتابة المقالات الصحفية</a:t>
            </a:r>
            <a:endParaRPr lang="en-US" sz="3200" b="1" dirty="0">
              <a:solidFill>
                <a:srgbClr val="C00000"/>
              </a:solidFill>
              <a:latin typeface="Alexandria ExtraBold" pitchFamily="2" charset="-78"/>
              <a:cs typeface="Alexandria ExtraBold" pitchFamily="2" charset="-78"/>
            </a:endParaRPr>
          </a:p>
        </p:txBody>
      </p:sp>
      <p:sp>
        <p:nvSpPr>
          <p:cNvPr id="14" name="Rectangle 13"/>
          <p:cNvSpPr/>
          <p:nvPr/>
        </p:nvSpPr>
        <p:spPr>
          <a:xfrm>
            <a:off x="1677753" y="1001075"/>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2" name="Picture 1"/>
          <p:cNvPicPr>
            <a:picLocks noChangeAspect="1"/>
          </p:cNvPicPr>
          <p:nvPr/>
        </p:nvPicPr>
        <p:blipFill rotWithShape="1">
          <a:blip r:embed="rId5">
            <a:clrChange>
              <a:clrFrom>
                <a:srgbClr val="F9F9F3"/>
              </a:clrFrom>
              <a:clrTo>
                <a:srgbClr val="F9F9F3">
                  <a:alpha val="0"/>
                </a:srgbClr>
              </a:clrTo>
            </a:clrChange>
            <a:extLst>
              <a:ext uri="{28A0092B-C50C-407E-A947-70E740481C1C}">
                <a14:useLocalDpi xmlns:a14="http://schemas.microsoft.com/office/drawing/2010/main" val="0"/>
              </a:ext>
            </a:extLst>
          </a:blip>
          <a:srcRect l="4575" t="226" r="38222" b="5762"/>
          <a:stretch/>
        </p:blipFill>
        <p:spPr>
          <a:xfrm>
            <a:off x="1460090" y="1707138"/>
            <a:ext cx="7342947" cy="4461187"/>
          </a:xfrm>
          <a:prstGeom prst="rect">
            <a:avLst/>
          </a:prstGeom>
        </p:spPr>
      </p:pic>
    </p:spTree>
    <p:extLst>
      <p:ext uri="{BB962C8B-B14F-4D97-AF65-F5344CB8AC3E}">
        <p14:creationId xmlns:p14="http://schemas.microsoft.com/office/powerpoint/2010/main" val="11065385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rotWithShape="1">
          <a:blip r:embed="rId2">
            <a:extLst>
              <a:ext uri="{28A0092B-C50C-407E-A947-70E740481C1C}">
                <a14:useLocalDpi xmlns:a14="http://schemas.microsoft.com/office/drawing/2010/main" val="0"/>
              </a:ext>
            </a:extLst>
          </a:blip>
          <a:srcRect r="79167" b="12592"/>
          <a:stretch/>
        </p:blipFill>
        <p:spPr>
          <a:xfrm>
            <a:off x="346364" y="1234525"/>
            <a:ext cx="3432301" cy="525766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3" name="Rectangle: Rounded Corners 22">
            <a:extLst>
              <a:ext uri="{FF2B5EF4-FFF2-40B4-BE49-F238E27FC236}">
                <a16:creationId xmlns:a16="http://schemas.microsoft.com/office/drawing/2014/main" id="{52297C4B-84D7-EDC8-F6F6-53F29890AA2A}"/>
              </a:ext>
            </a:extLst>
          </p:cNvPr>
          <p:cNvSpPr/>
          <p:nvPr/>
        </p:nvSpPr>
        <p:spPr>
          <a:xfrm>
            <a:off x="3821495" y="1764110"/>
            <a:ext cx="7691053" cy="4310580"/>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3537031" y="94213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3835978" y="1880226"/>
            <a:ext cx="7663953" cy="4247317"/>
          </a:xfrm>
          <a:prstGeom prst="rect">
            <a:avLst/>
          </a:prstGeom>
          <a:noFill/>
        </p:spPr>
        <p:txBody>
          <a:bodyPr wrap="square">
            <a:spAutoFit/>
          </a:bodyPr>
          <a:lstStyle/>
          <a:p>
            <a:pPr marL="174625" algn="r" rtl="1">
              <a:lnSpc>
                <a:spcPct val="150000"/>
              </a:lnSpc>
            </a:pPr>
            <a:r>
              <a:rPr lang="ar-SA" dirty="0" smtClean="0">
                <a:latin typeface="Alexandria SemiBold" pitchFamily="2" charset="-78"/>
                <a:cs typeface="Alexandria SemiBold" pitchFamily="2" charset="-78"/>
              </a:rPr>
              <a:t>    تُعد الرسوم الساخرة أحد أنواع مواد الرأي في الإعلام الرقمي التي تهدف إلى النقد الساخر الواقعي للأحداث والأوضاع والمواقف والقضايا في المجتمع سواء على المستوى المحلي أو العالمي.</a:t>
            </a:r>
          </a:p>
          <a:p>
            <a:pPr marL="174625"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وتعتبر الرسوم الساخرة فن صحفي بالدرجة الأولى مرتبط بقضايا الجماهير ومشكلاتهم المختلفة، فهي من المواد المفضلة لدى كثير من القراء لبساطتها في عرض الموضوعات وسرعة قراءتها وامتلاكها لغة مشتركة متعارف عليها بين كل شعوب العالم، وقدرتها على جذب الانتباه إليها. وبعد أن كان الرسم مقتصراً على الصحف المطبوعة فقط، إلا أنه تسلل وسائل الإعلام الرقمي المختلفة، خاصة أنه يتم نشرها دون القيود المفروضة على الصحف المطبوعة.</a:t>
            </a:r>
            <a:endParaRPr lang="ar-SA" dirty="0">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121027" y="942138"/>
            <a:ext cx="1378904" cy="584775"/>
          </a:xfrm>
          <a:prstGeom prst="rect">
            <a:avLst/>
          </a:prstGeom>
          <a:noFill/>
        </p:spPr>
        <p:txBody>
          <a:bodyPr wrap="none" rtlCol="0">
            <a:spAutoFit/>
          </a:bodyPr>
          <a:lstStyle/>
          <a:p>
            <a:pPr algn="r"/>
            <a:r>
              <a:rPr lang="ar-SA" sz="3200" b="1" dirty="0" smtClean="0">
                <a:solidFill>
                  <a:srgbClr val="00B0F0"/>
                </a:solidFill>
                <a:latin typeface="Alexandria SemiBold" pitchFamily="2" charset="-78"/>
                <a:cs typeface="Alexandria SemiBold" pitchFamily="2" charset="-78"/>
              </a:rPr>
              <a:t>تمهيد</a:t>
            </a:r>
            <a:endParaRPr lang="en-US" sz="3200" b="1" dirty="0">
              <a:solidFill>
                <a:srgbClr val="00B0F0"/>
              </a:solidFill>
              <a:latin typeface="Alexandria SemiBold" pitchFamily="2" charset="-78"/>
              <a:cs typeface="Alexandria SemiBold"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3648158" y="963680"/>
            <a:ext cx="917148" cy="338554"/>
          </a:xfrm>
          <a:prstGeom prst="rect">
            <a:avLst/>
          </a:prstGeom>
          <a:noFill/>
        </p:spPr>
        <p:txBody>
          <a:bodyPr wrap="square" rtlCol="0">
            <a:spAutoFit/>
          </a:bodyPr>
          <a:lstStyle/>
          <a:p>
            <a:pPr algn="ctr"/>
            <a:r>
              <a:rPr lang="en-US" sz="1600"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622690" y="1158190"/>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4" name="Picture 13"/>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l="46238" t="29017" r="36593" b="29711"/>
          <a:stretch/>
        </p:blipFill>
        <p:spPr>
          <a:xfrm flipH="1">
            <a:off x="11130161" y="1570902"/>
            <a:ext cx="839487" cy="999549"/>
          </a:xfrm>
          <a:prstGeom prst="rect">
            <a:avLst/>
          </a:prstGeom>
        </p:spPr>
      </p:pic>
      <p:sp>
        <p:nvSpPr>
          <p:cNvPr id="16" name="Rectangle 15"/>
          <p:cNvSpPr/>
          <p:nvPr/>
        </p:nvSpPr>
        <p:spPr>
          <a:xfrm>
            <a:off x="4691181" y="1184992"/>
            <a:ext cx="2448732" cy="553998"/>
          </a:xfrm>
          <a:prstGeom prst="rect">
            <a:avLst/>
          </a:prstGeom>
          <a:solidFill>
            <a:schemeClr val="accent6">
              <a:lumMod val="40000"/>
              <a:lumOff val="60000"/>
            </a:schemeClr>
          </a:solidFill>
        </p:spPr>
        <p:txBody>
          <a:bodyPr wrap="square">
            <a:spAutoFit/>
          </a:bodyPr>
          <a:lstStyle/>
          <a:p>
            <a:pPr marL="174625" algn="r" rtl="1">
              <a:lnSpc>
                <a:spcPct val="150000"/>
              </a:lnSpc>
            </a:pPr>
            <a:r>
              <a:rPr lang="ar-SA" sz="2000" dirty="0" smtClean="0">
                <a:solidFill>
                  <a:srgbClr val="C00000"/>
                </a:solidFill>
                <a:latin typeface="Alexandria SemiBold" pitchFamily="2" charset="-78"/>
                <a:cs typeface="Alexandria SemiBold" pitchFamily="2" charset="-78"/>
              </a:rPr>
              <a:t>2. الرسوم الساخرة</a:t>
            </a:r>
            <a:endParaRPr lang="ar-SA" sz="2000" dirty="0">
              <a:solidFill>
                <a:srgbClr val="C00000"/>
              </a:solidFill>
              <a:latin typeface="Alexandria SemiBold" pitchFamily="2" charset="-78"/>
              <a:cs typeface="Alexandria SemiBold" pitchFamily="2" charset="-78"/>
            </a:endParaRPr>
          </a:p>
        </p:txBody>
      </p:sp>
      <p:pic>
        <p:nvPicPr>
          <p:cNvPr id="18" name="Picture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2105" y="2070676"/>
            <a:ext cx="2794815" cy="4176067"/>
          </a:xfrm>
          <a:prstGeom prst="rect">
            <a:avLst/>
          </a:prstGeom>
        </p:spPr>
      </p:pic>
    </p:spTree>
    <p:extLst>
      <p:ext uri="{BB962C8B-B14F-4D97-AF65-F5344CB8AC3E}">
        <p14:creationId xmlns:p14="http://schemas.microsoft.com/office/powerpoint/2010/main" val="299809019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3582" y="1647768"/>
            <a:ext cx="3217913" cy="4201844"/>
          </a:xfrm>
          <a:prstGeom prst="rect">
            <a:avLst/>
          </a:prstGeom>
        </p:spPr>
      </p:pic>
      <p:sp>
        <p:nvSpPr>
          <p:cNvPr id="13" name="Rectangle: Rounded Corners 22">
            <a:extLst>
              <a:ext uri="{FF2B5EF4-FFF2-40B4-BE49-F238E27FC236}">
                <a16:creationId xmlns:a16="http://schemas.microsoft.com/office/drawing/2014/main" id="{52297C4B-84D7-EDC8-F6F6-53F29890AA2A}"/>
              </a:ext>
            </a:extLst>
          </p:cNvPr>
          <p:cNvSpPr/>
          <p:nvPr/>
        </p:nvSpPr>
        <p:spPr>
          <a:xfrm>
            <a:off x="4147771" y="1989186"/>
            <a:ext cx="7364777" cy="4085503"/>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3614492" y="120612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4336026" y="2176840"/>
            <a:ext cx="6902245" cy="4247317"/>
          </a:xfrm>
          <a:prstGeom prst="rect">
            <a:avLst/>
          </a:prstGeom>
          <a:noFill/>
        </p:spPr>
        <p:txBody>
          <a:bodyPr wrap="square">
            <a:spAutoFit/>
          </a:bodyPr>
          <a:lstStyle/>
          <a:p>
            <a:pPr algn="r" rtl="1">
              <a:lnSpc>
                <a:spcPct val="150000"/>
              </a:lnSpc>
            </a:pP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الرسوم الساخرة </a:t>
            </a:r>
            <a:r>
              <a:rPr lang="ar-SA" dirty="0" smtClean="0">
                <a:latin typeface="Alexandria SemiBold" pitchFamily="2" charset="-78"/>
                <a:cs typeface="Alexandria SemiBold" pitchFamily="2" charset="-78"/>
              </a:rPr>
              <a:t>هي </a:t>
            </a:r>
            <a:r>
              <a:rPr lang="ar-SA" dirty="0">
                <a:latin typeface="Alexandria SemiBold" pitchFamily="2" charset="-78"/>
                <a:cs typeface="Alexandria SemiBold" pitchFamily="2" charset="-78"/>
              </a:rPr>
              <a:t>عملية اتصالية ، </a:t>
            </a:r>
            <a:r>
              <a:rPr lang="ar-SA" dirty="0" smtClean="0">
                <a:latin typeface="Alexandria SemiBold" pitchFamily="2" charset="-78"/>
                <a:cs typeface="Alexandria SemiBold" pitchFamily="2" charset="-78"/>
              </a:rPr>
              <a:t>ورسالة </a:t>
            </a:r>
            <a:r>
              <a:rPr lang="ar-SA" dirty="0">
                <a:latin typeface="Alexandria SemiBold" pitchFamily="2" charset="-78"/>
                <a:cs typeface="Alexandria SemiBold" pitchFamily="2" charset="-78"/>
              </a:rPr>
              <a:t>يخاطب بها الفنان قراءه بلغة فنية تشكيلية تعتمد على الخط واللون كأساس في التعبير عن واقع له إيجابياته وسلبياته . </a:t>
            </a:r>
            <a:endParaRPr lang="ar-SA" dirty="0" smtClean="0">
              <a:latin typeface="Alexandria SemiBold" pitchFamily="2" charset="-78"/>
              <a:cs typeface="Alexandria SemiBold" pitchFamily="2" charset="-78"/>
            </a:endParaRPr>
          </a:p>
          <a:p>
            <a:pPr algn="r" rtl="1">
              <a:lnSpc>
                <a:spcPct val="150000"/>
              </a:lnSpc>
            </a:pPr>
            <a:r>
              <a:rPr lang="ar-SA" dirty="0" smtClean="0">
                <a:latin typeface="Alexandria SemiBold" pitchFamily="2" charset="-78"/>
                <a:cs typeface="Alexandria SemiBold" pitchFamily="2" charset="-78"/>
              </a:rPr>
              <a:t>والرسوم الساخرة هي </a:t>
            </a:r>
            <a:r>
              <a:rPr lang="ar-SA" dirty="0">
                <a:latin typeface="Alexandria SemiBold" pitchFamily="2" charset="-78"/>
                <a:cs typeface="Alexandria SemiBold" pitchFamily="2" charset="-78"/>
              </a:rPr>
              <a:t>فن </a:t>
            </a:r>
            <a:r>
              <a:rPr lang="ar-SA" dirty="0" smtClean="0">
                <a:latin typeface="Alexandria SemiBold" pitchFamily="2" charset="-78"/>
                <a:cs typeface="Alexandria SemiBold" pitchFamily="2" charset="-78"/>
              </a:rPr>
              <a:t>صحفي </a:t>
            </a:r>
            <a:r>
              <a:rPr lang="ar-SA" dirty="0">
                <a:latin typeface="Alexandria SemiBold" pitchFamily="2" charset="-78"/>
                <a:cs typeface="Alexandria SemiBold" pitchFamily="2" charset="-78"/>
              </a:rPr>
              <a:t>يقوم على الإبداع والابتكار وهو يحتاج إلى الاستعداد الفطري والموهبة وفي ذات الوقت أصبح فناً من الفنون التي تطورت وصارت علماً يقوم على قواعد و أسس علمية . واتسعت أهمية هذا الفن الصحفي إلى الحد الذي أصبح فيه </a:t>
            </a:r>
            <a:r>
              <a:rPr lang="ar-SA" dirty="0" smtClean="0">
                <a:latin typeface="Alexandria SemiBold" pitchFamily="2" charset="-78"/>
                <a:cs typeface="Alexandria SemiBold" pitchFamily="2" charset="-78"/>
              </a:rPr>
              <a:t>الرسم الساخر يتطرق </a:t>
            </a:r>
            <a:r>
              <a:rPr lang="ar-SA" dirty="0">
                <a:latin typeface="Alexandria SemiBold" pitchFamily="2" charset="-78"/>
                <a:cs typeface="Alexandria SemiBold" pitchFamily="2" charset="-78"/>
              </a:rPr>
              <a:t>كافة </a:t>
            </a:r>
            <a:r>
              <a:rPr lang="ar-SA" dirty="0" smtClean="0">
                <a:latin typeface="Alexandria SemiBold" pitchFamily="2" charset="-78"/>
                <a:cs typeface="Alexandria SemiBold" pitchFamily="2" charset="-78"/>
              </a:rPr>
              <a:t>مجالات الحياة السياسية والاقتصادية والرياضية والاجتماعية </a:t>
            </a:r>
            <a:r>
              <a:rPr lang="ar-SA" dirty="0">
                <a:latin typeface="Alexandria SemiBold" pitchFamily="2" charset="-78"/>
                <a:cs typeface="Alexandria SemiBold" pitchFamily="2" charset="-78"/>
              </a:rPr>
              <a:t>. </a:t>
            </a:r>
            <a:r>
              <a:rPr lang="ar-SA" dirty="0"/>
              <a:t/>
            </a:r>
            <a:br>
              <a:rPr lang="ar-SA" dirty="0"/>
            </a:br>
            <a:endParaRPr lang="ar-SA" dirty="0" smtClean="0">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121027" y="942138"/>
            <a:ext cx="1378904" cy="584775"/>
          </a:xfrm>
          <a:prstGeom prst="rect">
            <a:avLst/>
          </a:prstGeom>
          <a:noFill/>
        </p:spPr>
        <p:txBody>
          <a:bodyPr wrap="none" rtlCol="0">
            <a:spAutoFit/>
          </a:bodyPr>
          <a:lstStyle/>
          <a:p>
            <a:pPr algn="r"/>
            <a:r>
              <a:rPr lang="ar-SA" sz="3200" b="1" dirty="0" smtClean="0">
                <a:solidFill>
                  <a:srgbClr val="00B0F0"/>
                </a:solidFill>
                <a:latin typeface="Alexandria SemiBold" pitchFamily="2" charset="-78"/>
                <a:cs typeface="Alexandria SemiBold" pitchFamily="2" charset="-78"/>
              </a:rPr>
              <a:t>تمهيد</a:t>
            </a:r>
            <a:endParaRPr lang="en-US" sz="3200" b="1" dirty="0">
              <a:solidFill>
                <a:srgbClr val="00B0F0"/>
              </a:solidFill>
              <a:latin typeface="Alexandria SemiBold" pitchFamily="2" charset="-78"/>
              <a:cs typeface="Alexandria SemiBold"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3725619" y="1227669"/>
            <a:ext cx="917148" cy="338554"/>
          </a:xfrm>
          <a:prstGeom prst="rect">
            <a:avLst/>
          </a:prstGeom>
          <a:noFill/>
        </p:spPr>
        <p:txBody>
          <a:bodyPr wrap="square" rtlCol="0">
            <a:spAutoFit/>
          </a:bodyPr>
          <a:lstStyle/>
          <a:p>
            <a:pPr algn="ctr"/>
            <a:r>
              <a:rPr lang="en-US" sz="1600"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700151" y="1422179"/>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4" name="Picture 13"/>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l="46238" t="29017" r="36593" b="29711"/>
          <a:stretch/>
        </p:blipFill>
        <p:spPr>
          <a:xfrm flipH="1">
            <a:off x="11080187" y="1744855"/>
            <a:ext cx="839487" cy="999549"/>
          </a:xfrm>
          <a:prstGeom prst="rect">
            <a:avLst/>
          </a:prstGeom>
        </p:spPr>
      </p:pic>
    </p:spTree>
    <p:extLst>
      <p:ext uri="{BB962C8B-B14F-4D97-AF65-F5344CB8AC3E}">
        <p14:creationId xmlns:p14="http://schemas.microsoft.com/office/powerpoint/2010/main" val="141186798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65564" y="1677236"/>
            <a:ext cx="9573491" cy="4527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48698"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23873" y="858098"/>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272918" y="106893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565564" y="1928306"/>
            <a:ext cx="9698181" cy="4247317"/>
          </a:xfrm>
          <a:prstGeom prst="rect">
            <a:avLst/>
          </a:prstGeom>
          <a:noFill/>
        </p:spPr>
        <p:txBody>
          <a:bodyPr wrap="square" rtlCol="0">
            <a:spAutoFit/>
          </a:bodyPr>
          <a:lstStyle/>
          <a:p>
            <a:pPr marL="460375" indent="-285750" algn="r" rtl="1">
              <a:lnSpc>
                <a:spcPct val="150000"/>
              </a:lnSpc>
              <a:buFont typeface="Wingdings" panose="05000000000000000000" pitchFamily="2" charset="2"/>
              <a:buChar char="q"/>
            </a:pPr>
            <a:r>
              <a:rPr lang="ar-SA" dirty="0" smtClean="0">
                <a:latin typeface="Alexandria SemiBold" pitchFamily="2" charset="-78"/>
                <a:cs typeface="Alexandria SemiBold" pitchFamily="2" charset="-78"/>
              </a:rPr>
              <a:t>يرى البعض أن الرسوم الساخرة عبارة عن مجموعة من الرسوم التي تتميز بالطرافة وبالقدرة على جذب انتباه القراء ونقل الفكرة إليه، والتعبير عن وجهة نظر معينة، مثلما يعبر الكاتب عن وجهة نظره بالحروف والكلمات. ويعتمد الرسام فيها على الإيجاز والتبسيط وانتقاء صفة بارزة في الشخصية التي يتحدث عنها لتحقيق هدف مهم، وهو أن يفهم القاريء بنظره سريعة خاطفة ما يهدف الرسام إليه في أقصر وقت ممكن وبأقل عدد من الخطوط، وإذا فشل الرسام في ذلك فقد الرسم صفته الأساسية وميزته.</a:t>
            </a:r>
          </a:p>
          <a:p>
            <a:pPr marL="460375" indent="-285750" algn="r" rtl="1">
              <a:lnSpc>
                <a:spcPct val="150000"/>
              </a:lnSpc>
              <a:buFont typeface="Wingdings" panose="05000000000000000000" pitchFamily="2" charset="2"/>
              <a:buChar char="q"/>
            </a:pPr>
            <a:r>
              <a:rPr lang="ar-SA" dirty="0">
                <a:latin typeface="Alexandria SemiBold" pitchFamily="2" charset="-78"/>
                <a:cs typeface="Alexandria SemiBold" pitchFamily="2" charset="-78"/>
              </a:rPr>
              <a:t>فالرسوم الساخرة هي فن بصري </a:t>
            </a:r>
            <a:r>
              <a:rPr lang="en-US" dirty="0">
                <a:latin typeface="Alexandria SemiBold" pitchFamily="2" charset="-78"/>
                <a:cs typeface="Alexandria SemiBold" pitchFamily="2" charset="-78"/>
              </a:rPr>
              <a:t>Visual</a:t>
            </a:r>
            <a:r>
              <a:rPr lang="ar-SA" dirty="0">
                <a:latin typeface="Alexandria SemiBold" pitchFamily="2" charset="-78"/>
                <a:cs typeface="Alexandria SemiBold" pitchFamily="2" charset="-78"/>
              </a:rPr>
              <a:t> يقوم بتوصيل فكرة بسيطة في الشكل عميقة في المضمون، ويجمع بين الخط واللون والظل إلى جانب التعليق، وإن كان في بعض الأحيان نجد الرسم بدون تعليق له ، وأحياناً أخرى يتم استخدام النصوص الطويلة مع الرسم الساخر </a:t>
            </a:r>
            <a:r>
              <a:rPr lang="ar-SA" dirty="0" smtClean="0">
                <a:latin typeface="Alexandria SemiBold" pitchFamily="2" charset="-78"/>
                <a:cs typeface="Alexandria SemiBold" pitchFamily="2" charset="-78"/>
              </a:rPr>
              <a:t>.</a:t>
            </a:r>
          </a:p>
        </p:txBody>
      </p:sp>
      <p:sp>
        <p:nvSpPr>
          <p:cNvPr id="14" name="TextBox 13">
            <a:extLst>
              <a:ext uri="{FF2B5EF4-FFF2-40B4-BE49-F238E27FC236}">
                <a16:creationId xmlns:a16="http://schemas.microsoft.com/office/drawing/2014/main" id="{F9A80F9F-74DB-1D57-04E8-E20E92A09B0A}"/>
              </a:ext>
            </a:extLst>
          </p:cNvPr>
          <p:cNvSpPr txBox="1"/>
          <p:nvPr/>
        </p:nvSpPr>
        <p:spPr>
          <a:xfrm>
            <a:off x="3436604" y="1143684"/>
            <a:ext cx="3037938"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تعريف الرسوم الساخرة</a:t>
            </a:r>
            <a:endParaRPr lang="en-US" sz="28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1906" t="2033" r="79407" b="59548"/>
          <a:stretch/>
        </p:blipFill>
        <p:spPr>
          <a:xfrm>
            <a:off x="0" y="2238131"/>
            <a:ext cx="1889066" cy="2634713"/>
          </a:xfrm>
          <a:prstGeom prst="rect">
            <a:avLst/>
          </a:prstGeom>
        </p:spPr>
      </p:pic>
    </p:spTree>
    <p:extLst>
      <p:ext uri="{BB962C8B-B14F-4D97-AF65-F5344CB8AC3E}">
        <p14:creationId xmlns:p14="http://schemas.microsoft.com/office/powerpoint/2010/main" val="301342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60090" y="1623899"/>
            <a:ext cx="9631880" cy="46687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88731" y="9465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63906" y="1042385"/>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2951" y="125321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681317" y="2019562"/>
            <a:ext cx="9088582" cy="3970318"/>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    </a:t>
            </a:r>
            <a:r>
              <a:rPr lang="ar-EG" dirty="0" smtClean="0">
                <a:latin typeface="Alexandria SemiBold" pitchFamily="2" charset="-78"/>
                <a:cs typeface="Alexandria SemiBold" pitchFamily="2" charset="-78"/>
              </a:rPr>
              <a:t>لاشك </a:t>
            </a:r>
            <a:r>
              <a:rPr lang="ar-EG" dirty="0">
                <a:latin typeface="Alexandria SemiBold" pitchFamily="2" charset="-78"/>
                <a:cs typeface="Alexandria SemiBold" pitchFamily="2" charset="-78"/>
              </a:rPr>
              <a:t>أن </a:t>
            </a:r>
            <a:r>
              <a:rPr lang="ar-SA" dirty="0" smtClean="0">
                <a:latin typeface="Alexandria SemiBold" pitchFamily="2" charset="-78"/>
                <a:cs typeface="Alexandria SemiBold" pitchFamily="2" charset="-78"/>
              </a:rPr>
              <a:t>الرسوم</a:t>
            </a:r>
            <a:r>
              <a:rPr lang="ar-EG" dirty="0" smtClean="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من أقدم الفنون الصحفية التي </a:t>
            </a:r>
            <a:r>
              <a:rPr lang="ar-EG" dirty="0" smtClean="0">
                <a:latin typeface="Alexandria SemiBold" pitchFamily="2" charset="-78"/>
                <a:cs typeface="Alexandria SemiBold" pitchFamily="2" charset="-78"/>
              </a:rPr>
              <a:t>تلعب دورا</a:t>
            </a:r>
            <a:r>
              <a:rPr lang="ar-SA" dirty="0" smtClean="0">
                <a:latin typeface="Alexandria SemiBold" pitchFamily="2" charset="-78"/>
                <a:cs typeface="Alexandria SemiBold" pitchFamily="2" charset="-78"/>
              </a:rPr>
              <a:t>ً</a:t>
            </a:r>
            <a:r>
              <a:rPr lang="ar-EG" dirty="0" smtClean="0">
                <a:latin typeface="Alexandria SemiBold" pitchFamily="2" charset="-78"/>
                <a:cs typeface="Alexandria SemiBold" pitchFamily="2" charset="-78"/>
              </a:rPr>
              <a:t> مهما</a:t>
            </a:r>
            <a:r>
              <a:rPr lang="ar-SA" dirty="0" smtClean="0">
                <a:latin typeface="Alexandria SemiBold" pitchFamily="2" charset="-78"/>
                <a:cs typeface="Alexandria SemiBold" pitchFamily="2" charset="-78"/>
              </a:rPr>
              <a:t>ً</a:t>
            </a:r>
            <a:r>
              <a:rPr lang="ar-EG" dirty="0" smtClean="0">
                <a:latin typeface="Alexandria SemiBold" pitchFamily="2" charset="-78"/>
                <a:cs typeface="Alexandria SemiBold" pitchFamily="2" charset="-78"/>
              </a:rPr>
              <a:t> </a:t>
            </a:r>
            <a:r>
              <a:rPr lang="ar-EG" dirty="0">
                <a:latin typeface="Alexandria SemiBold" pitchFamily="2" charset="-78"/>
                <a:cs typeface="Alexandria SemiBold" pitchFamily="2" charset="-78"/>
              </a:rPr>
              <a:t>فى حياة </a:t>
            </a:r>
            <a:r>
              <a:rPr lang="ar-EG" dirty="0" smtClean="0">
                <a:latin typeface="Alexandria SemiBold" pitchFamily="2" charset="-78"/>
                <a:cs typeface="Alexandria SemiBold" pitchFamily="2" charset="-78"/>
              </a:rPr>
              <a:t>الإنسان</a:t>
            </a:r>
            <a:r>
              <a:rPr lang="ar-SA" dirty="0" smtClean="0">
                <a:latin typeface="Alexandria SemiBold" pitchFamily="2" charset="-78"/>
                <a:cs typeface="Alexandria SemiBold" pitchFamily="2" charset="-78"/>
              </a:rPr>
              <a:t> عبر العصور</a:t>
            </a:r>
            <a:r>
              <a:rPr lang="ar-EG" dirty="0" smtClean="0">
                <a:latin typeface="Alexandria SemiBold" pitchFamily="2" charset="-78"/>
                <a:cs typeface="Alexandria SemiBold" pitchFamily="2" charset="-78"/>
              </a:rPr>
              <a:t> </a:t>
            </a:r>
            <a:r>
              <a:rPr lang="ar-EG" dirty="0">
                <a:latin typeface="Alexandria SemiBold" pitchFamily="2" charset="-78"/>
                <a:cs typeface="Alexandria SemiBold" pitchFamily="2" charset="-78"/>
              </a:rPr>
              <a:t>، ويرجع البعض </a:t>
            </a:r>
            <a:r>
              <a:rPr lang="ar-EG" dirty="0" smtClean="0">
                <a:latin typeface="Alexandria SemiBold" pitchFamily="2" charset="-78"/>
                <a:cs typeface="Alexandria SemiBold" pitchFamily="2" charset="-78"/>
              </a:rPr>
              <a:t>بداية استخدام</a:t>
            </a:r>
            <a:r>
              <a:rPr lang="ar-SA" dirty="0" smtClean="0">
                <a:latin typeface="Alexandria SemiBold" pitchFamily="2" charset="-78"/>
                <a:cs typeface="Alexandria SemiBold" pitchFamily="2" charset="-78"/>
              </a:rPr>
              <a:t>ها </a:t>
            </a:r>
            <a:r>
              <a:rPr lang="ar-EG" dirty="0" smtClean="0">
                <a:latin typeface="Alexandria SemiBold" pitchFamily="2" charset="-78"/>
                <a:cs typeface="Alexandria SemiBold" pitchFamily="2" charset="-78"/>
              </a:rPr>
              <a:t>إلى </a:t>
            </a:r>
            <a:r>
              <a:rPr lang="ar-EG" dirty="0">
                <a:latin typeface="Alexandria SemiBold" pitchFamily="2" charset="-78"/>
                <a:cs typeface="Alexandria SemiBold" pitchFamily="2" charset="-78"/>
              </a:rPr>
              <a:t>عصور ما قبل التاريخ ، خاصة وأن الإنسان يميل بطبعه إلى التعبير </a:t>
            </a:r>
            <a:r>
              <a:rPr lang="ar-EG" dirty="0" smtClean="0">
                <a:latin typeface="Alexandria SemiBold" pitchFamily="2" charset="-78"/>
                <a:cs typeface="Alexandria SemiBold" pitchFamily="2" charset="-78"/>
              </a:rPr>
              <a:t>بالصورة.</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وعرفت الرسوم في بدايتها باسم الكاريكاتير وهو اسم </a:t>
            </a:r>
            <a:r>
              <a:rPr lang="ar-SA" dirty="0">
                <a:latin typeface="Alexandria SemiBold" pitchFamily="2" charset="-78"/>
                <a:cs typeface="Alexandria SemiBold" pitchFamily="2" charset="-78"/>
              </a:rPr>
              <a:t>مشتق من الكلمة الإيطالية "</a:t>
            </a:r>
            <a:r>
              <a:rPr lang="ar-SA" dirty="0" smtClean="0">
                <a:latin typeface="Alexandria SemiBold" pitchFamily="2" charset="-78"/>
                <a:cs typeface="Alexandria SemiBold" pitchFamily="2" charset="-78"/>
              </a:rPr>
              <a:t>كاريكاتر" </a:t>
            </a:r>
            <a:r>
              <a:rPr lang="en-US" dirty="0" smtClean="0">
                <a:latin typeface="Alexandria SemiBold" pitchFamily="2" charset="-78"/>
                <a:cs typeface="Alexandria SemiBold" pitchFamily="2" charset="-78"/>
              </a:rPr>
              <a:t>(</a:t>
            </a:r>
            <a:r>
              <a:rPr lang="en-US" dirty="0" err="1" smtClean="0">
                <a:latin typeface="Alexandria SemiBold" pitchFamily="2" charset="-78"/>
                <a:cs typeface="Alexandria SemiBold" pitchFamily="2" charset="-78"/>
              </a:rPr>
              <a:t>Caricatre</a:t>
            </a:r>
            <a:r>
              <a:rPr lang="en-US" dirty="0">
                <a:latin typeface="Alexandria SemiBold" pitchFamily="2" charset="-78"/>
                <a:cs typeface="Alexandria SemiBold" pitchFamily="2" charset="-78"/>
              </a:rPr>
              <a:t>)، </a:t>
            </a:r>
            <a:r>
              <a:rPr lang="ar-SA" dirty="0">
                <a:latin typeface="Alexandria SemiBold" pitchFamily="2" charset="-78"/>
                <a:cs typeface="Alexandria SemiBold" pitchFamily="2" charset="-78"/>
              </a:rPr>
              <a:t>التي تعني " المبالغة، أو "</a:t>
            </a:r>
            <a:r>
              <a:rPr lang="ar-SA" dirty="0" smtClean="0">
                <a:latin typeface="Alexandria SemiBold" pitchFamily="2" charset="-78"/>
                <a:cs typeface="Alexandria SemiBold" pitchFamily="2" charset="-78"/>
              </a:rPr>
              <a:t>تحمَّل الزائد" </a:t>
            </a:r>
            <a:r>
              <a:rPr lang="ar-SA" dirty="0">
                <a:latin typeface="Alexandria SemiBold" pitchFamily="2" charset="-78"/>
                <a:cs typeface="Alexandria SemiBold" pitchFamily="2" charset="-78"/>
              </a:rPr>
              <a:t>(</a:t>
            </a:r>
            <a:r>
              <a:rPr lang="en-US" dirty="0">
                <a:latin typeface="Alexandria SemiBold" pitchFamily="2" charset="-78"/>
                <a:cs typeface="Alexandria SemiBold" pitchFamily="2" charset="-78"/>
              </a:rPr>
              <a:t>Overload </a:t>
            </a:r>
            <a:r>
              <a:rPr lang="ar-SA" dirty="0">
                <a:latin typeface="Alexandria SemiBold" pitchFamily="2" charset="-78"/>
                <a:cs typeface="Alexandria SemiBold" pitchFamily="2" charset="-78"/>
              </a:rPr>
              <a:t>) وكان موسيني (</a:t>
            </a:r>
            <a:r>
              <a:rPr lang="en-US" dirty="0">
                <a:latin typeface="Alexandria SemiBold" pitchFamily="2" charset="-78"/>
                <a:cs typeface="Alexandria SemiBold" pitchFamily="2" charset="-78"/>
              </a:rPr>
              <a:t>M0sini) </a:t>
            </a:r>
            <a:r>
              <a:rPr lang="ar-SA" dirty="0">
                <a:latin typeface="Alexandria SemiBold" pitchFamily="2" charset="-78"/>
                <a:cs typeface="Alexandria SemiBold" pitchFamily="2" charset="-78"/>
              </a:rPr>
              <a:t>) أول من استخدمها عام </a:t>
            </a:r>
            <a:r>
              <a:rPr lang="ar-SA" dirty="0" smtClean="0">
                <a:latin typeface="Alexandria SemiBold" pitchFamily="2" charset="-78"/>
                <a:cs typeface="Alexandria SemiBold" pitchFamily="2" charset="-78"/>
              </a:rPr>
              <a:t>1646</a:t>
            </a:r>
            <a:r>
              <a:rPr lang="ar-EG" dirty="0" smtClean="0">
                <a:latin typeface="Alexandria SemiBold" pitchFamily="2" charset="-78"/>
                <a:cs typeface="Alexandria SemiBold" pitchFamily="2" charset="-78"/>
              </a:rPr>
              <a:t>. </a:t>
            </a:r>
            <a:endParaRPr lang="ar-SA" dirty="0" smtClean="0">
              <a:latin typeface="Alexandria SemiBold" pitchFamily="2" charset="-78"/>
              <a:cs typeface="Alexandria SemiBold" pitchFamily="2" charset="-78"/>
            </a:endParaRPr>
          </a:p>
          <a:p>
            <a:pPr algn="r" rtl="1">
              <a:lnSpc>
                <a:spcPct val="150000"/>
              </a:lnSpc>
            </a:pPr>
            <a:endParaRPr lang="ar-SA" sz="600" dirty="0">
              <a:latin typeface="Alexandria SemiBold" pitchFamily="2" charset="-78"/>
              <a:cs typeface="Alexandria SemiBold" pitchFamily="2" charset="-78"/>
            </a:endParaRPr>
          </a:p>
          <a:p>
            <a:pPr algn="r" rtl="1">
              <a:lnSpc>
                <a:spcPct val="150000"/>
              </a:lnSpc>
            </a:pPr>
            <a:r>
              <a:rPr lang="en-US" dirty="0" smtClean="0">
                <a:latin typeface="Alexandria SemiBold" pitchFamily="2" charset="-78"/>
                <a:cs typeface="Alexandria SemiBold" pitchFamily="2" charset="-78"/>
              </a:rPr>
              <a:t>   </a:t>
            </a:r>
            <a:r>
              <a:rPr lang="ar-EG" dirty="0" smtClean="0">
                <a:latin typeface="Alexandria SemiBold" pitchFamily="2" charset="-78"/>
                <a:cs typeface="Alexandria SemiBold" pitchFamily="2" charset="-78"/>
              </a:rPr>
              <a:t>غير </a:t>
            </a:r>
            <a:r>
              <a:rPr lang="ar-EG" dirty="0">
                <a:latin typeface="Alexandria SemiBold" pitchFamily="2" charset="-78"/>
                <a:cs typeface="Alexandria SemiBold" pitchFamily="2" charset="-78"/>
              </a:rPr>
              <a:t>أن </a:t>
            </a:r>
            <a:r>
              <a:rPr lang="ar-SA" dirty="0" smtClean="0">
                <a:latin typeface="Alexandria SemiBold" pitchFamily="2" charset="-78"/>
                <a:cs typeface="Alexandria SemiBold" pitchFamily="2" charset="-78"/>
              </a:rPr>
              <a:t>الرسوم الساخرة </a:t>
            </a:r>
            <a:r>
              <a:rPr lang="ar-EG" dirty="0" smtClean="0">
                <a:latin typeface="Alexandria SemiBold" pitchFamily="2" charset="-78"/>
                <a:cs typeface="Alexandria SemiBold" pitchFamily="2" charset="-78"/>
              </a:rPr>
              <a:t>بمعناها </a:t>
            </a:r>
            <a:r>
              <a:rPr lang="ar-EG" dirty="0">
                <a:latin typeface="Alexandria SemiBold" pitchFamily="2" charset="-78"/>
                <a:cs typeface="Alexandria SemiBold" pitchFamily="2" charset="-78"/>
              </a:rPr>
              <a:t>الحقيقى جاءت نتيجة الأحداث السياسية . وبدأ ظهورها فى السنوات التى سبقت حرب الاستقلال ـ أى </a:t>
            </a:r>
            <a:r>
              <a:rPr lang="ar-EG" dirty="0" smtClean="0">
                <a:latin typeface="Alexandria SemiBold" pitchFamily="2" charset="-78"/>
                <a:cs typeface="Alexandria SemiBold" pitchFamily="2" charset="-78"/>
              </a:rPr>
              <a:t>فى القرن </a:t>
            </a:r>
            <a:r>
              <a:rPr lang="ar-EG" dirty="0">
                <a:latin typeface="Alexandria SemiBold" pitchFamily="2" charset="-78"/>
                <a:cs typeface="Alexandria SemiBold" pitchFamily="2" charset="-78"/>
              </a:rPr>
              <a:t>الثامن عشر ـ </a:t>
            </a:r>
            <a:r>
              <a:rPr lang="ar-EG" dirty="0" smtClean="0">
                <a:latin typeface="Alexandria SemiBold" pitchFamily="2" charset="-78"/>
                <a:cs typeface="Alexandria SemiBold" pitchFamily="2" charset="-78"/>
              </a:rPr>
              <a:t>و</a:t>
            </a:r>
            <a:r>
              <a:rPr lang="ar-SA" dirty="0" smtClean="0">
                <a:latin typeface="Alexandria SemiBold" pitchFamily="2" charset="-78"/>
                <a:cs typeface="Alexandria SemiBold" pitchFamily="2" charset="-78"/>
              </a:rPr>
              <a:t>كانت</a:t>
            </a:r>
            <a:r>
              <a:rPr lang="ar-EG" dirty="0" smtClean="0">
                <a:latin typeface="Alexandria SemiBold" pitchFamily="2" charset="-78"/>
                <a:cs typeface="Alexandria SemiBold" pitchFamily="2" charset="-78"/>
              </a:rPr>
              <a:t> </a:t>
            </a:r>
            <a:r>
              <a:rPr lang="ar-EG" dirty="0">
                <a:latin typeface="Alexandria SemiBold" pitchFamily="2" charset="-78"/>
                <a:cs typeface="Alexandria SemiBold" pitchFamily="2" charset="-78"/>
              </a:rPr>
              <a:t>عبارة عن كارتون سياسى رسمه الفنان بنجامين فرانكلين </a:t>
            </a:r>
            <a:r>
              <a:rPr lang="en-US" dirty="0">
                <a:latin typeface="Alexandria SemiBold" pitchFamily="2" charset="-78"/>
                <a:cs typeface="Alexandria SemiBold" pitchFamily="2" charset="-78"/>
              </a:rPr>
              <a:t>(</a:t>
            </a:r>
            <a:r>
              <a:rPr lang="en-US" dirty="0" err="1">
                <a:latin typeface="Alexandria SemiBold" pitchFamily="2" charset="-78"/>
                <a:cs typeface="Alexandria SemiBold" pitchFamily="2" charset="-78"/>
              </a:rPr>
              <a:t>B.Franklin</a:t>
            </a:r>
            <a:r>
              <a:rPr lang="en-US" dirty="0">
                <a:latin typeface="Alexandria SemiBold" pitchFamily="2" charset="-78"/>
                <a:cs typeface="Alexandria SemiBold" pitchFamily="2" charset="-78"/>
              </a:rPr>
              <a:t>)</a:t>
            </a:r>
            <a:r>
              <a:rPr lang="ar-EG" dirty="0">
                <a:latin typeface="Alexandria SemiBold" pitchFamily="2" charset="-78"/>
                <a:cs typeface="Alexandria SemiBold" pitchFamily="2" charset="-78"/>
              </a:rPr>
              <a:t> ، ونشر فى صحيفة </a:t>
            </a:r>
            <a:r>
              <a:rPr lang="ar-EG" dirty="0" smtClean="0">
                <a:latin typeface="Alexandria SemiBold" pitchFamily="2" charset="-78"/>
                <a:cs typeface="Alexandria SemiBold" pitchFamily="2" charset="-78"/>
              </a:rPr>
              <a:t>"بنسلفانيا </a:t>
            </a:r>
            <a:r>
              <a:rPr lang="ar-EG" dirty="0">
                <a:latin typeface="Alexandria SemiBold" pitchFamily="2" charset="-78"/>
                <a:cs typeface="Alexandria SemiBold" pitchFamily="2" charset="-78"/>
              </a:rPr>
              <a:t>جازيت " الأمريكية فى مايو 1754 . </a:t>
            </a:r>
            <a:endParaRPr lang="ar-SA" dirty="0">
              <a:latin typeface="Alexandria SemiBold" pitchFamily="2" charset="-78"/>
              <a:cs typeface="Alexandria SemiBold" pitchFamily="2" charset="-78"/>
            </a:endParaRPr>
          </a:p>
        </p:txBody>
      </p:sp>
      <p:pic>
        <p:nvPicPr>
          <p:cNvPr id="11" name="Picture 10"/>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616" t="20497" r="69585"/>
          <a:stretch/>
        </p:blipFill>
        <p:spPr>
          <a:xfrm>
            <a:off x="144647" y="1441053"/>
            <a:ext cx="2248541" cy="5034423"/>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198728" y="1113063"/>
            <a:ext cx="3781158"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نشأة وتطور الرسوم الساخرة</a:t>
            </a:r>
            <a:endParaRPr lang="en-US" sz="28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27397879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2BC869EB-5623-4AA1-9123-4AF9DF916049}"/>
              </a:ext>
            </a:extLst>
          </p:cNvPr>
          <p:cNvSpPr/>
          <p:nvPr/>
        </p:nvSpPr>
        <p:spPr>
          <a:xfrm>
            <a:off x="6306078" y="1608965"/>
            <a:ext cx="4617428" cy="44524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70154" y="1653329"/>
            <a:ext cx="5337163" cy="4408073"/>
          </a:xfrm>
          <a:prstGeom prst="roundRect">
            <a:avLst>
              <a:gd name="adj" fmla="val 6140"/>
            </a:avLst>
          </a:prstGeom>
          <a:solidFill>
            <a:srgbClr val="002060"/>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6404838" y="1785979"/>
            <a:ext cx="4419908" cy="4247317"/>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    </a:t>
            </a:r>
            <a:r>
              <a:rPr lang="ar-EG" dirty="0">
                <a:latin typeface="Alexandria SemiBold" pitchFamily="2" charset="-78"/>
                <a:cs typeface="Alexandria SemiBold" pitchFamily="2" charset="-78"/>
              </a:rPr>
              <a:t>ويمثل الرسم </a:t>
            </a:r>
            <a:r>
              <a:rPr lang="ar-EG" dirty="0" smtClean="0">
                <a:latin typeface="Alexandria SemiBold" pitchFamily="2" charset="-78"/>
                <a:cs typeface="Alexandria SemiBold" pitchFamily="2" charset="-78"/>
              </a:rPr>
              <a:t>ثعبانا</a:t>
            </a:r>
            <a:r>
              <a:rPr lang="ar-SA" dirty="0">
                <a:latin typeface="Alexandria SemiBold" pitchFamily="2" charset="-78"/>
                <a:cs typeface="Alexandria SemiBold" pitchFamily="2" charset="-78"/>
              </a:rPr>
              <a:t>ً</a:t>
            </a:r>
            <a:r>
              <a:rPr lang="ar-EG" dirty="0" smtClean="0">
                <a:latin typeface="Alexandria SemiBold" pitchFamily="2" charset="-78"/>
                <a:cs typeface="Alexandria SemiBold" pitchFamily="2" charset="-78"/>
              </a:rPr>
              <a:t> مقطعا</a:t>
            </a:r>
            <a:r>
              <a:rPr lang="ar-SA" dirty="0" smtClean="0">
                <a:latin typeface="Alexandria SemiBold" pitchFamily="2" charset="-78"/>
                <a:cs typeface="Alexandria SemiBold" pitchFamily="2" charset="-78"/>
              </a:rPr>
              <a:t>ً</a:t>
            </a:r>
            <a:r>
              <a:rPr lang="ar-EG" dirty="0" smtClean="0">
                <a:latin typeface="Alexandria SemiBold" pitchFamily="2" charset="-78"/>
                <a:cs typeface="Alexandria SemiBold" pitchFamily="2" charset="-78"/>
              </a:rPr>
              <a:t> </a:t>
            </a:r>
            <a:r>
              <a:rPr lang="ar-EG" dirty="0">
                <a:latin typeface="Alexandria SemiBold" pitchFamily="2" charset="-78"/>
                <a:cs typeface="Alexandria SemiBold" pitchFamily="2" charset="-78"/>
              </a:rPr>
              <a:t>إلى ثمانية أجزاء ترمز إلى المستعمرات الأمريكية </a:t>
            </a:r>
            <a:r>
              <a:rPr lang="ar-EG" dirty="0" smtClean="0">
                <a:latin typeface="Alexandria SemiBold" pitchFamily="2" charset="-78"/>
                <a:cs typeface="Alexandria SemiBold" pitchFamily="2" charset="-78"/>
              </a:rPr>
              <a:t>فى </a:t>
            </a:r>
            <a:r>
              <a:rPr lang="ar-EG" dirty="0">
                <a:latin typeface="Alexandria SemiBold" pitchFamily="2" charset="-78"/>
                <a:cs typeface="Alexandria SemiBold" pitchFamily="2" charset="-78"/>
              </a:rPr>
              <a:t>ذلك </a:t>
            </a:r>
            <a:r>
              <a:rPr lang="ar-EG" dirty="0" smtClean="0">
                <a:latin typeface="Alexandria SemiBold" pitchFamily="2" charset="-78"/>
                <a:cs typeface="Alexandria SemiBold" pitchFamily="2" charset="-78"/>
              </a:rPr>
              <a:t>الوقت</a:t>
            </a:r>
            <a:r>
              <a:rPr lang="ar-SA" dirty="0" smtClean="0">
                <a:latin typeface="Alexandria SemiBold" pitchFamily="2" charset="-78"/>
                <a:cs typeface="Alexandria SemiBold" pitchFamily="2" charset="-78"/>
              </a:rPr>
              <a:t>.</a:t>
            </a:r>
            <a:r>
              <a:rPr lang="ar-EG" dirty="0" smtClean="0">
                <a:latin typeface="Alexandria SemiBold" pitchFamily="2" charset="-78"/>
                <a:cs typeface="Alexandria SemiBold" pitchFamily="2" charset="-78"/>
              </a:rPr>
              <a:t> </a:t>
            </a:r>
            <a:r>
              <a:rPr lang="ar-EG" dirty="0">
                <a:latin typeface="Alexandria SemiBold" pitchFamily="2" charset="-78"/>
                <a:cs typeface="Alexandria SemiBold" pitchFamily="2" charset="-78"/>
              </a:rPr>
              <a:t>وكتب تحته </a:t>
            </a:r>
            <a:r>
              <a:rPr lang="ar-SA" dirty="0">
                <a:latin typeface="Alexandria SemiBold" pitchFamily="2" charset="-78"/>
                <a:cs typeface="Alexandria SemiBold" pitchFamily="2" charset="-78"/>
              </a:rPr>
              <a:t>" </a:t>
            </a:r>
            <a:r>
              <a:rPr lang="ar-EG" dirty="0">
                <a:latin typeface="Alexandria SemiBold" pitchFamily="2" charset="-78"/>
                <a:cs typeface="Alexandria SemiBold" pitchFamily="2" charset="-78"/>
              </a:rPr>
              <a:t>الاتحاد أو الموت " </a:t>
            </a:r>
            <a:r>
              <a:rPr lang="en-US" dirty="0">
                <a:latin typeface="Alexandria SemiBold" pitchFamily="2" charset="-78"/>
                <a:cs typeface="Alexandria SemiBold" pitchFamily="2" charset="-78"/>
              </a:rPr>
              <a:t>( Join or Die )</a:t>
            </a:r>
            <a:r>
              <a:rPr lang="ar-EG" dirty="0">
                <a:latin typeface="Alexandria SemiBold" pitchFamily="2" charset="-78"/>
                <a:cs typeface="Alexandria SemiBold" pitchFamily="2" charset="-78"/>
              </a:rPr>
              <a:t> </a:t>
            </a:r>
            <a:r>
              <a:rPr lang="ar-EG" dirty="0" smtClean="0">
                <a:latin typeface="Alexandria SemiBold" pitchFamily="2" charset="-78"/>
                <a:cs typeface="Alexandria SemiBold" pitchFamily="2" charset="-78"/>
              </a:rPr>
              <a:t>.</a:t>
            </a:r>
            <a:endParaRPr lang="ar-SA" dirty="0" smtClean="0">
              <a:latin typeface="Alexandria SemiBold" pitchFamily="2" charset="-78"/>
              <a:cs typeface="Alexandria SemiBold" pitchFamily="2" charset="-78"/>
            </a:endParaRPr>
          </a:p>
          <a:p>
            <a:pPr algn="r" rtl="1">
              <a:lnSpc>
                <a:spcPct val="150000"/>
              </a:lnSpc>
            </a:pPr>
            <a:r>
              <a:rPr lang="ar-EG" dirty="0" smtClean="0">
                <a:latin typeface="Alexandria SemiBold" pitchFamily="2" charset="-78"/>
                <a:cs typeface="Alexandria SemiBold" pitchFamily="2" charset="-78"/>
              </a:rPr>
              <a:t> </a:t>
            </a:r>
            <a:r>
              <a:rPr lang="ar-EG" dirty="0">
                <a:latin typeface="Alexandria SemiBold" pitchFamily="2" charset="-78"/>
                <a:cs typeface="Alexandria SemiBold" pitchFamily="2" charset="-78"/>
              </a:rPr>
              <a:t>وكان الغرض منه حث المستعمرات على القيام بعمل مشترك فى الحرب التى كانت متوقعه مع الفرنسيين وحلفائهم من الهنود الحمر . وقد لعب هذا الرسم دورا مهما أثناء كفاح المستعمرات الأمريكية للاستقلال عن بريطانيا</a:t>
            </a:r>
            <a:endParaRPr lang="ar-SA" dirty="0">
              <a:latin typeface="Alexandria SemiBold" pitchFamily="2" charset="-78"/>
              <a:cs typeface="Alexandria SemiBold" pitchFamily="2" charset="-78"/>
            </a:endParaRPr>
          </a:p>
        </p:txBody>
      </p:sp>
      <p:pic>
        <p:nvPicPr>
          <p:cNvPr id="1026" name="Picture 2" descr="clip_image00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3836" y="1917998"/>
            <a:ext cx="5168384" cy="36835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2" name="Rectangle 1"/>
          <p:cNvSpPr/>
          <p:nvPr/>
        </p:nvSpPr>
        <p:spPr>
          <a:xfrm>
            <a:off x="1623807" y="5658465"/>
            <a:ext cx="3908442" cy="307777"/>
          </a:xfrm>
          <a:prstGeom prst="rect">
            <a:avLst/>
          </a:prstGeom>
        </p:spPr>
        <p:txBody>
          <a:bodyPr wrap="none">
            <a:spAutoFit/>
          </a:bodyPr>
          <a:lstStyle/>
          <a:p>
            <a:pPr algn="r"/>
            <a:r>
              <a:rPr lang="ar-EG" sz="1400" b="1" dirty="0">
                <a:solidFill>
                  <a:schemeClr val="bg1"/>
                </a:solidFill>
                <a:latin typeface="Alexandria Black" pitchFamily="2" charset="-78"/>
                <a:cs typeface="Alexandria Black" pitchFamily="2" charset="-78"/>
              </a:rPr>
              <a:t>أول كارتون سياسى فى الصحف الأمريكية</a:t>
            </a:r>
            <a:endParaRPr lang="ar-SA" sz="1400" dirty="0">
              <a:solidFill>
                <a:schemeClr val="bg1"/>
              </a:solidFill>
              <a:latin typeface="Alexandria Black" pitchFamily="2" charset="-78"/>
              <a:cs typeface="Alexandria Black"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93836" y="8594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2951" y="125321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63906" y="1042385"/>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F9A80F9F-74DB-1D57-04E8-E20E92A09B0A}"/>
              </a:ext>
            </a:extLst>
          </p:cNvPr>
          <p:cNvSpPr txBox="1"/>
          <p:nvPr/>
        </p:nvSpPr>
        <p:spPr>
          <a:xfrm>
            <a:off x="2198728" y="1113063"/>
            <a:ext cx="3781158"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نشأة وتطور الرسوم الساخرة</a:t>
            </a:r>
            <a:endParaRPr lang="en-US" sz="28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552271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247482" y="1623899"/>
            <a:ext cx="7844488" cy="46687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88731" y="9465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63906" y="1042385"/>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2951" y="125321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3308295" y="1656126"/>
            <a:ext cx="7614829" cy="4662815"/>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 </a:t>
            </a:r>
            <a:r>
              <a:rPr lang="ar-EG" dirty="0">
                <a:latin typeface="Alexandria SemiBold" pitchFamily="2" charset="-78"/>
                <a:cs typeface="Alexandria SemiBold" pitchFamily="2" charset="-78"/>
              </a:rPr>
              <a:t>ففى العصر الفرعونى</a:t>
            </a:r>
            <a:r>
              <a:rPr lang="ar-SA" dirty="0">
                <a:latin typeface="Alexandria SemiBold" pitchFamily="2" charset="-78"/>
                <a:cs typeface="Alexandria SemiBold" pitchFamily="2" charset="-78"/>
              </a:rPr>
              <a:t>: </a:t>
            </a:r>
            <a:r>
              <a:rPr lang="ar-EG" dirty="0">
                <a:latin typeface="Alexandria SemiBold" pitchFamily="2" charset="-78"/>
                <a:cs typeface="Alexandria SemiBold" pitchFamily="2" charset="-78"/>
              </a:rPr>
              <a:t>عرف الإنسان قيمة </a:t>
            </a:r>
            <a:r>
              <a:rPr lang="ar-SA" dirty="0">
                <a:latin typeface="Alexandria SemiBold" pitchFamily="2" charset="-78"/>
                <a:cs typeface="Alexandria SemiBold" pitchFamily="2" charset="-78"/>
              </a:rPr>
              <a:t>الرسوم</a:t>
            </a:r>
            <a:r>
              <a:rPr lang="ar-EG" dirty="0">
                <a:latin typeface="Alexandria SemiBold" pitchFamily="2" charset="-78"/>
                <a:cs typeface="Alexandria SemiBold" pitchFamily="2" charset="-78"/>
              </a:rPr>
              <a:t> عندما سجل أنباء انتصاراته ومغامراته على جدران الكهوف , كما سجل أعماله الحربية ـ</a:t>
            </a:r>
            <a:r>
              <a:rPr lang="ar-SA" dirty="0">
                <a:latin typeface="Alexandria SemiBold" pitchFamily="2" charset="-78"/>
                <a:cs typeface="Alexandria SemiBold" pitchFamily="2" charset="-78"/>
              </a:rPr>
              <a:t>ــ</a:t>
            </a:r>
            <a:r>
              <a:rPr lang="ar-EG" dirty="0">
                <a:latin typeface="Alexandria SemiBold" pitchFamily="2" charset="-78"/>
                <a:cs typeface="Alexandria SemiBold" pitchFamily="2" charset="-78"/>
              </a:rPr>
              <a:t> من غزو وتوسع وحروب خارجية ـ</a:t>
            </a:r>
            <a:r>
              <a:rPr lang="ar-SA" dirty="0">
                <a:latin typeface="Alexandria SemiBold" pitchFamily="2" charset="-78"/>
                <a:cs typeface="Alexandria SemiBold" pitchFamily="2" charset="-78"/>
              </a:rPr>
              <a:t>ـــ</a:t>
            </a:r>
            <a:r>
              <a:rPr lang="ar-EG" dirty="0">
                <a:latin typeface="Alexandria SemiBold" pitchFamily="2" charset="-78"/>
                <a:cs typeface="Alexandria SemiBold" pitchFamily="2" charset="-78"/>
              </a:rPr>
              <a:t> فى المقابر الفرعونية . وكان ذلك بمثابة تاريخ محفوظ ومرسوم تتوارثه </a:t>
            </a:r>
            <a:r>
              <a:rPr lang="ar-EG" dirty="0" smtClean="0">
                <a:latin typeface="Alexandria SemiBold" pitchFamily="2" charset="-78"/>
                <a:cs typeface="Alexandria SemiBold" pitchFamily="2" charset="-78"/>
              </a:rPr>
              <a:t>الأجيال.</a:t>
            </a:r>
            <a:r>
              <a:rPr lang="ar-SA" dirty="0" smtClean="0">
                <a:latin typeface="Alexandria SemiBold" pitchFamily="2" charset="-78"/>
                <a:cs typeface="Alexandria SemiBold" pitchFamily="2" charset="-78"/>
              </a:rPr>
              <a:t>ومن أكثر الرسوم شيوعاً كان رسم كروكيًّا </a:t>
            </a:r>
            <a:r>
              <a:rPr lang="ar-SA" dirty="0">
                <a:latin typeface="Alexandria SemiBold" pitchFamily="2" charset="-78"/>
                <a:cs typeface="Alexandria SemiBold" pitchFamily="2" charset="-78"/>
              </a:rPr>
              <a:t>لصراع بين القطط والفئران، </a:t>
            </a:r>
            <a:r>
              <a:rPr lang="ar-SA" dirty="0" smtClean="0">
                <a:latin typeface="Alexandria SemiBold" pitchFamily="2" charset="-78"/>
                <a:cs typeface="Alexandria SemiBold" pitchFamily="2" charset="-78"/>
              </a:rPr>
              <a:t>وعكس الرسام أن </a:t>
            </a:r>
            <a:r>
              <a:rPr lang="ar-SA" dirty="0">
                <a:latin typeface="Alexandria SemiBold" pitchFamily="2" charset="-78"/>
                <a:cs typeface="Alexandria SemiBold" pitchFamily="2" charset="-78"/>
              </a:rPr>
              <a:t>الأعداء أو غيرهم من الصغار الشأن قد تجرءوا وحاربوا من هم أقوى </a:t>
            </a:r>
            <a:r>
              <a:rPr lang="ar-SA" dirty="0" smtClean="0">
                <a:latin typeface="Alexandria SemiBold" pitchFamily="2" charset="-78"/>
                <a:cs typeface="Alexandria SemiBold" pitchFamily="2" charset="-78"/>
              </a:rPr>
              <a:t>منهم.         </a:t>
            </a:r>
            <a:r>
              <a:rPr lang="ar-EG" dirty="0" smtClean="0">
                <a:latin typeface="Alexandria SemiBold" pitchFamily="2" charset="-78"/>
                <a:cs typeface="Alexandria SemiBold" pitchFamily="2" charset="-78"/>
              </a:rPr>
              <a:t>أما </a:t>
            </a:r>
            <a:r>
              <a:rPr lang="ar-EG" dirty="0">
                <a:latin typeface="Alexandria SemiBold" pitchFamily="2" charset="-78"/>
                <a:cs typeface="Alexandria SemiBold" pitchFamily="2" charset="-78"/>
              </a:rPr>
              <a:t>بلاد الرافدين فكان يحفر على الألواح الحجرية رسوماً لغزوات الحكام</a:t>
            </a:r>
            <a:r>
              <a:rPr lang="en-US"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a:t>
            </a:r>
          </a:p>
          <a:p>
            <a:pPr algn="r" rtl="1">
              <a:lnSpc>
                <a:spcPct val="150000"/>
              </a:lnSpc>
            </a:pPr>
            <a:r>
              <a:rPr lang="ar-SA" smtClean="0">
                <a:latin typeface="Alexandria SemiBold" pitchFamily="2" charset="-78"/>
                <a:cs typeface="Alexandria SemiBold" pitchFamily="2" charset="-78"/>
              </a:rPr>
              <a:t>وبهذا كانت </a:t>
            </a:r>
            <a:r>
              <a:rPr lang="ar-SA" dirty="0" smtClean="0">
                <a:latin typeface="Alexandria SemiBold" pitchFamily="2" charset="-78"/>
                <a:cs typeface="Alexandria SemiBold" pitchFamily="2" charset="-78"/>
              </a:rPr>
              <a:t>الرسوم في بدايتها تركز على القضايا السياسية كمناهضة الوضع السياسي من احتلال ثم سرعان ما تطورت وتطرقت للموضوعات الاجتماعية مثل التعصب ومناهضة القيم والعادات الغريبة على المجتمع.</a:t>
            </a:r>
            <a:endParaRPr lang="ar-SA" dirty="0">
              <a:latin typeface="Alexandria SemiBold" pitchFamily="2" charset="-78"/>
              <a:cs typeface="Alexandria Semi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2198728" y="1113063"/>
            <a:ext cx="3781158"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نشأة وتطور الرسوم الساخرة</a:t>
            </a:r>
            <a:endParaRPr lang="en-US" sz="28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39919" t="4732" r="43024" b="75268"/>
          <a:stretch/>
        </p:blipFill>
        <p:spPr>
          <a:xfrm rot="3224406" flipH="1">
            <a:off x="-469343" y="2512496"/>
            <a:ext cx="3914278" cy="2833432"/>
          </a:xfrm>
          <a:prstGeom prst="rect">
            <a:avLst/>
          </a:prstGeom>
        </p:spPr>
      </p:pic>
    </p:spTree>
    <p:extLst>
      <p:ext uri="{BB962C8B-B14F-4D97-AF65-F5344CB8AC3E}">
        <p14:creationId xmlns:p14="http://schemas.microsoft.com/office/powerpoint/2010/main" val="1100581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25782" y="1787364"/>
            <a:ext cx="8839200" cy="41978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88731" y="9465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63906" y="1042385"/>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2951" y="125321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925782" y="2038130"/>
            <a:ext cx="8451273" cy="3831818"/>
          </a:xfrm>
          <a:prstGeom prst="rect">
            <a:avLst/>
          </a:prstGeom>
          <a:noFill/>
        </p:spPr>
        <p:txBody>
          <a:bodyPr wrap="square" rtlCol="0">
            <a:spAutoFit/>
          </a:bodyPr>
          <a:lstStyle/>
          <a:p>
            <a:pPr algn="r" rtl="1">
              <a:lnSpc>
                <a:spcPct val="150000"/>
              </a:lnSpc>
            </a:pPr>
            <a:r>
              <a:rPr lang="ar-EG"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أما في </a:t>
            </a:r>
            <a:r>
              <a:rPr lang="ar-SA" dirty="0" smtClean="0">
                <a:latin typeface="Alexandria SemiBold" pitchFamily="2" charset="-78"/>
                <a:cs typeface="Alexandria SemiBold" pitchFamily="2" charset="-78"/>
              </a:rPr>
              <a:t>القرن 19 فقد تطور هذا الفن فى مصر وصدرت </a:t>
            </a:r>
            <a:r>
              <a:rPr lang="ar-SA" dirty="0">
                <a:latin typeface="Alexandria SemiBold" pitchFamily="2" charset="-78"/>
                <a:cs typeface="Alexandria SemiBold" pitchFamily="2" charset="-78"/>
              </a:rPr>
              <a:t>العديد من المجلات </a:t>
            </a:r>
            <a:r>
              <a:rPr lang="ar-SA" dirty="0" smtClean="0">
                <a:latin typeface="Alexandria SemiBold" pitchFamily="2" charset="-78"/>
                <a:cs typeface="Alexandria SemiBold" pitchFamily="2" charset="-78"/>
              </a:rPr>
              <a:t>الساخرة وقد </a:t>
            </a:r>
            <a:r>
              <a:rPr lang="ar-SA" dirty="0">
                <a:latin typeface="Alexandria SemiBold" pitchFamily="2" charset="-78"/>
                <a:cs typeface="Alexandria SemiBold" pitchFamily="2" charset="-78"/>
              </a:rPr>
              <a:t>كان أولها مجلة" أبو نظارة "والتى أصدرها الفنان المصرى "يعقوب صنوع" فى عام 1878، ثم </a:t>
            </a:r>
            <a:r>
              <a:rPr lang="ar-SA" dirty="0" smtClean="0">
                <a:latin typeface="Alexandria SemiBold" pitchFamily="2" charset="-78"/>
                <a:cs typeface="Alexandria SemiBold" pitchFamily="2" charset="-78"/>
              </a:rPr>
              <a:t>مجلة </a:t>
            </a:r>
            <a:r>
              <a:rPr lang="ar-SA" dirty="0">
                <a:latin typeface="Alexandria SemiBold" pitchFamily="2" charset="-78"/>
                <a:cs typeface="Alexandria SemiBold" pitchFamily="2" charset="-78"/>
              </a:rPr>
              <a:t>"اللطائف المصرية"، و"مجلة الكشكول"، ومجلة "خيال الظل"، ومجلة "الفكاهة" ومجلة "الراديو"، ومجلة "البعكوكة".</a:t>
            </a:r>
            <a:r>
              <a:rPr lang="ar-SA" dirty="0" smtClean="0">
                <a:latin typeface="Alexandria SemiBold" pitchFamily="2" charset="-78"/>
                <a:cs typeface="Alexandria SemiBold" pitchFamily="2" charset="-78"/>
              </a:rPr>
              <a:t>واشتهر </a:t>
            </a:r>
            <a:r>
              <a:rPr lang="ar-SA" dirty="0">
                <a:latin typeface="Alexandria SemiBold" pitchFamily="2" charset="-78"/>
                <a:cs typeface="Alexandria SemiBold" pitchFamily="2" charset="-78"/>
              </a:rPr>
              <a:t>العديد من رسامى الكاريكاتير المصريين </a:t>
            </a:r>
            <a:r>
              <a:rPr lang="ar-SA" dirty="0" smtClean="0">
                <a:latin typeface="Alexandria SemiBold" pitchFamily="2" charset="-78"/>
                <a:cs typeface="Alexandria SemiBold" pitchFamily="2" charset="-78"/>
              </a:rPr>
              <a:t>برسوماتهم </a:t>
            </a:r>
            <a:r>
              <a:rPr lang="ar-SA" dirty="0">
                <a:latin typeface="Alexandria SemiBold" pitchFamily="2" charset="-78"/>
                <a:cs typeface="Alexandria SemiBold" pitchFamily="2" charset="-78"/>
              </a:rPr>
              <a:t>المميزة مثل الفنان محمد عبد المنعم </a:t>
            </a:r>
            <a:r>
              <a:rPr lang="ar-SA" dirty="0" smtClean="0">
                <a:latin typeface="Alexandria SemiBold" pitchFamily="2" charset="-78"/>
                <a:cs typeface="Alexandria SemiBold" pitchFamily="2" charset="-78"/>
              </a:rPr>
              <a:t>رخا وأحمد طوغان وصلاح جاهين ومصطفى </a:t>
            </a:r>
            <a:r>
              <a:rPr lang="ar-SA" dirty="0">
                <a:latin typeface="Alexandria SemiBold" pitchFamily="2" charset="-78"/>
                <a:cs typeface="Alexandria SemiBold" pitchFamily="2" charset="-78"/>
              </a:rPr>
              <a:t>حسين، وعمرو سليم وغيرهم. كما </a:t>
            </a:r>
            <a:r>
              <a:rPr lang="ar-SA" dirty="0" smtClean="0">
                <a:latin typeface="Alexandria SemiBold" pitchFamily="2" charset="-78"/>
                <a:cs typeface="Alexandria SemiBold" pitchFamily="2" charset="-78"/>
              </a:rPr>
              <a:t>استخدموا شخصيات نمطية </a:t>
            </a:r>
            <a:r>
              <a:rPr lang="ar-SA" dirty="0">
                <a:latin typeface="Alexandria SemiBold" pitchFamily="2" charset="-78"/>
                <a:cs typeface="Alexandria SemiBold" pitchFamily="2" charset="-78"/>
              </a:rPr>
              <a:t>فى الرسوم </a:t>
            </a:r>
            <a:r>
              <a:rPr lang="ar-SA" dirty="0" smtClean="0">
                <a:latin typeface="Alexandria SemiBold" pitchFamily="2" charset="-78"/>
                <a:cs typeface="Alexandria SemiBold" pitchFamily="2" charset="-78"/>
              </a:rPr>
              <a:t>مثل </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"رفيعة </a:t>
            </a:r>
            <a:r>
              <a:rPr lang="ar-SA" dirty="0">
                <a:latin typeface="Alexandria SemiBold" pitchFamily="2" charset="-78"/>
                <a:cs typeface="Alexandria SemiBold" pitchFamily="2" charset="-78"/>
              </a:rPr>
              <a:t>هانم"، و"المصرى أفندى"، و"ابن </a:t>
            </a:r>
            <a:r>
              <a:rPr lang="ar-SA" dirty="0" smtClean="0">
                <a:latin typeface="Alexandria SemiBold" pitchFamily="2" charset="-78"/>
                <a:cs typeface="Alexandria SemiBold" pitchFamily="2" charset="-78"/>
              </a:rPr>
              <a:t>البلد" وغيرهم </a:t>
            </a:r>
            <a:r>
              <a:rPr lang="ar-SA" dirty="0">
                <a:latin typeface="Alexandria SemiBold" pitchFamily="2" charset="-78"/>
                <a:cs typeface="Alexandria SemiBold" pitchFamily="2" charset="-78"/>
              </a:rPr>
              <a:t>من الشخصيات التى علقت بأذهان </a:t>
            </a:r>
            <a:r>
              <a:rPr lang="ar-SA" dirty="0" smtClean="0">
                <a:latin typeface="Alexandria SemiBold" pitchFamily="2" charset="-78"/>
                <a:cs typeface="Alexandria SemiBold" pitchFamily="2" charset="-78"/>
              </a:rPr>
              <a:t>القراء . </a:t>
            </a:r>
          </a:p>
        </p:txBody>
      </p:sp>
      <p:sp>
        <p:nvSpPr>
          <p:cNvPr id="11" name="TextBox 10">
            <a:extLst>
              <a:ext uri="{FF2B5EF4-FFF2-40B4-BE49-F238E27FC236}">
                <a16:creationId xmlns:a16="http://schemas.microsoft.com/office/drawing/2014/main" id="{F9A80F9F-74DB-1D57-04E8-E20E92A09B0A}"/>
              </a:ext>
            </a:extLst>
          </p:cNvPr>
          <p:cNvSpPr txBox="1"/>
          <p:nvPr/>
        </p:nvSpPr>
        <p:spPr>
          <a:xfrm>
            <a:off x="2254861" y="1207053"/>
            <a:ext cx="3781158"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نشأة وتطور الرسوم الساخرة</a:t>
            </a:r>
            <a:endParaRPr lang="en-US" sz="2800" b="1" dirty="0">
              <a:solidFill>
                <a:srgbClr val="C00000"/>
              </a:solidFill>
              <a:latin typeface="Alexandria ExtraBold" pitchFamily="2" charset="-78"/>
              <a:cs typeface="Alexandria ExtraBold" pitchFamily="2" charset="-78"/>
            </a:endParaRPr>
          </a:p>
        </p:txBody>
      </p:sp>
      <p:pic>
        <p:nvPicPr>
          <p:cNvPr id="13" name="Picture 1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39919" t="4732" r="43024" b="75268"/>
          <a:stretch/>
        </p:blipFill>
        <p:spPr>
          <a:xfrm rot="3224406" flipH="1">
            <a:off x="-562714" y="2696780"/>
            <a:ext cx="2848006" cy="2061589"/>
          </a:xfrm>
          <a:prstGeom prst="rect">
            <a:avLst/>
          </a:prstGeom>
        </p:spPr>
      </p:pic>
    </p:spTree>
    <p:extLst>
      <p:ext uri="{BB962C8B-B14F-4D97-AF65-F5344CB8AC3E}">
        <p14:creationId xmlns:p14="http://schemas.microsoft.com/office/powerpoint/2010/main" val="33158074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48145" y="1623899"/>
            <a:ext cx="10432473" cy="46687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88731" y="9465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63906" y="1042385"/>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2951" y="125321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748144" y="1691572"/>
            <a:ext cx="10432473" cy="4662815"/>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   </a:t>
            </a:r>
            <a:r>
              <a:rPr lang="ar-EG"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أما في العصر الحديث </a:t>
            </a:r>
            <a:r>
              <a:rPr lang="ar-SA" dirty="0" smtClean="0">
                <a:latin typeface="Alexandria SemiBold" pitchFamily="2" charset="-78"/>
                <a:cs typeface="Alexandria SemiBold" pitchFamily="2" charset="-78"/>
              </a:rPr>
              <a:t>ومع </a:t>
            </a:r>
            <a:r>
              <a:rPr lang="ar-SA" dirty="0">
                <a:latin typeface="Alexandria SemiBold" pitchFamily="2" charset="-78"/>
                <a:cs typeface="Alexandria SemiBold" pitchFamily="2" charset="-78"/>
              </a:rPr>
              <a:t>ظهور الإعلام الرقمي برزت عدة </a:t>
            </a:r>
            <a:r>
              <a:rPr lang="ar-SA" dirty="0" smtClean="0">
                <a:latin typeface="Alexandria SemiBold" pitchFamily="2" charset="-78"/>
                <a:cs typeface="Alexandria SemiBold" pitchFamily="2" charset="-78"/>
              </a:rPr>
              <a:t>عوامل </a:t>
            </a:r>
            <a:r>
              <a:rPr lang="ar-SA" dirty="0">
                <a:latin typeface="Alexandria SemiBold" pitchFamily="2" charset="-78"/>
                <a:cs typeface="Alexandria SemiBold" pitchFamily="2" charset="-78"/>
              </a:rPr>
              <a:t>تقنية أثرت </a:t>
            </a:r>
            <a:r>
              <a:rPr lang="ar-SA" dirty="0" smtClean="0">
                <a:latin typeface="Alexandria SemiBold" pitchFamily="2" charset="-78"/>
                <a:cs typeface="Alexandria SemiBold" pitchFamily="2" charset="-78"/>
              </a:rPr>
              <a:t>                      بشكل </a:t>
            </a:r>
            <a:r>
              <a:rPr lang="ar-SA" dirty="0">
                <a:latin typeface="Alexandria SemiBold" pitchFamily="2" charset="-78"/>
                <a:cs typeface="Alexandria SemiBold" pitchFamily="2" charset="-78"/>
              </a:rPr>
              <a:t>كبير على </a:t>
            </a:r>
            <a:r>
              <a:rPr lang="ar-SA" dirty="0" smtClean="0">
                <a:latin typeface="Alexandria SemiBold" pitchFamily="2" charset="-78"/>
                <a:cs typeface="Alexandria SemiBold" pitchFamily="2" charset="-78"/>
              </a:rPr>
              <a:t>تطور الرسوم الساخرة تمثلت فيما يلي: </a:t>
            </a:r>
            <a:endParaRPr lang="ar-SA" dirty="0">
              <a:latin typeface="Alexandria SemiBold" pitchFamily="2" charset="-78"/>
              <a:cs typeface="Alexandria SemiBold" pitchFamily="2" charset="-78"/>
            </a:endParaRPr>
          </a:p>
          <a:p>
            <a:pPr marL="512763" indent="-277813" algn="r" rtl="1">
              <a:lnSpc>
                <a:spcPct val="150000"/>
              </a:lnSpc>
              <a:buFont typeface="Courier New" panose="02070309020205020404" pitchFamily="49" charset="0"/>
              <a:buChar char="o"/>
            </a:pPr>
            <a:r>
              <a:rPr lang="ar-SA" dirty="0">
                <a:solidFill>
                  <a:srgbClr val="FF0000"/>
                </a:solidFill>
                <a:latin typeface="Alexandria SemiBold" pitchFamily="2" charset="-78"/>
                <a:cs typeface="Alexandria SemiBold" pitchFamily="2" charset="-78"/>
              </a:rPr>
              <a:t>ظهور الإنترنت </a:t>
            </a:r>
            <a:r>
              <a:rPr lang="ar-SA" dirty="0">
                <a:latin typeface="Alexandria SemiBold" pitchFamily="2" charset="-78"/>
                <a:cs typeface="Alexandria SemiBold" pitchFamily="2" charset="-78"/>
              </a:rPr>
              <a:t>: أتاح نشر </a:t>
            </a:r>
            <a:r>
              <a:rPr lang="ar-SA" dirty="0" smtClean="0">
                <a:latin typeface="Alexandria SemiBold" pitchFamily="2" charset="-78"/>
                <a:cs typeface="Alexandria SemiBold" pitchFamily="2" charset="-78"/>
              </a:rPr>
              <a:t>الرسوم </a:t>
            </a:r>
            <a:r>
              <a:rPr lang="ar-SA" dirty="0">
                <a:latin typeface="Alexandria SemiBold" pitchFamily="2" charset="-78"/>
                <a:cs typeface="Alexandria SemiBold" pitchFamily="2" charset="-78"/>
              </a:rPr>
              <a:t>في المنصات الإعلامية المختلفة، كما سمح بإنتاج </a:t>
            </a:r>
            <a:r>
              <a:rPr lang="ar-SA" dirty="0" smtClean="0">
                <a:latin typeface="Alexandria SemiBold" pitchFamily="2" charset="-78"/>
                <a:cs typeface="Alexandria SemiBold" pitchFamily="2" charset="-78"/>
              </a:rPr>
              <a:t>رسوم </a:t>
            </a:r>
            <a:r>
              <a:rPr lang="ar-SA" dirty="0">
                <a:latin typeface="Alexandria SemiBold" pitchFamily="2" charset="-78"/>
                <a:cs typeface="Alexandria SemiBold" pitchFamily="2" charset="-78"/>
              </a:rPr>
              <a:t>أكثر تفاعلية مع إمكانية إضافة الوسائط المتعددة</a:t>
            </a:r>
            <a:r>
              <a:rPr lang="ar-SA" dirty="0" smtClean="0">
                <a:latin typeface="Alexandria SemiBold" pitchFamily="2" charset="-78"/>
                <a:cs typeface="Alexandria SemiBold" pitchFamily="2" charset="-78"/>
              </a:rPr>
              <a:t>.</a:t>
            </a:r>
          </a:p>
          <a:p>
            <a:pPr marL="512763" indent="-277813" algn="r" rtl="1">
              <a:lnSpc>
                <a:spcPct val="150000"/>
              </a:lnSpc>
              <a:buFont typeface="Courier New" panose="02070309020205020404" pitchFamily="49" charset="0"/>
              <a:buChar char="o"/>
            </a:pPr>
            <a:r>
              <a:rPr lang="ar-SA" dirty="0">
                <a:solidFill>
                  <a:srgbClr val="FF0000"/>
                </a:solidFill>
                <a:latin typeface="Alexandria SemiBold" pitchFamily="2" charset="-78"/>
                <a:cs typeface="Alexandria SemiBold" pitchFamily="2" charset="-78"/>
              </a:rPr>
              <a:t>ظهور وسائل التواصل الاجتماعي: </a:t>
            </a:r>
            <a:r>
              <a:rPr lang="ar-SA" dirty="0" smtClean="0">
                <a:latin typeface="Alexandria SemiBold" pitchFamily="2" charset="-78"/>
                <a:cs typeface="Alexandria SemiBold" pitchFamily="2" charset="-78"/>
              </a:rPr>
              <a:t>فساعدت منصات مثل </a:t>
            </a:r>
            <a:r>
              <a:rPr lang="en-US" dirty="0" smtClean="0">
                <a:latin typeface="Alexandria SemiBold" pitchFamily="2" charset="-78"/>
                <a:cs typeface="Alexandria SemiBold" pitchFamily="2" charset="-78"/>
              </a:rPr>
              <a:t>Facebook</a:t>
            </a:r>
            <a:r>
              <a:rPr lang="ar-SA" dirty="0" smtClean="0">
                <a:latin typeface="Alexandria SemiBold" pitchFamily="2" charset="-78"/>
                <a:cs typeface="Alexandria SemiBold" pitchFamily="2" charset="-78"/>
              </a:rPr>
              <a:t> في نشر رسوم الساخرة بكافة أنماطها بشكل سريع؛ مما ساعد في زيادة تفاعل القراء معها بالمشاركة والتعليق. كما ظهرت صيغ جديدة للرسوم الساخرة مثل الرسوم المصورة أو ما يطلق عليها "الويب كوميكس" </a:t>
            </a:r>
            <a:r>
              <a:rPr lang="en-US" dirty="0" err="1" smtClean="0">
                <a:latin typeface="Alexandria SemiBold" pitchFamily="2" charset="-78"/>
                <a:cs typeface="Alexandria SemiBold" pitchFamily="2" charset="-78"/>
              </a:rPr>
              <a:t>WebComics</a:t>
            </a:r>
            <a:r>
              <a:rPr lang="ar-SA" dirty="0" smtClean="0">
                <a:latin typeface="Alexandria SemiBold" pitchFamily="2" charset="-78"/>
                <a:cs typeface="Alexandria SemiBold" pitchFamily="2" charset="-78"/>
              </a:rPr>
              <a:t> التي تعتمد على استخدام الرسوم الساخرة والصور معاً في توصيل الفكرة للمتلقي . </a:t>
            </a:r>
          </a:p>
          <a:p>
            <a:pPr marL="234950" algn="r" rtl="1">
              <a:lnSpc>
                <a:spcPct val="150000"/>
              </a:lnSpc>
            </a:pPr>
            <a:r>
              <a:rPr lang="ar-SA" dirty="0" smtClean="0">
                <a:latin typeface="Alexandria SemiBold" pitchFamily="2" charset="-78"/>
                <a:cs typeface="Alexandria SemiBold" pitchFamily="2" charset="-78"/>
              </a:rPr>
              <a:t>ومما </a:t>
            </a:r>
            <a:r>
              <a:rPr lang="ar-SA" dirty="0">
                <a:latin typeface="Alexandria SemiBold" pitchFamily="2" charset="-78"/>
                <a:cs typeface="Alexandria SemiBold" pitchFamily="2" charset="-78"/>
              </a:rPr>
              <a:t>سبق يؤكد أن الرسوم </a:t>
            </a:r>
            <a:r>
              <a:rPr lang="ar-SA" dirty="0" smtClean="0">
                <a:latin typeface="Alexandria SemiBold" pitchFamily="2" charset="-78"/>
                <a:cs typeface="Alexandria SemiBold" pitchFamily="2" charset="-78"/>
              </a:rPr>
              <a:t>الساخرة </a:t>
            </a:r>
            <a:r>
              <a:rPr lang="ar-SA" dirty="0">
                <a:latin typeface="Alexandria SemiBold" pitchFamily="2" charset="-78"/>
                <a:cs typeface="Alexandria SemiBold" pitchFamily="2" charset="-78"/>
              </a:rPr>
              <a:t>كانت على مر العصور لها أهميتها وثقلها، حيث يستطيع الرسام أن يترجم الواقع من خلال الخطوط إلى صور لها دلالات ذات معنى ومغزى. </a:t>
            </a:r>
          </a:p>
        </p:txBody>
      </p:sp>
      <p:sp>
        <p:nvSpPr>
          <p:cNvPr id="11" name="TextBox 10">
            <a:extLst>
              <a:ext uri="{FF2B5EF4-FFF2-40B4-BE49-F238E27FC236}">
                <a16:creationId xmlns:a16="http://schemas.microsoft.com/office/drawing/2014/main" id="{F9A80F9F-74DB-1D57-04E8-E20E92A09B0A}"/>
              </a:ext>
            </a:extLst>
          </p:cNvPr>
          <p:cNvSpPr txBox="1"/>
          <p:nvPr/>
        </p:nvSpPr>
        <p:spPr>
          <a:xfrm>
            <a:off x="2198728" y="1113063"/>
            <a:ext cx="3781158"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نشأة وتطور الرسوم الساخرة</a:t>
            </a:r>
            <a:endParaRPr lang="en-US" sz="28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33625329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65035" y="1623899"/>
            <a:ext cx="8526935" cy="44838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48698"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23873" y="858098"/>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272918" y="106893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772695" y="1856636"/>
            <a:ext cx="8111613" cy="3831818"/>
          </a:xfrm>
          <a:prstGeom prst="rect">
            <a:avLst/>
          </a:prstGeom>
          <a:noFill/>
        </p:spPr>
        <p:txBody>
          <a:bodyPr wrap="square" rtlCol="0">
            <a:spAutoFit/>
          </a:bodyPr>
          <a:lstStyle/>
          <a:p>
            <a:pPr marL="342900" lvl="0" indent="-342900" algn="r" rtl="1">
              <a:lnSpc>
                <a:spcPct val="150000"/>
              </a:lnSpc>
              <a:buFont typeface="+mj-lt"/>
              <a:buAutoNum type="arabicPeriod"/>
            </a:pPr>
            <a:r>
              <a:rPr lang="ar-EG" dirty="0">
                <a:solidFill>
                  <a:schemeClr val="accent1"/>
                </a:solidFill>
                <a:latin typeface="Alexandria SemiBold" pitchFamily="2" charset="-78"/>
                <a:cs typeface="Alexandria SemiBold" pitchFamily="2" charset="-78"/>
              </a:rPr>
              <a:t>أداة لتعبئة الرأى العام </a:t>
            </a:r>
            <a:r>
              <a:rPr lang="ar-EG" dirty="0" smtClean="0">
                <a:latin typeface="Alexandria SemiBold" pitchFamily="2" charset="-78"/>
                <a:cs typeface="Alexandria SemiBold" pitchFamily="2" charset="-78"/>
              </a:rPr>
              <a:t>:</a:t>
            </a:r>
            <a:r>
              <a:rPr lang="ar-SA" dirty="0" smtClean="0">
                <a:latin typeface="Alexandria SemiBold" pitchFamily="2" charset="-78"/>
                <a:cs typeface="Alexandria SemiBold" pitchFamily="2" charset="-78"/>
              </a:rPr>
              <a:t> </a:t>
            </a:r>
            <a:r>
              <a:rPr lang="ar-EG" dirty="0" smtClean="0">
                <a:latin typeface="Alexandria SemiBold" pitchFamily="2" charset="-78"/>
                <a:cs typeface="Alexandria SemiBold" pitchFamily="2" charset="-78"/>
              </a:rPr>
              <a:t>فيمكن ل</a:t>
            </a:r>
            <a:r>
              <a:rPr lang="ar-SA" dirty="0" smtClean="0">
                <a:latin typeface="Alexandria SemiBold" pitchFamily="2" charset="-78"/>
                <a:cs typeface="Alexandria SemiBold" pitchFamily="2" charset="-78"/>
              </a:rPr>
              <a:t>رسم</a:t>
            </a:r>
            <a:r>
              <a:rPr lang="ar-EG" dirty="0" smtClean="0">
                <a:latin typeface="Alexandria SemiBold" pitchFamily="2" charset="-78"/>
                <a:cs typeface="Alexandria SemiBold" pitchFamily="2" charset="-78"/>
              </a:rPr>
              <a:t> واحد</a:t>
            </a:r>
            <a:r>
              <a:rPr lang="ar-SA" dirty="0" smtClean="0">
                <a:latin typeface="Alexandria SemiBold" pitchFamily="2" charset="-78"/>
                <a:cs typeface="Alexandria SemiBold" pitchFamily="2" charset="-78"/>
              </a:rPr>
              <a:t> </a:t>
            </a:r>
            <a:r>
              <a:rPr lang="ar-EG" dirty="0" smtClean="0">
                <a:latin typeface="Alexandria SemiBold" pitchFamily="2" charset="-78"/>
                <a:cs typeface="Alexandria SemiBold" pitchFamily="2" charset="-78"/>
              </a:rPr>
              <a:t>أن </a:t>
            </a:r>
            <a:r>
              <a:rPr lang="ar-SA" dirty="0" smtClean="0">
                <a:latin typeface="Alexandria SemiBold" pitchFamily="2" charset="-78"/>
                <a:cs typeface="Alexandria SemiBold" pitchFamily="2" charset="-78"/>
              </a:rPr>
              <a:t>يُ</a:t>
            </a:r>
            <a:r>
              <a:rPr lang="ar-EG" dirty="0" smtClean="0">
                <a:latin typeface="Alexandria SemiBold" pitchFamily="2" charset="-78"/>
                <a:cs typeface="Alexandria SemiBold" pitchFamily="2" charset="-78"/>
              </a:rPr>
              <a:t>عبئ </a:t>
            </a:r>
            <a:r>
              <a:rPr lang="ar-EG" dirty="0">
                <a:latin typeface="Alexandria SemiBold" pitchFamily="2" charset="-78"/>
                <a:cs typeface="Alexandria SemiBold" pitchFamily="2" charset="-78"/>
              </a:rPr>
              <a:t>الرأى العام بشكل فعال لتأييد أو لمعارضة </a:t>
            </a:r>
            <a:r>
              <a:rPr lang="ar-SA" dirty="0" smtClean="0">
                <a:latin typeface="Alexandria SemiBold" pitchFamily="2" charset="-78"/>
                <a:cs typeface="Alexandria SemiBold" pitchFamily="2" charset="-78"/>
              </a:rPr>
              <a:t>موقف أو قرار معين</a:t>
            </a:r>
            <a:r>
              <a:rPr lang="ar-EG" dirty="0" smtClean="0">
                <a:latin typeface="Alexandria SemiBold" pitchFamily="2" charset="-78"/>
                <a:cs typeface="Alexandria SemiBold" pitchFamily="2" charset="-78"/>
              </a:rPr>
              <a:t> </a:t>
            </a:r>
            <a:r>
              <a:rPr lang="ar-EG" dirty="0">
                <a:latin typeface="Alexandria SemiBold" pitchFamily="2" charset="-78"/>
                <a:cs typeface="Alexandria SemiBold" pitchFamily="2" charset="-78"/>
              </a:rPr>
              <a:t>.</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فاستطاعت </a:t>
            </a:r>
            <a:r>
              <a:rPr lang="ar-EG" dirty="0" smtClean="0">
                <a:latin typeface="Alexandria SemiBold" pitchFamily="2" charset="-78"/>
                <a:cs typeface="Alexandria SemiBold" pitchFamily="2" charset="-78"/>
              </a:rPr>
              <a:t>رسوم </a:t>
            </a:r>
            <a:r>
              <a:rPr lang="ar-EG" dirty="0">
                <a:latin typeface="Alexandria SemiBold" pitchFamily="2" charset="-78"/>
                <a:cs typeface="Alexandria SemiBold" pitchFamily="2" charset="-78"/>
              </a:rPr>
              <a:t>الفنان </a:t>
            </a:r>
            <a:r>
              <a:rPr lang="ar-EG" dirty="0" smtClean="0">
                <a:latin typeface="Alexandria SemiBold" pitchFamily="2" charset="-78"/>
                <a:cs typeface="Alexandria SemiBold" pitchFamily="2" charset="-78"/>
              </a:rPr>
              <a:t>"ويليام </a:t>
            </a:r>
            <a:r>
              <a:rPr lang="ar-EG" dirty="0">
                <a:latin typeface="Alexandria SemiBold" pitchFamily="2" charset="-78"/>
                <a:cs typeface="Alexandria SemiBold" pitchFamily="2" charset="-78"/>
              </a:rPr>
              <a:t>هيرست " </a:t>
            </a:r>
            <a:r>
              <a:rPr lang="ar-EG" dirty="0" smtClean="0">
                <a:latin typeface="Alexandria SemiBold" pitchFamily="2" charset="-78"/>
                <a:cs typeface="Alexandria SemiBold" pitchFamily="2" charset="-78"/>
              </a:rPr>
              <a:t>فى </a:t>
            </a:r>
            <a:r>
              <a:rPr lang="ar-EG" dirty="0">
                <a:latin typeface="Alexandria SemiBold" pitchFamily="2" charset="-78"/>
                <a:cs typeface="Alexandria SemiBold" pitchFamily="2" charset="-78"/>
              </a:rPr>
              <a:t>الحرب العالمية الثانية </a:t>
            </a:r>
            <a:r>
              <a:rPr lang="ar-SA" dirty="0">
                <a:latin typeface="Alexandria SemiBold" pitchFamily="2" charset="-78"/>
                <a:cs typeface="Alexandria SemiBold" pitchFamily="2" charset="-78"/>
              </a:rPr>
              <a:t>تعبئة الرأي </a:t>
            </a:r>
            <a:r>
              <a:rPr lang="ar-SA" dirty="0" smtClean="0">
                <a:latin typeface="Alexandria SemiBold" pitchFamily="2" charset="-78"/>
                <a:cs typeface="Alexandria SemiBold" pitchFamily="2" charset="-78"/>
              </a:rPr>
              <a:t>العام، </a:t>
            </a:r>
            <a:r>
              <a:rPr lang="ar-EG" dirty="0" smtClean="0">
                <a:latin typeface="Alexandria SemiBold" pitchFamily="2" charset="-78"/>
                <a:cs typeface="Alexandria SemiBold" pitchFamily="2" charset="-78"/>
              </a:rPr>
              <a:t>والتى </a:t>
            </a:r>
            <a:r>
              <a:rPr lang="ar-EG" dirty="0">
                <a:latin typeface="Alexandria SemiBold" pitchFamily="2" charset="-78"/>
                <a:cs typeface="Alexandria SemiBold" pitchFamily="2" charset="-78"/>
              </a:rPr>
              <a:t>عبرت عن الوحشية الألمانية ، حتى قيل أن هذه الرسوم ساهمت فى الحرب بمعارضة إرسال القوات الأمريكية إلى أوروبا </a:t>
            </a:r>
            <a:r>
              <a:rPr lang="ar-SA" dirty="0" smtClean="0">
                <a:latin typeface="Alexandria SemiBold" pitchFamily="2" charset="-78"/>
                <a:cs typeface="Alexandria SemiBold" pitchFamily="2" charset="-78"/>
              </a:rPr>
              <a:t>. كما أن الرسوم التي نشرتها مجلة "شارلي إبدو" الفرنسية، والتي سخرت من الرسول (ص) أثارت موجة غضب في العالم الإسلامي عام 2020.</a:t>
            </a:r>
          </a:p>
          <a:p>
            <a:pPr marL="342900" lvl="0"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التأثير على صناع القرار: </a:t>
            </a:r>
            <a:r>
              <a:rPr lang="ar-SA" dirty="0" smtClean="0">
                <a:latin typeface="Alexandria SemiBold" pitchFamily="2" charset="-78"/>
                <a:cs typeface="Alexandria SemiBold" pitchFamily="2" charset="-78"/>
              </a:rPr>
              <a:t>فيمكن للرسوم الضغط على صناع القرار للقيام بتغييرات سياسية أو اجتماعية أو ثقافية من أجل النهوض بالمجتمع.</a:t>
            </a:r>
            <a:endParaRPr lang="ar-SA"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3436604" y="1143684"/>
            <a:ext cx="3037938"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أهمية الرسوم الساخرة</a:t>
            </a:r>
            <a:endParaRPr lang="en-US" sz="28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a:blip r:embed="rId4"/>
          <a:stretch>
            <a:fillRect/>
          </a:stretch>
        </p:blipFill>
        <p:spPr>
          <a:xfrm>
            <a:off x="181293" y="2357953"/>
            <a:ext cx="2591402" cy="312844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23755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10465" y="1820033"/>
            <a:ext cx="8170607" cy="4268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24362" y="1179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399537" y="1274875"/>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82" y="148570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610465" y="2269190"/>
            <a:ext cx="8277612" cy="3831818"/>
          </a:xfrm>
          <a:prstGeom prst="rect">
            <a:avLst/>
          </a:prstGeom>
          <a:noFill/>
        </p:spPr>
        <p:txBody>
          <a:bodyPr wrap="square" rtlCol="0">
            <a:spAutoFit/>
          </a:bodyPr>
          <a:lstStyle/>
          <a:p>
            <a:pPr marL="517525" indent="-342900" algn="r" rtl="1">
              <a:lnSpc>
                <a:spcPct val="150000"/>
              </a:lnSpc>
              <a:buFont typeface="+mj-lt"/>
              <a:buAutoNum type="arabicPeriod" startAt="3"/>
            </a:pPr>
            <a:r>
              <a:rPr lang="ar-SA" dirty="0">
                <a:solidFill>
                  <a:schemeClr val="accent1"/>
                </a:solidFill>
                <a:latin typeface="Alexandria SemiBold" pitchFamily="2" charset="-78"/>
                <a:cs typeface="Alexandria SemiBold" pitchFamily="2" charset="-78"/>
              </a:rPr>
              <a:t>التوعية والتثقيف</a:t>
            </a:r>
            <a:r>
              <a:rPr lang="ar-SA" dirty="0">
                <a:latin typeface="Alexandria SemiBold" pitchFamily="2" charset="-78"/>
                <a:cs typeface="Alexandria SemiBold" pitchFamily="2" charset="-78"/>
              </a:rPr>
              <a:t>: فتساهم الرسوم في التوعية </a:t>
            </a:r>
            <a:r>
              <a:rPr lang="ar-SA" dirty="0" smtClean="0">
                <a:latin typeface="Alexandria SemiBold" pitchFamily="2" charset="-78"/>
                <a:cs typeface="Alexandria SemiBold" pitchFamily="2" charset="-78"/>
              </a:rPr>
              <a:t>بكافة الموضوعات والقضايا المهمة في المجتمع من خلال:</a:t>
            </a:r>
          </a:p>
          <a:p>
            <a:pPr marL="460375" indent="-285750" algn="r" rtl="1">
              <a:lnSpc>
                <a:spcPct val="150000"/>
              </a:lnSpc>
              <a:buFontTx/>
              <a:buChar char="-"/>
            </a:pPr>
            <a:r>
              <a:rPr lang="ar-SA" dirty="0" smtClean="0">
                <a:latin typeface="Alexandria SemiBold" pitchFamily="2" charset="-78"/>
                <a:cs typeface="Alexandria SemiBold" pitchFamily="2" charset="-78"/>
              </a:rPr>
              <a:t>إبراز التناقضات والمفارقات في الواقع الاجتماعي والسياسي في المجتمع </a:t>
            </a:r>
          </a:p>
          <a:p>
            <a:pPr marL="460375" indent="-285750" algn="r" rtl="1">
              <a:lnSpc>
                <a:spcPct val="150000"/>
              </a:lnSpc>
              <a:buFontTx/>
              <a:buChar char="-"/>
            </a:pPr>
            <a:r>
              <a:rPr lang="ar-SA" dirty="0" smtClean="0">
                <a:latin typeface="Alexandria SemiBold" pitchFamily="2" charset="-78"/>
                <a:cs typeface="Alexandria SemiBold" pitchFamily="2" charset="-78"/>
              </a:rPr>
              <a:t>انتقاد السياسات والأفكار والممارسات المختلفة بطريقة ساخرة ومثيرة.</a:t>
            </a:r>
          </a:p>
          <a:p>
            <a:pPr marL="517525" indent="-342900" algn="r" rtl="1">
              <a:lnSpc>
                <a:spcPct val="150000"/>
              </a:lnSpc>
              <a:buFont typeface="+mj-lt"/>
              <a:buAutoNum type="arabicPeriod" startAt="4"/>
            </a:pPr>
            <a:r>
              <a:rPr lang="ar-EG" dirty="0" smtClean="0">
                <a:solidFill>
                  <a:schemeClr val="accent1"/>
                </a:solidFill>
                <a:latin typeface="Alexandria SemiBold" pitchFamily="2" charset="-78"/>
                <a:cs typeface="Alexandria SemiBold" pitchFamily="2" charset="-78"/>
              </a:rPr>
              <a:t>أداة </a:t>
            </a:r>
            <a:r>
              <a:rPr lang="ar-EG" dirty="0">
                <a:solidFill>
                  <a:schemeClr val="accent1"/>
                </a:solidFill>
                <a:latin typeface="Alexandria SemiBold" pitchFamily="2" charset="-78"/>
                <a:cs typeface="Alexandria SemiBold" pitchFamily="2" charset="-78"/>
              </a:rPr>
              <a:t>لتوثيق التاريخ</a:t>
            </a:r>
            <a:r>
              <a:rPr lang="ar-SA" dirty="0" smtClean="0">
                <a:latin typeface="Alexandria SemiBold" pitchFamily="2" charset="-78"/>
                <a:cs typeface="Alexandria SemiBold" pitchFamily="2" charset="-78"/>
              </a:rPr>
              <a:t>: تعتبر الرسوم وثيقة فنية</a:t>
            </a:r>
            <a:r>
              <a:rPr lang="ar-EG" dirty="0" smtClean="0">
                <a:latin typeface="Alexandria SemiBold" pitchFamily="2" charset="-78"/>
                <a:cs typeface="Alexandria SemiBold" pitchFamily="2" charset="-78"/>
              </a:rPr>
              <a:t> </a:t>
            </a:r>
            <a:r>
              <a:rPr lang="ar-EG" dirty="0">
                <a:latin typeface="Alexandria SemiBold" pitchFamily="2" charset="-78"/>
                <a:cs typeface="Alexandria SemiBold" pitchFamily="2" charset="-78"/>
              </a:rPr>
              <a:t>لتسجيل الحقائق </a:t>
            </a:r>
            <a:r>
              <a:rPr lang="ar-EG" dirty="0" smtClean="0">
                <a:latin typeface="Alexandria SemiBold" pitchFamily="2" charset="-78"/>
                <a:cs typeface="Alexandria SemiBold" pitchFamily="2" charset="-78"/>
              </a:rPr>
              <a:t>وتوثيقها </a:t>
            </a:r>
            <a:r>
              <a:rPr lang="ar-EG" dirty="0">
                <a:latin typeface="Alexandria SemiBold" pitchFamily="2" charset="-78"/>
                <a:cs typeface="Alexandria SemiBold" pitchFamily="2" charset="-78"/>
              </a:rPr>
              <a:t>بشكل مستمر ، </a:t>
            </a:r>
            <a:r>
              <a:rPr lang="ar-SA" dirty="0" smtClean="0">
                <a:latin typeface="Alexandria SemiBold" pitchFamily="2" charset="-78"/>
                <a:cs typeface="Alexandria SemiBold" pitchFamily="2" charset="-78"/>
              </a:rPr>
              <a:t>أي</a:t>
            </a:r>
            <a:r>
              <a:rPr lang="ar-EG" dirty="0" smtClean="0">
                <a:latin typeface="Alexandria SemiBold" pitchFamily="2" charset="-78"/>
                <a:cs typeface="Alexandria SemiBold" pitchFamily="2" charset="-78"/>
              </a:rPr>
              <a:t> </a:t>
            </a:r>
            <a:r>
              <a:rPr lang="ar-EG" dirty="0">
                <a:latin typeface="Alexandria SemiBold" pitchFamily="2" charset="-78"/>
                <a:cs typeface="Alexandria SemiBold" pitchFamily="2" charset="-78"/>
              </a:rPr>
              <a:t>أنها بمثابة سجل </a:t>
            </a:r>
            <a:r>
              <a:rPr lang="ar-EG" dirty="0" smtClean="0">
                <a:latin typeface="Alexandria SemiBold" pitchFamily="2" charset="-78"/>
                <a:cs typeface="Alexandria SemiBold" pitchFamily="2" charset="-78"/>
              </a:rPr>
              <a:t>تاريخى</a:t>
            </a:r>
            <a:r>
              <a:rPr lang="ar-SA" dirty="0" smtClean="0">
                <a:latin typeface="Alexandria SemiBold" pitchFamily="2" charset="-78"/>
                <a:cs typeface="Alexandria SemiBold" pitchFamily="2" charset="-78"/>
              </a:rPr>
              <a:t> يرصد الوضع الفعلي في المجتمع على كافة الأصعدة السياسية والاجتماعية والاقتصادية والثقافية.</a:t>
            </a:r>
          </a:p>
        </p:txBody>
      </p:sp>
      <p:sp>
        <p:nvSpPr>
          <p:cNvPr id="13" name="TextBox 12">
            <a:extLst>
              <a:ext uri="{FF2B5EF4-FFF2-40B4-BE49-F238E27FC236}">
                <a16:creationId xmlns:a16="http://schemas.microsoft.com/office/drawing/2014/main" id="{F9A80F9F-74DB-1D57-04E8-E20E92A09B0A}"/>
              </a:ext>
            </a:extLst>
          </p:cNvPr>
          <p:cNvSpPr txBox="1"/>
          <p:nvPr/>
        </p:nvSpPr>
        <p:spPr>
          <a:xfrm>
            <a:off x="4455284" y="1307064"/>
            <a:ext cx="3037938"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أهمية الرسوم الساخرة</a:t>
            </a:r>
            <a:endParaRPr lang="en-US" sz="2800" b="1" dirty="0">
              <a:solidFill>
                <a:srgbClr val="C00000"/>
              </a:solidFill>
              <a:latin typeface="Alexandria ExtraBold" pitchFamily="2" charset="-78"/>
              <a:cs typeface="Alexandria ExtraBold" pitchFamily="2" charset="-78"/>
            </a:endParaRPr>
          </a:p>
        </p:txBody>
      </p:sp>
      <p:pic>
        <p:nvPicPr>
          <p:cNvPr id="14" name="Picture 13"/>
          <p:cNvPicPr>
            <a:picLocks noChangeAspect="1"/>
          </p:cNvPicPr>
          <p:nvPr/>
        </p:nvPicPr>
        <p:blipFill rotWithShape="1">
          <a:blip r:embed="rId4">
            <a:extLst>
              <a:ext uri="{28A0092B-C50C-407E-A947-70E740481C1C}">
                <a14:useLocalDpi xmlns:a14="http://schemas.microsoft.com/office/drawing/2010/main" val="0"/>
              </a:ext>
            </a:extLst>
          </a:blip>
          <a:srcRect r="42112" b="66558"/>
          <a:stretch/>
        </p:blipFill>
        <p:spPr>
          <a:xfrm>
            <a:off x="-203200" y="2345082"/>
            <a:ext cx="3077029" cy="322840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940002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56932" y="1605012"/>
            <a:ext cx="8526935" cy="46628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48698"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23873" y="858098"/>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272918" y="106893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825237" y="1792563"/>
            <a:ext cx="8258630" cy="4662815"/>
          </a:xfrm>
          <a:prstGeom prst="rect">
            <a:avLst/>
          </a:prstGeom>
          <a:noFill/>
        </p:spPr>
        <p:txBody>
          <a:bodyPr wrap="square" rtlCol="0">
            <a:spAutoFit/>
          </a:bodyPr>
          <a:lstStyle/>
          <a:p>
            <a:pPr marL="174625" algn="r" rtl="1">
              <a:lnSpc>
                <a:spcPct val="150000"/>
              </a:lnSpc>
            </a:pPr>
            <a:r>
              <a:rPr lang="ar-SA" dirty="0" smtClean="0">
                <a:latin typeface="Alexandria SemiBold" pitchFamily="2" charset="-78"/>
                <a:cs typeface="Alexandria SemiBold" pitchFamily="2" charset="-78"/>
              </a:rPr>
              <a:t>تتميز الرسوم الساخرة بمجموعة </a:t>
            </a:r>
            <a:r>
              <a:rPr lang="ar-SA" dirty="0">
                <a:latin typeface="Alexandria SemiBold" pitchFamily="2" charset="-78"/>
                <a:cs typeface="Alexandria SemiBold" pitchFamily="2" charset="-78"/>
              </a:rPr>
              <a:t>من الخصائص المميزة، </a:t>
            </a:r>
            <a:r>
              <a:rPr lang="ar-SA" dirty="0" smtClean="0">
                <a:latin typeface="Alexandria SemiBold" pitchFamily="2" charset="-78"/>
                <a:cs typeface="Alexandria SemiBold" pitchFamily="2" charset="-78"/>
              </a:rPr>
              <a:t>والتي تساعد </a:t>
            </a:r>
            <a:r>
              <a:rPr lang="ar-SA" dirty="0">
                <a:latin typeface="Alexandria SemiBold" pitchFamily="2" charset="-78"/>
                <a:cs typeface="Alexandria SemiBold" pitchFamily="2" charset="-78"/>
              </a:rPr>
              <a:t>في تحقيق أهدافها وتأثيرها على الجمهور، ومن أبرز هذه </a:t>
            </a:r>
            <a:r>
              <a:rPr lang="ar-SA" dirty="0" smtClean="0">
                <a:latin typeface="Alexandria SemiBold" pitchFamily="2" charset="-78"/>
                <a:cs typeface="Alexandria SemiBold" pitchFamily="2" charset="-78"/>
              </a:rPr>
              <a:t>الخصائص:</a:t>
            </a:r>
          </a:p>
          <a:p>
            <a:pPr marL="517525" indent="-34290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المبالغة والتضخيم</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وتعني تكبير </a:t>
            </a:r>
            <a:r>
              <a:rPr lang="ar-SA" dirty="0">
                <a:latin typeface="Alexandria SemiBold" pitchFamily="2" charset="-78"/>
                <a:cs typeface="Alexandria SemiBold" pitchFamily="2" charset="-78"/>
              </a:rPr>
              <a:t>أو تصغير أحد العناصر لتأكيد </a:t>
            </a:r>
            <a:r>
              <a:rPr lang="ar-SA" dirty="0" smtClean="0">
                <a:latin typeface="Alexandria SemiBold" pitchFamily="2" charset="-78"/>
                <a:cs typeface="Alexandria SemiBold" pitchFamily="2" charset="-78"/>
              </a:rPr>
              <a:t>المعنى، أو المبالغة والتضخيم في </a:t>
            </a:r>
            <a:r>
              <a:rPr lang="ar-SA" dirty="0">
                <a:latin typeface="Alexandria SemiBold" pitchFamily="2" charset="-78"/>
                <a:cs typeface="Alexandria SemiBold" pitchFamily="2" charset="-78"/>
              </a:rPr>
              <a:t>تصوير الملامح والتعبيرات لإبراز السمات </a:t>
            </a:r>
            <a:r>
              <a:rPr lang="ar-SA" dirty="0" smtClean="0">
                <a:latin typeface="Alexandria SemiBold" pitchFamily="2" charset="-78"/>
                <a:cs typeface="Alexandria SemiBold" pitchFamily="2" charset="-78"/>
              </a:rPr>
              <a:t>المميزة.</a:t>
            </a:r>
          </a:p>
          <a:p>
            <a:pPr marL="517525" indent="-34290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السخرية والفكاهة: </a:t>
            </a:r>
            <a:r>
              <a:rPr lang="ar-SA" dirty="0" smtClean="0">
                <a:latin typeface="Alexandria SemiBold" pitchFamily="2" charset="-78"/>
                <a:cs typeface="Alexandria SemiBold" pitchFamily="2" charset="-78"/>
              </a:rPr>
              <a:t>استخدام التهكم والسخرية بطريقة هادفة وبناءة، وإضفاء لمسات فكاهية على المواقف والشخصيات</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مع ذكر الأمثال الشعبية أو الحكم أو مقطع من أغنية مشهورة في تعليقات الشخصيات.</a:t>
            </a:r>
          </a:p>
          <a:p>
            <a:pPr marL="517525" indent="-34290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اللغة: </a:t>
            </a:r>
            <a:r>
              <a:rPr lang="ar-SA" dirty="0">
                <a:latin typeface="Alexandria SemiBold" pitchFamily="2" charset="-78"/>
                <a:cs typeface="Alexandria SemiBold" pitchFamily="2" charset="-78"/>
              </a:rPr>
              <a:t>تتنوع لغة </a:t>
            </a:r>
            <a:r>
              <a:rPr lang="ar-SA" dirty="0" smtClean="0">
                <a:latin typeface="Alexandria SemiBold" pitchFamily="2" charset="-78"/>
                <a:cs typeface="Alexandria SemiBold" pitchFamily="2" charset="-78"/>
              </a:rPr>
              <a:t>الرسوم الساخرة </a:t>
            </a:r>
            <a:r>
              <a:rPr lang="ar-SA" dirty="0">
                <a:latin typeface="Alexandria SemiBold" pitchFamily="2" charset="-78"/>
                <a:cs typeface="Alexandria SemiBold" pitchFamily="2" charset="-78"/>
              </a:rPr>
              <a:t>إما لغة عامية وهي السائدة في الرسوم ، أو لغة </a:t>
            </a:r>
            <a:r>
              <a:rPr lang="ar-SA" dirty="0" smtClean="0">
                <a:latin typeface="Alexandria SemiBold" pitchFamily="2" charset="-78"/>
                <a:cs typeface="Alexandria SemiBold" pitchFamily="2" charset="-78"/>
              </a:rPr>
              <a:t>فصحي أو الأثنين معاً .</a:t>
            </a:r>
          </a:p>
          <a:p>
            <a:pPr marL="517525" indent="-342900" algn="r" rtl="1">
              <a:lnSpc>
                <a:spcPct val="150000"/>
              </a:lnSpc>
              <a:buFont typeface="+mj-lt"/>
              <a:buAutoNum type="arabicPeriod"/>
            </a:pPr>
            <a:endParaRPr lang="ar-SA" dirty="0" smtClean="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3436604" y="1143684"/>
            <a:ext cx="3268996"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خصائص الرسوم الساخرة</a:t>
            </a:r>
            <a:endParaRPr lang="en-US" sz="2800" b="1" dirty="0">
              <a:solidFill>
                <a:srgbClr val="C00000"/>
              </a:solidFill>
              <a:latin typeface="Alexandria ExtraBold" pitchFamily="2" charset="-78"/>
              <a:cs typeface="Alexandria ExtraBold" pitchFamily="2" charset="-78"/>
            </a:endParaRPr>
          </a:p>
        </p:txBody>
      </p:sp>
      <p:pic>
        <p:nvPicPr>
          <p:cNvPr id="9" name="Picture 8"/>
          <p:cNvPicPr>
            <a:picLocks noChangeAspect="1"/>
          </p:cNvPicPr>
          <p:nvPr/>
        </p:nvPicPr>
        <p:blipFill>
          <a:blip r:embed="rId4"/>
          <a:stretch>
            <a:fillRect/>
          </a:stretch>
        </p:blipFill>
        <p:spPr>
          <a:xfrm>
            <a:off x="-26688" y="2163520"/>
            <a:ext cx="2825237" cy="250859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1" name="TextBox 10">
            <a:extLst>
              <a:ext uri="{FF2B5EF4-FFF2-40B4-BE49-F238E27FC236}">
                <a16:creationId xmlns:a16="http://schemas.microsoft.com/office/drawing/2014/main" id="{F9A80F9F-74DB-1D57-04E8-E20E92A09B0A}"/>
              </a:ext>
            </a:extLst>
          </p:cNvPr>
          <p:cNvSpPr txBox="1"/>
          <p:nvPr/>
        </p:nvSpPr>
        <p:spPr>
          <a:xfrm>
            <a:off x="120012" y="4843372"/>
            <a:ext cx="2302768" cy="1361911"/>
          </a:xfrm>
          <a:prstGeom prst="rect">
            <a:avLst/>
          </a:prstGeom>
          <a:solidFill>
            <a:schemeClr val="accent2">
              <a:lumMod val="60000"/>
              <a:lumOff val="40000"/>
            </a:schemeClr>
          </a:solidFill>
          <a:effectLst>
            <a:reflection stA="45000" endPos="0" dir="5400000" sy="-100000" algn="bl" rotWithShape="0"/>
          </a:effectLst>
        </p:spPr>
        <p:txBody>
          <a:bodyPr wrap="square" rtlCol="0">
            <a:spAutoFit/>
          </a:bodyPr>
          <a:lstStyle/>
          <a:p>
            <a:pPr algn="ctr">
              <a:lnSpc>
                <a:spcPct val="150000"/>
              </a:lnSpc>
            </a:pPr>
            <a:r>
              <a:rPr lang="ar-SA" sz="1100" b="1" dirty="0" smtClean="0">
                <a:latin typeface="Alexandria ExtraBold" pitchFamily="2" charset="-78"/>
                <a:cs typeface="Alexandria ExtraBold" pitchFamily="2" charset="-78"/>
              </a:rPr>
              <a:t>تناول الرسام موضوع ارتفاع الأسعار بلمسة فكاهية مستخدما مقطع من أغنية الربيع لسعاد حسني في حوار بين الزوج وزوجته</a:t>
            </a:r>
            <a:endParaRPr lang="en-US" sz="1600" b="1" dirty="0">
              <a:latin typeface="Alexandria ExtraBold" pitchFamily="2" charset="-78"/>
              <a:cs typeface="Alexandria ExtraBold" pitchFamily="2" charset="-78"/>
            </a:endParaRPr>
          </a:p>
        </p:txBody>
      </p:sp>
    </p:spTree>
    <p:extLst>
      <p:ext uri="{BB962C8B-B14F-4D97-AF65-F5344CB8AC3E}">
        <p14:creationId xmlns:p14="http://schemas.microsoft.com/office/powerpoint/2010/main" val="34328422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239146" y="1605012"/>
            <a:ext cx="7844721" cy="46527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48698"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23873" y="858098"/>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272918" y="106893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3904343" y="1807722"/>
            <a:ext cx="7179524" cy="4074192"/>
          </a:xfrm>
          <a:prstGeom prst="rect">
            <a:avLst/>
          </a:prstGeom>
          <a:noFill/>
        </p:spPr>
        <p:txBody>
          <a:bodyPr wrap="square" rtlCol="0">
            <a:spAutoFit/>
          </a:bodyPr>
          <a:lstStyle/>
          <a:p>
            <a:pPr marL="517525" indent="-342900" algn="r" rtl="1">
              <a:lnSpc>
                <a:spcPct val="150000"/>
              </a:lnSpc>
              <a:buFont typeface="+mj-lt"/>
              <a:buAutoNum type="arabicPeriod" startAt="4"/>
            </a:pPr>
            <a:r>
              <a:rPr lang="ar-SA" dirty="0" smtClean="0">
                <a:solidFill>
                  <a:schemeClr val="accent1"/>
                </a:solidFill>
                <a:latin typeface="Alexandria SemiBold" pitchFamily="2" charset="-78"/>
                <a:cs typeface="Alexandria SemiBold" pitchFamily="2" charset="-78"/>
              </a:rPr>
              <a:t>التركيز والتبسيط: </a:t>
            </a:r>
            <a:r>
              <a:rPr lang="ar-SA" dirty="0" smtClean="0">
                <a:latin typeface="Alexandria SemiBold" pitchFamily="2" charset="-78"/>
                <a:cs typeface="Alexandria SemiBold" pitchFamily="2" charset="-78"/>
              </a:rPr>
              <a:t>بمعني أن يركز الرسم الساخر على عنصر أو فكرة رئيسية واحدة، كما تتسم بالبساطة افي طرح القضايا المعقدة بطريقة يسهل فهمها . </a:t>
            </a:r>
          </a:p>
          <a:p>
            <a:pPr marL="517525" indent="-342900" algn="r" rtl="1">
              <a:lnSpc>
                <a:spcPct val="150000"/>
              </a:lnSpc>
              <a:buFont typeface="+mj-lt"/>
              <a:buAutoNum type="arabicPeriod" startAt="5"/>
            </a:pPr>
            <a:r>
              <a:rPr lang="ar-SA" dirty="0" smtClean="0">
                <a:solidFill>
                  <a:schemeClr val="accent1"/>
                </a:solidFill>
                <a:latin typeface="Alexandria SemiBold" pitchFamily="2" charset="-78"/>
                <a:cs typeface="Alexandria SemiBold" pitchFamily="2" charset="-78"/>
              </a:rPr>
              <a:t>الإيجاز :  </a:t>
            </a:r>
            <a:r>
              <a:rPr lang="ar-SA" dirty="0">
                <a:latin typeface="Alexandria SemiBold" pitchFamily="2" charset="-78"/>
                <a:cs typeface="Alexandria SemiBold" pitchFamily="2" charset="-78"/>
              </a:rPr>
              <a:t>يتسم الرسم الساخر بالإيجاز في استخدام الكلمات والنص </a:t>
            </a:r>
            <a:r>
              <a:rPr lang="ar-SA" dirty="0" smtClean="0">
                <a:latin typeface="Alexandria SemiBold" pitchFamily="2" charset="-78"/>
                <a:cs typeface="Alexandria SemiBold" pitchFamily="2" charset="-78"/>
              </a:rPr>
              <a:t>المصاحب له ، بالإضافة إلى اختصار </a:t>
            </a:r>
            <a:r>
              <a:rPr lang="ar-SA" dirty="0">
                <a:latin typeface="Alexandria SemiBold" pitchFamily="2" charset="-78"/>
                <a:cs typeface="Alexandria SemiBold" pitchFamily="2" charset="-78"/>
              </a:rPr>
              <a:t>المشهد في عناصر قليلة وجوهرية.   </a:t>
            </a:r>
          </a:p>
          <a:p>
            <a:pPr marL="628650" algn="r" rtl="1">
              <a:lnSpc>
                <a:spcPct val="150000"/>
              </a:lnSpc>
            </a:pPr>
            <a:endParaRPr lang="ar-SA" sz="1050" dirty="0" smtClean="0">
              <a:latin typeface="Alexandria SemiBold" pitchFamily="2" charset="-78"/>
              <a:cs typeface="Alexandria SemiBold" pitchFamily="2" charset="-78"/>
            </a:endParaRPr>
          </a:p>
          <a:p>
            <a:pPr marL="174625" algn="r" rtl="1">
              <a:lnSpc>
                <a:spcPct val="150000"/>
              </a:lnSpc>
            </a:pPr>
            <a:r>
              <a:rPr lang="ar-SA" dirty="0" smtClean="0">
                <a:latin typeface="Alexandria SemiBold" pitchFamily="2" charset="-78"/>
                <a:cs typeface="Alexandria SemiBold" pitchFamily="2" charset="-78"/>
              </a:rPr>
              <a:t>    هذه </a:t>
            </a:r>
            <a:r>
              <a:rPr lang="ar-SA" dirty="0">
                <a:latin typeface="Alexandria SemiBold" pitchFamily="2" charset="-78"/>
                <a:cs typeface="Alexandria SemiBold" pitchFamily="2" charset="-78"/>
              </a:rPr>
              <a:t>الخصائص المميزة للرسوم </a:t>
            </a:r>
            <a:r>
              <a:rPr lang="ar-SA" dirty="0" smtClean="0">
                <a:latin typeface="Alexandria SemiBold" pitchFamily="2" charset="-78"/>
                <a:cs typeface="Alexandria SemiBold" pitchFamily="2" charset="-78"/>
              </a:rPr>
              <a:t>الساخرة </a:t>
            </a:r>
            <a:r>
              <a:rPr lang="ar-SA" dirty="0">
                <a:latin typeface="Alexandria SemiBold" pitchFamily="2" charset="-78"/>
                <a:cs typeface="Alexandria SemiBold" pitchFamily="2" charset="-78"/>
              </a:rPr>
              <a:t>تجعلها أداة قوية للتعبير عن الأفكار والمواقف بطريقة </a:t>
            </a:r>
            <a:r>
              <a:rPr lang="ar-SA" dirty="0" smtClean="0">
                <a:latin typeface="Alexandria SemiBold" pitchFamily="2" charset="-78"/>
                <a:cs typeface="Alexandria SemiBold" pitchFamily="2" charset="-78"/>
              </a:rPr>
              <a:t>جذابة، </a:t>
            </a:r>
            <a:r>
              <a:rPr lang="ar-SA" dirty="0">
                <a:latin typeface="Alexandria SemiBold" pitchFamily="2" charset="-78"/>
                <a:cs typeface="Alexandria SemiBold" pitchFamily="2" charset="-78"/>
              </a:rPr>
              <a:t>وتساهم في إيصال الرسالة بشكل فعال.</a:t>
            </a:r>
            <a:endParaRPr lang="ar-SA" dirty="0" smtClean="0">
              <a:latin typeface="Alexandria SemiBold" pitchFamily="2" charset="-78"/>
              <a:cs typeface="Alexandria SemiBold" pitchFamily="2" charset="-78"/>
            </a:endParaRPr>
          </a:p>
        </p:txBody>
      </p:sp>
      <p:pic>
        <p:nvPicPr>
          <p:cNvPr id="11" name="Picture 10"/>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616" t="20497" r="69585"/>
          <a:stretch/>
        </p:blipFill>
        <p:spPr>
          <a:xfrm>
            <a:off x="11009526" y="1530597"/>
            <a:ext cx="1948929" cy="3635382"/>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3436604" y="1143684"/>
            <a:ext cx="3268996"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خصائص الرسوم الساخرة</a:t>
            </a:r>
            <a:endParaRPr lang="en-US" sz="28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2649888"/>
            <a:ext cx="3844482" cy="25629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7583187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76207" y="1639701"/>
            <a:ext cx="8407045" cy="44299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82809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776208" y="1756805"/>
            <a:ext cx="8286414" cy="4247317"/>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 </a:t>
            </a:r>
            <a:r>
              <a:rPr lang="ar-SA" b="1" dirty="0" smtClean="0">
                <a:solidFill>
                  <a:srgbClr val="C00000"/>
                </a:solidFill>
                <a:latin typeface="Alexandria SemiBold" pitchFamily="2" charset="-78"/>
                <a:cs typeface="Alexandria SemiBold" pitchFamily="2" charset="-78"/>
              </a:rPr>
              <a:t>تؤدي الرسوم الساخرة العديد </a:t>
            </a:r>
            <a:r>
              <a:rPr lang="ar-SA" b="1" dirty="0">
                <a:solidFill>
                  <a:srgbClr val="C00000"/>
                </a:solidFill>
                <a:latin typeface="Alexandria SemiBold" pitchFamily="2" charset="-78"/>
                <a:cs typeface="Alexandria SemiBold" pitchFamily="2" charset="-78"/>
              </a:rPr>
              <a:t>من الوظائف التي تخدم أهداف الإعلام </a:t>
            </a:r>
            <a:r>
              <a:rPr lang="ar-SA" b="1" dirty="0" smtClean="0">
                <a:solidFill>
                  <a:srgbClr val="C00000"/>
                </a:solidFill>
                <a:latin typeface="Alexandria SemiBold" pitchFamily="2" charset="-78"/>
                <a:cs typeface="Alexandria SemiBold" pitchFamily="2" charset="-78"/>
              </a:rPr>
              <a:t>الرقمي</a:t>
            </a:r>
            <a:r>
              <a:rPr lang="ar-SA" b="1" dirty="0">
                <a:solidFill>
                  <a:srgbClr val="C00000"/>
                </a:solidFill>
                <a:latin typeface="Alexandria SemiBold" pitchFamily="2" charset="-78"/>
                <a:cs typeface="Alexandria SemiBold" pitchFamily="2" charset="-78"/>
              </a:rPr>
              <a:t>، </a:t>
            </a:r>
            <a:r>
              <a:rPr lang="ar-SA" b="1" dirty="0" smtClean="0">
                <a:solidFill>
                  <a:srgbClr val="C00000"/>
                </a:solidFill>
                <a:latin typeface="Alexandria SemiBold" pitchFamily="2" charset="-78"/>
                <a:cs typeface="Alexandria SemiBold" pitchFamily="2" charset="-78"/>
              </a:rPr>
              <a:t>وتتمثل </a:t>
            </a:r>
            <a:r>
              <a:rPr lang="ar-SA" b="1" dirty="0">
                <a:solidFill>
                  <a:srgbClr val="C00000"/>
                </a:solidFill>
                <a:latin typeface="Alexandria SemiBold" pitchFamily="2" charset="-78"/>
                <a:cs typeface="Alexandria SemiBold" pitchFamily="2" charset="-78"/>
              </a:rPr>
              <a:t>فيما يلي:</a:t>
            </a:r>
          </a:p>
          <a:p>
            <a:pPr marL="342900" indent="-34290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الوظيفة الاتصالية: </a:t>
            </a:r>
            <a:r>
              <a:rPr lang="ar-EG" dirty="0">
                <a:latin typeface="Alexandria SemiBold" pitchFamily="2" charset="-78"/>
                <a:cs typeface="Alexandria SemiBold" pitchFamily="2" charset="-78"/>
              </a:rPr>
              <a:t>تعد </a:t>
            </a:r>
            <a:r>
              <a:rPr lang="ar-SA" dirty="0" smtClean="0">
                <a:latin typeface="Alexandria SemiBold" pitchFamily="2" charset="-78"/>
                <a:cs typeface="Alexandria SemiBold" pitchFamily="2" charset="-78"/>
              </a:rPr>
              <a:t>الرسوم </a:t>
            </a:r>
            <a:r>
              <a:rPr lang="ar-EG" dirty="0" smtClean="0">
                <a:latin typeface="Alexandria SemiBold" pitchFamily="2" charset="-78"/>
                <a:cs typeface="Alexandria SemiBold" pitchFamily="2" charset="-78"/>
              </a:rPr>
              <a:t>من </a:t>
            </a:r>
            <a:r>
              <a:rPr lang="ar-SA" dirty="0" smtClean="0">
                <a:latin typeface="Alexandria SemiBold" pitchFamily="2" charset="-78"/>
                <a:cs typeface="Alexandria SemiBold" pitchFamily="2" charset="-78"/>
              </a:rPr>
              <a:t>أقدم الرسائل </a:t>
            </a:r>
            <a:r>
              <a:rPr lang="ar-EG" dirty="0" smtClean="0">
                <a:latin typeface="Alexandria SemiBold" pitchFamily="2" charset="-78"/>
                <a:cs typeface="Alexandria SemiBold" pitchFamily="2" charset="-78"/>
              </a:rPr>
              <a:t>الاتصالية </a:t>
            </a:r>
            <a:r>
              <a:rPr lang="ar-EG" dirty="0">
                <a:latin typeface="Alexandria SemiBold" pitchFamily="2" charset="-78"/>
                <a:cs typeface="Alexandria SemiBold" pitchFamily="2" charset="-78"/>
              </a:rPr>
              <a:t>التى تعتمد عليها الصحف </a:t>
            </a:r>
            <a:r>
              <a:rPr lang="ar-SA" dirty="0" smtClean="0">
                <a:latin typeface="Alexandria SemiBold" pitchFamily="2" charset="-78"/>
                <a:cs typeface="Alexandria SemiBold" pitchFamily="2" charset="-78"/>
              </a:rPr>
              <a:t>والمنصات الإعلامية </a:t>
            </a:r>
            <a:r>
              <a:rPr lang="ar-EG" dirty="0" smtClean="0">
                <a:latin typeface="Alexandria SemiBold" pitchFamily="2" charset="-78"/>
                <a:cs typeface="Alexandria SemiBold" pitchFamily="2" charset="-78"/>
              </a:rPr>
              <a:t>فى </a:t>
            </a:r>
            <a:r>
              <a:rPr lang="ar-EG" dirty="0">
                <a:latin typeface="Alexandria SemiBold" pitchFamily="2" charset="-78"/>
                <a:cs typeface="Alexandria SemiBold" pitchFamily="2" charset="-78"/>
              </a:rPr>
              <a:t>صياغة </a:t>
            </a:r>
            <a:r>
              <a:rPr lang="ar-EG" dirty="0" smtClean="0">
                <a:latin typeface="Alexandria SemiBold" pitchFamily="2" charset="-78"/>
                <a:cs typeface="Alexandria SemiBold" pitchFamily="2" charset="-78"/>
              </a:rPr>
              <a:t>رسائلها، </a:t>
            </a:r>
            <a:r>
              <a:rPr lang="ar-EG" dirty="0">
                <a:latin typeface="Alexandria SemiBold" pitchFamily="2" charset="-78"/>
                <a:cs typeface="Alexandria SemiBold" pitchFamily="2" charset="-78"/>
              </a:rPr>
              <a:t>فهى لا تعتمد فقط على الرموز اللفظية ولكنها تعتمد أيضا على </a:t>
            </a:r>
            <a:r>
              <a:rPr lang="ar-EG" dirty="0" smtClean="0">
                <a:latin typeface="Alexandria SemiBold" pitchFamily="2" charset="-78"/>
                <a:cs typeface="Alexandria SemiBold" pitchFamily="2" charset="-78"/>
              </a:rPr>
              <a:t>رموز </a:t>
            </a:r>
            <a:r>
              <a:rPr lang="ar-EG" dirty="0">
                <a:latin typeface="Alexandria SemiBold" pitchFamily="2" charset="-78"/>
                <a:cs typeface="Alexandria SemiBold" pitchFamily="2" charset="-78"/>
              </a:rPr>
              <a:t>غير </a:t>
            </a:r>
            <a:r>
              <a:rPr lang="ar-EG" dirty="0" smtClean="0">
                <a:latin typeface="Alexandria SemiBold" pitchFamily="2" charset="-78"/>
                <a:cs typeface="Alexandria SemiBold" pitchFamily="2" charset="-78"/>
              </a:rPr>
              <a:t>لفظية</a:t>
            </a:r>
            <a:r>
              <a:rPr lang="ar-SA" dirty="0" smtClean="0">
                <a:latin typeface="Alexandria SemiBold" pitchFamily="2" charset="-78"/>
                <a:cs typeface="Alexandria SemiBold" pitchFamily="2" charset="-78"/>
              </a:rPr>
              <a:t>.</a:t>
            </a:r>
            <a:r>
              <a:rPr lang="ar-EG"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ف</a:t>
            </a:r>
            <a:r>
              <a:rPr lang="ar-EG" dirty="0" smtClean="0">
                <a:latin typeface="Alexandria SemiBold" pitchFamily="2" charset="-78"/>
                <a:cs typeface="Alexandria SemiBold" pitchFamily="2" charset="-78"/>
              </a:rPr>
              <a:t>لا </a:t>
            </a:r>
            <a:r>
              <a:rPr lang="ar-EG" dirty="0">
                <a:latin typeface="Alexandria SemiBold" pitchFamily="2" charset="-78"/>
                <a:cs typeface="Alexandria SemiBold" pitchFamily="2" charset="-78"/>
              </a:rPr>
              <a:t>يقف دورها عند وظيفة جذب انتباه القارئ أو إثارة اهتمامه ، ولكن يتم قراءة </a:t>
            </a:r>
            <a:r>
              <a:rPr lang="ar-SA" dirty="0" smtClean="0">
                <a:latin typeface="Alexandria SemiBold" pitchFamily="2" charset="-78"/>
                <a:cs typeface="Alexandria SemiBold" pitchFamily="2" charset="-78"/>
              </a:rPr>
              <a:t>هذه </a:t>
            </a:r>
            <a:r>
              <a:rPr lang="ar-EG" dirty="0" smtClean="0">
                <a:latin typeface="Alexandria SemiBold" pitchFamily="2" charset="-78"/>
                <a:cs typeface="Alexandria SemiBold" pitchFamily="2" charset="-78"/>
              </a:rPr>
              <a:t>الرموز </a:t>
            </a:r>
            <a:r>
              <a:rPr lang="ar-EG" dirty="0">
                <a:latin typeface="Alexandria SemiBold" pitchFamily="2" charset="-78"/>
                <a:cs typeface="Alexandria SemiBold" pitchFamily="2" charset="-78"/>
              </a:rPr>
              <a:t>التى </a:t>
            </a:r>
            <a:r>
              <a:rPr lang="ar-SA" dirty="0" smtClean="0">
                <a:latin typeface="Alexandria SemiBold" pitchFamily="2" charset="-78"/>
                <a:cs typeface="Alexandria SemiBold" pitchFamily="2" charset="-78"/>
              </a:rPr>
              <a:t>ي</a:t>
            </a:r>
            <a:r>
              <a:rPr lang="ar-EG" dirty="0" smtClean="0">
                <a:latin typeface="Alexandria SemiBold" pitchFamily="2" charset="-78"/>
                <a:cs typeface="Alexandria SemiBold" pitchFamily="2" charset="-78"/>
              </a:rPr>
              <a:t>تكون </a:t>
            </a:r>
            <a:r>
              <a:rPr lang="ar-EG" dirty="0">
                <a:latin typeface="Alexandria SemiBold" pitchFamily="2" charset="-78"/>
                <a:cs typeface="Alexandria SemiBold" pitchFamily="2" charset="-78"/>
              </a:rPr>
              <a:t>منها </a:t>
            </a:r>
            <a:r>
              <a:rPr lang="ar-SA" dirty="0" smtClean="0">
                <a:latin typeface="Alexandria SemiBold" pitchFamily="2" charset="-78"/>
                <a:cs typeface="Alexandria SemiBold" pitchFamily="2" charset="-78"/>
              </a:rPr>
              <a:t>الرسم</a:t>
            </a:r>
            <a:r>
              <a:rPr lang="ar-EG" dirty="0" smtClean="0">
                <a:latin typeface="Alexandria SemiBold" pitchFamily="2" charset="-78"/>
                <a:cs typeface="Alexandria SemiBold" pitchFamily="2" charset="-78"/>
              </a:rPr>
              <a:t> </a:t>
            </a:r>
            <a:r>
              <a:rPr lang="ar-EG" dirty="0">
                <a:latin typeface="Alexandria SemiBold" pitchFamily="2" charset="-78"/>
                <a:cs typeface="Alexandria SemiBold" pitchFamily="2" charset="-78"/>
              </a:rPr>
              <a:t>وما تحمله من أفكار أو معان </a:t>
            </a:r>
            <a:r>
              <a:rPr lang="ar-SA" dirty="0">
                <a:latin typeface="Alexandria SemiBold" pitchFamily="2" charset="-78"/>
                <a:cs typeface="Alexandria SemiBold" pitchFamily="2" charset="-78"/>
              </a:rPr>
              <a:t>و</a:t>
            </a:r>
            <a:r>
              <a:rPr lang="ar-EG" dirty="0" smtClean="0">
                <a:latin typeface="Alexandria SemiBold" pitchFamily="2" charset="-78"/>
                <a:cs typeface="Alexandria SemiBold" pitchFamily="2" charset="-78"/>
              </a:rPr>
              <a:t>ما </a:t>
            </a:r>
            <a:r>
              <a:rPr lang="ar-SA" dirty="0" smtClean="0">
                <a:latin typeface="Alexandria SemiBold" pitchFamily="2" charset="-78"/>
                <a:cs typeface="Alexandria SemiBold" pitchFamily="2" charset="-78"/>
              </a:rPr>
              <a:t>ت</a:t>
            </a:r>
            <a:r>
              <a:rPr lang="ar-EG" dirty="0" smtClean="0">
                <a:latin typeface="Alexandria SemiBold" pitchFamily="2" charset="-78"/>
                <a:cs typeface="Alexandria SemiBold" pitchFamily="2" charset="-78"/>
              </a:rPr>
              <a:t>جسد</a:t>
            </a:r>
            <a:r>
              <a:rPr lang="ar-SA" dirty="0" smtClean="0">
                <a:latin typeface="Alexandria SemiBold" pitchFamily="2" charset="-78"/>
                <a:cs typeface="Alexandria SemiBold" pitchFamily="2" charset="-78"/>
              </a:rPr>
              <a:t>ه من</a:t>
            </a:r>
            <a:r>
              <a:rPr lang="ar-EG" dirty="0" smtClean="0">
                <a:latin typeface="Alexandria SemiBold" pitchFamily="2" charset="-78"/>
                <a:cs typeface="Alexandria SemiBold" pitchFamily="2" charset="-78"/>
              </a:rPr>
              <a:t> أبعادا</a:t>
            </a:r>
            <a:r>
              <a:rPr lang="ar-SA" dirty="0" smtClean="0">
                <a:latin typeface="Alexandria SemiBold" pitchFamily="2" charset="-78"/>
                <a:cs typeface="Alexandria SemiBold" pitchFamily="2" charset="-78"/>
              </a:rPr>
              <a:t>ً</a:t>
            </a:r>
            <a:r>
              <a:rPr lang="ar-EG" dirty="0" smtClean="0">
                <a:latin typeface="Alexandria SemiBold" pitchFamily="2" charset="-78"/>
                <a:cs typeface="Alexandria SemiBold" pitchFamily="2" charset="-78"/>
              </a:rPr>
              <a:t> </a:t>
            </a:r>
            <a:r>
              <a:rPr lang="ar-EG" dirty="0">
                <a:latin typeface="Alexandria SemiBold" pitchFamily="2" charset="-78"/>
                <a:cs typeface="Alexandria SemiBold" pitchFamily="2" charset="-78"/>
              </a:rPr>
              <a:t>مضافة </a:t>
            </a:r>
            <a:r>
              <a:rPr lang="ar-SA" dirty="0" smtClean="0">
                <a:latin typeface="Alexandria SemiBold" pitchFamily="2" charset="-78"/>
                <a:cs typeface="Alexandria SemiBold" pitchFamily="2" charset="-78"/>
              </a:rPr>
              <a:t>. فتستخدم </a:t>
            </a:r>
            <a:r>
              <a:rPr lang="ar-SA" dirty="0">
                <a:latin typeface="Alexandria SemiBold" pitchFamily="2" charset="-78"/>
                <a:cs typeface="Alexandria SemiBold" pitchFamily="2" charset="-78"/>
              </a:rPr>
              <a:t>الرسوم الساخرة لإيصال رسائل وأفكار معينة بطريقة عميقة وموجزة، والتعليق على الواقع بشكل نقدي </a:t>
            </a:r>
            <a:r>
              <a:rPr lang="ar-SA" dirty="0" smtClean="0">
                <a:latin typeface="Alexandria SemiBold" pitchFamily="2" charset="-78"/>
                <a:cs typeface="Alexandria SemiBold" pitchFamily="2" charset="-78"/>
              </a:rPr>
              <a:t>ساخر. </a:t>
            </a:r>
          </a:p>
        </p:txBody>
      </p:sp>
      <p:sp>
        <p:nvSpPr>
          <p:cNvPr id="14" name="TextBox 13">
            <a:extLst>
              <a:ext uri="{FF2B5EF4-FFF2-40B4-BE49-F238E27FC236}">
                <a16:creationId xmlns:a16="http://schemas.microsoft.com/office/drawing/2014/main" id="{F9A80F9F-74DB-1D57-04E8-E20E92A09B0A}"/>
              </a:ext>
            </a:extLst>
          </p:cNvPr>
          <p:cNvSpPr txBox="1"/>
          <p:nvPr/>
        </p:nvSpPr>
        <p:spPr>
          <a:xfrm>
            <a:off x="2191647" y="1129505"/>
            <a:ext cx="3205610"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وظائف الرسوم الساخرة</a:t>
            </a:r>
            <a:endParaRPr lang="en-US" sz="2800" b="1" dirty="0">
              <a:solidFill>
                <a:srgbClr val="C00000"/>
              </a:solidFill>
              <a:latin typeface="Alexandria ExtraBold" pitchFamily="2" charset="-78"/>
              <a:cs typeface="Alexandria ExtraBold" pitchFamily="2" charset="-78"/>
            </a:endParaRPr>
          </a:p>
        </p:txBody>
      </p:sp>
      <p:pic>
        <p:nvPicPr>
          <p:cNvPr id="13" name="Picture 12"/>
          <p:cNvPicPr>
            <a:picLocks noChangeAspect="1"/>
          </p:cNvPicPr>
          <p:nvPr/>
        </p:nvPicPr>
        <p:blipFill rotWithShape="1">
          <a:blip r:embed="rId3">
            <a:extLst>
              <a:ext uri="{28A0092B-C50C-407E-A947-70E740481C1C}">
                <a14:useLocalDpi xmlns:a14="http://schemas.microsoft.com/office/drawing/2010/main" val="0"/>
              </a:ext>
            </a:extLst>
          </a:blip>
          <a:srcRect r="42112" b="66558"/>
          <a:stretch/>
        </p:blipFill>
        <p:spPr>
          <a:xfrm>
            <a:off x="2" y="2450573"/>
            <a:ext cx="2776206" cy="2859780"/>
          </a:xfrm>
          <a:prstGeom prst="rect">
            <a:avLst/>
          </a:prstGeom>
        </p:spPr>
      </p:pic>
    </p:spTree>
    <p:extLst>
      <p:ext uri="{BB962C8B-B14F-4D97-AF65-F5344CB8AC3E}">
        <p14:creationId xmlns:p14="http://schemas.microsoft.com/office/powerpoint/2010/main" val="32080227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94663" y="1766497"/>
            <a:ext cx="8745402" cy="43585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82809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171224" y="1822104"/>
            <a:ext cx="8553397" cy="4247317"/>
          </a:xfrm>
          <a:prstGeom prst="rect">
            <a:avLst/>
          </a:prstGeom>
          <a:noFill/>
        </p:spPr>
        <p:txBody>
          <a:bodyPr wrap="square" rtlCol="0">
            <a:spAutoFit/>
          </a:bodyPr>
          <a:lstStyle/>
          <a:p>
            <a:pPr marL="342900" indent="-342900" algn="r" rtl="1">
              <a:lnSpc>
                <a:spcPct val="150000"/>
              </a:lnSpc>
              <a:buFont typeface="+mj-lt"/>
              <a:buAutoNum type="arabicPeriod" startAt="2"/>
            </a:pPr>
            <a:r>
              <a:rPr lang="ar-SA" dirty="0" smtClean="0">
                <a:solidFill>
                  <a:schemeClr val="accent1"/>
                </a:solidFill>
                <a:latin typeface="Alexandria SemiBold" pitchFamily="2" charset="-78"/>
                <a:cs typeface="Alexandria SemiBold" pitchFamily="2" charset="-78"/>
              </a:rPr>
              <a:t>التعليق على الأحداث ونقدها : </a:t>
            </a:r>
            <a:r>
              <a:rPr lang="ar-SA" dirty="0" smtClean="0">
                <a:latin typeface="Alexandria SemiBold" pitchFamily="2" charset="-78"/>
                <a:cs typeface="Alexandria SemiBold" pitchFamily="2" charset="-78"/>
              </a:rPr>
              <a:t>تعالج </a:t>
            </a:r>
            <a:r>
              <a:rPr lang="ar-SA" dirty="0">
                <a:latin typeface="Alexandria SemiBold" pitchFamily="2" charset="-78"/>
                <a:cs typeface="Alexandria SemiBold" pitchFamily="2" charset="-78"/>
              </a:rPr>
              <a:t>الرسوم الساخرة الأحداث والقضايا </a:t>
            </a:r>
            <a:r>
              <a:rPr lang="ar-SA" dirty="0" smtClean="0">
                <a:latin typeface="Alexandria SemiBold" pitchFamily="2" charset="-78"/>
                <a:cs typeface="Alexandria SemiBold" pitchFamily="2" charset="-78"/>
              </a:rPr>
              <a:t>الراهنة بقالب </a:t>
            </a:r>
            <a:r>
              <a:rPr lang="ar-SA" dirty="0">
                <a:latin typeface="Alexandria SemiBold" pitchFamily="2" charset="-78"/>
                <a:cs typeface="Alexandria SemiBold" pitchFamily="2" charset="-78"/>
              </a:rPr>
              <a:t>تعبيري ساخر، فكثيراً ما </a:t>
            </a:r>
            <a:r>
              <a:rPr lang="ar-SA" dirty="0" smtClean="0">
                <a:latin typeface="Alexandria SemiBold" pitchFamily="2" charset="-78"/>
                <a:cs typeface="Alexandria SemiBold" pitchFamily="2" charset="-78"/>
              </a:rPr>
              <a:t>تكون </a:t>
            </a:r>
            <a:r>
              <a:rPr lang="ar-SA" dirty="0">
                <a:latin typeface="Alexandria SemiBold" pitchFamily="2" charset="-78"/>
                <a:cs typeface="Alexandria SemiBold" pitchFamily="2" charset="-78"/>
              </a:rPr>
              <a:t>أبلغ من المقال الصحفي وأقرب إلى </a:t>
            </a:r>
            <a:r>
              <a:rPr lang="ar-SA" dirty="0" smtClean="0">
                <a:latin typeface="Alexandria SemiBold" pitchFamily="2" charset="-78"/>
                <a:cs typeface="Alexandria SemiBold" pitchFamily="2" charset="-78"/>
              </a:rPr>
              <a:t>المتلقي. كما تمنح </a:t>
            </a:r>
            <a:r>
              <a:rPr lang="ar-SA" dirty="0">
                <a:latin typeface="Alexandria SemiBold" pitchFamily="2" charset="-78"/>
                <a:cs typeface="Alexandria SemiBold" pitchFamily="2" charset="-78"/>
              </a:rPr>
              <a:t>الرسوم الفرصة للرسام للتعبير عن رأيه بالنقد وتوجيه السخرية؛ لذا تعتبر وسيلة للتعبير عن الاستياء والاحتجاج عن قرارات بطريقة غير مباشرة. وقد تحفز المتلقي على المشاركة والمساندة أو الرفض والنقد</a:t>
            </a:r>
            <a:r>
              <a:rPr lang="ar-SA" dirty="0" smtClean="0">
                <a:latin typeface="Alexandria SemiBold" pitchFamily="2" charset="-78"/>
                <a:cs typeface="Alexandria SemiBold" pitchFamily="2" charset="-78"/>
              </a:rPr>
              <a:t>.</a:t>
            </a:r>
          </a:p>
          <a:p>
            <a:pPr marL="342900" indent="-342900" algn="r" rtl="1">
              <a:lnSpc>
                <a:spcPct val="150000"/>
              </a:lnSpc>
              <a:buFont typeface="+mj-lt"/>
              <a:buAutoNum type="arabicPeriod" startAt="2"/>
            </a:pPr>
            <a:r>
              <a:rPr lang="ar-SA" dirty="0" smtClean="0">
                <a:solidFill>
                  <a:schemeClr val="accent1"/>
                </a:solidFill>
                <a:latin typeface="Alexandria SemiBold" pitchFamily="2" charset="-78"/>
                <a:cs typeface="Alexandria SemiBold" pitchFamily="2" charset="-78"/>
              </a:rPr>
              <a:t>الوظيفة </a:t>
            </a:r>
            <a:r>
              <a:rPr lang="ar-SA" dirty="0">
                <a:solidFill>
                  <a:schemeClr val="accent1"/>
                </a:solidFill>
                <a:latin typeface="Alexandria SemiBold" pitchFamily="2" charset="-78"/>
                <a:cs typeface="Alexandria SemiBold" pitchFamily="2" charset="-78"/>
              </a:rPr>
              <a:t>السيكولوجية: </a:t>
            </a:r>
            <a:r>
              <a:rPr lang="ar-SA" dirty="0">
                <a:latin typeface="Alexandria SemiBold" pitchFamily="2" charset="-78"/>
                <a:cs typeface="Alexandria SemiBold" pitchFamily="2" charset="-78"/>
              </a:rPr>
              <a:t>يستعمل الرسام </a:t>
            </a:r>
            <a:r>
              <a:rPr lang="ar-SA">
                <a:latin typeface="Alexandria SemiBold" pitchFamily="2" charset="-78"/>
                <a:cs typeface="Alexandria SemiBold" pitchFamily="2" charset="-78"/>
              </a:rPr>
              <a:t>الاستمالات </a:t>
            </a:r>
            <a:r>
              <a:rPr lang="ar-SA" smtClean="0">
                <a:latin typeface="Alexandria SemiBold" pitchFamily="2" charset="-78"/>
                <a:cs typeface="Alexandria SemiBold" pitchFamily="2" charset="-78"/>
              </a:rPr>
              <a:t>العاطفية </a:t>
            </a:r>
            <a:r>
              <a:rPr lang="ar-SA">
                <a:latin typeface="Alexandria SemiBold" pitchFamily="2" charset="-78"/>
                <a:cs typeface="Alexandria SemiBold" pitchFamily="2" charset="-78"/>
              </a:rPr>
              <a:t>لتحريك </a:t>
            </a:r>
            <a:r>
              <a:rPr lang="ar-SA" smtClean="0">
                <a:latin typeface="Alexandria SemiBold" pitchFamily="2" charset="-78"/>
                <a:cs typeface="Alexandria SemiBold" pitchFamily="2" charset="-78"/>
              </a:rPr>
              <a:t>  مشاعر </a:t>
            </a:r>
            <a:r>
              <a:rPr lang="ar-SA" dirty="0">
                <a:latin typeface="Alexandria SemiBold" pitchFamily="2" charset="-78"/>
                <a:cs typeface="Alexandria SemiBold" pitchFamily="2" charset="-78"/>
              </a:rPr>
              <a:t>القراء تجاه الموضوع المُثار في الرسم. فالرسم الساخر يعمل على تفريغ شحنة الغضب لدي الرأي العام . فالرسام يُعبر عن وجهة نظره ومشاعره وتوجهاته </a:t>
            </a:r>
            <a:r>
              <a:rPr lang="ar-SA" u="sng" dirty="0">
                <a:latin typeface="Alexandria SemiBold" pitchFamily="2" charset="-78"/>
                <a:cs typeface="Alexandria SemiBold" pitchFamily="2" charset="-78"/>
              </a:rPr>
              <a:t>بطريقة غير مباشرة</a:t>
            </a:r>
            <a:r>
              <a:rPr lang="ar-SA" dirty="0">
                <a:latin typeface="Alexandria SemiBold" pitchFamily="2" charset="-78"/>
                <a:cs typeface="Alexandria SemiBold" pitchFamily="2" charset="-78"/>
              </a:rPr>
              <a:t>؛ لذلك يعتبر الرسم الساخر بمثابة وسيلة للتنفيس عن الإحباطات والتوترات والمخاوف المكبوتة للجمهور. </a:t>
            </a:r>
          </a:p>
        </p:txBody>
      </p:sp>
      <p:pic>
        <p:nvPicPr>
          <p:cNvPr id="11" name="Picture 10"/>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616" t="20497" r="69585"/>
          <a:stretch/>
        </p:blipFill>
        <p:spPr>
          <a:xfrm>
            <a:off x="10858905" y="1724611"/>
            <a:ext cx="1333095" cy="4316747"/>
          </a:xfrm>
          <a:prstGeom prst="rect">
            <a:avLst/>
          </a:prstGeom>
        </p:spPr>
      </p:pic>
      <p:sp>
        <p:nvSpPr>
          <p:cNvPr id="14" name="TextBox 13">
            <a:extLst>
              <a:ext uri="{FF2B5EF4-FFF2-40B4-BE49-F238E27FC236}">
                <a16:creationId xmlns:a16="http://schemas.microsoft.com/office/drawing/2014/main" id="{F9A80F9F-74DB-1D57-04E8-E20E92A09B0A}"/>
              </a:ext>
            </a:extLst>
          </p:cNvPr>
          <p:cNvSpPr txBox="1"/>
          <p:nvPr/>
        </p:nvSpPr>
        <p:spPr>
          <a:xfrm>
            <a:off x="2163257" y="1263587"/>
            <a:ext cx="3205610"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وظائف الرسوم الساخرة</a:t>
            </a:r>
            <a:endParaRPr lang="en-US" sz="2800" b="1" dirty="0">
              <a:solidFill>
                <a:srgbClr val="C00000"/>
              </a:solidFill>
              <a:latin typeface="Alexandria ExtraBold" pitchFamily="2" charset="-78"/>
              <a:cs typeface="Alexandria ExtraBold" pitchFamily="2" charset="-78"/>
            </a:endParaRPr>
          </a:p>
        </p:txBody>
      </p:sp>
      <p:pic>
        <p:nvPicPr>
          <p:cNvPr id="15" name="Picture 14"/>
          <p:cNvPicPr>
            <a:picLocks noChangeAspect="1"/>
          </p:cNvPicPr>
          <p:nvPr/>
        </p:nvPicPr>
        <p:blipFill rotWithShape="1">
          <a:blip r:embed="rId4">
            <a:extLst>
              <a:ext uri="{28A0092B-C50C-407E-A947-70E740481C1C}">
                <a14:useLocalDpi xmlns:a14="http://schemas.microsoft.com/office/drawing/2010/main" val="0"/>
              </a:ext>
            </a:extLst>
          </a:blip>
          <a:srcRect l="4862" t="2387" r="5523"/>
          <a:stretch/>
        </p:blipFill>
        <p:spPr>
          <a:xfrm>
            <a:off x="241775" y="2178567"/>
            <a:ext cx="1910609" cy="2220056"/>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16" name="TextBox 15">
            <a:extLst>
              <a:ext uri="{FF2B5EF4-FFF2-40B4-BE49-F238E27FC236}">
                <a16:creationId xmlns:a16="http://schemas.microsoft.com/office/drawing/2014/main" id="{F9A80F9F-74DB-1D57-04E8-E20E92A09B0A}"/>
              </a:ext>
            </a:extLst>
          </p:cNvPr>
          <p:cNvSpPr txBox="1"/>
          <p:nvPr/>
        </p:nvSpPr>
        <p:spPr>
          <a:xfrm>
            <a:off x="376251" y="4426310"/>
            <a:ext cx="1439691" cy="1754326"/>
          </a:xfrm>
          <a:prstGeom prst="rect">
            <a:avLst/>
          </a:prstGeom>
          <a:solidFill>
            <a:schemeClr val="accent4">
              <a:lumMod val="60000"/>
              <a:lumOff val="40000"/>
            </a:schemeClr>
          </a:solidFill>
          <a:effectLst>
            <a:reflection stA="45000" endPos="0" dir="5400000" sy="-100000" algn="bl" rotWithShape="0"/>
          </a:effectLst>
        </p:spPr>
        <p:txBody>
          <a:bodyPr wrap="square" rtlCol="0">
            <a:spAutoFit/>
          </a:bodyPr>
          <a:lstStyle/>
          <a:p>
            <a:pPr algn="ctr">
              <a:lnSpc>
                <a:spcPct val="150000"/>
              </a:lnSpc>
            </a:pPr>
            <a:r>
              <a:rPr lang="ar-SA" sz="1200" b="1" dirty="0" smtClean="0">
                <a:latin typeface="Alexandria ExtraBold" pitchFamily="2" charset="-78"/>
                <a:cs typeface="Alexandria ExtraBold" pitchFamily="2" charset="-78"/>
              </a:rPr>
              <a:t>افتتاحية عبارة عن رسم ساخر عن تغير المناخ والاحتباس الحراري في العالم</a:t>
            </a:r>
            <a:endParaRPr lang="en-US" b="1" dirty="0">
              <a:latin typeface="Alexandria ExtraBold" pitchFamily="2" charset="-78"/>
              <a:cs typeface="Alexandria ExtraBold" pitchFamily="2" charset="-78"/>
            </a:endParaRPr>
          </a:p>
        </p:txBody>
      </p:sp>
    </p:spTree>
    <p:extLst>
      <p:ext uri="{BB962C8B-B14F-4D97-AF65-F5344CB8AC3E}">
        <p14:creationId xmlns:p14="http://schemas.microsoft.com/office/powerpoint/2010/main" val="4049651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97015" y="1570759"/>
            <a:ext cx="8967514" cy="46952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82809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197015" y="1586977"/>
            <a:ext cx="8830493" cy="4662815"/>
          </a:xfrm>
          <a:prstGeom prst="rect">
            <a:avLst/>
          </a:prstGeom>
          <a:noFill/>
        </p:spPr>
        <p:txBody>
          <a:bodyPr wrap="square" rtlCol="0">
            <a:spAutoFit/>
          </a:bodyPr>
          <a:lstStyle/>
          <a:p>
            <a:pPr marL="342900" indent="-342900" algn="r" rtl="1">
              <a:lnSpc>
                <a:spcPct val="150000"/>
              </a:lnSpc>
              <a:buFont typeface="+mj-lt"/>
              <a:buAutoNum type="arabicPeriod" startAt="4"/>
            </a:pPr>
            <a:r>
              <a:rPr lang="ar-SA" dirty="0" smtClean="0">
                <a:solidFill>
                  <a:schemeClr val="accent1"/>
                </a:solidFill>
                <a:latin typeface="Alexandria SemiBold" pitchFamily="2" charset="-78"/>
                <a:cs typeface="Alexandria SemiBold" pitchFamily="2" charset="-78"/>
              </a:rPr>
              <a:t>الوظيفة الاجتماعية: </a:t>
            </a:r>
            <a:r>
              <a:rPr lang="ar-SA" dirty="0" smtClean="0">
                <a:latin typeface="Alexandria SemiBold" pitchFamily="2" charset="-78"/>
                <a:cs typeface="Alexandria SemiBold" pitchFamily="2" charset="-78"/>
              </a:rPr>
              <a:t>تستخدم الرسوم الساخرة كأداة للتوعيه وتثقيف المجتمع بالقضايا السياسية والاقتصادية والاجتماعية المهمة من خلال نقدها الأوضاع السائدة أو الظواهر والآفات الاجتماعية التي يتعرض لها المجتمع من خلال  مقاومة البدع والخرافات وانتهاك حقوق الآخرين ونشر الشائعات عبر شبكات التواصل الاجتماعي التي تهدد أمن المجتمع. كما أنها </a:t>
            </a:r>
            <a:r>
              <a:rPr lang="ar-SA" dirty="0">
                <a:latin typeface="Alexandria SemiBold" pitchFamily="2" charset="-78"/>
                <a:cs typeface="Alexandria SemiBold" pitchFamily="2" charset="-78"/>
              </a:rPr>
              <a:t>ت</a:t>
            </a:r>
            <a:r>
              <a:rPr lang="ar-SA" dirty="0" smtClean="0">
                <a:latin typeface="Alexandria SemiBold" pitchFamily="2" charset="-78"/>
                <a:cs typeface="Alexandria SemiBold" pitchFamily="2" charset="-78"/>
              </a:rPr>
              <a:t>عمل على تبسيط </a:t>
            </a:r>
            <a:r>
              <a:rPr lang="ar-SA" dirty="0">
                <a:latin typeface="Alexandria SemiBold" pitchFamily="2" charset="-78"/>
                <a:cs typeface="Alexandria SemiBold" pitchFamily="2" charset="-78"/>
              </a:rPr>
              <a:t>المعلومات المعقدة وتقديمها بطريقة سهلة </a:t>
            </a:r>
            <a:r>
              <a:rPr lang="ar-SA" dirty="0" smtClean="0">
                <a:latin typeface="Alexandria SemiBold" pitchFamily="2" charset="-78"/>
                <a:cs typeface="Alexandria SemiBold" pitchFamily="2" charset="-78"/>
              </a:rPr>
              <a:t>الفهم بما يُساهم </a:t>
            </a:r>
            <a:r>
              <a:rPr lang="ar-SA" dirty="0">
                <a:latin typeface="Alexandria SemiBold" pitchFamily="2" charset="-78"/>
                <a:cs typeface="Alexandria SemiBold" pitchFamily="2" charset="-78"/>
              </a:rPr>
              <a:t>في رفع </a:t>
            </a:r>
            <a:r>
              <a:rPr lang="ar-SA" dirty="0" smtClean="0">
                <a:latin typeface="Alexandria SemiBold" pitchFamily="2" charset="-78"/>
                <a:cs typeface="Alexandria SemiBold" pitchFamily="2" charset="-78"/>
              </a:rPr>
              <a:t>    مستوى </a:t>
            </a:r>
            <a:r>
              <a:rPr lang="ar-SA" dirty="0">
                <a:latin typeface="Alexandria SemiBold" pitchFamily="2" charset="-78"/>
                <a:cs typeface="Alexandria SemiBold" pitchFamily="2" charset="-78"/>
              </a:rPr>
              <a:t>الوعي المجتمعي</a:t>
            </a:r>
            <a:r>
              <a:rPr lang="ar-SA" dirty="0" smtClean="0">
                <a:latin typeface="Alexandria SemiBold" pitchFamily="2" charset="-78"/>
                <a:cs typeface="Alexandria SemiBold" pitchFamily="2" charset="-78"/>
              </a:rPr>
              <a:t>.</a:t>
            </a:r>
          </a:p>
          <a:p>
            <a:pPr marL="342900" indent="-342900" algn="r" rtl="1">
              <a:lnSpc>
                <a:spcPct val="150000"/>
              </a:lnSpc>
              <a:buFont typeface="+mj-lt"/>
              <a:buAutoNum type="arabicPeriod" startAt="4"/>
            </a:pPr>
            <a:r>
              <a:rPr lang="ar-SA" dirty="0">
                <a:solidFill>
                  <a:schemeClr val="accent1"/>
                </a:solidFill>
                <a:latin typeface="Alexandria SemiBold" pitchFamily="2" charset="-78"/>
                <a:cs typeface="Alexandria SemiBold" pitchFamily="2" charset="-78"/>
              </a:rPr>
              <a:t>الوظيفة الترفيهية: </a:t>
            </a:r>
            <a:r>
              <a:rPr lang="ar-SA" dirty="0">
                <a:latin typeface="Alexandria SemiBold" pitchFamily="2" charset="-78"/>
                <a:cs typeface="Alexandria SemiBold" pitchFamily="2" charset="-78"/>
              </a:rPr>
              <a:t>تساهم الرسوم الساخرة في إضفاء جو من البهجة </a:t>
            </a:r>
            <a:r>
              <a:rPr lang="ar-SA" dirty="0" smtClean="0">
                <a:latin typeface="Alexandria SemiBold" pitchFamily="2" charset="-78"/>
                <a:cs typeface="Alexandria SemiBold" pitchFamily="2" charset="-78"/>
              </a:rPr>
              <a:t>والإثارة     </a:t>
            </a:r>
            <a:r>
              <a:rPr lang="ar-SA" dirty="0">
                <a:latin typeface="Alexandria SemiBold" pitchFamily="2" charset="-78"/>
                <a:cs typeface="Alexandria SemiBold" pitchFamily="2" charset="-78"/>
              </a:rPr>
              <a:t>لدي المتلقي . فالرسوم لا يقتصر دورها على مجرد تسلية الجمهور فقط، وإنما </a:t>
            </a:r>
            <a:r>
              <a:rPr lang="ar-SA" dirty="0" smtClean="0">
                <a:latin typeface="Alexandria SemiBold" pitchFamily="2" charset="-78"/>
                <a:cs typeface="Alexandria SemiBold" pitchFamily="2" charset="-78"/>
              </a:rPr>
              <a:t>    تؤثر </a:t>
            </a:r>
            <a:r>
              <a:rPr lang="ar-SA" dirty="0">
                <a:latin typeface="Alexandria SemiBold" pitchFamily="2" charset="-78"/>
                <a:cs typeface="Alexandria SemiBold" pitchFamily="2" charset="-78"/>
              </a:rPr>
              <a:t>في رأي الجمهور بالتعبير عن القضايا والموضوعات التي تشغل </a:t>
            </a:r>
            <a:r>
              <a:rPr lang="ar-SA" dirty="0" smtClean="0">
                <a:latin typeface="Alexandria SemiBold" pitchFamily="2" charset="-78"/>
                <a:cs typeface="Alexandria SemiBold" pitchFamily="2" charset="-78"/>
              </a:rPr>
              <a:t>اهتمامه       </a:t>
            </a:r>
            <a:r>
              <a:rPr lang="ar-SA" dirty="0">
                <a:latin typeface="Alexandria SemiBold" pitchFamily="2" charset="-78"/>
                <a:cs typeface="Alexandria SemiBold" pitchFamily="2" charset="-78"/>
              </a:rPr>
              <a:t>في قالب ساخر وفكاهي</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2094663" y="1085974"/>
            <a:ext cx="3205610"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وظائف الرسوم الساخرة</a:t>
            </a:r>
            <a:endParaRPr lang="en-US" sz="2800" b="1" dirty="0">
              <a:solidFill>
                <a:srgbClr val="C00000"/>
              </a:solidFill>
              <a:latin typeface="Alexandria ExtraBold" pitchFamily="2" charset="-78"/>
              <a:cs typeface="Alexandria ExtraBold" pitchFamily="2" charset="-78"/>
            </a:endParaRPr>
          </a:p>
        </p:txBody>
      </p:sp>
      <p:pic>
        <p:nvPicPr>
          <p:cNvPr id="15" name="Picture 14"/>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7986" t="35157" r="68362" b="23374"/>
          <a:stretch/>
        </p:blipFill>
        <p:spPr>
          <a:xfrm>
            <a:off x="67964" y="2971481"/>
            <a:ext cx="1876949" cy="190531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902182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30286" y="1597487"/>
            <a:ext cx="7941036" cy="4527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82809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984273" y="1846876"/>
            <a:ext cx="7531328" cy="4074192"/>
          </a:xfrm>
          <a:prstGeom prst="rect">
            <a:avLst/>
          </a:prstGeom>
          <a:noFill/>
        </p:spPr>
        <p:txBody>
          <a:bodyPr wrap="square" rtlCol="0">
            <a:spAutoFit/>
          </a:bodyPr>
          <a:lstStyle/>
          <a:p>
            <a:pPr marL="342900" indent="-342900" algn="r" rtl="1">
              <a:lnSpc>
                <a:spcPct val="150000"/>
              </a:lnSpc>
              <a:buFont typeface="+mj-lt"/>
              <a:buAutoNum type="arabicPeriod" startAt="6"/>
            </a:pPr>
            <a:r>
              <a:rPr lang="ar-SA" dirty="0" smtClean="0">
                <a:solidFill>
                  <a:schemeClr val="accent1"/>
                </a:solidFill>
                <a:latin typeface="Alexandria SemiBold" pitchFamily="2" charset="-78"/>
                <a:cs typeface="Alexandria SemiBold" pitchFamily="2" charset="-78"/>
              </a:rPr>
              <a:t>الوظيفة الفنية : </a:t>
            </a:r>
            <a:r>
              <a:rPr lang="ar-SA" dirty="0" smtClean="0">
                <a:latin typeface="Alexandria SemiBold" pitchFamily="2" charset="-78"/>
                <a:cs typeface="Alexandria SemiBold" pitchFamily="2" charset="-78"/>
              </a:rPr>
              <a:t>ويطلق عليها الوظيفة الجمالية، فالرسام له حرية التعبير عن فكرته أو احساسه تجاه موضوع معين، أي انه الرسام لم يتقيد برسم كل التفاصيل الموجودة في الحدث أو الشخصية؛ إذ يركز على الخطوط الأساسية فيها ويظهرها بنسبها العادية أو بشكل مبالغ فيها بقصد التعبير عن المعنى المطلوب بقوة ، وهذا ما يجعل الرسوم مادة تزخر باهتمام المتلقي.</a:t>
            </a:r>
          </a:p>
          <a:p>
            <a:pPr algn="r" rtl="1">
              <a:lnSpc>
                <a:spcPct val="150000"/>
              </a:lnSpc>
            </a:pPr>
            <a:endParaRPr lang="ar-SA" sz="1050" dirty="0" smtClean="0">
              <a:latin typeface="Alexandria SemiBold" pitchFamily="2" charset="-78"/>
              <a:cs typeface="Alexandria SemiBold" pitchFamily="2" charset="-78"/>
            </a:endParaRPr>
          </a:p>
          <a:p>
            <a:pPr algn="ctr" rtl="1">
              <a:lnSpc>
                <a:spcPct val="150000"/>
              </a:lnSpc>
            </a:pPr>
            <a:r>
              <a:rPr lang="ar-SA" dirty="0" smtClean="0">
                <a:solidFill>
                  <a:schemeClr val="accent1"/>
                </a:solidFill>
                <a:latin typeface="Alexandria SemiBold" pitchFamily="2" charset="-78"/>
                <a:cs typeface="Alexandria SemiBold" pitchFamily="2" charset="-78"/>
              </a:rPr>
              <a:t>    </a:t>
            </a:r>
            <a:r>
              <a:rPr lang="ar-SA" dirty="0" smtClean="0">
                <a:solidFill>
                  <a:schemeClr val="accent1">
                    <a:lumMod val="50000"/>
                  </a:schemeClr>
                </a:solidFill>
                <a:latin typeface="Alexandria SemiBold" pitchFamily="2" charset="-78"/>
                <a:cs typeface="Alexandria SemiBold" pitchFamily="2" charset="-78"/>
              </a:rPr>
              <a:t>فالرسوم </a:t>
            </a:r>
            <a:r>
              <a:rPr lang="ar-SA" dirty="0">
                <a:solidFill>
                  <a:schemeClr val="accent1">
                    <a:lumMod val="50000"/>
                  </a:schemeClr>
                </a:solidFill>
                <a:latin typeface="Alexandria SemiBold" pitchFamily="2" charset="-78"/>
                <a:cs typeface="Alexandria SemiBold" pitchFamily="2" charset="-78"/>
              </a:rPr>
              <a:t>الساخرة لها العديد من الوظائف التي تُمكن الرسام من </a:t>
            </a:r>
            <a:r>
              <a:rPr lang="ar-SA" dirty="0" smtClean="0">
                <a:solidFill>
                  <a:schemeClr val="accent1">
                    <a:lumMod val="50000"/>
                  </a:schemeClr>
                </a:solidFill>
                <a:latin typeface="Alexandria SemiBold" pitchFamily="2" charset="-78"/>
                <a:cs typeface="Alexandria SemiBold" pitchFamily="2" charset="-78"/>
              </a:rPr>
              <a:t>حرية التعبير </a:t>
            </a:r>
            <a:r>
              <a:rPr lang="ar-SA" dirty="0">
                <a:solidFill>
                  <a:schemeClr val="accent1">
                    <a:lumMod val="50000"/>
                  </a:schemeClr>
                </a:solidFill>
                <a:latin typeface="Alexandria SemiBold" pitchFamily="2" charset="-78"/>
                <a:cs typeface="Alexandria SemiBold" pitchFamily="2" charset="-78"/>
              </a:rPr>
              <a:t>عن رأيه </a:t>
            </a:r>
            <a:r>
              <a:rPr lang="ar-SA" u="sng" dirty="0">
                <a:solidFill>
                  <a:schemeClr val="accent1">
                    <a:lumMod val="50000"/>
                  </a:schemeClr>
                </a:solidFill>
                <a:latin typeface="Alexandria SemiBold" pitchFamily="2" charset="-78"/>
                <a:cs typeface="Alexandria SemiBold" pitchFamily="2" charset="-78"/>
              </a:rPr>
              <a:t>في إطار الحفاظ على المجال العام للمجتمع </a:t>
            </a:r>
            <a:r>
              <a:rPr lang="ar-SA" dirty="0">
                <a:solidFill>
                  <a:schemeClr val="accent1">
                    <a:lumMod val="50000"/>
                  </a:schemeClr>
                </a:solidFill>
                <a:latin typeface="Alexandria SemiBold" pitchFamily="2" charset="-78"/>
                <a:cs typeface="Alexandria SemiBold" pitchFamily="2" charset="-78"/>
              </a:rPr>
              <a:t>؛ بما يُساهم في تشكيل الصورة الذهنية والتأثير في الرأي العام</a:t>
            </a:r>
            <a:r>
              <a:rPr lang="ar-SA" dirty="0" smtClean="0">
                <a:solidFill>
                  <a:schemeClr val="accent1">
                    <a:lumMod val="50000"/>
                  </a:schemeClr>
                </a:solidFill>
                <a:latin typeface="Alexandria SemiBold" pitchFamily="2" charset="-78"/>
                <a:cs typeface="Alexandria SemiBold" pitchFamily="2" charset="-78"/>
              </a:rPr>
              <a:t>.</a:t>
            </a:r>
            <a:endParaRPr lang="ar-SA" dirty="0">
              <a:solidFill>
                <a:schemeClr val="accent1">
                  <a:lumMod val="50000"/>
                </a:schemeClr>
              </a:solidFill>
              <a:latin typeface="Alexandria SemiBold" pitchFamily="2" charset="-78"/>
              <a:cs typeface="Alexandria Semi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2346765" y="1070899"/>
            <a:ext cx="3205610"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وظائف الرسوم الساخرة</a:t>
            </a:r>
            <a:endParaRPr lang="en-US" sz="28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l="5471" r="5301"/>
          <a:stretch/>
        </p:blipFill>
        <p:spPr>
          <a:xfrm>
            <a:off x="125442" y="2202328"/>
            <a:ext cx="2581171" cy="2121164"/>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11" name="TextBox 10">
            <a:extLst>
              <a:ext uri="{FF2B5EF4-FFF2-40B4-BE49-F238E27FC236}">
                <a16:creationId xmlns:a16="http://schemas.microsoft.com/office/drawing/2014/main" id="{F9A80F9F-74DB-1D57-04E8-E20E92A09B0A}"/>
              </a:ext>
            </a:extLst>
          </p:cNvPr>
          <p:cNvSpPr txBox="1"/>
          <p:nvPr/>
        </p:nvSpPr>
        <p:spPr>
          <a:xfrm>
            <a:off x="663127" y="4443740"/>
            <a:ext cx="1283599" cy="1107676"/>
          </a:xfrm>
          <a:prstGeom prst="rect">
            <a:avLst/>
          </a:prstGeom>
          <a:solidFill>
            <a:schemeClr val="accent4">
              <a:lumMod val="60000"/>
              <a:lumOff val="40000"/>
            </a:schemeClr>
          </a:solidFill>
          <a:effectLst>
            <a:reflection stA="45000" endPos="0" dir="5400000" sy="-100000" algn="bl" rotWithShape="0"/>
          </a:effectLst>
        </p:spPr>
        <p:txBody>
          <a:bodyPr wrap="square" rtlCol="0">
            <a:spAutoFit/>
          </a:bodyPr>
          <a:lstStyle/>
          <a:p>
            <a:pPr algn="ctr">
              <a:lnSpc>
                <a:spcPct val="150000"/>
              </a:lnSpc>
            </a:pPr>
            <a:r>
              <a:rPr lang="ar-SA" sz="900" b="1" dirty="0" smtClean="0">
                <a:latin typeface="Alexandria ExtraBold" pitchFamily="2" charset="-78"/>
                <a:cs typeface="Alexandria ExtraBold" pitchFamily="2" charset="-78"/>
              </a:rPr>
              <a:t>كاريكاتير عبر فيه الرسام عن الاحتباس الحرارى في العالم، وارتفاع درجات الحرارة</a:t>
            </a:r>
            <a:endParaRPr lang="en-US" sz="1100" b="1" dirty="0">
              <a:latin typeface="Alexandria ExtraBold" pitchFamily="2" charset="-78"/>
              <a:cs typeface="Alexandria ExtraBold" pitchFamily="2" charset="-78"/>
            </a:endParaRPr>
          </a:p>
        </p:txBody>
      </p:sp>
    </p:spTree>
    <p:extLst>
      <p:ext uri="{BB962C8B-B14F-4D97-AF65-F5344CB8AC3E}">
        <p14:creationId xmlns:p14="http://schemas.microsoft.com/office/powerpoint/2010/main" val="4227541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55422" y="1770250"/>
            <a:ext cx="8269404" cy="43564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02880" y="86864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470764" y="900843"/>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489194" y="110352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825770" y="1876038"/>
            <a:ext cx="7746955" cy="4201150"/>
          </a:xfrm>
          <a:prstGeom prst="rect">
            <a:avLst/>
          </a:prstGeom>
          <a:noFill/>
        </p:spPr>
        <p:txBody>
          <a:bodyPr wrap="square" rtlCol="0">
            <a:spAutoFit/>
          </a:bodyPr>
          <a:lstStyle/>
          <a:p>
            <a:pPr marL="174625" algn="r" rtl="1">
              <a:lnSpc>
                <a:spcPct val="150000"/>
              </a:lnSpc>
            </a:pPr>
            <a:r>
              <a:rPr lang="ar-SA" dirty="0" smtClean="0">
                <a:latin typeface="Alexandria SemiBold" pitchFamily="2" charset="-78"/>
                <a:cs typeface="Alexandria SemiBold" pitchFamily="2" charset="-78"/>
              </a:rPr>
              <a:t>الرسوم الساخرة عادةً ما يرسمها فنانون ورسامون محترفون. هناك بعض النقاط الرئيسية حول من يرسم الرسوم الساخرة:</a:t>
            </a:r>
          </a:p>
          <a:p>
            <a:pPr marL="174625" algn="r" rtl="1">
              <a:lnSpc>
                <a:spcPct val="150000"/>
              </a:lnSpc>
            </a:pPr>
            <a:r>
              <a:rPr lang="ar-SA" sz="2000" dirty="0" smtClean="0">
                <a:latin typeface="Alexandria SemiBold" pitchFamily="2" charset="-78"/>
                <a:cs typeface="Alexandria SemiBold" pitchFamily="2" charset="-78"/>
              </a:rPr>
              <a:t>1. </a:t>
            </a:r>
            <a:r>
              <a:rPr lang="ar-SA" dirty="0" smtClean="0">
                <a:solidFill>
                  <a:schemeClr val="accent2">
                    <a:lumMod val="75000"/>
                  </a:schemeClr>
                </a:solidFill>
                <a:latin typeface="Alexandria ExtraBold" pitchFamily="2" charset="-78"/>
                <a:cs typeface="Alexandria ExtraBold" pitchFamily="2" charset="-78"/>
              </a:rPr>
              <a:t>فنانون من الكادر التحريري للصحيفة:</a:t>
            </a:r>
          </a:p>
          <a:p>
            <a:pPr marL="798513" indent="-333375" algn="r" rtl="1">
              <a:lnSpc>
                <a:spcPct val="150000"/>
              </a:lnSpc>
              <a:buFont typeface="+mj-lt"/>
              <a:buAutoNum type="arabicPeriod"/>
            </a:pPr>
            <a:r>
              <a:rPr lang="ar-SA" b="1" dirty="0" smtClean="0">
                <a:solidFill>
                  <a:schemeClr val="accent1"/>
                </a:solidFill>
                <a:latin typeface="Alexandria ExtraBold" pitchFamily="2" charset="-78"/>
                <a:cs typeface="Alexandria ExtraBold" pitchFamily="2" charset="-78"/>
              </a:rPr>
              <a:t>رسامون صحفيون </a:t>
            </a:r>
            <a:r>
              <a:rPr lang="ar-SA" dirty="0" smtClean="0">
                <a:latin typeface="Alexandria SemiBold" pitchFamily="2" charset="-78"/>
                <a:cs typeface="Alexandria SemiBold" pitchFamily="2" charset="-78"/>
              </a:rPr>
              <a:t>: </a:t>
            </a:r>
            <a:r>
              <a:rPr lang="ar-EG" dirty="0">
                <a:latin typeface="Alexandria SemiBold" pitchFamily="2" charset="-78"/>
                <a:cs typeface="Alexandria SemiBold" pitchFamily="2" charset="-78"/>
              </a:rPr>
              <a:t>يعد الرسام الصحفى أهم وأقدم مصدر للرسوم </a:t>
            </a:r>
            <a:r>
              <a:rPr lang="ar-EG" dirty="0" smtClean="0">
                <a:latin typeface="Alexandria SemiBold" pitchFamily="2" charset="-78"/>
                <a:cs typeface="Alexandria SemiBold" pitchFamily="2" charset="-78"/>
              </a:rPr>
              <a:t>الصحفية</a:t>
            </a:r>
            <a:r>
              <a:rPr lang="ar-SA" dirty="0" smtClean="0">
                <a:latin typeface="Alexandria SemiBold" pitchFamily="2" charset="-78"/>
                <a:cs typeface="Alexandria SemiBold" pitchFamily="2" charset="-78"/>
              </a:rPr>
              <a:t>.</a:t>
            </a:r>
            <a:r>
              <a:rPr lang="ar-EG" dirty="0" smtClean="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والعديد من الصحف لديها رسامون محترفون  يعملون بشكل دائم ضمن طاقمهم التحريري. هؤلاء الفنانون لديهم فهم عميق للسياق الخاص بالصحيفة وجمهورها ، وخبرة واسعة في النقد الفني والفن التشكيلي.</a:t>
            </a:r>
          </a:p>
          <a:p>
            <a:pPr marL="174625" algn="r" rtl="1">
              <a:lnSpc>
                <a:spcPct val="150000"/>
              </a:lnSpc>
            </a:pPr>
            <a:r>
              <a:rPr lang="ar-SA" sz="1600" dirty="0" smtClean="0">
                <a:latin typeface="Alexandria SemiBold" pitchFamily="2" charset="-78"/>
                <a:cs typeface="Alexandria SemiBold" pitchFamily="2" charset="-78"/>
              </a:rPr>
              <a:t>من </a:t>
            </a:r>
            <a:r>
              <a:rPr lang="ar-SA" sz="1600" smtClean="0">
                <a:latin typeface="Alexandria SemiBold" pitchFamily="2" charset="-78"/>
                <a:cs typeface="Alexandria SemiBold" pitchFamily="2" charset="-78"/>
              </a:rPr>
              <a:t>أمثلة </a:t>
            </a:r>
            <a:r>
              <a:rPr lang="ar-SA" sz="1600" smtClean="0">
                <a:latin typeface="Alexandria SemiBold" pitchFamily="2" charset="-78"/>
                <a:cs typeface="Alexandria SemiBold" pitchFamily="2" charset="-78"/>
              </a:rPr>
              <a:t>الرسامين الصحفيتن</a:t>
            </a:r>
            <a:r>
              <a:rPr lang="ar-SA" sz="1600" dirty="0" smtClean="0">
                <a:latin typeface="Alexandria SemiBold" pitchFamily="2" charset="-78"/>
                <a:cs typeface="Alexandria SemiBold" pitchFamily="2" charset="-78"/>
              </a:rPr>
              <a:t>: صلاح جاهين وجمعة فرحات ومحمد رخا وعمرو فهمي من مصر ، والفنان على فرازات من سوريا وناجي العلي من فلسطين .</a:t>
            </a:r>
          </a:p>
        </p:txBody>
      </p:sp>
      <p:sp>
        <p:nvSpPr>
          <p:cNvPr id="13" name="TextBox 12">
            <a:extLst>
              <a:ext uri="{FF2B5EF4-FFF2-40B4-BE49-F238E27FC236}">
                <a16:creationId xmlns:a16="http://schemas.microsoft.com/office/drawing/2014/main" id="{F9A80F9F-74DB-1D57-04E8-E20E92A09B0A}"/>
              </a:ext>
            </a:extLst>
          </p:cNvPr>
          <p:cNvSpPr txBox="1"/>
          <p:nvPr/>
        </p:nvSpPr>
        <p:spPr>
          <a:xfrm>
            <a:off x="2673470" y="1235416"/>
            <a:ext cx="2480421"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الرسام الساخر</a:t>
            </a:r>
            <a:endParaRPr lang="en-US" sz="28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rotWithShape="1">
          <a:blip r:embed="rId3">
            <a:clrChange>
              <a:clrFrom>
                <a:srgbClr val="FEFEFE"/>
              </a:clrFrom>
              <a:clrTo>
                <a:srgbClr val="FEFEFE">
                  <a:alpha val="0"/>
                </a:srgbClr>
              </a:clrTo>
            </a:clrChange>
            <a:extLst>
              <a:ext uri="{28A0092B-C50C-407E-A947-70E740481C1C}">
                <a14:useLocalDpi xmlns:a14="http://schemas.microsoft.com/office/drawing/2010/main" val="0"/>
              </a:ext>
            </a:extLst>
          </a:blip>
          <a:srcRect l="51609" t="71412" r="21823"/>
          <a:stretch/>
        </p:blipFill>
        <p:spPr>
          <a:xfrm flipH="1">
            <a:off x="126310" y="2736240"/>
            <a:ext cx="2725767" cy="242451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6216271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1241" y="1823324"/>
            <a:ext cx="8315900" cy="43564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02880" y="86864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470764" y="900843"/>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489194" y="110352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831241" y="1993753"/>
            <a:ext cx="8103236" cy="4108817"/>
          </a:xfrm>
          <a:prstGeom prst="rect">
            <a:avLst/>
          </a:prstGeom>
          <a:noFill/>
        </p:spPr>
        <p:txBody>
          <a:bodyPr wrap="square" rtlCol="0">
            <a:spAutoFit/>
          </a:bodyPr>
          <a:lstStyle/>
          <a:p>
            <a:pPr marL="631825" indent="-457200" algn="r" rtl="1">
              <a:lnSpc>
                <a:spcPct val="150000"/>
              </a:lnSpc>
              <a:buFont typeface="+mj-lt"/>
              <a:buAutoNum type="arabicPeriod" startAt="2"/>
            </a:pPr>
            <a:r>
              <a:rPr lang="ar-SA" b="1" dirty="0" smtClean="0">
                <a:solidFill>
                  <a:schemeClr val="accent2">
                    <a:lumMod val="75000"/>
                  </a:schemeClr>
                </a:solidFill>
                <a:latin typeface="Alexandria ExtraBold" pitchFamily="2" charset="-78"/>
                <a:cs typeface="Alexandria ExtraBold" pitchFamily="2" charset="-78"/>
              </a:rPr>
              <a:t>فنانون لا </a:t>
            </a:r>
            <a:r>
              <a:rPr lang="ar-SA" b="1" dirty="0">
                <a:solidFill>
                  <a:schemeClr val="accent2">
                    <a:lumMod val="75000"/>
                  </a:schemeClr>
                </a:solidFill>
                <a:latin typeface="Alexandria ExtraBold" pitchFamily="2" charset="-78"/>
                <a:cs typeface="Alexandria ExtraBold" pitchFamily="2" charset="-78"/>
              </a:rPr>
              <a:t>ينتمون إلى الكادر التحريري للصحيفة </a:t>
            </a:r>
            <a:endParaRPr lang="ar-SA" b="1" dirty="0" smtClean="0">
              <a:solidFill>
                <a:schemeClr val="accent2">
                  <a:lumMod val="75000"/>
                </a:schemeClr>
              </a:solidFill>
              <a:latin typeface="Alexandria ExtraBold" pitchFamily="2" charset="-78"/>
              <a:cs typeface="Alexandria ExtraBold" pitchFamily="2" charset="-78"/>
            </a:endParaRPr>
          </a:p>
          <a:p>
            <a:pPr marL="174625" algn="r" rtl="1">
              <a:lnSpc>
                <a:spcPct val="150000"/>
              </a:lnSpc>
            </a:pPr>
            <a:endParaRPr lang="ar-SA" sz="800" b="1" dirty="0" smtClean="0">
              <a:latin typeface="Alexandria ExtraBold" pitchFamily="2" charset="-78"/>
              <a:cs typeface="Alexandria ExtraBold" pitchFamily="2" charset="-78"/>
            </a:endParaRPr>
          </a:p>
          <a:p>
            <a:pPr marL="517525" indent="-342900" algn="r" rtl="1">
              <a:lnSpc>
                <a:spcPct val="150000"/>
              </a:lnSpc>
              <a:buFont typeface="+mj-lt"/>
              <a:buAutoNum type="arabicPeriod"/>
            </a:pPr>
            <a:r>
              <a:rPr lang="ar-SA" sz="2000" dirty="0" smtClean="0">
                <a:solidFill>
                  <a:schemeClr val="accent1"/>
                </a:solidFill>
                <a:latin typeface="Alexandria SemiBold" pitchFamily="2" charset="-78"/>
                <a:cs typeface="Alexandria SemiBold" pitchFamily="2" charset="-78"/>
              </a:rPr>
              <a:t>رسامون مستقلون</a:t>
            </a:r>
            <a:r>
              <a:rPr lang="ar-SA" dirty="0" smtClean="0">
                <a:latin typeface="Alexandria SemiBold" pitchFamily="2" charset="-78"/>
                <a:cs typeface="Alexandria SemiBold" pitchFamily="2" charset="-78"/>
              </a:rPr>
              <a:t>: وهم </a:t>
            </a:r>
            <a:r>
              <a:rPr lang="ar-SA" dirty="0">
                <a:latin typeface="Alexandria SemiBold" pitchFamily="2" charset="-78"/>
                <a:cs typeface="Alexandria SemiBold" pitchFamily="2" charset="-78"/>
              </a:rPr>
              <a:t>فنانون يعملون بشكل </a:t>
            </a:r>
            <a:r>
              <a:rPr lang="ar-SA" dirty="0" smtClean="0">
                <a:latin typeface="Alexandria SemiBold" pitchFamily="2" charset="-78"/>
                <a:cs typeface="Alexandria SemiBold" pitchFamily="2" charset="-78"/>
              </a:rPr>
              <a:t>حر، </a:t>
            </a:r>
            <a:r>
              <a:rPr lang="ar-SA" dirty="0">
                <a:latin typeface="Alexandria SemiBold" pitchFamily="2" charset="-78"/>
                <a:cs typeface="Alexandria SemiBold" pitchFamily="2" charset="-78"/>
              </a:rPr>
              <a:t>ويقدمون أعمالهم إلى </a:t>
            </a:r>
            <a:r>
              <a:rPr lang="ar-SA" dirty="0" smtClean="0">
                <a:latin typeface="Alexandria SemiBold" pitchFamily="2" charset="-78"/>
                <a:cs typeface="Alexandria SemiBold" pitchFamily="2" charset="-78"/>
              </a:rPr>
              <a:t>الصحف أو تنشر في المدونات أو في صفحات متخصصة في شبكات التواصل الاجتماعي . ويكون لديهم </a:t>
            </a:r>
            <a:r>
              <a:rPr lang="ar-SA" dirty="0">
                <a:latin typeface="Alexandria SemiBold" pitchFamily="2" charset="-78"/>
                <a:cs typeface="Alexandria SemiBold" pitchFamily="2" charset="-78"/>
              </a:rPr>
              <a:t>أساليب فنية </a:t>
            </a:r>
            <a:r>
              <a:rPr lang="ar-SA" dirty="0" smtClean="0">
                <a:latin typeface="Alexandria SemiBold" pitchFamily="2" charset="-78"/>
                <a:cs typeface="Alexandria SemiBold" pitchFamily="2" charset="-78"/>
              </a:rPr>
              <a:t>مميزة في التعليق </a:t>
            </a:r>
            <a:r>
              <a:rPr lang="ar-SA" dirty="0">
                <a:latin typeface="Alexandria SemiBold" pitchFamily="2" charset="-78"/>
                <a:cs typeface="Alexandria SemiBold" pitchFamily="2" charset="-78"/>
              </a:rPr>
              <a:t>على الأحداث </a:t>
            </a:r>
            <a:r>
              <a:rPr lang="ar-SA" dirty="0" smtClean="0">
                <a:latin typeface="Alexandria SemiBold" pitchFamily="2" charset="-78"/>
                <a:cs typeface="Alexandria SemiBold" pitchFamily="2" charset="-78"/>
              </a:rPr>
              <a:t>الجارية. وقد توظف</a:t>
            </a:r>
            <a:r>
              <a:rPr lang="ar-SA" dirty="0" smtClean="0">
                <a:solidFill>
                  <a:schemeClr val="accent1"/>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بعض المؤسسات الإعلامية الكبرى شبكات من </a:t>
            </a:r>
            <a:r>
              <a:rPr lang="ar-SA" dirty="0" smtClean="0">
                <a:latin typeface="Alexandria SemiBold" pitchFamily="2" charset="-78"/>
                <a:cs typeface="Alexandria SemiBold" pitchFamily="2" charset="-78"/>
              </a:rPr>
              <a:t>الرسامين </a:t>
            </a:r>
            <a:r>
              <a:rPr lang="ar-SA" dirty="0">
                <a:latin typeface="Alexandria SemiBold" pitchFamily="2" charset="-78"/>
                <a:cs typeface="Alexandria SemiBold" pitchFamily="2" charset="-78"/>
              </a:rPr>
              <a:t>المستقلين الذين يقدمون أعمالهم إليهم على أساس </a:t>
            </a:r>
            <a:r>
              <a:rPr lang="ar-SA" dirty="0" smtClean="0">
                <a:latin typeface="Alexandria SemiBold" pitchFamily="2" charset="-78"/>
                <a:cs typeface="Alexandria SemiBold" pitchFamily="2" charset="-78"/>
              </a:rPr>
              <a:t>منتظم.</a:t>
            </a:r>
          </a:p>
          <a:p>
            <a:pPr marL="517525" indent="-342900" algn="r" rtl="1">
              <a:lnSpc>
                <a:spcPct val="150000"/>
              </a:lnSpc>
              <a:buFont typeface="+mj-lt"/>
              <a:buAutoNum type="arabicPeriod"/>
            </a:pPr>
            <a:r>
              <a:rPr lang="ar-SA" sz="2000" dirty="0" smtClean="0">
                <a:solidFill>
                  <a:schemeClr val="accent1"/>
                </a:solidFill>
                <a:latin typeface="Alexandria SemiBold" pitchFamily="2" charset="-78"/>
                <a:cs typeface="Alexandria SemiBold" pitchFamily="2" charset="-78"/>
              </a:rPr>
              <a:t>المسابقات </a:t>
            </a:r>
            <a:r>
              <a:rPr lang="ar-SA" sz="2000" dirty="0">
                <a:solidFill>
                  <a:schemeClr val="accent1"/>
                </a:solidFill>
                <a:latin typeface="Alexandria SemiBold" pitchFamily="2" charset="-78"/>
                <a:cs typeface="Alexandria SemiBold" pitchFamily="2" charset="-78"/>
              </a:rPr>
              <a:t>والتعاقدات</a:t>
            </a:r>
            <a:r>
              <a:rPr lang="ar-SA" dirty="0" smtClean="0">
                <a:latin typeface="Alexandria SemiBold" pitchFamily="2" charset="-78"/>
                <a:cs typeface="Alexandria SemiBold" pitchFamily="2" charset="-78"/>
              </a:rPr>
              <a:t>: بعض </a:t>
            </a:r>
            <a:r>
              <a:rPr lang="ar-SA" dirty="0">
                <a:latin typeface="Alexandria SemiBold" pitchFamily="2" charset="-78"/>
                <a:cs typeface="Alexandria SemiBold" pitchFamily="2" charset="-78"/>
              </a:rPr>
              <a:t>الصحف </a:t>
            </a:r>
            <a:r>
              <a:rPr lang="ar-SA" dirty="0" smtClean="0">
                <a:latin typeface="Alexandria SemiBold" pitchFamily="2" charset="-78"/>
                <a:cs typeface="Alexandria SemiBold" pitchFamily="2" charset="-78"/>
              </a:rPr>
              <a:t>الإلكترونية </a:t>
            </a:r>
            <a:r>
              <a:rPr lang="ar-SA" dirty="0">
                <a:latin typeface="Alexandria SemiBold" pitchFamily="2" charset="-78"/>
                <a:cs typeface="Alexandria SemiBold" pitchFamily="2" charset="-78"/>
              </a:rPr>
              <a:t>تنظم مسابقات </a:t>
            </a:r>
            <a:r>
              <a:rPr lang="ar-SA" dirty="0" smtClean="0">
                <a:latin typeface="Alexandria SemiBold" pitchFamily="2" charset="-78"/>
                <a:cs typeface="Alexandria SemiBold" pitchFamily="2" charset="-78"/>
              </a:rPr>
              <a:t>للرسامين </a:t>
            </a:r>
            <a:r>
              <a:rPr lang="ar-SA" dirty="0">
                <a:latin typeface="Alexandria SemiBold" pitchFamily="2" charset="-78"/>
                <a:cs typeface="Alexandria SemiBold" pitchFamily="2" charset="-78"/>
              </a:rPr>
              <a:t>أو تتعاقد مع فنانين محددين </a:t>
            </a:r>
            <a:r>
              <a:rPr lang="ar-SA" dirty="0" smtClean="0">
                <a:latin typeface="Alexandria SemiBold" pitchFamily="2" charset="-78"/>
                <a:cs typeface="Alexandria SemiBold" pitchFamily="2" charset="-78"/>
              </a:rPr>
              <a:t>لإنتاج رسوم </a:t>
            </a:r>
            <a:r>
              <a:rPr lang="ar-SA" dirty="0">
                <a:latin typeface="Alexandria SemiBold" pitchFamily="2" charset="-78"/>
                <a:cs typeface="Alexandria SemiBold" pitchFamily="2" charset="-78"/>
              </a:rPr>
              <a:t>خاصة </a:t>
            </a:r>
            <a:r>
              <a:rPr lang="ar-SA" dirty="0" smtClean="0">
                <a:latin typeface="Alexandria SemiBold" pitchFamily="2" charset="-78"/>
                <a:cs typeface="Alexandria SemiBold" pitchFamily="2" charset="-78"/>
              </a:rPr>
              <a:t>بها.</a:t>
            </a:r>
            <a:endParaRPr lang="ar-SA" dirty="0">
              <a:latin typeface="Alexandria SemiBold" pitchFamily="2" charset="-78"/>
              <a:cs typeface="Alexandria Semi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2725767" y="1230278"/>
            <a:ext cx="3250011"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الرسام الساخر</a:t>
            </a:r>
            <a:endParaRPr lang="en-US" sz="28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53517" t="53785" r="21695"/>
          <a:stretch/>
        </p:blipFill>
        <p:spPr>
          <a:xfrm>
            <a:off x="8719171" y="2234267"/>
            <a:ext cx="3161654" cy="3169403"/>
          </a:xfrm>
          <a:prstGeom prst="rect">
            <a:avLst/>
          </a:prstGeom>
        </p:spPr>
      </p:pic>
    </p:spTree>
    <p:extLst>
      <p:ext uri="{BB962C8B-B14F-4D97-AF65-F5344CB8AC3E}">
        <p14:creationId xmlns:p14="http://schemas.microsoft.com/office/powerpoint/2010/main" val="31722741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75423" y="1495796"/>
            <a:ext cx="9004387" cy="46463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5739" y="827118"/>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61004" y="112809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016961" y="1672226"/>
            <a:ext cx="8970587" cy="4293483"/>
          </a:xfrm>
          <a:prstGeom prst="rect">
            <a:avLst/>
          </a:prstGeom>
          <a:noFill/>
        </p:spPr>
        <p:txBody>
          <a:bodyPr wrap="square" rtlCol="0">
            <a:spAutoFit/>
          </a:bodyPr>
          <a:lstStyle/>
          <a:p>
            <a:pPr marL="914400" indent="-739775" algn="r" rtl="1">
              <a:lnSpc>
                <a:spcPct val="150000"/>
              </a:lnSpc>
            </a:pPr>
            <a:r>
              <a:rPr lang="ar-SA" sz="2000" dirty="0" smtClean="0">
                <a:solidFill>
                  <a:srgbClr val="C00000"/>
                </a:solidFill>
                <a:latin typeface="Alexandria SemiBold" pitchFamily="2" charset="-78"/>
                <a:cs typeface="Alexandria SemiBold" pitchFamily="2" charset="-78"/>
              </a:rPr>
              <a:t>   </a:t>
            </a:r>
            <a:r>
              <a:rPr lang="ar-SA" sz="2000" b="1" dirty="0">
                <a:solidFill>
                  <a:srgbClr val="C00000"/>
                </a:solidFill>
                <a:latin typeface="Alexandria ExtraBold" pitchFamily="2" charset="-78"/>
                <a:cs typeface="Alexandria ExtraBold" pitchFamily="2" charset="-78"/>
              </a:rPr>
              <a:t>يتسم الرسام الصحفي بما يلي</a:t>
            </a:r>
            <a:r>
              <a:rPr lang="ar-SA" sz="2000" dirty="0">
                <a:solidFill>
                  <a:srgbClr val="C00000"/>
                </a:solidFill>
                <a:latin typeface="Alexandria SemiBold" pitchFamily="2" charset="-78"/>
                <a:cs typeface="Alexandria SemiBold" pitchFamily="2" charset="-78"/>
              </a:rPr>
              <a:t>:</a:t>
            </a:r>
          </a:p>
          <a:p>
            <a:pPr marL="282575" algn="r" rtl="1">
              <a:lnSpc>
                <a:spcPct val="150000"/>
              </a:lnSpc>
            </a:pPr>
            <a:r>
              <a:rPr lang="ar-SA" dirty="0">
                <a:latin typeface="Alexandria SemiBold" pitchFamily="2" charset="-78"/>
                <a:cs typeface="Alexandria SemiBold" pitchFamily="2" charset="-78"/>
              </a:rPr>
              <a:t>هناك بعض السمات والمهارات المهمة للرسام الصحفي، </a:t>
            </a:r>
            <a:r>
              <a:rPr lang="ar-SA" dirty="0" smtClean="0">
                <a:latin typeface="Alexandria SemiBold" pitchFamily="2" charset="-78"/>
                <a:cs typeface="Alexandria SemiBold" pitchFamily="2" charset="-78"/>
              </a:rPr>
              <a:t>منها:</a:t>
            </a:r>
          </a:p>
          <a:p>
            <a:pPr marL="625475"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الملاحظة </a:t>
            </a:r>
            <a:r>
              <a:rPr lang="ar-SA" dirty="0">
                <a:solidFill>
                  <a:schemeClr val="accent1"/>
                </a:solidFill>
                <a:latin typeface="Alexandria SemiBold" pitchFamily="2" charset="-78"/>
                <a:cs typeface="Alexandria SemiBold" pitchFamily="2" charset="-78"/>
              </a:rPr>
              <a:t>الدقيقة والإبصار الحاد</a:t>
            </a:r>
            <a:r>
              <a:rPr lang="ar-SA" dirty="0">
                <a:latin typeface="Alexandria SemiBold" pitchFamily="2" charset="-78"/>
                <a:cs typeface="Alexandria SemiBold" pitchFamily="2" charset="-78"/>
              </a:rPr>
              <a:t>: على الرسام الصحفي أن يكون </a:t>
            </a:r>
            <a:r>
              <a:rPr lang="ar-SA" dirty="0" smtClean="0">
                <a:latin typeface="Alexandria SemiBold" pitchFamily="2" charset="-78"/>
                <a:cs typeface="Alexandria SemiBold" pitchFamily="2" charset="-78"/>
              </a:rPr>
              <a:t>قادراً </a:t>
            </a:r>
            <a:r>
              <a:rPr lang="ar-SA" dirty="0">
                <a:latin typeface="Alexandria SemiBold" pitchFamily="2" charset="-78"/>
                <a:cs typeface="Alexandria SemiBold" pitchFamily="2" charset="-78"/>
              </a:rPr>
              <a:t>على ملاحظة التفاصيل </a:t>
            </a:r>
            <a:r>
              <a:rPr lang="ar-SA" dirty="0" smtClean="0">
                <a:latin typeface="Alexandria SemiBold" pitchFamily="2" charset="-78"/>
                <a:cs typeface="Alexandria SemiBold" pitchFamily="2" charset="-78"/>
              </a:rPr>
              <a:t>المهمة </a:t>
            </a:r>
            <a:r>
              <a:rPr lang="ar-SA" dirty="0">
                <a:latin typeface="Alexandria SemiBold" pitchFamily="2" charset="-78"/>
                <a:cs typeface="Alexandria SemiBold" pitchFamily="2" charset="-78"/>
              </a:rPr>
              <a:t>في المشاهد والأحداث التي يغطيها، ويترجمها إلى رسومات تعبيرية </a:t>
            </a:r>
            <a:r>
              <a:rPr lang="ar-SA" dirty="0" smtClean="0">
                <a:latin typeface="Alexandria SemiBold" pitchFamily="2" charset="-78"/>
                <a:cs typeface="Alexandria SemiBold" pitchFamily="2" charset="-78"/>
              </a:rPr>
              <a:t>وواقعية لتوصيل </a:t>
            </a:r>
            <a:r>
              <a:rPr lang="ar-SA" dirty="0">
                <a:latin typeface="Alexandria SemiBold" pitchFamily="2" charset="-78"/>
                <a:cs typeface="Alexandria SemiBold" pitchFamily="2" charset="-78"/>
              </a:rPr>
              <a:t>المعنى بشكل أكثر فعالية، بالإضافة إلى التركيز على التعبير والانفعالات؛ </a:t>
            </a:r>
            <a:r>
              <a:rPr lang="ar-SA" dirty="0" smtClean="0">
                <a:latin typeface="Alexandria SemiBold" pitchFamily="2" charset="-78"/>
                <a:cs typeface="Alexandria SemiBold" pitchFamily="2" charset="-78"/>
              </a:rPr>
              <a:t>أي يتسم بسرعة البديهة.</a:t>
            </a:r>
            <a:endParaRPr lang="ar-SA" sz="1050" dirty="0">
              <a:latin typeface="Alexandria SemiBold" pitchFamily="2" charset="-78"/>
              <a:cs typeface="Alexandria SemiBold" pitchFamily="2" charset="-78"/>
            </a:endParaRPr>
          </a:p>
          <a:p>
            <a:pPr marL="625475"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السرعة </a:t>
            </a:r>
            <a:r>
              <a:rPr lang="ar-SA" dirty="0">
                <a:solidFill>
                  <a:schemeClr val="accent1"/>
                </a:solidFill>
                <a:latin typeface="Alexandria SemiBold" pitchFamily="2" charset="-78"/>
                <a:cs typeface="Alexandria SemiBold" pitchFamily="2" charset="-78"/>
              </a:rPr>
              <a:t>والدقة: </a:t>
            </a:r>
            <a:r>
              <a:rPr lang="ar-SA" dirty="0">
                <a:latin typeface="Alexandria SemiBold" pitchFamily="2" charset="-78"/>
                <a:cs typeface="Alexandria SemiBold" pitchFamily="2" charset="-78"/>
              </a:rPr>
              <a:t>نظرًا لطبيعة العمل الصحفي السريعة، يجب على الرسام أن يكون قادرًا على إنتاج رسوماته بسرعة </a:t>
            </a:r>
            <a:r>
              <a:rPr lang="ar-SA" dirty="0" smtClean="0">
                <a:latin typeface="Alexandria SemiBold" pitchFamily="2" charset="-78"/>
                <a:cs typeface="Alexandria SemiBold" pitchFamily="2" charset="-78"/>
              </a:rPr>
              <a:t>مع </a:t>
            </a:r>
            <a:r>
              <a:rPr lang="ar-SA" dirty="0">
                <a:latin typeface="Alexandria SemiBold" pitchFamily="2" charset="-78"/>
                <a:cs typeface="Alexandria SemiBold" pitchFamily="2" charset="-78"/>
              </a:rPr>
              <a:t>الحفاظ على دقة التفاصيل </a:t>
            </a:r>
            <a:r>
              <a:rPr lang="ar-SA" dirty="0" smtClean="0">
                <a:latin typeface="Alexandria SemiBold" pitchFamily="2" charset="-78"/>
                <a:cs typeface="Alexandria SemiBold" pitchFamily="2" charset="-78"/>
              </a:rPr>
              <a:t>والتعبير.</a:t>
            </a:r>
          </a:p>
          <a:p>
            <a:pPr marL="625475"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المرونة </a:t>
            </a:r>
            <a:r>
              <a:rPr lang="ar-SA" dirty="0">
                <a:solidFill>
                  <a:schemeClr val="accent1"/>
                </a:solidFill>
                <a:latin typeface="Alexandria SemiBold" pitchFamily="2" charset="-78"/>
                <a:cs typeface="Alexandria SemiBold" pitchFamily="2" charset="-78"/>
              </a:rPr>
              <a:t>والتكيف: </a:t>
            </a:r>
            <a:r>
              <a:rPr lang="ar-SA" dirty="0">
                <a:latin typeface="Alexandria SemiBold" pitchFamily="2" charset="-78"/>
                <a:cs typeface="Alexandria SemiBold" pitchFamily="2" charset="-78"/>
              </a:rPr>
              <a:t>يجب أن يتمتع الرسام الصحفي بقدرة عالية على التكيف مع المواقف المتغيرة والتكليفات المختلفة التي قد يواجهها أثناء تغطية </a:t>
            </a:r>
            <a:r>
              <a:rPr lang="ar-SA" dirty="0" smtClean="0">
                <a:latin typeface="Alexandria SemiBold" pitchFamily="2" charset="-78"/>
                <a:cs typeface="Alexandria SemiBold" pitchFamily="2" charset="-78"/>
              </a:rPr>
              <a:t>الأحداث. </a:t>
            </a:r>
          </a:p>
        </p:txBody>
      </p:sp>
      <p:sp>
        <p:nvSpPr>
          <p:cNvPr id="13" name="TextBox 12">
            <a:extLst>
              <a:ext uri="{FF2B5EF4-FFF2-40B4-BE49-F238E27FC236}">
                <a16:creationId xmlns:a16="http://schemas.microsoft.com/office/drawing/2014/main" id="{F9A80F9F-74DB-1D57-04E8-E20E92A09B0A}"/>
              </a:ext>
            </a:extLst>
          </p:cNvPr>
          <p:cNvSpPr txBox="1"/>
          <p:nvPr/>
        </p:nvSpPr>
        <p:spPr>
          <a:xfrm>
            <a:off x="2106985" y="951432"/>
            <a:ext cx="3447903"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سمات الرسام الساخر</a:t>
            </a:r>
            <a:endParaRPr lang="en-US" sz="28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79703" t="56045" r="1992" b="3277"/>
          <a:stretch/>
        </p:blipFill>
        <p:spPr>
          <a:xfrm>
            <a:off x="0" y="2294099"/>
            <a:ext cx="2231756" cy="2789695"/>
          </a:xfrm>
          <a:prstGeom prst="rect">
            <a:avLst/>
          </a:prstGeom>
        </p:spPr>
      </p:pic>
    </p:spTree>
    <p:extLst>
      <p:ext uri="{BB962C8B-B14F-4D97-AF65-F5344CB8AC3E}">
        <p14:creationId xmlns:p14="http://schemas.microsoft.com/office/powerpoint/2010/main" val="4243269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75423" y="1528209"/>
            <a:ext cx="9004387" cy="45376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5739" y="827118"/>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61004" y="105060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036358" y="1881127"/>
            <a:ext cx="8843452" cy="4074192"/>
          </a:xfrm>
          <a:prstGeom prst="rect">
            <a:avLst/>
          </a:prstGeom>
          <a:noFill/>
        </p:spPr>
        <p:txBody>
          <a:bodyPr wrap="square" rtlCol="0">
            <a:spAutoFit/>
          </a:bodyPr>
          <a:lstStyle/>
          <a:p>
            <a:pPr marL="625475" indent="-342900" algn="r" rtl="1">
              <a:lnSpc>
                <a:spcPct val="150000"/>
              </a:lnSpc>
              <a:buFont typeface="+mj-lt"/>
              <a:buAutoNum type="arabicPeriod" startAt="4"/>
            </a:pPr>
            <a:r>
              <a:rPr lang="ar-SA" dirty="0" smtClean="0">
                <a:solidFill>
                  <a:schemeClr val="accent1"/>
                </a:solidFill>
                <a:latin typeface="Alexandria SemiBold" pitchFamily="2" charset="-78"/>
                <a:cs typeface="Alexandria SemiBold" pitchFamily="2" charset="-78"/>
              </a:rPr>
              <a:t>المعرفة </a:t>
            </a:r>
            <a:r>
              <a:rPr lang="ar-SA" dirty="0">
                <a:solidFill>
                  <a:schemeClr val="accent1"/>
                </a:solidFill>
                <a:latin typeface="Alexandria SemiBold" pitchFamily="2" charset="-78"/>
                <a:cs typeface="Alexandria SemiBold" pitchFamily="2" charset="-78"/>
              </a:rPr>
              <a:t>والفهم الشامل</a:t>
            </a:r>
            <a:r>
              <a:rPr lang="ar-SA" dirty="0">
                <a:latin typeface="Alexandria SemiBold" pitchFamily="2" charset="-78"/>
                <a:cs typeface="Alexandria SemiBold" pitchFamily="2" charset="-78"/>
              </a:rPr>
              <a:t>: على الرسام أن يكون على دراية واسعة بالموضوعات والقضايا التي يغطيها، وأن يكون قادرًا على ترجمتها بشكل دقيق وفعال في </a:t>
            </a:r>
            <a:r>
              <a:rPr lang="ar-SA" dirty="0" smtClean="0">
                <a:latin typeface="Alexandria SemiBold" pitchFamily="2" charset="-78"/>
                <a:cs typeface="Alexandria SemiBold" pitchFamily="2" charset="-78"/>
              </a:rPr>
              <a:t>رسوماته.</a:t>
            </a:r>
          </a:p>
          <a:p>
            <a:pPr marL="625475" indent="-342900" algn="r" rtl="1">
              <a:lnSpc>
                <a:spcPct val="150000"/>
              </a:lnSpc>
              <a:buFont typeface="+mj-lt"/>
              <a:buAutoNum type="arabicPeriod" startAt="4"/>
            </a:pPr>
            <a:r>
              <a:rPr lang="ar-SA" dirty="0" smtClean="0">
                <a:solidFill>
                  <a:schemeClr val="accent1"/>
                </a:solidFill>
                <a:latin typeface="Alexandria SemiBold" pitchFamily="2" charset="-78"/>
                <a:cs typeface="Alexandria SemiBold" pitchFamily="2" charset="-78"/>
              </a:rPr>
              <a:t>الإبداع </a:t>
            </a:r>
            <a:r>
              <a:rPr lang="ar-SA" dirty="0">
                <a:solidFill>
                  <a:schemeClr val="accent1"/>
                </a:solidFill>
                <a:latin typeface="Alexandria SemiBold" pitchFamily="2" charset="-78"/>
                <a:cs typeface="Alexandria SemiBold" pitchFamily="2" charset="-78"/>
              </a:rPr>
              <a:t>والابتكار</a:t>
            </a:r>
            <a:r>
              <a:rPr lang="ar-SA" dirty="0">
                <a:latin typeface="Alexandria SemiBold" pitchFamily="2" charset="-78"/>
                <a:cs typeface="Alexandria SemiBold" pitchFamily="2" charset="-78"/>
              </a:rPr>
              <a:t>: يتطلب </a:t>
            </a:r>
            <a:r>
              <a:rPr lang="ar-SA" dirty="0" smtClean="0">
                <a:latin typeface="Alexandria SemiBold" pitchFamily="2" charset="-78"/>
                <a:cs typeface="Alexandria SemiBold" pitchFamily="2" charset="-78"/>
              </a:rPr>
              <a:t>الرسم الساخر استخدام </a:t>
            </a:r>
            <a:r>
              <a:rPr lang="ar-SA" dirty="0">
                <a:latin typeface="Alexandria SemiBold" pitchFamily="2" charset="-78"/>
                <a:cs typeface="Alexandria SemiBold" pitchFamily="2" charset="-78"/>
              </a:rPr>
              <a:t>الخيال والابتكار لإيجاد طرق جديدة وفريدة لتصوير الأحداث والموضوعات </a:t>
            </a:r>
            <a:r>
              <a:rPr lang="ar-SA" dirty="0" smtClean="0">
                <a:latin typeface="Alexandria SemiBold" pitchFamily="2" charset="-78"/>
                <a:cs typeface="Alexandria SemiBold" pitchFamily="2" charset="-78"/>
              </a:rPr>
              <a:t>المختلفة.</a:t>
            </a:r>
          </a:p>
          <a:p>
            <a:pPr marL="625475" indent="-342900" algn="r" rtl="1">
              <a:lnSpc>
                <a:spcPct val="150000"/>
              </a:lnSpc>
              <a:buFont typeface="+mj-lt"/>
              <a:buAutoNum type="arabicPeriod" startAt="4"/>
            </a:pPr>
            <a:r>
              <a:rPr lang="ar-SA" dirty="0" smtClean="0">
                <a:solidFill>
                  <a:schemeClr val="accent1"/>
                </a:solidFill>
                <a:latin typeface="Alexandria SemiBold" pitchFamily="2" charset="-78"/>
                <a:cs typeface="Alexandria SemiBold" pitchFamily="2" charset="-78"/>
              </a:rPr>
              <a:t>المهارات </a:t>
            </a:r>
            <a:r>
              <a:rPr lang="ar-SA" dirty="0">
                <a:solidFill>
                  <a:schemeClr val="accent1"/>
                </a:solidFill>
                <a:latin typeface="Alexandria SemiBold" pitchFamily="2" charset="-78"/>
                <a:cs typeface="Alexandria SemiBold" pitchFamily="2" charset="-78"/>
              </a:rPr>
              <a:t>التقنية</a:t>
            </a:r>
            <a:r>
              <a:rPr lang="ar-SA" dirty="0">
                <a:latin typeface="Alexandria SemiBold" pitchFamily="2" charset="-78"/>
                <a:cs typeface="Alexandria SemiBold" pitchFamily="2" charset="-78"/>
              </a:rPr>
              <a:t>: يحتاج الرسام الصحفي إلى إتقان مهارات رسم متنوعة، </a:t>
            </a:r>
            <a:r>
              <a:rPr lang="ar-SA" dirty="0" smtClean="0">
                <a:latin typeface="Alexandria SemiBold" pitchFamily="2" charset="-78"/>
                <a:cs typeface="Alexandria SemiBold" pitchFamily="2" charset="-78"/>
              </a:rPr>
              <a:t>بالإضافة </a:t>
            </a:r>
            <a:r>
              <a:rPr lang="ar-SA" dirty="0">
                <a:latin typeface="Alexandria SemiBold" pitchFamily="2" charset="-78"/>
                <a:cs typeface="Alexandria SemiBold" pitchFamily="2" charset="-78"/>
              </a:rPr>
              <a:t>إلى إتقان برامج الرسم والتصميم الحاسوبية</a:t>
            </a:r>
            <a:r>
              <a:rPr lang="ar-SA" dirty="0" smtClean="0">
                <a:latin typeface="Alexandria SemiBold" pitchFamily="2" charset="-78"/>
                <a:cs typeface="Alexandria SemiBold" pitchFamily="2" charset="-78"/>
              </a:rPr>
              <a:t>.</a:t>
            </a:r>
          </a:p>
          <a:p>
            <a:pPr marL="282575" algn="r" rtl="1">
              <a:lnSpc>
                <a:spcPct val="150000"/>
              </a:lnSpc>
            </a:pPr>
            <a:endParaRPr lang="ar-SA" sz="1050" dirty="0" smtClean="0">
              <a:latin typeface="Alexandria SemiBold" pitchFamily="2" charset="-78"/>
              <a:cs typeface="Alexandria SemiBold" pitchFamily="2" charset="-78"/>
            </a:endParaRPr>
          </a:p>
          <a:p>
            <a:pPr marL="282575" algn="r" rtl="1">
              <a:lnSpc>
                <a:spcPct val="150000"/>
              </a:lnSpc>
            </a:pPr>
            <a:r>
              <a:rPr lang="ar-SA" dirty="0" smtClean="0">
                <a:latin typeface="Alexandria SemiBold" pitchFamily="2" charset="-78"/>
                <a:cs typeface="Alexandria SemiBold" pitchFamily="2" charset="-78"/>
              </a:rPr>
              <a:t>     هذه </a:t>
            </a:r>
            <a:r>
              <a:rPr lang="ar-SA" dirty="0">
                <a:latin typeface="Alexandria SemiBold" pitchFamily="2" charset="-78"/>
                <a:cs typeface="Alexandria SemiBold" pitchFamily="2" charset="-78"/>
              </a:rPr>
              <a:t>هي بعض السمات الأساسية للرسام الصحفي الناجح، والتي تمكنه من أداء مهامه بفعالية </a:t>
            </a:r>
            <a:r>
              <a:rPr lang="ar-SA" dirty="0" smtClean="0">
                <a:latin typeface="Alexandria SemiBold" pitchFamily="2" charset="-78"/>
                <a:cs typeface="Alexandria SemiBold" pitchFamily="2" charset="-78"/>
              </a:rPr>
              <a:t>وإبداع.</a:t>
            </a:r>
          </a:p>
        </p:txBody>
      </p:sp>
      <p:sp>
        <p:nvSpPr>
          <p:cNvPr id="13" name="TextBox 12">
            <a:extLst>
              <a:ext uri="{FF2B5EF4-FFF2-40B4-BE49-F238E27FC236}">
                <a16:creationId xmlns:a16="http://schemas.microsoft.com/office/drawing/2014/main" id="{F9A80F9F-74DB-1D57-04E8-E20E92A09B0A}"/>
              </a:ext>
            </a:extLst>
          </p:cNvPr>
          <p:cNvSpPr txBox="1"/>
          <p:nvPr/>
        </p:nvSpPr>
        <p:spPr>
          <a:xfrm>
            <a:off x="2465461" y="995678"/>
            <a:ext cx="2873455"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سمات الرسام الساخر</a:t>
            </a:r>
            <a:endParaRPr lang="en-US" sz="28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78561" t="2260" r="1864" b="66327"/>
          <a:stretch/>
        </p:blipFill>
        <p:spPr>
          <a:xfrm>
            <a:off x="-117631" y="2947850"/>
            <a:ext cx="2386739" cy="2154265"/>
          </a:xfrm>
          <a:prstGeom prst="rect">
            <a:avLst/>
          </a:prstGeom>
        </p:spPr>
      </p:pic>
    </p:spTree>
    <p:extLst>
      <p:ext uri="{BB962C8B-B14F-4D97-AF65-F5344CB8AC3E}">
        <p14:creationId xmlns:p14="http://schemas.microsoft.com/office/powerpoint/2010/main" val="4156663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46056" y="1605012"/>
            <a:ext cx="8547658" cy="46527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48698"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23873" y="858098"/>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272918" y="106893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3021231" y="1831120"/>
            <a:ext cx="8446683" cy="4247317"/>
          </a:xfrm>
          <a:prstGeom prst="rect">
            <a:avLst/>
          </a:prstGeom>
          <a:noFill/>
        </p:spPr>
        <p:txBody>
          <a:bodyPr wrap="square" rtlCol="0">
            <a:spAutoFit/>
          </a:bodyPr>
          <a:lstStyle/>
          <a:p>
            <a:pPr marL="517525"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المدرسة الأوروبية الشرقية:</a:t>
            </a:r>
            <a:r>
              <a:rPr lang="ar-SA" dirty="0" smtClean="0">
                <a:latin typeface="Alexandria SemiBold" pitchFamily="2" charset="-78"/>
                <a:cs typeface="Alexandria SemiBold" pitchFamily="2" charset="-78"/>
              </a:rPr>
              <a:t> وتعتمد على الرسم فقط، حيث تقدم الرسوم الفكرة من خلال الاهتمام بالتفاصيل الرسم ذاته، فلا وجود لتعليق نهائياً. وتعتبر من أقوى المدارس . ومن أشهر رسامي هذه المدرسة الفنان على فرازات.</a:t>
            </a:r>
          </a:p>
          <a:p>
            <a:pPr marL="517525" indent="-34290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المدرسة الأوروبية الغربية: </a:t>
            </a:r>
            <a:r>
              <a:rPr lang="ar-SA" dirty="0" smtClean="0">
                <a:latin typeface="Alexandria SemiBold" pitchFamily="2" charset="-78"/>
                <a:cs typeface="Alexandria SemiBold" pitchFamily="2" charset="-78"/>
              </a:rPr>
              <a:t>وتركز على وجود تعليق يكون على شكل حوار أو نكتة، ومن خلال علاقة الحوار تظهر المفارقة والفكرة المراد توصيلها. ومن أشهر رسامي هذه المدرسة الفنان صلاح جاهين.</a:t>
            </a:r>
          </a:p>
          <a:p>
            <a:pPr marL="517525" indent="-34290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المدرسة الأمريكية : </a:t>
            </a:r>
            <a:r>
              <a:rPr lang="ar-SA" dirty="0" smtClean="0">
                <a:latin typeface="Alexandria SemiBold" pitchFamily="2" charset="-78"/>
                <a:cs typeface="Alexandria SemiBold" pitchFamily="2" charset="-78"/>
              </a:rPr>
              <a:t>وهي التي تجمع بين المدرستين السابقتين ، حيث إن اهتمامها ينصب على إعطاء الرسم مضامين ودلالات تتضح أكثر من الحوار. ومن أشهر رسامي هذه المدرسة: الفنان ناجي العلي والفنان عمرو فهمي. </a:t>
            </a:r>
          </a:p>
        </p:txBody>
      </p:sp>
      <p:sp>
        <p:nvSpPr>
          <p:cNvPr id="13" name="TextBox 12">
            <a:extLst>
              <a:ext uri="{FF2B5EF4-FFF2-40B4-BE49-F238E27FC236}">
                <a16:creationId xmlns:a16="http://schemas.microsoft.com/office/drawing/2014/main" id="{F9A80F9F-74DB-1D57-04E8-E20E92A09B0A}"/>
              </a:ext>
            </a:extLst>
          </p:cNvPr>
          <p:cNvSpPr txBox="1"/>
          <p:nvPr/>
        </p:nvSpPr>
        <p:spPr>
          <a:xfrm>
            <a:off x="3385553" y="993924"/>
            <a:ext cx="4068192"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المدارس الفنية </a:t>
            </a:r>
            <a:r>
              <a:rPr lang="ar-SA" b="1" dirty="0">
                <a:solidFill>
                  <a:srgbClr val="C00000"/>
                </a:solidFill>
                <a:latin typeface="Alexandria ExtraBold" pitchFamily="2" charset="-78"/>
                <a:cs typeface="Alexandria ExtraBold" pitchFamily="2" charset="-78"/>
              </a:rPr>
              <a:t>ل</a:t>
            </a:r>
            <a:r>
              <a:rPr lang="ar-SA" b="1" dirty="0" smtClean="0">
                <a:solidFill>
                  <a:srgbClr val="C00000"/>
                </a:solidFill>
                <a:latin typeface="Alexandria ExtraBold" pitchFamily="2" charset="-78"/>
                <a:cs typeface="Alexandria ExtraBold" pitchFamily="2" charset="-78"/>
              </a:rPr>
              <a:t>لرسم الساخر</a:t>
            </a:r>
            <a:endParaRPr lang="en-US" sz="2800" b="1" dirty="0">
              <a:solidFill>
                <a:srgbClr val="C00000"/>
              </a:solidFill>
              <a:latin typeface="Alexandria ExtraBold" pitchFamily="2" charset="-78"/>
              <a:cs typeface="Alexandria ExtraBold" pitchFamily="2" charset="-78"/>
            </a:endParaRPr>
          </a:p>
        </p:txBody>
      </p:sp>
      <p:pic>
        <p:nvPicPr>
          <p:cNvPr id="14" name="Picture 2" descr="موجة قلم رصاص التنقيط الرصاص بغطاء قلم رصاص Clip Art, زخرفة منقطة, قلم رصاص  بغطاء, مرسومة باليد قلم رصاص الكرتون PNG وملف PSD للتحميل مجانا"/>
          <p:cNvPicPr>
            <a:picLocks noChangeAspect="1" noChangeArrowheads="1"/>
          </p:cNvPicPr>
          <p:nvPr/>
        </p:nvPicPr>
        <p:blipFill>
          <a:blip r:embed="rId4" cstate="hqprint">
            <a:extLst>
              <a:ext uri="{BEBA8EAE-BF5A-486C-A8C5-ECC9F3942E4B}">
                <a14:imgProps xmlns:a14="http://schemas.microsoft.com/office/drawing/2010/main">
                  <a14:imgLayer r:embed="rId5">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7166713" y="892952"/>
            <a:ext cx="677182" cy="677182"/>
          </a:xfrm>
          <a:prstGeom prst="rect">
            <a:avLst/>
          </a:prstGeom>
          <a:solidFill>
            <a:schemeClr val="tx1">
              <a:alpha val="0"/>
            </a:schemeClr>
          </a:solidFill>
        </p:spPr>
      </p:pic>
      <p:pic>
        <p:nvPicPr>
          <p:cNvPr id="2" name="Picture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631" y="1992262"/>
            <a:ext cx="2800488" cy="2095500"/>
          </a:xfrm>
          <a:prstGeom prst="rect">
            <a:avLst/>
          </a:prstGeom>
        </p:spPr>
      </p:pic>
      <p:pic>
        <p:nvPicPr>
          <p:cNvPr id="16" name="Picture 1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4151718"/>
            <a:ext cx="2741284" cy="229378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7468094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32891" y="1590756"/>
            <a:ext cx="9274721" cy="46991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98939" y="82809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532892" y="1591549"/>
            <a:ext cx="9480593" cy="4662815"/>
          </a:xfrm>
          <a:prstGeom prst="rect">
            <a:avLst/>
          </a:prstGeom>
          <a:noFill/>
        </p:spPr>
        <p:txBody>
          <a:bodyPr wrap="square" rtlCol="0">
            <a:spAutoFit/>
          </a:bodyPr>
          <a:lstStyle/>
          <a:p>
            <a:pPr marL="282575" algn="r" rtl="1">
              <a:lnSpc>
                <a:spcPct val="150000"/>
              </a:lnSpc>
            </a:pPr>
            <a:r>
              <a:rPr lang="ar-SA" dirty="0">
                <a:latin typeface="Alexandria SemiBold" pitchFamily="2" charset="-78"/>
                <a:cs typeface="Alexandria SemiBold" pitchFamily="2" charset="-78"/>
              </a:rPr>
              <a:t>تعددت تصنيفات الرسوم الساخرة ؛ فهناك من قسمها إلى </a:t>
            </a:r>
            <a:r>
              <a:rPr lang="ar-SA" dirty="0" smtClean="0">
                <a:latin typeface="Alexandria SemiBold" pitchFamily="2" charset="-78"/>
                <a:cs typeface="Alexandria SemiBold" pitchFamily="2" charset="-78"/>
              </a:rPr>
              <a:t>نوعين </a:t>
            </a:r>
            <a:r>
              <a:rPr lang="ar-SA" dirty="0">
                <a:latin typeface="Alexandria SemiBold" pitchFamily="2" charset="-78"/>
                <a:cs typeface="Alexandria SemiBold" pitchFamily="2" charset="-78"/>
              </a:rPr>
              <a:t>رئيسيين هما: </a:t>
            </a:r>
            <a:r>
              <a:rPr lang="ar-SA" dirty="0">
                <a:solidFill>
                  <a:schemeClr val="accent2"/>
                </a:solidFill>
                <a:latin typeface="Alexandria SemiBold" pitchFamily="2" charset="-78"/>
                <a:cs typeface="Alexandria SemiBold" pitchFamily="2" charset="-78"/>
              </a:rPr>
              <a:t>الكاريكاتير والكارتون </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وتنقسم الرسوم الساخرة </a:t>
            </a:r>
            <a:r>
              <a:rPr lang="ar-SA" b="1" u="sng" dirty="0" smtClean="0">
                <a:latin typeface="Alexandria SemiBold" pitchFamily="2" charset="-78"/>
                <a:cs typeface="Alexandria SemiBold" pitchFamily="2" charset="-78"/>
              </a:rPr>
              <a:t>من حيث الشكل </a:t>
            </a:r>
            <a:r>
              <a:rPr lang="ar-SA" dirty="0" smtClean="0">
                <a:latin typeface="Alexandria SemiBold" pitchFamily="2" charset="-78"/>
                <a:cs typeface="Alexandria SemiBold" pitchFamily="2" charset="-78"/>
              </a:rPr>
              <a:t>إلى:</a:t>
            </a:r>
          </a:p>
          <a:p>
            <a:pPr marL="625475" indent="-342900" algn="r" rtl="1">
              <a:lnSpc>
                <a:spcPct val="150000"/>
              </a:lnSpc>
              <a:buFont typeface="+mj-lt"/>
              <a:buAutoNum type="arabicPeriod"/>
            </a:pPr>
            <a:r>
              <a:rPr lang="ar-SA" dirty="0" smtClean="0">
                <a:solidFill>
                  <a:srgbClr val="C00000"/>
                </a:solidFill>
                <a:latin typeface="Alexandria SemiBold" pitchFamily="2" charset="-78"/>
                <a:cs typeface="Alexandria SemiBold" pitchFamily="2" charset="-78"/>
              </a:rPr>
              <a:t>الكارتون </a:t>
            </a:r>
            <a:r>
              <a:rPr lang="en-US" dirty="0" smtClean="0">
                <a:solidFill>
                  <a:srgbClr val="C00000"/>
                </a:solidFill>
                <a:latin typeface="Alexandria SemiBold" pitchFamily="2" charset="-78"/>
                <a:cs typeface="Alexandria SemiBold" pitchFamily="2" charset="-78"/>
              </a:rPr>
              <a:t>Cartoon</a:t>
            </a:r>
            <a:r>
              <a:rPr lang="ar-SA" dirty="0" smtClean="0">
                <a:latin typeface="Alexandria SemiBold" pitchFamily="2" charset="-78"/>
                <a:cs typeface="Alexandria SemiBold" pitchFamily="2" charset="-78"/>
              </a:rPr>
              <a:t>: وهو الرسم الذي يركز فيه الرسام </a:t>
            </a:r>
            <a:r>
              <a:rPr lang="ar-SA" dirty="0">
                <a:latin typeface="Alexandria SemiBold" pitchFamily="2" charset="-78"/>
                <a:cs typeface="Alexandria SemiBold" pitchFamily="2" charset="-78"/>
              </a:rPr>
              <a:t>على الرسم </a:t>
            </a:r>
            <a:r>
              <a:rPr lang="ar-SA" dirty="0" smtClean="0">
                <a:latin typeface="Alexandria SemiBold" pitchFamily="2" charset="-78"/>
                <a:cs typeface="Alexandria SemiBold" pitchFamily="2" charset="-78"/>
              </a:rPr>
              <a:t>في </a:t>
            </a:r>
            <a:r>
              <a:rPr lang="ar-SA" dirty="0">
                <a:latin typeface="Alexandria SemiBold" pitchFamily="2" charset="-78"/>
                <a:cs typeface="Alexandria SemiBold" pitchFamily="2" charset="-78"/>
              </a:rPr>
              <a:t>ايصال الفكرة </a:t>
            </a:r>
            <a:r>
              <a:rPr lang="ar-SA" dirty="0" smtClean="0">
                <a:latin typeface="Alexandria SemiBold" pitchFamily="2" charset="-78"/>
                <a:cs typeface="Alexandria SemiBold" pitchFamily="2" charset="-78"/>
              </a:rPr>
              <a:t>للمتلقي مع عدد قليل جداً من الكلمات وكثيراً لا يرافقه نص أو حوار .</a:t>
            </a:r>
          </a:p>
          <a:p>
            <a:pPr marL="625475" indent="-342900" algn="r" rtl="1">
              <a:lnSpc>
                <a:spcPct val="150000"/>
              </a:lnSpc>
              <a:buFont typeface="+mj-lt"/>
              <a:buAutoNum type="arabicPeriod"/>
            </a:pPr>
            <a:r>
              <a:rPr lang="ar-SA" dirty="0" smtClean="0">
                <a:solidFill>
                  <a:srgbClr val="C00000"/>
                </a:solidFill>
                <a:latin typeface="Alexandria SemiBold" pitchFamily="2" charset="-78"/>
                <a:cs typeface="Alexandria SemiBold" pitchFamily="2" charset="-78"/>
              </a:rPr>
              <a:t>الكاريكاتير </a:t>
            </a:r>
            <a:r>
              <a:rPr lang="en-US" dirty="0" smtClean="0">
                <a:solidFill>
                  <a:srgbClr val="C00000"/>
                </a:solidFill>
                <a:latin typeface="Alexandria SemiBold" pitchFamily="2" charset="-78"/>
                <a:cs typeface="Alexandria SemiBold" pitchFamily="2" charset="-78"/>
              </a:rPr>
              <a:t>Caricature</a:t>
            </a:r>
            <a:r>
              <a:rPr lang="ar-SA" dirty="0" smtClean="0">
                <a:latin typeface="Alexandria SemiBold" pitchFamily="2" charset="-78"/>
                <a:cs typeface="Alexandria SemiBold" pitchFamily="2" charset="-78"/>
              </a:rPr>
              <a:t>: هو رسم يعتمد على نص مكتوب بجانب الرسم في توصيل الفكرة للمتلقي.</a:t>
            </a:r>
          </a:p>
          <a:p>
            <a:pPr marL="625475" indent="-342900" algn="r" rtl="1">
              <a:lnSpc>
                <a:spcPct val="150000"/>
              </a:lnSpc>
              <a:buFont typeface="+mj-lt"/>
              <a:buAutoNum type="arabicPeriod"/>
            </a:pPr>
            <a:r>
              <a:rPr lang="ar-SA" dirty="0" smtClean="0">
                <a:solidFill>
                  <a:srgbClr val="C00000"/>
                </a:solidFill>
                <a:latin typeface="Alexandria SemiBold" pitchFamily="2" charset="-78"/>
                <a:cs typeface="Alexandria SemiBold" pitchFamily="2" charset="-78"/>
              </a:rPr>
              <a:t>الرسوم المصورة </a:t>
            </a:r>
            <a:r>
              <a:rPr lang="en-US" dirty="0" err="1" smtClean="0">
                <a:solidFill>
                  <a:srgbClr val="C00000"/>
                </a:solidFill>
                <a:latin typeface="Alexandria SemiBold" pitchFamily="2" charset="-78"/>
                <a:cs typeface="Alexandria SemiBold" pitchFamily="2" charset="-78"/>
              </a:rPr>
              <a:t>Webcomics</a:t>
            </a:r>
            <a:r>
              <a:rPr lang="ar-SA" dirty="0" smtClean="0">
                <a:solidFill>
                  <a:srgbClr val="C00000"/>
                </a:solidFill>
                <a:latin typeface="Alexandria SemiBold" pitchFamily="2" charset="-78"/>
                <a:cs typeface="Alexandria SemiBold" pitchFamily="2" charset="-78"/>
              </a:rPr>
              <a:t> : </a:t>
            </a:r>
            <a:r>
              <a:rPr lang="ar-SA" dirty="0" smtClean="0">
                <a:latin typeface="Alexandria SemiBold" pitchFamily="2" charset="-78"/>
                <a:cs typeface="Alexandria SemiBold" pitchFamily="2" charset="-78"/>
              </a:rPr>
              <a:t>وهي رسوم </a:t>
            </a:r>
            <a:r>
              <a:rPr lang="ar-SA" dirty="0">
                <a:latin typeface="Alexandria SemiBold" pitchFamily="2" charset="-78"/>
                <a:cs typeface="Alexandria SemiBold" pitchFamily="2" charset="-78"/>
              </a:rPr>
              <a:t>ذات مضمون ساخر </a:t>
            </a:r>
            <a:r>
              <a:rPr lang="ar-SA" dirty="0" smtClean="0">
                <a:latin typeface="Alexandria SemiBold" pitchFamily="2" charset="-78"/>
                <a:cs typeface="Alexandria SemiBold" pitchFamily="2" charset="-78"/>
              </a:rPr>
              <a:t>توظف </a:t>
            </a:r>
            <a:r>
              <a:rPr lang="ar-SA" dirty="0">
                <a:latin typeface="Alexandria SemiBold" pitchFamily="2" charset="-78"/>
                <a:cs typeface="Alexandria SemiBold" pitchFamily="2" charset="-78"/>
              </a:rPr>
              <a:t>الصورة لخدمة </a:t>
            </a:r>
            <a:r>
              <a:rPr lang="ar-SA" dirty="0" smtClean="0">
                <a:latin typeface="Alexandria SemiBold" pitchFamily="2" charset="-78"/>
                <a:cs typeface="Alexandria SemiBold" pitchFamily="2" charset="-78"/>
              </a:rPr>
              <a:t>أهدافها، </a:t>
            </a:r>
            <a:r>
              <a:rPr lang="ar-SA" dirty="0">
                <a:latin typeface="Alexandria SemiBold" pitchFamily="2" charset="-78"/>
                <a:cs typeface="Alexandria SemiBold" pitchFamily="2" charset="-78"/>
              </a:rPr>
              <a:t>ويُطلق عليها " كوميكس" </a:t>
            </a:r>
            <a:r>
              <a:rPr lang="en-US" dirty="0">
                <a:latin typeface="Alexandria SemiBold" pitchFamily="2" charset="-78"/>
                <a:cs typeface="Alexandria SemiBold" pitchFamily="2" charset="-78"/>
              </a:rPr>
              <a:t>Comics</a:t>
            </a:r>
            <a:r>
              <a:rPr lang="ar-SA" dirty="0">
                <a:latin typeface="Alexandria SemiBold" pitchFamily="2" charset="-78"/>
                <a:cs typeface="Alexandria SemiBold" pitchFamily="2" charset="-78"/>
              </a:rPr>
              <a:t> فيعتمد على السخرية ويُثير الضحك لما هو </a:t>
            </a:r>
            <a:r>
              <a:rPr lang="ar-SA" dirty="0" smtClean="0">
                <a:latin typeface="Alexandria SemiBold" pitchFamily="2" charset="-78"/>
                <a:cs typeface="Alexandria SemiBold" pitchFamily="2" charset="-78"/>
              </a:rPr>
              <a:t>مرسوم أو مصور أو كلاهما. وتم إنتاجها </a:t>
            </a:r>
            <a:r>
              <a:rPr lang="ar-SA" dirty="0">
                <a:latin typeface="Alexandria SemiBold" pitchFamily="2" charset="-78"/>
                <a:cs typeface="Alexandria SemiBold" pitchFamily="2" charset="-78"/>
              </a:rPr>
              <a:t>للنشر عبر </a:t>
            </a:r>
            <a:r>
              <a:rPr lang="ar-SA" dirty="0" smtClean="0">
                <a:latin typeface="Alexandria SemiBold" pitchFamily="2" charset="-78"/>
                <a:cs typeface="Alexandria SemiBold" pitchFamily="2" charset="-78"/>
              </a:rPr>
              <a:t>الإنترنت، </a:t>
            </a:r>
            <a:r>
              <a:rPr lang="ar-SA" dirty="0">
                <a:latin typeface="Alexandria SemiBold" pitchFamily="2" charset="-78"/>
                <a:cs typeface="Alexandria SemiBold" pitchFamily="2" charset="-78"/>
              </a:rPr>
              <a:t>وقد تكون </a:t>
            </a:r>
            <a:r>
              <a:rPr lang="ar-SA" dirty="0" smtClean="0">
                <a:latin typeface="Alexandria SemiBold" pitchFamily="2" charset="-78"/>
                <a:cs typeface="Alexandria SemiBold" pitchFamily="2" charset="-78"/>
              </a:rPr>
              <a:t>رسوماً ساخراً </a:t>
            </a:r>
            <a:r>
              <a:rPr lang="ar-SA" dirty="0">
                <a:latin typeface="Alexandria SemiBold" pitchFamily="2" charset="-78"/>
                <a:cs typeface="Alexandria SemiBold" pitchFamily="2" charset="-78"/>
              </a:rPr>
              <a:t>أو شرائط مصورة </a:t>
            </a:r>
            <a:r>
              <a:rPr lang="en-US" dirty="0">
                <a:latin typeface="Alexandria SemiBold" pitchFamily="2" charset="-78"/>
                <a:cs typeface="Alexandria SemiBold" pitchFamily="2" charset="-78"/>
              </a:rPr>
              <a:t>Comic Strip </a:t>
            </a:r>
            <a:r>
              <a:rPr lang="ar-SA" dirty="0" smtClean="0">
                <a:latin typeface="Alexandria SemiBold" pitchFamily="2" charset="-78"/>
                <a:cs typeface="Alexandria SemiBold" pitchFamily="2" charset="-78"/>
              </a:rPr>
              <a:t> أو صوراً توضيحية، ويتم إنتاجها باستخدام </a:t>
            </a:r>
            <a:r>
              <a:rPr lang="ar-SA" dirty="0">
                <a:latin typeface="Alexandria SemiBold" pitchFamily="2" charset="-78"/>
                <a:cs typeface="Alexandria SemiBold" pitchFamily="2" charset="-78"/>
              </a:rPr>
              <a:t>برامج </a:t>
            </a:r>
            <a:r>
              <a:rPr lang="ar-SA" dirty="0" smtClean="0">
                <a:latin typeface="Alexandria SemiBold" pitchFamily="2" charset="-78"/>
                <a:cs typeface="Alexandria SemiBold" pitchFamily="2" charset="-78"/>
              </a:rPr>
              <a:t>التصميم، مثل </a:t>
            </a:r>
            <a:r>
              <a:rPr lang="en-US" dirty="0" smtClean="0">
                <a:latin typeface="Alexandria SemiBold" pitchFamily="2" charset="-78"/>
                <a:cs typeface="Alexandria SemiBold" pitchFamily="2" charset="-78"/>
              </a:rPr>
              <a:t>Adobe Photoshop</a:t>
            </a:r>
            <a:endParaRPr lang="ar-SA" dirty="0" smtClean="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2346765" y="1048026"/>
            <a:ext cx="2697183"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أنواع الرسوم الساخرة</a:t>
            </a:r>
            <a:endParaRPr lang="en-US" sz="28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6255" y="2035311"/>
            <a:ext cx="2273573" cy="207163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4" name="TextBox 13">
            <a:extLst>
              <a:ext uri="{FF2B5EF4-FFF2-40B4-BE49-F238E27FC236}">
                <a16:creationId xmlns:a16="http://schemas.microsoft.com/office/drawing/2014/main" id="{F9A80F9F-74DB-1D57-04E8-E20E92A09B0A}"/>
              </a:ext>
            </a:extLst>
          </p:cNvPr>
          <p:cNvSpPr txBox="1"/>
          <p:nvPr/>
        </p:nvSpPr>
        <p:spPr>
          <a:xfrm>
            <a:off x="347109" y="4130706"/>
            <a:ext cx="1979909" cy="2123658"/>
          </a:xfrm>
          <a:prstGeom prst="rect">
            <a:avLst/>
          </a:prstGeom>
          <a:solidFill>
            <a:schemeClr val="accent4">
              <a:lumMod val="60000"/>
              <a:lumOff val="40000"/>
            </a:schemeClr>
          </a:solidFill>
          <a:effectLst>
            <a:reflection stA="45000" endPos="0" dir="5400000" sy="-100000" algn="bl" rotWithShape="0"/>
          </a:effectLst>
        </p:spPr>
        <p:txBody>
          <a:bodyPr wrap="square" rtlCol="0">
            <a:spAutoFit/>
          </a:bodyPr>
          <a:lstStyle/>
          <a:p>
            <a:pPr algn="ctr">
              <a:lnSpc>
                <a:spcPct val="150000"/>
              </a:lnSpc>
            </a:pPr>
            <a:r>
              <a:rPr lang="ar-SA" sz="1100" b="1" dirty="0" smtClean="0">
                <a:latin typeface="Alexandria ExtraBold" pitchFamily="2" charset="-78"/>
                <a:cs typeface="Alexandria ExtraBold" pitchFamily="2" charset="-78"/>
              </a:rPr>
              <a:t>كارتون عبر فيه الرسام عن ضرورة لبس القمامة أثناء فترة انتشار فيروس كورونا، حيث استخدم القفل كرمز لاغلاق الفم والانف منعا لانتشار العدوي وللحفاظ على سلامتك الشخصية وسلامة الآخرين</a:t>
            </a:r>
            <a:endParaRPr lang="en-US" sz="1600" b="1" dirty="0">
              <a:latin typeface="Alexandria ExtraBold" pitchFamily="2" charset="-78"/>
              <a:cs typeface="Alexandria ExtraBold" pitchFamily="2" charset="-78"/>
            </a:endParaRPr>
          </a:p>
        </p:txBody>
      </p:sp>
    </p:spTree>
    <p:extLst>
      <p:ext uri="{BB962C8B-B14F-4D97-AF65-F5344CB8AC3E}">
        <p14:creationId xmlns:p14="http://schemas.microsoft.com/office/powerpoint/2010/main" val="13575678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522693" y="1704109"/>
            <a:ext cx="7574798" cy="45885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98939" y="82809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3623726" y="1704109"/>
            <a:ext cx="7574797" cy="4662815"/>
          </a:xfrm>
          <a:prstGeom prst="rect">
            <a:avLst/>
          </a:prstGeom>
          <a:noFill/>
        </p:spPr>
        <p:txBody>
          <a:bodyPr wrap="square" rtlCol="0">
            <a:spAutoFit/>
          </a:bodyPr>
          <a:lstStyle/>
          <a:p>
            <a:pPr marL="282575" algn="r" rtl="1">
              <a:lnSpc>
                <a:spcPct val="150000"/>
              </a:lnSpc>
            </a:pPr>
            <a:r>
              <a:rPr lang="ar-SA" dirty="0" smtClean="0">
                <a:latin typeface="Alexandria SemiBold" pitchFamily="2" charset="-78"/>
                <a:cs typeface="Alexandria SemiBold" pitchFamily="2" charset="-78"/>
              </a:rPr>
              <a:t>    ويُعد </a:t>
            </a:r>
            <a:r>
              <a:rPr lang="ar-SA" dirty="0">
                <a:latin typeface="Alexandria SemiBold" pitchFamily="2" charset="-78"/>
                <a:cs typeface="Alexandria SemiBold" pitchFamily="2" charset="-78"/>
              </a:rPr>
              <a:t>فن الكوميكس </a:t>
            </a:r>
            <a:r>
              <a:rPr lang="en-US" dirty="0" smtClean="0">
                <a:latin typeface="Alexandria SemiBold" pitchFamily="2" charset="-78"/>
                <a:cs typeface="Alexandria SemiBold" pitchFamily="2" charset="-78"/>
              </a:rPr>
              <a:t>Comics</a:t>
            </a:r>
            <a:r>
              <a:rPr lang="ar-SA" dirty="0" smtClean="0">
                <a:latin typeface="Alexandria SemiBold" pitchFamily="2" charset="-78"/>
                <a:cs typeface="Alexandria SemiBold" pitchFamily="2" charset="-78"/>
              </a:rPr>
              <a:t> طريقة </a:t>
            </a:r>
            <a:r>
              <a:rPr lang="ar-SA" dirty="0">
                <a:latin typeface="Alexandria SemiBold" pitchFamily="2" charset="-78"/>
                <a:cs typeface="Alexandria SemiBold" pitchFamily="2" charset="-78"/>
              </a:rPr>
              <a:t>سردية </a:t>
            </a:r>
            <a:r>
              <a:rPr lang="ar-SA" dirty="0" smtClean="0">
                <a:latin typeface="Alexandria SemiBold" pitchFamily="2" charset="-78"/>
                <a:cs typeface="Alexandria SemiBold" pitchFamily="2" charset="-78"/>
              </a:rPr>
              <a:t>تعتمد على استخدام الرسوم الساخرة والصور معاً في توصيل </a:t>
            </a:r>
            <a:r>
              <a:rPr lang="ar-SA" dirty="0">
                <a:latin typeface="Alexandria SemiBold" pitchFamily="2" charset="-78"/>
                <a:cs typeface="Alexandria SemiBold" pitchFamily="2" charset="-78"/>
              </a:rPr>
              <a:t>الفكرة </a:t>
            </a:r>
            <a:r>
              <a:rPr lang="ar-SA" dirty="0" smtClean="0">
                <a:latin typeface="Alexandria SemiBold" pitchFamily="2" charset="-78"/>
                <a:cs typeface="Alexandria SemiBold" pitchFamily="2" charset="-78"/>
              </a:rPr>
              <a:t>للمتلقي . وقد تكون في شكل سلسلة </a:t>
            </a:r>
            <a:r>
              <a:rPr lang="ar-SA" dirty="0">
                <a:latin typeface="Alexandria SemiBold" pitchFamily="2" charset="-78"/>
                <a:cs typeface="Alexandria SemiBold" pitchFamily="2" charset="-78"/>
              </a:rPr>
              <a:t>من الرسوم </a:t>
            </a:r>
            <a:r>
              <a:rPr lang="ar-SA" dirty="0" smtClean="0">
                <a:latin typeface="Alexandria SemiBold" pitchFamily="2" charset="-78"/>
                <a:cs typeface="Alexandria SemiBold" pitchFamily="2" charset="-78"/>
              </a:rPr>
              <a:t>أو الرسوم والصور </a:t>
            </a:r>
            <a:r>
              <a:rPr lang="ar-SA" dirty="0">
                <a:latin typeface="Alexandria SemiBold" pitchFamily="2" charset="-78"/>
                <a:cs typeface="Alexandria SemiBold" pitchFamily="2" charset="-78"/>
              </a:rPr>
              <a:t>معاً </a:t>
            </a:r>
            <a:r>
              <a:rPr lang="ar-SA" dirty="0" smtClean="0">
                <a:latin typeface="Alexandria SemiBold" pitchFamily="2" charset="-78"/>
                <a:cs typeface="Alexandria SemiBold" pitchFamily="2" charset="-78"/>
              </a:rPr>
              <a:t>أو يكون عبارة عن مشهد من فيلم أو مسلسل درامي أو إعلان ويتم تركيب النص المراد توصيله على لسان الشخصيات فيه، بحيث تنقل </a:t>
            </a:r>
            <a:r>
              <a:rPr lang="ar-SA" dirty="0">
                <a:latin typeface="Alexandria SemiBold" pitchFamily="2" charset="-78"/>
                <a:cs typeface="Alexandria SemiBold" pitchFamily="2" charset="-78"/>
              </a:rPr>
              <a:t>أحداث واقعية متسلسة كالقصة القصيرة. </a:t>
            </a:r>
            <a:endParaRPr lang="ar-SA" dirty="0" smtClean="0">
              <a:latin typeface="Alexandria SemiBold" pitchFamily="2" charset="-78"/>
              <a:cs typeface="Alexandria SemiBold" pitchFamily="2" charset="-78"/>
            </a:endParaRPr>
          </a:p>
          <a:p>
            <a:pPr marL="282575" algn="r" rtl="1">
              <a:lnSpc>
                <a:spcPct val="150000"/>
              </a:lnSpc>
            </a:pPr>
            <a:r>
              <a:rPr lang="ar-SA" dirty="0" smtClean="0">
                <a:latin typeface="Alexandria SemiBold" pitchFamily="2" charset="-78"/>
                <a:cs typeface="Alexandria SemiBold" pitchFamily="2" charset="-78"/>
              </a:rPr>
              <a:t>   ويميل </a:t>
            </a:r>
            <a:r>
              <a:rPr lang="ar-SA" dirty="0">
                <a:latin typeface="Alexandria SemiBold" pitchFamily="2" charset="-78"/>
                <a:cs typeface="Alexandria SemiBold" pitchFamily="2" charset="-78"/>
              </a:rPr>
              <a:t>الفنانون إلى نشر </a:t>
            </a:r>
            <a:r>
              <a:rPr lang="ar-SA" dirty="0" smtClean="0">
                <a:latin typeface="Alexandria SemiBold" pitchFamily="2" charset="-78"/>
                <a:cs typeface="Alexandria SemiBold" pitchFamily="2" charset="-78"/>
              </a:rPr>
              <a:t>الرسوم المصورة </a:t>
            </a:r>
            <a:r>
              <a:rPr lang="ar-SA" dirty="0">
                <a:latin typeface="Alexandria SemiBold" pitchFamily="2" charset="-78"/>
                <a:cs typeface="Alexandria SemiBold" pitchFamily="2" charset="-78"/>
              </a:rPr>
              <a:t>على </a:t>
            </a:r>
            <a:r>
              <a:rPr lang="ar-SA" dirty="0" smtClean="0">
                <a:latin typeface="Alexandria SemiBold" pitchFamily="2" charset="-78"/>
                <a:cs typeface="Alexandria SemiBold" pitchFamily="2" charset="-78"/>
              </a:rPr>
              <a:t>شبكة الإنترنت مثل المدونات </a:t>
            </a:r>
            <a:r>
              <a:rPr lang="ar-SA" dirty="0">
                <a:latin typeface="Alexandria SemiBold" pitchFamily="2" charset="-78"/>
                <a:cs typeface="Alexandria SemiBold" pitchFamily="2" charset="-78"/>
              </a:rPr>
              <a:t>أو صفحات </a:t>
            </a:r>
            <a:r>
              <a:rPr lang="ar-SA" dirty="0" smtClean="0">
                <a:latin typeface="Alexandria SemiBold" pitchFamily="2" charset="-78"/>
                <a:cs typeface="Alexandria SemiBold" pitchFamily="2" charset="-78"/>
              </a:rPr>
              <a:t>شبكات التواصل </a:t>
            </a:r>
            <a:r>
              <a:rPr lang="ar-SA" dirty="0">
                <a:latin typeface="Alexandria SemiBold" pitchFamily="2" charset="-78"/>
                <a:cs typeface="Alexandria SemiBold" pitchFamily="2" charset="-78"/>
              </a:rPr>
              <a:t>الاجتماعي أو مواقع الويب الفنية ، </a:t>
            </a:r>
            <a:r>
              <a:rPr lang="ar-SA" dirty="0" smtClean="0">
                <a:latin typeface="Alexandria SemiBold" pitchFamily="2" charset="-78"/>
                <a:cs typeface="Alexandria SemiBold" pitchFamily="2" charset="-78"/>
              </a:rPr>
              <a:t>وذلك لأن الويب يتيح الحرية </a:t>
            </a:r>
            <a:r>
              <a:rPr lang="ar-SA" dirty="0">
                <a:latin typeface="Alexandria SemiBold" pitchFamily="2" charset="-78"/>
                <a:cs typeface="Alexandria SemiBold" pitchFamily="2" charset="-78"/>
              </a:rPr>
              <a:t>الإبداعية </a:t>
            </a:r>
            <a:r>
              <a:rPr lang="ar-SA" dirty="0" smtClean="0">
                <a:latin typeface="Alexandria SemiBold" pitchFamily="2" charset="-78"/>
                <a:cs typeface="Alexandria SemiBold" pitchFamily="2" charset="-78"/>
              </a:rPr>
              <a:t>بإنتاج رسوم "كوميكس" </a:t>
            </a:r>
            <a:r>
              <a:rPr lang="ar-SA" dirty="0">
                <a:latin typeface="Alexandria SemiBold" pitchFamily="2" charset="-78"/>
                <a:cs typeface="Alexandria SemiBold" pitchFamily="2" charset="-78"/>
              </a:rPr>
              <a:t>بأساليب غير </a:t>
            </a:r>
            <a:r>
              <a:rPr lang="ar-SA" dirty="0" smtClean="0">
                <a:latin typeface="Alexandria SemiBold" pitchFamily="2" charset="-78"/>
                <a:cs typeface="Alexandria SemiBold" pitchFamily="2" charset="-78"/>
              </a:rPr>
              <a:t>تقليدية، فضلاً عن الاستفادة </a:t>
            </a:r>
            <a:r>
              <a:rPr lang="ar-SA" dirty="0">
                <a:latin typeface="Alexandria SemiBold" pitchFamily="2" charset="-78"/>
                <a:cs typeface="Alexandria SemiBold" pitchFamily="2" charset="-78"/>
              </a:rPr>
              <a:t>من القدرات الفريدة للويب. </a:t>
            </a:r>
            <a:endParaRPr lang="ar-SA" dirty="0" smtClean="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2346765" y="1048026"/>
            <a:ext cx="2697183"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أنواع الرسوم الساخرة</a:t>
            </a:r>
            <a:endParaRPr lang="en-US" sz="2800" b="1" dirty="0">
              <a:solidFill>
                <a:srgbClr val="C00000"/>
              </a:solidFill>
              <a:latin typeface="Alexandria ExtraBold" pitchFamily="2" charset="-78"/>
              <a:cs typeface="Alexandria Extra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673113" y="5262543"/>
            <a:ext cx="2257807" cy="1079334"/>
          </a:xfrm>
          <a:prstGeom prst="rect">
            <a:avLst/>
          </a:prstGeom>
          <a:solidFill>
            <a:schemeClr val="accent4">
              <a:lumMod val="60000"/>
              <a:lumOff val="40000"/>
            </a:schemeClr>
          </a:solidFill>
          <a:effectLst>
            <a:reflection stA="45000" endPos="0" dir="5400000" sy="-100000" algn="bl" rotWithShape="0"/>
          </a:effectLst>
        </p:spPr>
        <p:txBody>
          <a:bodyPr wrap="square" rtlCol="0">
            <a:spAutoFit/>
          </a:bodyPr>
          <a:lstStyle/>
          <a:p>
            <a:pPr algn="ctr">
              <a:lnSpc>
                <a:spcPct val="150000"/>
              </a:lnSpc>
            </a:pPr>
            <a:r>
              <a:rPr lang="ar-SA" sz="1100" b="1" dirty="0" smtClean="0">
                <a:latin typeface="Alexandria ExtraBold" pitchFamily="2" charset="-78"/>
                <a:cs typeface="Alexandria ExtraBold" pitchFamily="2" charset="-78"/>
              </a:rPr>
              <a:t>كوميكس عبارة عن سلسلة من الرسوم التي تناقش التضخم في شكل قصة قصيرة</a:t>
            </a:r>
            <a:endParaRPr lang="en-US" sz="1600" b="1" dirty="0">
              <a:latin typeface="Alexandria ExtraBold" pitchFamily="2" charset="-78"/>
              <a:cs typeface="Alexandria ExtraBold" pitchFamily="2" charset="-78"/>
            </a:endParaRPr>
          </a:p>
        </p:txBody>
      </p:sp>
      <p:pic>
        <p:nvPicPr>
          <p:cNvPr id="3" name="Picture 2"/>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10837" y="1994092"/>
            <a:ext cx="3382360" cy="3242926"/>
          </a:xfrm>
          <a:prstGeom prst="rect">
            <a:avLst/>
          </a:prstGeom>
        </p:spPr>
      </p:pic>
    </p:spTree>
    <p:extLst>
      <p:ext uri="{BB962C8B-B14F-4D97-AF65-F5344CB8AC3E}">
        <p14:creationId xmlns:p14="http://schemas.microsoft.com/office/powerpoint/2010/main" val="33304313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33761" y="1644334"/>
            <a:ext cx="9287755" cy="46991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98939" y="82809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094663" y="1742652"/>
            <a:ext cx="9407907" cy="4662815"/>
          </a:xfrm>
          <a:prstGeom prst="rect">
            <a:avLst/>
          </a:prstGeom>
          <a:noFill/>
        </p:spPr>
        <p:txBody>
          <a:bodyPr wrap="square" rtlCol="0">
            <a:spAutoFit/>
          </a:bodyPr>
          <a:lstStyle/>
          <a:p>
            <a:pPr marL="282575" algn="r" rtl="1">
              <a:lnSpc>
                <a:spcPct val="150000"/>
              </a:lnSpc>
            </a:pPr>
            <a:r>
              <a:rPr lang="ar-SA" dirty="0" smtClean="0">
                <a:latin typeface="Alexandria SemiBold" pitchFamily="2" charset="-78"/>
                <a:cs typeface="Alexandria SemiBold" pitchFamily="2" charset="-78"/>
              </a:rPr>
              <a:t>وتتطلب الرسوم المصورة "الكوميكس" مجموعة مهارات تتمثل في:</a:t>
            </a:r>
          </a:p>
          <a:p>
            <a:pPr marL="625475" indent="-342900" algn="r" rtl="1">
              <a:lnSpc>
                <a:spcPct val="150000"/>
              </a:lnSpc>
              <a:buFont typeface="+mj-lt"/>
              <a:buAutoNum type="arabicPeriod"/>
            </a:pPr>
            <a:r>
              <a:rPr lang="ar-SA" dirty="0" smtClean="0">
                <a:latin typeface="Alexandria SemiBold" pitchFamily="2" charset="-78"/>
                <a:cs typeface="Alexandria SemiBold" pitchFamily="2" charset="-78"/>
              </a:rPr>
              <a:t>التصوير </a:t>
            </a:r>
            <a:r>
              <a:rPr lang="ar-SA" dirty="0">
                <a:latin typeface="Alexandria SemiBold" pitchFamily="2" charset="-78"/>
                <a:cs typeface="Alexandria SemiBold" pitchFamily="2" charset="-78"/>
              </a:rPr>
              <a:t>والتخطيط البصري لتوصيل المعلومات بطريقة </a:t>
            </a:r>
            <a:r>
              <a:rPr lang="ar-SA" dirty="0" smtClean="0">
                <a:latin typeface="Alexandria SemiBold" pitchFamily="2" charset="-78"/>
                <a:cs typeface="Alexandria SemiBold" pitchFamily="2" charset="-78"/>
              </a:rPr>
              <a:t>مشوقة.</a:t>
            </a:r>
          </a:p>
          <a:p>
            <a:pPr marL="625475" indent="-342900" algn="r" rtl="1">
              <a:lnSpc>
                <a:spcPct val="150000"/>
              </a:lnSpc>
              <a:buFont typeface="+mj-lt"/>
              <a:buAutoNum type="arabicPeriod"/>
            </a:pPr>
            <a:r>
              <a:rPr lang="ar-SA" dirty="0" smtClean="0">
                <a:latin typeface="Alexandria SemiBold" pitchFamily="2" charset="-78"/>
                <a:cs typeface="Alexandria SemiBold" pitchFamily="2" charset="-78"/>
              </a:rPr>
              <a:t>الشخصيات وبناء </a:t>
            </a:r>
            <a:r>
              <a:rPr lang="ar-SA" dirty="0">
                <a:latin typeface="Alexandria SemiBold" pitchFamily="2" charset="-78"/>
                <a:cs typeface="Alexandria SemiBold" pitchFamily="2" charset="-78"/>
              </a:rPr>
              <a:t>القصة: </a:t>
            </a:r>
            <a:r>
              <a:rPr lang="ar-SA" dirty="0" smtClean="0">
                <a:latin typeface="Alexandria SemiBold" pitchFamily="2" charset="-78"/>
                <a:cs typeface="Alexandria SemiBold" pitchFamily="2" charset="-78"/>
              </a:rPr>
              <a:t>يجب إنشاء </a:t>
            </a:r>
            <a:r>
              <a:rPr lang="ar-SA" dirty="0">
                <a:latin typeface="Alexandria SemiBold" pitchFamily="2" charset="-78"/>
                <a:cs typeface="Alexandria SemiBold" pitchFamily="2" charset="-78"/>
              </a:rPr>
              <a:t>شخصيات متميزة وواقعية، وبناء </a:t>
            </a:r>
            <a:r>
              <a:rPr lang="ar-SA" dirty="0" smtClean="0">
                <a:latin typeface="Alexandria SemiBold" pitchFamily="2" charset="-78"/>
                <a:cs typeface="Alexandria SemiBold" pitchFamily="2" charset="-78"/>
              </a:rPr>
              <a:t>القصة بتفاصيلها المختلفة.</a:t>
            </a:r>
          </a:p>
          <a:p>
            <a:pPr marL="625475" indent="-342900" algn="r" rtl="1">
              <a:lnSpc>
                <a:spcPct val="150000"/>
              </a:lnSpc>
              <a:buFont typeface="+mj-lt"/>
              <a:buAutoNum type="arabicPeriod"/>
            </a:pPr>
            <a:r>
              <a:rPr lang="ar-SA" dirty="0" smtClean="0">
                <a:latin typeface="Alexandria SemiBold" pitchFamily="2" charset="-78"/>
                <a:cs typeface="Alexandria SemiBold" pitchFamily="2" charset="-78"/>
              </a:rPr>
              <a:t>الحوار </a:t>
            </a:r>
            <a:r>
              <a:rPr lang="ar-SA" dirty="0">
                <a:latin typeface="Alexandria SemiBold" pitchFamily="2" charset="-78"/>
                <a:cs typeface="Alexandria SemiBold" pitchFamily="2" charset="-78"/>
              </a:rPr>
              <a:t>والنص: على الرغم من أن الكوميكس يعتمد بشكل أساسي على الرسومات، إلا أن استخدام النص والحوار بطريقة مناسبة أمر </a:t>
            </a:r>
            <a:r>
              <a:rPr lang="ar-SA" dirty="0" smtClean="0">
                <a:latin typeface="Alexandria SemiBold" pitchFamily="2" charset="-78"/>
                <a:cs typeface="Alexandria SemiBold" pitchFamily="2" charset="-78"/>
              </a:rPr>
              <a:t>حاسم لا غنى عنه. </a:t>
            </a:r>
            <a:r>
              <a:rPr lang="ar-SA" dirty="0">
                <a:latin typeface="Alexandria SemiBold" pitchFamily="2" charset="-78"/>
                <a:cs typeface="Alexandria SemiBold" pitchFamily="2" charset="-78"/>
              </a:rPr>
              <a:t>يجب أن يكون النص </a:t>
            </a:r>
            <a:r>
              <a:rPr lang="ar-SA" dirty="0" smtClean="0">
                <a:latin typeface="Alexandria SemiBold" pitchFamily="2" charset="-78"/>
                <a:cs typeface="Alexandria SemiBold" pitchFamily="2" charset="-78"/>
              </a:rPr>
              <a:t>مختصرًا، </a:t>
            </a:r>
            <a:r>
              <a:rPr lang="ar-SA" dirty="0">
                <a:latin typeface="Alexandria SemiBold" pitchFamily="2" charset="-78"/>
                <a:cs typeface="Alexandria SemiBold" pitchFamily="2" charset="-78"/>
              </a:rPr>
              <a:t>مع تحقيق التوازن بين النص </a:t>
            </a:r>
            <a:r>
              <a:rPr lang="ar-SA" dirty="0" smtClean="0">
                <a:latin typeface="Alexandria SemiBold" pitchFamily="2" charset="-78"/>
                <a:cs typeface="Alexandria SemiBold" pitchFamily="2" charset="-78"/>
              </a:rPr>
              <a:t>والصور.</a:t>
            </a:r>
          </a:p>
          <a:p>
            <a:pPr marL="625475" indent="-342900" algn="r" rtl="1">
              <a:lnSpc>
                <a:spcPct val="150000"/>
              </a:lnSpc>
              <a:buFont typeface="+mj-lt"/>
              <a:buAutoNum type="arabicPeriod"/>
            </a:pPr>
            <a:r>
              <a:rPr lang="ar-SA" dirty="0" smtClean="0">
                <a:latin typeface="Alexandria SemiBold" pitchFamily="2" charset="-78"/>
                <a:cs typeface="Alexandria SemiBold" pitchFamily="2" charset="-78"/>
              </a:rPr>
              <a:t>التصميم : أي تنظيم وتصميم الكوميكس </a:t>
            </a:r>
            <a:r>
              <a:rPr lang="ar-SA" dirty="0">
                <a:latin typeface="Alexandria SemiBold" pitchFamily="2" charset="-78"/>
                <a:cs typeface="Alexandria SemiBold" pitchFamily="2" charset="-78"/>
              </a:rPr>
              <a:t>بطريقة مثيرة </a:t>
            </a:r>
            <a:r>
              <a:rPr lang="ar-SA" dirty="0" smtClean="0">
                <a:latin typeface="Alexandria SemiBold" pitchFamily="2" charset="-78"/>
                <a:cs typeface="Alexandria SemiBold" pitchFamily="2" charset="-78"/>
              </a:rPr>
              <a:t>للاهتمام، واستخدام الأشكال والتكوينات المختلفة للرسوم بما يساعد في وضوحها .</a:t>
            </a:r>
          </a:p>
          <a:p>
            <a:pPr marL="625475" indent="-342900" algn="r" rtl="1">
              <a:lnSpc>
                <a:spcPct val="150000"/>
              </a:lnSpc>
              <a:buFont typeface="+mj-lt"/>
              <a:buAutoNum type="arabicPeriod"/>
            </a:pPr>
            <a:r>
              <a:rPr lang="ar-SA" dirty="0" smtClean="0">
                <a:latin typeface="Alexandria SemiBold" pitchFamily="2" charset="-78"/>
                <a:cs typeface="Alexandria SemiBold" pitchFamily="2" charset="-78"/>
              </a:rPr>
              <a:t>الإبداع </a:t>
            </a:r>
            <a:r>
              <a:rPr lang="ar-SA" dirty="0">
                <a:latin typeface="Alexandria SemiBold" pitchFamily="2" charset="-78"/>
                <a:cs typeface="Alexandria SemiBold" pitchFamily="2" charset="-78"/>
              </a:rPr>
              <a:t>والابتكار</a:t>
            </a:r>
            <a:r>
              <a:rPr lang="ar-SA" dirty="0" smtClean="0">
                <a:latin typeface="Alexandria SemiBold" pitchFamily="2" charset="-78"/>
                <a:cs typeface="Alexandria SemiBold" pitchFamily="2" charset="-78"/>
              </a:rPr>
              <a:t>: فن الكوميكس يتطلب التفكير خارج الصندوق وابتكار أفكار جديدة </a:t>
            </a:r>
          </a:p>
          <a:p>
            <a:pPr marL="282575" algn="ctr" rtl="1">
              <a:lnSpc>
                <a:spcPct val="150000"/>
              </a:lnSpc>
            </a:pPr>
            <a:r>
              <a:rPr lang="ar-SA" dirty="0" smtClean="0">
                <a:solidFill>
                  <a:srgbClr val="843C0C"/>
                </a:solidFill>
                <a:latin typeface="Alexandria SemiBold" pitchFamily="2" charset="-78"/>
                <a:cs typeface="Alexandria SemiBold" pitchFamily="2" charset="-78"/>
              </a:rPr>
              <a:t>لذا نجد أن فن الكوميكس هو مجال يجمع بين الفنون البصرية والكتابة الإبداعية. </a:t>
            </a:r>
          </a:p>
        </p:txBody>
      </p:sp>
      <p:sp>
        <p:nvSpPr>
          <p:cNvPr id="13" name="TextBox 12">
            <a:extLst>
              <a:ext uri="{FF2B5EF4-FFF2-40B4-BE49-F238E27FC236}">
                <a16:creationId xmlns:a16="http://schemas.microsoft.com/office/drawing/2014/main" id="{F9A80F9F-74DB-1D57-04E8-E20E92A09B0A}"/>
              </a:ext>
            </a:extLst>
          </p:cNvPr>
          <p:cNvSpPr txBox="1"/>
          <p:nvPr/>
        </p:nvSpPr>
        <p:spPr>
          <a:xfrm>
            <a:off x="2346765" y="1048026"/>
            <a:ext cx="2697183"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أنواع الرسوم الساخرة</a:t>
            </a:r>
            <a:endParaRPr lang="en-US" sz="2800" b="1" dirty="0">
              <a:solidFill>
                <a:srgbClr val="C00000"/>
              </a:solidFill>
              <a:latin typeface="Alexandria ExtraBold" pitchFamily="2" charset="-78"/>
              <a:cs typeface="Alexandria ExtraBold" pitchFamily="2" charset="-78"/>
            </a:endParaRPr>
          </a:p>
        </p:txBody>
      </p:sp>
      <p:pic>
        <p:nvPicPr>
          <p:cNvPr id="3" name="Picture 2"/>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80255" y="2202328"/>
            <a:ext cx="1872452" cy="268832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115967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75526" y="1593518"/>
            <a:ext cx="10016638" cy="46991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98939" y="82809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306764" y="1629816"/>
            <a:ext cx="10073676" cy="4662815"/>
          </a:xfrm>
          <a:prstGeom prst="rect">
            <a:avLst/>
          </a:prstGeom>
          <a:noFill/>
        </p:spPr>
        <p:txBody>
          <a:bodyPr wrap="square" rtlCol="0">
            <a:spAutoFit/>
          </a:bodyPr>
          <a:lstStyle/>
          <a:p>
            <a:pPr marL="568325" indent="-285750" algn="r" rtl="1">
              <a:lnSpc>
                <a:spcPct val="150000"/>
              </a:lnSpc>
              <a:buFont typeface="Alexandria SemiBold" pitchFamily="2" charset="-78"/>
              <a:buChar char="‐"/>
            </a:pPr>
            <a:r>
              <a:rPr lang="ar-SA" dirty="0" smtClean="0">
                <a:latin typeface="Alexandria SemiBold" pitchFamily="2" charset="-78"/>
                <a:cs typeface="Alexandria SemiBold" pitchFamily="2" charset="-78"/>
              </a:rPr>
              <a:t>وينسحب </a:t>
            </a:r>
            <a:r>
              <a:rPr lang="ar-SA" dirty="0">
                <a:latin typeface="Alexandria SemiBold" pitchFamily="2" charset="-78"/>
                <a:cs typeface="Alexandria SemiBold" pitchFamily="2" charset="-78"/>
              </a:rPr>
              <a:t>الفارق بين </a:t>
            </a:r>
            <a:r>
              <a:rPr lang="ar-SA" dirty="0">
                <a:solidFill>
                  <a:schemeClr val="accent2"/>
                </a:solidFill>
                <a:latin typeface="Alexandria SemiBold" pitchFamily="2" charset="-78"/>
                <a:cs typeface="Alexandria SemiBold" pitchFamily="2" charset="-78"/>
              </a:rPr>
              <a:t>الكاريكاتير والكارتون </a:t>
            </a:r>
            <a:r>
              <a:rPr lang="ar-SA" dirty="0" smtClean="0">
                <a:latin typeface="Alexandria SemiBold" pitchFamily="2" charset="-78"/>
                <a:cs typeface="Alexandria SemiBold" pitchFamily="2" charset="-78"/>
              </a:rPr>
              <a:t>على </a:t>
            </a:r>
            <a:r>
              <a:rPr lang="ar-SA" dirty="0">
                <a:latin typeface="Alexandria SemiBold" pitchFamily="2" charset="-78"/>
                <a:cs typeface="Alexandria SemiBold" pitchFamily="2" charset="-78"/>
              </a:rPr>
              <a:t>الهدف من </a:t>
            </a:r>
            <a:r>
              <a:rPr lang="ar-SA" dirty="0" smtClean="0">
                <a:latin typeface="Alexandria SemiBold" pitchFamily="2" charset="-78"/>
                <a:cs typeface="Alexandria SemiBold" pitchFamily="2" charset="-78"/>
              </a:rPr>
              <a:t>استخدام كل منهما ،             </a:t>
            </a:r>
            <a:r>
              <a:rPr lang="ar-SA" dirty="0">
                <a:latin typeface="Alexandria SemiBold" pitchFamily="2" charset="-78"/>
                <a:cs typeface="Alexandria SemiBold" pitchFamily="2" charset="-78"/>
              </a:rPr>
              <a:t>فبينما </a:t>
            </a:r>
            <a:r>
              <a:rPr lang="ar-SA" dirty="0" smtClean="0">
                <a:latin typeface="Alexandria SemiBold" pitchFamily="2" charset="-78"/>
                <a:cs typeface="Alexandria SemiBold" pitchFamily="2" charset="-78"/>
              </a:rPr>
              <a:t>يهدف </a:t>
            </a:r>
            <a:r>
              <a:rPr lang="ar-SA" dirty="0">
                <a:latin typeface="Alexandria SemiBold" pitchFamily="2" charset="-78"/>
                <a:cs typeface="Alexandria SemiBold" pitchFamily="2" charset="-78"/>
              </a:rPr>
              <a:t>الكاريكاتير تسلية </a:t>
            </a:r>
            <a:r>
              <a:rPr lang="ar-SA" dirty="0" smtClean="0">
                <a:latin typeface="Alexandria SemiBold" pitchFamily="2" charset="-78"/>
                <a:cs typeface="Alexandria SemiBold" pitchFamily="2" charset="-78"/>
              </a:rPr>
              <a:t>القراء من خلال </a:t>
            </a:r>
            <a:r>
              <a:rPr lang="ar-EG" dirty="0" smtClean="0">
                <a:latin typeface="Alexandria SemiBold" pitchFamily="2" charset="-78"/>
                <a:cs typeface="Alexandria SemiBold" pitchFamily="2" charset="-78"/>
              </a:rPr>
              <a:t>السخرية </a:t>
            </a:r>
            <a:r>
              <a:rPr lang="ar-EG" dirty="0">
                <a:latin typeface="Alexandria SemiBold" pitchFamily="2" charset="-78"/>
                <a:cs typeface="Alexandria SemiBold" pitchFamily="2" charset="-78"/>
              </a:rPr>
              <a:t>وإثارة الضحك من شخصية </a:t>
            </a:r>
            <a:r>
              <a:rPr lang="ar-EG" dirty="0" smtClean="0">
                <a:latin typeface="Alexandria SemiBold" pitchFamily="2" charset="-78"/>
                <a:cs typeface="Alexandria SemiBold" pitchFamily="2" charset="-78"/>
              </a:rPr>
              <a:t>أو </a:t>
            </a:r>
            <a:r>
              <a:rPr lang="ar-EG" dirty="0">
                <a:latin typeface="Alexandria SemiBold" pitchFamily="2" charset="-78"/>
                <a:cs typeface="Alexandria SemiBold" pitchFamily="2" charset="-78"/>
              </a:rPr>
              <a:t>حدث </a:t>
            </a:r>
            <a:r>
              <a:rPr lang="ar-EG" dirty="0" smtClean="0">
                <a:latin typeface="Alexandria SemiBold" pitchFamily="2" charset="-78"/>
                <a:cs typeface="Alexandria SemiBold" pitchFamily="2" charset="-78"/>
              </a:rPr>
              <a:t>معين</a:t>
            </a:r>
            <a:r>
              <a:rPr lang="ar-SA" dirty="0" smtClean="0">
                <a:latin typeface="Alexandria SemiBold" pitchFamily="2" charset="-78"/>
                <a:cs typeface="Alexandria SemiBold" pitchFamily="2" charset="-78"/>
              </a:rPr>
              <a:t>، </a:t>
            </a:r>
            <a:r>
              <a:rPr lang="ar-EG" dirty="0" smtClean="0">
                <a:latin typeface="Alexandria SemiBold" pitchFamily="2" charset="-78"/>
                <a:cs typeface="Alexandria SemiBold" pitchFamily="2" charset="-78"/>
              </a:rPr>
              <a:t>مع </a:t>
            </a:r>
            <a:r>
              <a:rPr lang="ar-EG" dirty="0">
                <a:latin typeface="Alexandria SemiBold" pitchFamily="2" charset="-78"/>
                <a:cs typeface="Alexandria SemiBold" pitchFamily="2" charset="-78"/>
              </a:rPr>
              <a:t>نزعة عالية فى الهجاء </a:t>
            </a:r>
            <a:r>
              <a:rPr lang="ar-EG" dirty="0" smtClean="0">
                <a:latin typeface="Alexandria SemiBold" pitchFamily="2" charset="-78"/>
                <a:cs typeface="Alexandria SemiBold" pitchFamily="2" charset="-78"/>
              </a:rPr>
              <a:t>وذلك </a:t>
            </a:r>
            <a:r>
              <a:rPr lang="ar-EG" dirty="0">
                <a:latin typeface="Alexandria SemiBold" pitchFamily="2" charset="-78"/>
                <a:cs typeface="Alexandria SemiBold" pitchFamily="2" charset="-78"/>
              </a:rPr>
              <a:t>من خلال المبالغة والتشوية لبعض </a:t>
            </a:r>
            <a:r>
              <a:rPr lang="ar-EG" dirty="0" smtClean="0">
                <a:latin typeface="Alexandria SemiBold" pitchFamily="2" charset="-78"/>
                <a:cs typeface="Alexandria SemiBold" pitchFamily="2" charset="-78"/>
              </a:rPr>
              <a:t>ملامح </a:t>
            </a:r>
            <a:r>
              <a:rPr lang="ar-EG" dirty="0">
                <a:latin typeface="Alexandria SemiBold" pitchFamily="2" charset="-78"/>
                <a:cs typeface="Alexandria SemiBold" pitchFamily="2" charset="-78"/>
              </a:rPr>
              <a:t>الشخصية التى يرسمها والتقاط جوانب الضعف أو الصفات الأساسية البارزة </a:t>
            </a:r>
            <a:r>
              <a:rPr lang="ar-EG" dirty="0" smtClean="0">
                <a:latin typeface="Alexandria SemiBold" pitchFamily="2" charset="-78"/>
                <a:cs typeface="Alexandria SemiBold" pitchFamily="2" charset="-78"/>
              </a:rPr>
              <a:t>لها</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يلعب </a:t>
            </a:r>
            <a:r>
              <a:rPr lang="ar-SA" dirty="0">
                <a:latin typeface="Alexandria SemiBold" pitchFamily="2" charset="-78"/>
                <a:cs typeface="Alexandria SemiBold" pitchFamily="2" charset="-78"/>
              </a:rPr>
              <a:t>الكارتون دوراً فعالاً </a:t>
            </a:r>
            <a:r>
              <a:rPr lang="ar-SA" dirty="0" smtClean="0">
                <a:latin typeface="Alexandria SemiBold" pitchFamily="2" charset="-78"/>
                <a:cs typeface="Alexandria SemiBold" pitchFamily="2" charset="-78"/>
              </a:rPr>
              <a:t>فى </a:t>
            </a:r>
            <a:r>
              <a:rPr lang="ar-SA" dirty="0">
                <a:latin typeface="Alexandria SemiBold" pitchFamily="2" charset="-78"/>
                <a:cs typeface="Alexandria SemiBold" pitchFamily="2" charset="-78"/>
              </a:rPr>
              <a:t>التأثير على القراء، فضلا عن دوره فى </a:t>
            </a:r>
            <a:r>
              <a:rPr lang="ar-SA" dirty="0" smtClean="0">
                <a:latin typeface="Alexandria SemiBold" pitchFamily="2" charset="-78"/>
                <a:cs typeface="Alexandria SemiBold" pitchFamily="2" charset="-78"/>
              </a:rPr>
              <a:t>النقد</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فالكارتون بمثابة </a:t>
            </a:r>
            <a:r>
              <a:rPr lang="ar-SA" dirty="0">
                <a:latin typeface="Alexandria SemiBold" pitchFamily="2" charset="-78"/>
                <a:cs typeface="Alexandria SemiBold" pitchFamily="2" charset="-78"/>
              </a:rPr>
              <a:t>مقال صحفى قصير يحمل فى طياته فكرة ما يعيشها الفنان ، ويقدمها إلى القارئ فى خطوط معبرة، ثم يُضيف إليها كلمات قليلة جداً ، ولكنها كلمات لاذعة تلسع وقد تحرق</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a:p>
            <a:pPr marL="568325" indent="-285750" algn="r" rtl="1">
              <a:lnSpc>
                <a:spcPct val="150000"/>
              </a:lnSpc>
              <a:buFontTx/>
              <a:buChar char="-"/>
            </a:pPr>
            <a:r>
              <a:rPr lang="ar-SA" u="sng" dirty="0" smtClean="0">
                <a:latin typeface="Alexandria SemiBold" pitchFamily="2" charset="-78"/>
                <a:cs typeface="Alexandria SemiBold" pitchFamily="2" charset="-78"/>
              </a:rPr>
              <a:t>ويرى </a:t>
            </a:r>
            <a:r>
              <a:rPr lang="ar-SA" u="sng" dirty="0">
                <a:latin typeface="Alexandria SemiBold" pitchFamily="2" charset="-78"/>
                <a:cs typeface="Alexandria SemiBold" pitchFamily="2" charset="-78"/>
              </a:rPr>
              <a:t>د.الصاوى </a:t>
            </a:r>
            <a:r>
              <a:rPr lang="ar-SA" dirty="0" smtClean="0">
                <a:latin typeface="Alexandria SemiBold" pitchFamily="2" charset="-78"/>
                <a:cs typeface="Alexandria SemiBold" pitchFamily="2" charset="-78"/>
              </a:rPr>
              <a:t>أن </a:t>
            </a:r>
            <a:r>
              <a:rPr lang="ar-SA" dirty="0">
                <a:latin typeface="Alexandria SemiBold" pitchFamily="2" charset="-78"/>
                <a:cs typeface="Alexandria SemiBold" pitchFamily="2" charset="-78"/>
              </a:rPr>
              <a:t>الكاريكاتير هو تصوير الأشخاص فيه فكاهة ، يجسم ملامحهم الواضحة ، ويبالغ فى إبراز ما يتميزون به من سمات . أما الكارتون هو الفن </a:t>
            </a:r>
            <a:r>
              <a:rPr lang="ar-SA" dirty="0" smtClean="0">
                <a:latin typeface="Alexandria SemiBold" pitchFamily="2" charset="-78"/>
                <a:cs typeface="Alexandria SemiBold" pitchFamily="2" charset="-78"/>
              </a:rPr>
              <a:t>الذى </a:t>
            </a:r>
            <a:r>
              <a:rPr lang="ar-SA" dirty="0">
                <a:latin typeface="Alexandria SemiBold" pitchFamily="2" charset="-78"/>
                <a:cs typeface="Alexandria SemiBold" pitchFamily="2" charset="-78"/>
              </a:rPr>
              <a:t>يعتمد على الرسوم والشخصيات الرمزية . فهو لا يصور الأشخاص لذواتهم ، وإنما للتعبير عن الأفكار والمواقف</a:t>
            </a:r>
            <a:r>
              <a:rPr lang="ar-SA" dirty="0" smtClean="0">
                <a:latin typeface="Alexandria SemiBold" pitchFamily="2" charset="-78"/>
                <a:cs typeface="Alexandria SemiBold" pitchFamily="2" charset="-78"/>
              </a:rPr>
              <a:t>.</a:t>
            </a:r>
          </a:p>
        </p:txBody>
      </p:sp>
      <p:sp>
        <p:nvSpPr>
          <p:cNvPr id="13" name="TextBox 12">
            <a:extLst>
              <a:ext uri="{FF2B5EF4-FFF2-40B4-BE49-F238E27FC236}">
                <a16:creationId xmlns:a16="http://schemas.microsoft.com/office/drawing/2014/main" id="{F9A80F9F-74DB-1D57-04E8-E20E92A09B0A}"/>
              </a:ext>
            </a:extLst>
          </p:cNvPr>
          <p:cNvSpPr txBox="1"/>
          <p:nvPr/>
        </p:nvSpPr>
        <p:spPr>
          <a:xfrm>
            <a:off x="2346765" y="1048026"/>
            <a:ext cx="2697183"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أنواع الرسوم الساخرة</a:t>
            </a:r>
            <a:endParaRPr lang="en-US" sz="28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45000" t="2116" r="40595" b="67619"/>
          <a:stretch/>
        </p:blipFill>
        <p:spPr>
          <a:xfrm>
            <a:off x="-179245" y="2225087"/>
            <a:ext cx="1415283" cy="1672607"/>
          </a:xfrm>
          <a:prstGeom prst="rect">
            <a:avLst/>
          </a:prstGeom>
        </p:spPr>
      </p:pic>
    </p:spTree>
    <p:extLst>
      <p:ext uri="{BB962C8B-B14F-4D97-AF65-F5344CB8AC3E}">
        <p14:creationId xmlns:p14="http://schemas.microsoft.com/office/powerpoint/2010/main" val="3118330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9483" y="1778954"/>
            <a:ext cx="8869462" cy="43741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98939" y="82809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182159" y="1831492"/>
            <a:ext cx="8941392" cy="4247317"/>
          </a:xfrm>
          <a:prstGeom prst="rect">
            <a:avLst/>
          </a:prstGeom>
          <a:noFill/>
        </p:spPr>
        <p:txBody>
          <a:bodyPr wrap="square" rtlCol="0">
            <a:spAutoFit/>
          </a:bodyPr>
          <a:lstStyle/>
          <a:p>
            <a:pPr marL="282575" algn="r" rtl="1">
              <a:lnSpc>
                <a:spcPct val="150000"/>
              </a:lnSpc>
            </a:pPr>
            <a:r>
              <a:rPr lang="ar-SA" dirty="0" smtClean="0">
                <a:latin typeface="Alexandria SemiBold" pitchFamily="2" charset="-78"/>
                <a:cs typeface="Alexandria SemiBold" pitchFamily="2" charset="-78"/>
              </a:rPr>
              <a:t>   ويفرق د. ماريو جارشيا </a:t>
            </a:r>
            <a:r>
              <a:rPr lang="en-US" dirty="0">
                <a:latin typeface="Alexandria SemiBold" pitchFamily="2" charset="-78"/>
                <a:cs typeface="Alexandria SemiBold" pitchFamily="2" charset="-78"/>
              </a:rPr>
              <a:t>Mario Garcia</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ـــ أستاذ الصحافة بجامعة كولومبيا ـــ بين </a:t>
            </a:r>
            <a:r>
              <a:rPr lang="ar-SA" dirty="0">
                <a:latin typeface="Alexandria SemiBold" pitchFamily="2" charset="-78"/>
                <a:cs typeface="Alexandria SemiBold" pitchFamily="2" charset="-78"/>
              </a:rPr>
              <a:t>الكاريكاتير </a:t>
            </a:r>
            <a:r>
              <a:rPr lang="ar-SA" dirty="0" smtClean="0">
                <a:latin typeface="Alexandria SemiBold" pitchFamily="2" charset="-78"/>
                <a:cs typeface="Alexandria SemiBold" pitchFamily="2" charset="-78"/>
              </a:rPr>
              <a:t>والكارتون كما يلي:</a:t>
            </a:r>
            <a:endParaRPr lang="ar-SA" dirty="0">
              <a:latin typeface="Alexandria SemiBold" pitchFamily="2" charset="-78"/>
              <a:cs typeface="Alexandria SemiBold" pitchFamily="2" charset="-78"/>
            </a:endParaRPr>
          </a:p>
          <a:p>
            <a:pPr marL="568325" indent="-285750" algn="r" rtl="1">
              <a:lnSpc>
                <a:spcPct val="150000"/>
              </a:lnSpc>
              <a:buFont typeface="Alexandria SemiBold" pitchFamily="2" charset="-78"/>
              <a:buChar char="‐"/>
            </a:pPr>
            <a:r>
              <a:rPr lang="ar-SA" dirty="0" smtClean="0">
                <a:latin typeface="Alexandria SemiBold" pitchFamily="2" charset="-78"/>
                <a:cs typeface="Alexandria SemiBold" pitchFamily="2" charset="-78"/>
              </a:rPr>
              <a:t> </a:t>
            </a:r>
            <a:r>
              <a:rPr lang="ar-SA" u="sng" dirty="0">
                <a:solidFill>
                  <a:schemeClr val="accent2"/>
                </a:solidFill>
                <a:latin typeface="Alexandria SemiBold" pitchFamily="2" charset="-78"/>
                <a:cs typeface="Alexandria SemiBold" pitchFamily="2" charset="-78"/>
              </a:rPr>
              <a:t>الكاريكاتير </a:t>
            </a:r>
            <a:r>
              <a:rPr lang="ar-SA" dirty="0" smtClean="0">
                <a:latin typeface="Alexandria SemiBold" pitchFamily="2" charset="-78"/>
                <a:cs typeface="Alexandria SemiBold" pitchFamily="2" charset="-78"/>
              </a:rPr>
              <a:t>: يتخذ </a:t>
            </a:r>
            <a:r>
              <a:rPr lang="ar-SA" dirty="0">
                <a:latin typeface="Alexandria SemiBold" pitchFamily="2" charset="-78"/>
                <a:cs typeface="Alexandria SemiBold" pitchFamily="2" charset="-78"/>
              </a:rPr>
              <a:t>الكاريكاتير طريقه لخلق الضحك لذا يُستخدم للسخرية من </a:t>
            </a:r>
            <a:r>
              <a:rPr lang="ar-SA" dirty="0" smtClean="0">
                <a:latin typeface="Alexandria SemiBold" pitchFamily="2" charset="-78"/>
                <a:cs typeface="Alexandria SemiBold" pitchFamily="2" charset="-78"/>
              </a:rPr>
              <a:t>شخصية مشهورة ، وعادة </a:t>
            </a:r>
            <a:r>
              <a:rPr lang="ar-SA" dirty="0">
                <a:latin typeface="Alexandria SemiBold" pitchFamily="2" charset="-78"/>
                <a:cs typeface="Alexandria SemiBold" pitchFamily="2" charset="-78"/>
              </a:rPr>
              <a:t>ما </a:t>
            </a:r>
            <a:r>
              <a:rPr lang="ar-SA" dirty="0" smtClean="0">
                <a:latin typeface="Alexandria SemiBold" pitchFamily="2" charset="-78"/>
                <a:cs typeface="Alexandria SemiBold" pitchFamily="2" charset="-78"/>
              </a:rPr>
              <a:t>يزيد من تشويهات ملامح الشخص، وأحيانا بالمبالغة لخلق محاكاة بالسخرية أو </a:t>
            </a:r>
            <a:r>
              <a:rPr lang="ar-SA" dirty="0">
                <a:latin typeface="Alexandria SemiBold" pitchFamily="2" charset="-78"/>
                <a:cs typeface="Alexandria SemiBold" pitchFamily="2" charset="-78"/>
              </a:rPr>
              <a:t>للمتعة مثل </a:t>
            </a:r>
            <a:r>
              <a:rPr lang="ar-SA" dirty="0" smtClean="0">
                <a:latin typeface="Alexandria SemiBold" pitchFamily="2" charset="-78"/>
                <a:cs typeface="Alexandria SemiBold" pitchFamily="2" charset="-78"/>
              </a:rPr>
              <a:t>كبر حجم الأذن أو الأنف </a:t>
            </a:r>
            <a:r>
              <a:rPr lang="ar-SA" dirty="0">
                <a:latin typeface="Alexandria SemiBold" pitchFamily="2" charset="-78"/>
                <a:cs typeface="Alexandria SemiBold" pitchFamily="2" charset="-78"/>
              </a:rPr>
              <a:t>يدل على </a:t>
            </a:r>
            <a:r>
              <a:rPr lang="ar-SA" dirty="0" smtClean="0">
                <a:latin typeface="Alexandria SemiBold" pitchFamily="2" charset="-78"/>
                <a:cs typeface="Alexandria SemiBold" pitchFamily="2" charset="-78"/>
              </a:rPr>
              <a:t>الكذب والنفاق، </a:t>
            </a:r>
            <a:r>
              <a:rPr lang="ar-SA" dirty="0">
                <a:latin typeface="Alexandria SemiBold" pitchFamily="2" charset="-78"/>
                <a:cs typeface="Alexandria SemiBold" pitchFamily="2" charset="-78"/>
              </a:rPr>
              <a:t>ويمكن أن يكون ملوناً </a:t>
            </a:r>
            <a:r>
              <a:rPr lang="ar-SA" dirty="0" smtClean="0">
                <a:latin typeface="Alexandria SemiBold" pitchFamily="2" charset="-78"/>
                <a:cs typeface="Alexandria SemiBold" pitchFamily="2" charset="-78"/>
              </a:rPr>
              <a:t>مما يُضفى </a:t>
            </a:r>
            <a:r>
              <a:rPr lang="ar-SA" dirty="0">
                <a:latin typeface="Alexandria SemiBold" pitchFamily="2" charset="-78"/>
                <a:cs typeface="Alexandria SemiBold" pitchFamily="2" charset="-78"/>
              </a:rPr>
              <a:t>نوعاً من المتعة </a:t>
            </a:r>
            <a:r>
              <a:rPr lang="ar-SA" dirty="0" smtClean="0">
                <a:latin typeface="Alexandria SemiBold" pitchFamily="2" charset="-78"/>
                <a:cs typeface="Alexandria SemiBold" pitchFamily="2" charset="-78"/>
              </a:rPr>
              <a:t>والمرح. </a:t>
            </a:r>
          </a:p>
          <a:p>
            <a:pPr marL="568325" indent="-285750" algn="r" rtl="1">
              <a:lnSpc>
                <a:spcPct val="150000"/>
              </a:lnSpc>
              <a:buFontTx/>
              <a:buChar char="-"/>
            </a:pPr>
            <a:r>
              <a:rPr lang="ar-SA" dirty="0" smtClean="0">
                <a:latin typeface="Alexandria SemiBold" pitchFamily="2" charset="-78"/>
                <a:cs typeface="Alexandria SemiBold" pitchFamily="2" charset="-78"/>
              </a:rPr>
              <a:t>أما </a:t>
            </a:r>
            <a:r>
              <a:rPr lang="ar-SA" u="sng" dirty="0">
                <a:solidFill>
                  <a:schemeClr val="accent2"/>
                </a:solidFill>
                <a:latin typeface="Alexandria SemiBold" pitchFamily="2" charset="-78"/>
                <a:cs typeface="Alexandria SemiBold" pitchFamily="2" charset="-78"/>
              </a:rPr>
              <a:t>الكارتون </a:t>
            </a:r>
            <a:r>
              <a:rPr lang="ar-SA" dirty="0" smtClean="0">
                <a:latin typeface="Alexandria SemiBold" pitchFamily="2" charset="-78"/>
                <a:cs typeface="Alexandria SemiBold" pitchFamily="2" charset="-78"/>
              </a:rPr>
              <a:t>فهو </a:t>
            </a:r>
            <a:r>
              <a:rPr lang="ar-SA" dirty="0">
                <a:latin typeface="Alexandria SemiBold" pitchFamily="2" charset="-78"/>
                <a:cs typeface="Alexandria SemiBold" pitchFamily="2" charset="-78"/>
              </a:rPr>
              <a:t>بمثابة مادة تحريرية مرئية يقدم وجهه </a:t>
            </a:r>
            <a:r>
              <a:rPr lang="ar-SA" dirty="0" smtClean="0">
                <a:latin typeface="Alexandria SemiBold" pitchFamily="2" charset="-78"/>
                <a:cs typeface="Alexandria SemiBold" pitchFamily="2" charset="-78"/>
              </a:rPr>
              <a:t>نظر معينه </a:t>
            </a:r>
            <a:r>
              <a:rPr lang="ar-SA" dirty="0">
                <a:latin typeface="Alexandria SemiBold" pitchFamily="2" charset="-78"/>
                <a:cs typeface="Alexandria SemiBold" pitchFamily="2" charset="-78"/>
              </a:rPr>
              <a:t>بأسلوب </a:t>
            </a:r>
            <a:r>
              <a:rPr lang="ar-SA" dirty="0" smtClean="0">
                <a:latin typeface="Alexandria SemiBold" pitchFamily="2" charset="-78"/>
                <a:cs typeface="Alexandria SemiBold" pitchFamily="2" charset="-78"/>
              </a:rPr>
              <a:t>لاذع </a:t>
            </a:r>
            <a:r>
              <a:rPr lang="ar-SA" dirty="0">
                <a:latin typeface="Alexandria SemiBold" pitchFamily="2" charset="-78"/>
                <a:cs typeface="Alexandria SemiBold" pitchFamily="2" charset="-78"/>
              </a:rPr>
              <a:t>ومباشر . قد تكون وجهة نظر الرسام أو الصحيفة تجاه قضية </a:t>
            </a:r>
            <a:r>
              <a:rPr lang="ar-SA" dirty="0" smtClean="0">
                <a:latin typeface="Alexandria SemiBold" pitchFamily="2" charset="-78"/>
                <a:cs typeface="Alexandria SemiBold" pitchFamily="2" charset="-78"/>
              </a:rPr>
              <a:t>معينة. وغالباً يكثر استخدامه في الموضوعات السياسية.</a:t>
            </a:r>
            <a:endParaRPr lang="ar-SA"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2376261" y="1184109"/>
            <a:ext cx="2697183"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أنواع الرسوم الساخرة</a:t>
            </a:r>
            <a:endParaRPr lang="en-US" sz="2800" b="1" dirty="0">
              <a:solidFill>
                <a:srgbClr val="C00000"/>
              </a:solidFill>
              <a:latin typeface="Alexandria ExtraBold" pitchFamily="2" charset="-78"/>
              <a:cs typeface="Alexandria ExtraBold" pitchFamily="2" charset="-78"/>
            </a:endParaRPr>
          </a:p>
        </p:txBody>
      </p:sp>
      <p:pic>
        <p:nvPicPr>
          <p:cNvPr id="11" name="Picture 10"/>
          <p:cNvPicPr>
            <a:picLocks noChangeAspect="1"/>
          </p:cNvPicPr>
          <p:nvPr/>
        </p:nvPicPr>
        <p:blipFill>
          <a:blip r:embed="rId3"/>
          <a:stretch>
            <a:fillRect/>
          </a:stretch>
        </p:blipFill>
        <p:spPr>
          <a:xfrm>
            <a:off x="-175374" y="2225087"/>
            <a:ext cx="2235361" cy="1543349"/>
          </a:xfrm>
          <a:prstGeom prst="rect">
            <a:avLst/>
          </a:prstGeom>
        </p:spPr>
      </p:pic>
      <p:pic>
        <p:nvPicPr>
          <p:cNvPr id="14" name="Picture 13"/>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70730" y="3998884"/>
            <a:ext cx="1543155" cy="215419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0709793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72086" y="1809653"/>
            <a:ext cx="7986859" cy="43551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11455" y="10180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68086" y="1058990"/>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197582" y="128444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972086" y="1885460"/>
            <a:ext cx="7801217" cy="4247317"/>
          </a:xfrm>
          <a:prstGeom prst="rect">
            <a:avLst/>
          </a:prstGeom>
          <a:noFill/>
        </p:spPr>
        <p:txBody>
          <a:bodyPr wrap="square" rtlCol="0">
            <a:spAutoFit/>
          </a:bodyPr>
          <a:lstStyle>
            <a:defPPr>
              <a:defRPr lang="en-US"/>
            </a:defPPr>
            <a:lvl1pPr algn="r" rtl="1">
              <a:lnSpc>
                <a:spcPct val="150000"/>
              </a:lnSpc>
              <a:defRPr>
                <a:solidFill>
                  <a:schemeClr val="accent2"/>
                </a:solidFill>
                <a:latin typeface="Alexandria SemiBold" pitchFamily="2" charset="-78"/>
                <a:cs typeface="Alexandria SemiBold" pitchFamily="2" charset="-78"/>
              </a:defRPr>
            </a:lvl1pPr>
          </a:lstStyle>
          <a:p>
            <a:r>
              <a:rPr lang="ar-SA" dirty="0" smtClean="0">
                <a:solidFill>
                  <a:schemeClr val="tx1"/>
                </a:solidFill>
              </a:rPr>
              <a:t>أنواع الرسوم </a:t>
            </a:r>
            <a:r>
              <a:rPr lang="ar-SA" u="sng" dirty="0" smtClean="0">
                <a:solidFill>
                  <a:schemeClr val="tx1"/>
                </a:solidFill>
              </a:rPr>
              <a:t>من حيث المضمون </a:t>
            </a:r>
            <a:r>
              <a:rPr lang="ar-SA" dirty="0" smtClean="0">
                <a:solidFill>
                  <a:schemeClr val="tx1"/>
                </a:solidFill>
              </a:rPr>
              <a:t>إلى</a:t>
            </a:r>
            <a:r>
              <a:rPr lang="ar-EG" dirty="0" smtClean="0">
                <a:solidFill>
                  <a:schemeClr val="tx1"/>
                </a:solidFill>
              </a:rPr>
              <a:t> </a:t>
            </a:r>
            <a:r>
              <a:rPr lang="ar-SA" dirty="0">
                <a:solidFill>
                  <a:schemeClr val="tx1"/>
                </a:solidFill>
              </a:rPr>
              <a:t>: </a:t>
            </a:r>
            <a:endParaRPr lang="ar-SA" dirty="0" smtClean="0">
              <a:solidFill>
                <a:schemeClr val="tx1"/>
              </a:solidFill>
            </a:endParaRPr>
          </a:p>
          <a:p>
            <a:pPr marL="342900" indent="-342900">
              <a:buFont typeface="+mj-lt"/>
              <a:buAutoNum type="arabicPeriod"/>
            </a:pPr>
            <a:r>
              <a:rPr lang="ar-SA" dirty="0" smtClean="0">
                <a:solidFill>
                  <a:schemeClr val="accent1"/>
                </a:solidFill>
              </a:rPr>
              <a:t>الرسوم السياسية: </a:t>
            </a:r>
            <a:r>
              <a:rPr lang="ar-SA" dirty="0" smtClean="0">
                <a:solidFill>
                  <a:schemeClr val="tx1"/>
                </a:solidFill>
              </a:rPr>
              <a:t>وهو أكثر الموضوعات انتشاراً ؛ إذ نادراً ما تخلوا مواقع الصحف أو المنصات من رسومات ناقدة للقضايا السياسية المختلفة.</a:t>
            </a:r>
            <a:r>
              <a:rPr lang="ar-SA" dirty="0">
                <a:solidFill>
                  <a:schemeClr val="tx1"/>
                </a:solidFill>
              </a:rPr>
              <a:t> </a:t>
            </a:r>
            <a:r>
              <a:rPr lang="ar-SA" dirty="0" smtClean="0">
                <a:solidFill>
                  <a:schemeClr val="tx1"/>
                </a:solidFill>
              </a:rPr>
              <a:t>وتعد الرسوم السياسية أخطر أنواع الرسوم؛ لأنها بمثابة الرقيب السياسي خلال الرسم أو الحوار ، وتتنوع موضوعاتها ما بين السياسة المحلية والدولية، حيث تهتم برصد تناقضات السياسة حتي وصولها لدرجة الغليان، كالصراع الانتخابي.</a:t>
            </a:r>
          </a:p>
          <a:p>
            <a:pPr marL="342900" indent="-342900">
              <a:buFont typeface="+mj-lt"/>
              <a:buAutoNum type="arabicPeriod"/>
            </a:pPr>
            <a:r>
              <a:rPr lang="ar-SA" dirty="0" smtClean="0">
                <a:solidFill>
                  <a:schemeClr val="accent1"/>
                </a:solidFill>
              </a:rPr>
              <a:t>الرسوم الاقتصادية</a:t>
            </a:r>
            <a:r>
              <a:rPr lang="ar-SA" dirty="0" smtClean="0">
                <a:solidFill>
                  <a:schemeClr val="tx1"/>
                </a:solidFill>
              </a:rPr>
              <a:t>: تعالج الموضوعات والقضايا الاقتصادية التى تحدث داخل المجتمع أو الأزمات الاقتصادية كارتفاع أسعار السلع أو المطالبة زيادة الأجور ، وذلك بأسلوب نقدي ساخر. </a:t>
            </a:r>
          </a:p>
        </p:txBody>
      </p:sp>
      <p:sp>
        <p:nvSpPr>
          <p:cNvPr id="13" name="TextBox 12">
            <a:extLst>
              <a:ext uri="{FF2B5EF4-FFF2-40B4-BE49-F238E27FC236}">
                <a16:creationId xmlns:a16="http://schemas.microsoft.com/office/drawing/2014/main" id="{F9A80F9F-74DB-1D57-04E8-E20E92A09B0A}"/>
              </a:ext>
            </a:extLst>
          </p:cNvPr>
          <p:cNvSpPr txBox="1"/>
          <p:nvPr/>
        </p:nvSpPr>
        <p:spPr>
          <a:xfrm>
            <a:off x="3349937" y="1323564"/>
            <a:ext cx="2697183"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أنواع الرسوم الساخرة</a:t>
            </a:r>
            <a:endParaRPr lang="en-US" sz="2800" b="1" dirty="0">
              <a:solidFill>
                <a:srgbClr val="C00000"/>
              </a:solidFill>
              <a:latin typeface="Alexandria ExtraBold" pitchFamily="2" charset="-78"/>
              <a:cs typeface="Alexandria ExtraBold" pitchFamily="2" charset="-78"/>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372469"/>
            <a:ext cx="2972086" cy="2098265"/>
          </a:xfrm>
          <a:prstGeom prst="rect">
            <a:avLst/>
          </a:prstGeom>
        </p:spPr>
      </p:pic>
      <p:sp>
        <p:nvSpPr>
          <p:cNvPr id="14" name="TextBox 13">
            <a:extLst>
              <a:ext uri="{FF2B5EF4-FFF2-40B4-BE49-F238E27FC236}">
                <a16:creationId xmlns:a16="http://schemas.microsoft.com/office/drawing/2014/main" id="{F9A80F9F-74DB-1D57-04E8-E20E92A09B0A}"/>
              </a:ext>
            </a:extLst>
          </p:cNvPr>
          <p:cNvSpPr txBox="1"/>
          <p:nvPr/>
        </p:nvSpPr>
        <p:spPr>
          <a:xfrm>
            <a:off x="273262" y="4478603"/>
            <a:ext cx="2248727" cy="1754326"/>
          </a:xfrm>
          <a:prstGeom prst="rect">
            <a:avLst/>
          </a:prstGeom>
          <a:solidFill>
            <a:schemeClr val="accent4">
              <a:lumMod val="60000"/>
              <a:lumOff val="40000"/>
            </a:schemeClr>
          </a:solidFill>
          <a:effectLst>
            <a:reflection stA="45000" endPos="0" dir="5400000" sy="-100000" algn="bl" rotWithShape="0"/>
          </a:effectLst>
        </p:spPr>
        <p:txBody>
          <a:bodyPr wrap="square" rtlCol="0">
            <a:spAutoFit/>
          </a:bodyPr>
          <a:lstStyle/>
          <a:p>
            <a:pPr algn="ctr">
              <a:lnSpc>
                <a:spcPct val="150000"/>
              </a:lnSpc>
            </a:pPr>
            <a:r>
              <a:rPr lang="ar-SA" sz="1200" b="1" dirty="0" smtClean="0">
                <a:latin typeface="Alexandria ExtraBold" pitchFamily="2" charset="-78"/>
                <a:cs typeface="Alexandria ExtraBold" pitchFamily="2" charset="-78"/>
              </a:rPr>
              <a:t>رسم عبر فيها الرسام عن التضخم الذي ينعكس مباشرة على المستهلك مستخدما السلسلة الحديدية لقوة ارتباط تأثيره على المواطن</a:t>
            </a:r>
            <a:endParaRPr lang="en-US" b="1" dirty="0">
              <a:latin typeface="Alexandria ExtraBold" pitchFamily="2" charset="-78"/>
              <a:cs typeface="Alexandria ExtraBold" pitchFamily="2" charset="-78"/>
            </a:endParaRPr>
          </a:p>
        </p:txBody>
      </p:sp>
    </p:spTree>
    <p:extLst>
      <p:ext uri="{BB962C8B-B14F-4D97-AF65-F5344CB8AC3E}">
        <p14:creationId xmlns:p14="http://schemas.microsoft.com/office/powerpoint/2010/main" val="17227269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6140" y="1868643"/>
            <a:ext cx="4930932" cy="42961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11455" y="10180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68086" y="1058990"/>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197582" y="128444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3349937" y="1323564"/>
            <a:ext cx="2697183"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أنواع الرسوم الساخرة</a:t>
            </a:r>
            <a:endParaRPr lang="en-US" sz="2800" b="1" dirty="0">
              <a:solidFill>
                <a:srgbClr val="C00000"/>
              </a:solidFill>
              <a:latin typeface="Alexandria ExtraBold" pitchFamily="2" charset="-78"/>
              <a:cs typeface="Alexandria ExtraBold" pitchFamily="2" charset="-78"/>
            </a:endParaRPr>
          </a:p>
        </p:txBody>
      </p:sp>
      <p:pic>
        <p:nvPicPr>
          <p:cNvPr id="3074" name="Picture 2" descr="https://tse4.mm.bing.net/th?id=OIP.A1yBsrsoslDYLoUtAYhtagHaFZ&amp;pid=Api&amp;P=0&amp;h=22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2698" y="2224009"/>
            <a:ext cx="4616245" cy="351169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5503081" y="1881059"/>
            <a:ext cx="5496232" cy="42961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6083F8E2-699C-9C01-0329-7C9299434C08}"/>
              </a:ext>
            </a:extLst>
          </p:cNvPr>
          <p:cNvSpPr txBox="1"/>
          <p:nvPr/>
        </p:nvSpPr>
        <p:spPr>
          <a:xfrm>
            <a:off x="5884606" y="2299176"/>
            <a:ext cx="5114707" cy="3416320"/>
          </a:xfrm>
          <a:prstGeom prst="rect">
            <a:avLst/>
          </a:prstGeom>
          <a:noFill/>
        </p:spPr>
        <p:txBody>
          <a:bodyPr wrap="square" rtlCol="0">
            <a:spAutoFit/>
          </a:bodyPr>
          <a:lstStyle>
            <a:defPPr>
              <a:defRPr lang="en-US"/>
            </a:defPPr>
            <a:lvl1pPr algn="r" rtl="1">
              <a:lnSpc>
                <a:spcPct val="150000"/>
              </a:lnSpc>
              <a:defRPr>
                <a:solidFill>
                  <a:schemeClr val="accent2"/>
                </a:solidFill>
                <a:latin typeface="Alexandria SemiBold" pitchFamily="2" charset="-78"/>
                <a:cs typeface="Alexandria SemiBold" pitchFamily="2" charset="-78"/>
              </a:defRPr>
            </a:lvl1pPr>
          </a:lstStyle>
          <a:p>
            <a:pPr marL="342900" indent="-342900">
              <a:buFont typeface="+mj-lt"/>
              <a:buAutoNum type="arabicPeriod" startAt="3"/>
            </a:pPr>
            <a:r>
              <a:rPr lang="ar-SA" dirty="0" smtClean="0">
                <a:solidFill>
                  <a:schemeClr val="accent1"/>
                </a:solidFill>
              </a:rPr>
              <a:t>الرسوم الاجتماعية: </a:t>
            </a:r>
            <a:r>
              <a:rPr lang="ar-SA" dirty="0" smtClean="0">
                <a:solidFill>
                  <a:schemeClr val="tx1"/>
                </a:solidFill>
              </a:rPr>
              <a:t>وهو الذي يركز على تناول ظاهرة اجتماعية جديدة أو عندما تبرز مشكلة اجتماعية قديمة مرة أخرى أو عند انتشار آفة في المجتمع كانتشار الشائعات في المجتمع . وقد يختار الرسام معالجتها في سلسلة من الرسوم المتواصلة التي تتعلق بكافة جوانب الموضوع. </a:t>
            </a:r>
          </a:p>
          <a:p>
            <a:endParaRPr lang="ar-SA" dirty="0" smtClean="0">
              <a:solidFill>
                <a:schemeClr val="tx1"/>
              </a:solidFill>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796415" y="5784246"/>
            <a:ext cx="4234040" cy="346249"/>
          </a:xfrm>
          <a:prstGeom prst="rect">
            <a:avLst/>
          </a:prstGeom>
          <a:solidFill>
            <a:schemeClr val="accent4">
              <a:lumMod val="20000"/>
              <a:lumOff val="80000"/>
            </a:schemeClr>
          </a:solidFill>
          <a:effectLst>
            <a:reflection stA="45000" endPos="0" dir="5400000" sy="-100000" algn="bl" rotWithShape="0"/>
          </a:effectLst>
        </p:spPr>
        <p:txBody>
          <a:bodyPr wrap="square" rtlCol="0">
            <a:spAutoFit/>
          </a:bodyPr>
          <a:lstStyle/>
          <a:p>
            <a:pPr algn="ctr">
              <a:lnSpc>
                <a:spcPct val="150000"/>
              </a:lnSpc>
            </a:pPr>
            <a:r>
              <a:rPr lang="ar-SA" sz="1100" b="1" dirty="0" smtClean="0">
                <a:latin typeface="Alexandria ExtraBold" pitchFamily="2" charset="-78"/>
                <a:cs typeface="Alexandria ExtraBold" pitchFamily="2" charset="-78"/>
              </a:rPr>
              <a:t>لمناهضة الشائعة يجب حصارها من الأمن والمواطن معاً</a:t>
            </a:r>
            <a:endParaRPr lang="en-US" sz="1600" b="1" dirty="0">
              <a:latin typeface="Alexandria ExtraBold" pitchFamily="2" charset="-78"/>
              <a:cs typeface="Alexandria ExtraBold" pitchFamily="2" charset="-78"/>
            </a:endParaRPr>
          </a:p>
        </p:txBody>
      </p:sp>
    </p:spTree>
    <p:extLst>
      <p:ext uri="{BB962C8B-B14F-4D97-AF65-F5344CB8AC3E}">
        <p14:creationId xmlns:p14="http://schemas.microsoft.com/office/powerpoint/2010/main" val="4508195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28435" y="1720312"/>
            <a:ext cx="9702984" cy="42930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81198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128435" y="1809138"/>
            <a:ext cx="9899624" cy="4247317"/>
          </a:xfrm>
          <a:prstGeom prst="rect">
            <a:avLst/>
          </a:prstGeom>
          <a:noFill/>
        </p:spPr>
        <p:txBody>
          <a:bodyPr wrap="square" rtlCol="0">
            <a:spAutoFit/>
          </a:bodyPr>
          <a:lstStyle/>
          <a:p>
            <a:pPr marL="282575" algn="r" rtl="1">
              <a:lnSpc>
                <a:spcPct val="150000"/>
              </a:lnSpc>
            </a:pPr>
            <a:r>
              <a:rPr lang="ar-SA" dirty="0">
                <a:solidFill>
                  <a:schemeClr val="accent1"/>
                </a:solidFill>
                <a:latin typeface="Alexandria SemiBold" pitchFamily="2" charset="-78"/>
                <a:cs typeface="Alexandria SemiBold" pitchFamily="2" charset="-78"/>
              </a:rPr>
              <a:t>سيميائية الرسوم </a:t>
            </a:r>
            <a:r>
              <a:rPr lang="ar-SA" dirty="0" smtClean="0">
                <a:latin typeface="Alexandria SemiBold" pitchFamily="2" charset="-78"/>
                <a:cs typeface="Alexandria SemiBold" pitchFamily="2" charset="-78"/>
              </a:rPr>
              <a:t>: يقصد بها الطريقة </a:t>
            </a:r>
            <a:r>
              <a:rPr lang="ar-SA" dirty="0">
                <a:latin typeface="Alexandria SemiBold" pitchFamily="2" charset="-78"/>
                <a:cs typeface="Alexandria SemiBold" pitchFamily="2" charset="-78"/>
              </a:rPr>
              <a:t>التي تستخدم فيها الرموز </a:t>
            </a:r>
            <a:r>
              <a:rPr lang="ar-SA" dirty="0" smtClean="0">
                <a:latin typeface="Alexandria SemiBold" pitchFamily="2" charset="-78"/>
                <a:cs typeface="Alexandria SemiBold" pitchFamily="2" charset="-78"/>
              </a:rPr>
              <a:t>والإشارات في الرسوم </a:t>
            </a:r>
            <a:r>
              <a:rPr lang="ar-SA" dirty="0">
                <a:latin typeface="Alexandria SemiBold" pitchFamily="2" charset="-78"/>
                <a:cs typeface="Alexandria SemiBold" pitchFamily="2" charset="-78"/>
              </a:rPr>
              <a:t>للتعبير عن المعاني والأفكار. </a:t>
            </a:r>
            <a:r>
              <a:rPr lang="ar-SA" dirty="0" smtClean="0">
                <a:latin typeface="Alexandria SemiBold" pitchFamily="2" charset="-78"/>
                <a:cs typeface="Alexandria SemiBold" pitchFamily="2" charset="-78"/>
              </a:rPr>
              <a:t>فاللغة الغير لفظية تعتبر رسالة اتصالية كباقي الرسائل يمكن قراءتها، </a:t>
            </a:r>
            <a:r>
              <a:rPr lang="ar-SA" dirty="0" smtClean="0">
                <a:latin typeface="Alexandria SemiBold" pitchFamily="2" charset="-78"/>
                <a:cs typeface="Alexandria SemiBold" pitchFamily="2" charset="-78"/>
              </a:rPr>
              <a:t>فالرسوم الخطية تحتوي على لغة لفظية وغير لفظية تتمثل </a:t>
            </a:r>
            <a:r>
              <a:rPr lang="ar-SA" dirty="0" smtClean="0">
                <a:latin typeface="Alexandria SemiBold" pitchFamily="2" charset="-78"/>
                <a:cs typeface="Alexandria SemiBold" pitchFamily="2" charset="-78"/>
              </a:rPr>
              <a:t>في رموز للأشياء   التي تمثلها، وهذا يعني أن فهم الرسم يأتي نتيجة قدرة </a:t>
            </a:r>
            <a:r>
              <a:rPr lang="ar-SA" dirty="0" smtClean="0">
                <a:latin typeface="Alexandria SemiBold" pitchFamily="2" charset="-78"/>
                <a:cs typeface="Alexandria SemiBold" pitchFamily="2" charset="-78"/>
              </a:rPr>
              <a:t>المتلقي </a:t>
            </a:r>
            <a:r>
              <a:rPr lang="ar-SA" dirty="0" smtClean="0">
                <a:latin typeface="Alexandria SemiBold" pitchFamily="2" charset="-78"/>
                <a:cs typeface="Alexandria SemiBold" pitchFamily="2" charset="-78"/>
              </a:rPr>
              <a:t>على ربط هذه الرموز . هناك </a:t>
            </a:r>
            <a:r>
              <a:rPr lang="ar-SA" dirty="0">
                <a:latin typeface="Alexandria SemiBold" pitchFamily="2" charset="-78"/>
                <a:cs typeface="Alexandria SemiBold" pitchFamily="2" charset="-78"/>
              </a:rPr>
              <a:t>عدد من الجوانب السيميائية المهمة في الرسوم </a:t>
            </a:r>
            <a:r>
              <a:rPr lang="ar-SA" dirty="0" smtClean="0">
                <a:latin typeface="Alexandria SemiBold" pitchFamily="2" charset="-78"/>
                <a:cs typeface="Alexandria SemiBold" pitchFamily="2" charset="-78"/>
              </a:rPr>
              <a:t>الساخرة :</a:t>
            </a:r>
          </a:p>
          <a:p>
            <a:pPr marL="625475" indent="-342900" algn="r" rtl="1">
              <a:lnSpc>
                <a:spcPct val="150000"/>
              </a:lnSpc>
              <a:buFontTx/>
              <a:buAutoNum type="arabicPeriod"/>
            </a:pPr>
            <a:r>
              <a:rPr lang="ar-SA" dirty="0" smtClean="0">
                <a:solidFill>
                  <a:schemeClr val="accent1"/>
                </a:solidFill>
                <a:latin typeface="Alexandria SemiBold" pitchFamily="2" charset="-78"/>
                <a:cs typeface="Alexandria SemiBold" pitchFamily="2" charset="-78"/>
              </a:rPr>
              <a:t>الرموز : </a:t>
            </a:r>
            <a:r>
              <a:rPr lang="ar-SA" dirty="0" smtClean="0">
                <a:latin typeface="Alexandria SemiBold" pitchFamily="2" charset="-78"/>
                <a:cs typeface="Alexandria SemiBold" pitchFamily="2" charset="-78"/>
              </a:rPr>
              <a:t>استخدام </a:t>
            </a:r>
            <a:r>
              <a:rPr lang="ar-SA" dirty="0">
                <a:latin typeface="Alexandria SemiBold" pitchFamily="2" charset="-78"/>
                <a:cs typeface="Alexandria SemiBold" pitchFamily="2" charset="-78"/>
              </a:rPr>
              <a:t>الرموز </a:t>
            </a:r>
            <a:r>
              <a:rPr lang="ar-SA" dirty="0" smtClean="0">
                <a:latin typeface="Alexandria SemiBold" pitchFamily="2" charset="-78"/>
                <a:cs typeface="Alexandria SemiBold" pitchFamily="2" charset="-78"/>
              </a:rPr>
              <a:t>والإشارات والتلميحات والإيماءات </a:t>
            </a:r>
            <a:r>
              <a:rPr lang="ar-SA" dirty="0">
                <a:latin typeface="Alexandria SemiBold" pitchFamily="2" charset="-78"/>
                <a:cs typeface="Alexandria SemiBold" pitchFamily="2" charset="-78"/>
              </a:rPr>
              <a:t>المألوفة للتعبير عن مفاهيم وقضايا </a:t>
            </a:r>
            <a:r>
              <a:rPr lang="ar-SA" dirty="0" smtClean="0">
                <a:latin typeface="Alexandria SemiBold" pitchFamily="2" charset="-78"/>
                <a:cs typeface="Alexandria SemiBold" pitchFamily="2" charset="-78"/>
              </a:rPr>
              <a:t>معينة</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لتوصيل </a:t>
            </a:r>
            <a:r>
              <a:rPr lang="ar-SA" dirty="0">
                <a:latin typeface="Alexandria SemiBold" pitchFamily="2" charset="-78"/>
                <a:cs typeface="Alexandria SemiBold" pitchFamily="2" charset="-78"/>
              </a:rPr>
              <a:t>الرسالة بطريقة غير </a:t>
            </a:r>
            <a:r>
              <a:rPr lang="ar-SA" dirty="0" smtClean="0">
                <a:latin typeface="Alexandria SemiBold" pitchFamily="2" charset="-78"/>
                <a:cs typeface="Alexandria SemiBold" pitchFamily="2" charset="-78"/>
              </a:rPr>
              <a:t>مباشرة ، وتوظيف الصور </a:t>
            </a:r>
            <a:r>
              <a:rPr lang="ar-SA" dirty="0">
                <a:latin typeface="Alexandria SemiBold" pitchFamily="2" charset="-78"/>
                <a:cs typeface="Alexandria SemiBold" pitchFamily="2" charset="-78"/>
              </a:rPr>
              <a:t>النمطية لتمثيل الشخصيات </a:t>
            </a:r>
            <a:r>
              <a:rPr lang="ar-SA" dirty="0" smtClean="0">
                <a:latin typeface="Alexandria SemiBold" pitchFamily="2" charset="-78"/>
                <a:cs typeface="Alexandria SemiBold" pitchFamily="2" charset="-78"/>
              </a:rPr>
              <a:t>والمواقف المختلفة. ومن أشهر الشخصيات الرمزية في الرسوم الساخرة : "الطفل حنظلة" للرسام ناجي العلي ، و"الغراب" في رسوم محمود كحيل بجريدة الشرق الأوسط كرمز للتشاؤم ، وشخصية "المصري افندي" للفنان صاروخان.</a:t>
            </a:r>
          </a:p>
        </p:txBody>
      </p:sp>
      <p:sp>
        <p:nvSpPr>
          <p:cNvPr id="13" name="TextBox 12">
            <a:extLst>
              <a:ext uri="{FF2B5EF4-FFF2-40B4-BE49-F238E27FC236}">
                <a16:creationId xmlns:a16="http://schemas.microsoft.com/office/drawing/2014/main" id="{F9A80F9F-74DB-1D57-04E8-E20E92A09B0A}"/>
              </a:ext>
            </a:extLst>
          </p:cNvPr>
          <p:cNvSpPr txBox="1"/>
          <p:nvPr/>
        </p:nvSpPr>
        <p:spPr>
          <a:xfrm>
            <a:off x="2280790" y="1148372"/>
            <a:ext cx="3447903"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سيميائية الرسوم الساخرة</a:t>
            </a:r>
            <a:endParaRPr lang="en-US" sz="28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601" y="2695903"/>
            <a:ext cx="1502626" cy="1275443"/>
          </a:xfrm>
          <a:prstGeom prst="rect">
            <a:avLst/>
          </a:prstGeom>
        </p:spPr>
      </p:pic>
      <p:pic>
        <p:nvPicPr>
          <p:cNvPr id="8194" name="Picture 2" descr="طريقة رسم حنظلة - رسم الحواجب"/>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531899" y="4483115"/>
            <a:ext cx="767653" cy="94786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14" name="TextBox 13">
            <a:extLst>
              <a:ext uri="{FF2B5EF4-FFF2-40B4-BE49-F238E27FC236}">
                <a16:creationId xmlns:a16="http://schemas.microsoft.com/office/drawing/2014/main" id="{F9A80F9F-74DB-1D57-04E8-E20E92A09B0A}"/>
              </a:ext>
            </a:extLst>
          </p:cNvPr>
          <p:cNvSpPr txBox="1"/>
          <p:nvPr/>
        </p:nvSpPr>
        <p:spPr>
          <a:xfrm>
            <a:off x="135101" y="3984307"/>
            <a:ext cx="1144410" cy="2308324"/>
          </a:xfrm>
          <a:prstGeom prst="rect">
            <a:avLst/>
          </a:prstGeom>
          <a:solidFill>
            <a:schemeClr val="accent4">
              <a:lumMod val="60000"/>
              <a:lumOff val="40000"/>
            </a:schemeClr>
          </a:solidFill>
          <a:effectLst>
            <a:reflection stA="45000" endPos="0" dir="5400000" sy="-100000" algn="bl" rotWithShape="0"/>
          </a:effectLst>
        </p:spPr>
        <p:txBody>
          <a:bodyPr wrap="square" rtlCol="0">
            <a:spAutoFit/>
          </a:bodyPr>
          <a:lstStyle/>
          <a:p>
            <a:pPr algn="ctr">
              <a:lnSpc>
                <a:spcPct val="150000"/>
              </a:lnSpc>
            </a:pPr>
            <a:r>
              <a:rPr lang="ar-SA" sz="1200" b="1" dirty="0" smtClean="0">
                <a:latin typeface="Alexandria ExtraBold" pitchFamily="2" charset="-78"/>
                <a:cs typeface="Alexandria ExtraBold" pitchFamily="2" charset="-78"/>
              </a:rPr>
              <a:t>كارتون استخدم </a:t>
            </a:r>
            <a:r>
              <a:rPr lang="ar-SA" sz="1200" b="1" dirty="0" smtClean="0">
                <a:solidFill>
                  <a:srgbClr val="FF0000"/>
                </a:solidFill>
                <a:latin typeface="Alexandria ExtraBold" pitchFamily="2" charset="-78"/>
                <a:cs typeface="Alexandria ExtraBold" pitchFamily="2" charset="-78"/>
              </a:rPr>
              <a:t>القفل </a:t>
            </a:r>
            <a:r>
              <a:rPr lang="ar-SA" sz="1200" b="1" dirty="0" smtClean="0">
                <a:latin typeface="Alexandria ExtraBold" pitchFamily="2" charset="-78"/>
                <a:cs typeface="Alexandria ExtraBold" pitchFamily="2" charset="-78"/>
              </a:rPr>
              <a:t>كرمز لغلق الفم والانف منعا لانتشار فيروس كورونا</a:t>
            </a:r>
            <a:endParaRPr lang="en-US" b="1" dirty="0">
              <a:latin typeface="Alexandria ExtraBold" pitchFamily="2" charset="-78"/>
              <a:cs typeface="Alexandria ExtraBold" pitchFamily="2" charset="-78"/>
            </a:endParaRPr>
          </a:p>
        </p:txBody>
      </p:sp>
    </p:spTree>
    <p:extLst>
      <p:ext uri="{BB962C8B-B14F-4D97-AF65-F5344CB8AC3E}">
        <p14:creationId xmlns:p14="http://schemas.microsoft.com/office/powerpoint/2010/main" val="1706893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51429" y="1586870"/>
            <a:ext cx="9379990" cy="46503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81198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640114" y="1629816"/>
            <a:ext cx="9366283" cy="4662815"/>
          </a:xfrm>
          <a:prstGeom prst="rect">
            <a:avLst/>
          </a:prstGeom>
          <a:noFill/>
        </p:spPr>
        <p:txBody>
          <a:bodyPr wrap="square" rtlCol="0">
            <a:spAutoFit/>
          </a:bodyPr>
          <a:lstStyle/>
          <a:p>
            <a:pPr marL="625475" indent="-342900" algn="r" rtl="1">
              <a:lnSpc>
                <a:spcPct val="150000"/>
              </a:lnSpc>
              <a:buFont typeface="+mj-lt"/>
              <a:buAutoNum type="arabicPeriod" startAt="2"/>
            </a:pPr>
            <a:r>
              <a:rPr lang="ar-SA" dirty="0">
                <a:solidFill>
                  <a:schemeClr val="accent1"/>
                </a:solidFill>
                <a:latin typeface="Alexandria SemiBold" pitchFamily="2" charset="-78"/>
                <a:cs typeface="Alexandria SemiBold" pitchFamily="2" charset="-78"/>
              </a:rPr>
              <a:t>التعليق اللفظي: </a:t>
            </a:r>
            <a:r>
              <a:rPr lang="ar-SA" dirty="0">
                <a:latin typeface="Alexandria SemiBold" pitchFamily="2" charset="-78"/>
                <a:cs typeface="Alexandria SemiBold" pitchFamily="2" charset="-78"/>
              </a:rPr>
              <a:t>ويقصد به الكلام المصاحب للرسم يكون في شكل حوار بين شخصين أو أكثر ، يعكس رأي الرسام في الحدث أو القضية ؛ بما يساهم في فهم الرسم وفكرته. </a:t>
            </a:r>
            <a:r>
              <a:rPr lang="ar-SA" dirty="0" smtClean="0">
                <a:solidFill>
                  <a:schemeClr val="accent1"/>
                </a:solidFill>
                <a:latin typeface="Alexandria SemiBold" pitchFamily="2" charset="-78"/>
                <a:cs typeface="Alexandria SemiBold" pitchFamily="2" charset="-78"/>
              </a:rPr>
              <a:t> </a:t>
            </a:r>
            <a:endParaRPr lang="ar-SA" dirty="0">
              <a:solidFill>
                <a:schemeClr val="accent1"/>
              </a:solidFill>
              <a:latin typeface="Alexandria SemiBold" pitchFamily="2" charset="-78"/>
              <a:cs typeface="Alexandria SemiBold" pitchFamily="2" charset="-78"/>
            </a:endParaRPr>
          </a:p>
          <a:p>
            <a:pPr marL="625475" indent="-342900" algn="r" rtl="1">
              <a:lnSpc>
                <a:spcPct val="150000"/>
              </a:lnSpc>
              <a:buFont typeface="+mj-lt"/>
              <a:buAutoNum type="arabicPeriod" startAt="2"/>
            </a:pPr>
            <a:r>
              <a:rPr lang="ar-SA" dirty="0" smtClean="0">
                <a:solidFill>
                  <a:schemeClr val="accent1"/>
                </a:solidFill>
                <a:latin typeface="Alexandria SemiBold" pitchFamily="2" charset="-78"/>
                <a:cs typeface="Alexandria SemiBold" pitchFamily="2" charset="-78"/>
              </a:rPr>
              <a:t>العلاقات </a:t>
            </a:r>
            <a:r>
              <a:rPr lang="ar-SA" dirty="0">
                <a:solidFill>
                  <a:schemeClr val="accent1"/>
                </a:solidFill>
                <a:latin typeface="Alexandria SemiBold" pitchFamily="2" charset="-78"/>
                <a:cs typeface="Alexandria SemiBold" pitchFamily="2" charset="-78"/>
              </a:rPr>
              <a:t>السياقية:  </a:t>
            </a:r>
            <a:endParaRPr lang="ar-SA" dirty="0" smtClean="0">
              <a:solidFill>
                <a:schemeClr val="accent1"/>
              </a:solidFill>
              <a:latin typeface="Alexandria SemiBold" pitchFamily="2" charset="-78"/>
              <a:cs typeface="Alexandria SemiBold" pitchFamily="2" charset="-78"/>
            </a:endParaRPr>
          </a:p>
          <a:p>
            <a:pPr marL="1022350" indent="-285750" algn="r" rtl="1">
              <a:lnSpc>
                <a:spcPct val="150000"/>
              </a:lnSpc>
              <a:buFontTx/>
              <a:buChar char="-"/>
            </a:pPr>
            <a:r>
              <a:rPr lang="ar-SA" dirty="0" smtClean="0">
                <a:latin typeface="Alexandria SemiBold" pitchFamily="2" charset="-78"/>
                <a:cs typeface="Alexandria SemiBold" pitchFamily="2" charset="-78"/>
              </a:rPr>
              <a:t>التفاعل بين العناصر المرئية واللفظية لإنتاج المعنى.   </a:t>
            </a:r>
          </a:p>
          <a:p>
            <a:pPr marL="1022350" indent="-285750" algn="r" rtl="1">
              <a:lnSpc>
                <a:spcPct val="150000"/>
              </a:lnSpc>
              <a:buFontTx/>
              <a:buChar char="-"/>
            </a:pPr>
            <a:r>
              <a:rPr lang="ar-SA" dirty="0" smtClean="0">
                <a:latin typeface="Alexandria SemiBold" pitchFamily="2" charset="-78"/>
                <a:cs typeface="Alexandria SemiBold" pitchFamily="2" charset="-78"/>
              </a:rPr>
              <a:t>إدراك </a:t>
            </a:r>
            <a:r>
              <a:rPr lang="ar-SA" dirty="0">
                <a:latin typeface="Alexandria SemiBold" pitchFamily="2" charset="-78"/>
                <a:cs typeface="Alexandria SemiBold" pitchFamily="2" charset="-78"/>
              </a:rPr>
              <a:t>السياق الثقافي والاجتماعي للرسم </a:t>
            </a:r>
            <a:r>
              <a:rPr lang="ar-SA" dirty="0" smtClean="0">
                <a:latin typeface="Alexandria SemiBold" pitchFamily="2" charset="-78"/>
                <a:cs typeface="Alexandria SemiBold" pitchFamily="2" charset="-78"/>
              </a:rPr>
              <a:t>الساخر.</a:t>
            </a:r>
          </a:p>
          <a:p>
            <a:pPr marL="625475" indent="-342900" algn="r" rtl="1">
              <a:lnSpc>
                <a:spcPct val="150000"/>
              </a:lnSpc>
              <a:buFont typeface="+mj-lt"/>
              <a:buAutoNum type="arabicPeriod" startAt="4"/>
            </a:pPr>
            <a:r>
              <a:rPr lang="ar-SA" dirty="0" smtClean="0">
                <a:solidFill>
                  <a:schemeClr val="accent1"/>
                </a:solidFill>
                <a:latin typeface="Alexandria SemiBold" pitchFamily="2" charset="-78"/>
                <a:cs typeface="Alexandria SemiBold" pitchFamily="2" charset="-78"/>
              </a:rPr>
              <a:t>التناقضات </a:t>
            </a:r>
            <a:r>
              <a:rPr lang="ar-SA" dirty="0">
                <a:solidFill>
                  <a:schemeClr val="accent1"/>
                </a:solidFill>
                <a:latin typeface="Alexandria SemiBold" pitchFamily="2" charset="-78"/>
                <a:cs typeface="Alexandria SemiBold" pitchFamily="2" charset="-78"/>
              </a:rPr>
              <a:t>والتضادات:   </a:t>
            </a:r>
            <a:endParaRPr lang="ar-SA" dirty="0" smtClean="0">
              <a:solidFill>
                <a:schemeClr val="accent1"/>
              </a:solidFill>
              <a:latin typeface="Alexandria SemiBold" pitchFamily="2" charset="-78"/>
              <a:cs typeface="Alexandria SemiBold" pitchFamily="2" charset="-78"/>
            </a:endParaRPr>
          </a:p>
          <a:p>
            <a:pPr marL="1089025" indent="-344488" algn="r" rtl="1">
              <a:lnSpc>
                <a:spcPct val="150000"/>
              </a:lnSpc>
              <a:buFontTx/>
              <a:buChar char="-"/>
            </a:pPr>
            <a:r>
              <a:rPr lang="ar-SA" dirty="0" smtClean="0">
                <a:latin typeface="Alexandria SemiBold" pitchFamily="2" charset="-78"/>
                <a:cs typeface="Alexandria SemiBold" pitchFamily="2" charset="-78"/>
              </a:rPr>
              <a:t>استخدام </a:t>
            </a:r>
            <a:r>
              <a:rPr lang="ar-SA" dirty="0">
                <a:latin typeface="Alexandria SemiBold" pitchFamily="2" charset="-78"/>
                <a:cs typeface="Alexandria SemiBold" pitchFamily="2" charset="-78"/>
              </a:rPr>
              <a:t>التناقضات والتضادات بين العناصر </a:t>
            </a:r>
            <a:r>
              <a:rPr lang="ar-SA" dirty="0" smtClean="0">
                <a:latin typeface="Alexandria SemiBold" pitchFamily="2" charset="-78"/>
                <a:cs typeface="Alexandria SemiBold" pitchFamily="2" charset="-78"/>
              </a:rPr>
              <a:t>المختلفة.؛ لإثارة </a:t>
            </a:r>
            <a:r>
              <a:rPr lang="ar-SA" dirty="0">
                <a:latin typeface="Alexandria SemiBold" pitchFamily="2" charset="-78"/>
                <a:cs typeface="Alexandria SemiBold" pitchFamily="2" charset="-78"/>
              </a:rPr>
              <a:t>الانتباه وتعميق </a:t>
            </a:r>
            <a:r>
              <a:rPr lang="ar-SA" dirty="0" smtClean="0">
                <a:latin typeface="Alexandria SemiBold" pitchFamily="2" charset="-78"/>
                <a:cs typeface="Alexandria SemiBold" pitchFamily="2" charset="-78"/>
              </a:rPr>
              <a:t>المعنى.</a:t>
            </a:r>
          </a:p>
          <a:p>
            <a:pPr marL="347663" indent="58738" algn="r" rtl="1">
              <a:lnSpc>
                <a:spcPct val="150000"/>
              </a:lnSpc>
            </a:pPr>
            <a:r>
              <a:rPr lang="ar-SA" dirty="0" smtClean="0">
                <a:latin typeface="Alexandria SemiBold" pitchFamily="2" charset="-78"/>
                <a:cs typeface="Alexandria SemiBold" pitchFamily="2" charset="-78"/>
              </a:rPr>
              <a:t>  هذه الجوانب السيميائية تساهم في جعل الرسوم وسيلة اتصال فعالة، حيث تتيح للفنان التعبير عن أفكاره وانطباعاته بطريقة مكثفة وموحية. </a:t>
            </a:r>
          </a:p>
        </p:txBody>
      </p:sp>
      <p:sp>
        <p:nvSpPr>
          <p:cNvPr id="13" name="TextBox 12">
            <a:extLst>
              <a:ext uri="{FF2B5EF4-FFF2-40B4-BE49-F238E27FC236}">
                <a16:creationId xmlns:a16="http://schemas.microsoft.com/office/drawing/2014/main" id="{F9A80F9F-74DB-1D57-04E8-E20E92A09B0A}"/>
              </a:ext>
            </a:extLst>
          </p:cNvPr>
          <p:cNvSpPr txBox="1"/>
          <p:nvPr/>
        </p:nvSpPr>
        <p:spPr>
          <a:xfrm>
            <a:off x="2346765" y="1005064"/>
            <a:ext cx="3447903"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سيميائية الرسوم الساخرة</a:t>
            </a:r>
            <a:endParaRPr lang="en-US" sz="2800" b="1" dirty="0">
              <a:solidFill>
                <a:srgbClr val="C00000"/>
              </a:solidFill>
              <a:latin typeface="Alexandria ExtraBold" pitchFamily="2" charset="-78"/>
              <a:cs typeface="Alexandria ExtraBold" pitchFamily="2" charset="-78"/>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9120" y="2634758"/>
            <a:ext cx="2544618" cy="192295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68675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63810" y="1868645"/>
            <a:ext cx="7795136" cy="42961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11455" y="10180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68086" y="1058990"/>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197582" y="128444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3349937" y="1323564"/>
            <a:ext cx="3935766"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نماذج تطبيقية للرسوم الساخرة</a:t>
            </a:r>
            <a:endParaRPr lang="en-US" sz="28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5408" y="2039283"/>
            <a:ext cx="7297072" cy="3954901"/>
          </a:xfrm>
          <a:prstGeom prst="rect">
            <a:avLst/>
          </a:prstGeom>
        </p:spPr>
      </p:pic>
      <p:sp>
        <p:nvSpPr>
          <p:cNvPr id="11" name="TextBox 10">
            <a:extLst>
              <a:ext uri="{FF2B5EF4-FFF2-40B4-BE49-F238E27FC236}">
                <a16:creationId xmlns:a16="http://schemas.microsoft.com/office/drawing/2014/main" id="{6083F8E2-699C-9C01-0329-7C9299434C08}"/>
              </a:ext>
            </a:extLst>
          </p:cNvPr>
          <p:cNvSpPr txBox="1"/>
          <p:nvPr/>
        </p:nvSpPr>
        <p:spPr>
          <a:xfrm>
            <a:off x="531794" y="2293444"/>
            <a:ext cx="2884118" cy="3416320"/>
          </a:xfrm>
          <a:prstGeom prst="rect">
            <a:avLst/>
          </a:prstGeom>
          <a:solidFill>
            <a:schemeClr val="accent4">
              <a:lumMod val="60000"/>
              <a:lumOff val="40000"/>
            </a:schemeClr>
          </a:solidFill>
        </p:spPr>
        <p:txBody>
          <a:bodyPr wrap="square" rtlCol="0">
            <a:spAutoFit/>
          </a:bodyPr>
          <a:lstStyle/>
          <a:p>
            <a:pPr marL="285750" indent="-285750" algn="r" rtl="1">
              <a:lnSpc>
                <a:spcPct val="150000"/>
              </a:lnSpc>
              <a:buFont typeface="Arial" panose="020B0604020202020204" pitchFamily="34" charset="0"/>
              <a:buChar char="•"/>
            </a:pPr>
            <a:r>
              <a:rPr lang="ar-SA" sz="1600" b="1" dirty="0" smtClean="0">
                <a:solidFill>
                  <a:srgbClr val="C00000"/>
                </a:solidFill>
                <a:latin typeface="Alexandria SemiBold" pitchFamily="2" charset="-78"/>
                <a:cs typeface="Alexandria SemiBold" pitchFamily="2" charset="-78"/>
              </a:rPr>
              <a:t>الفكرة</a:t>
            </a:r>
            <a:r>
              <a:rPr lang="ar-SA" sz="1600" b="1" dirty="0" smtClean="0">
                <a:solidFill>
                  <a:srgbClr val="002060"/>
                </a:solidFill>
                <a:latin typeface="Alexandria SemiBold" pitchFamily="2" charset="-78"/>
                <a:cs typeface="Alexandria SemiBold" pitchFamily="2" charset="-78"/>
              </a:rPr>
              <a:t>: "الحسد"       الرسام يعكس انتشار الحسد ويدعو إلى عدم حسد الناس على نصيبهم من الفرح لمجرد لم يظهر نصيبهم من الحزن أمامنا.</a:t>
            </a:r>
          </a:p>
          <a:p>
            <a:pPr marL="285750" indent="-285750" algn="r" rtl="1">
              <a:lnSpc>
                <a:spcPct val="150000"/>
              </a:lnSpc>
              <a:buFont typeface="Arial" panose="020B0604020202020204" pitchFamily="34" charset="0"/>
              <a:buChar char="•"/>
            </a:pPr>
            <a:r>
              <a:rPr lang="ar-SA" sz="1600" b="1" dirty="0">
                <a:solidFill>
                  <a:srgbClr val="C00000"/>
                </a:solidFill>
                <a:latin typeface="Alexandria SemiBold" pitchFamily="2" charset="-78"/>
                <a:cs typeface="Alexandria SemiBold" pitchFamily="2" charset="-78"/>
              </a:rPr>
              <a:t>اللغة</a:t>
            </a:r>
            <a:r>
              <a:rPr lang="ar-SA" sz="1600" b="1" dirty="0" smtClean="0">
                <a:solidFill>
                  <a:srgbClr val="002060"/>
                </a:solidFill>
                <a:latin typeface="Alexandria SemiBold" pitchFamily="2" charset="-78"/>
                <a:cs typeface="Alexandria SemiBold" pitchFamily="2" charset="-78"/>
              </a:rPr>
              <a:t>: عامية</a:t>
            </a:r>
          </a:p>
          <a:p>
            <a:pPr marL="285750" indent="-285750" algn="r" rtl="1">
              <a:lnSpc>
                <a:spcPct val="150000"/>
              </a:lnSpc>
              <a:buFont typeface="Arial" panose="020B0604020202020204" pitchFamily="34" charset="0"/>
              <a:buChar char="•"/>
            </a:pPr>
            <a:r>
              <a:rPr lang="ar-SA" sz="1600" b="1" dirty="0" smtClean="0">
                <a:solidFill>
                  <a:srgbClr val="C00000"/>
                </a:solidFill>
                <a:latin typeface="Alexandria SemiBold" pitchFamily="2" charset="-78"/>
                <a:cs typeface="Alexandria SemiBold" pitchFamily="2" charset="-78"/>
              </a:rPr>
              <a:t>الموضوع</a:t>
            </a:r>
            <a:r>
              <a:rPr lang="ar-SA" sz="1600" b="1" dirty="0" smtClean="0">
                <a:solidFill>
                  <a:srgbClr val="002060"/>
                </a:solidFill>
                <a:latin typeface="Alexandria SemiBold" pitchFamily="2" charset="-78"/>
                <a:cs typeface="Alexandria SemiBold" pitchFamily="2" charset="-78"/>
              </a:rPr>
              <a:t>: كاريكاتير اجتماعي </a:t>
            </a:r>
            <a:endParaRPr lang="ar-SA" sz="1600" dirty="0">
              <a:solidFill>
                <a:srgbClr val="00206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518922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63810" y="1868645"/>
            <a:ext cx="7795136" cy="42961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11455" y="10180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68086" y="1058990"/>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197582" y="128444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6083F8E2-699C-9C01-0329-7C9299434C08}"/>
              </a:ext>
            </a:extLst>
          </p:cNvPr>
          <p:cNvSpPr txBox="1"/>
          <p:nvPr/>
        </p:nvSpPr>
        <p:spPr>
          <a:xfrm>
            <a:off x="294968" y="2293444"/>
            <a:ext cx="3120944" cy="3416320"/>
          </a:xfrm>
          <a:prstGeom prst="rect">
            <a:avLst/>
          </a:prstGeom>
          <a:solidFill>
            <a:schemeClr val="accent4">
              <a:lumMod val="60000"/>
              <a:lumOff val="40000"/>
            </a:schemeClr>
          </a:solidFill>
        </p:spPr>
        <p:txBody>
          <a:bodyPr wrap="square" rtlCol="0">
            <a:spAutoFit/>
          </a:bodyPr>
          <a:lstStyle/>
          <a:p>
            <a:pPr marL="285750" indent="-285750" algn="r" rtl="1">
              <a:lnSpc>
                <a:spcPct val="150000"/>
              </a:lnSpc>
              <a:buFont typeface="Arial" panose="020B0604020202020204" pitchFamily="34" charset="0"/>
              <a:buChar char="•"/>
            </a:pPr>
            <a:r>
              <a:rPr lang="ar-SA" sz="1600" b="1" dirty="0" smtClean="0">
                <a:solidFill>
                  <a:srgbClr val="C00000"/>
                </a:solidFill>
                <a:latin typeface="Alexandria SemiBold" pitchFamily="2" charset="-78"/>
                <a:cs typeface="Alexandria SemiBold" pitchFamily="2" charset="-78"/>
              </a:rPr>
              <a:t>الفكرة</a:t>
            </a:r>
            <a:r>
              <a:rPr lang="ar-SA" sz="1600" b="1" dirty="0" smtClean="0">
                <a:solidFill>
                  <a:srgbClr val="002060"/>
                </a:solidFill>
                <a:latin typeface="Alexandria SemiBold" pitchFamily="2" charset="-78"/>
                <a:cs typeface="Alexandria SemiBold" pitchFamily="2" charset="-78"/>
              </a:rPr>
              <a:t>: "التضخم " .       الرسام يعكس موجة التضخم العالمية التي تسببت في ارتفاع أسعار السلع الغذائية</a:t>
            </a:r>
          </a:p>
          <a:p>
            <a:pPr marL="285750" indent="-285750" algn="r" rtl="1">
              <a:lnSpc>
                <a:spcPct val="150000"/>
              </a:lnSpc>
              <a:buFont typeface="Arial" panose="020B0604020202020204" pitchFamily="34" charset="0"/>
              <a:buChar char="•"/>
            </a:pPr>
            <a:r>
              <a:rPr lang="ar-SA" sz="1600" b="1" dirty="0" smtClean="0">
                <a:solidFill>
                  <a:srgbClr val="002060"/>
                </a:solidFill>
                <a:latin typeface="Alexandria SemiBold" pitchFamily="2" charset="-78"/>
                <a:cs typeface="Alexandria SemiBold" pitchFamily="2" charset="-78"/>
              </a:rPr>
              <a:t>اعتمد على إبراز الحركة داخل الرسم.</a:t>
            </a:r>
          </a:p>
          <a:p>
            <a:pPr marL="285750" indent="-285750" algn="r" rtl="1">
              <a:lnSpc>
                <a:spcPct val="150000"/>
              </a:lnSpc>
              <a:buFont typeface="Arial" panose="020B0604020202020204" pitchFamily="34" charset="0"/>
              <a:buChar char="•"/>
            </a:pPr>
            <a:r>
              <a:rPr lang="ar-SA" sz="1600" b="1" dirty="0">
                <a:solidFill>
                  <a:srgbClr val="C00000"/>
                </a:solidFill>
                <a:latin typeface="Alexandria SemiBold" pitchFamily="2" charset="-78"/>
                <a:cs typeface="Alexandria SemiBold" pitchFamily="2" charset="-78"/>
              </a:rPr>
              <a:t>اللغة</a:t>
            </a:r>
            <a:r>
              <a:rPr lang="ar-SA" sz="1600" b="1" dirty="0" smtClean="0">
                <a:solidFill>
                  <a:srgbClr val="002060"/>
                </a:solidFill>
                <a:latin typeface="Alexandria SemiBold" pitchFamily="2" charset="-78"/>
                <a:cs typeface="Alexandria SemiBold" pitchFamily="2" charset="-78"/>
              </a:rPr>
              <a:t>: فصحي </a:t>
            </a:r>
          </a:p>
          <a:p>
            <a:pPr marL="285750" indent="-285750" algn="r" rtl="1">
              <a:lnSpc>
                <a:spcPct val="150000"/>
              </a:lnSpc>
              <a:buFont typeface="Arial" panose="020B0604020202020204" pitchFamily="34" charset="0"/>
              <a:buChar char="•"/>
            </a:pPr>
            <a:r>
              <a:rPr lang="ar-SA" sz="1600" b="1" dirty="0" smtClean="0">
                <a:solidFill>
                  <a:srgbClr val="C00000"/>
                </a:solidFill>
                <a:latin typeface="Alexandria SemiBold" pitchFamily="2" charset="-78"/>
                <a:cs typeface="Alexandria SemiBold" pitchFamily="2" charset="-78"/>
              </a:rPr>
              <a:t>الموضوع </a:t>
            </a:r>
            <a:r>
              <a:rPr lang="ar-SA" sz="1600" b="1" dirty="0" smtClean="0">
                <a:solidFill>
                  <a:srgbClr val="002060"/>
                </a:solidFill>
                <a:latin typeface="Alexandria SemiBold" pitchFamily="2" charset="-78"/>
                <a:cs typeface="Alexandria SemiBold" pitchFamily="2" charset="-78"/>
              </a:rPr>
              <a:t>: كارتون اقتصادي</a:t>
            </a:r>
            <a:endParaRPr lang="ar-SA" sz="1600" dirty="0">
              <a:solidFill>
                <a:srgbClr val="002060"/>
              </a:solidFill>
              <a:latin typeface="Alexandria SemiBold" pitchFamily="2" charset="-78"/>
              <a:cs typeface="Alexandria SemiBold" pitchFamily="2" charset="-78"/>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5408" y="1959203"/>
            <a:ext cx="7365160" cy="4119894"/>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3349937" y="1323564"/>
            <a:ext cx="3935766"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نماذج تطبيقية للرسوم الساخرة</a:t>
            </a:r>
            <a:endParaRPr lang="en-US" sz="2800" b="1" dirty="0">
              <a:solidFill>
                <a:srgbClr val="C00000"/>
              </a:solidFill>
              <a:latin typeface="Alexandria ExtraBold" pitchFamily="2" charset="-78"/>
              <a:cs typeface="Alexandria ExtraBold" pitchFamily="2" charset="-78"/>
            </a:endParaRPr>
          </a:p>
        </p:txBody>
      </p:sp>
      <mc:AlternateContent xmlns:mc="http://schemas.openxmlformats.org/markup-compatibility/2006" xmlns:p14="http://schemas.microsoft.com/office/powerpoint/2010/main">
        <mc:Choice Requires="p14">
          <p:contentPart p14:bwMode="auto" r:id="rId4">
            <p14:nvContentPartPr>
              <p14:cNvPr id="3" name="Ink 2"/>
              <p14:cNvContentPartPr/>
              <p14:nvPr/>
            </p14:nvContentPartPr>
            <p14:xfrm>
              <a:off x="4304880" y="2714040"/>
              <a:ext cx="5937480" cy="3580920"/>
            </p14:xfrm>
          </p:contentPart>
        </mc:Choice>
        <mc:Fallback xmlns="">
          <p:pic>
            <p:nvPicPr>
              <p:cNvPr id="3" name="Ink 2"/>
              <p:cNvPicPr/>
              <p:nvPr/>
            </p:nvPicPr>
            <p:blipFill>
              <a:blip r:embed="rId5"/>
              <a:stretch>
                <a:fillRect/>
              </a:stretch>
            </p:blipFill>
            <p:spPr>
              <a:xfrm>
                <a:off x="4295520" y="2704680"/>
                <a:ext cx="5956200" cy="3599640"/>
              </a:xfrm>
              <a:prstGeom prst="rect">
                <a:avLst/>
              </a:prstGeom>
            </p:spPr>
          </p:pic>
        </mc:Fallback>
      </mc:AlternateContent>
    </p:spTree>
    <p:extLst>
      <p:ext uri="{BB962C8B-B14F-4D97-AF65-F5344CB8AC3E}">
        <p14:creationId xmlns:p14="http://schemas.microsoft.com/office/powerpoint/2010/main" val="2869400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63810" y="1868645"/>
            <a:ext cx="7795136" cy="42961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11455" y="10180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68086" y="1058990"/>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197582" y="128444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6083F8E2-699C-9C01-0329-7C9299434C08}"/>
              </a:ext>
            </a:extLst>
          </p:cNvPr>
          <p:cNvSpPr txBox="1"/>
          <p:nvPr/>
        </p:nvSpPr>
        <p:spPr>
          <a:xfrm>
            <a:off x="294968" y="2293444"/>
            <a:ext cx="3120944" cy="3416320"/>
          </a:xfrm>
          <a:prstGeom prst="rect">
            <a:avLst/>
          </a:prstGeom>
          <a:solidFill>
            <a:schemeClr val="accent4">
              <a:lumMod val="60000"/>
              <a:lumOff val="40000"/>
            </a:schemeClr>
          </a:solidFill>
        </p:spPr>
        <p:txBody>
          <a:bodyPr wrap="square" rtlCol="0">
            <a:spAutoFit/>
          </a:bodyPr>
          <a:lstStyle/>
          <a:p>
            <a:pPr marL="285750" indent="-285750" algn="r" rtl="1">
              <a:lnSpc>
                <a:spcPct val="150000"/>
              </a:lnSpc>
              <a:buFont typeface="Arial" panose="020B0604020202020204" pitchFamily="34" charset="0"/>
              <a:buChar char="•"/>
            </a:pPr>
            <a:r>
              <a:rPr lang="ar-SA" sz="1600" b="1" dirty="0" smtClean="0">
                <a:solidFill>
                  <a:srgbClr val="C00000"/>
                </a:solidFill>
                <a:latin typeface="Alexandria SemiBold" pitchFamily="2" charset="-78"/>
                <a:cs typeface="Alexandria SemiBold" pitchFamily="2" charset="-78"/>
              </a:rPr>
              <a:t>الفكرة</a:t>
            </a:r>
            <a:r>
              <a:rPr lang="ar-SA" sz="1600" b="1" dirty="0" smtClean="0">
                <a:solidFill>
                  <a:srgbClr val="002060"/>
                </a:solidFill>
                <a:latin typeface="Alexandria SemiBold" pitchFamily="2" charset="-78"/>
                <a:cs typeface="Alexandria SemiBold" pitchFamily="2" charset="-78"/>
              </a:rPr>
              <a:t>: "مقاومة الشائعات" .  الرسام يعكس سيطرة الأجهزة الرسمية بالقبض على مروجي الشائعات.</a:t>
            </a:r>
          </a:p>
          <a:p>
            <a:pPr marL="285750" indent="-285750" algn="r" rtl="1">
              <a:lnSpc>
                <a:spcPct val="150000"/>
              </a:lnSpc>
              <a:buFont typeface="Arial" panose="020B0604020202020204" pitchFamily="34" charset="0"/>
              <a:buChar char="•"/>
            </a:pPr>
            <a:r>
              <a:rPr lang="ar-SA" sz="1600" b="1" dirty="0" smtClean="0">
                <a:solidFill>
                  <a:srgbClr val="C00000"/>
                </a:solidFill>
                <a:latin typeface="Alexandria SemiBold" pitchFamily="2" charset="-78"/>
                <a:cs typeface="Alexandria SemiBold" pitchFamily="2" charset="-78"/>
              </a:rPr>
              <a:t>الرموز والإيحاءات</a:t>
            </a:r>
            <a:r>
              <a:rPr lang="ar-SA" sz="1600" b="1" dirty="0" smtClean="0">
                <a:solidFill>
                  <a:srgbClr val="002060"/>
                </a:solidFill>
                <a:latin typeface="Alexandria SemiBold" pitchFamily="2" charset="-78"/>
                <a:cs typeface="Alexandria SemiBold" pitchFamily="2" charset="-78"/>
              </a:rPr>
              <a:t>: النسر يرمز إلى الشرطة المصرية ، والأفعي بالشائعات.</a:t>
            </a:r>
          </a:p>
          <a:p>
            <a:pPr marL="285750" indent="-285750" algn="r" rtl="1">
              <a:lnSpc>
                <a:spcPct val="150000"/>
              </a:lnSpc>
              <a:buFont typeface="Arial" panose="020B0604020202020204" pitchFamily="34" charset="0"/>
              <a:buChar char="•"/>
            </a:pPr>
            <a:r>
              <a:rPr lang="ar-SA" sz="1600" b="1" dirty="0">
                <a:solidFill>
                  <a:srgbClr val="C00000"/>
                </a:solidFill>
                <a:latin typeface="Alexandria SemiBold" pitchFamily="2" charset="-78"/>
                <a:cs typeface="Alexandria SemiBold" pitchFamily="2" charset="-78"/>
              </a:rPr>
              <a:t>اللغة</a:t>
            </a:r>
            <a:r>
              <a:rPr lang="ar-SA" sz="1600" b="1" dirty="0" smtClean="0">
                <a:solidFill>
                  <a:srgbClr val="002060"/>
                </a:solidFill>
                <a:latin typeface="Alexandria SemiBold" pitchFamily="2" charset="-78"/>
                <a:cs typeface="Alexandria SemiBold" pitchFamily="2" charset="-78"/>
              </a:rPr>
              <a:t>: فصحي</a:t>
            </a:r>
          </a:p>
          <a:p>
            <a:pPr marL="285750" indent="-285750" algn="r" rtl="1">
              <a:lnSpc>
                <a:spcPct val="150000"/>
              </a:lnSpc>
              <a:buFont typeface="Arial" panose="020B0604020202020204" pitchFamily="34" charset="0"/>
              <a:buChar char="•"/>
            </a:pPr>
            <a:r>
              <a:rPr lang="ar-SA" sz="1600" b="1" dirty="0" smtClean="0">
                <a:solidFill>
                  <a:srgbClr val="C00000"/>
                </a:solidFill>
                <a:latin typeface="Alexandria SemiBold" pitchFamily="2" charset="-78"/>
                <a:cs typeface="Alexandria SemiBold" pitchFamily="2" charset="-78"/>
              </a:rPr>
              <a:t>الموضوع </a:t>
            </a:r>
            <a:r>
              <a:rPr lang="ar-SA" sz="1600" b="1" dirty="0" smtClean="0">
                <a:solidFill>
                  <a:srgbClr val="002060"/>
                </a:solidFill>
                <a:latin typeface="Alexandria SemiBold" pitchFamily="2" charset="-78"/>
                <a:cs typeface="Alexandria SemiBold" pitchFamily="2" charset="-78"/>
              </a:rPr>
              <a:t>: كارتون اجتماعي</a:t>
            </a:r>
            <a:endParaRPr lang="ar-SA" sz="1600" dirty="0">
              <a:solidFill>
                <a:srgbClr val="002060"/>
              </a:solidFill>
              <a:latin typeface="Alexandria SemiBold" pitchFamily="2" charset="-78"/>
              <a:cs typeface="Alexandria SemiBold" pitchFamily="2" charset="-78"/>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02038" y="1913968"/>
            <a:ext cx="7223278" cy="4165127"/>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3349937" y="1323564"/>
            <a:ext cx="3935766"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نماذج تطبيقية للرسوم الساخرة</a:t>
            </a:r>
            <a:endParaRPr lang="en-US" sz="28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34502579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p:nvSpPr>
        <p:spPr>
          <a:xfrm>
            <a:off x="7843506" y="1519311"/>
            <a:ext cx="3768441" cy="47733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53148" y="1685495"/>
            <a:ext cx="9877709" cy="44331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1020218"/>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54688" y="2068097"/>
            <a:ext cx="9274628" cy="4247317"/>
          </a:xfrm>
          <a:prstGeom prst="rect">
            <a:avLst/>
          </a:prstGeom>
          <a:noFill/>
        </p:spPr>
        <p:txBody>
          <a:bodyPr wrap="square" rtlCol="0">
            <a:spAutoFit/>
          </a:bodyPr>
          <a:lstStyle/>
          <a:p>
            <a:pPr algn="r">
              <a:lnSpc>
                <a:spcPct val="150000"/>
              </a:lnSpc>
            </a:pPr>
            <a:r>
              <a:rPr lang="ar-SA" b="1" dirty="0">
                <a:latin typeface="Alexandria SemiBold" pitchFamily="2" charset="-78"/>
                <a:ea typeface="Calibri" panose="020F0502020204030204" pitchFamily="34" charset="0"/>
                <a:cs typeface="Alexandria SemiBold" pitchFamily="2" charset="-78"/>
              </a:rPr>
              <a:t> </a:t>
            </a:r>
            <a:r>
              <a:rPr lang="ar-EG" b="1" dirty="0">
                <a:solidFill>
                  <a:srgbClr val="C00000"/>
                </a:solidFill>
                <a:latin typeface="Alexandria SemiBold" pitchFamily="2" charset="-78"/>
                <a:ea typeface="Calibri" panose="020F0502020204030204" pitchFamily="34" charset="0"/>
                <a:cs typeface="Alexandria SemiBold" pitchFamily="2" charset="-78"/>
              </a:rPr>
              <a:t>في </a:t>
            </a:r>
            <a:r>
              <a:rPr lang="ar-SA" b="1" dirty="0" smtClean="0">
                <a:solidFill>
                  <a:srgbClr val="C00000"/>
                </a:solidFill>
                <a:latin typeface="Alexandria SemiBold" pitchFamily="2" charset="-78"/>
                <a:ea typeface="Calibri" panose="020F0502020204030204" pitchFamily="34" charset="0"/>
                <a:cs typeface="Alexandria SemiBold" pitchFamily="2" charset="-78"/>
              </a:rPr>
              <a:t>نهاية</a:t>
            </a:r>
            <a:r>
              <a:rPr lang="ar-EG" b="1" dirty="0" smtClean="0">
                <a:solidFill>
                  <a:srgbClr val="C00000"/>
                </a:solidFill>
                <a:latin typeface="Alexandria SemiBold" pitchFamily="2" charset="-78"/>
                <a:ea typeface="Calibri" panose="020F0502020204030204" pitchFamily="34" charset="0"/>
                <a:cs typeface="Alexandria SemiBold" pitchFamily="2" charset="-78"/>
              </a:rPr>
              <a:t> </a:t>
            </a:r>
            <a:r>
              <a:rPr lang="ar-EG" b="1" dirty="0">
                <a:solidFill>
                  <a:srgbClr val="C00000"/>
                </a:solidFill>
                <a:latin typeface="Alexandria SemiBold" pitchFamily="2" charset="-78"/>
                <a:ea typeface="Calibri" panose="020F0502020204030204" pitchFamily="34" charset="0"/>
                <a:cs typeface="Alexandria SemiBold" pitchFamily="2" charset="-78"/>
              </a:rPr>
              <a:t>هذه المحاضرة، يمكننا أن نستنتج أن</a:t>
            </a:r>
            <a:r>
              <a:rPr lang="ar-SA" b="1" dirty="0" smtClean="0">
                <a:solidFill>
                  <a:srgbClr val="C00000"/>
                </a:solidFill>
                <a:latin typeface="Alexandria SemiBold" pitchFamily="2" charset="-78"/>
                <a:ea typeface="Calibri" panose="020F0502020204030204" pitchFamily="34" charset="0"/>
                <a:cs typeface="Alexandria SemiBold" pitchFamily="2" charset="-78"/>
              </a:rPr>
              <a:t>:</a:t>
            </a:r>
          </a:p>
          <a:p>
            <a:pPr algn="r">
              <a:lnSpc>
                <a:spcPct val="150000"/>
              </a:lnSpc>
            </a:pPr>
            <a:r>
              <a:rPr lang="ar-SA" dirty="0" smtClean="0">
                <a:latin typeface="Alexandria SemiBold" pitchFamily="2" charset="-78"/>
                <a:cs typeface="Alexandria SemiBold" pitchFamily="2" charset="-78"/>
              </a:rPr>
              <a:t>   أصبحت </a:t>
            </a:r>
            <a:r>
              <a:rPr lang="ar-SA" dirty="0">
                <a:latin typeface="Alexandria SemiBold" pitchFamily="2" charset="-78"/>
                <a:cs typeface="Alexandria SemiBold" pitchFamily="2" charset="-78"/>
              </a:rPr>
              <a:t>ثقافة الصورة تشكل </a:t>
            </a:r>
            <a:r>
              <a:rPr lang="ar-SA" dirty="0" smtClean="0">
                <a:latin typeface="Alexandria SemiBold" pitchFamily="2" charset="-78"/>
                <a:cs typeface="Alexandria SemiBold" pitchFamily="2" charset="-78"/>
              </a:rPr>
              <a:t>مجالاً مميزاً في </a:t>
            </a:r>
            <a:r>
              <a:rPr lang="ar-SA" dirty="0">
                <a:latin typeface="Alexandria SemiBold" pitchFamily="2" charset="-78"/>
                <a:cs typeface="Alexandria SemiBold" pitchFamily="2" charset="-78"/>
              </a:rPr>
              <a:t>الخطاب </a:t>
            </a:r>
            <a:r>
              <a:rPr lang="ar-SA" dirty="0" smtClean="0">
                <a:latin typeface="Alexandria SemiBold" pitchFamily="2" charset="-78"/>
                <a:cs typeface="Alexandria SemiBold" pitchFamily="2" charset="-78"/>
              </a:rPr>
              <a:t>الإعلامي </a:t>
            </a:r>
            <a:r>
              <a:rPr lang="ar-SA" dirty="0">
                <a:latin typeface="Alexandria SemiBold" pitchFamily="2" charset="-78"/>
                <a:cs typeface="Alexandria SemiBold" pitchFamily="2" charset="-78"/>
              </a:rPr>
              <a:t>، وفي أحيانا كثير </a:t>
            </a:r>
            <a:r>
              <a:rPr lang="ar-SA" dirty="0" smtClean="0">
                <a:latin typeface="Alexandria SemiBold" pitchFamily="2" charset="-78"/>
                <a:cs typeface="Alexandria SemiBold" pitchFamily="2" charset="-78"/>
              </a:rPr>
              <a:t>تتفوق الرسوم </a:t>
            </a:r>
            <a:r>
              <a:rPr lang="ar-SA" dirty="0">
                <a:latin typeface="Alexandria SemiBold" pitchFamily="2" charset="-78"/>
                <a:cs typeface="Alexandria SemiBold" pitchFamily="2" charset="-78"/>
              </a:rPr>
              <a:t>على ثقافة الكلمة في كثير من </a:t>
            </a:r>
            <a:r>
              <a:rPr lang="ar-SA" dirty="0" smtClean="0">
                <a:latin typeface="Alexandria SemiBold" pitchFamily="2" charset="-78"/>
                <a:cs typeface="Alexandria SemiBold" pitchFamily="2" charset="-78"/>
              </a:rPr>
              <a:t>الموضوعات، حيث أن المثيرات </a:t>
            </a:r>
            <a:r>
              <a:rPr lang="ar-SA" dirty="0">
                <a:latin typeface="Alexandria SemiBold" pitchFamily="2" charset="-78"/>
                <a:cs typeface="Alexandria SemiBold" pitchFamily="2" charset="-78"/>
              </a:rPr>
              <a:t>البصرية والإيحاءات الرمزية </a:t>
            </a:r>
            <a:r>
              <a:rPr lang="ar-SA" dirty="0" smtClean="0">
                <a:latin typeface="Alexandria SemiBold" pitchFamily="2" charset="-78"/>
                <a:cs typeface="Alexandria SemiBold" pitchFamily="2" charset="-78"/>
              </a:rPr>
              <a:t>ذات دلالات </a:t>
            </a:r>
            <a:r>
              <a:rPr lang="ar-SA" dirty="0">
                <a:latin typeface="Alexandria SemiBold" pitchFamily="2" charset="-78"/>
                <a:cs typeface="Alexandria SemiBold" pitchFamily="2" charset="-78"/>
              </a:rPr>
              <a:t>وجدانية وعقلية </a:t>
            </a:r>
            <a:r>
              <a:rPr lang="ar-SA" dirty="0" smtClean="0">
                <a:latin typeface="Alexandria SemiBold" pitchFamily="2" charset="-78"/>
                <a:cs typeface="Alexandria SemiBold" pitchFamily="2" charset="-78"/>
              </a:rPr>
              <a:t>المتوفرة </a:t>
            </a:r>
            <a:r>
              <a:rPr lang="ar-SA" dirty="0">
                <a:latin typeface="Alexandria SemiBold" pitchFamily="2" charset="-78"/>
                <a:cs typeface="Alexandria SemiBold" pitchFamily="2" charset="-78"/>
              </a:rPr>
              <a:t>في </a:t>
            </a:r>
            <a:r>
              <a:rPr lang="ar-SA" dirty="0" smtClean="0">
                <a:latin typeface="Alexandria SemiBold" pitchFamily="2" charset="-78"/>
                <a:cs typeface="Alexandria SemiBold" pitchFamily="2" charset="-78"/>
              </a:rPr>
              <a:t>الرسوم تعد </a:t>
            </a:r>
            <a:r>
              <a:rPr lang="ar-SA" dirty="0">
                <a:latin typeface="Alexandria SemiBold" pitchFamily="2" charset="-78"/>
                <a:cs typeface="Alexandria SemiBold" pitchFamily="2" charset="-78"/>
              </a:rPr>
              <a:t>أكثر </a:t>
            </a:r>
            <a:r>
              <a:rPr lang="ar-SA" dirty="0" smtClean="0">
                <a:latin typeface="Alexandria SemiBold" pitchFamily="2" charset="-78"/>
                <a:cs typeface="Alexandria SemiBold" pitchFamily="2" charset="-78"/>
              </a:rPr>
              <a:t>تأثيراً وإثارة </a:t>
            </a:r>
            <a:r>
              <a:rPr lang="ar-SA" dirty="0">
                <a:latin typeface="Alexandria SemiBold" pitchFamily="2" charset="-78"/>
                <a:cs typeface="Alexandria SemiBold" pitchFamily="2" charset="-78"/>
              </a:rPr>
              <a:t>من </a:t>
            </a:r>
            <a:r>
              <a:rPr lang="ar-SA" dirty="0" smtClean="0">
                <a:latin typeface="Alexandria SemiBold" pitchFamily="2" charset="-78"/>
                <a:cs typeface="Alexandria SemiBold" pitchFamily="2" charset="-78"/>
              </a:rPr>
              <a:t>الدلالات التي </a:t>
            </a:r>
            <a:r>
              <a:rPr lang="ar-SA" dirty="0">
                <a:latin typeface="Alexandria SemiBold" pitchFamily="2" charset="-78"/>
                <a:cs typeface="Alexandria SemiBold" pitchFamily="2" charset="-78"/>
              </a:rPr>
              <a:t>يتضمنها الخطاب المقروء أو المسموع . وجاءَت أهمية </a:t>
            </a:r>
            <a:r>
              <a:rPr lang="ar-SA" dirty="0" smtClean="0">
                <a:latin typeface="Alexandria SemiBold" pitchFamily="2" charset="-78"/>
                <a:cs typeface="Alexandria SemiBold" pitchFamily="2" charset="-78"/>
              </a:rPr>
              <a:t>الرسوم الساخرة من الدور الذي </a:t>
            </a:r>
            <a:r>
              <a:rPr lang="ar-SA" dirty="0">
                <a:latin typeface="Alexandria SemiBold" pitchFamily="2" charset="-78"/>
                <a:cs typeface="Alexandria SemiBold" pitchFamily="2" charset="-78"/>
              </a:rPr>
              <a:t>تؤديه ، إذ أضحت </a:t>
            </a:r>
            <a:r>
              <a:rPr lang="ar-SA" dirty="0" smtClean="0">
                <a:latin typeface="Alexandria SemiBold" pitchFamily="2" charset="-78"/>
                <a:cs typeface="Alexandria SemiBold" pitchFamily="2" charset="-78"/>
              </a:rPr>
              <a:t>الرسوم </a:t>
            </a:r>
            <a:r>
              <a:rPr lang="ar-SA" dirty="0">
                <a:latin typeface="Alexandria SemiBold" pitchFamily="2" charset="-78"/>
                <a:cs typeface="Alexandria SemiBold" pitchFamily="2" charset="-78"/>
              </a:rPr>
              <a:t>تملك قدرة على منافسة الكلمة ويأتي ذلك الدور </a:t>
            </a:r>
            <a:r>
              <a:rPr lang="ar-SA" dirty="0" smtClean="0">
                <a:latin typeface="Alexandria SemiBold" pitchFamily="2" charset="-78"/>
                <a:cs typeface="Alexandria SemiBold" pitchFamily="2" charset="-78"/>
              </a:rPr>
              <a:t>نتيجة حزمة </a:t>
            </a:r>
            <a:r>
              <a:rPr lang="ar-SA" dirty="0">
                <a:latin typeface="Alexandria SemiBold" pitchFamily="2" charset="-78"/>
                <a:cs typeface="Alexandria SemiBold" pitchFamily="2" charset="-78"/>
              </a:rPr>
              <a:t>من المواصفات والمقومات منها </a:t>
            </a:r>
            <a:r>
              <a:rPr lang="ar-SA" dirty="0" smtClean="0">
                <a:latin typeface="Alexandria SemiBold" pitchFamily="2" charset="-78"/>
                <a:cs typeface="Alexandria SemiBold" pitchFamily="2" charset="-78"/>
              </a:rPr>
              <a:t>إنها توفر </a:t>
            </a:r>
            <a:r>
              <a:rPr lang="ar-SA" dirty="0">
                <a:latin typeface="Alexandria SemiBold" pitchFamily="2" charset="-78"/>
                <a:cs typeface="Alexandria SemiBold" pitchFamily="2" charset="-78"/>
              </a:rPr>
              <a:t>للمتلقي فضاء </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يساعده على تأمل </a:t>
            </a:r>
            <a:r>
              <a:rPr lang="ar-SA" dirty="0" smtClean="0">
                <a:latin typeface="Alexandria SemiBold" pitchFamily="2" charset="-78"/>
                <a:cs typeface="Alexandria SemiBold" pitchFamily="2" charset="-78"/>
              </a:rPr>
              <a:t>يتسع لكل </a:t>
            </a:r>
            <a:r>
              <a:rPr lang="ar-SA" dirty="0">
                <a:latin typeface="Alexandria SemiBold" pitchFamily="2" charset="-78"/>
                <a:cs typeface="Alexandria SemiBold" pitchFamily="2" charset="-78"/>
              </a:rPr>
              <a:t>الوقائع التي تعبر عنها ويداعب العواطف </a:t>
            </a:r>
            <a:r>
              <a:rPr lang="ar-SA" dirty="0" smtClean="0">
                <a:latin typeface="Alexandria SemiBold" pitchFamily="2" charset="-78"/>
                <a:cs typeface="Alexandria SemiBold" pitchFamily="2" charset="-78"/>
              </a:rPr>
              <a:t>التي </a:t>
            </a:r>
            <a:r>
              <a:rPr lang="ar-SA" dirty="0">
                <a:latin typeface="Alexandria SemiBold" pitchFamily="2" charset="-78"/>
                <a:cs typeface="Alexandria SemiBold" pitchFamily="2" charset="-78"/>
              </a:rPr>
              <a:t>تخلق تفاعل بين </a:t>
            </a:r>
            <a:r>
              <a:rPr lang="ar-SA" dirty="0" smtClean="0">
                <a:latin typeface="Alexandria SemiBold" pitchFamily="2" charset="-78"/>
                <a:cs typeface="Alexandria SemiBold" pitchFamily="2" charset="-78"/>
              </a:rPr>
              <a:t>المتلقي والرسم </a:t>
            </a:r>
            <a:r>
              <a:rPr lang="ar-SA" dirty="0">
                <a:latin typeface="Alexandria SemiBold" pitchFamily="2" charset="-78"/>
                <a:cs typeface="Alexandria SemiBold" pitchFamily="2" charset="-78"/>
              </a:rPr>
              <a:t>. </a:t>
            </a:r>
            <a:br>
              <a:rPr lang="ar-SA" dirty="0">
                <a:latin typeface="Alexandria SemiBold" pitchFamily="2" charset="-78"/>
                <a:cs typeface="Alexandria SemiBold" pitchFamily="2" charset="-78"/>
              </a:rPr>
            </a:br>
            <a:endParaRPr lang="ar-SA" dirty="0">
              <a:latin typeface="Alexandria Medium" pitchFamily="2" charset="-78"/>
              <a:cs typeface="Alexandria Medium"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3014978" y="824385"/>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937890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p:nvSpPr>
        <p:spPr>
          <a:xfrm>
            <a:off x="7491812" y="1519311"/>
            <a:ext cx="3768441" cy="462827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12619" y="1685495"/>
            <a:ext cx="10358582" cy="44620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3178348" y="853341"/>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15652" y="9658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28911" y="121864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94614" y="1033978"/>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050976E4-0CF2-BA00-34CA-2F9419409B9E}"/>
              </a:ext>
            </a:extLst>
          </p:cNvPr>
          <p:cNvSpPr txBox="1"/>
          <p:nvPr/>
        </p:nvSpPr>
        <p:spPr>
          <a:xfrm>
            <a:off x="581894" y="1883230"/>
            <a:ext cx="10169236" cy="4247317"/>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فالرسوم </a:t>
            </a:r>
            <a:r>
              <a:rPr lang="ar-SA" dirty="0">
                <a:latin typeface="Alexandria SemiBold" pitchFamily="2" charset="-78"/>
                <a:cs typeface="Alexandria SemiBold" pitchFamily="2" charset="-78"/>
              </a:rPr>
              <a:t>الساخرة هي عملية </a:t>
            </a:r>
            <a:r>
              <a:rPr lang="ar-SA" dirty="0" smtClean="0">
                <a:latin typeface="Alexandria SemiBold" pitchFamily="2" charset="-78"/>
                <a:cs typeface="Alexandria SemiBold" pitchFamily="2" charset="-78"/>
              </a:rPr>
              <a:t>اتصالية </a:t>
            </a:r>
            <a:r>
              <a:rPr lang="ar-SA" dirty="0">
                <a:latin typeface="Alexandria SemiBold" pitchFamily="2" charset="-78"/>
                <a:cs typeface="Alexandria SemiBold" pitchFamily="2" charset="-78"/>
              </a:rPr>
              <a:t>ورسالة يخاطب بها الفنان قراءه بلغة فنية </a:t>
            </a:r>
            <a:endParaRPr lang="ar-SA" dirty="0" smtClean="0">
              <a:latin typeface="Alexandria SemiBold" pitchFamily="2" charset="-78"/>
              <a:cs typeface="Alexandria SemiBold" pitchFamily="2" charset="-78"/>
            </a:endParaRPr>
          </a:p>
          <a:p>
            <a:pPr algn="r" rtl="1">
              <a:lnSpc>
                <a:spcPct val="150000"/>
              </a:lnSpc>
            </a:pPr>
            <a:r>
              <a:rPr lang="ar-SA" dirty="0" smtClean="0">
                <a:latin typeface="Alexandria SemiBold" pitchFamily="2" charset="-78"/>
                <a:cs typeface="Alexandria SemiBold" pitchFamily="2" charset="-78"/>
              </a:rPr>
              <a:t>تعتمد </a:t>
            </a:r>
            <a:r>
              <a:rPr lang="ar-SA" dirty="0">
                <a:latin typeface="Alexandria SemiBold" pitchFamily="2" charset="-78"/>
                <a:cs typeface="Alexandria SemiBold" pitchFamily="2" charset="-78"/>
              </a:rPr>
              <a:t>على الخط واللون كأساس ل</a:t>
            </a:r>
            <a:r>
              <a:rPr lang="ar-SA" dirty="0" smtClean="0">
                <a:latin typeface="Alexandria SemiBold" pitchFamily="2" charset="-78"/>
                <a:cs typeface="Alexandria SemiBold" pitchFamily="2" charset="-78"/>
              </a:rPr>
              <a:t>لتعبير </a:t>
            </a:r>
            <a:r>
              <a:rPr lang="ar-SA" dirty="0">
                <a:latin typeface="Alexandria SemiBold" pitchFamily="2" charset="-78"/>
                <a:cs typeface="Alexandria SemiBold" pitchFamily="2" charset="-78"/>
              </a:rPr>
              <a:t>عن واقع له إيجابياته وسلبياته. وتتسم الرسوم الساخرة بأسلوبها المنفرد كونها تعالج القضايا المستجدة في المجتمع باسلوب ساخر، </a:t>
            </a:r>
            <a:r>
              <a:rPr lang="ar-SA" dirty="0" smtClean="0">
                <a:latin typeface="Alexandria SemiBold" pitchFamily="2" charset="-78"/>
                <a:cs typeface="Alexandria SemiBold" pitchFamily="2" charset="-78"/>
              </a:rPr>
              <a:t>وإلقاء </a:t>
            </a:r>
            <a:r>
              <a:rPr lang="ar-SA" dirty="0">
                <a:latin typeface="Alexandria SemiBold" pitchFamily="2" charset="-78"/>
                <a:cs typeface="Alexandria SemiBold" pitchFamily="2" charset="-78"/>
              </a:rPr>
              <a:t>الضوء على الجوانب الخفية في الموضوع المطروح. </a:t>
            </a:r>
            <a:endParaRPr lang="ar-SA" dirty="0">
              <a:latin typeface="Alexandria Medium" pitchFamily="2" charset="-78"/>
              <a:cs typeface="Alexandria Medium" pitchFamily="2" charset="-78"/>
            </a:endParaRPr>
          </a:p>
          <a:p>
            <a:pPr algn="r" rtl="1">
              <a:lnSpc>
                <a:spcPct val="150000"/>
              </a:lnSpc>
            </a:pPr>
            <a:r>
              <a:rPr lang="ar-SA" dirty="0" smtClean="0">
                <a:latin typeface="Alexandria SemiBold" pitchFamily="2" charset="-78"/>
                <a:cs typeface="Alexandria SemiBold" pitchFamily="2" charset="-78"/>
              </a:rPr>
              <a:t>   ومع التطور التكنولوجي وظهور شبكات التواصل الاجتماعية، تعددت أنواع الرسوم من حيث الشكل منها الكارتون والكاريكاتير والرسوم المصورة"الكوميكس"، كما ظهرت صفحات تعالج موضوعات مختلفة اجتماعية أو ثقافية أو سياسية، واهتمت بالرسوم الساخرة للتعبير عن القضايا المختلفة ، مثل صفحات لمعالجة علاقة الرجل والمرأة مثل صفحة "يوميات زوجة مفروسة".  فاستخدمت هذه الصفحة الرسوم ليس لمجرد التسلية والسخرية، وإنما أيضاً كوسيلة لتفريغ شحنات السخط لديهم . </a:t>
            </a:r>
            <a:endParaRPr lang="en-US" dirty="0" smtClean="0">
              <a:latin typeface="Alexandria SemiBold" pitchFamily="2" charset="-78"/>
              <a:cs typeface="Alexandria SemiBold" pitchFamily="2" charset="-78"/>
            </a:endParaRPr>
          </a:p>
        </p:txBody>
      </p:sp>
    </p:spTree>
    <p:extLst>
      <p:ext uri="{BB962C8B-B14F-4D97-AF65-F5344CB8AC3E}">
        <p14:creationId xmlns:p14="http://schemas.microsoft.com/office/powerpoint/2010/main" val="1885686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p:nvSpPr>
        <p:spPr>
          <a:xfrm>
            <a:off x="7491813" y="1519312"/>
            <a:ext cx="3480988" cy="45041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02698" y="1714638"/>
            <a:ext cx="8636000" cy="4149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3178348" y="853341"/>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523736" y="10924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736995" y="13453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702698" y="1160640"/>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050976E4-0CF2-BA00-34CA-2F9419409B9E}"/>
              </a:ext>
            </a:extLst>
          </p:cNvPr>
          <p:cNvSpPr txBox="1"/>
          <p:nvPr/>
        </p:nvSpPr>
        <p:spPr>
          <a:xfrm>
            <a:off x="1736995" y="2258469"/>
            <a:ext cx="8311057" cy="3624069"/>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فالرسوم </a:t>
            </a:r>
            <a:r>
              <a:rPr lang="ar-SA" dirty="0">
                <a:latin typeface="Alexandria SemiBold" pitchFamily="2" charset="-78"/>
                <a:cs typeface="Alexandria SemiBold" pitchFamily="2" charset="-78"/>
              </a:rPr>
              <a:t>الساخرة </a:t>
            </a:r>
            <a:r>
              <a:rPr lang="ar-SA" dirty="0" smtClean="0">
                <a:latin typeface="Alexandria SemiBold" pitchFamily="2" charset="-78"/>
                <a:cs typeface="Alexandria SemiBold" pitchFamily="2" charset="-78"/>
              </a:rPr>
              <a:t>هي إحدى </a:t>
            </a:r>
            <a:r>
              <a:rPr lang="ar-SA" dirty="0">
                <a:latin typeface="Alexandria SemiBold" pitchFamily="2" charset="-78"/>
                <a:cs typeface="Alexandria SemiBold" pitchFamily="2" charset="-78"/>
              </a:rPr>
              <a:t>وسائل الإبداع البصرية الفذة والقادرة على توصيل الرسالة الإعلامية إلى المتلقى بسهولة ويسر ؛ لما تحويه من إشارات وايماءات وتلميحات مبسطة قادرة على تشكيل </a:t>
            </a:r>
            <a:r>
              <a:rPr lang="ar-SA" dirty="0" smtClean="0">
                <a:latin typeface="Alexandria SemiBold" pitchFamily="2" charset="-78"/>
                <a:cs typeface="Alexandria SemiBold" pitchFamily="2" charset="-78"/>
              </a:rPr>
              <a:t>الوعى </a:t>
            </a:r>
            <a:r>
              <a:rPr lang="ar-SA" dirty="0">
                <a:latin typeface="Alexandria SemiBold" pitchFamily="2" charset="-78"/>
                <a:cs typeface="Alexandria SemiBold" pitchFamily="2" charset="-78"/>
              </a:rPr>
              <a:t>عن قضية معينة، مما يعكس قوتها التأثيرية </a:t>
            </a:r>
            <a:r>
              <a:rPr lang="ar-SA" dirty="0" smtClean="0">
                <a:latin typeface="Alexandria SemiBold" pitchFamily="2" charset="-78"/>
                <a:cs typeface="Alexandria SemiBold" pitchFamily="2" charset="-78"/>
              </a:rPr>
              <a:t>.</a:t>
            </a:r>
          </a:p>
          <a:p>
            <a:pPr algn="r" rtl="1">
              <a:lnSpc>
                <a:spcPct val="150000"/>
              </a:lnSpc>
            </a:pPr>
            <a:endParaRPr lang="ar-SA" sz="700" dirty="0">
              <a:latin typeface="Alexandria SemiBold" pitchFamily="2" charset="-78"/>
              <a:cs typeface="Alexandria SemiBold" pitchFamily="2" charset="-78"/>
            </a:endParaRPr>
          </a:p>
          <a:p>
            <a:pPr algn="ctr" rtl="1">
              <a:lnSpc>
                <a:spcPct val="150000"/>
              </a:lnSpc>
            </a:pPr>
            <a:r>
              <a:rPr lang="ar-SA" dirty="0" smtClean="0">
                <a:latin typeface="Alexandria SemiBold" pitchFamily="2" charset="-78"/>
                <a:cs typeface="Alexandria SemiBold" pitchFamily="2" charset="-78"/>
              </a:rPr>
              <a:t> </a:t>
            </a:r>
            <a:r>
              <a:rPr lang="ar-SA" dirty="0" smtClean="0">
                <a:solidFill>
                  <a:schemeClr val="accent1">
                    <a:lumMod val="50000"/>
                  </a:schemeClr>
                </a:solidFill>
                <a:latin typeface="Alexandria SemiBold" pitchFamily="2" charset="-78"/>
                <a:cs typeface="Alexandria SemiBold" pitchFamily="2" charset="-78"/>
              </a:rPr>
              <a:t>وتُعتبر </a:t>
            </a:r>
            <a:r>
              <a:rPr lang="ar-SA" dirty="0">
                <a:solidFill>
                  <a:schemeClr val="accent1">
                    <a:lumMod val="50000"/>
                  </a:schemeClr>
                </a:solidFill>
                <a:latin typeface="Alexandria SemiBold" pitchFamily="2" charset="-78"/>
                <a:cs typeface="Alexandria SemiBold" pitchFamily="2" charset="-78"/>
              </a:rPr>
              <a:t>حرية التعبير إحدى أهم أهداف الإعلام الرقمي، إذ يمنح للرسامين والقراء الحق في إبداء الرأي عن مختلف </a:t>
            </a:r>
            <a:r>
              <a:rPr lang="ar-SA" dirty="0" smtClean="0">
                <a:solidFill>
                  <a:schemeClr val="accent1">
                    <a:lumMod val="50000"/>
                  </a:schemeClr>
                </a:solidFill>
                <a:latin typeface="Alexandria SemiBold" pitchFamily="2" charset="-78"/>
                <a:cs typeface="Alexandria SemiBold" pitchFamily="2" charset="-78"/>
              </a:rPr>
              <a:t>القضايا </a:t>
            </a:r>
            <a:r>
              <a:rPr lang="ar-SA" dirty="0">
                <a:solidFill>
                  <a:schemeClr val="accent1">
                    <a:lumMod val="50000"/>
                  </a:schemeClr>
                </a:solidFill>
                <a:latin typeface="Alexandria SemiBold" pitchFamily="2" charset="-78"/>
                <a:cs typeface="Alexandria SemiBold" pitchFamily="2" charset="-78"/>
              </a:rPr>
              <a:t>في المجتمع في إطار مجموعة من الضوابط للحفاظ على المجال </a:t>
            </a:r>
            <a:r>
              <a:rPr lang="ar-SA" dirty="0" smtClean="0">
                <a:solidFill>
                  <a:schemeClr val="accent1">
                    <a:lumMod val="50000"/>
                  </a:schemeClr>
                </a:solidFill>
                <a:latin typeface="Alexandria SemiBold" pitchFamily="2" charset="-78"/>
                <a:cs typeface="Alexandria SemiBold" pitchFamily="2" charset="-78"/>
              </a:rPr>
              <a:t>العام؛ أي أن الحرية الممنوحة للرسامين حرية مسئولة.</a:t>
            </a:r>
            <a:endParaRPr lang="en-US" dirty="0">
              <a:solidFill>
                <a:schemeClr val="accent1"/>
              </a:solidFill>
            </a:endParaRPr>
          </a:p>
        </p:txBody>
      </p:sp>
    </p:spTree>
    <p:extLst>
      <p:ext uri="{BB962C8B-B14F-4D97-AF65-F5344CB8AC3E}">
        <p14:creationId xmlns:p14="http://schemas.microsoft.com/office/powerpoint/2010/main" val="2868559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91105" y="965470"/>
            <a:ext cx="3527875"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19432" y="1194619"/>
            <a:ext cx="9965367" cy="4896465"/>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Low" defTabSz="914400" rtl="1" eaLnBrk="1" fontAlgn="auto" latinLnBrk="0" hangingPunct="1">
              <a:lnSpc>
                <a:spcPct val="150000"/>
              </a:lnSpc>
              <a:spcBef>
                <a:spcPts val="0"/>
              </a:spcBef>
              <a:spcAft>
                <a:spcPts val="800"/>
              </a:spcAft>
              <a:buClrTx/>
              <a:buSzTx/>
              <a:buFont typeface="Wingdings" panose="05000000000000000000" pitchFamily="2" charset="2"/>
              <a:buChar char="Ø"/>
              <a:tabLst/>
              <a:defRPr/>
            </a:pPr>
            <a:endParaRPr lang="ar-SA" sz="3200" b="1"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575800" y="631437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TextBox 6">
            <a:extLst>
              <a:ext uri="{FF2B5EF4-FFF2-40B4-BE49-F238E27FC236}">
                <a16:creationId xmlns:a16="http://schemas.microsoft.com/office/drawing/2014/main" id="{050976E4-0CF2-BA00-34CA-2F9419409B9E}"/>
              </a:ext>
            </a:extLst>
          </p:cNvPr>
          <p:cNvSpPr txBox="1"/>
          <p:nvPr/>
        </p:nvSpPr>
        <p:spPr>
          <a:xfrm>
            <a:off x="870457" y="1314008"/>
            <a:ext cx="9463315" cy="4657685"/>
          </a:xfrm>
          <a:prstGeom prst="rect">
            <a:avLst/>
          </a:prstGeom>
          <a:noFill/>
        </p:spPr>
        <p:txBody>
          <a:bodyPr wrap="square" rtlCol="0">
            <a:spAutoFit/>
          </a:bodyPr>
          <a:lstStyle/>
          <a:p>
            <a:pPr marL="342900" indent="-342900" algn="r" rtl="1">
              <a:lnSpc>
                <a:spcPct val="150000"/>
              </a:lnSpc>
              <a:spcAft>
                <a:spcPts val="800"/>
              </a:spcAft>
              <a:buFont typeface="+mj-lt"/>
              <a:buAutoNum type="arabicPeriod"/>
              <a:defRPr/>
            </a:pPr>
            <a:r>
              <a:rPr lang="ar-SA" dirty="0" smtClean="0">
                <a:latin typeface="Alexandria SemiBold" pitchFamily="2" charset="-78"/>
                <a:cs typeface="Alexandria SemiBold" pitchFamily="2" charset="-78"/>
              </a:rPr>
              <a:t>محمود </a:t>
            </a:r>
            <a:r>
              <a:rPr lang="ar-SA" dirty="0">
                <a:latin typeface="Alexandria SemiBold" pitchFamily="2" charset="-78"/>
                <a:cs typeface="Alexandria SemiBold" pitchFamily="2" charset="-78"/>
              </a:rPr>
              <a:t>خليل ، " فنيات الكتابة الصحفية للمنصات الإعلامية " ، ( القاهرة : العربي للنشر والتوزيع ، 2023). </a:t>
            </a:r>
            <a:endParaRPr lang="ar-SA" dirty="0" smtClean="0">
              <a:latin typeface="Alexandria SemiBold" pitchFamily="2" charset="-78"/>
              <a:cs typeface="Alexandria SemiBold" pitchFamily="2" charset="-78"/>
            </a:endParaRPr>
          </a:p>
          <a:p>
            <a:pPr marL="342900" indent="-342900" algn="r" rtl="1">
              <a:lnSpc>
                <a:spcPct val="150000"/>
              </a:lnSpc>
              <a:spcAft>
                <a:spcPts val="800"/>
              </a:spcAft>
              <a:buFont typeface="+mj-lt"/>
              <a:buAutoNum type="arabicPeriod"/>
              <a:defRPr/>
            </a:pPr>
            <a:r>
              <a:rPr lang="ar-SA" dirty="0" smtClean="0">
                <a:latin typeface="Alexandria SemiBold" pitchFamily="2" charset="-78"/>
                <a:cs typeface="Alexandria SemiBold" pitchFamily="2" charset="-78"/>
              </a:rPr>
              <a:t>أسما حافظ، صورة الكاريكاتير وصناعة الصور النمطية " صورة المرأة نموذجاً" ، المؤتمر الدولي الأربعون " الإعلام وقضايا المجتمع بين المهنية والمسئولية الاجتماعية" ، (القاهرة: المركز القومي للبحوث الاجتماعية والجنائية ، 28-29 أبريل 2015) .</a:t>
            </a:r>
            <a:endParaRPr lang="en-US" dirty="0">
              <a:latin typeface="Alexandria SemiBold" pitchFamily="2" charset="-78"/>
              <a:cs typeface="Alexandria SemiBold" pitchFamily="2" charset="-78"/>
            </a:endParaRPr>
          </a:p>
          <a:p>
            <a:pPr marL="342900" indent="-342900" algn="r" rtl="1">
              <a:lnSpc>
                <a:spcPct val="150000"/>
              </a:lnSpc>
              <a:spcAft>
                <a:spcPts val="800"/>
              </a:spcAft>
              <a:buFont typeface="+mj-lt"/>
              <a:buAutoNum type="arabicPeriod"/>
              <a:defRPr/>
            </a:pPr>
            <a:r>
              <a:rPr lang="ar-SA" dirty="0" smtClean="0">
                <a:latin typeface="Alexandria SemiBold" pitchFamily="2" charset="-78"/>
                <a:cs typeface="Alexandria SemiBold" pitchFamily="2" charset="-78"/>
              </a:rPr>
              <a:t>أميرة سليمان، الصور الصحفية لانتفاضة الأقصى في الصحف المصرية: دراسة تحليلية، رسالة ماجستير، غير منشورة، ( جامعة الزقازيق: كلية الآداب، 2006). </a:t>
            </a:r>
          </a:p>
          <a:p>
            <a:pPr marL="342900" indent="-342900" algn="l">
              <a:lnSpc>
                <a:spcPct val="150000"/>
              </a:lnSpc>
              <a:spcAft>
                <a:spcPts val="800"/>
              </a:spcAft>
              <a:buFont typeface="+mj-lt"/>
              <a:buAutoNum type="arabicPeriod"/>
              <a:defRPr/>
            </a:pPr>
            <a:r>
              <a:rPr lang="en-US" dirty="0" smtClean="0">
                <a:latin typeface="Alexandria SemiBold" pitchFamily="2" charset="-78"/>
                <a:cs typeface="Alexandria SemiBold" pitchFamily="2" charset="-78"/>
              </a:rPr>
              <a:t>Brain </a:t>
            </a:r>
            <a:r>
              <a:rPr lang="en-US" dirty="0" err="1">
                <a:latin typeface="Alexandria SemiBold" pitchFamily="2" charset="-78"/>
                <a:cs typeface="Alexandria SemiBold" pitchFamily="2" charset="-78"/>
              </a:rPr>
              <a:t>Corroll</a:t>
            </a:r>
            <a:r>
              <a:rPr lang="en-US" dirty="0">
                <a:latin typeface="Alexandria SemiBold" pitchFamily="2" charset="-78"/>
                <a:cs typeface="Alexandria SemiBold" pitchFamily="2" charset="-78"/>
              </a:rPr>
              <a:t>, Writing For Digital Media, 2</a:t>
            </a:r>
            <a:r>
              <a:rPr lang="en-US" baseline="30000" dirty="0">
                <a:latin typeface="Alexandria SemiBold" pitchFamily="2" charset="-78"/>
                <a:cs typeface="Alexandria SemiBold" pitchFamily="2" charset="-78"/>
              </a:rPr>
              <a:t>st</a:t>
            </a:r>
            <a:r>
              <a:rPr lang="en-US" dirty="0">
                <a:latin typeface="Alexandria SemiBold" pitchFamily="2" charset="-78"/>
                <a:cs typeface="Alexandria SemiBold" pitchFamily="2" charset="-78"/>
              </a:rPr>
              <a:t>.ed. , New York: Routledge, 2020</a:t>
            </a:r>
            <a:r>
              <a:rPr lang="en-US" dirty="0" smtClean="0">
                <a:latin typeface="Alexandria SemiBold" pitchFamily="2" charset="-78"/>
                <a:cs typeface="Alexandria SemiBold" pitchFamily="2" charset="-78"/>
              </a:rPr>
              <a:t>.</a:t>
            </a:r>
          </a:p>
          <a:p>
            <a:pPr marL="342900" indent="-342900" algn="l">
              <a:lnSpc>
                <a:spcPct val="150000"/>
              </a:lnSpc>
              <a:spcAft>
                <a:spcPts val="800"/>
              </a:spcAft>
              <a:buFont typeface="+mj-lt"/>
              <a:buAutoNum type="arabicPeriod"/>
              <a:defRPr/>
            </a:pPr>
            <a:r>
              <a:rPr lang="en-US" dirty="0" smtClean="0">
                <a:latin typeface="Alexandria SemiBold" pitchFamily="2" charset="-78"/>
                <a:cs typeface="Alexandria SemiBold" pitchFamily="2" charset="-78"/>
              </a:rPr>
              <a:t>Vinay M. , The Role of Newspaper caricature, International Journal of Research Publication and Reviews, Vol. 3, No. 1 , Jan. 2022, pp. 494-496.</a:t>
            </a:r>
            <a:endParaRPr lang="ar-SA" dirty="0">
              <a:latin typeface="Alexandria SemiBold" pitchFamily="2" charset="-78"/>
              <a:cs typeface="Alexandria SemiBold" pitchFamily="2" charset="-78"/>
            </a:endParaRPr>
          </a:p>
        </p:txBody>
      </p:sp>
      <p:sp>
        <p:nvSpPr>
          <p:cNvPr id="8" name="TextBox 7">
            <a:extLst>
              <a:ext uri="{FF2B5EF4-FFF2-40B4-BE49-F238E27FC236}">
                <a16:creationId xmlns:a16="http://schemas.microsoft.com/office/drawing/2014/main" id="{F9A80F9F-74DB-1D57-04E8-E20E92A09B0A}"/>
              </a:ext>
            </a:extLst>
          </p:cNvPr>
          <p:cNvSpPr txBox="1"/>
          <p:nvPr/>
        </p:nvSpPr>
        <p:spPr>
          <a:xfrm>
            <a:off x="2737647" y="423971"/>
            <a:ext cx="5728936" cy="747705"/>
          </a:xfrm>
          <a:prstGeom prst="rect">
            <a:avLst/>
          </a:prstGeom>
          <a:noFill/>
        </p:spPr>
        <p:txBody>
          <a:bodyPr wrap="square" rtlCol="0">
            <a:spAutoFit/>
          </a:bodyPr>
          <a:lstStyle/>
          <a:p>
            <a:pPr marL="342900" lvl="0" indent="-342900" algn="ctr" rtl="1">
              <a:lnSpc>
                <a:spcPct val="150000"/>
              </a:lnSpc>
              <a:spcAft>
                <a:spcPts val="800"/>
              </a:spcAft>
              <a:buFont typeface="Wingdings" panose="05000000000000000000" pitchFamily="2" charset="2"/>
              <a:buChar char="Ø"/>
              <a:defRPr/>
            </a:pPr>
            <a:r>
              <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المصادر والمراجع:</a:t>
            </a:r>
          </a:p>
        </p:txBody>
      </p:sp>
    </p:spTree>
    <p:extLst>
      <p:ext uri="{BB962C8B-B14F-4D97-AF65-F5344CB8AC3E}">
        <p14:creationId xmlns:p14="http://schemas.microsoft.com/office/powerpoint/2010/main" val="375805971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mc:AlternateContent xmlns:mc="http://schemas.openxmlformats.org/markup-compatibility/2006" xmlns:p14="http://schemas.microsoft.com/office/powerpoint/2010/main">
        <mc:Choice Requires="p14">
          <p:contentPart p14:bwMode="auto" r:id="rId8">
            <p14:nvContentPartPr>
              <p14:cNvPr id="3" name="Ink 2"/>
              <p14:cNvContentPartPr/>
              <p14:nvPr/>
            </p14:nvContentPartPr>
            <p14:xfrm>
              <a:off x="11278080" y="151920"/>
              <a:ext cx="360" cy="360"/>
            </p14:xfrm>
          </p:contentPart>
        </mc:Choice>
        <mc:Fallback xmlns="">
          <p:pic>
            <p:nvPicPr>
              <p:cNvPr id="3" name="Ink 2"/>
              <p:cNvPicPr/>
              <p:nvPr/>
            </p:nvPicPr>
            <p:blipFill>
              <a:blip r:embed="rId9"/>
              <a:stretch>
                <a:fillRect/>
              </a:stretch>
            </p:blipFill>
            <p:spPr>
              <a:xfrm>
                <a:off x="11268720" y="142560"/>
                <a:ext cx="19080" cy="1908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4" name="Ink 3"/>
              <p14:cNvContentPartPr/>
              <p14:nvPr/>
            </p14:nvContentPartPr>
            <p14:xfrm>
              <a:off x="10626480" y="142920"/>
              <a:ext cx="625320" cy="2152440"/>
            </p14:xfrm>
          </p:contentPart>
        </mc:Choice>
        <mc:Fallback xmlns="">
          <p:pic>
            <p:nvPicPr>
              <p:cNvPr id="4" name="Ink 3"/>
              <p:cNvPicPr/>
              <p:nvPr/>
            </p:nvPicPr>
            <p:blipFill>
              <a:blip r:embed="rId11"/>
              <a:stretch>
                <a:fillRect/>
              </a:stretch>
            </p:blipFill>
            <p:spPr>
              <a:xfrm>
                <a:off x="10617120" y="133560"/>
                <a:ext cx="644040" cy="2171160"/>
              </a:xfrm>
              <a:prstGeom prst="rect">
                <a:avLst/>
              </a:prstGeom>
            </p:spPr>
          </p:pic>
        </mc:Fallback>
      </mc:AlternateContent>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51077</TotalTime>
  <Words>4230</Words>
  <Application>Microsoft Office PowerPoint</Application>
  <PresentationFormat>Widescreen</PresentationFormat>
  <Paragraphs>342</Paragraphs>
  <Slides>45</Slides>
  <Notes>14</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45</vt:i4>
      </vt:variant>
    </vt:vector>
  </HeadingPairs>
  <TitlesOfParts>
    <vt:vector size="59" baseType="lpstr">
      <vt:lpstr>Adobe Arabic</vt:lpstr>
      <vt:lpstr>Adobe Caslon Pro</vt:lpstr>
      <vt:lpstr>Alexandria Black</vt:lpstr>
      <vt:lpstr>Alexandria ExtraBold</vt:lpstr>
      <vt:lpstr>Alexandria Medium</vt:lpstr>
      <vt:lpstr>Alexandria SemiBold</vt:lpstr>
      <vt:lpstr>Arial</vt:lpstr>
      <vt:lpstr>Calibri</vt:lpstr>
      <vt:lpstr>Calibri Light</vt:lpstr>
      <vt:lpstr>Courier New</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2208</cp:revision>
  <dcterms:created xsi:type="dcterms:W3CDTF">2023-04-29T09:08:23Z</dcterms:created>
  <dcterms:modified xsi:type="dcterms:W3CDTF">2024-07-25T17:37:05Z</dcterms:modified>
</cp:coreProperties>
</file>