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3"/>
  </p:notesMasterIdLst>
  <p:sldIdLst>
    <p:sldId id="515" r:id="rId2"/>
    <p:sldId id="653" r:id="rId3"/>
    <p:sldId id="507" r:id="rId4"/>
    <p:sldId id="516" r:id="rId5"/>
    <p:sldId id="703" r:id="rId6"/>
    <p:sldId id="542" r:id="rId7"/>
    <p:sldId id="698" r:id="rId8"/>
    <p:sldId id="670" r:id="rId9"/>
    <p:sldId id="671" r:id="rId10"/>
    <p:sldId id="672" r:id="rId11"/>
    <p:sldId id="669" r:id="rId12"/>
    <p:sldId id="688" r:id="rId13"/>
    <p:sldId id="667" r:id="rId14"/>
    <p:sldId id="675" r:id="rId15"/>
    <p:sldId id="699" r:id="rId16"/>
    <p:sldId id="656" r:id="rId17"/>
    <p:sldId id="681" r:id="rId18"/>
    <p:sldId id="701" r:id="rId19"/>
    <p:sldId id="702" r:id="rId20"/>
    <p:sldId id="696" r:id="rId21"/>
    <p:sldId id="666" r:id="rId22"/>
    <p:sldId id="690" r:id="rId23"/>
    <p:sldId id="691" r:id="rId24"/>
    <p:sldId id="692" r:id="rId25"/>
    <p:sldId id="693" r:id="rId26"/>
    <p:sldId id="694" r:id="rId27"/>
    <p:sldId id="687" r:id="rId28"/>
    <p:sldId id="695" r:id="rId29"/>
    <p:sldId id="661" r:id="rId30"/>
    <p:sldId id="655" r:id="rId31"/>
    <p:sldId id="654" r:id="rId32"/>
  </p:sldIdLst>
  <p:sldSz cx="12192000" cy="6858000"/>
  <p:notesSz cx="6858000" cy="9144000"/>
  <p:defaultTextStyle>
    <a:defPPr>
      <a:defRPr lang="ar-J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ward kloub" initials="wk" lastIdx="1" clrIdx="0">
    <p:extLst>
      <p:ext uri="{19B8F6BF-5375-455C-9EA6-DF929625EA0E}">
        <p15:presenceInfo xmlns:p15="http://schemas.microsoft.com/office/powerpoint/2012/main" userId="99f2625cbb8427da"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443" autoAdjust="0"/>
    <p:restoredTop sz="94660"/>
  </p:normalViewPr>
  <p:slideViewPr>
    <p:cSldViewPr snapToGrid="0">
      <p:cViewPr varScale="1">
        <p:scale>
          <a:sx n="86" d="100"/>
          <a:sy n="86" d="100"/>
        </p:scale>
        <p:origin x="403" y="82"/>
      </p:cViewPr>
      <p:guideLst/>
    </p:cSldViewPr>
  </p:slideViewPr>
  <p:notesTextViewPr>
    <p:cViewPr>
      <p:scale>
        <a:sx n="1" d="1"/>
        <a:sy n="1" d="1"/>
      </p:scale>
      <p:origin x="0" y="0"/>
    </p:cViewPr>
  </p:notesTextViewPr>
  <p:sorterViewPr>
    <p:cViewPr>
      <p:scale>
        <a:sx n="100" d="100"/>
        <a:sy n="100" d="100"/>
      </p:scale>
      <p:origin x="0" y="-6019"/>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commentAuthors" Target="commentAuthor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JO"/>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l">
              <a:defRPr sz="1200"/>
            </a:lvl1pPr>
          </a:lstStyle>
          <a:p>
            <a:fld id="{9CBE7961-B0C0-43D5-8150-F4B7717528CD}" type="datetimeFigureOut">
              <a:rPr lang="ar-JO" smtClean="0"/>
              <a:t>16/05/1445</a:t>
            </a:fld>
            <a:endParaRPr lang="ar-JO"/>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ar-JO"/>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ar-JO"/>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r">
              <a:defRPr sz="1200"/>
            </a:lvl1pPr>
          </a:lstStyle>
          <a:p>
            <a:endParaRPr lang="ar-JO"/>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l">
              <a:defRPr sz="1200"/>
            </a:lvl1pPr>
          </a:lstStyle>
          <a:p>
            <a:fld id="{F33C1C7F-4BBD-4F53-B03D-7231494A3442}" type="slidenum">
              <a:rPr lang="ar-JO" smtClean="0"/>
              <a:t>‹#›</a:t>
            </a:fld>
            <a:endParaRPr lang="ar-JO"/>
          </a:p>
        </p:txBody>
      </p:sp>
    </p:spTree>
    <p:extLst>
      <p:ext uri="{BB962C8B-B14F-4D97-AF65-F5344CB8AC3E}">
        <p14:creationId xmlns:p14="http://schemas.microsoft.com/office/powerpoint/2010/main" val="20874109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8874731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7034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슬라이드 이미지 개체 틀 1"/>
          <p:cNvSpPr>
            <a:spLocks noGrp="1" noRot="1" noChangeAspect="1"/>
          </p:cNvSpPr>
          <p:nvPr>
            <p:ph type="sldImg"/>
          </p:nvPr>
        </p:nvSpPr>
        <p:spPr/>
      </p:sp>
      <p:sp>
        <p:nvSpPr>
          <p:cNvPr id="3" name="슬라이드 노트 개체 틀 2"/>
          <p:cNvSpPr>
            <a:spLocks noGrp="1"/>
          </p:cNvSpPr>
          <p:nvPr>
            <p:ph type="body" idx="1"/>
          </p:nvPr>
        </p:nvSpPr>
        <p:spPr/>
        <p:txBody>
          <a:bodyPr/>
          <a:lstStyle/>
          <a:p>
            <a:endParaRPr lang="ko-KR" altLang="en-US" dirty="0"/>
          </a:p>
        </p:txBody>
      </p:sp>
      <p:sp>
        <p:nvSpPr>
          <p:cNvPr id="4" name="슬라이드 번호 개체 틀 3"/>
          <p:cNvSpPr>
            <a:spLocks noGrp="1"/>
          </p:cNvSpPr>
          <p:nvPr>
            <p:ph type="sldNum" sz="quarter" idx="10"/>
          </p:nvPr>
        </p:nvSpPr>
        <p:spPr/>
        <p:txBody>
          <a:bodyPr/>
          <a:lstStyle/>
          <a:p>
            <a:fld id="{1C794226-DCFC-4059-B351-D1AEFFD67F25}" type="slidenum">
              <a:rPr lang="en-US" smtClean="0"/>
              <a:t>31</a:t>
            </a:fld>
            <a:endParaRPr lang="en-US" dirty="0"/>
          </a:p>
        </p:txBody>
      </p:sp>
    </p:spTree>
    <p:extLst>
      <p:ext uri="{BB962C8B-B14F-4D97-AF65-F5344CB8AC3E}">
        <p14:creationId xmlns:p14="http://schemas.microsoft.com/office/powerpoint/2010/main" val="17305730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image" Target="../media/image4.jpg"/><Relationship Id="rId1" Type="http://schemas.openxmlformats.org/officeDocument/2006/relationships/slideMaster" Target="../slideMasters/slideMaster1.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image" Target="../media/image11.png"/></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52872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36637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81395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2812295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31583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283136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490560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37843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953780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386786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8545612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67763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790295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35933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502218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38167630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400"/>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2556191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11/28/2023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29113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5" r:id="rId14"/>
    <p:sldLayoutId id="2147483676" r:id="rId15"/>
    <p:sldLayoutId id="2147483700" r:id="rId16"/>
    <p:sldLayoutId id="2147483701"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13.jpg"/><Relationship Id="rId4" Type="http://schemas.openxmlformats.org/officeDocument/2006/relationships/image" Target="../media/image12.png"/></Relationships>
</file>

<file path=ppt/slides/_rels/slide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slideLayout" Target="../slideLayouts/slideLayout15.xml"/><Relationship Id="rId1" Type="http://schemas.openxmlformats.org/officeDocument/2006/relationships/tags" Target="../tags/tag1.xml"/></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2.png"/><Relationship Id="rId1" Type="http://schemas.openxmlformats.org/officeDocument/2006/relationships/slideLayout" Target="../slideLayouts/slideLayout15.xml"/><Relationship Id="rId4" Type="http://schemas.microsoft.com/office/2007/relationships/hdphoto" Target="../media/hdphoto1.wdp"/></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15.xml"/><Relationship Id="rId4" Type="http://schemas.openxmlformats.org/officeDocument/2006/relationships/image" Target="../media/image12.png"/></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2.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22.jpeg"/><Relationship Id="rId7" Type="http://schemas.openxmlformats.org/officeDocument/2006/relationships/image" Target="../media/image25.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24.png"/><Relationship Id="rId5" Type="http://schemas.microsoft.com/office/2007/relationships/hdphoto" Target="../media/hdphoto2.wdp"/><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image" Target="../media/image26.png"/><Relationship Id="rId7" Type="http://schemas.openxmlformats.org/officeDocument/2006/relationships/image" Target="../media/image25.svg"/><Relationship Id="rId2" Type="http://schemas.openxmlformats.org/officeDocument/2006/relationships/notesSlide" Target="../notesSlides/notesSlide3.xml"/><Relationship Id="rId1" Type="http://schemas.openxmlformats.org/officeDocument/2006/relationships/slideLayout" Target="../slideLayouts/slideLayout16.xml"/><Relationship Id="rId6" Type="http://schemas.openxmlformats.org/officeDocument/2006/relationships/image" Target="../media/image24.png"/><Relationship Id="rId5" Type="http://schemas.openxmlformats.org/officeDocument/2006/relationships/image" Target="../media/image12.png"/><Relationship Id="rId4" Type="http://schemas.microsoft.com/office/2007/relationships/hdphoto" Target="../media/hdphoto3.wdp"/></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a16="http://schemas.microsoft.com/office/drawing/2014/main" id="{3DCC2A7E-4E6F-BB97-13D0-0AA6AB2F93D5}"/>
              </a:ext>
            </a:extLst>
          </p:cNvPr>
          <p:cNvSpPr/>
          <p:nvPr/>
        </p:nvSpPr>
        <p:spPr>
          <a:xfrm>
            <a:off x="5554197" y="-172354"/>
            <a:ext cx="6736926" cy="68580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0" name="TextBox 29">
            <a:extLst>
              <a:ext uri="{FF2B5EF4-FFF2-40B4-BE49-F238E27FC236}">
                <a16:creationId xmlns:a16="http://schemas.microsoft.com/office/drawing/2014/main" id="{1BBD67B8-DB49-942C-018D-7F74C671F260}"/>
              </a:ext>
            </a:extLst>
          </p:cNvPr>
          <p:cNvSpPr txBox="1"/>
          <p:nvPr/>
        </p:nvSpPr>
        <p:spPr>
          <a:xfrm>
            <a:off x="1105197" y="3794396"/>
            <a:ext cx="2758556" cy="461665"/>
          </a:xfrm>
          <a:prstGeom prst="rect">
            <a:avLst/>
          </a:prstGeom>
          <a:noFill/>
        </p:spPr>
        <p:txBody>
          <a:bodyPr wrap="square" rtlCol="0">
            <a:spAutoFit/>
          </a:bodyPr>
          <a:lstStyle/>
          <a:p>
            <a:pPr lvl="0">
              <a:buClrTx/>
              <a:defRPr/>
            </a:pPr>
            <a:r>
              <a:rPr lang="ar-JO" sz="2400" b="1" kern="1200" dirty="0">
                <a:solidFill>
                  <a:prstClr val="white"/>
                </a:solidFill>
                <a:latin typeface="Times New Roman" panose="02020603050405020304" pitchFamily="18" charset="0"/>
                <a:ea typeface="+mn-ea"/>
                <a:cs typeface="Times New Roman" panose="02020603050405020304" pitchFamily="18" charset="0"/>
              </a:rPr>
              <a:t>ريادة الأعمال والابتكار </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79376" y="2253649"/>
            <a:ext cx="4099840" cy="1323439"/>
          </a:xfrm>
          <a:prstGeom prst="rect">
            <a:avLst/>
          </a:prstGeom>
          <a:noFill/>
        </p:spPr>
        <p:txBody>
          <a:bodyPr wrap="none" rtlCol="0">
            <a:spAutoFit/>
          </a:bodyPr>
          <a:lstStyle/>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Entrepreneurship</a:t>
            </a:r>
          </a:p>
          <a:p>
            <a:pPr lvl="0">
              <a:buClrTx/>
              <a:defRPr/>
            </a:pPr>
            <a:r>
              <a:rPr lang="en-US" sz="4000" b="1" kern="1200" dirty="0">
                <a:solidFill>
                  <a:srgbClr val="00B0F0"/>
                </a:solidFill>
                <a:latin typeface="Times New Roman" panose="02020603050405020304" pitchFamily="18" charset="0"/>
                <a:ea typeface="+mn-ea"/>
                <a:cs typeface="Times New Roman" panose="02020603050405020304" pitchFamily="18" charset="0"/>
              </a:rPr>
              <a:t>and Innovation</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14" name="Oval 13">
            <a:extLst>
              <a:ext uri="{FF2B5EF4-FFF2-40B4-BE49-F238E27FC236}">
                <a16:creationId xmlns:a16="http://schemas.microsoft.com/office/drawing/2014/main" id="{46F3C90B-EB3F-EA91-08C5-03400C278827}"/>
              </a:ext>
            </a:extLst>
          </p:cNvPr>
          <p:cNvSpPr/>
          <p:nvPr/>
        </p:nvSpPr>
        <p:spPr>
          <a:xfrm>
            <a:off x="5582945" y="-76920"/>
            <a:ext cx="6609055" cy="6593215"/>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Rectangle 1">
            <a:extLst>
              <a:ext uri="{FF2B5EF4-FFF2-40B4-BE49-F238E27FC236}">
                <a16:creationId xmlns:a16="http://schemas.microsoft.com/office/drawing/2014/main" id="{EEA687B6-2620-40CA-B72B-287E249DA520}"/>
              </a:ext>
            </a:extLst>
          </p:cNvPr>
          <p:cNvSpPr/>
          <p:nvPr/>
        </p:nvSpPr>
        <p:spPr>
          <a:xfrm>
            <a:off x="88603" y="4473369"/>
            <a:ext cx="5474576" cy="461665"/>
          </a:xfrm>
          <a:prstGeom prst="rect">
            <a:avLst/>
          </a:prstGeom>
        </p:spPr>
        <p:txBody>
          <a:bodyPr wrap="none">
            <a:spAutoFit/>
          </a:body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GB" sz="2400" b="0"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Prepared by </a:t>
            </a:r>
            <a:r>
              <a:rPr kumimoji="0" lang="en-GB" sz="2400" b="1" i="0" u="none" strike="noStrike" kern="0" cap="none" spc="0" normalizeH="0" baseline="0" noProof="0" dirty="0">
                <a:ln>
                  <a:noFill/>
                </a:ln>
                <a:solidFill>
                  <a:schemeClr val="bg1"/>
                </a:solidFill>
                <a:effectLst/>
                <a:uLnTx/>
                <a:uFillTx/>
                <a:latin typeface="Tajawal Medium"/>
                <a:ea typeface="Tajawal Medium"/>
                <a:cs typeface="Tajawal Medium"/>
                <a:sym typeface="Tajawal Medium"/>
              </a:rPr>
              <a:t>Dr.Warda Mahmoud Kloub </a:t>
            </a:r>
            <a:endParaRPr kumimoji="0" lang="en-GB" sz="1800" b="1" i="0" u="none" strike="noStrike" kern="0" cap="none" spc="0" normalizeH="0" baseline="0" noProof="0" dirty="0">
              <a:ln>
                <a:noFill/>
              </a:ln>
              <a:solidFill>
                <a:schemeClr val="bg1"/>
              </a:solidFill>
              <a:effectLst/>
              <a:uLnTx/>
              <a:uFillTx/>
            </a:endParaRPr>
          </a:p>
        </p:txBody>
      </p:sp>
      <p:sp>
        <p:nvSpPr>
          <p:cNvPr id="12" name="Google Shape;110;p1">
            <a:extLst>
              <a:ext uri="{FF2B5EF4-FFF2-40B4-BE49-F238E27FC236}">
                <a16:creationId xmlns:a16="http://schemas.microsoft.com/office/drawing/2014/main" id="{47857509-E50B-4B09-80FB-055DBAF7DE4F}"/>
              </a:ext>
            </a:extLst>
          </p:cNvPr>
          <p:cNvSpPr/>
          <p:nvPr/>
        </p:nvSpPr>
        <p:spPr>
          <a:xfrm>
            <a:off x="587987" y="6000379"/>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400" b="1">
                <a:solidFill>
                  <a:srgbClr val="2D3956"/>
                </a:solidFill>
                <a:latin typeface="Tajawal Medium"/>
                <a:ea typeface="Tajawal Medium"/>
                <a:cs typeface="Tajawal Medium"/>
                <a:sym typeface="Tajawal Medium"/>
              </a:rPr>
              <a:t>LDR 725</a:t>
            </a:r>
            <a:endParaRPr lang="en-US" sz="2400" b="1" dirty="0">
              <a:solidFill>
                <a:srgbClr val="2D3956"/>
              </a:solidFill>
              <a:latin typeface="Tajawal Medium"/>
              <a:ea typeface="Tajawal Medium"/>
              <a:cs typeface="Tajawal Medium"/>
              <a:sym typeface="Tajawal Medium"/>
            </a:endParaRPr>
          </a:p>
        </p:txBody>
      </p:sp>
      <p:sp>
        <p:nvSpPr>
          <p:cNvPr id="13" name="Google Shape;110;p1">
            <a:extLst>
              <a:ext uri="{FF2B5EF4-FFF2-40B4-BE49-F238E27FC236}">
                <a16:creationId xmlns:a16="http://schemas.microsoft.com/office/drawing/2014/main" id="{1485C054-4263-4338-A210-8A1804994357}"/>
              </a:ext>
            </a:extLst>
          </p:cNvPr>
          <p:cNvSpPr/>
          <p:nvPr/>
        </p:nvSpPr>
        <p:spPr>
          <a:xfrm>
            <a:off x="562376" y="518720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800" b="1" dirty="0">
                <a:solidFill>
                  <a:srgbClr val="2D3956"/>
                </a:solidFill>
                <a:latin typeface="Tajawal Medium"/>
                <a:ea typeface="Tajawal Medium"/>
                <a:cs typeface="Tajawal Medium"/>
                <a:sym typeface="Tajawal Medium"/>
              </a:rPr>
              <a:t>Lecture 9</a:t>
            </a:r>
            <a:endParaRPr lang="en-US" dirty="0"/>
          </a:p>
        </p:txBody>
      </p:sp>
      <p:sp>
        <p:nvSpPr>
          <p:cNvPr id="17" name="TextBox 16">
            <a:extLst>
              <a:ext uri="{FF2B5EF4-FFF2-40B4-BE49-F238E27FC236}">
                <a16:creationId xmlns:a16="http://schemas.microsoft.com/office/drawing/2014/main" id="{E766F6C3-FA2D-4877-8DEB-3619E4B6295F}"/>
              </a:ext>
            </a:extLst>
          </p:cNvPr>
          <p:cNvSpPr txBox="1"/>
          <p:nvPr/>
        </p:nvSpPr>
        <p:spPr>
          <a:xfrm>
            <a:off x="7614560" y="606490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925839799"/>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CA1FA4F7-5093-B43F-7160-E407386F60AB}"/>
              </a:ext>
            </a:extLst>
          </p:cNvPr>
          <p:cNvSpPr>
            <a:spLocks noGrp="1"/>
          </p:cNvSpPr>
          <p:nvPr>
            <p:ph type="pic" sz="quarter" idx="10"/>
          </p:nvPr>
        </p:nvSpPr>
        <p:spPr>
          <a:xfrm>
            <a:off x="205274" y="93306"/>
            <a:ext cx="6826250" cy="6858000"/>
          </a:xfrm>
          <a:prstGeom prst="ellipse">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ko-KR" altLang="en-US" sz="1200" b="0"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6" name="Hexagon 5">
            <a:extLst>
              <a:ext uri="{FF2B5EF4-FFF2-40B4-BE49-F238E27FC236}">
                <a16:creationId xmlns:a16="http://schemas.microsoft.com/office/drawing/2014/main" id="{B2D40193-BC8F-8BE6-85B0-CA54D619CC8C}"/>
              </a:ext>
            </a:extLst>
          </p:cNvPr>
          <p:cNvSpPr/>
          <p:nvPr/>
        </p:nvSpPr>
        <p:spPr>
          <a:xfrm>
            <a:off x="8085589" y="3228391"/>
            <a:ext cx="3307381" cy="587829"/>
          </a:xfrm>
          <a:prstGeom prst="hexagon">
            <a:avLst/>
          </a:prstGeom>
          <a:solidFill>
            <a:srgbClr val="00B0F0"/>
          </a:solidFill>
          <a:ln w="635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lang="ar-JO" altLang="ko-KR" sz="2400" b="1" dirty="0">
                <a:solidFill>
                  <a:srgbClr val="333333"/>
                </a:solidFill>
                <a:latin typeface="Arial" panose="020B0604020202020204" pitchFamily="34" charset="0"/>
                <a:cs typeface="Simplified Arabic" panose="02020603050405020304" pitchFamily="18" charset="-78"/>
              </a:rPr>
              <a:t>مراجعة للمحاضرة السابقة</a:t>
            </a:r>
            <a:endParaRPr kumimoji="0" lang="ko-KR" altLang="en-US" sz="2400" b="1" i="0" u="none" strike="noStrike" kern="1200" cap="none" spc="0" normalizeH="0" baseline="0" noProof="0" dirty="0">
              <a:ln>
                <a:noFill/>
              </a:ln>
              <a:solidFill>
                <a:prstClr val="white"/>
              </a:solidFill>
              <a:effectLst/>
              <a:uLnTx/>
              <a:uFillTx/>
              <a:latin typeface="Calibri" panose="020F0502020204030204"/>
              <a:ea typeface="맑은 고딕" panose="020B0503020000020004" pitchFamily="34" charset="-127"/>
              <a:cs typeface="+mn-cs"/>
            </a:endParaRPr>
          </a:p>
        </p:txBody>
      </p:sp>
      <p:sp>
        <p:nvSpPr>
          <p:cNvPr id="7" name="Oval 6">
            <a:extLst>
              <a:ext uri="{FF2B5EF4-FFF2-40B4-BE49-F238E27FC236}">
                <a16:creationId xmlns:a16="http://schemas.microsoft.com/office/drawing/2014/main" id="{EB5DEFF4-F4A2-84CA-5F58-D68984CCAE65}"/>
              </a:ext>
            </a:extLst>
          </p:cNvPr>
          <p:cNvSpPr/>
          <p:nvPr/>
        </p:nvSpPr>
        <p:spPr>
          <a:xfrm>
            <a:off x="929840" y="451397"/>
            <a:ext cx="6609055" cy="6593215"/>
          </a:xfrm>
          <a:prstGeom prst="ellipse">
            <a:avLst/>
          </a:prstGeom>
          <a:blipFill>
            <a:blip r:embed="rId2"/>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pic>
        <p:nvPicPr>
          <p:cNvPr id="8" name="Picture 7">
            <a:extLst>
              <a:ext uri="{FF2B5EF4-FFF2-40B4-BE49-F238E27FC236}">
                <a16:creationId xmlns:a16="http://schemas.microsoft.com/office/drawing/2014/main" id="{4F5EED91-A24F-8F64-DACE-BEEE388E89B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09430" y="-79757"/>
            <a:ext cx="2773532" cy="1106124"/>
          </a:xfrm>
          <a:prstGeom prst="rect">
            <a:avLst/>
          </a:prstGeom>
        </p:spPr>
      </p:pic>
    </p:spTree>
    <p:extLst>
      <p:ext uri="{BB962C8B-B14F-4D97-AF65-F5344CB8AC3E}">
        <p14:creationId xmlns:p14="http://schemas.microsoft.com/office/powerpoint/2010/main" val="8630718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951328" cy="47678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sym typeface="Aria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245663" cy="9094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sym typeface="Arial"/>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047728" y="1072381"/>
            <a:ext cx="1034822" cy="64633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rPr>
              <a:t>Lecture 9</a:t>
            </a:r>
            <a:endParaRPr kumimoji="0" lang="en-US" sz="2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Arial"/>
                <a:sym typeface="Arial"/>
              </a:rPr>
              <a:t>www.midocean.ae</a:t>
            </a:r>
          </a:p>
        </p:txBody>
      </p:sp>
      <p:sp>
        <p:nvSpPr>
          <p:cNvPr id="4" name="Rectangle 3">
            <a:extLst>
              <a:ext uri="{FF2B5EF4-FFF2-40B4-BE49-F238E27FC236}">
                <a16:creationId xmlns:a16="http://schemas.microsoft.com/office/drawing/2014/main" id="{DD23E63E-44BA-49AC-B6DB-24E02487F651}"/>
              </a:ext>
            </a:extLst>
          </p:cNvPr>
          <p:cNvSpPr/>
          <p:nvPr/>
        </p:nvSpPr>
        <p:spPr>
          <a:xfrm>
            <a:off x="3666489" y="278873"/>
            <a:ext cx="4859022" cy="523220"/>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GB"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rPr>
              <a:t>Master of Educational Leadership</a:t>
            </a:r>
            <a:endParaRPr kumimoji="0" lang="ar-JO" sz="2800" b="1" i="0" u="none" strike="noStrike" kern="0" cap="none" spc="0" normalizeH="0" baseline="0" noProof="0" dirty="0">
              <a:ln>
                <a:noFill/>
              </a:ln>
              <a:solidFill>
                <a:prstClr val="white"/>
              </a:solidFill>
              <a:effectLst/>
              <a:uLnTx/>
              <a:uFillTx/>
              <a:latin typeface="Bahnschrift SemiBold SemiConden" pitchFamily="34" charset="0"/>
              <a:ea typeface="Calibri"/>
              <a:cs typeface="Calibri"/>
              <a:sym typeface="Calibri"/>
            </a:endParaRPr>
          </a:p>
        </p:txBody>
      </p:sp>
      <p:graphicFrame>
        <p:nvGraphicFramePr>
          <p:cNvPr id="13" name="Table 12">
            <a:extLst>
              <a:ext uri="{FF2B5EF4-FFF2-40B4-BE49-F238E27FC236}">
                <a16:creationId xmlns:a16="http://schemas.microsoft.com/office/drawing/2014/main" id="{CED2F609-DB51-4F21-B496-75769D481379}"/>
              </a:ext>
            </a:extLst>
          </p:cNvPr>
          <p:cNvGraphicFramePr>
            <a:graphicFrameLocks noGrp="1"/>
          </p:cNvGraphicFramePr>
          <p:nvPr>
            <p:extLst>
              <p:ext uri="{D42A27DB-BD31-4B8C-83A1-F6EECF244321}">
                <p14:modId xmlns:p14="http://schemas.microsoft.com/office/powerpoint/2010/main" val="3502186940"/>
              </p:ext>
            </p:extLst>
          </p:nvPr>
        </p:nvGraphicFramePr>
        <p:xfrm>
          <a:off x="2044243" y="1961533"/>
          <a:ext cx="8175957" cy="4322890"/>
        </p:xfrm>
        <a:graphic>
          <a:graphicData uri="http://schemas.openxmlformats.org/drawingml/2006/table">
            <a:tbl>
              <a:tblPr rtl="1" firstRow="1" firstCol="1" bandRow="1">
                <a:tableStyleId>{7DF18680-E054-41AD-8BC1-D1AEF772440D}</a:tableStyleId>
              </a:tblPr>
              <a:tblGrid>
                <a:gridCol w="1657225">
                  <a:extLst>
                    <a:ext uri="{9D8B030D-6E8A-4147-A177-3AD203B41FA5}">
                      <a16:colId xmlns:a16="http://schemas.microsoft.com/office/drawing/2014/main" val="4142590085"/>
                    </a:ext>
                  </a:extLst>
                </a:gridCol>
                <a:gridCol w="6518732">
                  <a:extLst>
                    <a:ext uri="{9D8B030D-6E8A-4147-A177-3AD203B41FA5}">
                      <a16:colId xmlns:a16="http://schemas.microsoft.com/office/drawing/2014/main" val="1720857320"/>
                    </a:ext>
                  </a:extLst>
                </a:gridCol>
              </a:tblGrid>
              <a:tr h="368319">
                <a:tc>
                  <a:txBody>
                    <a:bodyPr/>
                    <a:lstStyle/>
                    <a:p>
                      <a:pPr algn="ctr" rtl="1">
                        <a:lnSpc>
                          <a:spcPct val="115000"/>
                        </a:lnSpc>
                        <a:spcAft>
                          <a:spcPts val="0"/>
                        </a:spcAft>
                      </a:pPr>
                      <a:r>
                        <a:rPr lang="ar-SA" sz="2400" b="1" dirty="0">
                          <a:solidFill>
                            <a:schemeClr val="tx1"/>
                          </a:solidFill>
                          <a:effectLst/>
                        </a:rPr>
                        <a:t>المحاضرة</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tc>
                  <a:txBody>
                    <a:bodyPr/>
                    <a:lstStyle/>
                    <a:p>
                      <a:pPr algn="ctr" rtl="1">
                        <a:lnSpc>
                          <a:spcPct val="115000"/>
                        </a:lnSpc>
                        <a:spcAft>
                          <a:spcPts val="0"/>
                        </a:spcAft>
                      </a:pPr>
                      <a:r>
                        <a:rPr lang="ar-SA" sz="2400" b="1" dirty="0">
                          <a:solidFill>
                            <a:schemeClr val="tx1"/>
                          </a:solidFill>
                          <a:effectLst/>
                        </a:rPr>
                        <a:t>الموضوع</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500588114"/>
                  </a:ext>
                </a:extLst>
              </a:tr>
              <a:tr h="376706">
                <a:tc>
                  <a:txBody>
                    <a:bodyPr/>
                    <a:lstStyle/>
                    <a:p>
                      <a:pPr marL="0" lvl="0" indent="0" algn="ctr" rtl="1">
                        <a:lnSpc>
                          <a:spcPct val="115000"/>
                        </a:lnSpc>
                        <a:spcAft>
                          <a:spcPts val="0"/>
                        </a:spcAft>
                        <a:buFont typeface="Arial" panose="020B0604020202020204" pitchFamily="34" charset="0"/>
                        <a:buNone/>
                      </a:pPr>
                      <a:r>
                        <a:rPr lang="en-US" sz="2400" b="1" dirty="0">
                          <a:solidFill>
                            <a:schemeClr val="tx1"/>
                          </a:solidFill>
                          <a:effectLst/>
                        </a:rPr>
                        <a:t>1</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pPr>
                      <a:r>
                        <a:rPr lang="ar-JO" sz="2400" b="1" dirty="0">
                          <a:effectLst/>
                        </a:rPr>
                        <a:t>مفهوم الإبداع والابتكار</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extLst>
                  <a:ext uri="{0D108BD9-81ED-4DB2-BD59-A6C34878D82A}">
                    <a16:rowId xmlns:a16="http://schemas.microsoft.com/office/drawing/2014/main" val="419306578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2</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tx1"/>
                          </a:solidFill>
                          <a:effectLst/>
                        </a:rPr>
                        <a:t>نظريات الإبداع والابتكار </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solidFill>
                      <a:srgbClr val="00B0F0"/>
                    </a:solidFill>
                  </a:tcPr>
                </a:tc>
                <a:extLst>
                  <a:ext uri="{0D108BD9-81ED-4DB2-BD59-A6C34878D82A}">
                    <a16:rowId xmlns:a16="http://schemas.microsoft.com/office/drawing/2014/main" val="2680995862"/>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3</a:t>
                      </a:r>
                      <a:r>
                        <a:rPr lang="ar-JO" sz="2400" b="1" dirty="0">
                          <a:solidFill>
                            <a:schemeClr val="bg1"/>
                          </a:solidFill>
                          <a:effectLst/>
                        </a:rPr>
                        <a:t> </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solidFill>
                            <a:schemeClr val="tx1"/>
                          </a:solidFill>
                          <a:effectLst/>
                        </a:rPr>
                        <a:t>مهارات القائد المبدع والمبتكر</a:t>
                      </a:r>
                      <a:endParaRPr lang="en-US" sz="2400" b="1" dirty="0">
                        <a:solidFill>
                          <a:schemeClr val="tx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3128572437"/>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rPr>
                        <a:t>4</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effectLst/>
                        </a:rPr>
                        <a:t>الإدراك والتفكير الإبداعي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233782406"/>
                  </a:ext>
                </a:extLst>
              </a:tr>
              <a:tr h="376706">
                <a:tc>
                  <a:txBody>
                    <a:bodyPr/>
                    <a:lstStyle/>
                    <a:p>
                      <a:pPr marL="0" lvl="0" indent="0" algn="ctr" rtl="1">
                        <a:lnSpc>
                          <a:spcPct val="115000"/>
                        </a:lnSpc>
                        <a:spcAft>
                          <a:spcPts val="800"/>
                        </a:spcAft>
                        <a:buFont typeface="Arial" panose="020B0604020202020204" pitchFamily="34" charset="0"/>
                        <a:buNone/>
                      </a:pPr>
                      <a:r>
                        <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rPr>
                        <a:t>5</a:t>
                      </a:r>
                    </a:p>
                  </a:txBody>
                  <a:tcPr marL="68580" marR="68580" marT="0" marB="0">
                    <a:solidFill>
                      <a:srgbClr val="00B0F0"/>
                    </a:solidFill>
                  </a:tcPr>
                </a:tc>
                <a:tc>
                  <a:txBody>
                    <a:bodyPr/>
                    <a:lstStyle/>
                    <a:p>
                      <a:pPr algn="ctr" rtl="1">
                        <a:lnSpc>
                          <a:spcPct val="115000"/>
                        </a:lnSpc>
                        <a:spcAft>
                          <a:spcPts val="0"/>
                        </a:spcAft>
                      </a:pPr>
                      <a:r>
                        <a:rPr lang="ar-JO" sz="2400" b="1" dirty="0">
                          <a:effectLst/>
                        </a:rPr>
                        <a:t>الكفاءة الإبداعية وحاضنات الأعمال</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773087247"/>
                  </a:ext>
                </a:extLst>
              </a:tr>
              <a:tr h="376706">
                <a:tc>
                  <a:txBody>
                    <a:bodyPr/>
                    <a:lstStyle/>
                    <a:p>
                      <a:pPr marL="0" lvl="0" indent="0" algn="ctr" rtl="1">
                        <a:lnSpc>
                          <a:spcPct val="115000"/>
                        </a:lnSpc>
                        <a:spcAft>
                          <a:spcPts val="800"/>
                        </a:spcAft>
                        <a:buFont typeface="Arial" panose="020B0604020202020204" pitchFamily="34" charset="0"/>
                        <a:buNone/>
                        <a:tabLst>
                          <a:tab pos="38735" algn="l"/>
                        </a:tabLst>
                      </a:pPr>
                      <a:r>
                        <a:rPr lang="en-US" sz="2400" b="1" dirty="0">
                          <a:solidFill>
                            <a:schemeClr val="tx1"/>
                          </a:solidFill>
                          <a:effectLst/>
                        </a:rPr>
                        <a:t>6</a:t>
                      </a:r>
                      <a:r>
                        <a:rPr lang="ar-JO" sz="2400" b="1" dirty="0">
                          <a:solidFill>
                            <a:schemeClr val="tx1"/>
                          </a:solidFill>
                          <a:effectLst/>
                        </a:rPr>
                        <a:t> </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tabLst>
                          <a:tab pos="38735" algn="l"/>
                        </a:tabLst>
                      </a:pPr>
                      <a:r>
                        <a:rPr lang="ar-JO" sz="2400" b="1" dirty="0">
                          <a:effectLst/>
                        </a:rPr>
                        <a:t>الإنتاجية الإبداعية وتحقيق الميزة التنافسية</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320083870"/>
                  </a:ext>
                </a:extLst>
              </a:tr>
              <a:tr h="376706">
                <a:tc>
                  <a:txBody>
                    <a:bodyPr/>
                    <a:lstStyle/>
                    <a:p>
                      <a:pPr marL="0" lvl="0" indent="0" algn="ctr" rtl="1">
                        <a:lnSpc>
                          <a:spcPct val="115000"/>
                        </a:lnSpc>
                        <a:spcAft>
                          <a:spcPts val="0"/>
                        </a:spcAft>
                        <a:buFont typeface="Arial" panose="020B0604020202020204" pitchFamily="34" charset="0"/>
                        <a:buNone/>
                        <a:tabLst>
                          <a:tab pos="38735" algn="l"/>
                        </a:tabLst>
                      </a:pPr>
                      <a:r>
                        <a:rPr lang="ar-JO" sz="2400" b="1" dirty="0">
                          <a:solidFill>
                            <a:schemeClr val="tx1"/>
                          </a:solidFill>
                          <a:effectLst/>
                        </a:rPr>
                        <a:t> </a:t>
                      </a:r>
                      <a:r>
                        <a:rPr lang="en-US" sz="2400" b="1" dirty="0">
                          <a:solidFill>
                            <a:schemeClr val="tx1"/>
                          </a:solidFill>
                          <a:effectLst/>
                        </a:rPr>
                        <a:t>7</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marL="457200" algn="ctr" rtl="1">
                        <a:lnSpc>
                          <a:spcPct val="115000"/>
                        </a:lnSpc>
                        <a:spcAft>
                          <a:spcPts val="0"/>
                        </a:spcAft>
                        <a:tabLst>
                          <a:tab pos="38735" algn="l"/>
                        </a:tabLst>
                      </a:pPr>
                      <a:r>
                        <a:rPr lang="ar-JO" sz="2400" b="1" dirty="0">
                          <a:effectLst/>
                        </a:rPr>
                        <a:t>التفكير الناقد ومهاراته</a:t>
                      </a:r>
                      <a:endParaRPr lang="en-US" sz="2400" b="1"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solidFill>
                      <a:srgbClr val="00B0F0"/>
                    </a:solidFill>
                  </a:tcPr>
                </a:tc>
                <a:extLst>
                  <a:ext uri="{0D108BD9-81ED-4DB2-BD59-A6C34878D82A}">
                    <a16:rowId xmlns:a16="http://schemas.microsoft.com/office/drawing/2014/main" val="701815540"/>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8</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a:effectLst/>
                        </a:rPr>
                        <a:t>التفكير المنطقي وخطواته</a:t>
                      </a:r>
                      <a:endParaRPr lang="en-US" sz="2400" b="1">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2614882977"/>
                  </a:ext>
                </a:extLst>
              </a:tr>
              <a:tr h="376706">
                <a:tc>
                  <a:txBody>
                    <a:bodyPr/>
                    <a:lstStyle/>
                    <a:p>
                      <a:pPr marL="0" lvl="0" indent="0" algn="ctr" rtl="1">
                        <a:lnSpc>
                          <a:spcPct val="115000"/>
                        </a:lnSpc>
                        <a:spcAft>
                          <a:spcPts val="800"/>
                        </a:spcAft>
                        <a:buFont typeface="Arial" panose="020B0604020202020204" pitchFamily="34" charset="0"/>
                        <a:buNone/>
                      </a:pPr>
                      <a:r>
                        <a:rPr lang="ar-SA" sz="2400" b="1" dirty="0">
                          <a:solidFill>
                            <a:schemeClr val="tx1"/>
                          </a:solidFill>
                          <a:effectLst/>
                        </a:rPr>
                        <a:t> </a:t>
                      </a:r>
                      <a:r>
                        <a:rPr lang="en-US" sz="2400" b="1" dirty="0">
                          <a:solidFill>
                            <a:schemeClr val="bg1"/>
                          </a:solidFill>
                          <a:effectLst/>
                        </a:rPr>
                        <a:t>9</a:t>
                      </a:r>
                      <a:endParaRPr lang="en-US" sz="2400" b="1" dirty="0">
                        <a:solidFill>
                          <a:schemeClr val="bg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SA" sz="2400" b="1" dirty="0">
                          <a:solidFill>
                            <a:schemeClr val="bg1"/>
                          </a:solidFill>
                          <a:effectLst/>
                        </a:rPr>
                        <a:t>أدوار القادة في تعزيز الإبداع والابتكار</a:t>
                      </a:r>
                      <a:endParaRPr lang="en-US" sz="2400" b="1" dirty="0">
                        <a:solidFill>
                          <a:schemeClr val="bg1"/>
                        </a:solidFill>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706987609"/>
                  </a:ext>
                </a:extLst>
              </a:tr>
              <a:tr h="376706">
                <a:tc>
                  <a:txBody>
                    <a:bodyPr/>
                    <a:lstStyle/>
                    <a:p>
                      <a:pPr marL="0" lvl="0" indent="0" algn="ctr" rtl="1">
                        <a:lnSpc>
                          <a:spcPct val="115000"/>
                        </a:lnSpc>
                        <a:spcAft>
                          <a:spcPts val="800"/>
                        </a:spcAft>
                        <a:buFont typeface="Arial" panose="020B0604020202020204" pitchFamily="34" charset="0"/>
                        <a:buNone/>
                      </a:pPr>
                      <a:r>
                        <a:rPr lang="ar-JO" sz="2400" b="1" dirty="0">
                          <a:solidFill>
                            <a:schemeClr val="tx1"/>
                          </a:solidFill>
                          <a:effectLst/>
                        </a:rPr>
                        <a:t> </a:t>
                      </a:r>
                      <a:r>
                        <a:rPr lang="en-US" sz="2400" b="1" dirty="0">
                          <a:solidFill>
                            <a:schemeClr val="tx1"/>
                          </a:solidFill>
                          <a:effectLst/>
                        </a:rPr>
                        <a:t>10</a:t>
                      </a:r>
                      <a:endParaRPr lang="en-US" sz="2400" b="1" dirty="0">
                        <a:solidFill>
                          <a:schemeClr val="tx1"/>
                        </a:solidFill>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solidFill>
                      <a:srgbClr val="00B0F0"/>
                    </a:solidFill>
                  </a:tcPr>
                </a:tc>
                <a:tc>
                  <a:txBody>
                    <a:bodyPr/>
                    <a:lstStyle/>
                    <a:p>
                      <a:pPr algn="ctr" rtl="1">
                        <a:lnSpc>
                          <a:spcPct val="115000"/>
                        </a:lnSpc>
                        <a:spcAft>
                          <a:spcPts val="0"/>
                        </a:spcAft>
                      </a:pPr>
                      <a:r>
                        <a:rPr lang="ar-JO" sz="2400" b="1" dirty="0">
                          <a:effectLst/>
                        </a:rPr>
                        <a:t>تنظيم وتنسيق الإبداع التكنولوجي</a:t>
                      </a:r>
                      <a:endParaRPr lang="en-US" sz="2400" b="1"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solidFill>
                      <a:srgbClr val="00B0F0"/>
                    </a:solidFill>
                  </a:tcPr>
                </a:tc>
                <a:extLst>
                  <a:ext uri="{0D108BD9-81ED-4DB2-BD59-A6C34878D82A}">
                    <a16:rowId xmlns:a16="http://schemas.microsoft.com/office/drawing/2014/main" val="1013956008"/>
                  </a:ext>
                </a:extLst>
              </a:tr>
            </a:tbl>
          </a:graphicData>
        </a:graphic>
      </p:graphicFrame>
      <p:sp>
        <p:nvSpPr>
          <p:cNvPr id="7" name="Rectangle 6">
            <a:extLst>
              <a:ext uri="{FF2B5EF4-FFF2-40B4-BE49-F238E27FC236}">
                <a16:creationId xmlns:a16="http://schemas.microsoft.com/office/drawing/2014/main" id="{E30080BF-4148-4C65-88AB-1E3FAFEF81EF}"/>
              </a:ext>
            </a:extLst>
          </p:cNvPr>
          <p:cNvSpPr/>
          <p:nvPr/>
        </p:nvSpPr>
        <p:spPr>
          <a:xfrm>
            <a:off x="2927648" y="1107120"/>
            <a:ext cx="7292552" cy="461665"/>
          </a:xfrm>
          <a:prstGeom prst="rect">
            <a:avLst/>
          </a:prstGeom>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prstClr val="white"/>
                </a:solidFill>
                <a:effectLst/>
                <a:uLnTx/>
                <a:uFillTx/>
                <a:latin typeface="Simplified Arabic" pitchFamily="18" charset="-78"/>
                <a:ea typeface="Tajawal Medium"/>
                <a:cs typeface="Simplified Arabic" pitchFamily="18" charset="-78"/>
                <a:sym typeface="Tajawal Medium"/>
              </a:rPr>
              <a:t>الموضوعات التي سيتم دراستها في مساق ريادة الأعمال والابتكار </a:t>
            </a:r>
          </a:p>
        </p:txBody>
      </p:sp>
    </p:spTree>
    <p:extLst>
      <p:ext uri="{BB962C8B-B14F-4D97-AF65-F5344CB8AC3E}">
        <p14:creationId xmlns:p14="http://schemas.microsoft.com/office/powerpoint/2010/main" val="3146025355"/>
      </p:ext>
    </p:extLst>
  </p:cSld>
  <p:clrMapOvr>
    <a:masterClrMapping/>
  </p:clrMapOvr>
  <mc:AlternateContent xmlns:mc="http://schemas.openxmlformats.org/markup-compatibility/2006">
    <mc:Choice xmlns:p14="http://schemas.microsoft.com/office/powerpoint/2010/main" Requires="p14">
      <p:transition spd="slow" p14:dur="800">
        <p:circle/>
      </p:transition>
    </mc:Choice>
    <mc:Fallback>
      <p:transition spd="slow">
        <p:circl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903287" y="523841"/>
            <a:ext cx="10734675" cy="5761594"/>
          </a:xfrm>
          <a:prstGeom prst="rect">
            <a:avLst/>
          </a:prstGeom>
          <a:solidFill>
            <a:schemeClr val="lt1"/>
          </a:solidFill>
          <a:ln>
            <a:noFill/>
          </a:ln>
        </p:spPr>
        <p:style>
          <a:lnRef idx="2">
            <a:schemeClr val="accent1"/>
          </a:lnRef>
          <a:fillRef idx="1">
            <a:schemeClr val="lt1"/>
          </a:fillRef>
          <a:effectRef idx="0">
            <a:schemeClr val="accent1"/>
          </a:effectRef>
          <a:fontRef idx="minor">
            <a:schemeClr val="dk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8" name="Graphic 22">
            <a:extLst>
              <a:ext uri="{FF2B5EF4-FFF2-40B4-BE49-F238E27FC236}">
                <a16:creationId xmlns:a16="http://schemas.microsoft.com/office/drawing/2014/main" id="{06DDF2A2-53F6-D323-788B-3E28956CF8DA}"/>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4242660" y="462325"/>
            <a:ext cx="3509515" cy="1154013"/>
          </a:xfrm>
          <a:prstGeom prst="rect">
            <a:avLst/>
          </a:prstGeom>
        </p:spPr>
      </p:pic>
      <p:sp>
        <p:nvSpPr>
          <p:cNvPr id="10" name="TextBox 9">
            <a:extLst>
              <a:ext uri="{FF2B5EF4-FFF2-40B4-BE49-F238E27FC236}">
                <a16:creationId xmlns:a16="http://schemas.microsoft.com/office/drawing/2014/main" id="{D3AFF27D-76F2-4464-F1D9-0E91274BD432}"/>
              </a:ext>
            </a:extLst>
          </p:cNvPr>
          <p:cNvSpPr txBox="1"/>
          <p:nvPr/>
        </p:nvSpPr>
        <p:spPr>
          <a:xfrm>
            <a:off x="4787899" y="6264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9" name="Google Shape;106;p1">
            <a:extLst>
              <a:ext uri="{FF2B5EF4-FFF2-40B4-BE49-F238E27FC236}">
                <a16:creationId xmlns:a16="http://schemas.microsoft.com/office/drawing/2014/main" id="{03BA4395-D5B3-4A68-A305-5FE123F509F6}"/>
              </a:ext>
            </a:extLst>
          </p:cNvPr>
          <p:cNvSpPr/>
          <p:nvPr/>
        </p:nvSpPr>
        <p:spPr>
          <a:xfrm rot="10800000" flipH="1">
            <a:off x="10738637" y="523841"/>
            <a:ext cx="1272491" cy="1948399"/>
          </a:xfrm>
          <a:custGeom>
            <a:avLst/>
            <a:gdLst/>
            <a:ahLst/>
            <a:cxnLst/>
            <a:rect l="l" t="t" r="r" b="b"/>
            <a:pathLst>
              <a:path w="1549309" h="2063750" extrusionOk="0">
                <a:moveTo>
                  <a:pt x="0" y="2063750"/>
                </a:moveTo>
                <a:lnTo>
                  <a:pt x="812755" y="0"/>
                </a:lnTo>
                <a:lnTo>
                  <a:pt x="1549309" y="2057400"/>
                </a:lnTo>
                <a:lnTo>
                  <a:pt x="0" y="2063750"/>
                </a:lnTo>
                <a:close/>
              </a:path>
            </a:pathLst>
          </a:cu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 name="Google Shape;113;p1">
            <a:extLst>
              <a:ext uri="{FF2B5EF4-FFF2-40B4-BE49-F238E27FC236}">
                <a16:creationId xmlns:a16="http://schemas.microsoft.com/office/drawing/2014/main" id="{38865B71-686D-4101-AC59-728850A169E5}"/>
              </a:ext>
            </a:extLst>
          </p:cNvPr>
          <p:cNvSpPr/>
          <p:nvPr/>
        </p:nvSpPr>
        <p:spPr>
          <a:xfrm>
            <a:off x="903287" y="2445066"/>
            <a:ext cx="2024361" cy="3875138"/>
          </a:xfrm>
          <a:prstGeom prst="rtTriangle">
            <a:avLst/>
          </a:prstGeom>
          <a:solidFill>
            <a:schemeClr val="tx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tx1"/>
              </a:solidFill>
              <a:latin typeface="Calibri"/>
              <a:ea typeface="Calibri"/>
              <a:cs typeface="Calibri"/>
              <a:sym typeface="Calibri"/>
            </a:endParaRPr>
          </a:p>
        </p:txBody>
      </p:sp>
      <p:sp>
        <p:nvSpPr>
          <p:cNvPr id="4" name="TextBox 3">
            <a:extLst>
              <a:ext uri="{FF2B5EF4-FFF2-40B4-BE49-F238E27FC236}">
                <a16:creationId xmlns:a16="http://schemas.microsoft.com/office/drawing/2014/main" id="{54B84A21-E403-3396-B471-F7F1021B046D}"/>
              </a:ext>
            </a:extLst>
          </p:cNvPr>
          <p:cNvSpPr txBox="1"/>
          <p:nvPr/>
        </p:nvSpPr>
        <p:spPr>
          <a:xfrm>
            <a:off x="3172287" y="1643085"/>
            <a:ext cx="7967839" cy="4524315"/>
          </a:xfrm>
          <a:prstGeom prst="rect">
            <a:avLst/>
          </a:prstGeom>
          <a:noFill/>
        </p:spPr>
        <p:txBody>
          <a:bodyPr wrap="square">
            <a:spAutoFit/>
          </a:bodyPr>
          <a:lstStyle/>
          <a:p>
            <a:pPr lvl="0" algn="r">
              <a:buClrTx/>
            </a:pPr>
            <a:r>
              <a:rPr lang="ar-JO" sz="1800" b="1" u="sng" kern="1200" dirty="0">
                <a:latin typeface="Times New Roman" panose="02020603050405020304" pitchFamily="18" charset="0"/>
                <a:ea typeface="+mn-ea"/>
                <a:cs typeface="Times New Roman" panose="02020603050405020304" pitchFamily="18" charset="0"/>
              </a:rPr>
              <a:t>في هذه المحاضرة سنتحدث عن: أدوار القادة في تعزيز الإبداع والابتكار</a:t>
            </a:r>
          </a:p>
          <a:p>
            <a:pPr lvl="0" algn="r">
              <a:buClrTx/>
            </a:pPr>
            <a:r>
              <a:rPr lang="ar-JO" sz="1800" b="1" kern="1200" dirty="0">
                <a:latin typeface="Times New Roman" panose="02020603050405020304" pitchFamily="18" charset="0"/>
                <a:ea typeface="+mn-ea"/>
                <a:cs typeface="Times New Roman" panose="02020603050405020304" pitchFamily="18" charset="0"/>
              </a:rPr>
              <a:t>لمإذا الحديث عن القيادة والقائد المبدع أمر مهم ؟</a:t>
            </a:r>
            <a:endParaRPr lang="en-US" sz="1800" b="1" kern="1200" dirty="0">
              <a:latin typeface="Times New Roman" panose="02020603050405020304" pitchFamily="18" charset="0"/>
              <a:ea typeface="+mn-ea"/>
              <a:cs typeface="Times New Roman" panose="02020603050405020304" pitchFamily="18" charset="0"/>
            </a:endParaRPr>
          </a:p>
          <a:p>
            <a:pPr lvl="0" algn="r">
              <a:buClrTx/>
            </a:pPr>
            <a:r>
              <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أسباب الحاجة إلى القيادة الإبداعية في المؤسسات التعليمية </a:t>
            </a:r>
          </a:p>
          <a:p>
            <a:pPr lvl="0" algn="r">
              <a:buClrTx/>
            </a:pPr>
            <a:r>
              <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مفهوم القيادة</a:t>
            </a:r>
            <a:r>
              <a:rPr lang="ar-JO" b="1" dirty="0">
                <a:latin typeface="Times New Roman" panose="02020603050405020304" pitchFamily="18" charset="0"/>
                <a:cs typeface="Times New Roman" panose="02020603050405020304" pitchFamily="18" charset="0"/>
              </a:rPr>
              <a:t>، لمإذا </a:t>
            </a:r>
            <a:r>
              <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"كل قائد مدير ..... وليس كل مدير قائد"؟</a:t>
            </a:r>
          </a:p>
          <a:p>
            <a:pPr lvl="0" algn="r">
              <a:buClrTx/>
            </a:pPr>
            <a:r>
              <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معايير اختيار القادة</a:t>
            </a:r>
          </a:p>
          <a:p>
            <a:pPr lvl="0" algn="r">
              <a:buClrTx/>
            </a:pPr>
            <a:r>
              <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فنون القيادة</a:t>
            </a:r>
            <a:endParaRPr kumimoji="0" lang="en-US"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a:p>
            <a:pPr lvl="0" algn="r">
              <a:buClrTx/>
            </a:pPr>
            <a:r>
              <a:rPr lang="ar-JO" b="1" dirty="0">
                <a:latin typeface="Times New Roman" panose="02020603050405020304" pitchFamily="18" charset="0"/>
                <a:cs typeface="Times New Roman" panose="02020603050405020304" pitchFamily="18" charset="0"/>
              </a:rPr>
              <a:t>أهمية الإبداع </a:t>
            </a:r>
            <a:endParaRPr lang="en-US" b="1" dirty="0">
              <a:latin typeface="Times New Roman" panose="02020603050405020304" pitchFamily="18" charset="0"/>
              <a:cs typeface="Times New Roman" panose="02020603050405020304" pitchFamily="18" charset="0"/>
            </a:endParaRPr>
          </a:p>
          <a:p>
            <a:pPr lvl="0" algn="r">
              <a:buClrTx/>
            </a:pPr>
            <a:r>
              <a:rPr kumimoji="0" lang="ar-JO"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rPr>
              <a:t>الإبداع الإداري/ القيادي </a:t>
            </a:r>
            <a:endParaRPr kumimoji="0" lang="en-US"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a:p>
            <a:pPr lvl="0" algn="r">
              <a:buClrTx/>
            </a:pPr>
            <a:r>
              <a:rPr lang="ar-JO" b="1" dirty="0">
                <a:latin typeface="Times New Roman" panose="02020603050405020304" pitchFamily="18" charset="0"/>
                <a:cs typeface="Times New Roman" panose="02020603050405020304" pitchFamily="18" charset="0"/>
              </a:rPr>
              <a:t>تعريف القائد وأساليب القيادة الإبداعية.</a:t>
            </a:r>
          </a:p>
          <a:p>
            <a:pPr lvl="0" algn="r">
              <a:buClrTx/>
            </a:pPr>
            <a:r>
              <a:rPr lang="ar-JO" b="1" dirty="0">
                <a:latin typeface="Times New Roman" panose="02020603050405020304" pitchFamily="18" charset="0"/>
                <a:cs typeface="Times New Roman" panose="02020603050405020304" pitchFamily="18" charset="0"/>
              </a:rPr>
              <a:t>كيف تحدث عملية الإبداع القيادي؟ أساليب تنمية القيادي</a:t>
            </a:r>
          </a:p>
          <a:p>
            <a:pPr lvl="0" algn="r">
              <a:buClrTx/>
            </a:pPr>
            <a:r>
              <a:rPr lang="ar-JO" b="1" dirty="0">
                <a:latin typeface="Times New Roman" panose="02020603050405020304" pitchFamily="18" charset="0"/>
                <a:cs typeface="Times New Roman" panose="02020603050405020304" pitchFamily="18" charset="0"/>
              </a:rPr>
              <a:t>مقوّمات القائد الإبداعية ومهارات القائد المبدع</a:t>
            </a:r>
          </a:p>
          <a:p>
            <a:pPr lvl="0" algn="r">
              <a:buClrTx/>
            </a:pPr>
            <a:r>
              <a:rPr lang="ar-JO" b="1" dirty="0">
                <a:latin typeface="Times New Roman" panose="02020603050405020304" pitchFamily="18" charset="0"/>
                <a:cs typeface="Times New Roman" panose="02020603050405020304" pitchFamily="18" charset="0"/>
              </a:rPr>
              <a:t>الممارسات الإدارية التي تؤثر في الإبداع/ أدوار القادة في تعزيز الإبداع</a:t>
            </a:r>
          </a:p>
          <a:p>
            <a:pPr lvl="0" algn="r">
              <a:buClrTx/>
            </a:pPr>
            <a:r>
              <a:rPr lang="ar-JO" b="1" dirty="0">
                <a:latin typeface="Times New Roman" panose="02020603050405020304" pitchFamily="18" charset="0"/>
                <a:cs typeface="Times New Roman" panose="02020603050405020304" pitchFamily="18" charset="0"/>
              </a:rPr>
              <a:t>مهارات القائد التربوي المبدع</a:t>
            </a:r>
          </a:p>
          <a:p>
            <a:pPr lvl="0" algn="r">
              <a:buClrTx/>
            </a:pPr>
            <a:r>
              <a:rPr lang="ar-JO" b="1" dirty="0">
                <a:latin typeface="Times New Roman" panose="02020603050405020304" pitchFamily="18" charset="0"/>
                <a:cs typeface="Times New Roman" panose="02020603050405020304" pitchFamily="18" charset="0"/>
              </a:rPr>
              <a:t>طرائق تنمية التفكير الإبداعي </a:t>
            </a:r>
          </a:p>
          <a:p>
            <a:pPr lvl="0" algn="r">
              <a:buClrTx/>
            </a:pPr>
            <a:r>
              <a:rPr lang="ar-JO" b="1" dirty="0">
                <a:latin typeface="Times New Roman" panose="02020603050405020304" pitchFamily="18" charset="0"/>
                <a:cs typeface="Times New Roman" panose="02020603050405020304" pitchFamily="18" charset="0"/>
              </a:rPr>
              <a:t>معوقات الإبداع الإداري/القيادي </a:t>
            </a:r>
            <a:endParaRPr lang="en-US" b="1" dirty="0">
              <a:latin typeface="Times New Roman" panose="02020603050405020304" pitchFamily="18" charset="0"/>
              <a:cs typeface="Times New Roman" panose="02020603050405020304" pitchFamily="18" charset="0"/>
            </a:endParaRPr>
          </a:p>
          <a:p>
            <a:pPr lvl="0" algn="r">
              <a:buClrTx/>
            </a:pPr>
            <a:endParaRPr kumimoji="0" lang="en-US" sz="1800" b="1" i="0" u="none" strike="noStrike" kern="1200" cap="none" spc="0" normalizeH="0" baseline="0" noProof="0" dirty="0">
              <a:ln>
                <a:noFill/>
              </a:ln>
              <a:effectLst/>
              <a:uLnTx/>
              <a:uFillTx/>
              <a:latin typeface="Times New Roman" panose="02020603050405020304" pitchFamily="18" charset="0"/>
              <a:ea typeface="+mn-ea"/>
              <a:cs typeface="Times New Roman" panose="02020603050405020304" pitchFamily="18" charset="0"/>
            </a:endParaRPr>
          </a:p>
        </p:txBody>
      </p:sp>
    </p:spTree>
    <p:custDataLst>
      <p:tags r:id="rId1"/>
    </p:custDataLst>
    <p:extLst>
      <p:ext uri="{BB962C8B-B14F-4D97-AF65-F5344CB8AC3E}">
        <p14:creationId xmlns:p14="http://schemas.microsoft.com/office/powerpoint/2010/main" val="2256357441"/>
      </p:ext>
    </p:extLst>
  </p:cSld>
  <p:clrMapOvr>
    <a:masterClrMapping/>
  </p:clrMapOvr>
  <mc:AlternateContent xmlns:mc="http://schemas.openxmlformats.org/markup-compatibility/2006">
    <mc:Choice xmlns:p14="http://schemas.microsoft.com/office/powerpoint/2010/main" Requires="p14">
      <p:transition spd="slow" p14:dur="3400">
        <p14:reveal/>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مقدمة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95410" y="1453182"/>
            <a:ext cx="11469601" cy="4401205"/>
          </a:xfrm>
          <a:prstGeom prst="rect">
            <a:avLst/>
          </a:prstGeom>
          <a:noFill/>
        </p:spPr>
        <p:txBody>
          <a:bodyPr wrap="square" rtlCol="0">
            <a:spAutoFit/>
          </a:bodyPr>
          <a:lstStyle/>
          <a:p>
            <a:pPr indent="503555" algn="just" rtl="1">
              <a:lnSpc>
                <a:spcPts val="2400"/>
              </a:lnSpc>
              <a:spcBef>
                <a:spcPts val="600"/>
              </a:spcBef>
            </a:pPr>
            <a:r>
              <a:rPr lang="ar-JO" sz="2000" dirty="0"/>
              <a:t>بدأت العديد من المؤسسات بالعمل على تحسين وتطوير عملية اختيار القادة والتعرّف المبكّر على المواهب القيادية لهم ، وذلك لأثرها على سلوك الأفـــراد والجماعات ومستوى أدائهم في التنظيم وبالتالي على تحقيق الأهداف بشكل مباشـــــر، فلم تعد المؤسسات بحاجة إلى المدير الذي يرى أن جلّ ما عليه فعله هو تنفيذ ما عليه من أعمال ضمن الأنشطة المتعارف عليها من تخطيط، وتنظيم، وتوجيه ورقابة، بل </a:t>
            </a:r>
            <a:r>
              <a:rPr lang="ar-JO" sz="2000" dirty="0">
                <a:solidFill>
                  <a:srgbClr val="00B0F0"/>
                </a:solidFill>
              </a:rPr>
              <a:t>اصبحت حاجة المؤسسات إلى القائد المبدع الذي يسعى  قدماً نحو التقدم والازدهار وذلك نتيجة لتزايد الطموحات وتعدد الحاجات وتنوعها</a:t>
            </a:r>
            <a:r>
              <a:rPr lang="ar-JO" sz="2000" dirty="0"/>
              <a:t>. </a:t>
            </a:r>
          </a:p>
          <a:p>
            <a:pPr indent="503555" algn="just" rtl="1">
              <a:lnSpc>
                <a:spcPts val="2400"/>
              </a:lnSpc>
              <a:spcBef>
                <a:spcPts val="600"/>
              </a:spcBef>
            </a:pPr>
            <a:endParaRPr lang="ar-JO" sz="2000" dirty="0"/>
          </a:p>
          <a:p>
            <a:pPr indent="503555" algn="just" rtl="1">
              <a:lnSpc>
                <a:spcPts val="2400"/>
              </a:lnSpc>
              <a:spcBef>
                <a:spcPts val="600"/>
              </a:spcBef>
            </a:pPr>
            <a:r>
              <a:rPr lang="ar-JO" sz="2000" dirty="0"/>
              <a:t>تجتهد المؤسسات بصورة عامة في تهيئة مستلزمات وعوامل وأسباب ومرتكزات بقائها  واستمرار تفوقها ، بخاصة في مواجهة تحديات العولمة . وتتباين المؤسسات في قدراتها وتحديد الأسباب والنتائج اللازمة للإبداع ، فسعت العديد من المؤسسات إلى تهيئة مستلزمات نجاحها وإنعاش دورة حياتها من خلال تشخيص العناصر التي تعزّز بقائها وازدهارها ، </a:t>
            </a:r>
            <a:r>
              <a:rPr lang="ar-JO" sz="2000" dirty="0">
                <a:solidFill>
                  <a:srgbClr val="00B0F0"/>
                </a:solidFill>
              </a:rPr>
              <a:t>فنجاح هذه المؤسسات يكون مقترنًا بامتلاكها قدرات بشرية (رأسمال فكري) قادرة على التطوير والتجديد في بيئة ديناميكية سريعة التغيير </a:t>
            </a:r>
            <a:r>
              <a:rPr lang="ar-JO" sz="2000" dirty="0"/>
              <a:t>، ذلك أن القوة البشرية تعزز اداء المؤسسة من خلال جعلها قادرة على الاستجابة لبيئة منافسة متغيرة باستمرار لإحداث النقلات النوعية المطلوبة للابتكار والإبداع والتجديد . </a:t>
            </a:r>
          </a:p>
          <a:p>
            <a:pPr indent="503555" algn="just" rtl="1">
              <a:lnSpc>
                <a:spcPts val="2400"/>
              </a:lnSpc>
              <a:spcBef>
                <a:spcPts val="600"/>
              </a:spcBef>
            </a:pPr>
            <a:endParaRPr lang="ar-JO" sz="2000" dirty="0"/>
          </a:p>
          <a:p>
            <a:pPr indent="503555" algn="just" rtl="1">
              <a:lnSpc>
                <a:spcPts val="2400"/>
              </a:lnSpc>
              <a:spcBef>
                <a:spcPts val="600"/>
              </a:spcBef>
            </a:pPr>
            <a:r>
              <a:rPr lang="ar-JO" sz="2000" dirty="0"/>
              <a:t>من هنا يمكن القول بأن اختلاف الأداء فيما بين المؤسسات يمكن أن يعزى إلى التباين النوعي في مواردها البشرية إذ أن توافر الموارد البشرية القادرة والكفؤة يهيئ للمؤسسة القاعدة الأساسية التي تمكنها من تحقيق ميزات تنافسية . </a:t>
            </a:r>
            <a:endParaRPr lang="en-GB" sz="2000"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5686813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778" y="1078130"/>
            <a:ext cx="11919720" cy="5779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2645546" y="302827"/>
            <a:ext cx="6029003"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لمإذا الحديث عن القيادة والقائد المبدع أمر مهم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502" y="1523385"/>
            <a:ext cx="11824996" cy="4708981"/>
          </a:xfrm>
          <a:prstGeom prst="rect">
            <a:avLst/>
          </a:prstGeom>
          <a:noFill/>
        </p:spPr>
        <p:txBody>
          <a:bodyPr wrap="square" rtlCol="0">
            <a:spAutoFit/>
          </a:bodyPr>
          <a:lstStyle/>
          <a:p>
            <a:pPr algn="justLow" rtl="1"/>
            <a:r>
              <a:rPr lang="ar-JO" sz="2000" i="0" dirty="0">
                <a:effectLst/>
                <a:latin typeface="Times New Roman" panose="02020603050405020304" pitchFamily="18" charset="0"/>
                <a:ea typeface="Times New Roman" panose="02020603050405020304" pitchFamily="18" charset="0"/>
              </a:rPr>
              <a:t>       </a:t>
            </a:r>
            <a:r>
              <a:rPr lang="ar-JO" sz="2000" dirty="0">
                <a:latin typeface="Times New Roman" panose="02020603050405020304" pitchFamily="18" charset="0"/>
                <a:ea typeface="Times New Roman" panose="02020603050405020304" pitchFamily="18" charset="0"/>
              </a:rPr>
              <a:t>  إن القيادة لها دور عظيم في نجاح المؤسسات، فنجاح القيادات وسيلة للتنمية الشاملة واللّحاق بركب الحضارة العالمية. كما أن القيادة الناجحة تسهم فى تحقيق النجاح لأي مؤسسة ، وبالتالي تظهر أهمية القيادة فى العملية الانتاجية كأحد الوظائف الهامة التى يجب دراستها والتعرف على الدور الذي تقوم به لتحقيق التفاعل والديناميكية الحيوية التي تعطيها للجهة المسؤولة عنها . ف</a:t>
            </a:r>
            <a:r>
              <a:rPr lang="ar-SA" sz="2000" i="0" dirty="0">
                <a:effectLst/>
                <a:latin typeface="Times New Roman" panose="02020603050405020304" pitchFamily="18" charset="0"/>
                <a:ea typeface="Times New Roman" panose="02020603050405020304" pitchFamily="18" charset="0"/>
              </a:rPr>
              <a:t>لا تصلح التجمعات البشرية ولا تنتظم من غير قيادة حكيمة تسعى </a:t>
            </a:r>
            <a:r>
              <a:rPr lang="ar-JO" sz="2000" i="0" dirty="0">
                <a:effectLst/>
                <a:latin typeface="Times New Roman" panose="02020603050405020304" pitchFamily="18" charset="0"/>
                <a:ea typeface="Times New Roman" panose="02020603050405020304" pitchFamily="18" charset="0"/>
              </a:rPr>
              <a:t>لتحقيق</a:t>
            </a:r>
            <a:r>
              <a:rPr lang="ar-SA" sz="2000" i="0" dirty="0">
                <a:effectLst/>
                <a:latin typeface="Times New Roman" panose="02020603050405020304" pitchFamily="18" charset="0"/>
                <a:ea typeface="Times New Roman" panose="02020603050405020304" pitchFamily="18" charset="0"/>
              </a:rPr>
              <a:t> مصالح تابعيها </a:t>
            </a:r>
            <a:r>
              <a:rPr lang="ar-JO" sz="2000" i="0" dirty="0">
                <a:effectLst/>
                <a:latin typeface="Times New Roman" panose="02020603050405020304" pitchFamily="18" charset="0"/>
                <a:ea typeface="Times New Roman" panose="02020603050405020304" pitchFamily="18" charset="0"/>
              </a:rPr>
              <a:t>و</a:t>
            </a:r>
            <a:r>
              <a:rPr lang="ar-SA" sz="2000" i="0" dirty="0">
                <a:effectLst/>
                <a:latin typeface="Times New Roman" panose="02020603050405020304" pitchFamily="18" charset="0"/>
                <a:ea typeface="Times New Roman" panose="02020603050405020304" pitchFamily="18" charset="0"/>
              </a:rPr>
              <a:t>تنظم شؤونها وتقيم العدل بينها </a:t>
            </a:r>
            <a:r>
              <a:rPr lang="ar-JO" sz="2000" i="0" dirty="0">
                <a:effectLst/>
                <a:latin typeface="Times New Roman" panose="02020603050405020304" pitchFamily="18" charset="0"/>
                <a:ea typeface="Times New Roman" panose="02020603050405020304" pitchFamily="18" charset="0"/>
              </a:rPr>
              <a:t>.</a:t>
            </a:r>
            <a:r>
              <a:rPr lang="ar-SA" sz="2000" i="0" dirty="0">
                <a:effectLst/>
                <a:latin typeface="Times New Roman" panose="02020603050405020304" pitchFamily="18" charset="0"/>
                <a:ea typeface="Times New Roman" panose="02020603050405020304" pitchFamily="18" charset="0"/>
              </a:rPr>
              <a:t> </a:t>
            </a:r>
            <a:r>
              <a:rPr lang="ar-JO" sz="2000" dirty="0">
                <a:latin typeface="Times New Roman" panose="02020603050405020304" pitchFamily="18" charset="0"/>
                <a:ea typeface="Times New Roman" panose="02020603050405020304" pitchFamily="18" charset="0"/>
              </a:rPr>
              <a:t>لذا </a:t>
            </a:r>
            <a:r>
              <a:rPr lang="ar-SA" sz="2000" i="0" dirty="0">
                <a:effectLst/>
                <a:latin typeface="Times New Roman" panose="02020603050405020304" pitchFamily="18" charset="0"/>
                <a:ea typeface="Times New Roman" panose="02020603050405020304" pitchFamily="18" charset="0"/>
              </a:rPr>
              <a:t>لا بدّ للمجتمعات على اختلافها من قيادة توجهها ،</a:t>
            </a:r>
            <a:r>
              <a:rPr lang="ar-JO" sz="2000" i="0" dirty="0">
                <a:effectLst/>
                <a:latin typeface="Times New Roman" panose="02020603050405020304" pitchFamily="18" charset="0"/>
                <a:ea typeface="Times New Roman" panose="02020603050405020304" pitchFamily="18" charset="0"/>
              </a:rPr>
              <a:t> </a:t>
            </a:r>
            <a:r>
              <a:rPr lang="ar-SA" sz="2000" i="0" dirty="0">
                <a:effectLst/>
                <a:latin typeface="Times New Roman" panose="02020603050405020304" pitchFamily="18" charset="0"/>
                <a:ea typeface="Times New Roman" panose="02020603050405020304" pitchFamily="18" charset="0"/>
              </a:rPr>
              <a:t>وتتول</a:t>
            </a:r>
            <a:r>
              <a:rPr lang="ar-JO" sz="2000" i="0" dirty="0">
                <a:effectLst/>
                <a:latin typeface="Times New Roman" panose="02020603050405020304" pitchFamily="18" charset="0"/>
                <a:ea typeface="Times New Roman" panose="02020603050405020304" pitchFamily="18" charset="0"/>
              </a:rPr>
              <a:t>ّ</a:t>
            </a:r>
            <a:r>
              <a:rPr lang="ar-SA" sz="2000" i="0" dirty="0">
                <a:effectLst/>
                <a:latin typeface="Times New Roman" panose="02020603050405020304" pitchFamily="18" charset="0"/>
                <a:ea typeface="Times New Roman" panose="02020603050405020304" pitchFamily="18" charset="0"/>
              </a:rPr>
              <a:t>ى التنظيم والتنسيق </a:t>
            </a:r>
            <a:r>
              <a:rPr lang="ar-JO" sz="2000" i="0" dirty="0">
                <a:effectLst/>
                <a:latin typeface="Times New Roman" panose="02020603050405020304" pitchFamily="18" charset="0"/>
                <a:ea typeface="Times New Roman" panose="02020603050405020304" pitchFamily="18" charset="0"/>
              </a:rPr>
              <a:t>و</a:t>
            </a:r>
            <a:r>
              <a:rPr lang="ar-SA" sz="2000" i="0" dirty="0">
                <a:effectLst/>
                <a:latin typeface="Times New Roman" panose="02020603050405020304" pitchFamily="18" charset="0"/>
                <a:ea typeface="Times New Roman" panose="02020603050405020304" pitchFamily="18" charset="0"/>
              </a:rPr>
              <a:t>التدريب والتعليم والبحث والممارسة والتطبيق</a:t>
            </a:r>
            <a:r>
              <a:rPr lang="ar-JO" sz="2000" i="0" dirty="0">
                <a:effectLst/>
                <a:latin typeface="Times New Roman" panose="02020603050405020304" pitchFamily="18" charset="0"/>
                <a:ea typeface="Times New Roman" panose="02020603050405020304" pitchFamily="18" charset="0"/>
              </a:rPr>
              <a:t>.</a:t>
            </a:r>
            <a:endParaRPr lang="en-US" sz="2000" i="1" dirty="0">
              <a:effectLst/>
              <a:latin typeface="Times New Roman" panose="02020603050405020304" pitchFamily="18" charset="0"/>
              <a:ea typeface="Times New Roman" panose="02020603050405020304" pitchFamily="18" charset="0"/>
            </a:endParaRPr>
          </a:p>
          <a:p>
            <a:pPr algn="justLow" rtl="1"/>
            <a:endParaRPr lang="ar-JO" sz="2000" i="0" dirty="0">
              <a:effectLst/>
              <a:latin typeface="Times New Roman" panose="02020603050405020304" pitchFamily="18" charset="0"/>
              <a:ea typeface="Times New Roman" panose="02020603050405020304" pitchFamily="18" charset="0"/>
            </a:endParaRPr>
          </a:p>
          <a:p>
            <a:pPr algn="r" rtl="1"/>
            <a:r>
              <a:rPr lang="ar-SA" sz="2000" b="1" i="0" dirty="0">
                <a:effectLst/>
                <a:latin typeface="Times New Roman" panose="02020603050405020304" pitchFamily="18" charset="0"/>
                <a:ea typeface="Times New Roman" panose="02020603050405020304" pitchFamily="18" charset="0"/>
              </a:rPr>
              <a:t>وعليه فأهمية </a:t>
            </a:r>
            <a:r>
              <a:rPr lang="ar-JO" sz="2000" b="1" i="0" dirty="0">
                <a:effectLst/>
                <a:latin typeface="Times New Roman" panose="02020603050405020304" pitchFamily="18" charset="0"/>
                <a:ea typeface="Times New Roman" panose="02020603050405020304" pitchFamily="18" charset="0"/>
              </a:rPr>
              <a:t>الحديث عن </a:t>
            </a:r>
            <a:r>
              <a:rPr lang="ar-SA" sz="2000" b="1" i="0" dirty="0">
                <a:effectLst/>
                <a:latin typeface="Times New Roman" panose="02020603050405020304" pitchFamily="18" charset="0"/>
                <a:ea typeface="Times New Roman" panose="02020603050405020304" pitchFamily="18" charset="0"/>
              </a:rPr>
              <a:t>القيادة تكمن في:</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أنها حلقة الوصل بين العاملين وبين خطط المؤسسة وتصوراتها المستقبلية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أنها البوتقة التي تنصهر داخلها كافة المفاهيم والاستراتيجيات والسياسات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تدعيم القوى الايجابية في المؤسسة وتقليص الجوانب السلبية قدر الإمكان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السيطرة على مشكلات العمل وحلها، وحسم الخلافات والترجيح بين الآراء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تنمية وتدريب ورعاية الأفراد</a:t>
            </a:r>
            <a:r>
              <a:rPr lang="ar-JO" sz="2000" i="0" dirty="0">
                <a:effectLst/>
                <a:latin typeface="Times New Roman" panose="02020603050405020304" pitchFamily="18" charset="0"/>
                <a:ea typeface="Times New Roman" panose="02020603050405020304" pitchFamily="18" charset="0"/>
              </a:rPr>
              <a:t> والعاملين</a:t>
            </a:r>
            <a:r>
              <a:rPr lang="ar-SA" sz="2000" i="0" dirty="0">
                <a:effectLst/>
                <a:latin typeface="Times New Roman" panose="02020603050405020304" pitchFamily="18" charset="0"/>
                <a:ea typeface="Times New Roman" panose="02020603050405020304" pitchFamily="18" charset="0"/>
              </a:rPr>
              <a:t>.</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مواكبة المتغيرات المحيطة وتوظيفها لخدمة المؤسسة .</a:t>
            </a:r>
          </a:p>
          <a:p>
            <a:pPr marL="342900" indent="-342900" algn="justLow" rtl="1">
              <a:buFont typeface="Arial" panose="020B0604020202020204" pitchFamily="34" charset="0"/>
              <a:buChar char="•"/>
            </a:pPr>
            <a:r>
              <a:rPr lang="ar-SA" sz="2000" i="0" dirty="0">
                <a:effectLst/>
                <a:latin typeface="Times New Roman" panose="02020603050405020304" pitchFamily="18" charset="0"/>
                <a:ea typeface="Times New Roman" panose="02020603050405020304" pitchFamily="18" charset="0"/>
              </a:rPr>
              <a:t>تحقيق الأهداف الم</a:t>
            </a:r>
            <a:r>
              <a:rPr lang="ar-JO" sz="2000" i="0" dirty="0">
                <a:effectLst/>
                <a:latin typeface="Times New Roman" panose="02020603050405020304" pitchFamily="18" charset="0"/>
                <a:ea typeface="Times New Roman" panose="02020603050405020304" pitchFamily="18" charset="0"/>
              </a:rPr>
              <a:t>شتركة</a:t>
            </a:r>
            <a:r>
              <a:rPr lang="ar-SA" sz="2000" i="0" dirty="0">
                <a:effectLst/>
                <a:latin typeface="Times New Roman" panose="02020603050405020304" pitchFamily="18" charset="0"/>
                <a:ea typeface="Times New Roman" panose="02020603050405020304" pitchFamily="18" charset="0"/>
              </a:rPr>
              <a:t> .</a:t>
            </a:r>
          </a:p>
          <a:p>
            <a:pPr algn="justLow" rtl="1"/>
            <a:r>
              <a:rPr lang="ar-SA" sz="2000" i="0" dirty="0">
                <a:effectLst/>
                <a:latin typeface="Times New Roman" panose="02020603050405020304" pitchFamily="18" charset="0"/>
                <a:ea typeface="Times New Roman" panose="02020603050405020304" pitchFamily="18" charset="0"/>
              </a:rPr>
              <a:t> </a:t>
            </a:r>
            <a:endParaRPr lang="en-US" sz="2000" i="1" dirty="0">
              <a:effectLst/>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5299529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88778" y="1078130"/>
            <a:ext cx="11919720" cy="57798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855433" y="263350"/>
            <a:ext cx="7682087"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أسباب الحاجة إلى القيادة الإبداعية في المؤسسات التعليمية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3502" y="1160793"/>
            <a:ext cx="11824996" cy="1015663"/>
          </a:xfrm>
          <a:prstGeom prst="rect">
            <a:avLst/>
          </a:prstGeom>
          <a:noFill/>
        </p:spPr>
        <p:txBody>
          <a:bodyPr wrap="square" rtlCol="0">
            <a:spAutoFit/>
          </a:bodyPr>
          <a:lstStyle/>
          <a:p>
            <a:pPr algn="justLow" rtl="1"/>
            <a:r>
              <a:rPr lang="ar-JO" sz="2000" dirty="0">
                <a:latin typeface="Times New Roman" panose="02020603050405020304" pitchFamily="18" charset="0"/>
                <a:ea typeface="Times New Roman" panose="02020603050405020304" pitchFamily="18" charset="0"/>
              </a:rPr>
              <a:t>لا بدّ من وجود قيادة إبداعية ديناميكية مستمرة بفاعلية لإنعاش وتحسين القيادة داخل المؤسسة، وتعدّ القيادة الإبداعية مطلبًا استراتيجيًا، وذلك للأسباب التالية:</a:t>
            </a:r>
            <a:endParaRPr lang="en-GB" sz="2000" dirty="0">
              <a:latin typeface="Times New Roman" panose="02020603050405020304" pitchFamily="18" charset="0"/>
              <a:ea typeface="Times New Roman" panose="02020603050405020304" pitchFamily="18" charset="0"/>
            </a:endParaRPr>
          </a:p>
          <a:p>
            <a:pPr algn="justLow" rtl="1"/>
            <a:endParaRPr lang="en-GB" sz="2000" dirty="0">
              <a:latin typeface="Times New Roman" panose="02020603050405020304" pitchFamily="18" charset="0"/>
              <a:ea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5BD3CCCE-0274-0E77-5472-B2EF244081B9}"/>
              </a:ext>
            </a:extLst>
          </p:cNvPr>
          <p:cNvSpPr txBox="1"/>
          <p:nvPr/>
        </p:nvSpPr>
        <p:spPr>
          <a:xfrm>
            <a:off x="258931" y="1850990"/>
            <a:ext cx="11674135" cy="4878259"/>
          </a:xfrm>
          <a:prstGeom prst="rect">
            <a:avLst/>
          </a:prstGeom>
          <a:solidFill>
            <a:schemeClr val="bg1">
              <a:lumMod val="85000"/>
            </a:schemeClr>
          </a:solidFill>
        </p:spPr>
        <p:txBody>
          <a:bodyPr wrap="square" rtlCol="0">
            <a:spAutoFit/>
          </a:bodyPr>
          <a:lstStyle/>
          <a:p>
            <a:pPr marL="285750" indent="-285750" algn="just" rtl="1">
              <a:spcBef>
                <a:spcPts val="600"/>
              </a:spcBef>
              <a:buFont typeface="Arial" panose="020B0604020202020204" pitchFamily="34" charset="0"/>
              <a:buChar char="•"/>
            </a:pP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حاجة المؤسسات التعليمية إلى زيادة قدرتها التنافسية وتقديم خدماتها بشكل أفضل.</a:t>
            </a:r>
          </a:p>
          <a:p>
            <a:pPr marL="285750" indent="-285750" algn="just" rtl="1">
              <a:spcBef>
                <a:spcPts val="600"/>
              </a:spcBef>
              <a:buFont typeface="Arial" panose="020B0604020202020204" pitchFamily="34" charset="0"/>
              <a:buChar char="•"/>
            </a:pP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يزيد الإبداع من تقدم المؤسسات التعليمية, وقابليتها للتكيف مع المتغيرات وزيادة المرونة في عملياتها الإدارية والفنية المستمرة.</a:t>
            </a:r>
          </a:p>
          <a:p>
            <a:pPr marL="285750" indent="-285750" algn="just" rtl="1">
              <a:spcBef>
                <a:spcPts val="600"/>
              </a:spcBef>
              <a:buFont typeface="Arial" panose="020B0604020202020204" pitchFamily="34" charset="0"/>
              <a:buChar char="•"/>
            </a:pP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يساعد الإبداع على اكتشاف ودعم قدرات الأفراد الذاتية وتوجيهها</a:t>
            </a:r>
            <a:r>
              <a:rPr lang="ar-JO" sz="1900" dirty="0">
                <a:effectLst/>
                <a:latin typeface="Times New Roman" panose="02020603050405020304" pitchFamily="18" charset="0"/>
                <a:ea typeface="Times New Roman" panose="02020603050405020304" pitchFamily="18" charset="0"/>
                <a:cs typeface="Simplified Arabic" panose="02020603050405020304" pitchFamily="18" charset="-78"/>
              </a:rPr>
              <a:t>، كما</a:t>
            </a: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 يسهم في بناء الثقة لدى الأفراد العاملين</a:t>
            </a:r>
            <a:r>
              <a:rPr lang="ar-JO" sz="19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1900" dirty="0">
                <a:effectLst/>
                <a:latin typeface="Times New Roman" panose="02020603050405020304" pitchFamily="18" charset="0"/>
                <a:ea typeface="Times New Roman" panose="02020603050405020304" pitchFamily="18" charset="0"/>
                <a:cs typeface="Simplified Arabic" panose="02020603050405020304" pitchFamily="18" charset="-78"/>
              </a:rPr>
              <a:t>و</a:t>
            </a: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التغلب على المعوقات الشخصية التي تحول دون قدرته على التعبير عن إمكاناته الإبداعية.</a:t>
            </a:r>
          </a:p>
          <a:p>
            <a:pPr marL="285750" indent="-285750" algn="just" rtl="1">
              <a:spcBef>
                <a:spcPts val="600"/>
              </a:spcBef>
              <a:buFont typeface="Arial" panose="020B0604020202020204" pitchFamily="34" charset="0"/>
              <a:buChar char="•"/>
            </a:pP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يساعد الإبداع في تحقيق الذات والشعور بالإنجاز لجميع العاملين في المدرسة.</a:t>
            </a:r>
          </a:p>
          <a:p>
            <a:pPr marL="285750" indent="-285750" algn="just" rtl="1">
              <a:spcBef>
                <a:spcPts val="600"/>
              </a:spcBef>
              <a:buFont typeface="Arial" panose="020B0604020202020204" pitchFamily="34" charset="0"/>
              <a:buChar char="•"/>
            </a:pP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تطوير وتنمية معارف ومهارات الأفراد والتأثير على اتجاهاتهم وسلوكهم.</a:t>
            </a:r>
          </a:p>
          <a:p>
            <a:pPr marL="285750" indent="-285750" algn="just" rtl="1">
              <a:spcBef>
                <a:spcPts val="600"/>
              </a:spcBef>
              <a:buFont typeface="Arial" panose="020B0604020202020204" pitchFamily="34" charset="0"/>
              <a:buChar char="•"/>
            </a:pP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يوضح للأفراد مسارات التطوير والتجديد في منظماتهم</a:t>
            </a:r>
            <a:r>
              <a:rPr lang="ar-JO" sz="1900" dirty="0">
                <a:latin typeface="Times New Roman" panose="02020603050405020304" pitchFamily="18" charset="0"/>
                <a:ea typeface="Times New Roman" panose="02020603050405020304" pitchFamily="18" charset="0"/>
                <a:cs typeface="Simplified Arabic" panose="02020603050405020304" pitchFamily="18" charset="-78"/>
              </a:rPr>
              <a:t>، </a:t>
            </a:r>
            <a:r>
              <a:rPr lang="ar-SA" sz="1900" dirty="0">
                <a:effectLst/>
                <a:latin typeface="Times New Roman" panose="02020603050405020304" pitchFamily="18" charset="0"/>
                <a:ea typeface="Times New Roman" panose="02020603050405020304" pitchFamily="18" charset="0"/>
                <a:cs typeface="Simplified Arabic" panose="02020603050405020304" pitchFamily="18" charset="-78"/>
              </a:rPr>
              <a:t>وبالتالي قدرتهم على الظهور بصور إبداعية متجددة ومستمرة يساعد الأفراد في إعادة تحديد أهدافهم وتصوراتهم عن العمل, وبالتالي قدرتهم على الظهور بصور إبداعية متجددة ومستمرة.</a:t>
            </a:r>
            <a:endParaRPr lang="ar-JO" sz="19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marL="285750" indent="-285750" algn="just" rtl="1">
              <a:spcBef>
                <a:spcPts val="600"/>
              </a:spcBef>
              <a:buFont typeface="Arial" panose="020B0604020202020204" pitchFamily="34" charset="0"/>
              <a:buChar char="•"/>
            </a:pPr>
            <a:r>
              <a:rPr lang="ar-JO" sz="1900" dirty="0">
                <a:effectLst/>
                <a:latin typeface="Times New Roman" panose="02020603050405020304" pitchFamily="18" charset="0"/>
                <a:ea typeface="Times New Roman" panose="02020603050405020304" pitchFamily="18" charset="0"/>
                <a:cs typeface="Simplified Arabic" panose="02020603050405020304" pitchFamily="18" charset="-78"/>
              </a:rPr>
              <a:t>تنمي القيادة الإبداعية المهارات الشخصية في التفكير والتفاعل الإبداعي الجماعي من خلال العصف الذهني.</a:t>
            </a:r>
          </a:p>
          <a:p>
            <a:pPr marL="285750" indent="-285750" algn="just" rtl="1">
              <a:spcBef>
                <a:spcPts val="600"/>
              </a:spcBef>
              <a:buFont typeface="Arial" panose="020B0604020202020204" pitchFamily="34" charset="0"/>
              <a:buChar char="•"/>
            </a:pPr>
            <a:r>
              <a:rPr lang="ar-JO" sz="1900" dirty="0">
                <a:effectLst/>
                <a:latin typeface="Times New Roman" panose="02020603050405020304" pitchFamily="18" charset="0"/>
                <a:ea typeface="Times New Roman" panose="02020603050405020304" pitchFamily="18" charset="0"/>
                <a:cs typeface="Simplified Arabic" panose="02020603050405020304" pitchFamily="18" charset="-78"/>
              </a:rPr>
              <a:t>تزيد من جودة القرارات التي تصنع لمعالجة المشكلات والمواقف على مستوى المؤسسة التربوية أو على مستوى إداراتها في المجالات الفنية والإدارية والمالية.</a:t>
            </a:r>
          </a:p>
          <a:p>
            <a:pPr marL="285750" indent="-285750" algn="just" rtl="1">
              <a:spcBef>
                <a:spcPts val="600"/>
              </a:spcBef>
              <a:buFont typeface="Arial" panose="020B0604020202020204" pitchFamily="34" charset="0"/>
              <a:buChar char="•"/>
            </a:pPr>
            <a:r>
              <a:rPr lang="ar-JO" sz="1900" dirty="0">
                <a:effectLst/>
                <a:latin typeface="Times New Roman" panose="02020603050405020304" pitchFamily="18" charset="0"/>
                <a:ea typeface="Times New Roman" panose="02020603050405020304" pitchFamily="18" charset="0"/>
                <a:cs typeface="Simplified Arabic" panose="02020603050405020304" pitchFamily="18" charset="-78"/>
              </a:rPr>
              <a:t>تُعد القيادة الإبداعية قوة فاعلة للتحرك نحو تجاوز توقعات المجتمعات والعملاء، وهذا ما تُعِدُّهُ القيادة الإبداعية النشطة التي تشجع الإبداع، لتوليد الأفكار الجديدة ضمن برامج للاقتراحات تتضمن حوافز واحتفالات لتكريم المتميزين أفراداً وجماعات.</a:t>
            </a:r>
          </a:p>
          <a:p>
            <a:pPr marL="285750" indent="-285750" algn="just" rtl="1">
              <a:spcBef>
                <a:spcPts val="600"/>
              </a:spcBef>
              <a:buFont typeface="Arial" panose="020B0604020202020204" pitchFamily="34" charset="0"/>
              <a:buChar char="•"/>
            </a:pPr>
            <a:r>
              <a:rPr lang="ar-JO" sz="1900" dirty="0">
                <a:effectLst/>
                <a:latin typeface="Times New Roman" panose="02020603050405020304" pitchFamily="18" charset="0"/>
                <a:ea typeface="Times New Roman" panose="02020603050405020304" pitchFamily="18" charset="0"/>
                <a:cs typeface="Simplified Arabic" panose="02020603050405020304" pitchFamily="18" charset="-78"/>
              </a:rPr>
              <a:t>تهيئ البيئة النشطة التي تنمي وتدعو إلى التميز والأصالة. </a:t>
            </a:r>
          </a:p>
        </p:txBody>
      </p:sp>
    </p:spTree>
    <p:extLst>
      <p:ext uri="{BB962C8B-B14F-4D97-AF65-F5344CB8AC3E}">
        <p14:creationId xmlns:p14="http://schemas.microsoft.com/office/powerpoint/2010/main" val="172111846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مفهوم القيادة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169328" y="1286331"/>
            <a:ext cx="8839169" cy="5686428"/>
          </a:xfrm>
          <a:prstGeom prst="rect">
            <a:avLst/>
          </a:prstGeom>
          <a:noFill/>
        </p:spPr>
        <p:txBody>
          <a:bodyPr wrap="square" rtlCol="0">
            <a:spAutoFit/>
          </a:bodyPr>
          <a:lstStyle/>
          <a:p>
            <a:pPr indent="503555" algn="r" rtl="1">
              <a:lnSpc>
                <a:spcPts val="2400"/>
              </a:lnSpc>
              <a:spcBef>
                <a:spcPts val="600"/>
              </a:spcBef>
            </a:pPr>
            <a:r>
              <a:rPr lang="ar-SA"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القيادة: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في اللغة العربية القيادة مصدر الفعل قاد، </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وهو الذي يتولى توجيه الناس</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وهي عند ابن منظور تعني القود وهو نقيض السوق, فالقود من الأمام والسوق من الخلف وتعني الأخذ بالزمام. أما اصطلاحا فلم يتفق الباحثون في العلوم الإدارية على تعريف واحد لمصطلح القيادة،  فتباينت آرائهم تبعا لنوعية الدراسة وبيئة المؤسسة</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همفيل </a:t>
            </a:r>
            <a:r>
              <a:rPr lang="en-GB" dirty="0">
                <a:effectLst/>
                <a:latin typeface="Times New Roman" panose="02020603050405020304" pitchFamily="18" charset="0"/>
                <a:ea typeface="Times New Roman" panose="02020603050405020304" pitchFamily="18" charset="0"/>
                <a:cs typeface="Simplified Arabic" panose="02020603050405020304" pitchFamily="18" charset="-78"/>
              </a:rPr>
              <a:t>Hemphill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عرفها بأنها: </a:t>
            </a:r>
            <a:r>
              <a:rPr lang="ar-SA"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سلوك الفرد عند قيامه بتوجيه نشاطات الجماعة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أي</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أنها: عملية التأثير في نشاطات جماعة منظمة عند قيامها بمهمة وضع الهدف وتحقيقه.</a:t>
            </a:r>
            <a:endParaRPr lang="ar-JO"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عرف أوردرى تيد </a:t>
            </a:r>
            <a:r>
              <a:rPr lang="en-GB" dirty="0">
                <a:effectLst/>
                <a:latin typeface="Times New Roman" panose="02020603050405020304" pitchFamily="18" charset="0"/>
                <a:ea typeface="Times New Roman" panose="02020603050405020304" pitchFamily="18" charset="0"/>
                <a:cs typeface="Simplified Arabic" panose="02020603050405020304" pitchFamily="18" charset="-78"/>
              </a:rPr>
              <a:t> O.TEAD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القـيـادة بأنها : " ذلك </a:t>
            </a:r>
            <a:r>
              <a:rPr lang="ar-SA"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النشاط الذي يمارسه الشخص للتأثير فى الناس ، وجعلهم يتعاونون لتحقيق بعض الأهداف التى يرغبون فى تحقيقها " .</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ولقد عرفها جيبسون </a:t>
            </a:r>
            <a:r>
              <a:rPr lang="en-GB" dirty="0">
                <a:effectLst/>
                <a:latin typeface="Times New Roman" panose="02020603050405020304" pitchFamily="18" charset="0"/>
                <a:ea typeface="Times New Roman" panose="02020603050405020304" pitchFamily="18" charset="0"/>
                <a:cs typeface="Simplified Arabic" panose="02020603050405020304" pitchFamily="18" charset="-78"/>
              </a:rPr>
              <a:t>GIBBSON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بأنها : " </a:t>
            </a:r>
            <a:r>
              <a:rPr lang="ar-SA"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أحد أشكال الهيمنة التى بموجبها يقبل التابعون طواعية التوجيه والرقابة من قبل شخص أخر " .</a:t>
            </a:r>
          </a:p>
          <a:p>
            <a:pPr indent="503555" algn="just" rtl="1">
              <a:lnSpc>
                <a:spcPts val="2400"/>
              </a:lnSpc>
              <a:spcBef>
                <a:spcPts val="600"/>
              </a:spcBef>
            </a:pPr>
            <a:r>
              <a:rPr lang="ar-SA" dirty="0">
                <a:solidFill>
                  <a:schemeClr val="bg1"/>
                </a:solidFill>
                <a:effectLst/>
                <a:latin typeface="Times New Roman" panose="02020603050405020304" pitchFamily="18" charset="0"/>
                <a:ea typeface="Times New Roman" panose="02020603050405020304" pitchFamily="18" charset="0"/>
                <a:cs typeface="Simplified Arabic" panose="02020603050405020304" pitchFamily="18" charset="-78"/>
              </a:rPr>
              <a:t>جد</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أما في الفكر الإداري العربي، عرفها دره ورفاقه بأنها: </a:t>
            </a:r>
            <a:r>
              <a:rPr lang="ar-SA" b="1" dirty="0">
                <a:solidFill>
                  <a:srgbClr val="00B0F0"/>
                </a:solidFill>
                <a:effectLst/>
                <a:latin typeface="Times New Roman" panose="02020603050405020304" pitchFamily="18" charset="0"/>
                <a:ea typeface="Times New Roman" panose="02020603050405020304" pitchFamily="18" charset="0"/>
                <a:cs typeface="Simplified Arabic" panose="02020603050405020304" pitchFamily="18" charset="-78"/>
              </a:rPr>
              <a:t>التأثير الفعال على نشاط العاملين في التنظيم وتوجيهه نحو الأهداف المرجوة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(السعود، 2013). </a:t>
            </a:r>
            <a:endParaRPr lang="ar-JO"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r" rtl="1">
              <a:lnSpc>
                <a:spcPts val="2400"/>
              </a:lnSpc>
              <a:spcBef>
                <a:spcPts val="600"/>
              </a:spcBef>
            </a:pPr>
            <a:r>
              <a:rPr lang="ar-SA" dirty="0">
                <a:solidFill>
                  <a:schemeClr val="bg1"/>
                </a:solidFill>
                <a:effectLst/>
                <a:latin typeface="Times New Roman" panose="02020603050405020304" pitchFamily="18" charset="0"/>
                <a:ea typeface="Times New Roman" panose="02020603050405020304" pitchFamily="18" charset="0"/>
                <a:cs typeface="Simplified Arabic" panose="02020603050405020304" pitchFamily="18" charset="-78"/>
              </a:rPr>
              <a:t>يد و</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ونرى أن التعريفات السابق الإشارة إليها توضح أن هناك عددا من الشروط اللازم توافرها فى القيادة من أهمها :</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توافر جماع</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ة</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من الأفراد وهو ما يسمى بالعنصر الإنسانى فى المؤسسة </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توافر عدد من الأفراد لديهم القدرة على التأثير الإيجابى فى سلوك الآخرين والمرؤوسين.</a:t>
            </a:r>
          </a:p>
          <a:p>
            <a:pPr indent="503555" algn="just" rtl="1">
              <a:lnSpc>
                <a:spcPts val="2400"/>
              </a:lnSpc>
              <a:spcBef>
                <a:spcPts val="600"/>
              </a:spcBef>
            </a:pPr>
            <a:r>
              <a:rPr lang="ar-SA" dirty="0">
                <a:solidFill>
                  <a:schemeClr val="bg1"/>
                </a:solidFill>
                <a:effectLst/>
                <a:latin typeface="Times New Roman" panose="02020603050405020304" pitchFamily="18" charset="0"/>
                <a:ea typeface="Times New Roman" panose="02020603050405020304" pitchFamily="18" charset="0"/>
                <a:cs typeface="Simplified Arabic" panose="02020603050405020304" pitchFamily="18" charset="-78"/>
              </a:rPr>
              <a:t>يحوله إلى العقل للمعالجة وربط الأمور ببعضها وغربلتها. ( طارق السويدان و أكرم العدلوني ٢٠٠٩ –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a:t>
            </a:r>
          </a:p>
          <a:p>
            <a:pPr indent="503555" algn="just" rtl="1">
              <a:lnSpc>
                <a:spcPts val="2400"/>
              </a:lnSpc>
              <a:spcBef>
                <a:spcPts val="600"/>
              </a:spcBef>
            </a:pP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a:extLst>
              <a:ext uri="{FF2B5EF4-FFF2-40B4-BE49-F238E27FC236}">
                <a16:creationId xmlns:a16="http://schemas.microsoft.com/office/drawing/2014/main" id="{3854C0EC-A3E9-78C3-A208-7DB64825D393}"/>
              </a:ext>
            </a:extLst>
          </p:cNvPr>
          <p:cNvPicPr>
            <a:picLocks noChangeAspect="1"/>
          </p:cNvPicPr>
          <p:nvPr/>
        </p:nvPicPr>
        <p:blipFill>
          <a:blip r:embed="rId3"/>
          <a:stretch>
            <a:fillRect/>
          </a:stretch>
        </p:blipFill>
        <p:spPr>
          <a:xfrm>
            <a:off x="251926" y="1203669"/>
            <a:ext cx="3019425" cy="5084639"/>
          </a:xfrm>
          <a:prstGeom prst="rect">
            <a:avLst/>
          </a:prstGeom>
        </p:spPr>
      </p:pic>
    </p:spTree>
    <p:extLst>
      <p:ext uri="{BB962C8B-B14F-4D97-AF65-F5344CB8AC3E}">
        <p14:creationId xmlns:p14="http://schemas.microsoft.com/office/powerpoint/2010/main" val="362085205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u="sng" kern="1200" dirty="0">
                <a:solidFill>
                  <a:prstClr val="white"/>
                </a:solidFill>
                <a:latin typeface="Times New Roman" panose="02020603050405020304" pitchFamily="18" charset="0"/>
                <a:ea typeface="+mn-ea"/>
                <a:cs typeface="Times New Roman" panose="02020603050405020304" pitchFamily="18" charset="0"/>
              </a:rPr>
              <a:t>"كل قائد مدير .. وليس كل مدير قائد".</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1" name="TextBox 10">
            <a:extLst>
              <a:ext uri="{FF2B5EF4-FFF2-40B4-BE49-F238E27FC236}">
                <a16:creationId xmlns:a16="http://schemas.microsoft.com/office/drawing/2014/main" id="{C99AD320-1CA9-2D01-54FD-3B2870F644A7}"/>
              </a:ext>
            </a:extLst>
          </p:cNvPr>
          <p:cNvSpPr txBox="1"/>
          <p:nvPr/>
        </p:nvSpPr>
        <p:spPr>
          <a:xfrm>
            <a:off x="4749553" y="1323444"/>
            <a:ext cx="7202683" cy="5632311"/>
          </a:xfrm>
          <a:prstGeom prst="rect">
            <a:avLst/>
          </a:prstGeom>
          <a:noFill/>
        </p:spPr>
        <p:txBody>
          <a:bodyPr wrap="square">
            <a:spAutoFit/>
          </a:bodyPr>
          <a:lstStyle/>
          <a:p>
            <a:pPr algn="r" rtl="1"/>
            <a:r>
              <a:rPr lang="ar-JO" i="0" dirty="0">
                <a:effectLst/>
                <a:latin typeface="Almarai"/>
              </a:rPr>
              <a:t>القائد: هو شخص مبدع ومبتكر، ويبحث عن التطوير والتجديد، ويكسر قواعد البيروقراطية ويشحذ همم العاملين معه.</a:t>
            </a:r>
          </a:p>
          <a:p>
            <a:pPr algn="r" rtl="1"/>
            <a:r>
              <a:rPr lang="ar-JO" i="0" dirty="0">
                <a:effectLst/>
                <a:latin typeface="Almarai"/>
              </a:rPr>
              <a:t>المدير: هو شخص منّفذ للتعليمات والأوامر، ومتشبث بكل أمر يعزز البيروقراطية.</a:t>
            </a:r>
          </a:p>
          <a:p>
            <a:pPr algn="r" rtl="1"/>
            <a:r>
              <a:rPr lang="ar-JO" i="0" dirty="0">
                <a:effectLst/>
                <a:latin typeface="Almarai"/>
              </a:rPr>
              <a:t>القائد: يعمل بروح الفريق الواحد، وهو أحد أعضاء الفريق. يحدد القائد وجهته ويخبر فريقه بالاتجاه الذي يريد الوصول إليه، ويبين لهم المصلحة العائدة على كل واحد منهم من وراء العمل المطلوب إنجازه.</a:t>
            </a:r>
          </a:p>
          <a:p>
            <a:pPr algn="r" rtl="1"/>
            <a:r>
              <a:rPr lang="ar-JO" i="0" dirty="0">
                <a:effectLst/>
                <a:latin typeface="Almarai"/>
              </a:rPr>
              <a:t>المدير: يعمل بروح المركزية، والرئيس والمرؤوسين. ويقوم بتوجيه الأوامر لفريق العمل بدون مشاركتهم.</a:t>
            </a:r>
          </a:p>
          <a:p>
            <a:pPr algn="r" rtl="1"/>
            <a:endParaRPr lang="ar-JO" i="0" dirty="0">
              <a:effectLst/>
              <a:latin typeface="Almarai"/>
            </a:endParaRPr>
          </a:p>
          <a:p>
            <a:pPr algn="r" rtl="1"/>
            <a:r>
              <a:rPr lang="ar-JO" i="0" dirty="0">
                <a:effectLst/>
                <a:latin typeface="Almarai"/>
              </a:rPr>
              <a:t>القائد: يتحّمل المسؤولية عن فريق العمل معه.</a:t>
            </a:r>
            <a:br>
              <a:rPr lang="ar-JO" i="0" dirty="0">
                <a:effectLst/>
                <a:latin typeface="Almarai"/>
              </a:rPr>
            </a:br>
            <a:r>
              <a:rPr lang="ar-JO" i="0" dirty="0">
                <a:effectLst/>
                <a:latin typeface="Almarai"/>
              </a:rPr>
              <a:t>المدير: يتنصّل من المسؤولية، ويحملها على العاملين</a:t>
            </a:r>
          </a:p>
          <a:p>
            <a:pPr algn="r" rtl="1"/>
            <a:r>
              <a:rPr lang="ar-JO" i="0" dirty="0">
                <a:effectLst/>
                <a:latin typeface="Almarai"/>
              </a:rPr>
              <a:t>القائد: يعمل على إزالة أي عوائق وعقبات وعوالق قد تعيق عمل الفريق.</a:t>
            </a:r>
          </a:p>
          <a:p>
            <a:pPr algn="r" rtl="1"/>
            <a:r>
              <a:rPr lang="ar-JO" i="0" dirty="0">
                <a:effectLst/>
                <a:latin typeface="Almarai"/>
              </a:rPr>
              <a:t>المدير: لا يهتم بالعوائق والعقبات، وقد يساهم في زراعتها متى كانت تحقق مصلحته الشخصية.</a:t>
            </a:r>
          </a:p>
          <a:p>
            <a:pPr algn="r" rtl="1"/>
            <a:endParaRPr lang="ar-JO" i="0" dirty="0">
              <a:effectLst/>
              <a:latin typeface="Almarai"/>
            </a:endParaRPr>
          </a:p>
          <a:p>
            <a:pPr algn="r" rtl="1"/>
            <a:r>
              <a:rPr lang="ar-JO" i="0" dirty="0">
                <a:effectLst/>
                <a:latin typeface="Almarai"/>
              </a:rPr>
              <a:t>القائد: يحتفل بأي إنجاز وإن كان صغيرًا، حتى تجتمع الإنجازات الصغيرة لتكون إنجازًا كبيرًا.</a:t>
            </a:r>
          </a:p>
          <a:p>
            <a:pPr algn="r" rtl="1"/>
            <a:r>
              <a:rPr lang="ar-JO" i="0" dirty="0">
                <a:effectLst/>
                <a:latin typeface="Almarai"/>
              </a:rPr>
              <a:t>المدير: يرى أي إنجاز وإن كان كبيرًا أمرًا عاديًا؛ بل يرى أنه من واجبات الموظف التي لا </a:t>
            </a:r>
          </a:p>
          <a:p>
            <a:pPr algn="r" rtl="1"/>
            <a:r>
              <a:rPr lang="ar-JO" i="0" dirty="0">
                <a:effectLst/>
                <a:latin typeface="Almarai"/>
              </a:rPr>
              <a:t>يستحق عليها الشكر.</a:t>
            </a:r>
          </a:p>
          <a:p>
            <a:pPr algn="r" rtl="1"/>
            <a:r>
              <a:rPr lang="ar-JO" i="0" dirty="0">
                <a:effectLst/>
                <a:latin typeface="Almarai"/>
              </a:rPr>
              <a:t>القائد: يستمتع بعمله، ويؤثر إيجابًا في فريق العمل معه ليستمتعوا بعملهم.</a:t>
            </a:r>
          </a:p>
          <a:p>
            <a:pPr algn="r" rtl="1"/>
            <a:r>
              <a:rPr lang="ar-JO" i="0" dirty="0">
                <a:effectLst/>
                <a:latin typeface="Almarai"/>
              </a:rPr>
              <a:t>المدير: يتذمر من العمل، ويؤثر سلبًا على العاملين، حتى يشعروا بالملل، ويتسربوا من إدارته </a:t>
            </a:r>
          </a:p>
          <a:p>
            <a:pPr algn="r" rtl="1"/>
            <a:r>
              <a:rPr lang="ar-JO" i="0" dirty="0">
                <a:effectLst/>
                <a:latin typeface="Almarai"/>
              </a:rPr>
              <a:t>بحثًا عن أنفسهم ليحققوا نجاحاتهم بعيدًا عنه.</a:t>
            </a:r>
          </a:p>
        </p:txBody>
      </p:sp>
      <p:pic>
        <p:nvPicPr>
          <p:cNvPr id="12" name="Picture 11">
            <a:extLst>
              <a:ext uri="{FF2B5EF4-FFF2-40B4-BE49-F238E27FC236}">
                <a16:creationId xmlns:a16="http://schemas.microsoft.com/office/drawing/2014/main" id="{AF916D50-99AE-E1CE-DB1B-A227876A0676}"/>
              </a:ext>
            </a:extLst>
          </p:cNvPr>
          <p:cNvPicPr>
            <a:picLocks noChangeAspect="1"/>
          </p:cNvPicPr>
          <p:nvPr/>
        </p:nvPicPr>
        <p:blipFill>
          <a:blip r:embed="rId3">
            <a:duotone>
              <a:schemeClr val="accent1">
                <a:shade val="45000"/>
                <a:satMod val="135000"/>
              </a:schemeClr>
              <a:prstClr val="white"/>
            </a:duotone>
            <a:extLst>
              <a:ext uri="{BEBA8EAE-BF5A-486C-A8C5-ECC9F3942E4B}">
                <a14:imgProps xmlns:a14="http://schemas.microsoft.com/office/drawing/2010/main">
                  <a14:imgLayer r:embed="rId4">
                    <a14:imgEffect>
                      <a14:saturation sat="0"/>
                    </a14:imgEffect>
                  </a14:imgLayer>
                </a14:imgProps>
              </a:ext>
            </a:extLst>
          </a:blip>
          <a:stretch>
            <a:fillRect/>
          </a:stretch>
        </p:blipFill>
        <p:spPr>
          <a:xfrm>
            <a:off x="285664" y="1158119"/>
            <a:ext cx="4666314" cy="5797636"/>
          </a:xfrm>
          <a:prstGeom prst="rect">
            <a:avLst/>
          </a:prstGeom>
        </p:spPr>
      </p:pic>
    </p:spTree>
    <p:extLst>
      <p:ext uri="{BB962C8B-B14F-4D97-AF65-F5344CB8AC3E}">
        <p14:creationId xmlns:p14="http://schemas.microsoft.com/office/powerpoint/2010/main" val="94498915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من معايير اختيار القادة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799643" y="1242745"/>
            <a:ext cx="8037251" cy="5307479"/>
          </a:xfrm>
          <a:prstGeom prst="rect">
            <a:avLst/>
          </a:prstGeom>
          <a:noFill/>
        </p:spPr>
        <p:txBody>
          <a:bodyPr wrap="square" rtlCol="0">
            <a:spAutoFit/>
          </a:bodyPr>
          <a:lstStyle/>
          <a:p>
            <a:pPr algn="ctr">
              <a:lnSpc>
                <a:spcPct val="150000"/>
              </a:lnSpc>
              <a:spcAft>
                <a:spcPts val="1000"/>
              </a:spcAft>
            </a:pP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JO" sz="1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 قالت احداهما يا ابت استأجره ان خير من استأجرت القوي الأمين "( سورة القصص، اية 26)"</a:t>
            </a:r>
          </a:p>
          <a:p>
            <a:pPr algn="r">
              <a:spcAft>
                <a:spcPts val="1000"/>
              </a:spcAft>
            </a:pPr>
            <a:r>
              <a:rPr lang="ar-JO"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بالتأمل </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في آيات القرآن العظيم التي فيها إشارة إلى المعايير المناسبة لتوظيف ال</a:t>
            </a:r>
            <a:r>
              <a:rPr lang="ar-JO"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صلح وال</a:t>
            </a:r>
            <a:r>
              <a:rPr lang="ar-JO"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نسب ليشغل الوظيفة المناسبة، نجد في الآية العظيمة</a:t>
            </a:r>
            <a:r>
              <a:rPr lang="ar-JO"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السابقة أن</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endParaRPr>
          </a:p>
          <a:p>
            <a:pPr algn="r">
              <a:spcAft>
                <a:spcPts val="1000"/>
              </a:spcAft>
            </a:pPr>
            <a:r>
              <a:rPr lang="ar-SA" sz="1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معايير </a:t>
            </a:r>
            <a:r>
              <a:rPr lang="ar-JO" sz="1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a:t>
            </a:r>
            <a:r>
              <a:rPr lang="ar-SA" sz="18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اختيار :</a:t>
            </a:r>
            <a:endParaRPr lang="en-US" sz="14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r">
              <a:spcAft>
                <a:spcPts val="1000"/>
              </a:spcAft>
            </a:pPr>
            <a:r>
              <a:rPr lang="ar-JO" sz="18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المعيار </a:t>
            </a:r>
            <a:r>
              <a:rPr lang="ar-SA" sz="18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الأول:</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18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القوة</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والمراد بها الجدارة في التأهيل والجد في التنفيذ والضبط والانضباط ، ويمكن تسميتها</a:t>
            </a:r>
            <a:r>
              <a:rPr lang="ar-JO" sz="1400" dirty="0">
                <a:latin typeface="Calibri" panose="020F0502020204030204" pitchFamily="34" charset="0"/>
                <a:ea typeface="Calibri" panose="020F0502020204030204" pitchFamily="34" charset="0"/>
                <a:cs typeface="Arial" panose="020B0604020202020204" pitchFamily="34" charset="0"/>
              </a:rPr>
              <a:t> </a:t>
            </a:r>
            <a:r>
              <a:rPr lang="ar-SA" sz="1800"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بالكفاءة التأهيلية</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1400" dirty="0">
              <a:effectLst/>
              <a:latin typeface="Calibri" panose="020F0502020204030204" pitchFamily="34" charset="0"/>
              <a:ea typeface="Calibri" panose="020F0502020204030204" pitchFamily="34" charset="0"/>
              <a:cs typeface="Arial" panose="020B0604020202020204" pitchFamily="34" charset="0"/>
            </a:endParaRPr>
          </a:p>
          <a:p>
            <a:pPr algn="r">
              <a:spcAft>
                <a:spcPts val="1000"/>
              </a:spcAft>
            </a:pPr>
            <a:r>
              <a:rPr lang="ar-JO" sz="18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المعيار </a:t>
            </a:r>
            <a:r>
              <a:rPr lang="ar-SA" sz="18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الثاني:</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18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الامانة</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والمراد بها رعاية الحقوق وأدا</a:t>
            </a:r>
            <a:r>
              <a:rPr lang="ar-JO"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ئ</a:t>
            </a:r>
            <a:r>
              <a:rPr lang="ar-SA" sz="18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ها على الوجه الصحيح،  ويمكن تسميتها </a:t>
            </a:r>
            <a:r>
              <a:rPr lang="ar-SA" sz="1800"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بالكفاءة النفسية</a:t>
            </a:r>
            <a:r>
              <a:rPr lang="ar-JO" sz="1800"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 </a:t>
            </a:r>
            <a:endParaRPr lang="en-US" sz="1400" dirty="0">
              <a:solidFill>
                <a:srgbClr val="00B0F0"/>
              </a:solidFill>
              <a:effectLst/>
              <a:latin typeface="Calibri" panose="020F0502020204030204" pitchFamily="34" charset="0"/>
              <a:ea typeface="Calibri" panose="020F0502020204030204" pitchFamily="34" charset="0"/>
              <a:cs typeface="Arial" panose="020B0604020202020204" pitchFamily="34" charset="0"/>
            </a:endParaRPr>
          </a:p>
          <a:p>
            <a:pPr algn="just" rtl="1">
              <a:lnSpc>
                <a:spcPct val="115000"/>
              </a:lnSpc>
              <a:spcAft>
                <a:spcPts val="1000"/>
              </a:spcAft>
            </a:pP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فالقوة والأمانة</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هما القاعدتان الاساسيتان التي تعرف بها الجودة في الأداء المهني وممارسات القائمين</a:t>
            </a:r>
            <a:r>
              <a:rPr lang="en-GB"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على الأعمال،  وهما الميزان الذي توزن به الكفاءة والجودة والتميز سواء كان العمل مسؤولية أسرة أو</a:t>
            </a:r>
            <a:r>
              <a:rPr lang="en-GB"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مهنة تعليم أو إدارة مؤسسة أو حتى رعاية الغنم.  وهي الوظيفة التي قام بها موسى عليه السلام بعد أن</a:t>
            </a: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وصفته بنت شعيب بهذا الوصف أي أن هاتين الصفتين لا</a:t>
            </a: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بد من تحققها في كل من يتولى عملا صغيراً</a:t>
            </a: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كان أو كبيرا، وقد يظن البعض أنها صفات مكررة وهي ليست كذلك وان ظهر منها شيء من التشابه وهذه المعايير هي في ميدان الأعمال والكسب والادارة والسياسة والقيادة من المعايير التي تحتوي تحتها مفردات كثيرة ويتبين ذلك بأنها تتضمن حفظ الحقوق وأدائها على الوجه الاكمل ويتحقق ذلك على الوجه</a:t>
            </a:r>
            <a:r>
              <a:rPr lang="en-US" dirty="0">
                <a:latin typeface="Calibri" panose="020F0502020204030204" pitchFamily="34" charset="0"/>
                <a:ea typeface="Calibri" panose="020F0502020204030204" pitchFamily="34" charset="0"/>
                <a:cs typeface="Arial" panose="020B0604020202020204" pitchFamily="34" charset="0"/>
              </a:rPr>
              <a:t>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أميناً وقوياً (الجهني،2017).</a:t>
            </a:r>
            <a:endParaRPr lang="en-GB"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4" name="Picture 3">
            <a:extLst>
              <a:ext uri="{FF2B5EF4-FFF2-40B4-BE49-F238E27FC236}">
                <a16:creationId xmlns:a16="http://schemas.microsoft.com/office/drawing/2014/main" id="{C14D1AED-C665-3079-C13F-D6CC8DB8184F}"/>
              </a:ext>
            </a:extLst>
          </p:cNvPr>
          <p:cNvPicPr>
            <a:picLocks noChangeAspect="1"/>
          </p:cNvPicPr>
          <p:nvPr/>
        </p:nvPicPr>
        <p:blipFill>
          <a:blip r:embed="rId3">
            <a:duotone>
              <a:schemeClr val="accent1">
                <a:shade val="45000"/>
                <a:satMod val="135000"/>
              </a:schemeClr>
              <a:prstClr val="white"/>
            </a:duotone>
          </a:blip>
          <a:stretch>
            <a:fillRect/>
          </a:stretch>
        </p:blipFill>
        <p:spPr>
          <a:xfrm>
            <a:off x="396732" y="1699261"/>
            <a:ext cx="3402911" cy="4394446"/>
          </a:xfrm>
          <a:prstGeom prst="rect">
            <a:avLst/>
          </a:prstGeom>
        </p:spPr>
      </p:pic>
    </p:spTree>
    <p:extLst>
      <p:ext uri="{BB962C8B-B14F-4D97-AF65-F5344CB8AC3E}">
        <p14:creationId xmlns:p14="http://schemas.microsoft.com/office/powerpoint/2010/main" val="1034777663"/>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فنون القيادة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E8690F5D-FACE-0545-8C2C-D388B5E9B751}"/>
              </a:ext>
            </a:extLst>
          </p:cNvPr>
          <p:cNvSpPr txBox="1"/>
          <p:nvPr/>
        </p:nvSpPr>
        <p:spPr>
          <a:xfrm>
            <a:off x="373118" y="1309933"/>
            <a:ext cx="11445764" cy="5032916"/>
          </a:xfrm>
          <a:prstGeom prst="rect">
            <a:avLst/>
          </a:prstGeom>
          <a:noFill/>
        </p:spPr>
        <p:txBody>
          <a:bodyPr wrap="square">
            <a:spAutoFit/>
          </a:bodyPr>
          <a:lstStyle/>
          <a:p>
            <a:pPr algn="r" rtl="1">
              <a:lnSpc>
                <a:spcPct val="115000"/>
              </a:lnSpc>
              <a:spcBef>
                <a:spcPts val="2400"/>
              </a:spcBef>
            </a:pP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يقول مونتغمري ب</a:t>
            </a: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ن القائد هو:" </a:t>
            </a:r>
            <a:r>
              <a:rPr lang="ar-SA"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الرجل العالم بفن القيادة والذي يجعل الناس يتبعونه ويطيعونه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و</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يقول هور: "</a:t>
            </a:r>
            <a:r>
              <a:rPr lang="ar-SA"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إن القيادة مبنية على العلاقات، وأفضل الإداريين يدعمون العمل في الفريق الواحد القائم على الزمالة،  ويثمنون التنوع ، ويشجعون كل من يحيط بهم لكي ينمو ويتطور</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من هنا نجد أن هناك</a:t>
            </a:r>
            <a:endParaRPr lang="en-US" dirty="0">
              <a:effectLst/>
              <a:latin typeface="Calibri" panose="020F0502020204030204" pitchFamily="34" charset="0"/>
              <a:ea typeface="Calibri" panose="020F0502020204030204" pitchFamily="34" charset="0"/>
              <a:cs typeface="Arial" panose="020B0604020202020204" pitchFamily="34" charset="0"/>
            </a:endParaRPr>
          </a:p>
          <a:p>
            <a:pPr algn="r" rtl="1">
              <a:spcAft>
                <a:spcPts val="1000"/>
              </a:spcAft>
            </a:pP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فنون يجب على القائد ان يتقنها وهي: </a:t>
            </a:r>
            <a:endPar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endParaRPr>
          </a:p>
          <a:p>
            <a:pPr marL="285750" indent="-285750" algn="r" rtl="1">
              <a:spcAft>
                <a:spcPts val="1000"/>
              </a:spcAft>
              <a:buFont typeface="Arial" panose="020B0604020202020204" pitchFamily="34" charset="0"/>
              <a:buChar char="•"/>
            </a:pP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فن إصدار الأوامر:</a:t>
            </a: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وفق مقدرة وخبرة الأفراد.</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spcAft>
                <a:spcPts val="1000"/>
              </a:spcAft>
              <a:buFont typeface="Arial" panose="020B0604020202020204" pitchFamily="34" charset="0"/>
              <a:buChar char="•"/>
            </a:pP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فن الاتصال</a:t>
            </a:r>
            <a:r>
              <a:rPr lang="ar-SA"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r>
              <a:rPr lang="ar-JO" b="1" dirty="0">
                <a:latin typeface="Calibri" panose="020F0502020204030204" pitchFamily="34" charset="0"/>
                <a:ea typeface="Calibri" panose="020F0502020204030204" pitchFamily="34" charset="0"/>
                <a:cs typeface="Arial" panose="020B0604020202020204" pitchFamily="34" charset="0"/>
              </a:rPr>
              <a:t> </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من أهم مهارات الاتصال: الإنصات حيث يعدّ الإصغاء للموظفين وإعلامهم بما يدور أفضل الطرق لإغلاق فجوة الالتزام ولجعلهم يشعرون بالانتماء ولقطع الطريق على الشائعات. وفي هذا السياق تضمنت إحدى الدراسات الحديثة قواعد للاتصال الناجح أدرجتها تحت الكلمة الإنجليزية (</a:t>
            </a:r>
            <a:r>
              <a:rPr lang="en-US" dirty="0">
                <a:solidFill>
                  <a:srgbClr val="000000"/>
                </a:solidFill>
                <a:effectLst/>
                <a:latin typeface="Simplified Arabic" panose="02020603050405020304" pitchFamily="18" charset="-78"/>
                <a:ea typeface="Calibri" panose="020F0502020204030204" pitchFamily="34" charset="0"/>
                <a:cs typeface="Arial" panose="020B0604020202020204" pitchFamily="34" charset="0"/>
              </a:rPr>
              <a:t>Human Touch</a:t>
            </a: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أي اللمسة الإنسانية </a:t>
            </a:r>
            <a:r>
              <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dirty="0">
              <a:effectLst/>
              <a:latin typeface="Calibri" panose="020F0502020204030204" pitchFamily="34" charset="0"/>
              <a:ea typeface="Calibri" panose="020F0502020204030204" pitchFamily="34" charset="0"/>
              <a:cs typeface="Arial" panose="020B0604020202020204" pitchFamily="34" charset="0"/>
            </a:endParaRPr>
          </a:p>
          <a:p>
            <a:pPr marL="285750" indent="-285750" algn="r" rtl="1">
              <a:lnSpc>
                <a:spcPct val="115000"/>
              </a:lnSpc>
              <a:spcAft>
                <a:spcPts val="1000"/>
              </a:spcAft>
              <a:buFont typeface="Arial" panose="020B0604020202020204" pitchFamily="34" charset="0"/>
              <a:buChar char="•"/>
            </a:pPr>
            <a:r>
              <a:rPr lang="ar-SA"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فن التأنيب:لا تترك مجالاً لتفاقم سوء التفاهم على دقائق يسيرة ما دامت الفكرة العامة مشتركة</a:t>
            </a:r>
            <a:endParaRPr lang="ar-JO"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endParaRPr>
          </a:p>
          <a:p>
            <a:pPr marL="285750" indent="-285750" algn="r" rtl="1">
              <a:lnSpc>
                <a:spcPct val="115000"/>
              </a:lnSpc>
              <a:spcAft>
                <a:spcPts val="1000"/>
              </a:spcAft>
              <a:buFont typeface="Arial" panose="020B0604020202020204" pitchFamily="34" charset="0"/>
              <a:buChar char="•"/>
            </a:pPr>
            <a:r>
              <a:rPr lang="ar-JO" dirty="0">
                <a:effectLst/>
                <a:latin typeface="Calibri" panose="020F0502020204030204" pitchFamily="34" charset="0"/>
                <a:ea typeface="Calibri" panose="020F0502020204030204" pitchFamily="34" charset="0"/>
                <a:cs typeface="Arial" panose="020B0604020202020204" pitchFamily="34" charset="0"/>
              </a:rPr>
              <a:t>فن معالجة التذمرات وتجنب الأوضاع التي تخلق المشكلات.</a:t>
            </a:r>
          </a:p>
          <a:p>
            <a:pPr marL="285750" indent="-285750" algn="r" rtl="1">
              <a:lnSpc>
                <a:spcPct val="115000"/>
              </a:lnSpc>
              <a:spcAft>
                <a:spcPts val="1000"/>
              </a:spcAft>
              <a:buFont typeface="Arial" panose="020B0604020202020204" pitchFamily="34" charset="0"/>
              <a:buChar char="•"/>
            </a:pPr>
            <a:r>
              <a:rPr lang="ar-JO" dirty="0">
                <a:effectLst/>
                <a:latin typeface="Calibri" panose="020F0502020204030204" pitchFamily="34" charset="0"/>
                <a:ea typeface="Calibri" panose="020F0502020204030204" pitchFamily="34" charset="0"/>
                <a:cs typeface="Arial" panose="020B0604020202020204" pitchFamily="34" charset="0"/>
              </a:rPr>
              <a:t>فن المكافأة والتشجيع والثناء على الأعمال الناجحة والاعتراف بإنجازات الأفراد وشجع معاونيك دوماً.</a:t>
            </a:r>
          </a:p>
          <a:p>
            <a:pPr marL="285750" indent="-285750" algn="r" rtl="1">
              <a:lnSpc>
                <a:spcPct val="115000"/>
              </a:lnSpc>
              <a:spcAft>
                <a:spcPts val="1000"/>
              </a:spcAft>
              <a:buFont typeface="Arial" panose="020B0604020202020204" pitchFamily="34" charset="0"/>
              <a:buChar char="•"/>
            </a:pPr>
            <a:r>
              <a:rPr lang="ar-JO" dirty="0">
                <a:effectLst/>
                <a:latin typeface="Calibri" panose="020F0502020204030204" pitchFamily="34" charset="0"/>
                <a:ea typeface="Calibri" panose="020F0502020204030204" pitchFamily="34" charset="0"/>
                <a:cs typeface="Arial" panose="020B0604020202020204" pitchFamily="34" charset="0"/>
              </a:rPr>
              <a:t>فن المراقبة: إن الاحتكاك مع الحقيقة بكل محاسنها ومساوئها يعطي القائد فكرة صحيحة أفضل من مئات التقارير.</a:t>
            </a:r>
          </a:p>
          <a:p>
            <a:pPr marL="285750" indent="-285750" algn="r" rtl="1">
              <a:lnSpc>
                <a:spcPct val="115000"/>
              </a:lnSpc>
              <a:spcAft>
                <a:spcPts val="1000"/>
              </a:spcAft>
              <a:buFont typeface="Arial" panose="020B0604020202020204" pitchFamily="34" charset="0"/>
              <a:buChar char="•"/>
            </a:pPr>
            <a:r>
              <a:rPr lang="ar-JO" dirty="0">
                <a:effectLst/>
                <a:latin typeface="Calibri" panose="020F0502020204030204" pitchFamily="34" charset="0"/>
                <a:ea typeface="Calibri" panose="020F0502020204030204" pitchFamily="34" charset="0"/>
                <a:cs typeface="Arial" panose="020B0604020202020204" pitchFamily="34" charset="0"/>
              </a:rPr>
              <a:t>فن التعاون مع القادة الآخرين: تذكر أن غاية العمل ليست لخدمة أشخاص أو أغراض معينة وإنما لخدمة مثل عليا يتقاسم الجميع متاعب تحقيقها.</a:t>
            </a:r>
          </a:p>
          <a:p>
            <a:pPr marL="285750" indent="-285750" algn="r" rtl="1">
              <a:lnSpc>
                <a:spcPct val="115000"/>
              </a:lnSpc>
              <a:spcAft>
                <a:spcPts val="1000"/>
              </a:spcAft>
              <a:buFont typeface="Arial" panose="020B0604020202020204" pitchFamily="34" charset="0"/>
              <a:buChar char="•"/>
            </a:pP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
        <p:nvSpPr>
          <p:cNvPr id="9" name="TextBox 8">
            <a:extLst>
              <a:ext uri="{FF2B5EF4-FFF2-40B4-BE49-F238E27FC236}">
                <a16:creationId xmlns:a16="http://schemas.microsoft.com/office/drawing/2014/main" id="{54CFEA9E-010C-55AA-A548-3F0B2F1D7068}"/>
              </a:ext>
            </a:extLst>
          </p:cNvPr>
          <p:cNvSpPr txBox="1"/>
          <p:nvPr/>
        </p:nvSpPr>
        <p:spPr>
          <a:xfrm>
            <a:off x="1479609" y="5997511"/>
            <a:ext cx="3048001" cy="369332"/>
          </a:xfrm>
          <a:prstGeom prst="rect">
            <a:avLst/>
          </a:prstGeom>
          <a:noFill/>
        </p:spPr>
        <p:txBody>
          <a:bodyPr wrap="square">
            <a:spAutoFit/>
          </a:bodyPr>
          <a:lstStyle/>
          <a:p>
            <a:pPr algn="r" rtl="1">
              <a:spcAft>
                <a:spcPts val="1000"/>
              </a:spcAft>
            </a:pPr>
            <a:r>
              <a:rPr lang="ar-SA" kern="18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(وصوص والجوارنة ، 2014)</a:t>
            </a:r>
            <a:endParaRPr lang="en-US"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55926779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icture Placeholder 1">
            <a:extLst>
              <a:ext uri="{FF2B5EF4-FFF2-40B4-BE49-F238E27FC236}">
                <a16:creationId xmlns:a16="http://schemas.microsoft.com/office/drawing/2014/main" id="{CC60DFD4-C758-EF42-E40D-BE902DA66978}"/>
              </a:ext>
            </a:extLst>
          </p:cNvPr>
          <p:cNvSpPr>
            <a:spLocks noGrp="1"/>
          </p:cNvSpPr>
          <p:nvPr>
            <p:ph type="pic" sz="quarter" idx="11"/>
          </p:nvPr>
        </p:nvSpPr>
        <p:spPr/>
        <p:txBody>
          <a:bodyPr/>
          <a:lstStyle/>
          <a:p>
            <a:endParaRPr lang="ar-JO"/>
          </a:p>
        </p:txBody>
      </p:sp>
      <p:sp>
        <p:nvSpPr>
          <p:cNvPr id="5" name="TextBox 4">
            <a:extLst>
              <a:ext uri="{FF2B5EF4-FFF2-40B4-BE49-F238E27FC236}">
                <a16:creationId xmlns:a16="http://schemas.microsoft.com/office/drawing/2014/main" id="{EBCF6A1D-4254-3F69-A32D-B3678EDB6FCC}"/>
              </a:ext>
            </a:extLst>
          </p:cNvPr>
          <p:cNvSpPr txBox="1"/>
          <p:nvPr/>
        </p:nvSpPr>
        <p:spPr>
          <a:xfrm>
            <a:off x="449965" y="649418"/>
            <a:ext cx="6031591" cy="923330"/>
          </a:xfrm>
          <a:prstGeom prst="rect">
            <a:avLst/>
          </a:prstGeom>
          <a:noFill/>
        </p:spPr>
        <p:txBody>
          <a:bodyPr wrap="square">
            <a:spAutoFit/>
          </a:bodyPr>
          <a:lstStyle/>
          <a:p>
            <a:pPr algn="r"/>
            <a:r>
              <a:rPr lang="ar-JO" b="1" dirty="0">
                <a:solidFill>
                  <a:schemeClr val="bg1"/>
                </a:solidFill>
              </a:rPr>
              <a:t>تظهر أهمية الإبداع في انتقال المؤسسة من مرحلة ما قبل الإبداع إلى مرحلة ما بعد الإبداع . والجدول يوضح عملية الانتقال التي يجب أن تحققها المؤسسة عند اعتمادها لعملية الإبداع في نشاطها ومختلف مراحلها. </a:t>
            </a:r>
          </a:p>
        </p:txBody>
      </p:sp>
      <p:pic>
        <p:nvPicPr>
          <p:cNvPr id="6" name="Picture 5">
            <a:extLst>
              <a:ext uri="{FF2B5EF4-FFF2-40B4-BE49-F238E27FC236}">
                <a16:creationId xmlns:a16="http://schemas.microsoft.com/office/drawing/2014/main" id="{5F2748B1-2184-C7CF-D33A-E8BA4A053C1E}"/>
              </a:ext>
            </a:extLst>
          </p:cNvPr>
          <p:cNvPicPr>
            <a:picLocks noChangeAspect="1"/>
          </p:cNvPicPr>
          <p:nvPr/>
        </p:nvPicPr>
        <p:blipFill>
          <a:blip r:embed="rId2"/>
          <a:stretch>
            <a:fillRect/>
          </a:stretch>
        </p:blipFill>
        <p:spPr>
          <a:xfrm>
            <a:off x="7048189" y="564309"/>
            <a:ext cx="3783316" cy="5184057"/>
          </a:xfrm>
          <a:prstGeom prst="rect">
            <a:avLst/>
          </a:prstGeom>
        </p:spPr>
      </p:pic>
      <p:pic>
        <p:nvPicPr>
          <p:cNvPr id="8" name="Picture 7">
            <a:extLst>
              <a:ext uri="{FF2B5EF4-FFF2-40B4-BE49-F238E27FC236}">
                <a16:creationId xmlns:a16="http://schemas.microsoft.com/office/drawing/2014/main" id="{777EA33C-5A05-0F33-D65B-CA54864C3DA1}"/>
              </a:ext>
            </a:extLst>
          </p:cNvPr>
          <p:cNvPicPr>
            <a:picLocks noChangeAspect="1"/>
          </p:cNvPicPr>
          <p:nvPr/>
        </p:nvPicPr>
        <p:blipFill>
          <a:blip r:embed="rId3"/>
          <a:stretch>
            <a:fillRect/>
          </a:stretch>
        </p:blipFill>
        <p:spPr>
          <a:xfrm>
            <a:off x="202452" y="2034513"/>
            <a:ext cx="6526619" cy="4174069"/>
          </a:xfrm>
          <a:prstGeom prst="rect">
            <a:avLst/>
          </a:prstGeom>
        </p:spPr>
      </p:pic>
      <p:sp>
        <p:nvSpPr>
          <p:cNvPr id="9" name="TextBox 8">
            <a:extLst>
              <a:ext uri="{FF2B5EF4-FFF2-40B4-BE49-F238E27FC236}">
                <a16:creationId xmlns:a16="http://schemas.microsoft.com/office/drawing/2014/main" id="{13307605-FD9A-F190-E9FD-1E8E3EA31274}"/>
              </a:ext>
            </a:extLst>
          </p:cNvPr>
          <p:cNvSpPr txBox="1"/>
          <p:nvPr/>
        </p:nvSpPr>
        <p:spPr>
          <a:xfrm>
            <a:off x="5068462" y="6488668"/>
            <a:ext cx="6096000" cy="307777"/>
          </a:xfrm>
          <a:prstGeom prst="rect">
            <a:avLst/>
          </a:prstGeom>
          <a:noFill/>
        </p:spPr>
        <p:txBody>
          <a:bodyPr wrap="square">
            <a:spAutoFit/>
          </a:bodyPr>
          <a:lstStyle/>
          <a:p>
            <a:r>
              <a:rPr lang="en-GB" sz="1400" dirty="0">
                <a:solidFill>
                  <a:schemeClr val="bg1"/>
                </a:solidFill>
              </a:rPr>
              <a:t>https://meu.edu.jo/libraryTheses/5860cb5abd7e5_1.pdf</a:t>
            </a:r>
            <a:endParaRPr lang="ar-JO" sz="1400" dirty="0">
              <a:solidFill>
                <a:schemeClr val="bg1"/>
              </a:solidFill>
            </a:endParaRPr>
          </a:p>
        </p:txBody>
      </p:sp>
      <p:pic>
        <p:nvPicPr>
          <p:cNvPr id="4" name="Picture 3">
            <a:extLst>
              <a:ext uri="{FF2B5EF4-FFF2-40B4-BE49-F238E27FC236}">
                <a16:creationId xmlns:a16="http://schemas.microsoft.com/office/drawing/2014/main" id="{41C96F7C-C34E-20C5-5476-9E8FD01EAD1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193025" y="-24230"/>
            <a:ext cx="1167470" cy="673648"/>
          </a:xfrm>
          <a:prstGeom prst="rect">
            <a:avLst/>
          </a:prstGeom>
        </p:spPr>
      </p:pic>
    </p:spTree>
    <p:extLst>
      <p:ext uri="{BB962C8B-B14F-4D97-AF65-F5344CB8AC3E}">
        <p14:creationId xmlns:p14="http://schemas.microsoft.com/office/powerpoint/2010/main" val="42341061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69200" y="118355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56736"/>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القيادة الإبداعية والإبداع القيادي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337351" y="1230275"/>
            <a:ext cx="11585449" cy="5064848"/>
          </a:xfrm>
          <a:prstGeom prst="rect">
            <a:avLst/>
          </a:prstGeom>
          <a:noFill/>
        </p:spPr>
        <p:txBody>
          <a:bodyPr wrap="square" rtlCol="0">
            <a:spAutoFit/>
          </a:bodyPr>
          <a:lstStyle/>
          <a:p>
            <a:pPr indent="503555" algn="just" rtl="1">
              <a:lnSpc>
                <a:spcPts val="2400"/>
              </a:lnSpc>
              <a:spcBef>
                <a:spcPts val="600"/>
              </a:spcBef>
            </a:pPr>
            <a:endPar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503555" algn="just" rtl="1">
              <a:lnSpc>
                <a:spcPts val="2400"/>
              </a:lnSpc>
              <a:spcBef>
                <a:spcPts val="600"/>
              </a:spcBef>
            </a:pP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1600" b="1" dirty="0">
                <a:effectLst/>
                <a:latin typeface="Times New Roman" panose="02020603050405020304" pitchFamily="18" charset="0"/>
                <a:ea typeface="Times New Roman" panose="02020603050405020304" pitchFamily="18" charset="0"/>
                <a:cs typeface="Simplified Arabic" panose="02020603050405020304" pitchFamily="18" charset="-78"/>
              </a:rPr>
              <a:t>ا</a:t>
            </a:r>
            <a:r>
              <a:rPr lang="ar-SA" sz="1600" b="1" dirty="0">
                <a:effectLst/>
                <a:latin typeface="Times New Roman" panose="02020603050405020304" pitchFamily="18" charset="0"/>
                <a:ea typeface="Times New Roman" panose="02020603050405020304" pitchFamily="18" charset="0"/>
                <a:cs typeface="Simplified Arabic" panose="02020603050405020304" pitchFamily="18" charset="-78"/>
              </a:rPr>
              <a:t>لقيادة الإبداعية</a:t>
            </a:r>
            <a:r>
              <a:rPr lang="ar-JO" sz="16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 هي تلك الممارسة القيادية التي تعتمد على تحقيق اعلى معايير الجودة والأداء المهني باستخدام الم</a:t>
            </a:r>
            <a:r>
              <a:rPr lang="ar-JO" sz="1600" dirty="0">
                <a:effectLst/>
                <a:latin typeface="Times New Roman" panose="02020603050405020304" pitchFamily="18" charset="0"/>
                <a:ea typeface="Times New Roman" panose="02020603050405020304" pitchFamily="18" charset="0"/>
                <a:cs typeface="Simplified Arabic" panose="02020603050405020304" pitchFamily="18" charset="-78"/>
              </a:rPr>
              <a:t>ؤ</a:t>
            </a: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هلات والمهارات والخبرات لتحقيق الأهداف الاستراتيجية والاستشرافية واستخراج القدرات الكامنة المخزونة لدى الموظفين وتطويعها لتحقيق الإنتاج المسؤول بما يتميز على المنافسين </a:t>
            </a:r>
            <a:r>
              <a:rPr lang="ar-JO" sz="1600"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JO" sz="1600" b="1" dirty="0">
                <a:effectLst/>
                <a:latin typeface="Times New Roman" panose="02020603050405020304" pitchFamily="18" charset="0"/>
                <a:ea typeface="Times New Roman" panose="02020603050405020304" pitchFamily="18" charset="0"/>
                <a:cs typeface="Simplified Arabic" panose="02020603050405020304" pitchFamily="18" charset="-78"/>
              </a:rPr>
              <a:t>القيادة الإبداعية</a:t>
            </a:r>
            <a:r>
              <a:rPr lang="ar-JO" sz="1600" dirty="0">
                <a:effectLst/>
                <a:latin typeface="Times New Roman" panose="02020603050405020304" pitchFamily="18" charset="0"/>
                <a:ea typeface="Times New Roman" panose="02020603050405020304" pitchFamily="18" charset="0"/>
                <a:cs typeface="Simplified Arabic" panose="02020603050405020304" pitchFamily="18" charset="-78"/>
              </a:rPr>
              <a:t>: هي نمط قيادي يتسم بالحساسية للمشكلات والمثابرة يستدل عليه المبادرات والممارسات غير المألوفة في المؤسسة.</a:t>
            </a:r>
          </a:p>
          <a:p>
            <a:pPr indent="503555" algn="just" rtl="1">
              <a:lnSpc>
                <a:spcPts val="2400"/>
              </a:lnSpc>
              <a:spcBef>
                <a:spcPts val="600"/>
              </a:spcBef>
            </a:pPr>
            <a:r>
              <a:rPr lang="ar-SA" sz="1600" b="1" dirty="0">
                <a:effectLst/>
                <a:latin typeface="Times New Roman" panose="02020603050405020304" pitchFamily="18" charset="0"/>
                <a:ea typeface="Times New Roman" panose="02020603050405020304" pitchFamily="18" charset="0"/>
                <a:cs typeface="Simplified Arabic" panose="02020603050405020304" pitchFamily="18" charset="-78"/>
              </a:rPr>
              <a:t>مفهوم الإبداع الإداري/ القيادي </a:t>
            </a: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 هو إجراء تحسين فائق في الإستراتيجيات أو السياسات أو الإجراءات وأدوات وأساليب العمل ومراجعتها من وقت إلى آخر</a:t>
            </a:r>
            <a:r>
              <a:rPr lang="ar-JO" sz="1600" dirty="0">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 لضمان جودة العمل، عن طريق التوظيف الأمثل للإمكانات المتاحة من أجل الوصول للهدف بأقل تكلفة وأسرع وقت.</a:t>
            </a:r>
          </a:p>
          <a:p>
            <a:pPr indent="503555" algn="just" rtl="1">
              <a:lnSpc>
                <a:spcPts val="2400"/>
              </a:lnSpc>
              <a:spcBef>
                <a:spcPts val="600"/>
              </a:spcBef>
            </a:pP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إن القيادة الإبداعية هي </a:t>
            </a:r>
            <a:r>
              <a:rPr lang="ar-JO" sz="1600" dirty="0">
                <a:effectLst/>
                <a:latin typeface="Times New Roman" panose="02020603050405020304" pitchFamily="18" charset="0"/>
                <a:ea typeface="Times New Roman" panose="02020603050405020304" pitchFamily="18" charset="0"/>
                <a:cs typeface="Simplified Arabic" panose="02020603050405020304" pitchFamily="18" charset="-78"/>
              </a:rPr>
              <a:t>القيادة القادرة</a:t>
            </a:r>
            <a:r>
              <a:rPr lang="ar-SA" sz="1600" dirty="0">
                <a:effectLst/>
                <a:latin typeface="Times New Roman" panose="02020603050405020304" pitchFamily="18" charset="0"/>
                <a:ea typeface="Times New Roman" panose="02020603050405020304" pitchFamily="18" charset="0"/>
                <a:cs typeface="Simplified Arabic" panose="02020603050405020304" pitchFamily="18" charset="-78"/>
              </a:rPr>
              <a:t> على تغيير أو تجديد أو استحداث نهج أو أسلوب جديد، واستعماله بتقنيات حديثة تتلاءم ومتطلبات المؤسسة، وتطلعات العصر الحديث، وتلبي حاجات المجتمع، وهي تعتمد على قدرة القائد على أن يستخدم الأشياء المألوفة بطريقة غير مألوفة، وأن يطرح أفكارا وحلولا مبتكرة للمشكلات والقضايا، تتصف بالجدة والجودة والجدوى ( ساعد، 2016). كما تشمل القدرة على حل المشكلات بطريقة ابتكارية، من خلال حفز الآخرين على التميز والإبداع، والعمل بروح الفريق الواحد، مع توفير المناخ التنظيمي الملائم للإبداع والاهتمام بتنمية الموارد البشرية ، ان الإبداع الإداري في المؤسسات يعدّ قوة فاعلة للمنظمة ومصدر قوة ، كما يعمل على حل المشكلات ، وينمي القدرات ومهارات التفكير والتواصل.</a:t>
            </a:r>
          </a:p>
          <a:p>
            <a:pPr indent="503555" algn="just" rtl="1">
              <a:lnSpc>
                <a:spcPts val="2400"/>
              </a:lnSpc>
              <a:spcBef>
                <a:spcPts val="600"/>
              </a:spcBef>
            </a:pPr>
            <a:r>
              <a:rPr lang="ar-JO" sz="1600" dirty="0">
                <a:effectLst/>
                <a:latin typeface="Times New Roman" panose="02020603050405020304" pitchFamily="18" charset="0"/>
                <a:ea typeface="Times New Roman" panose="02020603050405020304" pitchFamily="18" charset="0"/>
                <a:cs typeface="Simplified Arabic" panose="02020603050405020304" pitchFamily="18" charset="-78"/>
              </a:rPr>
              <a:t>ان القيادة الإبداعية الابتكارية تتطلب تعليماً قائماً على توليد الأفكار، التأمل، الابتكار، الإبداع، سعة الأفق، رحابة التفكير، والقدرة على ربط الأفكار، كما يتطلب التفكير الريادي شراكة ودعم من شركات القطاع الخاص والعام على المستوى المحلي والإقليمي ، إذ أن التعليم الابتكاري القائم على الإبداع يتطلب تبني النظام الإبداعي الذي يتيح فرصة التأهيل الملائم لبناء جيل المعرفة.</a:t>
            </a:r>
          </a:p>
          <a:p>
            <a:pPr indent="503555" algn="just" rtl="1">
              <a:lnSpc>
                <a:spcPts val="2400"/>
              </a:lnSpc>
              <a:spcBef>
                <a:spcPts val="600"/>
              </a:spcBef>
            </a:pPr>
            <a:endParaRPr lang="en-GB" sz="16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7186369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تعريف القائد - أساليب القيادة الإبداعية</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6703C0C3-8BE6-622B-F195-DBE559442731}"/>
              </a:ext>
            </a:extLst>
          </p:cNvPr>
          <p:cNvSpPr txBox="1"/>
          <p:nvPr/>
        </p:nvSpPr>
        <p:spPr>
          <a:xfrm>
            <a:off x="319596" y="1249817"/>
            <a:ext cx="11418087" cy="4708981"/>
          </a:xfrm>
          <a:prstGeom prst="rect">
            <a:avLst/>
          </a:prstGeom>
          <a:noFill/>
        </p:spPr>
        <p:txBody>
          <a:bodyPr wrap="square">
            <a:spAutoFit/>
          </a:bodyPr>
          <a:lstStyle/>
          <a:p>
            <a:pPr algn="r"/>
            <a:r>
              <a:rPr lang="ar-SA" sz="20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القائد</a:t>
            </a:r>
            <a:r>
              <a:rPr lang="ar-SA" sz="20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JO"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هو:" ذلك الشخص الذي يوجه ويرشد او يهدي الآخرين الذين يقبلون هذا التوجيه والإرشاد بهدف تحقيق أغراض معينة. وهو الشخص الذي يمتلك مميزات شخصية تجعله قادرا في التأثير في الآخرين لتحقيق أهداف معينة. </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وعرف </a:t>
            </a:r>
            <a:r>
              <a:rPr lang="ar-SA" sz="2000" b="1" dirty="0">
                <a:solidFill>
                  <a:srgbClr val="00B0F0"/>
                </a:solidFill>
                <a:effectLst/>
                <a:latin typeface="Calibri" panose="020F0502020204030204" pitchFamily="34" charset="0"/>
                <a:ea typeface="Calibri" panose="020F0502020204030204" pitchFamily="34" charset="0"/>
                <a:cs typeface="Simplified Arabic" panose="02020603050405020304" pitchFamily="18" charset="-78"/>
              </a:rPr>
              <a:t>القائد</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JO"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أ</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يضا بأنه الشخصية القادرة على اختيار </a:t>
            </a:r>
            <a:r>
              <a:rPr lang="ar-JO"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العاملين</a:t>
            </a:r>
            <a:r>
              <a:rPr lang="ar-SA"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 وفرض احترامه عليهم، والحصول على محبتهم، ومعرفة إمكاناتهم، واستغلالها، ووضع كل منهم في المكان الذي يلائمه، وبث فكرة القوة، والمساواة بينهم، وتوزيع المسؤوليات عليهم، وإشراكهم جميعاً في خدمة هدفٍ سامٍ على أن يتمثل فيه إيمان جاد بالمهمة التي يقوم بها.</a:t>
            </a:r>
            <a:r>
              <a:rPr lang="ar-SA"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JO" sz="2000" b="1" dirty="0">
                <a:solidFill>
                  <a:srgbClr val="00B0F0"/>
                </a:solidFill>
                <a:effectLst/>
                <a:latin typeface="Calibri" panose="020F0502020204030204" pitchFamily="34" charset="0"/>
                <a:ea typeface="Times New Roman" panose="02020603050405020304" pitchFamily="18" charset="0"/>
                <a:cs typeface="Simplified Arabic" panose="02020603050405020304" pitchFamily="18" charset="-78"/>
              </a:rPr>
              <a:t>فالقائد</a:t>
            </a:r>
            <a:r>
              <a:rPr lang="ar-JO" sz="20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هو ذلك الشخص الذي يمتلك الكثير من المهارة والخبرة والكفاءة والسلطة ، ما يمكنه من تطويع الآخرين وقيادتهم بالإقناع  والرغبة وطيب الخاطر، إلى ما يحقق الأهداف المرسومة والمصالح المأمولة </a:t>
            </a:r>
            <a:r>
              <a:rPr lang="ar-JO" sz="2000"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(سيف،2017)</a:t>
            </a:r>
            <a:r>
              <a:rPr lang="ar-JO" sz="2000" b="1" dirty="0">
                <a:solidFill>
                  <a:srgbClr val="000000"/>
                </a:solidFill>
                <a:effectLst/>
                <a:latin typeface="Calibri" panose="020F0502020204030204" pitchFamily="34" charset="0"/>
                <a:ea typeface="Calibri" panose="020F0502020204030204" pitchFamily="34" charset="0"/>
                <a:cs typeface="Simplified Arabic" panose="02020603050405020304" pitchFamily="18" charset="-78"/>
              </a:rPr>
              <a:t>.</a:t>
            </a:r>
            <a:endParaRPr lang="en-US" sz="2000" dirty="0">
              <a:effectLst/>
              <a:latin typeface="Calibri" panose="020F0502020204030204" pitchFamily="34" charset="0"/>
              <a:ea typeface="Calibri" panose="020F0502020204030204" pitchFamily="34" charset="0"/>
              <a:cs typeface="Arial" panose="020B0604020202020204" pitchFamily="34" charset="0"/>
            </a:endParaRPr>
          </a:p>
          <a:p>
            <a:pPr algn="r"/>
            <a:r>
              <a:rPr lang="ar-JO" sz="2000" b="1" i="0" dirty="0">
                <a:solidFill>
                  <a:srgbClr val="00B0F0"/>
                </a:solidFill>
                <a:effectLst/>
                <a:latin typeface="Almarai"/>
              </a:rPr>
              <a:t>أساليب القيادة الإبداعية</a:t>
            </a:r>
          </a:p>
          <a:p>
            <a:pPr algn="r"/>
            <a:r>
              <a:rPr lang="ar-JO" sz="2000" b="1" i="0" dirty="0">
                <a:solidFill>
                  <a:srgbClr val="333333"/>
                </a:solidFill>
                <a:effectLst/>
                <a:latin typeface="Almarai"/>
              </a:rPr>
              <a:t>أسلوب القيادة التشاركية</a:t>
            </a:r>
            <a:r>
              <a:rPr lang="ar-JO" sz="2000" b="0" i="0" dirty="0">
                <a:solidFill>
                  <a:srgbClr val="333333"/>
                </a:solidFill>
                <a:effectLst/>
                <a:latin typeface="Almarai"/>
              </a:rPr>
              <a:t>: القيادة التشاركية مدخل مهم لتطوير الأداء الإداري والقيادة وحل المشكلات وإحداث التغيير في المؤسسات التربوية، حيث يمكن توظيفها في صياغة المُناخ المناسب للابتكار، وتحفيز العاملين على تأدية وظائفهم للوصول إلى نجاح المؤسسة التربوية وتفوقها (الشبل، 2019).</a:t>
            </a:r>
          </a:p>
          <a:p>
            <a:pPr algn="r"/>
            <a:r>
              <a:rPr lang="ar-JO" sz="2000" b="1" i="0" dirty="0">
                <a:solidFill>
                  <a:srgbClr val="333333"/>
                </a:solidFill>
                <a:effectLst/>
                <a:latin typeface="Almarai"/>
              </a:rPr>
              <a:t>أسلوب القيادة بالأهداف: </a:t>
            </a:r>
            <a:r>
              <a:rPr lang="ar-JO" sz="2000" b="0" i="0" dirty="0">
                <a:solidFill>
                  <a:srgbClr val="333333"/>
                </a:solidFill>
                <a:effectLst/>
                <a:latin typeface="Almarai"/>
              </a:rPr>
              <a:t>وهو ذلك الأسلوب الإداري الذي يشترك فيه القائد والمرؤوسين في كافة المستويات الإدارية في تحديد الأهداف التي ينبغي تحقيقها بطرق مبتكرة وجديدة .</a:t>
            </a:r>
          </a:p>
          <a:p>
            <a:pPr algn="r"/>
            <a:r>
              <a:rPr lang="ar-JO" sz="2000" b="1" i="0" dirty="0">
                <a:solidFill>
                  <a:srgbClr val="333333"/>
                </a:solidFill>
                <a:effectLst/>
                <a:latin typeface="Almarai"/>
              </a:rPr>
              <a:t>أسلوب القيادة التطويرية: </a:t>
            </a:r>
            <a:r>
              <a:rPr lang="ar-JO" sz="2000" b="0" i="0" dirty="0">
                <a:solidFill>
                  <a:srgbClr val="333333"/>
                </a:solidFill>
                <a:effectLst/>
                <a:latin typeface="Almarai"/>
              </a:rPr>
              <a:t>ويتمثل في قدرة القائد على حث همم العاملين على استشراف المستقبل، ومواكبة التطورات والمستجدات ومعرفة الحاجات المستقبلية.</a:t>
            </a:r>
          </a:p>
          <a:p>
            <a:pPr algn="r"/>
            <a:r>
              <a:rPr lang="ar-JO" sz="2000" b="0" i="0" dirty="0">
                <a:solidFill>
                  <a:srgbClr val="333333"/>
                </a:solidFill>
                <a:effectLst/>
                <a:latin typeface="Almarai"/>
              </a:rPr>
              <a:t> </a:t>
            </a:r>
            <a:r>
              <a:rPr lang="en-GB" sz="2000" b="0" i="0" dirty="0">
                <a:solidFill>
                  <a:srgbClr val="333333"/>
                </a:solidFill>
                <a:effectLst/>
                <a:latin typeface="Almarai"/>
              </a:rPr>
              <a:t>Mabry, 2016</a:t>
            </a:r>
            <a:endParaRPr lang="ar-JO" sz="2000" b="0" i="0" dirty="0">
              <a:solidFill>
                <a:srgbClr val="333333"/>
              </a:solidFill>
              <a:effectLst/>
              <a:latin typeface="Almarai"/>
            </a:endParaRPr>
          </a:p>
        </p:txBody>
      </p:sp>
    </p:spTree>
    <p:extLst>
      <p:ext uri="{BB962C8B-B14F-4D97-AF65-F5344CB8AC3E}">
        <p14:creationId xmlns:p14="http://schemas.microsoft.com/office/powerpoint/2010/main" val="388804051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مقوّمات القائد الإبداعية </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6FF1454B-C4FD-7029-720D-9AB251A94555}"/>
              </a:ext>
            </a:extLst>
          </p:cNvPr>
          <p:cNvSpPr txBox="1"/>
          <p:nvPr/>
        </p:nvSpPr>
        <p:spPr>
          <a:xfrm>
            <a:off x="303516" y="1417463"/>
            <a:ext cx="11584967" cy="4801314"/>
          </a:xfrm>
          <a:prstGeom prst="rect">
            <a:avLst/>
          </a:prstGeom>
          <a:noFill/>
        </p:spPr>
        <p:txBody>
          <a:bodyPr wrap="square">
            <a:spAutoFit/>
          </a:bodyPr>
          <a:lstStyle/>
          <a:p>
            <a:pPr algn="just" rtl="1"/>
            <a:r>
              <a:rPr lang="ar-JO" i="0" dirty="0">
                <a:effectLst/>
                <a:latin typeface="arial" panose="020B0604020202020204" pitchFamily="34" charset="0"/>
              </a:rPr>
              <a:t>لقد غدت حاجة المؤسسات للقيادة المبدعة ملحة، وذلك لما فرضته تغيرات العصر الاقتصادية والاجتماعية والسياسية والثقافية في المجتمع، وهذا يستدعي وجود قيادات مبدعة تمتلك القدرات الأساسية للإبداع التي تنعكس على سلوك القائد المبدع وهي ( رزق، 2011):</a:t>
            </a:r>
          </a:p>
          <a:p>
            <a:pPr algn="just" rtl="1"/>
            <a:r>
              <a:rPr lang="ar-JO" b="1" i="0" dirty="0">
                <a:solidFill>
                  <a:srgbClr val="00B0F0"/>
                </a:solidFill>
                <a:effectLst/>
                <a:latin typeface="arial" panose="020B0604020202020204" pitchFamily="34" charset="0"/>
              </a:rPr>
              <a:t>-الحساسية للمشكلات: </a:t>
            </a:r>
            <a:r>
              <a:rPr lang="ar-JO" i="0" dirty="0">
                <a:effectLst/>
                <a:latin typeface="arial" panose="020B0604020202020204" pitchFamily="34" charset="0"/>
              </a:rPr>
              <a:t>وهي قدرة القائد على رؤية المشكلات المتعددة في وقت واحد، وتحديدها بدقة، والرؤية الواضحة لأبعاد المشكلة وأسبابها، والآثار المترتبة عليها. فالقائد المبدع يستطيع رؤية كثير من المشكلات في الموقف الواحد ويعي الأخطاء ونواحي القصور في العمل الإداري.</a:t>
            </a:r>
          </a:p>
          <a:p>
            <a:pPr algn="just" rtl="1"/>
            <a:r>
              <a:rPr lang="ar-JO" b="1" i="0" dirty="0">
                <a:solidFill>
                  <a:srgbClr val="00B0F0"/>
                </a:solidFill>
                <a:effectLst/>
                <a:latin typeface="arial" panose="020B0604020202020204" pitchFamily="34" charset="0"/>
              </a:rPr>
              <a:t>-الطلاقة: </a:t>
            </a:r>
            <a:r>
              <a:rPr lang="ar-JO" i="0" dirty="0">
                <a:effectLst/>
                <a:latin typeface="arial" panose="020B0604020202020204" pitchFamily="34" charset="0"/>
              </a:rPr>
              <a:t>وهي تمثل قدرة القائد على إنتاج أكبر قدر من الأفكار والجمل والألفاظ ذات المعاني, والتوصل إلى افكار ترتبط بفكرة ما وإنتاج تصورات بموقف ما في فترة زمنية محددة.</a:t>
            </a:r>
          </a:p>
          <a:p>
            <a:pPr algn="just" rtl="1"/>
            <a:r>
              <a:rPr lang="ar-JO" b="1" i="0" dirty="0">
                <a:solidFill>
                  <a:srgbClr val="00B0F0"/>
                </a:solidFill>
                <a:effectLst/>
                <a:latin typeface="arial" panose="020B0604020202020204" pitchFamily="34" charset="0"/>
              </a:rPr>
              <a:t>-الأصالة: </a:t>
            </a:r>
            <a:r>
              <a:rPr lang="ar-JO" i="0" dirty="0">
                <a:effectLst/>
                <a:latin typeface="arial" panose="020B0604020202020204" pitchFamily="34" charset="0"/>
              </a:rPr>
              <a:t>وتعني الأصالة قدرة الفرد على توليد الأفكار الجديدة والمدهشة التي تثير الانتباه، وتكون نادرة لم يسبقه إليها أحد، وهي إنتاج غير مألوف. فالقادة المبدعين يستطيعون الابتعاد عن الشائع والمألوف وإنتاج أفكار فريدة تميز منظماتهم عن المؤسسات التربوية الأخرى.وهي إنتاج أفكار جديدة لم يفكر بها أحد من قبل، تخرج عن المألوف والمتوقع والتقليدي، بشرط أن تكون ذات قيمة.</a:t>
            </a:r>
          </a:p>
          <a:p>
            <a:pPr algn="just" rtl="1"/>
            <a:r>
              <a:rPr lang="ar-JO" b="1" i="0" dirty="0">
                <a:solidFill>
                  <a:srgbClr val="00B0F0"/>
                </a:solidFill>
                <a:effectLst/>
                <a:latin typeface="arial" panose="020B0604020202020204" pitchFamily="34" charset="0"/>
              </a:rPr>
              <a:t>-المرونة: </a:t>
            </a:r>
            <a:r>
              <a:rPr lang="ar-JO" i="0" dirty="0">
                <a:effectLst/>
                <a:latin typeface="arial" panose="020B0604020202020204" pitchFamily="34" charset="0"/>
              </a:rPr>
              <a:t>وهي النظر للمشكلة من عدة زوايا، وإنتاج أكبر عدد من الأفكار المختلفة والمتميزة، وعدم التفكير داخل أطر محددة للوصول إلى الجديد.</a:t>
            </a:r>
          </a:p>
          <a:p>
            <a:pPr algn="just" rtl="1"/>
            <a:r>
              <a:rPr lang="ar-JO" b="1" i="0" dirty="0">
                <a:solidFill>
                  <a:srgbClr val="00B0F0"/>
                </a:solidFill>
                <a:effectLst/>
                <a:latin typeface="arial" panose="020B0604020202020204" pitchFamily="34" charset="0"/>
              </a:rPr>
              <a:t>-التحليل: </a:t>
            </a:r>
            <a:r>
              <a:rPr lang="ar-JO" i="0" dirty="0">
                <a:effectLst/>
                <a:latin typeface="arial" panose="020B0604020202020204" pitchFamily="34" charset="0"/>
              </a:rPr>
              <a:t>وهو إنتاج إبداعي أو ابتكاري يتضمن اختيار وتفتيت أي عمل جديد إلى وحدات بسيطة ليعاد تنظيمها.</a:t>
            </a:r>
          </a:p>
          <a:p>
            <a:pPr algn="just" rtl="1"/>
            <a:r>
              <a:rPr lang="ar-JO" i="0" dirty="0">
                <a:effectLst/>
                <a:latin typeface="arial" panose="020B0604020202020204" pitchFamily="34" charset="0"/>
              </a:rPr>
              <a:t>- </a:t>
            </a:r>
            <a:r>
              <a:rPr lang="ar-JO" b="1" i="0" dirty="0">
                <a:solidFill>
                  <a:srgbClr val="00B0F0"/>
                </a:solidFill>
                <a:effectLst/>
                <a:latin typeface="arial" panose="020B0604020202020204" pitchFamily="34" charset="0"/>
              </a:rPr>
              <a:t>المخاطرة: </a:t>
            </a:r>
            <a:r>
              <a:rPr lang="ar-JO" i="0" dirty="0">
                <a:effectLst/>
                <a:latin typeface="arial" panose="020B0604020202020204" pitchFamily="34" charset="0"/>
              </a:rPr>
              <a:t>وهو الأخذ بزمام الأمور في تبني أساليب وأفكار جديدة والاستعداد لتحمل المخاطر الناتجة عما يقوم به، والمسؤوليات المترتبة على ذلك.</a:t>
            </a:r>
          </a:p>
          <a:p>
            <a:pPr algn="just" rtl="1"/>
            <a:r>
              <a:rPr lang="ar-JO" b="1" i="0" dirty="0">
                <a:solidFill>
                  <a:srgbClr val="00B0F0"/>
                </a:solidFill>
                <a:effectLst/>
                <a:latin typeface="arial" panose="020B0604020202020204" pitchFamily="34" charset="0"/>
              </a:rPr>
              <a:t>- المثابرة:</a:t>
            </a:r>
            <a:r>
              <a:rPr lang="ar-JO" b="0" i="0" dirty="0">
                <a:solidFill>
                  <a:srgbClr val="00B0F0"/>
                </a:solidFill>
                <a:effectLst/>
                <a:latin typeface="arial" panose="020B0604020202020204" pitchFamily="34" charset="0"/>
              </a:rPr>
              <a:t> </a:t>
            </a:r>
            <a:r>
              <a:rPr lang="ar-JO" b="0" i="0" dirty="0">
                <a:solidFill>
                  <a:srgbClr val="333333"/>
                </a:solidFill>
                <a:effectLst/>
                <a:latin typeface="arial" panose="020B0604020202020204" pitchFamily="34" charset="0"/>
              </a:rPr>
              <a:t>تعني المثابرة قوة العزيمة والإصرار على الانجاز وتحمل المسؤولية والزيادة في النضج الانفعالي والاستمرار في العمل؛ للوصول إلى حلول مبتكرة وجديدة للمشكلات والبحث عن الطرق والحلول البديلة وعدم الاكتفاء بحل أو طريقة واحدة.</a:t>
            </a:r>
          </a:p>
          <a:p>
            <a:pPr algn="just" rtl="1"/>
            <a:r>
              <a:rPr lang="ar-JO" b="1" i="0" dirty="0">
                <a:solidFill>
                  <a:srgbClr val="00B0F0"/>
                </a:solidFill>
                <a:effectLst/>
                <a:latin typeface="arial" panose="020B0604020202020204" pitchFamily="34" charset="0"/>
              </a:rPr>
              <a:t>- المبادرة:</a:t>
            </a:r>
            <a:r>
              <a:rPr lang="ar-JO" b="0" i="0" dirty="0">
                <a:solidFill>
                  <a:srgbClr val="00B0F0"/>
                </a:solidFill>
                <a:effectLst/>
                <a:latin typeface="arial" panose="020B0604020202020204" pitchFamily="34" charset="0"/>
              </a:rPr>
              <a:t> </a:t>
            </a:r>
            <a:r>
              <a:rPr lang="ar-JO" b="0" i="0" dirty="0">
                <a:solidFill>
                  <a:srgbClr val="333333"/>
                </a:solidFill>
                <a:effectLst/>
                <a:latin typeface="arial" panose="020B0604020202020204" pitchFamily="34" charset="0"/>
              </a:rPr>
              <a:t>المبادرة سمة من السمات الإبداعية ومبدأ إداري هام، وهو القدرة على الإبداع والابتكار والتصرف الواعي والسريع في مختلف المواقع، وتظهر المبادرة في المناخ الصحي الذي يشجع العاملين ويحفزهم على المبادرات، ويتبنى المبدعين، ويُوجِد المنافسة الشريفة، ولا يقتل روح الحماس لدى العاملين بأساليب القمع والغيرة المهنية.</a:t>
            </a:r>
          </a:p>
        </p:txBody>
      </p:sp>
    </p:spTree>
    <p:extLst>
      <p:ext uri="{BB962C8B-B14F-4D97-AF65-F5344CB8AC3E}">
        <p14:creationId xmlns:p14="http://schemas.microsoft.com/office/powerpoint/2010/main" val="70021049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lvl="0">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مهارات القائد المبدع</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6252" y="1207100"/>
            <a:ext cx="9853821" cy="4992392"/>
          </a:xfrm>
          <a:prstGeom prst="rect">
            <a:avLst/>
          </a:prstGeom>
          <a:noFill/>
        </p:spPr>
        <p:txBody>
          <a:bodyPr wrap="square" rtlCol="0">
            <a:spAutoFit/>
          </a:bodyPr>
          <a:lstStyle/>
          <a:p>
            <a:pPr indent="503555" algn="r" rtl="1">
              <a:lnSpc>
                <a:spcPts val="2400"/>
              </a:lnSpc>
              <a:spcBef>
                <a:spcPts val="600"/>
              </a:spcBef>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مهارات القائد المبدع</a:t>
            </a:r>
            <a:endParaRPr lang="en-US" dirty="0">
              <a:effectLst/>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يحتاج القيادي</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 </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المبدع إلى جملة مهارات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أساسية من أجل القيام بجميع أدواره بكفاءة واقتدار، ومن هذه المهارات:</a:t>
            </a:r>
          </a:p>
          <a:p>
            <a:pPr indent="457200" algn="just" rtl="1">
              <a:lnSpc>
                <a:spcPts val="2400"/>
              </a:lnSpc>
              <a:spcBef>
                <a:spcPts val="600"/>
              </a:spcBef>
            </a:pPr>
            <a:r>
              <a:rPr lang="ar-JO" b="1" dirty="0">
                <a:solidFill>
                  <a:srgbClr val="00B0F0"/>
                </a:solidFill>
              </a:rPr>
              <a:t>- المهارات الفنّية </a:t>
            </a:r>
            <a:r>
              <a:rPr lang="ar-JO" dirty="0"/>
              <a:t>: </a:t>
            </a:r>
            <a:r>
              <a:rPr lang="en-GB" dirty="0"/>
              <a:t> skills technical </a:t>
            </a:r>
            <a:r>
              <a:rPr lang="ar-JO" dirty="0"/>
              <a:t>تعني المهارات الفنّية ، تلك الطرق والأساليب التي يستعملها المدير في ممارسة عمله ومعالجة مختلف المواقف التي يواجهها ، مما يتطلّب منه معرفة جميع النواحي الفنية التي يشرف على توجيهها، حيث تتضمن هذه المهارات قدرات من المعارف المتخصصة والكفاءة في استخدام هذه المعرفة بشكل يحقق الأهداف التربوية فعلى القائد أن يعمل باستمرار على تنمية مهاراته الفنية، أي التدريب الذاتي ، وفي نفس الوقت ينبغي أن تضع السلطات التعليمية برنامجًا فعالاً ، من شأنه أن يساعد المديرين على النمو المهني في مجال عملهم وذلك ما يسمى بالتدريب أثناء الخدمة .</a:t>
            </a:r>
          </a:p>
          <a:p>
            <a:pPr indent="457200" algn="just" rtl="1">
              <a:lnSpc>
                <a:spcPts val="2400"/>
              </a:lnSpc>
              <a:spcBef>
                <a:spcPts val="600"/>
              </a:spcBef>
            </a:pPr>
            <a:r>
              <a:rPr lang="ar-JO" dirty="0"/>
              <a:t> </a:t>
            </a:r>
            <a:r>
              <a:rPr lang="ar-JO" b="1" dirty="0">
                <a:solidFill>
                  <a:srgbClr val="00B0F0"/>
                </a:solidFill>
              </a:rPr>
              <a:t>- المهارات الإنسانية </a:t>
            </a:r>
            <a:r>
              <a:rPr lang="ar-JO" dirty="0"/>
              <a:t>: </a:t>
            </a:r>
            <a:r>
              <a:rPr lang="en-GB" dirty="0"/>
              <a:t>skills Human </a:t>
            </a:r>
            <a:r>
              <a:rPr lang="ar-JO" dirty="0"/>
              <a:t> تعني المهارات الإنسانية ، قدرة تعامل مدير المؤسسة كقائد تربوي بنجاح مع الآخرين وتنسيق جهودهم. إن المهارات الإنسانية ضرورية للعمل في كل المؤسسات ، خاصة في المؤسسات التعليمية ، لأن المدير لا يتعامل مع الآلات بل يتعامل مع البشر ومنه ينبغي أن يكون سلوكه وتعامله اليومي مبني على أساس علاقات اجتماعية سليمة ، قوامها التقارب والألفة . </a:t>
            </a:r>
          </a:p>
          <a:p>
            <a:pPr indent="457200" algn="just" rtl="1">
              <a:lnSpc>
                <a:spcPts val="2400"/>
              </a:lnSpc>
              <a:spcBef>
                <a:spcPts val="600"/>
              </a:spcBef>
            </a:pPr>
            <a:r>
              <a:rPr lang="ar-JO" sz="1800" b="1" dirty="0">
                <a:solidFill>
                  <a:srgbClr val="00B0F0"/>
                </a:solidFill>
              </a:rPr>
              <a:t>المهارات التصوّرية ( الإدراكية) </a:t>
            </a:r>
            <a:r>
              <a:rPr lang="en-GB" sz="1800" dirty="0"/>
              <a:t>skills Conceptual : </a:t>
            </a:r>
            <a:r>
              <a:rPr lang="ar-JO" sz="1800" dirty="0"/>
              <a:t> تتعلق هذه المهارات بقدرة القائد، على إدراك التنظيم الذي يقوده وفهمه وإيجاد الترابط بين أجزاءه ونشاطاته، ونظرته الشاملة للأمور وتوقعاته المستقبلية، وكذلك كفاءته في ابتكار الأفكار والأساليب والممارسات والإحساس بالمشكلات والتفنن في اتخإذ الحلول . لهذا تعتبر هذه المهارات ضرورية للقائد لأنها تعينه في التخطيط للعمل وتوجيهه وترتيب الأوليات وتوقّع ما قد يحدث من طوارئ(مخاطر) </a:t>
            </a:r>
            <a:r>
              <a:rPr lang="ar-JO" sz="1200" dirty="0"/>
              <a:t>( محمد منير مرسي،2001).</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9" name="Picture 8">
            <a:extLst>
              <a:ext uri="{FF2B5EF4-FFF2-40B4-BE49-F238E27FC236}">
                <a16:creationId xmlns:a16="http://schemas.microsoft.com/office/drawing/2014/main" id="{26C29004-9B61-09AE-9547-7B480520D8AB}"/>
              </a:ext>
            </a:extLst>
          </p:cNvPr>
          <p:cNvPicPr>
            <a:picLocks noChangeAspect="1"/>
          </p:cNvPicPr>
          <p:nvPr/>
        </p:nvPicPr>
        <p:blipFill>
          <a:blip r:embed="rId3"/>
          <a:stretch>
            <a:fillRect/>
          </a:stretch>
        </p:blipFill>
        <p:spPr>
          <a:xfrm>
            <a:off x="313322" y="1207100"/>
            <a:ext cx="1772930" cy="5048647"/>
          </a:xfrm>
          <a:prstGeom prst="rect">
            <a:avLst/>
          </a:prstGeom>
          <a:ln>
            <a:noFill/>
          </a:ln>
          <a:effectLst>
            <a:softEdge rad="112500"/>
          </a:effectLst>
        </p:spPr>
      </p:pic>
    </p:spTree>
    <p:extLst>
      <p:ext uri="{BB962C8B-B14F-4D97-AF65-F5344CB8AC3E}">
        <p14:creationId xmlns:p14="http://schemas.microsoft.com/office/powerpoint/2010/main" val="8330588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954107"/>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الممارسات الإدارية التي تؤثر في الإبداع أدوار القادة في تعزيز الإبداع</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11" name="TextBox 10">
            <a:extLst>
              <a:ext uri="{FF2B5EF4-FFF2-40B4-BE49-F238E27FC236}">
                <a16:creationId xmlns:a16="http://schemas.microsoft.com/office/drawing/2014/main" id="{C1358B6F-A9B2-CEE0-F6E6-D0E2537EFFD6}"/>
              </a:ext>
            </a:extLst>
          </p:cNvPr>
          <p:cNvSpPr txBox="1"/>
          <p:nvPr/>
        </p:nvSpPr>
        <p:spPr>
          <a:xfrm>
            <a:off x="417762" y="1322827"/>
            <a:ext cx="11356476" cy="5355312"/>
          </a:xfrm>
          <a:prstGeom prst="rect">
            <a:avLst/>
          </a:prstGeom>
          <a:noFill/>
        </p:spPr>
        <p:txBody>
          <a:bodyPr wrap="square">
            <a:spAutoFit/>
          </a:bodyPr>
          <a:lstStyle/>
          <a:p>
            <a:pPr algn="r"/>
            <a:r>
              <a:rPr lang="ar-JO" dirty="0"/>
              <a:t>- تعيين الشخص المناسب في الوظيفة المناسبة والتي تتصل بخبراته ومهاراته ، وذلك يؤدي إلى توقد شعلة الإبداع لديه ،والعكس التعيين في المكان غير المناسب يؤدي إلى الإحباط والشعور بالتهديد. </a:t>
            </a:r>
            <a:endParaRPr lang="en-GB" dirty="0"/>
          </a:p>
          <a:p>
            <a:pPr algn="r"/>
            <a:endParaRPr lang="ar-JO" dirty="0"/>
          </a:p>
          <a:p>
            <a:pPr algn="r"/>
            <a:r>
              <a:rPr lang="ar-JO" dirty="0"/>
              <a:t>- إفساح المجال لأية فكرة لكي تولد وتنمو فالابتكار قائم على الإبداع لا تقليد الآخرين، ويجب أن يُعطى الأفراد حرية كبيرة ليبدعوا على أن تتركز هذه الحرية في المجالات الرئيسة للعمل، وتصب في الأهداف الأهم. </a:t>
            </a:r>
            <a:endParaRPr lang="en-GB" dirty="0"/>
          </a:p>
          <a:p>
            <a:pPr algn="r"/>
            <a:endParaRPr lang="ar-JO" dirty="0"/>
          </a:p>
          <a:p>
            <a:pPr algn="r"/>
            <a:r>
              <a:rPr lang="ar-JO" dirty="0"/>
              <a:t>- الاعتناء بتنمية ورعاية الأفراد لأنهم مصدر قوة اقتصادية بشرية لتنمية وتطوير مسار المنشأة مما يجعلها الأكبر والأفضل والأكثر ابتكاراً وربحاً. فإعطاء الموظف الفرصة لكي يقرر بنفسه كيف ينفذ المهمة المسندة إليه ، فذلك ينمي الحافز الذاتي وحاسة الملكية لديه .</a:t>
            </a:r>
            <a:endParaRPr lang="en-GB" dirty="0"/>
          </a:p>
          <a:p>
            <a:pPr algn="r"/>
            <a:endParaRPr lang="ar-JO" dirty="0"/>
          </a:p>
          <a:p>
            <a:pPr algn="r"/>
            <a:r>
              <a:rPr lang="ar-JO" dirty="0"/>
              <a:t>- توزيع الموارد: إن الإبداع حقيقة يدعم حينما يهتم به قادة المؤسسة الذين عليهم أن يضعوا نظاما أو قيما مؤكدة لتقدير المجهودات الإبداعية واعتبار أن العمل المبدع هو قمة الأولويات.</a:t>
            </a:r>
            <a:endParaRPr lang="en-GB" dirty="0"/>
          </a:p>
          <a:p>
            <a:pPr algn="r"/>
            <a:endParaRPr lang="ar-JO" dirty="0"/>
          </a:p>
          <a:p>
            <a:pPr algn="r"/>
            <a:r>
              <a:rPr lang="ar-JO" dirty="0"/>
              <a:t>- التخلي عن الروتين والمركزية في التعامل: مما ينمي القدرة الإبداعية، وتحويل العمل إلى شيء ممتع لا وظيفة فحسب. والتجديد المستمر للنفس والفكر والطموحات، وهذا لا يتحقق إلا إذا شعر الفرد بأنه يتكامل في عمله، وأنه يبني نفسه وشخصيته أيضاً، فهذا الشعور الحقيقي يدفعه لتفجير الطاقة الإبداعية الكامنة بداخله، وتوظيفها في خدمة الأهداف. </a:t>
            </a:r>
            <a:endParaRPr lang="en-GB" dirty="0"/>
          </a:p>
          <a:p>
            <a:pPr algn="r"/>
            <a:endParaRPr lang="ar-JO" dirty="0"/>
          </a:p>
          <a:p>
            <a:pPr algn="r"/>
            <a:r>
              <a:rPr lang="ar-JO" dirty="0"/>
              <a:t>- التطلع إلى الأعلى دائماً: لأنه يحرك حوافز الأفراد إلى العمل وبذل المزيد لتحقيق الأهداف الأبعد باستمرار.كما لا ينبغي ترك الفكرة الجيدة التي تفتقد إلى آليات التنفيذ، بل يجب وضعها في البال، فكثير من الأفكار الجديدة تتولد مع مرور الزمن، والمناقشة المتكررة ربما تعطي مقدرة على تنفيذها، فربما لم تصل المناقشة الأولى والثانية إلى تمام نضجها، فتكتمل في المحاولات الأخرى.</a:t>
            </a:r>
          </a:p>
        </p:txBody>
      </p:sp>
    </p:spTree>
    <p:extLst>
      <p:ext uri="{BB962C8B-B14F-4D97-AF65-F5344CB8AC3E}">
        <p14:creationId xmlns:p14="http://schemas.microsoft.com/office/powerpoint/2010/main" val="303568277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مهارات القائد التربوي المبدع</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83503" y="1152977"/>
            <a:ext cx="12333879" cy="5093702"/>
          </a:xfrm>
          <a:prstGeom prst="rect">
            <a:avLst/>
          </a:prstGeom>
          <a:noFill/>
        </p:spPr>
        <p:txBody>
          <a:bodyPr wrap="square" rtlCol="0">
            <a:spAutoFit/>
          </a:bodyPr>
          <a:lstStyle/>
          <a:p>
            <a:pPr marL="0" marR="0" lvl="0" indent="503555" algn="r" defTabSz="914400" rtl="1" eaLnBrk="1" fontAlgn="auto" latinLnBrk="0" hangingPunct="1">
              <a:lnSpc>
                <a:spcPct val="100000"/>
              </a:lnSpc>
              <a:spcBef>
                <a:spcPts val="600"/>
              </a:spcBef>
              <a:spcAft>
                <a:spcPts val="0"/>
              </a:spcAft>
              <a:buClrTx/>
              <a:buSzTx/>
              <a:buFontTx/>
              <a:buNone/>
              <a:tabLst/>
              <a:defRPr/>
            </a:pPr>
            <a:r>
              <a:rPr kumimoji="0" lang="ar-JO" sz="2000" b="1"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إن القائد التربوي الفعال، يجب أن يتوفر فيه مزيج من الخصائص والسمات الشخصية والمهنية التي تعطيه صفة القائد التربوي أهمها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الذكاء</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إن القائد هو الذي يملك عقلاً متفتحًا وبصيرة ثاقبة وقدرة عل مسايرة التطورات وتعلم الجديد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ا</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لمبادأة والابتكار</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القائد هو الذي يبادر في مواجهة مختلف المواقف ويحسن التصرف ويتخذ القرارات الملائمة.</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 الإقدام والثقة بالنفس</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المؤسسة تحتاج إلى قائد شجاع غير متذبذب لديه ثقة وحزم، ويستطيع أن يتخذ القرارات، ويواجه الطوارئ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النضج الانفعالي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القائد هو ذلك الشخص الذي يملك القدرة على مواجهة المواقف والتعامل مع الآخرين بثبات واستقرار وضبط النفس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التعاون والتفاعل الاجتماعي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القائد الذي تحتاج إليه المؤسسة هو من يملك القدرة على الإيحاء للآخرين وشحذ هممهم وتعزيز روح التعاون بينهم.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القدرة على الإقناع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يجب على القائد التربوي أن يسعى جاهداً إلى كسب ثقة العاملين وتأييدهم.</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قدرة التعبير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ويعني ذلك الطلاقة اللفظية وحسن اختيار الكلمات ليكون الاتصال بينه وبين أفراد جماعته فعالاً.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الصبر والمثابرة والطموح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العمل التربوي وقيادة المؤسسة ، يتطلبان قائدًا مثابرًا يطمح إلى الأفضل، لا يتراجع حتى يصل إلى تحقيق أهدافه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تحمل المسؤولية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على القائد التربوي أن يفهم دوره الحقيقي والمسؤولية الملقاة على عاتقه، لأن القيادة مسؤولية وأمانة لذا وجب عليه تحملها والإخلاص فيها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القدرة على الإدراك والتحليل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على القائد التربوي أن يكون دقيق الملاحظة ، مدركًا لجميع التفاصيل ، حيث يحلل المشكلة إلى عناصرها الأساسية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القدرة على إدارة العلاقات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أن يشجع القائد لتفاعل بين أفراد المؤسسة وينمي فيهم العلاقات البناءة والمثمرة والتواصل الفعال في جو يسوده الاحترام والثقة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القدرة على التعليم والتدريب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يعتبر القائد التربوي معلمًا ومدربًا يمتلك مهارات وخبرات بإمكانه أن ينقلها إلى الآخرين لتحسين نتاجاتهم وأدائهم.</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 حسن الخلق</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المؤسسة تحتاج إلى قائد صادق في أقواله وأفعاله, ساعيًا إلى الخير والصلاح، ومحبًا لعمله , ومتفانياً في خدمة أبناء مجتمعه . </a:t>
            </a:r>
          </a:p>
          <a:p>
            <a:pPr marL="457200" marR="0" lvl="1" indent="503555" algn="r" defTabSz="914400" rtl="1" eaLnBrk="1" fontAlgn="auto" latinLnBrk="0" hangingPunct="1">
              <a:lnSpc>
                <a:spcPct val="100000"/>
              </a:lnSpc>
              <a:spcBef>
                <a:spcPts val="600"/>
              </a:spcBef>
              <a:spcAft>
                <a:spcPts val="0"/>
              </a:spcAft>
              <a:buClrTx/>
              <a:buSzTx/>
              <a:buFontTx/>
              <a:buNone/>
              <a:tabLst/>
              <a:defRPr/>
            </a:pP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a:t>
            </a:r>
            <a:r>
              <a:rPr kumimoji="0" lang="ar-JO" sz="1700" b="0" i="0" u="none" strike="noStrike" kern="1200" cap="none" spc="0" normalizeH="0" baseline="0" noProof="0" dirty="0">
                <a:ln>
                  <a:noFill/>
                </a:ln>
                <a:solidFill>
                  <a:srgbClr val="00B0F0"/>
                </a:solidFill>
                <a:effectLst/>
                <a:uLnTx/>
                <a:uFillTx/>
                <a:latin typeface="Calibri" panose="020F0502020204030204"/>
                <a:ea typeface="+mn-ea"/>
                <a:cs typeface="Arial" panose="020B0604020202020204" pitchFamily="34" charset="0"/>
              </a:rPr>
              <a:t> المظهر الشخصي </a:t>
            </a:r>
            <a:r>
              <a:rPr kumimoji="0" lang="ar-JO" sz="17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 إن المظهر الشخصي للقائد التربوي لا يقل عن جوهره, فحسن مظهره وهندامه لهما دور مهم أيضًا.</a:t>
            </a:r>
            <a:endParaRPr kumimoji="0" lang="en-US" sz="17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029865151"/>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348188" y="118355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905" marR="0" lvl="0" indent="-1905" algn="r" defTabSz="914400" rtl="1" eaLnBrk="1" fontAlgn="auto" latinLnBrk="0" hangingPunct="1">
              <a:lnSpc>
                <a:spcPct val="110000"/>
              </a:lnSpc>
              <a:spcBef>
                <a:spcPts val="0"/>
              </a:spcBef>
              <a:spcAft>
                <a:spcPts val="555"/>
              </a:spcAft>
              <a:buClrTx/>
              <a:buSzTx/>
              <a:buFontTx/>
              <a:buNone/>
              <a:tabLst/>
              <a:defRPr/>
            </a:pPr>
            <a:endPar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1905" marR="0" lvl="0" indent="-1905" algn="r" defTabSz="914400" rtl="1" eaLnBrk="1" fontAlgn="auto" latinLnBrk="0" hangingPunct="1">
              <a:lnSpc>
                <a:spcPct val="110000"/>
              </a:lnSpc>
              <a:spcBef>
                <a:spcPts val="0"/>
              </a:spcBef>
              <a:spcAft>
                <a:spcPts val="555"/>
              </a:spcAft>
              <a:buClrTx/>
              <a:buSzTx/>
              <a:buFontTx/>
              <a:buNone/>
              <a:tabLst/>
              <a:defRPr/>
            </a:pPr>
            <a:r>
              <a:rPr kumimoji="0" lang="ar-SA"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قدرات إبداعية فريدة ت</a:t>
            </a:r>
            <a:r>
              <a:rPr kumimoji="0" lang="ar-JO"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دفع القائد</a:t>
            </a:r>
            <a:r>
              <a:rPr kumimoji="0" lang="ar-SA"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إلى النجاح والتميز:</a:t>
            </a:r>
            <a:endParaRPr kumimoji="0" lang="en-US" sz="2000" b="1" i="0" u="none" strike="noStrike" kern="1200" cap="none" spc="0" normalizeH="0" baseline="0" noProof="0" dirty="0">
              <a:ln>
                <a:noFill/>
              </a:ln>
              <a:solidFill>
                <a:srgbClr val="00B0F0"/>
              </a:solidFill>
              <a:effectLst/>
              <a:uLnTx/>
              <a:uFillTx/>
              <a:latin typeface="Times New Roman" panose="02020603050405020304" pitchFamily="18" charset="0"/>
              <a:ea typeface="Times New Roman" panose="02020603050405020304" pitchFamily="18" charset="0"/>
              <a:cs typeface="+mn-cs"/>
            </a:endParaRPr>
          </a:p>
          <a:p>
            <a:pPr marL="1905" marR="0" lvl="0" indent="-1905" algn="r" defTabSz="914400" rtl="1" eaLnBrk="1" fontAlgn="auto" latinLnBrk="0" hangingPunct="1">
              <a:lnSpc>
                <a:spcPct val="110000"/>
              </a:lnSpc>
              <a:spcBef>
                <a:spcPts val="0"/>
              </a:spcBef>
              <a:spcAft>
                <a:spcPts val="555"/>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القادة المبدعون يبحثون عن الطرق والحلول البديلة ولا يكتفون بطريقة واحدة لحل مشكلات العمل. </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r" defTabSz="914400" rtl="1" eaLnBrk="1" fontAlgn="auto" latinLnBrk="0" hangingPunct="1">
              <a:lnSpc>
                <a:spcPct val="110000"/>
              </a:lnSpc>
              <a:spcBef>
                <a:spcPts val="0"/>
              </a:spcBef>
              <a:spcAft>
                <a:spcPts val="555"/>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القادة المبدعون لديهم تصميم وإرادة قوية لا تهزمها المواقف الصعبة</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و</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لديهم أهداف واضحة يصرون على الوصول إليها ويجتهدون لتحقيق</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ها.</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1905" marR="0" lvl="0" indent="-1905" algn="r" defTabSz="914400" rtl="1" eaLnBrk="1" fontAlgn="auto" latinLnBrk="0" hangingPunct="1">
              <a:lnSpc>
                <a:spcPct val="110000"/>
              </a:lnSpc>
              <a:spcBef>
                <a:spcPts val="0"/>
              </a:spcBef>
              <a:spcAft>
                <a:spcPts val="555"/>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القادة المبدعون لا يخشون الفشل ولا يمل</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ون</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من</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كثرة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التجارب</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r" defTabSz="914400" rtl="1" eaLnBrk="1" fontAlgn="auto" latinLnBrk="0" hangingPunct="1">
              <a:lnSpc>
                <a:spcPct val="110000"/>
              </a:lnSpc>
              <a:spcBef>
                <a:spcPts val="0"/>
              </a:spcBef>
              <a:spcAft>
                <a:spcPts val="555"/>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القادة المبدعون (مبادرون، متفائلون، إيجابيون، لا يميلون للروتين)</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و</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لديهم حب الاستطلاع والاستفسار والحماس المستمر لكل جديد بالعمل</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و</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لديهم الرغبة في التقصي والاكتشاف لمعظم التفاصيل الصعبة. </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r" defTabSz="914400" rtl="1" eaLnBrk="1" fontAlgn="auto" latinLnBrk="0" hangingPunct="1">
              <a:lnSpc>
                <a:spcPct val="110000"/>
              </a:lnSpc>
              <a:spcBef>
                <a:spcPts val="0"/>
              </a:spcBef>
              <a:spcAft>
                <a:spcPts val="555"/>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القادة المبدعون يتميزون بالبراعة</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والدهاء وسرعة البديهة وتعدد الأفكار والإجابات، بالمقارنة بأقرانهم</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و</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يمتلكون القدرة على عرض أفكارهم بصور مبدعة، والتمتع بخيال رحب وقدرة عالية على</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التصو</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ر الذهني، والتمت</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ع بمستويات عقلية عليا في تحليل وتركيب الأفكار</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والأشياء</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كما أن ل</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ديهم خلفية واسعة وعميقة في حقول علمية وأدبية ولغوية وفنية مختلفة.</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r" defTabSz="914400" rtl="1" eaLnBrk="1" fontAlgn="auto" latinLnBrk="0" hangingPunct="1">
              <a:lnSpc>
                <a:spcPct val="110000"/>
              </a:lnSpc>
              <a:spcBef>
                <a:spcPts val="0"/>
              </a:spcBef>
              <a:spcAft>
                <a:spcPts val="555"/>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القادة المبدعون يتميزون بالاستقلالية في الفكر والعمل ،</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ويتمسكون بآرائهم إذا شعروا أنهم على صواب. </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a:p>
            <a:pPr marL="1905" marR="0" lvl="0" indent="-1905" algn="r" defTabSz="914400" rtl="1" eaLnBrk="1" fontAlgn="auto" latinLnBrk="0" hangingPunct="1">
              <a:lnSpc>
                <a:spcPct val="110000"/>
              </a:lnSpc>
              <a:spcBef>
                <a:spcPts val="0"/>
              </a:spcBef>
              <a:spcAft>
                <a:spcPts val="555"/>
              </a:spcAft>
              <a:buClrTx/>
              <a:buSzTx/>
              <a:buFontTx/>
              <a:buNone/>
              <a:tabLst/>
              <a:defRPr/>
            </a:pP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القادة المبدعون أكثر جرأة</a:t>
            </a:r>
            <a:r>
              <a:rPr kumimoji="0" lang="en-GB"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ومغامرة من غيرهم، وأكثر ضبطاً للذات وسيطرة</a:t>
            </a:r>
            <a:r>
              <a:rPr kumimoji="0" lang="ar-JO"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عليها.</a:t>
            </a:r>
            <a:endParaRPr kumimoji="0" lang="en-US" sz="20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038475" y="179863"/>
            <a:ext cx="601027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قدرات إبداعية تدفع القائد إلى النجاح والتميز</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221321362"/>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كيف تحدث عملية الإبداع القيادي؟</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7" name="TextBox 6">
            <a:extLst>
              <a:ext uri="{FF2B5EF4-FFF2-40B4-BE49-F238E27FC236}">
                <a16:creationId xmlns:a16="http://schemas.microsoft.com/office/drawing/2014/main" id="{691168DC-93E9-99AC-DA61-50F4EEBF22DC}"/>
              </a:ext>
            </a:extLst>
          </p:cNvPr>
          <p:cNvSpPr txBox="1"/>
          <p:nvPr/>
        </p:nvSpPr>
        <p:spPr>
          <a:xfrm>
            <a:off x="470472" y="1461708"/>
            <a:ext cx="11205556" cy="4401205"/>
          </a:xfrm>
          <a:prstGeom prst="rect">
            <a:avLst/>
          </a:prstGeom>
          <a:noFill/>
        </p:spPr>
        <p:txBody>
          <a:bodyPr wrap="square">
            <a:spAutoFit/>
          </a:bodyPr>
          <a:lstStyle/>
          <a:p>
            <a:pPr algn="r"/>
            <a:r>
              <a:rPr lang="ar-JO" sz="2000" b="0" i="0" dirty="0">
                <a:solidFill>
                  <a:srgbClr val="212529"/>
                </a:solidFill>
                <a:effectLst/>
                <a:latin typeface="Almarai"/>
              </a:rPr>
              <a:t>يقول شارلي شابلن: "</a:t>
            </a:r>
            <a:r>
              <a:rPr lang="ar-JO" sz="2000" b="1" i="0" dirty="0">
                <a:solidFill>
                  <a:srgbClr val="212529"/>
                </a:solidFill>
                <a:effectLst/>
                <a:latin typeface="Almarai"/>
              </a:rPr>
              <a:t>أنَّ الأفكار تأتي من خلال الرغبة الشديدة في إيجادها</a:t>
            </a:r>
            <a:r>
              <a:rPr lang="ar-JO" sz="2000" b="0" i="0" dirty="0">
                <a:solidFill>
                  <a:srgbClr val="212529"/>
                </a:solidFill>
                <a:effectLst/>
                <a:latin typeface="Almarai"/>
              </a:rPr>
              <a:t>"؛ حتى تتحقق عملية الإبداع القيادي، لا بدّ من تحقق شروط محددة حيث أن</a:t>
            </a:r>
            <a:r>
              <a:rPr lang="ar-JO" sz="2000" dirty="0">
                <a:solidFill>
                  <a:srgbClr val="212529"/>
                </a:solidFill>
                <a:latin typeface="Almarai"/>
              </a:rPr>
              <a:t> </a:t>
            </a:r>
            <a:r>
              <a:rPr lang="ar-JO" sz="2000" b="0" i="0" dirty="0">
                <a:solidFill>
                  <a:srgbClr val="212529"/>
                </a:solidFill>
                <a:effectLst/>
                <a:latin typeface="Almarai"/>
              </a:rPr>
              <a:t>عملية الإبداع تمر بمجموعة من العمليات، فهي ليست وليدة اللحظة أو الصدفة؛ وهذه العمليات هي:</a:t>
            </a:r>
          </a:p>
          <a:p>
            <a:pPr algn="r"/>
            <a:endParaRPr lang="ar-JO" sz="2000" b="0" i="0" dirty="0">
              <a:solidFill>
                <a:srgbClr val="212529"/>
              </a:solidFill>
              <a:effectLst/>
              <a:latin typeface="Almarai"/>
            </a:endParaRPr>
          </a:p>
          <a:p>
            <a:pPr algn="r"/>
            <a:r>
              <a:rPr lang="ar-JO" sz="2000" b="1" i="0" dirty="0">
                <a:solidFill>
                  <a:srgbClr val="212529"/>
                </a:solidFill>
                <a:effectLst/>
                <a:latin typeface="Readex Pro"/>
              </a:rPr>
              <a:t>البدء والاستكشاف:</a:t>
            </a:r>
            <a:r>
              <a:rPr lang="ar-JO" sz="2000" b="0" i="0" dirty="0">
                <a:solidFill>
                  <a:srgbClr val="212529"/>
                </a:solidFill>
                <a:effectLst/>
                <a:latin typeface="Readex Pro"/>
              </a:rPr>
              <a:t> مرحلة من العمل والجد ينتج عنها الخبرة والممارسة، مما يمكن القائد ليبدأ عملية الإبداع عن وعي.</a:t>
            </a:r>
          </a:p>
          <a:p>
            <a:pPr algn="r"/>
            <a:r>
              <a:rPr lang="ar-JO" sz="2000" b="1" i="0" dirty="0">
                <a:solidFill>
                  <a:srgbClr val="212529"/>
                </a:solidFill>
                <a:effectLst/>
                <a:latin typeface="Readex Pro"/>
              </a:rPr>
              <a:t>مرحلة التحليل:</a:t>
            </a:r>
            <a:r>
              <a:rPr lang="ar-JO" sz="2000" b="0" i="0" dirty="0">
                <a:solidFill>
                  <a:srgbClr val="212529"/>
                </a:solidFill>
                <a:effectLst/>
                <a:latin typeface="Readex Pro"/>
              </a:rPr>
              <a:t> يحدث فيها تحليل المشكلات أو النتائج التي تنتج عن ممارسة فرق العمل، والبحث عن أسبابها، والسعي إلى حلها بطرائق إبداعية.</a:t>
            </a:r>
          </a:p>
          <a:p>
            <a:pPr algn="r"/>
            <a:r>
              <a:rPr lang="ar-JO" sz="2000" b="1" i="0" dirty="0">
                <a:solidFill>
                  <a:srgbClr val="212529"/>
                </a:solidFill>
                <a:effectLst/>
                <a:latin typeface="Readex Pro"/>
              </a:rPr>
              <a:t>مرحلة التأمل:</a:t>
            </a:r>
            <a:r>
              <a:rPr lang="ar-JO" sz="2000" b="0" i="0" dirty="0">
                <a:solidFill>
                  <a:srgbClr val="212529"/>
                </a:solidFill>
                <a:effectLst/>
                <a:latin typeface="Readex Pro"/>
              </a:rPr>
              <a:t> بعد عملية التحليل واستحضار أسباب المشكلات، يحتاج القائد إلى التأمل فيما وصل إليه من نتائج وحلول ليبدأ برسم الطريق لقيادة الفريق نحو الأداء الإبداعي.</a:t>
            </a:r>
          </a:p>
          <a:p>
            <a:pPr algn="r"/>
            <a:r>
              <a:rPr lang="ar-JO" sz="2000" b="1" i="0" dirty="0">
                <a:solidFill>
                  <a:srgbClr val="212529"/>
                </a:solidFill>
                <a:effectLst/>
                <a:latin typeface="Readex Pro"/>
              </a:rPr>
              <a:t>الوعي: </a:t>
            </a:r>
            <a:r>
              <a:rPr lang="ar-JO" sz="2000" i="0" dirty="0">
                <a:solidFill>
                  <a:srgbClr val="212529"/>
                </a:solidFill>
                <a:effectLst/>
                <a:latin typeface="Readex Pro"/>
              </a:rPr>
              <a:t>أي أن تظهر العملية الإبداعية في الوعي الإنساني، وتُترجَم الأفكار إلى أفعال، وتخرج الفكرة إلى حيز التنفيذ؛ فالإبداع والقيادة متلازمان، والوعي عملية تراكمية لا تنشأ من فراغ، ولا تتوقف على قدرات أو مواهب معينة.</a:t>
            </a:r>
          </a:p>
          <a:p>
            <a:pPr algn="r"/>
            <a:r>
              <a:rPr lang="ar-JO" sz="2000" b="1" i="0" dirty="0">
                <a:solidFill>
                  <a:srgbClr val="212529"/>
                </a:solidFill>
                <a:effectLst/>
                <a:latin typeface="Readex Pro"/>
              </a:rPr>
              <a:t>مرحلة العمل/ التطبيق:</a:t>
            </a:r>
            <a:r>
              <a:rPr lang="ar-JO" sz="2000" b="0" i="0" dirty="0">
                <a:solidFill>
                  <a:srgbClr val="212529"/>
                </a:solidFill>
                <a:effectLst/>
                <a:latin typeface="Readex Pro"/>
              </a:rPr>
              <a:t> مرحلة استبصار النتائج والحلول المبتكرة وتهيئة فريق العمل وإشراكهم في الحل والبدء في التطبيق العملي، لتكوين منظومة عمل تتسم بالإيجابية والإبداع.</a:t>
            </a:r>
          </a:p>
          <a:p>
            <a:pPr algn="r"/>
            <a:r>
              <a:rPr lang="ar-JO" sz="2000" b="1" i="0" dirty="0">
                <a:solidFill>
                  <a:srgbClr val="212529"/>
                </a:solidFill>
                <a:effectLst/>
                <a:latin typeface="Readex Pro"/>
              </a:rPr>
              <a:t>التكوين:</a:t>
            </a:r>
            <a:r>
              <a:rPr lang="ar-JO" sz="2000" b="0" i="0" dirty="0">
                <a:solidFill>
                  <a:srgbClr val="212529"/>
                </a:solidFill>
                <a:effectLst/>
                <a:latin typeface="Readex Pro"/>
              </a:rPr>
              <a:t> أي أن يكون العمل الإبداعي ومستمراً، ومتواصلاً. </a:t>
            </a:r>
            <a:r>
              <a:rPr lang="ar-JO" sz="2000" b="0" i="0" dirty="0">
                <a:solidFill>
                  <a:srgbClr val="212529"/>
                </a:solidFill>
                <a:effectLst/>
                <a:latin typeface="Almarai"/>
              </a:rPr>
              <a:t>وتأتي هذه المرحلة بعد المراحل السابقة: البدء والاستكشاف، والوعي، والتأمل، والتطبيق، ومن ثم التجربة، </a:t>
            </a:r>
            <a:r>
              <a:rPr lang="ar-JO" sz="2000" dirty="0">
                <a:solidFill>
                  <a:srgbClr val="212529"/>
                </a:solidFill>
                <a:latin typeface="Almarai"/>
              </a:rPr>
              <a:t>حتى ا</a:t>
            </a:r>
            <a:r>
              <a:rPr lang="ar-JO" sz="2000" b="0" i="0" dirty="0">
                <a:solidFill>
                  <a:srgbClr val="212529"/>
                </a:solidFill>
                <a:effectLst/>
                <a:latin typeface="Almarai"/>
              </a:rPr>
              <a:t>لدخول في مرحلة التكوين والنضوج والاستمرارية.</a:t>
            </a:r>
          </a:p>
        </p:txBody>
      </p:sp>
      <p:sp>
        <p:nvSpPr>
          <p:cNvPr id="10" name="TextBox 9">
            <a:extLst>
              <a:ext uri="{FF2B5EF4-FFF2-40B4-BE49-F238E27FC236}">
                <a16:creationId xmlns:a16="http://schemas.microsoft.com/office/drawing/2014/main" id="{0DFF8FA6-EBDF-EC6D-7772-1D6023E080CC}"/>
              </a:ext>
            </a:extLst>
          </p:cNvPr>
          <p:cNvSpPr txBox="1"/>
          <p:nvPr/>
        </p:nvSpPr>
        <p:spPr>
          <a:xfrm>
            <a:off x="730188" y="6028238"/>
            <a:ext cx="6094520" cy="369332"/>
          </a:xfrm>
          <a:prstGeom prst="rect">
            <a:avLst/>
          </a:prstGeom>
          <a:noFill/>
        </p:spPr>
        <p:txBody>
          <a:bodyPr wrap="square">
            <a:spAutoFit/>
          </a:bodyPr>
          <a:lstStyle/>
          <a:p>
            <a:r>
              <a:rPr lang="en-GB" dirty="0"/>
              <a:t>https://www.annajah.net</a:t>
            </a:r>
            <a:endParaRPr lang="ar-JO" dirty="0"/>
          </a:p>
        </p:txBody>
      </p:sp>
    </p:spTree>
    <p:extLst>
      <p:ext uri="{BB962C8B-B14F-4D97-AF65-F5344CB8AC3E}">
        <p14:creationId xmlns:p14="http://schemas.microsoft.com/office/powerpoint/2010/main" val="775347139"/>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showMasterSp="0">
  <p:cSld>
    <p:bg>
      <p:bgPr>
        <a:solidFill>
          <a:schemeClr val="tx1"/>
        </a:solidFill>
        <a:effectLst/>
      </p:bgPr>
    </p:bg>
    <p:spTree>
      <p:nvGrpSpPr>
        <p:cNvPr id="1" name=""/>
        <p:cNvGrpSpPr/>
        <p:nvPr/>
      </p:nvGrpSpPr>
      <p:grpSpPr>
        <a:xfrm>
          <a:off x="0" y="0"/>
          <a:ext cx="0" cy="0"/>
          <a:chOff x="0" y="0"/>
          <a:chExt cx="0" cy="0"/>
        </a:xfrm>
      </p:grpSpPr>
      <p:sp>
        <p:nvSpPr>
          <p:cNvPr id="3" name="Title 2"/>
          <p:cNvSpPr txBox="1">
            <a:spLocks/>
          </p:cNvSpPr>
          <p:nvPr/>
        </p:nvSpPr>
        <p:spPr>
          <a:xfrm>
            <a:off x="3675910" y="0"/>
            <a:ext cx="3870109" cy="768085"/>
          </a:xfrm>
          <a:prstGeom prst="rect">
            <a:avLst/>
          </a:prstGeom>
        </p:spPr>
        <p:txBody>
          <a:bodyPr anchor="ctr"/>
          <a:lstStyle>
            <a:lvl1pPr algn="ctr" defTabSz="914400" rtl="0" eaLnBrk="1" latinLnBrk="1" hangingPunct="1">
              <a:spcBef>
                <a:spcPct val="0"/>
              </a:spcBef>
              <a:buNone/>
              <a:defRPr sz="4400" kern="1200">
                <a:solidFill>
                  <a:schemeClr val="tx1"/>
                </a:solidFill>
                <a:latin typeface="+mj-lt"/>
                <a:ea typeface="+mj-ea"/>
                <a:cs typeface="+mj-cs"/>
              </a:defRPr>
            </a:lvl1pPr>
          </a:lstStyle>
          <a:p>
            <a:pPr marL="0" marR="0" lvl="0" indent="0" algn="l" defTabSz="914400" rtl="0" eaLnBrk="1" fontAlgn="auto" latinLnBrk="1" hangingPunct="1">
              <a:lnSpc>
                <a:spcPct val="100000"/>
              </a:lnSpc>
              <a:spcBef>
                <a:spcPct val="0"/>
              </a:spcBef>
              <a:spcAft>
                <a:spcPts val="0"/>
              </a:spcAft>
              <a:buClrTx/>
              <a:buSzTx/>
              <a:buFontTx/>
              <a:buNone/>
              <a:tabLst/>
              <a:defRPr/>
            </a:pPr>
            <a:r>
              <a:rPr kumimoji="0" lang="ar-JO" sz="3200" b="1" i="0" u="none" strike="noStrike" kern="1200" cap="none" spc="0" normalizeH="0" baseline="0" noProof="0" dirty="0">
                <a:ln>
                  <a:noFill/>
                </a:ln>
                <a:solidFill>
                  <a:schemeClr val="bg1"/>
                </a:solidFill>
                <a:effectLst/>
                <a:uLnTx/>
                <a:uFillTx/>
                <a:latin typeface="Calibri Light" panose="020F0302020204030204"/>
                <a:ea typeface="+mj-ea"/>
                <a:cs typeface="Arial" pitchFamily="34" charset="0"/>
              </a:rPr>
              <a:t>أساليب تنمية القيادي</a:t>
            </a:r>
            <a:endParaRPr kumimoji="0" lang="en-US" sz="3200" b="1" i="0" u="none" strike="noStrike" kern="1200" cap="none" spc="0" normalizeH="0" baseline="0" noProof="0" dirty="0">
              <a:ln>
                <a:noFill/>
              </a:ln>
              <a:solidFill>
                <a:schemeClr val="bg1"/>
              </a:solidFill>
              <a:effectLst/>
              <a:uLnTx/>
              <a:uFillTx/>
              <a:latin typeface="Calibri Light" panose="020F0302020204030204"/>
              <a:ea typeface="+mj-ea"/>
              <a:cs typeface="Arial" pitchFamily="34" charset="0"/>
            </a:endParaRPr>
          </a:p>
        </p:txBody>
      </p:sp>
      <p:pic>
        <p:nvPicPr>
          <p:cNvPr id="4" name="Picture 3">
            <a:extLst>
              <a:ext uri="{FF2B5EF4-FFF2-40B4-BE49-F238E27FC236}">
                <a16:creationId xmlns:a16="http://schemas.microsoft.com/office/drawing/2014/main" id="{3632C950-688B-3758-A1C8-F0462CF50C9A}"/>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38777" y="-191934"/>
            <a:ext cx="2383737" cy="1125123"/>
          </a:xfrm>
          <a:prstGeom prst="rect">
            <a:avLst/>
          </a:prstGeom>
        </p:spPr>
      </p:pic>
      <p:sp>
        <p:nvSpPr>
          <p:cNvPr id="6" name="TextBox 5">
            <a:extLst>
              <a:ext uri="{FF2B5EF4-FFF2-40B4-BE49-F238E27FC236}">
                <a16:creationId xmlns:a16="http://schemas.microsoft.com/office/drawing/2014/main" id="{B21015C7-D6A7-BB59-A22D-30851B6423D0}"/>
              </a:ext>
            </a:extLst>
          </p:cNvPr>
          <p:cNvSpPr txBox="1"/>
          <p:nvPr/>
        </p:nvSpPr>
        <p:spPr>
          <a:xfrm>
            <a:off x="221942" y="920136"/>
            <a:ext cx="11825055" cy="1287532"/>
          </a:xfrm>
          <a:prstGeom prst="rect">
            <a:avLst/>
          </a:prstGeom>
          <a:noFill/>
        </p:spPr>
        <p:txBody>
          <a:bodyPr wrap="square">
            <a:spAutoFit/>
          </a:bodyPr>
          <a:lstStyle/>
          <a:p>
            <a:pPr marL="1905" indent="-1905" algn="just" rtl="1">
              <a:lnSpc>
                <a:spcPct val="110000"/>
              </a:lnSpc>
              <a:spcAft>
                <a:spcPts val="555"/>
              </a:spcAft>
            </a:pPr>
            <a:r>
              <a:rPr lang="ar-JO" dirty="0">
                <a:solidFill>
                  <a:schemeClr val="bg1"/>
                </a:solidFill>
              </a:rPr>
              <a:t>إن الإبداع يمكن الوصول إليه من خلال برامج تدريبية بطرق عدة ، ومن الوسائل والطرق المعينة القائد لزيادة المهارات القيادية وزيادة الكفاءة وتحسين الأداء: الاختلاط والتفاعل مع الأشخاص ذوي الخبرة والمعرفة الأقدم والأكثر بغرض تبادل المعرفة. والانضمام إلى البرامج التدريبية المتطورة المسايرة لركب العلم والمعرفة ، والانضمام إلى الأندية والمؤسسات التي تنمي مهارات فن التحدث والاستماع والتفكير، واستخدام أساليب التدريب الحديثة واستراتيجيات مختلفة للتفكير الإبداعي ( دواني، 2013) </a:t>
            </a:r>
          </a:p>
        </p:txBody>
      </p:sp>
      <p:sp>
        <p:nvSpPr>
          <p:cNvPr id="8" name="TextBox 7">
            <a:extLst>
              <a:ext uri="{FF2B5EF4-FFF2-40B4-BE49-F238E27FC236}">
                <a16:creationId xmlns:a16="http://schemas.microsoft.com/office/drawing/2014/main" id="{3B94D263-98FB-4303-AC47-60A86A6300B4}"/>
              </a:ext>
            </a:extLst>
          </p:cNvPr>
          <p:cNvSpPr txBox="1"/>
          <p:nvPr/>
        </p:nvSpPr>
        <p:spPr>
          <a:xfrm>
            <a:off x="221941" y="2859422"/>
            <a:ext cx="5033639" cy="3231654"/>
          </a:xfrm>
          <a:prstGeom prst="rect">
            <a:avLst/>
          </a:prstGeom>
          <a:noFill/>
        </p:spPr>
        <p:txBody>
          <a:bodyPr wrap="square">
            <a:spAutoFit/>
          </a:bodyPr>
          <a:lstStyle/>
          <a:p>
            <a:pPr algn="ctr" rtl="1"/>
            <a:r>
              <a:rPr lang="ar-JO" sz="2400" b="1" dirty="0">
                <a:solidFill>
                  <a:schemeClr val="bg1"/>
                </a:solidFill>
              </a:rPr>
              <a:t>أساليب تنمية القيادي: </a:t>
            </a:r>
          </a:p>
          <a:p>
            <a:pPr algn="just" rtl="1"/>
            <a:r>
              <a:rPr lang="ar-JO" sz="2000" b="1" dirty="0">
                <a:solidFill>
                  <a:schemeClr val="bg1"/>
                </a:solidFill>
              </a:rPr>
              <a:t>أسلوب العصف الذهني</a:t>
            </a:r>
            <a:r>
              <a:rPr lang="ar-JO" sz="2000" dirty="0">
                <a:solidFill>
                  <a:schemeClr val="bg1"/>
                </a:solidFill>
              </a:rPr>
              <a:t>: </a:t>
            </a:r>
            <a:r>
              <a:rPr lang="ar-JO" sz="2000" dirty="0">
                <a:solidFill>
                  <a:srgbClr val="00B0F0"/>
                </a:solidFill>
              </a:rPr>
              <a:t>ويعرف بأنه "طريقة لتوليد عدد كبير من الأفكار من خلال مجموعة من الأفراد خلال فترة زمنية وجيزة بغرض حل المشكلات بطريقة إبداعية". </a:t>
            </a:r>
            <a:endParaRPr lang="en-GB" sz="2000" dirty="0">
              <a:solidFill>
                <a:srgbClr val="00B0F0"/>
              </a:solidFill>
            </a:endParaRPr>
          </a:p>
          <a:p>
            <a:pPr algn="just" rtl="1"/>
            <a:endParaRPr lang="ar-JO" sz="2000" dirty="0">
              <a:solidFill>
                <a:srgbClr val="00B0F0"/>
              </a:solidFill>
            </a:endParaRPr>
          </a:p>
          <a:p>
            <a:pPr algn="just" rtl="1"/>
            <a:r>
              <a:rPr lang="ar-JO" sz="2000" dirty="0">
                <a:solidFill>
                  <a:srgbClr val="00B0F0"/>
                </a:solidFill>
              </a:rPr>
              <a:t> </a:t>
            </a:r>
            <a:r>
              <a:rPr lang="ar-JO" sz="2000" b="1" dirty="0">
                <a:solidFill>
                  <a:schemeClr val="bg1"/>
                </a:solidFill>
              </a:rPr>
              <a:t>أسلوب ملف الإنجاز للقيادات: </a:t>
            </a:r>
            <a:r>
              <a:rPr lang="ar-JO" sz="2000" dirty="0">
                <a:solidFill>
                  <a:srgbClr val="00B0F0"/>
                </a:solidFill>
              </a:rPr>
              <a:t>يمثل دليل إنجاز القائد والإسهامات والتصورات التي قام بها، حيث يستطيع القائد مواصلة التفكير والعمل الإبداعي ، كما تمكنه من إجراء التقييم الذاتي له بالإضافة إلى تعميق جوانب التعلم من خلال الاعتماد على الاستراتيجيات المتنوعة.</a:t>
            </a:r>
          </a:p>
        </p:txBody>
      </p:sp>
      <p:pic>
        <p:nvPicPr>
          <p:cNvPr id="2" name="Picture 1">
            <a:extLst>
              <a:ext uri="{FF2B5EF4-FFF2-40B4-BE49-F238E27FC236}">
                <a16:creationId xmlns:a16="http://schemas.microsoft.com/office/drawing/2014/main" id="{AD41C838-1B4E-3D1E-E1DA-323AF8BC12AB}"/>
              </a:ext>
            </a:extLst>
          </p:cNvPr>
          <p:cNvPicPr>
            <a:picLocks noChangeAspect="1"/>
          </p:cNvPicPr>
          <p:nvPr/>
        </p:nvPicPr>
        <p:blipFill>
          <a:blip r:embed="rId3"/>
          <a:stretch>
            <a:fillRect/>
          </a:stretch>
        </p:blipFill>
        <p:spPr>
          <a:xfrm>
            <a:off x="5459767" y="2359719"/>
            <a:ext cx="6054570" cy="4413943"/>
          </a:xfrm>
          <a:prstGeom prst="rect">
            <a:avLst/>
          </a:prstGeom>
        </p:spPr>
      </p:pic>
    </p:spTree>
    <p:extLst>
      <p:ext uri="{BB962C8B-B14F-4D97-AF65-F5344CB8AC3E}">
        <p14:creationId xmlns:p14="http://schemas.microsoft.com/office/powerpoint/2010/main" val="40276391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5086008"/>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يمكن تنمية التفكير الإبداعي لدى القيادي</a:t>
            </a:r>
            <a:r>
              <a:rPr kumimoji="0" lang="ar-JO" sz="18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بخضوعه لبرامج تدريبية </a:t>
            </a:r>
            <a:r>
              <a:rPr kumimoji="0" lang="ar-JO" sz="18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معينة منها</a:t>
            </a:r>
            <a:r>
              <a:rPr kumimoji="0" lang="ar-SA" sz="18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1" i="0" u="sng"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1. استخدام النشاطات العلمية (مفتوحة النهاية):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هي أسئلة تتطلب إجابة كاملة يستخدم فيها المستهدف مشاعره ومعرفته الخاصة، بحيث تتيح الفرصة له للتعبير</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عن نفسه وأفكاره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الكشف عن قدراته المعرفية والمهارية المختلفة والكشف أيضاً عن قدراته في التركيب، وربط العلاقات، واستنتاج الآثار وصياغة الاستخلاصات مثل: التعميمات والمبادئ، إذ أن الإجابة في الغالب تتطلب التخيل والتأمل والبحث في المصادر وإثارة التساؤلات العميقة والتفكير من جهة وتحكيم المنطق والقدرة على الكتابة المركزة الملتزمة بالتوجهات المحددة بالسؤال من جهة أخرى</a:t>
            </a:r>
          </a:p>
          <a:p>
            <a:pPr marL="0" marR="0" lvl="0" indent="457200" algn="just" defTabSz="914400" rtl="1" eaLnBrk="1" fontAlgn="auto" latinLnBrk="0" hangingPunct="1">
              <a:lnSpc>
                <a:spcPts val="2400"/>
              </a:lnSpc>
              <a:spcBef>
                <a:spcPts val="600"/>
              </a:spcBef>
              <a:spcAft>
                <a:spcPts val="0"/>
              </a:spcAft>
              <a:buClrTx/>
              <a:buSzTx/>
              <a:buFontTx/>
              <a:buNone/>
              <a:tabLst/>
              <a:defRPr/>
            </a:pPr>
            <a:endPar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وتتميز هذه النشاطات بأن النتائج (أو الإجابات) عن المشكلات المبحوثة ليست معروفة للمتدرب على القيادة المبدعة الذي يحاول بحثها أو حلها، كما تستخدم عادة لتوليد مشكلات علمية جديدة للتقصي والاكتشاف وفي هذا الصدد يزود المتدربين بنشاطات علمية إبداعية تتضمن ما ي</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أتي</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إيجاد مشكلة.</a:t>
            </a:r>
            <a:endPar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تكوين الفرضيات.</a:t>
            </a:r>
            <a:endPar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إيجاد استعمالات جديدة للأجهزة والأدوات العلمية.</a:t>
            </a:r>
            <a:endPar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إنتاج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أفكار</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أصيل</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ة</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الاتصال العلمي والتعبير العلمي المناسب وبخاصة في تقرير النشاطات والمشروعات العلمية البحثية.</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2521693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316566"/>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EG"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2. طريقة التقصي والاكتشاف </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(Inquiry Discovery – Method)</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عرف بأنها تلك الطريقة التي تقوم على خطوات إجرائية متسلسلة مترابطة تؤدي لزيادة المستوى المعرفي العلمي لدى الطلبة ، وتقوم هذه الطريقة على أربعة مرتكزات هي :</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1- عرض ظاهرة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أو موقف على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المت</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درب</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0</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2- طرح أسئلة قصيرة ومحددة ومتسلسلة تثير تفكي</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ره</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وترتقي بمستوى تفكيره المنطقي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مع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توف</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ر ثقافة علمية مناسبة لدى المتدرب لكي يتقصى ويكتشف</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3- دفع المت</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درب</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لأن يقترح الحلول المناسبة لهذه الظاهرة </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ممارسة التعلم بالاكتشاف0</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4- تقييم هذه الحلول واعتبار الإجابات النموذجية خطوطاً عريضة يستطيع من خلالها أن يكتشف قدرات ال</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متدربين</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وإمكاناتهم</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تعتبر طريقة التقصي والاكتشاف من أكثر</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الطرق فاعلية في تنمية التفكير العلمي لدى المتدربين</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وذلك لأنها تتيح الفرصة أمام المتدربين لممارسة العمليات العقلية ومهارات التقصي والاكتشاف بأنفسهم، كما تؤكد على عمليات من حيث ثقته وشعوره بالإنجاز واحترامه لذاته وزيادة مستوى طموحه وتطوير مواهبه الإبداعية، وفيها أيضاً، يسلك المتدرب سلوك العالم في بحثه وتوصله للنتائج كأن يحدد المشكلة، ويجمع المعلومات، ويكون الفرضيات، ويلاحظ، ويقيس، ويتنبأ، ويستنتج</a:t>
            </a:r>
            <a:r>
              <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ويصمم التجارب.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81327075"/>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855175"/>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3. استخدام الأسئلة المتباعدة (المتشعبة أو المنطلقة) </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Divergent Question </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يعتبر استخدام الأسئلة المتباعدة من الأساليب الفاعلة في تنمية المواهب والقدرات الإبداعية لدى المتدربين وذلك لأنها تتيح الفرصة أمام المتدربين لأن يستخدموا عقولهم باتجاهات متشعبة لإيجاد إجابات مختلفة للأسئلة المطروحة، وتحف</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ز المتدربين على التفكير المتباعد  المنطلق وتهيئ لهم الجو المناسب لانفتاح العقل واستخدام المواهب الإبداعية كما أنها (الأسئلة المتباعدة) وسيلة مناسبة لإثارة المناقشات وتصارع الأفكار وتلاحقها بين المتدربين أنفسهم وليس بين المدرب والمتدربين. وتعود المتدربين أيضاً على مواجهة الحياة بشكل أكثر واقعية، لأن المشكلات الحياتية تحتاج إلى التفكير بعدة حلول ومن ثم اختيار أكثرها فاعلية وملائمة. </a:t>
            </a:r>
            <a:endPar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4. الألغاز الص</a:t>
            </a: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ورية </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Pictorial Riddles</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يتميز هذا الأسلوب بأنه يمكن استخدامه كنقطة بدء جيدة للابتداء بتدريس الموضوعات العلمية وبخاصة لأنه يتطلب وقتاً أو جهداً كبيراً من المدرب والمتدربين لتكوين الألغاز الصورية، كما أنه يبعث الحيوية في الدروس العلمية وفي هذا الأسلوب على سبيل المثال، تعرض صورتان (أو أكثر) لشيء أو ظاهر ما، ويحوّر شيء في إحدى الصورتين تحويراً بسيطاً ويسأل المتدربين عن هذا التحوير أو الاختلاف الذي حصل.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0"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5. الألعاب العلمية </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Games Science</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Traditional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الألعاب العلمية ذات الطابع العلمي، تهدف إلى تنشيط القدرات العقلية وتحسين الموهبة الإبداعية لدى المتدربين لأنها تتيح لهم البحث والتنقيب والتفكير بمواد كثيرة مختلفة وما بينها من علاقات متشابهة أو متناقضة.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4251857300"/>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3777957"/>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6. حفز (قصف أو </a:t>
            </a: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مطار) الدماغ </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(Brain Storming)</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ينظر إلى حفز الدماغ كنوع من التفكير الجماعي يهدف إلى تعدد الأفكار وتنوعها وأصالتها إذا ما تأجل إصدار الأحكام على الأفكار بمجرد ظهورها، وبخاصة عندما تعرض المشكلات على المتدربين يصعب حلها بشكل فردي. فإحساس المتدرب بأن أفكاره ستكون موضعاً للنقد والانتقاد والرقابة منذ ظهورها قد يكون عاملاً مانعاً أو مثبطاً لإصدار أية أفكار أخرى، ولتطبيق أسلوب حفز الدماغ، ينصح المدرب لأن يقسم المتدربين إلى مجموعات صغيرة تتألف كل مجموعة من حوالي (5-10) متدربين، وتطرح المشكلات (أو الأسئلة) عليهم. ثم يتم التنسيق بين هذه المجموعات للوصول إلى أحسن حل أو السؤال المطروح.</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7. فرض(ا</a:t>
            </a: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يجاد</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العلاقات </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Forced Relationships</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يقوم هذا الأسلوب على فرض أو اختلاق علاقة بين شيئين أو أكثر (صورة، كلمات، أشياء..) ليس بينها وبين بعضها أية صلة، ويستخدم هذا الأسلوب كنقطة بدء في عملية توليد الأفكار، ولتطبيق هذا الأسلوب، يطلب من المتدربين إيجاد أو اكتشاف العلاقات بين الأشياء والظواهر التي تبدو غير مترابطة أو متباعدة عن بعضها منطقياً.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2481117297"/>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884750" y="179863"/>
            <a:ext cx="3902032"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طرائق تنمية التفكير الإبداعي </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Lecture 9</a:t>
            </a: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2" y="1453180"/>
            <a:ext cx="11393978" cy="4778231"/>
          </a:xfrm>
          <a:prstGeom prst="rect">
            <a:avLst/>
          </a:prstGeom>
          <a:noFill/>
        </p:spPr>
        <p:txBody>
          <a:bodyPr wrap="square" rtlCol="0">
            <a:spAutoFit/>
          </a:bodyPr>
          <a:lstStyle/>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8. تأليف(تآلف) الأشتات </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Synectic</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تآلف الأشتات يعدّ من النماذج الفعالة في تطوير القـدرات الابتكارية لدى الطلبة وغيرهم في المجالات المتنوعة والمختلقة حيث أن هذا النموذج طوِّ ر من قبل وليم جوردن عام 1961م، حيث أن عمله بدأ من فكرة تطوير وبناء مجموعات ابتكار فـي المؤسسات الصناعية ؛ أي في المجموعات التي يتم فيها اجتماع لأفرادها من أجل تجميع الخبرة والمعرفة للقيام بعملية تطوير الإنتاج . وقد طوّر "وليم جوردن " نموذج من أجل استخدامه في عملية التعليم . </a:t>
            </a: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ويـرى بعض علماء النفس والتربويون أن تآلف الأشتات يتضمن ربط العناصر والموضوعات المختلفة ببعضها الـبعض ؛ أي ربـط العناصر والأفكار والموضوعات المختلفة التي تدلُّ على عدم وجود ترابط بين بعضها البعض. وأن هذا النموذج يستهدف تنمية القدرة الابتكارية لدى الطلبة </a:t>
            </a:r>
            <a:r>
              <a:rPr kumimoji="0" lang="ar-JO" sz="14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(الكسباني ، 2008) </a:t>
            </a:r>
            <a:r>
              <a:rPr kumimoji="0" lang="ar-JO" sz="1800" b="0" i="0" u="none" strike="noStrike" kern="1200" cap="none" spc="0" normalizeH="0" baseline="0" noProof="0" dirty="0">
                <a:ln>
                  <a:noFill/>
                </a:ln>
                <a:solidFill>
                  <a:prstClr val="black"/>
                </a:solidFill>
                <a:effectLst/>
                <a:uLnTx/>
                <a:uFillTx/>
                <a:latin typeface="Calibri" panose="020F0502020204030204"/>
                <a:ea typeface="+mn-ea"/>
                <a:cs typeface="Arial" panose="020B0604020202020204" pitchFamily="34" charset="0"/>
              </a:rPr>
              <a:t>و</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يستند هذا الأسلوب على أساس أن عملية الإبداع هي نشاط عقلي يمارسه المتدرب في موقع وتحديد وفهم المشكلة أولاً، ثم في موقف حل المشكلة ثانياً، ويستخدم هذا الأسلوب من حيث المبدأ، لتسيير عمليتين هما(أ) جعل الغريب مألوفاً</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.(ب) وجعل المألوف غريباً.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9. تمثيل الأدوار </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Role Playing</a:t>
            </a:r>
            <a:r>
              <a:rPr kumimoji="0" lang="ar-SA" sz="18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marL="0" marR="0" lvl="0" indent="457200" algn="just" defTabSz="914400" rtl="1" eaLnBrk="1" fontAlgn="auto" latinLnBrk="0" hangingPunct="1">
              <a:lnSpc>
                <a:spcPts val="2400"/>
              </a:lnSpc>
              <a:spcBef>
                <a:spcPts val="600"/>
              </a:spcBef>
              <a:spcAft>
                <a:spcPts val="0"/>
              </a:spcAft>
              <a:buClrTx/>
              <a:buSzTx/>
              <a:buFontTx/>
              <a:buNone/>
              <a:tabLst/>
              <a:defRPr/>
            </a:pP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في هذا الأسلوب (لعب الدور أو تمثيل الأدوار</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يمارس المتدرب الدور الذي يتفق عليه مما يسمح له بالتصرف كصاحب الدور نفسه، فقد يطلب المدرب من المتدربين أن يقوموا بدور قائد المستويات العليا. ويتميز هذا الأسلوب بأنه يتيح المجال أمام المتدربين لأن تنطلق أفكارهم وآراءهم الجديدة مما ينمي وينشط قدرات الطلاقة عندهم من جهة، كما ينمي موهبة ومهارة الاتصال سواء تقصّي المشكلات العلمية في إدارة المناقشات والتعبير</a:t>
            </a:r>
            <a:r>
              <a:rPr kumimoji="0" lang="ar-JO"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 </a:t>
            </a:r>
            <a:r>
              <a:rPr kumimoji="0" lang="ar-SA"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عن آرائهم بحرية واحترام آراء زملائهم الآخرين واتخإذ القرارات المناسبة من جهة أخرى.</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822111" y="6535347"/>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34227998"/>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71022" y="1160794"/>
            <a:ext cx="12120978" cy="569720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معوقات الإبداع الإداري/القيادي </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7241" y="1453182"/>
            <a:ext cx="12033737" cy="5016758"/>
          </a:xfrm>
          <a:prstGeom prst="rect">
            <a:avLst/>
          </a:prstGeom>
          <a:noFill/>
        </p:spPr>
        <p:txBody>
          <a:bodyPr wrap="square" rtlCol="0">
            <a:spAutoFit/>
          </a:bodyPr>
          <a:lstStyle/>
          <a:p>
            <a:pPr indent="503555" algn="just" rtl="1">
              <a:lnSpc>
                <a:spcPts val="2400"/>
              </a:lnSpc>
              <a:spcBef>
                <a:spcPts val="600"/>
              </a:spcBef>
            </a:pPr>
            <a:r>
              <a:rPr lang="ar-JO" sz="2000" dirty="0"/>
              <a:t>يواجه الإبداع العديد من المعوقات، إلا أنه يمكن حصر معوقات الإبداع فـي أربع مجموعات هي: </a:t>
            </a:r>
            <a:r>
              <a:rPr lang="ar-JO" sz="2000" dirty="0">
                <a:solidFill>
                  <a:srgbClr val="00B0F0"/>
                </a:solidFill>
              </a:rPr>
              <a:t>معوقات عقلية، وانفعالية، ودافعية ،وتنظيميـة </a:t>
            </a:r>
            <a:r>
              <a:rPr lang="ar-JO" sz="2000" dirty="0"/>
              <a:t>:</a:t>
            </a:r>
          </a:p>
          <a:p>
            <a:pPr indent="503555" algn="just" rtl="1">
              <a:lnSpc>
                <a:spcPts val="2400"/>
              </a:lnSpc>
              <a:spcBef>
                <a:spcPts val="600"/>
              </a:spcBef>
            </a:pPr>
            <a:r>
              <a:rPr lang="ar-JO" sz="2000" dirty="0"/>
              <a:t>1- </a:t>
            </a:r>
            <a:r>
              <a:rPr lang="ar-JO" sz="2000" b="1" dirty="0"/>
              <a:t>معوقات عقلية: </a:t>
            </a:r>
            <a:r>
              <a:rPr lang="ar-JO" sz="2000" dirty="0"/>
              <a:t>وتتمثل في ضعف قدرة المدير على الإدراك والتذكر والتحليل، وانحصار التفكير في حدود ثابتة لا يستطيع الخروج منها، ويبدو ذلك في اعتماد المديرين على الإحساس والبديهة بالصواب والخطأ عند حل مشكلة ما، واستخدام أساليب مألوفة، وضعف القدرة على ترجمة الأفكار إلى خطط عملية. </a:t>
            </a:r>
          </a:p>
          <a:p>
            <a:pPr indent="503555" algn="just" rtl="1">
              <a:lnSpc>
                <a:spcPts val="2400"/>
              </a:lnSpc>
              <a:spcBef>
                <a:spcPts val="600"/>
              </a:spcBef>
            </a:pPr>
            <a:r>
              <a:rPr lang="ar-JO" sz="2000" dirty="0"/>
              <a:t>2 - </a:t>
            </a:r>
            <a:r>
              <a:rPr lang="ar-JO" sz="2000" b="1" dirty="0"/>
              <a:t>معوقات انفعالية (الخوف والتردد): </a:t>
            </a:r>
            <a:r>
              <a:rPr lang="ar-JO" sz="2000" dirty="0"/>
              <a:t>إن المغالاة في بعض الانفعالات مثل الخوف والتردد قد تسبب في إعاقة الإبداع، لأنها تؤدي إلى تقييد التفكير، وتمنع من السعي وراء الجديد، وتسـبب الانطواء على النفس، أو ضعف الثقة بالنفس، ومن مظاهر ذلك: خوف المديرين من التجديد؛ لما يترتب عليه من مخاطر مجهولة، واستخدام أسلوب التبعية في التفكير، والخوف مـن التعـرض للسخرية، والظهور ومواجهة الآخرين. </a:t>
            </a:r>
          </a:p>
          <a:p>
            <a:pPr indent="503555" algn="just" rtl="1">
              <a:lnSpc>
                <a:spcPts val="2400"/>
              </a:lnSpc>
              <a:spcBef>
                <a:spcPts val="600"/>
              </a:spcBef>
            </a:pPr>
            <a:r>
              <a:rPr lang="ar-JO" sz="2000" dirty="0"/>
              <a:t>3- </a:t>
            </a:r>
            <a:r>
              <a:rPr lang="ar-JO" sz="2000" b="1" dirty="0"/>
              <a:t>معوقات دافعية</a:t>
            </a:r>
            <a:r>
              <a:rPr lang="ar-JO" sz="2000" dirty="0"/>
              <a:t>: إن ممارسة المديرين للإبداع يحتاج إلى رغبة حقيقية من جـانبهم، بحيـث يكونـون مدفوعين للدرجة التي تجعلهم يبذلون الجهد الإيجابي المحقق للإبداع، لذلك فإن مـن المعوقات التي تؤدي إلى أحجام دافعية المديرين عن ممارسة الإبداع ضعف رغبة المديرين في التجديـد، وقلة تشجيع المديرين المبدعين بالطريقة الملائمة، وضعف الحصـول علـى احتـرام وتقـدير الآخرين ومساندتهم.</a:t>
            </a:r>
          </a:p>
          <a:p>
            <a:pPr indent="503555" algn="just" rtl="1">
              <a:lnSpc>
                <a:spcPts val="2400"/>
              </a:lnSpc>
              <a:spcBef>
                <a:spcPts val="600"/>
              </a:spcBef>
            </a:pPr>
            <a:r>
              <a:rPr lang="ar-JO" sz="2000" dirty="0"/>
              <a:t>4 - </a:t>
            </a:r>
            <a:r>
              <a:rPr lang="ar-JO" sz="2000" b="1" dirty="0"/>
              <a:t>معوقات تنظيمية: </a:t>
            </a:r>
            <a:r>
              <a:rPr lang="ar-JO" sz="2000" dirty="0"/>
              <a:t>إن من العوامل التنظيمية التي قد تؤدي إلى إعاقة إبداع المـديرين تركّـز السلطة في يد الوزارات، وضعف السماح للمـديرين بالاشتراك في المساهمة في تنظيم ورسم خطط المؤسسة، وتحديد أدوار المـديرين فـي لـوائح وتعليمات ثابتة وبشكل مفصل، وإلزام المديرين بالرجوع إلى الإدارة العليا مما يعيق الإبداع والخـروج عـن المألوف، ويؤدي إلى تمسك المديرين بالأنظمة والإجراءات المنصوص عليها؛ على اعتبار أنهـا الهـدف الرئيس في العمل. </a:t>
            </a:r>
            <a:endParaRPr lang="en-GB" sz="2000"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3591490196"/>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251926" y="1160794"/>
            <a:ext cx="11756571" cy="53146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3169328" y="179861"/>
            <a:ext cx="5303254" cy="523220"/>
          </a:xfrm>
          <a:prstGeom prst="rect">
            <a:avLst/>
          </a:prstGeom>
          <a:noFill/>
        </p:spPr>
        <p:txBody>
          <a:bodyPr wrap="square" rtlCol="0">
            <a:spAutoFit/>
          </a:bodyPr>
          <a:lstStyle/>
          <a:p>
            <a:pPr lvl="0" algn="ctr">
              <a:buClrTx/>
            </a:pPr>
            <a:r>
              <a:rPr lang="ar-JO" sz="2800" b="1" kern="1200" dirty="0">
                <a:solidFill>
                  <a:prstClr val="white"/>
                </a:solidFill>
                <a:latin typeface="Times New Roman" panose="02020603050405020304" pitchFamily="18" charset="0"/>
                <a:ea typeface="+mn-ea"/>
                <a:cs typeface="Times New Roman" panose="02020603050405020304" pitchFamily="18" charset="0"/>
              </a:rPr>
              <a:t>معوقات الإبداع الإداري/القيادي </a:t>
            </a:r>
          </a:p>
        </p:txBody>
      </p:sp>
      <p:sp>
        <p:nvSpPr>
          <p:cNvPr id="5" name="Rectangle 4">
            <a:extLst>
              <a:ext uri="{FF2B5EF4-FFF2-40B4-BE49-F238E27FC236}">
                <a16:creationId xmlns:a16="http://schemas.microsoft.com/office/drawing/2014/main" id="{3985EAE6-BFA6-766D-A032-077E4DCB399E}"/>
              </a:ext>
            </a:extLst>
          </p:cNvPr>
          <p:cNvSpPr/>
          <p:nvPr/>
        </p:nvSpPr>
        <p:spPr>
          <a:xfrm>
            <a:off x="417762" y="328033"/>
            <a:ext cx="942476" cy="750099"/>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470472" y="410694"/>
            <a:ext cx="837056" cy="58477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600" kern="1200" dirty="0">
                <a:solidFill>
                  <a:prstClr val="white"/>
                </a:solidFill>
                <a:latin typeface="Times New Roman" panose="02020603050405020304" pitchFamily="18" charset="0"/>
                <a:ea typeface="+mn-ea"/>
                <a:cs typeface="Times New Roman" panose="02020603050405020304" pitchFamily="18" charset="0"/>
              </a:rPr>
              <a:t>Lecture 9</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17761" y="1286331"/>
            <a:ext cx="11590735" cy="4609211"/>
          </a:xfrm>
          <a:prstGeom prst="rect">
            <a:avLst/>
          </a:prstGeom>
          <a:noFill/>
        </p:spPr>
        <p:txBody>
          <a:bodyPr wrap="square" rtlCol="0">
            <a:spAutoFit/>
          </a:bodyPr>
          <a:lstStyle/>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إن من أبرز معوقات الإبداع في العمل القيادي في المؤسسات </a:t>
            </a:r>
            <a:r>
              <a:rPr lang="ar-JO" dirty="0">
                <a:effectLst/>
                <a:latin typeface="Times New Roman" panose="02020603050405020304" pitchFamily="18" charset="0"/>
                <a:ea typeface="Times New Roman" panose="02020603050405020304" pitchFamily="18" charset="0"/>
                <a:cs typeface="Simplified Arabic" panose="02020603050405020304" pitchFamily="18" charset="-78"/>
              </a:rPr>
              <a:t>ما يأتي</a:t>
            </a: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(الورفلي، 2016)</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أ- </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التصورات الخاطئة لدى القيادات الإدارية ومنها:</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 الاعتقاد بأن الإبداع صفة وراثية، ولا يمكن اكتساب مهارات التفكير الإبداعي.</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 الاعتقاد بمحدودية ومجالات الإبداع في العمل الإداري والخدمات العامة.</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 التعذر بندرة الموارد والإمكانات المادية والمالية والفنية.</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 الاعتقاد أن الإبداع يدور فقط حول وجود مشكلة أو أزمة فعلية قائمة.</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  - الاعتقاد بأن الإبداع مسؤولية أفراد معينين في المؤسسة.</a:t>
            </a:r>
          </a:p>
          <a:p>
            <a:pPr indent="503555" algn="r" rtl="1">
              <a:lnSpc>
                <a:spcPts val="2400"/>
              </a:lnSpc>
              <a:spcBef>
                <a:spcPts val="600"/>
              </a:spcBef>
            </a:pPr>
            <a:r>
              <a:rPr lang="ar-SA" dirty="0">
                <a:effectLst/>
                <a:latin typeface="Times New Roman" panose="02020603050405020304" pitchFamily="18" charset="0"/>
                <a:ea typeface="Times New Roman" panose="02020603050405020304" pitchFamily="18" charset="0"/>
                <a:cs typeface="Simplified Arabic" panose="02020603050405020304" pitchFamily="18" charset="-78"/>
              </a:rPr>
              <a:t>ب- </a:t>
            </a: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عدم رغبة الجهات الإدارية بالتغيير والركون إلى ما يسمى بجمود الإدارة.</a:t>
            </a:r>
          </a:p>
          <a:p>
            <a:pPr indent="503555" algn="r" rtl="1">
              <a:lnSpc>
                <a:spcPts val="2400"/>
              </a:lnSpc>
              <a:spcBef>
                <a:spcPts val="600"/>
              </a:spcBef>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ج- سوء المناخ التنظيمي، ونظام الاتصال داخل المؤسسات، ونمط الإشراف، وأسس الترقية والتقييم والحوافز.</a:t>
            </a:r>
          </a:p>
          <a:p>
            <a:pPr indent="503555" algn="r" rtl="1">
              <a:lnSpc>
                <a:spcPts val="2400"/>
              </a:lnSpc>
              <a:spcBef>
                <a:spcPts val="600"/>
              </a:spcBef>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د- اختلاف القيم الاجتماعية السائدة، ورفض التفكير بغير المألوف واحتمالية تعارضه مع القيم الاجتماعية السائدة.</a:t>
            </a:r>
          </a:p>
          <a:p>
            <a:pPr indent="503555" algn="r" rtl="1">
              <a:lnSpc>
                <a:spcPts val="2400"/>
              </a:lnSpc>
              <a:spcBef>
                <a:spcPts val="600"/>
              </a:spcBef>
            </a:pPr>
            <a:r>
              <a:rPr lang="ar-SA" b="1" dirty="0">
                <a:effectLst/>
                <a:latin typeface="Times New Roman" panose="02020603050405020304" pitchFamily="18" charset="0"/>
                <a:ea typeface="Times New Roman" panose="02020603050405020304" pitchFamily="18" charset="0"/>
                <a:cs typeface="Simplified Arabic" panose="02020603050405020304" pitchFamily="18" charset="-78"/>
              </a:rPr>
              <a:t>هـ- الظروف الاقتصادية، ومركزية الإدارة وعدم الإيمان بالتفويض .</a:t>
            </a:r>
          </a:p>
          <a:p>
            <a:pPr indent="503555" algn="r" rtl="1">
              <a:lnSpc>
                <a:spcPts val="2400"/>
              </a:lnSpc>
              <a:spcBef>
                <a:spcPts val="600"/>
              </a:spcBef>
            </a:pPr>
            <a:endParaRPr lang="en-GB" dirty="0">
              <a:effectLst/>
              <a:latin typeface="Times New Roman" panose="02020603050405020304" pitchFamily="18" charset="0"/>
              <a:ea typeface="Times New Roman" panose="02020603050405020304" pitchFamily="18" charset="0"/>
              <a:cs typeface="Simplified Arabic" panose="02020603050405020304" pitchFamily="18" charset="-78"/>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721022" y="-24230"/>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5008239" y="6519446"/>
            <a:ext cx="2616200" cy="338554"/>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6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Tree>
    <p:extLst>
      <p:ext uri="{BB962C8B-B14F-4D97-AF65-F5344CB8AC3E}">
        <p14:creationId xmlns:p14="http://schemas.microsoft.com/office/powerpoint/2010/main" val="1745526934"/>
      </p:ext>
    </p:extLst>
  </p:cSld>
  <p:clrMapOvr>
    <a:masterClrMapping/>
  </p:clrMapOvr>
  <mc:AlternateContent xmlns:mc="http://schemas.openxmlformats.org/markup-compatibility/2006">
    <mc:Choice xmlns:p14="http://schemas.microsoft.com/office/powerpoint/2010/main" Requires="p14">
      <p:transition spd="med" p14:dur="700">
        <p:fade/>
      </p:transition>
    </mc:Choice>
    <mc:Fallback>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310697" y="116447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977632"/>
            <a:ext cx="10534688" cy="485517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6083F8E2-699C-9C01-0329-7C9299434C08}"/>
              </a:ext>
            </a:extLst>
          </p:cNvPr>
          <p:cNvSpPr txBox="1"/>
          <p:nvPr/>
        </p:nvSpPr>
        <p:spPr>
          <a:xfrm>
            <a:off x="1675976" y="1728530"/>
            <a:ext cx="8417320" cy="7078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76131" y="-152889"/>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extBox 1">
            <a:extLst>
              <a:ext uri="{FF2B5EF4-FFF2-40B4-BE49-F238E27FC236}">
                <a16:creationId xmlns:a16="http://schemas.microsoft.com/office/drawing/2014/main" id="{D454EFAD-DF36-1A8A-127D-13E7B667EC09}"/>
              </a:ext>
            </a:extLst>
          </p:cNvPr>
          <p:cNvSpPr txBox="1"/>
          <p:nvPr/>
        </p:nvSpPr>
        <p:spPr>
          <a:xfrm>
            <a:off x="1313895" y="1637042"/>
            <a:ext cx="10143193" cy="3619452"/>
          </a:xfrm>
          <a:prstGeom prst="rect">
            <a:avLst/>
          </a:prstGeom>
          <a:noFill/>
        </p:spPr>
        <p:txBody>
          <a:bodyPr wrap="square" rtlCol="0">
            <a:spAutoFit/>
          </a:bodyPr>
          <a:lstStyle/>
          <a:p>
            <a:pPr marL="0" marR="0" lvl="0" indent="503555" algn="just" defTabSz="914400" rtl="1" eaLnBrk="1" fontAlgn="auto" latinLnBrk="0" hangingPunct="1">
              <a:lnSpc>
                <a:spcPts val="2400"/>
              </a:lnSpc>
              <a:spcBef>
                <a:spcPts val="600"/>
              </a:spcBef>
              <a:spcAft>
                <a:spcPts val="0"/>
              </a:spcAft>
              <a:buClrTx/>
              <a:buSzTx/>
              <a:buFontTx/>
              <a:buNone/>
              <a:tabLst/>
              <a:defRPr/>
            </a:pPr>
            <a:r>
              <a:rPr kumimoji="0" lang="ar-SA" sz="2000" b="1"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rPr>
              <a:t>الخاتمــــــة:</a:t>
            </a: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Simplified Arabic" panose="02020603050405020304" pitchFamily="18" charset="-78"/>
            </a:endParaRPr>
          </a:p>
          <a:p>
            <a:pPr indent="457200" algn="just" rtl="1">
              <a:lnSpc>
                <a:spcPts val="2400"/>
              </a:lnSpc>
              <a:spcBef>
                <a:spcPts val="600"/>
              </a:spcBef>
            </a:pP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تشك</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ل القيادة محور مهم ترتكز عليه الوظائف الاخرى ، وفي ظل تنامي المؤسسات وكبر حجمها وتشع</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ب أعمالها وتعقدها وتنوع العلاقات الداخلية وتشابكها وتأثرها بالبيئة الخارجية من مؤثرات سياسية واقتصادية واجتماعية ، فهي أمور تستدعي مواصلة البحث عن الأسلوب القيادي الأمثل والصفات التي يجب أن يتمتع بها كل قائد.</a:t>
            </a:r>
          </a:p>
          <a:p>
            <a:pPr indent="457200" algn="just" rtl="1">
              <a:lnSpc>
                <a:spcPts val="2400"/>
              </a:lnSpc>
              <a:spcBef>
                <a:spcPts val="600"/>
              </a:spcBef>
            </a:pP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فالقيادة هي المحور الأساسي لنجاح العمل الجماعي وتطو</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ر الأداء. </a:t>
            </a:r>
            <a:r>
              <a:rPr lang="ar-JO" sz="1800"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ولذا  </a:t>
            </a:r>
            <a:r>
              <a:rPr lang="ar-SA" sz="18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فإن درجة التفاوت في الجودة والتطوير بين الم</a:t>
            </a:r>
            <a:r>
              <a:rPr lang="ar-JO" sz="18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ؤسسات</a:t>
            </a:r>
            <a:r>
              <a:rPr lang="ar-SA" sz="18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غالب</a:t>
            </a:r>
            <a:r>
              <a:rPr lang="ar-JO" sz="18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a:t>
            </a:r>
            <a:r>
              <a:rPr lang="ar-SA" sz="1800" b="1"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 ما ترجع إلى الاختلافات </a:t>
            </a:r>
            <a:r>
              <a:rPr lang="ar-SA" sz="1800" b="1" dirty="0">
                <a:solidFill>
                  <a:srgbClr val="000000"/>
                </a:solidFill>
                <a:effectLst/>
                <a:ea typeface="Times New Roman" panose="02020603050405020304" pitchFamily="18" charset="0"/>
                <a:cs typeface="Simplified Arabic" panose="02020603050405020304" pitchFamily="18" charset="-78"/>
              </a:rPr>
              <a:t>الموجودة بين القادة</a:t>
            </a:r>
            <a:r>
              <a:rPr lang="ar-SA" sz="1800" dirty="0">
                <a:solidFill>
                  <a:srgbClr val="000000"/>
                </a:solidFill>
                <a:effectLst/>
                <a:ea typeface="Times New Roman" panose="02020603050405020304" pitchFamily="18" charset="0"/>
                <a:cs typeface="Simplified Arabic" panose="02020603050405020304" pitchFamily="18" charset="-78"/>
              </a:rPr>
              <a:t>، كأسلوبهم في العمل وإدارة الفريق </a:t>
            </a:r>
            <a:r>
              <a:rPr lang="ar-JO" sz="1800" dirty="0">
                <a:solidFill>
                  <a:srgbClr val="000000"/>
                </a:solidFill>
                <a:effectLst/>
                <a:ea typeface="Times New Roman" panose="02020603050405020304" pitchFamily="18" charset="0"/>
                <a:cs typeface="Simplified Arabic" panose="02020603050405020304" pitchFamily="18" charset="-78"/>
              </a:rPr>
              <a:t>، و</a:t>
            </a:r>
            <a:r>
              <a:rPr lang="ar-SA" sz="1800" dirty="0">
                <a:effectLst/>
                <a:latin typeface="Times New Roman" panose="02020603050405020304" pitchFamily="18" charset="0"/>
                <a:ea typeface="Times New Roman" panose="02020603050405020304" pitchFamily="18" charset="0"/>
              </a:rPr>
              <a:t>في ضوء هذا الإدراك فإن إصلاح المؤسس</a:t>
            </a:r>
            <a:r>
              <a:rPr lang="ar-JO" sz="1800" dirty="0">
                <a:effectLst/>
                <a:latin typeface="Times New Roman" panose="02020603050405020304" pitchFamily="18" charset="0"/>
                <a:ea typeface="Times New Roman" panose="02020603050405020304" pitchFamily="18" charset="0"/>
              </a:rPr>
              <a:t>ات</a:t>
            </a:r>
            <a:r>
              <a:rPr lang="ar-SA" sz="1800" dirty="0">
                <a:effectLst/>
                <a:latin typeface="Times New Roman" panose="02020603050405020304" pitchFamily="18" charset="0"/>
                <a:ea typeface="Times New Roman" panose="02020603050405020304" pitchFamily="18" charset="0"/>
              </a:rPr>
              <a:t> عامة كانت أم خاصة يتطلب إيجاد قيادات مبدعة تكتشف أفكار جديدة أو أنماط غير مسبوقة من الأداء أو من الإنتاج. </a:t>
            </a:r>
            <a:endParaRPr lang="en-US" sz="1800" dirty="0">
              <a:effectLst/>
              <a:latin typeface="Times New Roman" panose="02020603050405020304" pitchFamily="18" charset="0"/>
              <a:ea typeface="Times New Roman" panose="02020603050405020304" pitchFamily="18" charset="0"/>
            </a:endParaRPr>
          </a:p>
          <a:p>
            <a:pPr marL="1905" indent="-1905" algn="just" rtl="1">
              <a:lnSpc>
                <a:spcPct val="110000"/>
              </a:lnSpc>
              <a:spcAft>
                <a:spcPts val="555"/>
              </a:spcAft>
            </a:pP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يتفوّق القائد </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المبدع </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على </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المدير الذي </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يهتم بتنفيذ أهداف المؤسسة ويحقق النتائج المطلوبة منه</a:t>
            </a:r>
            <a:r>
              <a:rPr lang="ar-JO"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فقط</a:t>
            </a:r>
            <a:r>
              <a:rPr lang="ar-SA" dirty="0">
                <a:solidFill>
                  <a:srgbClr val="000000"/>
                </a:solidFill>
                <a:effectLst/>
                <a:latin typeface="Times New Roman" panose="02020603050405020304" pitchFamily="18" charset="0"/>
                <a:ea typeface="Times New Roman" panose="02020603050405020304" pitchFamily="18" charset="0"/>
                <a:cs typeface="Simplified Arabic" panose="02020603050405020304" pitchFamily="18" charset="-78"/>
              </a:rPr>
              <a:t>، بيد أن القائد الإبداعي أو المبدع يتسم تفكيره بالأصالة والطلاقة والمرونة وهو الذي يهتم بتطوير المؤسسة فيبتكر لها أهداف جديدة أو يطور من وسائلها وأساليبها فلا يتعامل مع الأساليب التقليدية وإنما  يبتكر أساليب غير مسبوقة. إن القائد  يمكنه ان يكون مبدعًا بإرادته وتصميمه وتنمية عقله باستمرار وممارسة التثقيف الذاتي، إلى أن يصل إلى أسلوب التفكير الإبداعي الذي يتسم بالأصالة والمرونة والطلاقة. </a:t>
            </a:r>
          </a:p>
        </p:txBody>
      </p:sp>
    </p:spTree>
    <p:extLst>
      <p:ext uri="{BB962C8B-B14F-4D97-AF65-F5344CB8AC3E}">
        <p14:creationId xmlns:p14="http://schemas.microsoft.com/office/powerpoint/2010/main" val="4148223553"/>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4">
            <a:extLst>
              <a:ext uri="{BEBA8EAE-BF5A-486C-A8C5-ECC9F3942E4B}">
                <a14:imgProps xmlns:a14="http://schemas.microsoft.com/office/drawing/2010/main">
                  <a14:imgLayer r:embed="rId5">
                    <a14:imgEffect>
                      <a14:artisticPhotocopy/>
                    </a14:imgEffect>
                  </a14:imgLayer>
                </a14:imgProps>
              </a:ext>
              <a:ext uri="{28A0092B-C50C-407E-A947-70E740481C1C}">
                <a14:useLocalDpi xmlns:a14="http://schemas.microsoft.com/office/drawing/2010/main" val="0"/>
              </a:ext>
            </a:extLst>
          </a:blip>
          <a:srcRect/>
          <a:stretch/>
        </p:blipFill>
        <p:spPr>
          <a:xfrm>
            <a:off x="9578322" y="165259"/>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4187800" y="63307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Rectangle 3">
            <a:extLst>
              <a:ext uri="{FF2B5EF4-FFF2-40B4-BE49-F238E27FC236}">
                <a16:creationId xmlns:a16="http://schemas.microsoft.com/office/drawing/2014/main" id="{70F1FE5C-AE6F-A664-4CF6-FD420F844C37}"/>
              </a:ext>
            </a:extLst>
          </p:cNvPr>
          <p:cNvSpPr/>
          <p:nvPr/>
        </p:nvSpPr>
        <p:spPr>
          <a:xfrm>
            <a:off x="8822767" y="2020504"/>
            <a:ext cx="4747323" cy="765915"/>
          </a:xfrm>
          <a:prstGeom prst="rect">
            <a:avLst/>
          </a:prstGeom>
          <a:noFill/>
        </p:spPr>
        <p:txBody>
          <a:bodyPr wrap="square">
            <a:spAutoFit/>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lang="ar-JO" sz="4000" b="1" dirty="0">
                <a:solidFill>
                  <a:schemeClr val="bg1">
                    <a:lumMod val="85000"/>
                  </a:schemeClr>
                </a:solidFill>
              </a:rPr>
              <a:t>ملخص المحاضرة</a:t>
            </a: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pic>
        <p:nvPicPr>
          <p:cNvPr id="6" name="Graphic 5">
            <a:extLst>
              <a:ext uri="{FF2B5EF4-FFF2-40B4-BE49-F238E27FC236}">
                <a16:creationId xmlns:a16="http://schemas.microsoft.com/office/drawing/2014/main" id="{AFD2EA54-D1A6-05C2-1F4D-050E00BB1554}"/>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738105" y="6389660"/>
            <a:ext cx="2279266" cy="384052"/>
          </a:xfrm>
          <a:prstGeom prst="rect">
            <a:avLst/>
          </a:prstGeom>
        </p:spPr>
      </p:pic>
    </p:spTree>
    <p:extLst>
      <p:ext uri="{BB962C8B-B14F-4D97-AF65-F5344CB8AC3E}">
        <p14:creationId xmlns:p14="http://schemas.microsoft.com/office/powerpoint/2010/main" val="26192724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id="{950B61AA-85B7-6C29-4D96-FDAF527B12FC}"/>
              </a:ext>
            </a:extLst>
          </p:cNvPr>
          <p:cNvPicPr>
            <a:picLocks noGrp="1" noChangeAspect="1"/>
          </p:cNvPicPr>
          <p:nvPr>
            <p:ph type="pic" idx="12"/>
          </p:nvPr>
        </p:nvPicPr>
        <p:blipFill>
          <a:blip r:embed="rId3">
            <a:extLst>
              <a:ext uri="{BEBA8EAE-BF5A-486C-A8C5-ECC9F3942E4B}">
                <a14:imgProps xmlns:a14="http://schemas.microsoft.com/office/drawing/2010/main">
                  <a14:imgLayer r:embed="rId4">
                    <a14:imgEffect>
                      <a14:brightnessContrast bright="-40000" contrast="-40000"/>
                    </a14:imgEffect>
                  </a14:imgLayer>
                </a14:imgProps>
              </a:ext>
            </a:extLst>
          </a:blip>
          <a:srcRect t="4878" b="4878"/>
          <a:stretch>
            <a:fillRect/>
          </a:stretch>
        </p:blipFill>
        <p:spPr>
          <a:prstGeom prst="rect">
            <a:avLst/>
          </a:prstGeom>
        </p:spPr>
      </p:pic>
      <p:pic>
        <p:nvPicPr>
          <p:cNvPr id="10" name="Picture 9">
            <a:extLst>
              <a:ext uri="{FF2B5EF4-FFF2-40B4-BE49-F238E27FC236}">
                <a16:creationId xmlns:a16="http://schemas.microsoft.com/office/drawing/2014/main" id="{EEF796EE-AC5B-4C0B-2AD7-EED7EAF1D7D1}"/>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12" name="TextBox 11">
            <a:extLst>
              <a:ext uri="{FF2B5EF4-FFF2-40B4-BE49-F238E27FC236}">
                <a16:creationId xmlns:a16="http://schemas.microsoft.com/office/drawing/2014/main" id="{14A1231D-EEB2-6C21-896F-0ECF4C79651F}"/>
              </a:ext>
            </a:extLst>
          </p:cNvPr>
          <p:cNvSpPr txBox="1"/>
          <p:nvPr/>
        </p:nvSpPr>
        <p:spPr>
          <a:xfrm>
            <a:off x="9596596" y="5829379"/>
            <a:ext cx="2184719" cy="646331"/>
          </a:xfrm>
          <a:prstGeom prst="rect">
            <a:avLst/>
          </a:prstGeom>
          <a:noFill/>
        </p:spPr>
        <p:txBody>
          <a:bodyPr wrap="square">
            <a:spAutoFit/>
          </a:bodyPr>
          <a:lstStyle/>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دمتم بحفظ الله ورعايته </a:t>
            </a:r>
          </a:p>
          <a:p>
            <a:pPr marL="0" marR="0" lvl="0" indent="0" algn="r" defTabSz="914400" rtl="0" eaLnBrk="1" fontAlgn="auto" latinLnBrk="0" hangingPunct="1">
              <a:lnSpc>
                <a:spcPct val="100000"/>
              </a:lnSpc>
              <a:spcBef>
                <a:spcPts val="0"/>
              </a:spcBef>
              <a:spcAft>
                <a:spcPts val="0"/>
              </a:spcAft>
              <a:buClrTx/>
              <a:buSzTx/>
              <a:buFont typeface="Arial"/>
              <a:buNone/>
              <a:tabLst/>
              <a:defRPr/>
            </a:pPr>
            <a:r>
              <a:rPr kumimoji="0" lang="ar-JO"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rPr>
              <a:t>د. وردة أبو كلوب</a:t>
            </a:r>
            <a:endPar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sp>
        <p:nvSpPr>
          <p:cNvPr id="13" name="TextBox 12">
            <a:extLst>
              <a:ext uri="{FF2B5EF4-FFF2-40B4-BE49-F238E27FC236}">
                <a16:creationId xmlns:a16="http://schemas.microsoft.com/office/drawing/2014/main" id="{D78BC72E-5EDF-5570-6462-9FBB6D97DAF1}"/>
              </a:ext>
            </a:extLst>
          </p:cNvPr>
          <p:cNvSpPr txBox="1"/>
          <p:nvPr/>
        </p:nvSpPr>
        <p:spPr>
          <a:xfrm>
            <a:off x="774441" y="446187"/>
            <a:ext cx="5475439" cy="138499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 typeface="Arial"/>
              <a:buNone/>
              <a:tabLst/>
              <a:defRPr/>
            </a:pPr>
            <a:r>
              <a:rPr kumimoji="0" lang="ar-JO" sz="28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sym typeface="Arial"/>
              </a:rPr>
              <a:t>الموضوع القادم: تنظيم وتنسيق الإبداع التكنولوجي</a:t>
            </a:r>
          </a:p>
          <a:p>
            <a:pPr marL="0" marR="0" lvl="0" indent="0" algn="ctr" defTabSz="914400" rtl="0" eaLnBrk="1" fontAlgn="auto" latinLnBrk="0" hangingPunct="1">
              <a:lnSpc>
                <a:spcPct val="100000"/>
              </a:lnSpc>
              <a:spcBef>
                <a:spcPts val="0"/>
              </a:spcBef>
              <a:spcAft>
                <a:spcPts val="0"/>
              </a:spcAft>
              <a:buClrTx/>
              <a:buSzTx/>
              <a:buFont typeface="Arial"/>
              <a:buNone/>
              <a:tabLst/>
              <a:defRPr/>
            </a:pPr>
            <a:endParaRPr kumimoji="0" lang="en-US" sz="2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sym typeface="Arial"/>
            </a:endParaRPr>
          </a:p>
        </p:txBody>
      </p:sp>
      <p:pic>
        <p:nvPicPr>
          <p:cNvPr id="14" name="Graphic 13">
            <a:extLst>
              <a:ext uri="{FF2B5EF4-FFF2-40B4-BE49-F238E27FC236}">
                <a16:creationId xmlns:a16="http://schemas.microsoft.com/office/drawing/2014/main" id="{A1611DA8-56C6-7708-949C-3EE7B7DB579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8776080" y="3518715"/>
            <a:ext cx="2279266" cy="384052"/>
          </a:xfrm>
          <a:prstGeom prst="rect">
            <a:avLst/>
          </a:prstGeom>
        </p:spPr>
      </p:pic>
    </p:spTree>
    <p:extLst>
      <p:ext uri="{BB962C8B-B14F-4D97-AF65-F5344CB8AC3E}">
        <p14:creationId xmlns:p14="http://schemas.microsoft.com/office/powerpoint/2010/main" val="407858032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1.5"/>
</p:tagLst>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8929</TotalTime>
  <Words>6104</Words>
  <Application>Microsoft Office PowerPoint</Application>
  <PresentationFormat>Widescreen</PresentationFormat>
  <Paragraphs>325</Paragraphs>
  <Slides>31</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31</vt:i4>
      </vt:variant>
    </vt:vector>
  </HeadingPairs>
  <TitlesOfParts>
    <vt:vector size="42" baseType="lpstr">
      <vt:lpstr>Almarai</vt:lpstr>
      <vt:lpstr>Arial</vt:lpstr>
      <vt:lpstr>Arial</vt:lpstr>
      <vt:lpstr>Bahnschrift SemiBold SemiConden</vt:lpstr>
      <vt:lpstr>Calibri</vt:lpstr>
      <vt:lpstr>Calibri Light</vt:lpstr>
      <vt:lpstr>Readex Pro</vt:lpstr>
      <vt:lpstr>Simplified Arabic</vt:lpstr>
      <vt:lpstr>Tajawal Medium</vt:lpstr>
      <vt:lpstr>Times New Roman</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ward kloub</dc:creator>
  <cp:lastModifiedBy>ward kloub</cp:lastModifiedBy>
  <cp:revision>244</cp:revision>
  <dcterms:created xsi:type="dcterms:W3CDTF">2023-10-13T06:05:23Z</dcterms:created>
  <dcterms:modified xsi:type="dcterms:W3CDTF">2023-11-28T11:12:01Z</dcterms:modified>
</cp:coreProperties>
</file>