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2.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1" r:id="rId6"/>
    <p:sldId id="509" r:id="rId7"/>
    <p:sldId id="569" r:id="rId8"/>
    <p:sldId id="575" r:id="rId9"/>
    <p:sldId id="306" r:id="rId10"/>
    <p:sldId id="570" r:id="rId11"/>
    <p:sldId id="571" r:id="rId12"/>
    <p:sldId id="501" r:id="rId13"/>
    <p:sldId id="502" r:id="rId14"/>
    <p:sldId id="572" r:id="rId15"/>
    <p:sldId id="573" r:id="rId16"/>
    <p:sldId id="574" r:id="rId17"/>
    <p:sldId id="503" r:id="rId18"/>
    <p:sldId id="599" r:id="rId19"/>
    <p:sldId id="505" r:id="rId20"/>
    <p:sldId id="576" r:id="rId21"/>
    <p:sldId id="577" r:id="rId22"/>
    <p:sldId id="578" r:id="rId23"/>
    <p:sldId id="579" r:id="rId24"/>
    <p:sldId id="580" r:id="rId25"/>
    <p:sldId id="581" r:id="rId26"/>
    <p:sldId id="582" r:id="rId27"/>
    <p:sldId id="583" r:id="rId28"/>
    <p:sldId id="584" r:id="rId29"/>
    <p:sldId id="585" r:id="rId30"/>
    <p:sldId id="589" r:id="rId31"/>
    <p:sldId id="590" r:id="rId32"/>
    <p:sldId id="600" r:id="rId33"/>
    <p:sldId id="591" r:id="rId34"/>
    <p:sldId id="592" r:id="rId35"/>
    <p:sldId id="593" r:id="rId36"/>
    <p:sldId id="594" r:id="rId37"/>
    <p:sldId id="595" r:id="rId38"/>
    <p:sldId id="596" r:id="rId39"/>
    <p:sldId id="598" r:id="rId40"/>
    <p:sldId id="597" r:id="rId41"/>
    <p:sldId id="507" r:id="rId42"/>
    <p:sldId id="508"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69"/>
            <p14:sldId id="575"/>
            <p14:sldId id="306"/>
            <p14:sldId id="570"/>
            <p14:sldId id="571"/>
            <p14:sldId id="501"/>
            <p14:sldId id="502"/>
            <p14:sldId id="572"/>
            <p14:sldId id="573"/>
            <p14:sldId id="574"/>
            <p14:sldId id="503"/>
            <p14:sldId id="599"/>
            <p14:sldId id="505"/>
            <p14:sldId id="576"/>
            <p14:sldId id="577"/>
            <p14:sldId id="578"/>
            <p14:sldId id="579"/>
            <p14:sldId id="580"/>
            <p14:sldId id="581"/>
            <p14:sldId id="582"/>
            <p14:sldId id="583"/>
            <p14:sldId id="584"/>
            <p14:sldId id="585"/>
            <p14:sldId id="589"/>
            <p14:sldId id="590"/>
            <p14:sldId id="600"/>
            <p14:sldId id="591"/>
            <p14:sldId id="592"/>
            <p14:sldId id="593"/>
            <p14:sldId id="594"/>
            <p14:sldId id="595"/>
            <p14:sldId id="596"/>
            <p14:sldId id="598"/>
            <p14:sldId id="597"/>
            <p14:sldId id="50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741" autoAdjust="0"/>
  </p:normalViewPr>
  <p:slideViewPr>
    <p:cSldViewPr snapToGrid="0">
      <p:cViewPr>
        <p:scale>
          <a:sx n="130" d="100"/>
          <a:sy n="130" d="100"/>
        </p:scale>
        <p:origin x="-3680" y="-21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94118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12467-7BAC-30B7-D8F7-CE1475C8D4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183B7E-44B5-3E9B-507C-046AA1496C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D791BC-ACA9-A28E-4392-BDDE86ED3F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1299F-D3F1-1126-9AE7-B84595341C0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92193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2A456-27BD-9ECA-A8C5-9F05562DD8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E1C19D-C62F-8D93-9342-2A4550E7BE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50C377-A239-6FB8-F3A0-09EE31C0DF7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4AC8102-7E30-0B58-DC89-C08BC180169A}"/>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6660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D46BC-C0EC-0599-B50E-17019E5EC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ED7337-48AB-A7C9-DF56-48BD186F05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035B8-C7E7-94A7-52BE-A2EB8CFB26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927D1F8-79DC-FB46-1011-794E02C1861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05849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7C0C0-5206-98E2-FCC4-9EF3BA2A2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18BEAD-411B-CEFC-887E-2F9E44EE97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8AB86-6DD2-1885-7413-B4C155F18EC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3D931A3-6C25-2B8D-05AF-E86C8D6C781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38631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5183C-B1F0-40C4-3763-D40DC3CC7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045451-2018-E9A3-981E-241DB3F956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413C0C-72ED-BA7B-6061-14DBEFACB29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AE49ABF-607A-E195-5111-F082073C1D0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203045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66EEC-4270-F027-8C5E-96B67618BB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13DEF9-27AD-2036-F6FB-0426C58590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F461B5-DCC0-47EC-B667-94F2E1E85B5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7759464-FB81-1F88-208D-209000104E1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52804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8A82D-20C0-C614-483C-AC73CD7644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8D3D34-A1FB-AF43-50CE-92C236D4E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0DCDE-35DF-E6CB-8856-4CBB3CF909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8A7C8B6-B634-6B5F-F217-1BB439436EA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264258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E6E2C9-8266-B1B3-ABDC-675FE340FC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F02FA6-DB25-C342-D3F6-F7CA0EF495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1DC98A-FC3A-7987-E485-03D9972FF24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5FCD117-C281-BC05-6ED8-A1BD37BC506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32359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1105F-3731-4F71-3730-2CAC7E3A30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A1A236-7881-9355-DE36-615CC3C756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4778A0-0D9B-A001-C3D6-4529F2CBC2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1B1130F-AD1C-1C1C-0886-F56AF0421C2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30225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136BDC-A171-E3F3-D627-4BA07603D4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D9A0FA-767C-ECAB-ABF6-A28CE6AB94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4B5389-D05A-043A-3164-BDBA7038F50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0475E02-A533-1991-16A4-2A65F74C9AF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32816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810C0-C119-EAFF-88D1-FC4961746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309B69-017D-58E1-24EA-44054076CB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DFEBE3-6FA9-C031-28B5-6B46EB30DEA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BEA3617-E1D9-3B8B-8C85-B0EF7705AE1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884461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470C1-4F89-F5CB-9A5C-0C12DE31B9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0BA3BE-7FF5-DB10-ADB0-721BD5AA9A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E037D6-26F7-7B69-01E9-3DF900CC26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96EDDA5-4CB1-11CC-1725-0DCB3F94F3E6}"/>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266564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41B27-F936-0318-851E-4CA293A8EF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0765A-DDCC-59FE-76CC-318B7AAC4E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9AA77A-FF79-F637-A21F-97D3E4CCC16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2406482-67CB-703D-4761-E88EEFB9A36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360039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DEF51-24A0-4517-CBE3-F752FE2842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4C71B5-7A42-6F55-4917-3495EFDD72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6CB0D-D3F1-7B97-D168-B8B23AC3DF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2BD0035-DF93-510A-5E50-8D592E1AE1F1}"/>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3254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40616-A0EE-1B35-D826-00943215AB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114DC3-A7EB-17A7-6D3A-8E496D3D77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B14AF3-F673-863E-4F57-A822224197E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03D1DC6-08F5-14A0-6D59-5FE4E4E15041}"/>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150268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E1668-BA0A-6FB1-EA0E-66EC3A8D81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5EFAF1-0879-FFD4-DB90-8893277721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6EB7E0-1E73-F7CC-55DC-A60654AAD6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60CE52F-7329-F019-0BB1-66179B2DC9E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85029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C2F87-5DF9-6E63-C37E-5CAA5742D1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AD33C6-B8D7-3703-2952-DF73215FD4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F53E4B-08B9-08FC-90A5-BDB698241F4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AC7EBB3-C4C3-D6C4-A23E-3701AA7010B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690132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F8A0C-0621-A2B6-1169-564D86D42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FFFA40-87AA-8D54-5F3B-6C166C0652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BCA9A9-61EA-B930-C173-7EC08AB7E42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10F9D11-053E-C79E-B824-C7878D52771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60588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CFEBC-F533-0ED0-D802-4B1A2CD508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28782-4E09-BA4E-DC78-34DF908F7A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DC0C50-E099-5C4B-4FC6-8D1619C5500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1695587-CBAF-51B3-2D02-467D7C235F8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5393809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F4F07-BC56-F9C5-30EC-6A550B271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88F8D8-1B43-C70B-4470-22A18C29FA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95C120-AE3D-3EED-4332-4FF442F6AC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E0300B4-E018-3030-43C2-213F998B035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39554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341A-F02D-7FAD-70C1-7E332A98A6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395B60-F7E5-46FD-5BBA-CD76CC73A1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79561D-5555-3991-8208-71F21A57788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0DF2A8D-367B-0F8D-A3EA-4A8A5CF1A35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60673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520CF-A62F-23DB-1B7D-345539C1A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36F89-A45B-96A3-8FE4-593D35F420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4C0745-3705-84E8-C641-70D5C1449C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DBA4F17-573E-CCAC-6FFF-1A7BD1A51A4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799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 Id="rId11" Type="http://schemas.microsoft.com/office/2007/relationships/hdphoto" Target="../media/hdphoto3.wdp"/><Relationship Id="rId10" Type="http://schemas.openxmlformats.org/officeDocument/2006/relationships/image" Target="../media/image10.png"/><Relationship Id="rId9" Type="http://schemas.microsoft.com/office/2007/relationships/hdphoto" Target="../media/hdphoto2.wdp"/></Relationships>
</file>

<file path=ppt/slides/_rels/slide7.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100.png"/><Relationship Id="rId4" Type="http://schemas.openxmlformats.org/officeDocument/2006/relationships/customXml" Target="../ink/ink7.xml"/></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00.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microsoft.com/office/2007/relationships/hdphoto" Target="../media/hdphoto4.wdp"/><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21.jpg"/><Relationship Id="rId4" Type="http://schemas.openxmlformats.org/officeDocument/2006/relationships/image" Target="../media/image20.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microsoft.com/office/2007/relationships/hdphoto" Target="../media/hdphoto5.wdp"/><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373765" y="383077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3128" y="5662082"/>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السادسة </a:t>
            </a:r>
            <a:endParaRPr lang="en-US" sz="2800" b="1" dirty="0">
              <a:solidFill>
                <a:schemeClr val="bg1"/>
              </a:solidFill>
              <a:latin typeface="Alexandria" charset="0"/>
              <a:cs typeface="Alexandria" charset="0"/>
            </a:endParaRPr>
          </a:p>
        </p:txBody>
      </p:sp>
      <p:sp>
        <p:nvSpPr>
          <p:cNvPr id="46" name="TextBox 45"/>
          <p:cNvSpPr txBox="1"/>
          <p:nvPr/>
        </p:nvSpPr>
        <p:spPr>
          <a:xfrm>
            <a:off x="-76345" y="4861863"/>
            <a:ext cx="3712876" cy="800219"/>
          </a:xfrm>
          <a:prstGeom prst="rect">
            <a:avLst/>
          </a:prstGeom>
          <a:noFill/>
        </p:spPr>
        <p:txBody>
          <a:bodyPr wrap="none" rtlCol="0">
            <a:spAutoFit/>
          </a:bodyPr>
          <a:lstStyle/>
          <a:p>
            <a:r>
              <a:rPr lang="ar-DZ" b="1" dirty="0"/>
              <a:t>                         </a:t>
            </a:r>
            <a:r>
              <a:rPr lang="fr-FR" b="1" dirty="0"/>
              <a:t>DGM</a:t>
            </a:r>
            <a:r>
              <a:rPr lang="ar-DZ" b="1" dirty="0"/>
              <a:t>413</a:t>
            </a:r>
          </a:p>
          <a:p>
            <a:r>
              <a:rPr lang="ar-DZ" sz="2800" b="1" dirty="0"/>
              <a:t>النَّقد الفنِّي ..نماذج ومقاربات  </a:t>
            </a:r>
            <a:endParaRPr lang="fr-FR" sz="2800" b="1" dirty="0"/>
          </a:p>
        </p:txBody>
      </p:sp>
      <p:sp>
        <p:nvSpPr>
          <p:cNvPr id="14" name="Oval 13"/>
          <p:cNvSpPr/>
          <p:nvPr/>
        </p:nvSpPr>
        <p:spPr>
          <a:xfrm>
            <a:off x="6008898" y="-228207"/>
            <a:ext cx="7410450" cy="7461214"/>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pic>
        <p:nvPicPr>
          <p:cNvPr id="3" name="Son enregistré">
            <a:hlinkClick r:id="" action="ppaction://media"/>
            <a:extLst>
              <a:ext uri="{FF2B5EF4-FFF2-40B4-BE49-F238E27FC236}">
                <a16:creationId xmlns:a16="http://schemas.microsoft.com/office/drawing/2014/main" id="{915981C7-76E2-11A2-4991-68F7EAFA808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264194" y="5458882"/>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40297"/>
    </mc:Choice>
    <mc:Fallback xmlns="">
      <p:transition advTm="402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47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220652"/>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4063461" y="581718"/>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solidFill>
                  <a:schemeClr val="bg1"/>
                </a:solidFill>
                <a:latin typeface="Alexandria" charset="0"/>
                <a:cs typeface="Alexandria" charset="0"/>
              </a:rPr>
              <a:t>المحاضــــــــــرة السادسة</a:t>
            </a: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82287" y="840910"/>
            <a:ext cx="6150468" cy="7475252"/>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p>
          <a:p>
            <a:pPr lvl="0" algn="just" rtl="1"/>
            <a:r>
              <a:rPr lang="ar-DZ" sz="2000" b="1" dirty="0"/>
              <a:t>- مقدمة</a:t>
            </a:r>
          </a:p>
          <a:p>
            <a:pPr lvl="0" algn="just" rtl="1"/>
            <a:r>
              <a:rPr lang="ar-DZ" sz="2000" b="1" dirty="0"/>
              <a:t>1- </a:t>
            </a:r>
            <a:r>
              <a:rPr lang="ar-EG" sz="2000" b="1" dirty="0"/>
              <a:t>مفهوم النقد </a:t>
            </a:r>
            <a:r>
              <a:rPr lang="ar-DZ" sz="2000" b="1" dirty="0"/>
              <a:t>الفنِّي</a:t>
            </a:r>
            <a:r>
              <a:rPr lang="ar-EG" sz="2000" b="1" dirty="0"/>
              <a:t>.</a:t>
            </a:r>
            <a:endParaRPr lang="ar-DZ" sz="2000" b="1" dirty="0"/>
          </a:p>
          <a:p>
            <a:pPr lvl="0" algn="just" rtl="1"/>
            <a:r>
              <a:rPr lang="ar-DZ" dirty="0"/>
              <a:t>- مدخل مفاهيمي</a:t>
            </a:r>
            <a:r>
              <a:rPr lang="ar-EG" dirty="0"/>
              <a:t> </a:t>
            </a:r>
            <a:endParaRPr lang="fr-FR" dirty="0"/>
          </a:p>
          <a:p>
            <a:pPr lvl="0" algn="just" rtl="1"/>
            <a:r>
              <a:rPr lang="ar-DZ" sz="2000" b="1" dirty="0"/>
              <a:t>2- أسس ووظائف النقد الفنِّي</a:t>
            </a:r>
            <a:r>
              <a:rPr lang="ar-SA" sz="2000" b="1" dirty="0"/>
              <a:t>.</a:t>
            </a:r>
            <a:endParaRPr lang="ar-DZ" sz="2000" b="1" dirty="0"/>
          </a:p>
          <a:p>
            <a:pPr lvl="0" algn="just" rtl="1"/>
            <a:r>
              <a:rPr lang="ar-DZ" dirty="0"/>
              <a:t>- نماذج علمية مهنية</a:t>
            </a:r>
            <a:r>
              <a:rPr lang="ar-SA" dirty="0"/>
              <a:t> </a:t>
            </a:r>
            <a:endParaRPr lang="fr-FR" dirty="0"/>
          </a:p>
          <a:p>
            <a:pPr lvl="0" algn="just" rtl="1"/>
            <a:r>
              <a:rPr lang="ar-DZ" sz="2000" b="1" dirty="0"/>
              <a:t>3- مفهوم وسمات الناقد الفنِّي.</a:t>
            </a:r>
          </a:p>
          <a:p>
            <a:pPr lvl="0" algn="just" rtl="1"/>
            <a:r>
              <a:rPr lang="ar-DZ" dirty="0"/>
              <a:t>- أمثلة توضيحية</a:t>
            </a:r>
            <a:endParaRPr lang="fr-FR" dirty="0"/>
          </a:p>
          <a:p>
            <a:pPr lvl="0" algn="just" rtl="1"/>
            <a:r>
              <a:rPr lang="ar-DZ" sz="2000" b="1" dirty="0"/>
              <a:t>4- </a:t>
            </a:r>
            <a:r>
              <a:rPr lang="ar-EG" sz="2000" b="1" dirty="0"/>
              <a:t>أطراف العملية النقدية </a:t>
            </a:r>
            <a:endParaRPr lang="ar-DZ" sz="2000" b="1" dirty="0"/>
          </a:p>
          <a:p>
            <a:pPr lvl="0" algn="just" rtl="1"/>
            <a:r>
              <a:rPr lang="ar-SA" sz="2000" b="1" dirty="0"/>
              <a:t> </a:t>
            </a:r>
            <a:r>
              <a:rPr lang="ar-DZ" sz="2000" dirty="0"/>
              <a:t>- نماذج علمية مهنية</a:t>
            </a:r>
            <a:r>
              <a:rPr lang="ar-SA" sz="2000" dirty="0"/>
              <a:t> </a:t>
            </a:r>
            <a:endParaRPr lang="fr-FR" sz="2000" b="1" dirty="0"/>
          </a:p>
          <a:p>
            <a:pPr lvl="0" algn="just" rtl="1"/>
            <a:r>
              <a:rPr lang="ar-DZ" sz="2000" b="1" dirty="0"/>
              <a:t>5</a:t>
            </a:r>
            <a:r>
              <a:rPr lang="ar-DZ" sz="2000" dirty="0"/>
              <a:t>-</a:t>
            </a:r>
            <a:r>
              <a:rPr lang="ar-EG" sz="2000" b="1" dirty="0"/>
              <a:t>مقال النقد الفني</a:t>
            </a:r>
            <a:r>
              <a:rPr lang="ar-SA" sz="2000" b="1" dirty="0"/>
              <a:t>.</a:t>
            </a:r>
            <a:endParaRPr lang="fr-FR" sz="2000" b="1" dirty="0"/>
          </a:p>
          <a:p>
            <a:pPr lvl="0" algn="just" rtl="1"/>
            <a:r>
              <a:rPr lang="ar-DZ" sz="2000" b="1" dirty="0"/>
              <a:t>6- </a:t>
            </a:r>
            <a:r>
              <a:rPr lang="ar-EG" sz="2000" b="1" dirty="0"/>
              <a:t>النقد الدرامي</a:t>
            </a:r>
            <a:endParaRPr lang="ar-DZ" sz="2000" b="1" dirty="0"/>
          </a:p>
          <a:p>
            <a:pPr algn="just" rtl="1"/>
            <a:r>
              <a:rPr lang="ar-DZ" sz="2000" dirty="0"/>
              <a:t>- </a:t>
            </a:r>
            <a:r>
              <a:rPr lang="ar-DZ" dirty="0"/>
              <a:t>مدخل مفاهيمي</a:t>
            </a:r>
            <a:r>
              <a:rPr lang="ar-EG" dirty="0"/>
              <a:t> </a:t>
            </a:r>
            <a:endParaRPr lang="ar-DZ" sz="2000" b="1" dirty="0"/>
          </a:p>
          <a:p>
            <a:pPr algn="just" rtl="1"/>
            <a:r>
              <a:rPr lang="ar-DZ" sz="2000" b="1" dirty="0"/>
              <a:t>7- </a:t>
            </a:r>
            <a:r>
              <a:rPr lang="ar-EG" sz="2000" b="1" dirty="0"/>
              <a:t>معايير تقييم الدراما</a:t>
            </a:r>
            <a:endParaRPr lang="ar-DZ" sz="2000" b="1" dirty="0"/>
          </a:p>
          <a:p>
            <a:pPr algn="just" rtl="1"/>
            <a:r>
              <a:rPr lang="ar-DZ" sz="2000" dirty="0"/>
              <a:t>- أمثلة توضيحية</a:t>
            </a:r>
            <a:endParaRPr lang="ar-DZ" sz="2000" b="1" dirty="0"/>
          </a:p>
          <a:p>
            <a:pPr algn="just" rtl="1"/>
            <a:r>
              <a:rPr lang="ar-DZ" sz="2000" b="1" dirty="0"/>
              <a:t>8-</a:t>
            </a:r>
            <a:r>
              <a:rPr lang="ar-EG" sz="2000" b="1" dirty="0"/>
              <a:t>العنف في الدراما </a:t>
            </a:r>
            <a:endParaRPr lang="ar-DZ" sz="2000" b="1" dirty="0"/>
          </a:p>
          <a:p>
            <a:pPr algn="just" rtl="1"/>
            <a:r>
              <a:rPr lang="ar-DZ" sz="2000" b="1" dirty="0"/>
              <a:t>9- </a:t>
            </a:r>
            <a:r>
              <a:rPr lang="ar-EG" sz="2000" b="1" dirty="0"/>
              <a:t>النقد السينمائي</a:t>
            </a:r>
            <a:endParaRPr lang="ar-DZ" sz="2000" b="1" dirty="0"/>
          </a:p>
          <a:p>
            <a:pPr algn="just" rtl="1"/>
            <a:r>
              <a:rPr lang="ar-DZ" sz="2400" b="1" dirty="0"/>
              <a:t>- </a:t>
            </a:r>
            <a:r>
              <a:rPr lang="ar-DZ" sz="2000" b="1" dirty="0"/>
              <a:t>خلاصة</a:t>
            </a:r>
            <a:r>
              <a:rPr lang="ar-DZ" sz="2400" b="1" dirty="0"/>
              <a:t>.</a:t>
            </a:r>
            <a:endParaRPr lang="fr-FR" sz="2400" b="1"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Image 15">
            <a:extLst>
              <a:ext uri="{FF2B5EF4-FFF2-40B4-BE49-F238E27FC236}">
                <a16:creationId xmlns:a16="http://schemas.microsoft.com/office/drawing/2014/main" id="{74799A97-9285-E7FD-7283-C571EFF3F111}"/>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111836" y="1528616"/>
            <a:ext cx="4028899" cy="4747666"/>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800" advTm="26357">
        <p:circle/>
      </p:transition>
    </mc:Choice>
    <mc:Fallback xmlns="">
      <p:transition spd="slow" advTm="2635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4410452" y="1088075"/>
            <a:ext cx="6882189" cy="48439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8640207" y="0"/>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9" name="ZoneTexte 8">
            <a:extLst>
              <a:ext uri="{FF2B5EF4-FFF2-40B4-BE49-F238E27FC236}">
                <a16:creationId xmlns:a16="http://schemas.microsoft.com/office/drawing/2014/main" id="{902FA94D-16F7-8273-111E-D7B64283F955}"/>
              </a:ext>
            </a:extLst>
          </p:cNvPr>
          <p:cNvSpPr txBox="1"/>
          <p:nvPr/>
        </p:nvSpPr>
        <p:spPr>
          <a:xfrm>
            <a:off x="4520833" y="1168028"/>
            <a:ext cx="6176323" cy="4521944"/>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الفني مع ظهور الفنون نفسها، حين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دأ</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الإنسان يتأم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الأعمال الفنية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على جمالها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انيها. 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تطوّر بشكل واضح في العصور اليونانية القديمة مع </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فل</a:t>
            </a:r>
            <a:r>
              <a:rPr lang="ar-SA" sz="2400" kern="100" dirty="0">
                <a:effectLst/>
                <a:latin typeface="Calibri" panose="020F0502020204030204" pitchFamily="34" charset="0"/>
                <a:ea typeface="Calibri" panose="020F0502020204030204" pitchFamily="34" charset="0"/>
                <a:cs typeface="Arial" panose="020B0604020202020204" pitchFamily="34" charset="0"/>
              </a:rPr>
              <a:t>اسفة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أفلاطون وأرسطو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الذين حاولوا وضع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فهم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 والمعايير الفنية. ثم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زداد</a:t>
            </a:r>
            <a:r>
              <a:rPr lang="ar-SA" sz="2400" kern="100" dirty="0">
                <a:effectLst/>
                <a:latin typeface="Calibri" panose="020F0502020204030204" pitchFamily="34" charset="0"/>
                <a:ea typeface="Calibri" panose="020F0502020204030204" pitchFamily="34" charset="0"/>
                <a:cs typeface="Arial" panose="020B0604020202020204" pitchFamily="34" charset="0"/>
              </a:rPr>
              <a:t> تطو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 في عصور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هضة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والعصر الحديث مع ظهور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ارس فكرية ونقدية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رس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جوانبه الجمالية والفكرية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على معايير محد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كل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ضمون</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قنيات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المستخدمة،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ضافة إلى السياق الثقافي والاجتماعي الذي نشأ فيه العمل. ومن خلاله،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يتحو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تعة بصرية إلى لغة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عبير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والحوار بين المبدع والمجتمع</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0" name="Image 9">
            <a:extLst>
              <a:ext uri="{FF2B5EF4-FFF2-40B4-BE49-F238E27FC236}">
                <a16:creationId xmlns:a16="http://schemas.microsoft.com/office/drawing/2014/main" id="{977C46B4-33AC-0F51-21AC-29DC346D0D49}"/>
              </a:ext>
            </a:extLst>
          </p:cNvPr>
          <p:cNvPicPr>
            <a:picLocks/>
          </p:cNvPicPr>
          <p:nvPr/>
        </p:nvPicPr>
        <p:blipFill>
          <a:blip r:embed="rId8" cstate="print"/>
          <a:stretch>
            <a:fillRect/>
          </a:stretch>
        </p:blipFill>
        <p:spPr>
          <a:xfrm>
            <a:off x="790974" y="1724998"/>
            <a:ext cx="3166905" cy="4112275"/>
          </a:xfrm>
          <a:prstGeom prst="rect">
            <a:avLst/>
          </a:prstGeom>
          <a:ln>
            <a:noFill/>
          </a:ln>
          <a:effectLst>
            <a:outerShdw blurRad="292100" dist="139700" dir="2700000" algn="tl" rotWithShape="0">
              <a:srgbClr val="333333">
                <a:alpha val="65000"/>
              </a:srgbClr>
            </a:outerShdw>
          </a:effectLst>
        </p:spPr>
      </p:pic>
      <p:sp>
        <p:nvSpPr>
          <p:cNvPr id="12" name="Rectangle 11">
            <a:extLst>
              <a:ext uri="{FF2B5EF4-FFF2-40B4-BE49-F238E27FC236}">
                <a16:creationId xmlns:a16="http://schemas.microsoft.com/office/drawing/2014/main" id="{78820BC0-CB44-CE3B-A5F3-C557E1CC8F89}"/>
              </a:ext>
            </a:extLst>
          </p:cNvPr>
          <p:cNvSpPr/>
          <p:nvPr/>
        </p:nvSpPr>
        <p:spPr>
          <a:xfrm>
            <a:off x="7369264"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Tree>
    <p:extLst>
      <p:ext uri="{BB962C8B-B14F-4D97-AF65-F5344CB8AC3E}">
        <p14:creationId xmlns:p14="http://schemas.microsoft.com/office/powerpoint/2010/main" val="4142154390"/>
      </p:ext>
    </p:extLst>
  </p:cSld>
  <p:clrMapOvr>
    <a:masterClrMapping/>
  </p:clrMapOvr>
  <p:transition spd="slow" advTm="2137">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7C51C-72C8-4C6A-3589-C567D283723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46D27D3-9688-39B3-2445-C34D68A38D1A}"/>
              </a:ext>
            </a:extLst>
          </p:cNvPr>
          <p:cNvSpPr/>
          <p:nvPr/>
        </p:nvSpPr>
        <p:spPr>
          <a:xfrm>
            <a:off x="1163607" y="1037144"/>
            <a:ext cx="10068025" cy="26985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188B9E55-D99D-D203-1166-9ED36D3DBFCD}"/>
              </a:ext>
            </a:extLst>
          </p:cNvPr>
          <p:cNvSpPr txBox="1"/>
          <p:nvPr/>
        </p:nvSpPr>
        <p:spPr>
          <a:xfrm>
            <a:off x="7448614" y="79526"/>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مفهوم النقد الفنِّي</a:t>
            </a:r>
          </a:p>
        </p:txBody>
      </p:sp>
      <p:sp>
        <p:nvSpPr>
          <p:cNvPr id="29" name="Rectangle 28">
            <a:extLst>
              <a:ext uri="{FF2B5EF4-FFF2-40B4-BE49-F238E27FC236}">
                <a16:creationId xmlns:a16="http://schemas.microsoft.com/office/drawing/2014/main" id="{57DDCD48-8181-77D2-D103-3DF5850A551C}"/>
              </a:ext>
            </a:extLst>
          </p:cNvPr>
          <p:cNvSpPr/>
          <p:nvPr/>
        </p:nvSpPr>
        <p:spPr>
          <a:xfrm>
            <a:off x="2304433" y="617697"/>
            <a:ext cx="411389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F66BDF-DCD2-173B-1D6F-9FDE61B17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AF72444-1C21-84AA-B4B2-DC29CCB2A9C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FD9A238-7BEF-5D4E-29BA-DED5204F10E0}"/>
              </a:ext>
            </a:extLst>
          </p:cNvPr>
          <p:cNvSpPr txBox="1"/>
          <p:nvPr/>
        </p:nvSpPr>
        <p:spPr>
          <a:xfrm>
            <a:off x="1333001" y="1062103"/>
            <a:ext cx="9729238" cy="2648674"/>
          </a:xfrm>
          <a:prstGeom prst="rect">
            <a:avLst/>
          </a:prstGeom>
          <a:noFill/>
        </p:spPr>
        <p:txBody>
          <a:bodyPr wrap="square">
            <a:spAutoFit/>
          </a:bodyPr>
          <a:lstStyle/>
          <a:p>
            <a:pPr algn="r"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ملية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وتفسير وتقييم الأعمال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(مثل اللوحات، أو</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العروض المسرحية، أو الأعمال</a:t>
            </a:r>
            <a:r>
              <a:rPr lang="ar-DZ" sz="2400" kern="100" dirty="0">
                <a:effectLst/>
                <a:latin typeface="Calibri" panose="020F0502020204030204" pitchFamily="34" charset="0"/>
                <a:ea typeface="Calibri" panose="020F0502020204030204" pitchFamily="34" charset="0"/>
                <a:cs typeface="Arial" panose="020B0604020202020204" pitchFamily="34" charset="0"/>
              </a:rPr>
              <a:t> الدرامية ،</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السينمائية...)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هدف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معانيها الجمالية والفكرية، و</a:t>
            </a:r>
            <a:r>
              <a:rPr lang="ar-DZ" sz="2400" kern="100" dirty="0">
                <a:effectLst/>
                <a:latin typeface="Calibri" panose="020F0502020204030204" pitchFamily="34" charset="0"/>
                <a:ea typeface="Calibri" panose="020F0502020204030204" pitchFamily="34" charset="0"/>
                <a:cs typeface="Arial" panose="020B0604020202020204" pitchFamily="34" charset="0"/>
              </a:rPr>
              <a:t>تِ</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 نقاط القوة والضعف فيها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وبعبارة أخرى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الفني هو دراسة العمل الفني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مق للكشف عن قيمته الفنية، ورسائله، والأساليب التي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ستخدمها الفنان في التعبير عن فكرته، مع تقديم رأي موضوعي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على معرفة فنية وثقافية</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F7F30DC1-37E8-FABA-45D0-2A2ED6265426}"/>
              </a:ext>
            </a:extLst>
          </p:cNvPr>
          <p:cNvSpPr txBox="1"/>
          <p:nvPr/>
        </p:nvSpPr>
        <p:spPr>
          <a:xfrm>
            <a:off x="4731489" y="3900287"/>
            <a:ext cx="6215386" cy="3046219"/>
          </a:xfrm>
          <a:prstGeom prst="rect">
            <a:avLst/>
          </a:prstGeom>
          <a:noFill/>
        </p:spPr>
        <p:txBody>
          <a:bodyPr wrap="square">
            <a:spAutoFit/>
          </a:bodyPr>
          <a:lstStyle/>
          <a:p>
            <a:pPr algn="r" rtl="1">
              <a:lnSpc>
                <a:spcPct val="107000"/>
              </a:lnSpc>
              <a:spcAft>
                <a:spcPts val="800"/>
              </a:spcAft>
            </a:pPr>
            <a:r>
              <a:rPr lang="ar-DZ" sz="2400" b="1" dirty="0"/>
              <a:t>مثال: </a:t>
            </a:r>
          </a:p>
          <a:p>
            <a:pPr algn="just" rtl="1">
              <a:lnSpc>
                <a:spcPct val="107000"/>
              </a:lnSpc>
              <a:spcAft>
                <a:spcPts val="800"/>
              </a:spcAft>
            </a:pPr>
            <a:r>
              <a:rPr lang="ar-SA" sz="2400" dirty="0"/>
              <a:t>عندما يقوم ناقد بدراسة فيلم وثائقي، فإن</a:t>
            </a:r>
            <a:r>
              <a:rPr lang="ar-DZ" sz="2400" dirty="0"/>
              <a:t>َّ</a:t>
            </a:r>
            <a:r>
              <a:rPr lang="ar-SA" sz="2400" dirty="0"/>
              <a:t>ه لا يكتفي ب</a:t>
            </a:r>
            <a:r>
              <a:rPr lang="ar-DZ" sz="2400" dirty="0"/>
              <a:t>ِ</a:t>
            </a:r>
            <a:r>
              <a:rPr lang="ar-SA" sz="2400" dirty="0"/>
              <a:t>سرد موضوع الفيلم أو مضمونه، بل يحل</a:t>
            </a:r>
            <a:r>
              <a:rPr lang="ar-DZ" sz="2400" dirty="0"/>
              <a:t>ِّ</a:t>
            </a:r>
            <a:r>
              <a:rPr lang="ar-SA" sz="2400" dirty="0"/>
              <a:t>ل طريقة عرض المعلومات، وأسلوب السرد والإخراج، </a:t>
            </a:r>
            <a:r>
              <a:rPr lang="ar-SA" sz="2400" dirty="0" err="1"/>
              <a:t>وج</a:t>
            </a:r>
            <a:r>
              <a:rPr lang="ar-DZ" sz="2400" dirty="0"/>
              <a:t>َ</a:t>
            </a:r>
            <a:r>
              <a:rPr lang="ar-SA" sz="2400" dirty="0"/>
              <a:t>و</a:t>
            </a:r>
            <a:r>
              <a:rPr lang="ar-DZ" sz="2400" dirty="0"/>
              <a:t>ْ</a:t>
            </a:r>
            <a:r>
              <a:rPr lang="ar-SA" sz="2400" dirty="0"/>
              <a:t>د</a:t>
            </a:r>
            <a:r>
              <a:rPr lang="ar-DZ" sz="2400" dirty="0"/>
              <a:t>َ</a:t>
            </a:r>
            <a:r>
              <a:rPr lang="ar-SA" sz="2400" dirty="0"/>
              <a:t>ة التصوير والمونتاج، و</a:t>
            </a:r>
            <a:r>
              <a:rPr lang="ar-DZ" sz="2400" dirty="0"/>
              <a:t>إِ</a:t>
            </a:r>
            <a:r>
              <a:rPr lang="ar-SA" sz="2400" dirty="0" err="1"/>
              <a:t>ختيار</a:t>
            </a:r>
            <a:r>
              <a:rPr lang="ar-SA" sz="2400" dirty="0"/>
              <a:t> الموسيقى والمقابلات، ويقيّ</a:t>
            </a:r>
            <a:r>
              <a:rPr lang="ar-DZ" sz="2400" dirty="0"/>
              <a:t>ِ</a:t>
            </a:r>
            <a:r>
              <a:rPr lang="ar-SA" sz="2400" dirty="0"/>
              <a:t>م مدى م</a:t>
            </a:r>
            <a:r>
              <a:rPr lang="ar-DZ" sz="2400" dirty="0"/>
              <a:t>َ</a:t>
            </a:r>
            <a:r>
              <a:rPr lang="ar-SA" sz="2400" dirty="0"/>
              <a:t>و</a:t>
            </a:r>
            <a:r>
              <a:rPr lang="ar-DZ" sz="2400" dirty="0"/>
              <a:t>ْ</a:t>
            </a:r>
            <a:r>
              <a:rPr lang="ar-SA" sz="2400" dirty="0"/>
              <a:t>ض</a:t>
            </a:r>
            <a:r>
              <a:rPr lang="ar-DZ" sz="2400" dirty="0"/>
              <a:t>ُ</a:t>
            </a:r>
            <a:r>
              <a:rPr lang="ar-SA" sz="2400" dirty="0" err="1"/>
              <a:t>وعية</a:t>
            </a:r>
            <a:r>
              <a:rPr lang="ar-SA" sz="2400" dirty="0"/>
              <a:t> الفيلم وقدرته على تأثير الم</a:t>
            </a:r>
            <a:r>
              <a:rPr lang="ar-DZ" sz="2400" dirty="0"/>
              <a:t>ُ</a:t>
            </a:r>
            <a:r>
              <a:rPr lang="ar-SA" sz="2400" dirty="0"/>
              <a:t>ش</a:t>
            </a:r>
            <a:r>
              <a:rPr lang="ar-DZ" sz="2400" dirty="0"/>
              <a:t>َ</a:t>
            </a:r>
            <a:r>
              <a:rPr lang="ar-SA" sz="2400" dirty="0"/>
              <a:t>اهد وإقناعه بالفكرة</a:t>
            </a:r>
            <a:r>
              <a:rPr lang="ar-DZ" sz="2400" dirty="0"/>
              <a:t>،</a:t>
            </a:r>
            <a:r>
              <a:rPr lang="ar-SA" sz="2400" dirty="0"/>
              <a:t> التي ي</a:t>
            </a:r>
            <a:r>
              <a:rPr lang="ar-DZ" sz="2400" dirty="0"/>
              <a:t>ُ</a:t>
            </a:r>
            <a:r>
              <a:rPr lang="ar-SA" sz="2400" dirty="0"/>
              <a:t>ريد إ</a:t>
            </a:r>
            <a:r>
              <a:rPr lang="ar-DZ" sz="2400" dirty="0"/>
              <a:t>ِ</a:t>
            </a:r>
            <a:r>
              <a:rPr lang="ar-SA" sz="2400" dirty="0" err="1"/>
              <a:t>يصالها</a:t>
            </a:r>
            <a:r>
              <a:rPr lang="ar-SA" sz="2400" dirty="0"/>
              <a:t> المخرج</a:t>
            </a:r>
            <a:r>
              <a:rPr lang="fr-FR" sz="2400" dirty="0"/>
              <a:t>.</a:t>
            </a:r>
          </a:p>
          <a:p>
            <a:pPr algn="r"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8B20B53F-FDDE-C0BE-3FDC-CFC1F41AABE8}"/>
              </a:ext>
            </a:extLst>
          </p:cNvPr>
          <p:cNvSpPr/>
          <p:nvPr/>
        </p:nvSpPr>
        <p:spPr>
          <a:xfrm>
            <a:off x="6096000" y="12066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pic>
        <p:nvPicPr>
          <p:cNvPr id="12" name="Image 11">
            <a:extLst>
              <a:ext uri="{FF2B5EF4-FFF2-40B4-BE49-F238E27FC236}">
                <a16:creationId xmlns:a16="http://schemas.microsoft.com/office/drawing/2014/main" id="{78A7DED4-68DF-0DC8-3A26-FB12DE0A22E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6545" y="4074100"/>
            <a:ext cx="4888016" cy="2698592"/>
          </a:xfrm>
          <a:prstGeom prst="rect">
            <a:avLst/>
          </a:prstGeom>
        </p:spPr>
      </p:pic>
    </p:spTree>
    <p:extLst>
      <p:ext uri="{BB962C8B-B14F-4D97-AF65-F5344CB8AC3E}">
        <p14:creationId xmlns:p14="http://schemas.microsoft.com/office/powerpoint/2010/main" val="3190441913"/>
      </p:ext>
    </p:extLst>
  </p:cSld>
  <p:clrMapOvr>
    <a:masterClrMapping/>
  </p:clrMapOvr>
  <p:transition spd="slow" advTm="2137">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101EF-B898-8314-DEAF-E1E30BA2C3B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975F28-63E4-DCDF-08CA-2C73E5563C2C}"/>
              </a:ext>
            </a:extLst>
          </p:cNvPr>
          <p:cNvSpPr/>
          <p:nvPr/>
        </p:nvSpPr>
        <p:spPr>
          <a:xfrm>
            <a:off x="1061987" y="1578715"/>
            <a:ext cx="10068025" cy="35191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548C9FCD-3C72-2645-D443-596B260B7722}"/>
              </a:ext>
            </a:extLst>
          </p:cNvPr>
          <p:cNvSpPr txBox="1"/>
          <p:nvPr/>
        </p:nvSpPr>
        <p:spPr>
          <a:xfrm>
            <a:off x="7448614" y="79526"/>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مفهوم النقد الفنِّي</a:t>
            </a:r>
          </a:p>
        </p:txBody>
      </p:sp>
      <p:sp>
        <p:nvSpPr>
          <p:cNvPr id="29" name="Rectangle 28">
            <a:extLst>
              <a:ext uri="{FF2B5EF4-FFF2-40B4-BE49-F238E27FC236}">
                <a16:creationId xmlns:a16="http://schemas.microsoft.com/office/drawing/2014/main" id="{142DA972-B8A2-B532-0B76-3BFC9237DB21}"/>
              </a:ext>
            </a:extLst>
          </p:cNvPr>
          <p:cNvSpPr/>
          <p:nvPr/>
        </p:nvSpPr>
        <p:spPr>
          <a:xfrm>
            <a:off x="2304433" y="617697"/>
            <a:ext cx="411389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AC347E-7480-6E18-BF0F-1D7558BF8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CF40C03-18D2-00B4-F338-241F3F3382B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Rectangle 6">
            <a:extLst>
              <a:ext uri="{FF2B5EF4-FFF2-40B4-BE49-F238E27FC236}">
                <a16:creationId xmlns:a16="http://schemas.microsoft.com/office/drawing/2014/main" id="{717FA953-D171-348B-DF29-9BBE766D71DA}"/>
              </a:ext>
            </a:extLst>
          </p:cNvPr>
          <p:cNvSpPr/>
          <p:nvPr/>
        </p:nvSpPr>
        <p:spPr>
          <a:xfrm>
            <a:off x="6096000" y="120668"/>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12" name="ZoneTexte 11">
            <a:extLst>
              <a:ext uri="{FF2B5EF4-FFF2-40B4-BE49-F238E27FC236}">
                <a16:creationId xmlns:a16="http://schemas.microsoft.com/office/drawing/2014/main" id="{DA47C4CF-FC74-2F1D-1741-252BD2E6F6B1}"/>
              </a:ext>
            </a:extLst>
          </p:cNvPr>
          <p:cNvSpPr txBox="1"/>
          <p:nvPr/>
        </p:nvSpPr>
        <p:spPr>
          <a:xfrm>
            <a:off x="1765005" y="1721377"/>
            <a:ext cx="8849662" cy="3233834"/>
          </a:xfrm>
          <a:prstGeom prst="rect">
            <a:avLst/>
          </a:prstGeom>
          <a:noFill/>
        </p:spPr>
        <p:txBody>
          <a:bodyPr wrap="square">
            <a:spAutoFit/>
          </a:bodyPr>
          <a:lstStyle/>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يُعَرِّف </a:t>
            </a:r>
            <a:r>
              <a:rPr lang="fr-FR" sz="2400" kern="100" dirty="0">
                <a:effectLst/>
                <a:latin typeface="Calibri" panose="020F0502020204030204" pitchFamily="34" charset="0"/>
                <a:ea typeface="Calibri" panose="020F0502020204030204" pitchFamily="34" charset="0"/>
                <a:cs typeface="Arial" panose="020B0604020202020204" pitchFamily="34" charset="0"/>
              </a:rPr>
              <a:t>( 1973 ) Feldman</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EG" sz="2400" b="1" dirty="0"/>
              <a:t>إدموند فيلدمان</a:t>
            </a:r>
            <a:r>
              <a:rPr lang="fr-FR" sz="2400" b="1" kern="100" dirty="0">
                <a:effectLst/>
                <a:latin typeface="Arial" panose="020B0604020202020204" pitchFamily="34" charset="0"/>
                <a:ea typeface="Calibri" panose="020F0502020204030204" pitchFamily="34" charset="0"/>
                <a:cs typeface="Arial" panose="020B0604020202020204" pitchFamily="34" charset="0"/>
              </a:rPr>
              <a:t> </a:t>
            </a:r>
            <a:r>
              <a:rPr lang="ar-DZ" sz="2400" kern="100" dirty="0">
                <a:effectLst/>
                <a:latin typeface="Arial" panose="020B0604020202020204" pitchFamily="34" charset="0"/>
                <a:ea typeface="Calibri" panose="020F0502020204030204" pitchFamily="34" charset="0"/>
                <a:cs typeface="Arial" panose="020B0604020202020204" pitchFamily="34" charset="0"/>
              </a:rPr>
              <a:t>النَّقد الفني</a:t>
            </a:r>
            <a:r>
              <a:rPr lang="ar-DZ" sz="2400" kern="100" dirty="0">
                <a:effectLst/>
                <a:latin typeface="Calibri" panose="020F0502020204030204" pitchFamily="34" charset="0"/>
                <a:ea typeface="Calibri" panose="020F0502020204030204" pitchFamily="34" charset="0"/>
                <a:cs typeface="Arial" panose="020B0604020202020204" pitchFamily="34" charset="0"/>
              </a:rPr>
              <a:t> بأنَّه :"الحديث عن الفنِّ، ذلك الحديث الذي يَتمُّ تنظيمه ونشره، لِتبادل </a:t>
            </a:r>
            <a:r>
              <a:rPr lang="ar-DZ" sz="2400" kern="100" dirty="0" err="1">
                <a:effectLst/>
                <a:latin typeface="Calibri" panose="020F0502020204030204" pitchFamily="34" charset="0"/>
                <a:ea typeface="Calibri" panose="020F0502020204030204" pitchFamily="34" charset="0"/>
                <a:cs typeface="Arial" panose="020B0604020202020204" pitchFamily="34" charset="0"/>
              </a:rPr>
              <a:t>الإِكتشافات</a:t>
            </a:r>
            <a:r>
              <a:rPr lang="ar-DZ" sz="2400" kern="100" dirty="0">
                <a:effectLst/>
                <a:latin typeface="Calibri" panose="020F0502020204030204" pitchFamily="34" charset="0"/>
                <a:ea typeface="Calibri" panose="020F0502020204030204" pitchFamily="34" charset="0"/>
                <a:cs typeface="Arial" panose="020B0604020202020204" pitchFamily="34" charset="0"/>
              </a:rPr>
              <a:t> والآراء حول الفن، والظروف الإِنسانية المحيطة بذلك الفن</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حيث أنَّ النقد الفني نشاط، وأهداف هذا النشاط هي القدرة على قراءة الب</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يئة البصرية، وتَعلُّم المهارات اللازمة </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للإختيار</a:t>
            </a:r>
            <a:r>
              <a:rPr lang="ar-DZ" sz="2400" kern="100" dirty="0">
                <a:effectLst/>
                <a:latin typeface="Calibri" panose="020F0502020204030204" pitchFamily="34" charset="0"/>
                <a:ea typeface="Calibri" panose="020F0502020204030204" pitchFamily="34" charset="0"/>
                <a:cs typeface="Arial" panose="020B0604020202020204" pitchFamily="34" charset="0"/>
              </a:rPr>
              <a:t> من بين القيم المتنافسة. كما يهدف إلى بِنَاء الشخصية، من خلِاَل تَعَلُّم كيفية المغامرة في تقديم تفسيرات وأحكام حول الفن، والتعامل مع وُجُهَات النَّظر المختلفة، إنَّ الهدف الرئيسي هو توسيع نِطَاق التَّعلُّم إلى ما يَتجاوز ما يقوم به الطالب لدراسة الهندسة المعمارية والسينما و التلفزيون، وجميع المساحات المُصمَّمة، حتى يتمكَّن الطالب من فَهمِ الأَبعَاد البَصرية للحياة الاجتماعية.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10913521"/>
      </p:ext>
    </p:extLst>
  </p:cSld>
  <p:clrMapOvr>
    <a:masterClrMapping/>
  </p:clrMapOvr>
  <p:transition spd="slow" advTm="2137">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الفنـــــــــــِّي</a:t>
            </a:r>
          </a:p>
        </p:txBody>
      </p:sp>
      <p:sp>
        <p:nvSpPr>
          <p:cNvPr id="18" name="Rectangle 17"/>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98D2720-C18D-BDC8-15B6-75558E690B7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9DA0C4E2-0FF6-C112-B018-5D8A90727516}"/>
              </a:ext>
            </a:extLst>
          </p:cNvPr>
          <p:cNvSpPr txBox="1"/>
          <p:nvPr/>
        </p:nvSpPr>
        <p:spPr>
          <a:xfrm>
            <a:off x="2485572" y="1474370"/>
            <a:ext cx="9334039" cy="5539978"/>
          </a:xfrm>
          <a:prstGeom prst="rect">
            <a:avLst/>
          </a:prstGeom>
          <a:noFill/>
        </p:spPr>
        <p:txBody>
          <a:bodyPr wrap="square">
            <a:spAutoFit/>
          </a:bodyPr>
          <a:lstStyle/>
          <a:p>
            <a:pPr algn="just" rtl="1"/>
            <a:r>
              <a:rPr lang="ar-SA" sz="2400" dirty="0"/>
              <a:t>هي المبادئ ال</a:t>
            </a:r>
            <a:r>
              <a:rPr lang="ar-DZ" sz="2400" dirty="0"/>
              <a:t>َّ</a:t>
            </a:r>
            <a:r>
              <a:rPr lang="ar-SA" sz="2400" dirty="0"/>
              <a:t>تي يعتمد عليها الناقد عند تحليل وتقييم العمل الفني، وتشمل</a:t>
            </a:r>
            <a:r>
              <a:rPr lang="fr-FR" sz="2400" dirty="0"/>
              <a:t>:</a:t>
            </a:r>
          </a:p>
          <a:p>
            <a:pPr lvl="0" algn="just" rtl="1"/>
            <a:r>
              <a:rPr lang="ar-DZ" sz="2400" b="1" dirty="0">
                <a:solidFill>
                  <a:schemeClr val="accent5"/>
                </a:solidFill>
              </a:rPr>
              <a:t>1- </a:t>
            </a:r>
            <a:r>
              <a:rPr lang="ar-SA" sz="2400" b="1" dirty="0">
                <a:solidFill>
                  <a:schemeClr val="accent5"/>
                </a:solidFill>
              </a:rPr>
              <a:t>الفهم العميق للعمل الفني:</a:t>
            </a:r>
            <a:endParaRPr lang="ar-DZ" sz="2400" b="1" dirty="0">
              <a:solidFill>
                <a:schemeClr val="accent5"/>
              </a:solidFill>
            </a:endParaRPr>
          </a:p>
          <a:p>
            <a:pPr lvl="0" algn="just" rtl="1"/>
            <a:r>
              <a:rPr lang="ar-SA" sz="2400" dirty="0"/>
              <a:t>أن ي</a:t>
            </a:r>
            <a:r>
              <a:rPr lang="ar-DZ" sz="2400" dirty="0"/>
              <a:t>ُ</a:t>
            </a:r>
            <a:r>
              <a:rPr lang="ar-SA" sz="2400" dirty="0"/>
              <a:t>درك ويفهم الن</a:t>
            </a:r>
            <a:r>
              <a:rPr lang="ar-DZ" sz="2400" dirty="0"/>
              <a:t>َّ</a:t>
            </a:r>
            <a:r>
              <a:rPr lang="ar-SA" sz="2400" dirty="0"/>
              <a:t>اقد الفكرة، الموضوع، والرموز التي يتناولها الفنان</a:t>
            </a:r>
            <a:r>
              <a:rPr lang="fr-FR" sz="2400" dirty="0"/>
              <a:t>.</a:t>
            </a:r>
          </a:p>
          <a:p>
            <a:pPr algn="just" rtl="1"/>
            <a:r>
              <a:rPr lang="ar-DZ" sz="2400" b="1" dirty="0"/>
              <a:t>مثال :</a:t>
            </a:r>
            <a:r>
              <a:rPr lang="ar-SA" b="1" dirty="0"/>
              <a:t> </a:t>
            </a:r>
            <a:r>
              <a:rPr lang="ar-SA" sz="2400" dirty="0"/>
              <a:t>عندما ي</a:t>
            </a:r>
            <a:r>
              <a:rPr lang="ar-DZ" sz="2400" dirty="0"/>
              <a:t>ُ</a:t>
            </a:r>
            <a:r>
              <a:rPr lang="ar-SA" sz="2400" dirty="0"/>
              <a:t>شاهد الناقد الفيلم الوثائقي</a:t>
            </a:r>
            <a:r>
              <a:rPr lang="ar-SA" sz="2400" b="1" dirty="0"/>
              <a:t> </a:t>
            </a:r>
            <a:r>
              <a:rPr lang="fr-FR" sz="2400" b="1" dirty="0"/>
              <a:t>"</a:t>
            </a:r>
            <a:r>
              <a:rPr lang="ar-SA" sz="2400" b="1" dirty="0"/>
              <a:t>الوجهة</a:t>
            </a:r>
            <a:r>
              <a:rPr lang="ar-DZ" sz="2400" b="1" dirty="0"/>
              <a:t> </a:t>
            </a:r>
            <a:r>
              <a:rPr lang="ar-DZ" sz="2400" i="1" dirty="0"/>
              <a:t>"</a:t>
            </a:r>
            <a:r>
              <a:rPr lang="ar-SA" sz="2400" dirty="0"/>
              <a:t>، لا ي</a:t>
            </a:r>
            <a:r>
              <a:rPr lang="ar-DZ" sz="2400" dirty="0"/>
              <a:t>َ</a:t>
            </a:r>
            <a:r>
              <a:rPr lang="ar-SA" sz="2400" dirty="0"/>
              <a:t>راه م</a:t>
            </a:r>
            <a:r>
              <a:rPr lang="ar-DZ" sz="2400" dirty="0"/>
              <a:t>ُ</a:t>
            </a:r>
            <a:r>
              <a:rPr lang="ar-SA" sz="2400" dirty="0"/>
              <a:t>جر</a:t>
            </a:r>
            <a:r>
              <a:rPr lang="ar-DZ" sz="2400" dirty="0"/>
              <a:t>َّ</a:t>
            </a:r>
            <a:r>
              <a:rPr lang="ar-SA" sz="2400" dirty="0"/>
              <a:t>د ع</a:t>
            </a:r>
            <a:r>
              <a:rPr lang="ar-DZ" sz="2400" dirty="0"/>
              <a:t>َ</a:t>
            </a:r>
            <a:r>
              <a:rPr lang="ar-SA" sz="2400" dirty="0"/>
              <a:t>رض</a:t>
            </a:r>
            <a:r>
              <a:rPr lang="ar-DZ" sz="2400" dirty="0"/>
              <a:t>ٍ</a:t>
            </a:r>
            <a:r>
              <a:rPr lang="ar-SA" sz="2400" dirty="0"/>
              <a:t> لمشروعات أو م</a:t>
            </a:r>
            <a:r>
              <a:rPr lang="ar-DZ" sz="2400" dirty="0"/>
              <a:t>َ</a:t>
            </a:r>
            <a:r>
              <a:rPr lang="ar-SA" sz="2400" dirty="0"/>
              <a:t>ن</a:t>
            </a:r>
            <a:r>
              <a:rPr lang="ar-DZ" sz="2400" dirty="0"/>
              <a:t>َ</a:t>
            </a:r>
            <a:r>
              <a:rPr lang="ar-SA" sz="2400" dirty="0" err="1"/>
              <a:t>اظ</a:t>
            </a:r>
            <a:r>
              <a:rPr lang="ar-DZ" sz="2400" dirty="0"/>
              <a:t>ِ</a:t>
            </a:r>
            <a:r>
              <a:rPr lang="ar-SA" sz="2400" dirty="0"/>
              <a:t>ر من السعودية، بل ي</a:t>
            </a:r>
            <a:r>
              <a:rPr lang="ar-DZ" sz="2400" dirty="0"/>
              <a:t>ُ</a:t>
            </a:r>
            <a:r>
              <a:rPr lang="ar-SA" sz="2400" dirty="0"/>
              <a:t>درك أنه ي</a:t>
            </a:r>
            <a:r>
              <a:rPr lang="ar-DZ" sz="2400" dirty="0"/>
              <a:t>ُ</a:t>
            </a:r>
            <a:r>
              <a:rPr lang="ar-SA" sz="2400" dirty="0" err="1"/>
              <a:t>وظّ</a:t>
            </a:r>
            <a:r>
              <a:rPr lang="ar-DZ" sz="2400" dirty="0"/>
              <a:t>ِ</a:t>
            </a:r>
            <a:r>
              <a:rPr lang="ar-SA" sz="2400" dirty="0"/>
              <a:t>ف الس</a:t>
            </a:r>
            <a:r>
              <a:rPr lang="ar-DZ" sz="2400" dirty="0"/>
              <a:t>َّ</a:t>
            </a:r>
            <a:r>
              <a:rPr lang="ar-SA" sz="2400" dirty="0"/>
              <a:t>رد ا</a:t>
            </a:r>
            <a:r>
              <a:rPr lang="ar-DZ" sz="2400" dirty="0"/>
              <a:t>لبصــري</a:t>
            </a:r>
            <a:r>
              <a:rPr lang="ar-SA" sz="2400" dirty="0"/>
              <a:t> ال</a:t>
            </a:r>
            <a:r>
              <a:rPr lang="ar-DZ" sz="2400" dirty="0"/>
              <a:t>ُ</a:t>
            </a:r>
            <a:r>
              <a:rPr lang="ar-SA" sz="2400" dirty="0"/>
              <a:t>مت</a:t>
            </a:r>
            <a:r>
              <a:rPr lang="ar-DZ" sz="2400" dirty="0"/>
              <a:t>َ</a:t>
            </a:r>
            <a:r>
              <a:rPr lang="ar-SA" sz="2400" dirty="0"/>
              <a:t>قاطع</a:t>
            </a:r>
            <a:r>
              <a:rPr lang="ar-DZ" sz="2400" dirty="0"/>
              <a:t>،</a:t>
            </a:r>
            <a:r>
              <a:rPr lang="ar-SA" sz="2400" dirty="0"/>
              <a:t> لربط الماضي بالح</a:t>
            </a:r>
            <a:r>
              <a:rPr lang="ar-DZ" sz="2400" dirty="0"/>
              <a:t>َ</a:t>
            </a:r>
            <a:r>
              <a:rPr lang="ar-SA" sz="2400" dirty="0"/>
              <a:t>اضر والمستقبل، مبرزًا البعد الإنساني</a:t>
            </a:r>
            <a:r>
              <a:rPr lang="ar-DZ" sz="2400" dirty="0"/>
              <a:t>،</a:t>
            </a:r>
            <a:r>
              <a:rPr lang="ar-SA" sz="2400" dirty="0"/>
              <a:t> وقصص النجاح الوطنية. كما يفهم أن العمل يعكس التنوع الجغرافي والثقافي للمملكة، ويرمز إلى قيم الانتماء والإبداع الحضاري، مم</a:t>
            </a:r>
            <a:r>
              <a:rPr lang="ar-DZ" sz="2400" dirty="0"/>
              <a:t>َّ</a:t>
            </a:r>
            <a:r>
              <a:rPr lang="ar-SA" sz="2400" dirty="0"/>
              <a:t>ا يجعله تجربة فنية وثقافية ت</a:t>
            </a:r>
            <a:r>
              <a:rPr lang="ar-DZ" sz="2400" dirty="0"/>
              <a:t>ُ</a:t>
            </a:r>
            <a:r>
              <a:rPr lang="ar-SA" sz="2400" dirty="0"/>
              <a:t>ع</a:t>
            </a:r>
            <a:r>
              <a:rPr lang="ar-DZ" sz="2400" dirty="0"/>
              <a:t>َ</a:t>
            </a:r>
            <a:r>
              <a:rPr lang="ar-SA" sz="2400" dirty="0"/>
              <a:t>بّ</a:t>
            </a:r>
            <a:r>
              <a:rPr lang="ar-DZ" sz="2400" dirty="0"/>
              <a:t>ِ</a:t>
            </a:r>
            <a:r>
              <a:rPr lang="ar-SA" sz="2400" dirty="0"/>
              <a:t>ر عن هوية المجتمع السعودي المعاصر</a:t>
            </a:r>
            <a:r>
              <a:rPr lang="fr-FR" sz="2400" dirty="0"/>
              <a:t>.</a:t>
            </a:r>
          </a:p>
          <a:p>
            <a:pPr lvl="0" algn="just" rtl="1"/>
            <a:r>
              <a:rPr lang="ar-DZ" sz="2400" b="1" dirty="0">
                <a:solidFill>
                  <a:schemeClr val="accent5"/>
                </a:solidFill>
              </a:rPr>
              <a:t>2- </a:t>
            </a:r>
            <a:r>
              <a:rPr lang="ar-SA" sz="2400" b="1" dirty="0">
                <a:solidFill>
                  <a:schemeClr val="accent5"/>
                </a:solidFill>
              </a:rPr>
              <a:t>التحليل الجمالي:</a:t>
            </a:r>
            <a:endParaRPr lang="ar-DZ" sz="2400" b="1" dirty="0">
              <a:solidFill>
                <a:schemeClr val="accent5"/>
              </a:solidFill>
            </a:endParaRPr>
          </a:p>
          <a:p>
            <a:pPr lvl="0" algn="just" rtl="1"/>
            <a:r>
              <a:rPr lang="ar-SA" sz="2400" dirty="0"/>
              <a:t>دراسة عناصر العمل (اللون، الشكل، الخط، التكوين، الإيقاع...) وكيفية انسجامها معًا</a:t>
            </a:r>
            <a:r>
              <a:rPr lang="fr-FR" sz="2400" dirty="0"/>
              <a:t>.</a:t>
            </a:r>
          </a:p>
          <a:p>
            <a:pPr algn="just" rtl="1"/>
            <a:r>
              <a:rPr lang="ar-SA" sz="2400" b="1" dirty="0"/>
              <a:t>مثال:</a:t>
            </a:r>
            <a:r>
              <a:rPr lang="ar-DZ" sz="2400" b="1" dirty="0"/>
              <a:t> </a:t>
            </a:r>
            <a:r>
              <a:rPr lang="ar-SA" sz="2400" dirty="0"/>
              <a:t>في المسلسل العربي </a:t>
            </a:r>
            <a:r>
              <a:rPr lang="fr-FR" sz="2400" b="1" dirty="0"/>
              <a:t>"</a:t>
            </a:r>
            <a:r>
              <a:rPr lang="ar-SA" sz="2400" b="1" dirty="0"/>
              <a:t>التغريبة الفلسطينية</a:t>
            </a:r>
            <a:r>
              <a:rPr lang="fr-FR" sz="2400" b="1" dirty="0"/>
              <a:t>" </a:t>
            </a:r>
            <a:r>
              <a:rPr lang="ar-SA" sz="2400" dirty="0"/>
              <a:t>للمخرج حاتم علي، يلاحظ الناقد الجوانب الجمالية في استخدام الألوان الترابية التي تعكس البيئة الريفية الفلسطينية، وتوزيع الإضاءة الذي يبرز مشاعر الحزن والحنين، وإيقاع المشاهد الذي يتناغم مع تطور الأحداث المأساوية، مما يجعل الجمال البصري وسيلة لخدمة المضمون الإنساني والوطني للعمل.</a:t>
            </a:r>
            <a:endParaRPr lang="fr-FR" sz="2400" dirty="0"/>
          </a:p>
          <a:p>
            <a:pPr algn="just" rtl="1"/>
            <a:endParaRPr lang="fr-FR" dirty="0"/>
          </a:p>
        </p:txBody>
      </p:sp>
      <p:pic>
        <p:nvPicPr>
          <p:cNvPr id="3" name="Image 2">
            <a:extLst>
              <a:ext uri="{FF2B5EF4-FFF2-40B4-BE49-F238E27FC236}">
                <a16:creationId xmlns:a16="http://schemas.microsoft.com/office/drawing/2014/main" id="{9A8BA9C0-4659-E54D-32FB-737FC8536425}"/>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27021" y="4206240"/>
            <a:ext cx="1858551" cy="2572234"/>
          </a:xfrm>
          <a:prstGeom prst="rect">
            <a:avLst/>
          </a:prstGeom>
        </p:spPr>
      </p:pic>
      <p:pic>
        <p:nvPicPr>
          <p:cNvPr id="4" name="Image 3">
            <a:extLst>
              <a:ext uri="{FF2B5EF4-FFF2-40B4-BE49-F238E27FC236}">
                <a16:creationId xmlns:a16="http://schemas.microsoft.com/office/drawing/2014/main" id="{EFBB9FDA-CF71-259F-2CCF-D9FE295376E8}"/>
              </a:ext>
            </a:extLst>
          </p:cNvPr>
          <p:cNvPicPr>
            <a:picLocks noChangeAspect="1"/>
          </p:cNvPicPr>
          <p:nvPr/>
        </p:nvPicPr>
        <p:blipFill>
          <a:blip r:embed="rId10" cstate="print">
            <a:extLst>
              <a:ext uri="{BEBA8EAE-BF5A-486C-A8C5-ECC9F3942E4B}">
                <a14:imgProps xmlns:a14="http://schemas.microsoft.com/office/drawing/2010/main">
                  <a14:imgLayer r:embed="rId11">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626661" y="1637414"/>
            <a:ext cx="1858551" cy="2336163"/>
          </a:xfrm>
          <a:prstGeom prst="rect">
            <a:avLst/>
          </a:prstGeom>
        </p:spPr>
      </p:pic>
    </p:spTree>
  </p:cSld>
  <p:clrMapOvr>
    <a:masterClrMapping/>
  </p:clrMapOvr>
  <p:transition spd="slow" advTm="249728">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DE3C6A-1BCC-7625-2845-695ED4212EE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61D4649-E5A6-F3B4-355B-00BA82C74F8A}"/>
              </a:ext>
            </a:extLst>
          </p:cNvPr>
          <p:cNvSpPr txBox="1"/>
          <p:nvPr/>
        </p:nvSpPr>
        <p:spPr>
          <a:xfrm>
            <a:off x="7315235" y="642519"/>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الفنـــــــــــِّي</a:t>
            </a:r>
          </a:p>
        </p:txBody>
      </p:sp>
      <p:sp>
        <p:nvSpPr>
          <p:cNvPr id="18" name="Rectangle 17">
            <a:extLst>
              <a:ext uri="{FF2B5EF4-FFF2-40B4-BE49-F238E27FC236}">
                <a16:creationId xmlns:a16="http://schemas.microsoft.com/office/drawing/2014/main" id="{F98B3483-8EB7-4DC5-7961-3D32963F1303}"/>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3602FBCD-9E73-FF7C-7B7F-C667DCA20E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EEC142-58D8-9C29-923D-F08B5A890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723A935-4E59-01E0-E971-834F749CCE4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16468384-C5E2-8587-EADB-83EE31D77658}"/>
              </a:ext>
            </a:extLst>
          </p:cNvPr>
          <p:cNvSpPr txBox="1"/>
          <p:nvPr/>
        </p:nvSpPr>
        <p:spPr>
          <a:xfrm>
            <a:off x="4007482" y="1451243"/>
            <a:ext cx="7421651" cy="6300314"/>
          </a:xfrm>
          <a:prstGeom prst="rect">
            <a:avLst/>
          </a:prstGeom>
          <a:noFill/>
        </p:spPr>
        <p:txBody>
          <a:bodyPr wrap="square">
            <a:spAutoFit/>
          </a:bodyPr>
          <a:lstStyle/>
          <a:p>
            <a:pPr lvl="0" algn="just" rtl="1">
              <a:lnSpc>
                <a:spcPct val="107000"/>
              </a:lnSpc>
              <a:spcAft>
                <a:spcPts val="800"/>
              </a:spcAft>
              <a:tabLst>
                <a:tab pos="457200" algn="l"/>
              </a:tabLst>
            </a:pPr>
            <a:r>
              <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rPr>
              <a:t>3</a:t>
            </a: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الموضوعية والحياد</a:t>
            </a:r>
            <a:r>
              <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rPr>
              <a:t>:</a:t>
            </a:r>
          </a:p>
          <a:p>
            <a:pPr lvl="0" algn="just" rtl="1">
              <a:lnSpc>
                <a:spcPct val="107000"/>
              </a:lnSpc>
              <a:spcAft>
                <a:spcPts val="800"/>
              </a:spcAft>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جب على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أن يحكم بعقلانية بعيدًا عن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يول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خصية أو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هواء</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457200"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 : </a:t>
            </a:r>
            <a:r>
              <a:rPr lang="ar-SA" sz="2400" kern="100" dirty="0">
                <a:effectLst/>
                <a:latin typeface="Calibri" panose="020F0502020204030204" pitchFamily="34" charset="0"/>
                <a:ea typeface="Calibri" panose="020F0502020204030204" pitchFamily="34" charset="0"/>
                <a:cs typeface="Arial" panose="020B0604020202020204" pitchFamily="34" charset="0"/>
              </a:rPr>
              <a:t>لا يمدح الناقد فنانًا لأنه مشهور، بل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حكم على جودة العمل فقط</a:t>
            </a:r>
            <a:r>
              <a:rPr lang="ar-DZ" sz="2400" kern="100" dirty="0">
                <a:latin typeface="Calibri" panose="020F0502020204030204" pitchFamily="34" charset="0"/>
                <a:ea typeface="Calibri" panose="020F0502020204030204" pitchFamily="34" charset="0"/>
                <a:cs typeface="Arial" panose="020B0604020202020204" pitchFamily="34" charset="0"/>
              </a:rPr>
              <a:t> </a:t>
            </a:r>
          </a:p>
          <a:p>
            <a:pPr marL="457200" algn="just" rtl="1">
              <a:lnSpc>
                <a:spcPct val="107000"/>
              </a:lnSpc>
              <a:spcAft>
                <a:spcPts val="800"/>
              </a:spcAft>
              <a:buNone/>
            </a:pP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4-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المعرفة الفنية والثقافية</a:t>
            </a: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متلاك</a:t>
            </a:r>
            <a:r>
              <a:rPr lang="ar-SA" sz="2400" kern="100" dirty="0">
                <a:effectLst/>
                <a:latin typeface="Calibri" panose="020F0502020204030204" pitchFamily="34" charset="0"/>
                <a:ea typeface="Calibri" panose="020F0502020204030204" pitchFamily="34" charset="0"/>
                <a:cs typeface="Arial" panose="020B0604020202020204" pitchFamily="34" charset="0"/>
              </a:rPr>
              <a:t> خلفية واسعة عن المدارس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التاريخ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وأساليب الفنانين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b="1" dirty="0"/>
          </a:p>
          <a:p>
            <a:pPr algn="just" rtl="1"/>
            <a:r>
              <a:rPr lang="ar-DZ" sz="2400" b="1" dirty="0"/>
              <a:t>مثال </a:t>
            </a:r>
            <a:r>
              <a:rPr lang="ar-DZ" sz="2400" dirty="0"/>
              <a:t>:</a:t>
            </a:r>
            <a:r>
              <a:rPr lang="ar-SA" sz="2400" dirty="0"/>
              <a:t>عندما ي</a:t>
            </a:r>
            <a:r>
              <a:rPr lang="ar-DZ" sz="2400" dirty="0"/>
              <a:t>ُ</a:t>
            </a:r>
            <a:r>
              <a:rPr lang="ar-SA" sz="2400" dirty="0"/>
              <a:t>شاه</a:t>
            </a:r>
            <a:r>
              <a:rPr lang="ar-DZ" sz="2400" dirty="0"/>
              <a:t>ِ</a:t>
            </a:r>
            <a:r>
              <a:rPr lang="ar-SA" sz="2400" dirty="0"/>
              <a:t>د الناقد فيلمًا وثائقيًا مثل </a:t>
            </a:r>
            <a:r>
              <a:rPr lang="fr-FR" sz="2400" b="1" dirty="0"/>
              <a:t>"</a:t>
            </a:r>
            <a:r>
              <a:rPr lang="ar-SA" sz="2400" b="1" dirty="0"/>
              <a:t>عمروها</a:t>
            </a:r>
            <a:r>
              <a:rPr lang="fr-FR" sz="2400" b="1" dirty="0"/>
              <a:t>" </a:t>
            </a:r>
            <a:r>
              <a:rPr lang="ar-SA" sz="2400" dirty="0"/>
              <a:t>الذي ي</a:t>
            </a:r>
            <a:r>
              <a:rPr lang="ar-DZ" sz="2400" dirty="0"/>
              <a:t>َ</a:t>
            </a:r>
            <a:r>
              <a:rPr lang="ar-SA" sz="2400" dirty="0"/>
              <a:t>كشف الغ</a:t>
            </a:r>
            <a:r>
              <a:rPr lang="ar-DZ" sz="2400" dirty="0"/>
              <a:t>ِ</a:t>
            </a:r>
            <a:r>
              <a:rPr lang="ar-SA" sz="2400" dirty="0"/>
              <a:t>طاء عن ق</a:t>
            </a:r>
            <a:r>
              <a:rPr lang="ar-DZ" sz="2400" dirty="0"/>
              <a:t>ِ</a:t>
            </a:r>
            <a:r>
              <a:rPr lang="ar-SA" sz="2400" dirty="0" err="1"/>
              <a:t>صة</a:t>
            </a:r>
            <a:r>
              <a:rPr lang="ar-SA" sz="2400" dirty="0"/>
              <a:t> الع</a:t>
            </a:r>
            <a:r>
              <a:rPr lang="ar-DZ" sz="2400" dirty="0"/>
              <a:t>ِ</a:t>
            </a:r>
            <a:r>
              <a:rPr lang="ar-SA" sz="2400" dirty="0"/>
              <a:t>مارة في السعودية وما تضم</a:t>
            </a:r>
            <a:r>
              <a:rPr lang="ar-DZ" sz="2400" dirty="0"/>
              <a:t>َّ</a:t>
            </a:r>
            <a:r>
              <a:rPr lang="ar-SA" sz="2400" dirty="0"/>
              <a:t>نته من م</a:t>
            </a:r>
            <a:r>
              <a:rPr lang="ar-DZ" sz="2400" dirty="0"/>
              <a:t>ُ</a:t>
            </a:r>
            <a:r>
              <a:rPr lang="ar-SA" sz="2400" dirty="0" err="1"/>
              <a:t>تغي</a:t>
            </a:r>
            <a:r>
              <a:rPr lang="ar-DZ" sz="2400" dirty="0"/>
              <a:t>ِّ</a:t>
            </a:r>
            <a:r>
              <a:rPr lang="ar-SA" sz="2400" dirty="0"/>
              <a:t>رات عبر الع</a:t>
            </a:r>
            <a:r>
              <a:rPr lang="ar-DZ" sz="2400" dirty="0"/>
              <a:t>ُ</a:t>
            </a:r>
            <a:r>
              <a:rPr lang="ar-SA" sz="2400" dirty="0"/>
              <a:t>قود، ي</a:t>
            </a:r>
            <a:r>
              <a:rPr lang="ar-DZ" sz="2400" dirty="0"/>
              <a:t>َ</a:t>
            </a:r>
            <a:r>
              <a:rPr lang="ar-SA" sz="2400" dirty="0"/>
              <a:t>تمكّ</a:t>
            </a:r>
            <a:r>
              <a:rPr lang="ar-DZ" sz="2400" dirty="0"/>
              <a:t>َ</a:t>
            </a:r>
            <a:r>
              <a:rPr lang="ar-SA" sz="2400" dirty="0"/>
              <a:t>ن من فهم ع</a:t>
            </a:r>
            <a:r>
              <a:rPr lang="ar-DZ" sz="2400" dirty="0"/>
              <a:t>ُ</a:t>
            </a:r>
            <a:r>
              <a:rPr lang="ar-SA" sz="2400" dirty="0"/>
              <a:t>مقه ودلالاته الثقافية</a:t>
            </a:r>
            <a:r>
              <a:rPr lang="ar-DZ" sz="2400" dirty="0"/>
              <a:t>،</a:t>
            </a:r>
            <a:r>
              <a:rPr lang="ar-SA" sz="2400" dirty="0"/>
              <a:t> لأن</a:t>
            </a:r>
            <a:r>
              <a:rPr lang="ar-DZ" sz="2400" dirty="0"/>
              <a:t>َّ</a:t>
            </a:r>
            <a:r>
              <a:rPr lang="ar-SA" sz="2400" dirty="0"/>
              <a:t>ه يمتلك معرفة بتاريخ الع</a:t>
            </a:r>
            <a:r>
              <a:rPr lang="ar-DZ" sz="2400" dirty="0"/>
              <a:t>ِ</a:t>
            </a:r>
            <a:r>
              <a:rPr lang="ar-SA" sz="2400" dirty="0"/>
              <a:t>مارة الم</a:t>
            </a:r>
            <a:r>
              <a:rPr lang="ar-DZ" sz="2400" dirty="0"/>
              <a:t>َ</a:t>
            </a:r>
            <a:r>
              <a:rPr lang="ar-SA" sz="2400" dirty="0"/>
              <a:t>حلية وتأثيرها ال</a:t>
            </a:r>
            <a:r>
              <a:rPr lang="ar-DZ" sz="2400" dirty="0"/>
              <a:t>إِ</a:t>
            </a:r>
            <a:r>
              <a:rPr lang="ar-SA" sz="2400" dirty="0" err="1"/>
              <a:t>جتماعي</a:t>
            </a:r>
            <a:r>
              <a:rPr lang="ar-SA" sz="2400" dirty="0"/>
              <a:t> والجمالي. في</a:t>
            </a:r>
            <a:r>
              <a:rPr lang="ar-DZ" sz="2400" dirty="0"/>
              <a:t>ُ</a:t>
            </a:r>
            <a:r>
              <a:rPr lang="ar-SA" sz="2400" dirty="0"/>
              <a:t>درك أن</a:t>
            </a:r>
            <a:r>
              <a:rPr lang="ar-DZ" sz="2400" dirty="0"/>
              <a:t>َّ</a:t>
            </a:r>
            <a:r>
              <a:rPr lang="ar-SA" sz="2400" dirty="0"/>
              <a:t> العمل لا يهدف فقط إلى توثيق المباني، بل إلى إبراز الهوية المعمارية السعودية </a:t>
            </a:r>
            <a:r>
              <a:rPr lang="ar-SA" sz="2400" dirty="0" err="1"/>
              <a:t>وت</a:t>
            </a:r>
            <a:r>
              <a:rPr lang="ar-DZ" sz="2400" dirty="0"/>
              <a:t>َ</a:t>
            </a:r>
            <a:r>
              <a:rPr lang="ar-SA" sz="2400" dirty="0"/>
              <a:t>طو</a:t>
            </a:r>
            <a:r>
              <a:rPr lang="ar-DZ" sz="2400" dirty="0"/>
              <a:t>ُّ</a:t>
            </a:r>
            <a:r>
              <a:rPr lang="ar-SA" sz="2400" dirty="0"/>
              <a:t>رها عبر الزمن، م</a:t>
            </a:r>
            <a:r>
              <a:rPr lang="ar-DZ" sz="2400" dirty="0"/>
              <a:t>ُ</a:t>
            </a:r>
            <a:r>
              <a:rPr lang="ar-SA" sz="2400" dirty="0" err="1"/>
              <a:t>ستعينًا</a:t>
            </a:r>
            <a:r>
              <a:rPr lang="ar-SA" sz="2400" dirty="0"/>
              <a:t> بأساليب سردية وبصرية تعبّر عن العلاقة بين الإنسان والمكان</a:t>
            </a:r>
            <a:r>
              <a:rPr lang="fr-FR" sz="2400" dirty="0"/>
              <a:t>.</a:t>
            </a:r>
          </a:p>
          <a:p>
            <a:pPr algn="r"/>
            <a:endParaRPr lang="ar-DZ" sz="2400" dirty="0"/>
          </a:p>
          <a:p>
            <a:pPr algn="just"/>
            <a:r>
              <a:rPr lang="ar-DZ" sz="2400" dirty="0"/>
              <a:t>        </a:t>
            </a:r>
            <a:endParaRPr lang="fr-FR" sz="2400" dirty="0"/>
          </a:p>
          <a:p>
            <a:pPr algn="just">
              <a:buNone/>
            </a:pPr>
            <a:endParaRPr lang="fr-FR" sz="2400" dirty="0"/>
          </a:p>
        </p:txBody>
      </p:sp>
      <p:pic>
        <p:nvPicPr>
          <p:cNvPr id="5" name="Image 4">
            <a:extLst>
              <a:ext uri="{FF2B5EF4-FFF2-40B4-BE49-F238E27FC236}">
                <a16:creationId xmlns:a16="http://schemas.microsoft.com/office/drawing/2014/main" id="{221AD60D-7B76-D254-2A2B-DE3ED9A2BA8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1267" y="1281780"/>
            <a:ext cx="2535447" cy="4683077"/>
          </a:xfrm>
          <a:prstGeom prst="rect">
            <a:avLst/>
          </a:prstGeom>
          <a:ln>
            <a:noFill/>
          </a:ln>
          <a:effectLst>
            <a:outerShdw blurRad="292100" dist="139700" dir="2700000" algn="tl" rotWithShape="0">
              <a:srgbClr val="333333">
                <a:alpha val="65000"/>
              </a:srgbClr>
            </a:outerShdw>
          </a:effectLst>
        </p:spPr>
      </p:pic>
      <p:sp>
        <p:nvSpPr>
          <p:cNvPr id="10" name="ZoneTexte 9">
            <a:extLst>
              <a:ext uri="{FF2B5EF4-FFF2-40B4-BE49-F238E27FC236}">
                <a16:creationId xmlns:a16="http://schemas.microsoft.com/office/drawing/2014/main" id="{2E353874-16F9-21D2-4FB5-FF4DA2437F79}"/>
              </a:ext>
            </a:extLst>
          </p:cNvPr>
          <p:cNvSpPr txBox="1"/>
          <p:nvPr/>
        </p:nvSpPr>
        <p:spPr>
          <a:xfrm>
            <a:off x="503483" y="6152739"/>
            <a:ext cx="6097604" cy="400110"/>
          </a:xfrm>
          <a:prstGeom prst="rect">
            <a:avLst/>
          </a:prstGeom>
          <a:noFill/>
        </p:spPr>
        <p:txBody>
          <a:bodyPr wrap="square">
            <a:spAutoFit/>
          </a:bodyPr>
          <a:lstStyle/>
          <a:p>
            <a:r>
              <a:rPr lang="fr-FR" sz="2000" b="1" dirty="0"/>
              <a:t>https://h1.nu/1hV6K</a:t>
            </a:r>
          </a:p>
        </p:txBody>
      </p:sp>
    </p:spTree>
    <p:extLst>
      <p:ext uri="{BB962C8B-B14F-4D97-AF65-F5344CB8AC3E}">
        <p14:creationId xmlns:p14="http://schemas.microsoft.com/office/powerpoint/2010/main" val="1100759037"/>
      </p:ext>
    </p:extLst>
  </p:cSld>
  <p:clrMapOvr>
    <a:masterClrMapping/>
  </p:clrMapOvr>
  <p:transition spd="slow" advTm="249728">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A9541-7B3E-0173-98E8-47C1C22D17E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D421AF6-5560-861A-BE44-3DFFDF086AED}"/>
              </a:ext>
            </a:extLst>
          </p:cNvPr>
          <p:cNvSpPr txBox="1"/>
          <p:nvPr/>
        </p:nvSpPr>
        <p:spPr>
          <a:xfrm>
            <a:off x="7215610" y="568956"/>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أسس النقد الفنـــــــــــِّي</a:t>
            </a:r>
          </a:p>
        </p:txBody>
      </p:sp>
      <p:sp>
        <p:nvSpPr>
          <p:cNvPr id="18" name="Rectangle 17">
            <a:extLst>
              <a:ext uri="{FF2B5EF4-FFF2-40B4-BE49-F238E27FC236}">
                <a16:creationId xmlns:a16="http://schemas.microsoft.com/office/drawing/2014/main" id="{5D2B9E4C-467D-85B7-0BA9-E03A4DD5F83A}"/>
              </a:ext>
            </a:extLst>
          </p:cNvPr>
          <p:cNvSpPr/>
          <p:nvPr/>
        </p:nvSpPr>
        <p:spPr>
          <a:xfrm>
            <a:off x="6484050" y="59208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29" name="Rectangle 28">
            <a:extLst>
              <a:ext uri="{FF2B5EF4-FFF2-40B4-BE49-F238E27FC236}">
                <a16:creationId xmlns:a16="http://schemas.microsoft.com/office/drawing/2014/main" id="{6B1F3D0B-343F-D594-C038-677E4DD580C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95A478-AD2F-9AD3-C6FA-76B817AF58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87B123E-F3EE-DF5F-FEF7-4ADC66FBC2B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F57CE07-CF2D-52C1-A575-8097B0040825}"/>
              </a:ext>
            </a:extLst>
          </p:cNvPr>
          <p:cNvSpPr txBox="1"/>
          <p:nvPr/>
        </p:nvSpPr>
        <p:spPr>
          <a:xfrm>
            <a:off x="5226420" y="1553196"/>
            <a:ext cx="6103088" cy="4941033"/>
          </a:xfrm>
          <a:prstGeom prst="rect">
            <a:avLst/>
          </a:prstGeom>
          <a:noFill/>
        </p:spPr>
        <p:txBody>
          <a:bodyPr wrap="square">
            <a:spAutoFit/>
          </a:bodyPr>
          <a:lstStyle/>
          <a:p>
            <a:pPr lvl="0" algn="just" rtl="1">
              <a:lnSpc>
                <a:spcPct val="107000"/>
              </a:lnSpc>
              <a:spcAft>
                <a:spcPts val="800"/>
              </a:spcAft>
              <a:tabLst>
                <a:tab pos="4572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5-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المنهجية العلمية:</a:t>
            </a:r>
            <a:endPar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DZ" sz="2400" kern="100" dirty="0">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تباع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طوات</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منظ</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(وصف – تحليل – تفسير – تقييم)</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457200"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مثال: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الناقد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لوحة، ثم 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حلل عناصرها، ثم يفسّر معناها، وأخيرًا يقيّم قيمتها الفنية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lvl="0" algn="just" rtl="1">
              <a:lnSpc>
                <a:spcPct val="107000"/>
              </a:lnSpc>
              <a:spcAft>
                <a:spcPts val="800"/>
              </a:spcAft>
              <a:tabLst>
                <a:tab pos="457200" algn="l"/>
              </a:tabLst>
            </a:pP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6-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الصدق والدقة في الحكم</a:t>
            </a:r>
            <a:r>
              <a:rPr lang="ar-DZ"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أن يكون التقييم مبنيًّا على تحليل واقعي لا على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نطباع</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السريع أو العاطفة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     مثال : </a:t>
            </a:r>
            <a:r>
              <a:rPr lang="ar-DZ" sz="2400" kern="100" dirty="0">
                <a:effectLst/>
                <a:latin typeface="Calibri" panose="020F0502020204030204" pitchFamily="34" charset="0"/>
                <a:ea typeface="Calibri" panose="020F0502020204030204" pitchFamily="34" charset="0"/>
                <a:cs typeface="Arial" panose="020B0604020202020204" pitchFamily="34" charset="0"/>
              </a:rPr>
              <a:t>ل</a:t>
            </a:r>
            <a:r>
              <a:rPr lang="ar-SA" sz="2400" kern="100" dirty="0">
                <a:effectLst/>
                <a:latin typeface="Calibri" panose="020F0502020204030204" pitchFamily="34" charset="0"/>
                <a:ea typeface="Calibri" panose="020F0502020204030204" pitchFamily="34" charset="0"/>
                <a:cs typeface="Arial" panose="020B0604020202020204" pitchFamily="34" charset="0"/>
              </a:rPr>
              <a:t>ا يقول الناقد “اللوحة قبيحة” بل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ختيار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الألوان الباردة جعل المشهد يبدو كئيبًا ومغلقًا</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1800" b="1" kern="100" dirty="0">
                <a:effectLst/>
                <a:latin typeface="Calibri" panose="020F0502020204030204" pitchFamily="34" charset="0"/>
                <a:ea typeface="Calibri" panose="020F0502020204030204" pitchFamily="34" charset="0"/>
                <a:cs typeface="Arial" panose="020B0604020202020204" pitchFamily="34" charset="0"/>
              </a:rPr>
              <a:t> </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Image 4">
            <a:extLst>
              <a:ext uri="{FF2B5EF4-FFF2-40B4-BE49-F238E27FC236}">
                <a16:creationId xmlns:a16="http://schemas.microsoft.com/office/drawing/2014/main" id="{7C0C458B-D603-E13C-43F4-9FE742F3B4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62492" y="1857173"/>
            <a:ext cx="3849956" cy="372492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640309166"/>
      </p:ext>
    </p:extLst>
  </p:cSld>
  <p:clrMapOvr>
    <a:masterClrMapping/>
  </p:clrMapOvr>
  <p:transition spd="slow" advTm="249728">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6631445" y="243640"/>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وظائف النَّقد الفَــــــــــــنِّي</a:t>
            </a:r>
          </a:p>
        </p:txBody>
      </p:sp>
      <p:sp>
        <p:nvSpPr>
          <p:cNvPr id="29" name="Rectangle 28">
            <a:extLst>
              <a:ext uri="{FF2B5EF4-FFF2-40B4-BE49-F238E27FC236}">
                <a16:creationId xmlns:a16="http://schemas.microsoft.com/office/drawing/2014/main" id="{0AE18821-FBC9-9A43-F7B3-ECCF1EF6300E}"/>
              </a:ext>
            </a:extLst>
          </p:cNvPr>
          <p:cNvSpPr/>
          <p:nvPr/>
        </p:nvSpPr>
        <p:spPr>
          <a:xfrm flipV="1">
            <a:off x="2328467" y="594837"/>
            <a:ext cx="36470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45724942-C39A-845B-D8C0-32692E020A88}"/>
              </a:ext>
            </a:extLst>
          </p:cNvPr>
          <p:cNvSpPr/>
          <p:nvPr/>
        </p:nvSpPr>
        <p:spPr>
          <a:xfrm>
            <a:off x="5897251" y="33865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graphicFrame>
        <p:nvGraphicFramePr>
          <p:cNvPr id="2" name="Tableau 1">
            <a:extLst>
              <a:ext uri="{FF2B5EF4-FFF2-40B4-BE49-F238E27FC236}">
                <a16:creationId xmlns:a16="http://schemas.microsoft.com/office/drawing/2014/main" id="{E2553EBB-FF6F-60AB-30DA-B97890B97358}"/>
              </a:ext>
            </a:extLst>
          </p:cNvPr>
          <p:cNvGraphicFramePr>
            <a:graphicFrameLocks noGrp="1"/>
          </p:cNvGraphicFramePr>
          <p:nvPr>
            <p:extLst>
              <p:ext uri="{D42A27DB-BD31-4B8C-83A1-F6EECF244321}">
                <p14:modId xmlns:p14="http://schemas.microsoft.com/office/powerpoint/2010/main" val="925635024"/>
              </p:ext>
            </p:extLst>
          </p:nvPr>
        </p:nvGraphicFramePr>
        <p:xfrm>
          <a:off x="1148314" y="1294427"/>
          <a:ext cx="10462437" cy="5224920"/>
        </p:xfrm>
        <a:graphic>
          <a:graphicData uri="http://schemas.openxmlformats.org/drawingml/2006/table">
            <a:tbl>
              <a:tblPr firstRow="1" firstCol="1" bandRow="1">
                <a:tableStyleId>{5C22544A-7EE6-4342-B048-85BDC9FD1C3A}</a:tableStyleId>
              </a:tblPr>
              <a:tblGrid>
                <a:gridCol w="3680657">
                  <a:extLst>
                    <a:ext uri="{9D8B030D-6E8A-4147-A177-3AD203B41FA5}">
                      <a16:colId xmlns:a16="http://schemas.microsoft.com/office/drawing/2014/main" val="4060947259"/>
                    </a:ext>
                  </a:extLst>
                </a:gridCol>
                <a:gridCol w="4182115">
                  <a:extLst>
                    <a:ext uri="{9D8B030D-6E8A-4147-A177-3AD203B41FA5}">
                      <a16:colId xmlns:a16="http://schemas.microsoft.com/office/drawing/2014/main" val="4279030343"/>
                    </a:ext>
                  </a:extLst>
                </a:gridCol>
                <a:gridCol w="2599665">
                  <a:extLst>
                    <a:ext uri="{9D8B030D-6E8A-4147-A177-3AD203B41FA5}">
                      <a16:colId xmlns:a16="http://schemas.microsoft.com/office/drawing/2014/main" val="4039151473"/>
                    </a:ext>
                  </a:extLst>
                </a:gridCol>
              </a:tblGrid>
              <a:tr h="210610">
                <a:tc>
                  <a:txBody>
                    <a:bodyPr/>
                    <a:lstStyle/>
                    <a:p>
                      <a:pPr algn="ctr" rtl="1">
                        <a:lnSpc>
                          <a:spcPct val="107000"/>
                        </a:lnSpc>
                        <a:spcAft>
                          <a:spcPts val="800"/>
                        </a:spcAft>
                        <a:buNone/>
                      </a:pPr>
                      <a:r>
                        <a:rPr lang="ar-SA" sz="2000" kern="100">
                          <a:effectLst/>
                        </a:rPr>
                        <a:t>مثال عملي</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a:effectLst/>
                        </a:rPr>
                        <a:t>الشرح</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a:effectLst/>
                        </a:rPr>
                        <a:t>الوظيفة</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928264231"/>
                  </a:ext>
                </a:extLst>
              </a:tr>
              <a:tr h="661494">
                <a:tc>
                  <a:txBody>
                    <a:bodyPr/>
                    <a:lstStyle/>
                    <a:p>
                      <a:pPr algn="ctr" rtl="1">
                        <a:lnSpc>
                          <a:spcPct val="107000"/>
                        </a:lnSpc>
                        <a:spcAft>
                          <a:spcPts val="800"/>
                        </a:spcAft>
                        <a:buNone/>
                      </a:pPr>
                      <a:r>
                        <a:rPr lang="ar-SA" sz="2000" kern="100">
                          <a:effectLst/>
                        </a:rPr>
                        <a:t>بعد مراجعة معرض فني، يكتب الناقد أن الفنان “بحاجة إلى مزيد من الانسجام بين اللون والخط”، مما يدفعه للتحسين في أعماله القادمة</a:t>
                      </a:r>
                      <a:r>
                        <a:rPr lang="fr-FR" sz="2000" kern="100">
                          <a:effectLst/>
                        </a:rPr>
                        <a:t>.</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a:effectLst/>
                        </a:rPr>
                        <a:t>النقد البنّاء يساعد الفنان على التطور</a:t>
                      </a:r>
                      <a:r>
                        <a:rPr lang="fr-FR" sz="2000" kern="100">
                          <a:effectLst/>
                        </a:rPr>
                        <a:t>.</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dirty="0">
                          <a:effectLst/>
                        </a:rPr>
                        <a:t>توجيه الفنانين</a:t>
                      </a:r>
                      <a:endParaRPr lang="fr-FR" sz="2000" b="1"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3741046495"/>
                  </a:ext>
                </a:extLst>
              </a:tr>
              <a:tr h="808963">
                <a:tc>
                  <a:txBody>
                    <a:bodyPr/>
                    <a:lstStyle/>
                    <a:p>
                      <a:pPr algn="ctr" rtl="1">
                        <a:lnSpc>
                          <a:spcPct val="107000"/>
                        </a:lnSpc>
                        <a:spcAft>
                          <a:spcPts val="800"/>
                        </a:spcAft>
                        <a:buNone/>
                      </a:pPr>
                      <a:r>
                        <a:rPr lang="ar-SA" sz="2000" kern="100" dirty="0">
                          <a:effectLst/>
                        </a:rPr>
                        <a:t>تعليم الناس كيفية فهم الفنون</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dirty="0">
                          <a:effectLst/>
                        </a:rPr>
                        <a:t>مقال نقدي يشرح رموز الألوان في اللوحات التجريدية يجعل الجمهور يتذوق الفن التجريدي أكثر</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a:effectLst/>
                        </a:rPr>
                        <a:t>تثقيف الجمهور</a:t>
                      </a:r>
                      <a:endParaRPr lang="fr-FR" sz="2000" b="1"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2403541198"/>
                  </a:ext>
                </a:extLst>
              </a:tr>
              <a:tr h="661494">
                <a:tc>
                  <a:txBody>
                    <a:bodyPr/>
                    <a:lstStyle/>
                    <a:p>
                      <a:pPr algn="ctr" rtl="1">
                        <a:lnSpc>
                          <a:spcPct val="107000"/>
                        </a:lnSpc>
                        <a:spcAft>
                          <a:spcPts val="800"/>
                        </a:spcAft>
                        <a:buNone/>
                      </a:pPr>
                      <a:r>
                        <a:rPr lang="ar-SA" sz="2000" kern="100">
                          <a:effectLst/>
                        </a:rPr>
                        <a:t>إبراز القيمة الفنية للعمل</a:t>
                      </a:r>
                      <a:r>
                        <a:rPr lang="fr-FR" sz="2000" kern="100">
                          <a:effectLst/>
                        </a:rPr>
                        <a:t>.</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dirty="0">
                          <a:effectLst/>
                        </a:rPr>
                        <a:t>في مهرجان سينمائي، يقيّم النقاد الأفلام، ويمنحون جوائز للأعمال المتميزة فنيًا</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dirty="0">
                          <a:effectLst/>
                        </a:rPr>
                        <a:t>تقييم ال</a:t>
                      </a:r>
                      <a:r>
                        <a:rPr lang="ar-DZ" sz="2000" b="1" kern="100" dirty="0">
                          <a:effectLst/>
                        </a:rPr>
                        <a:t>إِ</a:t>
                      </a:r>
                      <a:r>
                        <a:rPr lang="ar-SA" sz="2000" b="1" kern="100" dirty="0">
                          <a:effectLst/>
                        </a:rPr>
                        <a:t>نتاج الفني</a:t>
                      </a:r>
                      <a:endParaRPr lang="fr-FR" sz="2000" b="1"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559487906"/>
                  </a:ext>
                </a:extLst>
              </a:tr>
              <a:tr h="661494">
                <a:tc>
                  <a:txBody>
                    <a:bodyPr/>
                    <a:lstStyle/>
                    <a:p>
                      <a:pPr algn="ctr" rtl="1">
                        <a:lnSpc>
                          <a:spcPct val="107000"/>
                        </a:lnSpc>
                        <a:spcAft>
                          <a:spcPts val="800"/>
                        </a:spcAft>
                        <a:buNone/>
                      </a:pPr>
                      <a:r>
                        <a:rPr lang="ar-SA" sz="2000" kern="100">
                          <a:effectLst/>
                        </a:rPr>
                        <a:t>تسجيل المراحل الفنية المختلفة</a:t>
                      </a:r>
                      <a:r>
                        <a:rPr lang="fr-FR" sz="2000" kern="100">
                          <a:effectLst/>
                        </a:rPr>
                        <a:t>.</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dirty="0">
                          <a:effectLst/>
                        </a:rPr>
                        <a:t>كتاب نقدي يدرس تطور الفن الجزائري الحديث يوثق التحولات الفنية عبر العقود</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a:effectLst/>
                        </a:rPr>
                        <a:t>توثيق الحركة الفنية</a:t>
                      </a:r>
                      <a:endParaRPr lang="fr-FR" sz="2000" b="1"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3779985174"/>
                  </a:ext>
                </a:extLst>
              </a:tr>
              <a:tr h="665731">
                <a:tc>
                  <a:txBody>
                    <a:bodyPr/>
                    <a:lstStyle/>
                    <a:p>
                      <a:pPr algn="ctr" rtl="1">
                        <a:lnSpc>
                          <a:spcPct val="107000"/>
                        </a:lnSpc>
                        <a:spcAft>
                          <a:spcPts val="800"/>
                        </a:spcAft>
                        <a:buNone/>
                      </a:pPr>
                      <a:r>
                        <a:rPr lang="ar-SA" sz="2000" kern="100">
                          <a:effectLst/>
                        </a:rPr>
                        <a:t>إثارة النقاش حول الجمال والفكر</a:t>
                      </a:r>
                      <a:r>
                        <a:rPr lang="fr-FR" sz="2000" kern="100">
                          <a:effectLst/>
                        </a:rPr>
                        <a:t>.</a:t>
                      </a:r>
                      <a:endParaRPr lang="fr-FR" sz="2000"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dirty="0">
                          <a:effectLst/>
                        </a:rPr>
                        <a:t>مقال نقدي حول فيلم جدلي يفتح حوارًا حول حرية التعبير في السينما</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a:effectLst/>
                        </a:rPr>
                        <a:t>إغناء الحوار الثقافي</a:t>
                      </a:r>
                      <a:endParaRPr lang="fr-FR" sz="2000" b="1" kern="10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2792316867"/>
                  </a:ext>
                </a:extLst>
              </a:tr>
              <a:tr h="804726">
                <a:tc>
                  <a:txBody>
                    <a:bodyPr/>
                    <a:lstStyle/>
                    <a:p>
                      <a:pPr algn="ctr" rtl="1">
                        <a:lnSpc>
                          <a:spcPct val="107000"/>
                        </a:lnSpc>
                        <a:spcAft>
                          <a:spcPts val="800"/>
                        </a:spcAft>
                        <a:buNone/>
                      </a:pPr>
                      <a:r>
                        <a:rPr lang="ar-SA" sz="2000" kern="100" dirty="0">
                          <a:effectLst/>
                        </a:rPr>
                        <a:t>كشف الأعمال الضعيفة أو المسيئة</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kern="100" dirty="0">
                          <a:effectLst/>
                        </a:rPr>
                        <a:t>ناقد فني يكتب ضد الأعمال التي تستخدم الفن لتشويه قيم المجتمع أو نشر السطحية</a:t>
                      </a:r>
                      <a:r>
                        <a:rPr lang="fr-FR" sz="2000" kern="100" dirty="0">
                          <a:effectLst/>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tc>
                  <a:txBody>
                    <a:bodyPr/>
                    <a:lstStyle/>
                    <a:p>
                      <a:pPr algn="ctr" rtl="1">
                        <a:lnSpc>
                          <a:spcPct val="107000"/>
                        </a:lnSpc>
                        <a:spcAft>
                          <a:spcPts val="800"/>
                        </a:spcAft>
                        <a:buNone/>
                      </a:pPr>
                      <a:r>
                        <a:rPr lang="ar-SA" sz="2000" b="1" kern="100" dirty="0">
                          <a:effectLst/>
                        </a:rPr>
                        <a:t>حماية الذوق العام</a:t>
                      </a:r>
                      <a:endParaRPr lang="fr-FR" sz="2000" b="1" kern="100" dirty="0">
                        <a:effectLst/>
                        <a:latin typeface="Calibri" panose="020F0502020204030204" pitchFamily="34" charset="0"/>
                        <a:ea typeface="Calibri" panose="020F0502020204030204" pitchFamily="34" charset="0"/>
                        <a:cs typeface="Arial" panose="020B0604020202020204" pitchFamily="34" charset="0"/>
                      </a:endParaRPr>
                    </a:p>
                  </a:txBody>
                  <a:tcPr marL="6181" marR="6181" marT="6181" marB="6181" anchor="ctr"/>
                </a:tc>
                <a:extLst>
                  <a:ext uri="{0D108BD9-81ED-4DB2-BD59-A6C34878D82A}">
                    <a16:rowId xmlns:a16="http://schemas.microsoft.com/office/drawing/2014/main" val="4039057003"/>
                  </a:ext>
                </a:extLst>
              </a:tr>
            </a:tbl>
          </a:graphicData>
        </a:graphic>
      </p:graphicFrame>
    </p:spTree>
    <p:extLst>
      <p:ext uri="{BB962C8B-B14F-4D97-AF65-F5344CB8AC3E}">
        <p14:creationId xmlns:p14="http://schemas.microsoft.com/office/powerpoint/2010/main" val="2031607369"/>
      </p:ext>
    </p:extLst>
  </p:cSld>
  <p:clrMapOvr>
    <a:masterClrMapping/>
  </p:clrMapOvr>
  <p:transition spd="slow" advTm="276096">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19863-1382-6DC9-F07D-699801D47BE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F54F702-9C91-0F7F-0F04-19E93A80D8B5}"/>
              </a:ext>
            </a:extLst>
          </p:cNvPr>
          <p:cNvSpPr/>
          <p:nvPr/>
        </p:nvSpPr>
        <p:spPr>
          <a:xfrm>
            <a:off x="2254039" y="480189"/>
            <a:ext cx="40723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866451-1BC3-7190-B760-D0F812257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CBDF7F1-8E61-5E4E-EB69-44F6308CAF4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A65FFC41-55F1-CC1D-986F-BB824C97A94A}"/>
              </a:ext>
            </a:extLst>
          </p:cNvPr>
          <p:cNvSpPr txBox="1"/>
          <p:nvPr/>
        </p:nvSpPr>
        <p:spPr>
          <a:xfrm>
            <a:off x="1358267" y="1760040"/>
            <a:ext cx="9605539" cy="3693319"/>
          </a:xfrm>
          <a:prstGeom prst="rect">
            <a:avLst/>
          </a:prstGeom>
          <a:noFill/>
        </p:spPr>
        <p:txBody>
          <a:bodyPr wrap="square" rtlCol="0">
            <a:spAutoFit/>
          </a:bodyPr>
          <a:lstStyle/>
          <a:p>
            <a:pPr algn="just" rtl="1"/>
            <a:r>
              <a:rPr lang="ar-EG" sz="2600" dirty="0">
                <a:latin typeface="Alexandria" charset="0"/>
              </a:rPr>
              <a:t>يرى </a:t>
            </a:r>
            <a:r>
              <a:rPr lang="ar-EG" sz="2600" b="1" dirty="0">
                <a:latin typeface="Alexandria" charset="0"/>
              </a:rPr>
              <a:t>إدموند فيلدمان </a:t>
            </a:r>
            <a:r>
              <a:rPr lang="ar-EG" sz="2600" dirty="0">
                <a:latin typeface="Alexandria" charset="0"/>
              </a:rPr>
              <a:t>بأن مرح</a:t>
            </a:r>
            <a:r>
              <a:rPr lang="ar-DZ" sz="2600" dirty="0">
                <a:latin typeface="Alexandria" charset="0"/>
              </a:rPr>
              <a:t>ل</a:t>
            </a:r>
            <a:r>
              <a:rPr lang="ar-EG" sz="2600" dirty="0">
                <a:latin typeface="Alexandria" charset="0"/>
              </a:rPr>
              <a:t>ة الوصف هي بدرجة أولى عملية مسح بصري يتم</a:t>
            </a:r>
            <a:r>
              <a:rPr lang="ar-DZ" sz="2600" dirty="0">
                <a:latin typeface="Alexandria" charset="0"/>
              </a:rPr>
              <a:t>ُّ</a:t>
            </a:r>
            <a:r>
              <a:rPr lang="ar-EG" sz="2600" dirty="0">
                <a:latin typeface="Alexandria" charset="0"/>
              </a:rPr>
              <a:t> من خلالها</a:t>
            </a:r>
            <a:r>
              <a:rPr lang="ar-DZ" sz="2600" dirty="0">
                <a:latin typeface="Alexandria" charset="0"/>
              </a:rPr>
              <a:t>،</a:t>
            </a:r>
            <a:r>
              <a:rPr lang="ar-EG" sz="2600" dirty="0">
                <a:latin typeface="Alexandria" charset="0"/>
              </a:rPr>
              <a:t> توثيق بطاقة</a:t>
            </a:r>
            <a:r>
              <a:rPr lang="ar-DZ" sz="2600" dirty="0">
                <a:latin typeface="Alexandria" charset="0"/>
              </a:rPr>
              <a:t> </a:t>
            </a:r>
            <a:r>
              <a:rPr lang="ar-EG" sz="2600" dirty="0">
                <a:latin typeface="Alexandria" charset="0"/>
              </a:rPr>
              <a:t>فنية عن كافة عناصر العمل الفن</a:t>
            </a:r>
            <a:r>
              <a:rPr lang="ar-DZ" sz="2600" dirty="0">
                <a:latin typeface="Alexandria" charset="0"/>
              </a:rPr>
              <a:t>ِّ</a:t>
            </a:r>
            <a:r>
              <a:rPr lang="ar-EG" sz="2600" dirty="0">
                <a:latin typeface="Alexandria" charset="0"/>
              </a:rPr>
              <a:t>ي</a:t>
            </a:r>
            <a:r>
              <a:rPr lang="ar-DZ" sz="2600" dirty="0">
                <a:latin typeface="Alexandria" charset="0"/>
              </a:rPr>
              <a:t>،</a:t>
            </a:r>
            <a:r>
              <a:rPr lang="ar-EG" sz="2600" dirty="0">
                <a:latin typeface="Alexandria" charset="0"/>
              </a:rPr>
              <a:t> بما في ذلك ل</a:t>
            </a:r>
            <a:r>
              <a:rPr lang="ar-DZ" sz="2600" dirty="0">
                <a:latin typeface="Alexandria" charset="0"/>
              </a:rPr>
              <a:t>َ</a:t>
            </a:r>
            <a:r>
              <a:rPr lang="ar-EG" sz="2600" dirty="0">
                <a:latin typeface="Alexandria" charset="0"/>
              </a:rPr>
              <a:t>مح</a:t>
            </a:r>
            <a:r>
              <a:rPr lang="ar-DZ" sz="2600" dirty="0">
                <a:latin typeface="Alexandria" charset="0"/>
              </a:rPr>
              <a:t>َ</a:t>
            </a:r>
            <a:r>
              <a:rPr lang="ar-EG" sz="2600" dirty="0">
                <a:latin typeface="Alexandria" charset="0"/>
              </a:rPr>
              <a:t>ة عن صاحب العمل </a:t>
            </a:r>
            <a:r>
              <a:rPr lang="ar-EG" sz="2600" dirty="0" err="1">
                <a:latin typeface="Alexandria" charset="0"/>
              </a:rPr>
              <a:t>وت</a:t>
            </a:r>
            <a:r>
              <a:rPr lang="ar-DZ" sz="2600" dirty="0">
                <a:latin typeface="Alexandria" charset="0"/>
              </a:rPr>
              <a:t>َ</a:t>
            </a:r>
            <a:r>
              <a:rPr lang="ar-EG" sz="2600" dirty="0" err="1">
                <a:latin typeface="Alexandria" charset="0"/>
              </a:rPr>
              <a:t>وج</a:t>
            </a:r>
            <a:r>
              <a:rPr lang="ar-DZ" sz="2600" dirty="0">
                <a:latin typeface="Alexandria" charset="0"/>
              </a:rPr>
              <a:t>ُّ</a:t>
            </a:r>
            <a:r>
              <a:rPr lang="ar-EG" sz="2600" dirty="0">
                <a:latin typeface="Alexandria" charset="0"/>
              </a:rPr>
              <a:t>ه</a:t>
            </a:r>
            <a:r>
              <a:rPr lang="ar-DZ" sz="2600" dirty="0">
                <a:latin typeface="Alexandria" charset="0"/>
              </a:rPr>
              <a:t>ِ</a:t>
            </a:r>
            <a:r>
              <a:rPr lang="ar-EG" sz="2600" dirty="0">
                <a:latin typeface="Alexandria" charset="0"/>
              </a:rPr>
              <a:t>ه الفني، </a:t>
            </a:r>
            <a:r>
              <a:rPr lang="ar-EG" sz="2600" dirty="0" err="1">
                <a:latin typeface="Alexandria" charset="0"/>
              </a:rPr>
              <a:t>وم</a:t>
            </a:r>
            <a:r>
              <a:rPr lang="ar-DZ" sz="2600" dirty="0">
                <a:latin typeface="Alexandria" charset="0"/>
              </a:rPr>
              <a:t>ِ</a:t>
            </a:r>
            <a:r>
              <a:rPr lang="ar-EG" sz="2600" dirty="0">
                <a:latin typeface="Alexandria" charset="0"/>
              </a:rPr>
              <a:t>ن</a:t>
            </a:r>
            <a:r>
              <a:rPr lang="ar-DZ" sz="2600" dirty="0">
                <a:latin typeface="Alexandria" charset="0"/>
              </a:rPr>
              <a:t>َ</a:t>
            </a:r>
            <a:r>
              <a:rPr lang="ar-EG" sz="2600" dirty="0">
                <a:latin typeface="Alexandria" charset="0"/>
              </a:rPr>
              <a:t> الم</a:t>
            </a:r>
            <a:r>
              <a:rPr lang="ar-DZ" sz="2600" dirty="0">
                <a:latin typeface="Alexandria" charset="0"/>
              </a:rPr>
              <a:t>ُ</a:t>
            </a:r>
            <a:r>
              <a:rPr lang="ar-EG" sz="2600" dirty="0">
                <a:latin typeface="Alexandria" charset="0"/>
              </a:rPr>
              <a:t>تعارف عليه أن هذا الوصف يكون م</a:t>
            </a:r>
            <a:r>
              <a:rPr lang="ar-DZ" sz="2600" dirty="0">
                <a:latin typeface="Alexandria" charset="0"/>
              </a:rPr>
              <a:t>ُ</a:t>
            </a:r>
            <a:r>
              <a:rPr lang="ar-EG" sz="2600" dirty="0">
                <a:latin typeface="Alexandria" charset="0"/>
              </a:rPr>
              <a:t>وجز</a:t>
            </a:r>
            <a:r>
              <a:rPr lang="ar-DZ" sz="2600" dirty="0">
                <a:latin typeface="Alexandria" charset="0"/>
              </a:rPr>
              <a:t>ً</a:t>
            </a:r>
            <a:r>
              <a:rPr lang="ar-EG" sz="2600" dirty="0">
                <a:latin typeface="Alexandria" charset="0"/>
              </a:rPr>
              <a:t>ا خ</a:t>
            </a:r>
            <a:r>
              <a:rPr lang="ar-DZ" sz="2600" dirty="0" err="1">
                <a:latin typeface="Alexandria" charset="0"/>
              </a:rPr>
              <a:t>لال</a:t>
            </a:r>
            <a:r>
              <a:rPr lang="ar-DZ" sz="2600" dirty="0">
                <a:latin typeface="Alexandria" charset="0"/>
              </a:rPr>
              <a:t> هذه</a:t>
            </a:r>
            <a:r>
              <a:rPr lang="ar-EG" sz="2600" dirty="0">
                <a:latin typeface="Alexandria" charset="0"/>
              </a:rPr>
              <a:t> المرحلة الدقيقة</a:t>
            </a:r>
            <a:r>
              <a:rPr lang="ar-DZ" sz="2600" dirty="0">
                <a:latin typeface="Alexandria" charset="0"/>
              </a:rPr>
              <a:t>،</a:t>
            </a:r>
            <a:r>
              <a:rPr lang="ar-EG" sz="2600" dirty="0">
                <a:latin typeface="Alexandria" charset="0"/>
              </a:rPr>
              <a:t> التي تتطل</a:t>
            </a:r>
            <a:r>
              <a:rPr lang="ar-DZ" sz="2600" dirty="0">
                <a:latin typeface="Alexandria" charset="0"/>
              </a:rPr>
              <a:t>َّ</a:t>
            </a:r>
            <a:r>
              <a:rPr lang="ar-EG" sz="2600" dirty="0">
                <a:latin typeface="Alexandria" charset="0"/>
              </a:rPr>
              <a:t>ب الح</a:t>
            </a:r>
            <a:r>
              <a:rPr lang="ar-DZ" sz="2600" dirty="0">
                <a:latin typeface="Alexandria" charset="0"/>
              </a:rPr>
              <a:t>َ</a:t>
            </a:r>
            <a:r>
              <a:rPr lang="ar-EG" sz="2600" dirty="0">
                <a:latin typeface="Alexandria" charset="0"/>
              </a:rPr>
              <a:t>ذ</a:t>
            </a:r>
            <a:r>
              <a:rPr lang="ar-DZ" sz="2600" dirty="0">
                <a:latin typeface="Alexandria" charset="0"/>
              </a:rPr>
              <a:t>َ</a:t>
            </a:r>
            <a:r>
              <a:rPr lang="ar-EG" sz="2600" dirty="0">
                <a:latin typeface="Alexandria" charset="0"/>
              </a:rPr>
              <a:t>ر في س</a:t>
            </a:r>
            <a:r>
              <a:rPr lang="ar-DZ" sz="2600" dirty="0">
                <a:latin typeface="Alexandria" charset="0"/>
              </a:rPr>
              <a:t>َ</a:t>
            </a:r>
            <a:r>
              <a:rPr lang="ar-EG" sz="2600" dirty="0">
                <a:latin typeface="Alexandria" charset="0"/>
              </a:rPr>
              <a:t>رد المعطيات في ب</a:t>
            </a:r>
            <a:r>
              <a:rPr lang="ar-DZ" sz="2600" dirty="0">
                <a:latin typeface="Alexandria" charset="0"/>
              </a:rPr>
              <a:t>ُ</a:t>
            </a:r>
            <a:r>
              <a:rPr lang="ar-EG" sz="2600" dirty="0">
                <a:latin typeface="Alexandria" charset="0"/>
              </a:rPr>
              <a:t>ع</a:t>
            </a:r>
            <a:r>
              <a:rPr lang="ar-DZ" sz="2600" dirty="0">
                <a:latin typeface="Alexandria" charset="0"/>
              </a:rPr>
              <a:t>ْدٍ</a:t>
            </a:r>
            <a:r>
              <a:rPr lang="ar-EG" sz="2600" dirty="0">
                <a:latin typeface="Alexandria" charset="0"/>
              </a:rPr>
              <a:t> تام عن إصدار أحكام وآراء</a:t>
            </a:r>
            <a:r>
              <a:rPr lang="ar-DZ" sz="2600" dirty="0">
                <a:latin typeface="Alexandria" charset="0"/>
              </a:rPr>
              <a:t>،</a:t>
            </a:r>
            <a:r>
              <a:rPr lang="ar-EG" sz="2600" dirty="0">
                <a:latin typeface="Alexandria" charset="0"/>
              </a:rPr>
              <a:t> قد </a:t>
            </a:r>
            <a:r>
              <a:rPr lang="ar-EG" sz="2600" dirty="0" err="1">
                <a:latin typeface="Alexandria" charset="0"/>
              </a:rPr>
              <a:t>تُؤث</a:t>
            </a:r>
            <a:r>
              <a:rPr lang="ar-DZ" sz="2600" dirty="0">
                <a:latin typeface="Alexandria" charset="0"/>
              </a:rPr>
              <a:t>ِّ</a:t>
            </a:r>
            <a:r>
              <a:rPr lang="ar-EG" sz="2600" dirty="0">
                <a:latin typeface="Alexandria" charset="0"/>
              </a:rPr>
              <a:t>ر فيما بعد</a:t>
            </a:r>
            <a:r>
              <a:rPr lang="ar-DZ" sz="2600" dirty="0">
                <a:latin typeface="Alexandria" charset="0"/>
              </a:rPr>
              <a:t>،</a:t>
            </a:r>
            <a:r>
              <a:rPr lang="ar-EG" sz="2600" dirty="0">
                <a:latin typeface="Alexandria" charset="0"/>
              </a:rPr>
              <a:t> </a:t>
            </a:r>
            <a:r>
              <a:rPr lang="ar-DZ" sz="2600" dirty="0">
                <a:latin typeface="Alexandria" charset="0"/>
              </a:rPr>
              <a:t>عن </a:t>
            </a:r>
            <a:r>
              <a:rPr lang="ar-EG" sz="2600" dirty="0">
                <a:latin typeface="Alexandria" charset="0"/>
              </a:rPr>
              <a:t>سير العملية الن</a:t>
            </a:r>
            <a:r>
              <a:rPr lang="ar-DZ" sz="2600" dirty="0">
                <a:latin typeface="Alexandria" charset="0"/>
              </a:rPr>
              <a:t>َّ</a:t>
            </a:r>
            <a:r>
              <a:rPr lang="ar-EG" sz="2600" dirty="0">
                <a:latin typeface="Alexandria" charset="0"/>
              </a:rPr>
              <a:t>قدية من خلال الخطوات المنهجية</a:t>
            </a:r>
            <a:r>
              <a:rPr lang="ar-DZ" sz="2600" dirty="0">
                <a:latin typeface="Alexandria" charset="0"/>
              </a:rPr>
              <a:t>،</a:t>
            </a:r>
            <a:r>
              <a:rPr lang="ar-EG" sz="2600" dirty="0">
                <a:latin typeface="Alexandria" charset="0"/>
              </a:rPr>
              <a:t> ال</a:t>
            </a:r>
            <a:r>
              <a:rPr lang="ar-DZ" sz="2600" dirty="0">
                <a:latin typeface="Alexandria" charset="0"/>
              </a:rPr>
              <a:t>َّ</a:t>
            </a:r>
            <a:r>
              <a:rPr lang="ar-EG" sz="2600" dirty="0">
                <a:latin typeface="Alexandria" charset="0"/>
              </a:rPr>
              <a:t>تي ت</a:t>
            </a:r>
            <a:r>
              <a:rPr lang="ar-DZ" sz="2600" dirty="0">
                <a:latin typeface="Alexandria" charset="0"/>
              </a:rPr>
              <a:t>َ</a:t>
            </a:r>
            <a:r>
              <a:rPr lang="ar-EG" sz="2600" dirty="0">
                <a:latin typeface="Alexandria" charset="0"/>
              </a:rPr>
              <a:t>ل</a:t>
            </a:r>
            <a:r>
              <a:rPr lang="ar-DZ" sz="2600" dirty="0">
                <a:latin typeface="Alexandria" charset="0"/>
              </a:rPr>
              <a:t>ِ</a:t>
            </a:r>
            <a:r>
              <a:rPr lang="ar-EG" sz="2600" dirty="0">
                <a:latin typeface="Alexandria" charset="0"/>
              </a:rPr>
              <a:t>ي هاته المرحلة.</a:t>
            </a:r>
            <a:endParaRPr lang="ar-DZ" sz="2600" dirty="0">
              <a:latin typeface="Alexandria" charset="0"/>
            </a:endParaRPr>
          </a:p>
          <a:p>
            <a:pPr algn="just" rtl="1"/>
            <a:r>
              <a:rPr lang="ar-DZ" sz="2600" dirty="0">
                <a:latin typeface="Alexandria" charset="0"/>
              </a:rPr>
              <a:t> </a:t>
            </a:r>
            <a:r>
              <a:rPr lang="ar-EG" sz="2600" dirty="0">
                <a:latin typeface="Alexandria" charset="0"/>
              </a:rPr>
              <a:t>فمن خلال منهجيته ي</a:t>
            </a:r>
            <a:r>
              <a:rPr lang="ar-DZ" sz="2600" dirty="0">
                <a:latin typeface="Alexandria" charset="0"/>
              </a:rPr>
              <a:t>ُ</a:t>
            </a:r>
            <a:r>
              <a:rPr lang="ar-EG" sz="2600" dirty="0">
                <a:latin typeface="Alexandria" charset="0"/>
              </a:rPr>
              <a:t>عطينا عملية </a:t>
            </a:r>
            <a:r>
              <a:rPr lang="ar-DZ" sz="2600" dirty="0">
                <a:latin typeface="Alexandria" charset="0"/>
              </a:rPr>
              <a:t>إٍ</a:t>
            </a:r>
            <a:r>
              <a:rPr lang="ar-EG" sz="2600" dirty="0" err="1">
                <a:latin typeface="Alexandria" charset="0"/>
              </a:rPr>
              <a:t>ستقرائية</a:t>
            </a:r>
            <a:r>
              <a:rPr lang="ar-DZ" sz="2600" dirty="0">
                <a:latin typeface="Alexandria" charset="0"/>
              </a:rPr>
              <a:t>،</a:t>
            </a:r>
            <a:r>
              <a:rPr lang="ar-EG" sz="2600" dirty="0">
                <a:latin typeface="Alexandria" charset="0"/>
              </a:rPr>
              <a:t> تقوم على </a:t>
            </a:r>
            <a:r>
              <a:rPr lang="ar-DZ" sz="2600" dirty="0">
                <a:latin typeface="Alexandria" charset="0"/>
              </a:rPr>
              <a:t>إِ</a:t>
            </a:r>
            <a:r>
              <a:rPr lang="ar-EG" sz="2600" dirty="0" err="1">
                <a:latin typeface="Alexandria" charset="0"/>
              </a:rPr>
              <a:t>ستنتاج</a:t>
            </a:r>
            <a:r>
              <a:rPr lang="ar-EG" sz="2600" dirty="0">
                <a:latin typeface="Alexandria" charset="0"/>
              </a:rPr>
              <a:t> العموميات من تفاصيل العمل الفني</a:t>
            </a:r>
            <a:r>
              <a:rPr lang="ar-DZ" sz="2600" dirty="0">
                <a:latin typeface="Alexandria" charset="0"/>
              </a:rPr>
              <a:t>،</a:t>
            </a:r>
            <a:r>
              <a:rPr lang="ar-EG" sz="2600" dirty="0">
                <a:latin typeface="Alexandria" charset="0"/>
              </a:rPr>
              <a:t> يمكن من خلالها مناقشة العمل الفني وتفسيره، وهي ما تعتبر كتجربة نقدية أوّلية تُفضي إلى كشف معاني العمل الفني</a:t>
            </a:r>
            <a:r>
              <a:rPr lang="ar-DZ" sz="2600" dirty="0">
                <a:latin typeface="Alexandria" charset="0"/>
              </a:rPr>
              <a:t>،</a:t>
            </a:r>
            <a:r>
              <a:rPr lang="ar-EG" sz="2600" dirty="0">
                <a:latin typeface="Alexandria" charset="0"/>
              </a:rPr>
              <a:t> وتوضيح رُؤاها ذات العلاقة بالفرد وبيئته</a:t>
            </a:r>
            <a:r>
              <a:rPr lang="ar-DZ" sz="2600" dirty="0">
                <a:latin typeface="Alexandria" charset="0"/>
              </a:rPr>
              <a:t> </a:t>
            </a:r>
            <a:r>
              <a:rPr lang="ar-EG" sz="2600" dirty="0">
                <a:latin typeface="Alexandria" charset="0"/>
              </a:rPr>
              <a:t>الاجتماعية والإنسانية ككل.</a:t>
            </a:r>
          </a:p>
        </p:txBody>
      </p:sp>
      <p:sp>
        <p:nvSpPr>
          <p:cNvPr id="3" name="TextBox 16">
            <a:extLst>
              <a:ext uri="{FF2B5EF4-FFF2-40B4-BE49-F238E27FC236}">
                <a16:creationId xmlns:a16="http://schemas.microsoft.com/office/drawing/2014/main" id="{A871DFCC-5B82-2E7C-AED4-33D1882E9A4C}"/>
              </a:ext>
            </a:extLst>
          </p:cNvPr>
          <p:cNvSpPr txBox="1"/>
          <p:nvPr/>
        </p:nvSpPr>
        <p:spPr>
          <a:xfrm>
            <a:off x="6571693" y="325032"/>
            <a:ext cx="5216413" cy="1377621"/>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طـــرق وخطوات النَّقد الفنِّي</a:t>
            </a:r>
          </a:p>
          <a:p>
            <a:pPr algn="ctr">
              <a:lnSpc>
                <a:spcPct val="120000"/>
              </a:lnSpc>
            </a:pPr>
            <a:endParaRPr lang="ar-DZ" sz="36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FDA0340-08C2-342C-B40A-C59DB78FF6F5}"/>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3098867329"/>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A0FFE-944E-F13D-BCCB-F38FD3C554F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DDD089E-4DAD-D0ED-EB04-01F1CF9602A9}"/>
              </a:ext>
            </a:extLst>
          </p:cNvPr>
          <p:cNvSpPr/>
          <p:nvPr/>
        </p:nvSpPr>
        <p:spPr>
          <a:xfrm>
            <a:off x="2254039" y="480189"/>
            <a:ext cx="40723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0F8725-4EF2-9840-15A9-B08C1B0CAB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5C02B1B-0ADE-CA42-6C89-DE981C7934B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3" name="TextBox 16">
            <a:extLst>
              <a:ext uri="{FF2B5EF4-FFF2-40B4-BE49-F238E27FC236}">
                <a16:creationId xmlns:a16="http://schemas.microsoft.com/office/drawing/2014/main" id="{F82CB7DF-A51B-E087-E1A0-D7DE2C08FC3F}"/>
              </a:ext>
            </a:extLst>
          </p:cNvPr>
          <p:cNvSpPr txBox="1"/>
          <p:nvPr/>
        </p:nvSpPr>
        <p:spPr>
          <a:xfrm>
            <a:off x="6571693" y="325032"/>
            <a:ext cx="5216413" cy="1377621"/>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طـــرق وخطوات النَّقد الفنِّي</a:t>
            </a:r>
          </a:p>
          <a:p>
            <a:pPr algn="ctr">
              <a:lnSpc>
                <a:spcPct val="120000"/>
              </a:lnSpc>
            </a:pPr>
            <a:endParaRPr lang="ar-DZ" sz="36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ECB8268-27ED-17D7-234A-124CB2AB7D14}"/>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FE1670E0-803F-7B11-5448-47053B459E6F}"/>
              </a:ext>
            </a:extLst>
          </p:cNvPr>
          <p:cNvSpPr txBox="1"/>
          <p:nvPr/>
        </p:nvSpPr>
        <p:spPr>
          <a:xfrm>
            <a:off x="4973379" y="1527468"/>
            <a:ext cx="6097772" cy="4331955"/>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وقد </a:t>
            </a:r>
            <a:r>
              <a:rPr lang="ar-DZ" sz="2400" kern="100" dirty="0">
                <a:effectLst/>
                <a:latin typeface="Calibri" panose="020F0502020204030204" pitchFamily="34" charset="0"/>
                <a:ea typeface="Calibri" panose="020F0502020204030204" pitchFamily="34" charset="0"/>
                <a:cs typeface="Arial" panose="020B0604020202020204" pitchFamily="34" charset="0"/>
              </a:rPr>
              <a:t>كان نموذج </a:t>
            </a:r>
            <a:r>
              <a:rPr lang="ar-EG" sz="2400" b="1" dirty="0">
                <a:latin typeface="Alexandria" charset="0"/>
              </a:rPr>
              <a:t>إدموند فيلدمان </a:t>
            </a:r>
            <a:r>
              <a:rPr lang="ar-SA" sz="2400" kern="100" dirty="0">
                <a:effectLst/>
                <a:latin typeface="Calibri" panose="020F0502020204030204" pitchFamily="34" charset="0"/>
                <a:ea typeface="Calibri" panose="020F0502020204030204" pitchFamily="34" charset="0"/>
                <a:cs typeface="Arial" panose="020B0604020202020204" pitchFamily="34" charset="0"/>
              </a:rPr>
              <a:t>على النحو التالي: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أ-الوصف</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الوصف من بين أبرز مراحل دراسة العمل الفني بصريا ونقده، حيث يقوم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وصف عام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ودقيق</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للعمل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عتباره</a:t>
            </a:r>
            <a:r>
              <a:rPr lang="ar-SA" sz="2400" kern="100" dirty="0">
                <a:effectLst/>
                <a:latin typeface="Calibri" panose="020F0502020204030204" pitchFamily="34" charset="0"/>
                <a:ea typeface="Calibri" panose="020F0502020204030204" pitchFamily="34" charset="0"/>
                <a:cs typeface="Arial" panose="020B0604020202020204" pitchFamily="34" charset="0"/>
              </a:rPr>
              <a:t> أولى الخطوات المنهجية في تحليل الأعمال الفنية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كان من الضروري على الناقد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التشب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بمختلف المكتسبات الجمالية في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اطيه</a:t>
            </a:r>
            <a:r>
              <a:rPr lang="ar-SA" sz="2400" kern="100" dirty="0">
                <a:effectLst/>
                <a:latin typeface="Calibri" panose="020F0502020204030204" pitchFamily="34" charset="0"/>
                <a:ea typeface="Calibri" panose="020F0502020204030204" pitchFamily="34" charset="0"/>
                <a:cs typeface="Arial" panose="020B0604020202020204" pitchFamily="34" charset="0"/>
              </a:rPr>
              <a:t> مع الموضوع بد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وفي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التكل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والمبالغة في الوصف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وما إلى ذلك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طناب</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الكلام عن أمور أخرى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تُعنى بالعمل الفني المدروس، ومنه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العملية على العمل الفني المطروح وفقط</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7" name="Image 6">
            <a:extLst>
              <a:ext uri="{FF2B5EF4-FFF2-40B4-BE49-F238E27FC236}">
                <a16:creationId xmlns:a16="http://schemas.microsoft.com/office/drawing/2014/main" id="{72EE08EE-818C-E5F5-9C6E-B6F0EBEF2A9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7394" y="1444332"/>
            <a:ext cx="5829300" cy="3886200"/>
          </a:xfrm>
          <a:prstGeom prst="rect">
            <a:avLst/>
          </a:prstGeom>
        </p:spPr>
      </p:pic>
    </p:spTree>
    <p:extLst>
      <p:ext uri="{BB962C8B-B14F-4D97-AF65-F5344CB8AC3E}">
        <p14:creationId xmlns:p14="http://schemas.microsoft.com/office/powerpoint/2010/main" val="1575875561"/>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E43A95-1781-3DF4-EE1D-DF830350A7D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213E1D-6CF1-8732-F7B6-BB8D01B583AB}"/>
              </a:ext>
            </a:extLst>
          </p:cNvPr>
          <p:cNvSpPr/>
          <p:nvPr/>
        </p:nvSpPr>
        <p:spPr>
          <a:xfrm>
            <a:off x="2254039" y="480189"/>
            <a:ext cx="40723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EE0632-3752-0F0F-4149-3A1BB2A122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5F3692B-336D-1B9E-F159-1A92B9A69A4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3" name="TextBox 16">
            <a:extLst>
              <a:ext uri="{FF2B5EF4-FFF2-40B4-BE49-F238E27FC236}">
                <a16:creationId xmlns:a16="http://schemas.microsoft.com/office/drawing/2014/main" id="{8F1B77BE-F06E-3D31-76EA-2F926F9248C3}"/>
              </a:ext>
            </a:extLst>
          </p:cNvPr>
          <p:cNvSpPr txBox="1"/>
          <p:nvPr/>
        </p:nvSpPr>
        <p:spPr>
          <a:xfrm>
            <a:off x="6571693" y="325032"/>
            <a:ext cx="5216413" cy="1377621"/>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طـــرق وخطوات النَّقد الفنِّي</a:t>
            </a:r>
          </a:p>
          <a:p>
            <a:pPr algn="ctr">
              <a:lnSpc>
                <a:spcPct val="120000"/>
              </a:lnSpc>
            </a:pPr>
            <a:endParaRPr lang="ar-DZ" sz="36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D74E9C8-A66B-5CA9-2532-94E95ACEE925}"/>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9E6D77A2-7D77-7782-619A-1996624444AA}"/>
              </a:ext>
            </a:extLst>
          </p:cNvPr>
          <p:cNvSpPr txBox="1"/>
          <p:nvPr/>
        </p:nvSpPr>
        <p:spPr>
          <a:xfrm>
            <a:off x="687114" y="1530869"/>
            <a:ext cx="6060198" cy="4521944"/>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ب</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حليل</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هي المرحلة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صف، و تنقسم هي الأخرى إلى شق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هما: التحليل الشكلي و التحليل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فالأول يُعنى بالكشف عن العلاقة ما بين عناصر التكوين في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بينما يُناقش الثاني خبايا المضمون و دوافعه و التي عادة ما تكون ذات علاقة بالفنان و محيطه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و من خلال هذا كله يناقش فصول العمل الفني في مدلول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شارته إلى مدى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الفنان في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يوط</a:t>
            </a:r>
            <a:r>
              <a:rPr lang="ar-SA" sz="2400" kern="100" dirty="0">
                <a:effectLst/>
                <a:latin typeface="Calibri" panose="020F0502020204030204" pitchFamily="34" charset="0"/>
                <a:ea typeface="Calibri" panose="020F0502020204030204" pitchFamily="34" charset="0"/>
                <a:cs typeface="Arial" panose="020B0604020202020204" pitchFamily="34" charset="0"/>
              </a:rPr>
              <a:t> عمله الفني من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مه، و هذا بالرجوع إلى مدى تمكن</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الفنان من 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جديات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ومدى توظيف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يم البصرية </a:t>
            </a:r>
            <a:r>
              <a:rPr lang="ar-DZ" sz="2400" kern="100" dirty="0">
                <a:effectLst/>
                <a:latin typeface="Calibri" panose="020F0502020204030204" pitchFamily="34" charset="0"/>
                <a:ea typeface="Calibri" panose="020F0502020204030204" pitchFamily="34" charset="0"/>
                <a:cs typeface="Arial" panose="020B0604020202020204" pitchFamily="34" charset="0"/>
              </a:rPr>
              <a:t>الشكلية والضمنية، </a:t>
            </a:r>
            <a:r>
              <a:rPr lang="ar-SA" sz="2400" kern="100" dirty="0">
                <a:effectLst/>
                <a:latin typeface="Calibri" panose="020F0502020204030204" pitchFamily="34" charset="0"/>
                <a:ea typeface="Calibri" panose="020F0502020204030204" pitchFamily="34" charset="0"/>
                <a:cs typeface="Arial" panose="020B0604020202020204" pitchFamily="34" charset="0"/>
              </a:rPr>
              <a:t>و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وافقها مع المضمون ومدلولا</a:t>
            </a:r>
            <a:r>
              <a:rPr lang="ar-DZ" sz="2400" kern="100" dirty="0">
                <a:effectLst/>
                <a:latin typeface="Calibri" panose="020F0502020204030204" pitchFamily="34" charset="0"/>
                <a:ea typeface="Calibri" panose="020F0502020204030204" pitchFamily="34" charset="0"/>
                <a:cs typeface="Arial" panose="020B0604020202020204" pitchFamily="34" charset="0"/>
              </a:rPr>
              <a:t>ته.</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ED7B9C63-9D45-2C3C-8EF3-77A4308752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52286" y="1638748"/>
            <a:ext cx="4430846" cy="43061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26291604"/>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C3FE-E227-D281-94B9-929024C0CAC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3BD1BB2-2C90-EF8A-C763-14F05EC7B8EC}"/>
              </a:ext>
            </a:extLst>
          </p:cNvPr>
          <p:cNvSpPr/>
          <p:nvPr/>
        </p:nvSpPr>
        <p:spPr>
          <a:xfrm>
            <a:off x="2254039" y="480189"/>
            <a:ext cx="40723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850309-542E-3D9D-F8D6-1CD3D16B4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6670953-6057-F884-8000-95DFA8CEFEC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ECBDF7F1-8E61-5E4E-EB69-44F6308CAF46}"/>
                  </a:ext>
                </a:extLst>
              </p:cNvPr>
              <p:cNvPicPr/>
              <p:nvPr/>
            </p:nvPicPr>
            <p:blipFill>
              <a:blip r:embed="rId6"/>
              <a:stretch>
                <a:fillRect/>
              </a:stretch>
            </p:blipFill>
            <p:spPr>
              <a:xfrm>
                <a:off x="7439614" y="3124440"/>
                <a:ext cx="18000" cy="18000"/>
              </a:xfrm>
              <a:prstGeom prst="rect">
                <a:avLst/>
              </a:prstGeom>
            </p:spPr>
          </p:pic>
        </mc:Fallback>
      </mc:AlternateContent>
      <p:sp>
        <p:nvSpPr>
          <p:cNvPr id="3" name="TextBox 16">
            <a:extLst>
              <a:ext uri="{FF2B5EF4-FFF2-40B4-BE49-F238E27FC236}">
                <a16:creationId xmlns:a16="http://schemas.microsoft.com/office/drawing/2014/main" id="{A9C41382-A541-3D8A-261E-8985B02E883E}"/>
              </a:ext>
            </a:extLst>
          </p:cNvPr>
          <p:cNvSpPr txBox="1"/>
          <p:nvPr/>
        </p:nvSpPr>
        <p:spPr>
          <a:xfrm>
            <a:off x="6571693" y="325032"/>
            <a:ext cx="5216413" cy="1377621"/>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طـــرق وخطوات النَّقد الفنِّي</a:t>
            </a:r>
          </a:p>
          <a:p>
            <a:pPr algn="ctr">
              <a:lnSpc>
                <a:spcPct val="120000"/>
              </a:lnSpc>
            </a:pPr>
            <a:endParaRPr lang="ar-DZ" sz="36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FE38C152-A762-740F-1C0B-DD87F4DAEA78}"/>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3D23523B-DBF9-BFB3-7597-951EFB1093D0}"/>
              </a:ext>
            </a:extLst>
          </p:cNvPr>
          <p:cNvSpPr txBox="1"/>
          <p:nvPr/>
        </p:nvSpPr>
        <p:spPr>
          <a:xfrm>
            <a:off x="2041451" y="1805895"/>
            <a:ext cx="8846289" cy="3336426"/>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ج –</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الت</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فسير</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يقوم تفسير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على 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سبقة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بمعطيات العمل الفني و ظروفه و ما إلى ذلك من</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دوافع أد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 بالفنان إلى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طرق للموضوع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بصفة خاصة، و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التفسير من بين أعقد المراحل وأص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نظر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مقاربات عامة و خاصة،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أويل الع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أن يكون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من 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ياقه</a:t>
            </a:r>
            <a:r>
              <a:rPr lang="ar-SA" sz="2400" kern="100" dirty="0">
                <a:effectLst/>
                <a:latin typeface="Calibri" panose="020F0502020204030204" pitchFamily="34" charset="0"/>
                <a:ea typeface="Calibri" panose="020F0502020204030204" pitchFamily="34" charset="0"/>
                <a:cs typeface="Arial" panose="020B0604020202020204" pitchFamily="34" charset="0"/>
              </a:rPr>
              <a:t> و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يأخذ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آخر عن غير مقصده، ومنه تفسير العمل الفني ضمن خطوات نظامية محد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ومنه كشف مقاصد الفنان على الرغم من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ختلاف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الأساليب الفنية، من ناحية أخرى</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أهمية هذه المرحلة في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يل ما هو مرئي في العمل الفني بطريقة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تجعل من المتلقي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هتما بمختلف عناصر العمل الفني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15228159"/>
      </p:ext>
    </p:extLst>
  </p:cSld>
  <p:clrMapOvr>
    <a:masterClrMapping/>
  </p:clrMapOvr>
  <mc:AlternateContent xmlns:mc="http://schemas.openxmlformats.org/markup-compatibility/2006" xmlns:p14="http://schemas.microsoft.com/office/powerpoint/2010/main">
    <mc:Choice Requires="p14">
      <p:transition spd="slow" p14:dur="1600" advTm="305493">
        <p14:prism isInverted="1"/>
      </p:transition>
    </mc:Choice>
    <mc:Fallback xmlns="">
      <p:transition spd="slow" advTm="305493">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4DA53-3969-CEBD-2FB1-DA61F7E97C3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F782167-D24B-77A2-6ED2-88EA9F7DF16E}"/>
              </a:ext>
            </a:extLst>
          </p:cNvPr>
          <p:cNvSpPr/>
          <p:nvPr/>
        </p:nvSpPr>
        <p:spPr>
          <a:xfrm>
            <a:off x="2272276" y="571978"/>
            <a:ext cx="38171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19B7918-9AED-4253-4096-952D36D09B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58E0F0A-7573-A371-564E-EA6E10F74A7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79CE9365-5166-2206-EF3A-9BCA13E34739}"/>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ZoneTexte 3">
            <a:extLst>
              <a:ext uri="{FF2B5EF4-FFF2-40B4-BE49-F238E27FC236}">
                <a16:creationId xmlns:a16="http://schemas.microsoft.com/office/drawing/2014/main" id="{FADD7AC7-F750-E629-4533-633AC686DE18}"/>
              </a:ext>
            </a:extLst>
          </p:cNvPr>
          <p:cNvSpPr txBox="1"/>
          <p:nvPr/>
        </p:nvSpPr>
        <p:spPr>
          <a:xfrm>
            <a:off x="1891215" y="1690426"/>
            <a:ext cx="8624806" cy="3731599"/>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د-</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الح</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كم</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المرحلة الأخيرة في قراءة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ودراسته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المعم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والحكم قابل للأخذ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والرد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كثير من أوج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بين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رجوعا إلى معرفة الناقد وتشب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عه بالجوانب الفنية من جهة والممارسة المعرفية من جهة أخرى، </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عُر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بداء الرأي في شيء ما مع مراعاة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هذا المفهوم البسيط للحكم الجمالي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يمك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ننا</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تكوين ف</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كرة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طة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طبيعة الشخص الذي تتوف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فيه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مات اللازمة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عطاء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وليس الرأي، والأخذ به في تلق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من زاوية جمالية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خضع هي الأخرى إلى 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الوعي الجمالي بالعمل الفني، والحكم الجمالي يستند في كثير من أوجهه إلى جملة قواعد الحس الجمالي لمفردات التكوين في العمل الفني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6" name="TextBox 16">
            <a:extLst>
              <a:ext uri="{FF2B5EF4-FFF2-40B4-BE49-F238E27FC236}">
                <a16:creationId xmlns:a16="http://schemas.microsoft.com/office/drawing/2014/main" id="{4CA9BE62-2985-FF5B-3CF2-1E60013FE1CC}"/>
              </a:ext>
            </a:extLst>
          </p:cNvPr>
          <p:cNvSpPr txBox="1"/>
          <p:nvPr/>
        </p:nvSpPr>
        <p:spPr>
          <a:xfrm>
            <a:off x="6592027" y="409831"/>
            <a:ext cx="5216413" cy="1377621"/>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خطوات النَّقد الفـــــــــــــــــــــنِّي</a:t>
            </a:r>
          </a:p>
          <a:p>
            <a:pPr algn="ctr">
              <a:lnSpc>
                <a:spcPct val="120000"/>
              </a:lnSpc>
            </a:pPr>
            <a:endParaRPr lang="ar-DZ" sz="3600" b="1" dirty="0">
              <a:solidFill>
                <a:srgbClr val="00B0F0"/>
              </a:solidFill>
              <a:latin typeface="Alexandria" charset="0"/>
              <a:cs typeface="Alexandria" charset="0"/>
            </a:endParaRPr>
          </a:p>
        </p:txBody>
      </p:sp>
      <p:sp>
        <p:nvSpPr>
          <p:cNvPr id="9" name="Rectangle 8">
            <a:extLst>
              <a:ext uri="{FF2B5EF4-FFF2-40B4-BE49-F238E27FC236}">
                <a16:creationId xmlns:a16="http://schemas.microsoft.com/office/drawing/2014/main" id="{0DCE2805-CD9A-2EF3-0112-C0E67F124109}"/>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3479802198"/>
      </p:ext>
    </p:extLst>
  </p:cSld>
  <p:clrMapOvr>
    <a:masterClrMapping/>
  </p:clrMapOvr>
  <mc:AlternateContent xmlns:mc="http://schemas.openxmlformats.org/markup-compatibility/2006" xmlns:p14="http://schemas.microsoft.com/office/powerpoint/2010/main">
    <mc:Choice Requires="p14">
      <p:transition spd="slow" p14:dur="1600" advTm="248341">
        <p14:prism isInverted="1"/>
      </p:transition>
    </mc:Choice>
    <mc:Fallback xmlns="">
      <p:transition spd="slow" advTm="248341">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77DFA-F83E-1A9E-2296-92A78705F1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B4E93A9-DDF1-9091-74BB-EB26D5EBBAAA}"/>
              </a:ext>
            </a:extLst>
          </p:cNvPr>
          <p:cNvSpPr/>
          <p:nvPr/>
        </p:nvSpPr>
        <p:spPr>
          <a:xfrm>
            <a:off x="2272276" y="571978"/>
            <a:ext cx="38171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1C2830-B33A-0A21-248E-38EED86C9B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8013026-3C30-CA65-BB43-59285464F4F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958E0F0A-7573-A371-564E-EA6E10F74A75}"/>
                  </a:ext>
                </a:extLst>
              </p:cNvPr>
              <p:cNvPicPr/>
              <p:nvPr/>
            </p:nvPicPr>
            <p:blipFill>
              <a:blip r:embed="rId6"/>
              <a:stretch>
                <a:fillRect/>
              </a:stretch>
            </p:blipFill>
            <p:spPr>
              <a:xfrm>
                <a:off x="7439614" y="3124440"/>
                <a:ext cx="18000" cy="18000"/>
              </a:xfrm>
              <a:prstGeom prst="rect">
                <a:avLst/>
              </a:prstGeom>
            </p:spPr>
          </p:pic>
        </mc:Fallback>
      </mc:AlternateContent>
      <p:sp>
        <p:nvSpPr>
          <p:cNvPr id="15" name="TextBox 47">
            <a:extLst>
              <a:ext uri="{FF2B5EF4-FFF2-40B4-BE49-F238E27FC236}">
                <a16:creationId xmlns:a16="http://schemas.microsoft.com/office/drawing/2014/main" id="{805C0FB3-198D-1255-8246-9A5FD1B372F8}"/>
              </a:ext>
            </a:extLst>
          </p:cNvPr>
          <p:cNvSpPr txBox="1"/>
          <p:nvPr/>
        </p:nvSpPr>
        <p:spPr>
          <a:xfrm>
            <a:off x="5596395" y="54497"/>
            <a:ext cx="10541000" cy="830997"/>
          </a:xfrm>
          <a:prstGeom prst="rect">
            <a:avLst/>
          </a:prstGeom>
          <a:noFill/>
        </p:spPr>
        <p:txBody>
          <a:bodyPr wrap="square" rtlCol="0">
            <a:spAutoFit/>
          </a:bodyPr>
          <a:lstStyle/>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ZoneTexte 3">
            <a:extLst>
              <a:ext uri="{FF2B5EF4-FFF2-40B4-BE49-F238E27FC236}">
                <a16:creationId xmlns:a16="http://schemas.microsoft.com/office/drawing/2014/main" id="{5D3784EC-3846-9925-6155-BF04562FBD48}"/>
              </a:ext>
            </a:extLst>
          </p:cNvPr>
          <p:cNvSpPr txBox="1"/>
          <p:nvPr/>
        </p:nvSpPr>
        <p:spPr>
          <a:xfrm>
            <a:off x="2124862" y="1369017"/>
            <a:ext cx="8624806" cy="5271315"/>
          </a:xfrm>
          <a:prstGeom prst="rect">
            <a:avLst/>
          </a:prstGeom>
          <a:noFill/>
        </p:spPr>
        <p:txBody>
          <a:bodyPr wrap="square">
            <a:spAutoFit/>
          </a:bodyPr>
          <a:lstStyle/>
          <a:p>
            <a:pPr marL="342900" indent="-342900" algn="just" rtl="1">
              <a:buFont typeface="Wingdings" panose="05000000000000000000" pitchFamily="2" charset="2"/>
              <a:buChar char="q"/>
            </a:pPr>
            <a:r>
              <a:rPr lang="ar-SA" sz="2400" b="1" dirty="0">
                <a:solidFill>
                  <a:schemeClr val="accent2"/>
                </a:solidFill>
              </a:rPr>
              <a:t>دراسة : زينب سعيدي 2011</a:t>
            </a:r>
            <a:endParaRPr lang="fr-FR" sz="2400" b="1" dirty="0">
              <a:solidFill>
                <a:schemeClr val="accent2"/>
              </a:solidFill>
            </a:endParaRPr>
          </a:p>
          <a:p>
            <a:pPr algn="just" rtl="1"/>
            <a:r>
              <a:rPr lang="ar-SA" sz="2400" dirty="0"/>
              <a:t>ح</a:t>
            </a:r>
            <a:r>
              <a:rPr lang="ar-DZ" sz="2400" dirty="0"/>
              <a:t>َ</a:t>
            </a:r>
            <a:r>
              <a:rPr lang="ar-SA" sz="2400" dirty="0"/>
              <a:t>اولت هذه الدراسة الم</a:t>
            </a:r>
            <a:r>
              <a:rPr lang="ar-DZ" sz="2400" dirty="0"/>
              <a:t>َ</a:t>
            </a:r>
            <a:r>
              <a:rPr lang="ar-SA" sz="2400" dirty="0" err="1"/>
              <a:t>وس</a:t>
            </a:r>
            <a:r>
              <a:rPr lang="ar-DZ" sz="2400" dirty="0"/>
              <a:t>ُ</a:t>
            </a:r>
            <a:r>
              <a:rPr lang="ar-SA" sz="2400" dirty="0" err="1"/>
              <a:t>ومة</a:t>
            </a:r>
            <a:r>
              <a:rPr lang="ar-SA" sz="2400" dirty="0"/>
              <a:t> بــ: " الن</a:t>
            </a:r>
            <a:r>
              <a:rPr lang="ar-DZ" sz="2400" dirty="0"/>
              <a:t>َّ</a:t>
            </a:r>
            <a:r>
              <a:rPr lang="ar-SA" sz="2400" dirty="0"/>
              <a:t>قد الصحفي للدراما التلفزيونية العربية في مجلة الإذاعات العربية </a:t>
            </a:r>
            <a:r>
              <a:rPr lang="fr-FR" sz="2400" dirty="0"/>
              <a:t>- </a:t>
            </a:r>
            <a:r>
              <a:rPr lang="ar-SA" sz="2400" dirty="0"/>
              <a:t>دراسة وصفية تحليلية "، الوقوف على كيفية التناول النقدي للدراما التلفزيونية العربية</a:t>
            </a:r>
            <a:r>
              <a:rPr lang="fr-FR" sz="2400" dirty="0"/>
              <a:t>. </a:t>
            </a:r>
            <a:r>
              <a:rPr lang="ar-SA" sz="2400" dirty="0"/>
              <a:t>وقد شملت هذه الدراسة جميع الأعداد التي تناولت نقد الدراما التلفزيونية العربية منذ بداية صدور المجلة من 1998 إلى غاية 2010 و</a:t>
            </a:r>
            <a:r>
              <a:rPr lang="ar-DZ" sz="2400" dirty="0"/>
              <a:t>ِ</a:t>
            </a:r>
            <a:r>
              <a:rPr lang="ar-SA" sz="2400" dirty="0"/>
              <a:t>فق</a:t>
            </a:r>
            <a:r>
              <a:rPr lang="ar-DZ" sz="2400" dirty="0"/>
              <a:t>َ</a:t>
            </a:r>
            <a:r>
              <a:rPr lang="ar-SA" sz="2400" dirty="0"/>
              <a:t> المنهج الوصفي التحليلي، </a:t>
            </a:r>
            <a:r>
              <a:rPr lang="ar-SA" sz="2400" dirty="0" err="1"/>
              <a:t>وإِعتمدت</a:t>
            </a:r>
            <a:r>
              <a:rPr lang="ar-SA" sz="2400" dirty="0"/>
              <a:t> على </a:t>
            </a:r>
            <a:r>
              <a:rPr lang="ar-SA" sz="2400" dirty="0" err="1"/>
              <a:t>إِستمارة</a:t>
            </a:r>
            <a:r>
              <a:rPr lang="ar-SA" sz="2400" dirty="0"/>
              <a:t> تحليل المحتوى .</a:t>
            </a:r>
            <a:endParaRPr lang="fr-FR" sz="2400" dirty="0"/>
          </a:p>
          <a:p>
            <a:pPr algn="just" rtl="1"/>
            <a:r>
              <a:rPr lang="ar-SA" sz="2400" dirty="0"/>
              <a:t>و أهم</a:t>
            </a:r>
            <a:r>
              <a:rPr lang="ar-DZ" sz="2400" dirty="0"/>
              <a:t>ُّ</a:t>
            </a:r>
            <a:r>
              <a:rPr lang="ar-SA" sz="2400" dirty="0"/>
              <a:t> النتائج ال</a:t>
            </a:r>
            <a:r>
              <a:rPr lang="ar-DZ" sz="2400" dirty="0"/>
              <a:t>َّ</a:t>
            </a:r>
            <a:r>
              <a:rPr lang="ar-SA" sz="2400" dirty="0"/>
              <a:t>تي</a:t>
            </a:r>
            <a:r>
              <a:rPr lang="ar-DZ" sz="2400" dirty="0"/>
              <a:t>ِ</a:t>
            </a:r>
            <a:r>
              <a:rPr lang="ar-SA" sz="2400" dirty="0"/>
              <a:t> أ</a:t>
            </a:r>
            <a:r>
              <a:rPr lang="ar-DZ" sz="2400" dirty="0"/>
              <a:t>َ</a:t>
            </a:r>
            <a:r>
              <a:rPr lang="ar-SA" sz="2400" dirty="0"/>
              <a:t>س</a:t>
            </a:r>
            <a:r>
              <a:rPr lang="ar-DZ" sz="2400" dirty="0"/>
              <a:t>ْ</a:t>
            </a:r>
            <a:r>
              <a:rPr lang="ar-SA" sz="2400" dirty="0"/>
              <a:t>فرت عليها هذه الدراسة</a:t>
            </a:r>
            <a:r>
              <a:rPr lang="ar-DZ" sz="2400" dirty="0"/>
              <a:t>،</a:t>
            </a:r>
            <a:r>
              <a:rPr lang="ar-SA" sz="2400" dirty="0"/>
              <a:t> أن</a:t>
            </a:r>
            <a:r>
              <a:rPr lang="ar-DZ" sz="2400" dirty="0"/>
              <a:t>َّ</a:t>
            </a:r>
            <a:r>
              <a:rPr lang="ar-SA" sz="2400" dirty="0"/>
              <a:t> الن</a:t>
            </a:r>
            <a:r>
              <a:rPr lang="ar-DZ" sz="2400" dirty="0"/>
              <a:t>َّ</a:t>
            </a:r>
            <a:r>
              <a:rPr lang="ar-SA" sz="2400" dirty="0"/>
              <a:t>قد لا يتم</a:t>
            </a:r>
            <a:r>
              <a:rPr lang="ar-DZ" sz="2400" dirty="0"/>
              <a:t>ُّ</a:t>
            </a:r>
            <a:r>
              <a:rPr lang="ar-SA" sz="2400" dirty="0"/>
              <a:t> بشكل دوري، أم</a:t>
            </a:r>
            <a:r>
              <a:rPr lang="ar-DZ" sz="2400" dirty="0"/>
              <a:t>َّ</a:t>
            </a:r>
            <a:r>
              <a:rPr lang="ar-SA" sz="2400" dirty="0"/>
              <a:t>ا عن الأعداد التي تناولت نقد الدراما التلفزيونية العربية</a:t>
            </a:r>
            <a:r>
              <a:rPr lang="ar-DZ" sz="2400" dirty="0"/>
              <a:t>،</a:t>
            </a:r>
            <a:r>
              <a:rPr lang="ar-SA" sz="2400" dirty="0"/>
              <a:t> فقد أك</a:t>
            </a:r>
            <a:r>
              <a:rPr lang="ar-DZ" sz="2400" dirty="0"/>
              <a:t>َّ</a:t>
            </a:r>
            <a:r>
              <a:rPr lang="ar-SA" sz="2400" dirty="0" err="1"/>
              <a:t>دت</a:t>
            </a:r>
            <a:r>
              <a:rPr lang="ar-SA" sz="2400" dirty="0"/>
              <a:t> النتائج أن تناوله يرتبط بشكل أساسي بأوقات الذروة في البرمجة والمشاهدة التلفزيونيين، المتعلقة بشهر رمضان، كما أظهرت النتائج أن هناك  إ</a:t>
            </a:r>
            <a:r>
              <a:rPr lang="ar-DZ" sz="2400" dirty="0"/>
              <a:t>ِ</a:t>
            </a:r>
            <a:r>
              <a:rPr lang="ar-SA" sz="2400" dirty="0" err="1"/>
              <a:t>هتماما</a:t>
            </a:r>
            <a:r>
              <a:rPr lang="ar-SA" sz="2400" dirty="0"/>
              <a:t> على مستوى المساحة والموقع المخصصة </a:t>
            </a:r>
            <a:r>
              <a:rPr lang="ar-SA" sz="2400" dirty="0" err="1"/>
              <a:t>للن</a:t>
            </a:r>
            <a:r>
              <a:rPr lang="ar-DZ" sz="2400" dirty="0"/>
              <a:t>َّ</a:t>
            </a:r>
            <a:r>
              <a:rPr lang="ar-SA" sz="2400" dirty="0"/>
              <a:t>قد، كما أظهرت النتائج أن الدراما السورية والمصرية</a:t>
            </a:r>
            <a:r>
              <a:rPr lang="ar-DZ" sz="2400" dirty="0"/>
              <a:t>،</a:t>
            </a:r>
            <a:r>
              <a:rPr lang="ar-SA" sz="2400" dirty="0"/>
              <a:t> هي أكثر أنواع الدراما التلفزيونية ت</a:t>
            </a:r>
            <a:r>
              <a:rPr lang="ar-DZ" sz="2400" dirty="0"/>
              <a:t>َ</a:t>
            </a:r>
            <a:r>
              <a:rPr lang="ar-SA" sz="2400" dirty="0"/>
              <a:t>ن</a:t>
            </a:r>
            <a:r>
              <a:rPr lang="ar-DZ" sz="2400" dirty="0"/>
              <a:t>َ</a:t>
            </a:r>
            <a:r>
              <a:rPr lang="ar-SA" sz="2400" dirty="0"/>
              <a:t>اولا</a:t>
            </a:r>
            <a:r>
              <a:rPr lang="ar-DZ" sz="2400" dirty="0"/>
              <a:t>ً</a:t>
            </a:r>
            <a:r>
              <a:rPr lang="ar-SA" sz="2400" dirty="0"/>
              <a:t> بالنقد.</a:t>
            </a:r>
            <a:endParaRPr lang="ar-DZ" sz="2400" dirty="0"/>
          </a:p>
          <a:p>
            <a:pPr algn="just" rtl="1"/>
            <a:endParaRPr lang="fr-FR" sz="2400" dirty="0"/>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16">
            <a:extLst>
              <a:ext uri="{FF2B5EF4-FFF2-40B4-BE49-F238E27FC236}">
                <a16:creationId xmlns:a16="http://schemas.microsoft.com/office/drawing/2014/main" id="{B3634FEE-F633-502F-FDA6-D5722CD109CF}"/>
              </a:ext>
            </a:extLst>
          </p:cNvPr>
          <p:cNvSpPr txBox="1"/>
          <p:nvPr/>
        </p:nvSpPr>
        <p:spPr>
          <a:xfrm>
            <a:off x="6592027" y="409831"/>
            <a:ext cx="52164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خطوات النَّقد الفـــــــــــــــــــــنِّي</a:t>
            </a:r>
          </a:p>
        </p:txBody>
      </p:sp>
      <p:sp>
        <p:nvSpPr>
          <p:cNvPr id="9" name="Rectangle 8">
            <a:extLst>
              <a:ext uri="{FF2B5EF4-FFF2-40B4-BE49-F238E27FC236}">
                <a16:creationId xmlns:a16="http://schemas.microsoft.com/office/drawing/2014/main" id="{DF8728DC-D576-EE8A-C481-F98B65343E6F}"/>
              </a:ext>
            </a:extLst>
          </p:cNvPr>
          <p:cNvSpPr/>
          <p:nvPr/>
        </p:nvSpPr>
        <p:spPr>
          <a:xfrm>
            <a:off x="6089411" y="26764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0A527BD7-8FBF-2488-8544-95CCB79BAF3F}"/>
              </a:ext>
            </a:extLst>
          </p:cNvPr>
          <p:cNvSpPr txBox="1"/>
          <p:nvPr/>
        </p:nvSpPr>
        <p:spPr>
          <a:xfrm>
            <a:off x="2060713" y="6101356"/>
            <a:ext cx="8070574" cy="369332"/>
          </a:xfrm>
          <a:prstGeom prst="rect">
            <a:avLst/>
          </a:prstGeom>
          <a:noFill/>
        </p:spPr>
        <p:txBody>
          <a:bodyPr wrap="square">
            <a:spAutoFit/>
          </a:bodyPr>
          <a:lstStyle/>
          <a:p>
            <a:r>
              <a:rPr lang="fr-FR" b="1" dirty="0"/>
              <a:t>http://thesis.univ-biskra.dz/2265/1/M%C3%A9moire_2012.PDF</a:t>
            </a:r>
          </a:p>
        </p:txBody>
      </p:sp>
      <p:sp>
        <p:nvSpPr>
          <p:cNvPr id="7" name="ZoneTexte 6">
            <a:extLst>
              <a:ext uri="{FF2B5EF4-FFF2-40B4-BE49-F238E27FC236}">
                <a16:creationId xmlns:a16="http://schemas.microsoft.com/office/drawing/2014/main" id="{9EBE0549-9769-7836-D0C1-7BEBC9349B8A}"/>
              </a:ext>
            </a:extLst>
          </p:cNvPr>
          <p:cNvSpPr txBox="1"/>
          <p:nvPr/>
        </p:nvSpPr>
        <p:spPr>
          <a:xfrm>
            <a:off x="1442332" y="6099143"/>
            <a:ext cx="8070574" cy="373757"/>
          </a:xfrm>
          <a:prstGeom prst="rect">
            <a:avLst/>
          </a:prstGeom>
          <a:noFill/>
        </p:spPr>
        <p:txBody>
          <a:bodyPr wrap="square">
            <a:spAutoFit/>
          </a:bodyPr>
          <a:lstStyle/>
          <a:p>
            <a:pPr algn="r" rtl="1">
              <a:lnSpc>
                <a:spcPct val="107000"/>
              </a:lnSpc>
              <a:spcAft>
                <a:spcPts val="800"/>
              </a:spcAft>
              <a:buNone/>
            </a:pPr>
            <a:r>
              <a:rPr lang="ar-DZ" b="1" kern="100" dirty="0">
                <a:effectLst/>
                <a:latin typeface="Calibri" panose="020F0502020204030204" pitchFamily="34" charset="0"/>
                <a:ea typeface="Calibri" panose="020F0502020204030204" pitchFamily="34" charset="0"/>
                <a:cs typeface="Arial" panose="020B0604020202020204" pitchFamily="34" charset="0"/>
              </a:rPr>
              <a:t>رابط الدراسة:</a:t>
            </a:r>
            <a:endParaRPr lang="fr-FR" b="1"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83319929"/>
      </p:ext>
    </p:extLst>
  </p:cSld>
  <p:clrMapOvr>
    <a:masterClrMapping/>
  </p:clrMapOvr>
  <mc:AlternateContent xmlns:mc="http://schemas.openxmlformats.org/markup-compatibility/2006" xmlns:p14="http://schemas.microsoft.com/office/powerpoint/2010/main">
    <mc:Choice Requires="p14">
      <p:transition spd="slow" p14:dur="1600" advTm="248341">
        <p14:prism isInverted="1"/>
      </p:transition>
    </mc:Choice>
    <mc:Fallback xmlns="">
      <p:transition spd="slow" advTm="248341">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15A3C-3FF1-3F00-3641-891CBAE565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547C1BB-83A4-978C-2937-CF58CEF9E0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A05A098-F8C7-4172-84C1-16133047B59F}"/>
              </a:ext>
            </a:extLst>
          </p:cNvPr>
          <p:cNvSpPr/>
          <p:nvPr/>
        </p:nvSpPr>
        <p:spPr>
          <a:xfrm rot="16200000" flipV="1">
            <a:off x="-3597027" y="3938899"/>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1426803-0C1E-3714-FADE-9C9CEB3D8EFA}"/>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D127ACB-63A1-BC98-DCFF-DAD1055C69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D190FDCC-CA5A-B466-554D-95C0CDCD5173}"/>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35879ED6-2564-7BCA-8160-658EE03C79E5}"/>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10" name="ZoneTexte 9">
            <a:extLst>
              <a:ext uri="{FF2B5EF4-FFF2-40B4-BE49-F238E27FC236}">
                <a16:creationId xmlns:a16="http://schemas.microsoft.com/office/drawing/2014/main" id="{7DE49080-F781-A2B7-FFF4-D80313FCB206}"/>
              </a:ext>
            </a:extLst>
          </p:cNvPr>
          <p:cNvSpPr txBox="1"/>
          <p:nvPr/>
        </p:nvSpPr>
        <p:spPr>
          <a:xfrm>
            <a:off x="860867" y="1960085"/>
            <a:ext cx="6665217" cy="3923895"/>
          </a:xfrm>
          <a:prstGeom prst="rect">
            <a:avLst/>
          </a:prstGeom>
          <a:noFill/>
        </p:spPr>
        <p:txBody>
          <a:bodyPr wrap="square">
            <a:spAutoFit/>
          </a:bodyPr>
          <a:lstStyle/>
          <a:p>
            <a:pPr algn="just" rtl="1">
              <a:lnSpc>
                <a:spcPct val="107000"/>
              </a:lnSpc>
              <a:spcAft>
                <a:spcPts val="800"/>
              </a:spcAft>
              <a:buNone/>
            </a:pPr>
            <a:r>
              <a:rPr lang="ar-DZ" sz="2600" kern="100" dirty="0">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 </a:t>
            </a:r>
            <a:r>
              <a:rPr lang="ar-DZ" sz="2600" kern="100" dirty="0">
                <a:effectLst/>
                <a:latin typeface="Calibri" panose="020F0502020204030204" pitchFamily="34" charset="0"/>
                <a:ea typeface="Calibri" panose="020F0502020204030204" pitchFamily="34" charset="0"/>
                <a:cs typeface="Arial" panose="020B0604020202020204" pitchFamily="34" charset="0"/>
              </a:rPr>
              <a:t>نَتطرَّق </a:t>
            </a:r>
            <a:r>
              <a:rPr lang="ar-DZ" sz="2600" kern="100" dirty="0">
                <a:latin typeface="Calibri" panose="020F0502020204030204" pitchFamily="34" charset="0"/>
                <a:ea typeface="Calibri" panose="020F0502020204030204" pitchFamily="34" charset="0"/>
                <a:cs typeface="Arial" panose="020B0604020202020204" pitchFamily="34" charset="0"/>
              </a:rPr>
              <a:t>إلى</a:t>
            </a:r>
            <a:r>
              <a:rPr lang="ar-SA" sz="2600" kern="100" dirty="0">
                <a:effectLst/>
                <a:latin typeface="Calibri" panose="020F0502020204030204" pitchFamily="34" charset="0"/>
                <a:ea typeface="Calibri" panose="020F0502020204030204" pitchFamily="34" charset="0"/>
                <a:cs typeface="Arial" panose="020B0604020202020204" pitchFamily="34" charset="0"/>
              </a:rPr>
              <a:t> بعض من الأنواع الرئيسية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للن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a:t>
            </a:r>
            <a:r>
              <a:rPr lang="ar-DZ" sz="2600" kern="100" dirty="0">
                <a:effectLst/>
                <a:latin typeface="Calibri" panose="020F0502020204030204" pitchFamily="34" charset="0"/>
                <a:ea typeface="Calibri" panose="020F0502020204030204" pitchFamily="34" charset="0"/>
                <a:cs typeface="Arial" panose="020B0604020202020204" pitchFamily="34" charset="0"/>
              </a:rPr>
              <a:t>حيث </a:t>
            </a:r>
            <a:r>
              <a:rPr lang="ar-SA" sz="2600" kern="100" dirty="0">
                <a:effectLst/>
                <a:latin typeface="Calibri" panose="020F0502020204030204" pitchFamily="34" charset="0"/>
                <a:ea typeface="Calibri" panose="020F0502020204030204" pitchFamily="34" charset="0"/>
                <a:cs typeface="Arial" panose="020B0604020202020204" pitchFamily="34" charset="0"/>
              </a:rPr>
              <a:t>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ستخدم كل منها مناهج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تميزة</a:t>
            </a:r>
            <a:r>
              <a:rPr lang="ar-SA" sz="2600" kern="100" dirty="0">
                <a:effectLst/>
                <a:latin typeface="Calibri" panose="020F0502020204030204" pitchFamily="34" charset="0"/>
                <a:ea typeface="Calibri" panose="020F0502020204030204" pitchFamily="34" charset="0"/>
                <a:cs typeface="Arial" panose="020B0604020202020204" pitchFamily="34" charset="0"/>
              </a:rPr>
              <a:t>، هذه الأنواع 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هنا إلى جوانب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باينة</a:t>
            </a:r>
            <a:r>
              <a:rPr lang="ar-SA" sz="2600" kern="100" dirty="0">
                <a:effectLst/>
                <a:latin typeface="Calibri" panose="020F0502020204030204" pitchFamily="34" charset="0"/>
                <a:ea typeface="Calibri" panose="020F0502020204030204" pitchFamily="34" charset="0"/>
                <a:cs typeface="Arial" panose="020B0604020202020204" pitchFamily="34" charset="0"/>
              </a:rPr>
              <a:t> من الفن، فبعضها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ؤك</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د أص</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ول العمل، أي عملية الخلق، والمجتمع الذي كان يعيش فيه الفنان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وبعضها الآخر يهت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 أساس</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 </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بتأث</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يات</a:t>
            </a:r>
            <a:r>
              <a:rPr lang="ar-SA" sz="2600" kern="100" dirty="0">
                <a:effectLst/>
                <a:latin typeface="Calibri" panose="020F0502020204030204" pitchFamily="34" charset="0"/>
                <a:ea typeface="Calibri" panose="020F0502020204030204" pitchFamily="34" charset="0"/>
                <a:cs typeface="Arial" panose="020B0604020202020204" pitchFamily="34" charset="0"/>
              </a:rPr>
              <a:t> العمل في الشخص الذي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دركه، و</a:t>
            </a:r>
            <a:r>
              <a:rPr lang="ar-DZ" sz="2600" kern="100" dirty="0">
                <a:latin typeface="Calibri" panose="020F0502020204030204" pitchFamily="34" charset="0"/>
                <a:ea typeface="Calibri" panose="020F0502020204030204" pitchFamily="34" charset="0"/>
                <a:cs typeface="Arial" panose="020B0604020202020204" pitchFamily="34" charset="0"/>
              </a:rPr>
              <a:t>آ</a:t>
            </a:r>
            <a:r>
              <a:rPr lang="ar-DZ" sz="2600" kern="100" dirty="0">
                <a:effectLst/>
                <a:latin typeface="Calibri" panose="020F0502020204030204" pitchFamily="34" charset="0"/>
                <a:ea typeface="Calibri" panose="020F0502020204030204" pitchFamily="34" charset="0"/>
                <a:cs typeface="Arial" panose="020B0604020202020204" pitchFamily="34" charset="0"/>
              </a:rPr>
              <a:t>خر</a:t>
            </a:r>
            <a:r>
              <a:rPr lang="ar-SA" sz="2600" kern="100" dirty="0">
                <a:effectLst/>
                <a:latin typeface="Calibri" panose="020F0502020204030204" pitchFamily="34" charset="0"/>
                <a:ea typeface="Calibri" panose="020F0502020204030204" pitchFamily="34" charset="0"/>
                <a:cs typeface="Arial" panose="020B0604020202020204" pitchFamily="34" charset="0"/>
              </a:rPr>
              <a:t>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رك</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ز </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هتمامه</a:t>
            </a:r>
            <a:r>
              <a:rPr lang="ar-SA" sz="2600" kern="100" dirty="0">
                <a:effectLst/>
                <a:latin typeface="Calibri" panose="020F0502020204030204" pitchFamily="34" charset="0"/>
                <a:ea typeface="Calibri" panose="020F0502020204030204" pitchFamily="34" charset="0"/>
                <a:cs typeface="Arial" panose="020B0604020202020204" pitchFamily="34" charset="0"/>
              </a:rPr>
              <a:t> كل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ه في البناء الب</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اطن للعمل</a:t>
            </a:r>
            <a:r>
              <a:rPr lang="fr-FR" sz="2600" kern="100" dirty="0">
                <a:effectLst/>
                <a:latin typeface="Calibri" panose="020F0502020204030204" pitchFamily="34" charset="0"/>
                <a:ea typeface="Calibri" panose="020F0502020204030204" pitchFamily="34" charset="0"/>
                <a:cs typeface="Arial" panose="020B0604020202020204" pitchFamily="34" charset="0"/>
              </a:rPr>
              <a:t>. </a:t>
            </a:r>
            <a:r>
              <a:rPr lang="ar-SA" sz="2600" kern="100" dirty="0">
                <a:effectLst/>
                <a:latin typeface="Calibri" panose="020F0502020204030204" pitchFamily="34" charset="0"/>
                <a:ea typeface="Calibri" panose="020F0502020204030204" pitchFamily="34" charset="0"/>
                <a:cs typeface="Arial" panose="020B0604020202020204" pitchFamily="34" charset="0"/>
              </a:rPr>
              <a:t>إن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نا</a:t>
            </a:r>
            <a:r>
              <a:rPr lang="ar-SA" sz="2600" kern="100" dirty="0">
                <a:effectLst/>
                <a:latin typeface="Calibri" panose="020F0502020204030204" pitchFamily="34" charset="0"/>
                <a:ea typeface="Calibri" panose="020F0502020204030204" pitchFamily="34" charset="0"/>
                <a:cs typeface="Arial" panose="020B0604020202020204" pitchFamily="34" charset="0"/>
              </a:rPr>
              <a:t> نستطيع أن نتعل</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 من كل نوع من الن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 ولكن من الواجب أن ن</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شترط</a:t>
            </a:r>
            <a:r>
              <a:rPr lang="ar-SA" sz="2600" kern="100" dirty="0">
                <a:effectLst/>
                <a:latin typeface="Calibri" panose="020F0502020204030204" pitchFamily="34" charset="0"/>
                <a:ea typeface="Calibri" panose="020F0502020204030204" pitchFamily="34" charset="0"/>
                <a:cs typeface="Arial" panose="020B0604020202020204" pitchFamily="34" charset="0"/>
              </a:rPr>
              <a:t> على كل من هذه الأنواع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 أن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ستخدم م</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عاي</a:t>
            </a:r>
            <a:r>
              <a:rPr lang="ar-DZ" sz="2600" kern="100" dirty="0">
                <a:effectLst/>
                <a:latin typeface="Calibri" panose="020F0502020204030204" pitchFamily="34" charset="0"/>
                <a:ea typeface="Calibri" panose="020F0502020204030204" pitchFamily="34" charset="0"/>
                <a:cs typeface="Arial" panose="020B0604020202020204" pitchFamily="34" charset="0"/>
              </a:rPr>
              <a:t>ير</a:t>
            </a:r>
            <a:r>
              <a:rPr lang="ar-SA" sz="26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قدير ي</a:t>
            </a:r>
            <a:r>
              <a:rPr lang="ar-DZ" sz="2600" kern="100" dirty="0">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مك</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ن </a:t>
            </a:r>
            <a:r>
              <a:rPr lang="ar-DZ" sz="2600" kern="100" dirty="0">
                <a:effectLst/>
                <a:latin typeface="Calibri" panose="020F0502020204030204" pitchFamily="34" charset="0"/>
                <a:ea typeface="Calibri" panose="020F0502020204030204" pitchFamily="34" charset="0"/>
                <a:cs typeface="Arial" panose="020B0604020202020204" pitchFamily="34" charset="0"/>
              </a:rPr>
              <a:t>إِ</a:t>
            </a:r>
            <a:r>
              <a:rPr lang="ar-SA" sz="2600" kern="100" dirty="0" err="1">
                <a:effectLst/>
                <a:latin typeface="Calibri" panose="020F0502020204030204" pitchFamily="34" charset="0"/>
                <a:ea typeface="Calibri" panose="020F0502020204030204" pitchFamily="34" charset="0"/>
                <a:cs typeface="Arial" panose="020B0604020202020204" pitchFamily="34" charset="0"/>
              </a:rPr>
              <a:t>ستخدامها</a:t>
            </a:r>
            <a:r>
              <a:rPr lang="ar-SA" sz="2600" kern="100" dirty="0">
                <a:effectLst/>
                <a:latin typeface="Calibri" panose="020F0502020204030204" pitchFamily="34" charset="0"/>
                <a:ea typeface="Calibri" panose="020F0502020204030204" pitchFamily="34" charset="0"/>
                <a:cs typeface="Arial" panose="020B0604020202020204" pitchFamily="34" charset="0"/>
              </a:rPr>
              <a:t> ع</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مليا، وأن ي</a:t>
            </a:r>
            <a:r>
              <a:rPr lang="ar-DZ" sz="2600" kern="100" dirty="0">
                <a:effectLst/>
                <a:latin typeface="Calibri" panose="020F0502020204030204" pitchFamily="34" charset="0"/>
                <a:ea typeface="Calibri" panose="020F0502020204030204" pitchFamily="34" charset="0"/>
                <a:cs typeface="Arial" panose="020B0604020202020204" pitchFamily="34" charset="0"/>
              </a:rPr>
              <a:t>ُ</a:t>
            </a:r>
            <a:r>
              <a:rPr lang="ar-SA" sz="2600" kern="100" dirty="0">
                <a:effectLst/>
                <a:latin typeface="Calibri" panose="020F0502020204030204" pitchFamily="34" charset="0"/>
                <a:ea typeface="Calibri" panose="020F0502020204030204" pitchFamily="34" charset="0"/>
                <a:cs typeface="Arial" panose="020B0604020202020204" pitchFamily="34" charset="0"/>
              </a:rPr>
              <a:t>بقي على َّ العمل الفني، في تفس</a:t>
            </a:r>
            <a:r>
              <a:rPr lang="ar-DZ" sz="2600" kern="100" dirty="0">
                <a:effectLst/>
                <a:latin typeface="Calibri" panose="020F0502020204030204" pitchFamily="34" charset="0"/>
                <a:ea typeface="Calibri" panose="020F0502020204030204" pitchFamily="34" charset="0"/>
                <a:cs typeface="Arial" panose="020B0604020202020204" pitchFamily="34" charset="0"/>
              </a:rPr>
              <a:t>ير</a:t>
            </a:r>
            <a:r>
              <a:rPr lang="ar-SA" sz="2600" kern="100" dirty="0">
                <a:effectLst/>
                <a:latin typeface="Calibri" panose="020F0502020204030204" pitchFamily="34" charset="0"/>
                <a:ea typeface="Calibri" panose="020F0502020204030204" pitchFamily="34" charset="0"/>
                <a:cs typeface="Arial" panose="020B0604020202020204" pitchFamily="34" charset="0"/>
              </a:rPr>
              <a:t>ه له</a:t>
            </a:r>
            <a:r>
              <a:rPr lang="ar-DZ" sz="2600" kern="100" dirty="0">
                <a:latin typeface="Calibri" panose="020F0502020204030204" pitchFamily="34" charset="0"/>
                <a:ea typeface="Calibri" panose="020F0502020204030204" pitchFamily="34" charset="0"/>
                <a:cs typeface="Arial" panose="020B0604020202020204" pitchFamily="34" charset="0"/>
              </a:rPr>
              <a:t> بوضوح</a:t>
            </a:r>
            <a:r>
              <a:rPr lang="fr-FR" sz="26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13" name="Image 12">
            <a:extLst>
              <a:ext uri="{FF2B5EF4-FFF2-40B4-BE49-F238E27FC236}">
                <a16:creationId xmlns:a16="http://schemas.microsoft.com/office/drawing/2014/main" id="{F22F92EC-2298-C03F-D9FA-52C2D6A77628}"/>
              </a:ext>
            </a:extLst>
          </p:cNvPr>
          <p:cNvPicPr>
            <a:picLocks noChangeAspect="1"/>
          </p:cNvPicPr>
          <p:nvPr/>
        </p:nvPicPr>
        <p:blipFill>
          <a:blip r:embed="rId4" cstate="print">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600571" y="2045274"/>
            <a:ext cx="3966668" cy="398351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90321005"/>
      </p:ext>
    </p:extLst>
  </p:cSld>
  <p:clrMapOvr>
    <a:masterClrMapping/>
  </p:clrMapOvr>
  <p:transition spd="slow" advTm="379370">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7D724-E4F9-2526-39B0-025CF287E0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C656809-CFBA-2B69-B510-30E524C3AB5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380ED8B-7BA3-6607-8AD9-509A47C4EB2B}"/>
              </a:ext>
            </a:extLst>
          </p:cNvPr>
          <p:cNvSpPr/>
          <p:nvPr/>
        </p:nvSpPr>
        <p:spPr>
          <a:xfrm rot="16200000" flipV="1">
            <a:off x="-2014344" y="376509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35F9FC9-2028-167D-F4E4-DC0D102EBC8D}"/>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FA6240F-DFC8-4E15-A3F2-B700950276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F6111A43-B43A-85BD-48F1-57C6AD6FB040}"/>
              </a:ext>
            </a:extLst>
          </p:cNvPr>
          <p:cNvSpPr>
            <a:spLocks noGrp="1"/>
          </p:cNvSpPr>
          <p:nvPr>
            <p:ph type="pic" sz="quarter" idx="10"/>
          </p:nvPr>
        </p:nvSpPr>
        <p:spPr>
          <a:xfrm>
            <a:off x="-1480126" y="-1463039"/>
            <a:ext cx="6826172" cy="6857998"/>
          </a:xfrm>
        </p:spPr>
      </p:sp>
      <p:sp>
        <p:nvSpPr>
          <p:cNvPr id="4" name="ZoneTexte 3">
            <a:extLst>
              <a:ext uri="{FF2B5EF4-FFF2-40B4-BE49-F238E27FC236}">
                <a16:creationId xmlns:a16="http://schemas.microsoft.com/office/drawing/2014/main" id="{90E44132-2740-CC6C-E8DB-A8270AA16602}"/>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625A6CC3-C95E-E111-79FB-82CA78ED1AA2}"/>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44F82434-844C-81D7-32CC-9C90BEE12CF9}"/>
              </a:ext>
            </a:extLst>
          </p:cNvPr>
          <p:cNvSpPr txBox="1"/>
          <p:nvPr/>
        </p:nvSpPr>
        <p:spPr>
          <a:xfrm>
            <a:off x="2711303" y="1920241"/>
            <a:ext cx="8514808" cy="3439018"/>
          </a:xfrm>
          <a:prstGeom prst="rect">
            <a:avLst/>
          </a:prstGeom>
          <a:noFill/>
        </p:spPr>
        <p:txBody>
          <a:bodyPr wrap="square">
            <a:spAutoFit/>
          </a:bodyPr>
          <a:lstStyle/>
          <a:p>
            <a:pPr algn="just"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أولا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بواسطة القواعد</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وجود معايير ثابتة لتقييم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مثل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ابهة الواقع، أو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الأخلاقي، أو القوة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نفعالية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فلا يكتفي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بمشاعره، بل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العمل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خصائص محد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جودته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نوعه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(تراجيديا، كوميديا، تمثال تذكاري،...)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وقد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شتهر</a:t>
            </a:r>
            <a:r>
              <a:rPr lang="ar-SA" sz="2400" kern="100" dirty="0">
                <a:effectLst/>
                <a:latin typeface="Calibri" panose="020F0502020204030204" pitchFamily="34" charset="0"/>
                <a:ea typeface="Calibri" panose="020F0502020204030204" pitchFamily="34" charset="0"/>
                <a:cs typeface="Arial" panose="020B0604020202020204" pitchFamily="34" charset="0"/>
              </a:rPr>
              <a:t> بهذا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تجاه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الكلاسيكي الجديد في القرون 16–18م، الذي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تقاليد اليونان والرومان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عتبرهم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النموذج الأعلى للفن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 حيث </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آنذاك قواعد صارمة لكل نوع أدبي أو 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ضرورة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حدة الأسلوب والروح، وعدم 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 الأنواع، وأن تكون الشخصيات «نبيلة» و«أخلاقية»، محاكاةً للم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الأعلى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2102365949"/>
      </p:ext>
    </p:extLst>
  </p:cSld>
  <p:clrMapOvr>
    <a:masterClrMapping/>
  </p:clrMapOvr>
  <p:transition spd="slow" advTm="379370">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5CFF2-F178-F2EE-A39B-6E607319675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A7B7D42-22D8-000A-94C2-C27BBA9997E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DE78206-FA4F-6839-41C6-26BE6AFC6C71}"/>
              </a:ext>
            </a:extLst>
          </p:cNvPr>
          <p:cNvSpPr/>
          <p:nvPr/>
        </p:nvSpPr>
        <p:spPr>
          <a:xfrm rot="16200000" flipV="1">
            <a:off x="-2014344" y="376509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9F22A9D-CF7B-4E62-11B1-49E26A671921}"/>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50AE63F-7A4B-B275-A88A-07E0ECA095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A7F6A8A0-8FBE-982C-B9F2-2585E87DA9B1}"/>
              </a:ext>
            </a:extLst>
          </p:cNvPr>
          <p:cNvSpPr>
            <a:spLocks noGrp="1"/>
          </p:cNvSpPr>
          <p:nvPr>
            <p:ph type="pic" sz="quarter" idx="10"/>
          </p:nvPr>
        </p:nvSpPr>
        <p:spPr>
          <a:xfrm>
            <a:off x="-1480126" y="-1463039"/>
            <a:ext cx="6826172" cy="6857998"/>
          </a:xfrm>
        </p:spPr>
      </p:sp>
      <p:sp>
        <p:nvSpPr>
          <p:cNvPr id="4" name="ZoneTexte 3">
            <a:extLst>
              <a:ext uri="{FF2B5EF4-FFF2-40B4-BE49-F238E27FC236}">
                <a16:creationId xmlns:a16="http://schemas.microsoft.com/office/drawing/2014/main" id="{21C5209A-F539-B31A-94EA-1BCB34F18448}"/>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459AF07D-B3EA-489C-A09B-B8EA83917E70}"/>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25E30391-1AB5-38FF-8688-CC71ADDEAF3A}"/>
              </a:ext>
            </a:extLst>
          </p:cNvPr>
          <p:cNvSpPr txBox="1"/>
          <p:nvPr/>
        </p:nvSpPr>
        <p:spPr>
          <a:xfrm>
            <a:off x="1116420" y="1336908"/>
            <a:ext cx="9965464" cy="5827621"/>
          </a:xfrm>
          <a:prstGeom prst="rect">
            <a:avLst/>
          </a:prstGeom>
          <a:noFill/>
        </p:spPr>
        <p:txBody>
          <a:bodyPr wrap="square">
            <a:spAutoFit/>
          </a:bodyPr>
          <a:lstStyle/>
          <a:p>
            <a:pPr algn="r"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ثانيا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الس</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ياقي</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هتم بدراسة العمل الفني في ضوء الظروف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نشأ فيها وتأثيره في المجتمع، أي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ربط الفن بسياقه التاريخي،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والنفسي، ولا يكتفي بجمالياته فقط</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يرى أن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اج شخصية الفنان ومجتمعه وثقافته 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وله تأثيرات أخلاقية واجتماعية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ظهر هذا النوع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منذ القدم، لكنه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زدهر</a:t>
            </a:r>
            <a:r>
              <a:rPr lang="ar-SA" sz="2400" kern="100" dirty="0">
                <a:effectLst/>
                <a:latin typeface="Calibri" panose="020F0502020204030204" pitchFamily="34" charset="0"/>
                <a:ea typeface="Calibri" panose="020F0502020204030204" pitchFamily="34" charset="0"/>
                <a:cs typeface="Arial" panose="020B0604020202020204" pitchFamily="34" charset="0"/>
              </a:rPr>
              <a:t> خاصة منذ القرن التاسع عشر، مع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تأث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كر العلمي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تجاهات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التاريخية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يهدف إلى جعل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أكثر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وموضوعية،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عتمداً</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مفاهيم من علم الاجتماع،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وبولوجيا</a:t>
            </a:r>
            <a:r>
              <a:rPr lang="ar-SA" sz="2400" kern="100" dirty="0">
                <a:effectLst/>
                <a:latin typeface="Calibri" panose="020F0502020204030204" pitchFamily="34" charset="0"/>
                <a:ea typeface="Calibri" panose="020F0502020204030204" pitchFamily="34" charset="0"/>
                <a:cs typeface="Arial" panose="020B0604020202020204" pitchFamily="34" charset="0"/>
              </a:rPr>
              <a:t>، وعلم النفس،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عتبرًا</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 ظاهرة يمكن دراستها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كما تُد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 الظواهر الإنسانية الأخرى</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Wingdings" panose="05000000000000000000" pitchFamily="2" charset="2"/>
              <a:buChar char="§"/>
            </a:pPr>
            <a:r>
              <a:rPr lang="ar-SA" sz="2400" dirty="0"/>
              <a:t>يُعد</a:t>
            </a:r>
            <a:r>
              <a:rPr lang="ar-DZ" sz="2400" dirty="0"/>
              <a:t>ُّ</a:t>
            </a:r>
            <a:r>
              <a:rPr lang="ar-SA" sz="2400" dirty="0"/>
              <a:t> كارل ماركس أبًا ل</a:t>
            </a:r>
            <a:r>
              <a:rPr lang="ar-DZ" sz="2400" dirty="0"/>
              <a:t>م</a:t>
            </a:r>
            <a:r>
              <a:rPr lang="ar-SA" sz="2400" dirty="0" err="1"/>
              <a:t>درسة</a:t>
            </a:r>
            <a:r>
              <a:rPr lang="ar-SA" sz="2400" dirty="0"/>
              <a:t> من مدارس الن</a:t>
            </a:r>
            <a:r>
              <a:rPr lang="ar-DZ" sz="2400" dirty="0"/>
              <a:t>َّ</a:t>
            </a:r>
            <a:r>
              <a:rPr lang="ar-SA" sz="2400" dirty="0"/>
              <a:t>قد </a:t>
            </a:r>
            <a:r>
              <a:rPr lang="ar-SA" sz="2400" dirty="0" err="1"/>
              <a:t>السياقي</a:t>
            </a:r>
            <a:r>
              <a:rPr lang="ar-SA" sz="2400" dirty="0"/>
              <a:t>. </a:t>
            </a:r>
            <a:r>
              <a:rPr lang="ar-DZ" sz="2400" dirty="0"/>
              <a:t>غير</a:t>
            </a:r>
            <a:r>
              <a:rPr lang="ar-SA" sz="2400" dirty="0"/>
              <a:t> أن</a:t>
            </a:r>
            <a:r>
              <a:rPr lang="ar-DZ" sz="2400" dirty="0"/>
              <a:t>َّ</a:t>
            </a:r>
            <a:r>
              <a:rPr lang="ar-SA" sz="2400" dirty="0"/>
              <a:t> تفك</a:t>
            </a:r>
            <a:r>
              <a:rPr lang="ar-DZ" sz="2400" dirty="0"/>
              <a:t>ي</a:t>
            </a:r>
            <a:r>
              <a:rPr lang="ar-SA" sz="2400" dirty="0"/>
              <a:t>ره قوة كبرى في تطو</a:t>
            </a:r>
            <a:r>
              <a:rPr lang="ar-DZ" sz="2400" dirty="0"/>
              <a:t>ُّ</a:t>
            </a:r>
            <a:r>
              <a:rPr lang="ar-SA" sz="2400" dirty="0"/>
              <a:t>ر النقد </a:t>
            </a:r>
            <a:r>
              <a:rPr lang="ar-SA" sz="2400" dirty="0" err="1"/>
              <a:t>السياقي</a:t>
            </a:r>
            <a:r>
              <a:rPr lang="ar-SA" sz="2400" dirty="0"/>
              <a:t> بوجه عام</a:t>
            </a:r>
            <a:r>
              <a:rPr lang="ar-DZ" sz="2400" dirty="0"/>
              <a:t>،</a:t>
            </a:r>
            <a:r>
              <a:rPr lang="ar-SA" sz="2400" dirty="0"/>
              <a:t> ذلك لأن ماركس من الشخصيات الكبرى في الحركة</a:t>
            </a:r>
            <a:r>
              <a:rPr lang="ar-DZ" sz="2400" dirty="0"/>
              <a:t>،</a:t>
            </a:r>
            <a:r>
              <a:rPr lang="ar-SA" sz="2400" dirty="0"/>
              <a:t> ال</a:t>
            </a:r>
            <a:r>
              <a:rPr lang="ar-DZ" sz="2400" dirty="0"/>
              <a:t>َّ</a:t>
            </a:r>
            <a:r>
              <a:rPr lang="ar-SA" sz="2400" dirty="0"/>
              <a:t>ت</a:t>
            </a:r>
            <a:r>
              <a:rPr lang="ar-DZ" sz="2400" dirty="0"/>
              <a:t>ِ</a:t>
            </a:r>
            <a:r>
              <a:rPr lang="ar-SA" sz="2400" dirty="0"/>
              <a:t>ي </a:t>
            </a:r>
            <a:r>
              <a:rPr lang="ar-DZ" sz="2400" dirty="0"/>
              <a:t>إِ</a:t>
            </a:r>
            <a:r>
              <a:rPr lang="ar-SA" sz="2400" dirty="0" err="1"/>
              <a:t>تجهت</a:t>
            </a:r>
            <a:r>
              <a:rPr lang="ar-SA" sz="2400" dirty="0"/>
              <a:t> إلى دراسة جميع الن</a:t>
            </a:r>
            <a:r>
              <a:rPr lang="ar-DZ" sz="2400" dirty="0"/>
              <a:t>ُّ</a:t>
            </a:r>
            <a:r>
              <a:rPr lang="ar-SA" sz="2400" dirty="0"/>
              <a:t>ظ</a:t>
            </a:r>
            <a:r>
              <a:rPr lang="ar-DZ" sz="2400" dirty="0"/>
              <a:t>ُ</a:t>
            </a:r>
            <a:r>
              <a:rPr lang="ar-SA" sz="2400" dirty="0"/>
              <a:t>م في ال</a:t>
            </a:r>
            <a:r>
              <a:rPr lang="ar-DZ" sz="2400" dirty="0"/>
              <a:t>م</a:t>
            </a:r>
            <a:r>
              <a:rPr lang="ar-SA" sz="2400" dirty="0" err="1"/>
              <a:t>جتمع</a:t>
            </a:r>
            <a:r>
              <a:rPr lang="ar-SA" sz="2400" dirty="0"/>
              <a:t>، </a:t>
            </a:r>
            <a:r>
              <a:rPr lang="ar-SA" sz="2400" dirty="0" err="1"/>
              <a:t>وض</a:t>
            </a:r>
            <a:r>
              <a:rPr lang="ar-DZ" sz="2400" dirty="0"/>
              <a:t>ِ</a:t>
            </a:r>
            <a:r>
              <a:rPr lang="ar-SA" sz="2400" dirty="0"/>
              <a:t>منها الفن، بطريقة علمية</a:t>
            </a:r>
            <a:r>
              <a:rPr lang="fr-FR" sz="2400" dirty="0"/>
              <a:t>.</a:t>
            </a:r>
          </a:p>
          <a:p>
            <a:pPr marL="342900" indent="-342900" algn="r" rtl="1">
              <a:lnSpc>
                <a:spcPct val="107000"/>
              </a:lnSpc>
              <a:spcAft>
                <a:spcPts val="800"/>
              </a:spcAft>
              <a:buFont typeface="Wingdings" panose="05000000000000000000" pitchFamily="2" charset="2"/>
              <a:buChar char="§"/>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38824272"/>
      </p:ext>
    </p:extLst>
  </p:cSld>
  <p:clrMapOvr>
    <a:masterClrMapping/>
  </p:clrMapOvr>
  <p:transition spd="slow" advTm="379370">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B0EBA-5E87-56DE-12E8-1039CE6D32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CDFAD16-8965-C7EB-9B48-0CDF2E888D5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5041DA6-DF73-03BB-6CFD-13BB3F07AEA9}"/>
              </a:ext>
            </a:extLst>
          </p:cNvPr>
          <p:cNvSpPr/>
          <p:nvPr/>
        </p:nvSpPr>
        <p:spPr>
          <a:xfrm rot="16200000" flipV="1">
            <a:off x="-3371036" y="4739256"/>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a:extLst>
              <a:ext uri="{FF2B5EF4-FFF2-40B4-BE49-F238E27FC236}">
                <a16:creationId xmlns:a16="http://schemas.microsoft.com/office/drawing/2014/main" id="{1B7405B9-807B-C8DA-0181-3D07A102E9D6}"/>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9447505-6660-F0E3-7095-AFF85C21F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DFCDDC07-4707-F3A8-A395-4BAEB98E53F3}"/>
              </a:ext>
            </a:extLst>
          </p:cNvPr>
          <p:cNvSpPr>
            <a:spLocks noGrp="1"/>
          </p:cNvSpPr>
          <p:nvPr>
            <p:ph type="pic" sz="quarter" idx="10"/>
          </p:nvPr>
        </p:nvSpPr>
        <p:spPr>
          <a:xfrm>
            <a:off x="-1628697" y="-2452184"/>
            <a:ext cx="6826172" cy="6857998"/>
          </a:xfrm>
        </p:spPr>
      </p:sp>
      <p:sp>
        <p:nvSpPr>
          <p:cNvPr id="4" name="ZoneTexte 3">
            <a:extLst>
              <a:ext uri="{FF2B5EF4-FFF2-40B4-BE49-F238E27FC236}">
                <a16:creationId xmlns:a16="http://schemas.microsoft.com/office/drawing/2014/main" id="{14EE0CC0-FA1F-1749-8ECB-3E8EF2056212}"/>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85ABE59-A839-8E58-2A3B-CDC07DA06935}"/>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5D203441-C05C-79CA-A431-3A439894F1B1}"/>
              </a:ext>
            </a:extLst>
          </p:cNvPr>
          <p:cNvSpPr txBox="1"/>
          <p:nvPr/>
        </p:nvSpPr>
        <p:spPr>
          <a:xfrm>
            <a:off x="892195" y="2025719"/>
            <a:ext cx="10459777" cy="4744697"/>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ثالثا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a:t>
            </a:r>
            <a:r>
              <a:rPr lang="ar-DZ" sz="2400" b="1" kern="100" dirty="0">
                <a:effectLst/>
                <a:latin typeface="Calibri" panose="020F0502020204030204" pitchFamily="34" charset="0"/>
                <a:ea typeface="Calibri" panose="020F0502020204030204" pitchFamily="34" charset="0"/>
                <a:cs typeface="Arial" panose="020B0604020202020204" pitchFamily="34" charset="0"/>
              </a:rPr>
              <a:t>إِ</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نطباعي</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هو أسلوب نقدي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على تجربة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الشخصية ومشاعره الذاتية أثناء تفاعله مع العمل الفني، بدلًا من التحليل الموضوعي أو القواعد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ظهر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فعل على النقد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ياقي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والعلمي في أواخر القرن التاسع عشر، مع حركة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الفن لأجل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رأت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غاية في ذاته لا وسيلة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أبرز أفكاره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هو تعبير عن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نفعالات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وليس دراسة علمية للعمل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ركّ</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على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فسي والجمالي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كه العمل على المتلقي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 القواعد والمعايير 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ابتة في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على الفن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يرى أن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فسه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يكون عملاً فنياً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800"/>
              </a:spcAft>
              <a:buSzPts val="1000"/>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أبر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ليه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أوسكار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وايلد</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أناتول</a:t>
            </a:r>
            <a:r>
              <a:rPr lang="ar-SA" sz="2400" kern="100" dirty="0">
                <a:effectLst/>
                <a:latin typeface="Calibri" panose="020F0502020204030204" pitchFamily="34" charset="0"/>
                <a:ea typeface="Calibri" panose="020F0502020204030204" pitchFamily="34" charset="0"/>
                <a:cs typeface="Arial" panose="020B0604020202020204" pitchFamily="34" charset="0"/>
              </a:rPr>
              <a:t> فرانس،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وولتر</a:t>
            </a:r>
            <a:r>
              <a:rPr lang="ar-SA" sz="2400" kern="100" dirty="0">
                <a:effectLst/>
                <a:latin typeface="Calibri" panose="020F0502020204030204" pitchFamily="34" charset="0"/>
                <a:ea typeface="Calibri" panose="020F0502020204030204" pitchFamily="34" charset="0"/>
                <a:cs typeface="Arial" panose="020B0604020202020204" pitchFamily="34" charset="0"/>
              </a:rPr>
              <a:t> باتر،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وديبوسي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p:txBody>
      </p:sp>
    </p:spTree>
    <p:extLst>
      <p:ext uri="{BB962C8B-B14F-4D97-AF65-F5344CB8AC3E}">
        <p14:creationId xmlns:p14="http://schemas.microsoft.com/office/powerpoint/2010/main" val="1108304913"/>
      </p:ext>
    </p:extLst>
  </p:cSld>
  <p:clrMapOvr>
    <a:masterClrMapping/>
  </p:clrMapOvr>
  <p:transition spd="slow" advTm="37937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FABE1-4736-101C-F6ED-DDCA2FB00A5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0553664-AA53-3DE1-C2D1-7BBC768C0D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75D41F0-98D0-2B49-5464-7C85971D9266}"/>
              </a:ext>
            </a:extLst>
          </p:cNvPr>
          <p:cNvSpPr/>
          <p:nvPr/>
        </p:nvSpPr>
        <p:spPr>
          <a:xfrm rot="16200000" flipV="1">
            <a:off x="-2014344" y="376509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FAE0FE85-5C84-19A8-5BAF-433450DAD29B}"/>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22D19F8-BE26-AA2C-5D00-B8F975197A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7BEDB802-7586-60E1-2F1C-8A6A140F6C1C}"/>
              </a:ext>
            </a:extLst>
          </p:cNvPr>
          <p:cNvSpPr>
            <a:spLocks noGrp="1"/>
          </p:cNvSpPr>
          <p:nvPr>
            <p:ph type="pic" sz="quarter" idx="10"/>
          </p:nvPr>
        </p:nvSpPr>
        <p:spPr>
          <a:xfrm>
            <a:off x="-1480126" y="-1463039"/>
            <a:ext cx="6826172" cy="6857998"/>
          </a:xfrm>
        </p:spPr>
      </p:sp>
      <p:sp>
        <p:nvSpPr>
          <p:cNvPr id="4" name="ZoneTexte 3">
            <a:extLst>
              <a:ext uri="{FF2B5EF4-FFF2-40B4-BE49-F238E27FC236}">
                <a16:creationId xmlns:a16="http://schemas.microsoft.com/office/drawing/2014/main" id="{2C59CCA3-822D-BFF4-7884-E67E73A99562}"/>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C540FD61-018D-37BF-5F1B-DF492A08DE15}"/>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BD2341DE-F97A-9C39-B637-4EA85063FC33}"/>
              </a:ext>
            </a:extLst>
          </p:cNvPr>
          <p:cNvSpPr txBox="1"/>
          <p:nvPr/>
        </p:nvSpPr>
        <p:spPr>
          <a:xfrm>
            <a:off x="2041451" y="1743505"/>
            <a:ext cx="9101469" cy="5341783"/>
          </a:xfrm>
          <a:prstGeom prst="rect">
            <a:avLst/>
          </a:prstGeom>
          <a:noFill/>
        </p:spPr>
        <p:txBody>
          <a:bodyPr wrap="square">
            <a:spAutoFit/>
          </a:bodyPr>
          <a:lstStyle/>
          <a:p>
            <a:pPr algn="r"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رابعًا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القصدي</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err="1">
                <a:effectLst/>
                <a:latin typeface="Calibri" panose="020F0502020204030204" pitchFamily="34" charset="0"/>
                <a:ea typeface="Calibri" panose="020F0502020204030204" pitchFamily="34" charset="0"/>
                <a:cs typeface="Arial" panose="020B0604020202020204" pitchFamily="34" charset="0"/>
              </a:rPr>
              <a:t>Intentional</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fr-FR" sz="2400" b="1" kern="100" dirty="0" err="1">
                <a:effectLst/>
                <a:latin typeface="Calibri" panose="020F0502020204030204" pitchFamily="34" charset="0"/>
                <a:ea typeface="Calibri" panose="020F0502020204030204" pitchFamily="34" charset="0"/>
                <a:cs typeface="Arial" panose="020B0604020202020204" pitchFamily="34" charset="0"/>
              </a:rPr>
              <a:t>Criticism</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latin typeface="Calibri" panose="020F0502020204030204" pitchFamily="34" charset="0"/>
                <a:ea typeface="Calibri" panose="020F0502020204030204" pitchFamily="34" charset="0"/>
                <a:cs typeface="Arial" panose="020B0604020202020204" pitchFamily="34" charset="0"/>
              </a:rPr>
              <a:t> </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يُركّز هذا النوع من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على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قصد الفنان، أي ما أراد تحقيقه من عمله الفني، ويطرح سؤالًا رئيسيًا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ما الذي حاول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فعله، وكيف حق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الن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قد القصدي 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ف</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يد إذا ركّ</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ز على القصد الجمالي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أي ما ي</a:t>
            </a:r>
            <a:r>
              <a:rPr lang="ar-DZ" sz="2400" kern="100" dirty="0">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حاول العمل أن 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حق</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قه فنيًا، لا على الن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ية</a:t>
            </a:r>
            <a:r>
              <a:rPr lang="ar-SA" sz="2400" kern="100" dirty="0">
                <a:effectLst/>
                <a:latin typeface="Arial" panose="020B0604020202020204" pitchFamily="34" charset="0"/>
                <a:ea typeface="Calibri" panose="020F0502020204030204" pitchFamily="34" charset="0"/>
                <a:cs typeface="Arial" panose="020B0604020202020204" pitchFamily="34" charset="0"/>
              </a:rPr>
              <a:t> الن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فسية للفنان، لأن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العمل بعد إ</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نجاز</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ه 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صبح ك</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يانًا</a:t>
            </a:r>
            <a:r>
              <a:rPr lang="ar-SA" sz="2400" kern="100" dirty="0">
                <a:effectLst/>
                <a:latin typeface="Arial" panose="020B0604020202020204" pitchFamily="34" charset="0"/>
                <a:ea typeface="Calibri" panose="020F0502020204030204" pitchFamily="34" charset="0"/>
                <a:cs typeface="Arial" panose="020B0604020202020204" pitchFamily="34" charset="0"/>
              </a:rPr>
              <a:t> 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ستقلاً</a:t>
            </a:r>
            <a:r>
              <a:rPr lang="ar-SA" sz="2400" kern="100" dirty="0">
                <a:effectLst/>
                <a:latin typeface="Arial" panose="020B0604020202020204" pitchFamily="34" charset="0"/>
                <a:ea typeface="Calibri" panose="020F0502020204030204" pitchFamily="34" charset="0"/>
                <a:cs typeface="Arial" panose="020B0604020202020204" pitchFamily="34" charset="0"/>
              </a:rPr>
              <a:t> </a:t>
            </a:r>
            <a:r>
              <a:rPr lang="ar-DZ" sz="2400" kern="100" dirty="0">
                <a:effectLst/>
                <a:latin typeface="Arial" panose="020B0604020202020204" pitchFamily="34" charset="0"/>
                <a:ea typeface="Calibri" panose="020F0502020204030204" pitchFamily="34" charset="0"/>
                <a:cs typeface="Arial" panose="020B0604020202020204" pitchFamily="34" charset="0"/>
              </a:rPr>
              <a:t>قائمٌ</a:t>
            </a:r>
            <a:r>
              <a:rPr lang="ar-SA" sz="2400" kern="100" dirty="0">
                <a:effectLst/>
                <a:latin typeface="Arial" panose="020B0604020202020204" pitchFamily="34" charset="0"/>
                <a:ea typeface="Calibri" panose="020F0502020204030204" pitchFamily="34" charset="0"/>
                <a:cs typeface="Arial" panose="020B0604020202020204" pitchFamily="34" charset="0"/>
              </a:rPr>
              <a:t> بذاته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وأنواعه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 النفس</a:t>
            </a:r>
            <a:r>
              <a:rPr lang="ar-DZ" sz="2400" kern="100" dirty="0">
                <a:effectLst/>
                <a:latin typeface="Calibri" panose="020F0502020204030204" pitchFamily="34" charset="0"/>
                <a:ea typeface="Calibri" panose="020F0502020204030204" pitchFamily="34" charset="0"/>
                <a:cs typeface="Arial" panose="020B0604020202020204" pitchFamily="34" charset="0"/>
              </a:rPr>
              <a:t>ي</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و</a:t>
            </a:r>
            <a:r>
              <a:rPr lang="ar-SA" sz="2400" kern="100" dirty="0">
                <a:effectLst/>
                <a:latin typeface="Calibri" panose="020F0502020204030204" pitchFamily="34" charset="0"/>
                <a:ea typeface="Calibri" panose="020F0502020204030204" pitchFamily="34" charset="0"/>
                <a:cs typeface="Arial" panose="020B0604020202020204" pitchFamily="34" charset="0"/>
              </a:rPr>
              <a:t>القصد الجمالي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 ومن </a:t>
            </a: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نتقادات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هة</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إليه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Segoe UI Emoji" panose="020B0502040204020203" pitchFamily="34" charset="0"/>
                <a:ea typeface="Calibri" panose="020F0502020204030204" pitchFamily="34" charset="0"/>
                <a:cs typeface="Segoe UI Emoji" panose="020B0502040204020203"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من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 معرفة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ان الحقيقية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تجربة داخلية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لا يمكن الوصول إليها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دقة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الفنان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غيّ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قصده أثناء عملية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بداع</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حتى لو عرفنا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صد، قد لا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يتحق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في العمل فعلاً</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كتسب</a:t>
            </a:r>
            <a:r>
              <a:rPr lang="ar-SA" sz="2400" kern="100" dirty="0">
                <a:effectLst/>
                <a:latin typeface="Calibri" panose="020F0502020204030204" pitchFamily="34" charset="0"/>
                <a:ea typeface="Calibri" panose="020F0502020204030204" pitchFamily="34" charset="0"/>
                <a:cs typeface="Arial" panose="020B0604020202020204" pitchFamily="34" charset="0"/>
              </a:rPr>
              <a:t> قيمة جمالية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ستقلة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الفنان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457200" algn="r" rtl="1">
              <a:lnSpc>
                <a:spcPct val="107000"/>
              </a:lnSpc>
              <a:spcAft>
                <a:spcPts val="800"/>
              </a:spcAft>
              <a:buNone/>
            </a:pPr>
            <a:br>
              <a:rPr lang="fr-FR" sz="1800" kern="100" dirty="0">
                <a:effectLst/>
                <a:latin typeface="Calibri" panose="020F0502020204030204" pitchFamily="34" charset="0"/>
                <a:ea typeface="Calibri" panose="020F0502020204030204" pitchFamily="34" charset="0"/>
                <a:cs typeface="Arial" panose="020B0604020202020204" pitchFamily="34" charset="0"/>
              </a:rPr>
            </a:br>
            <a:endParaRPr lang="fr-FR"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9934589"/>
      </p:ext>
    </p:extLst>
  </p:cSld>
  <p:clrMapOvr>
    <a:masterClrMapping/>
  </p:clrMapOvr>
  <p:transition spd="slow" advTm="379370">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E95EC-897F-7CB0-7042-02AFE3B84B3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9D74E0-B6D4-CEA2-9212-D670525848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4CD35E0-6654-2EBD-6E04-C2DFCBC4F69B}"/>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F58FBAE-93A3-07EF-F3E4-9333297F8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9C59B903-92ED-99C7-10B3-0B352EA8A7FD}"/>
              </a:ext>
            </a:extLst>
          </p:cNvPr>
          <p:cNvSpPr>
            <a:spLocks noGrp="1"/>
          </p:cNvSpPr>
          <p:nvPr>
            <p:ph type="pic" sz="quarter" idx="10"/>
          </p:nvPr>
        </p:nvSpPr>
        <p:spPr>
          <a:xfrm>
            <a:off x="-1480126" y="-1463039"/>
            <a:ext cx="6826172" cy="6857998"/>
          </a:xfrm>
        </p:spPr>
      </p:sp>
      <p:sp>
        <p:nvSpPr>
          <p:cNvPr id="4" name="ZoneTexte 3">
            <a:extLst>
              <a:ext uri="{FF2B5EF4-FFF2-40B4-BE49-F238E27FC236}">
                <a16:creationId xmlns:a16="http://schemas.microsoft.com/office/drawing/2014/main" id="{6659DAE1-22B8-9805-B05D-1B4D1B839213}"/>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أنواع النقد الفنِّــــــــــــــــــــــــــــــي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45F0CD1A-3406-4202-BF51-CF4F4C414B01}"/>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894C8481-3064-72AD-2309-13D6DB69A293}"/>
              </a:ext>
            </a:extLst>
          </p:cNvPr>
          <p:cNvSpPr txBox="1"/>
          <p:nvPr/>
        </p:nvSpPr>
        <p:spPr>
          <a:xfrm>
            <a:off x="1133262" y="1724441"/>
            <a:ext cx="9925476" cy="4630883"/>
          </a:xfrm>
          <a:prstGeom prst="rect">
            <a:avLst/>
          </a:prstGeom>
          <a:noFill/>
        </p:spPr>
        <p:txBody>
          <a:bodyPr wrap="square">
            <a:spAutoFit/>
          </a:bodyPr>
          <a:lstStyle/>
          <a:p>
            <a:pPr algn="r"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خامسا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الباطن</a:t>
            </a:r>
            <a:r>
              <a:rPr lang="fr-FR"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أو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الجديد</a:t>
            </a:r>
            <a:r>
              <a:rPr lang="fr-FR" sz="2400" b="1" kern="100" dirty="0">
                <a:effectLst/>
                <a:latin typeface="Calibri" panose="020F0502020204030204" pitchFamily="34" charset="0"/>
                <a:ea typeface="Calibri" panose="020F0502020204030204" pitchFamily="34" charset="0"/>
                <a:cs typeface="Arial" panose="020B0604020202020204" pitchFamily="34" charset="0"/>
              </a:rPr>
              <a:t> (New </a:t>
            </a:r>
            <a:r>
              <a:rPr lang="fr-FR" sz="2400" b="1" kern="100" dirty="0" err="1">
                <a:effectLst/>
                <a:latin typeface="Calibri" panose="020F0502020204030204" pitchFamily="34" charset="0"/>
                <a:ea typeface="Calibri" panose="020F0502020204030204" pitchFamily="34" charset="0"/>
                <a:cs typeface="Arial" panose="020B0604020202020204" pitchFamily="34" charset="0"/>
              </a:rPr>
              <a:t>Criticism</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هو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تجاه نقدي ظهر في القرن العشرين،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على تحليل العمل الفني في ذاته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دون النظر إلى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الفنان أو ظروفه أو مشاعر الناقد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رؤية الشيء في ذاته كما هو بالفعل"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أي دراسة العمل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صفه كيانًا مستقلًا مكتفيًا بذاته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SA" sz="2400" kern="100" dirty="0">
                <a:effectLst/>
                <a:latin typeface="Arial" panose="020B0604020202020204" pitchFamily="34" charset="0"/>
                <a:ea typeface="Calibri" panose="020F0502020204030204" pitchFamily="34" charset="0"/>
                <a:cs typeface="Arial" panose="020B0604020202020204" pitchFamily="34" charset="0"/>
              </a:rPr>
              <a:t>أي أنَّ الن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قد الباطن يسعى إلى فهم العمل الفني من داخله فقط، وي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ؤ</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 أن كل عمل فن</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حالة ف</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ريدة يجب تحليلها بذاتها، دون ر</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ط</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ها 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err="1">
                <a:effectLst/>
                <a:latin typeface="Arial" panose="020B0604020202020204" pitchFamily="34" charset="0"/>
                <a:ea typeface="Calibri" panose="020F0502020204030204" pitchFamily="34" charset="0"/>
                <a:cs typeface="Arial" panose="020B0604020202020204" pitchFamily="34" charset="0"/>
              </a:rPr>
              <a:t>ؤل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فها أو ب</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ع</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صرها أو بتجربة الناقد الشخصية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DZ" sz="2400" kern="100" dirty="0">
                <a:effectLst/>
                <a:latin typeface="Segoe UI Emoji" panose="020B0502040204020203" pitchFamily="34" charset="0"/>
                <a:ea typeface="Calibri" panose="020F0502020204030204" pitchFamily="34" charset="0"/>
                <a:cs typeface="Arial" panose="020B0604020202020204" pitchFamily="34" charset="0"/>
              </a:rPr>
              <a:t>ومن</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مبادئ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اطن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ركيز</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العمل الفني نفسه فقط (القصيدة، اللوحة، الفيلم…)</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سيرة الفنان، التاريخ، المجتمع، والمشاعر الشخصية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عتماد</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الدقيق والموضوعي للب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الداخلية للعمل (اللغة، الشكل، الرموز، التناسق…)</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الهدف الأساسي هو التفسير والتحليل أكثر من إصدار الأحكام أو المقارنة بالقواعد العامة</a:t>
            </a:r>
            <a:r>
              <a:rPr lang="fr-FR" sz="1800" kern="100" dirty="0">
                <a:effectLst/>
                <a:latin typeface="Calibri" panose="020F0502020204030204" pitchFamily="34" charset="0"/>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3170016981"/>
      </p:ext>
    </p:extLst>
  </p:cSld>
  <p:clrMapOvr>
    <a:masterClrMapping/>
  </p:clrMapOvr>
  <p:transition spd="slow" advTm="379370">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8DC1F-7A40-8642-8674-E40528E8488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2D0D4CF-1284-A5C3-1F1C-5EE53585D3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6B58BBA-7860-3677-B540-3AA0A4B5D7BC}"/>
              </a:ext>
            </a:extLst>
          </p:cNvPr>
          <p:cNvSpPr/>
          <p:nvPr/>
        </p:nvSpPr>
        <p:spPr>
          <a:xfrm flipV="1">
            <a:off x="3004208" y="596411"/>
            <a:ext cx="70082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F8AC1C1-3C51-2709-CAD0-24A57D9D06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0700AB2E-05E4-043C-3BEF-E266C911F2C0}"/>
              </a:ext>
            </a:extLst>
          </p:cNvPr>
          <p:cNvSpPr txBox="1"/>
          <p:nvPr/>
        </p:nvSpPr>
        <p:spPr>
          <a:xfrm>
            <a:off x="3159582" y="679120"/>
            <a:ext cx="6852862" cy="1303755"/>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الفرق بين تحرير النقد الفنـــــِّــي وعرض العمل الفنِّي</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A158E73A-0EF1-3CA1-EFBC-1BB4DA13996A}"/>
              </a:ext>
            </a:extLst>
          </p:cNvPr>
          <p:cNvSpPr/>
          <p:nvPr/>
        </p:nvSpPr>
        <p:spPr>
          <a:xfrm>
            <a:off x="2039644"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70FB555F-2698-608B-6A25-8B1C10177085}"/>
              </a:ext>
            </a:extLst>
          </p:cNvPr>
          <p:cNvSpPr txBox="1"/>
          <p:nvPr/>
        </p:nvSpPr>
        <p:spPr>
          <a:xfrm>
            <a:off x="744278" y="4388636"/>
            <a:ext cx="10451805" cy="2048318"/>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لا بد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بداية حديثنا عن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أن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بين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العمل الفني وبين عرض العمل الفني، فالعرض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دائما˝ ص</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فة</a:t>
            </a:r>
            <a:r>
              <a:rPr lang="ar-SA" sz="2400" kern="100" dirty="0">
                <a:effectLst/>
                <a:latin typeface="Calibri" panose="020F0502020204030204" pitchFamily="34" charset="0"/>
                <a:ea typeface="Calibri" panose="020F0502020204030204" pitchFamily="34" charset="0"/>
                <a:cs typeface="Arial" panose="020B0604020202020204" pitchFamily="34" charset="0"/>
              </a:rPr>
              <a:t> تجارية 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تطر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إلى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الحقيقي للعمل الفني. 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الفني في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هتم بدراسة كل ما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صل بالعمل الفني )</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فيلما˝ سينمائيا˝ مثلا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(من حيث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واية وكتابة السيناريو والإخراج والتصوير والديكور والإضاءة والمؤثرات الصوتية والكادر السينمائي...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يل هذه المعلومات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إذا كان العمل المعروض من نوعية أخرى.</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Image 12">
            <a:extLst>
              <a:ext uri="{FF2B5EF4-FFF2-40B4-BE49-F238E27FC236}">
                <a16:creationId xmlns:a16="http://schemas.microsoft.com/office/drawing/2014/main" id="{C72B24AC-FB87-8885-ECC9-A505EA75FE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1045" y="1565712"/>
            <a:ext cx="6681954" cy="2546083"/>
          </a:xfrm>
          <a:prstGeom prst="rect">
            <a:avLst/>
          </a:prstGeom>
          <a:ln>
            <a:noFill/>
          </a:ln>
          <a:effectLst>
            <a:outerShdw blurRad="292100" dist="139700" dir="2700000" algn="tl" rotWithShape="0">
              <a:srgbClr val="333333">
                <a:alpha val="65000"/>
              </a:srgbClr>
            </a:outerShdw>
          </a:effectLst>
        </p:spPr>
      </p:pic>
      <p:sp>
        <p:nvSpPr>
          <p:cNvPr id="14" name="Espace réservé pour une image  6">
            <a:extLst>
              <a:ext uri="{FF2B5EF4-FFF2-40B4-BE49-F238E27FC236}">
                <a16:creationId xmlns:a16="http://schemas.microsoft.com/office/drawing/2014/main" id="{A6271BBD-C628-DCD4-580B-9A8827A97B9C}"/>
              </a:ext>
            </a:extLst>
          </p:cNvPr>
          <p:cNvSpPr>
            <a:spLocks noGrp="1"/>
          </p:cNvSpPr>
          <p:nvPr>
            <p:ph type="pic" sz="quarter" idx="10"/>
          </p:nvPr>
        </p:nvSpPr>
        <p:spPr>
          <a:xfrm>
            <a:off x="-2883403" y="-1863287"/>
            <a:ext cx="6826172" cy="6857998"/>
          </a:xfrm>
        </p:spPr>
      </p:sp>
    </p:spTree>
    <p:extLst>
      <p:ext uri="{BB962C8B-B14F-4D97-AF65-F5344CB8AC3E}">
        <p14:creationId xmlns:p14="http://schemas.microsoft.com/office/powerpoint/2010/main" val="393748622"/>
      </p:ext>
    </p:extLst>
  </p:cSld>
  <p:clrMapOvr>
    <a:masterClrMapping/>
  </p:clrMapOvr>
  <p:transition spd="slow" advTm="379370">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71B22-3942-7364-6708-E2B31EA33D7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90DC558-C3C9-01C4-0E7E-86527CC48C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F5F0932-036A-1A4D-C471-959FA396FEDD}"/>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B22B4CD-F364-A2DD-AE69-F62E448CC7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D2DF3010-DA45-5CAE-55A4-0FEC55A6AFF2}"/>
              </a:ext>
            </a:extLst>
          </p:cNvPr>
          <p:cNvSpPr>
            <a:spLocks noGrp="1"/>
          </p:cNvSpPr>
          <p:nvPr>
            <p:ph type="pic" sz="quarter" idx="10"/>
          </p:nvPr>
        </p:nvSpPr>
        <p:spPr>
          <a:xfrm>
            <a:off x="-2287979" y="-1629696"/>
            <a:ext cx="6826172" cy="6857998"/>
          </a:xfrm>
        </p:spPr>
      </p:sp>
      <p:sp>
        <p:nvSpPr>
          <p:cNvPr id="4" name="ZoneTexte 3">
            <a:extLst>
              <a:ext uri="{FF2B5EF4-FFF2-40B4-BE49-F238E27FC236}">
                <a16:creationId xmlns:a16="http://schemas.microsoft.com/office/drawing/2014/main" id="{4945BD53-5438-B336-B90C-EFCF6A886615}"/>
              </a:ext>
            </a:extLst>
          </p:cNvPr>
          <p:cNvSpPr txBox="1"/>
          <p:nvPr/>
        </p:nvSpPr>
        <p:spPr>
          <a:xfrm>
            <a:off x="4714377" y="648098"/>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مفهوم النَّاقد الفنِّــــــــــــي</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B66771F-D04F-218E-EA89-D55F82000044}"/>
              </a:ext>
            </a:extLst>
          </p:cNvPr>
          <p:cNvSpPr/>
          <p:nvPr/>
        </p:nvSpPr>
        <p:spPr>
          <a:xfrm>
            <a:off x="5440310" y="6285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6552CD52-8A32-0B10-8AC9-54C3AD9167FA}"/>
              </a:ext>
            </a:extLst>
          </p:cNvPr>
          <p:cNvSpPr txBox="1"/>
          <p:nvPr/>
        </p:nvSpPr>
        <p:spPr>
          <a:xfrm>
            <a:off x="4362008" y="2025719"/>
            <a:ext cx="6852682" cy="3299686"/>
          </a:xfrm>
          <a:prstGeom prst="rect">
            <a:avLst/>
          </a:prstGeom>
          <a:noFill/>
        </p:spPr>
        <p:txBody>
          <a:bodyPr wrap="square">
            <a:spAutoFit/>
          </a:bodyPr>
          <a:lstStyle/>
          <a:p>
            <a:pPr algn="just" rtl="1">
              <a:lnSpc>
                <a:spcPct val="107000"/>
              </a:lnSpc>
              <a:spcAft>
                <a:spcPts val="800"/>
              </a:spcAft>
              <a:buNone/>
            </a:pPr>
            <a:r>
              <a:rPr lang="ar-SA" sz="2800" b="1" kern="100" dirty="0">
                <a:effectLst/>
                <a:latin typeface="Calibri" panose="020F0502020204030204" pitchFamily="34" charset="0"/>
                <a:ea typeface="Calibri" panose="020F0502020204030204" pitchFamily="34" charset="0"/>
                <a:cs typeface="Arial" panose="020B0604020202020204" pitchFamily="34" charset="0"/>
              </a:rPr>
              <a:t>مفهوم</a:t>
            </a:r>
            <a:r>
              <a:rPr lang="ar-SA" sz="2800" kern="100" dirty="0">
                <a:effectLst/>
                <a:latin typeface="Calibri" panose="020F0502020204030204" pitchFamily="34" charset="0"/>
                <a:ea typeface="Calibri" panose="020F0502020204030204" pitchFamily="34" charset="0"/>
                <a:cs typeface="Arial" panose="020B0604020202020204" pitchFamily="34" charset="0"/>
              </a:rPr>
              <a:t> </a:t>
            </a:r>
            <a:r>
              <a:rPr lang="ar-SA" sz="28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اقد الفن</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ي</a:t>
            </a:r>
            <a:r>
              <a:rPr lang="fr-FR" sz="28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المعرفة الق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صوى في مجال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خصص من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 الضرورية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يتحل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بها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فه الشخص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إمكانه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شف بالد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ليل والش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اهد على جملة السلبيات وكذا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يجابيات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صاحب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حف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المختلفة، وكل ما له علاقة بموضوع الدراسة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مختلف نواحيها التي تصاحب العمل الفني تشكيلا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وكذا دراسة النواحي المتعلقة بالفنان ووضعه الذاتي الذي يظهر فيه أعماله بطريقة معينة ، والتي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عتبر</a:t>
            </a:r>
            <a:r>
              <a:rPr lang="ar-SA" sz="2400" kern="100" dirty="0">
                <a:effectLst/>
                <a:latin typeface="Calibri" panose="020F0502020204030204" pitchFamily="34" charset="0"/>
                <a:ea typeface="Calibri" panose="020F0502020204030204" pitchFamily="34" charset="0"/>
                <a:cs typeface="Arial" panose="020B0604020202020204" pitchFamily="34" charset="0"/>
              </a:rPr>
              <a:t> إلى حد كبير كتعبير عن هويته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ar-DZ" sz="2400" kern="100" dirty="0">
                <a:latin typeface="Arial" panose="020B0604020202020204" pitchFamily="34" charset="0"/>
                <a:ea typeface="Calibri" panose="020F0502020204030204" pitchFamily="34" charset="0"/>
                <a:cs typeface="Arial" panose="020B0604020202020204" pitchFamily="34" charset="0"/>
              </a:rPr>
              <a:t>.</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BAC29AA9-5239-7D00-6AC0-47A3CCFB251A}"/>
              </a:ext>
            </a:extLst>
          </p:cNvPr>
          <p:cNvPicPr>
            <a:picLocks/>
          </p:cNvPicPr>
          <p:nvPr/>
        </p:nvPicPr>
        <p:blipFill>
          <a:blip r:embed="rId4" cstate="print"/>
          <a:stretch>
            <a:fillRect/>
          </a:stretch>
        </p:blipFill>
        <p:spPr>
          <a:xfrm>
            <a:off x="615948" y="1336908"/>
            <a:ext cx="3288120" cy="483788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461957136"/>
      </p:ext>
    </p:extLst>
  </p:cSld>
  <p:clrMapOvr>
    <a:masterClrMapping/>
  </p:clrMapOvr>
  <p:transition spd="slow" advTm="379370">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1F4B7-C01C-B659-7BFC-5B4D6A8D668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B08124A-03F5-BA58-4D9B-D567CE89CC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E58FE71-14DA-4735-EE09-31A921D10A89}"/>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9CB94DC-6A6F-7723-3EEE-179693719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685D0FA4-B178-EB12-77CA-D4FB61694C94}"/>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425079B7-C857-095A-6162-D570A51FA55E}"/>
              </a:ext>
            </a:extLst>
          </p:cNvPr>
          <p:cNvSpPr txBox="1"/>
          <p:nvPr/>
        </p:nvSpPr>
        <p:spPr>
          <a:xfrm>
            <a:off x="3399741" y="509047"/>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المقومات الأساسية لمهمة الناقد الفنِّي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50116713-4C08-9A64-1CA7-D197188844E7}"/>
              </a:ext>
            </a:extLst>
          </p:cNvPr>
          <p:cNvSpPr/>
          <p:nvPr/>
        </p:nvSpPr>
        <p:spPr>
          <a:xfrm>
            <a:off x="2930804" y="276972"/>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10" name="ZoneTexte 9">
            <a:extLst>
              <a:ext uri="{FF2B5EF4-FFF2-40B4-BE49-F238E27FC236}">
                <a16:creationId xmlns:a16="http://schemas.microsoft.com/office/drawing/2014/main" id="{98D6D5A1-ACCF-0827-DF1D-327E206B577C}"/>
              </a:ext>
            </a:extLst>
          </p:cNvPr>
          <p:cNvSpPr txBox="1"/>
          <p:nvPr/>
        </p:nvSpPr>
        <p:spPr>
          <a:xfrm>
            <a:off x="5073079" y="2118743"/>
            <a:ext cx="6516914" cy="2941254"/>
          </a:xfrm>
          <a:prstGeom prst="rect">
            <a:avLst/>
          </a:prstGeom>
          <a:noFill/>
        </p:spPr>
        <p:txBody>
          <a:bodyPr wrap="square">
            <a:spAutoFit/>
          </a:bodyPr>
          <a:lstStyle/>
          <a:p>
            <a:pPr algn="just"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1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-الخ</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برة الثقافية الفنية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إلا بالممارسة الناتجة عن التجربة الجمالية، ومن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هنا الإشارة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لى</a:t>
            </a:r>
            <a:r>
              <a:rPr lang="ar-SA" sz="2400" kern="100" dirty="0">
                <a:effectLst/>
                <a:latin typeface="Calibri" panose="020F0502020204030204" pitchFamily="34" charset="0"/>
                <a:ea typeface="Calibri" panose="020F0502020204030204" pitchFamily="34" charset="0"/>
                <a:cs typeface="Arial" panose="020B0604020202020204" pitchFamily="34" charset="0"/>
              </a:rPr>
              <a:t> ضرورة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حتكاك</a:t>
            </a:r>
            <a:r>
              <a:rPr lang="ar-SA" sz="2400" kern="100" dirty="0">
                <a:effectLst/>
                <a:latin typeface="Calibri" panose="020F0502020204030204" pitchFamily="34" charset="0"/>
                <a:ea typeface="Calibri" panose="020F0502020204030204" pitchFamily="34" charset="0"/>
                <a:cs typeface="Arial" panose="020B0604020202020204" pitchFamily="34" charset="0"/>
              </a:rPr>
              <a:t> بثقافات باقي المجتمعات الأخرى ومواكبة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الفنون في آخر تطوراتها، ومن دون هذه الص</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جه كتابة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حو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فاف والخ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لو من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حاطة</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بالمصطلحات الحديثة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بشأن الفن وأهله، هذا دائما على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عتبار</a:t>
            </a:r>
            <a:r>
              <a:rPr lang="ar-SA" sz="2400" kern="100" dirty="0">
                <a:effectLst/>
                <a:latin typeface="Calibri" panose="020F0502020204030204" pitchFamily="34" charset="0"/>
                <a:ea typeface="Calibri" panose="020F0502020204030204" pitchFamily="34" charset="0"/>
                <a:cs typeface="Arial" panose="020B0604020202020204" pitchFamily="34" charset="0"/>
              </a:rPr>
              <a:t> أن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ظاهرة إنسانية معرفية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11" name="Parallelogram 7">
            <a:extLst>
              <a:ext uri="{FF2B5EF4-FFF2-40B4-BE49-F238E27FC236}">
                <a16:creationId xmlns:a16="http://schemas.microsoft.com/office/drawing/2014/main" id="{610210D5-2DE1-1D23-46EA-86433875936F}"/>
              </a:ext>
            </a:extLst>
          </p:cNvPr>
          <p:cNvSpPr/>
          <p:nvPr/>
        </p:nvSpPr>
        <p:spPr>
          <a:xfrm rot="16200000" flipV="1">
            <a:off x="-1427214" y="4382600"/>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2" name="Image 11">
            <a:extLst>
              <a:ext uri="{FF2B5EF4-FFF2-40B4-BE49-F238E27FC236}">
                <a16:creationId xmlns:a16="http://schemas.microsoft.com/office/drawing/2014/main" id="{ED6B146A-D2F8-7A43-FDB0-AF97BD4EBF68}"/>
              </a:ext>
            </a:extLst>
          </p:cNvPr>
          <p:cNvPicPr>
            <a:picLocks/>
          </p:cNvPicPr>
          <p:nvPr/>
        </p:nvPicPr>
        <p:blipFill>
          <a:blip r:embed="rId4" cstate="print"/>
          <a:stretch>
            <a:fillRect/>
          </a:stretch>
        </p:blipFill>
        <p:spPr>
          <a:xfrm>
            <a:off x="1254726" y="1928313"/>
            <a:ext cx="3352155" cy="423646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52274233"/>
      </p:ext>
    </p:extLst>
  </p:cSld>
  <p:clrMapOvr>
    <a:masterClrMapping/>
  </p:clrMapOvr>
  <p:transition spd="slow" advTm="379370">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B2CE9-E2B5-5916-A26F-8EF6A3D0B4B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DD34ED-6B72-73CE-9DDC-4F2D0F3EE5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7FC3BA38-B147-1380-6F63-5060F2C4C5EB}"/>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8C1ED73-A184-F51F-6D9F-EF8AE5C630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C1086036-72FD-4C18-77ED-EA64EC4B8451}"/>
              </a:ext>
            </a:extLst>
          </p:cNvPr>
          <p:cNvSpPr txBox="1"/>
          <p:nvPr/>
        </p:nvSpPr>
        <p:spPr>
          <a:xfrm>
            <a:off x="3399741" y="509047"/>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المقومات الأساسية لمهمة الناقد الفنِّي </a:t>
            </a:r>
          </a:p>
          <a:p>
            <a:pPr algn="ctr">
              <a:lnSpc>
                <a:spcPct val="120000"/>
              </a:lnSpc>
            </a:pPr>
            <a:endParaRPr lang="ar-DZ" sz="3600" b="1" dirty="0">
              <a:solidFill>
                <a:srgbClr val="00B0F0"/>
              </a:solidFill>
              <a:latin typeface="Alexandria" charset="0"/>
              <a:cs typeface="Alexandria" charset="0"/>
            </a:endParaRPr>
          </a:p>
        </p:txBody>
      </p:sp>
      <p:sp>
        <p:nvSpPr>
          <p:cNvPr id="8" name="ZoneTexte 7">
            <a:extLst>
              <a:ext uri="{FF2B5EF4-FFF2-40B4-BE49-F238E27FC236}">
                <a16:creationId xmlns:a16="http://schemas.microsoft.com/office/drawing/2014/main" id="{860623D1-E901-B83C-3B3A-23DBA2EE4B1A}"/>
              </a:ext>
            </a:extLst>
          </p:cNvPr>
          <p:cNvSpPr txBox="1"/>
          <p:nvPr/>
        </p:nvSpPr>
        <p:spPr>
          <a:xfrm>
            <a:off x="765930" y="1840948"/>
            <a:ext cx="6165418" cy="4126771"/>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ب</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د</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ة الملاحظة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آلية تحليل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وتفسيره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كمرحلة أولى من العملية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أهم</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جرائية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تتطل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لاحظة ومعاينة دقيقتين، خاصة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ظل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نعكاسات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البصرية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نات العمل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في صورته الأخيرة، حيث</a:t>
            </a:r>
            <a:r>
              <a:rPr lang="ar-DZ" sz="2400" kern="100" dirty="0">
                <a:effectLst/>
                <a:latin typeface="Calibri" panose="020F0502020204030204" pitchFamily="34" charset="0"/>
                <a:ea typeface="Calibri" panose="020F0502020204030204" pitchFamily="34" charset="0"/>
                <a:cs typeface="Arial" panose="020B0604020202020204" pitchFamily="34" charset="0"/>
              </a:rPr>
              <a:t>ُ تُ</a:t>
            </a:r>
            <a:r>
              <a:rPr lang="ar-SA" sz="2400" kern="100" dirty="0">
                <a:effectLst/>
                <a:latin typeface="Calibri" panose="020F0502020204030204" pitchFamily="34" charset="0"/>
                <a:ea typeface="Calibri" panose="020F0502020204030204" pitchFamily="34" charset="0"/>
                <a:cs typeface="Arial" panose="020B0604020202020204" pitchFamily="34" charset="0"/>
              </a:rPr>
              <a:t>مك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الملاحظة الدقيقة لمختلف العناصر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اقد من تحديد مراكز القوة والضعف في ُ المنتج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وهي التي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ند عليها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براز عيوب العمل الفني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جتهد</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الناقد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يصالها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للفنان بدرجة أولى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تفادى اله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وات في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قوِّمُها على أساس الرأي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قييمي</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القائم للناقد.</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768FC5AB-0E84-28E7-98E2-3867ECA316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35892" y="1610497"/>
            <a:ext cx="3690178" cy="46968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3" name="Rectangle 12">
            <a:extLst>
              <a:ext uri="{FF2B5EF4-FFF2-40B4-BE49-F238E27FC236}">
                <a16:creationId xmlns:a16="http://schemas.microsoft.com/office/drawing/2014/main" id="{7E7656F5-BDDC-D468-06EE-F09DCC83C453}"/>
              </a:ext>
            </a:extLst>
          </p:cNvPr>
          <p:cNvSpPr/>
          <p:nvPr/>
        </p:nvSpPr>
        <p:spPr>
          <a:xfrm>
            <a:off x="2930804" y="276972"/>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14" name="Espace réservé pour une image  6">
            <a:extLst>
              <a:ext uri="{FF2B5EF4-FFF2-40B4-BE49-F238E27FC236}">
                <a16:creationId xmlns:a16="http://schemas.microsoft.com/office/drawing/2014/main" id="{FF0C2C12-E087-E764-B238-58344D275165}"/>
              </a:ext>
            </a:extLst>
          </p:cNvPr>
          <p:cNvSpPr>
            <a:spLocks noGrp="1"/>
          </p:cNvSpPr>
          <p:nvPr>
            <p:ph type="pic" sz="quarter" idx="10"/>
          </p:nvPr>
        </p:nvSpPr>
        <p:spPr>
          <a:xfrm>
            <a:off x="-2146498" y="-1818502"/>
            <a:ext cx="6826172" cy="6857998"/>
          </a:xfrm>
        </p:spPr>
      </p:sp>
    </p:spTree>
    <p:extLst>
      <p:ext uri="{BB962C8B-B14F-4D97-AF65-F5344CB8AC3E}">
        <p14:creationId xmlns:p14="http://schemas.microsoft.com/office/powerpoint/2010/main" val="2835080797"/>
      </p:ext>
    </p:extLst>
  </p:cSld>
  <p:clrMapOvr>
    <a:masterClrMapping/>
  </p:clrMapOvr>
  <p:transition spd="slow" advTm="379370">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087287-11C3-1315-170C-68AE585D5EB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C268C48-0A5E-5B21-6408-D02776201BE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F3A922E-BE50-BC9C-070F-811365AFF798}"/>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CDA8FC0-13C1-7D97-2985-40410E5A2B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9C3BBFF1-D8BC-7EA9-90B1-4A58DA708250}"/>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C0A0B593-4AB4-1C58-1CA1-D2F90601B2EA}"/>
              </a:ext>
            </a:extLst>
          </p:cNvPr>
          <p:cNvSpPr txBox="1"/>
          <p:nvPr/>
        </p:nvSpPr>
        <p:spPr>
          <a:xfrm>
            <a:off x="3399741" y="509047"/>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المقومات الأساسية لمهمة الناقد الفنِّي </a:t>
            </a:r>
          </a:p>
          <a:p>
            <a:pPr algn="ctr">
              <a:lnSpc>
                <a:spcPct val="120000"/>
              </a:lnSpc>
            </a:pPr>
            <a:endParaRPr lang="ar-DZ"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DC73D40D-A701-792A-4BEA-4D3AED6655FE}"/>
              </a:ext>
            </a:extLst>
          </p:cNvPr>
          <p:cNvSpPr/>
          <p:nvPr/>
        </p:nvSpPr>
        <p:spPr>
          <a:xfrm>
            <a:off x="2930804" y="276972"/>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11" name="Parallelogram 7">
            <a:extLst>
              <a:ext uri="{FF2B5EF4-FFF2-40B4-BE49-F238E27FC236}">
                <a16:creationId xmlns:a16="http://schemas.microsoft.com/office/drawing/2014/main" id="{6D1104FB-5BCF-A2B1-A394-D87727AF1FDF}"/>
              </a:ext>
            </a:extLst>
          </p:cNvPr>
          <p:cNvSpPr/>
          <p:nvPr/>
        </p:nvSpPr>
        <p:spPr>
          <a:xfrm rot="16200000" flipV="1">
            <a:off x="-1427214" y="4382600"/>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8" name="ZoneTexte 7">
            <a:extLst>
              <a:ext uri="{FF2B5EF4-FFF2-40B4-BE49-F238E27FC236}">
                <a16:creationId xmlns:a16="http://schemas.microsoft.com/office/drawing/2014/main" id="{68F84272-0117-0D93-E2AA-84CA8A9DA814}"/>
              </a:ext>
            </a:extLst>
          </p:cNvPr>
          <p:cNvSpPr txBox="1"/>
          <p:nvPr/>
        </p:nvSpPr>
        <p:spPr>
          <a:xfrm>
            <a:off x="3895368" y="1936647"/>
            <a:ext cx="6985590" cy="3936783"/>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ج</a:t>
            </a:r>
            <a:r>
              <a:rPr lang="ar-DZ" sz="2400" b="1" kern="100" dirty="0">
                <a:effectLst/>
                <a:latin typeface="Calibri" panose="020F0502020204030204" pitchFamily="34" charset="0"/>
                <a:ea typeface="Calibri" panose="020F0502020204030204" pitchFamily="34" charset="0"/>
                <a:cs typeface="Arial" panose="020B0604020202020204" pitchFamily="34" charset="0"/>
              </a:rPr>
              <a:t>ـ</a:t>
            </a:r>
            <a:r>
              <a:rPr lang="ar-SA" sz="2400" b="1" kern="100" dirty="0">
                <a:effectLst/>
                <a:latin typeface="Calibri" panose="020F0502020204030204" pitchFamily="34" charset="0"/>
                <a:ea typeface="Calibri" panose="020F0502020204030204" pitchFamily="34" charset="0"/>
                <a:cs typeface="Arial" panose="020B0604020202020204" pitchFamily="34" charset="0"/>
              </a:rPr>
              <a:t>-</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الق</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درة على </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قناع</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لا تتجلّ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ى إلا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طريق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متلاك</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الخ</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برة الكافية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نه من الإحاطة بالحجج والبراهين وما إلى ذلك من أدلة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شأنها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ساهمة في تأكيد تفاسيره وتقييمه وأحكامه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د-الموضوعية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هي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الأساس في العملية النقدية، حيث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عد الناقد عن الذاتية في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اء</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الآراء والأحكام وما إلى ذلك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تحي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من شأنه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خلال برسالة العمل الفني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ومنه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شويه مضمونه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يعكس موضوع الفنان ليت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جاوز</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ذلك إلى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عطاء صورة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غلوطة</a:t>
            </a:r>
            <a:r>
              <a:rPr lang="ar-SA" sz="2400" kern="100" dirty="0">
                <a:effectLst/>
                <a:latin typeface="Calibri" panose="020F0502020204030204" pitchFamily="34" charset="0"/>
                <a:ea typeface="Calibri" panose="020F0502020204030204" pitchFamily="34" charset="0"/>
                <a:cs typeface="Arial" panose="020B0604020202020204" pitchFamily="34" charset="0"/>
              </a:rPr>
              <a:t> عن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سيرته في بعض الأحيان.</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2868875"/>
      </p:ext>
    </p:extLst>
  </p:cSld>
  <p:clrMapOvr>
    <a:masterClrMapping/>
  </p:clrMapOvr>
  <p:transition spd="slow" advTm="379370">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3721D-C34A-7909-A705-B05E131F09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0B90E92-DFC4-0C0A-E528-EAF36140468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AE8483E2-DBD6-42EC-0CAC-9F5A9E1A1FF7}"/>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A8C0071-B34A-9BA4-D690-3E2B21912C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9EA6CC82-2D21-44BA-B77B-DECBA569FF56}"/>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B0A916CE-794B-ABBF-9D0A-F9B4AE520F94}"/>
              </a:ext>
            </a:extLst>
          </p:cNvPr>
          <p:cNvSpPr txBox="1"/>
          <p:nvPr/>
        </p:nvSpPr>
        <p:spPr>
          <a:xfrm>
            <a:off x="3399741" y="509047"/>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مقـــــــــــال النَّقد الفنِّي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02C36586-2218-F971-A56F-E9A340B095EF}"/>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8432C324-4DEA-A0ED-9217-67BBE9E3ABAE}"/>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500B37C8-F68D-2EE5-6D50-EC222E8B1593}"/>
              </a:ext>
            </a:extLst>
          </p:cNvPr>
          <p:cNvSpPr txBox="1"/>
          <p:nvPr/>
        </p:nvSpPr>
        <p:spPr>
          <a:xfrm>
            <a:off x="1939397" y="1695894"/>
            <a:ext cx="9340702" cy="3439018"/>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مقال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ي</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هو الأداة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ستخدمها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قاد الص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حفيون في تقويم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نتاج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شف عن جوانبه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يجابية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لبية،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رشاد القارئ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ساعدته في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ختيار</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سمعه أو يشاهده من الأعمال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وينقسم المقال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قدي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إلى نوعين:</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الأول: عمود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وهو أكثر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في الصفحات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الجرائد اليومية والمجلات الأسبوعية العامة، ويتمي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يجاز والبساطة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وعدم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غراق</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فاصيل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a:t>
            </a:r>
            <a:r>
              <a:rPr lang="ar-DZ" sz="2400" kern="100" dirty="0">
                <a:effectLst/>
                <a:latin typeface="Calibri" panose="020F0502020204030204" pitchFamily="34" charset="0"/>
                <a:ea typeface="Calibri" panose="020F0502020204030204" pitchFamily="34" charset="0"/>
                <a:cs typeface="Arial" panose="020B0604020202020204" pitchFamily="34" charset="0"/>
              </a:rPr>
              <a:t>نِّ</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الدقيقة والح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رص </a:t>
            </a:r>
            <a:r>
              <a:rPr lang="ar-DZ" sz="2400" kern="100" dirty="0">
                <a:effectLst/>
                <a:latin typeface="Calibri" panose="020F0502020204030204" pitchFamily="34" charset="0"/>
                <a:ea typeface="Calibri" panose="020F0502020204030204" pitchFamily="34" charset="0"/>
                <a:cs typeface="Arial" panose="020B0604020202020204" pitchFamily="34" charset="0"/>
              </a:rPr>
              <a:t>على 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المصطلحات</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الفنية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ويعود ذلك إلى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هذا الع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مود موج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إلى القارئ العادي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الذي لا يستطيع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دراك أو فهم المصطلحات العلمية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مجالات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المختلفة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79962651"/>
      </p:ext>
    </p:extLst>
  </p:cSld>
  <p:clrMapOvr>
    <a:masterClrMapping/>
  </p:clrMapOvr>
  <p:transition spd="slow" advTm="379370">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8D68E-DD37-B5FE-57E9-3B9AAAC274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0E0E5B-5E8D-28FA-38E1-E7817E57BA5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988C623-34A3-E6C1-248F-09D5C5C93DF7}"/>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60739CBA-52B8-9B6E-08B0-BC812E1083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1C0D0703-57D9-9FFB-4519-3755C53BA9F7}"/>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351866F5-C2B8-8F67-A604-8A89FC21EC27}"/>
              </a:ext>
            </a:extLst>
          </p:cNvPr>
          <p:cNvSpPr txBox="1"/>
          <p:nvPr/>
        </p:nvSpPr>
        <p:spPr>
          <a:xfrm>
            <a:off x="3399741" y="509047"/>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مقـــــــــــال النَّقد الفنِّي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5B3F1B29-08C6-0329-A0E1-B8CA0D03F55F}"/>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91177F61-903F-6C5E-C137-E7010CB9DA50}"/>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04CD4C96-5C1D-5D42-C515-E183747A7945}"/>
              </a:ext>
            </a:extLst>
          </p:cNvPr>
          <p:cNvSpPr txBox="1"/>
          <p:nvPr/>
        </p:nvSpPr>
        <p:spPr>
          <a:xfrm>
            <a:off x="2234226" y="1629698"/>
            <a:ext cx="8959833" cy="472712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cs typeface="Arial" panose="020B0604020202020204" pitchFamily="34" charset="0"/>
              </a:rPr>
              <a:t> الثاني: مقال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ي الت</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حليلي: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وهو أكثر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في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المجلا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از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سهاب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حيث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له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ساحات الكافية 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ستعراض</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الخصائص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للعمل الفن</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وي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سمح فيه ب</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صطلحات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الفنية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المتخص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صة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وذلك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ون</a:t>
            </a:r>
            <a:r>
              <a:rPr lang="ar-SA" sz="2400" kern="100" dirty="0">
                <a:effectLst/>
                <a:latin typeface="Calibri" panose="020F0502020204030204" pitchFamily="34" charset="0"/>
                <a:ea typeface="Calibri" panose="020F0502020204030204" pitchFamily="34" charset="0"/>
                <a:cs typeface="Arial" panose="020B0604020202020204" pitchFamily="34" charset="0"/>
              </a:rPr>
              <a:t> هذا المقال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وجها˝ إلى القارئ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المثق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والذي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ملك الد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راية الكاملة بهذه المصطلحات.</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ويقوم الب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ناء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لمقال الن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وعيه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قالب الهرم المعتدل حيث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 المقدمة على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الغالبة على العمل الفني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سواء كانت هذه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مة</a:t>
            </a: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يجابية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سلبية، 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سم فهو يحتوي على عرض موضوع العمل الفني وتحليل لمختلف الجوانب السلبية والإيجابية فيه، بالإضافة إلى المعلومات الخلفية اللازمة عن العمل الفني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والأشخاص الذين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شتركوا</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إبداعه.</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أم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خاتمة المقال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التقويم النهائي للعمل الفن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4914557"/>
      </p:ext>
    </p:extLst>
  </p:cSld>
  <p:clrMapOvr>
    <a:masterClrMapping/>
  </p:clrMapOvr>
  <p:transition spd="slow" advTm="379370">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D80AE-13C9-B425-A363-4EA7926391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FED83A-A45B-B381-5A6A-1EA0DE3C8D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191D7CD-6CAA-9D10-B51C-1175DAB73C77}"/>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A6AD958-0AE8-E0FC-3C69-1ED0A62A51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E5CEF51C-9098-E5A4-34EE-5C59075FF758}"/>
              </a:ext>
            </a:extLst>
          </p:cNvPr>
          <p:cNvSpPr txBox="1"/>
          <p:nvPr/>
        </p:nvSpPr>
        <p:spPr>
          <a:xfrm>
            <a:off x="3661658" y="485284"/>
            <a:ext cx="685286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أمثلة توضيحية عن مقال النقد الفني</a:t>
            </a:r>
          </a:p>
        </p:txBody>
      </p:sp>
      <p:sp>
        <p:nvSpPr>
          <p:cNvPr id="11" name="Parallelogram 7">
            <a:extLst>
              <a:ext uri="{FF2B5EF4-FFF2-40B4-BE49-F238E27FC236}">
                <a16:creationId xmlns:a16="http://schemas.microsoft.com/office/drawing/2014/main" id="{7B9FF3FE-A765-491F-3135-8EAE56F27EFB}"/>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50BE5DF5-D7EC-5C50-C561-4D72DF73E1D0}"/>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pic>
        <p:nvPicPr>
          <p:cNvPr id="5" name="Image 4">
            <a:extLst>
              <a:ext uri="{FF2B5EF4-FFF2-40B4-BE49-F238E27FC236}">
                <a16:creationId xmlns:a16="http://schemas.microsoft.com/office/drawing/2014/main" id="{EE2FEE2E-412C-5349-B92E-741DB6E8C3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6885" y="1986408"/>
            <a:ext cx="4597290" cy="4289303"/>
          </a:xfrm>
          <a:prstGeom prst="rect">
            <a:avLst/>
          </a:prstGeom>
        </p:spPr>
      </p:pic>
      <p:sp>
        <p:nvSpPr>
          <p:cNvPr id="13" name="ZoneTexte 12">
            <a:extLst>
              <a:ext uri="{FF2B5EF4-FFF2-40B4-BE49-F238E27FC236}">
                <a16:creationId xmlns:a16="http://schemas.microsoft.com/office/drawing/2014/main" id="{70A89683-33A8-B5B5-9F00-BC4AE31F80B4}"/>
              </a:ext>
            </a:extLst>
          </p:cNvPr>
          <p:cNvSpPr txBox="1"/>
          <p:nvPr/>
        </p:nvSpPr>
        <p:spPr>
          <a:xfrm>
            <a:off x="814683" y="6271177"/>
            <a:ext cx="7692654" cy="369332"/>
          </a:xfrm>
          <a:prstGeom prst="rect">
            <a:avLst/>
          </a:prstGeom>
          <a:noFill/>
        </p:spPr>
        <p:txBody>
          <a:bodyPr wrap="square">
            <a:spAutoFit/>
          </a:bodyPr>
          <a:lstStyle/>
          <a:p>
            <a:r>
              <a:rPr lang="fr-FR" b="1" dirty="0"/>
              <a:t>https://www.okaz.com.sa/articles/authors/2215983</a:t>
            </a:r>
          </a:p>
        </p:txBody>
      </p:sp>
      <p:pic>
        <p:nvPicPr>
          <p:cNvPr id="15" name="Image 14">
            <a:extLst>
              <a:ext uri="{FF2B5EF4-FFF2-40B4-BE49-F238E27FC236}">
                <a16:creationId xmlns:a16="http://schemas.microsoft.com/office/drawing/2014/main" id="{701BAD7C-940B-D572-9A38-2B4E09C8DF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4520" y="2009553"/>
            <a:ext cx="4597289" cy="4199648"/>
          </a:xfrm>
          <a:prstGeom prst="rect">
            <a:avLst/>
          </a:prstGeom>
        </p:spPr>
      </p:pic>
      <p:sp>
        <p:nvSpPr>
          <p:cNvPr id="17" name="ZoneTexte 16">
            <a:extLst>
              <a:ext uri="{FF2B5EF4-FFF2-40B4-BE49-F238E27FC236}">
                <a16:creationId xmlns:a16="http://schemas.microsoft.com/office/drawing/2014/main" id="{016D5A0D-76BD-8F90-47EF-AD3E2E76AE99}"/>
              </a:ext>
            </a:extLst>
          </p:cNvPr>
          <p:cNvSpPr txBox="1"/>
          <p:nvPr/>
        </p:nvSpPr>
        <p:spPr>
          <a:xfrm>
            <a:off x="6914520" y="6209201"/>
            <a:ext cx="6836734" cy="369332"/>
          </a:xfrm>
          <a:prstGeom prst="rect">
            <a:avLst/>
          </a:prstGeom>
          <a:noFill/>
        </p:spPr>
        <p:txBody>
          <a:bodyPr wrap="square">
            <a:spAutoFit/>
          </a:bodyPr>
          <a:lstStyle/>
          <a:p>
            <a:r>
              <a:rPr lang="fr-FR" b="1" dirty="0"/>
              <a:t>https://www.albayan.ae/opinions/articles/33703</a:t>
            </a:r>
          </a:p>
        </p:txBody>
      </p:sp>
      <p:sp>
        <p:nvSpPr>
          <p:cNvPr id="19" name="ZoneTexte 18">
            <a:extLst>
              <a:ext uri="{FF2B5EF4-FFF2-40B4-BE49-F238E27FC236}">
                <a16:creationId xmlns:a16="http://schemas.microsoft.com/office/drawing/2014/main" id="{AFBE7A18-1C94-327E-5749-C3999133C0FB}"/>
              </a:ext>
            </a:extLst>
          </p:cNvPr>
          <p:cNvSpPr txBox="1"/>
          <p:nvPr/>
        </p:nvSpPr>
        <p:spPr>
          <a:xfrm>
            <a:off x="7812971" y="1547888"/>
            <a:ext cx="7612912" cy="461665"/>
          </a:xfrm>
          <a:prstGeom prst="rect">
            <a:avLst/>
          </a:prstGeom>
          <a:noFill/>
        </p:spPr>
        <p:txBody>
          <a:bodyPr wrap="square">
            <a:spAutoFit/>
          </a:bodyPr>
          <a:lstStyle/>
          <a:p>
            <a:r>
              <a:rPr lang="ar-DZ" sz="2400" b="1" dirty="0">
                <a:solidFill>
                  <a:schemeClr val="accent2"/>
                </a:solidFill>
              </a:rPr>
              <a:t>صحيفة البيان الإماراتية </a:t>
            </a:r>
            <a:endParaRPr lang="fr-FR" sz="2400" b="1" dirty="0">
              <a:solidFill>
                <a:schemeClr val="accent2"/>
              </a:solidFill>
            </a:endParaRPr>
          </a:p>
        </p:txBody>
      </p:sp>
      <p:sp>
        <p:nvSpPr>
          <p:cNvPr id="20" name="ZoneTexte 19">
            <a:extLst>
              <a:ext uri="{FF2B5EF4-FFF2-40B4-BE49-F238E27FC236}">
                <a16:creationId xmlns:a16="http://schemas.microsoft.com/office/drawing/2014/main" id="{54571243-122C-3204-869F-9C53FC94DF9A}"/>
              </a:ext>
            </a:extLst>
          </p:cNvPr>
          <p:cNvSpPr txBox="1"/>
          <p:nvPr/>
        </p:nvSpPr>
        <p:spPr>
          <a:xfrm>
            <a:off x="2289544" y="1572843"/>
            <a:ext cx="7612912" cy="461665"/>
          </a:xfrm>
          <a:prstGeom prst="rect">
            <a:avLst/>
          </a:prstGeom>
          <a:noFill/>
        </p:spPr>
        <p:txBody>
          <a:bodyPr wrap="square">
            <a:spAutoFit/>
          </a:bodyPr>
          <a:lstStyle/>
          <a:p>
            <a:r>
              <a:rPr lang="ar-DZ" sz="2400" b="1" dirty="0">
                <a:solidFill>
                  <a:schemeClr val="accent2"/>
                </a:solidFill>
              </a:rPr>
              <a:t>صحيفة عكاظ السعودية</a:t>
            </a:r>
            <a:endParaRPr lang="fr-FR" sz="2400" b="1" dirty="0">
              <a:solidFill>
                <a:schemeClr val="accent2"/>
              </a:solidFill>
            </a:endParaRPr>
          </a:p>
        </p:txBody>
      </p:sp>
    </p:spTree>
    <p:extLst>
      <p:ext uri="{BB962C8B-B14F-4D97-AF65-F5344CB8AC3E}">
        <p14:creationId xmlns:p14="http://schemas.microsoft.com/office/powerpoint/2010/main" val="1455329873"/>
      </p:ext>
    </p:extLst>
  </p:cSld>
  <p:clrMapOvr>
    <a:masterClrMapping/>
  </p:clrMapOvr>
  <p:transition spd="slow" advTm="379370">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0A073-EC52-C4AA-CDD6-CB76FFE169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39BE35F-C5F6-BD94-EE09-BDA6841095E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69803A2-0628-7E5D-ADFB-684D5EA1C3AD}"/>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9951615-80B8-5B52-1027-BE11170750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DF20B087-EAB3-0E2F-8267-A853DDD98576}"/>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A425796A-340A-21AE-5C37-3300852F48A7}"/>
              </a:ext>
            </a:extLst>
          </p:cNvPr>
          <p:cNvSpPr/>
          <p:nvPr/>
        </p:nvSpPr>
        <p:spPr>
          <a:xfrm rot="16200000" flipV="1">
            <a:off x="-3243943" y="4063623"/>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CC1692E6-2A7F-4781-51C5-81BA3AF695C3}"/>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D88C5D1D-4229-DBDC-124B-A53D4562791E}"/>
              </a:ext>
            </a:extLst>
          </p:cNvPr>
          <p:cNvSpPr txBox="1"/>
          <p:nvPr/>
        </p:nvSpPr>
        <p:spPr>
          <a:xfrm>
            <a:off x="5652091" y="1825866"/>
            <a:ext cx="5626374" cy="3834191"/>
          </a:xfrm>
          <a:prstGeom prst="rect">
            <a:avLst/>
          </a:prstGeom>
          <a:noFill/>
        </p:spPr>
        <p:txBody>
          <a:bodyPr wrap="square">
            <a:spAutoFit/>
          </a:bodyPr>
          <a:lstStyle/>
          <a:p>
            <a:pPr algn="just" rtl="1">
              <a:lnSpc>
                <a:spcPct val="107000"/>
              </a:lnSpc>
              <a:spcAft>
                <a:spcPts val="800"/>
              </a:spcAft>
              <a:buNone/>
            </a:pPr>
            <a:r>
              <a:rPr lang="ar-SA" sz="2400" b="1" kern="100" dirty="0">
                <a:effectLst/>
                <a:latin typeface="Calibri" panose="020F0502020204030204" pitchFamily="34" charset="0"/>
                <a:ea typeface="Calibri" panose="020F0502020204030204" pitchFamily="34" charset="0"/>
                <a:cs typeface="Arial" panose="020B0604020202020204" pitchFamily="34" charset="0"/>
              </a:rPr>
              <a:t>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الدرامي: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 منهجي مــوضوعي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عتمد</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تقاليده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عايـيره</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العلوم الحديـثة مثل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علم</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النفس، الجمال والمنطق والفلسفة والأخلاق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فـالـن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اقـد الحـديـث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يـعتمد أسـاس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ـا عـلى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حـليل المـنهجي لـلأعـمال الـدرامـية، و</a:t>
            </a:r>
            <a:r>
              <a:rPr lang="ar-DZ" sz="2400" kern="100" dirty="0">
                <a:effectLst/>
                <a:latin typeface="Calibri" panose="020F0502020204030204" pitchFamily="34" charset="0"/>
                <a:ea typeface="Calibri" panose="020F0502020204030204" pitchFamily="34" charset="0"/>
                <a:cs typeface="Arial" panose="020B0604020202020204" pitchFamily="34" charset="0"/>
              </a:rPr>
              <a:t>لا</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يل إلـى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ـدح والـذ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بـل يـضع الـعمل الـدرامـي تـحت رؤيـة تحـليلية ويـقوم بـفحصها بـعيدا عـن الحـ</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اس أو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التعص</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أو التحي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Image 13">
            <a:extLst>
              <a:ext uri="{FF2B5EF4-FFF2-40B4-BE49-F238E27FC236}">
                <a16:creationId xmlns:a16="http://schemas.microsoft.com/office/drawing/2014/main" id="{D4BD8A30-ED19-42D4-B5AE-FCCA53FFAB85}"/>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771747" y="1562613"/>
            <a:ext cx="4427574" cy="4714328"/>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05191421"/>
      </p:ext>
    </p:extLst>
  </p:cSld>
  <p:clrMapOvr>
    <a:masterClrMapping/>
  </p:clrMapOvr>
  <p:transition spd="slow" advTm="379370">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A7A5D-253B-C25B-B335-EE635C694FC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75B1BB9-B051-D4C0-A1FB-0D15A91BBFB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24217B7-2955-EC92-A3CA-31774F8BEE60}"/>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5E58D71-34A3-06F4-A8D6-CF8D1FF0A8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9DE3DED0-B8C9-AEE2-BAA4-D44B613A4329}"/>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33E7DA29-BCFD-C88F-953B-712EF1FBD9BC}"/>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9C4AA8E7-317E-E3B9-6412-388C41B8664C}"/>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F598E8A4-53C8-0355-422D-B411E2BB30EC}"/>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7E1CC16E-8492-55F2-EA23-491B192C7B1F}"/>
              </a:ext>
            </a:extLst>
          </p:cNvPr>
          <p:cNvSpPr txBox="1"/>
          <p:nvPr/>
        </p:nvSpPr>
        <p:spPr>
          <a:xfrm>
            <a:off x="2081482" y="1720674"/>
            <a:ext cx="9064256" cy="356148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معايير تقييم الدراما:</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هناك الكثير من المعايير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عل</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وءها</a:t>
            </a:r>
            <a:r>
              <a:rPr lang="ar-SA" sz="2400" kern="100" dirty="0">
                <a:effectLst/>
                <a:latin typeface="Calibri" panose="020F0502020204030204" pitchFamily="34" charset="0"/>
                <a:ea typeface="Calibri" panose="020F0502020204030204" pitchFamily="34" charset="0"/>
                <a:cs typeface="Arial" panose="020B0604020202020204" pitchFamily="34" charset="0"/>
              </a:rPr>
              <a:t> تقييم الأعمال الدرامية التليفزيونية، وسوف نكتفي بالت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ركيز</a:t>
            </a:r>
            <a:r>
              <a:rPr lang="ar-SA" sz="2400" kern="100" dirty="0">
                <a:effectLst/>
                <a:latin typeface="Calibri" panose="020F0502020204030204" pitchFamily="34" charset="0"/>
                <a:ea typeface="Calibri" panose="020F0502020204030204" pitchFamily="34" charset="0"/>
                <a:cs typeface="Arial" panose="020B0604020202020204" pitchFamily="34" charset="0"/>
              </a:rPr>
              <a:t> عل</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خمسة معايير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لتقييم الدراما </a:t>
            </a:r>
            <a:r>
              <a:rPr lang="ar-DZ" sz="2400" kern="100" dirty="0">
                <a:effectLst/>
                <a:latin typeface="Calibri" panose="020F0502020204030204" pitchFamily="34" charset="0"/>
                <a:ea typeface="Calibri" panose="020F0502020204030204" pitchFamily="34" charset="0"/>
                <a:cs typeface="Arial" panose="020B0604020202020204" pitchFamily="34" charset="0"/>
              </a:rPr>
              <a:t>الفنِّية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وهي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1</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أصالة الموضوع وجماهيريته ووضوح الفكرة :</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من المهم في هذا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جال أن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ؤك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عل</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ضرورة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سام الموضوع بالج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و ا</a:t>
            </a:r>
            <a:r>
              <a:rPr lang="ar-DZ" sz="2400" kern="100" dirty="0" err="1">
                <a:effectLst/>
                <a:latin typeface="Calibri" panose="020F0502020204030204" pitchFamily="34" charset="0"/>
                <a:ea typeface="Calibri" panose="020F0502020204030204" pitchFamily="34" charset="0"/>
                <a:cs typeface="Arial" panose="020B0604020202020204" pitchFamily="34" charset="0"/>
              </a:rPr>
              <a:t>لأ</a:t>
            </a:r>
            <a:r>
              <a:rPr lang="ar-SA" sz="2400" kern="100" dirty="0">
                <a:effectLst/>
                <a:latin typeface="Calibri" panose="020F0502020204030204" pitchFamily="34" charset="0"/>
                <a:ea typeface="Calibri" panose="020F0502020204030204" pitchFamily="34" charset="0"/>
                <a:cs typeface="Arial" panose="020B0604020202020204" pitchFamily="34" charset="0"/>
              </a:rPr>
              <a:t>صالة مع</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الح</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رص عل</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وضوح الفكرة،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بق</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بدع</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العمل الدرامي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المؤلف و كاتب السيناريو و كاتب الحوار و المخرج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خارج العمل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 أن يتجن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بال</a:t>
            </a:r>
            <a:r>
              <a:rPr lang="ar-DZ" sz="2400" kern="100" dirty="0">
                <a:effectLst/>
                <a:latin typeface="Calibri" panose="020F0502020204030204" pitchFamily="34" charset="0"/>
                <a:ea typeface="Calibri" panose="020F0502020204030204" pitchFamily="34" charset="0"/>
                <a:cs typeface="Arial" panose="020B0604020202020204" pitchFamily="34" charset="0"/>
              </a:rPr>
              <a:t>آ</a:t>
            </a:r>
            <a:r>
              <a:rPr lang="ar-SA" sz="2400" kern="100" dirty="0">
                <a:effectLst/>
                <a:latin typeface="Calibri" panose="020F0502020204030204" pitchFamily="34" charset="0"/>
                <a:ea typeface="Calibri" panose="020F0502020204030204" pitchFamily="34" charset="0"/>
                <a:cs typeface="Arial" panose="020B0604020202020204" pitchFamily="34" charset="0"/>
              </a:rPr>
              <a:t>راء المباشرة في الموضوع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23755889"/>
      </p:ext>
    </p:extLst>
  </p:cSld>
  <p:clrMapOvr>
    <a:masterClrMapping/>
  </p:clrMapOvr>
  <p:transition spd="slow" advTm="379370">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023D5-9E12-FEAC-C60E-DB64CCD0BAD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FFF1B5-F25A-7F82-897F-1882EBBD8B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C80D757A-F13E-8D70-D639-12C361BC99B4}"/>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5E2ADBB-936A-A542-4C9C-E845096172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C98CAF7A-EC96-3ECD-85B6-E55E868F934F}"/>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5BAA2796-A011-DC50-7D39-BA04939F61E6}"/>
              </a:ext>
            </a:extLst>
          </p:cNvPr>
          <p:cNvSpPr txBox="1"/>
          <p:nvPr/>
        </p:nvSpPr>
        <p:spPr>
          <a:xfrm>
            <a:off x="4340791" y="531503"/>
            <a:ext cx="6852862" cy="712824"/>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p:txBody>
      </p:sp>
      <p:sp>
        <p:nvSpPr>
          <p:cNvPr id="11" name="Parallelogram 7">
            <a:extLst>
              <a:ext uri="{FF2B5EF4-FFF2-40B4-BE49-F238E27FC236}">
                <a16:creationId xmlns:a16="http://schemas.microsoft.com/office/drawing/2014/main" id="{68BC71C7-E2FA-ED1A-177D-9A0EA7C7B742}"/>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02FA201D-E18C-EA1C-F1DC-A5F0FF8434C3}"/>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10" name="ZoneTexte 9">
            <a:extLst>
              <a:ext uri="{FF2B5EF4-FFF2-40B4-BE49-F238E27FC236}">
                <a16:creationId xmlns:a16="http://schemas.microsoft.com/office/drawing/2014/main" id="{564DB768-ACC0-37E0-0F59-05CFE8FF83E6}"/>
              </a:ext>
            </a:extLst>
          </p:cNvPr>
          <p:cNvSpPr txBox="1"/>
          <p:nvPr/>
        </p:nvSpPr>
        <p:spPr>
          <a:xfrm>
            <a:off x="1573620" y="1479356"/>
            <a:ext cx="9620034" cy="5240089"/>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2</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الرسم المتقن للشخصيات :</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العمل الدرامي التليفزيوني يقوم أساسا عل</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الشخصيات ، وما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 عليه من أفعال و ما يدور حولها من صراع ، ولابد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راع</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رسم الشخصيات </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عتبارات</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التالية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براز الجوانب المتعد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الشخصية ، بحي</a:t>
            </a:r>
            <a:r>
              <a:rPr lang="ar-DZ" sz="2400" kern="100" dirty="0">
                <a:effectLst/>
                <a:latin typeface="Calibri" panose="020F0502020204030204" pitchFamily="34" charset="0"/>
                <a:ea typeface="Calibri" panose="020F0502020204030204" pitchFamily="34" charset="0"/>
                <a:cs typeface="Arial" panose="020B0604020202020204" pitchFamily="34" charset="0"/>
              </a:rPr>
              <a:t>ث لا</a:t>
            </a:r>
            <a:r>
              <a:rPr lang="ar-SA" sz="2400" kern="100" dirty="0">
                <a:effectLst/>
                <a:latin typeface="Calibri" panose="020F0502020204030204" pitchFamily="34" charset="0"/>
                <a:ea typeface="Calibri" panose="020F0502020204030204" pitchFamily="34" charset="0"/>
                <a:cs typeface="Arial" panose="020B0604020202020204" pitchFamily="34" charset="0"/>
              </a:rPr>
              <a:t>تكون أحادية الجانب حتى تظهر كشخصية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طبيعية في الحياة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خلق التجاوب العاطفي مع الشخصية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سواء</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بالحب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حسب دو رها في العمل الدرامي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التلفزيوني.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Tx/>
              <a:buChar char="-"/>
            </a:pPr>
            <a:r>
              <a:rPr lang="ar-SA" sz="2400" kern="100" dirty="0">
                <a:effectLst/>
                <a:latin typeface="Calibri" panose="020F0502020204030204" pitchFamily="34" charset="0"/>
                <a:ea typeface="Calibri" panose="020F0502020204030204" pitchFamily="34" charset="0"/>
                <a:cs typeface="Arial" panose="020B0604020202020204" pitchFamily="34" charset="0"/>
              </a:rPr>
              <a:t>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يتم</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شى</a:t>
            </a:r>
            <a:r>
              <a:rPr lang="ar-SA" sz="2400" kern="100" dirty="0">
                <a:effectLst/>
                <a:latin typeface="Calibri" panose="020F0502020204030204" pitchFamily="34" charset="0"/>
                <a:ea typeface="Calibri" panose="020F0502020204030204" pitchFamily="34" charset="0"/>
                <a:cs typeface="Arial" panose="020B0604020202020204" pitchFamily="34" charset="0"/>
              </a:rPr>
              <a:t> سلوك الشخصية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رسومة</a:t>
            </a:r>
            <a:r>
              <a:rPr lang="ar-SA" sz="2400" kern="100" dirty="0">
                <a:effectLst/>
                <a:latin typeface="Calibri" panose="020F0502020204030204" pitchFamily="34" charset="0"/>
                <a:ea typeface="Calibri" panose="020F0502020204030204" pitchFamily="34" charset="0"/>
                <a:cs typeface="Arial" panose="020B0604020202020204" pitchFamily="34" charset="0"/>
              </a:rPr>
              <a:t> مع سلوكها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ألوف عنها في الحياة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حتى لا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شعر المشاهد</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بأن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ها شخصية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فتع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400" kern="100" dirty="0">
                <a:effectLst/>
                <a:latin typeface="Calibri" panose="020F0502020204030204" pitchFamily="34" charset="0"/>
                <a:ea typeface="Calibri" panose="020F0502020204030204" pitchFamily="34" charset="0"/>
                <a:cs typeface="Arial" panose="020B0604020202020204" pitchFamily="34" charset="0"/>
              </a:rPr>
              <a:t> أو مصنوعة أو غير حقيقية أو غير طبيعية.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تحديد أعداد الشخصيات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فقا لحاجة العمل الدرامي التليفزيوني.</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تحديد الوقت اللازم لوجود الشخصية في العمل الدرامي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dirty="0"/>
          </a:p>
        </p:txBody>
      </p:sp>
    </p:spTree>
    <p:extLst>
      <p:ext uri="{BB962C8B-B14F-4D97-AF65-F5344CB8AC3E}">
        <p14:creationId xmlns:p14="http://schemas.microsoft.com/office/powerpoint/2010/main" val="4087235046"/>
      </p:ext>
    </p:extLst>
  </p:cSld>
  <p:clrMapOvr>
    <a:masterClrMapping/>
  </p:clrMapOvr>
  <p:transition spd="slow" advTm="379370">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DB1E4-473D-DA19-5E9C-54C4AC0D7C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6378474-95C8-E99F-37F7-1AF511B680C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BEB160BD-835F-3E44-423B-BC010C833151}"/>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1892E7A-2296-4933-C831-49678C40C9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5DBACB17-63E9-F3F0-71D2-49C2E1874FBB}"/>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6DC3A1DB-69E9-54C7-5730-06991EB744D3}"/>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4244A585-3D42-AD05-6D6B-B794A924B1F0}"/>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C1C37A89-5E62-982A-DEC4-D7364F9DD163}"/>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AA3172EA-E3FB-D4BB-2CCC-E6909DE4188B}"/>
              </a:ext>
            </a:extLst>
          </p:cNvPr>
          <p:cNvSpPr txBox="1"/>
          <p:nvPr/>
        </p:nvSpPr>
        <p:spPr>
          <a:xfrm>
            <a:off x="3843670" y="1760787"/>
            <a:ext cx="6985590" cy="3336426"/>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3 </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إ</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تقان الح</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بك</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ة الدرامية:</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تقان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 الدرامية في العمل الدرامي التلفزيوني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شرط أساسي لربط المشاهدين بهذا العمل وخاصة في المسلسلات، ومن الضروري الربط بين رسم الشخصيات وبين عملية بناء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حيث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الحبكة وتنكشف أثناء تطور الشخصيات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ونمو الأحداث الدرامية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ومن المهم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أكيد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نصر الصراع هو روح العمل الدرامي التليفزيوني والذي يبعث فيه الحرارة، لذلك فمن الضروري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بدأ الصراع مع بداية العمل الدرامي، ولا يتوق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إلا بنهاية العمل.</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72778184"/>
      </p:ext>
    </p:extLst>
  </p:cSld>
  <p:clrMapOvr>
    <a:masterClrMapping/>
  </p:clrMapOvr>
  <p:transition spd="slow" advTm="379370">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F9F12-D0AA-E01D-FB2E-1C79A52DD5E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C994A1B-A84C-ECF8-5128-BA52499304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5369439-DECF-781D-86C2-4B26EDEE6232}"/>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154D550-FEC3-5B80-F466-56E9BC67A3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15B5CD33-285D-7CCE-6C04-A9E7D35A0093}"/>
              </a:ext>
            </a:extLst>
          </p:cNvPr>
          <p:cNvSpPr txBox="1"/>
          <p:nvPr/>
        </p:nvSpPr>
        <p:spPr>
          <a:xfrm>
            <a:off x="3407576" y="470936"/>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9" name="Rectangle 8">
            <a:extLst>
              <a:ext uri="{FF2B5EF4-FFF2-40B4-BE49-F238E27FC236}">
                <a16:creationId xmlns:a16="http://schemas.microsoft.com/office/drawing/2014/main" id="{F5462032-2A39-A324-1A34-6BE9B8849EAD}"/>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5" name="ZoneTexte 4">
            <a:extLst>
              <a:ext uri="{FF2B5EF4-FFF2-40B4-BE49-F238E27FC236}">
                <a16:creationId xmlns:a16="http://schemas.microsoft.com/office/drawing/2014/main" id="{B9C04F15-ABD9-11C4-7319-EB7C8C345967}"/>
              </a:ext>
            </a:extLst>
          </p:cNvPr>
          <p:cNvSpPr txBox="1"/>
          <p:nvPr/>
        </p:nvSpPr>
        <p:spPr>
          <a:xfrm>
            <a:off x="1446028" y="1330096"/>
            <a:ext cx="9815443" cy="5432449"/>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4</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م</a:t>
            </a:r>
            <a:r>
              <a:rPr lang="ar-DZ"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لائمة الحوار للشخصية:</a:t>
            </a:r>
            <a:endParaRPr lang="fr-FR" sz="24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من المهم أن يكون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وار ملائما لطبيعة الش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خصية، بحيث 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نط</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بأفكار أو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لمات لا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ناسب مع مستو</a:t>
            </a:r>
            <a:r>
              <a:rPr lang="ar-DZ" sz="2400" kern="100" dirty="0">
                <a:effectLst/>
                <a:latin typeface="Calibri" panose="020F0502020204030204" pitchFamily="34" charset="0"/>
                <a:ea typeface="Calibri" panose="020F0502020204030204" pitchFamily="34" charset="0"/>
                <a:cs typeface="Arial" panose="020B0604020202020204" pitchFamily="34" charset="0"/>
              </a:rPr>
              <a:t>ى</a:t>
            </a:r>
            <a:r>
              <a:rPr lang="ar-SA" sz="2400" kern="100" dirty="0">
                <a:effectLst/>
                <a:latin typeface="Calibri" panose="020F0502020204030204" pitchFamily="34" charset="0"/>
                <a:ea typeface="Calibri" panose="020F0502020204030204" pitchFamily="34" charset="0"/>
                <a:cs typeface="Arial" panose="020B0604020202020204" pitchFamily="34" charset="0"/>
              </a:rPr>
              <a:t> ثقافتها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عليمها والبيئة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ينتمي إليها.</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ومن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هم بشكل عام في الدراما التلفزيونية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أن 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ستخدم في الحوار اللغة المناسبة لجمهور التلفزيون،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بإختلاف</a:t>
            </a:r>
            <a:r>
              <a:rPr lang="ar-SA" sz="2400" kern="100" dirty="0">
                <a:effectLst/>
                <a:latin typeface="Calibri" panose="020F0502020204030204" pitchFamily="34" charset="0"/>
                <a:ea typeface="Calibri" panose="020F0502020204030204" pitchFamily="34" charset="0"/>
                <a:cs typeface="Arial" panose="020B0604020202020204" pitchFamily="34" charset="0"/>
              </a:rPr>
              <a:t> مستوياته بحيث يستطيع المشاهد أن يستوعب مضمون العمل الدرامي بسهولة.</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solidFill>
                  <a:srgbClr val="FF0000"/>
                </a:solidFill>
                <a:latin typeface="Calibri" panose="020F0502020204030204" pitchFamily="34" charset="0"/>
                <a:ea typeface="Calibri" panose="020F0502020204030204" pitchFamily="34" charset="0"/>
              </a:rPr>
              <a:t>5 - ملاءمة الديكور للبيئة </a:t>
            </a:r>
            <a:r>
              <a:rPr lang="ar-SA" sz="2400" b="1" kern="100" dirty="0" err="1">
                <a:solidFill>
                  <a:srgbClr val="FF0000"/>
                </a:solidFill>
                <a:latin typeface="Calibri" panose="020F0502020204030204" pitchFamily="34" charset="0"/>
                <a:ea typeface="Calibri" panose="020F0502020204030204" pitchFamily="34" charset="0"/>
              </a:rPr>
              <a:t>الإجتماعية</a:t>
            </a:r>
            <a:r>
              <a:rPr lang="ar-SA" sz="2400" b="1" kern="100" dirty="0">
                <a:solidFill>
                  <a:srgbClr val="FF0000"/>
                </a:solidFill>
                <a:latin typeface="Calibri" panose="020F0502020204030204" pitchFamily="34" charset="0"/>
                <a:ea typeface="Calibri" panose="020F0502020204030204" pitchFamily="34" charset="0"/>
              </a:rPr>
              <a:t> للعمل الدرامي:</a:t>
            </a:r>
            <a:endParaRPr lang="fr-FR" sz="2400" kern="1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latin typeface="Calibri" panose="020F0502020204030204" pitchFamily="34" charset="0"/>
                <a:ea typeface="Calibri" panose="020F0502020204030204" pitchFamily="34" charset="0"/>
              </a:rPr>
              <a:t>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قصد بالديكور في العمل الدرامي التليفزيوني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الم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ن</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اظر</a:t>
            </a:r>
            <a:r>
              <a:rPr lang="ar-SA" sz="2400" kern="100" dirty="0">
                <a:latin typeface="Calibri" panose="020F0502020204030204" pitchFamily="34" charset="0"/>
                <a:ea typeface="Calibri" panose="020F0502020204030204" pitchFamily="34" charset="0"/>
              </a:rPr>
              <a:t> أو الخلفيات التي تعب</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ر بصريا عن المشهد الم</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عر</a:t>
            </a:r>
            <a:r>
              <a:rPr lang="ar-DZ" sz="2400" kern="100" dirty="0">
                <a:latin typeface="Calibri" panose="020F0502020204030204" pitchFamily="34" charset="0"/>
                <a:ea typeface="Calibri" panose="020F0502020204030204" pitchFamily="34" charset="0"/>
              </a:rPr>
              <a:t>ُ</a:t>
            </a:r>
            <a:r>
              <a:rPr lang="ar-SA" sz="2400" kern="100" dirty="0" err="1">
                <a:latin typeface="Calibri" panose="020F0502020204030204" pitchFamily="34" charset="0"/>
                <a:ea typeface="Calibri" panose="020F0502020204030204" pitchFamily="34" charset="0"/>
              </a:rPr>
              <a:t>وض</a:t>
            </a:r>
            <a:r>
              <a:rPr lang="ar-SA" sz="2400" kern="100" dirty="0">
                <a:latin typeface="Calibri" panose="020F0502020204030204" pitchFamily="34" charset="0"/>
                <a:ea typeface="Calibri" panose="020F0502020204030204" pitchFamily="34" charset="0"/>
              </a:rPr>
              <a:t> على الشاشة</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ومن المهم أن تكون هذه المناظر أو الخلفيات ملائمة للبيئة الاجتماعية</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التي 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جر</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ي فيها العمل، وهو الأمر الذي يساعد على إ</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براز وتوضيح الهدف الجمالي أو الن</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فسي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 الذي يسعى إليه العمل، وي</a:t>
            </a:r>
            <a:r>
              <a:rPr lang="ar-DZ" sz="2400" kern="100" dirty="0">
                <a:latin typeface="Calibri" panose="020F0502020204030204" pitchFamily="34" charset="0"/>
                <a:ea typeface="Calibri" panose="020F0502020204030204" pitchFamily="34" charset="0"/>
              </a:rPr>
              <a:t>ُ</a:t>
            </a:r>
            <a:r>
              <a:rPr lang="ar-SA" sz="2400" kern="100" dirty="0">
                <a:latin typeface="Calibri" panose="020F0502020204030204" pitchFamily="34" charset="0"/>
                <a:ea typeface="Calibri" panose="020F0502020204030204" pitchFamily="34" charset="0"/>
              </a:rPr>
              <a:t>عطي مصداقية للعمل ويساعد على تفاعل المشاهدين مع هذا العمل.</a:t>
            </a:r>
            <a:endParaRPr lang="fr-FR" sz="2400" kern="100"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96955"/>
      </p:ext>
    </p:extLst>
  </p:cSld>
  <p:clrMapOvr>
    <a:masterClrMapping/>
  </p:clrMapOvr>
  <p:transition spd="slow" advTm="379370">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E4126-DFD0-146E-A712-B8CDBA24C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A9AB75A-65AB-92EB-F4B5-51E1C23889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8E676E-1330-6905-D89C-EE581E7785DF}"/>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00B28AA-ACB7-E498-D68E-4B3E0F3495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CD9232D8-8158-CECC-9C76-E2E2C3A1A365}"/>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ABA104FB-457B-1305-116D-10331FC19A88}"/>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7854828C-7448-D295-2744-8277320D5F2E}"/>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AEE5A453-6166-E933-9EA4-0E45221C196B}"/>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12" name="ZoneTexte 11">
            <a:extLst>
              <a:ext uri="{FF2B5EF4-FFF2-40B4-BE49-F238E27FC236}">
                <a16:creationId xmlns:a16="http://schemas.microsoft.com/office/drawing/2014/main" id="{99A64370-985D-6F57-D804-6CF1157628E8}"/>
              </a:ext>
            </a:extLst>
          </p:cNvPr>
          <p:cNvSpPr txBox="1"/>
          <p:nvPr/>
        </p:nvSpPr>
        <p:spPr>
          <a:xfrm>
            <a:off x="5867409" y="2268577"/>
            <a:ext cx="5459818" cy="4419351"/>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يُعرض العنف في مختلف البرامج التلفزيونية، خاصة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في الدراما والمسلسلات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تتناول قضايا المجتمع، ومنها العنف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ف</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ئ</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اته المختلفة.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كثُر هذه الأعمال خصوصًا في المواسم الرمضانية، حيث يُعد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العنف موضوعًا متكررًا في الدراما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ويُعرَّف العنف التلفزيوني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سلوك غير قانوني أو غير أخلاقي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يُعر</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ض على الشاشة، وله تأثيرات واضحة على الجمهور، خصوصًا الأطفال، الذين قد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دون 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شاهدونه</a:t>
            </a:r>
            <a:r>
              <a:rPr lang="ar-SA" sz="2400" kern="100" dirty="0">
                <a:effectLst/>
                <a:latin typeface="Calibri" panose="020F0502020204030204" pitchFamily="34" charset="0"/>
                <a:ea typeface="Calibri" panose="020F0502020204030204" pitchFamily="34" charset="0"/>
                <a:cs typeface="Arial" panose="020B0604020202020204" pitchFamily="34" charset="0"/>
              </a:rPr>
              <a:t>. ويُعد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التلفزيون وسيلة مؤثرة في التنشئة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جتماعية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نظرًا لكثرة الوقت الذي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قضيه الأفراد أمامه</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grpSp>
        <p:nvGrpSpPr>
          <p:cNvPr id="13" name="Group 349">
            <a:extLst>
              <a:ext uri="{FF2B5EF4-FFF2-40B4-BE49-F238E27FC236}">
                <a16:creationId xmlns:a16="http://schemas.microsoft.com/office/drawing/2014/main" id="{6A31F153-C27A-1647-9FD2-69EFE174EDC2}"/>
              </a:ext>
            </a:extLst>
          </p:cNvPr>
          <p:cNvGrpSpPr>
            <a:grpSpLocks/>
          </p:cNvGrpSpPr>
          <p:nvPr/>
        </p:nvGrpSpPr>
        <p:grpSpPr>
          <a:xfrm>
            <a:off x="1743038" y="1759662"/>
            <a:ext cx="3463316" cy="3852501"/>
            <a:chOff x="6350" y="6349"/>
            <a:chExt cx="4858385" cy="3754121"/>
          </a:xfrm>
        </p:grpSpPr>
        <p:pic>
          <p:nvPicPr>
            <p:cNvPr id="14" name="Image 13">
              <a:extLst>
                <a:ext uri="{FF2B5EF4-FFF2-40B4-BE49-F238E27FC236}">
                  <a16:creationId xmlns:a16="http://schemas.microsoft.com/office/drawing/2014/main" id="{13B791EC-D347-C219-6DF9-0AC320A51676}"/>
                </a:ext>
              </a:extLst>
            </p:cNvPr>
            <p:cNvPicPr/>
            <p:nvPr/>
          </p:nvPicPr>
          <p:blipFill>
            <a:blip r:embed="rId4" cstate="print"/>
            <a:stretch>
              <a:fillRect/>
            </a:stretch>
          </p:blipFill>
          <p:spPr>
            <a:xfrm>
              <a:off x="6351" y="6349"/>
              <a:ext cx="4857889" cy="3753831"/>
            </a:xfrm>
            <a:prstGeom prst="rect">
              <a:avLst/>
            </a:prstGeom>
          </p:spPr>
        </p:pic>
        <p:sp>
          <p:nvSpPr>
            <p:cNvPr id="15" name="Graphic 351">
              <a:extLst>
                <a:ext uri="{FF2B5EF4-FFF2-40B4-BE49-F238E27FC236}">
                  <a16:creationId xmlns:a16="http://schemas.microsoft.com/office/drawing/2014/main" id="{43BBD523-E0BA-488C-E9D2-FE5CF0DFB5A8}"/>
                </a:ext>
              </a:extLst>
            </p:cNvPr>
            <p:cNvSpPr/>
            <p:nvPr/>
          </p:nvSpPr>
          <p:spPr>
            <a:xfrm>
              <a:off x="6350" y="6350"/>
              <a:ext cx="4858385" cy="3754120"/>
            </a:xfrm>
            <a:custGeom>
              <a:avLst/>
              <a:gdLst/>
              <a:ahLst/>
              <a:cxnLst/>
              <a:rect l="l" t="t" r="r" b="b"/>
              <a:pathLst>
                <a:path w="4858385" h="3754120">
                  <a:moveTo>
                    <a:pt x="152400" y="0"/>
                  </a:moveTo>
                  <a:lnTo>
                    <a:pt x="64293" y="2381"/>
                  </a:lnTo>
                  <a:lnTo>
                    <a:pt x="19050" y="19050"/>
                  </a:lnTo>
                  <a:lnTo>
                    <a:pt x="2381" y="64293"/>
                  </a:lnTo>
                  <a:lnTo>
                    <a:pt x="0" y="152400"/>
                  </a:lnTo>
                  <a:lnTo>
                    <a:pt x="0" y="3601440"/>
                  </a:lnTo>
                  <a:lnTo>
                    <a:pt x="2381" y="3689546"/>
                  </a:lnTo>
                  <a:lnTo>
                    <a:pt x="19050" y="3734790"/>
                  </a:lnTo>
                  <a:lnTo>
                    <a:pt x="64293" y="3751459"/>
                  </a:lnTo>
                  <a:lnTo>
                    <a:pt x="152400" y="3753840"/>
                  </a:lnTo>
                  <a:lnTo>
                    <a:pt x="4705502" y="3753840"/>
                  </a:lnTo>
                  <a:lnTo>
                    <a:pt x="4793608" y="3751459"/>
                  </a:lnTo>
                  <a:lnTo>
                    <a:pt x="4838852" y="3734790"/>
                  </a:lnTo>
                  <a:lnTo>
                    <a:pt x="4855521" y="3689546"/>
                  </a:lnTo>
                  <a:lnTo>
                    <a:pt x="4857902" y="3601440"/>
                  </a:lnTo>
                  <a:lnTo>
                    <a:pt x="4857902" y="152400"/>
                  </a:lnTo>
                  <a:lnTo>
                    <a:pt x="4855521" y="64293"/>
                  </a:lnTo>
                  <a:lnTo>
                    <a:pt x="4838852" y="19050"/>
                  </a:lnTo>
                  <a:lnTo>
                    <a:pt x="4793608" y="2381"/>
                  </a:lnTo>
                  <a:lnTo>
                    <a:pt x="4705502" y="0"/>
                  </a:lnTo>
                  <a:lnTo>
                    <a:pt x="152400" y="0"/>
                  </a:lnTo>
                  <a:close/>
                </a:path>
              </a:pathLst>
            </a:custGeom>
            <a:ln w="12700">
              <a:solidFill>
                <a:srgbClr val="026080"/>
              </a:solidFill>
              <a:prstDash val="solid"/>
            </a:ln>
          </p:spPr>
          <p:txBody>
            <a:bodyPr wrap="square" lIns="0" tIns="0" rIns="0" bIns="0" rtlCol="0">
              <a:prstTxWarp prst="textNoShape">
                <a:avLst/>
              </a:prstTxWarp>
              <a:noAutofit/>
            </a:bodyPr>
            <a:lstStyle/>
            <a:p>
              <a:endParaRPr lang="fr-FR"/>
            </a:p>
          </p:txBody>
        </p:sp>
      </p:grpSp>
      <p:sp>
        <p:nvSpPr>
          <p:cNvPr id="17" name="ZoneTexte 16">
            <a:extLst>
              <a:ext uri="{FF2B5EF4-FFF2-40B4-BE49-F238E27FC236}">
                <a16:creationId xmlns:a16="http://schemas.microsoft.com/office/drawing/2014/main" id="{49BEDEB8-C125-7556-8EA3-58FBAC032B1E}"/>
              </a:ext>
            </a:extLst>
          </p:cNvPr>
          <p:cNvSpPr txBox="1"/>
          <p:nvPr/>
        </p:nvSpPr>
        <p:spPr>
          <a:xfrm>
            <a:off x="4226512" y="1704830"/>
            <a:ext cx="6985590" cy="530145"/>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effectLst/>
                <a:latin typeface="Calibri" panose="020F0502020204030204" pitchFamily="34" charset="0"/>
                <a:ea typeface="Calibri" panose="020F0502020204030204" pitchFamily="34" charset="0"/>
                <a:cs typeface="Arial" panose="020B0604020202020204" pitchFamily="34" charset="0"/>
              </a:rPr>
              <a:t>الع</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نف في الدراما</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6106439"/>
      </p:ext>
    </p:extLst>
  </p:cSld>
  <p:clrMapOvr>
    <a:masterClrMapping/>
  </p:clrMapOvr>
  <p:transition spd="slow" advTm="379370">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1A2F2-8841-0BE2-3DBB-F8E8B9454C7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57060EA-45A9-246E-6E60-E4BF15A7E97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2E3D0838-6B82-6DBD-4DF5-BCBA5F2509E2}"/>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D7F9B5F-230B-F666-379C-E7184C6A1A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Espace réservé pour une image  6">
            <a:extLst>
              <a:ext uri="{FF2B5EF4-FFF2-40B4-BE49-F238E27FC236}">
                <a16:creationId xmlns:a16="http://schemas.microsoft.com/office/drawing/2014/main" id="{BD26C191-CDF8-C312-35A8-5441FD31BF2B}"/>
              </a:ext>
            </a:extLst>
          </p:cNvPr>
          <p:cNvSpPr>
            <a:spLocks noGrp="1"/>
          </p:cNvSpPr>
          <p:nvPr>
            <p:ph type="pic" sz="quarter" idx="10"/>
          </p:nvPr>
        </p:nvSpPr>
        <p:spPr>
          <a:xfrm>
            <a:off x="-1753093" y="-1629696"/>
            <a:ext cx="6826172" cy="6857998"/>
          </a:xfrm>
        </p:spPr>
      </p:sp>
      <p:sp>
        <p:nvSpPr>
          <p:cNvPr id="4" name="ZoneTexte 3">
            <a:extLst>
              <a:ext uri="{FF2B5EF4-FFF2-40B4-BE49-F238E27FC236}">
                <a16:creationId xmlns:a16="http://schemas.microsoft.com/office/drawing/2014/main" id="{24761B22-1182-87B0-6F16-E4ECFCC77897}"/>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11" name="Parallelogram 7">
            <a:extLst>
              <a:ext uri="{FF2B5EF4-FFF2-40B4-BE49-F238E27FC236}">
                <a16:creationId xmlns:a16="http://schemas.microsoft.com/office/drawing/2014/main" id="{BB2051D0-96FA-0B9E-309A-FDDA7A3F257B}"/>
              </a:ext>
            </a:extLst>
          </p:cNvPr>
          <p:cNvSpPr/>
          <p:nvPr/>
        </p:nvSpPr>
        <p:spPr>
          <a:xfrm rot="16200000" flipV="1">
            <a:off x="-2786743" y="449955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Rectangle 8">
            <a:extLst>
              <a:ext uri="{FF2B5EF4-FFF2-40B4-BE49-F238E27FC236}">
                <a16:creationId xmlns:a16="http://schemas.microsoft.com/office/drawing/2014/main" id="{643A34D3-A042-0640-7A47-B107213D5AB2}"/>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5276BF6D-3468-E808-32D4-A30D7BFC35F7}"/>
              </a:ext>
            </a:extLst>
          </p:cNvPr>
          <p:cNvSpPr txBox="1"/>
          <p:nvPr/>
        </p:nvSpPr>
        <p:spPr>
          <a:xfrm>
            <a:off x="2099585" y="1676977"/>
            <a:ext cx="9308803" cy="4397807"/>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effectLst/>
                <a:latin typeface="Calibri" panose="020F0502020204030204" pitchFamily="34" charset="0"/>
                <a:ea typeface="Calibri" panose="020F0502020204030204" pitchFamily="34" charset="0"/>
                <a:cs typeface="Arial" panose="020B0604020202020204" pitchFamily="34" charset="0"/>
              </a:rPr>
              <a:t>أ</a:t>
            </a:r>
            <a:r>
              <a:rPr lang="ar-DZ" sz="2800" b="1" kern="100" dirty="0">
                <a:effectLst/>
                <a:latin typeface="Calibri" panose="020F0502020204030204" pitchFamily="34" charset="0"/>
                <a:ea typeface="Calibri" panose="020F0502020204030204" pitchFamily="34" charset="0"/>
                <a:cs typeface="Arial" panose="020B0604020202020204" pitchFamily="34" charset="0"/>
              </a:rPr>
              <a:t>َ</a:t>
            </a:r>
            <a:r>
              <a:rPr lang="ar-SA" sz="2800" b="1" kern="100" dirty="0">
                <a:effectLst/>
                <a:latin typeface="Calibri" panose="020F0502020204030204" pitchFamily="34" charset="0"/>
                <a:ea typeface="Calibri" panose="020F0502020204030204" pitchFamily="34" charset="0"/>
                <a:cs typeface="Arial" panose="020B0604020202020204" pitchFamily="34" charset="0"/>
              </a:rPr>
              <a:t>نماط العـنف في الدراما:</a:t>
            </a: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للعنف أنماط عديدة تختلف من حيث الشكل، تقسم إلى قسمين:</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العـنف المادي والعنف المعنوي</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فالأو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 أضرارا مادية ملموسة، 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 الأذى بالأشخاص مثل: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تلاف الممتلكات الث</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ابتة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تنق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لة</a:t>
            </a:r>
            <a:r>
              <a:rPr lang="ar-SA" sz="2400" kern="100" dirty="0">
                <a:effectLst/>
                <a:latin typeface="Calibri" panose="020F0502020204030204" pitchFamily="34" charset="0"/>
                <a:ea typeface="Calibri" panose="020F0502020204030204" pitchFamily="34" charset="0"/>
                <a:cs typeface="Arial" panose="020B0604020202020204" pitchFamily="34" charset="0"/>
              </a:rPr>
              <a:t> وهذا ما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شاهده في الكثير من </a:t>
            </a:r>
            <a:r>
              <a:rPr lang="ar-DZ" sz="2400" kern="100" dirty="0">
                <a:latin typeface="Calibri" panose="020F0502020204030204" pitchFamily="34" charset="0"/>
                <a:ea typeface="Calibri" panose="020F0502020204030204" pitchFamily="34" charset="0"/>
                <a:cs typeface="Arial" panose="020B0604020202020204" pitchFamily="34" charset="0"/>
              </a:rPr>
              <a:t>ا</a:t>
            </a:r>
            <a:r>
              <a:rPr lang="ar-SA" sz="2400" kern="100" dirty="0">
                <a:effectLst/>
                <a:latin typeface="Calibri" panose="020F0502020204030204" pitchFamily="34" charset="0"/>
                <a:ea typeface="Calibri" panose="020F0502020204030204" pitchFamily="34" charset="0"/>
                <a:cs typeface="Arial" panose="020B0604020202020204" pitchFamily="34" charset="0"/>
              </a:rPr>
              <a:t>لأعمال الدرامية التلفزيونية، حيث يسعى القائم بالعنف إلى</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حرق وتخريب البيوت أو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رر</a:t>
            </a:r>
            <a:r>
              <a:rPr lang="ar-SA" sz="2400" kern="100" dirty="0">
                <a:effectLst/>
                <a:latin typeface="Calibri" panose="020F0502020204030204" pitchFamily="34" charset="0"/>
                <a:ea typeface="Calibri" panose="020F0502020204030204" pitchFamily="34" charset="0"/>
                <a:cs typeface="Arial" panose="020B0604020202020204" pitchFamily="34" charset="0"/>
              </a:rPr>
              <a:t> وتكسير السيارات لغرض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نتقام</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الشخص الآخر أو سرقة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الممتلكات الشخصية والأوراق المهمة أو تخريبها كالوثائق المهمة والرسمية، وهذا يعود إلى الغ</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يزة</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Arial" panose="020B0604020202020204" pitchFamily="34" charset="0"/>
              </a:rPr>
              <a:t>الع</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د</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a:effectLst/>
                <a:latin typeface="Calibri" panose="020F0502020204030204" pitchFamily="34" charset="0"/>
                <a:ea typeface="Calibri" panose="020F0502020204030204" pitchFamily="34" charset="0"/>
                <a:cs typeface="Arial" panose="020B0604020202020204" pitchFamily="34" charset="0"/>
              </a:rPr>
              <a:t>وانية داخل الفرد من أجل تحقيق هدف معين وهو </a:t>
            </a:r>
            <a:r>
              <a:rPr lang="ar-SA" sz="2400" dirty="0" err="1">
                <a:effectLst/>
                <a:latin typeface="Calibri" panose="020F0502020204030204" pitchFamily="34" charset="0"/>
                <a:ea typeface="Calibri" panose="020F0502020204030204" pitchFamily="34" charset="0"/>
                <a:cs typeface="Arial" panose="020B0604020202020204" pitchFamily="34" charset="0"/>
              </a:rPr>
              <a:t>الإ</a:t>
            </a:r>
            <a:r>
              <a:rPr lang="ar-DZ" sz="2400" dirty="0">
                <a:effectLst/>
                <a:latin typeface="Calibri" panose="020F0502020204030204" pitchFamily="34" charset="0"/>
                <a:ea typeface="Calibri" panose="020F0502020204030204" pitchFamily="34" charset="0"/>
                <a:cs typeface="Arial" panose="020B0604020202020204" pitchFamily="34" charset="0"/>
              </a:rPr>
              <a:t>ِِ</a:t>
            </a:r>
            <a:r>
              <a:rPr lang="ar-SA" sz="2400" dirty="0" err="1">
                <a:effectLst/>
                <a:latin typeface="Calibri" panose="020F0502020204030204" pitchFamily="34" charset="0"/>
                <a:ea typeface="Calibri" panose="020F0502020204030204" pitchFamily="34" charset="0"/>
                <a:cs typeface="Arial" panose="020B0604020202020204" pitchFamily="34" charset="0"/>
              </a:rPr>
              <a:t>نتقام</a:t>
            </a:r>
            <a:r>
              <a:rPr lang="ar-DZ" sz="2400" dirty="0">
                <a:effectLst/>
                <a:latin typeface="Calibri" panose="020F0502020204030204" pitchFamily="34" charset="0"/>
                <a:ea typeface="Calibri" panose="020F0502020204030204" pitchFamily="34" charset="0"/>
                <a:cs typeface="Arial" panose="020B0604020202020204" pitchFamily="34" charset="0"/>
              </a:rPr>
              <a:t>.</a:t>
            </a:r>
          </a:p>
          <a:p>
            <a:pPr algn="r" rtl="1">
              <a:lnSpc>
                <a:spcPct val="107000"/>
              </a:lnSpc>
              <a:spcAft>
                <a:spcPts val="800"/>
              </a:spcAft>
              <a:buNone/>
            </a:pPr>
            <a:r>
              <a:rPr lang="ar-DZ" sz="2400" dirty="0"/>
              <a:t>أمّا </a:t>
            </a:r>
            <a:r>
              <a:rPr lang="ar-EG" sz="2400" dirty="0"/>
              <a:t>العنف المعنوي في الدراما:</a:t>
            </a:r>
            <a:r>
              <a:rPr lang="ar-DZ" sz="2400" dirty="0"/>
              <a:t> </a:t>
            </a:r>
            <a:r>
              <a:rPr lang="ar-EG" sz="2400" dirty="0"/>
              <a:t>هو العنف غير المادي الذي لا ي</a:t>
            </a:r>
            <a:r>
              <a:rPr lang="ar-DZ" sz="2400" dirty="0"/>
              <a:t>ُ</a:t>
            </a:r>
            <a:r>
              <a:rPr lang="ar-EG" sz="2400" dirty="0"/>
              <a:t>سب</a:t>
            </a:r>
            <a:r>
              <a:rPr lang="ar-DZ" sz="2400" dirty="0"/>
              <a:t>ِّ</a:t>
            </a:r>
            <a:r>
              <a:rPr lang="ar-EG" sz="2400" dirty="0"/>
              <a:t>ب أذى جسديًا مباشرًا، لكنه يؤثر نفسيًا وعاطفيًا في الم</a:t>
            </a:r>
            <a:r>
              <a:rPr lang="ar-DZ" sz="2400" dirty="0"/>
              <a:t>ُ</a:t>
            </a:r>
            <a:r>
              <a:rPr lang="ar-EG" sz="2400" dirty="0"/>
              <a:t>شاهد أو الشخصيات داخل العمل.</a:t>
            </a:r>
            <a:endParaRPr lang="fr-FR" sz="2400" dirty="0"/>
          </a:p>
        </p:txBody>
      </p:sp>
    </p:spTree>
    <p:extLst>
      <p:ext uri="{BB962C8B-B14F-4D97-AF65-F5344CB8AC3E}">
        <p14:creationId xmlns:p14="http://schemas.microsoft.com/office/powerpoint/2010/main" val="3785019297"/>
      </p:ext>
    </p:extLst>
  </p:cSld>
  <p:clrMapOvr>
    <a:masterClrMapping/>
  </p:clrMapOvr>
  <p:transition spd="slow" advTm="379370">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C982-727A-93CB-9821-2FD20D5C6EE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91B1893-83F3-5C30-DC47-23A629FDDC0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3BFFE37E-37EF-4378-49B9-CBFF37F8002D}"/>
              </a:ext>
            </a:extLst>
          </p:cNvPr>
          <p:cNvSpPr/>
          <p:nvPr/>
        </p:nvSpPr>
        <p:spPr>
          <a:xfrm>
            <a:off x="3495530" y="5506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56E5F1F-3EC7-9B05-65E9-ACF701A385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ZoneTexte 3">
            <a:extLst>
              <a:ext uri="{FF2B5EF4-FFF2-40B4-BE49-F238E27FC236}">
                <a16:creationId xmlns:a16="http://schemas.microsoft.com/office/drawing/2014/main" id="{7382230F-796F-BEB5-34B6-2CC41CDAACB1}"/>
              </a:ext>
            </a:extLst>
          </p:cNvPr>
          <p:cNvSpPr txBox="1"/>
          <p:nvPr/>
        </p:nvSpPr>
        <p:spPr>
          <a:xfrm>
            <a:off x="4292876" y="573551"/>
            <a:ext cx="6852862" cy="1377621"/>
          </a:xfrm>
          <a:prstGeom prst="rect">
            <a:avLst/>
          </a:prstGeom>
          <a:noFill/>
        </p:spPr>
        <p:txBody>
          <a:bodyPr wrap="square">
            <a:spAutoFit/>
          </a:bodyPr>
          <a:lstStyle/>
          <a:p>
            <a:pPr algn="ctr">
              <a:lnSpc>
                <a:spcPct val="120000"/>
              </a:lnSpc>
            </a:pPr>
            <a:r>
              <a:rPr lang="ar-DZ" sz="3600" b="1" dirty="0">
                <a:solidFill>
                  <a:srgbClr val="00B0F0"/>
                </a:solidFill>
                <a:latin typeface="Alexandria" charset="0"/>
                <a:cs typeface="Alexandria" charset="0"/>
              </a:rPr>
              <a:t>النقد الدرامــــــــــــــــــــي  </a:t>
            </a:r>
          </a:p>
          <a:p>
            <a:pPr algn="ctr">
              <a:lnSpc>
                <a:spcPct val="120000"/>
              </a:lnSpc>
            </a:pPr>
            <a:endParaRPr lang="ar-DZ" sz="3600" b="1" dirty="0">
              <a:solidFill>
                <a:srgbClr val="00B0F0"/>
              </a:solidFill>
              <a:latin typeface="Alexandria" charset="0"/>
              <a:cs typeface="Alexandria" charset="0"/>
            </a:endParaRPr>
          </a:p>
        </p:txBody>
      </p:sp>
      <p:sp>
        <p:nvSpPr>
          <p:cNvPr id="9" name="Rectangle 8">
            <a:extLst>
              <a:ext uri="{FF2B5EF4-FFF2-40B4-BE49-F238E27FC236}">
                <a16:creationId xmlns:a16="http://schemas.microsoft.com/office/drawing/2014/main" id="{BC26BAEF-DCCC-79DA-6070-921939C10A66}"/>
              </a:ext>
            </a:extLst>
          </p:cNvPr>
          <p:cNvSpPr/>
          <p:nvPr/>
        </p:nvSpPr>
        <p:spPr>
          <a:xfrm>
            <a:off x="3061763" y="16683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13</a:t>
            </a:r>
            <a:endParaRPr lang="en-US" sz="4000" b="1" dirty="0">
              <a:ea typeface="Roboto Light" panose="02000000000000000000" pitchFamily="2" charset="0"/>
            </a:endParaRPr>
          </a:p>
        </p:txBody>
      </p:sp>
      <p:sp>
        <p:nvSpPr>
          <p:cNvPr id="8" name="ZoneTexte 7">
            <a:extLst>
              <a:ext uri="{FF2B5EF4-FFF2-40B4-BE49-F238E27FC236}">
                <a16:creationId xmlns:a16="http://schemas.microsoft.com/office/drawing/2014/main" id="{994F1BB8-1865-97FE-7DC9-2CCDBCAFC6B2}"/>
              </a:ext>
            </a:extLst>
          </p:cNvPr>
          <p:cNvSpPr txBox="1"/>
          <p:nvPr/>
        </p:nvSpPr>
        <p:spPr>
          <a:xfrm>
            <a:off x="4126796" y="1974031"/>
            <a:ext cx="7185021" cy="373159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مثال توضيحي :</a:t>
            </a:r>
            <a:endParaRPr lang="fr-FR"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وتكر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رت هذه المشاهد في الكثير من الأعمال الدرامية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تي تم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عرضها في الموسم الرمضاني، ومن أبرزها مسلسل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توبة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إخراج </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أحمد صالح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حيث تكر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رض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اهد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خريب</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والسرقة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رر</a:t>
            </a:r>
            <a:r>
              <a:rPr lang="ar-SA" sz="2400" kern="100" dirty="0">
                <a:effectLst/>
                <a:latin typeface="Calibri" panose="020F0502020204030204" pitchFamily="34" charset="0"/>
                <a:ea typeface="Calibri" panose="020F0502020204030204" pitchFamily="34" charset="0"/>
                <a:cs typeface="Arial" panose="020B0604020202020204" pitchFamily="34" charset="0"/>
              </a:rPr>
              <a:t> بممتلكات الغير، فمن خلال </a:t>
            </a:r>
            <a:r>
              <a:rPr lang="ar-DZ" sz="2400" kern="100" dirty="0">
                <a:latin typeface="Calibri" panose="020F0502020204030204" pitchFamily="34" charset="0"/>
                <a:ea typeface="Calibri" panose="020F0502020204030204" pitchFamily="34" charset="0"/>
                <a:cs typeface="Arial" panose="020B0604020202020204" pitchFamily="34" charset="0"/>
              </a:rPr>
              <a:t>أَ</a:t>
            </a:r>
            <a:r>
              <a:rPr lang="ar-SA" sz="2400" kern="100" dirty="0">
                <a:effectLst/>
                <a:latin typeface="Calibri" panose="020F0502020204030204" pitchFamily="34" charset="0"/>
                <a:ea typeface="Calibri" panose="020F0502020204030204" pitchFamily="34" charset="0"/>
                <a:cs typeface="Arial" panose="020B0604020202020204" pitchFamily="34" charset="0"/>
              </a:rPr>
              <a:t>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 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اهد في الحلقات الأولى،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شاهد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عتداء</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البضاعة التي يقوم ببيعها البطل توبة من خلال التكسير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والض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رر</a:t>
            </a:r>
            <a:r>
              <a:rPr lang="ar-SA" sz="2400" kern="100" dirty="0">
                <a:effectLst/>
                <a:latin typeface="Calibri" panose="020F0502020204030204" pitchFamily="34" charset="0"/>
                <a:ea typeface="Calibri" panose="020F0502020204030204" pitchFamily="34" charset="0"/>
                <a:cs typeface="Arial" panose="020B0604020202020204" pitchFamily="34" charset="0"/>
              </a:rPr>
              <a:t>، كذلك تتوالى الأحداث ضمن الحلقات من خلال مشاهد قطع الطريق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عتداء</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ممتلكات الغير بالمواد القابلة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شتعال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عت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بر من المواد الخطرة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قتحام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المناسبات بالأسلحة الخطرة</a:t>
            </a:r>
            <a:r>
              <a:rPr lang="ar-DZ" sz="2400" kern="100" dirty="0">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Image 13">
            <a:extLst>
              <a:ext uri="{FF2B5EF4-FFF2-40B4-BE49-F238E27FC236}">
                <a16:creationId xmlns:a16="http://schemas.microsoft.com/office/drawing/2014/main" id="{80984507-A990-D459-745C-7789A02676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478" y="1622620"/>
            <a:ext cx="3137351" cy="4434419"/>
          </a:xfrm>
          <a:prstGeom prst="rect">
            <a:avLst/>
          </a:prstGeom>
        </p:spPr>
      </p:pic>
    </p:spTree>
    <p:extLst>
      <p:ext uri="{BB962C8B-B14F-4D97-AF65-F5344CB8AC3E}">
        <p14:creationId xmlns:p14="http://schemas.microsoft.com/office/powerpoint/2010/main" val="1531781315"/>
      </p:ext>
    </p:extLst>
  </p:cSld>
  <p:clrMapOvr>
    <a:masterClrMapping/>
  </p:clrMapOvr>
  <p:transition spd="slow" advTm="379370">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670427" y="1964835"/>
            <a:ext cx="10362624" cy="3298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5" name="ZoneTexte 4">
            <a:extLst>
              <a:ext uri="{FF2B5EF4-FFF2-40B4-BE49-F238E27FC236}">
                <a16:creationId xmlns:a16="http://schemas.microsoft.com/office/drawing/2014/main" id="{EF49F726-EBD8-4C91-3E2B-24AD71BE180C}"/>
              </a:ext>
            </a:extLst>
          </p:cNvPr>
          <p:cNvSpPr txBox="1"/>
          <p:nvPr/>
        </p:nvSpPr>
        <p:spPr>
          <a:xfrm>
            <a:off x="968240" y="2258322"/>
            <a:ext cx="9763555" cy="646331"/>
          </a:xfrm>
          <a:prstGeom prst="rect">
            <a:avLst/>
          </a:prstGeom>
          <a:noFill/>
        </p:spPr>
        <p:txBody>
          <a:bodyPr wrap="square">
            <a:spAutoFit/>
          </a:bodyPr>
          <a:lstStyle/>
          <a:p>
            <a:pPr algn="just" rtl="1">
              <a:buNone/>
            </a:pPr>
            <a:endParaRPr lang="fr-FR" sz="3600" dirty="0">
              <a:effectLst/>
              <a:latin typeface="Tahoma" panose="020B0604030504040204" pitchFamily="34" charset="0"/>
              <a:ea typeface="Tahoma" panose="020B0604030504040204" pitchFamily="34" charset="0"/>
            </a:endParaRPr>
          </a:p>
        </p:txBody>
      </p:sp>
      <p:sp>
        <p:nvSpPr>
          <p:cNvPr id="6" name="ZoneTexte 5">
            <a:extLst>
              <a:ext uri="{FF2B5EF4-FFF2-40B4-BE49-F238E27FC236}">
                <a16:creationId xmlns:a16="http://schemas.microsoft.com/office/drawing/2014/main" id="{048E35B4-95C2-C24A-4347-6AAE91BE27E7}"/>
              </a:ext>
            </a:extLst>
          </p:cNvPr>
          <p:cNvSpPr txBox="1"/>
          <p:nvPr/>
        </p:nvSpPr>
        <p:spPr>
          <a:xfrm>
            <a:off x="666984" y="2056895"/>
            <a:ext cx="10043532" cy="3227422"/>
          </a:xfrm>
          <a:prstGeom prst="rect">
            <a:avLst/>
          </a:prstGeom>
          <a:noFill/>
        </p:spPr>
        <p:txBody>
          <a:bodyPr wrap="square">
            <a:spAutoFit/>
          </a:bodyPr>
          <a:lstStyle/>
          <a:p>
            <a:pPr algn="just" rtl="1">
              <a:lnSpc>
                <a:spcPct val="107000"/>
              </a:lnSpc>
              <a:spcAft>
                <a:spcPts val="800"/>
              </a:spcAft>
              <a:buNone/>
            </a:pPr>
            <a:r>
              <a:rPr lang="ar-DZ" sz="3200" kern="100" dirty="0">
                <a:effectLst/>
                <a:latin typeface="Calibri" panose="020F0502020204030204" pitchFamily="34" charset="0"/>
                <a:ea typeface="Calibri" panose="020F0502020204030204" pitchFamily="34" charset="0"/>
                <a:cs typeface="Arial" panose="020B0604020202020204" pitchFamily="34" charset="0"/>
              </a:rPr>
              <a:t>ي</a:t>
            </a:r>
            <a:r>
              <a:rPr lang="ar-DZ" sz="3200" kern="100" dirty="0">
                <a:latin typeface="Calibri" panose="020F0502020204030204" pitchFamily="34" charset="0"/>
                <a:ea typeface="Calibri" panose="020F0502020204030204" pitchFamily="34" charset="0"/>
                <a:cs typeface="Arial" panose="020B0604020202020204" pitchFamily="34" charset="0"/>
              </a:rPr>
              <a:t>َ</a:t>
            </a:r>
            <a:r>
              <a:rPr lang="ar-DZ" sz="3200" kern="100" dirty="0">
                <a:effectLst/>
                <a:latin typeface="Calibri" panose="020F0502020204030204" pitchFamily="34" charset="0"/>
                <a:ea typeface="Calibri" panose="020F0502020204030204" pitchFamily="34" charset="0"/>
                <a:cs typeface="Arial" panose="020B0604020202020204" pitchFamily="34" charset="0"/>
              </a:rPr>
              <a:t>بقى </a:t>
            </a:r>
            <a:r>
              <a:rPr lang="ar-SA" sz="3200" kern="100" dirty="0">
                <a:effectLst/>
                <a:latin typeface="Calibri" panose="020F0502020204030204" pitchFamily="34" charset="0"/>
                <a:ea typeface="Calibri" panose="020F0502020204030204" pitchFamily="34" charset="0"/>
                <a:cs typeface="Arial" panose="020B0604020202020204" pitchFamily="34" charset="0"/>
              </a:rPr>
              <a:t>الن</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قد الفن</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ي</a:t>
            </a:r>
            <a:r>
              <a:rPr lang="ar-DZ" sz="3200" kern="100" dirty="0">
                <a:effectLst/>
                <a:latin typeface="Calibri" panose="020F0502020204030204" pitchFamily="34" charset="0"/>
                <a:ea typeface="Calibri" panose="020F0502020204030204" pitchFamily="34" charset="0"/>
                <a:cs typeface="Arial" panose="020B0604020202020204" pitchFamily="34" charset="0"/>
              </a:rPr>
              <a:t>، </a:t>
            </a:r>
            <a:r>
              <a:rPr lang="ar-SA" sz="3200" kern="100" dirty="0">
                <a:effectLst/>
                <a:latin typeface="Calibri" panose="020F0502020204030204" pitchFamily="34" charset="0"/>
                <a:ea typeface="Calibri" panose="020F0502020204030204" pitchFamily="34" charset="0"/>
                <a:cs typeface="Arial" panose="020B0604020202020204" pitchFamily="34" charset="0"/>
              </a:rPr>
              <a:t>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حليل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قييم</a:t>
            </a:r>
            <a:r>
              <a:rPr lang="ar-SA" sz="3200" kern="100" dirty="0">
                <a:effectLst/>
                <a:latin typeface="Calibri" panose="020F0502020204030204" pitchFamily="34" charset="0"/>
                <a:ea typeface="Calibri" panose="020F0502020204030204" pitchFamily="34" charset="0"/>
                <a:cs typeface="Arial" panose="020B0604020202020204" pitchFamily="34" charset="0"/>
              </a:rPr>
              <a:t> للأعمال الفنية ل</a:t>
            </a:r>
            <a:r>
              <a:rPr lang="ar-DZ" sz="3200" kern="100" dirty="0">
                <a:latin typeface="Calibri" panose="020F0502020204030204" pitchFamily="34" charset="0"/>
                <a:ea typeface="Calibri" panose="020F0502020204030204" pitchFamily="34" charset="0"/>
                <a:cs typeface="Arial" panose="020B0604020202020204" pitchFamily="34" charset="0"/>
              </a:rPr>
              <a:t>ِف</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هم قيمتها الجمالية وال</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فكرية، ويساعد الجمهور على تذو</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قها ب</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و</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عي</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r>
              <a:rPr lang="ar-DZ" sz="3200" kern="100" dirty="0">
                <a:effectLst/>
                <a:latin typeface="Calibri" panose="020F0502020204030204" pitchFamily="34" charset="0"/>
                <a:ea typeface="Calibri" panose="020F0502020204030204" pitchFamily="34" charset="0"/>
                <a:cs typeface="Arial" panose="020B0604020202020204" pitchFamily="34" charset="0"/>
              </a:rPr>
              <a:t> و</a:t>
            </a:r>
            <a:r>
              <a:rPr lang="ar-SA" sz="3200" kern="100" dirty="0">
                <a:effectLst/>
                <a:latin typeface="Calibri" panose="020F0502020204030204" pitchFamily="34" charset="0"/>
                <a:ea typeface="Calibri" panose="020F0502020204030204" pitchFamily="34" charset="0"/>
                <a:cs typeface="Arial" panose="020B0604020202020204" pitchFamily="34" charset="0"/>
              </a:rPr>
              <a:t>الناقد الفني </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مي</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ز بالثقافة الواسعة، والموضوعية، والد</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3200" kern="100" dirty="0">
                <a:effectLst/>
                <a:latin typeface="Calibri" panose="020F0502020204030204" pitchFamily="34" charset="0"/>
                <a:ea typeface="Calibri" panose="020F0502020204030204" pitchFamily="34" charset="0"/>
                <a:cs typeface="Arial" panose="020B0604020202020204" pitchFamily="34" charset="0"/>
              </a:rPr>
              <a:t> في الملاحظة، والقدرة على التعبير الواضح والم</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نص</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ف</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br>
              <a:rPr lang="fr-FR" sz="3200" kern="100" dirty="0">
                <a:effectLst/>
                <a:latin typeface="Calibri" panose="020F0502020204030204" pitchFamily="34" charset="0"/>
                <a:ea typeface="Calibri" panose="020F0502020204030204" pitchFamily="34" charset="0"/>
                <a:cs typeface="Arial" panose="020B0604020202020204" pitchFamily="34" charset="0"/>
              </a:rPr>
            </a:br>
            <a:r>
              <a:rPr lang="ar-SA" sz="3200" kern="100" dirty="0">
                <a:effectLst/>
                <a:latin typeface="Calibri" panose="020F0502020204030204" pitchFamily="34" charset="0"/>
                <a:ea typeface="Calibri" panose="020F0502020204030204" pitchFamily="34" charset="0"/>
                <a:cs typeface="Arial" panose="020B0604020202020204" pitchFamily="34" charset="0"/>
              </a:rPr>
              <a:t>أم</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ا النقد الدرامي، ف</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ه</a:t>
            </a:r>
            <a:r>
              <a:rPr lang="ar-DZ" sz="3200" kern="100" dirty="0">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و ي</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خت</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ص</a:t>
            </a:r>
            <a:r>
              <a:rPr lang="ar-DZ" sz="3200" kern="100">
                <a:effectLst/>
                <a:latin typeface="Calibri" panose="020F0502020204030204" pitchFamily="34" charset="0"/>
                <a:ea typeface="Calibri" panose="020F0502020204030204" pitchFamily="34" charset="0"/>
                <a:cs typeface="Arial" panose="020B0604020202020204" pitchFamily="34" charset="0"/>
              </a:rPr>
              <a:t>ُّ</a:t>
            </a:r>
            <a:r>
              <a:rPr lang="ar-SA" sz="3200" kern="100">
                <a:effectLst/>
                <a:latin typeface="Calibri" panose="020F0502020204030204" pitchFamily="34" charset="0"/>
                <a:ea typeface="Calibri" panose="020F0502020204030204" pitchFamily="34" charset="0"/>
                <a:cs typeface="Arial" panose="020B0604020202020204" pitchFamily="34" charset="0"/>
              </a:rPr>
              <a:t> </a:t>
            </a:r>
            <a:r>
              <a:rPr lang="ar-SA" sz="3200" kern="100" dirty="0">
                <a:effectLst/>
                <a:latin typeface="Calibri" panose="020F0502020204030204" pitchFamily="34" charset="0"/>
                <a:ea typeface="Calibri" panose="020F0502020204030204" pitchFamily="34" charset="0"/>
                <a:cs typeface="Arial" panose="020B0604020202020204" pitchFamily="34" charset="0"/>
              </a:rPr>
              <a:t>بتقييم الأعمال الدرامية مثل</a:t>
            </a:r>
            <a:r>
              <a:rPr lang="ar-DZ" sz="3200" kern="100" dirty="0">
                <a:effectLst/>
                <a:latin typeface="Calibri" panose="020F0502020204030204" pitchFamily="34" charset="0"/>
                <a:ea typeface="Calibri" panose="020F0502020204030204" pitchFamily="34" charset="0"/>
                <a:cs typeface="Arial" panose="020B0604020202020204" pitchFamily="34" charset="0"/>
              </a:rPr>
              <a:t>:</a:t>
            </a:r>
            <a:r>
              <a:rPr lang="ar-SA" sz="3200" kern="100" dirty="0">
                <a:effectLst/>
                <a:latin typeface="Calibri" panose="020F0502020204030204" pitchFamily="34" charset="0"/>
                <a:ea typeface="Calibri" panose="020F0502020204030204" pitchFamily="34" charset="0"/>
                <a:cs typeface="Arial" panose="020B0604020202020204" pitchFamily="34" charset="0"/>
              </a:rPr>
              <a:t> المسلسلات والمسرحيات من حيث الفكرة، الإخراج، والأداء، بهدف تطوير الإنتاج الفني وال</a:t>
            </a:r>
            <a:r>
              <a:rPr lang="ar-DZ" sz="3200" kern="100" dirty="0">
                <a:effectLst/>
                <a:latin typeface="Calibri" panose="020F0502020204030204" pitchFamily="34" charset="0"/>
                <a:ea typeface="Calibri" panose="020F0502020204030204" pitchFamily="34" charset="0"/>
                <a:cs typeface="Arial" panose="020B0604020202020204" pitchFamily="34" charset="0"/>
              </a:rPr>
              <a:t>إِ</a:t>
            </a:r>
            <a:r>
              <a:rPr lang="ar-SA" sz="3200" kern="100" dirty="0">
                <a:effectLst/>
                <a:latin typeface="Calibri" panose="020F0502020204030204" pitchFamily="34" charset="0"/>
                <a:ea typeface="Calibri" panose="020F0502020204030204" pitchFamily="34" charset="0"/>
                <a:cs typeface="Arial" panose="020B0604020202020204" pitchFamily="34" charset="0"/>
              </a:rPr>
              <a:t>رتقاء بالذوق العام</a:t>
            </a:r>
            <a:r>
              <a:rPr lang="fr-FR" sz="3200" kern="100" dirty="0">
                <a:effectLst/>
                <a:latin typeface="Calibri" panose="020F0502020204030204" pitchFamily="34" charset="0"/>
                <a:ea typeface="Calibri" panose="020F0502020204030204" pitchFamily="34" charset="0"/>
                <a:cs typeface="Arial" panose="020B0604020202020204" pitchFamily="34" charset="0"/>
              </a:rPr>
              <a:t>.</a:t>
            </a:r>
            <a:endParaRPr lang="fr-FR"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B78C8C8F-BA04-8CFA-27AB-19F09E14D438}"/>
              </a:ext>
            </a:extLst>
          </p:cNvPr>
          <p:cNvSpPr/>
          <p:nvPr/>
        </p:nvSpPr>
        <p:spPr>
          <a:xfrm>
            <a:off x="4323681" y="7720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14</a:t>
            </a:r>
            <a:endParaRPr lang="en-US" sz="4000" b="1" dirty="0">
              <a:ea typeface="Roboto Light" panose="02000000000000000000" pitchFamily="2" charset="0"/>
            </a:endParaRPr>
          </a:p>
        </p:txBody>
      </p:sp>
    </p:spTree>
    <p:extLst>
      <p:ext uri="{BB962C8B-B14F-4D97-AF65-F5344CB8AC3E}">
        <p14:creationId xmlns:p14="http://schemas.microsoft.com/office/powerpoint/2010/main" val="1026062349"/>
      </p:ext>
    </p:extLst>
  </p:cSld>
  <p:clrMapOvr>
    <a:masterClrMapping/>
  </p:clrMapOvr>
  <p:transition spd="slow" advTm="656789">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spd="slow" p14:dur="3400" advTm="359061">
        <p14:reveal/>
      </p:transition>
    </mc:Choice>
    <mc:Fallback xmlns="">
      <p:transition spd="slow" advTm="359061">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8016929" cy="830997"/>
          </a:xfrm>
          <a:prstGeom prst="rect">
            <a:avLst/>
          </a:prstGeom>
          <a:noFill/>
        </p:spPr>
        <p:txBody>
          <a:bodyPr wrap="square" rtlCol="0">
            <a:spAutoFit/>
          </a:bodyPr>
          <a:lstStyle/>
          <a:p>
            <a:r>
              <a:rPr lang="ar-DZ" sz="4800" b="1" dirty="0">
                <a:solidFill>
                  <a:schemeClr val="bg1"/>
                </a:solidFill>
                <a:latin typeface="Alexandria" charset="0"/>
                <a:cs typeface="Alexandria" charset="0"/>
              </a:rPr>
              <a:t>تمنياتي للجميع بالتوفيق والسداد</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15818">
        <p15:prstTrans prst="prestige"/>
      </p:transition>
    </mc:Choice>
    <mc:Fallback xmlns="">
      <p:transition spd="slow" advTm="515818">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6E3A3D1-C3B1-48B1-B50F-D7F438F292E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purl.org/dc/elements/1.1/"/>
    <ds:schemaRef ds:uri="http://schemas.microsoft.com/office/infopath/2007/PartnerControls"/>
    <ds:schemaRef ds:uri="http://www.w3.org/XML/1998/namespace"/>
    <ds:schemaRef ds:uri="http://purl.org/dc/terms/"/>
    <ds:schemaRef ds:uri="http://schemas.microsoft.com/office/2006/metadata/properties"/>
    <ds:schemaRef ds:uri="688354b5-287c-4cda-825e-1d7935aea40e"/>
    <ds:schemaRef ds:uri="aca13214-df29-4e3c-a050-857c0bf7bd8e"/>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6571</TotalTime>
  <Words>6263</Words>
  <Application>Microsoft Office PowerPoint</Application>
  <PresentationFormat>Grand écran</PresentationFormat>
  <Paragraphs>294</Paragraphs>
  <Slides>40</Slides>
  <Notes>24</Notes>
  <HiddenSlides>0</HiddenSlides>
  <MMClips>1</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40</vt:i4>
      </vt:variant>
    </vt:vector>
  </HeadingPairs>
  <TitlesOfParts>
    <vt:vector size="50" baseType="lpstr">
      <vt:lpstr>Alexandria</vt:lpstr>
      <vt:lpstr>Arial</vt:lpstr>
      <vt:lpstr>Calibri</vt:lpstr>
      <vt:lpstr>Calibri Light</vt:lpstr>
      <vt:lpstr>Roboto Light</vt:lpstr>
      <vt:lpstr>Segoe UI Emoji</vt:lpstr>
      <vt:lpstr>Symbol</vt:lpstr>
      <vt:lpstr>Tahoma</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125</cp:revision>
  <dcterms:created xsi:type="dcterms:W3CDTF">2023-04-29T09:08:00Z</dcterms:created>
  <dcterms:modified xsi:type="dcterms:W3CDTF">2025-11-01T02:17:27Z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