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642" r:id="rId3"/>
    <p:sldId id="488" r:id="rId4"/>
    <p:sldId id="835" r:id="rId5"/>
    <p:sldId id="836" r:id="rId6"/>
    <p:sldId id="837" r:id="rId7"/>
    <p:sldId id="840" r:id="rId8"/>
    <p:sldId id="841" r:id="rId9"/>
    <p:sldId id="865" r:id="rId10"/>
    <p:sldId id="863" r:id="rId11"/>
    <p:sldId id="864" r:id="rId12"/>
    <p:sldId id="866" r:id="rId13"/>
    <p:sldId id="842" r:id="rId14"/>
    <p:sldId id="867" r:id="rId15"/>
    <p:sldId id="871" r:id="rId16"/>
    <p:sldId id="872" r:id="rId17"/>
    <p:sldId id="873" r:id="rId18"/>
    <p:sldId id="874" r:id="rId19"/>
    <p:sldId id="875" r:id="rId20"/>
    <p:sldId id="876" r:id="rId21"/>
    <p:sldId id="877" r:id="rId22"/>
    <p:sldId id="879" r:id="rId23"/>
    <p:sldId id="878" r:id="rId24"/>
    <p:sldId id="880" r:id="rId25"/>
    <p:sldId id="881" r:id="rId26"/>
    <p:sldId id="882" r:id="rId27"/>
    <p:sldId id="883" r:id="rId28"/>
    <p:sldId id="884" r:id="rId29"/>
    <p:sldId id="868" r:id="rId30"/>
    <p:sldId id="869" r:id="rId31"/>
    <p:sldId id="885" r:id="rId32"/>
    <p:sldId id="886" r:id="rId33"/>
    <p:sldId id="887" r:id="rId34"/>
    <p:sldId id="888" r:id="rId35"/>
    <p:sldId id="889" r:id="rId36"/>
    <p:sldId id="890" r:id="rId37"/>
    <p:sldId id="891" r:id="rId38"/>
    <p:sldId id="892" r:id="rId39"/>
    <p:sldId id="894" r:id="rId40"/>
    <p:sldId id="895" r:id="rId41"/>
    <p:sldId id="656" r:id="rId42"/>
    <p:sldId id="893" r:id="rId43"/>
    <p:sldId id="65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835"/>
            <p14:sldId id="836"/>
            <p14:sldId id="837"/>
            <p14:sldId id="840"/>
            <p14:sldId id="841"/>
            <p14:sldId id="865"/>
            <p14:sldId id="863"/>
            <p14:sldId id="864"/>
            <p14:sldId id="866"/>
            <p14:sldId id="842"/>
            <p14:sldId id="867"/>
            <p14:sldId id="871"/>
            <p14:sldId id="872"/>
            <p14:sldId id="873"/>
            <p14:sldId id="874"/>
            <p14:sldId id="875"/>
            <p14:sldId id="876"/>
            <p14:sldId id="877"/>
            <p14:sldId id="879"/>
            <p14:sldId id="878"/>
            <p14:sldId id="880"/>
            <p14:sldId id="881"/>
            <p14:sldId id="882"/>
            <p14:sldId id="883"/>
            <p14:sldId id="884"/>
            <p14:sldId id="868"/>
            <p14:sldId id="869"/>
            <p14:sldId id="885"/>
            <p14:sldId id="886"/>
            <p14:sldId id="887"/>
            <p14:sldId id="888"/>
            <p14:sldId id="889"/>
            <p14:sldId id="890"/>
            <p14:sldId id="891"/>
            <p14:sldId id="892"/>
            <p14:sldId id="894"/>
            <p14:sldId id="895"/>
            <p14:sldId id="656"/>
            <p14:sldId id="893"/>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ogleEltaweel" initials="G" lastIdx="0" clrIdx="0">
    <p:extLst>
      <p:ext uri="{19B8F6BF-5375-455C-9EA6-DF929625EA0E}">
        <p15:presenceInfo xmlns:p15="http://schemas.microsoft.com/office/powerpoint/2012/main" userId="GoogleEltawee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2F528F"/>
    <a:srgbClr val="669BBC"/>
    <a:srgbClr val="852F4A"/>
    <a:srgbClr val="4472C4"/>
    <a:srgbClr val="7830D8"/>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63351" autoAdjust="0"/>
  </p:normalViewPr>
  <p:slideViewPr>
    <p:cSldViewPr snapToGrid="0">
      <p:cViewPr varScale="1">
        <p:scale>
          <a:sx n="40" d="100"/>
          <a:sy n="40" d="100"/>
        </p:scale>
        <p:origin x="15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23620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80962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8807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27044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Weight gives the importance of the feature. We searching for the best weights for variables through the learning </a:t>
            </a: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88994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205858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24033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44050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509797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89541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58801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505200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Therefore, the neuron passes 0.12 (rather than -2.0) to the next layer in the neural network. The following figure illustrates the relevant part of the process:</a:t>
            </a: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975341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88984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543047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63426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74849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65302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41435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983328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983181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99667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73781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3484531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t>40</a:t>
            </a:fld>
            <a:endParaRPr lang="en-US"/>
          </a:p>
        </p:txBody>
      </p:sp>
    </p:spTree>
    <p:extLst>
      <p:ext uri="{BB962C8B-B14F-4D97-AF65-F5344CB8AC3E}">
        <p14:creationId xmlns:p14="http://schemas.microsoft.com/office/powerpoint/2010/main" val="7341998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xfrm>
            <a:off x="838200" y="1660101"/>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0" name="Title 1"/>
          <p:cNvSpPr>
            <a:spLocks noGrp="1"/>
          </p:cNvSpPr>
          <p:nvPr>
            <p:ph type="title"/>
          </p:nvPr>
        </p:nvSpPr>
        <p:spPr>
          <a:xfrm>
            <a:off x="1992429" y="248748"/>
            <a:ext cx="9361371" cy="989848"/>
          </a:xfrm>
        </p:spPr>
        <p:txBody>
          <a:bodyP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0"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3"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9"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2021305" y="205569"/>
            <a:ext cx="9332495" cy="100166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s://www.researchgate.net/publication/225237661_Decision_Tree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towardsdatascience.com/perceptron-learning-algorithm-d5db0deab975"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developers.google.com/machine-learning/glossary"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 Id="rId14" Type="http://schemas.openxmlformats.org/officeDocument/2006/relationships/image" Target="../media/image44.png"/></Relationships>
</file>

<file path=ppt/slides/_rels/slide28.xml.rels><?xml version="1.0" encoding="UTF-8" standalone="yes"?>
<Relationships xmlns="http://schemas.openxmlformats.org/package/2006/relationships"><Relationship Id="rId3" Type="http://schemas.openxmlformats.org/officeDocument/2006/relationships/hyperlink" Target="https://brilliant.org/practice/perceptron-learning-algorithm/?p=5" TargetMode="External"/><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edureka.co/blog/neural-network-tutorial/" TargetMode="External"/><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jpeg"/><Relationship Id="rId7" Type="http://schemas.openxmlformats.org/officeDocument/2006/relationships/image" Target="../media/image59.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 Id="rId9" Type="http://schemas.openxmlformats.org/officeDocument/2006/relationships/image" Target="../media/image61.png"/></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 Id="rId4" Type="http://schemas.openxmlformats.org/officeDocument/2006/relationships/hyperlink" Target="https://www.edureka.co/blog/neural-network-tutorial/" TargetMode="External"/></Relationships>
</file>

<file path=ppt/slides/_rels/slide42.xml.rels><?xml version="1.0" encoding="UTF-8" standalone="yes"?>
<Relationships xmlns="http://schemas.openxmlformats.org/package/2006/relationships"><Relationship Id="rId2" Type="http://schemas.openxmlformats.org/officeDocument/2006/relationships/hyperlink" Target="https://www.youtube.com/watch?v=amOdxJ6TGWg&amp;list=PL4FSfq6xtSvyqEsz3UUnAizemXJfQyDVD&amp;index=36"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64.jpeg"/><Relationship Id="rId7" Type="http://schemas.openxmlformats.org/officeDocument/2006/relationships/image" Target="../media/image66.pn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8337" y="2230423"/>
            <a:ext cx="5846013" cy="1077218"/>
          </a:xfrm>
          <a:prstGeom prst="rect">
            <a:avLst/>
          </a:prstGeom>
          <a:noFill/>
        </p:spPr>
        <p:txBody>
          <a:bodyPr wrap="square" rtlCol="0">
            <a:spAutoFit/>
          </a:bodyPr>
          <a:lstStyle/>
          <a:p>
            <a:pPr algn="ctr"/>
            <a:r>
              <a:rPr lang="en-AU" sz="3200" b="1" dirty="0" smtClean="0">
                <a:solidFill>
                  <a:srgbClr val="00B0F0"/>
                </a:solidFill>
                <a:latin typeface="Times New Roman" panose="02020603050405020304" pitchFamily="18" charset="0"/>
                <a:cs typeface="Times New Roman" panose="02020603050405020304" pitchFamily="18" charset="0"/>
              </a:rPr>
              <a:t>Supervised Learning, </a:t>
            </a:r>
            <a:r>
              <a:rPr lang="en-US" sz="3200" b="1" dirty="0" smtClean="0">
                <a:solidFill>
                  <a:srgbClr val="00B0F0"/>
                </a:solidFill>
                <a:latin typeface="Times New Roman" panose="02020603050405020304" pitchFamily="18" charset="0"/>
                <a:cs typeface="Times New Roman" panose="02020603050405020304" pitchFamily="18" charset="0"/>
              </a:rPr>
              <a:t>Perceptron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98250" y="1599946"/>
            <a:ext cx="8221793" cy="5139869"/>
          </a:xfrm>
          <a:prstGeom prst="rect">
            <a:avLst/>
          </a:prstGeom>
          <a:noFill/>
        </p:spPr>
        <p:txBody>
          <a:bodyPr wrap="square" numCol="1" rtlCol="0">
            <a:spAutoFit/>
          </a:bodyPr>
          <a:lstStyle/>
          <a:p>
            <a:pPr marL="469900" lvl="1"/>
            <a:r>
              <a:rPr lang="en-AU" sz="3200" b="1" u="sng" spc="-35" dirty="0" smtClean="0">
                <a:solidFill>
                  <a:srgbClr val="FF0000"/>
                </a:solidFill>
                <a:latin typeface="Arial"/>
                <a:cs typeface="Arial"/>
              </a:rPr>
              <a:t>Outline </a:t>
            </a:r>
          </a:p>
          <a:p>
            <a:pPr marL="469900" lvl="1"/>
            <a:endParaRPr lang="en-AU" sz="2000" b="1" u="sng" spc="-35" dirty="0">
              <a:solidFill>
                <a:srgbClr val="FF0000"/>
              </a:solidFill>
              <a:latin typeface="Arial"/>
              <a:cs typeface="Arial"/>
            </a:endParaRPr>
          </a:p>
          <a:p>
            <a:pPr marL="298450" indent="-285750">
              <a:buFont typeface="Courier New" panose="02070309020205020404" pitchFamily="49" charset="0"/>
              <a:buChar char="o"/>
            </a:pPr>
            <a:r>
              <a:rPr lang="en-US" sz="2400" b="1" spc="-305" dirty="0">
                <a:solidFill>
                  <a:srgbClr val="374D81"/>
                </a:solidFill>
                <a:latin typeface="Arial"/>
                <a:cs typeface="Arial"/>
              </a:rPr>
              <a:t>Machine Learning Concept</a:t>
            </a:r>
          </a:p>
          <a:p>
            <a:pPr marL="298450" indent="-285750">
              <a:buFont typeface="Courier New" panose="02070309020205020404" pitchFamily="49" charset="0"/>
              <a:buChar char="o"/>
            </a:pPr>
            <a:r>
              <a:rPr lang="en-US" sz="2400" b="1" spc="-305" dirty="0">
                <a:solidFill>
                  <a:srgbClr val="374D81"/>
                </a:solidFill>
                <a:latin typeface="Arial"/>
                <a:cs typeface="Arial"/>
              </a:rPr>
              <a:t>What is a Perceptron</a:t>
            </a:r>
            <a:r>
              <a:rPr lang="en-US" sz="2400" b="1" spc="-305" dirty="0">
                <a:solidFill>
                  <a:srgbClr val="374D81"/>
                </a:solidFill>
                <a:latin typeface="Arial"/>
                <a:cs typeface="Arial"/>
              </a:rPr>
              <a:t>?</a:t>
            </a:r>
          </a:p>
          <a:p>
            <a:pPr marL="755650" lvl="1" indent="-285750">
              <a:buFont typeface="Courier New" panose="02070309020205020404" pitchFamily="49" charset="0"/>
              <a:buChar char="o"/>
            </a:pPr>
            <a:r>
              <a:rPr lang="en-US" sz="2400" b="1" spc="-35" dirty="0">
                <a:solidFill>
                  <a:schemeClr val="accent3"/>
                </a:solidFill>
                <a:latin typeface="Arial"/>
                <a:cs typeface="Arial"/>
              </a:rPr>
              <a:t>Types of </a:t>
            </a:r>
            <a:r>
              <a:rPr lang="en-US" sz="2400" b="1" spc="-35" dirty="0">
                <a:solidFill>
                  <a:schemeClr val="accent3"/>
                </a:solidFill>
                <a:latin typeface="Arial"/>
                <a:cs typeface="Arial"/>
              </a:rPr>
              <a:t>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Basic Components of 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Activation function </a:t>
            </a:r>
          </a:p>
          <a:p>
            <a:pPr marL="755650" lvl="1" indent="-285750">
              <a:buFont typeface="Courier New" panose="02070309020205020404" pitchFamily="49" charset="0"/>
              <a:buChar char="o"/>
            </a:pPr>
            <a:r>
              <a:rPr lang="en-US" sz="2400" b="1" spc="-35" dirty="0">
                <a:solidFill>
                  <a:schemeClr val="accent3"/>
                </a:solidFill>
                <a:latin typeface="Arial"/>
                <a:cs typeface="Arial"/>
              </a:rPr>
              <a:t>Linear vs non-linear relationship</a:t>
            </a:r>
          </a:p>
          <a:p>
            <a:pPr marL="755650" lvl="1" indent="-285750">
              <a:buFont typeface="Courier New" panose="02070309020205020404" pitchFamily="49" charset="0"/>
              <a:buChar char="o"/>
            </a:pPr>
            <a:r>
              <a:rPr lang="en-US" sz="2400" b="1" spc="-35" dirty="0">
                <a:solidFill>
                  <a:schemeClr val="accent3"/>
                </a:solidFill>
                <a:latin typeface="Arial"/>
                <a:cs typeface="Arial"/>
              </a:rPr>
              <a:t>Applications of Single layer 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Multilayer perceptions</a:t>
            </a:r>
          </a:p>
          <a:p>
            <a:pPr marL="755650" lvl="1" indent="-285750">
              <a:buFont typeface="Courier New" panose="02070309020205020404" pitchFamily="49" charset="0"/>
              <a:buChar char="o"/>
            </a:pPr>
            <a:r>
              <a:rPr lang="en-US" sz="2400" b="1" spc="-35" dirty="0">
                <a:solidFill>
                  <a:schemeClr val="accent3"/>
                </a:solidFill>
                <a:latin typeface="Arial"/>
                <a:cs typeface="Arial"/>
              </a:rPr>
              <a:t>Examples  </a:t>
            </a:r>
          </a:p>
          <a:p>
            <a:pPr marL="755650" lvl="1" indent="-285750">
              <a:buFont typeface="Courier New" panose="02070309020205020404" pitchFamily="49" charset="0"/>
              <a:buChar char="o"/>
            </a:pPr>
            <a:endParaRPr lang="en-AU" sz="2200" b="1" spc="-35" dirty="0">
              <a:solidFill>
                <a:schemeClr val="accent3"/>
              </a:solidFill>
              <a:latin typeface="Arial"/>
              <a:cs typeface="Arial"/>
            </a:endParaRPr>
          </a:p>
          <a:p>
            <a:pPr marL="1212850" lvl="2" indent="-285750">
              <a:buFont typeface="Courier New" panose="02070309020205020404" pitchFamily="49" charset="0"/>
              <a:buChar char="o"/>
            </a:pPr>
            <a:endParaRPr lang="en-AU" b="1" spc="-35" dirty="0" smtClean="0">
              <a:solidFill>
                <a:schemeClr val="accent3"/>
              </a:solidFill>
              <a:latin typeface="Arial"/>
              <a:cs typeface="Arial"/>
            </a:endParaRPr>
          </a:p>
          <a:p>
            <a:pPr marL="469900" lvl="1"/>
            <a:endParaRPr lang="en-US" sz="2000" b="1" dirty="0">
              <a:solidFill>
                <a:schemeClr val="bg1">
                  <a:lumMod val="50000"/>
                </a:schemeClr>
              </a:solidFill>
              <a:latin typeface="Arial Nova Cond Light" panose="020B0604020202020204" pitchFamily="34" charset="0"/>
              <a:cs typeface="Arial"/>
            </a:endParaRP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1828800"/>
            <a:ext cx="5919304" cy="4226559"/>
          </a:xfrm>
          <a:prstGeom prst="rect">
            <a:avLst/>
          </a:prstGeom>
        </p:spPr>
        <p:txBody>
          <a:bodyPr vert="horz" lIns="91440" tIns="45720" rIns="91440" bIns="45720" rtlCol="0" anchor="ctr">
            <a:normAutofit fontScale="70000" lnSpcReduction="20000"/>
          </a:bodyPr>
          <a:lstStyle/>
          <a:p>
            <a:pPr marL="755650" lvl="1" indent="-285750">
              <a:lnSpc>
                <a:spcPct val="200000"/>
              </a:lnSpc>
              <a:buFont typeface="Courier New" panose="02070309020205020404" pitchFamily="49" charset="0"/>
              <a:buChar char="o"/>
            </a:pPr>
            <a:r>
              <a:rPr lang="en-US" sz="2400" b="1" u="sng" spc="-45" dirty="0" smtClean="0">
                <a:solidFill>
                  <a:srgbClr val="FFC000"/>
                </a:solidFill>
              </a:rPr>
              <a:t>Data Mining And Knowledge Discovery </a:t>
            </a:r>
            <a:r>
              <a:rPr lang="en-US" sz="2400" b="1" u="sng" spc="-45" dirty="0" err="1" smtClean="0">
                <a:solidFill>
                  <a:srgbClr val="FFC000"/>
                </a:solidFill>
              </a:rPr>
              <a:t>Handboook</a:t>
            </a:r>
            <a:r>
              <a:rPr lang="en-US" sz="2400" b="1" u="sng" spc="-45" dirty="0" smtClean="0">
                <a:solidFill>
                  <a:srgbClr val="FFC000"/>
                </a:solidFill>
              </a:rPr>
              <a:t>,</a:t>
            </a:r>
            <a:r>
              <a:rPr lang="en-US" dirty="0" smtClean="0"/>
              <a:t> </a:t>
            </a:r>
            <a:r>
              <a:rPr lang="en-US" b="1" spc="-45" dirty="0" smtClean="0">
                <a:solidFill>
                  <a:srgbClr val="FF0000"/>
                </a:solidFill>
                <a:latin typeface="Arial"/>
                <a:cs typeface="Arial"/>
              </a:rPr>
              <a:t>Published at </a:t>
            </a:r>
            <a:r>
              <a:rPr lang="en-AU" b="1" spc="-45" dirty="0" smtClean="0">
                <a:solidFill>
                  <a:schemeClr val="accent4"/>
                </a:solidFill>
                <a:latin typeface="Arial"/>
                <a:cs typeface="Arial"/>
                <a:hlinkClick r:id="rId3"/>
              </a:rPr>
              <a:t>https</a:t>
            </a:r>
            <a:r>
              <a:rPr lang="en-AU" b="1" spc="-45" dirty="0">
                <a:solidFill>
                  <a:schemeClr val="accent4"/>
                </a:solidFill>
                <a:latin typeface="Arial"/>
                <a:cs typeface="Arial"/>
                <a:hlinkClick r:id="rId3"/>
              </a:rPr>
              <a:t>://</a:t>
            </a:r>
            <a:r>
              <a:rPr lang="en-AU" b="1" spc="-45" dirty="0" smtClean="0">
                <a:solidFill>
                  <a:schemeClr val="accent4"/>
                </a:solidFill>
                <a:latin typeface="Arial"/>
                <a:cs typeface="Arial"/>
                <a:hlinkClick r:id="rId3"/>
              </a:rPr>
              <a:t>www.researchgate.net/publication/225237661_Decision_Trees</a:t>
            </a:r>
            <a:r>
              <a:rPr lang="en-AU" b="1" spc="-45" dirty="0" smtClean="0">
                <a:solidFill>
                  <a:schemeClr val="accent4"/>
                </a:solidFill>
                <a:latin typeface="Arial"/>
                <a:cs typeface="Arial"/>
              </a:rPr>
              <a:t>.</a:t>
            </a:r>
          </a:p>
          <a:p>
            <a:pPr marL="755650" lvl="1" indent="-285750">
              <a:lnSpc>
                <a:spcPct val="200000"/>
              </a:lnSpc>
              <a:buFont typeface="Courier New" panose="02070309020205020404" pitchFamily="49" charset="0"/>
              <a:buChar char="o"/>
            </a:pPr>
            <a:r>
              <a:rPr lang="en-US" sz="2400" b="1" spc="-45" dirty="0"/>
              <a:t>Michael Nielsen, Neural Networks and Deep Learning, http://neuralnetworksanddeeplearning.com/chap2.html</a:t>
            </a:r>
            <a:endParaRPr lang="en-US" sz="2400" b="1" spc="-45" dirty="0" smtClean="0"/>
          </a:p>
          <a:p>
            <a:pPr marL="241300" lvl="1">
              <a:lnSpc>
                <a:spcPct val="90000"/>
              </a:lnSpc>
              <a:spcAft>
                <a:spcPts val="600"/>
              </a:spcAft>
            </a:pPr>
            <a:r>
              <a:rPr lang="en-US" sz="2400" b="1" spc="-45" dirty="0"/>
              <a:t>.. AND ..</a:t>
            </a:r>
          </a:p>
          <a:p>
            <a:pPr marL="755650" lvl="1" indent="-228600">
              <a:lnSpc>
                <a:spcPct val="90000"/>
              </a:lnSpc>
              <a:spcAft>
                <a:spcPts val="600"/>
              </a:spcAft>
              <a:buFont typeface="Arial" panose="020B0604020202020204" pitchFamily="34" charset="0"/>
              <a:buChar char="•"/>
            </a:pPr>
            <a:r>
              <a:rPr lang="en-AU" sz="2400" b="1" u="sng" spc="-45" dirty="0">
                <a:solidFill>
                  <a:srgbClr val="FFC000"/>
                </a:solidFill>
              </a:rPr>
              <a:t>Introduction to Artificial Intelligence Course,. </a:t>
            </a:r>
            <a:r>
              <a:rPr lang="en-AU" sz="2400" b="1" spc="-45" dirty="0" err="1"/>
              <a:t>Dr.</a:t>
            </a:r>
            <a:r>
              <a:rPr lang="en-AU" sz="2400" b="1" spc="-45" dirty="0"/>
              <a:t> </a:t>
            </a:r>
            <a:r>
              <a:rPr lang="en-US" sz="2400" b="1" spc="-45" dirty="0"/>
              <a:t>Amr S. </a:t>
            </a:r>
            <a:r>
              <a:rPr lang="en-US" sz="2400" b="1" spc="-45" dirty="0" err="1"/>
              <a:t>Ghoneim</a:t>
            </a:r>
            <a:endParaRPr lang="en-US" sz="2400" b="1" spc="-45" dirty="0"/>
          </a:p>
          <a:p>
            <a:pPr marL="755650" lvl="1" indent="-285750">
              <a:lnSpc>
                <a:spcPct val="200000"/>
              </a:lnSpc>
              <a:buFont typeface="Courier New" panose="02070309020205020404" pitchFamily="49" charset="0"/>
              <a:buChar char="o"/>
            </a:pPr>
            <a:endParaRPr lang="en-US" sz="24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1518834" y="1828800"/>
            <a:ext cx="4542052" cy="4032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2184506" y="3055701"/>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
        <p:nvSpPr>
          <p:cNvPr id="5" name="Rectangle 4"/>
          <p:cNvSpPr/>
          <p:nvPr/>
        </p:nvSpPr>
        <p:spPr>
          <a:xfrm>
            <a:off x="6785810" y="5433020"/>
            <a:ext cx="5194380" cy="907941"/>
          </a:xfrm>
          <a:prstGeom prst="rect">
            <a:avLst/>
          </a:prstGeom>
        </p:spPr>
        <p:txBody>
          <a:bodyPr wrap="square">
            <a:spAutoFit/>
          </a:bodyPr>
          <a:lstStyle/>
          <a:p>
            <a:r>
              <a:rPr lang="en-US" sz="1700" b="1" u="sng" spc="-45" dirty="0">
                <a:solidFill>
                  <a:srgbClr val="FFC000"/>
                </a:solidFill>
              </a:rPr>
              <a:t>ECE595/STAT598:MachineLearningI Lecture18Multi-LayerPerceptron </a:t>
            </a:r>
            <a:r>
              <a:rPr lang="en-US" dirty="0" smtClean="0"/>
              <a:t>,</a:t>
            </a:r>
            <a:r>
              <a:rPr lang="en-US" b="1" dirty="0" smtClean="0"/>
              <a:t>Stanley Chan School of Electrical and Computer Engineering Purdue University</a:t>
            </a:r>
            <a:endParaRPr lang="en-US" b="1" dirty="0"/>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4" name="Rounded Rectangle 3"/>
          <p:cNvSpPr/>
          <p:nvPr/>
        </p:nvSpPr>
        <p:spPr>
          <a:xfrm>
            <a:off x="4102100" y="1930400"/>
            <a:ext cx="3911600" cy="1511300"/>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400" b="1" dirty="0" smtClean="0"/>
              <a:t>Traditional Programming</a:t>
            </a:r>
            <a:endParaRPr lang="en-US" sz="2400" b="1" dirty="0"/>
          </a:p>
        </p:txBody>
      </p:sp>
      <p:cxnSp>
        <p:nvCxnSpPr>
          <p:cNvPr id="6" name="Straight Arrow Connector 5"/>
          <p:cNvCxnSpPr/>
          <p:nvPr/>
        </p:nvCxnSpPr>
        <p:spPr>
          <a:xfrm>
            <a:off x="1524000" y="23241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524000" y="30480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8013700" y="266065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24000" y="1727200"/>
            <a:ext cx="2413000" cy="523220"/>
          </a:xfrm>
          <a:prstGeom prst="rect">
            <a:avLst/>
          </a:prstGeom>
          <a:noFill/>
        </p:spPr>
        <p:txBody>
          <a:bodyPr wrap="square" rtlCol="0">
            <a:spAutoFit/>
          </a:bodyPr>
          <a:lstStyle/>
          <a:p>
            <a:r>
              <a:rPr lang="en-US" sz="2800" b="1" dirty="0" smtClean="0"/>
              <a:t>Input x</a:t>
            </a:r>
            <a:endParaRPr lang="en-US" b="1" dirty="0"/>
          </a:p>
        </p:txBody>
      </p:sp>
      <p:sp>
        <p:nvSpPr>
          <p:cNvPr id="10" name="TextBox 9"/>
          <p:cNvSpPr txBox="1"/>
          <p:nvPr/>
        </p:nvSpPr>
        <p:spPr>
          <a:xfrm>
            <a:off x="1524000" y="2550180"/>
            <a:ext cx="2413000" cy="954107"/>
          </a:xfrm>
          <a:prstGeom prst="rect">
            <a:avLst/>
          </a:prstGeom>
          <a:noFill/>
        </p:spPr>
        <p:txBody>
          <a:bodyPr wrap="square" rtlCol="0">
            <a:spAutoFit/>
          </a:bodyPr>
          <a:lstStyle/>
          <a:p>
            <a:r>
              <a:rPr lang="en-US" sz="2800" b="1" dirty="0" smtClean="0"/>
              <a:t>Rule </a:t>
            </a:r>
            <a:r>
              <a:rPr lang="en-US" sz="2800" b="1" dirty="0"/>
              <a:t>= F(x)</a:t>
            </a:r>
          </a:p>
          <a:p>
            <a:r>
              <a:rPr lang="en-US" sz="2800" b="1" dirty="0" smtClean="0"/>
              <a:t> </a:t>
            </a:r>
            <a:endParaRPr lang="en-US" b="1" dirty="0"/>
          </a:p>
        </p:txBody>
      </p:sp>
      <p:sp>
        <p:nvSpPr>
          <p:cNvPr id="11" name="TextBox 10"/>
          <p:cNvSpPr txBox="1"/>
          <p:nvPr/>
        </p:nvSpPr>
        <p:spPr>
          <a:xfrm>
            <a:off x="8178800" y="2033915"/>
            <a:ext cx="2413000" cy="523220"/>
          </a:xfrm>
          <a:prstGeom prst="rect">
            <a:avLst/>
          </a:prstGeom>
          <a:noFill/>
        </p:spPr>
        <p:txBody>
          <a:bodyPr wrap="square" rtlCol="0">
            <a:spAutoFit/>
          </a:bodyPr>
          <a:lstStyle/>
          <a:p>
            <a:r>
              <a:rPr lang="en-US" sz="2800" b="1" dirty="0" smtClean="0"/>
              <a:t>Output y</a:t>
            </a:r>
            <a:endParaRPr lang="en-US" sz="2800" b="1" dirty="0"/>
          </a:p>
        </p:txBody>
      </p:sp>
      <p:sp>
        <p:nvSpPr>
          <p:cNvPr id="12" name="TextBox 11"/>
          <p:cNvSpPr txBox="1"/>
          <p:nvPr/>
        </p:nvSpPr>
        <p:spPr>
          <a:xfrm>
            <a:off x="815974" y="5276759"/>
            <a:ext cx="10194925" cy="1384995"/>
          </a:xfrm>
          <a:prstGeom prst="rect">
            <a:avLst/>
          </a:prstGeom>
          <a:noFill/>
        </p:spPr>
        <p:txBody>
          <a:bodyPr wrap="square" rtlCol="0">
            <a:spAutoFit/>
          </a:bodyPr>
          <a:lstStyle/>
          <a:p>
            <a:r>
              <a:rPr lang="en-US" sz="2800" b="1" dirty="0" smtClean="0"/>
              <a:t>Input x =2;</a:t>
            </a:r>
          </a:p>
          <a:p>
            <a:r>
              <a:rPr lang="en-US" sz="2800" b="1" dirty="0" smtClean="0"/>
              <a:t>Rule= x*x;</a:t>
            </a:r>
          </a:p>
          <a:p>
            <a:r>
              <a:rPr lang="en-US" sz="2800" b="1" dirty="0" smtClean="0"/>
              <a:t>y=f(x)= 2*2 =4 </a:t>
            </a:r>
            <a:endParaRPr lang="en-US" b="1" dirty="0"/>
          </a:p>
        </p:txBody>
      </p:sp>
      <p:sp>
        <p:nvSpPr>
          <p:cNvPr id="13" name="Rounded Rectangle 12"/>
          <p:cNvSpPr/>
          <p:nvPr/>
        </p:nvSpPr>
        <p:spPr>
          <a:xfrm>
            <a:off x="4102100" y="3812520"/>
            <a:ext cx="3911600" cy="1511300"/>
          </a:xfrm>
          <a:prstGeom prst="roundRect">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16200000" scaled="1"/>
            <a:tileRect/>
          </a:gradFill>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smtClean="0">
                <a:ln w="0"/>
                <a:solidFill>
                  <a:schemeClr val="tx1"/>
                </a:solidFill>
                <a:effectLst>
                  <a:outerShdw blurRad="38100" dist="19050" dir="2700000" algn="tl" rotWithShape="0">
                    <a:schemeClr val="dk1">
                      <a:alpha val="40000"/>
                    </a:schemeClr>
                  </a:outerShdw>
                </a:effectLst>
              </a:rPr>
              <a:t>Program </a:t>
            </a:r>
          </a:p>
          <a:p>
            <a:pPr algn="ctr"/>
            <a:r>
              <a:rPr lang="en-US" sz="2800" b="1" dirty="0" smtClean="0">
                <a:ln w="0"/>
                <a:solidFill>
                  <a:schemeClr val="tx1"/>
                </a:solidFill>
                <a:effectLst>
                  <a:outerShdw blurRad="38100" dist="19050" dir="2700000" algn="tl" rotWithShape="0">
                    <a:schemeClr val="dk1">
                      <a:alpha val="40000"/>
                    </a:schemeClr>
                  </a:outerShdw>
                </a:effectLst>
              </a:rPr>
              <a:t>f(x)</a:t>
            </a:r>
            <a:endParaRPr lang="en-US" sz="2400" b="1" dirty="0"/>
          </a:p>
        </p:txBody>
      </p:sp>
      <p:cxnSp>
        <p:nvCxnSpPr>
          <p:cNvPr id="14" name="Straight Arrow Connector 13"/>
          <p:cNvCxnSpPr/>
          <p:nvPr/>
        </p:nvCxnSpPr>
        <p:spPr>
          <a:xfrm>
            <a:off x="1524000" y="460340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8013700" y="454277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524000" y="4044950"/>
            <a:ext cx="2413000" cy="523220"/>
          </a:xfrm>
          <a:prstGeom prst="rect">
            <a:avLst/>
          </a:prstGeom>
          <a:noFill/>
        </p:spPr>
        <p:txBody>
          <a:bodyPr wrap="square" rtlCol="0">
            <a:spAutoFit/>
          </a:bodyPr>
          <a:lstStyle/>
          <a:p>
            <a:r>
              <a:rPr lang="en-US" sz="2800" b="1" dirty="0" smtClean="0"/>
              <a:t>Input x</a:t>
            </a:r>
            <a:endParaRPr lang="en-US" b="1" dirty="0"/>
          </a:p>
        </p:txBody>
      </p:sp>
      <p:sp>
        <p:nvSpPr>
          <p:cNvPr id="19" name="TextBox 18"/>
          <p:cNvSpPr txBox="1"/>
          <p:nvPr/>
        </p:nvSpPr>
        <p:spPr>
          <a:xfrm>
            <a:off x="8178800" y="3916035"/>
            <a:ext cx="2413000" cy="523220"/>
          </a:xfrm>
          <a:prstGeom prst="rect">
            <a:avLst/>
          </a:prstGeom>
          <a:noFill/>
        </p:spPr>
        <p:txBody>
          <a:bodyPr wrap="square" rtlCol="0">
            <a:spAutoFit/>
          </a:bodyPr>
          <a:lstStyle/>
          <a:p>
            <a:r>
              <a:rPr lang="en-US" sz="2800" b="1" dirty="0" smtClean="0"/>
              <a:t>Output y</a:t>
            </a:r>
            <a:endParaRPr lang="en-US" sz="2800" b="1" dirty="0"/>
          </a:p>
        </p:txBody>
      </p:sp>
    </p:spTree>
    <p:extLst>
      <p:ext uri="{BB962C8B-B14F-4D97-AF65-F5344CB8AC3E}">
        <p14:creationId xmlns:p14="http://schemas.microsoft.com/office/powerpoint/2010/main" val="353690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4" name="Rounded Rectangle 3"/>
          <p:cNvSpPr/>
          <p:nvPr/>
        </p:nvSpPr>
        <p:spPr>
          <a:xfrm>
            <a:off x="4140200" y="1803400"/>
            <a:ext cx="3911600" cy="1511300"/>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smtClean="0"/>
              <a:t>Machine Learning</a:t>
            </a:r>
            <a:endParaRPr lang="en-US" sz="2800" b="1" dirty="0"/>
          </a:p>
        </p:txBody>
      </p:sp>
      <p:cxnSp>
        <p:nvCxnSpPr>
          <p:cNvPr id="6" name="Straight Arrow Connector 5"/>
          <p:cNvCxnSpPr/>
          <p:nvPr/>
        </p:nvCxnSpPr>
        <p:spPr>
          <a:xfrm>
            <a:off x="1562100" y="21971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562100" y="29210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8051800" y="253365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62100" y="1600200"/>
            <a:ext cx="2413000" cy="523220"/>
          </a:xfrm>
          <a:prstGeom prst="rect">
            <a:avLst/>
          </a:prstGeom>
          <a:noFill/>
        </p:spPr>
        <p:txBody>
          <a:bodyPr wrap="square" rtlCol="0">
            <a:spAutoFit/>
          </a:bodyPr>
          <a:lstStyle/>
          <a:p>
            <a:r>
              <a:rPr lang="en-US" sz="2800" b="1" dirty="0" smtClean="0"/>
              <a:t>Input x</a:t>
            </a:r>
            <a:endParaRPr lang="en-US" b="1" dirty="0"/>
          </a:p>
        </p:txBody>
      </p:sp>
      <p:sp>
        <p:nvSpPr>
          <p:cNvPr id="10" name="TextBox 9"/>
          <p:cNvSpPr txBox="1"/>
          <p:nvPr/>
        </p:nvSpPr>
        <p:spPr>
          <a:xfrm>
            <a:off x="8343900" y="1948190"/>
            <a:ext cx="2413000" cy="800219"/>
          </a:xfrm>
          <a:prstGeom prst="rect">
            <a:avLst/>
          </a:prstGeom>
          <a:noFill/>
        </p:spPr>
        <p:txBody>
          <a:bodyPr wrap="square" rtlCol="0">
            <a:spAutoFit/>
          </a:bodyPr>
          <a:lstStyle/>
          <a:p>
            <a:r>
              <a:rPr lang="en-US" sz="2800" b="1" dirty="0" smtClean="0"/>
              <a:t>Rule = g(x</a:t>
            </a:r>
            <a:r>
              <a:rPr lang="en-US" sz="2800" b="1" dirty="0"/>
              <a:t>)</a:t>
            </a:r>
          </a:p>
          <a:p>
            <a:endParaRPr lang="en-US" b="1" dirty="0"/>
          </a:p>
        </p:txBody>
      </p:sp>
      <p:sp>
        <p:nvSpPr>
          <p:cNvPr id="11" name="TextBox 10"/>
          <p:cNvSpPr txBox="1"/>
          <p:nvPr/>
        </p:nvSpPr>
        <p:spPr>
          <a:xfrm>
            <a:off x="1435100" y="2389824"/>
            <a:ext cx="2413000" cy="523220"/>
          </a:xfrm>
          <a:prstGeom prst="rect">
            <a:avLst/>
          </a:prstGeom>
          <a:noFill/>
        </p:spPr>
        <p:txBody>
          <a:bodyPr wrap="square" rtlCol="0">
            <a:spAutoFit/>
          </a:bodyPr>
          <a:lstStyle/>
          <a:p>
            <a:r>
              <a:rPr lang="en-US" sz="2800" b="1" dirty="0" smtClean="0"/>
              <a:t>Output Y</a:t>
            </a:r>
            <a:endParaRPr lang="en-US" sz="2800" b="1" dirty="0"/>
          </a:p>
        </p:txBody>
      </p:sp>
      <p:sp>
        <p:nvSpPr>
          <p:cNvPr id="20" name="Rounded Rectangle 19"/>
          <p:cNvSpPr/>
          <p:nvPr/>
        </p:nvSpPr>
        <p:spPr>
          <a:xfrm>
            <a:off x="4140200" y="37207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2400" b="1" dirty="0" smtClean="0">
                <a:latin typeface="Verdana" panose="020B0604030504040204" pitchFamily="34" charset="0"/>
                <a:ea typeface="Verdana" panose="020B0604030504040204" pitchFamily="34" charset="0"/>
              </a:rPr>
              <a:t>g(x</a:t>
            </a:r>
            <a:r>
              <a:rPr lang="en-US" sz="2400" b="1" dirty="0">
                <a:latin typeface="Verdana" panose="020B0604030504040204" pitchFamily="34" charset="0"/>
                <a:ea typeface="Verdana" panose="020B0604030504040204" pitchFamily="34" charset="0"/>
              </a:rPr>
              <a:t>, </a:t>
            </a:r>
            <a:r>
              <a:rPr lang="el-GR" sz="2400" b="1" dirty="0" smtClean="0">
                <a:latin typeface="Verdana" panose="020B0604030504040204" pitchFamily="34" charset="0"/>
                <a:ea typeface="Verdana" panose="020B0604030504040204" pitchFamily="34" charset="0"/>
              </a:rPr>
              <a:t>β</a:t>
            </a:r>
            <a:r>
              <a:rPr lang="en-US" sz="2400" b="1" dirty="0" smtClean="0">
                <a:latin typeface="Verdana" panose="020B0604030504040204" pitchFamily="34" charset="0"/>
                <a:ea typeface="Verdana" panose="020B0604030504040204" pitchFamily="34" charset="0"/>
              </a:rPr>
              <a:t>)</a:t>
            </a:r>
          </a:p>
          <a:p>
            <a:pPr algn="ctr"/>
            <a:r>
              <a:rPr lang="en-US" sz="2400" b="1" dirty="0" smtClean="0">
                <a:latin typeface="Verdana" panose="020B0604030504040204" pitchFamily="34" charset="0"/>
                <a:ea typeface="Verdana" panose="020B0604030504040204" pitchFamily="34" charset="0"/>
              </a:rPr>
              <a:t>model</a:t>
            </a:r>
            <a:endParaRPr lang="en-US" sz="2400" dirty="0"/>
          </a:p>
        </p:txBody>
      </p:sp>
      <p:cxnSp>
        <p:nvCxnSpPr>
          <p:cNvPr id="21" name="Straight Arrow Connector 20"/>
          <p:cNvCxnSpPr/>
          <p:nvPr/>
        </p:nvCxnSpPr>
        <p:spPr>
          <a:xfrm>
            <a:off x="1562100" y="41144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562100" y="48383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8051800" y="44510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562100" y="3517552"/>
            <a:ext cx="2413000" cy="523220"/>
          </a:xfrm>
          <a:prstGeom prst="rect">
            <a:avLst/>
          </a:prstGeom>
          <a:noFill/>
        </p:spPr>
        <p:txBody>
          <a:bodyPr wrap="square" rtlCol="0">
            <a:spAutoFit/>
          </a:bodyPr>
          <a:lstStyle/>
          <a:p>
            <a:r>
              <a:rPr lang="en-US" sz="2800" b="1" dirty="0" smtClean="0"/>
              <a:t>Input x</a:t>
            </a:r>
            <a:endParaRPr lang="en-US" b="1" dirty="0"/>
          </a:p>
        </p:txBody>
      </p:sp>
      <p:sp>
        <p:nvSpPr>
          <p:cNvPr id="25" name="TextBox 24"/>
          <p:cNvSpPr txBox="1"/>
          <p:nvPr/>
        </p:nvSpPr>
        <p:spPr>
          <a:xfrm>
            <a:off x="8343900" y="3865543"/>
            <a:ext cx="1409700" cy="800219"/>
          </a:xfrm>
          <a:prstGeom prst="rect">
            <a:avLst/>
          </a:prstGeom>
          <a:noFill/>
        </p:spPr>
        <p:txBody>
          <a:bodyPr wrap="square" rtlCol="0">
            <a:spAutoFit/>
          </a:bodyPr>
          <a:lstStyle/>
          <a:p>
            <a:r>
              <a:rPr lang="en-US" sz="2800" b="1" dirty="0" smtClean="0"/>
              <a:t>y</a:t>
            </a:r>
            <a:endParaRPr lang="en-US" sz="2800" b="1" dirty="0"/>
          </a:p>
          <a:p>
            <a:endParaRPr lang="en-US" b="1" dirty="0"/>
          </a:p>
        </p:txBody>
      </p:sp>
      <p:sp>
        <p:nvSpPr>
          <p:cNvPr id="26" name="TextBox 25"/>
          <p:cNvSpPr txBox="1"/>
          <p:nvPr/>
        </p:nvSpPr>
        <p:spPr>
          <a:xfrm>
            <a:off x="1435100" y="4307176"/>
            <a:ext cx="2413000" cy="523220"/>
          </a:xfrm>
          <a:prstGeom prst="rect">
            <a:avLst/>
          </a:prstGeom>
          <a:noFill/>
        </p:spPr>
        <p:txBody>
          <a:bodyPr wrap="square" rtlCol="0">
            <a:spAutoFit/>
          </a:bodyPr>
          <a:lstStyle/>
          <a:p>
            <a:r>
              <a:rPr lang="el-GR" sz="2800" b="1" dirty="0" smtClean="0">
                <a:latin typeface="Verdana" panose="020B0604030504040204" pitchFamily="34" charset="0"/>
                <a:ea typeface="Verdana" panose="020B0604030504040204" pitchFamily="34" charset="0"/>
              </a:rPr>
              <a:t>β</a:t>
            </a:r>
            <a:endParaRPr lang="en-US" sz="2800" b="1" dirty="0"/>
          </a:p>
        </p:txBody>
      </p:sp>
      <p:sp>
        <p:nvSpPr>
          <p:cNvPr id="5" name="Oval 4"/>
          <p:cNvSpPr/>
          <p:nvPr/>
        </p:nvSpPr>
        <p:spPr>
          <a:xfrm>
            <a:off x="9467850" y="38655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How much closer to the final output</a:t>
            </a:r>
            <a:endParaRPr lang="en-US" dirty="0"/>
          </a:p>
        </p:txBody>
      </p:sp>
      <p:cxnSp>
        <p:nvCxnSpPr>
          <p:cNvPr id="29" name="Curved Connector 28"/>
          <p:cNvCxnSpPr>
            <a:stCxn id="5" idx="4"/>
            <a:endCxn id="26" idx="1"/>
          </p:cNvCxnSpPr>
          <p:nvPr/>
        </p:nvCxnSpPr>
        <p:spPr>
          <a:xfrm rot="5400000" flipH="1">
            <a:off x="5737206" y="266681"/>
            <a:ext cx="498514" cy="9102725"/>
          </a:xfrm>
          <a:prstGeom prst="curvedConnector4">
            <a:avLst>
              <a:gd name="adj1" fmla="val -193615"/>
              <a:gd name="adj2" fmla="val 102511"/>
            </a:avLst>
          </a:prstGeom>
          <a:ln w="381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54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P spid="25" grpId="0"/>
      <p:bldP spid="26"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20" name="Rounded Rectangle 19"/>
          <p:cNvSpPr/>
          <p:nvPr/>
        </p:nvSpPr>
        <p:spPr>
          <a:xfrm>
            <a:off x="3886200" y="17522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2400" b="1" dirty="0" smtClean="0">
                <a:latin typeface="Verdana" panose="020B0604030504040204" pitchFamily="34" charset="0"/>
                <a:ea typeface="Verdana" panose="020B0604030504040204" pitchFamily="34" charset="0"/>
              </a:rPr>
              <a:t>f(x</a:t>
            </a:r>
            <a:r>
              <a:rPr lang="en-US" sz="2400" b="1" dirty="0">
                <a:latin typeface="Verdana" panose="020B0604030504040204" pitchFamily="34" charset="0"/>
                <a:ea typeface="Verdana" panose="020B0604030504040204" pitchFamily="34" charset="0"/>
              </a:rPr>
              <a:t>, </a:t>
            </a:r>
            <a:r>
              <a:rPr lang="el-GR" sz="2400" b="1" dirty="0" smtClean="0">
                <a:latin typeface="Verdana" panose="020B0604030504040204" pitchFamily="34" charset="0"/>
                <a:ea typeface="Verdana" panose="020B0604030504040204" pitchFamily="34" charset="0"/>
              </a:rPr>
              <a:t>β</a:t>
            </a:r>
            <a:r>
              <a:rPr lang="en-US" sz="2400" b="1" dirty="0" smtClean="0">
                <a:latin typeface="Verdana" panose="020B0604030504040204" pitchFamily="34" charset="0"/>
                <a:ea typeface="Verdana" panose="020B0604030504040204" pitchFamily="34" charset="0"/>
              </a:rPr>
              <a:t>)</a:t>
            </a:r>
          </a:p>
          <a:p>
            <a:pPr algn="ctr"/>
            <a:r>
              <a:rPr lang="en-US" sz="2400" b="1" dirty="0" smtClean="0">
                <a:latin typeface="Verdana" panose="020B0604030504040204" pitchFamily="34" charset="0"/>
                <a:ea typeface="Verdana" panose="020B0604030504040204" pitchFamily="34" charset="0"/>
              </a:rPr>
              <a:t>model</a:t>
            </a:r>
            <a:endParaRPr lang="en-US" sz="2400" dirty="0"/>
          </a:p>
        </p:txBody>
      </p:sp>
      <p:cxnSp>
        <p:nvCxnSpPr>
          <p:cNvPr id="21" name="Straight Arrow Connector 20"/>
          <p:cNvCxnSpPr/>
          <p:nvPr/>
        </p:nvCxnSpPr>
        <p:spPr>
          <a:xfrm>
            <a:off x="1308100" y="21459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308100" y="28698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7797800" y="24825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308100" y="1549052"/>
            <a:ext cx="2413000" cy="523220"/>
          </a:xfrm>
          <a:prstGeom prst="rect">
            <a:avLst/>
          </a:prstGeom>
          <a:noFill/>
        </p:spPr>
        <p:txBody>
          <a:bodyPr wrap="square" rtlCol="0">
            <a:spAutoFit/>
          </a:bodyPr>
          <a:lstStyle/>
          <a:p>
            <a:r>
              <a:rPr lang="en-US" sz="2800" b="1" dirty="0" smtClean="0"/>
              <a:t>Input x</a:t>
            </a:r>
            <a:endParaRPr lang="en-US" b="1" dirty="0"/>
          </a:p>
        </p:txBody>
      </p:sp>
      <p:sp>
        <p:nvSpPr>
          <p:cNvPr id="25" name="TextBox 24"/>
          <p:cNvSpPr txBox="1"/>
          <p:nvPr/>
        </p:nvSpPr>
        <p:spPr>
          <a:xfrm>
            <a:off x="8089900" y="1897043"/>
            <a:ext cx="1409700" cy="800219"/>
          </a:xfrm>
          <a:prstGeom prst="rect">
            <a:avLst/>
          </a:prstGeom>
          <a:noFill/>
        </p:spPr>
        <p:txBody>
          <a:bodyPr wrap="square" rtlCol="0">
            <a:spAutoFit/>
          </a:bodyPr>
          <a:lstStyle/>
          <a:p>
            <a:r>
              <a:rPr lang="en-US" sz="2800" b="1" dirty="0" smtClean="0"/>
              <a:t>y</a:t>
            </a:r>
            <a:endParaRPr lang="en-US" sz="2800" b="1" dirty="0"/>
          </a:p>
          <a:p>
            <a:endParaRPr lang="en-US" b="1" dirty="0"/>
          </a:p>
        </p:txBody>
      </p:sp>
      <p:sp>
        <p:nvSpPr>
          <p:cNvPr id="26" name="TextBox 25"/>
          <p:cNvSpPr txBox="1"/>
          <p:nvPr/>
        </p:nvSpPr>
        <p:spPr>
          <a:xfrm>
            <a:off x="1181100" y="2338676"/>
            <a:ext cx="2413000" cy="523220"/>
          </a:xfrm>
          <a:prstGeom prst="rect">
            <a:avLst/>
          </a:prstGeom>
          <a:noFill/>
        </p:spPr>
        <p:txBody>
          <a:bodyPr wrap="square" rtlCol="0">
            <a:spAutoFit/>
          </a:bodyPr>
          <a:lstStyle/>
          <a:p>
            <a:r>
              <a:rPr lang="el-GR" sz="2800" b="1" dirty="0" smtClean="0">
                <a:latin typeface="Verdana" panose="020B0604030504040204" pitchFamily="34" charset="0"/>
                <a:ea typeface="Verdana" panose="020B0604030504040204" pitchFamily="34" charset="0"/>
              </a:rPr>
              <a:t>β</a:t>
            </a:r>
            <a:endParaRPr lang="en-US" sz="2800" b="1" dirty="0"/>
          </a:p>
        </p:txBody>
      </p:sp>
      <p:sp>
        <p:nvSpPr>
          <p:cNvPr id="5" name="Oval 4"/>
          <p:cNvSpPr/>
          <p:nvPr/>
        </p:nvSpPr>
        <p:spPr>
          <a:xfrm>
            <a:off x="9213850" y="18970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How much closer to the final output</a:t>
            </a:r>
            <a:endParaRPr lang="en-US" dirty="0"/>
          </a:p>
        </p:txBody>
      </p:sp>
      <p:cxnSp>
        <p:nvCxnSpPr>
          <p:cNvPr id="29" name="Curved Connector 28"/>
          <p:cNvCxnSpPr>
            <a:stCxn id="5" idx="4"/>
            <a:endCxn id="26" idx="1"/>
          </p:cNvCxnSpPr>
          <p:nvPr/>
        </p:nvCxnSpPr>
        <p:spPr>
          <a:xfrm rot="5400000" flipH="1">
            <a:off x="5483206" y="-1701819"/>
            <a:ext cx="498514" cy="9102725"/>
          </a:xfrm>
          <a:prstGeom prst="curvedConnector4">
            <a:avLst>
              <a:gd name="adj1" fmla="val -193615"/>
              <a:gd name="adj2" fmla="val 102511"/>
            </a:avLst>
          </a:prstGeom>
          <a:ln w="381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23837" y="4411295"/>
            <a:ext cx="10194925" cy="1661993"/>
          </a:xfrm>
          <a:prstGeom prst="rect">
            <a:avLst/>
          </a:prstGeom>
          <a:noFill/>
        </p:spPr>
        <p:txBody>
          <a:bodyPr wrap="square" rtlCol="0">
            <a:spAutoFit/>
          </a:bodyPr>
          <a:lstStyle/>
          <a:p>
            <a:r>
              <a:rPr lang="en-US" sz="2800" b="1" dirty="0" smtClean="0"/>
              <a:t>Input x =2;</a:t>
            </a:r>
          </a:p>
          <a:p>
            <a:r>
              <a:rPr lang="en-US" sz="2800" b="1" dirty="0" smtClean="0"/>
              <a:t>Output y = 8</a:t>
            </a:r>
          </a:p>
          <a:p>
            <a:r>
              <a:rPr lang="en-US" sz="2800" b="1" dirty="0"/>
              <a:t>y</a:t>
            </a:r>
            <a:r>
              <a:rPr lang="en-US" sz="2800" b="1" dirty="0" smtClean="0"/>
              <a:t>= 2*</a:t>
            </a:r>
            <a:r>
              <a:rPr lang="el-GR" sz="2800" b="1" dirty="0" smtClean="0"/>
              <a:t>β</a:t>
            </a:r>
            <a:r>
              <a:rPr lang="en-US" sz="2800" b="1" dirty="0" smtClean="0"/>
              <a:t> =8</a:t>
            </a:r>
            <a:endParaRPr lang="en-US" sz="2800" b="1" dirty="0"/>
          </a:p>
          <a:p>
            <a:endParaRPr lang="en-US" b="1" dirty="0"/>
          </a:p>
        </p:txBody>
      </p:sp>
      <p:sp>
        <p:nvSpPr>
          <p:cNvPr id="27" name="TextBox 26"/>
          <p:cNvSpPr txBox="1"/>
          <p:nvPr/>
        </p:nvSpPr>
        <p:spPr>
          <a:xfrm>
            <a:off x="3100387" y="4454358"/>
            <a:ext cx="5281613" cy="954107"/>
          </a:xfrm>
          <a:prstGeom prst="rect">
            <a:avLst/>
          </a:prstGeom>
          <a:noFill/>
        </p:spPr>
        <p:txBody>
          <a:bodyPr wrap="square" rtlCol="0">
            <a:spAutoFit/>
          </a:bodyPr>
          <a:lstStyle/>
          <a:p>
            <a:r>
              <a:rPr lang="en-US" sz="2800" b="1" dirty="0" smtClean="0"/>
              <a:t>y= 2*1 =2</a:t>
            </a:r>
          </a:p>
          <a:p>
            <a:r>
              <a:rPr lang="en-US" sz="2800" b="1" dirty="0" err="1" smtClean="0"/>
              <a:t>eval</a:t>
            </a:r>
            <a:r>
              <a:rPr lang="en-US" sz="2800" b="1" dirty="0" smtClean="0"/>
              <a:t>= 8-2 =6 (difference is 6)</a:t>
            </a:r>
            <a:endParaRPr lang="en-US" sz="2800" b="1" dirty="0"/>
          </a:p>
        </p:txBody>
      </p:sp>
      <p:sp>
        <p:nvSpPr>
          <p:cNvPr id="28" name="TextBox 27"/>
          <p:cNvSpPr txBox="1"/>
          <p:nvPr/>
        </p:nvSpPr>
        <p:spPr>
          <a:xfrm>
            <a:off x="3100387" y="5639297"/>
            <a:ext cx="4722813" cy="954107"/>
          </a:xfrm>
          <a:prstGeom prst="rect">
            <a:avLst/>
          </a:prstGeom>
          <a:noFill/>
        </p:spPr>
        <p:txBody>
          <a:bodyPr wrap="square" rtlCol="0">
            <a:spAutoFit/>
          </a:bodyPr>
          <a:lstStyle/>
          <a:p>
            <a:r>
              <a:rPr lang="en-US" sz="2800" b="1" dirty="0" smtClean="0"/>
              <a:t>y= 2*2 =4</a:t>
            </a:r>
          </a:p>
          <a:p>
            <a:r>
              <a:rPr lang="en-US" sz="2800" b="1" dirty="0" err="1" smtClean="0"/>
              <a:t>eval</a:t>
            </a:r>
            <a:r>
              <a:rPr lang="en-US" sz="2800" b="1" dirty="0" smtClean="0"/>
              <a:t>= 8-4 =4 (difference is 4)</a:t>
            </a:r>
            <a:endParaRPr lang="en-US" sz="2800" b="1" dirty="0"/>
          </a:p>
        </p:txBody>
      </p:sp>
      <p:sp>
        <p:nvSpPr>
          <p:cNvPr id="30" name="TextBox 29"/>
          <p:cNvSpPr txBox="1"/>
          <p:nvPr/>
        </p:nvSpPr>
        <p:spPr>
          <a:xfrm>
            <a:off x="7823200" y="4411294"/>
            <a:ext cx="4722813" cy="954107"/>
          </a:xfrm>
          <a:prstGeom prst="rect">
            <a:avLst/>
          </a:prstGeom>
          <a:noFill/>
        </p:spPr>
        <p:txBody>
          <a:bodyPr wrap="square" rtlCol="0">
            <a:spAutoFit/>
          </a:bodyPr>
          <a:lstStyle/>
          <a:p>
            <a:r>
              <a:rPr lang="en-US" sz="2800" b="1" dirty="0" smtClean="0"/>
              <a:t>y= 2*3 =6</a:t>
            </a:r>
          </a:p>
          <a:p>
            <a:r>
              <a:rPr lang="en-US" sz="2800" b="1" dirty="0" err="1" smtClean="0"/>
              <a:t>eval</a:t>
            </a:r>
            <a:r>
              <a:rPr lang="en-US" sz="2800" b="1" dirty="0" smtClean="0"/>
              <a:t>= 8-6 =2 (difference is 2)</a:t>
            </a:r>
            <a:endParaRPr lang="en-US" sz="2800" b="1" dirty="0"/>
          </a:p>
        </p:txBody>
      </p:sp>
      <p:sp>
        <p:nvSpPr>
          <p:cNvPr id="31" name="TextBox 30"/>
          <p:cNvSpPr txBox="1"/>
          <p:nvPr/>
        </p:nvSpPr>
        <p:spPr>
          <a:xfrm>
            <a:off x="7922418" y="5639297"/>
            <a:ext cx="4722813" cy="954107"/>
          </a:xfrm>
          <a:prstGeom prst="rect">
            <a:avLst/>
          </a:prstGeom>
          <a:noFill/>
        </p:spPr>
        <p:txBody>
          <a:bodyPr wrap="square" rtlCol="0">
            <a:spAutoFit/>
          </a:bodyPr>
          <a:lstStyle/>
          <a:p>
            <a:r>
              <a:rPr lang="en-US" sz="2800" b="1" dirty="0" smtClean="0"/>
              <a:t>y= 2*4 =8</a:t>
            </a:r>
          </a:p>
          <a:p>
            <a:r>
              <a:rPr lang="en-US" sz="2800" b="1" dirty="0" err="1" smtClean="0"/>
              <a:t>eval</a:t>
            </a:r>
            <a:r>
              <a:rPr lang="en-US" sz="2800" b="1" dirty="0" smtClean="0"/>
              <a:t>= 8-8 =0 (difference is 0)</a:t>
            </a:r>
            <a:endParaRPr lang="en-US" sz="2800" b="1" dirty="0"/>
          </a:p>
        </p:txBody>
      </p:sp>
      <p:sp>
        <p:nvSpPr>
          <p:cNvPr id="2" name="Rectangle 1"/>
          <p:cNvSpPr/>
          <p:nvPr/>
        </p:nvSpPr>
        <p:spPr>
          <a:xfrm>
            <a:off x="4327995" y="3141864"/>
            <a:ext cx="3200087" cy="954107"/>
          </a:xfrm>
          <a:prstGeom prst="rect">
            <a:avLst/>
          </a:prstGeom>
        </p:spPr>
        <p:txBody>
          <a:bodyPr wrap="square">
            <a:spAutoFit/>
          </a:bodyPr>
          <a:lstStyle/>
          <a:p>
            <a:r>
              <a:rPr lang="en-US" sz="28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Verdana" panose="020B0604030504040204" pitchFamily="34" charset="0"/>
                <a:ea typeface="Verdana" panose="020B0604030504040204" pitchFamily="34" charset="0"/>
              </a:rPr>
              <a:t>Model Learned g(x)=x*4 </a:t>
            </a:r>
            <a:endParaRPr lang="en-US" sz="28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363860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7" grpId="0"/>
      <p:bldP spid="28" grpId="0"/>
      <p:bldP spid="30" grpId="0"/>
      <p:bldP spid="31"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20" name="Rounded Rectangle 19"/>
          <p:cNvSpPr/>
          <p:nvPr/>
        </p:nvSpPr>
        <p:spPr>
          <a:xfrm>
            <a:off x="3886200" y="16887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sz="2400" b="1" dirty="0" smtClean="0">
              <a:latin typeface="Verdana" panose="020B0604030504040204" pitchFamily="34" charset="0"/>
              <a:ea typeface="Verdana" panose="020B0604030504040204" pitchFamily="34" charset="0"/>
            </a:endParaRPr>
          </a:p>
        </p:txBody>
      </p:sp>
      <p:cxnSp>
        <p:nvCxnSpPr>
          <p:cNvPr id="21" name="Straight Arrow Connector 20"/>
          <p:cNvCxnSpPr/>
          <p:nvPr/>
        </p:nvCxnSpPr>
        <p:spPr>
          <a:xfrm>
            <a:off x="1270157" y="23721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7797800" y="24190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8794750" y="3200052"/>
            <a:ext cx="4089400" cy="2677656"/>
          </a:xfrm>
          <a:prstGeom prst="rect">
            <a:avLst/>
          </a:prstGeom>
          <a:noFill/>
        </p:spPr>
        <p:txBody>
          <a:bodyPr wrap="square" rtlCol="0">
            <a:spAutoFit/>
          </a:bodyPr>
          <a:lstStyle/>
          <a:p>
            <a:r>
              <a:rPr lang="en-US" sz="2800" b="1" dirty="0" smtClean="0"/>
              <a:t>Output Testing Data</a:t>
            </a:r>
          </a:p>
          <a:p>
            <a:r>
              <a:rPr lang="en-US" sz="2800" b="1" dirty="0" smtClean="0"/>
              <a:t>y1,</a:t>
            </a:r>
            <a:endParaRPr lang="en-US" sz="2800" b="1" dirty="0"/>
          </a:p>
          <a:p>
            <a:r>
              <a:rPr lang="en-US" sz="2800" b="1" dirty="0" smtClean="0"/>
              <a:t>y2,</a:t>
            </a:r>
            <a:endParaRPr lang="en-US" sz="2800" b="1" dirty="0"/>
          </a:p>
          <a:p>
            <a:r>
              <a:rPr lang="en-US" sz="2800" b="1" dirty="0" smtClean="0"/>
              <a:t>y3,</a:t>
            </a:r>
            <a:endParaRPr lang="en-US" sz="2800" b="1" dirty="0"/>
          </a:p>
          <a:p>
            <a:r>
              <a:rPr lang="en-US" sz="2800" b="1" dirty="0" smtClean="0"/>
              <a:t>y4,</a:t>
            </a:r>
            <a:endParaRPr lang="en-US" sz="2800" b="1" dirty="0"/>
          </a:p>
          <a:p>
            <a:endParaRPr lang="en-US" sz="2800" b="1" dirty="0"/>
          </a:p>
        </p:txBody>
      </p:sp>
      <p:sp>
        <p:nvSpPr>
          <p:cNvPr id="25" name="TextBox 24"/>
          <p:cNvSpPr txBox="1"/>
          <p:nvPr/>
        </p:nvSpPr>
        <p:spPr>
          <a:xfrm>
            <a:off x="8089900" y="1833543"/>
            <a:ext cx="1409700" cy="800219"/>
          </a:xfrm>
          <a:prstGeom prst="rect">
            <a:avLst/>
          </a:prstGeom>
          <a:noFill/>
        </p:spPr>
        <p:txBody>
          <a:bodyPr wrap="square" rtlCol="0">
            <a:spAutoFit/>
          </a:bodyPr>
          <a:lstStyle/>
          <a:p>
            <a:endParaRPr lang="en-US" sz="2800" b="1" dirty="0"/>
          </a:p>
          <a:p>
            <a:endParaRPr lang="en-US" b="1" dirty="0"/>
          </a:p>
        </p:txBody>
      </p:sp>
      <p:sp>
        <p:nvSpPr>
          <p:cNvPr id="5" name="Oval 4"/>
          <p:cNvSpPr/>
          <p:nvPr/>
        </p:nvSpPr>
        <p:spPr>
          <a:xfrm>
            <a:off x="9213850" y="18335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Test Data</a:t>
            </a:r>
            <a:endParaRPr lang="en-US" dirty="0"/>
          </a:p>
        </p:txBody>
      </p:sp>
      <p:sp>
        <p:nvSpPr>
          <p:cNvPr id="2" name="Rectangle 1"/>
          <p:cNvSpPr/>
          <p:nvPr/>
        </p:nvSpPr>
        <p:spPr>
          <a:xfrm>
            <a:off x="4705820" y="2182792"/>
            <a:ext cx="3200087" cy="523220"/>
          </a:xfrm>
          <a:prstGeom prst="rect">
            <a:avLst/>
          </a:prstGeom>
        </p:spPr>
        <p:txBody>
          <a:bodyPr wrap="square">
            <a:spAutoFit/>
          </a:bodyPr>
          <a:lstStyle/>
          <a:p>
            <a:r>
              <a:rPr lang="en-US" sz="2800" b="1" dirty="0" smtClean="0">
                <a:ln w="12700">
                  <a:solidFill>
                    <a:schemeClr val="accent3">
                      <a:lumMod val="50000"/>
                    </a:schemeClr>
                  </a:solidFill>
                  <a:prstDash val="solid"/>
                </a:ln>
                <a:solidFill>
                  <a:schemeClr val="bg1"/>
                </a:solidFill>
                <a:effectLst>
                  <a:innerShdw blurRad="177800">
                    <a:schemeClr val="accent3">
                      <a:lumMod val="50000"/>
                    </a:schemeClr>
                  </a:innerShdw>
                </a:effectLst>
                <a:latin typeface="Verdana" panose="020B0604030504040204" pitchFamily="34" charset="0"/>
                <a:ea typeface="Verdana" panose="020B0604030504040204" pitchFamily="34" charset="0"/>
              </a:rPr>
              <a:t>g(x)=x*4 </a:t>
            </a:r>
            <a:endParaRPr lang="en-US" sz="2800" b="1" dirty="0">
              <a:ln w="12700">
                <a:solidFill>
                  <a:schemeClr val="accent3">
                    <a:lumMod val="50000"/>
                  </a:schemeClr>
                </a:solidFill>
                <a:prstDash val="solid"/>
              </a:ln>
              <a:solidFill>
                <a:schemeClr val="bg1"/>
              </a:solidFill>
              <a:effectLst>
                <a:innerShdw blurRad="177800">
                  <a:schemeClr val="accent3">
                    <a:lumMod val="50000"/>
                  </a:schemeClr>
                </a:innerShdw>
              </a:effectLst>
            </a:endParaRPr>
          </a:p>
        </p:txBody>
      </p:sp>
      <p:sp>
        <p:nvSpPr>
          <p:cNvPr id="18" name="TextBox 17"/>
          <p:cNvSpPr txBox="1"/>
          <p:nvPr/>
        </p:nvSpPr>
        <p:spPr>
          <a:xfrm>
            <a:off x="800100" y="3035300"/>
            <a:ext cx="2996886" cy="2677656"/>
          </a:xfrm>
          <a:prstGeom prst="rect">
            <a:avLst/>
          </a:prstGeom>
          <a:noFill/>
        </p:spPr>
        <p:txBody>
          <a:bodyPr wrap="square" rtlCol="0">
            <a:spAutoFit/>
          </a:bodyPr>
          <a:lstStyle/>
          <a:p>
            <a:r>
              <a:rPr lang="en-US" sz="2800" b="1" dirty="0" smtClean="0"/>
              <a:t>Input Testing Data</a:t>
            </a:r>
          </a:p>
          <a:p>
            <a:r>
              <a:rPr lang="en-US" sz="2800" b="1" dirty="0" smtClean="0"/>
              <a:t>x1,</a:t>
            </a:r>
            <a:endParaRPr lang="en-US" sz="2800" b="1" dirty="0"/>
          </a:p>
          <a:p>
            <a:r>
              <a:rPr lang="en-US" sz="2800" b="1" dirty="0" smtClean="0"/>
              <a:t>x2,</a:t>
            </a:r>
            <a:endParaRPr lang="en-US" sz="2800" b="1" dirty="0"/>
          </a:p>
          <a:p>
            <a:r>
              <a:rPr lang="en-US" sz="2800" b="1" dirty="0" smtClean="0"/>
              <a:t>x3,</a:t>
            </a:r>
            <a:endParaRPr lang="en-US" sz="2800" b="1" dirty="0"/>
          </a:p>
          <a:p>
            <a:r>
              <a:rPr lang="en-US" sz="2800" b="1" dirty="0" smtClean="0"/>
              <a:t>x4,</a:t>
            </a:r>
            <a:endParaRPr lang="en-US" sz="2800" b="1" dirty="0"/>
          </a:p>
          <a:p>
            <a:endParaRPr lang="en-US" sz="2800" b="1" dirty="0"/>
          </a:p>
        </p:txBody>
      </p:sp>
    </p:spTree>
    <p:extLst>
      <p:ext uri="{BB962C8B-B14F-4D97-AF65-F5344CB8AC3E}">
        <p14:creationId xmlns:p14="http://schemas.microsoft.com/office/powerpoint/2010/main" val="37594143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660101"/>
            <a:ext cx="11193379" cy="4351338"/>
          </a:xfrm>
        </p:spPr>
        <p:txBody>
          <a:bodyPr>
            <a:noAutofit/>
          </a:bodyPr>
          <a:lstStyle/>
          <a:p>
            <a:r>
              <a:rPr lang="en-US" sz="2400" dirty="0"/>
              <a:t>A </a:t>
            </a:r>
            <a:r>
              <a:rPr lang="en-US" sz="2400" b="1" dirty="0"/>
              <a:t>Perceptron</a:t>
            </a:r>
            <a:r>
              <a:rPr lang="en-US" sz="2400" dirty="0"/>
              <a:t> is an </a:t>
            </a:r>
            <a:r>
              <a:rPr lang="en-US" sz="2400" b="1" dirty="0"/>
              <a:t>Artificial Neuron</a:t>
            </a:r>
            <a:endParaRPr lang="en-US" sz="2400" dirty="0"/>
          </a:p>
          <a:p>
            <a:r>
              <a:rPr lang="en-US" sz="2400" dirty="0"/>
              <a:t>It is the simplest possible </a:t>
            </a:r>
            <a:r>
              <a:rPr lang="en-US" sz="2400" b="1" dirty="0"/>
              <a:t>Neural Network</a:t>
            </a:r>
            <a:endParaRPr lang="en-US" sz="2400" dirty="0"/>
          </a:p>
          <a:p>
            <a:r>
              <a:rPr lang="en-US" sz="2400" b="1" u="sng" dirty="0" smtClean="0"/>
              <a:t>Historically</a:t>
            </a:r>
            <a:r>
              <a:rPr lang="en-US" sz="2400" dirty="0" smtClean="0"/>
              <a:t>: </a:t>
            </a:r>
          </a:p>
          <a:p>
            <a:pPr lvl="1"/>
            <a:r>
              <a:rPr lang="en-US" dirty="0"/>
              <a:t>Frank Rosenblatt (1928 – 1971) was a prominent American psychologist known for his contributions to the field of Artificial Intelligence.</a:t>
            </a:r>
          </a:p>
          <a:p>
            <a:pPr lvl="1"/>
            <a:r>
              <a:rPr lang="en-US" dirty="0"/>
              <a:t>In 1957, he initiated a significant development by creating the Perceptron program, which ran on an IBM 704 computer at Cornell Aeronautical Laboratory.</a:t>
            </a:r>
          </a:p>
          <a:p>
            <a:pPr lvl="1"/>
            <a:r>
              <a:rPr lang="en-US" dirty="0"/>
              <a:t>Researchers had observed that neurons in the brain receive input from sensory organs through electrical signals.</a:t>
            </a:r>
          </a:p>
          <a:p>
            <a:pPr lvl="1"/>
            <a:r>
              <a:rPr lang="en-US" dirty="0"/>
              <a:t>Subsequently, neurons utilize electrical signals to store information and make decisions based on past input.</a:t>
            </a:r>
          </a:p>
          <a:p>
            <a:pPr lvl="1"/>
            <a:r>
              <a:rPr lang="en-US" dirty="0"/>
              <a:t>Rosenblatt conceived the idea that </a:t>
            </a:r>
            <a:r>
              <a:rPr lang="en-US" dirty="0" err="1"/>
              <a:t>Perceptrons</a:t>
            </a:r>
            <a:r>
              <a:rPr lang="en-US" dirty="0"/>
              <a:t> could emulate brain functions, possessing the capacity to learn from input data and make decisions autonomously</a:t>
            </a:r>
            <a:r>
              <a:rPr lang="en-US" dirty="0" smtClean="0"/>
              <a:t>.</a:t>
            </a:r>
            <a:r>
              <a:rPr lang="en-US" sz="2000" dirty="0"/>
              <a:t/>
            </a:r>
            <a:br>
              <a:rPr lang="en-US" sz="2000" dirty="0"/>
            </a:br>
            <a:r>
              <a:rPr lang="en-US" sz="2000" dirty="0"/>
              <a:t/>
            </a:r>
            <a:br>
              <a:rPr lang="en-US" sz="2000" dirty="0"/>
            </a:br>
            <a:endParaRPr lang="en-US" sz="2000" dirty="0"/>
          </a:p>
        </p:txBody>
      </p:sp>
      <p:sp>
        <p:nvSpPr>
          <p:cNvPr id="3" name="Title 2"/>
          <p:cNvSpPr>
            <a:spLocks noGrp="1"/>
          </p:cNvSpPr>
          <p:nvPr>
            <p:ph type="title"/>
          </p:nvPr>
        </p:nvSpPr>
        <p:spPr/>
        <p:txBody>
          <a:bodyPr/>
          <a:lstStyle/>
          <a:p>
            <a:r>
              <a:rPr lang="en-US" dirty="0" smtClean="0"/>
              <a:t>What is </a:t>
            </a:r>
            <a:r>
              <a:rPr lang="en-US" dirty="0" smtClean="0"/>
              <a:t>a Perceptron?</a:t>
            </a:r>
            <a:endParaRPr lang="en-US" dirty="0"/>
          </a:p>
        </p:txBody>
      </p:sp>
      <p:pic>
        <p:nvPicPr>
          <p:cNvPr id="12290" name="Picture 2" descr="Understanding the Perceptron - Bobby W. Lindsey"/>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322551" y="1090863"/>
            <a:ext cx="4158749" cy="207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965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660101"/>
            <a:ext cx="11193379" cy="4351338"/>
          </a:xfrm>
        </p:spPr>
        <p:txBody>
          <a:bodyPr>
            <a:noAutofit/>
          </a:bodyPr>
          <a:lstStyle/>
          <a:p>
            <a:endParaRPr lang="en-US" sz="2000" dirty="0"/>
          </a:p>
        </p:txBody>
      </p:sp>
      <p:sp>
        <p:nvSpPr>
          <p:cNvPr id="3" name="Title 2"/>
          <p:cNvSpPr>
            <a:spLocks noGrp="1"/>
          </p:cNvSpPr>
          <p:nvPr>
            <p:ph type="title"/>
          </p:nvPr>
        </p:nvSpPr>
        <p:spPr/>
        <p:txBody>
          <a:bodyPr/>
          <a:lstStyle/>
          <a:p>
            <a:r>
              <a:rPr lang="en-US" dirty="0" smtClean="0"/>
              <a:t>The Artificial Intelligence </a:t>
            </a:r>
            <a:r>
              <a:rPr lang="en-US" dirty="0" smtClean="0"/>
              <a:t>Perceptron </a:t>
            </a:r>
            <a:endParaRPr lang="en-US" dirty="0"/>
          </a:p>
        </p:txBody>
      </p:sp>
      <p:pic>
        <p:nvPicPr>
          <p:cNvPr id="12290" name="Picture 2" descr="Understanding the Perceptron - Bobby W. Lindsey"/>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79225" y="2796082"/>
            <a:ext cx="4158749" cy="2079375"/>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Single Layer Perceptron in TensorFlow - Javatpoi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199" y="2140269"/>
            <a:ext cx="5651667" cy="33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4836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dirty="0"/>
              <a:t>Single-Layer Perceptron</a:t>
            </a:r>
            <a:r>
              <a:rPr lang="en-US" b="1" dirty="0" smtClean="0"/>
              <a:t>:</a:t>
            </a:r>
          </a:p>
          <a:p>
            <a:r>
              <a:rPr lang="en-US" dirty="0" smtClean="0"/>
              <a:t>This </a:t>
            </a:r>
            <a:r>
              <a:rPr lang="en-US" dirty="0"/>
              <a:t>variant of perceptron is restricted to learning linearly separable patterns, making it suitable for tasks where data can be divided into distinct categories using a straight line.</a:t>
            </a:r>
          </a:p>
          <a:p>
            <a:endParaRPr lang="en-US" dirty="0"/>
          </a:p>
          <a:p>
            <a:r>
              <a:rPr lang="en-US" b="1" dirty="0"/>
              <a:t>Multilayer Perceptron: </a:t>
            </a:r>
            <a:r>
              <a:rPr lang="en-US" dirty="0"/>
              <a:t>Multilayer </a:t>
            </a:r>
            <a:r>
              <a:rPr lang="en-US" dirty="0" err="1"/>
              <a:t>perceptrons</a:t>
            </a:r>
            <a:r>
              <a:rPr lang="en-US" dirty="0"/>
              <a:t> exhibit superior processing abilities due to their composition of two or more layers, enabling them to effectively manage more </a:t>
            </a:r>
            <a:r>
              <a:rPr lang="en-US" dirty="0" smtClean="0"/>
              <a:t>complex </a:t>
            </a:r>
            <a:r>
              <a:rPr lang="en-US" dirty="0"/>
              <a:t>patterns and relationships present in the data.</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3" name="Title 2"/>
          <p:cNvSpPr>
            <a:spLocks noGrp="1"/>
          </p:cNvSpPr>
          <p:nvPr>
            <p:ph type="title"/>
          </p:nvPr>
        </p:nvSpPr>
        <p:spPr/>
        <p:txBody>
          <a:bodyPr/>
          <a:lstStyle/>
          <a:p>
            <a:r>
              <a:rPr lang="en-US" dirty="0"/>
              <a:t>Types of </a:t>
            </a:r>
            <a:r>
              <a:rPr lang="en-US" dirty="0" smtClean="0"/>
              <a:t>Perceptron</a:t>
            </a:r>
            <a:endParaRPr lang="en-US" dirty="0"/>
          </a:p>
        </p:txBody>
      </p:sp>
    </p:spTree>
    <p:extLst>
      <p:ext uri="{BB962C8B-B14F-4D97-AF65-F5344CB8AC3E}">
        <p14:creationId xmlns:p14="http://schemas.microsoft.com/office/powerpoint/2010/main" val="18640629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Types of </a:t>
            </a:r>
            <a:r>
              <a:rPr lang="en-US" dirty="0" smtClean="0"/>
              <a:t>Perceptron</a:t>
            </a:r>
            <a:endParaRPr lang="en-US" dirty="0"/>
          </a:p>
        </p:txBody>
      </p:sp>
      <p:sp>
        <p:nvSpPr>
          <p:cNvPr id="4" name="Content Placeholder 3"/>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1173329" y="1839489"/>
            <a:ext cx="9877425" cy="4171950"/>
          </a:xfrm>
          <a:prstGeom prst="rect">
            <a:avLst/>
          </a:prstGeom>
        </p:spPr>
      </p:pic>
    </p:spTree>
    <p:extLst>
      <p:ext uri="{BB962C8B-B14F-4D97-AF65-F5344CB8AC3E}">
        <p14:creationId xmlns:p14="http://schemas.microsoft.com/office/powerpoint/2010/main" val="13457634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The Artificial Intelligence </a:t>
            </a:r>
            <a:r>
              <a:rPr lang="en-US" dirty="0" smtClean="0"/>
              <a:t>Perceptron </a:t>
            </a:r>
            <a:endParaRPr lang="en-US" dirty="0"/>
          </a:p>
        </p:txBody>
      </p:sp>
      <p:pic>
        <p:nvPicPr>
          <p:cNvPr id="16386" name="Picture 2" descr="https://miro.medium.com/v2/resize:fit:1050/1*Fyapb-JRFJ-VtnLYLLXCwg.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35879" y="1756778"/>
            <a:ext cx="9188505" cy="435133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700386" y="6108116"/>
            <a:ext cx="2267026" cy="646331"/>
          </a:xfrm>
          <a:prstGeom prst="rect">
            <a:avLst/>
          </a:prstGeom>
        </p:spPr>
        <p:txBody>
          <a:bodyPr wrap="square">
            <a:spAutoFit/>
          </a:bodyPr>
          <a:lstStyle/>
          <a:p>
            <a:r>
              <a:rPr lang="en-US" dirty="0" smtClean="0"/>
              <a:t>Source: </a:t>
            </a:r>
            <a:r>
              <a:rPr lang="en-US" dirty="0" smtClean="0">
                <a:hlinkClick r:id="rId4"/>
              </a:rPr>
              <a:t>towardsdatascience</a:t>
            </a:r>
            <a:endParaRPr lang="en-US" dirty="0"/>
          </a:p>
        </p:txBody>
      </p:sp>
    </p:spTree>
    <p:extLst>
      <p:ext uri="{BB962C8B-B14F-4D97-AF65-F5344CB8AC3E}">
        <p14:creationId xmlns:p14="http://schemas.microsoft.com/office/powerpoint/2010/main" val="3419995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558501"/>
            <a:ext cx="11023600" cy="4351338"/>
          </a:xfrm>
        </p:spPr>
        <p:txBody>
          <a:bodyPr>
            <a:noAutofit/>
          </a:bodyPr>
          <a:lstStyle/>
          <a:p>
            <a:r>
              <a:rPr lang="en-US" b="1" dirty="0"/>
              <a:t>Input Nodes or Input </a:t>
            </a:r>
            <a:r>
              <a:rPr lang="en-US" b="1" dirty="0" smtClean="0"/>
              <a:t>Layer</a:t>
            </a:r>
          </a:p>
          <a:p>
            <a:pPr lvl="1"/>
            <a:r>
              <a:rPr lang="en-US" sz="2800" dirty="0"/>
              <a:t>input </a:t>
            </a:r>
            <a:r>
              <a:rPr lang="en-US" sz="2800" dirty="0" smtClean="0"/>
              <a:t>features (characteristics, or attributes)</a:t>
            </a:r>
            <a:endParaRPr lang="en-US" sz="2800" b="1" dirty="0"/>
          </a:p>
          <a:p>
            <a:r>
              <a:rPr lang="en-US" b="1" dirty="0"/>
              <a:t>Wight and Bias:</a:t>
            </a:r>
            <a:endParaRPr lang="en-US" dirty="0"/>
          </a:p>
          <a:p>
            <a:pPr lvl="1"/>
            <a:r>
              <a:rPr lang="en-US" sz="2800" dirty="0"/>
              <a:t>Weight parameter </a:t>
            </a:r>
            <a:r>
              <a:rPr lang="en-US" sz="2800" dirty="0" smtClean="0"/>
              <a:t>represents the importance of the feature.</a:t>
            </a:r>
          </a:p>
          <a:p>
            <a:pPr lvl="1"/>
            <a:r>
              <a:rPr lang="en-US" sz="2800" dirty="0" smtClean="0"/>
              <a:t>These </a:t>
            </a:r>
            <a:r>
              <a:rPr lang="en-US" sz="2800" dirty="0"/>
              <a:t>weights are adjusted to learn the optimal values.</a:t>
            </a:r>
            <a:endParaRPr lang="en-US" sz="2800" dirty="0" smtClean="0"/>
          </a:p>
          <a:p>
            <a:pPr lvl="1"/>
            <a:r>
              <a:rPr lang="en-US" sz="2800" dirty="0"/>
              <a:t>Bias can be considered as the line of intercept in a linear equation</a:t>
            </a:r>
            <a:r>
              <a:rPr lang="en-US" sz="2800" dirty="0" smtClean="0"/>
              <a:t>.</a:t>
            </a:r>
          </a:p>
          <a:p>
            <a:r>
              <a:rPr lang="en-US" b="1" dirty="0"/>
              <a:t>Summation </a:t>
            </a:r>
            <a:r>
              <a:rPr lang="en-US" b="1" dirty="0" smtClean="0"/>
              <a:t>Function</a:t>
            </a:r>
          </a:p>
          <a:p>
            <a:pPr lvl="1"/>
            <a:r>
              <a:rPr lang="en-US" sz="2800" dirty="0"/>
              <a:t>The perceptron calculates the weighted sum of its inputs using the summation function. </a:t>
            </a:r>
            <a:endParaRPr lang="en-US" sz="2800" dirty="0" smtClean="0"/>
          </a:p>
          <a:p>
            <a:pPr lvl="1"/>
            <a:r>
              <a:rPr lang="en-US" sz="2800" dirty="0" smtClean="0"/>
              <a:t>The </a:t>
            </a:r>
            <a:r>
              <a:rPr lang="en-US" sz="2800" dirty="0"/>
              <a:t>summation function combines the inputs with their respective weights to produce a weighted sum.</a:t>
            </a:r>
            <a:endParaRPr lang="en-US" sz="2800" dirty="0"/>
          </a:p>
        </p:txBody>
      </p:sp>
      <p:sp>
        <p:nvSpPr>
          <p:cNvPr id="3" name="Title 2"/>
          <p:cNvSpPr>
            <a:spLocks noGrp="1"/>
          </p:cNvSpPr>
          <p:nvPr>
            <p:ph type="title"/>
          </p:nvPr>
        </p:nvSpPr>
        <p:spPr/>
        <p:txBody>
          <a:bodyPr>
            <a:normAutofit/>
          </a:bodyPr>
          <a:lstStyle/>
          <a:p>
            <a:pPr fontAlgn="base"/>
            <a:r>
              <a:rPr lang="en-US" dirty="0"/>
              <a:t>Basic Components of Perceptron</a:t>
            </a:r>
          </a:p>
        </p:txBody>
      </p:sp>
    </p:spTree>
    <p:extLst>
      <p:ext uri="{BB962C8B-B14F-4D97-AF65-F5344CB8AC3E}">
        <p14:creationId xmlns:p14="http://schemas.microsoft.com/office/powerpoint/2010/main" val="39426581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8758" y="1558501"/>
            <a:ext cx="11903242" cy="4351338"/>
          </a:xfrm>
        </p:spPr>
        <p:txBody>
          <a:bodyPr>
            <a:noAutofit/>
          </a:bodyPr>
          <a:lstStyle/>
          <a:p>
            <a:r>
              <a:rPr lang="en-US" b="1" dirty="0"/>
              <a:t>Activation Function </a:t>
            </a:r>
            <a:endParaRPr lang="en-US" b="1" dirty="0" smtClean="0"/>
          </a:p>
          <a:p>
            <a:pPr lvl="1"/>
            <a:r>
              <a:rPr lang="en-US" sz="2800" dirty="0"/>
              <a:t>take the summed values as input and compare with the threshold and provide the output as 0 or 1. </a:t>
            </a:r>
            <a:endParaRPr lang="en-US" sz="2800" b="1" dirty="0" smtClean="0"/>
          </a:p>
          <a:p>
            <a:r>
              <a:rPr lang="en-US" b="1" dirty="0"/>
              <a:t>Output</a:t>
            </a:r>
            <a:endParaRPr lang="en-US" b="1" dirty="0" smtClean="0"/>
          </a:p>
          <a:p>
            <a:pPr lvl="1"/>
            <a:r>
              <a:rPr lang="en-US" sz="2800" dirty="0"/>
              <a:t>The final output of the perceptron, is determined by the activation function’s </a:t>
            </a:r>
            <a:r>
              <a:rPr lang="en-US" sz="2800" dirty="0" smtClean="0"/>
              <a:t>result.</a:t>
            </a:r>
            <a:endParaRPr lang="en-US" sz="2800" dirty="0"/>
          </a:p>
          <a:p>
            <a:r>
              <a:rPr lang="en-US" b="1" dirty="0"/>
              <a:t>Learning Algorithm (Weight Update Rule</a:t>
            </a:r>
            <a:r>
              <a:rPr lang="en-US" b="1" dirty="0" smtClean="0"/>
              <a:t>)</a:t>
            </a:r>
          </a:p>
          <a:p>
            <a:pPr lvl="1"/>
            <a:r>
              <a:rPr lang="en-US" sz="2800" dirty="0"/>
              <a:t>Throughout the training process, the perceptron undergoes learning by modifying its weights and bias, guided by a designated learning algorithm.</a:t>
            </a:r>
          </a:p>
          <a:p>
            <a:pPr lvl="1"/>
            <a:r>
              <a:rPr lang="en-US" sz="2800" dirty="0"/>
              <a:t>One prevalent method is the perceptron learning algorithm, which iteratively adjusts the weights in response to the disparity between the predicted output and the actual output</a:t>
            </a:r>
            <a:r>
              <a:rPr lang="en-US" sz="2800" dirty="0" smtClean="0"/>
              <a:t>.</a:t>
            </a:r>
            <a:endParaRPr lang="en-US" sz="2800" dirty="0"/>
          </a:p>
        </p:txBody>
      </p:sp>
      <p:sp>
        <p:nvSpPr>
          <p:cNvPr id="3" name="Title 2"/>
          <p:cNvSpPr>
            <a:spLocks noGrp="1"/>
          </p:cNvSpPr>
          <p:nvPr>
            <p:ph type="title"/>
          </p:nvPr>
        </p:nvSpPr>
        <p:spPr/>
        <p:txBody>
          <a:bodyPr>
            <a:normAutofit/>
          </a:bodyPr>
          <a:lstStyle/>
          <a:p>
            <a:pPr fontAlgn="base"/>
            <a:r>
              <a:rPr lang="en-US" dirty="0"/>
              <a:t>Basic Components of Perceptron</a:t>
            </a:r>
          </a:p>
        </p:txBody>
      </p:sp>
    </p:spTree>
    <p:extLst>
      <p:ext uri="{BB962C8B-B14F-4D97-AF65-F5344CB8AC3E}">
        <p14:creationId xmlns:p14="http://schemas.microsoft.com/office/powerpoint/2010/main" val="24363320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b="1" dirty="0"/>
              <a:t>Role: </a:t>
            </a:r>
            <a:r>
              <a:rPr lang="en-US" dirty="0"/>
              <a:t>Activation functions introduce non-linearity to neural networks, allowing them to model complex relationships and learn non-linear patterns in data</a:t>
            </a:r>
            <a:r>
              <a:rPr lang="en-US" dirty="0" smtClean="0"/>
              <a:t>.</a:t>
            </a:r>
          </a:p>
          <a:p>
            <a:r>
              <a:rPr lang="en-US" b="1" dirty="0"/>
              <a:t>Output Transformation: </a:t>
            </a:r>
            <a:r>
              <a:rPr lang="en-US" dirty="0"/>
              <a:t>They transform the weighted sum of inputs of a neuron into its output</a:t>
            </a:r>
            <a:r>
              <a:rPr lang="en-US" dirty="0" smtClean="0"/>
              <a:t>.</a:t>
            </a:r>
          </a:p>
          <a:p>
            <a:r>
              <a:rPr lang="en-US" b="1" dirty="0"/>
              <a:t>Types: </a:t>
            </a:r>
            <a:r>
              <a:rPr lang="en-US" dirty="0"/>
              <a:t>Common activation functions </a:t>
            </a:r>
            <a:r>
              <a:rPr lang="en-US" dirty="0" smtClean="0"/>
              <a:t>include </a:t>
            </a:r>
            <a:r>
              <a:rPr lang="en-US" dirty="0" err="1" smtClean="0"/>
              <a:t>signum</a:t>
            </a:r>
            <a:r>
              <a:rPr lang="en-US" dirty="0" smtClean="0"/>
              <a:t> function, step function, and sigmoid function, </a:t>
            </a:r>
            <a:r>
              <a:rPr lang="en-US" dirty="0" err="1"/>
              <a:t>tanh</a:t>
            </a:r>
            <a:r>
              <a:rPr lang="en-US" dirty="0"/>
              <a:t> (hyperbolic tangent), </a:t>
            </a:r>
            <a:r>
              <a:rPr lang="en-US" dirty="0" err="1"/>
              <a:t>ReLU</a:t>
            </a:r>
            <a:r>
              <a:rPr lang="en-US" dirty="0"/>
              <a:t> (Rectified Linear Unit), and </a:t>
            </a:r>
            <a:r>
              <a:rPr lang="en-US" dirty="0" err="1"/>
              <a:t>softmax</a:t>
            </a:r>
            <a:r>
              <a:rPr lang="en-US" dirty="0"/>
              <a:t>.</a:t>
            </a:r>
            <a:endParaRPr lang="en-US" dirty="0"/>
          </a:p>
          <a:p>
            <a:r>
              <a:rPr lang="en-US" b="1" dirty="0"/>
              <a:t>Selection: </a:t>
            </a:r>
            <a:r>
              <a:rPr lang="en-US" dirty="0"/>
              <a:t>The choice of activation function depends on factors such as the nature of the data, the architecture of the neural network, and the task being performed.</a:t>
            </a:r>
            <a:endParaRPr lang="en-US" dirty="0"/>
          </a:p>
        </p:txBody>
      </p:sp>
      <p:sp>
        <p:nvSpPr>
          <p:cNvPr id="3" name="Title 2"/>
          <p:cNvSpPr>
            <a:spLocks noGrp="1"/>
          </p:cNvSpPr>
          <p:nvPr>
            <p:ph type="title"/>
          </p:nvPr>
        </p:nvSpPr>
        <p:spPr/>
        <p:txBody>
          <a:bodyPr/>
          <a:lstStyle/>
          <a:p>
            <a:r>
              <a:rPr lang="en-US" dirty="0"/>
              <a:t>Activation Function</a:t>
            </a:r>
            <a:endParaRPr lang="en-US" dirty="0"/>
          </a:p>
        </p:txBody>
      </p:sp>
    </p:spTree>
    <p:extLst>
      <p:ext uri="{BB962C8B-B14F-4D97-AF65-F5344CB8AC3E}">
        <p14:creationId xmlns:p14="http://schemas.microsoft.com/office/powerpoint/2010/main" val="11947115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143253" y="1721022"/>
            <a:ext cx="6313487" cy="4229495"/>
            <a:chOff x="1143253" y="1721022"/>
            <a:chExt cx="6313487" cy="4229495"/>
          </a:xfrm>
        </p:grpSpPr>
        <p:grpSp>
          <p:nvGrpSpPr>
            <p:cNvPr id="7" name="Group 6"/>
            <p:cNvGrpSpPr/>
            <p:nvPr/>
          </p:nvGrpSpPr>
          <p:grpSpPr>
            <a:xfrm>
              <a:off x="1374943" y="1721022"/>
              <a:ext cx="6081797" cy="4229495"/>
              <a:chOff x="1214522" y="2008098"/>
              <a:chExt cx="6081797" cy="4229495"/>
            </a:xfrm>
          </p:grpSpPr>
          <p:grpSp>
            <p:nvGrpSpPr>
              <p:cNvPr id="6" name="Group 5"/>
              <p:cNvGrpSpPr/>
              <p:nvPr/>
            </p:nvGrpSpPr>
            <p:grpSpPr>
              <a:xfrm>
                <a:off x="1214522" y="2008098"/>
                <a:ext cx="6081797" cy="4229495"/>
                <a:chOff x="1214522" y="2008098"/>
                <a:chExt cx="6081797" cy="4229495"/>
              </a:xfrm>
            </p:grpSpPr>
            <p:pic>
              <p:nvPicPr>
                <p:cNvPr id="20486" name="Picture 6" descr="Graph of Signum Fun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522" y="2151367"/>
                  <a:ext cx="5705475" cy="408622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5114593" y="2008098"/>
                  <a:ext cx="2181726"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p:cNvSpPr/>
              <p:nvPr/>
            </p:nvSpPr>
            <p:spPr>
              <a:xfrm>
                <a:off x="4289760" y="4934517"/>
                <a:ext cx="2480008"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p:cNvSpPr/>
            <p:nvPr/>
          </p:nvSpPr>
          <p:spPr>
            <a:xfrm>
              <a:off x="1143253" y="1721022"/>
              <a:ext cx="3755439"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Content Placeholder 1"/>
          <p:cNvSpPr>
            <a:spLocks noGrp="1"/>
          </p:cNvSpPr>
          <p:nvPr>
            <p:ph idx="1"/>
          </p:nvPr>
        </p:nvSpPr>
        <p:spPr/>
        <p:txBody>
          <a:bodyPr>
            <a:normAutofit/>
          </a:bodyPr>
          <a:lstStyle/>
          <a:p>
            <a:r>
              <a:rPr lang="en-US" dirty="0" err="1" smtClean="0"/>
              <a:t>Signum</a:t>
            </a:r>
            <a:r>
              <a:rPr lang="en-US" dirty="0" smtClean="0"/>
              <a:t> Function</a:t>
            </a:r>
            <a:endParaRPr lang="en-US" dirty="0"/>
          </a:p>
        </p:txBody>
      </p:sp>
      <p:sp>
        <p:nvSpPr>
          <p:cNvPr id="3" name="Title 2"/>
          <p:cNvSpPr>
            <a:spLocks noGrp="1"/>
          </p:cNvSpPr>
          <p:nvPr>
            <p:ph type="title"/>
          </p:nvPr>
        </p:nvSpPr>
        <p:spPr/>
        <p:txBody>
          <a:bodyPr/>
          <a:lstStyle/>
          <a:p>
            <a:r>
              <a:rPr lang="en-US" dirty="0"/>
              <a:t>Activation Function</a:t>
            </a:r>
            <a:endParaRPr lang="en-US" dirty="0"/>
          </a:p>
        </p:txBody>
      </p:sp>
      <p:grpSp>
        <p:nvGrpSpPr>
          <p:cNvPr id="5" name="Group 4"/>
          <p:cNvGrpSpPr/>
          <p:nvPr/>
        </p:nvGrpSpPr>
        <p:grpSpPr>
          <a:xfrm>
            <a:off x="6365877" y="2720831"/>
            <a:ext cx="5330825" cy="2601829"/>
            <a:chOff x="3973596" y="1989221"/>
            <a:chExt cx="5330825" cy="2601829"/>
          </a:xfrm>
        </p:grpSpPr>
        <p:pic>
          <p:nvPicPr>
            <p:cNvPr id="20484" name="Picture 4" descr="Signum Func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3596" y="2209800"/>
              <a:ext cx="4857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122695" y="1989221"/>
              <a:ext cx="2181726"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594762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186781" y="1421420"/>
            <a:ext cx="5446294" cy="2601829"/>
            <a:chOff x="3315118" y="2143315"/>
            <a:chExt cx="5446294" cy="2601829"/>
          </a:xfrm>
        </p:grpSpPr>
        <p:grpSp>
          <p:nvGrpSpPr>
            <p:cNvPr id="5" name="Group 4"/>
            <p:cNvGrpSpPr/>
            <p:nvPr/>
          </p:nvGrpSpPr>
          <p:grpSpPr>
            <a:xfrm>
              <a:off x="3430587" y="2143315"/>
              <a:ext cx="5330825" cy="2601829"/>
              <a:chOff x="3973596" y="1989221"/>
              <a:chExt cx="5330825" cy="2601829"/>
            </a:xfrm>
          </p:grpSpPr>
          <p:pic>
            <p:nvPicPr>
              <p:cNvPr id="20484" name="Picture 4" descr="Signum Fun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3596" y="2209800"/>
                <a:ext cx="4857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122695" y="1989221"/>
                <a:ext cx="2181726"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p:cNvSpPr/>
            <p:nvPr/>
          </p:nvSpPr>
          <p:spPr>
            <a:xfrm>
              <a:off x="3315118" y="2143315"/>
              <a:ext cx="2443998"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Content Placeholder 1"/>
          <p:cNvSpPr>
            <a:spLocks noGrp="1"/>
          </p:cNvSpPr>
          <p:nvPr>
            <p:ph idx="1"/>
          </p:nvPr>
        </p:nvSpPr>
        <p:spPr/>
        <p:txBody>
          <a:bodyPr>
            <a:normAutofit/>
          </a:bodyPr>
          <a:lstStyle/>
          <a:p>
            <a:r>
              <a:rPr lang="en-US" dirty="0"/>
              <a:t>Find the output for the following values of x, using the </a:t>
            </a:r>
            <a:r>
              <a:rPr lang="en-US" dirty="0" err="1"/>
              <a:t>signum</a:t>
            </a:r>
            <a:r>
              <a:rPr lang="en-US" dirty="0"/>
              <a:t> function </a:t>
            </a:r>
            <a:endParaRPr lang="en-US" dirty="0"/>
          </a:p>
        </p:txBody>
      </p:sp>
      <p:sp>
        <p:nvSpPr>
          <p:cNvPr id="3" name="Title 2"/>
          <p:cNvSpPr>
            <a:spLocks noGrp="1"/>
          </p:cNvSpPr>
          <p:nvPr>
            <p:ph type="title"/>
          </p:nvPr>
        </p:nvSpPr>
        <p:spPr/>
        <p:txBody>
          <a:bodyPr/>
          <a:lstStyle/>
          <a:p>
            <a:r>
              <a:rPr lang="en-US" dirty="0"/>
              <a:t>Activation Function</a:t>
            </a:r>
            <a:endParaRPr lang="en-US" dirty="0"/>
          </a:p>
        </p:txBody>
      </p:sp>
      <p:sp>
        <p:nvSpPr>
          <p:cNvPr id="12" name="Rectangle 11"/>
          <p:cNvSpPr/>
          <p:nvPr/>
        </p:nvSpPr>
        <p:spPr>
          <a:xfrm>
            <a:off x="1122301" y="4241986"/>
            <a:ext cx="4739054" cy="400110"/>
          </a:xfrm>
          <a:prstGeom prst="rect">
            <a:avLst/>
          </a:prstGeom>
        </p:spPr>
        <p:txBody>
          <a:bodyPr wrap="none">
            <a:spAutoFit/>
          </a:bodyPr>
          <a:lstStyle/>
          <a:p>
            <a:r>
              <a:rPr lang="en-US" sz="2000" b="1" dirty="0">
                <a:ln w="0"/>
                <a:solidFill>
                  <a:schemeClr val="accent1"/>
                </a:solidFill>
                <a:effectLst>
                  <a:outerShdw blurRad="38100" dist="25400" dir="5400000" algn="ctr" rotWithShape="0">
                    <a:srgbClr val="6E747A">
                      <a:alpha val="43000"/>
                    </a:srgbClr>
                  </a:outerShdw>
                </a:effectLst>
                <a:latin typeface="Untitled Sans"/>
              </a:rPr>
              <a:t>x = {</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4.05, 17.60, </a:t>
            </a:r>
            <a:r>
              <a:rPr lang="en-US" sz="2000" b="1" dirty="0">
                <a:ln w="0"/>
                <a:solidFill>
                  <a:schemeClr val="accent1"/>
                </a:solidFill>
                <a:effectLst>
                  <a:outerShdw blurRad="38100" dist="25400" dir="5400000" algn="ctr" rotWithShape="0">
                    <a:srgbClr val="6E747A">
                      <a:alpha val="43000"/>
                    </a:srgbClr>
                  </a:outerShdw>
                </a:effectLst>
                <a:latin typeface="Untitled Sans"/>
              </a:rPr>
              <a:t>0, </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-11</a:t>
            </a:r>
            <a:r>
              <a:rPr lang="en-US" sz="2000" b="1" dirty="0">
                <a:ln w="0"/>
                <a:solidFill>
                  <a:schemeClr val="accent1"/>
                </a:solidFill>
                <a:effectLst>
                  <a:outerShdw blurRad="38100" dist="25400" dir="5400000" algn="ctr" rotWithShape="0">
                    <a:srgbClr val="6E747A">
                      <a:alpha val="43000"/>
                    </a:srgbClr>
                  </a:outerShdw>
                </a:effectLst>
                <a:latin typeface="Untitled Sans"/>
              </a:rPr>
              <a:t>, 9</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.2</a:t>
            </a:r>
            <a:r>
              <a:rPr lang="en-US" sz="2000" b="1" dirty="0">
                <a:ln w="0"/>
                <a:solidFill>
                  <a:schemeClr val="accent1"/>
                </a:solidFill>
                <a:effectLst>
                  <a:outerShdw blurRad="38100" dist="25400" dir="5400000" algn="ctr" rotWithShape="0">
                    <a:srgbClr val="6E747A">
                      <a:alpha val="43000"/>
                    </a:srgbClr>
                  </a:outerShdw>
                </a:effectLst>
                <a:latin typeface="Untitled Sans"/>
              </a:rPr>
              <a:t>, </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3.99, -7.10</a:t>
            </a:r>
            <a:r>
              <a:rPr lang="en-US" sz="2000" b="1" dirty="0">
                <a:ln w="0"/>
                <a:solidFill>
                  <a:schemeClr val="accent1"/>
                </a:solidFill>
                <a:effectLst>
                  <a:outerShdw blurRad="38100" dist="25400" dir="5400000" algn="ctr" rotWithShape="0">
                    <a:srgbClr val="6E747A">
                      <a:alpha val="43000"/>
                    </a:srgbClr>
                  </a:outerShdw>
                </a:effectLst>
                <a:latin typeface="Untitled Sans"/>
              </a:rPr>
              <a:t>}</a:t>
            </a:r>
            <a:endParaRPr lang="en-US" sz="2000" b="1" dirty="0">
              <a:ln w="0"/>
              <a:solidFill>
                <a:schemeClr val="accent1"/>
              </a:solidFill>
              <a:effectLst>
                <a:outerShdw blurRad="38100" dist="25400" dir="5400000" algn="ctr" rotWithShape="0">
                  <a:srgbClr val="6E747A">
                    <a:alpha val="43000"/>
                  </a:srgbClr>
                </a:outerShdw>
              </a:effectLst>
            </a:endParaRPr>
          </a:p>
        </p:txBody>
      </p:sp>
      <p:sp>
        <p:nvSpPr>
          <p:cNvPr id="17" name="Rectangle 16"/>
          <p:cNvSpPr/>
          <p:nvPr/>
        </p:nvSpPr>
        <p:spPr>
          <a:xfrm>
            <a:off x="1122301" y="5063601"/>
            <a:ext cx="4124847" cy="400110"/>
          </a:xfrm>
          <a:prstGeom prst="rect">
            <a:avLst/>
          </a:prstGeom>
        </p:spPr>
        <p:txBody>
          <a:bodyPr wrap="none">
            <a:spAutoFit/>
          </a:bodyPr>
          <a:lstStyle/>
          <a:p>
            <a:r>
              <a:rPr lang="en-US" sz="2000" b="1" dirty="0" smtClean="0">
                <a:ln w="0"/>
                <a:solidFill>
                  <a:schemeClr val="accent1"/>
                </a:solidFill>
                <a:effectLst>
                  <a:outerShdw blurRad="38100" dist="25400" dir="5400000" algn="ctr" rotWithShape="0">
                    <a:srgbClr val="6E747A">
                      <a:alpha val="43000"/>
                    </a:srgbClr>
                  </a:outerShdw>
                </a:effectLst>
                <a:latin typeface="Untitled Sans"/>
              </a:rPr>
              <a:t>Output </a:t>
            </a:r>
            <a:r>
              <a:rPr lang="en-US" sz="2000" b="1" dirty="0">
                <a:ln w="0"/>
                <a:solidFill>
                  <a:schemeClr val="accent1"/>
                </a:solidFill>
                <a:effectLst>
                  <a:outerShdw blurRad="38100" dist="25400" dir="5400000" algn="ctr" rotWithShape="0">
                    <a:srgbClr val="6E747A">
                      <a:alpha val="43000"/>
                    </a:srgbClr>
                  </a:outerShdw>
                </a:effectLst>
                <a:latin typeface="Untitled Sans"/>
              </a:rPr>
              <a:t>= </a:t>
            </a:r>
            <a:r>
              <a:rPr lang="en-US" sz="2000" b="1" dirty="0" smtClean="0">
                <a:ln w="0"/>
                <a:solidFill>
                  <a:srgbClr val="FF0000"/>
                </a:solidFill>
                <a:effectLst>
                  <a:outerShdw blurRad="38100" dist="25400" dir="5400000" algn="ctr" rotWithShape="0">
                    <a:srgbClr val="6E747A">
                      <a:alpha val="43000"/>
                    </a:srgbClr>
                  </a:outerShdw>
                </a:effectLst>
                <a:latin typeface="Untitled Sans"/>
              </a:rPr>
              <a:t>{+1, +1, </a:t>
            </a:r>
            <a:r>
              <a:rPr lang="en-US" sz="2000" b="1" dirty="0">
                <a:ln w="0"/>
                <a:solidFill>
                  <a:srgbClr val="FF0000"/>
                </a:solidFill>
                <a:effectLst>
                  <a:outerShdw blurRad="38100" dist="25400" dir="5400000" algn="ctr" rotWithShape="0">
                    <a:srgbClr val="6E747A">
                      <a:alpha val="43000"/>
                    </a:srgbClr>
                  </a:outerShdw>
                </a:effectLst>
                <a:latin typeface="Untitled Sans"/>
              </a:rPr>
              <a:t>0, </a:t>
            </a:r>
            <a:r>
              <a:rPr lang="en-US" sz="2000" b="1" dirty="0" smtClean="0">
                <a:ln w="0"/>
                <a:solidFill>
                  <a:srgbClr val="FF0000"/>
                </a:solidFill>
                <a:effectLst>
                  <a:outerShdw blurRad="38100" dist="25400" dir="5400000" algn="ctr" rotWithShape="0">
                    <a:srgbClr val="6E747A">
                      <a:alpha val="43000"/>
                    </a:srgbClr>
                  </a:outerShdw>
                </a:effectLst>
                <a:latin typeface="Untitled Sans"/>
              </a:rPr>
              <a:t>-1, +1, +1, -1}</a:t>
            </a:r>
            <a:endParaRPr lang="en-US" sz="2000" b="1" dirty="0">
              <a:ln w="0"/>
              <a:solidFill>
                <a:srgbClr val="FF000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8213414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0"/>
            <a:ext cx="11353800" cy="1227479"/>
          </a:xfrm>
        </p:spPr>
        <p:txBody>
          <a:bodyPr>
            <a:normAutofit fontScale="77500" lnSpcReduction="20000"/>
          </a:bodyPr>
          <a:lstStyle/>
          <a:p>
            <a:r>
              <a:rPr lang="en-US" dirty="0"/>
              <a:t> the </a:t>
            </a:r>
            <a:r>
              <a:rPr lang="en-US" b="1" dirty="0"/>
              <a:t>Sigmoid Function</a:t>
            </a:r>
            <a:r>
              <a:rPr lang="en-US" dirty="0"/>
              <a:t> returns a value between 1 and 0, this is too powerful for Binary Classification Problems</a:t>
            </a:r>
            <a:r>
              <a:rPr lang="en-US" dirty="0" smtClean="0"/>
              <a:t>.</a:t>
            </a:r>
          </a:p>
          <a:p>
            <a:r>
              <a:rPr lang="en-US" dirty="0"/>
              <a:t>It maps any input value into a range between 0 and 1, providing a way to normalize or ‘squash’ numbers.</a:t>
            </a:r>
            <a:endParaRPr lang="en-US" dirty="0"/>
          </a:p>
        </p:txBody>
      </p:sp>
      <p:sp>
        <p:nvSpPr>
          <p:cNvPr id="3" name="Title 2"/>
          <p:cNvSpPr>
            <a:spLocks noGrp="1"/>
          </p:cNvSpPr>
          <p:nvPr>
            <p:ph type="title"/>
          </p:nvPr>
        </p:nvSpPr>
        <p:spPr/>
        <p:txBody>
          <a:bodyPr/>
          <a:lstStyle/>
          <a:p>
            <a:r>
              <a:rPr lang="en-US" dirty="0"/>
              <a:t>Activation Function</a:t>
            </a:r>
            <a:endParaRPr lang="en-US" dirty="0"/>
          </a:p>
        </p:txBody>
      </p:sp>
      <p:pic>
        <p:nvPicPr>
          <p:cNvPr id="21506" name="Picture 2" descr="Sigmoid Function Explained in Less than 5 Minutes | by Gabriel Mayers |  Medi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6963" y="2887579"/>
            <a:ext cx="6518967" cy="282750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51985" y="5532113"/>
            <a:ext cx="7023636" cy="646331"/>
          </a:xfrm>
          <a:prstGeom prst="rect">
            <a:avLst/>
          </a:prstGeom>
        </p:spPr>
        <p:txBody>
          <a:bodyPr wrap="square">
            <a:spAutoFit/>
          </a:bodyPr>
          <a:lstStyle/>
          <a:p>
            <a:pPr>
              <a:buFont typeface="Arial" panose="020B0604020202020204" pitchFamily="34" charset="0"/>
              <a:buChar char="•"/>
            </a:pPr>
            <a:r>
              <a:rPr lang="en-US" b="1" i="1" dirty="0">
                <a:solidFill>
                  <a:srgbClr val="242424"/>
                </a:solidFill>
                <a:latin typeface="source-serif-pro"/>
              </a:rPr>
              <a:t>e:</a:t>
            </a:r>
            <a:r>
              <a:rPr lang="en-US" dirty="0">
                <a:solidFill>
                  <a:srgbClr val="242424"/>
                </a:solidFill>
                <a:latin typeface="source-serif-pro"/>
              </a:rPr>
              <a:t> Is the </a:t>
            </a:r>
            <a:r>
              <a:rPr lang="en-US" u="sng" dirty="0">
                <a:solidFill>
                  <a:srgbClr val="242424"/>
                </a:solidFill>
                <a:latin typeface="source-serif-pro"/>
              </a:rPr>
              <a:t>Number of Euler</a:t>
            </a:r>
            <a:endParaRPr lang="en-US" dirty="0">
              <a:solidFill>
                <a:srgbClr val="242424"/>
              </a:solidFill>
              <a:latin typeface="source-serif-pro"/>
            </a:endParaRPr>
          </a:p>
          <a:p>
            <a:pPr>
              <a:buFont typeface="Arial" panose="020B0604020202020204" pitchFamily="34" charset="0"/>
              <a:buChar char="•"/>
            </a:pPr>
            <a:r>
              <a:rPr lang="en-US" b="1" i="1" dirty="0">
                <a:solidFill>
                  <a:srgbClr val="242424"/>
                </a:solidFill>
                <a:latin typeface="source-serif-pro"/>
              </a:rPr>
              <a:t>x:</a:t>
            </a:r>
            <a:r>
              <a:rPr lang="en-US" dirty="0">
                <a:solidFill>
                  <a:srgbClr val="242424"/>
                </a:solidFill>
                <a:latin typeface="source-serif-pro"/>
              </a:rPr>
              <a:t> Can be the output of your </a:t>
            </a:r>
            <a:r>
              <a:rPr lang="en-US" dirty="0" smtClean="0">
                <a:solidFill>
                  <a:srgbClr val="242424"/>
                </a:solidFill>
                <a:latin typeface="source-serif-pro"/>
              </a:rPr>
              <a:t>perceptron (</a:t>
            </a:r>
            <a:r>
              <a:rPr lang="en-US" b="1" i="1" dirty="0" smtClean="0">
                <a:solidFill>
                  <a:srgbClr val="242424"/>
                </a:solidFill>
                <a:latin typeface="source-serif-pro"/>
              </a:rPr>
              <a:t>Neural Network)</a:t>
            </a:r>
            <a:endParaRPr lang="en-US" b="0" i="0" dirty="0">
              <a:solidFill>
                <a:srgbClr val="242424"/>
              </a:solidFill>
              <a:effectLst/>
              <a:latin typeface="source-serif-pro"/>
            </a:endParaRPr>
          </a:p>
        </p:txBody>
      </p:sp>
    </p:spTree>
    <p:extLst>
      <p:ext uri="{BB962C8B-B14F-4D97-AF65-F5344CB8AC3E}">
        <p14:creationId xmlns:p14="http://schemas.microsoft.com/office/powerpoint/2010/main" val="39234233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0"/>
            <a:ext cx="11353800" cy="1227479"/>
          </a:xfrm>
        </p:spPr>
        <p:txBody>
          <a:bodyPr>
            <a:normAutofit/>
          </a:bodyPr>
          <a:lstStyle/>
          <a:p>
            <a:r>
              <a:rPr lang="en-US" dirty="0"/>
              <a:t>For example, suppose the relevant input to a </a:t>
            </a:r>
            <a:r>
              <a:rPr lang="en-US" dirty="0" smtClean="0"/>
              <a:t>perceptron (neuron) </a:t>
            </a:r>
            <a:r>
              <a:rPr lang="en-US" dirty="0"/>
              <a:t>consists of the following:</a:t>
            </a:r>
            <a:endParaRPr lang="en-US" dirty="0"/>
          </a:p>
        </p:txBody>
      </p:sp>
      <p:sp>
        <p:nvSpPr>
          <p:cNvPr id="3" name="Title 2"/>
          <p:cNvSpPr>
            <a:spLocks noGrp="1"/>
          </p:cNvSpPr>
          <p:nvPr>
            <p:ph type="title"/>
          </p:nvPr>
        </p:nvSpPr>
        <p:spPr/>
        <p:txBody>
          <a:bodyPr/>
          <a:lstStyle/>
          <a:p>
            <a:r>
              <a:rPr lang="en-US" dirty="0"/>
              <a:t>Activation Function</a:t>
            </a:r>
            <a:endParaRPr lang="en-US" dirty="0"/>
          </a:p>
        </p:txBody>
      </p:sp>
      <p:sp>
        <p:nvSpPr>
          <p:cNvPr id="4" name="Rectangle 3"/>
          <p:cNvSpPr/>
          <p:nvPr/>
        </p:nvSpPr>
        <p:spPr>
          <a:xfrm>
            <a:off x="8855241" y="2287414"/>
            <a:ext cx="6096000" cy="1200329"/>
          </a:xfrm>
          <a:prstGeom prst="rect">
            <a:avLst/>
          </a:prstGeom>
        </p:spPr>
        <p:txBody>
          <a:bodyPr>
            <a:spAutoFit/>
          </a:bodyPr>
          <a:lstStyle/>
          <a:p>
            <a:r>
              <a:rPr lang="en-US" dirty="0"/>
              <a:t>input value	input weight</a:t>
            </a:r>
          </a:p>
          <a:p>
            <a:r>
              <a:rPr lang="en-US" dirty="0"/>
              <a:t>2	</a:t>
            </a:r>
            <a:r>
              <a:rPr lang="en-US" dirty="0" smtClean="0"/>
              <a:t>	-</a:t>
            </a:r>
            <a:r>
              <a:rPr lang="en-US" dirty="0"/>
              <a:t>1.3</a:t>
            </a:r>
          </a:p>
          <a:p>
            <a:r>
              <a:rPr lang="en-US" dirty="0"/>
              <a:t>-1	</a:t>
            </a:r>
            <a:r>
              <a:rPr lang="en-US" dirty="0" smtClean="0"/>
              <a:t>	0.6</a:t>
            </a:r>
            <a:endParaRPr lang="en-US" dirty="0"/>
          </a:p>
          <a:p>
            <a:r>
              <a:rPr lang="en-US" dirty="0"/>
              <a:t>3	</a:t>
            </a:r>
            <a:r>
              <a:rPr lang="en-US" dirty="0" smtClean="0"/>
              <a:t>	0.4</a:t>
            </a:r>
            <a:endParaRPr lang="en-US" dirty="0"/>
          </a:p>
        </p:txBody>
      </p:sp>
      <p:pic>
        <p:nvPicPr>
          <p:cNvPr id="23554" name="Picture 2" descr="An input layer with three features passing three feature values and&#10;          three weights to a neuron in a hidden layer. The hidden layer&#10;          calculates the raw value (-2.0), and then passes the raw value to&#10;          the activation function. The activation function calculates the&#10;          sigmoid of the raw value and passes the result (0.12) to the next&#10;          layer of the neural net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7999" y="2630906"/>
            <a:ext cx="7617242" cy="40555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855241" y="6211669"/>
            <a:ext cx="3336759" cy="646331"/>
          </a:xfrm>
          <a:prstGeom prst="rect">
            <a:avLst/>
          </a:prstGeom>
          <a:noFill/>
        </p:spPr>
        <p:txBody>
          <a:bodyPr wrap="square" rtlCol="0">
            <a:spAutoFit/>
          </a:bodyPr>
          <a:lstStyle/>
          <a:p>
            <a:r>
              <a:rPr lang="en-US" dirty="0" smtClean="0"/>
              <a:t>Source: </a:t>
            </a:r>
            <a:r>
              <a:rPr lang="en-US" dirty="0" smtClean="0">
                <a:hlinkClick r:id="rId4"/>
              </a:rPr>
              <a:t>GoogleDevelopers</a:t>
            </a:r>
            <a:endParaRPr lang="en-US" dirty="0" smtClean="0"/>
          </a:p>
          <a:p>
            <a:endParaRPr lang="en-US" dirty="0"/>
          </a:p>
        </p:txBody>
      </p:sp>
    </p:spTree>
    <p:extLst>
      <p:ext uri="{BB962C8B-B14F-4D97-AF65-F5344CB8AC3E}">
        <p14:creationId xmlns:p14="http://schemas.microsoft.com/office/powerpoint/2010/main" val="101902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556293" y="3641558"/>
            <a:ext cx="8535296" cy="2921871"/>
            <a:chOff x="2556293" y="3641558"/>
            <a:chExt cx="8535296" cy="2921871"/>
          </a:xfrm>
        </p:grpSpPr>
        <p:pic>
          <p:nvPicPr>
            <p:cNvPr id="24578" name="Picture 2" descr="Obraz na płótnie Calculate the speed of the car. Speed formula in physics.  Speed, distance 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6293" y="3641558"/>
              <a:ext cx="6218740" cy="29218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072959" y="4010525"/>
              <a:ext cx="2018630" cy="369332"/>
            </a:xfrm>
            <a:prstGeom prst="rect">
              <a:avLst/>
            </a:prstGeom>
          </p:spPr>
          <p:txBody>
            <a:bodyPr wrap="none">
              <a:spAutoFit/>
            </a:bodyPr>
            <a:lstStyle/>
            <a:p>
              <a:r>
                <a:rPr lang="en-US" b="1" dirty="0">
                  <a:ln w="0"/>
                  <a:effectLst>
                    <a:outerShdw blurRad="38100" dist="19050" dir="2700000" algn="tl" rotWithShape="0">
                      <a:schemeClr val="dk1">
                        <a:alpha val="40000"/>
                      </a:schemeClr>
                    </a:outerShdw>
                  </a:effectLst>
                </a:rPr>
                <a:t>Linear relationship </a:t>
              </a:r>
            </a:p>
          </p:txBody>
        </p:sp>
        <p:sp>
          <p:nvSpPr>
            <p:cNvPr id="5" name="U-Turn Arrow 4"/>
            <p:cNvSpPr/>
            <p:nvPr/>
          </p:nvSpPr>
          <p:spPr>
            <a:xfrm rot="11252401">
              <a:off x="6296648" y="4193468"/>
              <a:ext cx="2848378" cy="910747"/>
            </a:xfrm>
            <a:prstGeom prst="uturnArrow">
              <a:avLst>
                <a:gd name="adj1" fmla="val 8892"/>
                <a:gd name="adj2" fmla="val 20063"/>
                <a:gd name="adj3" fmla="val 25000"/>
                <a:gd name="adj4" fmla="val 43750"/>
                <a:gd name="adj5" fmla="val 635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 name="Content Placeholder 1"/>
          <p:cNvSpPr>
            <a:spLocks noGrp="1"/>
          </p:cNvSpPr>
          <p:nvPr>
            <p:ph idx="1"/>
          </p:nvPr>
        </p:nvSpPr>
        <p:spPr/>
        <p:txBody>
          <a:bodyPr/>
          <a:lstStyle/>
          <a:p>
            <a:r>
              <a:rPr lang="en-US" dirty="0"/>
              <a:t>In a nonlinear relationship, changes in the output do not change in direct proportion to changes in any of the inputs. </a:t>
            </a:r>
            <a:endParaRPr lang="en-US" dirty="0" smtClean="0"/>
          </a:p>
          <a:p>
            <a:r>
              <a:rPr lang="en-US" dirty="0" smtClean="0"/>
              <a:t>A </a:t>
            </a:r>
            <a:r>
              <a:rPr lang="en-US" dirty="0"/>
              <a:t>linear relationship creates a straight line when plotted on a graph. </a:t>
            </a:r>
            <a:endParaRPr lang="en-US" dirty="0" smtClean="0"/>
          </a:p>
          <a:p>
            <a:r>
              <a:rPr lang="en-US" dirty="0" smtClean="0"/>
              <a:t>A </a:t>
            </a:r>
            <a:r>
              <a:rPr lang="en-US" dirty="0"/>
              <a:t>nonlinear relationship does not create a straight line but instead creates a curve.</a:t>
            </a:r>
          </a:p>
          <a:p>
            <a:endParaRPr lang="en-US" dirty="0"/>
          </a:p>
        </p:txBody>
      </p:sp>
      <p:sp>
        <p:nvSpPr>
          <p:cNvPr id="3" name="Title 2"/>
          <p:cNvSpPr>
            <a:spLocks noGrp="1"/>
          </p:cNvSpPr>
          <p:nvPr>
            <p:ph type="title"/>
          </p:nvPr>
        </p:nvSpPr>
        <p:spPr/>
        <p:txBody>
          <a:bodyPr/>
          <a:lstStyle/>
          <a:p>
            <a:r>
              <a:rPr lang="en-US" dirty="0" smtClean="0"/>
              <a:t>Linear relationship vs Non-linear </a:t>
            </a:r>
            <a:endParaRPr lang="en-US" dirty="0"/>
          </a:p>
        </p:txBody>
      </p:sp>
    </p:spTree>
    <p:extLst>
      <p:ext uri="{BB962C8B-B14F-4D97-AF65-F5344CB8AC3E}">
        <p14:creationId xmlns:p14="http://schemas.microsoft.com/office/powerpoint/2010/main" val="379991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452923" y="5025727"/>
            <a:ext cx="2488310" cy="369332"/>
          </a:xfrm>
          <a:prstGeom prst="rect">
            <a:avLst/>
          </a:prstGeom>
        </p:spPr>
        <p:txBody>
          <a:bodyPr wrap="none">
            <a:spAutoFit/>
          </a:bodyPr>
          <a:lstStyle/>
          <a:p>
            <a:r>
              <a:rPr lang="en-US" b="1" dirty="0" smtClean="0">
                <a:ln w="0"/>
                <a:effectLst>
                  <a:outerShdw blurRad="38100" dist="19050" dir="2700000" algn="tl" rotWithShape="0">
                    <a:schemeClr val="dk1">
                      <a:alpha val="40000"/>
                    </a:schemeClr>
                  </a:outerShdw>
                </a:effectLst>
              </a:rPr>
              <a:t>Non-linear </a:t>
            </a:r>
            <a:r>
              <a:rPr lang="en-US" b="1" dirty="0">
                <a:ln w="0"/>
                <a:effectLst>
                  <a:outerShdw blurRad="38100" dist="19050" dir="2700000" algn="tl" rotWithShape="0">
                    <a:schemeClr val="dk1">
                      <a:alpha val="40000"/>
                    </a:schemeClr>
                  </a:outerShdw>
                </a:effectLst>
              </a:rPr>
              <a:t>relationship </a:t>
            </a:r>
          </a:p>
        </p:txBody>
      </p:sp>
      <p:sp>
        <p:nvSpPr>
          <p:cNvPr id="5" name="U-Turn Arrow 4"/>
          <p:cNvSpPr/>
          <p:nvPr/>
        </p:nvSpPr>
        <p:spPr>
          <a:xfrm rot="11252401">
            <a:off x="6513690" y="5359601"/>
            <a:ext cx="2538256" cy="910747"/>
          </a:xfrm>
          <a:prstGeom prst="uturnArrow">
            <a:avLst>
              <a:gd name="adj1" fmla="val 8892"/>
              <a:gd name="adj2" fmla="val 20063"/>
              <a:gd name="adj3" fmla="val 25000"/>
              <a:gd name="adj4" fmla="val 0"/>
              <a:gd name="adj5" fmla="val 635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Content Placeholder 1"/>
          <p:cNvSpPr>
            <a:spLocks noGrp="1"/>
          </p:cNvSpPr>
          <p:nvPr>
            <p:ph idx="1"/>
          </p:nvPr>
        </p:nvSpPr>
        <p:spPr>
          <a:xfrm>
            <a:off x="838200" y="1660101"/>
            <a:ext cx="9460832" cy="4351338"/>
          </a:xfrm>
        </p:spPr>
        <p:txBody>
          <a:bodyPr/>
          <a:lstStyle/>
          <a:p>
            <a:endParaRPr lang="en-US" dirty="0"/>
          </a:p>
        </p:txBody>
      </p:sp>
      <p:sp>
        <p:nvSpPr>
          <p:cNvPr id="3" name="Title 2"/>
          <p:cNvSpPr>
            <a:spLocks noGrp="1"/>
          </p:cNvSpPr>
          <p:nvPr>
            <p:ph type="title"/>
          </p:nvPr>
        </p:nvSpPr>
        <p:spPr/>
        <p:txBody>
          <a:bodyPr/>
          <a:lstStyle/>
          <a:p>
            <a:r>
              <a:rPr lang="en-US" dirty="0" smtClean="0"/>
              <a:t>Linear relationship vs Non-linear </a:t>
            </a:r>
            <a:endParaRPr lang="en-US" dirty="0"/>
          </a:p>
        </p:txBody>
      </p:sp>
      <p:pic>
        <p:nvPicPr>
          <p:cNvPr id="25602" name="Picture 2" descr="21,372 Population Growth Images, Stock Photos, 3D objects, &amp; Vector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4632" y="3763676"/>
            <a:ext cx="4631179" cy="3262766"/>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Department of Natural Resources | Isfahan University of Technolog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3704" y="3758648"/>
            <a:ext cx="2062580" cy="203370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6887668" y="3389316"/>
            <a:ext cx="1913281" cy="369332"/>
          </a:xfrm>
          <a:prstGeom prst="rect">
            <a:avLst/>
          </a:prstGeom>
        </p:spPr>
        <p:txBody>
          <a:bodyPr wrap="none">
            <a:spAutoFit/>
          </a:bodyPr>
          <a:lstStyle/>
          <a:p>
            <a:r>
              <a:rPr lang="en-US" dirty="0" smtClean="0">
                <a:ln w="0"/>
                <a:solidFill>
                  <a:schemeClr val="accent1"/>
                </a:solidFill>
                <a:effectLst>
                  <a:outerShdw blurRad="38100" dist="25400" dir="5400000" algn="ctr" rotWithShape="0">
                    <a:srgbClr val="6E747A">
                      <a:alpha val="43000"/>
                    </a:srgbClr>
                  </a:outerShdw>
                </a:effectLst>
              </a:rPr>
              <a:t>Natural Resources</a:t>
            </a:r>
            <a:endParaRPr lang="en-US"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6814100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1"/>
            <a:ext cx="11353800" cy="4351338"/>
          </a:xfrm>
        </p:spPr>
        <p:txBody>
          <a:bodyPr/>
          <a:lstStyle/>
          <a:p>
            <a:r>
              <a:rPr lang="en-US" dirty="0"/>
              <a:t>Randomly </a:t>
            </a:r>
            <a:r>
              <a:rPr lang="en-US" dirty="0" smtClean="0"/>
              <a:t>initialize </a:t>
            </a:r>
            <a:r>
              <a:rPr lang="en-US" dirty="0"/>
              <a:t>the weights and </a:t>
            </a:r>
            <a:r>
              <a:rPr lang="en-US" dirty="0" smtClean="0"/>
              <a:t>biases (create a random hyperplane)</a:t>
            </a:r>
          </a:p>
          <a:p>
            <a:r>
              <a:rPr lang="en-US" dirty="0"/>
              <a:t>computes the weighted sum of its inputs </a:t>
            </a:r>
            <a:r>
              <a:rPr lang="en-US" dirty="0" smtClean="0"/>
              <a:t>as:</a:t>
            </a:r>
          </a:p>
          <a:p>
            <a:endParaRPr lang="en-US" dirty="0"/>
          </a:p>
          <a:p>
            <a:endParaRPr lang="en-US" dirty="0" smtClean="0"/>
          </a:p>
          <a:p>
            <a:r>
              <a:rPr lang="en-US" dirty="0" smtClean="0"/>
              <a:t>The activation function (</a:t>
            </a:r>
            <a:r>
              <a:rPr lang="en-US" b="1" dirty="0"/>
              <a:t>threshold logic units </a:t>
            </a:r>
            <a:r>
              <a:rPr lang="en-US" dirty="0"/>
              <a:t>(TLU</a:t>
            </a:r>
            <a:r>
              <a:rPr lang="en-US" dirty="0" smtClean="0"/>
              <a:t>)) compares this weighted sum to the threshold, which outputs 1 if the input is larger than a threshold value and 0 otherwise. </a:t>
            </a:r>
          </a:p>
          <a:p>
            <a:endParaRPr lang="en-US" dirty="0"/>
          </a:p>
        </p:txBody>
      </p:sp>
      <p:sp>
        <p:nvSpPr>
          <p:cNvPr id="3" name="Title 2"/>
          <p:cNvSpPr>
            <a:spLocks noGrp="1"/>
          </p:cNvSpPr>
          <p:nvPr>
            <p:ph type="title"/>
          </p:nvPr>
        </p:nvSpPr>
        <p:spPr/>
        <p:txBody>
          <a:bodyPr/>
          <a:lstStyle/>
          <a:p>
            <a:r>
              <a:rPr lang="en-US" dirty="0"/>
              <a:t>How does Perceptron work</a:t>
            </a:r>
            <a:r>
              <a:rPr lang="en-US" dirty="0" smtClean="0"/>
              <a:t>? </a:t>
            </a:r>
            <a:endParaRPr lang="en-US" dirty="0"/>
          </a:p>
        </p:txBody>
      </p:sp>
      <p:sp>
        <p:nvSpPr>
          <p:cNvPr id="5" name="Rectangle 4"/>
          <p:cNvSpPr/>
          <p:nvPr/>
        </p:nvSpPr>
        <p:spPr>
          <a:xfrm>
            <a:off x="5370705" y="2763071"/>
            <a:ext cx="5983095" cy="523220"/>
          </a:xfrm>
          <a:prstGeom prst="rect">
            <a:avLst/>
          </a:prstGeom>
          <a:solidFill>
            <a:schemeClr val="accent1">
              <a:lumMod val="20000"/>
              <a:lumOff val="80000"/>
            </a:schemeClr>
          </a:solidFill>
        </p:spPr>
        <p:txBody>
          <a:bodyPr wrap="square">
            <a:spAutoFit/>
          </a:bodyPr>
          <a:lstStyle/>
          <a:p>
            <a:r>
              <a:rPr lang="en-US" sz="2800" dirty="0">
                <a:latin typeface="Arial Narrow" panose="020B0606020202030204" pitchFamily="34" charset="0"/>
              </a:rPr>
              <a:t>z = w</a:t>
            </a:r>
            <a:r>
              <a:rPr lang="en-US" sz="2800" baseline="-25000" dirty="0">
                <a:latin typeface="Arial Narrow" panose="020B0606020202030204" pitchFamily="34" charset="0"/>
              </a:rPr>
              <a:t>1</a:t>
            </a:r>
            <a:r>
              <a:rPr lang="en-US" sz="2800" dirty="0">
                <a:latin typeface="Arial Narrow" panose="020B0606020202030204" pitchFamily="34" charset="0"/>
              </a:rPr>
              <a:t>x</a:t>
            </a:r>
            <a:r>
              <a:rPr lang="en-US" sz="2800" baseline="-25000" dirty="0">
                <a:latin typeface="Arial Narrow" panose="020B0606020202030204" pitchFamily="34" charset="0"/>
              </a:rPr>
              <a:t>1</a:t>
            </a:r>
            <a:r>
              <a:rPr lang="en-US" sz="2800" dirty="0">
                <a:latin typeface="Arial Narrow" panose="020B0606020202030204" pitchFamily="34" charset="0"/>
              </a:rPr>
              <a:t> + w</a:t>
            </a:r>
            <a:r>
              <a:rPr lang="en-US" sz="2800" baseline="-25000" dirty="0">
                <a:latin typeface="Arial Narrow" panose="020B0606020202030204" pitchFamily="34" charset="0"/>
              </a:rPr>
              <a:t>1</a:t>
            </a:r>
            <a:r>
              <a:rPr lang="en-US" sz="2800" dirty="0">
                <a:latin typeface="Arial Narrow" panose="020B0606020202030204" pitchFamily="34" charset="0"/>
              </a:rPr>
              <a:t>x</a:t>
            </a:r>
            <a:r>
              <a:rPr lang="en-US" sz="2800" baseline="-25000" dirty="0">
                <a:latin typeface="Arial Narrow" panose="020B0606020202030204" pitchFamily="34" charset="0"/>
              </a:rPr>
              <a:t>2</a:t>
            </a:r>
            <a:r>
              <a:rPr lang="en-US" sz="2800" dirty="0">
                <a:latin typeface="Arial Narrow" panose="020B0606020202030204" pitchFamily="34" charset="0"/>
              </a:rPr>
              <a:t> + ... + </a:t>
            </a:r>
            <a:r>
              <a:rPr lang="en-US" sz="2800" dirty="0" err="1">
                <a:latin typeface="Arial Narrow" panose="020B0606020202030204" pitchFamily="34" charset="0"/>
              </a:rPr>
              <a:t>w</a:t>
            </a:r>
            <a:r>
              <a:rPr lang="en-US" sz="2800" baseline="-25000" dirty="0" err="1">
                <a:latin typeface="Arial Narrow" panose="020B0606020202030204" pitchFamily="34" charset="0"/>
              </a:rPr>
              <a:t>n</a:t>
            </a:r>
            <a:r>
              <a:rPr lang="en-US" sz="2800" dirty="0" err="1">
                <a:latin typeface="Arial Narrow" panose="020B0606020202030204" pitchFamily="34" charset="0"/>
              </a:rPr>
              <a:t>x</a:t>
            </a:r>
            <a:r>
              <a:rPr lang="en-US" sz="2800" baseline="-25000" dirty="0" err="1">
                <a:latin typeface="Arial Narrow" panose="020B0606020202030204" pitchFamily="34" charset="0"/>
              </a:rPr>
              <a:t>n</a:t>
            </a:r>
            <a:r>
              <a:rPr lang="en-US" sz="2800" dirty="0">
                <a:latin typeface="Arial Narrow" panose="020B0606020202030204" pitchFamily="34" charset="0"/>
              </a:rPr>
              <a:t> = X</a:t>
            </a:r>
            <a:r>
              <a:rPr lang="en-US" sz="2800" baseline="30000" dirty="0">
                <a:latin typeface="Arial Narrow" panose="020B0606020202030204" pitchFamily="34" charset="0"/>
              </a:rPr>
              <a:t>T</a:t>
            </a:r>
            <a:r>
              <a:rPr lang="en-US" sz="2800" dirty="0">
                <a:latin typeface="Arial Narrow" panose="020B0606020202030204" pitchFamily="34" charset="0"/>
              </a:rPr>
              <a:t>W</a:t>
            </a:r>
          </a:p>
        </p:txBody>
      </p:sp>
      <p:pic>
        <p:nvPicPr>
          <p:cNvPr id="7" name="Picture 6"/>
          <p:cNvPicPr>
            <a:picLocks noChangeAspect="1"/>
          </p:cNvPicPr>
          <p:nvPr/>
        </p:nvPicPr>
        <p:blipFill>
          <a:blip r:embed="rId2"/>
          <a:stretch>
            <a:fillRect/>
          </a:stretch>
        </p:blipFill>
        <p:spPr>
          <a:xfrm>
            <a:off x="6063915" y="4967496"/>
            <a:ext cx="5436477" cy="1200694"/>
          </a:xfrm>
          <a:prstGeom prst="rect">
            <a:avLst/>
          </a:prstGeom>
        </p:spPr>
      </p:pic>
    </p:spTree>
    <p:extLst>
      <p:ext uri="{BB962C8B-B14F-4D97-AF65-F5344CB8AC3E}">
        <p14:creationId xmlns:p14="http://schemas.microsoft.com/office/powerpoint/2010/main" val="12250088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1"/>
            <a:ext cx="11353800" cy="4351338"/>
          </a:xfrm>
        </p:spPr>
        <p:txBody>
          <a:bodyPr/>
          <a:lstStyle/>
          <a:p>
            <a:r>
              <a:rPr lang="en-US" dirty="0"/>
              <a:t>During training, The perceptron’s weights are adjusted to minimize the difference between the predicted output and the actual output.</a:t>
            </a:r>
            <a:endParaRPr lang="en-US" dirty="0"/>
          </a:p>
        </p:txBody>
      </p:sp>
      <p:sp>
        <p:nvSpPr>
          <p:cNvPr id="3" name="Title 2"/>
          <p:cNvSpPr>
            <a:spLocks noGrp="1"/>
          </p:cNvSpPr>
          <p:nvPr>
            <p:ph type="title"/>
          </p:nvPr>
        </p:nvSpPr>
        <p:spPr/>
        <p:txBody>
          <a:bodyPr/>
          <a:lstStyle/>
          <a:p>
            <a:r>
              <a:rPr lang="en-US" dirty="0"/>
              <a:t>How does Perceptron work</a:t>
            </a:r>
            <a:r>
              <a:rPr lang="en-US" dirty="0" smtClean="0"/>
              <a:t>? </a:t>
            </a:r>
            <a:r>
              <a:rPr lang="en-US" dirty="0"/>
              <a:t>(continue)</a:t>
            </a:r>
          </a:p>
        </p:txBody>
      </p:sp>
      <p:pic>
        <p:nvPicPr>
          <p:cNvPr id="8" name="Picture 7"/>
          <p:cNvPicPr>
            <a:picLocks noChangeAspect="1"/>
          </p:cNvPicPr>
          <p:nvPr/>
        </p:nvPicPr>
        <p:blipFill>
          <a:blip r:embed="rId2"/>
          <a:stretch>
            <a:fillRect/>
          </a:stretch>
        </p:blipFill>
        <p:spPr>
          <a:xfrm>
            <a:off x="5888957" y="2849228"/>
            <a:ext cx="5162550" cy="485775"/>
          </a:xfrm>
          <a:prstGeom prst="rect">
            <a:avLst/>
          </a:prstGeom>
        </p:spPr>
      </p:pic>
      <p:sp>
        <p:nvSpPr>
          <p:cNvPr id="9" name="Rectangle 8"/>
          <p:cNvSpPr/>
          <p:nvPr/>
        </p:nvSpPr>
        <p:spPr>
          <a:xfrm>
            <a:off x="9523555" y="4008085"/>
            <a:ext cx="2368597" cy="461665"/>
          </a:xfrm>
          <a:prstGeom prst="rect">
            <a:avLst/>
          </a:prstGeom>
        </p:spPr>
        <p:txBody>
          <a:bodyPr wrap="none">
            <a:spAutoFit/>
          </a:bodyPr>
          <a:lstStyle/>
          <a:p>
            <a:r>
              <a:rPr lang="en-US" sz="2400" dirty="0" smtClean="0"/>
              <a:t>Predicted </a:t>
            </a:r>
            <a:r>
              <a:rPr lang="en-US" sz="2400" dirty="0"/>
              <a:t>output </a:t>
            </a:r>
          </a:p>
        </p:txBody>
      </p:sp>
      <p:sp>
        <p:nvSpPr>
          <p:cNvPr id="10" name="Rectangle 9"/>
          <p:cNvSpPr/>
          <p:nvPr/>
        </p:nvSpPr>
        <p:spPr>
          <a:xfrm>
            <a:off x="6958730" y="3770109"/>
            <a:ext cx="1965603" cy="461665"/>
          </a:xfrm>
          <a:prstGeom prst="rect">
            <a:avLst/>
          </a:prstGeom>
        </p:spPr>
        <p:txBody>
          <a:bodyPr wrap="none">
            <a:spAutoFit/>
          </a:bodyPr>
          <a:lstStyle/>
          <a:p>
            <a:r>
              <a:rPr lang="en-US" sz="2400" dirty="0" smtClean="0"/>
              <a:t>Actual </a:t>
            </a:r>
            <a:r>
              <a:rPr lang="en-US" sz="2400" dirty="0"/>
              <a:t>output </a:t>
            </a:r>
          </a:p>
        </p:txBody>
      </p:sp>
      <p:cxnSp>
        <p:nvCxnSpPr>
          <p:cNvPr id="12" name="Straight Arrow Connector 11"/>
          <p:cNvCxnSpPr/>
          <p:nvPr/>
        </p:nvCxnSpPr>
        <p:spPr>
          <a:xfrm flipH="1" flipV="1">
            <a:off x="10250905" y="3335004"/>
            <a:ext cx="32084" cy="6730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 idx="0"/>
          </p:cNvCxnSpPr>
          <p:nvPr/>
        </p:nvCxnSpPr>
        <p:spPr>
          <a:xfrm flipV="1">
            <a:off x="7941532" y="3335003"/>
            <a:ext cx="1042047" cy="435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Rectangle 10"/>
          <p:cNvSpPr>
            <a:spLocks noChangeArrowheads="1"/>
          </p:cNvSpPr>
          <p:nvPr/>
        </p:nvSpPr>
        <p:spPr bwMode="auto">
          <a:xfrm>
            <a:off x="3125059" y="3647892"/>
            <a:ext cx="271349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273239"/>
                </a:solidFill>
                <a:effectLst/>
                <a:latin typeface="Nunito"/>
              </a:rPr>
              <a:t> </a:t>
            </a:r>
            <a:r>
              <a:rPr kumimoji="0" lang="en-US" altLang="en-US" sz="2400" b="0" i="0" u="none" strike="noStrike" cap="none" normalizeH="0" baseline="0" dirty="0" smtClean="0">
                <a:ln>
                  <a:noFill/>
                </a:ln>
                <a:solidFill>
                  <a:schemeClr val="tx1"/>
                </a:solidFill>
                <a:effectLst/>
              </a:rPr>
              <a:t>  </a:t>
            </a:r>
            <a:r>
              <a:rPr kumimoji="0" lang="en-US" altLang="en-US" sz="2400" b="0" i="0" u="none" strike="noStrike" cap="none" normalizeH="0" baseline="0" dirty="0" smtClean="0">
                <a:ln>
                  <a:noFill/>
                </a:ln>
                <a:solidFill>
                  <a:srgbClr val="273239"/>
                </a:solidFill>
                <a:effectLst/>
                <a:latin typeface="Nunito"/>
              </a:rPr>
              <a:t> </a:t>
            </a:r>
            <a:r>
              <a:rPr lang="en-US" altLang="en-US" sz="2400" dirty="0">
                <a:latin typeface="+mn-lt"/>
              </a:rPr>
              <a:t>the learning rate. </a:t>
            </a:r>
          </a:p>
        </p:txBody>
      </p:sp>
      <p:sp>
        <p:nvSpPr>
          <p:cNvPr id="23" name="AutoShape 11" descr="\eta     "/>
          <p:cNvSpPr>
            <a:spLocks noChangeAspect="1" noChangeArrowheads="1"/>
          </p:cNvSpPr>
          <p:nvPr/>
        </p:nvSpPr>
        <p:spPr bwMode="auto">
          <a:xfrm>
            <a:off x="163513" y="-90488"/>
            <a:ext cx="133350" cy="171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cxnSp>
        <p:nvCxnSpPr>
          <p:cNvPr id="24" name="Straight Arrow Connector 23"/>
          <p:cNvCxnSpPr/>
          <p:nvPr/>
        </p:nvCxnSpPr>
        <p:spPr>
          <a:xfrm flipV="1">
            <a:off x="5654307" y="3226387"/>
            <a:ext cx="2897756" cy="6390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74203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object 5">
            <a:extLst>
              <a:ext uri="{FF2B5EF4-FFF2-40B4-BE49-F238E27FC236}">
                <a16:creationId xmlns:a16="http://schemas.microsoft.com/office/drawing/2014/main" id="{7E53BA25-724F-4303-854C-CDA3E6D4CDD5}"/>
              </a:ext>
            </a:extLst>
          </p:cNvPr>
          <p:cNvGrpSpPr/>
          <p:nvPr/>
        </p:nvGrpSpPr>
        <p:grpSpPr>
          <a:xfrm>
            <a:off x="2618048" y="2347693"/>
            <a:ext cx="2877446" cy="2878309"/>
            <a:chOff x="1873830" y="2946929"/>
            <a:chExt cx="2877446" cy="2878309"/>
          </a:xfrm>
        </p:grpSpPr>
        <p:sp>
          <p:nvSpPr>
            <p:cNvPr id="13" name="object 6">
              <a:extLst>
                <a:ext uri="{FF2B5EF4-FFF2-40B4-BE49-F238E27FC236}">
                  <a16:creationId xmlns:a16="http://schemas.microsoft.com/office/drawing/2014/main" id="{A58641FB-5761-4F9E-AAEE-2EB999CCC4C2}"/>
                </a:ext>
              </a:extLst>
            </p:cNvPr>
            <p:cNvSpPr/>
            <p:nvPr/>
          </p:nvSpPr>
          <p:spPr>
            <a:xfrm>
              <a:off x="1873830" y="2946929"/>
              <a:ext cx="2877446" cy="2878309"/>
            </a:xfrm>
            <a:prstGeom prst="rect">
              <a:avLst/>
            </a:prstGeom>
            <a:blipFill>
              <a:blip r:embed="rId2" cstate="print"/>
              <a:stretch>
                <a:fillRect/>
              </a:stretch>
            </a:blipFill>
          </p:spPr>
          <p:txBody>
            <a:bodyPr wrap="square" lIns="0" tIns="0" rIns="0" bIns="0" rtlCol="0"/>
            <a:lstStyle/>
            <a:p>
              <a:endParaRPr/>
            </a:p>
          </p:txBody>
        </p:sp>
        <p:sp>
          <p:nvSpPr>
            <p:cNvPr id="14" name="object 7">
              <a:extLst>
                <a:ext uri="{FF2B5EF4-FFF2-40B4-BE49-F238E27FC236}">
                  <a16:creationId xmlns:a16="http://schemas.microsoft.com/office/drawing/2014/main" id="{235E8D00-167F-4C7F-A849-FCE5045AC6FE}"/>
                </a:ext>
              </a:extLst>
            </p:cNvPr>
            <p:cNvSpPr/>
            <p:nvPr/>
          </p:nvSpPr>
          <p:spPr>
            <a:xfrm>
              <a:off x="1880755" y="3885583"/>
              <a:ext cx="2863596" cy="1152544"/>
            </a:xfrm>
            <a:prstGeom prst="rect">
              <a:avLst/>
            </a:prstGeom>
            <a:blipFill>
              <a:blip r:embed="rId3" cstate="print"/>
              <a:stretch>
                <a:fillRect/>
              </a:stretch>
            </a:blipFill>
          </p:spPr>
          <p:txBody>
            <a:bodyPr wrap="square" lIns="0" tIns="0" rIns="0" bIns="0" rtlCol="0"/>
            <a:lstStyle/>
            <a:p>
              <a:endParaRPr/>
            </a:p>
          </p:txBody>
        </p:sp>
      </p:grpSp>
      <p:sp>
        <p:nvSpPr>
          <p:cNvPr id="15" name="object 8">
            <a:extLst>
              <a:ext uri="{FF2B5EF4-FFF2-40B4-BE49-F238E27FC236}">
                <a16:creationId xmlns:a16="http://schemas.microsoft.com/office/drawing/2014/main" id="{668A2053-7AA3-4E4F-A8A6-949E67F51083}"/>
              </a:ext>
            </a:extLst>
          </p:cNvPr>
          <p:cNvSpPr txBox="1"/>
          <p:nvPr/>
        </p:nvSpPr>
        <p:spPr>
          <a:xfrm>
            <a:off x="4103588" y="5307618"/>
            <a:ext cx="358775" cy="238527"/>
          </a:xfrm>
          <a:prstGeom prst="rect">
            <a:avLst/>
          </a:prstGeom>
        </p:spPr>
        <p:txBody>
          <a:bodyPr vert="horz" wrap="square" lIns="0" tIns="15240" rIns="0" bIns="0" rtlCol="0">
            <a:spAutoFit/>
          </a:bodyPr>
          <a:lstStyle/>
          <a:p>
            <a:pPr marL="12700">
              <a:spcBef>
                <a:spcPts val="120"/>
              </a:spcBef>
            </a:pPr>
            <a:r>
              <a:rPr sz="1450" spc="10" dirty="0">
                <a:latin typeface="Arial"/>
                <a:cs typeface="Arial"/>
              </a:rPr>
              <a:t>Age</a:t>
            </a:r>
            <a:endParaRPr sz="1450">
              <a:latin typeface="Arial"/>
              <a:cs typeface="Arial"/>
            </a:endParaRPr>
          </a:p>
        </p:txBody>
      </p:sp>
      <p:sp>
        <p:nvSpPr>
          <p:cNvPr id="16" name="object 9">
            <a:extLst>
              <a:ext uri="{FF2B5EF4-FFF2-40B4-BE49-F238E27FC236}">
                <a16:creationId xmlns:a16="http://schemas.microsoft.com/office/drawing/2014/main" id="{FF7FBEC4-3E8C-42BE-9398-24ACCE944255}"/>
              </a:ext>
            </a:extLst>
          </p:cNvPr>
          <p:cNvSpPr txBox="1"/>
          <p:nvPr/>
        </p:nvSpPr>
        <p:spPr>
          <a:xfrm>
            <a:off x="2358023" y="3681598"/>
            <a:ext cx="192360" cy="638810"/>
          </a:xfrm>
          <a:prstGeom prst="rect">
            <a:avLst/>
          </a:prstGeom>
        </p:spPr>
        <p:txBody>
          <a:bodyPr vert="vert270" wrap="square" lIns="0" tIns="0" rIns="0" bIns="0" rtlCol="0">
            <a:spAutoFit/>
          </a:bodyPr>
          <a:lstStyle/>
          <a:p>
            <a:pPr marL="12700">
              <a:lnSpc>
                <a:spcPts val="1525"/>
              </a:lnSpc>
            </a:pPr>
            <a:r>
              <a:rPr sz="1450" dirty="0">
                <a:latin typeface="Arial"/>
                <a:cs typeface="Arial"/>
              </a:rPr>
              <a:t>Income</a:t>
            </a:r>
            <a:endParaRPr sz="1450">
              <a:latin typeface="Arial"/>
              <a:cs typeface="Arial"/>
            </a:endParaRPr>
          </a:p>
        </p:txBody>
      </p:sp>
      <p:grpSp>
        <p:nvGrpSpPr>
          <p:cNvPr id="17" name="object 10">
            <a:extLst>
              <a:ext uri="{FF2B5EF4-FFF2-40B4-BE49-F238E27FC236}">
                <a16:creationId xmlns:a16="http://schemas.microsoft.com/office/drawing/2014/main" id="{04F52490-8EA5-44C7-994F-D0A74BF0B048}"/>
              </a:ext>
            </a:extLst>
          </p:cNvPr>
          <p:cNvGrpSpPr/>
          <p:nvPr/>
        </p:nvGrpSpPr>
        <p:grpSpPr>
          <a:xfrm>
            <a:off x="6504005" y="2332222"/>
            <a:ext cx="2896235" cy="2897505"/>
            <a:chOff x="5533208" y="2926571"/>
            <a:chExt cx="2896235" cy="2897505"/>
          </a:xfrm>
        </p:grpSpPr>
        <p:sp>
          <p:nvSpPr>
            <p:cNvPr id="18" name="object 11">
              <a:extLst>
                <a:ext uri="{FF2B5EF4-FFF2-40B4-BE49-F238E27FC236}">
                  <a16:creationId xmlns:a16="http://schemas.microsoft.com/office/drawing/2014/main" id="{AE602E0A-A421-424D-AE05-4158770FD1DB}"/>
                </a:ext>
              </a:extLst>
            </p:cNvPr>
            <p:cNvSpPr/>
            <p:nvPr/>
          </p:nvSpPr>
          <p:spPr>
            <a:xfrm>
              <a:off x="5533208" y="2926571"/>
              <a:ext cx="2896204" cy="2897080"/>
            </a:xfrm>
            <a:prstGeom prst="rect">
              <a:avLst/>
            </a:prstGeom>
            <a:blipFill>
              <a:blip r:embed="rId4" cstate="print"/>
              <a:stretch>
                <a:fillRect/>
              </a:stretch>
            </a:blipFill>
          </p:spPr>
          <p:txBody>
            <a:bodyPr wrap="square" lIns="0" tIns="0" rIns="0" bIns="0" rtlCol="0"/>
            <a:lstStyle/>
            <a:p>
              <a:endParaRPr/>
            </a:p>
          </p:txBody>
        </p:sp>
        <p:sp>
          <p:nvSpPr>
            <p:cNvPr id="19" name="object 12">
              <a:extLst>
                <a:ext uri="{FF2B5EF4-FFF2-40B4-BE49-F238E27FC236}">
                  <a16:creationId xmlns:a16="http://schemas.microsoft.com/office/drawing/2014/main" id="{F6951E4A-3C9C-46F8-82CD-A93DE753317B}"/>
                </a:ext>
              </a:extLst>
            </p:cNvPr>
            <p:cNvSpPr/>
            <p:nvPr/>
          </p:nvSpPr>
          <p:spPr>
            <a:xfrm>
              <a:off x="6966940" y="2933547"/>
              <a:ext cx="1019732" cy="2883141"/>
            </a:xfrm>
            <a:prstGeom prst="rect">
              <a:avLst/>
            </a:prstGeom>
            <a:blipFill>
              <a:blip r:embed="rId5" cstate="print"/>
              <a:stretch>
                <a:fillRect/>
              </a:stretch>
            </a:blipFill>
          </p:spPr>
          <p:txBody>
            <a:bodyPr wrap="square" lIns="0" tIns="0" rIns="0" bIns="0" rtlCol="0"/>
            <a:lstStyle/>
            <a:p>
              <a:endParaRPr/>
            </a:p>
          </p:txBody>
        </p:sp>
      </p:grpSp>
      <p:sp>
        <p:nvSpPr>
          <p:cNvPr id="20" name="object 13">
            <a:extLst>
              <a:ext uri="{FF2B5EF4-FFF2-40B4-BE49-F238E27FC236}">
                <a16:creationId xmlns:a16="http://schemas.microsoft.com/office/drawing/2014/main" id="{B3267799-4938-45BB-956B-B2BFAD226AB5}"/>
              </a:ext>
            </a:extLst>
          </p:cNvPr>
          <p:cNvSpPr txBox="1"/>
          <p:nvPr/>
        </p:nvSpPr>
        <p:spPr>
          <a:xfrm>
            <a:off x="7771258" y="5305927"/>
            <a:ext cx="360680" cy="239809"/>
          </a:xfrm>
          <a:prstGeom prst="rect">
            <a:avLst/>
          </a:prstGeom>
        </p:spPr>
        <p:txBody>
          <a:bodyPr vert="horz" wrap="square" lIns="0" tIns="16510" rIns="0" bIns="0" rtlCol="0">
            <a:spAutoFit/>
          </a:bodyPr>
          <a:lstStyle/>
          <a:p>
            <a:pPr marL="12700">
              <a:spcBef>
                <a:spcPts val="130"/>
              </a:spcBef>
            </a:pPr>
            <a:r>
              <a:rPr sz="1450" spc="15" dirty="0">
                <a:latin typeface="Arial"/>
                <a:cs typeface="Arial"/>
              </a:rPr>
              <a:t>Age</a:t>
            </a:r>
            <a:endParaRPr sz="1450">
              <a:latin typeface="Arial"/>
              <a:cs typeface="Arial"/>
            </a:endParaRPr>
          </a:p>
        </p:txBody>
      </p:sp>
      <p:sp>
        <p:nvSpPr>
          <p:cNvPr id="21" name="object 14">
            <a:extLst>
              <a:ext uri="{FF2B5EF4-FFF2-40B4-BE49-F238E27FC236}">
                <a16:creationId xmlns:a16="http://schemas.microsoft.com/office/drawing/2014/main" id="{828A761C-6DA3-4EE0-BBA4-467581658445}"/>
              </a:ext>
            </a:extLst>
          </p:cNvPr>
          <p:cNvSpPr txBox="1"/>
          <p:nvPr/>
        </p:nvSpPr>
        <p:spPr>
          <a:xfrm>
            <a:off x="6271932" y="3668649"/>
            <a:ext cx="192360" cy="643255"/>
          </a:xfrm>
          <a:prstGeom prst="rect">
            <a:avLst/>
          </a:prstGeom>
        </p:spPr>
        <p:txBody>
          <a:bodyPr vert="vert270" wrap="square" lIns="0" tIns="0" rIns="0" bIns="0" rtlCol="0">
            <a:spAutoFit/>
          </a:bodyPr>
          <a:lstStyle/>
          <a:p>
            <a:pPr marL="12700">
              <a:lnSpc>
                <a:spcPts val="1530"/>
              </a:lnSpc>
            </a:pPr>
            <a:r>
              <a:rPr sz="1450" dirty="0">
                <a:latin typeface="Arial"/>
                <a:cs typeface="Arial"/>
              </a:rPr>
              <a:t>Income</a:t>
            </a:r>
            <a:endParaRPr sz="1450">
              <a:latin typeface="Arial"/>
              <a:cs typeface="Arial"/>
            </a:endParaRPr>
          </a:p>
        </p:txBody>
      </p:sp>
      <p:sp>
        <p:nvSpPr>
          <p:cNvPr id="23" name="Title 2"/>
          <p:cNvSpPr txBox="1">
            <a:spLocks/>
          </p:cNvSpPr>
          <p:nvPr/>
        </p:nvSpPr>
        <p:spPr>
          <a:xfrm>
            <a:off x="2144829" y="401148"/>
            <a:ext cx="9361371" cy="989848"/>
          </a:xfrm>
          <a:prstGeom prst="rect">
            <a:avLst/>
          </a:prstGeom>
        </p:spPr>
        <p:txBody>
          <a:bodyPr vert="horz" lIns="91440" tIns="45720" rIns="91440" bIns="45720" rtlCol="0" anchor="ct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r>
              <a:rPr lang="en-US" dirty="0" smtClean="0"/>
              <a:t>How does Perceptron work? (continue)</a:t>
            </a:r>
            <a:endParaRPr lang="en-US" dirty="0"/>
          </a:p>
        </p:txBody>
      </p:sp>
    </p:spTree>
    <p:extLst>
      <p:ext uri="{BB962C8B-B14F-4D97-AF65-F5344CB8AC3E}">
        <p14:creationId xmlns:p14="http://schemas.microsoft.com/office/powerpoint/2010/main" val="15563559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8">
            <a:extLst>
              <a:ext uri="{FF2B5EF4-FFF2-40B4-BE49-F238E27FC236}">
                <a16:creationId xmlns:a16="http://schemas.microsoft.com/office/drawing/2014/main" id="{668A2053-7AA3-4E4F-A8A6-949E67F51083}"/>
              </a:ext>
            </a:extLst>
          </p:cNvPr>
          <p:cNvSpPr txBox="1"/>
          <p:nvPr/>
        </p:nvSpPr>
        <p:spPr>
          <a:xfrm>
            <a:off x="4171536" y="5131155"/>
            <a:ext cx="358775" cy="238527"/>
          </a:xfrm>
          <a:prstGeom prst="rect">
            <a:avLst/>
          </a:prstGeom>
        </p:spPr>
        <p:txBody>
          <a:bodyPr vert="horz" wrap="square" lIns="0" tIns="15240" rIns="0" bIns="0" rtlCol="0">
            <a:spAutoFit/>
          </a:bodyPr>
          <a:lstStyle/>
          <a:p>
            <a:pPr marL="12700">
              <a:spcBef>
                <a:spcPts val="120"/>
              </a:spcBef>
            </a:pPr>
            <a:r>
              <a:rPr sz="1450" spc="10" dirty="0">
                <a:latin typeface="Arial"/>
                <a:cs typeface="Arial"/>
              </a:rPr>
              <a:t>Age</a:t>
            </a:r>
            <a:endParaRPr sz="1450">
              <a:latin typeface="Arial"/>
              <a:cs typeface="Arial"/>
            </a:endParaRPr>
          </a:p>
        </p:txBody>
      </p:sp>
      <p:sp>
        <p:nvSpPr>
          <p:cNvPr id="16" name="object 9">
            <a:extLst>
              <a:ext uri="{FF2B5EF4-FFF2-40B4-BE49-F238E27FC236}">
                <a16:creationId xmlns:a16="http://schemas.microsoft.com/office/drawing/2014/main" id="{FF7FBEC4-3E8C-42BE-9398-24ACCE944255}"/>
              </a:ext>
            </a:extLst>
          </p:cNvPr>
          <p:cNvSpPr txBox="1"/>
          <p:nvPr/>
        </p:nvSpPr>
        <p:spPr>
          <a:xfrm>
            <a:off x="2425971" y="3510184"/>
            <a:ext cx="192360" cy="638810"/>
          </a:xfrm>
          <a:prstGeom prst="rect">
            <a:avLst/>
          </a:prstGeom>
        </p:spPr>
        <p:txBody>
          <a:bodyPr vert="vert270" wrap="square" lIns="0" tIns="0" rIns="0" bIns="0" rtlCol="0">
            <a:spAutoFit/>
          </a:bodyPr>
          <a:lstStyle/>
          <a:p>
            <a:pPr marL="12700">
              <a:lnSpc>
                <a:spcPts val="1525"/>
              </a:lnSpc>
            </a:pPr>
            <a:r>
              <a:rPr sz="1450" dirty="0">
                <a:latin typeface="Arial"/>
                <a:cs typeface="Arial"/>
              </a:rPr>
              <a:t>Income</a:t>
            </a:r>
          </a:p>
        </p:txBody>
      </p:sp>
      <p:sp>
        <p:nvSpPr>
          <p:cNvPr id="20" name="object 13">
            <a:extLst>
              <a:ext uri="{FF2B5EF4-FFF2-40B4-BE49-F238E27FC236}">
                <a16:creationId xmlns:a16="http://schemas.microsoft.com/office/drawing/2014/main" id="{B3267799-4938-45BB-956B-B2BFAD226AB5}"/>
              </a:ext>
            </a:extLst>
          </p:cNvPr>
          <p:cNvSpPr txBox="1"/>
          <p:nvPr/>
        </p:nvSpPr>
        <p:spPr>
          <a:xfrm>
            <a:off x="7839206" y="5129464"/>
            <a:ext cx="360680" cy="239809"/>
          </a:xfrm>
          <a:prstGeom prst="rect">
            <a:avLst/>
          </a:prstGeom>
        </p:spPr>
        <p:txBody>
          <a:bodyPr vert="horz" wrap="square" lIns="0" tIns="16510" rIns="0" bIns="0" rtlCol="0">
            <a:spAutoFit/>
          </a:bodyPr>
          <a:lstStyle/>
          <a:p>
            <a:pPr marL="12700">
              <a:spcBef>
                <a:spcPts val="130"/>
              </a:spcBef>
            </a:pPr>
            <a:r>
              <a:rPr sz="1450" spc="15" dirty="0">
                <a:latin typeface="Arial"/>
                <a:cs typeface="Arial"/>
              </a:rPr>
              <a:t>Age</a:t>
            </a:r>
            <a:endParaRPr sz="1450">
              <a:latin typeface="Arial"/>
              <a:cs typeface="Arial"/>
            </a:endParaRPr>
          </a:p>
        </p:txBody>
      </p:sp>
      <p:sp>
        <p:nvSpPr>
          <p:cNvPr id="21" name="object 14">
            <a:extLst>
              <a:ext uri="{FF2B5EF4-FFF2-40B4-BE49-F238E27FC236}">
                <a16:creationId xmlns:a16="http://schemas.microsoft.com/office/drawing/2014/main" id="{828A761C-6DA3-4EE0-BBA4-467581658445}"/>
              </a:ext>
            </a:extLst>
          </p:cNvPr>
          <p:cNvSpPr txBox="1"/>
          <p:nvPr/>
        </p:nvSpPr>
        <p:spPr>
          <a:xfrm>
            <a:off x="6339880" y="3497235"/>
            <a:ext cx="192360" cy="643255"/>
          </a:xfrm>
          <a:prstGeom prst="rect">
            <a:avLst/>
          </a:prstGeom>
        </p:spPr>
        <p:txBody>
          <a:bodyPr vert="vert270" wrap="square" lIns="0" tIns="0" rIns="0" bIns="0" rtlCol="0">
            <a:spAutoFit/>
          </a:bodyPr>
          <a:lstStyle/>
          <a:p>
            <a:pPr marL="12700">
              <a:lnSpc>
                <a:spcPts val="1530"/>
              </a:lnSpc>
            </a:pPr>
            <a:r>
              <a:rPr sz="1450" dirty="0">
                <a:latin typeface="Arial"/>
                <a:cs typeface="Arial"/>
              </a:rPr>
              <a:t>Income</a:t>
            </a:r>
            <a:endParaRPr sz="1450">
              <a:latin typeface="Arial"/>
              <a:cs typeface="Arial"/>
            </a:endParaRPr>
          </a:p>
        </p:txBody>
      </p:sp>
      <p:grpSp>
        <p:nvGrpSpPr>
          <p:cNvPr id="23" name="object 3">
            <a:extLst>
              <a:ext uri="{FF2B5EF4-FFF2-40B4-BE49-F238E27FC236}">
                <a16:creationId xmlns:a16="http://schemas.microsoft.com/office/drawing/2014/main" id="{29D36DF0-7D57-4162-9608-46EBF0847BE3}"/>
              </a:ext>
            </a:extLst>
          </p:cNvPr>
          <p:cNvGrpSpPr/>
          <p:nvPr/>
        </p:nvGrpSpPr>
        <p:grpSpPr>
          <a:xfrm>
            <a:off x="2681912" y="2170120"/>
            <a:ext cx="2877820" cy="2878455"/>
            <a:chOff x="1873830" y="1393973"/>
            <a:chExt cx="2877820" cy="2878455"/>
          </a:xfrm>
        </p:grpSpPr>
        <p:sp>
          <p:nvSpPr>
            <p:cNvPr id="24" name="object 4">
              <a:extLst>
                <a:ext uri="{FF2B5EF4-FFF2-40B4-BE49-F238E27FC236}">
                  <a16:creationId xmlns:a16="http://schemas.microsoft.com/office/drawing/2014/main" id="{8E339561-60D8-4DDF-AF64-D4829F27A1CF}"/>
                </a:ext>
              </a:extLst>
            </p:cNvPr>
            <p:cNvSpPr/>
            <p:nvPr/>
          </p:nvSpPr>
          <p:spPr>
            <a:xfrm>
              <a:off x="1873830" y="1393973"/>
              <a:ext cx="2877446" cy="2878309"/>
            </a:xfrm>
            <a:prstGeom prst="rect">
              <a:avLst/>
            </a:prstGeom>
            <a:blipFill>
              <a:blip r:embed="rId3" cstate="print"/>
              <a:stretch>
                <a:fillRect/>
              </a:stretch>
            </a:blipFill>
          </p:spPr>
          <p:txBody>
            <a:bodyPr wrap="square" lIns="0" tIns="0" rIns="0" bIns="0" rtlCol="0"/>
            <a:lstStyle/>
            <a:p>
              <a:endParaRPr/>
            </a:p>
          </p:txBody>
        </p:sp>
        <p:sp>
          <p:nvSpPr>
            <p:cNvPr id="25" name="object 5">
              <a:extLst>
                <a:ext uri="{FF2B5EF4-FFF2-40B4-BE49-F238E27FC236}">
                  <a16:creationId xmlns:a16="http://schemas.microsoft.com/office/drawing/2014/main" id="{22468700-9531-4CD3-B4D6-F86959B23BC0}"/>
                </a:ext>
              </a:extLst>
            </p:cNvPr>
            <p:cNvSpPr/>
            <p:nvPr/>
          </p:nvSpPr>
          <p:spPr>
            <a:xfrm>
              <a:off x="1880755" y="2614053"/>
              <a:ext cx="2863596" cy="871118"/>
            </a:xfrm>
            <a:prstGeom prst="rect">
              <a:avLst/>
            </a:prstGeom>
            <a:blipFill>
              <a:blip r:embed="rId4" cstate="print"/>
              <a:stretch>
                <a:fillRect/>
              </a:stretch>
            </a:blipFill>
          </p:spPr>
          <p:txBody>
            <a:bodyPr wrap="square" lIns="0" tIns="0" rIns="0" bIns="0" rtlCol="0"/>
            <a:lstStyle/>
            <a:p>
              <a:endParaRPr/>
            </a:p>
          </p:txBody>
        </p:sp>
        <p:sp>
          <p:nvSpPr>
            <p:cNvPr id="26" name="object 6">
              <a:extLst>
                <a:ext uri="{FF2B5EF4-FFF2-40B4-BE49-F238E27FC236}">
                  <a16:creationId xmlns:a16="http://schemas.microsoft.com/office/drawing/2014/main" id="{2BD8273A-814A-43F3-BCCB-B98201E7B6D5}"/>
                </a:ext>
              </a:extLst>
            </p:cNvPr>
            <p:cNvSpPr/>
            <p:nvPr/>
          </p:nvSpPr>
          <p:spPr>
            <a:xfrm>
              <a:off x="3732957" y="1901402"/>
              <a:ext cx="155861" cy="155861"/>
            </a:xfrm>
            <a:prstGeom prst="rect">
              <a:avLst/>
            </a:prstGeom>
            <a:blipFill>
              <a:blip r:embed="rId5" cstate="print"/>
              <a:stretch>
                <a:fillRect/>
              </a:stretch>
            </a:blipFill>
          </p:spPr>
          <p:txBody>
            <a:bodyPr wrap="square" lIns="0" tIns="0" rIns="0" bIns="0" rtlCol="0"/>
            <a:lstStyle/>
            <a:p>
              <a:endParaRPr/>
            </a:p>
          </p:txBody>
        </p:sp>
        <p:sp>
          <p:nvSpPr>
            <p:cNvPr id="27" name="object 7">
              <a:extLst>
                <a:ext uri="{FF2B5EF4-FFF2-40B4-BE49-F238E27FC236}">
                  <a16:creationId xmlns:a16="http://schemas.microsoft.com/office/drawing/2014/main" id="{FF4F8008-8B5C-421F-9BF5-01CD507CF8C6}"/>
                </a:ext>
              </a:extLst>
            </p:cNvPr>
            <p:cNvSpPr/>
            <p:nvPr/>
          </p:nvSpPr>
          <p:spPr>
            <a:xfrm>
              <a:off x="3846394" y="3608993"/>
              <a:ext cx="155874" cy="155861"/>
            </a:xfrm>
            <a:prstGeom prst="rect">
              <a:avLst/>
            </a:prstGeom>
            <a:blipFill>
              <a:blip r:embed="rId6" cstate="print"/>
              <a:stretch>
                <a:fillRect/>
              </a:stretch>
            </a:blipFill>
          </p:spPr>
          <p:txBody>
            <a:bodyPr wrap="square" lIns="0" tIns="0" rIns="0" bIns="0" rtlCol="0"/>
            <a:lstStyle/>
            <a:p>
              <a:endParaRPr/>
            </a:p>
          </p:txBody>
        </p:sp>
        <p:sp>
          <p:nvSpPr>
            <p:cNvPr id="28" name="object 8">
              <a:extLst>
                <a:ext uri="{FF2B5EF4-FFF2-40B4-BE49-F238E27FC236}">
                  <a16:creationId xmlns:a16="http://schemas.microsoft.com/office/drawing/2014/main" id="{112DAF5B-A529-4593-9612-2AF6A4548980}"/>
                </a:ext>
              </a:extLst>
            </p:cNvPr>
            <p:cNvSpPr/>
            <p:nvPr/>
          </p:nvSpPr>
          <p:spPr>
            <a:xfrm>
              <a:off x="4515748" y="2328300"/>
              <a:ext cx="155861" cy="155861"/>
            </a:xfrm>
            <a:prstGeom prst="rect">
              <a:avLst/>
            </a:prstGeom>
            <a:blipFill>
              <a:blip r:embed="rId7" cstate="print"/>
              <a:stretch>
                <a:fillRect/>
              </a:stretch>
            </a:blipFill>
          </p:spPr>
          <p:txBody>
            <a:bodyPr wrap="square" lIns="0" tIns="0" rIns="0" bIns="0" rtlCol="0"/>
            <a:lstStyle/>
            <a:p>
              <a:endParaRPr/>
            </a:p>
          </p:txBody>
        </p:sp>
        <p:sp>
          <p:nvSpPr>
            <p:cNvPr id="29" name="object 9">
              <a:extLst>
                <a:ext uri="{FF2B5EF4-FFF2-40B4-BE49-F238E27FC236}">
                  <a16:creationId xmlns:a16="http://schemas.microsoft.com/office/drawing/2014/main" id="{B4E008B0-16B9-4087-9793-3EBCD32049FA}"/>
                </a:ext>
              </a:extLst>
            </p:cNvPr>
            <p:cNvSpPr/>
            <p:nvPr/>
          </p:nvSpPr>
          <p:spPr>
            <a:xfrm>
              <a:off x="2415031" y="1794027"/>
              <a:ext cx="1083310" cy="2221230"/>
            </a:xfrm>
            <a:custGeom>
              <a:avLst/>
              <a:gdLst/>
              <a:ahLst/>
              <a:cxnLst/>
              <a:rect l="l" t="t" r="r" b="b"/>
              <a:pathLst>
                <a:path w="1083310" h="2221229">
                  <a:moveTo>
                    <a:pt x="996670" y="2134489"/>
                  </a:moveTo>
                  <a:lnTo>
                    <a:pt x="1083271" y="2221077"/>
                  </a:lnTo>
                </a:path>
                <a:path w="1083310" h="2221229">
                  <a:moveTo>
                    <a:pt x="1083271" y="2134489"/>
                  </a:moveTo>
                  <a:lnTo>
                    <a:pt x="996670" y="2221077"/>
                  </a:lnTo>
                </a:path>
                <a:path w="1083310" h="2221229">
                  <a:moveTo>
                    <a:pt x="711784" y="284022"/>
                  </a:moveTo>
                  <a:lnTo>
                    <a:pt x="798372" y="370611"/>
                  </a:lnTo>
                </a:path>
                <a:path w="1083310" h="2221229">
                  <a:moveTo>
                    <a:pt x="798372" y="284022"/>
                  </a:moveTo>
                  <a:lnTo>
                    <a:pt x="711784" y="370611"/>
                  </a:lnTo>
                </a:path>
                <a:path w="1083310" h="2221229">
                  <a:moveTo>
                    <a:pt x="0" y="0"/>
                  </a:moveTo>
                  <a:lnTo>
                    <a:pt x="86588" y="86588"/>
                  </a:lnTo>
                </a:path>
                <a:path w="1083310" h="2221229">
                  <a:moveTo>
                    <a:pt x="86588" y="0"/>
                  </a:moveTo>
                  <a:lnTo>
                    <a:pt x="0" y="86588"/>
                  </a:lnTo>
                </a:path>
              </a:pathLst>
            </a:custGeom>
            <a:ln w="31173">
              <a:solidFill>
                <a:srgbClr val="FF0000"/>
              </a:solidFill>
            </a:ln>
          </p:spPr>
          <p:txBody>
            <a:bodyPr wrap="square" lIns="0" tIns="0" rIns="0" bIns="0" rtlCol="0"/>
            <a:lstStyle/>
            <a:p>
              <a:endParaRPr/>
            </a:p>
          </p:txBody>
        </p:sp>
      </p:grpSp>
      <p:grpSp>
        <p:nvGrpSpPr>
          <p:cNvPr id="30" name="object 12">
            <a:extLst>
              <a:ext uri="{FF2B5EF4-FFF2-40B4-BE49-F238E27FC236}">
                <a16:creationId xmlns:a16="http://schemas.microsoft.com/office/drawing/2014/main" id="{0C9EA99C-0F45-4357-B64C-F87F6F605781}"/>
              </a:ext>
            </a:extLst>
          </p:cNvPr>
          <p:cNvGrpSpPr/>
          <p:nvPr/>
        </p:nvGrpSpPr>
        <p:grpSpPr>
          <a:xfrm>
            <a:off x="6578943" y="2165283"/>
            <a:ext cx="2887345" cy="2887980"/>
            <a:chOff x="5532319" y="1383788"/>
            <a:chExt cx="2887345" cy="2887980"/>
          </a:xfrm>
        </p:grpSpPr>
        <p:sp>
          <p:nvSpPr>
            <p:cNvPr id="31" name="object 13">
              <a:extLst>
                <a:ext uri="{FF2B5EF4-FFF2-40B4-BE49-F238E27FC236}">
                  <a16:creationId xmlns:a16="http://schemas.microsoft.com/office/drawing/2014/main" id="{18976255-72DA-4D91-9FB1-F4B7CEA28226}"/>
                </a:ext>
              </a:extLst>
            </p:cNvPr>
            <p:cNvSpPr/>
            <p:nvPr/>
          </p:nvSpPr>
          <p:spPr>
            <a:xfrm>
              <a:off x="5532319" y="1383788"/>
              <a:ext cx="2886831" cy="2887707"/>
            </a:xfrm>
            <a:prstGeom prst="rect">
              <a:avLst/>
            </a:prstGeom>
            <a:blipFill>
              <a:blip r:embed="rId8" cstate="print"/>
              <a:stretch>
                <a:fillRect/>
              </a:stretch>
            </a:blipFill>
          </p:spPr>
          <p:txBody>
            <a:bodyPr wrap="square" lIns="0" tIns="0" rIns="0" bIns="0" rtlCol="0"/>
            <a:lstStyle/>
            <a:p>
              <a:endParaRPr/>
            </a:p>
          </p:txBody>
        </p:sp>
        <p:sp>
          <p:nvSpPr>
            <p:cNvPr id="32" name="object 14">
              <a:extLst>
                <a:ext uri="{FF2B5EF4-FFF2-40B4-BE49-F238E27FC236}">
                  <a16:creationId xmlns:a16="http://schemas.microsoft.com/office/drawing/2014/main" id="{A1688452-30C6-4FCB-BC63-B9EF976CBBFD}"/>
                </a:ext>
              </a:extLst>
            </p:cNvPr>
            <p:cNvSpPr/>
            <p:nvPr/>
          </p:nvSpPr>
          <p:spPr>
            <a:xfrm>
              <a:off x="6961403" y="1390751"/>
              <a:ext cx="706288" cy="2873794"/>
            </a:xfrm>
            <a:prstGeom prst="rect">
              <a:avLst/>
            </a:prstGeom>
            <a:blipFill>
              <a:blip r:embed="rId9" cstate="print"/>
              <a:stretch>
                <a:fillRect/>
              </a:stretch>
            </a:blipFill>
          </p:spPr>
          <p:txBody>
            <a:bodyPr wrap="square" lIns="0" tIns="0" rIns="0" bIns="0" rtlCol="0"/>
            <a:lstStyle/>
            <a:p>
              <a:endParaRPr/>
            </a:p>
          </p:txBody>
        </p:sp>
        <p:sp>
          <p:nvSpPr>
            <p:cNvPr id="33" name="object 15">
              <a:extLst>
                <a:ext uri="{FF2B5EF4-FFF2-40B4-BE49-F238E27FC236}">
                  <a16:creationId xmlns:a16="http://schemas.microsoft.com/office/drawing/2014/main" id="{E1DC695E-AAE8-47BC-BEFD-050B93DC5D27}"/>
                </a:ext>
              </a:extLst>
            </p:cNvPr>
            <p:cNvSpPr/>
            <p:nvPr/>
          </p:nvSpPr>
          <p:spPr>
            <a:xfrm>
              <a:off x="8182847" y="2321162"/>
              <a:ext cx="156369" cy="156382"/>
            </a:xfrm>
            <a:prstGeom prst="rect">
              <a:avLst/>
            </a:prstGeom>
            <a:blipFill>
              <a:blip r:embed="rId10" cstate="print"/>
              <a:stretch>
                <a:fillRect/>
              </a:stretch>
            </a:blipFill>
          </p:spPr>
          <p:txBody>
            <a:bodyPr wrap="square" lIns="0" tIns="0" rIns="0" bIns="0" rtlCol="0"/>
            <a:lstStyle/>
            <a:p>
              <a:endParaRPr/>
            </a:p>
          </p:txBody>
        </p:sp>
        <p:sp>
          <p:nvSpPr>
            <p:cNvPr id="34" name="object 16">
              <a:extLst>
                <a:ext uri="{FF2B5EF4-FFF2-40B4-BE49-F238E27FC236}">
                  <a16:creationId xmlns:a16="http://schemas.microsoft.com/office/drawing/2014/main" id="{3579C6B6-422A-4E7D-A09E-2DFA45435381}"/>
                </a:ext>
              </a:extLst>
            </p:cNvPr>
            <p:cNvSpPr/>
            <p:nvPr/>
          </p:nvSpPr>
          <p:spPr>
            <a:xfrm>
              <a:off x="8039502" y="3177752"/>
              <a:ext cx="156382" cy="156369"/>
            </a:xfrm>
            <a:prstGeom prst="rect">
              <a:avLst/>
            </a:prstGeom>
            <a:blipFill>
              <a:blip r:embed="rId11" cstate="print"/>
              <a:stretch>
                <a:fillRect/>
              </a:stretch>
            </a:blipFill>
          </p:spPr>
          <p:txBody>
            <a:bodyPr wrap="square" lIns="0" tIns="0" rIns="0" bIns="0" rtlCol="0"/>
            <a:lstStyle/>
            <a:p>
              <a:endParaRPr/>
            </a:p>
          </p:txBody>
        </p:sp>
        <p:sp>
          <p:nvSpPr>
            <p:cNvPr id="35" name="object 17">
              <a:extLst>
                <a:ext uri="{FF2B5EF4-FFF2-40B4-BE49-F238E27FC236}">
                  <a16:creationId xmlns:a16="http://schemas.microsoft.com/office/drawing/2014/main" id="{6D8FE174-9366-4F73-946A-253E9C0100EF}"/>
                </a:ext>
              </a:extLst>
            </p:cNvPr>
            <p:cNvSpPr/>
            <p:nvPr/>
          </p:nvSpPr>
          <p:spPr>
            <a:xfrm>
              <a:off x="6075286" y="1785150"/>
              <a:ext cx="801370" cy="1585595"/>
            </a:xfrm>
            <a:custGeom>
              <a:avLst/>
              <a:gdLst/>
              <a:ahLst/>
              <a:cxnLst/>
              <a:rect l="l" t="t" r="r" b="b"/>
              <a:pathLst>
                <a:path w="801370" h="1585595">
                  <a:moveTo>
                    <a:pt x="714108" y="284949"/>
                  </a:moveTo>
                  <a:lnTo>
                    <a:pt x="800976" y="371830"/>
                  </a:lnTo>
                </a:path>
                <a:path w="801370" h="1585595">
                  <a:moveTo>
                    <a:pt x="800976" y="284949"/>
                  </a:moveTo>
                  <a:lnTo>
                    <a:pt x="714108" y="371830"/>
                  </a:lnTo>
                </a:path>
                <a:path w="801370" h="1585595">
                  <a:moveTo>
                    <a:pt x="428294" y="1498587"/>
                  </a:moveTo>
                  <a:lnTo>
                    <a:pt x="515162" y="1585468"/>
                  </a:lnTo>
                </a:path>
                <a:path w="801370" h="1585595">
                  <a:moveTo>
                    <a:pt x="515162" y="1498587"/>
                  </a:moveTo>
                  <a:lnTo>
                    <a:pt x="428294" y="1585468"/>
                  </a:lnTo>
                </a:path>
                <a:path w="801370" h="1585595">
                  <a:moveTo>
                    <a:pt x="0" y="0"/>
                  </a:moveTo>
                  <a:lnTo>
                    <a:pt x="86868" y="86880"/>
                  </a:lnTo>
                </a:path>
                <a:path w="801370" h="1585595">
                  <a:moveTo>
                    <a:pt x="86868" y="0"/>
                  </a:moveTo>
                  <a:lnTo>
                    <a:pt x="0" y="86880"/>
                  </a:lnTo>
                </a:path>
              </a:pathLst>
            </a:custGeom>
            <a:ln w="31274">
              <a:solidFill>
                <a:srgbClr val="FF0000"/>
              </a:solidFill>
            </a:ln>
          </p:spPr>
          <p:txBody>
            <a:bodyPr wrap="square" lIns="0" tIns="0" rIns="0" bIns="0" rtlCol="0"/>
            <a:lstStyle/>
            <a:p>
              <a:endParaRPr/>
            </a:p>
          </p:txBody>
        </p:sp>
      </p:grpSp>
      <p:sp>
        <p:nvSpPr>
          <p:cNvPr id="36" name="Title 2"/>
          <p:cNvSpPr txBox="1">
            <a:spLocks noGrp="1"/>
          </p:cNvSpPr>
          <p:nvPr>
            <p:ph type="title"/>
          </p:nvPr>
        </p:nvSpPr>
        <p:spPr>
          <a:prstGeom prst="rect">
            <a:avLst/>
          </a:prstGeom>
        </p:spPr>
        <p:txBody>
          <a:bodyPr vert="horz" lIns="91440" tIns="45720" rIns="91440" bIns="45720" rtlCol="0" anchor="ct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r>
              <a:rPr lang="en-US" dirty="0" smtClean="0"/>
              <a:t>How does Perceptron work? (continue)</a:t>
            </a:r>
            <a:endParaRPr lang="en-US" dirty="0"/>
          </a:p>
        </p:txBody>
      </p:sp>
    </p:spTree>
    <p:extLst>
      <p:ext uri="{BB962C8B-B14F-4D97-AF65-F5344CB8AC3E}">
        <p14:creationId xmlns:p14="http://schemas.microsoft.com/office/powerpoint/2010/main" val="34811617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8">
            <a:extLst>
              <a:ext uri="{FF2B5EF4-FFF2-40B4-BE49-F238E27FC236}">
                <a16:creationId xmlns:a16="http://schemas.microsoft.com/office/drawing/2014/main" id="{668A2053-7AA3-4E4F-A8A6-949E67F51083}"/>
              </a:ext>
            </a:extLst>
          </p:cNvPr>
          <p:cNvSpPr txBox="1"/>
          <p:nvPr/>
        </p:nvSpPr>
        <p:spPr>
          <a:xfrm>
            <a:off x="4103587" y="5403871"/>
            <a:ext cx="358775" cy="238527"/>
          </a:xfrm>
          <a:prstGeom prst="rect">
            <a:avLst/>
          </a:prstGeom>
        </p:spPr>
        <p:txBody>
          <a:bodyPr vert="horz" wrap="square" lIns="0" tIns="15240" rIns="0" bIns="0" rtlCol="0">
            <a:spAutoFit/>
          </a:bodyPr>
          <a:lstStyle/>
          <a:p>
            <a:pPr marL="12700">
              <a:spcBef>
                <a:spcPts val="120"/>
              </a:spcBef>
            </a:pPr>
            <a:r>
              <a:rPr sz="1450" spc="10" dirty="0">
                <a:latin typeface="Arial"/>
                <a:cs typeface="Arial"/>
              </a:rPr>
              <a:t>Age</a:t>
            </a:r>
            <a:endParaRPr sz="1450">
              <a:latin typeface="Arial"/>
              <a:cs typeface="Arial"/>
            </a:endParaRPr>
          </a:p>
        </p:txBody>
      </p:sp>
      <p:sp>
        <p:nvSpPr>
          <p:cNvPr id="16" name="object 9">
            <a:extLst>
              <a:ext uri="{FF2B5EF4-FFF2-40B4-BE49-F238E27FC236}">
                <a16:creationId xmlns:a16="http://schemas.microsoft.com/office/drawing/2014/main" id="{FF7FBEC4-3E8C-42BE-9398-24ACCE944255}"/>
              </a:ext>
            </a:extLst>
          </p:cNvPr>
          <p:cNvSpPr txBox="1"/>
          <p:nvPr/>
        </p:nvSpPr>
        <p:spPr>
          <a:xfrm>
            <a:off x="2358022" y="3782900"/>
            <a:ext cx="192360" cy="638810"/>
          </a:xfrm>
          <a:prstGeom prst="rect">
            <a:avLst/>
          </a:prstGeom>
        </p:spPr>
        <p:txBody>
          <a:bodyPr vert="vert270" wrap="square" lIns="0" tIns="0" rIns="0" bIns="0" rtlCol="0">
            <a:spAutoFit/>
          </a:bodyPr>
          <a:lstStyle/>
          <a:p>
            <a:pPr marL="12700">
              <a:lnSpc>
                <a:spcPts val="1525"/>
              </a:lnSpc>
            </a:pPr>
            <a:r>
              <a:rPr sz="1450" dirty="0">
                <a:latin typeface="Arial"/>
                <a:cs typeface="Arial"/>
              </a:rPr>
              <a:t>Income</a:t>
            </a:r>
          </a:p>
        </p:txBody>
      </p:sp>
      <p:sp>
        <p:nvSpPr>
          <p:cNvPr id="20" name="object 13">
            <a:extLst>
              <a:ext uri="{FF2B5EF4-FFF2-40B4-BE49-F238E27FC236}">
                <a16:creationId xmlns:a16="http://schemas.microsoft.com/office/drawing/2014/main" id="{B3267799-4938-45BB-956B-B2BFAD226AB5}"/>
              </a:ext>
            </a:extLst>
          </p:cNvPr>
          <p:cNvSpPr txBox="1"/>
          <p:nvPr/>
        </p:nvSpPr>
        <p:spPr>
          <a:xfrm>
            <a:off x="7771257" y="5402180"/>
            <a:ext cx="360680" cy="239809"/>
          </a:xfrm>
          <a:prstGeom prst="rect">
            <a:avLst/>
          </a:prstGeom>
        </p:spPr>
        <p:txBody>
          <a:bodyPr vert="horz" wrap="square" lIns="0" tIns="16510" rIns="0" bIns="0" rtlCol="0">
            <a:spAutoFit/>
          </a:bodyPr>
          <a:lstStyle/>
          <a:p>
            <a:pPr marL="12700">
              <a:spcBef>
                <a:spcPts val="130"/>
              </a:spcBef>
            </a:pPr>
            <a:r>
              <a:rPr sz="1450" spc="15" dirty="0">
                <a:latin typeface="Arial"/>
                <a:cs typeface="Arial"/>
              </a:rPr>
              <a:t>Age</a:t>
            </a:r>
            <a:endParaRPr sz="1450">
              <a:latin typeface="Arial"/>
              <a:cs typeface="Arial"/>
            </a:endParaRPr>
          </a:p>
        </p:txBody>
      </p:sp>
      <p:sp>
        <p:nvSpPr>
          <p:cNvPr id="21" name="object 14">
            <a:extLst>
              <a:ext uri="{FF2B5EF4-FFF2-40B4-BE49-F238E27FC236}">
                <a16:creationId xmlns:a16="http://schemas.microsoft.com/office/drawing/2014/main" id="{828A761C-6DA3-4EE0-BBA4-467581658445}"/>
              </a:ext>
            </a:extLst>
          </p:cNvPr>
          <p:cNvSpPr txBox="1"/>
          <p:nvPr/>
        </p:nvSpPr>
        <p:spPr>
          <a:xfrm>
            <a:off x="6271931" y="3769951"/>
            <a:ext cx="192360" cy="643255"/>
          </a:xfrm>
          <a:prstGeom prst="rect">
            <a:avLst/>
          </a:prstGeom>
        </p:spPr>
        <p:txBody>
          <a:bodyPr vert="vert270" wrap="square" lIns="0" tIns="0" rIns="0" bIns="0" rtlCol="0">
            <a:spAutoFit/>
          </a:bodyPr>
          <a:lstStyle/>
          <a:p>
            <a:pPr marL="12700">
              <a:lnSpc>
                <a:spcPts val="1530"/>
              </a:lnSpc>
            </a:pPr>
            <a:r>
              <a:rPr sz="1450" dirty="0">
                <a:latin typeface="Arial"/>
                <a:cs typeface="Arial"/>
              </a:rPr>
              <a:t>Income</a:t>
            </a:r>
            <a:endParaRPr sz="1450">
              <a:latin typeface="Arial"/>
              <a:cs typeface="Arial"/>
            </a:endParaRPr>
          </a:p>
        </p:txBody>
      </p:sp>
      <p:grpSp>
        <p:nvGrpSpPr>
          <p:cNvPr id="23" name="object 3">
            <a:extLst>
              <a:ext uri="{FF2B5EF4-FFF2-40B4-BE49-F238E27FC236}">
                <a16:creationId xmlns:a16="http://schemas.microsoft.com/office/drawing/2014/main" id="{29D36DF0-7D57-4162-9608-46EBF0847BE3}"/>
              </a:ext>
            </a:extLst>
          </p:cNvPr>
          <p:cNvGrpSpPr/>
          <p:nvPr/>
        </p:nvGrpSpPr>
        <p:grpSpPr>
          <a:xfrm>
            <a:off x="2613963" y="2442836"/>
            <a:ext cx="2877820" cy="2878455"/>
            <a:chOff x="1873830" y="1393973"/>
            <a:chExt cx="2877820" cy="2878455"/>
          </a:xfrm>
        </p:grpSpPr>
        <p:sp>
          <p:nvSpPr>
            <p:cNvPr id="24" name="object 4">
              <a:extLst>
                <a:ext uri="{FF2B5EF4-FFF2-40B4-BE49-F238E27FC236}">
                  <a16:creationId xmlns:a16="http://schemas.microsoft.com/office/drawing/2014/main" id="{8E339561-60D8-4DDF-AF64-D4829F27A1CF}"/>
                </a:ext>
              </a:extLst>
            </p:cNvPr>
            <p:cNvSpPr/>
            <p:nvPr/>
          </p:nvSpPr>
          <p:spPr>
            <a:xfrm>
              <a:off x="1873830" y="1393973"/>
              <a:ext cx="2877446" cy="2878309"/>
            </a:xfrm>
            <a:prstGeom prst="rect">
              <a:avLst/>
            </a:prstGeom>
            <a:blipFill>
              <a:blip r:embed="rId2" cstate="print"/>
              <a:stretch>
                <a:fillRect/>
              </a:stretch>
            </a:blipFill>
          </p:spPr>
          <p:txBody>
            <a:bodyPr wrap="square" lIns="0" tIns="0" rIns="0" bIns="0" rtlCol="0"/>
            <a:lstStyle/>
            <a:p>
              <a:endParaRPr/>
            </a:p>
          </p:txBody>
        </p:sp>
        <p:sp>
          <p:nvSpPr>
            <p:cNvPr id="25" name="object 5">
              <a:extLst>
                <a:ext uri="{FF2B5EF4-FFF2-40B4-BE49-F238E27FC236}">
                  <a16:creationId xmlns:a16="http://schemas.microsoft.com/office/drawing/2014/main" id="{22468700-9531-4CD3-B4D6-F86959B23BC0}"/>
                </a:ext>
              </a:extLst>
            </p:cNvPr>
            <p:cNvSpPr/>
            <p:nvPr/>
          </p:nvSpPr>
          <p:spPr>
            <a:xfrm>
              <a:off x="1880755" y="2614053"/>
              <a:ext cx="2863596" cy="871118"/>
            </a:xfrm>
            <a:prstGeom prst="rect">
              <a:avLst/>
            </a:prstGeom>
            <a:blipFill>
              <a:blip r:embed="rId3" cstate="print"/>
              <a:stretch>
                <a:fillRect/>
              </a:stretch>
            </a:blipFill>
          </p:spPr>
          <p:txBody>
            <a:bodyPr wrap="square" lIns="0" tIns="0" rIns="0" bIns="0" rtlCol="0"/>
            <a:lstStyle/>
            <a:p>
              <a:endParaRPr/>
            </a:p>
          </p:txBody>
        </p:sp>
        <p:sp>
          <p:nvSpPr>
            <p:cNvPr id="26" name="object 6">
              <a:extLst>
                <a:ext uri="{FF2B5EF4-FFF2-40B4-BE49-F238E27FC236}">
                  <a16:creationId xmlns:a16="http://schemas.microsoft.com/office/drawing/2014/main" id="{2BD8273A-814A-43F3-BCCB-B98201E7B6D5}"/>
                </a:ext>
              </a:extLst>
            </p:cNvPr>
            <p:cNvSpPr/>
            <p:nvPr/>
          </p:nvSpPr>
          <p:spPr>
            <a:xfrm>
              <a:off x="3732957" y="1901402"/>
              <a:ext cx="155861" cy="155861"/>
            </a:xfrm>
            <a:prstGeom prst="rect">
              <a:avLst/>
            </a:prstGeom>
            <a:blipFill>
              <a:blip r:embed="rId4" cstate="print"/>
              <a:stretch>
                <a:fillRect/>
              </a:stretch>
            </a:blipFill>
          </p:spPr>
          <p:txBody>
            <a:bodyPr wrap="square" lIns="0" tIns="0" rIns="0" bIns="0" rtlCol="0"/>
            <a:lstStyle/>
            <a:p>
              <a:endParaRPr/>
            </a:p>
          </p:txBody>
        </p:sp>
        <p:sp>
          <p:nvSpPr>
            <p:cNvPr id="27" name="object 7">
              <a:extLst>
                <a:ext uri="{FF2B5EF4-FFF2-40B4-BE49-F238E27FC236}">
                  <a16:creationId xmlns:a16="http://schemas.microsoft.com/office/drawing/2014/main" id="{FF4F8008-8B5C-421F-9BF5-01CD507CF8C6}"/>
                </a:ext>
              </a:extLst>
            </p:cNvPr>
            <p:cNvSpPr/>
            <p:nvPr/>
          </p:nvSpPr>
          <p:spPr>
            <a:xfrm>
              <a:off x="3846394" y="3608993"/>
              <a:ext cx="155874" cy="155861"/>
            </a:xfrm>
            <a:prstGeom prst="rect">
              <a:avLst/>
            </a:prstGeom>
            <a:blipFill>
              <a:blip r:embed="rId5" cstate="print"/>
              <a:stretch>
                <a:fillRect/>
              </a:stretch>
            </a:blipFill>
          </p:spPr>
          <p:txBody>
            <a:bodyPr wrap="square" lIns="0" tIns="0" rIns="0" bIns="0" rtlCol="0"/>
            <a:lstStyle/>
            <a:p>
              <a:endParaRPr/>
            </a:p>
          </p:txBody>
        </p:sp>
        <p:sp>
          <p:nvSpPr>
            <p:cNvPr id="28" name="object 8">
              <a:extLst>
                <a:ext uri="{FF2B5EF4-FFF2-40B4-BE49-F238E27FC236}">
                  <a16:creationId xmlns:a16="http://schemas.microsoft.com/office/drawing/2014/main" id="{112DAF5B-A529-4593-9612-2AF6A4548980}"/>
                </a:ext>
              </a:extLst>
            </p:cNvPr>
            <p:cNvSpPr/>
            <p:nvPr/>
          </p:nvSpPr>
          <p:spPr>
            <a:xfrm>
              <a:off x="4515748" y="2328300"/>
              <a:ext cx="155861" cy="155861"/>
            </a:xfrm>
            <a:prstGeom prst="rect">
              <a:avLst/>
            </a:prstGeom>
            <a:blipFill>
              <a:blip r:embed="rId6" cstate="print"/>
              <a:stretch>
                <a:fillRect/>
              </a:stretch>
            </a:blipFill>
          </p:spPr>
          <p:txBody>
            <a:bodyPr wrap="square" lIns="0" tIns="0" rIns="0" bIns="0" rtlCol="0"/>
            <a:lstStyle/>
            <a:p>
              <a:endParaRPr/>
            </a:p>
          </p:txBody>
        </p:sp>
        <p:sp>
          <p:nvSpPr>
            <p:cNvPr id="29" name="object 9">
              <a:extLst>
                <a:ext uri="{FF2B5EF4-FFF2-40B4-BE49-F238E27FC236}">
                  <a16:creationId xmlns:a16="http://schemas.microsoft.com/office/drawing/2014/main" id="{B4E008B0-16B9-4087-9793-3EBCD32049FA}"/>
                </a:ext>
              </a:extLst>
            </p:cNvPr>
            <p:cNvSpPr/>
            <p:nvPr/>
          </p:nvSpPr>
          <p:spPr>
            <a:xfrm>
              <a:off x="2415031" y="1794027"/>
              <a:ext cx="1083310" cy="2221230"/>
            </a:xfrm>
            <a:custGeom>
              <a:avLst/>
              <a:gdLst/>
              <a:ahLst/>
              <a:cxnLst/>
              <a:rect l="l" t="t" r="r" b="b"/>
              <a:pathLst>
                <a:path w="1083310" h="2221229">
                  <a:moveTo>
                    <a:pt x="996670" y="2134489"/>
                  </a:moveTo>
                  <a:lnTo>
                    <a:pt x="1083271" y="2221077"/>
                  </a:lnTo>
                </a:path>
                <a:path w="1083310" h="2221229">
                  <a:moveTo>
                    <a:pt x="1083271" y="2134489"/>
                  </a:moveTo>
                  <a:lnTo>
                    <a:pt x="996670" y="2221077"/>
                  </a:lnTo>
                </a:path>
                <a:path w="1083310" h="2221229">
                  <a:moveTo>
                    <a:pt x="711784" y="284022"/>
                  </a:moveTo>
                  <a:lnTo>
                    <a:pt x="798372" y="370611"/>
                  </a:lnTo>
                </a:path>
                <a:path w="1083310" h="2221229">
                  <a:moveTo>
                    <a:pt x="798372" y="284022"/>
                  </a:moveTo>
                  <a:lnTo>
                    <a:pt x="711784" y="370611"/>
                  </a:lnTo>
                </a:path>
                <a:path w="1083310" h="2221229">
                  <a:moveTo>
                    <a:pt x="0" y="0"/>
                  </a:moveTo>
                  <a:lnTo>
                    <a:pt x="86588" y="86588"/>
                  </a:lnTo>
                </a:path>
                <a:path w="1083310" h="2221229">
                  <a:moveTo>
                    <a:pt x="86588" y="0"/>
                  </a:moveTo>
                  <a:lnTo>
                    <a:pt x="0" y="86588"/>
                  </a:lnTo>
                </a:path>
              </a:pathLst>
            </a:custGeom>
            <a:ln w="31173">
              <a:solidFill>
                <a:srgbClr val="FF0000"/>
              </a:solidFill>
            </a:ln>
          </p:spPr>
          <p:txBody>
            <a:bodyPr wrap="square" lIns="0" tIns="0" rIns="0" bIns="0" rtlCol="0"/>
            <a:lstStyle/>
            <a:p>
              <a:endParaRPr/>
            </a:p>
          </p:txBody>
        </p:sp>
      </p:grpSp>
      <p:grpSp>
        <p:nvGrpSpPr>
          <p:cNvPr id="30" name="object 12">
            <a:extLst>
              <a:ext uri="{FF2B5EF4-FFF2-40B4-BE49-F238E27FC236}">
                <a16:creationId xmlns:a16="http://schemas.microsoft.com/office/drawing/2014/main" id="{0C9EA99C-0F45-4357-B64C-F87F6F605781}"/>
              </a:ext>
            </a:extLst>
          </p:cNvPr>
          <p:cNvGrpSpPr/>
          <p:nvPr/>
        </p:nvGrpSpPr>
        <p:grpSpPr>
          <a:xfrm>
            <a:off x="6510994" y="2437999"/>
            <a:ext cx="2887345" cy="2887980"/>
            <a:chOff x="5532319" y="1383788"/>
            <a:chExt cx="2887345" cy="2887980"/>
          </a:xfrm>
        </p:grpSpPr>
        <p:sp>
          <p:nvSpPr>
            <p:cNvPr id="31" name="object 13">
              <a:extLst>
                <a:ext uri="{FF2B5EF4-FFF2-40B4-BE49-F238E27FC236}">
                  <a16:creationId xmlns:a16="http://schemas.microsoft.com/office/drawing/2014/main" id="{18976255-72DA-4D91-9FB1-F4B7CEA28226}"/>
                </a:ext>
              </a:extLst>
            </p:cNvPr>
            <p:cNvSpPr/>
            <p:nvPr/>
          </p:nvSpPr>
          <p:spPr>
            <a:xfrm>
              <a:off x="5532319" y="1383788"/>
              <a:ext cx="2886831" cy="2887707"/>
            </a:xfrm>
            <a:prstGeom prst="rect">
              <a:avLst/>
            </a:prstGeom>
            <a:blipFill>
              <a:blip r:embed="rId7" cstate="print"/>
              <a:stretch>
                <a:fillRect/>
              </a:stretch>
            </a:blipFill>
          </p:spPr>
          <p:txBody>
            <a:bodyPr wrap="square" lIns="0" tIns="0" rIns="0" bIns="0" rtlCol="0"/>
            <a:lstStyle/>
            <a:p>
              <a:endParaRPr/>
            </a:p>
          </p:txBody>
        </p:sp>
        <p:sp>
          <p:nvSpPr>
            <p:cNvPr id="32" name="object 14">
              <a:extLst>
                <a:ext uri="{FF2B5EF4-FFF2-40B4-BE49-F238E27FC236}">
                  <a16:creationId xmlns:a16="http://schemas.microsoft.com/office/drawing/2014/main" id="{A1688452-30C6-4FCB-BC63-B9EF976CBBFD}"/>
                </a:ext>
              </a:extLst>
            </p:cNvPr>
            <p:cNvSpPr/>
            <p:nvPr/>
          </p:nvSpPr>
          <p:spPr>
            <a:xfrm>
              <a:off x="6961403" y="1390751"/>
              <a:ext cx="706288" cy="2873794"/>
            </a:xfrm>
            <a:prstGeom prst="rect">
              <a:avLst/>
            </a:prstGeom>
            <a:blipFill>
              <a:blip r:embed="rId8" cstate="print"/>
              <a:stretch>
                <a:fillRect/>
              </a:stretch>
            </a:blipFill>
          </p:spPr>
          <p:txBody>
            <a:bodyPr wrap="square" lIns="0" tIns="0" rIns="0" bIns="0" rtlCol="0"/>
            <a:lstStyle/>
            <a:p>
              <a:endParaRPr/>
            </a:p>
          </p:txBody>
        </p:sp>
        <p:sp>
          <p:nvSpPr>
            <p:cNvPr id="33" name="object 15">
              <a:extLst>
                <a:ext uri="{FF2B5EF4-FFF2-40B4-BE49-F238E27FC236}">
                  <a16:creationId xmlns:a16="http://schemas.microsoft.com/office/drawing/2014/main" id="{E1DC695E-AAE8-47BC-BEFD-050B93DC5D27}"/>
                </a:ext>
              </a:extLst>
            </p:cNvPr>
            <p:cNvSpPr/>
            <p:nvPr/>
          </p:nvSpPr>
          <p:spPr>
            <a:xfrm>
              <a:off x="8182847" y="2321162"/>
              <a:ext cx="156369" cy="156382"/>
            </a:xfrm>
            <a:prstGeom prst="rect">
              <a:avLst/>
            </a:prstGeom>
            <a:blipFill>
              <a:blip r:embed="rId9" cstate="print"/>
              <a:stretch>
                <a:fillRect/>
              </a:stretch>
            </a:blipFill>
          </p:spPr>
          <p:txBody>
            <a:bodyPr wrap="square" lIns="0" tIns="0" rIns="0" bIns="0" rtlCol="0"/>
            <a:lstStyle/>
            <a:p>
              <a:endParaRPr/>
            </a:p>
          </p:txBody>
        </p:sp>
        <p:sp>
          <p:nvSpPr>
            <p:cNvPr id="34" name="object 16">
              <a:extLst>
                <a:ext uri="{FF2B5EF4-FFF2-40B4-BE49-F238E27FC236}">
                  <a16:creationId xmlns:a16="http://schemas.microsoft.com/office/drawing/2014/main" id="{3579C6B6-422A-4E7D-A09E-2DFA45435381}"/>
                </a:ext>
              </a:extLst>
            </p:cNvPr>
            <p:cNvSpPr/>
            <p:nvPr/>
          </p:nvSpPr>
          <p:spPr>
            <a:xfrm>
              <a:off x="8039502" y="3177752"/>
              <a:ext cx="156382" cy="156369"/>
            </a:xfrm>
            <a:prstGeom prst="rect">
              <a:avLst/>
            </a:prstGeom>
            <a:blipFill>
              <a:blip r:embed="rId10" cstate="print"/>
              <a:stretch>
                <a:fillRect/>
              </a:stretch>
            </a:blipFill>
          </p:spPr>
          <p:txBody>
            <a:bodyPr wrap="square" lIns="0" tIns="0" rIns="0" bIns="0" rtlCol="0"/>
            <a:lstStyle/>
            <a:p>
              <a:endParaRPr/>
            </a:p>
          </p:txBody>
        </p:sp>
        <p:sp>
          <p:nvSpPr>
            <p:cNvPr id="35" name="object 17">
              <a:extLst>
                <a:ext uri="{FF2B5EF4-FFF2-40B4-BE49-F238E27FC236}">
                  <a16:creationId xmlns:a16="http://schemas.microsoft.com/office/drawing/2014/main" id="{6D8FE174-9366-4F73-946A-253E9C0100EF}"/>
                </a:ext>
              </a:extLst>
            </p:cNvPr>
            <p:cNvSpPr/>
            <p:nvPr/>
          </p:nvSpPr>
          <p:spPr>
            <a:xfrm>
              <a:off x="6075286" y="1785150"/>
              <a:ext cx="801370" cy="1585595"/>
            </a:xfrm>
            <a:custGeom>
              <a:avLst/>
              <a:gdLst/>
              <a:ahLst/>
              <a:cxnLst/>
              <a:rect l="l" t="t" r="r" b="b"/>
              <a:pathLst>
                <a:path w="801370" h="1585595">
                  <a:moveTo>
                    <a:pt x="714108" y="284949"/>
                  </a:moveTo>
                  <a:lnTo>
                    <a:pt x="800976" y="371830"/>
                  </a:lnTo>
                </a:path>
                <a:path w="801370" h="1585595">
                  <a:moveTo>
                    <a:pt x="800976" y="284949"/>
                  </a:moveTo>
                  <a:lnTo>
                    <a:pt x="714108" y="371830"/>
                  </a:lnTo>
                </a:path>
                <a:path w="801370" h="1585595">
                  <a:moveTo>
                    <a:pt x="428294" y="1498587"/>
                  </a:moveTo>
                  <a:lnTo>
                    <a:pt x="515162" y="1585468"/>
                  </a:lnTo>
                </a:path>
                <a:path w="801370" h="1585595">
                  <a:moveTo>
                    <a:pt x="515162" y="1498587"/>
                  </a:moveTo>
                  <a:lnTo>
                    <a:pt x="428294" y="1585468"/>
                  </a:lnTo>
                </a:path>
                <a:path w="801370" h="1585595">
                  <a:moveTo>
                    <a:pt x="0" y="0"/>
                  </a:moveTo>
                  <a:lnTo>
                    <a:pt x="86868" y="86880"/>
                  </a:lnTo>
                </a:path>
                <a:path w="801370" h="1585595">
                  <a:moveTo>
                    <a:pt x="86868" y="0"/>
                  </a:moveTo>
                  <a:lnTo>
                    <a:pt x="0" y="86880"/>
                  </a:lnTo>
                </a:path>
              </a:pathLst>
            </a:custGeom>
            <a:ln w="31274">
              <a:solidFill>
                <a:srgbClr val="FF0000"/>
              </a:solidFill>
            </a:ln>
          </p:spPr>
          <p:txBody>
            <a:bodyPr wrap="square" lIns="0" tIns="0" rIns="0" bIns="0" rtlCol="0"/>
            <a:lstStyle/>
            <a:p>
              <a:endParaRPr/>
            </a:p>
          </p:txBody>
        </p:sp>
      </p:grpSp>
      <p:sp>
        <p:nvSpPr>
          <p:cNvPr id="2" name="Title 1"/>
          <p:cNvSpPr>
            <a:spLocks noGrp="1"/>
          </p:cNvSpPr>
          <p:nvPr>
            <p:ph type="title"/>
          </p:nvPr>
        </p:nvSpPr>
        <p:spPr/>
        <p:txBody>
          <a:bodyPr/>
          <a:lstStyle/>
          <a:p>
            <a:r>
              <a:rPr lang="en-US" dirty="0"/>
              <a:t>How does Perceptron work? (continue</a:t>
            </a:r>
            <a:r>
              <a:rPr lang="en-US" dirty="0" smtClean="0"/>
              <a:t>)</a:t>
            </a:r>
            <a:endParaRPr lang="en-US" dirty="0"/>
          </a:p>
        </p:txBody>
      </p:sp>
    </p:spTree>
    <p:extLst>
      <p:ext uri="{BB962C8B-B14F-4D97-AF65-F5344CB8AC3E}">
        <p14:creationId xmlns:p14="http://schemas.microsoft.com/office/powerpoint/2010/main" val="11393595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object 4">
            <a:extLst>
              <a:ext uri="{FF2B5EF4-FFF2-40B4-BE49-F238E27FC236}">
                <a16:creationId xmlns:a16="http://schemas.microsoft.com/office/drawing/2014/main" id="{7858B463-DF96-4F64-8BC8-F6D8A5288D69}"/>
              </a:ext>
            </a:extLst>
          </p:cNvPr>
          <p:cNvGrpSpPr/>
          <p:nvPr/>
        </p:nvGrpSpPr>
        <p:grpSpPr>
          <a:xfrm>
            <a:off x="1854373" y="2603864"/>
            <a:ext cx="2859405" cy="2860675"/>
            <a:chOff x="6237811" y="2993292"/>
            <a:chExt cx="2859405" cy="2860675"/>
          </a:xfrm>
        </p:grpSpPr>
        <p:sp>
          <p:nvSpPr>
            <p:cNvPr id="37" name="object 5">
              <a:extLst>
                <a:ext uri="{FF2B5EF4-FFF2-40B4-BE49-F238E27FC236}">
                  <a16:creationId xmlns:a16="http://schemas.microsoft.com/office/drawing/2014/main" id="{E31EEB14-C4AF-4A76-BA1C-F0C19EE1A79D}"/>
                </a:ext>
              </a:extLst>
            </p:cNvPr>
            <p:cNvSpPr/>
            <p:nvPr/>
          </p:nvSpPr>
          <p:spPr>
            <a:xfrm>
              <a:off x="6237811" y="2993292"/>
              <a:ext cx="2859289" cy="2860210"/>
            </a:xfrm>
            <a:prstGeom prst="rect">
              <a:avLst/>
            </a:prstGeom>
            <a:blipFill>
              <a:blip r:embed="rId2" cstate="print"/>
              <a:stretch>
                <a:fillRect/>
              </a:stretch>
            </a:blipFill>
          </p:spPr>
          <p:txBody>
            <a:bodyPr wrap="square" lIns="0" tIns="0" rIns="0" bIns="0" rtlCol="0"/>
            <a:lstStyle/>
            <a:p>
              <a:endParaRPr/>
            </a:p>
          </p:txBody>
        </p:sp>
        <p:sp>
          <p:nvSpPr>
            <p:cNvPr id="38" name="object 6">
              <a:extLst>
                <a:ext uri="{FF2B5EF4-FFF2-40B4-BE49-F238E27FC236}">
                  <a16:creationId xmlns:a16="http://schemas.microsoft.com/office/drawing/2014/main" id="{707B69B6-EA74-4755-B942-5B8361250945}"/>
                </a:ext>
              </a:extLst>
            </p:cNvPr>
            <p:cNvSpPr/>
            <p:nvPr/>
          </p:nvSpPr>
          <p:spPr>
            <a:xfrm>
              <a:off x="8080200" y="3494027"/>
              <a:ext cx="163289" cy="163289"/>
            </a:xfrm>
            <a:prstGeom prst="rect">
              <a:avLst/>
            </a:prstGeom>
            <a:blipFill>
              <a:blip r:embed="rId3" cstate="print"/>
              <a:stretch>
                <a:fillRect/>
              </a:stretch>
            </a:blipFill>
          </p:spPr>
          <p:txBody>
            <a:bodyPr wrap="square" lIns="0" tIns="0" rIns="0" bIns="0" rtlCol="0"/>
            <a:lstStyle/>
            <a:p>
              <a:endParaRPr/>
            </a:p>
          </p:txBody>
        </p:sp>
        <p:sp>
          <p:nvSpPr>
            <p:cNvPr id="39" name="object 7">
              <a:extLst>
                <a:ext uri="{FF2B5EF4-FFF2-40B4-BE49-F238E27FC236}">
                  <a16:creationId xmlns:a16="http://schemas.microsoft.com/office/drawing/2014/main" id="{5783148C-A534-4800-B3C5-107D6B9F656C}"/>
                </a:ext>
              </a:extLst>
            </p:cNvPr>
            <p:cNvSpPr/>
            <p:nvPr/>
          </p:nvSpPr>
          <p:spPr>
            <a:xfrm>
              <a:off x="8716102" y="4765843"/>
              <a:ext cx="163287" cy="163289"/>
            </a:xfrm>
            <a:prstGeom prst="rect">
              <a:avLst/>
            </a:prstGeom>
            <a:blipFill>
              <a:blip r:embed="rId4" cstate="print"/>
              <a:stretch>
                <a:fillRect/>
              </a:stretch>
            </a:blipFill>
          </p:spPr>
          <p:txBody>
            <a:bodyPr wrap="square" lIns="0" tIns="0" rIns="0" bIns="0" rtlCol="0"/>
            <a:lstStyle/>
            <a:p>
              <a:endParaRPr/>
            </a:p>
          </p:txBody>
        </p:sp>
        <p:sp>
          <p:nvSpPr>
            <p:cNvPr id="40" name="object 8">
              <a:extLst>
                <a:ext uri="{FF2B5EF4-FFF2-40B4-BE49-F238E27FC236}">
                  <a16:creationId xmlns:a16="http://schemas.microsoft.com/office/drawing/2014/main" id="{FE8BD2A3-EA4B-4D8B-ABD9-2E4C7ADC6527}"/>
                </a:ext>
              </a:extLst>
            </p:cNvPr>
            <p:cNvSpPr/>
            <p:nvPr/>
          </p:nvSpPr>
          <p:spPr>
            <a:xfrm>
              <a:off x="8193586" y="5189477"/>
              <a:ext cx="163289" cy="163276"/>
            </a:xfrm>
            <a:prstGeom prst="rect">
              <a:avLst/>
            </a:prstGeom>
            <a:blipFill>
              <a:blip r:embed="rId5" cstate="print"/>
              <a:stretch>
                <a:fillRect/>
              </a:stretch>
            </a:blipFill>
          </p:spPr>
          <p:txBody>
            <a:bodyPr wrap="square" lIns="0" tIns="0" rIns="0" bIns="0" rtlCol="0"/>
            <a:lstStyle/>
            <a:p>
              <a:endParaRPr/>
            </a:p>
          </p:txBody>
        </p:sp>
        <p:sp>
          <p:nvSpPr>
            <p:cNvPr id="41" name="object 9">
              <a:extLst>
                <a:ext uri="{FF2B5EF4-FFF2-40B4-BE49-F238E27FC236}">
                  <a16:creationId xmlns:a16="http://schemas.microsoft.com/office/drawing/2014/main" id="{FCBF06F8-D5F9-4530-96F9-636EE9C43267}"/>
                </a:ext>
              </a:extLst>
            </p:cNvPr>
            <p:cNvSpPr/>
            <p:nvPr/>
          </p:nvSpPr>
          <p:spPr>
            <a:xfrm>
              <a:off x="8857617" y="3917674"/>
              <a:ext cx="163284" cy="163276"/>
            </a:xfrm>
            <a:prstGeom prst="rect">
              <a:avLst/>
            </a:prstGeom>
            <a:blipFill>
              <a:blip r:embed="rId6" cstate="print"/>
              <a:stretch>
                <a:fillRect/>
              </a:stretch>
            </a:blipFill>
          </p:spPr>
          <p:txBody>
            <a:bodyPr wrap="square" lIns="0" tIns="0" rIns="0" bIns="0" rtlCol="0"/>
            <a:lstStyle/>
            <a:p>
              <a:endParaRPr/>
            </a:p>
          </p:txBody>
        </p:sp>
        <p:sp>
          <p:nvSpPr>
            <p:cNvPr id="42" name="object 10">
              <a:extLst>
                <a:ext uri="{FF2B5EF4-FFF2-40B4-BE49-F238E27FC236}">
                  <a16:creationId xmlns:a16="http://schemas.microsoft.com/office/drawing/2014/main" id="{C8DDF5F8-C474-4AC2-966A-7CBA2B427A11}"/>
                </a:ext>
              </a:extLst>
            </p:cNvPr>
            <p:cNvSpPr/>
            <p:nvPr/>
          </p:nvSpPr>
          <p:spPr>
            <a:xfrm>
              <a:off x="8137350" y="4342209"/>
              <a:ext cx="163289" cy="163289"/>
            </a:xfrm>
            <a:prstGeom prst="rect">
              <a:avLst/>
            </a:prstGeom>
            <a:blipFill>
              <a:blip r:embed="rId7" cstate="print"/>
              <a:stretch>
                <a:fillRect/>
              </a:stretch>
            </a:blipFill>
          </p:spPr>
          <p:txBody>
            <a:bodyPr wrap="square" lIns="0" tIns="0" rIns="0" bIns="0" rtlCol="0"/>
            <a:lstStyle/>
            <a:p>
              <a:endParaRPr/>
            </a:p>
          </p:txBody>
        </p:sp>
        <p:sp>
          <p:nvSpPr>
            <p:cNvPr id="43" name="object 11">
              <a:extLst>
                <a:ext uri="{FF2B5EF4-FFF2-40B4-BE49-F238E27FC236}">
                  <a16:creationId xmlns:a16="http://schemas.microsoft.com/office/drawing/2014/main" id="{30BE7DB8-D2C1-4998-9A0D-783F1F09CCDD}"/>
                </a:ext>
              </a:extLst>
            </p:cNvPr>
            <p:cNvSpPr/>
            <p:nvPr/>
          </p:nvSpPr>
          <p:spPr>
            <a:xfrm>
              <a:off x="6773926" y="3388817"/>
              <a:ext cx="1080770" cy="2211070"/>
            </a:xfrm>
            <a:custGeom>
              <a:avLst/>
              <a:gdLst/>
              <a:ahLst/>
              <a:cxnLst/>
              <a:rect l="l" t="t" r="r" b="b"/>
              <a:pathLst>
                <a:path w="1080770" h="2211070">
                  <a:moveTo>
                    <a:pt x="424548" y="1484071"/>
                  </a:moveTo>
                  <a:lnTo>
                    <a:pt x="515251" y="1574774"/>
                  </a:lnTo>
                </a:path>
                <a:path w="1080770" h="2211070">
                  <a:moveTo>
                    <a:pt x="515251" y="1484071"/>
                  </a:moveTo>
                  <a:lnTo>
                    <a:pt x="424548" y="1574774"/>
                  </a:lnTo>
                </a:path>
                <a:path w="1080770" h="2211070">
                  <a:moveTo>
                    <a:pt x="706653" y="282105"/>
                  </a:moveTo>
                  <a:lnTo>
                    <a:pt x="797382" y="372833"/>
                  </a:lnTo>
                </a:path>
                <a:path w="1080770" h="2211070">
                  <a:moveTo>
                    <a:pt x="797382" y="282105"/>
                  </a:moveTo>
                  <a:lnTo>
                    <a:pt x="706653" y="372833"/>
                  </a:lnTo>
                </a:path>
                <a:path w="1080770" h="2211070">
                  <a:moveTo>
                    <a:pt x="0" y="0"/>
                  </a:moveTo>
                  <a:lnTo>
                    <a:pt x="90716" y="90703"/>
                  </a:lnTo>
                </a:path>
                <a:path w="1080770" h="2211070">
                  <a:moveTo>
                    <a:pt x="90716" y="0"/>
                  </a:moveTo>
                  <a:lnTo>
                    <a:pt x="0" y="90703"/>
                  </a:lnTo>
                </a:path>
                <a:path w="1080770" h="2211070">
                  <a:moveTo>
                    <a:pt x="989685" y="2119972"/>
                  </a:moveTo>
                  <a:lnTo>
                    <a:pt x="1080401" y="2210689"/>
                  </a:lnTo>
                </a:path>
                <a:path w="1080770" h="2211070">
                  <a:moveTo>
                    <a:pt x="1080401" y="2119972"/>
                  </a:moveTo>
                  <a:lnTo>
                    <a:pt x="989685" y="2210689"/>
                  </a:lnTo>
                </a:path>
              </a:pathLst>
            </a:custGeom>
            <a:ln w="32657">
              <a:solidFill>
                <a:srgbClr val="FF0000"/>
              </a:solidFill>
            </a:ln>
          </p:spPr>
          <p:txBody>
            <a:bodyPr wrap="square" lIns="0" tIns="0" rIns="0" bIns="0" rtlCol="0"/>
            <a:lstStyle/>
            <a:p>
              <a:endParaRPr/>
            </a:p>
          </p:txBody>
        </p:sp>
        <p:sp>
          <p:nvSpPr>
            <p:cNvPr id="44" name="object 12">
              <a:extLst>
                <a:ext uri="{FF2B5EF4-FFF2-40B4-BE49-F238E27FC236}">
                  <a16:creationId xmlns:a16="http://schemas.microsoft.com/office/drawing/2014/main" id="{664C1614-2262-4548-9781-BB79289151F3}"/>
                </a:ext>
              </a:extLst>
            </p:cNvPr>
            <p:cNvSpPr/>
            <p:nvPr/>
          </p:nvSpPr>
          <p:spPr>
            <a:xfrm>
              <a:off x="7154011" y="4828438"/>
              <a:ext cx="179705" cy="179705"/>
            </a:xfrm>
            <a:custGeom>
              <a:avLst/>
              <a:gdLst/>
              <a:ahLst/>
              <a:cxnLst/>
              <a:rect l="l" t="t" r="r" b="b"/>
              <a:pathLst>
                <a:path w="179704" h="179704">
                  <a:moveTo>
                    <a:pt x="179616" y="179616"/>
                  </a:moveTo>
                  <a:lnTo>
                    <a:pt x="179616" y="0"/>
                  </a:lnTo>
                  <a:lnTo>
                    <a:pt x="0" y="0"/>
                  </a:lnTo>
                  <a:lnTo>
                    <a:pt x="0" y="179616"/>
                  </a:lnTo>
                  <a:lnTo>
                    <a:pt x="179616" y="179616"/>
                  </a:lnTo>
                  <a:close/>
                </a:path>
              </a:pathLst>
            </a:custGeom>
            <a:ln w="10885">
              <a:solidFill>
                <a:srgbClr val="000000"/>
              </a:solidFill>
            </a:ln>
          </p:spPr>
          <p:txBody>
            <a:bodyPr wrap="square" lIns="0" tIns="0" rIns="0" bIns="0" rtlCol="0"/>
            <a:lstStyle/>
            <a:p>
              <a:endParaRPr/>
            </a:p>
          </p:txBody>
        </p:sp>
      </p:grpSp>
      <p:sp>
        <p:nvSpPr>
          <p:cNvPr id="45" name="object 13">
            <a:extLst>
              <a:ext uri="{FF2B5EF4-FFF2-40B4-BE49-F238E27FC236}">
                <a16:creationId xmlns:a16="http://schemas.microsoft.com/office/drawing/2014/main" id="{C4676A5F-8FB1-4E68-8EED-A3A715CB5A92}"/>
              </a:ext>
            </a:extLst>
          </p:cNvPr>
          <p:cNvSpPr txBox="1"/>
          <p:nvPr/>
        </p:nvSpPr>
        <p:spPr>
          <a:xfrm>
            <a:off x="3251018" y="5580380"/>
            <a:ext cx="1497330" cy="890628"/>
          </a:xfrm>
          <a:prstGeom prst="rect">
            <a:avLst/>
          </a:prstGeom>
        </p:spPr>
        <p:txBody>
          <a:bodyPr vert="horz" wrap="square" lIns="0" tIns="13335" rIns="0" bIns="0" rtlCol="0">
            <a:spAutoFit/>
          </a:bodyPr>
          <a:lstStyle/>
          <a:p>
            <a:pPr marL="12700">
              <a:spcBef>
                <a:spcPts val="105"/>
              </a:spcBef>
            </a:pPr>
            <a:r>
              <a:rPr sz="1500" b="1" spc="-55" dirty="0">
                <a:latin typeface="Times New Roman"/>
                <a:cs typeface="Times New Roman"/>
              </a:rPr>
              <a:t>Age</a:t>
            </a:r>
            <a:endParaRPr sz="1500" b="1" dirty="0">
              <a:latin typeface="Times New Roman"/>
              <a:cs typeface="Times New Roman"/>
            </a:endParaRPr>
          </a:p>
          <a:p>
            <a:pPr marL="622935">
              <a:spcBef>
                <a:spcPts val="1210"/>
              </a:spcBef>
            </a:pPr>
            <a:r>
              <a:rPr lang="en-US" sz="1600" b="1" i="1" spc="-15" dirty="0">
                <a:solidFill>
                  <a:srgbClr val="231F20"/>
                </a:solidFill>
                <a:latin typeface="LM Roman Caps 10"/>
              </a:rPr>
              <a:t>I</a:t>
            </a:r>
            <a:r>
              <a:rPr sz="1600" b="1" i="1" spc="-15" dirty="0">
                <a:solidFill>
                  <a:srgbClr val="231F20"/>
                </a:solidFill>
                <a:latin typeface="LM Roman Caps 10"/>
              </a:rPr>
              <a:t>teration 1</a:t>
            </a:r>
          </a:p>
        </p:txBody>
      </p:sp>
      <p:sp>
        <p:nvSpPr>
          <p:cNvPr id="46" name="object 14">
            <a:extLst>
              <a:ext uri="{FF2B5EF4-FFF2-40B4-BE49-F238E27FC236}">
                <a16:creationId xmlns:a16="http://schemas.microsoft.com/office/drawing/2014/main" id="{69072F3E-008C-48F3-8AAA-E2121823A3F0}"/>
              </a:ext>
            </a:extLst>
          </p:cNvPr>
          <p:cNvSpPr txBox="1"/>
          <p:nvPr/>
        </p:nvSpPr>
        <p:spPr>
          <a:xfrm>
            <a:off x="1541956" y="3526505"/>
            <a:ext cx="192360" cy="759754"/>
          </a:xfrm>
          <a:prstGeom prst="rect">
            <a:avLst/>
          </a:prstGeom>
        </p:spPr>
        <p:txBody>
          <a:bodyPr vert="vert270" wrap="square" lIns="0" tIns="0" rIns="0" bIns="0" rtlCol="0">
            <a:spAutoFit/>
          </a:bodyPr>
          <a:lstStyle/>
          <a:p>
            <a:pPr marL="12700">
              <a:lnSpc>
                <a:spcPts val="1530"/>
              </a:lnSpc>
            </a:pPr>
            <a:r>
              <a:rPr sz="1500" b="1" spc="-5" dirty="0">
                <a:latin typeface="Times New Roman"/>
                <a:cs typeface="Times New Roman"/>
              </a:rPr>
              <a:t>I</a:t>
            </a:r>
            <a:r>
              <a:rPr sz="1500" b="1" dirty="0">
                <a:latin typeface="Times New Roman"/>
                <a:cs typeface="Times New Roman"/>
              </a:rPr>
              <a:t>ncome</a:t>
            </a:r>
          </a:p>
        </p:txBody>
      </p:sp>
      <p:grpSp>
        <p:nvGrpSpPr>
          <p:cNvPr id="47" name="object 4">
            <a:extLst>
              <a:ext uri="{FF2B5EF4-FFF2-40B4-BE49-F238E27FC236}">
                <a16:creationId xmlns:a16="http://schemas.microsoft.com/office/drawing/2014/main" id="{8E777582-2A79-41F3-B3F7-2702B812E075}"/>
              </a:ext>
            </a:extLst>
          </p:cNvPr>
          <p:cNvGrpSpPr/>
          <p:nvPr/>
        </p:nvGrpSpPr>
        <p:grpSpPr>
          <a:xfrm>
            <a:off x="4810253" y="2611065"/>
            <a:ext cx="2851785" cy="2853055"/>
            <a:chOff x="6230403" y="3006610"/>
            <a:chExt cx="2851785" cy="2853055"/>
          </a:xfrm>
        </p:grpSpPr>
        <p:sp>
          <p:nvSpPr>
            <p:cNvPr id="48" name="object 5">
              <a:extLst>
                <a:ext uri="{FF2B5EF4-FFF2-40B4-BE49-F238E27FC236}">
                  <a16:creationId xmlns:a16="http://schemas.microsoft.com/office/drawing/2014/main" id="{F682606E-B197-49D4-958A-309E3D5D2CDA}"/>
                </a:ext>
              </a:extLst>
            </p:cNvPr>
            <p:cNvSpPr/>
            <p:nvPr/>
          </p:nvSpPr>
          <p:spPr>
            <a:xfrm>
              <a:off x="6230403" y="3006610"/>
              <a:ext cx="2851744" cy="2852636"/>
            </a:xfrm>
            <a:prstGeom prst="rect">
              <a:avLst/>
            </a:prstGeom>
            <a:blipFill>
              <a:blip r:embed="rId8" cstate="print"/>
              <a:stretch>
                <a:fillRect/>
              </a:stretch>
            </a:blipFill>
          </p:spPr>
          <p:txBody>
            <a:bodyPr wrap="square" lIns="0" tIns="0" rIns="0" bIns="0" rtlCol="0"/>
            <a:lstStyle/>
            <a:p>
              <a:endParaRPr/>
            </a:p>
          </p:txBody>
        </p:sp>
        <p:sp>
          <p:nvSpPr>
            <p:cNvPr id="49" name="object 6">
              <a:extLst>
                <a:ext uri="{FF2B5EF4-FFF2-40B4-BE49-F238E27FC236}">
                  <a16:creationId xmlns:a16="http://schemas.microsoft.com/office/drawing/2014/main" id="{D29E24A5-97DB-4406-91DA-2D0EFFFE8431}"/>
                </a:ext>
              </a:extLst>
            </p:cNvPr>
            <p:cNvSpPr/>
            <p:nvPr/>
          </p:nvSpPr>
          <p:spPr>
            <a:xfrm>
              <a:off x="6237604" y="3385031"/>
              <a:ext cx="2837328" cy="2026399"/>
            </a:xfrm>
            <a:prstGeom prst="rect">
              <a:avLst/>
            </a:prstGeom>
            <a:blipFill>
              <a:blip r:embed="rId9" cstate="print"/>
              <a:stretch>
                <a:fillRect/>
              </a:stretch>
            </a:blipFill>
          </p:spPr>
          <p:txBody>
            <a:bodyPr wrap="square" lIns="0" tIns="0" rIns="0" bIns="0" rtlCol="0"/>
            <a:lstStyle/>
            <a:p>
              <a:endParaRPr/>
            </a:p>
          </p:txBody>
        </p:sp>
        <p:sp>
          <p:nvSpPr>
            <p:cNvPr id="50" name="object 7">
              <a:extLst>
                <a:ext uri="{FF2B5EF4-FFF2-40B4-BE49-F238E27FC236}">
                  <a16:creationId xmlns:a16="http://schemas.microsoft.com/office/drawing/2014/main" id="{8D8D8CB6-5906-4D18-BD9D-796A6BB39F4F}"/>
                </a:ext>
              </a:extLst>
            </p:cNvPr>
            <p:cNvSpPr/>
            <p:nvPr/>
          </p:nvSpPr>
          <p:spPr>
            <a:xfrm>
              <a:off x="7752232" y="5515952"/>
              <a:ext cx="90170" cy="90170"/>
            </a:xfrm>
            <a:custGeom>
              <a:avLst/>
              <a:gdLst/>
              <a:ahLst/>
              <a:cxnLst/>
              <a:rect l="l" t="t" r="r" b="b"/>
              <a:pathLst>
                <a:path w="90170" h="90170">
                  <a:moveTo>
                    <a:pt x="0" y="0"/>
                  </a:moveTo>
                  <a:lnTo>
                    <a:pt x="90106" y="90106"/>
                  </a:lnTo>
                </a:path>
                <a:path w="90170" h="90170">
                  <a:moveTo>
                    <a:pt x="90106" y="0"/>
                  </a:moveTo>
                  <a:lnTo>
                    <a:pt x="0" y="90106"/>
                  </a:lnTo>
                </a:path>
              </a:pathLst>
            </a:custGeom>
            <a:ln w="32436">
              <a:solidFill>
                <a:srgbClr val="FF0000"/>
              </a:solidFill>
            </a:ln>
          </p:spPr>
          <p:txBody>
            <a:bodyPr wrap="square" lIns="0" tIns="0" rIns="0" bIns="0" rtlCol="0"/>
            <a:lstStyle/>
            <a:p>
              <a:endParaRPr/>
            </a:p>
          </p:txBody>
        </p:sp>
      </p:grpSp>
      <p:sp>
        <p:nvSpPr>
          <p:cNvPr id="51" name="object 8">
            <a:extLst>
              <a:ext uri="{FF2B5EF4-FFF2-40B4-BE49-F238E27FC236}">
                <a16:creationId xmlns:a16="http://schemas.microsoft.com/office/drawing/2014/main" id="{FF8EE8D3-F786-4A66-A30B-1FC7EBDF0FBB}"/>
              </a:ext>
            </a:extLst>
          </p:cNvPr>
          <p:cNvSpPr txBox="1"/>
          <p:nvPr/>
        </p:nvSpPr>
        <p:spPr>
          <a:xfrm>
            <a:off x="6212658" y="5573032"/>
            <a:ext cx="1507490" cy="889346"/>
          </a:xfrm>
          <a:prstGeom prst="rect">
            <a:avLst/>
          </a:prstGeom>
        </p:spPr>
        <p:txBody>
          <a:bodyPr vert="horz" wrap="square" lIns="0" tIns="12065" rIns="0" bIns="0" rtlCol="0">
            <a:spAutoFit/>
          </a:bodyPr>
          <a:lstStyle/>
          <a:p>
            <a:pPr marL="12700">
              <a:spcBef>
                <a:spcPts val="95"/>
              </a:spcBef>
            </a:pPr>
            <a:r>
              <a:rPr sz="1500" b="1" spc="-60" dirty="0">
                <a:latin typeface="Times New Roman"/>
                <a:cs typeface="Times New Roman"/>
              </a:rPr>
              <a:t>Age</a:t>
            </a:r>
            <a:endParaRPr sz="1500" b="1" dirty="0">
              <a:latin typeface="Times New Roman"/>
              <a:cs typeface="Times New Roman"/>
            </a:endParaRPr>
          </a:p>
          <a:p>
            <a:pPr marL="633095">
              <a:spcBef>
                <a:spcPts val="1175"/>
              </a:spcBef>
            </a:pPr>
            <a:r>
              <a:rPr lang="en-US" sz="1600" b="1" i="1" spc="-15" dirty="0">
                <a:solidFill>
                  <a:srgbClr val="231F20"/>
                </a:solidFill>
                <a:latin typeface="LM Roman Caps 10"/>
              </a:rPr>
              <a:t>I</a:t>
            </a:r>
            <a:r>
              <a:rPr sz="1600" b="1" i="1" spc="-15" dirty="0">
                <a:solidFill>
                  <a:srgbClr val="231F20"/>
                </a:solidFill>
                <a:latin typeface="LM Roman Caps 10"/>
              </a:rPr>
              <a:t>teration 2</a:t>
            </a:r>
          </a:p>
        </p:txBody>
      </p:sp>
      <p:grpSp>
        <p:nvGrpSpPr>
          <p:cNvPr id="53" name="object 4">
            <a:extLst>
              <a:ext uri="{FF2B5EF4-FFF2-40B4-BE49-F238E27FC236}">
                <a16:creationId xmlns:a16="http://schemas.microsoft.com/office/drawing/2014/main" id="{055010BC-5DAE-4BE1-93CE-B9564FB8B2DE}"/>
              </a:ext>
            </a:extLst>
          </p:cNvPr>
          <p:cNvGrpSpPr/>
          <p:nvPr/>
        </p:nvGrpSpPr>
        <p:grpSpPr>
          <a:xfrm>
            <a:off x="7754100" y="2603864"/>
            <a:ext cx="2851785" cy="2853055"/>
            <a:chOff x="6230403" y="3017278"/>
            <a:chExt cx="2851785" cy="2853055"/>
          </a:xfrm>
        </p:grpSpPr>
        <p:sp>
          <p:nvSpPr>
            <p:cNvPr id="54" name="object 5">
              <a:extLst>
                <a:ext uri="{FF2B5EF4-FFF2-40B4-BE49-F238E27FC236}">
                  <a16:creationId xmlns:a16="http://schemas.microsoft.com/office/drawing/2014/main" id="{8CCA6C5F-DF07-4CD8-96C0-6E3BF6C3268F}"/>
                </a:ext>
              </a:extLst>
            </p:cNvPr>
            <p:cNvSpPr/>
            <p:nvPr/>
          </p:nvSpPr>
          <p:spPr>
            <a:xfrm>
              <a:off x="6230403" y="3017278"/>
              <a:ext cx="2851744" cy="2852636"/>
            </a:xfrm>
            <a:prstGeom prst="rect">
              <a:avLst/>
            </a:prstGeom>
            <a:blipFill>
              <a:blip r:embed="rId10" cstate="print"/>
              <a:stretch>
                <a:fillRect/>
              </a:stretch>
            </a:blipFill>
          </p:spPr>
          <p:txBody>
            <a:bodyPr wrap="square" lIns="0" tIns="0" rIns="0" bIns="0" rtlCol="0"/>
            <a:lstStyle/>
            <a:p>
              <a:endParaRPr/>
            </a:p>
          </p:txBody>
        </p:sp>
        <p:sp>
          <p:nvSpPr>
            <p:cNvPr id="55" name="object 6">
              <a:extLst>
                <a:ext uri="{FF2B5EF4-FFF2-40B4-BE49-F238E27FC236}">
                  <a16:creationId xmlns:a16="http://schemas.microsoft.com/office/drawing/2014/main" id="{D7309CA6-0283-4C02-A0F4-8B97210ECDC9}"/>
                </a:ext>
              </a:extLst>
            </p:cNvPr>
            <p:cNvSpPr/>
            <p:nvPr/>
          </p:nvSpPr>
          <p:spPr>
            <a:xfrm>
              <a:off x="8679383" y="3024479"/>
              <a:ext cx="395550" cy="649643"/>
            </a:xfrm>
            <a:prstGeom prst="rect">
              <a:avLst/>
            </a:prstGeom>
            <a:blipFill>
              <a:blip r:embed="rId11" cstate="print"/>
              <a:stretch>
                <a:fillRect/>
              </a:stretch>
            </a:blipFill>
          </p:spPr>
          <p:txBody>
            <a:bodyPr wrap="square" lIns="0" tIns="0" rIns="0" bIns="0" rtlCol="0"/>
            <a:lstStyle/>
            <a:p>
              <a:endParaRPr/>
            </a:p>
          </p:txBody>
        </p:sp>
        <p:sp>
          <p:nvSpPr>
            <p:cNvPr id="56" name="object 7">
              <a:extLst>
                <a:ext uri="{FF2B5EF4-FFF2-40B4-BE49-F238E27FC236}">
                  <a16:creationId xmlns:a16="http://schemas.microsoft.com/office/drawing/2014/main" id="{C6E9421F-D48E-4E6B-BDAE-73E84602C70A}"/>
                </a:ext>
              </a:extLst>
            </p:cNvPr>
            <p:cNvSpPr/>
            <p:nvPr/>
          </p:nvSpPr>
          <p:spPr>
            <a:xfrm>
              <a:off x="8068499" y="3516438"/>
              <a:ext cx="162180" cy="162180"/>
            </a:xfrm>
            <a:prstGeom prst="rect">
              <a:avLst/>
            </a:prstGeom>
            <a:blipFill>
              <a:blip r:embed="rId12" cstate="print"/>
              <a:stretch>
                <a:fillRect/>
              </a:stretch>
            </a:blipFill>
          </p:spPr>
          <p:txBody>
            <a:bodyPr wrap="square" lIns="0" tIns="0" rIns="0" bIns="0" rtlCol="0"/>
            <a:lstStyle/>
            <a:p>
              <a:endParaRPr/>
            </a:p>
          </p:txBody>
        </p:sp>
        <p:sp>
          <p:nvSpPr>
            <p:cNvPr id="57" name="object 8">
              <a:extLst>
                <a:ext uri="{FF2B5EF4-FFF2-40B4-BE49-F238E27FC236}">
                  <a16:creationId xmlns:a16="http://schemas.microsoft.com/office/drawing/2014/main" id="{0EDD3715-9E3E-426E-8065-4E017252AB74}"/>
                </a:ext>
              </a:extLst>
            </p:cNvPr>
            <p:cNvSpPr/>
            <p:nvPr/>
          </p:nvSpPr>
          <p:spPr>
            <a:xfrm>
              <a:off x="8719019" y="4801298"/>
              <a:ext cx="130175" cy="130175"/>
            </a:xfrm>
            <a:custGeom>
              <a:avLst/>
              <a:gdLst/>
              <a:ahLst/>
              <a:cxnLst/>
              <a:rect l="l" t="t" r="r" b="b"/>
              <a:pathLst>
                <a:path w="130175" h="130175">
                  <a:moveTo>
                    <a:pt x="129754" y="64884"/>
                  </a:moveTo>
                  <a:lnTo>
                    <a:pt x="124657" y="90129"/>
                  </a:lnTo>
                  <a:lnTo>
                    <a:pt x="110755" y="110750"/>
                  </a:lnTo>
                  <a:lnTo>
                    <a:pt x="90135" y="124656"/>
                  </a:lnTo>
                  <a:lnTo>
                    <a:pt x="64884" y="129755"/>
                  </a:lnTo>
                  <a:lnTo>
                    <a:pt x="39631" y="124656"/>
                  </a:lnTo>
                  <a:lnTo>
                    <a:pt x="19007" y="110750"/>
                  </a:lnTo>
                  <a:lnTo>
                    <a:pt x="5100" y="90129"/>
                  </a:lnTo>
                  <a:lnTo>
                    <a:pt x="0" y="64884"/>
                  </a:lnTo>
                  <a:lnTo>
                    <a:pt x="5100" y="39626"/>
                  </a:lnTo>
                  <a:lnTo>
                    <a:pt x="19007" y="19002"/>
                  </a:lnTo>
                  <a:lnTo>
                    <a:pt x="39631" y="5098"/>
                  </a:lnTo>
                  <a:lnTo>
                    <a:pt x="64884" y="0"/>
                  </a:lnTo>
                  <a:lnTo>
                    <a:pt x="90135" y="5098"/>
                  </a:lnTo>
                  <a:lnTo>
                    <a:pt x="110755" y="19002"/>
                  </a:lnTo>
                  <a:lnTo>
                    <a:pt x="124657" y="39626"/>
                  </a:lnTo>
                  <a:lnTo>
                    <a:pt x="129754" y="64884"/>
                  </a:lnTo>
                </a:path>
              </a:pathLst>
            </a:custGeom>
            <a:ln w="32436">
              <a:solidFill>
                <a:srgbClr val="0000FF"/>
              </a:solidFill>
            </a:ln>
          </p:spPr>
          <p:txBody>
            <a:bodyPr wrap="square" lIns="0" tIns="0" rIns="0" bIns="0" rtlCol="0"/>
            <a:lstStyle/>
            <a:p>
              <a:endParaRPr/>
            </a:p>
          </p:txBody>
        </p:sp>
        <p:sp>
          <p:nvSpPr>
            <p:cNvPr id="58" name="object 9">
              <a:extLst>
                <a:ext uri="{FF2B5EF4-FFF2-40B4-BE49-F238E27FC236}">
                  <a16:creationId xmlns:a16="http://schemas.microsoft.com/office/drawing/2014/main" id="{1E79300A-3790-4A1C-838E-90E0D008CB22}"/>
                </a:ext>
              </a:extLst>
            </p:cNvPr>
            <p:cNvSpPr/>
            <p:nvPr/>
          </p:nvSpPr>
          <p:spPr>
            <a:xfrm>
              <a:off x="8181110" y="5208561"/>
              <a:ext cx="162192" cy="162180"/>
            </a:xfrm>
            <a:prstGeom prst="rect">
              <a:avLst/>
            </a:prstGeom>
            <a:blipFill>
              <a:blip r:embed="rId13" cstate="print"/>
              <a:stretch>
                <a:fillRect/>
              </a:stretch>
            </a:blipFill>
          </p:spPr>
          <p:txBody>
            <a:bodyPr wrap="square" lIns="0" tIns="0" rIns="0" bIns="0" rtlCol="0"/>
            <a:lstStyle/>
            <a:p>
              <a:endParaRPr/>
            </a:p>
          </p:txBody>
        </p:sp>
        <p:sp>
          <p:nvSpPr>
            <p:cNvPr id="59" name="object 10">
              <a:extLst>
                <a:ext uri="{FF2B5EF4-FFF2-40B4-BE49-F238E27FC236}">
                  <a16:creationId xmlns:a16="http://schemas.microsoft.com/office/drawing/2014/main" id="{6F198ACE-8C79-427A-9D2B-F8A1272126F1}"/>
                </a:ext>
              </a:extLst>
            </p:cNvPr>
            <p:cNvSpPr/>
            <p:nvPr/>
          </p:nvSpPr>
          <p:spPr>
            <a:xfrm>
              <a:off x="8844279" y="3939920"/>
              <a:ext cx="162180" cy="162180"/>
            </a:xfrm>
            <a:prstGeom prst="rect">
              <a:avLst/>
            </a:prstGeom>
            <a:blipFill>
              <a:blip r:embed="rId14" cstate="print"/>
              <a:stretch>
                <a:fillRect/>
              </a:stretch>
            </a:blipFill>
          </p:spPr>
          <p:txBody>
            <a:bodyPr wrap="square" lIns="0" tIns="0" rIns="0" bIns="0" rtlCol="0"/>
            <a:lstStyle/>
            <a:p>
              <a:endParaRPr/>
            </a:p>
          </p:txBody>
        </p:sp>
        <p:sp>
          <p:nvSpPr>
            <p:cNvPr id="60" name="object 11">
              <a:extLst>
                <a:ext uri="{FF2B5EF4-FFF2-40B4-BE49-F238E27FC236}">
                  <a16:creationId xmlns:a16="http://schemas.microsoft.com/office/drawing/2014/main" id="{9DDA5C6C-3381-42CA-B24D-8DCC59BB3BF5}"/>
                </a:ext>
              </a:extLst>
            </p:cNvPr>
            <p:cNvSpPr/>
            <p:nvPr/>
          </p:nvSpPr>
          <p:spPr>
            <a:xfrm>
              <a:off x="8125256" y="4362500"/>
              <a:ext cx="162192" cy="162180"/>
            </a:xfrm>
            <a:prstGeom prst="rect">
              <a:avLst/>
            </a:prstGeom>
            <a:blipFill>
              <a:blip r:embed="rId15" cstate="print"/>
              <a:stretch>
                <a:fillRect/>
              </a:stretch>
            </a:blipFill>
          </p:spPr>
          <p:txBody>
            <a:bodyPr wrap="square" lIns="0" tIns="0" rIns="0" bIns="0" rtlCol="0"/>
            <a:lstStyle/>
            <a:p>
              <a:endParaRPr/>
            </a:p>
          </p:txBody>
        </p:sp>
        <p:sp>
          <p:nvSpPr>
            <p:cNvPr id="61" name="object 12">
              <a:extLst>
                <a:ext uri="{FF2B5EF4-FFF2-40B4-BE49-F238E27FC236}">
                  <a16:creationId xmlns:a16="http://schemas.microsoft.com/office/drawing/2014/main" id="{903603E6-D092-4C71-BB3F-9582399502A0}"/>
                </a:ext>
              </a:extLst>
            </p:cNvPr>
            <p:cNvSpPr/>
            <p:nvPr/>
          </p:nvSpPr>
          <p:spPr>
            <a:xfrm>
              <a:off x="6765607" y="3411918"/>
              <a:ext cx="1076960" cy="2205355"/>
            </a:xfrm>
            <a:custGeom>
              <a:avLst/>
              <a:gdLst/>
              <a:ahLst/>
              <a:cxnLst/>
              <a:rect l="l" t="t" r="r" b="b"/>
              <a:pathLst>
                <a:path w="1076959" h="2205354">
                  <a:moveTo>
                    <a:pt x="422579" y="1480375"/>
                  </a:moveTo>
                  <a:lnTo>
                    <a:pt x="512686" y="1570494"/>
                  </a:lnTo>
                </a:path>
                <a:path w="1076959" h="2205354">
                  <a:moveTo>
                    <a:pt x="512686" y="1480375"/>
                  </a:moveTo>
                  <a:lnTo>
                    <a:pt x="422579" y="1570494"/>
                  </a:lnTo>
                </a:path>
                <a:path w="1076959" h="2205354">
                  <a:moveTo>
                    <a:pt x="704596" y="282028"/>
                  </a:moveTo>
                  <a:lnTo>
                    <a:pt x="794715" y="372122"/>
                  </a:lnTo>
                </a:path>
                <a:path w="1076959" h="2205354">
                  <a:moveTo>
                    <a:pt x="794715" y="282028"/>
                  </a:moveTo>
                  <a:lnTo>
                    <a:pt x="704596" y="372122"/>
                  </a:lnTo>
                </a:path>
                <a:path w="1076959" h="2205354">
                  <a:moveTo>
                    <a:pt x="0" y="0"/>
                  </a:moveTo>
                  <a:lnTo>
                    <a:pt x="90106" y="90106"/>
                  </a:lnTo>
                </a:path>
                <a:path w="1076959" h="2205354">
                  <a:moveTo>
                    <a:pt x="90106" y="0"/>
                  </a:moveTo>
                  <a:lnTo>
                    <a:pt x="0" y="90106"/>
                  </a:lnTo>
                </a:path>
                <a:path w="1076959" h="2205354">
                  <a:moveTo>
                    <a:pt x="986624" y="2114702"/>
                  </a:moveTo>
                  <a:lnTo>
                    <a:pt x="1076731" y="2204808"/>
                  </a:lnTo>
                </a:path>
                <a:path w="1076959" h="2205354">
                  <a:moveTo>
                    <a:pt x="1076731" y="2114702"/>
                  </a:moveTo>
                  <a:lnTo>
                    <a:pt x="986624" y="2204808"/>
                  </a:lnTo>
                </a:path>
              </a:pathLst>
            </a:custGeom>
            <a:ln w="32436">
              <a:solidFill>
                <a:srgbClr val="FF0000"/>
              </a:solidFill>
            </a:ln>
          </p:spPr>
          <p:txBody>
            <a:bodyPr wrap="square" lIns="0" tIns="0" rIns="0" bIns="0" rtlCol="0"/>
            <a:lstStyle/>
            <a:p>
              <a:endParaRPr/>
            </a:p>
          </p:txBody>
        </p:sp>
        <p:sp>
          <p:nvSpPr>
            <p:cNvPr id="62" name="object 13">
              <a:extLst>
                <a:ext uri="{FF2B5EF4-FFF2-40B4-BE49-F238E27FC236}">
                  <a16:creationId xmlns:a16="http://schemas.microsoft.com/office/drawing/2014/main" id="{EB968731-B08B-454D-96BA-2DFF4AF0CFFF}"/>
                </a:ext>
              </a:extLst>
            </p:cNvPr>
            <p:cNvSpPr/>
            <p:nvPr/>
          </p:nvSpPr>
          <p:spPr>
            <a:xfrm>
              <a:off x="8694696" y="4776974"/>
              <a:ext cx="178435" cy="178435"/>
            </a:xfrm>
            <a:custGeom>
              <a:avLst/>
              <a:gdLst/>
              <a:ahLst/>
              <a:cxnLst/>
              <a:rect l="l" t="t" r="r" b="b"/>
              <a:pathLst>
                <a:path w="178434" h="178435">
                  <a:moveTo>
                    <a:pt x="178405" y="178400"/>
                  </a:moveTo>
                  <a:lnTo>
                    <a:pt x="178405" y="0"/>
                  </a:lnTo>
                  <a:lnTo>
                    <a:pt x="0" y="0"/>
                  </a:lnTo>
                  <a:lnTo>
                    <a:pt x="0" y="178400"/>
                  </a:lnTo>
                  <a:lnTo>
                    <a:pt x="178405" y="178400"/>
                  </a:lnTo>
                  <a:close/>
                </a:path>
              </a:pathLst>
            </a:custGeom>
            <a:ln w="10812">
              <a:solidFill>
                <a:srgbClr val="000000"/>
              </a:solidFill>
            </a:ln>
          </p:spPr>
          <p:txBody>
            <a:bodyPr wrap="square" lIns="0" tIns="0" rIns="0" bIns="0" rtlCol="0"/>
            <a:lstStyle/>
            <a:p>
              <a:endParaRPr/>
            </a:p>
          </p:txBody>
        </p:sp>
      </p:grpSp>
      <p:sp>
        <p:nvSpPr>
          <p:cNvPr id="63" name="object 14">
            <a:extLst>
              <a:ext uri="{FF2B5EF4-FFF2-40B4-BE49-F238E27FC236}">
                <a16:creationId xmlns:a16="http://schemas.microsoft.com/office/drawing/2014/main" id="{16EF5B05-3783-4E8E-9402-4E79776DFFF0}"/>
              </a:ext>
            </a:extLst>
          </p:cNvPr>
          <p:cNvSpPr txBox="1"/>
          <p:nvPr/>
        </p:nvSpPr>
        <p:spPr>
          <a:xfrm>
            <a:off x="9111416" y="5571465"/>
            <a:ext cx="1507490" cy="889346"/>
          </a:xfrm>
          <a:prstGeom prst="rect">
            <a:avLst/>
          </a:prstGeom>
        </p:spPr>
        <p:txBody>
          <a:bodyPr vert="horz" wrap="square" lIns="0" tIns="12065" rIns="0" bIns="0" rtlCol="0">
            <a:spAutoFit/>
          </a:bodyPr>
          <a:lstStyle/>
          <a:p>
            <a:pPr marL="12700">
              <a:spcBef>
                <a:spcPts val="95"/>
              </a:spcBef>
            </a:pPr>
            <a:r>
              <a:rPr sz="1500" b="1" spc="-60" dirty="0">
                <a:latin typeface="Times New Roman"/>
                <a:cs typeface="Times New Roman"/>
              </a:rPr>
              <a:t>Age</a:t>
            </a:r>
            <a:endParaRPr sz="1500" b="1" dirty="0">
              <a:latin typeface="Times New Roman"/>
              <a:cs typeface="Times New Roman"/>
            </a:endParaRPr>
          </a:p>
          <a:p>
            <a:pPr marL="633095">
              <a:spcBef>
                <a:spcPts val="1175"/>
              </a:spcBef>
            </a:pPr>
            <a:r>
              <a:rPr lang="en-US" sz="1600" b="1" i="1" spc="-15" dirty="0">
                <a:solidFill>
                  <a:srgbClr val="231F20"/>
                </a:solidFill>
                <a:latin typeface="LM Roman Caps 10"/>
              </a:rPr>
              <a:t>I</a:t>
            </a:r>
            <a:r>
              <a:rPr sz="1600" b="1" i="1" spc="-15" dirty="0">
                <a:solidFill>
                  <a:srgbClr val="231F20"/>
                </a:solidFill>
                <a:latin typeface="LM Roman Caps 10"/>
              </a:rPr>
              <a:t>teration 3</a:t>
            </a:r>
          </a:p>
        </p:txBody>
      </p:sp>
      <p:sp>
        <p:nvSpPr>
          <p:cNvPr id="34" name="Title 1"/>
          <p:cNvSpPr>
            <a:spLocks noGrp="1"/>
          </p:cNvSpPr>
          <p:nvPr>
            <p:ph type="title"/>
          </p:nvPr>
        </p:nvSpPr>
        <p:spPr>
          <a:xfrm>
            <a:off x="1992429" y="248748"/>
            <a:ext cx="9361371" cy="989848"/>
          </a:xfrm>
        </p:spPr>
        <p:txBody>
          <a:bodyPr/>
          <a:lstStyle/>
          <a:p>
            <a:r>
              <a:rPr lang="en-US" dirty="0"/>
              <a:t>How does Perceptron work? (continue</a:t>
            </a:r>
            <a:r>
              <a:rPr lang="en-US" dirty="0" smtClean="0"/>
              <a:t>)</a:t>
            </a:r>
            <a:endParaRPr lang="en-US" dirty="0"/>
          </a:p>
        </p:txBody>
      </p:sp>
    </p:spTree>
    <p:extLst>
      <p:ext uri="{BB962C8B-B14F-4D97-AF65-F5344CB8AC3E}">
        <p14:creationId xmlns:p14="http://schemas.microsoft.com/office/powerpoint/2010/main" val="17607445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a:spLocks noGrp="1"/>
          </p:cNvSpPr>
          <p:nvPr>
            <p:ph type="title"/>
          </p:nvPr>
        </p:nvSpPr>
        <p:spPr>
          <a:xfrm>
            <a:off x="1992429" y="248748"/>
            <a:ext cx="9361371" cy="989848"/>
          </a:xfrm>
        </p:spPr>
        <p:txBody>
          <a:bodyPr/>
          <a:lstStyle/>
          <a:p>
            <a:r>
              <a:rPr lang="en-US" dirty="0"/>
              <a:t>How does Perceptron work? (continue</a:t>
            </a:r>
            <a:r>
              <a:rPr lang="en-US" dirty="0" smtClean="0"/>
              <a:t>)</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6745" y="1475874"/>
            <a:ext cx="5246624" cy="5191972"/>
          </a:xfrm>
          <a:prstGeom prst="rect">
            <a:avLst/>
          </a:prstGeom>
        </p:spPr>
      </p:pic>
      <p:sp>
        <p:nvSpPr>
          <p:cNvPr id="3" name="Rectangle 2"/>
          <p:cNvSpPr/>
          <p:nvPr/>
        </p:nvSpPr>
        <p:spPr>
          <a:xfrm>
            <a:off x="9018393" y="6013949"/>
            <a:ext cx="3173607" cy="653897"/>
          </a:xfrm>
          <a:prstGeom prst="rect">
            <a:avLst/>
          </a:prstGeom>
        </p:spPr>
        <p:txBody>
          <a:bodyPr wrap="square">
            <a:spAutoFit/>
          </a:bodyPr>
          <a:lstStyle/>
          <a:p>
            <a:r>
              <a:rPr lang="en-US" dirty="0">
                <a:solidFill>
                  <a:srgbClr val="6B6B6B"/>
                </a:solidFill>
                <a:latin typeface="sohne"/>
              </a:rPr>
              <a:t>source: brilliant —</a:t>
            </a:r>
            <a:r>
              <a:rPr lang="en-US" u="sng" dirty="0">
                <a:latin typeface="sohne"/>
                <a:hlinkClick r:id="rId3"/>
              </a:rPr>
              <a:t> perceptron learning algorithm pg5</a:t>
            </a:r>
            <a:endParaRPr lang="en-US" dirty="0"/>
          </a:p>
        </p:txBody>
      </p:sp>
    </p:spTree>
    <p:extLst>
      <p:ext uri="{BB962C8B-B14F-4D97-AF65-F5344CB8AC3E}">
        <p14:creationId xmlns:p14="http://schemas.microsoft.com/office/powerpoint/2010/main" val="35868744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There </a:t>
            </a:r>
            <a:r>
              <a:rPr lang="en-US" dirty="0"/>
              <a:t>are two major problems:</a:t>
            </a:r>
          </a:p>
          <a:p>
            <a:pPr lvl="1"/>
            <a:r>
              <a:rPr lang="en-US" dirty="0"/>
              <a:t>Single-Layer </a:t>
            </a:r>
            <a:r>
              <a:rPr lang="en-US" dirty="0" smtClean="0"/>
              <a:t>Perceptron's </a:t>
            </a:r>
            <a:r>
              <a:rPr lang="en-US" dirty="0"/>
              <a:t>cannot classify non-linearly separable data points. </a:t>
            </a:r>
          </a:p>
          <a:p>
            <a:pPr lvl="1"/>
            <a:r>
              <a:rPr lang="en-US" dirty="0"/>
              <a:t>Complex problems, that involve a lot of </a:t>
            </a:r>
            <a:r>
              <a:rPr lang="en-US" dirty="0" smtClean="0"/>
              <a:t>features </a:t>
            </a:r>
            <a:r>
              <a:rPr lang="en-US" dirty="0"/>
              <a:t>cannot be solved by Single-Layer </a:t>
            </a:r>
            <a:r>
              <a:rPr lang="en-US" dirty="0" smtClean="0"/>
              <a:t>Perceptron's.</a:t>
            </a:r>
            <a:endParaRPr lang="en-US" dirty="0"/>
          </a:p>
          <a:p>
            <a:endParaRPr lang="en-US" dirty="0"/>
          </a:p>
        </p:txBody>
      </p:sp>
      <p:sp>
        <p:nvSpPr>
          <p:cNvPr id="3" name="Title 2"/>
          <p:cNvSpPr>
            <a:spLocks noGrp="1"/>
          </p:cNvSpPr>
          <p:nvPr>
            <p:ph type="title"/>
          </p:nvPr>
        </p:nvSpPr>
        <p:spPr/>
        <p:txBody>
          <a:bodyPr/>
          <a:lstStyle/>
          <a:p>
            <a:r>
              <a:rPr lang="en-US" dirty="0"/>
              <a:t>Limitations of Single-Layer Perceptron</a:t>
            </a:r>
          </a:p>
        </p:txBody>
      </p:sp>
      <p:pic>
        <p:nvPicPr>
          <p:cNvPr id="17410" name="Picture 2" descr="Introduction to Kernal PCA with Python - Python and R Ti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838" y="3575405"/>
            <a:ext cx="6582109" cy="2857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455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1"/>
            <a:r>
              <a:rPr lang="en-US" dirty="0" smtClean="0"/>
              <a:t>Complex </a:t>
            </a:r>
            <a:r>
              <a:rPr lang="en-US" dirty="0"/>
              <a:t>problems, that involve a lot of </a:t>
            </a:r>
            <a:r>
              <a:rPr lang="en-US" dirty="0" smtClean="0"/>
              <a:t>features </a:t>
            </a:r>
            <a:r>
              <a:rPr lang="en-US" dirty="0"/>
              <a:t>cannot be solved by Single-Layer </a:t>
            </a:r>
            <a:r>
              <a:rPr lang="en-US" dirty="0" err="1"/>
              <a:t>Perceptrons</a:t>
            </a:r>
            <a:r>
              <a:rPr lang="en-US" dirty="0"/>
              <a:t>.</a:t>
            </a:r>
          </a:p>
          <a:p>
            <a:endParaRPr lang="en-US" dirty="0"/>
          </a:p>
        </p:txBody>
      </p:sp>
      <p:sp>
        <p:nvSpPr>
          <p:cNvPr id="3" name="Title 2"/>
          <p:cNvSpPr>
            <a:spLocks noGrp="1"/>
          </p:cNvSpPr>
          <p:nvPr>
            <p:ph type="title"/>
          </p:nvPr>
        </p:nvSpPr>
        <p:spPr/>
        <p:txBody>
          <a:bodyPr/>
          <a:lstStyle/>
          <a:p>
            <a:r>
              <a:rPr lang="en-US" dirty="0"/>
              <a:t>Limitations of Single-Layer Perceptron</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347" y="2441029"/>
            <a:ext cx="3014568" cy="4359376"/>
          </a:xfrm>
          <a:prstGeom prst="rect">
            <a:avLst/>
          </a:prstGeom>
        </p:spPr>
      </p:pic>
      <p:grpSp>
        <p:nvGrpSpPr>
          <p:cNvPr id="16" name="Group 15"/>
          <p:cNvGrpSpPr/>
          <p:nvPr/>
        </p:nvGrpSpPr>
        <p:grpSpPr>
          <a:xfrm>
            <a:off x="5188785" y="2531468"/>
            <a:ext cx="6728852" cy="3672476"/>
            <a:chOff x="5702133" y="2338963"/>
            <a:chExt cx="6728852" cy="3672476"/>
          </a:xfrm>
        </p:grpSpPr>
        <p:sp>
          <p:nvSpPr>
            <p:cNvPr id="7" name="TextBox 6"/>
            <p:cNvSpPr txBox="1"/>
            <p:nvPr/>
          </p:nvSpPr>
          <p:spPr>
            <a:xfrm>
              <a:off x="7988969" y="2983832"/>
              <a:ext cx="417095" cy="369332"/>
            </a:xfrm>
            <a:prstGeom prst="rect">
              <a:avLst/>
            </a:prstGeom>
            <a:noFill/>
          </p:spPr>
          <p:txBody>
            <a:bodyPr wrap="square" rtlCol="0">
              <a:spAutoFit/>
            </a:bodyPr>
            <a:lstStyle/>
            <a:p>
              <a:r>
                <a:rPr lang="el-GR" dirty="0" smtClean="0"/>
                <a:t>β</a:t>
              </a:r>
              <a:endParaRPr lang="en-US" dirty="0"/>
            </a:p>
          </p:txBody>
        </p:sp>
        <p:sp>
          <p:nvSpPr>
            <p:cNvPr id="10" name="TextBox 9"/>
            <p:cNvSpPr txBox="1"/>
            <p:nvPr/>
          </p:nvSpPr>
          <p:spPr>
            <a:xfrm>
              <a:off x="7860632" y="3478591"/>
              <a:ext cx="417095" cy="369332"/>
            </a:xfrm>
            <a:prstGeom prst="rect">
              <a:avLst/>
            </a:prstGeom>
            <a:noFill/>
          </p:spPr>
          <p:txBody>
            <a:bodyPr wrap="square" rtlCol="0">
              <a:spAutoFit/>
            </a:bodyPr>
            <a:lstStyle/>
            <a:p>
              <a:r>
                <a:rPr lang="el-GR" dirty="0" smtClean="0">
                  <a:latin typeface="Verdana" panose="020B0604030504040204" pitchFamily="34" charset="0"/>
                  <a:ea typeface="Verdana" panose="020B0604030504040204" pitchFamily="34" charset="0"/>
                </a:rPr>
                <a:t>Θ</a:t>
              </a:r>
              <a:endParaRPr lang="en-US" dirty="0"/>
            </a:p>
          </p:txBody>
        </p:sp>
        <p:sp>
          <p:nvSpPr>
            <p:cNvPr id="11" name="TextBox 10"/>
            <p:cNvSpPr txBox="1"/>
            <p:nvPr/>
          </p:nvSpPr>
          <p:spPr>
            <a:xfrm>
              <a:off x="7587916" y="3822041"/>
              <a:ext cx="417095" cy="369332"/>
            </a:xfrm>
            <a:prstGeom prst="rect">
              <a:avLst/>
            </a:prstGeom>
            <a:noFill/>
          </p:spPr>
          <p:txBody>
            <a:bodyPr wrap="square" rtlCol="0">
              <a:spAutoFit/>
            </a:bodyPr>
            <a:lstStyle/>
            <a:p>
              <a:r>
                <a:rPr lang="el-GR" dirty="0" smtClean="0"/>
                <a:t>γ</a:t>
              </a:r>
              <a:endParaRPr lang="en-US" dirty="0"/>
            </a:p>
          </p:txBody>
        </p:sp>
        <p:sp>
          <p:nvSpPr>
            <p:cNvPr id="12" name="TextBox 11"/>
            <p:cNvSpPr txBox="1"/>
            <p:nvPr/>
          </p:nvSpPr>
          <p:spPr>
            <a:xfrm>
              <a:off x="7571874" y="4428212"/>
              <a:ext cx="417095" cy="369332"/>
            </a:xfrm>
            <a:prstGeom prst="rect">
              <a:avLst/>
            </a:prstGeom>
            <a:noFill/>
          </p:spPr>
          <p:txBody>
            <a:bodyPr wrap="square" rtlCol="0">
              <a:spAutoFit/>
            </a:bodyPr>
            <a:lstStyle/>
            <a:p>
              <a:r>
                <a:rPr lang="el-GR" dirty="0" smtClean="0"/>
                <a:t>δ</a:t>
              </a:r>
              <a:endParaRPr lang="en-US" dirty="0"/>
            </a:p>
          </p:txBody>
        </p:sp>
        <p:sp>
          <p:nvSpPr>
            <p:cNvPr id="13" name="TextBox 12"/>
            <p:cNvSpPr txBox="1"/>
            <p:nvPr/>
          </p:nvSpPr>
          <p:spPr>
            <a:xfrm>
              <a:off x="7475622" y="5034383"/>
              <a:ext cx="417095" cy="369332"/>
            </a:xfrm>
            <a:prstGeom prst="rect">
              <a:avLst/>
            </a:prstGeom>
            <a:noFill/>
          </p:spPr>
          <p:txBody>
            <a:bodyPr wrap="square" rtlCol="0">
              <a:spAutoFit/>
            </a:bodyPr>
            <a:lstStyle/>
            <a:p>
              <a:r>
                <a:rPr lang="el-GR" dirty="0" smtClean="0"/>
                <a:t>ε</a:t>
              </a:r>
              <a:endParaRPr lang="en-US" dirty="0"/>
            </a:p>
          </p:txBody>
        </p:sp>
        <p:grpSp>
          <p:nvGrpSpPr>
            <p:cNvPr id="15" name="Group 14"/>
            <p:cNvGrpSpPr/>
            <p:nvPr/>
          </p:nvGrpSpPr>
          <p:grpSpPr>
            <a:xfrm>
              <a:off x="5702133" y="2338963"/>
              <a:ext cx="6728852" cy="3672476"/>
              <a:chOff x="5702133" y="2338963"/>
              <a:chExt cx="6728852" cy="3672476"/>
            </a:xfrm>
          </p:grpSpPr>
          <p:pic>
            <p:nvPicPr>
              <p:cNvPr id="8" name="Picture 2" descr="Single Layer Perceptron in TensorFlow - Javatpoi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2133" y="2620439"/>
                <a:ext cx="5651667" cy="3391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8663353" y="2348334"/>
                <a:ext cx="2346547" cy="1200329"/>
              </a:xfrm>
              <a:prstGeom prst="rect">
                <a:avLst/>
              </a:prstGeom>
            </p:spPr>
            <p:txBody>
              <a:bodyPr wrap="square">
                <a:spAutoFit/>
              </a:bodyPr>
              <a:lstStyle/>
              <a:p>
                <a:r>
                  <a:rPr lang="en-US" dirty="0"/>
                  <a:t>so many </a:t>
                </a:r>
                <a:r>
                  <a:rPr lang="en-US" dirty="0" smtClean="0"/>
                  <a:t>inputs</a:t>
                </a:r>
              </a:p>
              <a:p>
                <a:r>
                  <a:rPr lang="en-US" dirty="0" smtClean="0"/>
                  <a:t>Hard to adjust weights for all these parameters </a:t>
                </a:r>
                <a:endParaRPr lang="en-US" dirty="0"/>
              </a:p>
            </p:txBody>
          </p:sp>
          <p:pic>
            <p:nvPicPr>
              <p:cNvPr id="18438" name="Picture 6" descr="Confused, emoji, face, mark, question icon - Download on Iconfind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65773" y="2338963"/>
                <a:ext cx="1565212" cy="1565212"/>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9529011" y="3822041"/>
                <a:ext cx="818147" cy="3693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10495548" y="4062959"/>
                <a:ext cx="818147" cy="3693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35862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1895" y="1531764"/>
            <a:ext cx="10631905" cy="4820910"/>
          </a:xfrm>
        </p:spPr>
        <p:txBody>
          <a:bodyPr>
            <a:noAutofit/>
          </a:bodyPr>
          <a:lstStyle/>
          <a:p>
            <a:r>
              <a:rPr lang="en-US" sz="2000" dirty="0"/>
              <a:t>Binary classification: One-layer neural networks can effectively classify binary datasets when the classes are linearly </a:t>
            </a:r>
            <a:r>
              <a:rPr lang="en-US" sz="2000" dirty="0" smtClean="0"/>
              <a:t>separable</a:t>
            </a:r>
          </a:p>
          <a:p>
            <a:r>
              <a:rPr lang="en-US" sz="2000" dirty="0" smtClean="0"/>
              <a:t>Feature extraction: One-layer neural networks can be employed as feature extractors in more complex models. By training a one-layer network on a specific task, the weights learned by the network can be used as features for subsequent machine learning algorithms. This technique is particularly useful when dealing with high-dimensional data, and it helps reduce the dimensionality of the input space.</a:t>
            </a:r>
          </a:p>
          <a:p>
            <a:r>
              <a:rPr lang="en-US" sz="2000" dirty="0" smtClean="0"/>
              <a:t>Simple </a:t>
            </a:r>
            <a:r>
              <a:rPr lang="en-US" sz="2000" dirty="0"/>
              <a:t>pattern recognition: One-layer neural networks can recognize simple patterns and make basic decisions based on input features. For example, they can be used in simple image recognition tasks where the patterns to be recognized are linearly separable, such as detecting straight lines in images or distinguishing between basic shapes.</a:t>
            </a:r>
          </a:p>
          <a:p>
            <a:r>
              <a:rPr lang="en-US" sz="2000" dirty="0"/>
              <a:t>Anomaly detection: One-layer neural networks can be utilized for detecting anomalies or outliers in datasets. If the majority of the data follows a linear pattern, a one-layer network can be trained to recognize that pattern. Any data point that deviates significantly from the learned linear boundary can be considered an anomaly</a:t>
            </a:r>
            <a:r>
              <a:rPr lang="en-US" sz="2000" dirty="0" smtClean="0"/>
              <a:t>.</a:t>
            </a:r>
            <a:endParaRPr lang="en-US" sz="2000" dirty="0"/>
          </a:p>
        </p:txBody>
      </p:sp>
      <p:sp>
        <p:nvSpPr>
          <p:cNvPr id="3" name="Title 2"/>
          <p:cNvSpPr>
            <a:spLocks noGrp="1"/>
          </p:cNvSpPr>
          <p:nvPr>
            <p:ph type="title"/>
          </p:nvPr>
        </p:nvSpPr>
        <p:spPr/>
        <p:txBody>
          <a:bodyPr/>
          <a:lstStyle/>
          <a:p>
            <a:r>
              <a:rPr lang="en-US" dirty="0" smtClean="0"/>
              <a:t>Applications of Single layer Perceptron</a:t>
            </a:r>
            <a:endParaRPr lang="en-US" dirty="0"/>
          </a:p>
        </p:txBody>
      </p:sp>
    </p:spTree>
    <p:extLst>
      <p:ext uri="{BB962C8B-B14F-4D97-AF65-F5344CB8AC3E}">
        <p14:creationId xmlns:p14="http://schemas.microsoft.com/office/powerpoint/2010/main" val="10237551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brain </a:t>
            </a:r>
            <a:r>
              <a:rPr lang="en-US" dirty="0"/>
              <a:t>is made up of millions of neurons, so a Neural Network is really just a composition of </a:t>
            </a:r>
            <a:r>
              <a:rPr lang="en-US" dirty="0" smtClean="0"/>
              <a:t>Perceptron's, </a:t>
            </a:r>
            <a:r>
              <a:rPr lang="en-US" dirty="0"/>
              <a:t>connected in different ways and operating on different activation functions.</a:t>
            </a:r>
            <a:endParaRPr lang="en-US" dirty="0"/>
          </a:p>
        </p:txBody>
      </p:sp>
      <p:sp>
        <p:nvSpPr>
          <p:cNvPr id="3" name="Title 2"/>
          <p:cNvSpPr>
            <a:spLocks noGrp="1"/>
          </p:cNvSpPr>
          <p:nvPr>
            <p:ph type="title"/>
          </p:nvPr>
        </p:nvSpPr>
        <p:spPr/>
        <p:txBody>
          <a:bodyPr/>
          <a:lstStyle/>
          <a:p>
            <a:r>
              <a:rPr lang="en-US" dirty="0"/>
              <a:t>What is Multi-Layer Perceptron</a:t>
            </a:r>
            <a:r>
              <a:rPr lang="en-US" dirty="0" smtClean="0"/>
              <a:t>?</a:t>
            </a:r>
            <a:endParaRPr lang="en-US" dirty="0"/>
          </a:p>
        </p:txBody>
      </p:sp>
      <p:pic>
        <p:nvPicPr>
          <p:cNvPr id="28674" name="Picture 2" descr="Multi-Layer Perceptron - Neural Network Tutorial - Edure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7746" y="2915458"/>
            <a:ext cx="10044531" cy="368356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978189" y="6248460"/>
            <a:ext cx="1780674" cy="368968"/>
          </a:xfrm>
          <a:prstGeom prst="rect">
            <a:avLst/>
          </a:prstGeom>
          <a:noFill/>
        </p:spPr>
        <p:txBody>
          <a:bodyPr wrap="square" rtlCol="0">
            <a:spAutoFit/>
          </a:bodyPr>
          <a:lstStyle/>
          <a:p>
            <a:r>
              <a:rPr lang="en-US" dirty="0"/>
              <a:t>Source: </a:t>
            </a:r>
            <a:r>
              <a:rPr lang="en-US" dirty="0">
                <a:hlinkClick r:id="rId3"/>
              </a:rPr>
              <a:t>edureka</a:t>
            </a:r>
            <a:endParaRPr lang="en-US" dirty="0"/>
          </a:p>
        </p:txBody>
      </p:sp>
    </p:spTree>
    <p:extLst>
      <p:ext uri="{BB962C8B-B14F-4D97-AF65-F5344CB8AC3E}">
        <p14:creationId xmlns:p14="http://schemas.microsoft.com/office/powerpoint/2010/main" val="24155609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7357" y="1595933"/>
            <a:ext cx="11353800" cy="4351338"/>
          </a:xfrm>
        </p:spPr>
        <p:txBody>
          <a:bodyPr>
            <a:noAutofit/>
          </a:bodyPr>
          <a:lstStyle/>
          <a:p>
            <a:r>
              <a:rPr lang="en-US" sz="2500" b="1" dirty="0"/>
              <a:t>Input </a:t>
            </a:r>
            <a:r>
              <a:rPr lang="en-US" sz="2500" b="1" dirty="0" smtClean="0"/>
              <a:t>Nodes: </a:t>
            </a:r>
            <a:r>
              <a:rPr lang="en-US" sz="2500" dirty="0" smtClean="0"/>
              <a:t>These </a:t>
            </a:r>
            <a:r>
              <a:rPr lang="en-US" sz="2500" dirty="0"/>
              <a:t>nodes solely relay information to the hidden nodes without performing any computations themselves.</a:t>
            </a:r>
          </a:p>
          <a:p>
            <a:r>
              <a:rPr lang="en-US" sz="2500" b="1" dirty="0"/>
              <a:t>Hidden Nodes:</a:t>
            </a:r>
            <a:r>
              <a:rPr lang="en-US" sz="2500" dirty="0"/>
              <a:t> Hidden nodes, </a:t>
            </a:r>
            <a:r>
              <a:rPr lang="en-US" sz="2500" dirty="0" smtClean="0"/>
              <a:t>appropriately </a:t>
            </a:r>
            <a:r>
              <a:rPr lang="en-US" sz="2500" dirty="0"/>
              <a:t>named for their lack of direct interaction with external data, serve as computational units within the network. They process information received from the input nodes and facilitate its transfer towards the output nodes. The </a:t>
            </a:r>
            <a:r>
              <a:rPr lang="en-US" sz="2500" dirty="0" smtClean="0"/>
              <a:t>collections </a:t>
            </a:r>
            <a:r>
              <a:rPr lang="en-US" sz="2500" dirty="0"/>
              <a:t>of hidden nodes forms a "Hidden Layer." While each network includes a single input layer and output layer, it may incorporate zero or multiple hidden layers, with a Multi-Layer Perceptron featuring one or more hidden layers.</a:t>
            </a:r>
          </a:p>
          <a:p>
            <a:r>
              <a:rPr lang="en-US" sz="2500" b="1" dirty="0"/>
              <a:t>Output Nodes:</a:t>
            </a:r>
            <a:r>
              <a:rPr lang="en-US" sz="2500" dirty="0"/>
              <a:t> The Output nodes, constituting the "Output Layer," carry out computations and transmit processed information from the network to the external environment. These nodes are responsible for delivering the network's output to the outside world.</a:t>
            </a:r>
          </a:p>
        </p:txBody>
      </p:sp>
      <p:sp>
        <p:nvSpPr>
          <p:cNvPr id="3" name="Title 2"/>
          <p:cNvSpPr>
            <a:spLocks noGrp="1"/>
          </p:cNvSpPr>
          <p:nvPr>
            <p:ph type="title"/>
          </p:nvPr>
        </p:nvSpPr>
        <p:spPr/>
        <p:txBody>
          <a:bodyPr/>
          <a:lstStyle/>
          <a:p>
            <a:r>
              <a:rPr lang="en-US" dirty="0"/>
              <a:t>What is Multi-Layer Perceptron</a:t>
            </a:r>
            <a:r>
              <a:rPr lang="en-US" dirty="0" smtClean="0"/>
              <a:t>?</a:t>
            </a:r>
            <a:endParaRPr lang="en-US" dirty="0"/>
          </a:p>
        </p:txBody>
      </p:sp>
    </p:spTree>
    <p:extLst>
      <p:ext uri="{BB962C8B-B14F-4D97-AF65-F5344CB8AC3E}">
        <p14:creationId xmlns:p14="http://schemas.microsoft.com/office/powerpoint/2010/main" val="4498649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1315" y="1483638"/>
            <a:ext cx="11193379" cy="4351338"/>
          </a:xfrm>
        </p:spPr>
        <p:txBody>
          <a:bodyPr/>
          <a:lstStyle/>
          <a:p>
            <a:pPr marL="0" indent="0">
              <a:buNone/>
            </a:pPr>
            <a:r>
              <a:rPr lang="en-US" dirty="0"/>
              <a:t>Consider a dataset representing student performance in an exam. The dataset consists of three columns: the first column represents the number of hours spent studying, the second column indicates the </a:t>
            </a:r>
            <a:r>
              <a:rPr lang="en-US" dirty="0" smtClean="0"/>
              <a:t>concentration within the class, </a:t>
            </a:r>
            <a:r>
              <a:rPr lang="en-US" dirty="0"/>
              <a:t>and the third column denotes whether the student passed or failed the final exam. For instance, if a student studied for 10 hours, </a:t>
            </a:r>
            <a:r>
              <a:rPr lang="en-US" dirty="0" smtClean="0"/>
              <a:t>and his concentration </a:t>
            </a:r>
            <a:r>
              <a:rPr lang="en-US" dirty="0"/>
              <a:t>an average of 80% </a:t>
            </a:r>
            <a:r>
              <a:rPr lang="en-US" dirty="0" smtClean="0"/>
              <a:t>in class, </a:t>
            </a:r>
            <a:r>
              <a:rPr lang="en-US" dirty="0"/>
              <a:t>and ultimately passed the final exam, the corresponding entry in the dataset would be [10, 80, Passed].</a:t>
            </a:r>
            <a:endParaRPr lang="en-US" dirty="0"/>
          </a:p>
        </p:txBody>
      </p:sp>
      <p:sp>
        <p:nvSpPr>
          <p:cNvPr id="3" name="Title 2"/>
          <p:cNvSpPr>
            <a:spLocks noGrp="1"/>
          </p:cNvSpPr>
          <p:nvPr>
            <p:ph type="title"/>
          </p:nvPr>
        </p:nvSpPr>
        <p:spPr/>
        <p:txBody>
          <a:bodyPr/>
          <a:lstStyle/>
          <a:p>
            <a:r>
              <a:rPr lang="en-US" dirty="0" smtClean="0"/>
              <a:t>Multi-Layer Perceptron Example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58736879"/>
              </p:ext>
            </p:extLst>
          </p:nvPr>
        </p:nvGraphicFramePr>
        <p:xfrm>
          <a:off x="2737451" y="4377267"/>
          <a:ext cx="8769050" cy="22250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440367774"/>
                    </a:ext>
                  </a:extLst>
                </a:gridCol>
                <a:gridCol w="3953256">
                  <a:extLst>
                    <a:ext uri="{9D8B030D-6E8A-4147-A177-3AD203B41FA5}">
                      <a16:colId xmlns:a16="http://schemas.microsoft.com/office/drawing/2014/main" val="2809372317"/>
                    </a:ext>
                  </a:extLst>
                </a:gridCol>
                <a:gridCol w="2106461">
                  <a:extLst>
                    <a:ext uri="{9D8B030D-6E8A-4147-A177-3AD203B41FA5}">
                      <a16:colId xmlns:a16="http://schemas.microsoft.com/office/drawing/2014/main" val="2090239245"/>
                    </a:ext>
                  </a:extLst>
                </a:gridCol>
              </a:tblGrid>
              <a:tr h="370840">
                <a:tc>
                  <a:txBody>
                    <a:bodyPr/>
                    <a:lstStyle/>
                    <a:p>
                      <a:r>
                        <a:rPr lang="en-US" dirty="0" smtClean="0"/>
                        <a:t># of hours spent studying</a:t>
                      </a:r>
                      <a:endParaRPr lang="en-US" dirty="0"/>
                    </a:p>
                  </a:txBody>
                  <a:tcPr/>
                </a:tc>
                <a:tc>
                  <a:txBody>
                    <a:bodyPr/>
                    <a:lstStyle/>
                    <a:p>
                      <a:r>
                        <a:rPr lang="en-US" dirty="0" smtClean="0"/>
                        <a:t>concentration within the</a:t>
                      </a:r>
                      <a:r>
                        <a:rPr lang="en-US" baseline="0" dirty="0" smtClean="0"/>
                        <a:t> class</a:t>
                      </a:r>
                      <a:endParaRPr lang="en-US" dirty="0"/>
                    </a:p>
                  </a:txBody>
                  <a:tcPr/>
                </a:tc>
                <a:tc>
                  <a:txBody>
                    <a:bodyPr/>
                    <a:lstStyle/>
                    <a:p>
                      <a:r>
                        <a:rPr lang="en-US" dirty="0" smtClean="0"/>
                        <a:t>passed or failed</a:t>
                      </a:r>
                      <a:endParaRPr lang="en-US" dirty="0"/>
                    </a:p>
                  </a:txBody>
                  <a:tcPr/>
                </a:tc>
                <a:extLst>
                  <a:ext uri="{0D108BD9-81ED-4DB2-BD59-A6C34878D82A}">
                    <a16:rowId xmlns:a16="http://schemas.microsoft.com/office/drawing/2014/main" val="2631096329"/>
                  </a:ext>
                </a:extLst>
              </a:tr>
              <a:tr h="370840">
                <a:tc>
                  <a:txBody>
                    <a:bodyPr/>
                    <a:lstStyle/>
                    <a:p>
                      <a:r>
                        <a:rPr lang="en-US" b="1" dirty="0" smtClean="0"/>
                        <a:t>4</a:t>
                      </a:r>
                      <a:endParaRPr lang="en-US" b="1" dirty="0"/>
                    </a:p>
                  </a:txBody>
                  <a:tcPr/>
                </a:tc>
                <a:tc>
                  <a:txBody>
                    <a:bodyPr/>
                    <a:lstStyle/>
                    <a:p>
                      <a:r>
                        <a:rPr lang="en-US" b="1" dirty="0" smtClean="0"/>
                        <a:t>60%</a:t>
                      </a:r>
                      <a:endParaRPr lang="en-US" b="1" dirty="0"/>
                    </a:p>
                  </a:txBody>
                  <a:tcPr/>
                </a:tc>
                <a:tc>
                  <a:txBody>
                    <a:bodyPr/>
                    <a:lstStyle/>
                    <a:p>
                      <a:r>
                        <a:rPr lang="en-US" b="1" dirty="0" smtClean="0"/>
                        <a:t>pass (1)</a:t>
                      </a:r>
                      <a:endParaRPr lang="en-US" b="1" dirty="0"/>
                    </a:p>
                  </a:txBody>
                  <a:tcPr/>
                </a:tc>
                <a:extLst>
                  <a:ext uri="{0D108BD9-81ED-4DB2-BD59-A6C34878D82A}">
                    <a16:rowId xmlns:a16="http://schemas.microsoft.com/office/drawing/2014/main" val="1460599203"/>
                  </a:ext>
                </a:extLst>
              </a:tr>
              <a:tr h="370840">
                <a:tc>
                  <a:txBody>
                    <a:bodyPr/>
                    <a:lstStyle/>
                    <a:p>
                      <a:r>
                        <a:rPr lang="en-US" b="1" dirty="0" smtClean="0"/>
                        <a:t>10</a:t>
                      </a:r>
                      <a:endParaRPr lang="en-US" b="1" dirty="0"/>
                    </a:p>
                  </a:txBody>
                  <a:tcPr/>
                </a:tc>
                <a:tc>
                  <a:txBody>
                    <a:bodyPr/>
                    <a:lstStyle/>
                    <a:p>
                      <a:r>
                        <a:rPr lang="en-US" b="1" dirty="0" smtClean="0"/>
                        <a:t>80%</a:t>
                      </a:r>
                      <a:endParaRPr lang="en-US" b="1" dirty="0"/>
                    </a:p>
                  </a:txBody>
                  <a:tcPr/>
                </a:tc>
                <a:tc>
                  <a:txBody>
                    <a:bodyPr/>
                    <a:lstStyle/>
                    <a:p>
                      <a:r>
                        <a:rPr lang="en-US" b="1" dirty="0" smtClean="0"/>
                        <a:t>pass (1)</a:t>
                      </a:r>
                      <a:endParaRPr lang="en-US" b="1" dirty="0"/>
                    </a:p>
                  </a:txBody>
                  <a:tcPr/>
                </a:tc>
                <a:extLst>
                  <a:ext uri="{0D108BD9-81ED-4DB2-BD59-A6C34878D82A}">
                    <a16:rowId xmlns:a16="http://schemas.microsoft.com/office/drawing/2014/main" val="3560663290"/>
                  </a:ext>
                </a:extLst>
              </a:tr>
              <a:tr h="370840">
                <a:tc>
                  <a:txBody>
                    <a:bodyPr/>
                    <a:lstStyle/>
                    <a:p>
                      <a:r>
                        <a:rPr lang="en-US" b="1" dirty="0" smtClean="0"/>
                        <a:t>8</a:t>
                      </a:r>
                      <a:endParaRPr lang="en-US" b="1" dirty="0"/>
                    </a:p>
                  </a:txBody>
                  <a:tcPr/>
                </a:tc>
                <a:tc>
                  <a:txBody>
                    <a:bodyPr/>
                    <a:lstStyle/>
                    <a:p>
                      <a:r>
                        <a:rPr lang="en-US" b="1" dirty="0" smtClean="0"/>
                        <a:t>20%</a:t>
                      </a:r>
                      <a:endParaRPr lang="en-US" b="1" dirty="0"/>
                    </a:p>
                  </a:txBody>
                  <a:tcPr/>
                </a:tc>
                <a:tc>
                  <a:txBody>
                    <a:bodyPr/>
                    <a:lstStyle/>
                    <a:p>
                      <a:r>
                        <a:rPr lang="en-US" b="1" dirty="0" smtClean="0"/>
                        <a:t>fail (0)</a:t>
                      </a:r>
                      <a:endParaRPr lang="en-US" b="1" dirty="0"/>
                    </a:p>
                  </a:txBody>
                  <a:tcPr/>
                </a:tc>
                <a:extLst>
                  <a:ext uri="{0D108BD9-81ED-4DB2-BD59-A6C34878D82A}">
                    <a16:rowId xmlns:a16="http://schemas.microsoft.com/office/drawing/2014/main" val="84372783"/>
                  </a:ext>
                </a:extLst>
              </a:tr>
              <a:tr h="370840">
                <a:tc>
                  <a:txBody>
                    <a:bodyPr/>
                    <a:lstStyle/>
                    <a:p>
                      <a:r>
                        <a:rPr lang="en-US" b="1" dirty="0" smtClean="0"/>
                        <a:t>6</a:t>
                      </a:r>
                      <a:endParaRPr lang="en-US" b="1" dirty="0"/>
                    </a:p>
                  </a:txBody>
                  <a:tcPr/>
                </a:tc>
                <a:tc>
                  <a:txBody>
                    <a:bodyPr/>
                    <a:lstStyle/>
                    <a:p>
                      <a:r>
                        <a:rPr lang="en-US" b="1" dirty="0" smtClean="0"/>
                        <a:t>10%</a:t>
                      </a:r>
                      <a:endParaRPr lang="en-US" b="1" dirty="0"/>
                    </a:p>
                  </a:txBody>
                  <a:tcPr/>
                </a:tc>
                <a:tc>
                  <a:txBody>
                    <a:bodyPr/>
                    <a:lstStyle/>
                    <a:p>
                      <a:r>
                        <a:rPr lang="en-US" b="1" dirty="0" smtClean="0"/>
                        <a:t>pass (1)</a:t>
                      </a:r>
                      <a:endParaRPr lang="en-US" b="1" dirty="0"/>
                    </a:p>
                  </a:txBody>
                  <a:tcPr/>
                </a:tc>
                <a:extLst>
                  <a:ext uri="{0D108BD9-81ED-4DB2-BD59-A6C34878D82A}">
                    <a16:rowId xmlns:a16="http://schemas.microsoft.com/office/drawing/2014/main" val="1618932042"/>
                  </a:ext>
                </a:extLst>
              </a:tr>
              <a:tr h="370840">
                <a:tc>
                  <a:txBody>
                    <a:bodyPr/>
                    <a:lstStyle/>
                    <a:p>
                      <a:r>
                        <a:rPr lang="en-US" b="1" dirty="0" smtClean="0"/>
                        <a:t>4</a:t>
                      </a:r>
                      <a:endParaRPr lang="en-US" b="1" dirty="0"/>
                    </a:p>
                  </a:txBody>
                  <a:tcPr/>
                </a:tc>
                <a:tc>
                  <a:txBody>
                    <a:bodyPr/>
                    <a:lstStyle/>
                    <a:p>
                      <a:r>
                        <a:rPr lang="en-US" b="1" dirty="0" smtClean="0"/>
                        <a:t>95%</a:t>
                      </a:r>
                      <a:endParaRPr lang="en-US" b="1" dirty="0"/>
                    </a:p>
                  </a:txBody>
                  <a:tcPr/>
                </a:tc>
                <a:tc>
                  <a:txBody>
                    <a:bodyPr/>
                    <a:lstStyle/>
                    <a:p>
                      <a:r>
                        <a:rPr lang="en-US" b="1" dirty="0" smtClean="0"/>
                        <a:t>fail (0)</a:t>
                      </a:r>
                      <a:endParaRPr lang="en-US" b="1" dirty="0"/>
                    </a:p>
                  </a:txBody>
                  <a:tcPr/>
                </a:tc>
                <a:extLst>
                  <a:ext uri="{0D108BD9-81ED-4DB2-BD59-A6C34878D82A}">
                    <a16:rowId xmlns:a16="http://schemas.microsoft.com/office/drawing/2014/main" val="4042888522"/>
                  </a:ext>
                </a:extLst>
              </a:tr>
            </a:tbl>
          </a:graphicData>
        </a:graphic>
      </p:graphicFrame>
      <p:sp>
        <p:nvSpPr>
          <p:cNvPr id="5" name="Rectangle 4"/>
          <p:cNvSpPr/>
          <p:nvPr/>
        </p:nvSpPr>
        <p:spPr>
          <a:xfrm>
            <a:off x="315093" y="4612624"/>
            <a:ext cx="2422358" cy="1754326"/>
          </a:xfrm>
          <a:prstGeom prst="rect">
            <a:avLst/>
          </a:prstGeom>
        </p:spPr>
        <p:txBody>
          <a:bodyPr wrap="square">
            <a:spAutoFit/>
          </a:bodyPr>
          <a:lstStyle/>
          <a:p>
            <a:r>
              <a:rPr lang="en-US" dirty="0" smtClean="0"/>
              <a:t>Can you predict </a:t>
            </a:r>
            <a:r>
              <a:rPr lang="en-US" dirty="0"/>
              <a:t>whether student will pass the semester or not, if the he studied 2 </a:t>
            </a:r>
            <a:r>
              <a:rPr lang="en-US" dirty="0" smtClean="0"/>
              <a:t>hrs. </a:t>
            </a:r>
            <a:r>
              <a:rPr lang="en-US" dirty="0"/>
              <a:t>and the his concentration is 38%.</a:t>
            </a:r>
          </a:p>
        </p:txBody>
      </p:sp>
    </p:spTree>
    <p:extLst>
      <p:ext uri="{BB962C8B-B14F-4D97-AF65-F5344CB8AC3E}">
        <p14:creationId xmlns:p14="http://schemas.microsoft.com/office/powerpoint/2010/main" val="79222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1746" name="Picture 2" descr="Multilayer Perceptr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81989" y="2049505"/>
            <a:ext cx="5600700" cy="399097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1876926" y="3497179"/>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796715" y="4752787"/>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638673" y="3513221"/>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8577888" y="4744766"/>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228128" y="3312513"/>
            <a:ext cx="418704" cy="369332"/>
          </a:xfrm>
          <a:prstGeom prst="rect">
            <a:avLst/>
          </a:prstGeom>
        </p:spPr>
        <p:txBody>
          <a:bodyPr wrap="none">
            <a:spAutoFit/>
          </a:bodyPr>
          <a:lstStyle/>
          <a:p>
            <a:r>
              <a:rPr lang="en-US" b="1"/>
              <a:t>10</a:t>
            </a:r>
            <a:endParaRPr lang="en-US" b="1" dirty="0"/>
          </a:p>
        </p:txBody>
      </p:sp>
      <p:sp>
        <p:nvSpPr>
          <p:cNvPr id="13" name="Rectangle 12"/>
          <p:cNvSpPr/>
          <p:nvPr/>
        </p:nvSpPr>
        <p:spPr>
          <a:xfrm>
            <a:off x="1261884" y="4399497"/>
            <a:ext cx="587020" cy="369332"/>
          </a:xfrm>
          <a:prstGeom prst="rect">
            <a:avLst/>
          </a:prstGeom>
        </p:spPr>
        <p:txBody>
          <a:bodyPr wrap="none">
            <a:spAutoFit/>
          </a:bodyPr>
          <a:lstStyle/>
          <a:p>
            <a:r>
              <a:rPr lang="en-US" b="1" dirty="0" smtClean="0"/>
              <a:t>80%</a:t>
            </a:r>
            <a:endParaRPr lang="en-US" b="1" dirty="0"/>
          </a:p>
        </p:txBody>
      </p:sp>
      <p:sp>
        <p:nvSpPr>
          <p:cNvPr id="14" name="Rectangle 13"/>
          <p:cNvSpPr/>
          <p:nvPr/>
        </p:nvSpPr>
        <p:spPr>
          <a:xfrm>
            <a:off x="9208168" y="3055657"/>
            <a:ext cx="2361929" cy="646331"/>
          </a:xfrm>
          <a:prstGeom prst="rect">
            <a:avLst/>
          </a:prstGeom>
        </p:spPr>
        <p:txBody>
          <a:bodyPr wrap="none">
            <a:spAutoFit/>
          </a:bodyPr>
          <a:lstStyle/>
          <a:p>
            <a:r>
              <a:rPr lang="en-US" b="1" dirty="0" smtClean="0"/>
              <a:t>Probability of pass=0.3</a:t>
            </a:r>
          </a:p>
          <a:p>
            <a:r>
              <a:rPr lang="en-US" b="1" dirty="0" smtClean="0"/>
              <a:t>Target = 1</a:t>
            </a:r>
            <a:endParaRPr lang="en-US" b="1" dirty="0"/>
          </a:p>
        </p:txBody>
      </p:sp>
      <p:sp>
        <p:nvSpPr>
          <p:cNvPr id="16" name="Rectangle 15"/>
          <p:cNvSpPr/>
          <p:nvPr/>
        </p:nvSpPr>
        <p:spPr>
          <a:xfrm>
            <a:off x="9208167" y="4519373"/>
            <a:ext cx="2237985" cy="646331"/>
          </a:xfrm>
          <a:prstGeom prst="rect">
            <a:avLst/>
          </a:prstGeom>
        </p:spPr>
        <p:txBody>
          <a:bodyPr wrap="none">
            <a:spAutoFit/>
          </a:bodyPr>
          <a:lstStyle/>
          <a:p>
            <a:r>
              <a:rPr lang="en-US" b="1" dirty="0" smtClean="0"/>
              <a:t>Probability of fail=0.7</a:t>
            </a:r>
          </a:p>
          <a:p>
            <a:r>
              <a:rPr lang="en-US" b="1" dirty="0" smtClean="0"/>
              <a:t>Target = 0</a:t>
            </a:r>
            <a:endParaRPr lang="en-US" b="1" dirty="0"/>
          </a:p>
        </p:txBody>
      </p:sp>
      <p:sp>
        <p:nvSpPr>
          <p:cNvPr id="17" name="Rectangle 16"/>
          <p:cNvSpPr/>
          <p:nvPr/>
        </p:nvSpPr>
        <p:spPr>
          <a:xfrm>
            <a:off x="9185973" y="3724202"/>
            <a:ext cx="1974002" cy="369332"/>
          </a:xfrm>
          <a:prstGeom prst="rect">
            <a:avLst/>
          </a:prstGeom>
        </p:spPr>
        <p:txBody>
          <a:bodyPr wrap="none">
            <a:spAutoFit/>
          </a:bodyPr>
          <a:lstStyle/>
          <a:p>
            <a:r>
              <a:rPr lang="en-US" b="1" dirty="0" smtClean="0">
                <a:solidFill>
                  <a:srgbClr val="FF0000"/>
                </a:solidFill>
              </a:rPr>
              <a:t>Error = (1-0.3)= 0.7</a:t>
            </a:r>
            <a:endParaRPr lang="en-US" b="1" dirty="0">
              <a:solidFill>
                <a:srgbClr val="FF0000"/>
              </a:solidFill>
            </a:endParaRPr>
          </a:p>
        </p:txBody>
      </p:sp>
      <p:sp>
        <p:nvSpPr>
          <p:cNvPr id="18" name="Rectangle 17"/>
          <p:cNvSpPr/>
          <p:nvPr/>
        </p:nvSpPr>
        <p:spPr>
          <a:xfrm>
            <a:off x="9327200" y="5222211"/>
            <a:ext cx="2044534" cy="369332"/>
          </a:xfrm>
          <a:prstGeom prst="rect">
            <a:avLst/>
          </a:prstGeom>
        </p:spPr>
        <p:txBody>
          <a:bodyPr wrap="none">
            <a:spAutoFit/>
          </a:bodyPr>
          <a:lstStyle/>
          <a:p>
            <a:r>
              <a:rPr lang="en-US" b="1" dirty="0" smtClean="0">
                <a:solidFill>
                  <a:srgbClr val="FF0000"/>
                </a:solidFill>
              </a:rPr>
              <a:t>Error = (0-0.6)= -0.3</a:t>
            </a:r>
            <a:endParaRPr lang="en-US" b="1" dirty="0">
              <a:solidFill>
                <a:srgbClr val="FF0000"/>
              </a:solidFill>
            </a:endParaRPr>
          </a:p>
        </p:txBody>
      </p:sp>
      <p:sp>
        <p:nvSpPr>
          <p:cNvPr id="15" name="Rectangle 14"/>
          <p:cNvSpPr/>
          <p:nvPr/>
        </p:nvSpPr>
        <p:spPr>
          <a:xfrm>
            <a:off x="4955388" y="6212124"/>
            <a:ext cx="2505814" cy="369332"/>
          </a:xfrm>
          <a:prstGeom prst="rect">
            <a:avLst/>
          </a:prstGeom>
        </p:spPr>
        <p:txBody>
          <a:bodyPr wrap="none">
            <a:spAutoFit/>
          </a:bodyPr>
          <a:lstStyle/>
          <a:p>
            <a:r>
              <a:rPr lang="en-US" b="1" dirty="0">
                <a:solidFill>
                  <a:srgbClr val="4A4A4A"/>
                </a:solidFill>
                <a:latin typeface="Open Sans"/>
              </a:rPr>
              <a:t>Forward Propagation</a:t>
            </a:r>
            <a:endParaRPr lang="en-US" b="0" i="0" dirty="0">
              <a:solidFill>
                <a:srgbClr val="4A4A4A"/>
              </a:solidFill>
              <a:effectLst/>
              <a:latin typeface="Open Sans"/>
            </a:endParaRPr>
          </a:p>
        </p:txBody>
      </p:sp>
    </p:spTree>
    <p:extLst>
      <p:ext uri="{BB962C8B-B14F-4D97-AF65-F5344CB8AC3E}">
        <p14:creationId xmlns:p14="http://schemas.microsoft.com/office/powerpoint/2010/main" val="197223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1746" name="Picture 2" descr="Multilayer Perceptr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81989" y="2049505"/>
            <a:ext cx="5600700" cy="399097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1876926" y="3497179"/>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796715" y="4752787"/>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638673" y="3513221"/>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8577888" y="4744766"/>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228128" y="3312513"/>
            <a:ext cx="418704" cy="369332"/>
          </a:xfrm>
          <a:prstGeom prst="rect">
            <a:avLst/>
          </a:prstGeom>
        </p:spPr>
        <p:txBody>
          <a:bodyPr wrap="none">
            <a:spAutoFit/>
          </a:bodyPr>
          <a:lstStyle/>
          <a:p>
            <a:r>
              <a:rPr lang="en-US" b="1"/>
              <a:t>10</a:t>
            </a:r>
            <a:endParaRPr lang="en-US" b="1" dirty="0"/>
          </a:p>
        </p:txBody>
      </p:sp>
      <p:sp>
        <p:nvSpPr>
          <p:cNvPr id="13" name="Rectangle 12"/>
          <p:cNvSpPr/>
          <p:nvPr/>
        </p:nvSpPr>
        <p:spPr>
          <a:xfrm>
            <a:off x="1261884" y="4399497"/>
            <a:ext cx="587020" cy="369332"/>
          </a:xfrm>
          <a:prstGeom prst="rect">
            <a:avLst/>
          </a:prstGeom>
        </p:spPr>
        <p:txBody>
          <a:bodyPr wrap="none">
            <a:spAutoFit/>
          </a:bodyPr>
          <a:lstStyle/>
          <a:p>
            <a:r>
              <a:rPr lang="en-US" b="1" dirty="0" smtClean="0"/>
              <a:t>80%</a:t>
            </a:r>
            <a:endParaRPr lang="en-US" b="1" dirty="0"/>
          </a:p>
        </p:txBody>
      </p:sp>
      <p:sp>
        <p:nvSpPr>
          <p:cNvPr id="14" name="Rectangle 13"/>
          <p:cNvSpPr/>
          <p:nvPr/>
        </p:nvSpPr>
        <p:spPr>
          <a:xfrm>
            <a:off x="9208168" y="3055657"/>
            <a:ext cx="2361929" cy="646331"/>
          </a:xfrm>
          <a:prstGeom prst="rect">
            <a:avLst/>
          </a:prstGeom>
        </p:spPr>
        <p:txBody>
          <a:bodyPr wrap="none">
            <a:spAutoFit/>
          </a:bodyPr>
          <a:lstStyle/>
          <a:p>
            <a:r>
              <a:rPr lang="en-US" b="1" dirty="0" smtClean="0"/>
              <a:t>Probability of pass=0.3</a:t>
            </a:r>
          </a:p>
          <a:p>
            <a:r>
              <a:rPr lang="en-US" b="1" dirty="0" smtClean="0"/>
              <a:t>Target = 1</a:t>
            </a:r>
            <a:endParaRPr lang="en-US" b="1" dirty="0"/>
          </a:p>
        </p:txBody>
      </p:sp>
      <p:sp>
        <p:nvSpPr>
          <p:cNvPr id="16" name="Rectangle 15"/>
          <p:cNvSpPr/>
          <p:nvPr/>
        </p:nvSpPr>
        <p:spPr>
          <a:xfrm>
            <a:off x="9208167" y="4519373"/>
            <a:ext cx="2237985" cy="646331"/>
          </a:xfrm>
          <a:prstGeom prst="rect">
            <a:avLst/>
          </a:prstGeom>
        </p:spPr>
        <p:txBody>
          <a:bodyPr wrap="none">
            <a:spAutoFit/>
          </a:bodyPr>
          <a:lstStyle/>
          <a:p>
            <a:r>
              <a:rPr lang="en-US" b="1" dirty="0" smtClean="0"/>
              <a:t>Probability of fail=0.7</a:t>
            </a:r>
          </a:p>
          <a:p>
            <a:r>
              <a:rPr lang="en-US" b="1" dirty="0" smtClean="0"/>
              <a:t>Target = 0</a:t>
            </a:r>
            <a:endParaRPr lang="en-US" b="1" dirty="0"/>
          </a:p>
        </p:txBody>
      </p:sp>
      <p:sp>
        <p:nvSpPr>
          <p:cNvPr id="17" name="Rectangle 16"/>
          <p:cNvSpPr/>
          <p:nvPr/>
        </p:nvSpPr>
        <p:spPr>
          <a:xfrm>
            <a:off x="9185973" y="3724202"/>
            <a:ext cx="1974002" cy="369332"/>
          </a:xfrm>
          <a:prstGeom prst="rect">
            <a:avLst/>
          </a:prstGeom>
        </p:spPr>
        <p:txBody>
          <a:bodyPr wrap="none">
            <a:spAutoFit/>
          </a:bodyPr>
          <a:lstStyle/>
          <a:p>
            <a:r>
              <a:rPr lang="en-US" b="1" dirty="0" smtClean="0">
                <a:solidFill>
                  <a:srgbClr val="FF0000"/>
                </a:solidFill>
              </a:rPr>
              <a:t>Error = (1-0.3)= 0.7</a:t>
            </a:r>
            <a:endParaRPr lang="en-US" b="1" dirty="0">
              <a:solidFill>
                <a:srgbClr val="FF0000"/>
              </a:solidFill>
            </a:endParaRPr>
          </a:p>
        </p:txBody>
      </p:sp>
      <p:sp>
        <p:nvSpPr>
          <p:cNvPr id="18" name="Rectangle 17"/>
          <p:cNvSpPr/>
          <p:nvPr/>
        </p:nvSpPr>
        <p:spPr>
          <a:xfrm>
            <a:off x="9327200" y="5222211"/>
            <a:ext cx="2044534" cy="369332"/>
          </a:xfrm>
          <a:prstGeom prst="rect">
            <a:avLst/>
          </a:prstGeom>
        </p:spPr>
        <p:txBody>
          <a:bodyPr wrap="none">
            <a:spAutoFit/>
          </a:bodyPr>
          <a:lstStyle/>
          <a:p>
            <a:r>
              <a:rPr lang="en-US" b="1" dirty="0" smtClean="0">
                <a:solidFill>
                  <a:srgbClr val="FF0000"/>
                </a:solidFill>
              </a:rPr>
              <a:t>Error = (0-0.6)= -0.3</a:t>
            </a:r>
            <a:endParaRPr lang="en-US" b="1" dirty="0">
              <a:solidFill>
                <a:srgbClr val="FF0000"/>
              </a:solidFill>
            </a:endParaRPr>
          </a:p>
        </p:txBody>
      </p:sp>
      <p:sp>
        <p:nvSpPr>
          <p:cNvPr id="15" name="Rectangle 14"/>
          <p:cNvSpPr/>
          <p:nvPr/>
        </p:nvSpPr>
        <p:spPr>
          <a:xfrm>
            <a:off x="4955388" y="6212124"/>
            <a:ext cx="2710999" cy="369332"/>
          </a:xfrm>
          <a:prstGeom prst="rect">
            <a:avLst/>
          </a:prstGeom>
        </p:spPr>
        <p:txBody>
          <a:bodyPr wrap="none">
            <a:spAutoFit/>
          </a:bodyPr>
          <a:lstStyle/>
          <a:p>
            <a:r>
              <a:rPr lang="en-US" b="1" dirty="0" smtClean="0">
                <a:solidFill>
                  <a:srgbClr val="4A4A4A"/>
                </a:solidFill>
                <a:latin typeface="Open Sans"/>
              </a:rPr>
              <a:t>backward </a:t>
            </a:r>
            <a:r>
              <a:rPr lang="en-US" b="1" dirty="0">
                <a:solidFill>
                  <a:srgbClr val="4A4A4A"/>
                </a:solidFill>
                <a:latin typeface="Open Sans"/>
              </a:rPr>
              <a:t>Propagation</a:t>
            </a:r>
            <a:endParaRPr lang="en-US" b="0" i="0" dirty="0">
              <a:solidFill>
                <a:srgbClr val="4A4A4A"/>
              </a:solidFill>
              <a:effectLst/>
              <a:latin typeface="Open Sans"/>
            </a:endParaRPr>
          </a:p>
        </p:txBody>
      </p:sp>
      <p:cxnSp>
        <p:nvCxnSpPr>
          <p:cNvPr id="5" name="Curved Connector 4"/>
          <p:cNvCxnSpPr>
            <a:stCxn id="14" idx="0"/>
          </p:cNvCxnSpPr>
          <p:nvPr/>
        </p:nvCxnSpPr>
        <p:spPr>
          <a:xfrm rot="16200000" flipV="1">
            <a:off x="8135008" y="801531"/>
            <a:ext cx="471792" cy="4036459"/>
          </a:xfrm>
          <a:prstGeom prst="curvedConnector2">
            <a:avLst/>
          </a:prstGeom>
          <a:ln w="57150">
            <a:tailEnd type="triangle"/>
          </a:ln>
        </p:spPr>
        <p:style>
          <a:lnRef idx="3">
            <a:schemeClr val="accent2"/>
          </a:lnRef>
          <a:fillRef idx="0">
            <a:schemeClr val="accent2"/>
          </a:fillRef>
          <a:effectRef idx="2">
            <a:schemeClr val="accent2"/>
          </a:effectRef>
          <a:fontRef idx="minor">
            <a:schemeClr val="tx1"/>
          </a:fontRef>
        </p:style>
      </p:cxnSp>
      <p:sp>
        <p:nvSpPr>
          <p:cNvPr id="25" name="Rectangle 24"/>
          <p:cNvSpPr/>
          <p:nvPr/>
        </p:nvSpPr>
        <p:spPr>
          <a:xfrm>
            <a:off x="8882689" y="1973012"/>
            <a:ext cx="3122823" cy="646331"/>
          </a:xfrm>
          <a:prstGeom prst="rect">
            <a:avLst/>
          </a:prstGeom>
        </p:spPr>
        <p:txBody>
          <a:bodyPr wrap="square">
            <a:spAutoFit/>
          </a:bodyPr>
          <a:lstStyle/>
          <a:p>
            <a:r>
              <a:rPr lang="en-US" b="1" dirty="0" smtClean="0">
                <a:solidFill>
                  <a:srgbClr val="2D3956"/>
                </a:solidFill>
                <a:latin typeface="Open Sans"/>
              </a:rPr>
              <a:t>Error is sent back to each neuron</a:t>
            </a:r>
            <a:endParaRPr lang="en-US" b="1" dirty="0">
              <a:solidFill>
                <a:srgbClr val="2D3956"/>
              </a:solidFill>
            </a:endParaRPr>
          </a:p>
        </p:txBody>
      </p:sp>
      <p:sp>
        <p:nvSpPr>
          <p:cNvPr id="28" name="Rectangle 27"/>
          <p:cNvSpPr/>
          <p:nvPr/>
        </p:nvSpPr>
        <p:spPr>
          <a:xfrm>
            <a:off x="4955388" y="1087929"/>
            <a:ext cx="3122823" cy="923330"/>
          </a:xfrm>
          <a:prstGeom prst="rect">
            <a:avLst/>
          </a:prstGeom>
        </p:spPr>
        <p:txBody>
          <a:bodyPr wrap="square">
            <a:spAutoFit/>
          </a:bodyPr>
          <a:lstStyle/>
          <a:p>
            <a:r>
              <a:rPr lang="en-US" b="1" dirty="0" smtClean="0">
                <a:solidFill>
                  <a:srgbClr val="2D3956"/>
                </a:solidFill>
                <a:latin typeface="Open Sans"/>
              </a:rPr>
              <a:t>Gradient of error is calculated w.r.t to each weight</a:t>
            </a:r>
            <a:endParaRPr lang="en-US" b="1" dirty="0">
              <a:solidFill>
                <a:srgbClr val="2D3956"/>
              </a:solidFill>
            </a:endParaRPr>
          </a:p>
        </p:txBody>
      </p:sp>
    </p:spTree>
    <p:extLst>
      <p:ext uri="{BB962C8B-B14F-4D97-AF65-F5344CB8AC3E}">
        <p14:creationId xmlns:p14="http://schemas.microsoft.com/office/powerpoint/2010/main" val="661007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5" grpId="0"/>
      <p:bldP spid="2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4818" name="Picture 2" descr="Gradient - Neural Network Tutorial - Edureka"/>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905625" y="2824539"/>
            <a:ext cx="4448175"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4820" name="Picture 4" descr="Error - Neural Network Tutorial - Edurek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629" y="3429000"/>
            <a:ext cx="5029200" cy="190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3686" y="2824539"/>
            <a:ext cx="5955541" cy="369332"/>
          </a:xfrm>
          <a:prstGeom prst="rect">
            <a:avLst/>
          </a:prstGeom>
        </p:spPr>
        <p:txBody>
          <a:bodyPr wrap="none">
            <a:spAutoFit/>
          </a:bodyPr>
          <a:lstStyle/>
          <a:p>
            <a:r>
              <a:rPr lang="en-US" dirty="0" smtClean="0">
                <a:solidFill>
                  <a:srgbClr val="4A4A4A"/>
                </a:solidFill>
                <a:latin typeface="Open Sans"/>
              </a:rPr>
              <a:t>First we calculate the error, consider the equation below:</a:t>
            </a:r>
            <a:endParaRPr lang="en-US" dirty="0"/>
          </a:p>
        </p:txBody>
      </p:sp>
      <p:sp>
        <p:nvSpPr>
          <p:cNvPr id="6" name="Rectangle 5"/>
          <p:cNvSpPr/>
          <p:nvPr/>
        </p:nvSpPr>
        <p:spPr>
          <a:xfrm>
            <a:off x="6464969" y="1934762"/>
            <a:ext cx="6096000" cy="646331"/>
          </a:xfrm>
          <a:prstGeom prst="rect">
            <a:avLst/>
          </a:prstGeom>
        </p:spPr>
        <p:txBody>
          <a:bodyPr>
            <a:spAutoFit/>
          </a:bodyPr>
          <a:lstStyle/>
          <a:p>
            <a:r>
              <a:rPr lang="en-US" dirty="0">
                <a:solidFill>
                  <a:srgbClr val="4A4A4A"/>
                </a:solidFill>
                <a:latin typeface="Open Sans"/>
              </a:rPr>
              <a:t>Based on the error we got, it will calculate the rate of change of error w.r.t change in the weights. </a:t>
            </a:r>
            <a:endParaRPr lang="en-US" dirty="0"/>
          </a:p>
        </p:txBody>
      </p:sp>
    </p:spTree>
    <p:extLst>
      <p:ext uri="{BB962C8B-B14F-4D97-AF65-F5344CB8AC3E}">
        <p14:creationId xmlns:p14="http://schemas.microsoft.com/office/powerpoint/2010/main" val="3332463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4820"/>
                                        </p:tgtEl>
                                        <p:attrNameLst>
                                          <p:attrName>style.visibility</p:attrName>
                                        </p:attrNameLst>
                                      </p:cBhvr>
                                      <p:to>
                                        <p:strVal val="visible"/>
                                      </p:to>
                                    </p:set>
                                    <p:animEffect transition="in" filter="fade">
                                      <p:cBhvr>
                                        <p:cTn id="11" dur="500"/>
                                        <p:tgtEl>
                                          <p:spTgt spid="348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34818"/>
                                        </p:tgtEl>
                                        <p:attrNameLst>
                                          <p:attrName>style.visibility</p:attrName>
                                        </p:attrNameLst>
                                      </p:cBhvr>
                                      <p:to>
                                        <p:strVal val="visible"/>
                                      </p:to>
                                    </p:set>
                                    <p:animEffect transition="in" filter="fade">
                                      <p:cBhvr>
                                        <p:cTn id="19" dur="5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1746" name="Picture 2" descr="Multilayer Perceptr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81989" y="2049505"/>
            <a:ext cx="5600700" cy="399097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1876926" y="3497179"/>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796715" y="4752787"/>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638673" y="3513221"/>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8577888" y="4744766"/>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228128" y="3312513"/>
            <a:ext cx="418704" cy="369332"/>
          </a:xfrm>
          <a:prstGeom prst="rect">
            <a:avLst/>
          </a:prstGeom>
        </p:spPr>
        <p:txBody>
          <a:bodyPr wrap="none">
            <a:spAutoFit/>
          </a:bodyPr>
          <a:lstStyle/>
          <a:p>
            <a:r>
              <a:rPr lang="en-US" b="1"/>
              <a:t>10</a:t>
            </a:r>
            <a:endParaRPr lang="en-US" b="1" dirty="0"/>
          </a:p>
        </p:txBody>
      </p:sp>
      <p:sp>
        <p:nvSpPr>
          <p:cNvPr id="13" name="Rectangle 12"/>
          <p:cNvSpPr/>
          <p:nvPr/>
        </p:nvSpPr>
        <p:spPr>
          <a:xfrm>
            <a:off x="1261884" y="4399497"/>
            <a:ext cx="587020" cy="369332"/>
          </a:xfrm>
          <a:prstGeom prst="rect">
            <a:avLst/>
          </a:prstGeom>
        </p:spPr>
        <p:txBody>
          <a:bodyPr wrap="none">
            <a:spAutoFit/>
          </a:bodyPr>
          <a:lstStyle/>
          <a:p>
            <a:r>
              <a:rPr lang="en-US" b="1" dirty="0" smtClean="0"/>
              <a:t>80%</a:t>
            </a:r>
            <a:endParaRPr lang="en-US" b="1" dirty="0"/>
          </a:p>
        </p:txBody>
      </p:sp>
      <p:sp>
        <p:nvSpPr>
          <p:cNvPr id="14" name="Rectangle 13"/>
          <p:cNvSpPr/>
          <p:nvPr/>
        </p:nvSpPr>
        <p:spPr>
          <a:xfrm>
            <a:off x="9208168" y="3055657"/>
            <a:ext cx="2361929" cy="646331"/>
          </a:xfrm>
          <a:prstGeom prst="rect">
            <a:avLst/>
          </a:prstGeom>
        </p:spPr>
        <p:txBody>
          <a:bodyPr wrap="none">
            <a:spAutoFit/>
          </a:bodyPr>
          <a:lstStyle/>
          <a:p>
            <a:r>
              <a:rPr lang="en-US" b="1" dirty="0" smtClean="0"/>
              <a:t>Probability of pass=0.9</a:t>
            </a:r>
          </a:p>
          <a:p>
            <a:r>
              <a:rPr lang="en-US" b="1" dirty="0" smtClean="0"/>
              <a:t>Target = 1</a:t>
            </a:r>
            <a:endParaRPr lang="en-US" b="1" dirty="0"/>
          </a:p>
        </p:txBody>
      </p:sp>
      <p:sp>
        <p:nvSpPr>
          <p:cNvPr id="16" name="Rectangle 15"/>
          <p:cNvSpPr/>
          <p:nvPr/>
        </p:nvSpPr>
        <p:spPr>
          <a:xfrm>
            <a:off x="9208167" y="4519373"/>
            <a:ext cx="2237985" cy="646331"/>
          </a:xfrm>
          <a:prstGeom prst="rect">
            <a:avLst/>
          </a:prstGeom>
        </p:spPr>
        <p:txBody>
          <a:bodyPr wrap="none">
            <a:spAutoFit/>
          </a:bodyPr>
          <a:lstStyle/>
          <a:p>
            <a:r>
              <a:rPr lang="en-US" b="1" dirty="0" smtClean="0"/>
              <a:t>Probability of fail=0.1</a:t>
            </a:r>
          </a:p>
          <a:p>
            <a:r>
              <a:rPr lang="en-US" b="1" dirty="0" smtClean="0"/>
              <a:t>Target = 0</a:t>
            </a:r>
            <a:endParaRPr lang="en-US" b="1" dirty="0"/>
          </a:p>
        </p:txBody>
      </p:sp>
      <p:sp>
        <p:nvSpPr>
          <p:cNvPr id="17" name="Rectangle 16"/>
          <p:cNvSpPr/>
          <p:nvPr/>
        </p:nvSpPr>
        <p:spPr>
          <a:xfrm>
            <a:off x="9185973" y="3724202"/>
            <a:ext cx="1974002" cy="369332"/>
          </a:xfrm>
          <a:prstGeom prst="rect">
            <a:avLst/>
          </a:prstGeom>
        </p:spPr>
        <p:txBody>
          <a:bodyPr wrap="none">
            <a:spAutoFit/>
          </a:bodyPr>
          <a:lstStyle/>
          <a:p>
            <a:r>
              <a:rPr lang="en-US" b="1" dirty="0" smtClean="0">
                <a:solidFill>
                  <a:srgbClr val="FF0000"/>
                </a:solidFill>
              </a:rPr>
              <a:t>Error = (1-0.9)= 0.1</a:t>
            </a:r>
            <a:endParaRPr lang="en-US" b="1" dirty="0">
              <a:solidFill>
                <a:srgbClr val="FF0000"/>
              </a:solidFill>
            </a:endParaRPr>
          </a:p>
        </p:txBody>
      </p:sp>
      <p:sp>
        <p:nvSpPr>
          <p:cNvPr id="18" name="Rectangle 17"/>
          <p:cNvSpPr/>
          <p:nvPr/>
        </p:nvSpPr>
        <p:spPr>
          <a:xfrm>
            <a:off x="9327200" y="5222211"/>
            <a:ext cx="2044534" cy="369332"/>
          </a:xfrm>
          <a:prstGeom prst="rect">
            <a:avLst/>
          </a:prstGeom>
        </p:spPr>
        <p:txBody>
          <a:bodyPr wrap="none">
            <a:spAutoFit/>
          </a:bodyPr>
          <a:lstStyle/>
          <a:p>
            <a:r>
              <a:rPr lang="en-US" b="1" dirty="0" smtClean="0">
                <a:solidFill>
                  <a:srgbClr val="FF0000"/>
                </a:solidFill>
              </a:rPr>
              <a:t>Error = (0-0.1)= -0.1</a:t>
            </a:r>
            <a:endParaRPr lang="en-US" b="1" dirty="0">
              <a:solidFill>
                <a:srgbClr val="FF0000"/>
              </a:solidFill>
            </a:endParaRPr>
          </a:p>
        </p:txBody>
      </p:sp>
      <p:sp>
        <p:nvSpPr>
          <p:cNvPr id="15" name="Rectangle 14"/>
          <p:cNvSpPr/>
          <p:nvPr/>
        </p:nvSpPr>
        <p:spPr>
          <a:xfrm>
            <a:off x="4955388" y="6212124"/>
            <a:ext cx="2505814" cy="369332"/>
          </a:xfrm>
          <a:prstGeom prst="rect">
            <a:avLst/>
          </a:prstGeom>
        </p:spPr>
        <p:txBody>
          <a:bodyPr wrap="none">
            <a:spAutoFit/>
          </a:bodyPr>
          <a:lstStyle/>
          <a:p>
            <a:r>
              <a:rPr lang="en-US" b="1" dirty="0">
                <a:solidFill>
                  <a:srgbClr val="4A4A4A"/>
                </a:solidFill>
                <a:latin typeface="Open Sans"/>
              </a:rPr>
              <a:t>Forward Propagation</a:t>
            </a:r>
            <a:endParaRPr lang="en-US" b="0" i="0" dirty="0">
              <a:solidFill>
                <a:srgbClr val="4A4A4A"/>
              </a:solidFill>
              <a:effectLst/>
              <a:latin typeface="Open Sans"/>
            </a:endParaRPr>
          </a:p>
        </p:txBody>
      </p:sp>
    </p:spTree>
    <p:extLst>
      <p:ext uri="{BB962C8B-B14F-4D97-AF65-F5344CB8AC3E}">
        <p14:creationId xmlns:p14="http://schemas.microsoft.com/office/powerpoint/2010/main" val="20465379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215780" y="1644482"/>
            <a:ext cx="5334662" cy="4681599"/>
          </a:xfrm>
          <a:prstGeom prst="rect">
            <a:avLst/>
          </a:prstGeom>
        </p:spPr>
      </p:pic>
      <p:sp>
        <p:nvSpPr>
          <p:cNvPr id="3" name="Title 2"/>
          <p:cNvSpPr>
            <a:spLocks noGrp="1"/>
          </p:cNvSpPr>
          <p:nvPr>
            <p:ph type="title"/>
          </p:nvPr>
        </p:nvSpPr>
        <p:spPr/>
        <p:txBody>
          <a:bodyPr/>
          <a:lstStyle/>
          <a:p>
            <a:r>
              <a:rPr lang="en-US" dirty="0"/>
              <a:t>Progression to DEEP (Linear) Neural Networks</a:t>
            </a:r>
          </a:p>
        </p:txBody>
      </p:sp>
    </p:spTree>
    <p:extLst>
      <p:ext uri="{BB962C8B-B14F-4D97-AF65-F5344CB8AC3E}">
        <p14:creationId xmlns:p14="http://schemas.microsoft.com/office/powerpoint/2010/main" val="42681307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upload.wikimedia.org/wikipedia/commons/5/5e/Silverbird_in_Murchison_Falls_National_Park,_Ugand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229" y="3173437"/>
            <a:ext cx="2357439"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圖片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60926" y="1833563"/>
            <a:ext cx="742951" cy="654051"/>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0"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56163" y="3211514"/>
            <a:ext cx="747712" cy="7239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1"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856163" y="4660900"/>
            <a:ext cx="747712" cy="633413"/>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856163" y="5919788"/>
            <a:ext cx="747712" cy="7874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3" name="Picture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781801" y="2160589"/>
            <a:ext cx="952500" cy="6477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4" name="Picture 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781801" y="4926013"/>
            <a:ext cx="952500" cy="788987"/>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6395" name="TextBox 10"/>
          <p:cNvSpPr txBox="1">
            <a:spLocks noChangeArrowheads="1"/>
          </p:cNvSpPr>
          <p:nvPr/>
        </p:nvSpPr>
        <p:spPr bwMode="auto">
          <a:xfrm>
            <a:off x="4275138" y="1393826"/>
            <a:ext cx="20494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Beak? </a:t>
            </a:r>
            <a:r>
              <a:rPr lang="en-US" altLang="en-US" b="1">
                <a:solidFill>
                  <a:srgbClr val="FF0000"/>
                </a:solidFill>
              </a:rPr>
              <a:t>Yes</a:t>
            </a:r>
          </a:p>
        </p:txBody>
      </p:sp>
      <p:sp>
        <p:nvSpPr>
          <p:cNvPr id="16396" name="TextBox 11"/>
          <p:cNvSpPr txBox="1">
            <a:spLocks noChangeArrowheads="1"/>
          </p:cNvSpPr>
          <p:nvPr/>
        </p:nvSpPr>
        <p:spPr bwMode="auto">
          <a:xfrm>
            <a:off x="4413251" y="5449888"/>
            <a:ext cx="2122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Tail? </a:t>
            </a:r>
            <a:r>
              <a:rPr lang="en-US" altLang="en-US" b="1">
                <a:solidFill>
                  <a:srgbClr val="FF0000"/>
                </a:solidFill>
              </a:rPr>
              <a:t>Yes</a:t>
            </a:r>
          </a:p>
        </p:txBody>
      </p:sp>
      <p:sp>
        <p:nvSpPr>
          <p:cNvPr id="16397" name="TextBox 12"/>
          <p:cNvSpPr txBox="1">
            <a:spLocks noChangeArrowheads="1"/>
          </p:cNvSpPr>
          <p:nvPr/>
        </p:nvSpPr>
        <p:spPr bwMode="auto">
          <a:xfrm>
            <a:off x="4471989" y="4251325"/>
            <a:ext cx="2157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leg? </a:t>
            </a:r>
            <a:r>
              <a:rPr lang="en-US" altLang="en-US" b="1">
                <a:solidFill>
                  <a:srgbClr val="FF0000"/>
                </a:solidFill>
              </a:rPr>
              <a:t>Yes</a:t>
            </a:r>
          </a:p>
        </p:txBody>
      </p:sp>
      <p:sp>
        <p:nvSpPr>
          <p:cNvPr id="16398" name="TextBox 13"/>
          <p:cNvSpPr txBox="1">
            <a:spLocks noChangeArrowheads="1"/>
          </p:cNvSpPr>
          <p:nvPr/>
        </p:nvSpPr>
        <p:spPr bwMode="auto">
          <a:xfrm>
            <a:off x="4192587" y="2773327"/>
            <a:ext cx="21320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dirty="0"/>
              <a:t>Bird Eyes? </a:t>
            </a:r>
            <a:r>
              <a:rPr lang="en-US" altLang="en-US" b="1" dirty="0">
                <a:solidFill>
                  <a:srgbClr val="FF0000"/>
                </a:solidFill>
              </a:rPr>
              <a:t>Yes</a:t>
            </a:r>
          </a:p>
        </p:txBody>
      </p:sp>
      <p:sp>
        <p:nvSpPr>
          <p:cNvPr id="16399" name="TextBox 14"/>
          <p:cNvSpPr txBox="1">
            <a:spLocks noChangeArrowheads="1"/>
          </p:cNvSpPr>
          <p:nvPr/>
        </p:nvSpPr>
        <p:spPr bwMode="auto">
          <a:xfrm>
            <a:off x="6869114" y="4278314"/>
            <a:ext cx="17557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Body? </a:t>
            </a:r>
            <a:r>
              <a:rPr lang="en-US" altLang="en-US" b="1">
                <a:solidFill>
                  <a:srgbClr val="FF0000"/>
                </a:solidFill>
              </a:rPr>
              <a:t>Yes</a:t>
            </a:r>
          </a:p>
        </p:txBody>
      </p:sp>
      <p:sp>
        <p:nvSpPr>
          <p:cNvPr id="16400" name="TextBox 15"/>
          <p:cNvSpPr txBox="1">
            <a:spLocks noChangeArrowheads="1"/>
          </p:cNvSpPr>
          <p:nvPr/>
        </p:nvSpPr>
        <p:spPr bwMode="auto">
          <a:xfrm>
            <a:off x="6837363" y="1517649"/>
            <a:ext cx="16446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Head? </a:t>
            </a:r>
            <a:r>
              <a:rPr lang="en-US" altLang="en-US" b="1">
                <a:solidFill>
                  <a:srgbClr val="FF0000"/>
                </a:solidFill>
              </a:rPr>
              <a:t>Yes</a:t>
            </a:r>
          </a:p>
        </p:txBody>
      </p:sp>
      <p:sp>
        <p:nvSpPr>
          <p:cNvPr id="16401" name="TextBox 16"/>
          <p:cNvSpPr txBox="1">
            <a:spLocks noChangeArrowheads="1"/>
          </p:cNvSpPr>
          <p:nvPr/>
        </p:nvSpPr>
        <p:spPr bwMode="auto">
          <a:xfrm>
            <a:off x="8710613" y="3389314"/>
            <a:ext cx="16446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Is it Bird? </a:t>
            </a:r>
            <a:r>
              <a:rPr lang="en-US" altLang="en-US" b="1">
                <a:solidFill>
                  <a:srgbClr val="FF0000"/>
                </a:solidFill>
              </a:rPr>
              <a:t>Yes</a:t>
            </a:r>
          </a:p>
        </p:txBody>
      </p:sp>
      <p:cxnSp>
        <p:nvCxnSpPr>
          <p:cNvPr id="21" name="Straight Arrow Connector 20"/>
          <p:cNvCxnSpPr>
            <a:endCxn id="16393" idx="1"/>
          </p:cNvCxnSpPr>
          <p:nvPr/>
        </p:nvCxnSpPr>
        <p:spPr>
          <a:xfrm>
            <a:off x="5603876" y="2216151"/>
            <a:ext cx="1177925" cy="26828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a:endCxn id="16393" idx="1"/>
          </p:cNvCxnSpPr>
          <p:nvPr/>
        </p:nvCxnSpPr>
        <p:spPr>
          <a:xfrm flipV="1">
            <a:off x="5638800" y="2484439"/>
            <a:ext cx="1143000" cy="79851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a:endCxn id="16394" idx="1"/>
          </p:cNvCxnSpPr>
          <p:nvPr/>
        </p:nvCxnSpPr>
        <p:spPr>
          <a:xfrm flipV="1">
            <a:off x="5638800" y="5319713"/>
            <a:ext cx="1143000" cy="98107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a:endCxn id="16394" idx="1"/>
          </p:cNvCxnSpPr>
          <p:nvPr/>
        </p:nvCxnSpPr>
        <p:spPr>
          <a:xfrm>
            <a:off x="5638800" y="5002214"/>
            <a:ext cx="1143000" cy="31750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p:cNvCxnSpPr>
            <a:endCxn id="16401" idx="1"/>
          </p:cNvCxnSpPr>
          <p:nvPr/>
        </p:nvCxnSpPr>
        <p:spPr>
          <a:xfrm>
            <a:off x="7788275" y="2527301"/>
            <a:ext cx="922339" cy="104616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p:cNvCxnSpPr/>
          <p:nvPr/>
        </p:nvCxnSpPr>
        <p:spPr>
          <a:xfrm flipV="1">
            <a:off x="7727951" y="3614737"/>
            <a:ext cx="982663" cy="170656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9673350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769441"/>
          </a:xfrm>
          <a:prstGeom prst="rect">
            <a:avLst/>
          </a:prstGeom>
          <a:noFill/>
        </p:spPr>
        <p:txBody>
          <a:bodyPr wrap="square" rtlCol="0">
            <a:spAutoFit/>
          </a:bodyPr>
          <a:lstStyle/>
          <a:p>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Practic</a:t>
            </a:r>
            <a:r>
              <a:rPr lang="en-US" sz="4400" b="1" spc="220" dirty="0">
                <a:solidFill>
                  <a:srgbClr val="FF0000"/>
                </a:solidFill>
                <a:effectLst>
                  <a:outerShdw blurRad="38100" dist="38100" dir="2700000" algn="tl">
                    <a:srgbClr val="000000">
                      <a:alpha val="43137"/>
                    </a:srgbClr>
                  </a:outerShdw>
                </a:effectLst>
                <a:latin typeface="Arial"/>
                <a:ea typeface="+mj-ea"/>
                <a:cs typeface="Arial"/>
              </a:rPr>
              <a:t>e</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14" name="Rectangle 13">
            <a:extLst>
              <a:ext uri="{FF2B5EF4-FFF2-40B4-BE49-F238E27FC236}">
                <a16:creationId xmlns:a16="http://schemas.microsoft.com/office/drawing/2014/main" id="{55B5933E-96DE-4005-A503-6847FCEAF4C8}"/>
              </a:ext>
            </a:extLst>
          </p:cNvPr>
          <p:cNvSpPr/>
          <p:nvPr/>
        </p:nvSpPr>
        <p:spPr>
          <a:xfrm>
            <a:off x="1524000" y="2055427"/>
            <a:ext cx="9867253" cy="830997"/>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Use Multilayer perceptron to predict if the bank note is real or fake, use the following dataset: </a:t>
            </a: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6801854" y="-144177"/>
            <a:ext cx="5390146" cy="2241258"/>
          </a:xfrm>
          <a:prstGeom prst="rect">
            <a:avLst/>
          </a:prstGeom>
        </p:spPr>
      </p:pic>
      <p:pic>
        <p:nvPicPr>
          <p:cNvPr id="3" name="Picture 2"/>
          <p:cNvPicPr>
            <a:picLocks noChangeAspect="1"/>
          </p:cNvPicPr>
          <p:nvPr/>
        </p:nvPicPr>
        <p:blipFill>
          <a:blip r:embed="rId3"/>
          <a:stretch>
            <a:fillRect/>
          </a:stretch>
        </p:blipFill>
        <p:spPr>
          <a:xfrm>
            <a:off x="469993" y="2822035"/>
            <a:ext cx="8961466" cy="3657026"/>
          </a:xfrm>
          <a:prstGeom prst="rect">
            <a:avLst/>
          </a:prstGeom>
        </p:spPr>
      </p:pic>
      <p:sp>
        <p:nvSpPr>
          <p:cNvPr id="11" name="TextBox 10"/>
          <p:cNvSpPr txBox="1"/>
          <p:nvPr/>
        </p:nvSpPr>
        <p:spPr>
          <a:xfrm>
            <a:off x="9978189" y="6248460"/>
            <a:ext cx="1780674" cy="368968"/>
          </a:xfrm>
          <a:prstGeom prst="rect">
            <a:avLst/>
          </a:prstGeom>
          <a:noFill/>
        </p:spPr>
        <p:txBody>
          <a:bodyPr wrap="square" rtlCol="0">
            <a:spAutoFit/>
          </a:bodyPr>
          <a:lstStyle/>
          <a:p>
            <a:r>
              <a:rPr lang="en-US" dirty="0"/>
              <a:t>Source: </a:t>
            </a:r>
            <a:r>
              <a:rPr lang="en-US" dirty="0">
                <a:hlinkClick r:id="rId4"/>
              </a:rPr>
              <a:t>edureka</a:t>
            </a:r>
            <a:endParaRPr lang="en-US" dirty="0"/>
          </a:p>
        </p:txBody>
      </p: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0" y="2055427"/>
            <a:ext cx="9867253" cy="2092881"/>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342900" indent="-342900">
              <a:buFont typeface="Arial" panose="020B0604020202020204" pitchFamily="34" charset="0"/>
              <a:buChar char="•"/>
            </a:pPr>
            <a:r>
              <a:rPr lang="en-US" sz="2400" b="1" spc="-45" dirty="0">
                <a:solidFill>
                  <a:schemeClr val="tx1">
                    <a:lumMod val="95000"/>
                    <a:lumOff val="5000"/>
                  </a:schemeClr>
                </a:solidFill>
              </a:rPr>
              <a:t>ECE595ML Lecture 16-1 Perceptron</a:t>
            </a: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hlinkClick r:id="rId2"/>
              </a:rPr>
              <a:t>https</a:t>
            </a:r>
            <a:r>
              <a:rPr lang="en-US" sz="2400" b="1" spc="-45" dirty="0">
                <a:solidFill>
                  <a:schemeClr val="tx1">
                    <a:lumMod val="95000"/>
                    <a:lumOff val="5000"/>
                  </a:schemeClr>
                </a:solidFill>
                <a:hlinkClick r:id="rId2"/>
              </a:rPr>
              <a:t>://</a:t>
            </a:r>
            <a:r>
              <a:rPr lang="en-US" sz="2400" b="1" spc="-45" dirty="0" smtClean="0">
                <a:solidFill>
                  <a:schemeClr val="tx1">
                    <a:lumMod val="95000"/>
                    <a:lumOff val="5000"/>
                  </a:schemeClr>
                </a:solidFill>
                <a:hlinkClick r:id="rId2"/>
              </a:rPr>
              <a:t>www.youtube.com/watch?v=amOdxJ6TGWg&amp;list=PL4FSfq6xtSvyqEsz3UUnAizemXJfQyDVD&amp;index=36</a:t>
            </a: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smtClean="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40291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15414</TotalTime>
  <Words>1878</Words>
  <Application>Microsoft Office PowerPoint</Application>
  <PresentationFormat>Widescreen</PresentationFormat>
  <Paragraphs>319</Paragraphs>
  <Slides>43</Slides>
  <Notes>29</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43</vt:i4>
      </vt:variant>
    </vt:vector>
  </HeadingPairs>
  <TitlesOfParts>
    <vt:vector size="59" baseType="lpstr">
      <vt:lpstr>MS PGothic</vt:lpstr>
      <vt:lpstr>Arial</vt:lpstr>
      <vt:lpstr>Arial Narrow</vt:lpstr>
      <vt:lpstr>Arial Nova Cond Light</vt:lpstr>
      <vt:lpstr>Calibri</vt:lpstr>
      <vt:lpstr>Courier New</vt:lpstr>
      <vt:lpstr>LM Roman Caps 10</vt:lpstr>
      <vt:lpstr>Nunito</vt:lpstr>
      <vt:lpstr>Open Sans</vt:lpstr>
      <vt:lpstr>sohne</vt:lpstr>
      <vt:lpstr>source-serif-pro</vt:lpstr>
      <vt:lpstr>Times New Roman</vt:lpstr>
      <vt:lpstr>Untitled Sans</vt:lpstr>
      <vt:lpstr>Verdana</vt:lpstr>
      <vt:lpstr>Wingdings</vt:lpstr>
      <vt:lpstr>Office Theme</vt:lpstr>
      <vt:lpstr>PowerPoint Presentation</vt:lpstr>
      <vt:lpstr>PowerPoint Presentation</vt:lpstr>
      <vt:lpstr>Resources for this lecture</vt:lpstr>
      <vt:lpstr>Machine Learning Concept</vt:lpstr>
      <vt:lpstr>Machine Learning Concept</vt:lpstr>
      <vt:lpstr>Machine Learning Concept</vt:lpstr>
      <vt:lpstr>Machine Learning Concept</vt:lpstr>
      <vt:lpstr>What is a Perceptron?</vt:lpstr>
      <vt:lpstr>The Artificial Intelligence Perceptron </vt:lpstr>
      <vt:lpstr>Types of Perceptron</vt:lpstr>
      <vt:lpstr>Types of Perceptron</vt:lpstr>
      <vt:lpstr>The Artificial Intelligence Perceptron </vt:lpstr>
      <vt:lpstr>Basic Components of Perceptron</vt:lpstr>
      <vt:lpstr>Basic Components of Perceptron</vt:lpstr>
      <vt:lpstr>Activation Function</vt:lpstr>
      <vt:lpstr>Activation Function</vt:lpstr>
      <vt:lpstr>Activation Function</vt:lpstr>
      <vt:lpstr>Activation Function</vt:lpstr>
      <vt:lpstr>Activation Function</vt:lpstr>
      <vt:lpstr>Linear relationship vs Non-linear </vt:lpstr>
      <vt:lpstr>Linear relationship vs Non-linear </vt:lpstr>
      <vt:lpstr>How does Perceptron work? </vt:lpstr>
      <vt:lpstr>How does Perceptron work? (continue)</vt:lpstr>
      <vt:lpstr>PowerPoint Presentation</vt:lpstr>
      <vt:lpstr>How does Perceptron work? (continue)</vt:lpstr>
      <vt:lpstr>How does Perceptron work? (continue)</vt:lpstr>
      <vt:lpstr>How does Perceptron work? (continue)</vt:lpstr>
      <vt:lpstr>How does Perceptron work? (continue)</vt:lpstr>
      <vt:lpstr>Limitations of Single-Layer Perceptron</vt:lpstr>
      <vt:lpstr>Limitations of Single-Layer Perceptron</vt:lpstr>
      <vt:lpstr>Applications of Single layer Perceptron</vt:lpstr>
      <vt:lpstr>What is Multi-Layer Perceptron?</vt:lpstr>
      <vt:lpstr>What is Multi-Layer Perceptron?</vt:lpstr>
      <vt:lpstr>Multi-Layer Perceptron Example</vt:lpstr>
      <vt:lpstr>Multi-Layer Perceptron Example</vt:lpstr>
      <vt:lpstr>Multi-Layer Perceptron Example</vt:lpstr>
      <vt:lpstr>Multi-Layer Perceptron Example</vt:lpstr>
      <vt:lpstr>Multi-Layer Perceptron Example</vt:lpstr>
      <vt:lpstr>Progression to DEEP (Linear) Neural Networks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702</cp:revision>
  <dcterms:created xsi:type="dcterms:W3CDTF">2023-04-29T09:08:23Z</dcterms:created>
  <dcterms:modified xsi:type="dcterms:W3CDTF">2024-03-30T04:04:29Z</dcterms:modified>
</cp:coreProperties>
</file>