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  <p:sldMasterId id="2147483756" r:id="rId5"/>
    <p:sldMasterId id="2147483780" r:id="rId6"/>
  </p:sldMasterIdLst>
  <p:notesMasterIdLst>
    <p:notesMasterId r:id="rId66"/>
  </p:notesMasterIdLst>
  <p:handoutMasterIdLst>
    <p:handoutMasterId r:id="rId67"/>
  </p:handoutMasterIdLst>
  <p:sldIdLst>
    <p:sldId id="368" r:id="rId7"/>
    <p:sldId id="345" r:id="rId8"/>
    <p:sldId id="343" r:id="rId9"/>
    <p:sldId id="366" r:id="rId10"/>
    <p:sldId id="346" r:id="rId11"/>
    <p:sldId id="263" r:id="rId12"/>
    <p:sldId id="264" r:id="rId13"/>
    <p:sldId id="265" r:id="rId14"/>
    <p:sldId id="266" r:id="rId15"/>
    <p:sldId id="268" r:id="rId16"/>
    <p:sldId id="269" r:id="rId17"/>
    <p:sldId id="309" r:id="rId18"/>
    <p:sldId id="310" r:id="rId19"/>
    <p:sldId id="271" r:id="rId20"/>
    <p:sldId id="369" r:id="rId21"/>
    <p:sldId id="325" r:id="rId22"/>
    <p:sldId id="316" r:id="rId23"/>
    <p:sldId id="329" r:id="rId24"/>
    <p:sldId id="317" r:id="rId25"/>
    <p:sldId id="290" r:id="rId26"/>
    <p:sldId id="370" r:id="rId27"/>
    <p:sldId id="292" r:id="rId28"/>
    <p:sldId id="280" r:id="rId29"/>
    <p:sldId id="330" r:id="rId30"/>
    <p:sldId id="281" r:id="rId31"/>
    <p:sldId id="282" r:id="rId32"/>
    <p:sldId id="283" r:id="rId33"/>
    <p:sldId id="331" r:id="rId34"/>
    <p:sldId id="285" r:id="rId35"/>
    <p:sldId id="297" r:id="rId36"/>
    <p:sldId id="332" r:id="rId37"/>
    <p:sldId id="340" r:id="rId38"/>
    <p:sldId id="333" r:id="rId39"/>
    <p:sldId id="334" r:id="rId40"/>
    <p:sldId id="338" r:id="rId41"/>
    <p:sldId id="335" r:id="rId42"/>
    <p:sldId id="336" r:id="rId43"/>
    <p:sldId id="339" r:id="rId44"/>
    <p:sldId id="337" r:id="rId45"/>
    <p:sldId id="348" r:id="rId46"/>
    <p:sldId id="347" r:id="rId47"/>
    <p:sldId id="349" r:id="rId48"/>
    <p:sldId id="352" r:id="rId49"/>
    <p:sldId id="353" r:id="rId50"/>
    <p:sldId id="354" r:id="rId51"/>
    <p:sldId id="355" r:id="rId52"/>
    <p:sldId id="364" r:id="rId53"/>
    <p:sldId id="360" r:id="rId54"/>
    <p:sldId id="361" r:id="rId55"/>
    <p:sldId id="362" r:id="rId56"/>
    <p:sldId id="363" r:id="rId57"/>
    <p:sldId id="318" r:id="rId58"/>
    <p:sldId id="319" r:id="rId59"/>
    <p:sldId id="320" r:id="rId60"/>
    <p:sldId id="321" r:id="rId61"/>
    <p:sldId id="322" r:id="rId62"/>
    <p:sldId id="342" r:id="rId63"/>
    <p:sldId id="365" r:id="rId64"/>
    <p:sldId id="356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291" autoAdjust="0"/>
  </p:normalViewPr>
  <p:slideViewPr>
    <p:cSldViewPr snapToGrid="0">
      <p:cViewPr varScale="1">
        <p:scale>
          <a:sx n="119" d="100"/>
          <a:sy n="119" d="100"/>
        </p:scale>
        <p:origin x="126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63" Type="http://schemas.openxmlformats.org/officeDocument/2006/relationships/slide" Target="slides/slide57.xml"/><Relationship Id="rId68" Type="http://schemas.openxmlformats.org/officeDocument/2006/relationships/presProps" Target="presProps.xml"/><Relationship Id="rId7" Type="http://schemas.openxmlformats.org/officeDocument/2006/relationships/slide" Target="slides/slide1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5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viewProps" Target="view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9" Type="http://schemas.openxmlformats.org/officeDocument/2006/relationships/slide" Target="slides/slide33.xml"/><Relationship Id="rId34" Type="http://schemas.openxmlformats.org/officeDocument/2006/relationships/slide" Target="slides/slide28.xml"/><Relationship Id="rId50" Type="http://schemas.openxmlformats.org/officeDocument/2006/relationships/slide" Target="slides/slide44.xml"/><Relationship Id="rId55" Type="http://schemas.openxmlformats.org/officeDocument/2006/relationships/slide" Target="slides/slide4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2025-10-10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2025-10-10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6C0AD9-F3EC-49D5-B219-D36EA4F2CDD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4598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031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123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172953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911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687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711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042734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5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065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57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750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02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6072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ar-SY">
                <a:solidFill>
                  <a:prstClr val="white"/>
                </a:solidFill>
              </a:rPr>
              <a:t>Lecture 1 Introduction to the World of Computers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883448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Introduction to the World of Computers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5752554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Introduction to the World of Computers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95511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Introduction to the World of Computers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734012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Introduction to the World of Computers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56850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3249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8199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0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250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37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1047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3C2188-4416-448A-93CC-3C79FD9147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239E14-9DC3-43DA-8552-CC1630428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42545" y="6473328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A41D10-6636-4A65-8356-1F9DC04C3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80227" y="6486976"/>
            <a:ext cx="3023085" cy="365125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dirty="0"/>
              <a:t>IT111 Introduction to Information Technology </a:t>
            </a:r>
          </a:p>
        </p:txBody>
      </p:sp>
    </p:spTree>
    <p:extLst>
      <p:ext uri="{BB962C8B-B14F-4D97-AF65-F5344CB8AC3E}">
        <p14:creationId xmlns:p14="http://schemas.microsoft.com/office/powerpoint/2010/main" val="1249797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52875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3301764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1 Introduction to the World of Computers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776073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8659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990517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5916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0839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0331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7543436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80115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8965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7304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180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1 - History of computing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1284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488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ar-SY">
                <a:solidFill>
                  <a:prstClr val="white"/>
                </a:solidFill>
              </a:rPr>
              <a:t>Lecture 1 - History of computing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4692662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1 - History of computing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26724545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1 - History of computing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56586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1 - History of computing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9979960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1 - History of computing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45482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8546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011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3235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1678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9319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6884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72256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6565226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59477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5178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66608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0580009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97516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3640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90260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4217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991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18" Type="http://schemas.openxmlformats.org/officeDocument/2006/relationships/slideLayout" Target="../slideLayouts/slideLayout45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0.xml"/><Relationship Id="rId21" Type="http://schemas.openxmlformats.org/officeDocument/2006/relationships/slideLayout" Target="../slideLayouts/slideLayout48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slideLayout" Target="../slideLayouts/slideLayout44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20" Type="http://schemas.openxmlformats.org/officeDocument/2006/relationships/slideLayout" Target="../slideLayouts/slideLayout47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23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37.xml"/><Relationship Id="rId19" Type="http://schemas.openxmlformats.org/officeDocument/2006/relationships/slideLayout" Target="../slideLayouts/slideLayout46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Relationship Id="rId22" Type="http://schemas.openxmlformats.org/officeDocument/2006/relationships/slideLayout" Target="../slideLayouts/slideLayout4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955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  <p:sldLayoutId id="2147483750" r:id="rId18"/>
    <p:sldLayoutId id="2147483751" r:id="rId19"/>
    <p:sldLayoutId id="2147483752" r:id="rId20"/>
    <p:sldLayoutId id="2147483753" r:id="rId21"/>
    <p:sldLayoutId id="2147483754" r:id="rId22"/>
    <p:sldLayoutId id="2147483755" r:id="rId23"/>
    <p:sldLayoutId id="2147483730" r:id="rId24"/>
    <p:sldLayoutId id="2147483731" r:id="rId25"/>
    <p:sldLayoutId id="2147483717" r:id="rId26"/>
    <p:sldLayoutId id="2147483727" r:id="rId2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14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  <p:sldLayoutId id="2147483774" r:id="rId18"/>
    <p:sldLayoutId id="2147483775" r:id="rId19"/>
    <p:sldLayoutId id="2147483776" r:id="rId20"/>
    <p:sldLayoutId id="2147483777" r:id="rId21"/>
    <p:sldLayoutId id="2147483778" r:id="rId22"/>
    <p:sldLayoutId id="2147483779" r:id="rId2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56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34.png"/><Relationship Id="rId4" Type="http://schemas.openxmlformats.org/officeDocument/2006/relationships/notesSlide" Target="../notesSlides/notesSlide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Times New Roman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453483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1231" y="4994280"/>
            <a:ext cx="54061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ITC202</a:t>
            </a:r>
          </a:p>
          <a:p>
            <a:pPr lvl="0"/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the World of Computers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Eng. Youssef Ntefeh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8075C5F-E6B9-4298-A219-2725AAFD0E44}"/>
              </a:ext>
            </a:extLst>
          </p:cNvPr>
          <p:cNvSpPr txBox="1"/>
          <p:nvPr/>
        </p:nvSpPr>
        <p:spPr>
          <a:xfrm>
            <a:off x="6271884" y="3078098"/>
            <a:ext cx="62922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Internet and Information Technology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spcAft>
                <a:spcPct val="20000"/>
              </a:spcAft>
              <a:buFontTx/>
              <a:buAutoNum type="arabicPeriod"/>
            </a:pPr>
            <a:r>
              <a:rPr lang="en-US" altLang="en-US" dirty="0"/>
              <a:t>Explain why it is essential to learn about computers today and discuss several ways computers are integrated into our business and personal lives.</a:t>
            </a:r>
          </a:p>
          <a:p>
            <a:pPr marL="457200" indent="-457200">
              <a:spcAft>
                <a:spcPct val="20000"/>
              </a:spcAft>
              <a:buFontTx/>
              <a:buAutoNum type="arabicPeriod"/>
            </a:pPr>
            <a:r>
              <a:rPr lang="en-US" altLang="en-US" dirty="0"/>
              <a:t>Define a computer and describe its primary operations.</a:t>
            </a:r>
          </a:p>
          <a:p>
            <a:pPr marL="457200" indent="-457200">
              <a:spcAft>
                <a:spcPct val="20000"/>
              </a:spcAft>
              <a:buFontTx/>
              <a:buAutoNum type="arabicPeriod"/>
            </a:pPr>
            <a:r>
              <a:rPr lang="en-US" altLang="en-US" dirty="0"/>
              <a:t>List some important milestones in computer evolution.</a:t>
            </a:r>
          </a:p>
          <a:p>
            <a:pPr marL="457200" indent="-457200">
              <a:spcAft>
                <a:spcPct val="20000"/>
              </a:spcAft>
              <a:buFontTx/>
              <a:buAutoNum type="arabicPeriod"/>
            </a:pPr>
            <a:r>
              <a:rPr lang="en-US" altLang="en-US" dirty="0"/>
              <a:t>Identify the major parts of a personal computer, including input, processing, output, storage, and communications hardware.</a:t>
            </a:r>
          </a:p>
          <a:p>
            <a:pPr marL="457200" indent="-457200">
              <a:spcAft>
                <a:spcPct val="20000"/>
              </a:spcAft>
              <a:buFontTx/>
              <a:buAutoNum type="arabicPeriod"/>
            </a:pPr>
            <a:r>
              <a:rPr lang="en-US" altLang="en-US" dirty="0"/>
              <a:t>Define software and understand how it is used to instruct the computer what to do.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953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spcAft>
                <a:spcPct val="20000"/>
              </a:spcAft>
              <a:buFontTx/>
              <a:buAutoNum type="arabicPeriod" startAt="6"/>
            </a:pPr>
            <a:r>
              <a:rPr lang="en-US" altLang="en-US" dirty="0"/>
              <a:t>List the basic types of computers, giving at least one example of each type of computer and stating what that computer might be used for.</a:t>
            </a:r>
          </a:p>
          <a:p>
            <a:pPr marL="457200" indent="-457200">
              <a:spcAft>
                <a:spcPct val="20000"/>
              </a:spcAft>
              <a:buFontTx/>
              <a:buAutoNum type="arabicPeriod" startAt="6"/>
            </a:pPr>
            <a:r>
              <a:rPr lang="en-US" altLang="en-US" dirty="0"/>
              <a:t>Explain what a network, the Internet, and the World Wide Web are, as well as how computers, people, and Web pages are identified on the Internet.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822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IT</a:t>
            </a:r>
          </a:p>
        </p:txBody>
      </p:sp>
      <p:pic>
        <p:nvPicPr>
          <p:cNvPr id="4" name="Information Technology. Have you heard about it_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26327" y="1353644"/>
            <a:ext cx="6539345" cy="4904509"/>
          </a:xfrm>
        </p:spPr>
      </p:pic>
    </p:spTree>
    <p:extLst>
      <p:ext uri="{BB962C8B-B14F-4D97-AF65-F5344CB8AC3E}">
        <p14:creationId xmlns:p14="http://schemas.microsoft.com/office/powerpoint/2010/main" val="397120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What Is a Computer and What Does It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Aft>
                <a:spcPct val="20000"/>
              </a:spcAft>
            </a:pPr>
            <a:r>
              <a:rPr lang="en-US" altLang="en-US" dirty="0"/>
              <a:t>Computer: A programmable, electronic device that accepts data, performs operations on that data, and stores the data or results as needed</a:t>
            </a:r>
          </a:p>
          <a:p>
            <a:pPr lvl="1">
              <a:spcAft>
                <a:spcPct val="20000"/>
              </a:spcAft>
            </a:pPr>
            <a:r>
              <a:rPr lang="en-US" altLang="en-US" sz="2200" dirty="0"/>
              <a:t>Computers follow instructions, called programs, which determine the tasks the computer will perform</a:t>
            </a:r>
          </a:p>
          <a:p>
            <a:pPr>
              <a:spcAft>
                <a:spcPct val="20000"/>
              </a:spcAft>
            </a:pPr>
            <a:r>
              <a:rPr lang="en-US" altLang="en-US" dirty="0"/>
              <a:t>Basic operations</a:t>
            </a:r>
          </a:p>
          <a:p>
            <a:pPr lvl="1">
              <a:spcAft>
                <a:spcPct val="20000"/>
              </a:spcAft>
            </a:pPr>
            <a:r>
              <a:rPr lang="en-US" altLang="en-US" sz="2200" dirty="0"/>
              <a:t>Input: Entering data into the computer</a:t>
            </a:r>
          </a:p>
          <a:p>
            <a:pPr lvl="1">
              <a:spcAft>
                <a:spcPct val="20000"/>
              </a:spcAft>
            </a:pPr>
            <a:r>
              <a:rPr lang="en-US" altLang="en-US" sz="2200" dirty="0"/>
              <a:t>Processing: Performing operations on the data</a:t>
            </a:r>
          </a:p>
          <a:p>
            <a:pPr lvl="1">
              <a:spcAft>
                <a:spcPct val="20000"/>
              </a:spcAft>
            </a:pPr>
            <a:r>
              <a:rPr lang="en-US" altLang="en-US" sz="2200" dirty="0"/>
              <a:t>Output: Presenting the results</a:t>
            </a:r>
          </a:p>
          <a:p>
            <a:pPr lvl="1">
              <a:spcAft>
                <a:spcPct val="20000"/>
              </a:spcAft>
            </a:pPr>
            <a:r>
              <a:rPr lang="en-US" altLang="en-US" sz="2200" dirty="0"/>
              <a:t>Storage: Saving data, programs, or output for future use</a:t>
            </a:r>
          </a:p>
          <a:p>
            <a:pPr lvl="1">
              <a:spcAft>
                <a:spcPct val="20000"/>
              </a:spcAft>
            </a:pPr>
            <a:r>
              <a:rPr lang="en-US" altLang="en-US" sz="2200" dirty="0"/>
              <a:t>Communications: Sending or receiving data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882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/>
              <a:t>Introduction to Computers</a:t>
            </a:r>
            <a:endParaRPr lang="en-US" dirty="0"/>
          </a:p>
        </p:txBody>
      </p:sp>
      <p:pic>
        <p:nvPicPr>
          <p:cNvPr id="1026" name="Picture 2" descr="Abstra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4584" y="1408018"/>
            <a:ext cx="3482831" cy="4980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069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1513015"/>
            <a:ext cx="10121900" cy="4348163"/>
          </a:xfrm>
        </p:spPr>
        <p:txBody>
          <a:bodyPr>
            <a:normAutofit fontScale="92500" lnSpcReduction="10000"/>
          </a:bodyPr>
          <a:lstStyle/>
          <a:p>
            <a:pPr fontAlgn="base">
              <a:lnSpc>
                <a:spcPct val="150000"/>
              </a:lnSpc>
            </a:pPr>
            <a:r>
              <a:rPr lang="en-US" dirty="0"/>
              <a:t>Any program you run on your computer</a:t>
            </a:r>
          </a:p>
          <a:p>
            <a:pPr lvl="1" fontAlgn="base">
              <a:lnSpc>
                <a:spcPct val="150000"/>
              </a:lnSpc>
            </a:pPr>
            <a:r>
              <a:rPr lang="en-US" dirty="0"/>
              <a:t>Microsoft Word.</a:t>
            </a:r>
          </a:p>
          <a:p>
            <a:pPr lvl="1" fontAlgn="base">
              <a:lnSpc>
                <a:spcPct val="150000"/>
              </a:lnSpc>
            </a:pPr>
            <a:r>
              <a:rPr lang="en-US" dirty="0"/>
              <a:t>Google Chrome.</a:t>
            </a:r>
          </a:p>
          <a:p>
            <a:pPr lvl="1" fontAlgn="base">
              <a:lnSpc>
                <a:spcPct val="150000"/>
              </a:lnSpc>
            </a:pPr>
            <a:r>
              <a:rPr lang="en-US" dirty="0"/>
              <a:t>Note application.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.exe (Windows) or .app (Mac) file.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Can use without knowing how it works behind the scenes (</a:t>
            </a:r>
            <a:r>
              <a:rPr lang="en-US" b="1" dirty="0"/>
              <a:t>abstraction</a:t>
            </a:r>
            <a:r>
              <a:rPr lang="en-US" dirty="0"/>
              <a:t>).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Programs are written in </a:t>
            </a:r>
            <a:r>
              <a:rPr lang="en-US" b="1" dirty="0"/>
              <a:t>code</a:t>
            </a:r>
            <a:r>
              <a:rPr lang="en-US" dirty="0"/>
              <a:t>, the next layer of abstraction.</a:t>
            </a:r>
          </a:p>
        </p:txBody>
      </p:sp>
      <p:sp>
        <p:nvSpPr>
          <p:cNvPr id="7" name="AutoShape 6" descr="File:Microsoft Office 2013-2019 logo and wordmark.svg -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4" name="Picture 10" descr="File:Microsoft Office 2013-2019 logo and wordmark.svg - Wikimedia Common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7245" y="2132491"/>
            <a:ext cx="1637562" cy="52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ownload Google Chrome Logo in SVG Vector or PNG File Format - Logo.win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5178" y="2472129"/>
            <a:ext cx="1687809" cy="112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omputer abstraction Royalty Free Vector Image"/>
          <p:cNvPicPr>
            <a:picLocks noChangeAspect="1" noChangeArrowheads="1"/>
          </p:cNvPicPr>
          <p:nvPr/>
        </p:nvPicPr>
        <p:blipFill rotWithShape="1">
          <a:blip r:embed="rId4" cstate="email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34869" y="1780597"/>
            <a:ext cx="2689821" cy="261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345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Pros and cons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US" b="1" dirty="0"/>
              <a:t>Strengths of Computers:</a:t>
            </a:r>
          </a:p>
          <a:p>
            <a:pPr lvl="1" fontAlgn="base">
              <a:buFont typeface="Wingdings" panose="05000000000000000000" pitchFamily="2" charset="2"/>
              <a:buChar char="v"/>
            </a:pPr>
            <a:r>
              <a:rPr lang="en-US" dirty="0"/>
              <a:t>Very fast (billions of operations per second).</a:t>
            </a:r>
          </a:p>
          <a:p>
            <a:pPr lvl="1" fontAlgn="base">
              <a:buFont typeface="Wingdings" panose="05000000000000000000" pitchFamily="2" charset="2"/>
              <a:buChar char="v"/>
            </a:pPr>
            <a:r>
              <a:rPr lang="en-US" dirty="0"/>
              <a:t>Very accurate.</a:t>
            </a:r>
          </a:p>
          <a:p>
            <a:pPr fontAlgn="base"/>
            <a:r>
              <a:rPr lang="en-US" b="1" dirty="0"/>
              <a:t>Weaknesses of Computers:</a:t>
            </a:r>
          </a:p>
          <a:p>
            <a:pPr lvl="1" fontAlgn="base">
              <a:buFont typeface="Wingdings" panose="05000000000000000000" pitchFamily="2" charset="2"/>
              <a:buChar char="v"/>
            </a:pPr>
            <a:r>
              <a:rPr lang="en-US" dirty="0"/>
              <a:t>Literal.</a:t>
            </a:r>
          </a:p>
          <a:p>
            <a:pPr lvl="1" fontAlgn="base">
              <a:buFont typeface="Wingdings" panose="05000000000000000000" pitchFamily="2" charset="2"/>
              <a:buChar char="v"/>
            </a:pPr>
            <a:r>
              <a:rPr lang="en-US" dirty="0"/>
              <a:t>Only simple operations.</a:t>
            </a:r>
          </a:p>
          <a:p>
            <a:pPr lvl="2" fontAlgn="base"/>
            <a:r>
              <a:rPr lang="en-US" dirty="0"/>
              <a:t>Addition.</a:t>
            </a:r>
          </a:p>
          <a:p>
            <a:pPr lvl="2" fontAlgn="base"/>
            <a:r>
              <a:rPr lang="en-US" dirty="0"/>
              <a:t>Comparison.</a:t>
            </a:r>
          </a:p>
          <a:p>
            <a:pPr lvl="2" fontAlgn="base"/>
            <a:r>
              <a:rPr lang="en-US" dirty="0"/>
              <a:t>Equality.</a:t>
            </a:r>
          </a:p>
        </p:txBody>
      </p:sp>
      <p:pic>
        <p:nvPicPr>
          <p:cNvPr id="5122" name="Picture 2" descr="What Determines the Speed and Power of a Computer?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2901">
            <a:off x="8382453" y="2362462"/>
            <a:ext cx="3561258" cy="1863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057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512762"/>
            <a:ext cx="9224681" cy="655264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Introduction to Code: How Computers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dirty="0"/>
              <a:t>Code is a series of instructions.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Each instruction is an operation.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Computer follows each instruction, one after another.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Programs are comprised of millions of instructions.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2050" name="Picture 2" descr="fig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2509" y="4002881"/>
            <a:ext cx="3945659" cy="232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184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/>
              <a:t>Programming Languages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482" y="1527151"/>
            <a:ext cx="11469866" cy="4543425"/>
          </a:xfrm>
        </p:spPr>
        <p:txBody>
          <a:bodyPr>
            <a:normAutofit fontScale="92500"/>
          </a:bodyPr>
          <a:lstStyle/>
          <a:p>
            <a:pPr fontAlgn="base">
              <a:lnSpc>
                <a:spcPct val="150000"/>
              </a:lnSpc>
            </a:pPr>
            <a:r>
              <a:rPr lang="en-US" dirty="0"/>
              <a:t>Code is written in a </a:t>
            </a:r>
            <a:r>
              <a:rPr lang="en-US" b="1" dirty="0"/>
              <a:t>programming language.</a:t>
            </a:r>
            <a:endParaRPr lang="en-US" dirty="0"/>
          </a:p>
          <a:p>
            <a:pPr fontAlgn="base">
              <a:lnSpc>
                <a:spcPct val="150000"/>
              </a:lnSpc>
            </a:pPr>
            <a:r>
              <a:rPr lang="en-US" dirty="0"/>
              <a:t>Gives the "rules" (syntax and commands) for the code.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What programming languages have you heard of?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Each has strengths and weaknesses and specializations (just like human languages).</a:t>
            </a:r>
          </a:p>
          <a:p>
            <a:pPr fontAlgn="base">
              <a:lnSpc>
                <a:spcPct val="150000"/>
              </a:lnSpc>
            </a:pPr>
            <a:r>
              <a:rPr lang="en-US" b="1" dirty="0"/>
              <a:t>High-level</a:t>
            </a:r>
            <a:r>
              <a:rPr lang="en-US" dirty="0"/>
              <a:t> (closer to how humans think) vs. </a:t>
            </a:r>
            <a:r>
              <a:rPr lang="en-US" b="1" dirty="0"/>
              <a:t>low-level</a:t>
            </a:r>
            <a:r>
              <a:rPr lang="en-US" dirty="0"/>
              <a:t> (closer to computers, but much faster).</a:t>
            </a:r>
          </a:p>
        </p:txBody>
      </p:sp>
      <p:pic>
        <p:nvPicPr>
          <p:cNvPr id="6146" name="Picture 2" descr="Brief History of Programming Languages - Computer Science Degree Hub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1892" y="1662544"/>
            <a:ext cx="3925456" cy="1766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39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/>
              <a:t>The Operating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fontAlgn="base"/>
            <a:r>
              <a:rPr lang="en-US" dirty="0"/>
              <a:t>Starts running when the computer "boots up"</a:t>
            </a:r>
          </a:p>
          <a:p>
            <a:pPr fontAlgn="base"/>
            <a:r>
              <a:rPr lang="en-US" dirty="0"/>
              <a:t>Manager/supervisor:</a:t>
            </a:r>
          </a:p>
          <a:p>
            <a:pPr lvl="1" fontAlgn="base"/>
            <a:r>
              <a:rPr lang="en-US" dirty="0"/>
              <a:t>Starting/runs/stopping programs.</a:t>
            </a:r>
          </a:p>
          <a:p>
            <a:pPr lvl="1" fontAlgn="base"/>
            <a:r>
              <a:rPr lang="en-US" dirty="0"/>
              <a:t>Manages all shared resources (like </a:t>
            </a:r>
            <a:r>
              <a:rPr lang="en-US" b="1" dirty="0"/>
              <a:t>memory</a:t>
            </a:r>
            <a:r>
              <a:rPr lang="en-US" dirty="0"/>
              <a:t>).</a:t>
            </a:r>
          </a:p>
          <a:p>
            <a:pPr lvl="1" fontAlgn="base"/>
            <a:r>
              <a:rPr lang="en-US" b="1" dirty="0"/>
              <a:t>No matter how a program ends, all resources must be released.</a:t>
            </a:r>
            <a:endParaRPr lang="en-US" dirty="0"/>
          </a:p>
          <a:p>
            <a:pPr fontAlgn="base"/>
            <a:r>
              <a:rPr lang="en-US" dirty="0"/>
              <a:t>Can run multiple programs at once ("sandboxing").</a:t>
            </a:r>
          </a:p>
          <a:p>
            <a:pPr fontAlgn="base"/>
            <a:r>
              <a:rPr lang="en-US" dirty="0"/>
              <a:t>Allows a computer to change over time (updates).</a:t>
            </a:r>
          </a:p>
          <a:p>
            <a:pPr fontAlgn="base"/>
            <a:r>
              <a:rPr lang="en-US" dirty="0"/>
              <a:t>Other responsibilities:</a:t>
            </a:r>
          </a:p>
          <a:p>
            <a:pPr lvl="1" fontAlgn="base"/>
            <a:r>
              <a:rPr lang="en-US" dirty="0"/>
              <a:t>File system.</a:t>
            </a:r>
          </a:p>
          <a:p>
            <a:pPr lvl="1" fontAlgn="base"/>
            <a:r>
              <a:rPr lang="en-US" dirty="0"/>
              <a:t>Manages windows.</a:t>
            </a:r>
          </a:p>
          <a:p>
            <a:pPr lvl="1" fontAlgn="base"/>
            <a:r>
              <a:rPr lang="en-US" dirty="0"/>
              <a:t>Some basic programs.</a:t>
            </a:r>
          </a:p>
        </p:txBody>
      </p:sp>
      <p:pic>
        <p:nvPicPr>
          <p:cNvPr id="7170" name="Picture 2" descr="What is an Operating System?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5959" y="2851300"/>
            <a:ext cx="4154786" cy="1914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94901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The computer was born not for entertainment or email but out of a need to solve a serious number-crunching crisis.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By 1880, the U.S. population had grown so large that it took more than seven years to tabulate the U.S. Census results.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The government sought a faster way to get the job done, giving rise to punch-card based computers that took up entire rooms.</a:t>
            </a:r>
          </a:p>
        </p:txBody>
      </p:sp>
    </p:spTree>
    <p:extLst>
      <p:ext uri="{BB962C8B-B14F-4D97-AF65-F5344CB8AC3E}">
        <p14:creationId xmlns:p14="http://schemas.microsoft.com/office/powerpoint/2010/main" val="1237707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Today, we carry more computing power on our smartphones than was available in these early models.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The following brief history of computing is a timeline of how computers evolved from their humble beginnings to the machines of today that surf the Internet, play games and stream multimedia in addition to crunching numbers.</a:t>
            </a:r>
          </a:p>
        </p:txBody>
      </p:sp>
    </p:spTree>
    <p:extLst>
      <p:ext uri="{BB962C8B-B14F-4D97-AF65-F5344CB8AC3E}">
        <p14:creationId xmlns:p14="http://schemas.microsoft.com/office/powerpoint/2010/main" val="42789499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Computing</a:t>
            </a:r>
          </a:p>
        </p:txBody>
      </p:sp>
      <p:pic>
        <p:nvPicPr>
          <p:cNvPr id="4" name="A Brief History of Computing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71775" y="1346200"/>
            <a:ext cx="6648450" cy="4986338"/>
          </a:xfrm>
        </p:spPr>
      </p:pic>
    </p:spTree>
    <p:extLst>
      <p:ext uri="{BB962C8B-B14F-4D97-AF65-F5344CB8AC3E}">
        <p14:creationId xmlns:p14="http://schemas.microsoft.com/office/powerpoint/2010/main" val="179070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2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471" y="1363851"/>
            <a:ext cx="6772760" cy="4991705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b="1" dirty="0"/>
              <a:t>1985</a:t>
            </a:r>
            <a:r>
              <a:rPr lang="en-US" dirty="0"/>
              <a:t>: The first dot-com domain name is registered on March 15, years before the World Wide Web would mark the formal beginning of Internet history. The Symbolic Computer Company, a small computer manufacturer, registers Symbolics.com. More than two years later, only 100 dot-coms had been registered.</a:t>
            </a:r>
          </a:p>
          <a:p>
            <a:pPr algn="just" fontAlgn="base">
              <a:lnSpc>
                <a:spcPct val="160000"/>
              </a:lnSpc>
            </a:pPr>
            <a:r>
              <a:rPr lang="en-US" b="1" dirty="0"/>
              <a:t>1996</a:t>
            </a:r>
            <a:r>
              <a:rPr lang="en-US" dirty="0"/>
              <a:t>: Sergey </a:t>
            </a:r>
            <a:r>
              <a:rPr lang="en-US" dirty="0" err="1"/>
              <a:t>Brin</a:t>
            </a:r>
            <a:r>
              <a:rPr lang="en-US" dirty="0"/>
              <a:t> and Larry Page develop the Google search engine at Stanford University.</a:t>
            </a:r>
          </a:p>
        </p:txBody>
      </p:sp>
      <p:pic>
        <p:nvPicPr>
          <p:cNvPr id="12290" name="Picture 2" descr="Symbolics.com: World&amp;#39;s First Dot-Com Domain Turns 32! - Pakistan  Advertisers Society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0698" y="1487424"/>
            <a:ext cx="4467604" cy="2233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29 Years of Google Search Website Design History - 41 Images - Version  Museum">
            <a:extLst>
              <a:ext uri="{FF2B5EF4-FFF2-40B4-BE49-F238E27FC236}">
                <a16:creationId xmlns:a16="http://schemas.microsoft.com/office/drawing/2014/main" id="{CCE08779-B96C-4785-B4A8-19BBB25145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97524" y="3921490"/>
            <a:ext cx="3595608" cy="2698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4455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6" y="1397858"/>
            <a:ext cx="7377541" cy="5029200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US" sz="2400" b="1" dirty="0"/>
              <a:t>1999</a:t>
            </a:r>
            <a:r>
              <a:rPr lang="en-US" sz="2400" dirty="0"/>
              <a:t>: The term </a:t>
            </a:r>
            <a:r>
              <a:rPr lang="en-US" sz="2400" b="1" dirty="0"/>
              <a:t>Wi-Fi</a:t>
            </a:r>
            <a:r>
              <a:rPr lang="en-US" sz="2400" dirty="0"/>
              <a:t> becomes part of the computing language and users begin connecting to the Internet without wires.</a:t>
            </a:r>
          </a:p>
          <a:p>
            <a:pPr fontAlgn="base">
              <a:lnSpc>
                <a:spcPct val="170000"/>
              </a:lnSpc>
            </a:pPr>
            <a:r>
              <a:rPr lang="en-US" sz="2400" b="1" dirty="0"/>
              <a:t>2004</a:t>
            </a:r>
            <a:r>
              <a:rPr lang="en-US" sz="2400" dirty="0"/>
              <a:t>: </a:t>
            </a:r>
          </a:p>
          <a:p>
            <a:pPr fontAlgn="base">
              <a:lnSpc>
                <a:spcPct val="170000"/>
              </a:lnSpc>
            </a:pPr>
            <a:r>
              <a:rPr lang="en-US" sz="2400" b="1" dirty="0"/>
              <a:t>Mozilla's Firefox 1.0 </a:t>
            </a:r>
            <a:r>
              <a:rPr lang="en-US" sz="2400" dirty="0"/>
              <a:t>challenges Microsoft's Internet Explorer, the dominant Web browser. </a:t>
            </a:r>
          </a:p>
          <a:p>
            <a:pPr fontAlgn="base">
              <a:lnSpc>
                <a:spcPct val="170000"/>
              </a:lnSpc>
            </a:pPr>
            <a:r>
              <a:rPr lang="en-US" sz="2400" b="1" dirty="0"/>
              <a:t>Facebook</a:t>
            </a:r>
            <a:r>
              <a:rPr lang="en-US" sz="2400" dirty="0"/>
              <a:t>, a social networking site, launches.</a:t>
            </a:r>
          </a:p>
        </p:txBody>
      </p:sp>
      <p:pic>
        <p:nvPicPr>
          <p:cNvPr id="13316" name="Picture 4" descr="The History of WiFi: 1971 to Today - CableFre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56280" y="1397858"/>
            <a:ext cx="2149426" cy="137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November 9: Firefox 1.0 Introduced | This Day in History | Computer History  Museum">
            <a:extLst>
              <a:ext uri="{FF2B5EF4-FFF2-40B4-BE49-F238E27FC236}">
                <a16:creationId xmlns:a16="http://schemas.microsoft.com/office/drawing/2014/main" id="{D3C97925-6FD2-47C1-AD41-376A77DD9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56280" y="3148749"/>
            <a:ext cx="1894996" cy="1894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acebook Logo History | BrandCrowd blog">
            <a:extLst>
              <a:ext uri="{FF2B5EF4-FFF2-40B4-BE49-F238E27FC236}">
                <a16:creationId xmlns:a16="http://schemas.microsoft.com/office/drawing/2014/main" id="{594CA26C-3D08-4301-93F2-157B8A002E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772" b="29361"/>
          <a:stretch/>
        </p:blipFill>
        <p:spPr bwMode="auto">
          <a:xfrm>
            <a:off x="8259264" y="5415779"/>
            <a:ext cx="3482691" cy="84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544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464" y="1270861"/>
            <a:ext cx="6761778" cy="5020881"/>
          </a:xfrm>
        </p:spPr>
        <p:txBody>
          <a:bodyPr>
            <a:normAutofit/>
          </a:bodyPr>
          <a:lstStyle/>
          <a:p>
            <a:pPr fontAlgn="base">
              <a:lnSpc>
                <a:spcPct val="170000"/>
              </a:lnSpc>
            </a:pPr>
            <a:r>
              <a:rPr lang="en-US" b="1" dirty="0"/>
              <a:t>2005</a:t>
            </a:r>
            <a:r>
              <a:rPr lang="en-US" dirty="0"/>
              <a:t>: </a:t>
            </a:r>
            <a:r>
              <a:rPr lang="en-US" b="1" dirty="0"/>
              <a:t>YouTube</a:t>
            </a:r>
            <a:r>
              <a:rPr lang="en-US" dirty="0"/>
              <a:t>, a video sharing service, is founded. Google acquires Android, a Linux-based mobile phone operating system.</a:t>
            </a:r>
          </a:p>
          <a:p>
            <a:pPr fontAlgn="base">
              <a:lnSpc>
                <a:spcPct val="170000"/>
              </a:lnSpc>
            </a:pPr>
            <a:endParaRPr lang="en-US" dirty="0"/>
          </a:p>
          <a:p>
            <a:pPr>
              <a:lnSpc>
                <a:spcPct val="170000"/>
              </a:lnSpc>
            </a:pPr>
            <a:r>
              <a:rPr lang="en-US" b="1" dirty="0"/>
              <a:t>2007</a:t>
            </a:r>
            <a:r>
              <a:rPr lang="en-US" dirty="0"/>
              <a:t>: The </a:t>
            </a:r>
            <a:r>
              <a:rPr lang="en-US" b="1" dirty="0"/>
              <a:t>iPhone</a:t>
            </a:r>
            <a:r>
              <a:rPr lang="en-US" dirty="0"/>
              <a:t> brings many computer functions to the smartphone.</a:t>
            </a:r>
            <a:endParaRPr lang="en-US" b="1" dirty="0"/>
          </a:p>
        </p:txBody>
      </p:sp>
      <p:pic>
        <p:nvPicPr>
          <p:cNvPr id="6" name="Picture 10" descr="Read these hilariously negative reactions to the original iPhone  announcement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4135" y="4148782"/>
            <a:ext cx="3722385" cy="2603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0405002F-7A67-40A1-AF91-C8EDF984C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5200" y="1642344"/>
            <a:ext cx="4462862" cy="178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7617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966" y="1394847"/>
            <a:ext cx="8090321" cy="4993293"/>
          </a:xfrm>
        </p:spPr>
        <p:txBody>
          <a:bodyPr>
            <a:normAutofit fontScale="92500" lnSpcReduction="10000"/>
          </a:bodyPr>
          <a:lstStyle/>
          <a:p>
            <a:pPr algn="just" fontAlgn="base">
              <a:lnSpc>
                <a:spcPct val="170000"/>
              </a:lnSpc>
            </a:pPr>
            <a:r>
              <a:rPr lang="en-US" b="1" dirty="0"/>
              <a:t>2009</a:t>
            </a:r>
            <a:r>
              <a:rPr lang="en-US" dirty="0"/>
              <a:t>: Microsoft launches Windows 7, which offers the ability to pin applications to the taskbar and advances in touch and handwriting recognition, among other features.</a:t>
            </a:r>
            <a:endParaRPr lang="en-US" b="1" dirty="0"/>
          </a:p>
          <a:p>
            <a:pPr algn="just" fontAlgn="base">
              <a:lnSpc>
                <a:spcPct val="170000"/>
              </a:lnSpc>
            </a:pPr>
            <a:r>
              <a:rPr lang="en-US" b="1" dirty="0"/>
              <a:t>2010</a:t>
            </a:r>
            <a:r>
              <a:rPr lang="en-US" dirty="0"/>
              <a:t>: Apple unveils the iPad, changing the way consumers view media and jumpstarting the dormant tablet computer segment.</a:t>
            </a:r>
          </a:p>
          <a:p>
            <a:pPr algn="just" fontAlgn="base">
              <a:lnSpc>
                <a:spcPct val="170000"/>
              </a:lnSpc>
            </a:pPr>
            <a:r>
              <a:rPr lang="en-US" b="1" dirty="0"/>
              <a:t>2012</a:t>
            </a:r>
            <a:r>
              <a:rPr lang="en-US" dirty="0"/>
              <a:t>: Facebook gains 1 billion users on October 4.</a:t>
            </a:r>
          </a:p>
          <a:p>
            <a:endParaRPr lang="en-US" dirty="0"/>
          </a:p>
        </p:txBody>
      </p:sp>
      <p:pic>
        <p:nvPicPr>
          <p:cNvPr id="14338" name="Picture 2" descr="Microsoft to discontinue Windows 7 and 8.1 next November - CNET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6595" y="1394847"/>
            <a:ext cx="3494152" cy="19654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The original iPad: Macworld&amp;#39;s complete review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45353" y="3891493"/>
            <a:ext cx="3084606" cy="1717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9736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50" y="1452598"/>
            <a:ext cx="8423275" cy="4348163"/>
          </a:xfrm>
        </p:spPr>
        <p:txBody>
          <a:bodyPr>
            <a:normAutofit/>
          </a:bodyPr>
          <a:lstStyle/>
          <a:p>
            <a:pPr fontAlgn="base">
              <a:lnSpc>
                <a:spcPct val="150000"/>
              </a:lnSpc>
            </a:pPr>
            <a:r>
              <a:rPr lang="en-US" b="1" dirty="0"/>
              <a:t>2015</a:t>
            </a:r>
            <a:r>
              <a:rPr lang="en-US" dirty="0"/>
              <a:t>: Apple releases the Apple Watch. Microsoft releases Windows 10.</a:t>
            </a:r>
          </a:p>
          <a:p>
            <a:pPr fontAlgn="base">
              <a:lnSpc>
                <a:spcPct val="150000"/>
              </a:lnSpc>
            </a:pPr>
            <a:r>
              <a:rPr lang="en-US" b="1" dirty="0"/>
              <a:t>2016:</a:t>
            </a:r>
            <a:r>
              <a:rPr lang="en-US" dirty="0"/>
              <a:t> The first reprogrammable quantum computer was created</a:t>
            </a:r>
          </a:p>
        </p:txBody>
      </p:sp>
      <p:pic>
        <p:nvPicPr>
          <p:cNvPr id="16386" name="Picture 2" descr="2015: Apple releases the Apple Watch. Microsoft... | Suto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61475" y="1828800"/>
            <a:ext cx="2619375" cy="17430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6388" name="Picture 4" descr="Researchers Have Built The First Reprogrammable Quantum Comput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6064848" y="4048133"/>
            <a:ext cx="4977844" cy="20173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9142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Computers Then and 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5" y="1422213"/>
            <a:ext cx="9506643" cy="4934138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ct val="20000"/>
              </a:spcAft>
            </a:pPr>
            <a:r>
              <a:rPr lang="en-US" altLang="en-US" b="1" dirty="0"/>
              <a:t>First-generation computers (1946-1957)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Enormous and powered by </a:t>
            </a:r>
            <a:r>
              <a:rPr lang="en-US" altLang="en-US" b="1" dirty="0"/>
              <a:t>vacuum tubes</a:t>
            </a:r>
            <a:r>
              <a:rPr lang="en-US" altLang="en-US" dirty="0"/>
              <a:t>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Used a great deal of electricity, and generated a lot of heat.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ENIAC and UNIVAC.</a:t>
            </a:r>
          </a:p>
          <a:p>
            <a:pPr>
              <a:spcAft>
                <a:spcPct val="20000"/>
              </a:spcAft>
            </a:pPr>
            <a:r>
              <a:rPr lang="en-US" altLang="en-US" b="1" dirty="0"/>
              <a:t>Second-generation computers (1958-1963)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Used </a:t>
            </a:r>
            <a:r>
              <a:rPr lang="en-US" altLang="en-US" b="1" dirty="0"/>
              <a:t>transistors</a:t>
            </a:r>
            <a:r>
              <a:rPr lang="en-US" altLang="en-US" dirty="0"/>
              <a:t>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Computers were smaller, more powerful, cheaper, more energy-efficient, and more reliable.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Punch cards and magnetic tape were used to input and store data.</a:t>
            </a:r>
          </a:p>
        </p:txBody>
      </p:sp>
      <p:pic>
        <p:nvPicPr>
          <p:cNvPr id="2052" name="Picture 4" descr="How Vacuum Tubes Work — Tropical Fish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0C365C"/>
              </a:clrFrom>
              <a:clrTo>
                <a:srgbClr val="0C365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50051" y="1422213"/>
            <a:ext cx="1271362" cy="2690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4" name="Picture 6" descr="TECHDELIVERS® BC547 NPN TO 92 General Purpose Transistor (100 Pieces) :  Amazon.in: Industrial &amp;amp; Scientific"/>
          <p:cNvPicPr>
            <a:picLocks noChangeAspect="1" noChangeArrowheads="1"/>
          </p:cNvPicPr>
          <p:nvPr/>
        </p:nvPicPr>
        <p:blipFill rotWithShape="1">
          <a:blip r:embed="rId4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4469179">
            <a:off x="8904476" y="4205714"/>
            <a:ext cx="1581705" cy="338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1731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Computers Then and 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spcAft>
                <a:spcPct val="20000"/>
              </a:spcAft>
            </a:pPr>
            <a:r>
              <a:rPr lang="en-US" altLang="en-US" dirty="0"/>
              <a:t>Third-generation computers (1964-1970)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Used integrated circuits (</a:t>
            </a:r>
            <a:r>
              <a:rPr lang="en-US" altLang="en-US" b="1" dirty="0"/>
              <a:t>ICs</a:t>
            </a:r>
            <a:r>
              <a:rPr lang="en-US" altLang="en-US" dirty="0"/>
              <a:t>).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Keyboards and monitors introduced.</a:t>
            </a:r>
          </a:p>
          <a:p>
            <a:pPr>
              <a:spcAft>
                <a:spcPct val="20000"/>
              </a:spcAft>
            </a:pPr>
            <a:r>
              <a:rPr lang="en-US" altLang="en-US" dirty="0"/>
              <a:t>Fourth-generation computers (1971-present)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Use </a:t>
            </a:r>
            <a:r>
              <a:rPr lang="en-US" altLang="en-US" b="1" dirty="0"/>
              <a:t>microprocessors</a:t>
            </a:r>
            <a:r>
              <a:rPr lang="en-US" altLang="en-US" dirty="0"/>
              <a:t>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IBM PC, Apple Macintosh.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Use keyboards, mice, monitors, and printers.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Use magnetic disks, flash memory, and optical disks for storage.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Computer networks, wireless technologies, Internet introduced.</a:t>
            </a:r>
          </a:p>
          <a:p>
            <a:pPr lvl="1">
              <a:spcAft>
                <a:spcPct val="20000"/>
              </a:spcAft>
            </a:pPr>
            <a:endParaRPr lang="en-US" altLang="en-US" dirty="0"/>
          </a:p>
          <a:p>
            <a:endParaRPr lang="en-US" dirty="0"/>
          </a:p>
        </p:txBody>
      </p:sp>
      <p:pic>
        <p:nvPicPr>
          <p:cNvPr id="3074" name="Picture 2" descr="CD4017 DIP CD4011, For Electronics, Rs 20 /piece Maulee Electronics | ID:  19276615355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402" y="625566"/>
            <a:ext cx="3522926" cy="352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LECTRONICS 101-MICROCONTROLLER VS MICROPROCESSOR – celebratelife24x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66508" y="3986997"/>
            <a:ext cx="2468929" cy="266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617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Computers Then and 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Fifth-generation (now and the future)</a:t>
            </a:r>
          </a:p>
          <a:p>
            <a:pPr lvl="1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Infancy stage.</a:t>
            </a:r>
          </a:p>
          <a:p>
            <a:pPr lvl="1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No precise classification.</a:t>
            </a:r>
          </a:p>
          <a:p>
            <a:pPr lvl="1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May be based on artificial intelligence (</a:t>
            </a:r>
            <a:r>
              <a:rPr lang="en-US" altLang="en-US" b="1" dirty="0"/>
              <a:t>AI</a:t>
            </a:r>
            <a:r>
              <a:rPr lang="en-US" altLang="en-US" dirty="0"/>
              <a:t>).</a:t>
            </a:r>
          </a:p>
          <a:p>
            <a:pPr lvl="1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Likely use voice and touch input.</a:t>
            </a:r>
          </a:p>
          <a:p>
            <a:pPr lvl="1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May be based on optical computers and utilize nanotechnology.</a:t>
            </a:r>
          </a:p>
        </p:txBody>
      </p:sp>
      <p:pic>
        <p:nvPicPr>
          <p:cNvPr id="7170" name="Picture 2" descr="Fifth Generation Computers | AI &amp; Quantum Future">
            <a:extLst>
              <a:ext uri="{FF2B5EF4-FFF2-40B4-BE49-F238E27FC236}">
                <a16:creationId xmlns:a16="http://schemas.microsoft.com/office/drawing/2014/main" id="{38931B13-139F-4FC2-8D62-7F23F0CFE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2086" y="1422213"/>
            <a:ext cx="5381625" cy="3571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1307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dirty="0"/>
              <a:t>Hardware</a:t>
            </a:r>
            <a:endParaRPr lang="en-GB" altLang="en-US" dirty="0"/>
          </a:p>
        </p:txBody>
      </p:sp>
      <p:sp>
        <p:nvSpPr>
          <p:cNvPr id="691203" name="Rectangle 3"/>
          <p:cNvSpPr>
            <a:spLocks noGrp="1" noChangeArrowheads="1"/>
          </p:cNvSpPr>
          <p:nvPr>
            <p:ph idx="1"/>
          </p:nvPr>
        </p:nvSpPr>
        <p:spPr>
          <a:xfrm>
            <a:off x="159656" y="1431131"/>
            <a:ext cx="5870575" cy="43481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ZA" altLang="en-US" b="1" dirty="0"/>
              <a:t>Hardware</a:t>
            </a:r>
            <a:r>
              <a:rPr lang="en-ZA" altLang="en-US" dirty="0"/>
              <a:t> refers to the physical parts of the computer.</a:t>
            </a:r>
          </a:p>
          <a:p>
            <a:pPr lvl="1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Internal hardware</a:t>
            </a:r>
          </a:p>
          <a:p>
            <a:pPr lvl="2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Located inside the main box (system unit) of the computer.</a:t>
            </a:r>
          </a:p>
          <a:p>
            <a:pPr lvl="1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External hardware</a:t>
            </a:r>
          </a:p>
          <a:p>
            <a:pPr lvl="2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Located outside the system unit.</a:t>
            </a:r>
          </a:p>
          <a:p>
            <a:pPr lvl="2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/>
              <a:t>Connect to the computer via a wired or wireless connection.</a:t>
            </a:r>
            <a:endParaRPr lang="en-ZA" altLang="en-US" dirty="0"/>
          </a:p>
        </p:txBody>
      </p:sp>
      <p:pic>
        <p:nvPicPr>
          <p:cNvPr id="17412" name="Picture 4" descr="All about the HARDWARE】 ▷ What is it, Types, How it 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8300" y="2340768"/>
            <a:ext cx="674370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5078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b="1" dirty="0"/>
              <a:t>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ZA" altLang="en-US" sz="3200" b="1" dirty="0"/>
              <a:t>Software</a:t>
            </a:r>
            <a:r>
              <a:rPr lang="en-ZA" altLang="en-US" sz="3200" dirty="0"/>
              <a:t> refers to the set(s) of instructions given to the computer to execute one or more tasks.</a:t>
            </a:r>
          </a:p>
          <a:p>
            <a:pPr lvl="1">
              <a:lnSpc>
                <a:spcPct val="150000"/>
              </a:lnSpc>
            </a:pPr>
            <a:r>
              <a:rPr lang="en-ZA" altLang="en-US" dirty="0"/>
              <a:t>Software is sometimes referred to as programs.</a:t>
            </a:r>
          </a:p>
          <a:p>
            <a:pPr lvl="1">
              <a:lnSpc>
                <a:spcPct val="150000"/>
              </a:lnSpc>
            </a:pPr>
            <a:r>
              <a:rPr lang="en-ZA" altLang="en-US" dirty="0"/>
              <a:t>E.g., Microsoft Office, Firefox.</a:t>
            </a:r>
            <a:endParaRPr lang="en-GB" altLang="en-US" dirty="0"/>
          </a:p>
          <a:p>
            <a:pPr>
              <a:lnSpc>
                <a:spcPct val="150000"/>
              </a:lnSpc>
            </a:pPr>
            <a:endParaRPr lang="en-US" sz="3200" dirty="0"/>
          </a:p>
        </p:txBody>
      </p:sp>
      <p:pic>
        <p:nvPicPr>
          <p:cNvPr id="18440" name="Picture 8" descr="Software, Econometric and Input-Output | Sirius Project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56982" y="2757056"/>
            <a:ext cx="5149979" cy="3419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2713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dirty="0"/>
              <a:t>The Von Neumann Architecture</a:t>
            </a:r>
            <a:endParaRPr lang="en-GB" altLang="en-US" dirty="0"/>
          </a:p>
        </p:txBody>
      </p:sp>
      <p:sp>
        <p:nvSpPr>
          <p:cNvPr id="7301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ZA" altLang="en-US" dirty="0"/>
              <a:t>This describes how a conceptual computing device works:</a:t>
            </a:r>
          </a:p>
          <a:p>
            <a:pPr lvl="1">
              <a:lnSpc>
                <a:spcPct val="150000"/>
              </a:lnSpc>
            </a:pPr>
            <a:r>
              <a:rPr lang="en-ZA" altLang="en-US" dirty="0"/>
              <a:t>Memory stores data and instructions.</a:t>
            </a:r>
          </a:p>
          <a:p>
            <a:pPr lvl="1">
              <a:lnSpc>
                <a:spcPct val="150000"/>
              </a:lnSpc>
            </a:pPr>
            <a:r>
              <a:rPr lang="en-ZA" altLang="en-US" dirty="0"/>
              <a:t>Control Unit (CU) obtains and executes instructions.</a:t>
            </a:r>
          </a:p>
          <a:p>
            <a:pPr lvl="1">
              <a:lnSpc>
                <a:spcPct val="150000"/>
              </a:lnSpc>
            </a:pPr>
            <a:r>
              <a:rPr lang="en-ZA" altLang="en-US" dirty="0"/>
              <a:t>Arithmetic Logic Unit (ALU) does calculations.</a:t>
            </a:r>
          </a:p>
          <a:p>
            <a:pPr lvl="1">
              <a:lnSpc>
                <a:spcPct val="150000"/>
              </a:lnSpc>
            </a:pPr>
            <a:r>
              <a:rPr lang="en-ZA" altLang="en-US" dirty="0"/>
              <a:t>Input is process of getting data into machine.</a:t>
            </a:r>
          </a:p>
          <a:p>
            <a:pPr lvl="1">
              <a:lnSpc>
                <a:spcPct val="150000"/>
              </a:lnSpc>
            </a:pPr>
            <a:r>
              <a:rPr lang="en-ZA" altLang="en-US" dirty="0"/>
              <a:t>Output is process of obtaining data from machine.</a:t>
            </a:r>
          </a:p>
          <a:p>
            <a:pPr>
              <a:lnSpc>
                <a:spcPct val="150000"/>
              </a:lnSpc>
            </a:pPr>
            <a:r>
              <a:rPr lang="en-ZA" altLang="en-US" dirty="0"/>
              <a:t>Most modern computers are Von Neumann machines!</a:t>
            </a:r>
          </a:p>
          <a:p>
            <a:pPr>
              <a:lnSpc>
                <a:spcPct val="150000"/>
              </a:lnSpc>
            </a:pPr>
            <a:endParaRPr lang="en-GB" altLang="en-US" dirty="0"/>
          </a:p>
        </p:txBody>
      </p:sp>
      <p:pic>
        <p:nvPicPr>
          <p:cNvPr id="730117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42338" y="2460192"/>
            <a:ext cx="3649662" cy="341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343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Parts of a Modern Computer 1/2</a:t>
            </a:r>
            <a:endParaRPr lang="en-GB" altLang="en-US"/>
          </a:p>
        </p:txBody>
      </p:sp>
      <p:pic>
        <p:nvPicPr>
          <p:cNvPr id="692229" name="Picture 5" descr="j040214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6732" y="1690688"/>
            <a:ext cx="4679950" cy="425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2230" name="Text Box 6"/>
          <p:cNvSpPr txBox="1">
            <a:spLocks noChangeArrowheads="1"/>
          </p:cNvSpPr>
          <p:nvPr/>
        </p:nvSpPr>
        <p:spPr bwMode="auto">
          <a:xfrm>
            <a:off x="1634837" y="2349501"/>
            <a:ext cx="460562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>
              <a:spcBef>
                <a:spcPct val="50000"/>
              </a:spcBef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altLang="en-US" dirty="0"/>
              <a:t>Monitor: for displaying output</a:t>
            </a:r>
            <a:endParaRPr lang="en-GB" altLang="en-US" dirty="0"/>
          </a:p>
        </p:txBody>
      </p:sp>
      <p:sp>
        <p:nvSpPr>
          <p:cNvPr id="692232" name="Text Box 8"/>
          <p:cNvSpPr txBox="1">
            <a:spLocks noChangeArrowheads="1"/>
          </p:cNvSpPr>
          <p:nvPr/>
        </p:nvSpPr>
        <p:spPr bwMode="auto">
          <a:xfrm>
            <a:off x="1911374" y="3633061"/>
            <a:ext cx="396081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>
              <a:spcBef>
                <a:spcPct val="50000"/>
              </a:spcBef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altLang="en-US" dirty="0"/>
              <a:t>System Unit: CPU, Memory, Hard drive,…</a:t>
            </a:r>
            <a:endParaRPr lang="en-GB" altLang="en-US" dirty="0"/>
          </a:p>
        </p:txBody>
      </p:sp>
      <p:sp>
        <p:nvSpPr>
          <p:cNvPr id="692233" name="Text Box 9"/>
          <p:cNvSpPr txBox="1">
            <a:spLocks noChangeArrowheads="1"/>
          </p:cNvSpPr>
          <p:nvPr/>
        </p:nvSpPr>
        <p:spPr bwMode="auto">
          <a:xfrm>
            <a:off x="1955800" y="5221674"/>
            <a:ext cx="42481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>
              <a:spcBef>
                <a:spcPct val="50000"/>
              </a:spcBef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altLang="en-US" dirty="0"/>
              <a:t>Keyboard and Mouse: for input</a:t>
            </a:r>
            <a:endParaRPr lang="en-GB" altLang="en-US" dirty="0"/>
          </a:p>
        </p:txBody>
      </p:sp>
      <p:sp>
        <p:nvSpPr>
          <p:cNvPr id="692234" name="Line 10"/>
          <p:cNvSpPr>
            <a:spLocks noChangeShapeType="1"/>
          </p:cNvSpPr>
          <p:nvPr/>
        </p:nvSpPr>
        <p:spPr bwMode="auto">
          <a:xfrm>
            <a:off x="5664200" y="4076700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2235" name="Line 11"/>
          <p:cNvSpPr>
            <a:spLocks noChangeShapeType="1"/>
          </p:cNvSpPr>
          <p:nvPr/>
        </p:nvSpPr>
        <p:spPr bwMode="auto">
          <a:xfrm>
            <a:off x="6311901" y="5373688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2236" name="Line 12"/>
          <p:cNvSpPr>
            <a:spLocks noChangeShapeType="1"/>
          </p:cNvSpPr>
          <p:nvPr/>
        </p:nvSpPr>
        <p:spPr bwMode="auto">
          <a:xfrm>
            <a:off x="6240463" y="2565400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1601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dirty="0"/>
              <a:t>Parts of a Modern Computer 2/2</a:t>
            </a:r>
            <a:endParaRPr lang="en-GB" altLang="en-US" dirty="0"/>
          </a:p>
        </p:txBody>
      </p:sp>
      <p:sp>
        <p:nvSpPr>
          <p:cNvPr id="731139" name="Rectangle 3"/>
          <p:cNvSpPr>
            <a:spLocks noGrp="1" noChangeArrowheads="1"/>
          </p:cNvSpPr>
          <p:nvPr>
            <p:ph idx="1"/>
          </p:nvPr>
        </p:nvSpPr>
        <p:spPr>
          <a:xfrm>
            <a:off x="418118" y="1450984"/>
            <a:ext cx="11413664" cy="4682836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ZA" altLang="en-US" sz="2400" b="1" dirty="0"/>
              <a:t>Central Processing Unit (CPU)</a:t>
            </a:r>
            <a:r>
              <a:rPr lang="en-ZA" altLang="en-US" sz="2400" dirty="0"/>
              <a:t>: microchip that performs core computation. It usually contains the ALU and CU.</a:t>
            </a:r>
          </a:p>
          <a:p>
            <a:pPr algn="just">
              <a:lnSpc>
                <a:spcPct val="160000"/>
              </a:lnSpc>
            </a:pPr>
            <a:r>
              <a:rPr lang="en-ZA" altLang="en-US" sz="2400" b="1" dirty="0"/>
              <a:t>Memory </a:t>
            </a:r>
            <a:r>
              <a:rPr lang="en-ZA" altLang="en-US" sz="2400" dirty="0"/>
              <a:t>(</a:t>
            </a:r>
            <a:r>
              <a:rPr lang="en-ZA" altLang="en-US" sz="2400" b="1" dirty="0"/>
              <a:t>primary storage</a:t>
            </a:r>
            <a:r>
              <a:rPr lang="en-ZA" altLang="en-US" sz="2400" dirty="0"/>
              <a:t>): microchips that store data which can be accessed while computer is switched on.</a:t>
            </a:r>
          </a:p>
          <a:p>
            <a:pPr lvl="1" algn="just">
              <a:lnSpc>
                <a:spcPct val="160000"/>
              </a:lnSpc>
            </a:pPr>
            <a:r>
              <a:rPr lang="en-ZA" altLang="en-US" b="1" dirty="0"/>
              <a:t>Random Access Memory (RAM)</a:t>
            </a:r>
            <a:r>
              <a:rPr lang="en-ZA" altLang="en-US" dirty="0"/>
              <a:t> is volatile and modifiable.</a:t>
            </a:r>
          </a:p>
          <a:p>
            <a:pPr lvl="1" algn="just">
              <a:lnSpc>
                <a:spcPct val="160000"/>
              </a:lnSpc>
            </a:pPr>
            <a:r>
              <a:rPr lang="en-ZA" altLang="en-US" b="1" dirty="0"/>
              <a:t>Read-Only Memory (ROM)</a:t>
            </a:r>
            <a:r>
              <a:rPr lang="en-ZA" altLang="en-US" dirty="0"/>
              <a:t> cannot be changed.</a:t>
            </a:r>
          </a:p>
        </p:txBody>
      </p:sp>
    </p:spTree>
    <p:extLst>
      <p:ext uri="{BB962C8B-B14F-4D97-AF65-F5344CB8AC3E}">
        <p14:creationId xmlns:p14="http://schemas.microsoft.com/office/powerpoint/2010/main" val="24458542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Parts of a Modern Computer 2/2</a:t>
            </a:r>
            <a:endParaRPr lang="en-GB" altLang="en-US"/>
          </a:p>
        </p:txBody>
      </p:sp>
      <p:sp>
        <p:nvSpPr>
          <p:cNvPr id="731139" name="Rectangle 3"/>
          <p:cNvSpPr>
            <a:spLocks noGrp="1" noChangeArrowheads="1"/>
          </p:cNvSpPr>
          <p:nvPr>
            <p:ph idx="1"/>
          </p:nvPr>
        </p:nvSpPr>
        <p:spPr>
          <a:xfrm>
            <a:off x="329043" y="1450984"/>
            <a:ext cx="11533909" cy="468283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ZA" altLang="en-US" sz="3200" b="1" dirty="0"/>
              <a:t>Hard drive</a:t>
            </a:r>
            <a:r>
              <a:rPr lang="en-ZA" altLang="en-US" sz="3200" dirty="0"/>
              <a:t> (</a:t>
            </a:r>
            <a:r>
              <a:rPr lang="en-ZA" altLang="en-US" sz="3200" b="1" dirty="0"/>
              <a:t>secondary storage</a:t>
            </a:r>
            <a:r>
              <a:rPr lang="en-ZA" altLang="en-US" sz="3200" dirty="0"/>
              <a:t>): store data on magnetic discs permanently i.e., the data is not lost when the computer is switched off.</a:t>
            </a:r>
          </a:p>
          <a:p>
            <a:pPr algn="just">
              <a:lnSpc>
                <a:spcPct val="150000"/>
              </a:lnSpc>
            </a:pPr>
            <a:r>
              <a:rPr lang="en-ZA" altLang="en-US" sz="3200" b="1" dirty="0" err="1"/>
              <a:t>Input/Output</a:t>
            </a:r>
            <a:r>
              <a:rPr lang="en-ZA" altLang="en-US" sz="3200" b="1" dirty="0"/>
              <a:t> devices</a:t>
            </a:r>
            <a:r>
              <a:rPr lang="en-ZA" altLang="en-US" sz="3200" dirty="0"/>
              <a:t>: transfers data from operator to machine and vice versa.</a:t>
            </a:r>
          </a:p>
        </p:txBody>
      </p:sp>
    </p:spTree>
    <p:extLst>
      <p:ext uri="{BB962C8B-B14F-4D97-AF65-F5344CB8AC3E}">
        <p14:creationId xmlns:p14="http://schemas.microsoft.com/office/powerpoint/2010/main" val="5754731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Data vs.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spcAft>
                <a:spcPct val="20000"/>
              </a:spcAft>
            </a:pPr>
            <a:r>
              <a:rPr lang="en-US" altLang="en-US" b="1" dirty="0"/>
              <a:t>Data</a:t>
            </a:r>
            <a:r>
              <a:rPr lang="en-US" altLang="en-US" dirty="0"/>
              <a:t> 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Raw, unorganized facts.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Can be in the form of text, graphics, audio, or video.</a:t>
            </a:r>
          </a:p>
          <a:p>
            <a:pPr>
              <a:spcAft>
                <a:spcPct val="20000"/>
              </a:spcAft>
            </a:pPr>
            <a:r>
              <a:rPr lang="en-US" altLang="en-US" b="1" dirty="0"/>
              <a:t>Information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Data that has been processed into a meaningful form.</a:t>
            </a:r>
          </a:p>
          <a:p>
            <a:pPr>
              <a:spcAft>
                <a:spcPct val="20000"/>
              </a:spcAft>
            </a:pPr>
            <a:r>
              <a:rPr lang="en-US" altLang="en-US" b="1" dirty="0"/>
              <a:t>Information processing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Converting data into information.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2457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The Computer Works</a:t>
            </a:r>
          </a:p>
        </p:txBody>
      </p:sp>
      <p:pic>
        <p:nvPicPr>
          <p:cNvPr id="4" name="Inside your computer - Bettina Bair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23593" y="1366980"/>
            <a:ext cx="8770937" cy="4933950"/>
          </a:xfrm>
        </p:spPr>
      </p:pic>
    </p:spTree>
    <p:extLst>
      <p:ext uri="{BB962C8B-B14F-4D97-AF65-F5344CB8AC3E}">
        <p14:creationId xmlns:p14="http://schemas.microsoft.com/office/powerpoint/2010/main" val="154858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7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60606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Types of computers: </a:t>
            </a:r>
            <a:r>
              <a:rPr b="1" dirty="0"/>
              <a:t>Supercomputers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416" y="1516748"/>
            <a:ext cx="11911584" cy="4348163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dirty="0"/>
              <a:t>Priced from $1</a:t>
            </a:r>
            <a:r>
              <a:rPr lang="en-US" dirty="0"/>
              <a:t>00</a:t>
            </a:r>
            <a:r>
              <a:rPr dirty="0"/>
              <a:t> million to over $1 billion</a:t>
            </a:r>
            <a:r>
              <a:rPr lang="en-US" dirty="0"/>
              <a:t>.</a:t>
            </a:r>
            <a:endParaRPr dirty="0"/>
          </a:p>
          <a:p>
            <a:pPr marL="274320" indent="-274320">
              <a:lnSpc>
                <a:spcPct val="17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dirty="0"/>
              <a:t>High-capacity machines with thousands of processors</a:t>
            </a:r>
            <a:r>
              <a:rPr lang="en-US" dirty="0"/>
              <a:t>.</a:t>
            </a:r>
            <a:endParaRPr dirty="0"/>
          </a:p>
          <a:p>
            <a:pPr marL="274320" indent="-274320">
              <a:lnSpc>
                <a:spcPct val="17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dirty="0"/>
              <a:t>Multi-user systems</a:t>
            </a:r>
            <a:r>
              <a:rPr lang="en-US" dirty="0"/>
              <a:t>.</a:t>
            </a:r>
            <a:endParaRPr dirty="0"/>
          </a:p>
          <a:p>
            <a:pPr marL="274320" indent="-274320">
              <a:lnSpc>
                <a:spcPct val="17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dirty="0"/>
              <a:t>Used for Census, weather forecasting, designing aircraft, scientific projects, etc.</a:t>
            </a:r>
          </a:p>
          <a:p>
            <a:pPr marL="274320" indent="-274320">
              <a:lnSpc>
                <a:spcPct val="17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lang="en-US" dirty="0"/>
              <a:t>Frontier </a:t>
            </a:r>
            <a:r>
              <a:rPr dirty="0"/>
              <a:t>is the </a:t>
            </a:r>
            <a:r>
              <a:rPr lang="en-US" dirty="0"/>
              <a:t>most powerful supercomputer today in 2022 .</a:t>
            </a:r>
            <a:endParaRPr sz="20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597689" y="1516748"/>
            <a:ext cx="3313895" cy="20924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4695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computers: </a:t>
            </a:r>
            <a:r>
              <a:rPr lang="en-US" b="1" dirty="0"/>
              <a:t>Supercomputers</a:t>
            </a:r>
            <a:endParaRPr lang="en-US" dirty="0"/>
          </a:p>
        </p:txBody>
      </p:sp>
      <p:pic>
        <p:nvPicPr>
          <p:cNvPr id="4" name="Frontier_ The World's First Exascale Supercomputer Has Arrived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00350" y="1360488"/>
            <a:ext cx="6591300" cy="4943475"/>
          </a:xfrm>
        </p:spPr>
      </p:pic>
    </p:spTree>
    <p:extLst>
      <p:ext uri="{BB962C8B-B14F-4D97-AF65-F5344CB8AC3E}">
        <p14:creationId xmlns:p14="http://schemas.microsoft.com/office/powerpoint/2010/main" val="116642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5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Types of computers: </a:t>
            </a:r>
            <a:r>
              <a:rPr b="1" dirty="0"/>
              <a:t>Mainframes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59655" y="1372033"/>
            <a:ext cx="11658271" cy="4350448"/>
          </a:xfrm>
        </p:spPr>
        <p:txBody>
          <a:bodyPr>
            <a:normAutofit/>
          </a:bodyPr>
          <a:lstStyle/>
          <a:p>
            <a:pPr lvl="1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sz="2800" dirty="0"/>
              <a:t>Priced from $5,000 to $5 million</a:t>
            </a:r>
            <a:r>
              <a:rPr lang="en-US" sz="2800" dirty="0"/>
              <a:t>.</a:t>
            </a:r>
            <a:endParaRPr sz="2800" dirty="0"/>
          </a:p>
          <a:p>
            <a:pPr lvl="1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sz="2800" dirty="0"/>
              <a:t>Water-cooled or air-cooled</a:t>
            </a:r>
            <a:r>
              <a:rPr lang="en-US" sz="2800" dirty="0"/>
              <a:t>.</a:t>
            </a:r>
            <a:endParaRPr sz="2800" dirty="0"/>
          </a:p>
          <a:p>
            <a:pPr lvl="1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sz="2800" dirty="0"/>
              <a:t>Used by banks, airlines, colleges, and the like for millions of</a:t>
            </a:r>
            <a:r>
              <a:rPr lang="en-US" sz="2800" dirty="0"/>
              <a:t> </a:t>
            </a:r>
            <a:r>
              <a:rPr sz="2800" dirty="0"/>
              <a:t>transactions</a:t>
            </a:r>
            <a:r>
              <a:rPr lang="en-US" sz="2800" dirty="0"/>
              <a:t>.</a:t>
            </a:r>
            <a:endParaRPr sz="2800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buNone/>
              <a:tabLst>
                <a:tab pos="274320" algn="l"/>
              </a:tabLst>
              <a:defRPr/>
            </a:pPr>
            <a:endParaRPr sz="2000" dirty="0"/>
          </a:p>
          <a:p>
            <a:pPr marL="274320" indent="-274320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endParaRPr dirty="0"/>
          </a:p>
        </p:txBody>
      </p:sp>
      <p:pic>
        <p:nvPicPr>
          <p:cNvPr id="1026" name="Picture 2" descr="What is Mainframe Computers? – All From Tech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9891" y="3172862"/>
            <a:ext cx="6560820" cy="368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7607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Types of computers: </a:t>
            </a:r>
            <a:r>
              <a:rPr b="1" dirty="0"/>
              <a:t>Workstations</a:t>
            </a:r>
          </a:p>
        </p:txBody>
      </p:sp>
      <p:pic>
        <p:nvPicPr>
          <p:cNvPr id="4" name="20220915_18074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15822" b="15733"/>
          <a:stretch/>
        </p:blipFill>
        <p:spPr>
          <a:xfrm>
            <a:off x="750830" y="1519505"/>
            <a:ext cx="10690335" cy="457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6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0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Types of computers: </a:t>
            </a:r>
            <a:r>
              <a:rPr lang="en-US" b="1" dirty="0"/>
              <a:t>Workstations</a:t>
            </a:r>
            <a:endParaRPr dirty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-193963" y="1288473"/>
            <a:ext cx="11268364" cy="4937703"/>
          </a:xfrm>
        </p:spPr>
        <p:txBody>
          <a:bodyPr/>
          <a:lstStyle/>
          <a:p>
            <a:pPr lvl="1" algn="just">
              <a:lnSpc>
                <a:spcPct val="150000"/>
              </a:lnSpc>
            </a:pPr>
            <a:r>
              <a:rPr altLang="en-US" sz="2800" dirty="0"/>
              <a:t>Expensive, powerful personal computers</a:t>
            </a:r>
            <a:r>
              <a:rPr lang="en-US" altLang="en-US" sz="2800" dirty="0"/>
              <a:t>.</a:t>
            </a:r>
            <a:endParaRPr altLang="en-US" sz="2800" dirty="0"/>
          </a:p>
          <a:p>
            <a:pPr lvl="1" algn="just">
              <a:lnSpc>
                <a:spcPct val="150000"/>
              </a:lnSpc>
            </a:pPr>
            <a:r>
              <a:rPr altLang="en-US" sz="2800" dirty="0"/>
              <a:t>Required for scientific, mathematical, engineering, computer-aided design (CAD), computer-aided manufacturing (CAM)</a:t>
            </a:r>
            <a:r>
              <a:rPr lang="en-US" altLang="en-US" sz="2800" dirty="0"/>
              <a:t>.</a:t>
            </a:r>
            <a:endParaRPr altLang="en-US" sz="2800" dirty="0"/>
          </a:p>
          <a:p>
            <a:pPr lvl="1" algn="just">
              <a:lnSpc>
                <a:spcPct val="150000"/>
              </a:lnSpc>
            </a:pPr>
            <a:r>
              <a:rPr altLang="en-US" sz="2800" dirty="0"/>
              <a:t>Used for designing cars, drugs, movie special effects</a:t>
            </a:r>
            <a:r>
              <a:rPr lang="en-US" altLang="en-US" dirty="0"/>
              <a:t>.</a:t>
            </a:r>
            <a:endParaRPr altLang="en-US" sz="2800" dirty="0"/>
          </a:p>
        </p:txBody>
      </p:sp>
      <p:pic>
        <p:nvPicPr>
          <p:cNvPr id="5122" name="Picture 2" descr="Dell Workstation Computer, Maitri Technologies | ID: 1412628799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26582" y="3392487"/>
            <a:ext cx="3574473" cy="357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9853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dirty="0"/>
              <a:t>Microcomputers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-221672" y="1385455"/>
            <a:ext cx="9670474" cy="4740709"/>
          </a:xfrm>
        </p:spPr>
        <p:txBody>
          <a:bodyPr>
            <a:normAutofit/>
          </a:bodyPr>
          <a:lstStyle/>
          <a:p>
            <a:pPr lvl="1" algn="just" eaLnBrk="1" hangingPunct="1">
              <a:lnSpc>
                <a:spcPct val="150000"/>
              </a:lnSpc>
            </a:pPr>
            <a:r>
              <a:rPr altLang="en-US" sz="2800" dirty="0"/>
              <a:t>Personal computers that cost $500 to $5,000</a:t>
            </a:r>
            <a:r>
              <a:rPr lang="en-US" altLang="en-US" sz="2800" dirty="0"/>
              <a:t>.</a:t>
            </a:r>
            <a:endParaRPr altLang="en-US" sz="2800" dirty="0"/>
          </a:p>
          <a:p>
            <a:pPr lvl="1" algn="just" eaLnBrk="1" hangingPunct="1">
              <a:lnSpc>
                <a:spcPct val="150000"/>
              </a:lnSpc>
            </a:pPr>
            <a:r>
              <a:rPr altLang="en-US" sz="2800" dirty="0"/>
              <a:t>Used either stand-alone or in a network</a:t>
            </a:r>
            <a:r>
              <a:rPr lang="en-US" altLang="en-US" sz="2800" dirty="0"/>
              <a:t>.</a:t>
            </a:r>
            <a:endParaRPr altLang="en-US" sz="2800" dirty="0"/>
          </a:p>
          <a:p>
            <a:pPr lvl="1" algn="just" eaLnBrk="1" hangingPunct="1">
              <a:lnSpc>
                <a:spcPct val="150000"/>
              </a:lnSpc>
            </a:pPr>
            <a:r>
              <a:rPr altLang="en-US" sz="2800" dirty="0"/>
              <a:t>Types include: desktop, tower, notebooks (laptops), netbooks, tablets</a:t>
            </a:r>
            <a:r>
              <a:rPr lang="en-US" altLang="en-US" sz="2800" dirty="0"/>
              <a:t>.</a:t>
            </a:r>
            <a:endParaRPr altLang="en-US" sz="2800" dirty="0"/>
          </a:p>
        </p:txBody>
      </p:sp>
      <p:pic>
        <p:nvPicPr>
          <p:cNvPr id="8197" name="Picture 6" descr="C:\Users\user\AppData\Local\Microsoft\Windows\Temporary Internet Files\Content.IE5\NJ54PAKZ\MC90043264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07297" y="1817689"/>
            <a:ext cx="2437862" cy="243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P Laptop 15-dw3203nia | HP® Official Sit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7413" y="3726597"/>
            <a:ext cx="3386455" cy="253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453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Types of computers: </a:t>
            </a:r>
            <a:r>
              <a:rPr dirty="0"/>
              <a:t>Microcontrollers</a:t>
            </a:r>
          </a:p>
        </p:txBody>
      </p:sp>
      <p:pic>
        <p:nvPicPr>
          <p:cNvPr id="4" name="How Microcontrollers Wor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62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93939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Types of computers: </a:t>
            </a:r>
            <a:r>
              <a:rPr dirty="0"/>
              <a:t>Microcontrollers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0" y="1397669"/>
            <a:ext cx="10515600" cy="4348163"/>
          </a:xfrm>
        </p:spPr>
        <p:txBody>
          <a:bodyPr/>
          <a:lstStyle/>
          <a:p>
            <a:pPr marL="644525" lvl="1" indent="-257175" algn="just" defTabSz="1031875">
              <a:lnSpc>
                <a:spcPct val="150000"/>
              </a:lnSpc>
            </a:pPr>
            <a:r>
              <a:rPr altLang="en-US" sz="2800" dirty="0"/>
              <a:t>Tiny, specialized microprocessors inside appliances &amp; automobiles</a:t>
            </a:r>
            <a:r>
              <a:rPr lang="en-US" altLang="en-US" sz="2800" dirty="0"/>
              <a:t>.</a:t>
            </a:r>
            <a:endParaRPr altLang="en-US" sz="2800" dirty="0"/>
          </a:p>
          <a:p>
            <a:pPr marL="644525" lvl="1" indent="-257175" algn="just" defTabSz="1031875">
              <a:lnSpc>
                <a:spcPct val="150000"/>
              </a:lnSpc>
            </a:pPr>
            <a:r>
              <a:rPr altLang="en-US" sz="2800" dirty="0"/>
              <a:t>They are in microwaves, programmable ovens, blood-pressure monitors, air bag sensors, vibration sensors, MP3 players, digital cameras, keyboards, car systems, etc.</a:t>
            </a:r>
          </a:p>
        </p:txBody>
      </p:sp>
      <p:pic>
        <p:nvPicPr>
          <p:cNvPr id="3" name="Picture 2" descr="Microcontrollers, Meet MicroBlock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6884" y="3429000"/>
            <a:ext cx="4659992" cy="28100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5457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Types of computers: </a:t>
            </a:r>
            <a:r>
              <a:rPr dirty="0"/>
              <a:t>Servers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6" y="1521619"/>
            <a:ext cx="8264236" cy="4308475"/>
          </a:xfrm>
        </p:spPr>
        <p:txBody>
          <a:bodyPr>
            <a:normAutofit fontScale="85000" lnSpcReduction="20000"/>
          </a:bodyPr>
          <a:lstStyle/>
          <a:p>
            <a:pPr marL="274320" indent="-274320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dirty="0"/>
              <a:t>The word </a:t>
            </a:r>
            <a:r>
              <a:rPr b="1" i="1" dirty="0"/>
              <a:t>server</a:t>
            </a:r>
            <a:r>
              <a:rPr dirty="0"/>
              <a:t> describes the way a computer—whether mainframe, workstation, or PC—is used. </a:t>
            </a:r>
          </a:p>
          <a:p>
            <a:pPr marL="274320" indent="-274320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dirty="0"/>
              <a:t>A central computer connected (wired or wirelessly) to other computers on a client/server network</a:t>
            </a:r>
            <a:r>
              <a:rPr lang="en-US" dirty="0"/>
              <a:t>.</a:t>
            </a:r>
            <a:endParaRPr dirty="0"/>
          </a:p>
          <a:p>
            <a:pPr marL="274320" indent="-274320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dirty="0"/>
              <a:t>Purpose: Hold data and programs for clients to access and to supply services for clients</a:t>
            </a:r>
            <a:r>
              <a:rPr lang="en-US" dirty="0"/>
              <a:t>.</a:t>
            </a:r>
            <a:endParaRPr dirty="0"/>
          </a:p>
          <a:p>
            <a:pPr lvl="1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r>
              <a:rPr sz="2800" dirty="0"/>
              <a:t>Clients are other computers, such as PCs or workstations, on which users run applications</a:t>
            </a:r>
          </a:p>
          <a:p>
            <a:pPr marL="274320" indent="-274320" algn="just">
              <a:lnSpc>
                <a:spcPct val="150000"/>
              </a:lnSpc>
              <a:buClr>
                <a:schemeClr val="accent5">
                  <a:lumMod val="75000"/>
                </a:schemeClr>
              </a:buClr>
              <a:tabLst>
                <a:tab pos="274320" algn="l"/>
              </a:tabLst>
              <a:defRPr/>
            </a:pPr>
            <a:endParaRPr dirty="0"/>
          </a:p>
        </p:txBody>
      </p:sp>
      <p:pic>
        <p:nvPicPr>
          <p:cNvPr id="3074" name="Picture 2" descr="File:Server-based-network.svg - Wikimedia Common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29139" y="738335"/>
            <a:ext cx="5238751" cy="54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7212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Computer Networks and the Internet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144" y="1451759"/>
            <a:ext cx="10994571" cy="4337277"/>
          </a:xfrm>
        </p:spPr>
        <p:txBody>
          <a:bodyPr>
            <a:normAutofit lnSpcReduction="10000"/>
          </a:bodyPr>
          <a:lstStyle/>
          <a:p>
            <a:pPr>
              <a:spcAft>
                <a:spcPct val="20000"/>
              </a:spcAft>
            </a:pPr>
            <a:r>
              <a:rPr lang="en-US" altLang="en-US" b="1" dirty="0"/>
              <a:t>Computer network</a:t>
            </a:r>
            <a:r>
              <a:rPr lang="en-US" altLang="en-US" dirty="0"/>
              <a:t>: A collection of computers and other devices that are connected together.</a:t>
            </a:r>
          </a:p>
          <a:p>
            <a:pPr lvl="1">
              <a:spcAft>
                <a:spcPct val="20000"/>
              </a:spcAft>
            </a:pPr>
            <a:r>
              <a:rPr lang="en-US" altLang="en-US" sz="2200" dirty="0"/>
              <a:t>Users can share hardware, software, and data</a:t>
            </a:r>
          </a:p>
          <a:p>
            <a:pPr lvl="1">
              <a:spcAft>
                <a:spcPct val="20000"/>
              </a:spcAft>
            </a:pPr>
            <a:r>
              <a:rPr lang="en-US" altLang="en-US" sz="2200" dirty="0"/>
              <a:t>Users  can communicate with each other</a:t>
            </a:r>
          </a:p>
          <a:p>
            <a:pPr>
              <a:spcAft>
                <a:spcPct val="20000"/>
              </a:spcAft>
            </a:pPr>
            <a:r>
              <a:rPr lang="en-US" altLang="en-US" b="1" dirty="0"/>
              <a:t>Network servers</a:t>
            </a:r>
            <a:r>
              <a:rPr lang="en-US" altLang="en-US" dirty="0"/>
              <a:t>: Manage resources on a network</a:t>
            </a:r>
          </a:p>
          <a:p>
            <a:pPr>
              <a:spcAft>
                <a:spcPct val="20000"/>
              </a:spcAft>
            </a:pPr>
            <a:r>
              <a:rPr lang="en-US" altLang="en-US" b="1" dirty="0"/>
              <a:t>Clients</a:t>
            </a:r>
            <a:r>
              <a:rPr lang="en-US" altLang="en-US" dirty="0"/>
              <a:t>: Access resources through the network server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9296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Computer Networks and the Internet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6" y="1368631"/>
            <a:ext cx="10994571" cy="4337277"/>
          </a:xfrm>
        </p:spPr>
        <p:txBody>
          <a:bodyPr>
            <a:normAutofit/>
          </a:bodyPr>
          <a:lstStyle/>
          <a:p>
            <a:pPr>
              <a:spcAft>
                <a:spcPct val="20000"/>
              </a:spcAft>
            </a:pPr>
            <a:r>
              <a:rPr lang="en-US" altLang="en-US" dirty="0"/>
              <a:t>Computer networks exist in many </a:t>
            </a:r>
            <a:r>
              <a:rPr lang="en-US" altLang="en-US" b="1" dirty="0"/>
              <a:t>sizes</a:t>
            </a:r>
            <a:r>
              <a:rPr lang="en-US" altLang="en-US" dirty="0"/>
              <a:t> and </a:t>
            </a:r>
            <a:r>
              <a:rPr lang="en-US" altLang="en-US" b="1" dirty="0"/>
              <a:t>types</a:t>
            </a:r>
          </a:p>
          <a:p>
            <a:pPr lvl="1">
              <a:spcAft>
                <a:spcPct val="20000"/>
              </a:spcAft>
              <a:buFont typeface="Wingdings" panose="05000000000000000000" pitchFamily="2" charset="2"/>
              <a:buChar char="v"/>
            </a:pPr>
            <a:r>
              <a:rPr lang="en-US" altLang="en-US" sz="2200" dirty="0"/>
              <a:t>Home networks</a:t>
            </a:r>
          </a:p>
          <a:p>
            <a:pPr lvl="1">
              <a:spcAft>
                <a:spcPct val="20000"/>
              </a:spcAft>
              <a:buFont typeface="Wingdings" panose="05000000000000000000" pitchFamily="2" charset="2"/>
              <a:buChar char="v"/>
            </a:pPr>
            <a:r>
              <a:rPr lang="en-US" altLang="en-US" sz="2200" dirty="0"/>
              <a:t>University and small business networks</a:t>
            </a:r>
          </a:p>
          <a:p>
            <a:pPr lvl="1">
              <a:spcAft>
                <a:spcPct val="20000"/>
              </a:spcAft>
              <a:buFont typeface="Wingdings" panose="05000000000000000000" pitchFamily="2" charset="2"/>
              <a:buChar char="v"/>
            </a:pPr>
            <a:r>
              <a:rPr lang="en-US" altLang="en-US" sz="2200" dirty="0"/>
              <a:t>Large corporate</a:t>
            </a:r>
          </a:p>
          <a:p>
            <a:pPr lvl="1">
              <a:spcAft>
                <a:spcPct val="20000"/>
              </a:spcAft>
              <a:buFont typeface="Wingdings" panose="05000000000000000000" pitchFamily="2" charset="2"/>
              <a:buChar char="v"/>
            </a:pPr>
            <a:r>
              <a:rPr lang="en-US" altLang="en-US" sz="2200" dirty="0"/>
              <a:t>The Internet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16207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What Are the Internet and the </a:t>
            </a:r>
            <a:br>
              <a:rPr lang="en-US" altLang="en-US" dirty="0"/>
            </a:br>
            <a:r>
              <a:rPr lang="en-US" altLang="en-US" dirty="0"/>
              <a:t>World Wide Web?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873" y="1469320"/>
            <a:ext cx="10515600" cy="4659086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7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en-US" altLang="en-US" b="1" dirty="0"/>
              <a:t>Internet</a:t>
            </a:r>
            <a:r>
              <a:rPr lang="en-US" altLang="en-US" dirty="0"/>
              <a:t>: The largest and most well-known computer network in the world.</a:t>
            </a:r>
          </a:p>
          <a:p>
            <a:pPr algn="just">
              <a:lnSpc>
                <a:spcPct val="17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en-US" altLang="en-US" dirty="0"/>
              <a:t>Individuals connect to the Internet using an Internet service provider (ISP).</a:t>
            </a:r>
          </a:p>
          <a:p>
            <a:pPr algn="just">
              <a:lnSpc>
                <a:spcPct val="17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en-US" altLang="en-US" b="1" dirty="0"/>
              <a:t>World Wide Web</a:t>
            </a:r>
            <a:r>
              <a:rPr lang="en-US" altLang="en-US" dirty="0"/>
              <a:t>: One resource (a vast collection of Web pages) available through the Internet.</a:t>
            </a:r>
          </a:p>
          <a:p>
            <a:pPr lvl="1" algn="just">
              <a:lnSpc>
                <a:spcPct val="170000"/>
              </a:lnSpc>
              <a:spcBef>
                <a:spcPct val="15000"/>
              </a:spcBef>
              <a:spcAft>
                <a:spcPct val="15000"/>
              </a:spcAft>
              <a:buFont typeface="Wingdings" panose="05000000000000000000" pitchFamily="2" charset="2"/>
              <a:buChar char="v"/>
            </a:pPr>
            <a:r>
              <a:rPr lang="en-US" altLang="en-US" dirty="0"/>
              <a:t>Web sites contain Web pages stored on Web servers.</a:t>
            </a:r>
          </a:p>
          <a:p>
            <a:pPr lvl="1" algn="just">
              <a:lnSpc>
                <a:spcPct val="170000"/>
              </a:lnSpc>
              <a:spcBef>
                <a:spcPct val="15000"/>
              </a:spcBef>
              <a:spcAft>
                <a:spcPct val="15000"/>
              </a:spcAft>
              <a:buFont typeface="Wingdings" panose="05000000000000000000" pitchFamily="2" charset="2"/>
              <a:buChar char="v"/>
            </a:pPr>
            <a:r>
              <a:rPr lang="en-US" altLang="en-US" dirty="0"/>
              <a:t>Web pages viewed using a Web browser (Internet Explorer, Chrome, Safari, Firefox, Opera, etc.)</a:t>
            </a:r>
          </a:p>
        </p:txBody>
      </p:sp>
    </p:spTree>
    <p:extLst>
      <p:ext uri="{BB962C8B-B14F-4D97-AF65-F5344CB8AC3E}">
        <p14:creationId xmlns:p14="http://schemas.microsoft.com/office/powerpoint/2010/main" val="13376231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Accessing a Network or the Internet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145" y="1440872"/>
            <a:ext cx="11034486" cy="43481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Internet addresses</a:t>
            </a:r>
            <a:r>
              <a:rPr lang="en-US" altLang="en-US" i="1" dirty="0"/>
              <a:t> </a:t>
            </a:r>
            <a:r>
              <a:rPr lang="en-US" altLang="en-US" dirty="0"/>
              <a:t>are used to access resources on the Internet</a:t>
            </a:r>
          </a:p>
          <a:p>
            <a:pPr lvl="1" algn="just">
              <a:lnSpc>
                <a:spcPct val="150000"/>
              </a:lnSpc>
              <a:spcAft>
                <a:spcPct val="20000"/>
              </a:spcAft>
              <a:buFont typeface="Wingdings" panose="05000000000000000000" pitchFamily="2" charset="2"/>
              <a:buChar char="v"/>
            </a:pPr>
            <a:r>
              <a:rPr lang="en-US" altLang="en-US" sz="2200" b="1" dirty="0"/>
              <a:t>IP address</a:t>
            </a:r>
            <a:r>
              <a:rPr lang="en-US" altLang="en-US" sz="2200" dirty="0"/>
              <a:t>: Numeric address that identifies computers </a:t>
            </a:r>
            <a:r>
              <a:rPr lang="en-US" altLang="en-US" sz="2000" dirty="0"/>
              <a:t>(207.46.197.32).</a:t>
            </a:r>
          </a:p>
          <a:p>
            <a:pPr lvl="1" algn="just">
              <a:lnSpc>
                <a:spcPct val="150000"/>
              </a:lnSpc>
              <a:spcAft>
                <a:spcPct val="20000"/>
              </a:spcAft>
              <a:buFont typeface="Wingdings" panose="05000000000000000000" pitchFamily="2" charset="2"/>
              <a:buChar char="v"/>
            </a:pPr>
            <a:r>
              <a:rPr lang="en-US" altLang="en-US" sz="2200" b="1" dirty="0"/>
              <a:t>Domain name</a:t>
            </a:r>
            <a:r>
              <a:rPr lang="en-US" altLang="en-US" sz="2200" dirty="0"/>
              <a:t>: Text-based address that identifies computers </a:t>
            </a:r>
            <a:r>
              <a:rPr lang="en-US" altLang="en-US" sz="2000" dirty="0"/>
              <a:t>(microsoft.com).</a:t>
            </a:r>
          </a:p>
          <a:p>
            <a:pPr lvl="1" algn="just">
              <a:lnSpc>
                <a:spcPct val="150000"/>
              </a:lnSpc>
              <a:spcAft>
                <a:spcPct val="20000"/>
              </a:spcAft>
              <a:buFont typeface="Wingdings" panose="05000000000000000000" pitchFamily="2" charset="2"/>
              <a:buChar char="v"/>
            </a:pPr>
            <a:r>
              <a:rPr lang="en-US" altLang="en-US" sz="2200" b="1" dirty="0"/>
              <a:t>Uniform resource locator (URL): </a:t>
            </a:r>
            <a:r>
              <a:rPr lang="en-US" altLang="en-US" sz="2200" dirty="0"/>
              <a:t>Identifies Web pages </a:t>
            </a:r>
            <a:r>
              <a:rPr lang="en-US" altLang="en-US" sz="2000" dirty="0"/>
              <a:t>(http://twitter.com/jobs/index.html).</a:t>
            </a:r>
          </a:p>
        </p:txBody>
      </p:sp>
    </p:spTree>
    <p:extLst>
      <p:ext uri="{BB962C8B-B14F-4D97-AF65-F5344CB8AC3E}">
        <p14:creationId xmlns:p14="http://schemas.microsoft.com/office/powerpoint/2010/main" val="11178505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IP Addresses and Domain Names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1597073"/>
            <a:ext cx="6767946" cy="43481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IP addresses are numeric and unique</a:t>
            </a:r>
          </a:p>
          <a:p>
            <a:pPr>
              <a:lnSpc>
                <a:spcPct val="150000"/>
              </a:lnSpc>
            </a:pPr>
            <a:r>
              <a:rPr lang="en-US" altLang="en-US" dirty="0"/>
              <a:t>Domain names: Correspond to IP addresses</a:t>
            </a:r>
          </a:p>
          <a:p>
            <a:pPr lvl="1">
              <a:lnSpc>
                <a:spcPct val="150000"/>
              </a:lnSpc>
            </a:pPr>
            <a:r>
              <a:rPr lang="en-US" altLang="en-US" dirty="0"/>
              <a:t>Top-level domains (TLDs) identifies type of organization or its location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49451" y="1253553"/>
            <a:ext cx="3809999" cy="50158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8258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Uniform Resource Locators (URLs)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en-US" b="1" dirty="0"/>
              <a:t>URL</a:t>
            </a:r>
            <a:r>
              <a:rPr lang="en-US" altLang="en-US" dirty="0"/>
              <a:t>: Uniquely identifies a Web page</a:t>
            </a:r>
          </a:p>
          <a:p>
            <a:pPr lvl="1"/>
            <a:r>
              <a:rPr lang="en-US" altLang="en-US" dirty="0"/>
              <a:t>Consists of:</a:t>
            </a:r>
          </a:p>
          <a:p>
            <a:pPr lvl="2"/>
            <a:r>
              <a:rPr lang="en-US" altLang="en-US" sz="2200" dirty="0"/>
              <a:t>Protocol or standard being used.</a:t>
            </a:r>
          </a:p>
          <a:p>
            <a:pPr lvl="2"/>
            <a:r>
              <a:rPr lang="en-US" altLang="en-US" sz="2200" dirty="0"/>
              <a:t>Identification of the Web server.</a:t>
            </a:r>
          </a:p>
          <a:p>
            <a:pPr lvl="2"/>
            <a:r>
              <a:rPr lang="en-US" altLang="en-US" sz="2200" dirty="0"/>
              <a:t>Names of folders in which the Web page file is stored.</a:t>
            </a:r>
          </a:p>
          <a:p>
            <a:pPr lvl="2"/>
            <a:r>
              <a:rPr lang="en-US" altLang="en-US" sz="2200" dirty="0"/>
              <a:t>Web page’s filename.</a:t>
            </a:r>
          </a:p>
          <a:p>
            <a:r>
              <a:rPr lang="en-US" altLang="en-US" b="1" dirty="0"/>
              <a:t>Protocols</a:t>
            </a:r>
            <a:r>
              <a:rPr lang="en-US" altLang="en-US" dirty="0"/>
              <a:t>: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Hypertext Transfer Protocol (http://) is typically used to display Web pages (https:// is used for secure Web pages).</a:t>
            </a:r>
          </a:p>
          <a:p>
            <a:pPr lvl="1">
              <a:spcAft>
                <a:spcPct val="20000"/>
              </a:spcAft>
            </a:pPr>
            <a:r>
              <a:rPr lang="en-US" altLang="en-US" dirty="0"/>
              <a:t>File Transfer Protocol (ftp://) is often used for file exchange.</a:t>
            </a:r>
          </a:p>
        </p:txBody>
      </p:sp>
    </p:spTree>
    <p:extLst>
      <p:ext uri="{BB962C8B-B14F-4D97-AF65-F5344CB8AC3E}">
        <p14:creationId xmlns:p14="http://schemas.microsoft.com/office/powerpoint/2010/main" val="11566350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Uniform Resource Locators (URLs)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2008955" y="1422213"/>
            <a:ext cx="8174085" cy="4934138"/>
            <a:chOff x="2798716" y="1828800"/>
            <a:chExt cx="6497684" cy="4371239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8716" y="1828800"/>
              <a:ext cx="6497684" cy="437123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6567055" y="5484214"/>
              <a:ext cx="2466109" cy="69274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76635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Why It’s Important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764" y="1482437"/>
            <a:ext cx="10972799" cy="4348163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altLang="en-US" sz="2400" b="1" dirty="0"/>
              <a:t>Technology:</a:t>
            </a:r>
            <a:r>
              <a:rPr lang="en-US" altLang="en-US" sz="2400" dirty="0"/>
              <a:t> refers to the tools and machines people have invented to make life easier.</a:t>
            </a:r>
          </a:p>
          <a:p>
            <a:pPr algn="just">
              <a:lnSpc>
                <a:spcPct val="170000"/>
              </a:lnSpc>
            </a:pPr>
            <a:r>
              <a:rPr lang="en-US" altLang="en-US" sz="2400" dirty="0"/>
              <a:t> Knowing how technology has influenced business sheds light on new and future industries.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40357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Technology in the Past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altLang="en-US" dirty="0"/>
              <a:t>Even the simplest invention, like the plow, had a huge impact on business. </a:t>
            </a:r>
          </a:p>
          <a:p>
            <a:pPr>
              <a:lnSpc>
                <a:spcPct val="170000"/>
              </a:lnSpc>
            </a:pPr>
            <a:r>
              <a:rPr lang="en-US" altLang="en-US" dirty="0"/>
              <a:t>Before the plow was invented, people had to dig in the earth with their hands. </a:t>
            </a:r>
          </a:p>
          <a:p>
            <a:pPr>
              <a:lnSpc>
                <a:spcPct val="170000"/>
              </a:lnSpc>
            </a:pPr>
            <a:r>
              <a:rPr lang="en-US" altLang="en-US" dirty="0"/>
              <a:t>Because of the plow, more corn could be planted which meant more corn could be produced. </a:t>
            </a:r>
          </a:p>
          <a:p>
            <a:pPr>
              <a:lnSpc>
                <a:spcPct val="170000"/>
              </a:lnSpc>
            </a:pPr>
            <a:r>
              <a:rPr lang="en-US" altLang="en-US" dirty="0"/>
              <a:t>Increased corn production meant hiring more people to harvest the corn, selling more corn in the market, and building a corn-selling business. </a:t>
            </a:r>
          </a:p>
          <a:p>
            <a:pPr>
              <a:lnSpc>
                <a:spcPct val="17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31268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Modern Technology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382" y="1371600"/>
            <a:ext cx="11374581" cy="4849091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70000"/>
              </a:lnSpc>
            </a:pPr>
            <a:r>
              <a:rPr lang="en-US" altLang="en-US" dirty="0"/>
              <a:t>In the past 50 years, electronics revolutionized business and society. </a:t>
            </a:r>
          </a:p>
          <a:p>
            <a:pPr algn="just">
              <a:lnSpc>
                <a:spcPct val="170000"/>
              </a:lnSpc>
            </a:pPr>
            <a:r>
              <a:rPr lang="en-US" altLang="en-US" dirty="0">
                <a:cs typeface="Arial" panose="020B0604020202020204" pitchFamily="34" charset="0"/>
              </a:rPr>
              <a:t>There is a never-ending demand to make electronic goods smaller, faster, cheaper, and more powerful.</a:t>
            </a:r>
          </a:p>
          <a:p>
            <a:pPr algn="just">
              <a:lnSpc>
                <a:spcPct val="170000"/>
              </a:lnSpc>
            </a:pPr>
            <a:r>
              <a:rPr lang="en-US" altLang="en-US" dirty="0"/>
              <a:t>Computers can store thousands of files electronically, saving time and office space. </a:t>
            </a:r>
          </a:p>
          <a:p>
            <a:pPr algn="just">
              <a:lnSpc>
                <a:spcPct val="170000"/>
              </a:lnSpc>
            </a:pPr>
            <a:r>
              <a:rPr lang="en-US" altLang="en-US" dirty="0"/>
              <a:t>The computer created a boom in nearly all business industries. </a:t>
            </a:r>
          </a:p>
          <a:p>
            <a:pPr algn="just">
              <a:lnSpc>
                <a:spcPct val="170000"/>
              </a:lnSpc>
            </a:pPr>
            <a:r>
              <a:rPr lang="en-US" altLang="en-US" b="1" dirty="0"/>
              <a:t>New Jobs</a:t>
            </a:r>
            <a:r>
              <a:rPr lang="en-US" alt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en-US" altLang="en-US" b="1" dirty="0">
                <a:solidFill>
                  <a:srgbClr val="AD253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dirty="0"/>
              <a:t>The Internet has created a demand for new jobs such as software writers, online writers, and Web page designers. </a:t>
            </a:r>
            <a:endParaRPr lang="en-US" altLang="en-US" b="1" dirty="0">
              <a:solidFill>
                <a:srgbClr val="AD253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778984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Virtual Business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982" y="1468582"/>
            <a:ext cx="11054255" cy="4348163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70000"/>
              </a:lnSpc>
            </a:pPr>
            <a:r>
              <a:rPr lang="en-US" altLang="en-US" dirty="0"/>
              <a:t>The ease of doing business online has created a boom in new businesses, or </a:t>
            </a:r>
            <a:r>
              <a:rPr lang="en-US" altLang="en-US" b="1" dirty="0"/>
              <a:t>start-ups</a:t>
            </a:r>
            <a:r>
              <a:rPr lang="en-US" altLang="en-US" dirty="0"/>
              <a:t>. </a:t>
            </a:r>
          </a:p>
          <a:p>
            <a:pPr algn="just">
              <a:lnSpc>
                <a:spcPct val="170000"/>
              </a:lnSpc>
            </a:pPr>
            <a:r>
              <a:rPr lang="en-US" altLang="en-US" dirty="0"/>
              <a:t>This type of business is called a </a:t>
            </a:r>
            <a:r>
              <a:rPr lang="en-US" altLang="en-US" b="1" i="1" dirty="0"/>
              <a:t>virtual business</a:t>
            </a:r>
            <a:r>
              <a:rPr lang="en-US" altLang="en-US" dirty="0"/>
              <a:t>.</a:t>
            </a:r>
          </a:p>
          <a:p>
            <a:pPr algn="just">
              <a:lnSpc>
                <a:spcPct val="170000"/>
              </a:lnSpc>
            </a:pPr>
            <a:r>
              <a:rPr lang="en-US" altLang="en-US" dirty="0"/>
              <a:t>Vocational schools, universities, colleges, and community centers offer technical training or degrees for people interested in expanding their technology skills.</a:t>
            </a:r>
          </a:p>
          <a:p>
            <a:pPr algn="just">
              <a:lnSpc>
                <a:spcPct val="170000"/>
              </a:lnSpc>
            </a:pPr>
            <a:r>
              <a:rPr lang="en-US" altLang="en-US" dirty="0"/>
              <a:t>Technology skills will make you very attractive to an employer.</a:t>
            </a:r>
          </a:p>
        </p:txBody>
      </p:sp>
    </p:spTree>
    <p:extLst>
      <p:ext uri="{BB962C8B-B14F-4D97-AF65-F5344CB8AC3E}">
        <p14:creationId xmlns:p14="http://schemas.microsoft.com/office/powerpoint/2010/main" val="304868034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E-commerce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US" dirty="0"/>
              <a:t>Electronic commerce, or </a:t>
            </a:r>
            <a:r>
              <a:rPr lang="en-US" altLang="en-US" b="1" dirty="0"/>
              <a:t>E-commerce</a:t>
            </a:r>
            <a:r>
              <a:rPr lang="en-US" altLang="en-US" dirty="0"/>
              <a:t>, has made it possible for businesses to directly reach customers anywhere in the world. </a:t>
            </a:r>
          </a:p>
          <a:p>
            <a:pPr>
              <a:lnSpc>
                <a:spcPct val="150000"/>
              </a:lnSpc>
            </a:pPr>
            <a:r>
              <a:rPr lang="en-US" altLang="en-US" b="1" dirty="0"/>
              <a:t>E-commerce </a:t>
            </a:r>
            <a:r>
              <a:rPr lang="en-US" altLang="en-US" dirty="0"/>
              <a:t>is a disadvantage to the consumer in four major ways:</a:t>
            </a:r>
          </a:p>
          <a:p>
            <a:pPr lvl="1">
              <a:buClr>
                <a:srgbClr val="AD253C"/>
              </a:buClr>
              <a:buFontTx/>
              <a:buChar char="•"/>
            </a:pPr>
            <a:r>
              <a:rPr lang="en-US" altLang="en-US" dirty="0"/>
              <a:t>Buying power (overspending).</a:t>
            </a:r>
          </a:p>
          <a:p>
            <a:pPr lvl="1">
              <a:buClr>
                <a:srgbClr val="AD253C"/>
              </a:buClr>
              <a:buFontTx/>
              <a:buChar char="•"/>
            </a:pPr>
            <a:r>
              <a:rPr lang="en-US" altLang="en-US" dirty="0"/>
              <a:t>Other charges (shipping).</a:t>
            </a:r>
          </a:p>
          <a:p>
            <a:pPr lvl="1">
              <a:buClr>
                <a:srgbClr val="AD253C"/>
              </a:buClr>
              <a:buFontTx/>
              <a:buChar char="•"/>
            </a:pPr>
            <a:r>
              <a:rPr lang="en-US" altLang="en-US" dirty="0"/>
              <a:t>Immediacy (waiting for product).</a:t>
            </a:r>
          </a:p>
          <a:p>
            <a:pPr lvl="1">
              <a:buClr>
                <a:srgbClr val="AD253C"/>
              </a:buClr>
              <a:buFontTx/>
              <a:buChar char="•"/>
            </a:pPr>
            <a:r>
              <a:rPr lang="en-US" altLang="en-US" dirty="0"/>
              <a:t>Relying on observation (not being able to see products directly).</a:t>
            </a:r>
          </a:p>
        </p:txBody>
      </p:sp>
    </p:spTree>
    <p:extLst>
      <p:ext uri="{BB962C8B-B14F-4D97-AF65-F5344CB8AC3E}">
        <p14:creationId xmlns:p14="http://schemas.microsoft.com/office/powerpoint/2010/main" val="31726503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1385455"/>
            <a:ext cx="7131339" cy="4348163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Applications: </a:t>
            </a:r>
            <a:r>
              <a:rPr lang="en-US" dirty="0"/>
              <a:t>Any program you run on your computer.</a:t>
            </a:r>
          </a:p>
          <a:p>
            <a:r>
              <a:rPr lang="en-US" dirty="0"/>
              <a:t>Programs are comprised of millions of instructions.</a:t>
            </a:r>
          </a:p>
          <a:p>
            <a:r>
              <a:rPr lang="en-US" b="1" dirty="0"/>
              <a:t>The Operating System: </a:t>
            </a:r>
            <a:r>
              <a:rPr lang="en-US" dirty="0"/>
              <a:t>Starts running when the computer boots up. Manager/supervisor Can run multiple programs at once .</a:t>
            </a:r>
          </a:p>
          <a:p>
            <a:endParaRPr lang="en-US" dirty="0"/>
          </a:p>
        </p:txBody>
      </p:sp>
      <p:pic>
        <p:nvPicPr>
          <p:cNvPr id="5" name="Picture 2" descr="Abstra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9539" y="1690688"/>
            <a:ext cx="3057525" cy="437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2306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Review: History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964" y="1274618"/>
            <a:ext cx="11263745" cy="4902345"/>
          </a:xfrm>
        </p:spPr>
        <p:txBody>
          <a:bodyPr/>
          <a:lstStyle/>
          <a:p>
            <a:r>
              <a:rPr lang="en-US" dirty="0"/>
              <a:t>History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415676"/>
              </p:ext>
            </p:extLst>
          </p:nvPr>
        </p:nvGraphicFramePr>
        <p:xfrm>
          <a:off x="694944" y="2008909"/>
          <a:ext cx="10399776" cy="40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8256">
                  <a:extLst>
                    <a:ext uri="{9D8B030D-6E8A-4147-A177-3AD203B41FA5}">
                      <a16:colId xmlns:a16="http://schemas.microsoft.com/office/drawing/2014/main" val="1228786330"/>
                    </a:ext>
                  </a:extLst>
                </a:gridCol>
                <a:gridCol w="3151632">
                  <a:extLst>
                    <a:ext uri="{9D8B030D-6E8A-4147-A177-3AD203B41FA5}">
                      <a16:colId xmlns:a16="http://schemas.microsoft.com/office/drawing/2014/main" val="2975917232"/>
                    </a:ext>
                  </a:extLst>
                </a:gridCol>
                <a:gridCol w="2212848">
                  <a:extLst>
                    <a:ext uri="{9D8B030D-6E8A-4147-A177-3AD203B41FA5}">
                      <a16:colId xmlns:a16="http://schemas.microsoft.com/office/drawing/2014/main" val="2640229578"/>
                    </a:ext>
                  </a:extLst>
                </a:gridCol>
                <a:gridCol w="2987040">
                  <a:extLst>
                    <a:ext uri="{9D8B030D-6E8A-4147-A177-3AD203B41FA5}">
                      <a16:colId xmlns:a16="http://schemas.microsoft.com/office/drawing/2014/main" val="2310607771"/>
                    </a:ext>
                  </a:extLst>
                </a:gridCol>
              </a:tblGrid>
              <a:tr h="424812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6494145"/>
                  </a:ext>
                </a:extLst>
              </a:tr>
              <a:tr h="68380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First Dot-com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Windows 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385566"/>
                  </a:ext>
                </a:extLst>
              </a:tr>
              <a:tr h="74322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Google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456206"/>
                  </a:ext>
                </a:extLst>
              </a:tr>
              <a:tr h="660981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Wi-Fi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billion users of</a:t>
                      </a:r>
                      <a:r>
                        <a:rPr lang="en-US" sz="2000" b="1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Facebook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300572"/>
                  </a:ext>
                </a:extLst>
              </a:tr>
              <a:tr h="77083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Facebook - Firefox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Apple Watch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6450878"/>
                  </a:ext>
                </a:extLst>
              </a:tr>
              <a:tr h="77083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YouTube - Android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Quantum Computer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62221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7059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Review: Generations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dirty="0"/>
              <a:t>Computers generations:</a:t>
            </a:r>
          </a:p>
          <a:p>
            <a:r>
              <a:rPr lang="en-US" altLang="en-US" b="1" dirty="0"/>
              <a:t>First</a:t>
            </a:r>
            <a:r>
              <a:rPr lang="en-US" altLang="en-US" dirty="0"/>
              <a:t>: vacuum tubes.</a:t>
            </a:r>
          </a:p>
          <a:p>
            <a:r>
              <a:rPr lang="en-US" altLang="en-US" b="1" dirty="0"/>
              <a:t>Second</a:t>
            </a:r>
            <a:r>
              <a:rPr lang="en-US" altLang="en-US" dirty="0"/>
              <a:t>: transistors.</a:t>
            </a:r>
          </a:p>
          <a:p>
            <a:r>
              <a:rPr lang="en-US" altLang="en-US" b="1" dirty="0"/>
              <a:t>Third</a:t>
            </a:r>
            <a:r>
              <a:rPr lang="en-US" altLang="en-US" dirty="0"/>
              <a:t>: ICs, Keyboards and monitors.</a:t>
            </a:r>
          </a:p>
          <a:p>
            <a:r>
              <a:rPr lang="en-US" altLang="en-US" b="1" dirty="0"/>
              <a:t>Fourth</a:t>
            </a:r>
            <a:r>
              <a:rPr lang="en-US" altLang="en-US" dirty="0"/>
              <a:t>: microprocessors, printers, mouse, magnetic disks, flash memory, and optical disks, wireless, Internet.</a:t>
            </a:r>
          </a:p>
          <a:p>
            <a:r>
              <a:rPr lang="en-US" altLang="en-US" b="1" dirty="0"/>
              <a:t>Fifth</a:t>
            </a:r>
            <a:r>
              <a:rPr lang="en-US" altLang="en-US" dirty="0"/>
              <a:t>: AI, voice and touch, optical computers.</a:t>
            </a:r>
          </a:p>
          <a:p>
            <a:endParaRPr lang="en-US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4627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Review: </a:t>
            </a:r>
            <a:r>
              <a:rPr lang="en-ZA" altLang="en-US" dirty="0"/>
              <a:t>Von Neumann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514" y="1385455"/>
            <a:ext cx="5036127" cy="4791507"/>
          </a:xfrm>
        </p:spPr>
        <p:txBody>
          <a:bodyPr/>
          <a:lstStyle/>
          <a:p>
            <a:r>
              <a:rPr lang="en-ZA" altLang="en-US" dirty="0"/>
              <a:t>Von Neumann Architecture</a:t>
            </a:r>
          </a:p>
          <a:p>
            <a:endParaRPr 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7746" y="2612592"/>
            <a:ext cx="3649662" cy="341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193873" y="3269673"/>
            <a:ext cx="5036127" cy="16326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altLang="en-US" dirty="0"/>
              <a:t>Most modern computers are Von Neumann machines.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90008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Review: Memory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altLang="en-US" dirty="0"/>
              <a:t>Random Access Memory (RAM).</a:t>
            </a:r>
          </a:p>
          <a:p>
            <a:r>
              <a:rPr lang="en-ZA" altLang="en-US" dirty="0"/>
              <a:t>Read-Only Memory (ROM).</a:t>
            </a:r>
          </a:p>
          <a:p>
            <a:r>
              <a:rPr lang="en-ZA" altLang="en-US" dirty="0"/>
              <a:t>Hard drive.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41710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Review: Types of computers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b="1" i="1" dirty="0"/>
              <a:t>Supercomputers</a:t>
            </a:r>
            <a:r>
              <a:rPr lang="en-US" dirty="0"/>
              <a:t>: (weather forecasting, designing aircraft).</a:t>
            </a:r>
          </a:p>
          <a:p>
            <a:pPr>
              <a:lnSpc>
                <a:spcPct val="150000"/>
              </a:lnSpc>
            </a:pPr>
            <a:r>
              <a:rPr lang="en-US" b="1" i="1" dirty="0"/>
              <a:t>Mainframes:</a:t>
            </a:r>
            <a:r>
              <a:rPr lang="en-US" dirty="0"/>
              <a:t> (banks, airlines, colleges).</a:t>
            </a:r>
          </a:p>
          <a:p>
            <a:pPr>
              <a:lnSpc>
                <a:spcPct val="150000"/>
              </a:lnSpc>
            </a:pPr>
            <a:r>
              <a:rPr lang="en-US" b="1" i="1" dirty="0"/>
              <a:t>Workstations</a:t>
            </a:r>
            <a:r>
              <a:rPr lang="en-US" dirty="0"/>
              <a:t>: </a:t>
            </a:r>
            <a:r>
              <a:rPr lang="en-US" altLang="en-US" dirty="0"/>
              <a:t>powerful personal computers (designing cars, drugs, movie special effects).</a:t>
            </a:r>
          </a:p>
          <a:p>
            <a:pPr>
              <a:lnSpc>
                <a:spcPct val="150000"/>
              </a:lnSpc>
            </a:pPr>
            <a:r>
              <a:rPr lang="en-US" b="1" i="1" dirty="0"/>
              <a:t>Microcomputers</a:t>
            </a:r>
            <a:r>
              <a:rPr lang="en-US" dirty="0"/>
              <a:t>: (</a:t>
            </a:r>
            <a:r>
              <a:rPr lang="en-US" altLang="en-US" dirty="0"/>
              <a:t>desktop, laptops, tablets, mobile).</a:t>
            </a:r>
          </a:p>
          <a:p>
            <a:pPr>
              <a:lnSpc>
                <a:spcPct val="150000"/>
              </a:lnSpc>
            </a:pPr>
            <a:r>
              <a:rPr lang="en-US" b="1" i="1" dirty="0"/>
              <a:t>Microcontrollers</a:t>
            </a:r>
            <a:r>
              <a:rPr lang="en-US" dirty="0"/>
              <a:t>: </a:t>
            </a:r>
            <a:r>
              <a:rPr lang="en-US" altLang="en-US" i="1" dirty="0"/>
              <a:t>embedded computers(</a:t>
            </a:r>
            <a:r>
              <a:rPr lang="en-US" altLang="en-US" dirty="0"/>
              <a:t>microwaves, air bag sensors, MP3 players, digital cameras, keyboards, car systems).</a:t>
            </a:r>
          </a:p>
          <a:p>
            <a:pPr>
              <a:lnSpc>
                <a:spcPct val="150000"/>
              </a:lnSpc>
            </a:pPr>
            <a:r>
              <a:rPr lang="en-US" b="1" i="1" dirty="0"/>
              <a:t>Servers</a:t>
            </a:r>
            <a:r>
              <a:rPr lang="en-US" dirty="0"/>
              <a:t>: central computer Hold data and programs for clients.</a:t>
            </a:r>
          </a:p>
        </p:txBody>
      </p:sp>
    </p:spTree>
    <p:extLst>
      <p:ext uri="{BB962C8B-B14F-4D97-AF65-F5344CB8AC3E}">
        <p14:creationId xmlns:p14="http://schemas.microsoft.com/office/powerpoint/2010/main" val="74571233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Review: </a:t>
            </a:r>
            <a:r>
              <a:rPr lang="en-US" altLang="en-US" b="1" dirty="0"/>
              <a:t>E-commerce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b="1" i="1" dirty="0"/>
              <a:t>Virtual Business</a:t>
            </a:r>
            <a:r>
              <a:rPr lang="en-US" altLang="en-US" dirty="0"/>
              <a:t>: doing business online.</a:t>
            </a:r>
          </a:p>
          <a:p>
            <a:pPr algn="just">
              <a:lnSpc>
                <a:spcPct val="150000"/>
              </a:lnSpc>
            </a:pPr>
            <a:r>
              <a:rPr lang="en-US" altLang="en-US" b="1" i="1" dirty="0"/>
              <a:t>E-commerce</a:t>
            </a:r>
            <a:r>
              <a:rPr lang="en-US" altLang="en-US" dirty="0"/>
              <a:t> disadvantage: overspending – shipping – Immediacy- observation.</a:t>
            </a:r>
          </a:p>
          <a:p>
            <a:pPr algn="just">
              <a:lnSpc>
                <a:spcPct val="150000"/>
              </a:lnSpc>
            </a:pPr>
            <a:r>
              <a:rPr lang="af-ZA" altLang="en-US" b="1" i="1" dirty="0"/>
              <a:t>Data </a:t>
            </a:r>
            <a:r>
              <a:rPr lang="af-ZA" altLang="en-US" dirty="0"/>
              <a:t>is raw facts </a:t>
            </a:r>
            <a:r>
              <a:rPr lang="af-ZA" altLang="en-US" b="1" i="1" dirty="0"/>
              <a:t>Information</a:t>
            </a:r>
            <a:r>
              <a:rPr lang="af-ZA" altLang="en-US" dirty="0"/>
              <a:t> is menaningful data.</a:t>
            </a:r>
          </a:p>
        </p:txBody>
      </p:sp>
    </p:spTree>
    <p:extLst>
      <p:ext uri="{BB962C8B-B14F-4D97-AF65-F5344CB8AC3E}">
        <p14:creationId xmlns:p14="http://schemas.microsoft.com/office/powerpoint/2010/main" val="384817905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4" name="Picture 10" descr="Understanding Computers_ Today and Tomorrow, Comprehensive ( PDFDrive )">
            <a:extLst>
              <a:ext uri="{FF2B5EF4-FFF2-40B4-BE49-F238E27FC236}">
                <a16:creationId xmlns:a16="http://schemas.microsoft.com/office/drawing/2014/main" id="{9ED18198-72BB-4740-BCEE-854833A86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1687" y="0"/>
            <a:ext cx="5278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384014"/>
      </p:ext>
    </p:extLst>
  </p:cSld>
  <p:clrMapOvr>
    <a:masterClrMapping/>
  </p:clrMapOvr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1F6A86-F140-4CBF-845E-07E17545559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DE4F42-18F7-42F7-9E8C-412AAFB8422F}">
  <ds:schemaRefs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d13aca44-ef33-4cf4-9980-7f0b00e6eeb9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B5D618E-7E53-4098-A147-C54CE2198C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4867</TotalTime>
  <Words>2682</Words>
  <Application>Microsoft Office PowerPoint</Application>
  <PresentationFormat>Widescreen</PresentationFormat>
  <Paragraphs>312</Paragraphs>
  <Slides>59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59</vt:i4>
      </vt:variant>
    </vt:vector>
  </HeadingPairs>
  <TitlesOfParts>
    <vt:vector size="66" baseType="lpstr">
      <vt:lpstr>Arial</vt:lpstr>
      <vt:lpstr>Calibri</vt:lpstr>
      <vt:lpstr>Times New Roman</vt:lpstr>
      <vt:lpstr>Wingdings</vt:lpstr>
      <vt:lpstr>4_Office Theme</vt:lpstr>
      <vt:lpstr>3_Office Theme</vt:lpstr>
      <vt:lpstr>Office Theme</vt:lpstr>
      <vt:lpstr>PowerPoint Presentation</vt:lpstr>
      <vt:lpstr>Learning Objectives</vt:lpstr>
      <vt:lpstr>Learning Objectives</vt:lpstr>
      <vt:lpstr>IT</vt:lpstr>
      <vt:lpstr>What Is a Computer and What Does It Do?</vt:lpstr>
      <vt:lpstr>Introduction to Computers</vt:lpstr>
      <vt:lpstr>Applications</vt:lpstr>
      <vt:lpstr>Pros and cons</vt:lpstr>
      <vt:lpstr>Introduction to Code: How Computers Work</vt:lpstr>
      <vt:lpstr>Programming Languages</vt:lpstr>
      <vt:lpstr>The Operating System</vt:lpstr>
      <vt:lpstr>History of Computer</vt:lpstr>
      <vt:lpstr>History of Computer</vt:lpstr>
      <vt:lpstr>History of Computing</vt:lpstr>
      <vt:lpstr>History of Computer</vt:lpstr>
      <vt:lpstr>History of Computer</vt:lpstr>
      <vt:lpstr>History of Computer</vt:lpstr>
      <vt:lpstr>History of Computer</vt:lpstr>
      <vt:lpstr>History of Computer</vt:lpstr>
      <vt:lpstr>Computers Then and Now</vt:lpstr>
      <vt:lpstr>Computers Then and Now</vt:lpstr>
      <vt:lpstr>Computers Then and Now</vt:lpstr>
      <vt:lpstr>Hardware</vt:lpstr>
      <vt:lpstr>Software</vt:lpstr>
      <vt:lpstr>The Von Neumann Architecture</vt:lpstr>
      <vt:lpstr>Parts of a Modern Computer 1/2</vt:lpstr>
      <vt:lpstr>Parts of a Modern Computer 2/2</vt:lpstr>
      <vt:lpstr>Parts of a Modern Computer 2/2</vt:lpstr>
      <vt:lpstr>Data vs. Information</vt:lpstr>
      <vt:lpstr>How The Computer Works</vt:lpstr>
      <vt:lpstr>Types of computers: Supercomputers</vt:lpstr>
      <vt:lpstr>Types of computers: Supercomputers</vt:lpstr>
      <vt:lpstr>Types of computers: Mainframes</vt:lpstr>
      <vt:lpstr>Types of computers: Workstations</vt:lpstr>
      <vt:lpstr>Types of computers: Workstations</vt:lpstr>
      <vt:lpstr>Microcomputers</vt:lpstr>
      <vt:lpstr>Types of computers: Microcontrollers</vt:lpstr>
      <vt:lpstr>Types of computers: Microcontrollers</vt:lpstr>
      <vt:lpstr>Types of computers: Servers</vt:lpstr>
      <vt:lpstr>Computer Networks and the Internet</vt:lpstr>
      <vt:lpstr>Computer Networks and the Internet</vt:lpstr>
      <vt:lpstr>What Are the Internet and the  World Wide Web?</vt:lpstr>
      <vt:lpstr>Accessing a Network or the Internet</vt:lpstr>
      <vt:lpstr>IP Addresses and Domain Names</vt:lpstr>
      <vt:lpstr>Uniform Resource Locators (URLs)</vt:lpstr>
      <vt:lpstr>Uniform Resource Locators (URLs)</vt:lpstr>
      <vt:lpstr>Why It’s Important</vt:lpstr>
      <vt:lpstr>Technology in the Past </vt:lpstr>
      <vt:lpstr>Modern Technology </vt:lpstr>
      <vt:lpstr>Virtual Business </vt:lpstr>
      <vt:lpstr>E-commerce</vt:lpstr>
      <vt:lpstr>Review </vt:lpstr>
      <vt:lpstr>Review: History </vt:lpstr>
      <vt:lpstr>Review: Generations</vt:lpstr>
      <vt:lpstr>Review: Von Neumann Architecture</vt:lpstr>
      <vt:lpstr>Review: Memory</vt:lpstr>
      <vt:lpstr>Review: Types of computers </vt:lpstr>
      <vt:lpstr>Review: E-commerce 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Ramy Elbadry</cp:lastModifiedBy>
  <cp:revision>165</cp:revision>
  <dcterms:created xsi:type="dcterms:W3CDTF">2021-06-09T17:43:05Z</dcterms:created>
  <dcterms:modified xsi:type="dcterms:W3CDTF">2025-10-10T20:42:00Z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