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73"/>
  </p:notesMasterIdLst>
  <p:sldIdLst>
    <p:sldId id="355" r:id="rId6"/>
    <p:sldId id="356" r:id="rId7"/>
    <p:sldId id="444" r:id="rId8"/>
    <p:sldId id="532" r:id="rId9"/>
    <p:sldId id="533" r:id="rId10"/>
    <p:sldId id="534" r:id="rId11"/>
    <p:sldId id="280" r:id="rId12"/>
    <p:sldId id="442" r:id="rId13"/>
    <p:sldId id="535" r:id="rId14"/>
    <p:sldId id="536" r:id="rId15"/>
    <p:sldId id="537" r:id="rId16"/>
    <p:sldId id="545" r:id="rId17"/>
    <p:sldId id="598" r:id="rId18"/>
    <p:sldId id="538" r:id="rId19"/>
    <p:sldId id="539" r:id="rId20"/>
    <p:sldId id="597" r:id="rId21"/>
    <p:sldId id="540" r:id="rId22"/>
    <p:sldId id="589" r:id="rId23"/>
    <p:sldId id="544" r:id="rId24"/>
    <p:sldId id="546" r:id="rId25"/>
    <p:sldId id="590" r:id="rId26"/>
    <p:sldId id="548" r:id="rId27"/>
    <p:sldId id="549" r:id="rId28"/>
    <p:sldId id="581" r:id="rId29"/>
    <p:sldId id="582" r:id="rId30"/>
    <p:sldId id="583" r:id="rId31"/>
    <p:sldId id="584" r:id="rId32"/>
    <p:sldId id="585" r:id="rId33"/>
    <p:sldId id="586" r:id="rId34"/>
    <p:sldId id="587" r:id="rId35"/>
    <p:sldId id="588" r:id="rId36"/>
    <p:sldId id="550" r:id="rId37"/>
    <p:sldId id="551" r:id="rId38"/>
    <p:sldId id="591" r:id="rId39"/>
    <p:sldId id="595" r:id="rId40"/>
    <p:sldId id="553" r:id="rId41"/>
    <p:sldId id="596" r:id="rId42"/>
    <p:sldId id="554" r:id="rId43"/>
    <p:sldId id="555" r:id="rId44"/>
    <p:sldId id="556" r:id="rId45"/>
    <p:sldId id="557" r:id="rId46"/>
    <p:sldId id="558" r:id="rId47"/>
    <p:sldId id="592" r:id="rId48"/>
    <p:sldId id="559" r:id="rId49"/>
    <p:sldId id="560" r:id="rId50"/>
    <p:sldId id="561" r:id="rId51"/>
    <p:sldId id="593" r:id="rId52"/>
    <p:sldId id="563" r:id="rId53"/>
    <p:sldId id="562" r:id="rId54"/>
    <p:sldId id="564" r:id="rId55"/>
    <p:sldId id="565" r:id="rId56"/>
    <p:sldId id="566" r:id="rId57"/>
    <p:sldId id="594" r:id="rId58"/>
    <p:sldId id="567" r:id="rId59"/>
    <p:sldId id="568" r:id="rId60"/>
    <p:sldId id="569" r:id="rId61"/>
    <p:sldId id="574" r:id="rId62"/>
    <p:sldId id="531" r:id="rId63"/>
    <p:sldId id="570" r:id="rId64"/>
    <p:sldId id="575" r:id="rId65"/>
    <p:sldId id="576" r:id="rId66"/>
    <p:sldId id="572" r:id="rId67"/>
    <p:sldId id="577" r:id="rId68"/>
    <p:sldId id="578" r:id="rId69"/>
    <p:sldId id="579" r:id="rId70"/>
    <p:sldId id="580" r:id="rId71"/>
    <p:sldId id="276"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DCE5"/>
    <a:srgbClr val="D9ECFA"/>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368" autoAdjust="0"/>
    <p:restoredTop sz="94291" autoAdjust="0"/>
  </p:normalViewPr>
  <p:slideViewPr>
    <p:cSldViewPr snapToGrid="0">
      <p:cViewPr varScale="1">
        <p:scale>
          <a:sx n="90" d="100"/>
          <a:sy n="90" d="100"/>
        </p:scale>
        <p:origin x="86" y="58"/>
      </p:cViewPr>
      <p:guideLst/>
    </p:cSldViewPr>
  </p:slideViewPr>
  <p:outlineViewPr>
    <p:cViewPr>
      <p:scale>
        <a:sx n="33" d="100"/>
        <a:sy n="33" d="100"/>
      </p:scale>
      <p:origin x="0" y="-15186"/>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theme" Target="theme/theme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customXml" Target="../customXml/item2.xml"/><Relationship Id="rId29"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2025-08-08</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dirty="0"/>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a:t>
            </a:fld>
            <a:endParaRPr lang="en-US" dirty="0"/>
          </a:p>
        </p:txBody>
      </p:sp>
    </p:spTree>
    <p:extLst>
      <p:ext uri="{BB962C8B-B14F-4D97-AF65-F5344CB8AC3E}">
        <p14:creationId xmlns:p14="http://schemas.microsoft.com/office/powerpoint/2010/main" val="352987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a:t>
            </a:fld>
            <a:endParaRPr lang="en-US" dirty="0"/>
          </a:p>
        </p:txBody>
      </p:sp>
    </p:spTree>
    <p:extLst>
      <p:ext uri="{BB962C8B-B14F-4D97-AF65-F5344CB8AC3E}">
        <p14:creationId xmlns:p14="http://schemas.microsoft.com/office/powerpoint/2010/main" val="7988560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a:t>
            </a:fld>
            <a:endParaRPr lang="en-US" dirty="0"/>
          </a:p>
        </p:txBody>
      </p:sp>
    </p:spTree>
    <p:extLst>
      <p:ext uri="{BB962C8B-B14F-4D97-AF65-F5344CB8AC3E}">
        <p14:creationId xmlns:p14="http://schemas.microsoft.com/office/powerpoint/2010/main" val="18644712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5</a:t>
            </a:fld>
            <a:endParaRPr lang="en-US" dirty="0"/>
          </a:p>
        </p:txBody>
      </p:sp>
    </p:spTree>
    <p:extLst>
      <p:ext uri="{BB962C8B-B14F-4D97-AF65-F5344CB8AC3E}">
        <p14:creationId xmlns:p14="http://schemas.microsoft.com/office/powerpoint/2010/main" val="1638973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6</a:t>
            </a:fld>
            <a:endParaRPr lang="en-US" dirty="0"/>
          </a:p>
        </p:txBody>
      </p:sp>
    </p:spTree>
    <p:extLst>
      <p:ext uri="{BB962C8B-B14F-4D97-AF65-F5344CB8AC3E}">
        <p14:creationId xmlns:p14="http://schemas.microsoft.com/office/powerpoint/2010/main" val="3370015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7</a:t>
            </a:fld>
            <a:endParaRPr lang="en-US" dirty="0"/>
          </a:p>
        </p:txBody>
      </p:sp>
    </p:spTree>
    <p:extLst>
      <p:ext uri="{BB962C8B-B14F-4D97-AF65-F5344CB8AC3E}">
        <p14:creationId xmlns:p14="http://schemas.microsoft.com/office/powerpoint/2010/main" val="6644026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Tom runs a one-man business which revolves around him building wooden swords that he sells at ten bucks each </a:t>
            </a:r>
          </a:p>
          <a:p>
            <a:r>
              <a:rPr lang="en-US" sz="1200" b="1" i="0" kern="1200" dirty="0">
                <a:solidFill>
                  <a:schemeClr val="tx1"/>
                </a:solidFill>
                <a:effectLst/>
                <a:latin typeface="+mn-lt"/>
                <a:ea typeface="+mn-ea"/>
                <a:cs typeface="+mn-cs"/>
              </a:rPr>
              <a:t>last year he sold ten thousand swords generating a grand total of $100,000 </a:t>
            </a:r>
          </a:p>
          <a:p>
            <a:r>
              <a:rPr lang="en-US" sz="1200" b="1" i="0" kern="1200" dirty="0">
                <a:solidFill>
                  <a:schemeClr val="tx1"/>
                </a:solidFill>
                <a:effectLst/>
                <a:latin typeface="+mn-lt"/>
                <a:ea typeface="+mn-ea"/>
                <a:cs typeface="+mn-cs"/>
              </a:rPr>
              <a:t>we call this amount his revenue </a:t>
            </a:r>
          </a:p>
          <a:p>
            <a:r>
              <a:rPr lang="en-US" sz="1200" b="1" i="0" kern="1200" dirty="0">
                <a:solidFill>
                  <a:schemeClr val="tx1"/>
                </a:solidFill>
                <a:effectLst/>
                <a:latin typeface="+mn-lt"/>
                <a:ea typeface="+mn-ea"/>
                <a:cs typeface="+mn-cs"/>
              </a:rPr>
              <a:t>unfortunately for him he doesn't just keep the entire amount </a:t>
            </a:r>
          </a:p>
          <a:p>
            <a:r>
              <a:rPr lang="en-US" sz="1200" b="1" i="0" kern="1200" dirty="0">
                <a:solidFill>
                  <a:schemeClr val="tx1"/>
                </a:solidFill>
                <a:effectLst/>
                <a:latin typeface="+mn-lt"/>
                <a:ea typeface="+mn-ea"/>
                <a:cs typeface="+mn-cs"/>
              </a:rPr>
              <a:t>first of all there are direct costs involved in making the swords these are called cogs as in cost of goods sold </a:t>
            </a:r>
          </a:p>
          <a:p>
            <a:r>
              <a:rPr lang="en-US" sz="1200" b="1" i="0" kern="1200" dirty="0">
                <a:solidFill>
                  <a:schemeClr val="tx1"/>
                </a:solidFill>
                <a:effectLst/>
                <a:latin typeface="+mn-lt"/>
                <a:ea typeface="+mn-ea"/>
                <a:cs typeface="+mn-cs"/>
              </a:rPr>
              <a:t>in his case we'll say they amount to $4 per sword that he spends on materials </a:t>
            </a:r>
          </a:p>
          <a:p>
            <a:r>
              <a:rPr lang="en-US" sz="1200" b="1" i="0" kern="1200" dirty="0">
                <a:solidFill>
                  <a:schemeClr val="tx1"/>
                </a:solidFill>
                <a:effectLst/>
                <a:latin typeface="+mn-lt"/>
                <a:ea typeface="+mn-ea"/>
                <a:cs typeface="+mn-cs"/>
              </a:rPr>
              <a:t>if he had employees there would be direct labor cost as well </a:t>
            </a:r>
          </a:p>
          <a:p>
            <a:r>
              <a:rPr lang="en-US" sz="1200" b="1" i="0" kern="1200" dirty="0">
                <a:solidFill>
                  <a:schemeClr val="tx1"/>
                </a:solidFill>
                <a:effectLst/>
                <a:latin typeface="+mn-lt"/>
                <a:ea typeface="+mn-ea"/>
                <a:cs typeface="+mn-cs"/>
              </a:rPr>
              <a:t>after subtracting the $40,000 cost of goods sold from the $100,000 revenue we are left with a so-called $60,000 gross income </a:t>
            </a:r>
          </a:p>
          <a:p>
            <a:r>
              <a:rPr lang="en-US" sz="1200" b="1" i="0" kern="1200" dirty="0">
                <a:solidFill>
                  <a:schemeClr val="tx1"/>
                </a:solidFill>
                <a:effectLst/>
                <a:latin typeface="+mn-lt"/>
                <a:ea typeface="+mn-ea"/>
                <a:cs typeface="+mn-cs"/>
              </a:rPr>
              <a:t>also referred to as gross profit or gross earnings </a:t>
            </a:r>
          </a:p>
          <a:p>
            <a:r>
              <a:rPr lang="en-US" sz="1200" b="1" i="0" kern="1200" dirty="0">
                <a:solidFill>
                  <a:schemeClr val="tx1"/>
                </a:solidFill>
                <a:effectLst/>
                <a:latin typeface="+mn-lt"/>
                <a:ea typeface="+mn-ea"/>
                <a:cs typeface="+mn-cs"/>
              </a:rPr>
              <a:t>once again however he doesn't keep this amount either because there are more than just direct costs involved </a:t>
            </a:r>
          </a:p>
          <a:p>
            <a:r>
              <a:rPr lang="en-US" sz="1200" b="1" i="0" kern="1200" dirty="0">
                <a:solidFill>
                  <a:schemeClr val="tx1"/>
                </a:solidFill>
                <a:effectLst/>
                <a:latin typeface="+mn-lt"/>
                <a:ea typeface="+mn-ea"/>
                <a:cs typeface="+mn-cs"/>
              </a:rPr>
              <a:t>Tom's business also has expenses such as rent and taxes need to be paid </a:t>
            </a:r>
          </a:p>
          <a:p>
            <a:r>
              <a:rPr lang="en-US" sz="1200" b="1" i="0" kern="1200" dirty="0">
                <a:solidFill>
                  <a:schemeClr val="tx1"/>
                </a:solidFill>
                <a:effectLst/>
                <a:latin typeface="+mn-lt"/>
                <a:ea typeface="+mn-ea"/>
                <a:cs typeface="+mn-cs"/>
              </a:rPr>
              <a:t>let's say his expenses including rent amount to 25 thousand dollars yearly whereas taxes amounted to $20,000 per year </a:t>
            </a:r>
          </a:p>
          <a:p>
            <a:r>
              <a:rPr lang="en-US" sz="1200" b="1" i="0" kern="1200" dirty="0">
                <a:solidFill>
                  <a:schemeClr val="tx1"/>
                </a:solidFill>
                <a:effectLst/>
                <a:latin typeface="+mn-lt"/>
                <a:ea typeface="+mn-ea"/>
                <a:cs typeface="+mn-cs"/>
              </a:rPr>
              <a:t>after subtracting the $25,000 expenses and $20,000 for taxes we are only left with $15,000 called the net income net profit or net earnings </a:t>
            </a:r>
          </a:p>
          <a:p>
            <a:r>
              <a:rPr lang="en-US" sz="1200" b="1" i="0" kern="1200" dirty="0">
                <a:solidFill>
                  <a:schemeClr val="tx1"/>
                </a:solidFill>
                <a:effectLst/>
                <a:latin typeface="+mn-lt"/>
                <a:ea typeface="+mn-ea"/>
                <a:cs typeface="+mn-cs"/>
              </a:rPr>
              <a:t>since this amount is usually found on the last line of the income statement of a company it's also referred to as the bottom line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13</a:t>
            </a:fld>
            <a:endParaRPr lang="en-US" dirty="0"/>
          </a:p>
        </p:txBody>
      </p:sp>
    </p:spTree>
    <p:extLst>
      <p:ext uri="{BB962C8B-B14F-4D97-AF65-F5344CB8AC3E}">
        <p14:creationId xmlns:p14="http://schemas.microsoft.com/office/powerpoint/2010/main" val="29370491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the operating margin is a measurement of the proportion of a company's revenue that is left after paying for variable cost of production </a:t>
            </a:r>
          </a:p>
          <a:p>
            <a:r>
              <a:rPr lang="en-US" sz="1200" b="1" i="0" kern="1200" dirty="0">
                <a:solidFill>
                  <a:schemeClr val="tx1"/>
                </a:solidFill>
                <a:effectLst/>
                <a:latin typeface="+mn-lt"/>
                <a:ea typeface="+mn-ea"/>
                <a:cs typeface="+mn-cs"/>
              </a:rPr>
              <a:t>these costs can include wages raw materials or anything else that is not a fixed cost </a:t>
            </a:r>
          </a:p>
          <a:p>
            <a:r>
              <a:rPr lang="en-US" sz="1200" b="1" i="0" kern="1200" dirty="0">
                <a:solidFill>
                  <a:schemeClr val="tx1"/>
                </a:solidFill>
                <a:effectLst/>
                <a:latin typeface="+mn-lt"/>
                <a:ea typeface="+mn-ea"/>
                <a:cs typeface="+mn-cs"/>
              </a:rPr>
              <a:t>a healthy operating margin is needed in order for a company to be able to pay for its fixed costs such as interest on debt</a:t>
            </a:r>
          </a:p>
          <a:p>
            <a:r>
              <a:rPr lang="en-US" sz="1200" b="1" i="0" kern="1200" dirty="0">
                <a:solidFill>
                  <a:schemeClr val="tx1"/>
                </a:solidFill>
                <a:effectLst/>
                <a:latin typeface="+mn-lt"/>
                <a:ea typeface="+mn-ea"/>
                <a:cs typeface="+mn-cs"/>
              </a:rPr>
              <a:t>to calculate a company's operating margin take their operating income and divide it by net sales </a:t>
            </a:r>
          </a:p>
          <a:p>
            <a:r>
              <a:rPr lang="en-US" sz="1200" b="1" i="0" kern="1200" dirty="0">
                <a:solidFill>
                  <a:schemeClr val="tx1"/>
                </a:solidFill>
                <a:effectLst/>
                <a:latin typeface="+mn-lt"/>
                <a:ea typeface="+mn-ea"/>
                <a:cs typeface="+mn-cs"/>
              </a:rPr>
              <a:t>operating income is the amount of profit left after taking out operating expenses such as cost of goods sold or wages and depreciation </a:t>
            </a:r>
          </a:p>
          <a:p>
            <a:r>
              <a:rPr lang="en-US" sz="1200" b="1" i="0" kern="1200" dirty="0">
                <a:solidFill>
                  <a:schemeClr val="tx1"/>
                </a:solidFill>
                <a:effectLst/>
                <a:latin typeface="+mn-lt"/>
                <a:ea typeface="+mn-ea"/>
                <a:cs typeface="+mn-cs"/>
              </a:rPr>
              <a:t>these are earnings before interest and taxes </a:t>
            </a:r>
          </a:p>
          <a:p>
            <a:r>
              <a:rPr lang="en-US" sz="1200" b="1" i="0" kern="1200" dirty="0">
                <a:solidFill>
                  <a:schemeClr val="tx1"/>
                </a:solidFill>
                <a:effectLst/>
                <a:latin typeface="+mn-lt"/>
                <a:ea typeface="+mn-ea"/>
                <a:cs typeface="+mn-cs"/>
              </a:rPr>
              <a:t>net sales is the amount of sales generated by a company after any returns are deducted as well as allowances made for damaged or missing goods and any discounts </a:t>
            </a:r>
          </a:p>
          <a:p>
            <a:r>
              <a:rPr lang="en-US" sz="1200" b="1" i="0" kern="1200" dirty="0">
                <a:solidFill>
                  <a:schemeClr val="tx1"/>
                </a:solidFill>
                <a:effectLst/>
                <a:latin typeface="+mn-lt"/>
                <a:ea typeface="+mn-ea"/>
                <a:cs typeface="+mn-cs"/>
              </a:rPr>
              <a:t>dividing operating income by net sales provides a snapshot of how much a company is making on each dollar of sales </a:t>
            </a:r>
          </a:p>
          <a:p>
            <a:r>
              <a:rPr lang="en-US" sz="1200" b="1" i="0" kern="1200" dirty="0">
                <a:solidFill>
                  <a:schemeClr val="tx1"/>
                </a:solidFill>
                <a:effectLst/>
                <a:latin typeface="+mn-lt"/>
                <a:ea typeface="+mn-ea"/>
                <a:cs typeface="+mn-cs"/>
              </a:rPr>
              <a:t>if a company's operating margin is increasing its earning more per dollar of sales</a:t>
            </a:r>
          </a:p>
          <a:p>
            <a:r>
              <a:rPr lang="en-US" sz="1200" b="1" i="0" kern="1200" dirty="0">
                <a:solidFill>
                  <a:schemeClr val="tx1"/>
                </a:solidFill>
                <a:effectLst/>
                <a:latin typeface="+mn-lt"/>
                <a:ea typeface="+mn-ea"/>
                <a:cs typeface="+mn-cs"/>
              </a:rPr>
              <a:t>the higher the margin the better </a:t>
            </a:r>
          </a:p>
          <a:p>
            <a:r>
              <a:rPr lang="en-US" sz="1200" b="1" i="0" kern="1200" dirty="0">
                <a:solidFill>
                  <a:schemeClr val="tx1"/>
                </a:solidFill>
                <a:effectLst/>
                <a:latin typeface="+mn-lt"/>
                <a:ea typeface="+mn-ea"/>
                <a:cs typeface="+mn-cs"/>
              </a:rPr>
              <a:t>it is important to note that as is the case with most business measurements a company's operating margin should be compared with that of other businesses within the same industry</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16</a:t>
            </a:fld>
            <a:endParaRPr lang="en-US" dirty="0"/>
          </a:p>
        </p:txBody>
      </p:sp>
    </p:spTree>
    <p:extLst>
      <p:ext uri="{BB962C8B-B14F-4D97-AF65-F5344CB8AC3E}">
        <p14:creationId xmlns:p14="http://schemas.microsoft.com/office/powerpoint/2010/main" val="4123215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17</a:t>
            </a:fld>
            <a:endParaRPr lang="en-US" dirty="0"/>
          </a:p>
        </p:txBody>
      </p:sp>
    </p:spTree>
    <p:extLst>
      <p:ext uri="{BB962C8B-B14F-4D97-AF65-F5344CB8AC3E}">
        <p14:creationId xmlns:p14="http://schemas.microsoft.com/office/powerpoint/2010/main" val="491282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financial services industry is ripe for innovation well we have seen advances such as ATMs in the 60s debit cards in the 70s and online banking in the late 90s </a:t>
            </a:r>
          </a:p>
          <a:p>
            <a:r>
              <a:rPr lang="en-US" dirty="0"/>
              <a:t>financial services have yet to experience a fundamental transformation </a:t>
            </a:r>
          </a:p>
          <a:p>
            <a:r>
              <a:rPr lang="en-US" dirty="0"/>
              <a:t>in fact in today's increasingly digital world financial services one of the largest markets of the economy remains mostly offline </a:t>
            </a:r>
          </a:p>
          <a:p>
            <a:r>
              <a:rPr lang="en-US" dirty="0"/>
              <a:t>enter FinTech </a:t>
            </a:r>
          </a:p>
          <a:p>
            <a:r>
              <a:rPr lang="en-US" dirty="0"/>
              <a:t>FinTech refers to the innovative technologies making financial services more efficient personal and secure </a:t>
            </a:r>
          </a:p>
          <a:p>
            <a:r>
              <a:rPr lang="en-US" dirty="0"/>
              <a:t>here's what's advancing FinTech forward </a:t>
            </a:r>
          </a:p>
          <a:p>
            <a:r>
              <a:rPr lang="en-US" dirty="0"/>
              <a:t>mobile technology </a:t>
            </a:r>
          </a:p>
          <a:p>
            <a:r>
              <a:rPr lang="en-US" dirty="0"/>
              <a:t>it not only connects our world and offers easy payments on the go but it has the power to provide almost 3 billion unbanked people affordable access to financial services helping to overcome poverty reduce income disparity and increase economic growth </a:t>
            </a:r>
          </a:p>
          <a:p>
            <a:r>
              <a:rPr lang="en-US" dirty="0"/>
              <a:t>big data </a:t>
            </a:r>
          </a:p>
          <a:p>
            <a:r>
              <a:rPr lang="en-US" dirty="0"/>
              <a:t>the rise of mobile devices has led to a massive increase in data allowing companies to better understand and assess their customers needs and offer completely new and personalized services </a:t>
            </a:r>
          </a:p>
          <a:p>
            <a:r>
              <a:rPr lang="en-US" dirty="0"/>
              <a:t>machine learning</a:t>
            </a:r>
          </a:p>
          <a:p>
            <a:r>
              <a:rPr lang="en-US" dirty="0"/>
              <a:t>machine learning algorithms allow companies to transform big data this raw information into instant risk assessments decisions and product customizations</a:t>
            </a:r>
          </a:p>
          <a:p>
            <a:r>
              <a:rPr lang="en-US" dirty="0"/>
              <a:t>Blockchain</a:t>
            </a:r>
          </a:p>
          <a:p>
            <a:r>
              <a:rPr lang="en-US" dirty="0"/>
              <a:t>just like the internet distributed information and made it widely accessible blockchain technology is doing the same for value it manages and secures trades ownership and Trust while eliminating the middlemen </a:t>
            </a:r>
          </a:p>
          <a:p>
            <a:r>
              <a:rPr lang="en-US" dirty="0"/>
              <a:t>so how will FinTech affect your life </a:t>
            </a:r>
          </a:p>
          <a:p>
            <a:r>
              <a:rPr lang="en-US" dirty="0"/>
              <a:t>well say you want to start a business you can now obtain a business loan without getting out of bed </a:t>
            </a:r>
          </a:p>
          <a:p>
            <a:r>
              <a:rPr lang="en-US" dirty="0"/>
              <a:t>through blockchain technology your business idea can be managed using smart contracts making agreements distributions partnerships and production processes easier more reliable and secure </a:t>
            </a:r>
          </a:p>
          <a:p>
            <a:r>
              <a:rPr lang="en-US" dirty="0"/>
              <a:t>once your business is up and running a simple scan of an eye or fingerprint will </a:t>
            </a:r>
            <a:r>
              <a:rPr lang="en-US" dirty="0" err="1"/>
              <a:t>authinticate</a:t>
            </a:r>
            <a:r>
              <a:rPr lang="en-US" dirty="0"/>
              <a:t> mobile payments in your store and from customers around the globe </a:t>
            </a:r>
          </a:p>
          <a:p>
            <a:r>
              <a:rPr lang="en-US" dirty="0"/>
              <a:t>after each purchase the data you receive will be analyzed to help grow your business further and when not at work but out with friends splitting the bill becomes easy in payment fund </a:t>
            </a:r>
          </a:p>
          <a:p>
            <a:r>
              <a:rPr lang="en-US" dirty="0"/>
              <a:t>finally after a long day you can effortlessly check your investment portfolio and automated retirement accounts ensuring that you meet your financial goals </a:t>
            </a:r>
          </a:p>
          <a:p>
            <a:r>
              <a:rPr lang="en-US" dirty="0"/>
              <a:t>the financial transformation is here thin tech puts people in control of their lives empowers them to make better financial decisions and fosters economic growth</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35</a:t>
            </a:fld>
            <a:endParaRPr lang="en-US" dirty="0"/>
          </a:p>
        </p:txBody>
      </p:sp>
    </p:spTree>
    <p:extLst>
      <p:ext uri="{BB962C8B-B14F-4D97-AF65-F5344CB8AC3E}">
        <p14:creationId xmlns:p14="http://schemas.microsoft.com/office/powerpoint/2010/main" val="28809768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the banking and financial services sector is undergoing a radical shift and giving way to a new age of banking services </a:t>
            </a:r>
          </a:p>
          <a:p>
            <a:r>
              <a:rPr lang="en-US" sz="1200" b="0" i="0" kern="1200" dirty="0">
                <a:solidFill>
                  <a:schemeClr val="tx1"/>
                </a:solidFill>
                <a:effectLst/>
                <a:latin typeface="+mn-lt"/>
                <a:ea typeface="+mn-ea"/>
                <a:cs typeface="+mn-cs"/>
              </a:rPr>
              <a:t>neo banks are millennials new way of banking </a:t>
            </a:r>
          </a:p>
          <a:p>
            <a:r>
              <a:rPr lang="en-US" sz="1200" b="0" i="0" kern="1200" dirty="0">
                <a:solidFill>
                  <a:schemeClr val="tx1"/>
                </a:solidFill>
                <a:effectLst/>
                <a:latin typeface="+mn-lt"/>
                <a:ea typeface="+mn-ea"/>
                <a:cs typeface="+mn-cs"/>
              </a:rPr>
              <a:t>the experience and satisfaction offered by most traditional banks are not up to the mark of modern customers expectations and neo banks are here to fill that gap </a:t>
            </a:r>
          </a:p>
          <a:p>
            <a:r>
              <a:rPr lang="en-US" sz="1200" b="0" i="0" kern="1200" dirty="0">
                <a:solidFill>
                  <a:schemeClr val="tx1"/>
                </a:solidFill>
                <a:effectLst/>
                <a:latin typeface="+mn-lt"/>
                <a:ea typeface="+mn-ea"/>
                <a:cs typeface="+mn-cs"/>
              </a:rPr>
              <a:t>neo banks are financial service providers that do not have a physical branch and operate entirely online </a:t>
            </a:r>
          </a:p>
          <a:p>
            <a:r>
              <a:rPr lang="en-US" sz="1200" b="0" i="0" kern="1200" dirty="0">
                <a:solidFill>
                  <a:schemeClr val="tx1"/>
                </a:solidFill>
                <a:effectLst/>
                <a:latin typeface="+mn-lt"/>
                <a:ea typeface="+mn-ea"/>
                <a:cs typeface="+mn-cs"/>
              </a:rPr>
              <a:t>they offer a wide array of services that appeal to modern customers</a:t>
            </a:r>
          </a:p>
          <a:p>
            <a:r>
              <a:rPr lang="en-US" dirty="0"/>
              <a:t>some of the key benefits are </a:t>
            </a:r>
          </a:p>
          <a:p>
            <a:r>
              <a:rPr lang="en-US" dirty="0"/>
              <a:t>24 7 service availability with personalized customer experience </a:t>
            </a:r>
          </a:p>
          <a:p>
            <a:r>
              <a:rPr lang="en-US" dirty="0"/>
              <a:t>cost effective to both service providers and customers </a:t>
            </a:r>
          </a:p>
          <a:p>
            <a:r>
              <a:rPr lang="en-US" dirty="0"/>
              <a:t>offers advanced financial services and products </a:t>
            </a:r>
          </a:p>
          <a:p>
            <a:r>
              <a:rPr lang="en-US" dirty="0"/>
              <a:t>additional revenue for banking and financial institutions </a:t>
            </a:r>
          </a:p>
          <a:p>
            <a:r>
              <a:rPr lang="en-US" dirty="0"/>
              <a:t>significant reduction in service fees </a:t>
            </a:r>
          </a:p>
          <a:p>
            <a:r>
              <a:rPr lang="en-US" dirty="0"/>
              <a:t>thinking how you can launch a </a:t>
            </a:r>
            <a:r>
              <a:rPr lang="en-US" dirty="0" err="1"/>
              <a:t>neobank</a:t>
            </a:r>
            <a:r>
              <a:rPr lang="en-US" dirty="0"/>
              <a:t> app </a:t>
            </a:r>
          </a:p>
          <a:p>
            <a:r>
              <a:rPr lang="en-US" dirty="0"/>
              <a:t>here are a few things you need to consider before launching a neo banking platform </a:t>
            </a:r>
          </a:p>
          <a:p>
            <a:r>
              <a:rPr lang="en-US" dirty="0"/>
              <a:t>first discover your </a:t>
            </a:r>
            <a:r>
              <a:rPr lang="en-US" dirty="0" err="1"/>
              <a:t>usp</a:t>
            </a:r>
            <a:r>
              <a:rPr lang="en-US" dirty="0"/>
              <a:t>  unique selling proposition</a:t>
            </a:r>
          </a:p>
          <a:p>
            <a:r>
              <a:rPr lang="en-US" dirty="0"/>
              <a:t>define what financial service problem you're trying to solve or what new experience or benefit you can offer your customers </a:t>
            </a:r>
          </a:p>
          <a:p>
            <a:r>
              <a:rPr lang="en-US" dirty="0"/>
              <a:t>obtaining a virtual banking license is another important step </a:t>
            </a:r>
          </a:p>
          <a:p>
            <a:r>
              <a:rPr lang="en-US" dirty="0"/>
              <a:t>partnering with a traditional bank and claiming a license to offer your financial services is the easier option </a:t>
            </a:r>
          </a:p>
          <a:p>
            <a:r>
              <a:rPr lang="en-US" dirty="0"/>
              <a:t>next focus on experience design </a:t>
            </a:r>
          </a:p>
          <a:p>
            <a:r>
              <a:rPr lang="en-US" dirty="0"/>
              <a:t>the whole point is to provide financial services with a modern customer experience so make sure to design your app's </a:t>
            </a:r>
            <a:r>
              <a:rPr lang="en-US" dirty="0" err="1"/>
              <a:t>ui</a:t>
            </a:r>
            <a:r>
              <a:rPr lang="en-US" dirty="0"/>
              <a:t> </a:t>
            </a:r>
            <a:r>
              <a:rPr lang="en-US" dirty="0" err="1"/>
              <a:t>ux</a:t>
            </a:r>
            <a:r>
              <a:rPr lang="en-US" dirty="0"/>
              <a:t> according to modern customer experience principles </a:t>
            </a:r>
          </a:p>
          <a:p>
            <a:r>
              <a:rPr lang="en-US" dirty="0"/>
              <a:t>to ensure your app's success thoroughly evaluate the product logic and practicability </a:t>
            </a:r>
          </a:p>
          <a:p>
            <a:r>
              <a:rPr lang="en-US" dirty="0"/>
              <a:t>develop the app with state-of-the-art tools and technology stack and do extensive and rigorous security and performance testing and don't forget to collect user feedback about your neo bank so that you can improve on the features and functionalities </a:t>
            </a:r>
          </a:p>
        </p:txBody>
      </p:sp>
      <p:sp>
        <p:nvSpPr>
          <p:cNvPr id="4" name="Slide Number Placeholder 3"/>
          <p:cNvSpPr>
            <a:spLocks noGrp="1"/>
          </p:cNvSpPr>
          <p:nvPr>
            <p:ph type="sldNum" sz="quarter" idx="5"/>
          </p:nvPr>
        </p:nvSpPr>
        <p:spPr/>
        <p:txBody>
          <a:bodyPr/>
          <a:lstStyle/>
          <a:p>
            <a:fld id="{4A83C8A9-2E18-4CDE-808C-35A6F74E129F}" type="slidenum">
              <a:rPr lang="en-US" smtClean="0"/>
              <a:t>37</a:t>
            </a:fld>
            <a:endParaRPr lang="en-US" dirty="0"/>
          </a:p>
        </p:txBody>
      </p:sp>
    </p:spTree>
    <p:extLst>
      <p:ext uri="{BB962C8B-B14F-4D97-AF65-F5344CB8AC3E}">
        <p14:creationId xmlns:p14="http://schemas.microsoft.com/office/powerpoint/2010/main" val="11655250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54032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206933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8750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7539771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p:txBody>
          <a:bodyPr/>
          <a:lstStyle/>
          <a:p>
            <a:r>
              <a:rPr lang="en-US" dirty="0"/>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5591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4" name="Footer Placeholder 3"/>
          <p:cNvSpPr>
            <a:spLocks noGrp="1"/>
          </p:cNvSpPr>
          <p:nvPr>
            <p:ph type="ftr" sz="quarter" idx="11"/>
          </p:nvPr>
        </p:nvSpPr>
        <p:spPr/>
        <p:txBody>
          <a:bodyPr/>
          <a:lstStyle/>
          <a:p>
            <a:r>
              <a:rPr lang="en-US" dirty="0"/>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140778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p:txBody>
          <a:bodyPr/>
          <a:lstStyle/>
          <a:p>
            <a:r>
              <a:rPr lang="en-US" dirty="0"/>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403628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98785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55321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9795712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13756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7734162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9518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455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996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9269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9869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490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336390476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9.png"/><Relationship Id="rId4"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3.png"/><Relationship Id="rId4" Type="http://schemas.openxmlformats.org/officeDocument/2006/relationships/notesSlide" Target="../notesSlides/notesSlide9.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27.png"/><Relationship Id="rId4" Type="http://schemas.openxmlformats.org/officeDocument/2006/relationships/notesSlide" Target="../notesSlides/notesSlide11.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29.png"/><Relationship Id="rId4" Type="http://schemas.openxmlformats.org/officeDocument/2006/relationships/notesSlide" Target="../notesSlides/notesSlide12.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9</a:t>
            </a:r>
          </a:p>
        </p:txBody>
      </p:sp>
      <p:sp>
        <p:nvSpPr>
          <p:cNvPr id="11" name="TextBox 10"/>
          <p:cNvSpPr txBox="1"/>
          <p:nvPr/>
        </p:nvSpPr>
        <p:spPr>
          <a:xfrm>
            <a:off x="6370223" y="4802552"/>
            <a:ext cx="5406141" cy="707886"/>
          </a:xfrm>
          <a:prstGeom prst="rect">
            <a:avLst/>
          </a:prstGeom>
          <a:noFill/>
        </p:spPr>
        <p:txBody>
          <a:bodyPr wrap="square" rtlCol="0">
            <a:spAutoFit/>
          </a:bodyPr>
          <a:lstStyle/>
          <a:p>
            <a:pPr lvl="0">
              <a:defRPr/>
            </a:pPr>
            <a:r>
              <a:rPr lang="en-US" sz="2000" b="1" dirty="0">
                <a:solidFill>
                  <a:prstClr val="black"/>
                </a:solidFill>
                <a:latin typeface="Times New Roman" panose="02020603050405020304" pitchFamily="18" charset="0"/>
                <a:cs typeface="Times New Roman" panose="02020603050405020304" pitchFamily="18" charset="0"/>
              </a:rPr>
              <a:t>IT392</a:t>
            </a: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Online Retail and Services</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Ntefeh</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8075C5F-E6B9-4298-A219-2725AAFD0E44}"/>
              </a:ext>
            </a:extLst>
          </p:cNvPr>
          <p:cNvSpPr txBox="1"/>
          <p:nvPr/>
        </p:nvSpPr>
        <p:spPr>
          <a:xfrm>
            <a:off x="6271884" y="3078098"/>
            <a:ext cx="6292251" cy="769441"/>
          </a:xfrm>
          <a:prstGeom prst="rect">
            <a:avLst/>
          </a:prstGeom>
          <a:noFill/>
        </p:spPr>
        <p:txBody>
          <a:bodyPr wrap="square" rtlCol="0">
            <a:spAutoFit/>
          </a:bodyPr>
          <a:lstStyle/>
          <a:p>
            <a:pPr lvl="0">
              <a:defRPr/>
            </a:pPr>
            <a:r>
              <a:rPr lang="en-US" sz="4400" b="1" dirty="0">
                <a:solidFill>
                  <a:srgbClr val="00B0F0"/>
                </a:solidFill>
                <a:latin typeface="Times New Roman" panose="02020603050405020304" pitchFamily="18" charset="0"/>
                <a:cs typeface="Times New Roman" panose="02020603050405020304" pitchFamily="18" charset="0"/>
              </a:rPr>
              <a:t>Electronic Commerce</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9</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fontScale="77500" lnSpcReduction="20000"/>
          </a:bodyPr>
          <a:lstStyle/>
          <a:p>
            <a:r>
              <a:rPr lang="en-US" dirty="0"/>
              <a:t>The service sector is one of the most natural avenues for e-commerce because so much of the value in services is based on collecting, storing, and exchanging information—something for which the Internet and the Web are ideally suited. </a:t>
            </a:r>
          </a:p>
          <a:p>
            <a:r>
              <a:rPr lang="en-US" dirty="0"/>
              <a:t>The quality and amount of online information that can support consumer decisions in finance, travel, and career placement are extraordinary, especially when compared to what was available to consumers before e-commerce. </a:t>
            </a:r>
          </a:p>
          <a:p>
            <a:r>
              <a:rPr lang="en-US" dirty="0"/>
              <a:t>The online service sector—like online retail—has established a significant beachhead and now plays a large role in consumer time spent on the Internet. In areas such as brokerage, banking, and travel, online services are an extraordinary success story and have transformed these industries.</a:t>
            </a:r>
          </a:p>
        </p:txBody>
      </p:sp>
    </p:spTree>
    <p:extLst>
      <p:ext uri="{BB962C8B-B14F-4D97-AF65-F5344CB8AC3E}">
        <p14:creationId xmlns:p14="http://schemas.microsoft.com/office/powerpoint/2010/main" val="3295608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9</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fontScale="92500"/>
          </a:bodyPr>
          <a:lstStyle/>
          <a:p>
            <a:r>
              <a:rPr lang="en-US" dirty="0"/>
              <a:t>Similarly, online retailers possess a number of advantages compared to traditional offline retailers, as well as some challenges. </a:t>
            </a:r>
          </a:p>
          <a:p>
            <a:r>
              <a:rPr lang="en-US" dirty="0"/>
              <a:t>An online retailer can radically simplify the existing industry supply chain and develop an entirely new online distribution system that is far more efficient than traditional retail outlets. At the same time, an online retailer can create a better value proposition for the customer, improving customer service and satisfaction in the process. On the other hand, online companies often have razor-thin profit margins, lack a physical store network to bolster sales to the non-Internet audience.</a:t>
            </a:r>
          </a:p>
        </p:txBody>
      </p:sp>
    </p:spTree>
    <p:extLst>
      <p:ext uri="{BB962C8B-B14F-4D97-AF65-F5344CB8AC3E}">
        <p14:creationId xmlns:p14="http://schemas.microsoft.com/office/powerpoint/2010/main" val="4036953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9</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a:bodyPr>
          <a:lstStyle/>
          <a:p>
            <a:r>
              <a:rPr lang="en-US" dirty="0"/>
              <a:t>In contrast, large traditional, offline retailers such as Walmart, have established brand names, a huge real estate investment, a loyal customer base, and extraordinarily efficient inventory control and fulfillment systems. </a:t>
            </a:r>
          </a:p>
          <a:p>
            <a:r>
              <a:rPr lang="en-US" dirty="0"/>
              <a:t>We will also see that, in order to leverage their assets and core competencies, established offline retailers have had to cultivate new competencies and a carefully developed business plan to succeed online.</a:t>
            </a:r>
          </a:p>
        </p:txBody>
      </p:sp>
    </p:spTree>
    <p:extLst>
      <p:ext uri="{BB962C8B-B14F-4D97-AF65-F5344CB8AC3E}">
        <p14:creationId xmlns:p14="http://schemas.microsoft.com/office/powerpoint/2010/main" val="2628194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9</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a:bodyPr>
          <a:lstStyle/>
          <a:p>
            <a:r>
              <a:rPr lang="en-US" dirty="0"/>
              <a:t>This chapter begins with a section teaching you how to analyze the viability of an online firm</a:t>
            </a:r>
          </a:p>
          <a:p>
            <a:r>
              <a:rPr lang="en-US" dirty="0"/>
              <a:t>Sections 9.2 and 9.3 examine the retail sector, both offline and online, and the major online retail business models in depth. </a:t>
            </a:r>
          </a:p>
          <a:p>
            <a:r>
              <a:rPr lang="en-US" dirty="0"/>
              <a:t>In Sections 9.4 through 9.6, we take a close look at three of the most significant types of online services: financial services (including insurance and real estate), travel services, and career services. </a:t>
            </a:r>
          </a:p>
        </p:txBody>
      </p:sp>
    </p:spTree>
    <p:extLst>
      <p:ext uri="{BB962C8B-B14F-4D97-AF65-F5344CB8AC3E}">
        <p14:creationId xmlns:p14="http://schemas.microsoft.com/office/powerpoint/2010/main" val="619281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9</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a:bodyPr>
          <a:lstStyle/>
          <a:p>
            <a:r>
              <a:rPr lang="en-US" dirty="0"/>
              <a:t>In Section 9.7, we examine on-demand services companies, such as Uber, Airbnb, and a host of others, that have rocketed to prominence in the last several years.</a:t>
            </a:r>
          </a:p>
          <a:p>
            <a:r>
              <a:rPr lang="en-US" dirty="0"/>
              <a:t>Using a business model that is both local and mobile, these companies provide a platform for consumers to connect with providers who can provide on-demand services, such as transportation, short-term room rental, grocery shopping, restaurant food delivery, and more.	</a:t>
            </a:r>
          </a:p>
        </p:txBody>
      </p:sp>
    </p:spTree>
    <p:extLst>
      <p:ext uri="{BB962C8B-B14F-4D97-AF65-F5344CB8AC3E}">
        <p14:creationId xmlns:p14="http://schemas.microsoft.com/office/powerpoint/2010/main" val="29911319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fontScale="77500" lnSpcReduction="20000"/>
          </a:bodyPr>
          <a:lstStyle/>
          <a:p>
            <a:r>
              <a:rPr lang="en-US" dirty="0"/>
              <a:t>Explain how to analyze the economic viability of an online firm.</a:t>
            </a:r>
          </a:p>
          <a:p>
            <a:r>
              <a:rPr lang="en-US" dirty="0"/>
              <a:t>Understand the environment in which the online retail sector operates today.</a:t>
            </a:r>
          </a:p>
          <a:p>
            <a:r>
              <a:rPr lang="en-US" dirty="0"/>
              <a:t>Identify the primary types of online retailers and understand the different challenges each type faces.</a:t>
            </a:r>
          </a:p>
          <a:p>
            <a:r>
              <a:rPr lang="en-US" dirty="0"/>
              <a:t>Describe the major features of the offline and online service sectors.</a:t>
            </a:r>
          </a:p>
          <a:p>
            <a:r>
              <a:rPr lang="en-US" dirty="0"/>
              <a:t>Discuss the trends taking place in the online financial services industry today.</a:t>
            </a:r>
          </a:p>
          <a:p>
            <a:r>
              <a:rPr lang="en-US" dirty="0"/>
              <a:t>Describe the major trends in the online travel services industry today.</a:t>
            </a:r>
          </a:p>
          <a:p>
            <a:r>
              <a:rPr lang="en-US" dirty="0"/>
              <a:t>Identify the current trends in the online job recruitment and career services industry.</a:t>
            </a:r>
          </a:p>
          <a:p>
            <a:r>
              <a:rPr lang="en-US" dirty="0"/>
              <a:t>Understand the business models of on-demand service companies.</a:t>
            </a:r>
          </a:p>
        </p:txBody>
      </p:sp>
    </p:spTree>
    <p:extLst>
      <p:ext uri="{BB962C8B-B14F-4D97-AF65-F5344CB8AC3E}">
        <p14:creationId xmlns:p14="http://schemas.microsoft.com/office/powerpoint/2010/main" val="37992312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DD05B64D-6B74-4498-964B-FE4881036B76}"/>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64AAA8EA-1FC7-4C6B-A7C4-29213EA6E793}"/>
              </a:ext>
            </a:extLst>
          </p:cNvPr>
          <p:cNvSpPr/>
          <p:nvPr/>
        </p:nvSpPr>
        <p:spPr>
          <a:xfrm>
            <a:off x="355599" y="1524000"/>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0970" tIns="140970" rIns="140970" bIns="140970" numCol="1" spcCol="1270" anchor="t" anchorCtr="0">
            <a:noAutofit/>
          </a:bodyPr>
          <a:lstStyle/>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r>
              <a:rPr lang="en-US" sz="3200" b="1" kern="1200" dirty="0"/>
              <a:t>Chapter 9:</a:t>
            </a:r>
          </a:p>
          <a:p>
            <a:pPr marL="0" lvl="0" indent="0" algn="l" defTabSz="1644650" rtl="0">
              <a:lnSpc>
                <a:spcPct val="90000"/>
              </a:lnSpc>
              <a:spcBef>
                <a:spcPct val="0"/>
              </a:spcBef>
              <a:spcAft>
                <a:spcPct val="35000"/>
              </a:spcAft>
              <a:buNone/>
            </a:pPr>
            <a:r>
              <a:rPr lang="en-US" sz="3200" b="1" kern="1200" dirty="0"/>
              <a:t>Online Retail and Services</a:t>
            </a:r>
            <a:endParaRPr lang="ar-SY" sz="3200" b="1" kern="1200" dirty="0"/>
          </a:p>
          <a:p>
            <a:pPr marL="0" lvl="0" indent="0" algn="l" defTabSz="1644650" rtl="0">
              <a:lnSpc>
                <a:spcPct val="90000"/>
              </a:lnSpc>
              <a:spcBef>
                <a:spcPct val="0"/>
              </a:spcBef>
              <a:spcAft>
                <a:spcPct val="35000"/>
              </a:spcAft>
              <a:buNone/>
            </a:pPr>
            <a:endParaRPr lang="en-US" sz="3200" b="1" kern="1200" dirty="0"/>
          </a:p>
        </p:txBody>
      </p:sp>
      <p:sp>
        <p:nvSpPr>
          <p:cNvPr id="6" name="Freeform: Shape 5">
            <a:extLst>
              <a:ext uri="{FF2B5EF4-FFF2-40B4-BE49-F238E27FC236}">
                <a16:creationId xmlns:a16="http://schemas.microsoft.com/office/drawing/2014/main" id="{3D2CC0C0-CB06-4C0B-96C6-4109F7A8A2C4}"/>
              </a:ext>
            </a:extLst>
          </p:cNvPr>
          <p:cNvSpPr/>
          <p:nvPr/>
        </p:nvSpPr>
        <p:spPr>
          <a:xfrm>
            <a:off x="2822794" y="1555206"/>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Analyzing the Viability of Online Firms</a:t>
            </a:r>
          </a:p>
        </p:txBody>
      </p:sp>
      <p:sp>
        <p:nvSpPr>
          <p:cNvPr id="8" name="Freeform: Shape 7">
            <a:extLst>
              <a:ext uri="{FF2B5EF4-FFF2-40B4-BE49-F238E27FC236}">
                <a16:creationId xmlns:a16="http://schemas.microsoft.com/office/drawing/2014/main" id="{3ADB300C-8140-423B-852C-DA5B8205F3A5}"/>
              </a:ext>
            </a:extLst>
          </p:cNvPr>
          <p:cNvSpPr/>
          <p:nvPr/>
        </p:nvSpPr>
        <p:spPr>
          <a:xfrm>
            <a:off x="7412926" y="1555206"/>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Strategic Analysis</a:t>
            </a:r>
            <a:endParaRPr lang="en-US" sz="1600" kern="1200" dirty="0"/>
          </a:p>
        </p:txBody>
      </p:sp>
      <p:sp>
        <p:nvSpPr>
          <p:cNvPr id="9" name="Straight Connector 8">
            <a:extLst>
              <a:ext uri="{FF2B5EF4-FFF2-40B4-BE49-F238E27FC236}">
                <a16:creationId xmlns:a16="http://schemas.microsoft.com/office/drawing/2014/main" id="{AE432F9F-0604-4A8A-BD97-684BE37CA7DB}"/>
              </a:ext>
            </a:extLst>
          </p:cNvPr>
          <p:cNvSpPr/>
          <p:nvPr/>
        </p:nvSpPr>
        <p:spPr>
          <a:xfrm>
            <a:off x="7240796" y="186726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ED8DA337-F79A-42B0-8B96-5CF5B6EEF17B}"/>
              </a:ext>
            </a:extLst>
          </p:cNvPr>
          <p:cNvSpPr/>
          <p:nvPr/>
        </p:nvSpPr>
        <p:spPr>
          <a:xfrm>
            <a:off x="7412926" y="1894977"/>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Financial Analysis</a:t>
            </a:r>
          </a:p>
        </p:txBody>
      </p:sp>
      <p:sp>
        <p:nvSpPr>
          <p:cNvPr id="11" name="Straight Connector 10">
            <a:extLst>
              <a:ext uri="{FF2B5EF4-FFF2-40B4-BE49-F238E27FC236}">
                <a16:creationId xmlns:a16="http://schemas.microsoft.com/office/drawing/2014/main" id="{37504BCA-6C3A-4B36-99B6-5E70E03754C2}"/>
              </a:ext>
            </a:extLst>
          </p:cNvPr>
          <p:cNvSpPr/>
          <p:nvPr/>
        </p:nvSpPr>
        <p:spPr>
          <a:xfrm>
            <a:off x="2650664" y="217932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8ACB7936-6F02-46F2-AB3F-73BB7C8F6717}"/>
              </a:ext>
            </a:extLst>
          </p:cNvPr>
          <p:cNvSpPr/>
          <p:nvPr/>
        </p:nvSpPr>
        <p:spPr>
          <a:xfrm>
            <a:off x="2822794" y="2210384"/>
            <a:ext cx="4418001" cy="31105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The Retail Sector</a:t>
            </a:r>
          </a:p>
        </p:txBody>
      </p:sp>
      <p:sp>
        <p:nvSpPr>
          <p:cNvPr id="13" name="Freeform: Shape 12">
            <a:extLst>
              <a:ext uri="{FF2B5EF4-FFF2-40B4-BE49-F238E27FC236}">
                <a16:creationId xmlns:a16="http://schemas.microsoft.com/office/drawing/2014/main" id="{09180D69-F76A-4D7A-A07D-7A4EA7064BAF}"/>
              </a:ext>
            </a:extLst>
          </p:cNvPr>
          <p:cNvSpPr/>
          <p:nvPr/>
        </p:nvSpPr>
        <p:spPr>
          <a:xfrm>
            <a:off x="7412926" y="2261336"/>
            <a:ext cx="4418001" cy="260560"/>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Retailing</a:t>
            </a:r>
            <a:endParaRPr lang="en-US" sz="1600" kern="1200" dirty="0"/>
          </a:p>
        </p:txBody>
      </p:sp>
      <p:sp>
        <p:nvSpPr>
          <p:cNvPr id="14" name="Straight Connector 13">
            <a:extLst>
              <a:ext uri="{FF2B5EF4-FFF2-40B4-BE49-F238E27FC236}">
                <a16:creationId xmlns:a16="http://schemas.microsoft.com/office/drawing/2014/main" id="{001CFCA6-F4B5-4853-9A88-269E7602F71F}"/>
              </a:ext>
            </a:extLst>
          </p:cNvPr>
          <p:cNvSpPr/>
          <p:nvPr/>
        </p:nvSpPr>
        <p:spPr>
          <a:xfrm>
            <a:off x="2650664" y="259105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5" name="Freeform: Shape 14">
            <a:extLst>
              <a:ext uri="{FF2B5EF4-FFF2-40B4-BE49-F238E27FC236}">
                <a16:creationId xmlns:a16="http://schemas.microsoft.com/office/drawing/2014/main" id="{1F219DB7-DCEC-4DC1-9B89-B862A3E0FD97}"/>
              </a:ext>
            </a:extLst>
          </p:cNvPr>
          <p:cNvSpPr/>
          <p:nvPr/>
        </p:nvSpPr>
        <p:spPr>
          <a:xfrm>
            <a:off x="2822794" y="2603750"/>
            <a:ext cx="4418001" cy="987837"/>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E-commerce in Action: Online Retail Business Models</a:t>
            </a:r>
          </a:p>
        </p:txBody>
      </p:sp>
      <p:sp>
        <p:nvSpPr>
          <p:cNvPr id="16" name="Freeform: Shape 15">
            <a:extLst>
              <a:ext uri="{FF2B5EF4-FFF2-40B4-BE49-F238E27FC236}">
                <a16:creationId xmlns:a16="http://schemas.microsoft.com/office/drawing/2014/main" id="{74A5F675-9834-4CCC-BE81-6415CBCB0645}"/>
              </a:ext>
            </a:extLst>
          </p:cNvPr>
          <p:cNvSpPr/>
          <p:nvPr/>
        </p:nvSpPr>
        <p:spPr>
          <a:xfrm>
            <a:off x="7412926" y="2623405"/>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Virtual Merchants</a:t>
            </a:r>
          </a:p>
        </p:txBody>
      </p:sp>
      <p:sp>
        <p:nvSpPr>
          <p:cNvPr id="17" name="Straight Connector 16">
            <a:extLst>
              <a:ext uri="{FF2B5EF4-FFF2-40B4-BE49-F238E27FC236}">
                <a16:creationId xmlns:a16="http://schemas.microsoft.com/office/drawing/2014/main" id="{A68F6F73-38AD-45A2-9B31-6146A6AC88F6}"/>
              </a:ext>
            </a:extLst>
          </p:cNvPr>
          <p:cNvSpPr/>
          <p:nvPr/>
        </p:nvSpPr>
        <p:spPr>
          <a:xfrm>
            <a:off x="7240796" y="286198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1CB68283-9C9E-4F85-A8FA-047E18905310}"/>
              </a:ext>
            </a:extLst>
          </p:cNvPr>
          <p:cNvSpPr/>
          <p:nvPr/>
        </p:nvSpPr>
        <p:spPr>
          <a:xfrm>
            <a:off x="7412926" y="2861986"/>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Amazon</a:t>
            </a:r>
          </a:p>
        </p:txBody>
      </p:sp>
      <p:sp>
        <p:nvSpPr>
          <p:cNvPr id="19" name="Straight Connector 18">
            <a:extLst>
              <a:ext uri="{FF2B5EF4-FFF2-40B4-BE49-F238E27FC236}">
                <a16:creationId xmlns:a16="http://schemas.microsoft.com/office/drawing/2014/main" id="{DF570F62-7310-4794-A112-4636F2C5A370}"/>
              </a:ext>
            </a:extLst>
          </p:cNvPr>
          <p:cNvSpPr/>
          <p:nvPr/>
        </p:nvSpPr>
        <p:spPr>
          <a:xfrm>
            <a:off x="7240796" y="310374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04914A6F-B23E-474F-8AFC-26846E93C1C7}"/>
              </a:ext>
            </a:extLst>
          </p:cNvPr>
          <p:cNvSpPr/>
          <p:nvPr/>
        </p:nvSpPr>
        <p:spPr>
          <a:xfrm>
            <a:off x="7412926" y="3103742"/>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Omnichannel Merchants:</a:t>
            </a:r>
          </a:p>
        </p:txBody>
      </p:sp>
      <p:sp>
        <p:nvSpPr>
          <p:cNvPr id="21" name="Straight Connector 20">
            <a:extLst>
              <a:ext uri="{FF2B5EF4-FFF2-40B4-BE49-F238E27FC236}">
                <a16:creationId xmlns:a16="http://schemas.microsoft.com/office/drawing/2014/main" id="{964C1559-82FB-4038-B9E6-EAD233FC3F5E}"/>
              </a:ext>
            </a:extLst>
          </p:cNvPr>
          <p:cNvSpPr/>
          <p:nvPr/>
        </p:nvSpPr>
        <p:spPr>
          <a:xfrm>
            <a:off x="7240796" y="334549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2" name="Freeform: Shape 21">
            <a:extLst>
              <a:ext uri="{FF2B5EF4-FFF2-40B4-BE49-F238E27FC236}">
                <a16:creationId xmlns:a16="http://schemas.microsoft.com/office/drawing/2014/main" id="{2AA7A6C0-66FE-4833-A2F5-FF6F66D4400E}"/>
              </a:ext>
            </a:extLst>
          </p:cNvPr>
          <p:cNvSpPr/>
          <p:nvPr/>
        </p:nvSpPr>
        <p:spPr>
          <a:xfrm>
            <a:off x="7412926" y="3345498"/>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Manufacturer-Direct</a:t>
            </a:r>
          </a:p>
        </p:txBody>
      </p:sp>
      <p:sp>
        <p:nvSpPr>
          <p:cNvPr id="23" name="Straight Connector 22">
            <a:extLst>
              <a:ext uri="{FF2B5EF4-FFF2-40B4-BE49-F238E27FC236}">
                <a16:creationId xmlns:a16="http://schemas.microsoft.com/office/drawing/2014/main" id="{1040DAEB-266D-47DA-A074-7E2D51EF3FCE}"/>
              </a:ext>
            </a:extLst>
          </p:cNvPr>
          <p:cNvSpPr/>
          <p:nvPr/>
        </p:nvSpPr>
        <p:spPr>
          <a:xfrm>
            <a:off x="2650664" y="359158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51CA7E81-29A5-4E8B-93A7-3E172C259253}"/>
              </a:ext>
            </a:extLst>
          </p:cNvPr>
          <p:cNvSpPr/>
          <p:nvPr/>
        </p:nvSpPr>
        <p:spPr>
          <a:xfrm>
            <a:off x="2822794" y="3622794"/>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Financial Services</a:t>
            </a:r>
          </a:p>
        </p:txBody>
      </p:sp>
      <p:sp>
        <p:nvSpPr>
          <p:cNvPr id="25" name="Freeform: Shape 24">
            <a:extLst>
              <a:ext uri="{FF2B5EF4-FFF2-40B4-BE49-F238E27FC236}">
                <a16:creationId xmlns:a16="http://schemas.microsoft.com/office/drawing/2014/main" id="{E2847E1C-7BE3-4996-97CA-7CC4CBFA04B7}"/>
              </a:ext>
            </a:extLst>
          </p:cNvPr>
          <p:cNvSpPr/>
          <p:nvPr/>
        </p:nvSpPr>
        <p:spPr>
          <a:xfrm>
            <a:off x="7412926" y="3599410"/>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Fintech</a:t>
            </a:r>
          </a:p>
        </p:txBody>
      </p:sp>
      <p:sp>
        <p:nvSpPr>
          <p:cNvPr id="26" name="Straight Connector 25">
            <a:extLst>
              <a:ext uri="{FF2B5EF4-FFF2-40B4-BE49-F238E27FC236}">
                <a16:creationId xmlns:a16="http://schemas.microsoft.com/office/drawing/2014/main" id="{A2E20C1F-02B7-4E14-A66D-BFA8E729B069}"/>
              </a:ext>
            </a:extLst>
          </p:cNvPr>
          <p:cNvSpPr/>
          <p:nvPr/>
        </p:nvSpPr>
        <p:spPr>
          <a:xfrm>
            <a:off x="7240796" y="381762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8E04F631-3FCB-4F11-A6DD-727277327F1C}"/>
              </a:ext>
            </a:extLst>
          </p:cNvPr>
          <p:cNvSpPr/>
          <p:nvPr/>
        </p:nvSpPr>
        <p:spPr>
          <a:xfrm>
            <a:off x="7412926" y="3817629"/>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Banking</a:t>
            </a:r>
          </a:p>
        </p:txBody>
      </p:sp>
      <p:sp>
        <p:nvSpPr>
          <p:cNvPr id="28" name="Straight Connector 27">
            <a:extLst>
              <a:ext uri="{FF2B5EF4-FFF2-40B4-BE49-F238E27FC236}">
                <a16:creationId xmlns:a16="http://schemas.microsoft.com/office/drawing/2014/main" id="{CC84A43E-49E3-41AA-907F-B50E1DCDCAA6}"/>
              </a:ext>
            </a:extLst>
          </p:cNvPr>
          <p:cNvSpPr/>
          <p:nvPr/>
        </p:nvSpPr>
        <p:spPr>
          <a:xfrm>
            <a:off x="7240796" y="402632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82125FA0-D129-45B3-8FDC-63FB870F25E2}"/>
              </a:ext>
            </a:extLst>
          </p:cNvPr>
          <p:cNvSpPr/>
          <p:nvPr/>
        </p:nvSpPr>
        <p:spPr>
          <a:xfrm>
            <a:off x="7412926" y="4026322"/>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Brokerage</a:t>
            </a:r>
          </a:p>
        </p:txBody>
      </p:sp>
      <p:sp>
        <p:nvSpPr>
          <p:cNvPr id="30" name="Straight Connector 29">
            <a:extLst>
              <a:ext uri="{FF2B5EF4-FFF2-40B4-BE49-F238E27FC236}">
                <a16:creationId xmlns:a16="http://schemas.microsoft.com/office/drawing/2014/main" id="{2801287D-BF47-4B93-89B3-E01692C821C4}"/>
              </a:ext>
            </a:extLst>
          </p:cNvPr>
          <p:cNvSpPr/>
          <p:nvPr/>
        </p:nvSpPr>
        <p:spPr>
          <a:xfrm>
            <a:off x="7240796" y="426359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AB2F094C-A8F0-47B6-A786-E8DBFEB7FDAF}"/>
              </a:ext>
            </a:extLst>
          </p:cNvPr>
          <p:cNvSpPr/>
          <p:nvPr/>
        </p:nvSpPr>
        <p:spPr>
          <a:xfrm>
            <a:off x="7412926" y="4263591"/>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Mortgage and Lending Service</a:t>
            </a:r>
          </a:p>
        </p:txBody>
      </p:sp>
      <p:sp>
        <p:nvSpPr>
          <p:cNvPr id="32" name="Straight Connector 31">
            <a:extLst>
              <a:ext uri="{FF2B5EF4-FFF2-40B4-BE49-F238E27FC236}">
                <a16:creationId xmlns:a16="http://schemas.microsoft.com/office/drawing/2014/main" id="{602803FE-D13E-47DC-9D72-C1738955332F}"/>
              </a:ext>
            </a:extLst>
          </p:cNvPr>
          <p:cNvSpPr/>
          <p:nvPr/>
        </p:nvSpPr>
        <p:spPr>
          <a:xfrm>
            <a:off x="7240796" y="449133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6FA57CF5-D745-4DCD-B6D1-420DB40E7F08}"/>
              </a:ext>
            </a:extLst>
          </p:cNvPr>
          <p:cNvSpPr/>
          <p:nvPr/>
        </p:nvSpPr>
        <p:spPr>
          <a:xfrm>
            <a:off x="7412926" y="4491335"/>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Insurance Services</a:t>
            </a:r>
            <a:endParaRPr lang="en-US" sz="1600" kern="1200" dirty="0"/>
          </a:p>
        </p:txBody>
      </p:sp>
      <p:sp>
        <p:nvSpPr>
          <p:cNvPr id="34" name="Straight Connector 33">
            <a:extLst>
              <a:ext uri="{FF2B5EF4-FFF2-40B4-BE49-F238E27FC236}">
                <a16:creationId xmlns:a16="http://schemas.microsoft.com/office/drawing/2014/main" id="{F9E28467-AF60-463B-BA5D-B62D9645AC2C}"/>
              </a:ext>
            </a:extLst>
          </p:cNvPr>
          <p:cNvSpPr/>
          <p:nvPr/>
        </p:nvSpPr>
        <p:spPr>
          <a:xfrm>
            <a:off x="7240796" y="47286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A45869C6-7AF6-4805-8721-56C73EB326F5}"/>
              </a:ext>
            </a:extLst>
          </p:cNvPr>
          <p:cNvSpPr/>
          <p:nvPr/>
        </p:nvSpPr>
        <p:spPr>
          <a:xfrm>
            <a:off x="7412926" y="4728604"/>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Real Estate Services</a:t>
            </a:r>
          </a:p>
        </p:txBody>
      </p:sp>
      <p:sp>
        <p:nvSpPr>
          <p:cNvPr id="36" name="Straight Connector 35">
            <a:extLst>
              <a:ext uri="{FF2B5EF4-FFF2-40B4-BE49-F238E27FC236}">
                <a16:creationId xmlns:a16="http://schemas.microsoft.com/office/drawing/2014/main" id="{CC282EEC-231C-499F-92DB-41AB0463788B}"/>
              </a:ext>
            </a:extLst>
          </p:cNvPr>
          <p:cNvSpPr/>
          <p:nvPr/>
        </p:nvSpPr>
        <p:spPr>
          <a:xfrm>
            <a:off x="2650664" y="497081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7AA2FC66-276F-4D1F-9BE6-B49E2B166744}"/>
              </a:ext>
            </a:extLst>
          </p:cNvPr>
          <p:cNvSpPr/>
          <p:nvPr/>
        </p:nvSpPr>
        <p:spPr>
          <a:xfrm>
            <a:off x="2822794" y="4965873"/>
            <a:ext cx="4418001" cy="551769"/>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Travel Services</a:t>
            </a:r>
          </a:p>
        </p:txBody>
      </p:sp>
      <p:sp>
        <p:nvSpPr>
          <p:cNvPr id="38" name="Freeform: Shape 37">
            <a:extLst>
              <a:ext uri="{FF2B5EF4-FFF2-40B4-BE49-F238E27FC236}">
                <a16:creationId xmlns:a16="http://schemas.microsoft.com/office/drawing/2014/main" id="{5067B91D-9803-489F-9C04-BB0C182DDC5A}"/>
              </a:ext>
            </a:extLst>
          </p:cNvPr>
          <p:cNvSpPr/>
          <p:nvPr/>
        </p:nvSpPr>
        <p:spPr>
          <a:xfrm>
            <a:off x="7412926" y="4950064"/>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Why Are Online Travel Services So Popular?</a:t>
            </a:r>
          </a:p>
        </p:txBody>
      </p:sp>
      <p:sp>
        <p:nvSpPr>
          <p:cNvPr id="39" name="Straight Connector 38">
            <a:extLst>
              <a:ext uri="{FF2B5EF4-FFF2-40B4-BE49-F238E27FC236}">
                <a16:creationId xmlns:a16="http://schemas.microsoft.com/office/drawing/2014/main" id="{BDCF3079-074F-47B2-9B29-BC96B809D488}"/>
              </a:ext>
            </a:extLst>
          </p:cNvPr>
          <p:cNvSpPr/>
          <p:nvPr/>
        </p:nvSpPr>
        <p:spPr>
          <a:xfrm>
            <a:off x="7240796" y="526212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Shape 39">
            <a:extLst>
              <a:ext uri="{FF2B5EF4-FFF2-40B4-BE49-F238E27FC236}">
                <a16:creationId xmlns:a16="http://schemas.microsoft.com/office/drawing/2014/main" id="{CA1FD7A7-C621-41AC-88BC-EC465F01E7C6}"/>
              </a:ext>
            </a:extLst>
          </p:cNvPr>
          <p:cNvSpPr/>
          <p:nvPr/>
        </p:nvSpPr>
        <p:spPr>
          <a:xfrm>
            <a:off x="7412926" y="5262125"/>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The Online Travel Market</a:t>
            </a:r>
          </a:p>
        </p:txBody>
      </p:sp>
      <p:sp>
        <p:nvSpPr>
          <p:cNvPr id="41" name="Straight Connector 40">
            <a:extLst>
              <a:ext uri="{FF2B5EF4-FFF2-40B4-BE49-F238E27FC236}">
                <a16:creationId xmlns:a16="http://schemas.microsoft.com/office/drawing/2014/main" id="{CB5E8844-8587-4C62-9832-7B4EC1260015}"/>
              </a:ext>
            </a:extLst>
          </p:cNvPr>
          <p:cNvSpPr/>
          <p:nvPr/>
        </p:nvSpPr>
        <p:spPr>
          <a:xfrm>
            <a:off x="2650664" y="553724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2" name="Freeform: Shape 41">
            <a:extLst>
              <a:ext uri="{FF2B5EF4-FFF2-40B4-BE49-F238E27FC236}">
                <a16:creationId xmlns:a16="http://schemas.microsoft.com/office/drawing/2014/main" id="{B0B74D40-75F7-43E7-9F75-2338FDA0CDE5}"/>
              </a:ext>
            </a:extLst>
          </p:cNvPr>
          <p:cNvSpPr/>
          <p:nvPr/>
        </p:nvSpPr>
        <p:spPr>
          <a:xfrm>
            <a:off x="2822794" y="5500968"/>
            <a:ext cx="4418001" cy="450306"/>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Job Recruitment and Career Services</a:t>
            </a:r>
          </a:p>
        </p:txBody>
      </p:sp>
      <p:sp>
        <p:nvSpPr>
          <p:cNvPr id="43" name="Straight Connector 42">
            <a:extLst>
              <a:ext uri="{FF2B5EF4-FFF2-40B4-BE49-F238E27FC236}">
                <a16:creationId xmlns:a16="http://schemas.microsoft.com/office/drawing/2014/main" id="{E883796A-E94F-4137-BB39-06A253A47E6E}"/>
              </a:ext>
            </a:extLst>
          </p:cNvPr>
          <p:cNvSpPr/>
          <p:nvPr/>
        </p:nvSpPr>
        <p:spPr>
          <a:xfrm>
            <a:off x="2650664" y="595127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4" name="Freeform: Shape 43">
            <a:extLst>
              <a:ext uri="{FF2B5EF4-FFF2-40B4-BE49-F238E27FC236}">
                <a16:creationId xmlns:a16="http://schemas.microsoft.com/office/drawing/2014/main" id="{CC69FDEE-2AE8-4751-A5F4-6072356CC1E6}"/>
              </a:ext>
            </a:extLst>
          </p:cNvPr>
          <p:cNvSpPr/>
          <p:nvPr/>
        </p:nvSpPr>
        <p:spPr>
          <a:xfrm>
            <a:off x="2822794" y="5987848"/>
            <a:ext cx="4418001" cy="362152"/>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On-Demand Service Companies</a:t>
            </a:r>
          </a:p>
        </p:txBody>
      </p:sp>
      <p:sp>
        <p:nvSpPr>
          <p:cNvPr id="45" name="Straight Connector 44">
            <a:extLst>
              <a:ext uri="{FF2B5EF4-FFF2-40B4-BE49-F238E27FC236}">
                <a16:creationId xmlns:a16="http://schemas.microsoft.com/office/drawing/2014/main" id="{6B27C7BC-AB69-4BA4-B5DA-3040C6E9E8FA}"/>
              </a:ext>
            </a:extLst>
          </p:cNvPr>
          <p:cNvSpPr/>
          <p:nvPr/>
        </p:nvSpPr>
        <p:spPr>
          <a:xfrm>
            <a:off x="2650664" y="641610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796367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6"/>
                                        </p:tgtEl>
                                        <p:attrNameLst>
                                          <p:attrName>fillcolor</p:attrName>
                                        </p:attrNameLst>
                                      </p:cBhvr>
                                      <p:to>
                                        <a:srgbClr val="FFFF00"/>
                                      </p:to>
                                    </p:animClr>
                                    <p:set>
                                      <p:cBhvr>
                                        <p:cTn id="7" dur="2000" fill="hold"/>
                                        <p:tgtEl>
                                          <p:spTgt spid="6"/>
                                        </p:tgtEl>
                                        <p:attrNameLst>
                                          <p:attrName>fill.type</p:attrName>
                                        </p:attrNameLst>
                                      </p:cBhvr>
                                      <p:to>
                                        <p:strVal val="solid"/>
                                      </p:to>
                                    </p:set>
                                    <p:set>
                                      <p:cBhvr>
                                        <p:cTn id="8" dur="2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1F9A9-C29B-4FAA-B4E1-0F5DD50EF421}"/>
              </a:ext>
            </a:extLst>
          </p:cNvPr>
          <p:cNvSpPr>
            <a:spLocks noGrp="1"/>
          </p:cNvSpPr>
          <p:nvPr>
            <p:ph type="title"/>
          </p:nvPr>
        </p:nvSpPr>
        <p:spPr/>
        <p:txBody>
          <a:bodyPr/>
          <a:lstStyle/>
          <a:p>
            <a:r>
              <a:rPr lang="en-US" dirty="0"/>
              <a:t>Analyzing the Viability of Online Firms</a:t>
            </a:r>
            <a:endParaRPr lang="ar-SY" dirty="0"/>
          </a:p>
        </p:txBody>
      </p:sp>
      <p:sp>
        <p:nvSpPr>
          <p:cNvPr id="3" name="Content Placeholder 2">
            <a:extLst>
              <a:ext uri="{FF2B5EF4-FFF2-40B4-BE49-F238E27FC236}">
                <a16:creationId xmlns:a16="http://schemas.microsoft.com/office/drawing/2014/main" id="{65AAAA79-354E-47FF-84C1-5EFB2110D824}"/>
              </a:ext>
            </a:extLst>
          </p:cNvPr>
          <p:cNvSpPr>
            <a:spLocks noGrp="1"/>
          </p:cNvSpPr>
          <p:nvPr>
            <p:ph idx="1"/>
          </p:nvPr>
        </p:nvSpPr>
        <p:spPr/>
        <p:txBody>
          <a:bodyPr>
            <a:normAutofit fontScale="85000" lnSpcReduction="20000"/>
          </a:bodyPr>
          <a:lstStyle/>
          <a:p>
            <a:pPr marL="0" indent="0">
              <a:buNone/>
            </a:pPr>
            <a:r>
              <a:rPr lang="en-US" b="1" dirty="0">
                <a:solidFill>
                  <a:srgbClr val="FF0000"/>
                </a:solidFill>
              </a:rPr>
              <a:t>Strategic Analysis</a:t>
            </a:r>
          </a:p>
          <a:p>
            <a:pPr marL="0" indent="0">
              <a:buNone/>
            </a:pPr>
            <a:r>
              <a:rPr lang="en-US" i="1" dirty="0"/>
              <a:t>The key industry strategic factors are: </a:t>
            </a:r>
          </a:p>
          <a:p>
            <a:r>
              <a:rPr lang="en-US" b="1" dirty="0"/>
              <a:t>Barriers to entry</a:t>
            </a:r>
            <a:r>
              <a:rPr lang="en-US" dirty="0"/>
              <a:t>: Can new entrants be barred from entering the industry through high capital costs or intellectual property barriers (such as patents and copyrights)? </a:t>
            </a:r>
          </a:p>
          <a:p>
            <a:r>
              <a:rPr lang="en-US" b="1" dirty="0"/>
              <a:t>Power of suppliers</a:t>
            </a:r>
            <a:r>
              <a:rPr lang="en-US" dirty="0"/>
              <a:t>: Can suppliers dictate high prices to the industry, or can vendors choose from among many suppliers? Have firms achieved sufficient scale to bargain effectively for lower prices from suppliers? </a:t>
            </a:r>
          </a:p>
          <a:p>
            <a:r>
              <a:rPr lang="en-US" b="1" dirty="0"/>
              <a:t>Power of customers</a:t>
            </a:r>
            <a:r>
              <a:rPr lang="en-US" dirty="0"/>
              <a:t>: Can customers choose from many competing suppliers and hence challenge high prices and high margins?</a:t>
            </a:r>
          </a:p>
        </p:txBody>
      </p:sp>
      <p:pic>
        <p:nvPicPr>
          <p:cNvPr id="7" name="Picture 6">
            <a:extLst>
              <a:ext uri="{FF2B5EF4-FFF2-40B4-BE49-F238E27FC236}">
                <a16:creationId xmlns:a16="http://schemas.microsoft.com/office/drawing/2014/main" id="{9552210D-BD0A-4069-9B3A-168EC6ED3C9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289964" y="1125123"/>
            <a:ext cx="5237018" cy="1528061"/>
          </a:xfrm>
          <a:prstGeom prst="rect">
            <a:avLst/>
          </a:prstGeom>
        </p:spPr>
      </p:pic>
    </p:spTree>
    <p:extLst>
      <p:ext uri="{BB962C8B-B14F-4D97-AF65-F5344CB8AC3E}">
        <p14:creationId xmlns:p14="http://schemas.microsoft.com/office/powerpoint/2010/main" val="42700928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1F9A9-C29B-4FAA-B4E1-0F5DD50EF421}"/>
              </a:ext>
            </a:extLst>
          </p:cNvPr>
          <p:cNvSpPr>
            <a:spLocks noGrp="1"/>
          </p:cNvSpPr>
          <p:nvPr>
            <p:ph type="title"/>
          </p:nvPr>
        </p:nvSpPr>
        <p:spPr/>
        <p:txBody>
          <a:bodyPr/>
          <a:lstStyle/>
          <a:p>
            <a:r>
              <a:rPr lang="en-US" dirty="0"/>
              <a:t>Analyzing the Viability of Online Firms</a:t>
            </a:r>
            <a:endParaRPr lang="ar-SY" dirty="0"/>
          </a:p>
        </p:txBody>
      </p:sp>
      <p:sp>
        <p:nvSpPr>
          <p:cNvPr id="3" name="Content Placeholder 2">
            <a:extLst>
              <a:ext uri="{FF2B5EF4-FFF2-40B4-BE49-F238E27FC236}">
                <a16:creationId xmlns:a16="http://schemas.microsoft.com/office/drawing/2014/main" id="{65AAAA79-354E-47FF-84C1-5EFB2110D824}"/>
              </a:ext>
            </a:extLst>
          </p:cNvPr>
          <p:cNvSpPr>
            <a:spLocks noGrp="1"/>
          </p:cNvSpPr>
          <p:nvPr>
            <p:ph idx="1"/>
          </p:nvPr>
        </p:nvSpPr>
        <p:spPr/>
        <p:txBody>
          <a:bodyPr>
            <a:normAutofit fontScale="70000" lnSpcReduction="20000"/>
          </a:bodyPr>
          <a:lstStyle/>
          <a:p>
            <a:pPr marL="0" indent="0">
              <a:buNone/>
            </a:pPr>
            <a:r>
              <a:rPr lang="en-US" sz="3400" b="1" dirty="0">
                <a:solidFill>
                  <a:srgbClr val="FF0000"/>
                </a:solidFill>
              </a:rPr>
              <a:t>Strategic Analysis</a:t>
            </a:r>
          </a:p>
          <a:p>
            <a:pPr marL="0" indent="0">
              <a:buNone/>
            </a:pPr>
            <a:r>
              <a:rPr lang="en-US" i="1" dirty="0"/>
              <a:t>The key industry strategic factors are</a:t>
            </a:r>
            <a:r>
              <a:rPr lang="en-US" dirty="0"/>
              <a:t>: </a:t>
            </a:r>
          </a:p>
          <a:p>
            <a:r>
              <a:rPr lang="en-US" b="1" dirty="0"/>
              <a:t>Existence of substitute products</a:t>
            </a:r>
            <a:r>
              <a:rPr lang="en-US" dirty="0"/>
              <a:t>: Can the functionality of the product or service be obtained from alternative channels or competing products in different industries? Are substitute products and services likely to emerge in the near future? </a:t>
            </a:r>
          </a:p>
          <a:p>
            <a:r>
              <a:rPr lang="en-US" b="1" dirty="0"/>
              <a:t>Industry value chain</a:t>
            </a:r>
            <a:r>
              <a:rPr lang="en-US" dirty="0"/>
              <a:t>: Is the chain of production and distribution in the industry changing in ways that benefit or harm the firm?</a:t>
            </a:r>
          </a:p>
          <a:p>
            <a:r>
              <a:rPr lang="en-US" b="1" dirty="0"/>
              <a:t>Nature of intra-industry competition</a:t>
            </a:r>
            <a:r>
              <a:rPr lang="en-US" dirty="0"/>
              <a:t>: Is the basis of competition within the industry based on differentiated products and services, price, scope of offerings, or focus of offerings? How is the nature of competition changing? Will these changes benefit the firm?</a:t>
            </a:r>
            <a:endParaRPr lang="ar-SY" dirty="0"/>
          </a:p>
        </p:txBody>
      </p:sp>
      <p:pic>
        <p:nvPicPr>
          <p:cNvPr id="2050" name="Picture 2" descr="Competition at Work: 3 Steps to Keep It Healthy and Motivational | Insperity">
            <a:extLst>
              <a:ext uri="{FF2B5EF4-FFF2-40B4-BE49-F238E27FC236}">
                <a16:creationId xmlns:a16="http://schemas.microsoft.com/office/drawing/2014/main" id="{FF9C4408-D95D-4520-8B30-133E0A5D4928}"/>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171709" y="5610355"/>
            <a:ext cx="2348345" cy="12328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43141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EF811-606D-4250-9449-1E8AEABC2E7E}"/>
              </a:ext>
            </a:extLst>
          </p:cNvPr>
          <p:cNvSpPr>
            <a:spLocks noGrp="1"/>
          </p:cNvSpPr>
          <p:nvPr>
            <p:ph type="title"/>
          </p:nvPr>
        </p:nvSpPr>
        <p:spPr/>
        <p:txBody>
          <a:bodyPr/>
          <a:lstStyle/>
          <a:p>
            <a:r>
              <a:rPr lang="en-US" dirty="0"/>
              <a:t>Analyzing the Viability of Online Firms</a:t>
            </a:r>
            <a:endParaRPr lang="ar-SY" dirty="0"/>
          </a:p>
        </p:txBody>
      </p:sp>
      <p:sp>
        <p:nvSpPr>
          <p:cNvPr id="3" name="Content Placeholder 2">
            <a:extLst>
              <a:ext uri="{FF2B5EF4-FFF2-40B4-BE49-F238E27FC236}">
                <a16:creationId xmlns:a16="http://schemas.microsoft.com/office/drawing/2014/main" id="{18654BB1-98CA-48C6-9427-D2FD52B1780D}"/>
              </a:ext>
            </a:extLst>
          </p:cNvPr>
          <p:cNvSpPr>
            <a:spLocks noGrp="1"/>
          </p:cNvSpPr>
          <p:nvPr>
            <p:ph idx="1"/>
          </p:nvPr>
        </p:nvSpPr>
        <p:spPr/>
        <p:txBody>
          <a:bodyPr>
            <a:normAutofit fontScale="85000" lnSpcReduction="10000"/>
          </a:bodyPr>
          <a:lstStyle/>
          <a:p>
            <a:pPr marL="0" indent="0">
              <a:buNone/>
            </a:pPr>
            <a:r>
              <a:rPr lang="en-US" b="1" dirty="0">
                <a:solidFill>
                  <a:srgbClr val="FF0000"/>
                </a:solidFill>
              </a:rPr>
              <a:t>Strategic Analysis</a:t>
            </a:r>
          </a:p>
          <a:p>
            <a:pPr marL="0" indent="0">
              <a:buNone/>
            </a:pPr>
            <a:r>
              <a:rPr lang="en-US" i="1" dirty="0"/>
              <a:t>The strategic factors that pertain specifically to the firm and its related businesses include: </a:t>
            </a:r>
          </a:p>
          <a:p>
            <a:r>
              <a:rPr lang="en-US" b="1" dirty="0"/>
              <a:t>Firm value chain</a:t>
            </a:r>
            <a:r>
              <a:rPr lang="en-US" dirty="0"/>
              <a:t>: Has the firm adopted business processes and methods of operation that allow it to achieve the most efficient operations in its industry? Will changes in technology force the firm to realign its business processes?</a:t>
            </a:r>
          </a:p>
          <a:p>
            <a:r>
              <a:rPr lang="en-US" b="1" dirty="0"/>
              <a:t>Core competencies</a:t>
            </a:r>
            <a:r>
              <a:rPr lang="en-US" dirty="0"/>
              <a:t>: Does the firm have unique competencies and skills that cannot be easily duplicated by other firms? Will changes in technology invalidate the firm’s competencies or strengthen them? </a:t>
            </a:r>
          </a:p>
          <a:p>
            <a:endParaRPr lang="ar-SY" dirty="0"/>
          </a:p>
        </p:txBody>
      </p:sp>
    </p:spTree>
    <p:extLst>
      <p:ext uri="{BB962C8B-B14F-4D97-AF65-F5344CB8AC3E}">
        <p14:creationId xmlns:p14="http://schemas.microsoft.com/office/powerpoint/2010/main" val="624128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EF811-606D-4250-9449-1E8AEABC2E7E}"/>
              </a:ext>
            </a:extLst>
          </p:cNvPr>
          <p:cNvSpPr>
            <a:spLocks noGrp="1"/>
          </p:cNvSpPr>
          <p:nvPr>
            <p:ph type="title"/>
          </p:nvPr>
        </p:nvSpPr>
        <p:spPr/>
        <p:txBody>
          <a:bodyPr/>
          <a:lstStyle/>
          <a:p>
            <a:r>
              <a:rPr lang="en-US" dirty="0"/>
              <a:t>Analyzing the Viability of Online Firms</a:t>
            </a:r>
            <a:endParaRPr lang="ar-SY" dirty="0"/>
          </a:p>
        </p:txBody>
      </p:sp>
      <p:sp>
        <p:nvSpPr>
          <p:cNvPr id="3" name="Content Placeholder 2">
            <a:extLst>
              <a:ext uri="{FF2B5EF4-FFF2-40B4-BE49-F238E27FC236}">
                <a16:creationId xmlns:a16="http://schemas.microsoft.com/office/drawing/2014/main" id="{18654BB1-98CA-48C6-9427-D2FD52B1780D}"/>
              </a:ext>
            </a:extLst>
          </p:cNvPr>
          <p:cNvSpPr>
            <a:spLocks noGrp="1"/>
          </p:cNvSpPr>
          <p:nvPr>
            <p:ph idx="1"/>
          </p:nvPr>
        </p:nvSpPr>
        <p:spPr/>
        <p:txBody>
          <a:bodyPr>
            <a:normAutofit fontScale="85000" lnSpcReduction="20000"/>
          </a:bodyPr>
          <a:lstStyle/>
          <a:p>
            <a:pPr marL="0" indent="0">
              <a:buNone/>
            </a:pPr>
            <a:r>
              <a:rPr lang="en-US" b="1" dirty="0">
                <a:solidFill>
                  <a:srgbClr val="FF0000"/>
                </a:solidFill>
              </a:rPr>
              <a:t>Strategic Analysis</a:t>
            </a:r>
          </a:p>
          <a:p>
            <a:pPr marL="0" indent="0">
              <a:buNone/>
            </a:pPr>
            <a:r>
              <a:rPr lang="en-US" i="1" dirty="0"/>
              <a:t>The strategic factors that pertain specifically to the firm and its related businesses include: </a:t>
            </a:r>
          </a:p>
          <a:p>
            <a:r>
              <a:rPr lang="en-US" b="1" dirty="0"/>
              <a:t>Synergies</a:t>
            </a:r>
            <a:r>
              <a:rPr lang="en-US" dirty="0"/>
              <a:t>: Does the firm have access to the competencies and assets of related firms owned either outright or through strategic partnerships and alliances?</a:t>
            </a:r>
          </a:p>
          <a:p>
            <a:endParaRPr lang="en-US" dirty="0"/>
          </a:p>
          <a:p>
            <a:r>
              <a:rPr lang="en-US" b="1" dirty="0"/>
              <a:t>Technology</a:t>
            </a:r>
            <a:r>
              <a:rPr lang="en-US" dirty="0"/>
              <a:t>: Has the firm developed proprietary technologies that allow it to scale with demand? Has the firm developed the operational technologies (e.g., customer relationship management, fulfillment, supply chain management, inventory control, and human resource systems) to survive? </a:t>
            </a:r>
          </a:p>
          <a:p>
            <a:endParaRPr lang="ar-SY" dirty="0"/>
          </a:p>
        </p:txBody>
      </p:sp>
      <p:pic>
        <p:nvPicPr>
          <p:cNvPr id="3074" name="Picture 2" descr="Synergies are not yet used to full potential - Swisscore">
            <a:extLst>
              <a:ext uri="{FF2B5EF4-FFF2-40B4-BE49-F238E27FC236}">
                <a16:creationId xmlns:a16="http://schemas.microsoft.com/office/drawing/2014/main" id="{A161255E-6089-4E8F-9B65-69D4A035E8AD}"/>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437418" y="3120152"/>
            <a:ext cx="3352800" cy="12817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14136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EBF94-D17B-4377-9EC7-5AA858DCFE78}"/>
              </a:ext>
            </a:extLst>
          </p:cNvPr>
          <p:cNvSpPr>
            <a:spLocks noGrp="1"/>
          </p:cNvSpPr>
          <p:nvPr>
            <p:ph type="title"/>
          </p:nvPr>
        </p:nvSpPr>
        <p:spPr/>
        <p:txBody>
          <a:bodyPr>
            <a:normAutofit fontScale="90000"/>
          </a:bodyPr>
          <a:lstStyle/>
          <a:p>
            <a:r>
              <a:rPr lang="en-US" dirty="0"/>
              <a:t>Revenue vs. Gross </a:t>
            </a:r>
            <a:r>
              <a:rPr lang="en-US" dirty="0" err="1"/>
              <a:t>Income_Profit_Earnings</a:t>
            </a:r>
            <a:r>
              <a:rPr lang="en-US" dirty="0"/>
              <a:t> vs. Net </a:t>
            </a:r>
            <a:r>
              <a:rPr lang="en-US" dirty="0" err="1"/>
              <a:t>Income_Profit_Earnings</a:t>
            </a:r>
            <a:r>
              <a:rPr lang="en-US" dirty="0"/>
              <a:t> </a:t>
            </a:r>
            <a:endParaRPr lang="ar-SY" dirty="0"/>
          </a:p>
        </p:txBody>
      </p:sp>
      <p:pic>
        <p:nvPicPr>
          <p:cNvPr id="4" name="Revenue vs. Gross Income_Profit_Earnings vs. Net Income_Profit_Earnings ">
            <a:hlinkClick r:id="" action="ppaction://media"/>
            <a:extLst>
              <a:ext uri="{FF2B5EF4-FFF2-40B4-BE49-F238E27FC236}">
                <a16:creationId xmlns:a16="http://schemas.microsoft.com/office/drawing/2014/main" id="{8BA75A29-AD5E-4AA7-8541-E29B06879786}"/>
              </a:ext>
            </a:extLst>
          </p:cNvPr>
          <p:cNvPicPr>
            <a:picLocks noGrp="1" noChangeAspect="1"/>
          </p:cNvPicPr>
          <p:nvPr>
            <p:ph idx="1"/>
            <a:videoFile r:link="rId2"/>
            <p:extLst>
              <p:ext uri="{DAA4B4D4-6D71-4841-9C94-3DE7FCFB9230}">
                <p14:media xmlns:p14="http://schemas.microsoft.com/office/powerpoint/2010/main" r:embed="rId1"/>
              </p:ext>
            </p:extLst>
          </p:nvPr>
        </p:nvPicPr>
        <p:blipFill rotWithShape="1">
          <a:blip r:embed="rId5"/>
          <a:srcRect b="4154"/>
          <a:stretch/>
        </p:blipFill>
        <p:spPr>
          <a:xfrm>
            <a:off x="1709738" y="1422400"/>
            <a:ext cx="8770937" cy="4729018"/>
          </a:xfrm>
        </p:spPr>
      </p:pic>
    </p:spTree>
    <p:extLst>
      <p:ext uri="{BB962C8B-B14F-4D97-AF65-F5344CB8AC3E}">
        <p14:creationId xmlns:p14="http://schemas.microsoft.com/office/powerpoint/2010/main" val="3766590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30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C4371-7D2C-4D3B-984E-631B94B7F735}"/>
              </a:ext>
            </a:extLst>
          </p:cNvPr>
          <p:cNvSpPr>
            <a:spLocks noGrp="1"/>
          </p:cNvSpPr>
          <p:nvPr>
            <p:ph type="title"/>
          </p:nvPr>
        </p:nvSpPr>
        <p:spPr/>
        <p:txBody>
          <a:bodyPr/>
          <a:lstStyle/>
          <a:p>
            <a:r>
              <a:rPr lang="en-US" dirty="0"/>
              <a:t>Analyzing the Viability of Online Firms</a:t>
            </a:r>
            <a:endParaRPr lang="ar-SY" dirty="0"/>
          </a:p>
        </p:txBody>
      </p:sp>
      <p:sp>
        <p:nvSpPr>
          <p:cNvPr id="3" name="Content Placeholder 2">
            <a:extLst>
              <a:ext uri="{FF2B5EF4-FFF2-40B4-BE49-F238E27FC236}">
                <a16:creationId xmlns:a16="http://schemas.microsoft.com/office/drawing/2014/main" id="{1C217022-ECBE-4DAA-87FE-A0133EC21E44}"/>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Financial Analysis</a:t>
            </a:r>
          </a:p>
          <a:p>
            <a:pPr marL="0" indent="0">
              <a:buNone/>
            </a:pPr>
            <a:r>
              <a:rPr lang="en-US" i="1" dirty="0"/>
              <a:t>key factors to look for in a firm’s statement of operations:</a:t>
            </a:r>
          </a:p>
          <a:p>
            <a:r>
              <a:rPr lang="en-US" b="1" dirty="0"/>
              <a:t>Revenues</a:t>
            </a:r>
            <a:r>
              <a:rPr lang="en-US" dirty="0"/>
              <a:t>: Are revenues growing and at what rate? Many e-commerce companies have experienced impressive, even explosive, revenue growth as an entirely new channel is created.</a:t>
            </a:r>
          </a:p>
          <a:p>
            <a:r>
              <a:rPr lang="en-US" b="1" dirty="0"/>
              <a:t>Cost of sales</a:t>
            </a:r>
            <a:r>
              <a:rPr lang="en-US" dirty="0"/>
              <a:t>: What is the cost of sales compared to the revenues from sales? Cost of sales typically includes the cost of the products sold and related costs. The lower the cost of sales compared to revenue, the higher the gross profit.</a:t>
            </a:r>
          </a:p>
        </p:txBody>
      </p:sp>
      <p:pic>
        <p:nvPicPr>
          <p:cNvPr id="4098" name="Picture 2" descr="Applying one multiple to varied revenue streams — Robin Landy Ltd: Pricing  &amp; Product Strategy">
            <a:extLst>
              <a:ext uri="{FF2B5EF4-FFF2-40B4-BE49-F238E27FC236}">
                <a16:creationId xmlns:a16="http://schemas.microsoft.com/office/drawing/2014/main" id="{74626686-8AC4-4D7B-B7BD-1D9A0EF412C2}"/>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033164" y="1407984"/>
            <a:ext cx="2201139" cy="154519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936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C4371-7D2C-4D3B-984E-631B94B7F735}"/>
              </a:ext>
            </a:extLst>
          </p:cNvPr>
          <p:cNvSpPr>
            <a:spLocks noGrp="1"/>
          </p:cNvSpPr>
          <p:nvPr>
            <p:ph type="title"/>
          </p:nvPr>
        </p:nvSpPr>
        <p:spPr/>
        <p:txBody>
          <a:bodyPr/>
          <a:lstStyle/>
          <a:p>
            <a:r>
              <a:rPr lang="en-US" dirty="0"/>
              <a:t>Analyzing the Viability of Online Firms</a:t>
            </a:r>
            <a:endParaRPr lang="ar-SY" dirty="0"/>
          </a:p>
        </p:txBody>
      </p:sp>
      <p:sp>
        <p:nvSpPr>
          <p:cNvPr id="3" name="Content Placeholder 2">
            <a:extLst>
              <a:ext uri="{FF2B5EF4-FFF2-40B4-BE49-F238E27FC236}">
                <a16:creationId xmlns:a16="http://schemas.microsoft.com/office/drawing/2014/main" id="{1C217022-ECBE-4DAA-87FE-A0133EC21E44}"/>
              </a:ext>
            </a:extLst>
          </p:cNvPr>
          <p:cNvSpPr>
            <a:spLocks noGrp="1"/>
          </p:cNvSpPr>
          <p:nvPr>
            <p:ph idx="1"/>
          </p:nvPr>
        </p:nvSpPr>
        <p:spPr/>
        <p:txBody>
          <a:bodyPr>
            <a:normAutofit fontScale="85000" lnSpcReduction="10000"/>
          </a:bodyPr>
          <a:lstStyle/>
          <a:p>
            <a:pPr marL="0" indent="0">
              <a:buNone/>
            </a:pPr>
            <a:r>
              <a:rPr lang="en-US" b="1" dirty="0">
                <a:solidFill>
                  <a:srgbClr val="FF0000"/>
                </a:solidFill>
              </a:rPr>
              <a:t>Financial Analysis</a:t>
            </a:r>
          </a:p>
          <a:p>
            <a:pPr marL="0" indent="0">
              <a:buNone/>
            </a:pPr>
            <a:r>
              <a:rPr lang="en-US" i="1" dirty="0"/>
              <a:t>key factors to look for in a firm’s statement of operations:</a:t>
            </a:r>
          </a:p>
          <a:p>
            <a:r>
              <a:rPr lang="en-US" b="1" dirty="0"/>
              <a:t>Gross margin</a:t>
            </a:r>
            <a:r>
              <a:rPr lang="en-US" dirty="0"/>
              <a:t>: What is the firm’s gross margin, and is it increasing or decreasing? Gross margin is calculated by dividing gross profit by net sales revenues. Gross margin can tell you whether the firm is gaining or losing market power vis-à-vis its key suppliers.</a:t>
            </a:r>
          </a:p>
          <a:p>
            <a:r>
              <a:rPr lang="en-US" b="1" dirty="0"/>
              <a:t>Operating expenses</a:t>
            </a:r>
            <a:r>
              <a:rPr lang="en-US" dirty="0"/>
              <a:t>: What are the firm’s operating expenses, and are they increasing or decreasing? Operating expenses typically include the costs of marketing, technology, and administrative overhead.</a:t>
            </a:r>
          </a:p>
          <a:p>
            <a:endParaRPr lang="en-US" dirty="0"/>
          </a:p>
          <a:p>
            <a:endParaRPr lang="ar-SY" dirty="0"/>
          </a:p>
        </p:txBody>
      </p:sp>
      <p:grpSp>
        <p:nvGrpSpPr>
          <p:cNvPr id="5" name="Group 4">
            <a:extLst>
              <a:ext uri="{FF2B5EF4-FFF2-40B4-BE49-F238E27FC236}">
                <a16:creationId xmlns:a16="http://schemas.microsoft.com/office/drawing/2014/main" id="{03B7AB6D-E991-4ECC-BE39-5DBD0D0776BF}"/>
              </a:ext>
            </a:extLst>
          </p:cNvPr>
          <p:cNvGrpSpPr/>
          <p:nvPr/>
        </p:nvGrpSpPr>
        <p:grpSpPr>
          <a:xfrm>
            <a:off x="8825345" y="1422213"/>
            <a:ext cx="2642298" cy="1404114"/>
            <a:chOff x="3562751" y="797491"/>
            <a:chExt cx="7752405" cy="4772036"/>
          </a:xfrm>
        </p:grpSpPr>
        <p:pic>
          <p:nvPicPr>
            <p:cNvPr id="5122" name="Picture 2" descr="Calculation of Gross Margin for Separate Types of Products with Example –  Finrepo">
              <a:extLst>
                <a:ext uri="{FF2B5EF4-FFF2-40B4-BE49-F238E27FC236}">
                  <a16:creationId xmlns:a16="http://schemas.microsoft.com/office/drawing/2014/main" id="{3E91FCBA-B593-409A-84BF-80ACD9F70810}"/>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562751" y="797491"/>
              <a:ext cx="7752405" cy="47720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3">
              <a:extLst>
                <a:ext uri="{FF2B5EF4-FFF2-40B4-BE49-F238E27FC236}">
                  <a16:creationId xmlns:a16="http://schemas.microsoft.com/office/drawing/2014/main" id="{80821DFC-B6CC-4592-9087-D52799CD92F7}"/>
                </a:ext>
              </a:extLst>
            </p:cNvPr>
            <p:cNvSpPr/>
            <p:nvPr/>
          </p:nvSpPr>
          <p:spPr>
            <a:xfrm>
              <a:off x="3796145" y="4793673"/>
              <a:ext cx="1385455" cy="642114"/>
            </a:xfrm>
            <a:prstGeom prst="rect">
              <a:avLst/>
            </a:prstGeom>
            <a:solidFill>
              <a:srgbClr val="D6DCE5"/>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grpSp>
      <p:pic>
        <p:nvPicPr>
          <p:cNvPr id="5124" name="Picture 4" descr="What are Operating Expenses: Definition &amp; Examples | Tally Solutions">
            <a:extLst>
              <a:ext uri="{FF2B5EF4-FFF2-40B4-BE49-F238E27FC236}">
                <a16:creationId xmlns:a16="http://schemas.microsoft.com/office/drawing/2014/main" id="{9E0062AC-CB4F-45C8-8724-3C37121930CF}"/>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15745" y="5491398"/>
            <a:ext cx="2476237" cy="136660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005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4850D-8A79-493B-AC9A-E00E2B1AED89}"/>
              </a:ext>
            </a:extLst>
          </p:cNvPr>
          <p:cNvSpPr>
            <a:spLocks noGrp="1"/>
          </p:cNvSpPr>
          <p:nvPr>
            <p:ph type="title"/>
          </p:nvPr>
        </p:nvSpPr>
        <p:spPr/>
        <p:txBody>
          <a:bodyPr/>
          <a:lstStyle/>
          <a:p>
            <a:r>
              <a:rPr lang="en-US" dirty="0"/>
              <a:t>Understanding Operating Margin</a:t>
            </a:r>
            <a:endParaRPr lang="ar-SY" dirty="0"/>
          </a:p>
        </p:txBody>
      </p:sp>
      <p:pic>
        <p:nvPicPr>
          <p:cNvPr id="4" name="SSYouTube.online_Understanding Operating Margin_720p">
            <a:hlinkClick r:id="" action="ppaction://media"/>
            <a:extLst>
              <a:ext uri="{FF2B5EF4-FFF2-40B4-BE49-F238E27FC236}">
                <a16:creationId xmlns:a16="http://schemas.microsoft.com/office/drawing/2014/main" id="{40B206CC-8E76-4EAE-AEFA-4B364FA634EA}"/>
              </a:ext>
            </a:extLst>
          </p:cNvPr>
          <p:cNvPicPr>
            <a:picLocks noGrp="1" noChangeAspect="1"/>
          </p:cNvPicPr>
          <p:nvPr>
            <p:ph idx="1"/>
            <a:videoFile r:link="rId2"/>
            <p:extLst>
              <p:ext uri="{DAA4B4D4-6D71-4841-9C94-3DE7FCFB9230}">
                <p14:media xmlns:p14="http://schemas.microsoft.com/office/powerpoint/2010/main" r:embed="rId1"/>
              </p:ext>
            </p:extLst>
          </p:nvPr>
        </p:nvPicPr>
        <p:blipFill rotWithShape="1">
          <a:blip r:embed="rId5"/>
          <a:srcRect b="10612"/>
          <a:stretch/>
        </p:blipFill>
        <p:spPr>
          <a:xfrm>
            <a:off x="1709738" y="1422399"/>
            <a:ext cx="8770937" cy="4410365"/>
          </a:xfrm>
        </p:spPr>
      </p:pic>
    </p:spTree>
    <p:extLst>
      <p:ext uri="{BB962C8B-B14F-4D97-AF65-F5344CB8AC3E}">
        <p14:creationId xmlns:p14="http://schemas.microsoft.com/office/powerpoint/2010/main" val="2329338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880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C4371-7D2C-4D3B-984E-631B94B7F735}"/>
              </a:ext>
            </a:extLst>
          </p:cNvPr>
          <p:cNvSpPr>
            <a:spLocks noGrp="1"/>
          </p:cNvSpPr>
          <p:nvPr>
            <p:ph type="title"/>
          </p:nvPr>
        </p:nvSpPr>
        <p:spPr/>
        <p:txBody>
          <a:bodyPr/>
          <a:lstStyle/>
          <a:p>
            <a:r>
              <a:rPr lang="en-US" dirty="0"/>
              <a:t>Analyzing the Viability of Online Firms</a:t>
            </a:r>
            <a:endParaRPr lang="ar-SY" dirty="0"/>
          </a:p>
        </p:txBody>
      </p:sp>
      <p:sp>
        <p:nvSpPr>
          <p:cNvPr id="3" name="Content Placeholder 2">
            <a:extLst>
              <a:ext uri="{FF2B5EF4-FFF2-40B4-BE49-F238E27FC236}">
                <a16:creationId xmlns:a16="http://schemas.microsoft.com/office/drawing/2014/main" id="{1C217022-ECBE-4DAA-87FE-A0133EC21E44}"/>
              </a:ext>
            </a:extLst>
          </p:cNvPr>
          <p:cNvSpPr>
            <a:spLocks noGrp="1"/>
          </p:cNvSpPr>
          <p:nvPr>
            <p:ph idx="1"/>
          </p:nvPr>
        </p:nvSpPr>
        <p:spPr>
          <a:xfrm>
            <a:off x="188685" y="1422213"/>
            <a:ext cx="9010733" cy="4934138"/>
          </a:xfrm>
        </p:spPr>
        <p:txBody>
          <a:bodyPr>
            <a:normAutofit lnSpcReduction="10000"/>
          </a:bodyPr>
          <a:lstStyle/>
          <a:p>
            <a:r>
              <a:rPr lang="en-US" sz="2400" b="1" dirty="0"/>
              <a:t>Operating margin</a:t>
            </a:r>
            <a:r>
              <a:rPr lang="en-US" sz="2400" dirty="0"/>
              <a:t>: What did the firm earn from its current operations? Operating margin is calculated by dividing operating income or loss by net sales revenue. Operating margin is an indication of a company’s ability to turn sales into pre-tax profit after operating expenses have been deducted. </a:t>
            </a:r>
            <a:endParaRPr lang="en-US" sz="2400" b="1" dirty="0"/>
          </a:p>
          <a:p>
            <a:r>
              <a:rPr lang="en-US" sz="2400" b="1" dirty="0"/>
              <a:t>Net margin</a:t>
            </a:r>
            <a:r>
              <a:rPr lang="en-US" sz="2400" dirty="0"/>
              <a:t>: Net margin tells us the percentage of a firm’s gross sales revenue that the firm was able to retain after all expenses were deducted. Net margin is calculated by dividing net income or loss by net sales revenue. </a:t>
            </a:r>
            <a:endParaRPr lang="ar-SY" sz="2400" dirty="0"/>
          </a:p>
        </p:txBody>
      </p:sp>
      <p:pic>
        <p:nvPicPr>
          <p:cNvPr id="6146" name="Picture 2" descr="Operating Margin Formula | Calculator (Excel template)">
            <a:extLst>
              <a:ext uri="{FF2B5EF4-FFF2-40B4-BE49-F238E27FC236}">
                <a16:creationId xmlns:a16="http://schemas.microsoft.com/office/drawing/2014/main" id="{5EDE7100-CBF0-4C6F-B257-97C655193005}"/>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9346772" y="1612807"/>
            <a:ext cx="2656543" cy="22764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A4FA365F-676B-450F-B1E4-C4B7703A0FF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792501" y="5613862"/>
            <a:ext cx="4072268" cy="1149817"/>
          </a:xfrm>
          <a:prstGeom prst="rect">
            <a:avLst/>
          </a:prstGeom>
        </p:spPr>
      </p:pic>
    </p:spTree>
    <p:extLst>
      <p:ext uri="{BB962C8B-B14F-4D97-AF65-F5344CB8AC3E}">
        <p14:creationId xmlns:p14="http://schemas.microsoft.com/office/powerpoint/2010/main" val="2342440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DD05B64D-6B74-4498-964B-FE4881036B76}"/>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64AAA8EA-1FC7-4C6B-A7C4-29213EA6E793}"/>
              </a:ext>
            </a:extLst>
          </p:cNvPr>
          <p:cNvSpPr/>
          <p:nvPr/>
        </p:nvSpPr>
        <p:spPr>
          <a:xfrm>
            <a:off x="355599" y="1524000"/>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0970" tIns="140970" rIns="140970" bIns="140970" numCol="1" spcCol="1270" anchor="t" anchorCtr="0">
            <a:noAutofit/>
          </a:bodyPr>
          <a:lstStyle/>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r>
              <a:rPr lang="en-US" sz="3200" b="1" kern="1200" dirty="0"/>
              <a:t>Chapter 9:</a:t>
            </a:r>
          </a:p>
          <a:p>
            <a:pPr marL="0" lvl="0" indent="0" algn="l" defTabSz="1644650" rtl="0">
              <a:lnSpc>
                <a:spcPct val="90000"/>
              </a:lnSpc>
              <a:spcBef>
                <a:spcPct val="0"/>
              </a:spcBef>
              <a:spcAft>
                <a:spcPct val="35000"/>
              </a:spcAft>
              <a:buNone/>
            </a:pPr>
            <a:r>
              <a:rPr lang="en-US" sz="3200" b="1" kern="1200" dirty="0"/>
              <a:t>Online Retail and Services</a:t>
            </a:r>
            <a:endParaRPr lang="ar-SY" sz="3200" b="1" kern="1200" dirty="0"/>
          </a:p>
          <a:p>
            <a:pPr marL="0" lvl="0" indent="0" algn="l" defTabSz="1644650" rtl="0">
              <a:lnSpc>
                <a:spcPct val="90000"/>
              </a:lnSpc>
              <a:spcBef>
                <a:spcPct val="0"/>
              </a:spcBef>
              <a:spcAft>
                <a:spcPct val="35000"/>
              </a:spcAft>
              <a:buNone/>
            </a:pPr>
            <a:endParaRPr lang="en-US" sz="3200" b="1" kern="1200" dirty="0"/>
          </a:p>
        </p:txBody>
      </p:sp>
      <p:sp>
        <p:nvSpPr>
          <p:cNvPr id="6" name="Freeform: Shape 5">
            <a:extLst>
              <a:ext uri="{FF2B5EF4-FFF2-40B4-BE49-F238E27FC236}">
                <a16:creationId xmlns:a16="http://schemas.microsoft.com/office/drawing/2014/main" id="{3D2CC0C0-CB06-4C0B-96C6-4109F7A8A2C4}"/>
              </a:ext>
            </a:extLst>
          </p:cNvPr>
          <p:cNvSpPr/>
          <p:nvPr/>
        </p:nvSpPr>
        <p:spPr>
          <a:xfrm>
            <a:off x="2822794" y="1555206"/>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Analyzing the Viability of Online Firms</a:t>
            </a:r>
          </a:p>
        </p:txBody>
      </p:sp>
      <p:sp>
        <p:nvSpPr>
          <p:cNvPr id="8" name="Freeform: Shape 7">
            <a:extLst>
              <a:ext uri="{FF2B5EF4-FFF2-40B4-BE49-F238E27FC236}">
                <a16:creationId xmlns:a16="http://schemas.microsoft.com/office/drawing/2014/main" id="{3ADB300C-8140-423B-852C-DA5B8205F3A5}"/>
              </a:ext>
            </a:extLst>
          </p:cNvPr>
          <p:cNvSpPr/>
          <p:nvPr/>
        </p:nvSpPr>
        <p:spPr>
          <a:xfrm>
            <a:off x="7412926" y="1555206"/>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Strategic Analysis</a:t>
            </a:r>
            <a:endParaRPr lang="en-US" sz="1600" kern="1200" dirty="0"/>
          </a:p>
        </p:txBody>
      </p:sp>
      <p:sp>
        <p:nvSpPr>
          <p:cNvPr id="9" name="Straight Connector 8">
            <a:extLst>
              <a:ext uri="{FF2B5EF4-FFF2-40B4-BE49-F238E27FC236}">
                <a16:creationId xmlns:a16="http://schemas.microsoft.com/office/drawing/2014/main" id="{AE432F9F-0604-4A8A-BD97-684BE37CA7DB}"/>
              </a:ext>
            </a:extLst>
          </p:cNvPr>
          <p:cNvSpPr/>
          <p:nvPr/>
        </p:nvSpPr>
        <p:spPr>
          <a:xfrm>
            <a:off x="7240796" y="186726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ED8DA337-F79A-42B0-8B96-5CF5B6EEF17B}"/>
              </a:ext>
            </a:extLst>
          </p:cNvPr>
          <p:cNvSpPr/>
          <p:nvPr/>
        </p:nvSpPr>
        <p:spPr>
          <a:xfrm>
            <a:off x="7412926" y="1894977"/>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Financial Analysis</a:t>
            </a:r>
          </a:p>
        </p:txBody>
      </p:sp>
      <p:sp>
        <p:nvSpPr>
          <p:cNvPr id="11" name="Straight Connector 10">
            <a:extLst>
              <a:ext uri="{FF2B5EF4-FFF2-40B4-BE49-F238E27FC236}">
                <a16:creationId xmlns:a16="http://schemas.microsoft.com/office/drawing/2014/main" id="{37504BCA-6C3A-4B36-99B6-5E70E03754C2}"/>
              </a:ext>
            </a:extLst>
          </p:cNvPr>
          <p:cNvSpPr/>
          <p:nvPr/>
        </p:nvSpPr>
        <p:spPr>
          <a:xfrm>
            <a:off x="2650664" y="217932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8ACB7936-6F02-46F2-AB3F-73BB7C8F6717}"/>
              </a:ext>
            </a:extLst>
          </p:cNvPr>
          <p:cNvSpPr/>
          <p:nvPr/>
        </p:nvSpPr>
        <p:spPr>
          <a:xfrm>
            <a:off x="2822794" y="2210384"/>
            <a:ext cx="4418001" cy="31105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The Retail Sector</a:t>
            </a:r>
          </a:p>
        </p:txBody>
      </p:sp>
      <p:sp>
        <p:nvSpPr>
          <p:cNvPr id="13" name="Freeform: Shape 12">
            <a:extLst>
              <a:ext uri="{FF2B5EF4-FFF2-40B4-BE49-F238E27FC236}">
                <a16:creationId xmlns:a16="http://schemas.microsoft.com/office/drawing/2014/main" id="{09180D69-F76A-4D7A-A07D-7A4EA7064BAF}"/>
              </a:ext>
            </a:extLst>
          </p:cNvPr>
          <p:cNvSpPr/>
          <p:nvPr/>
        </p:nvSpPr>
        <p:spPr>
          <a:xfrm>
            <a:off x="7412926" y="2261336"/>
            <a:ext cx="4418001" cy="260560"/>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Retailing</a:t>
            </a:r>
            <a:endParaRPr lang="en-US" sz="1600" kern="1200" dirty="0"/>
          </a:p>
        </p:txBody>
      </p:sp>
      <p:sp>
        <p:nvSpPr>
          <p:cNvPr id="14" name="Straight Connector 13">
            <a:extLst>
              <a:ext uri="{FF2B5EF4-FFF2-40B4-BE49-F238E27FC236}">
                <a16:creationId xmlns:a16="http://schemas.microsoft.com/office/drawing/2014/main" id="{001CFCA6-F4B5-4853-9A88-269E7602F71F}"/>
              </a:ext>
            </a:extLst>
          </p:cNvPr>
          <p:cNvSpPr/>
          <p:nvPr/>
        </p:nvSpPr>
        <p:spPr>
          <a:xfrm>
            <a:off x="2650664" y="259105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5" name="Freeform: Shape 14">
            <a:extLst>
              <a:ext uri="{FF2B5EF4-FFF2-40B4-BE49-F238E27FC236}">
                <a16:creationId xmlns:a16="http://schemas.microsoft.com/office/drawing/2014/main" id="{1F219DB7-DCEC-4DC1-9B89-B862A3E0FD97}"/>
              </a:ext>
            </a:extLst>
          </p:cNvPr>
          <p:cNvSpPr/>
          <p:nvPr/>
        </p:nvSpPr>
        <p:spPr>
          <a:xfrm>
            <a:off x="2822794" y="2603750"/>
            <a:ext cx="4418001" cy="987837"/>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E-commerce in Action: Online Retail Business Models</a:t>
            </a:r>
          </a:p>
        </p:txBody>
      </p:sp>
      <p:sp>
        <p:nvSpPr>
          <p:cNvPr id="16" name="Freeform: Shape 15">
            <a:extLst>
              <a:ext uri="{FF2B5EF4-FFF2-40B4-BE49-F238E27FC236}">
                <a16:creationId xmlns:a16="http://schemas.microsoft.com/office/drawing/2014/main" id="{74A5F675-9834-4CCC-BE81-6415CBCB0645}"/>
              </a:ext>
            </a:extLst>
          </p:cNvPr>
          <p:cNvSpPr/>
          <p:nvPr/>
        </p:nvSpPr>
        <p:spPr>
          <a:xfrm>
            <a:off x="7412926" y="2623405"/>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Virtual Merchants</a:t>
            </a:r>
          </a:p>
        </p:txBody>
      </p:sp>
      <p:sp>
        <p:nvSpPr>
          <p:cNvPr id="17" name="Straight Connector 16">
            <a:extLst>
              <a:ext uri="{FF2B5EF4-FFF2-40B4-BE49-F238E27FC236}">
                <a16:creationId xmlns:a16="http://schemas.microsoft.com/office/drawing/2014/main" id="{A68F6F73-38AD-45A2-9B31-6146A6AC88F6}"/>
              </a:ext>
            </a:extLst>
          </p:cNvPr>
          <p:cNvSpPr/>
          <p:nvPr/>
        </p:nvSpPr>
        <p:spPr>
          <a:xfrm>
            <a:off x="7240796" y="286198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1CB68283-9C9E-4F85-A8FA-047E18905310}"/>
              </a:ext>
            </a:extLst>
          </p:cNvPr>
          <p:cNvSpPr/>
          <p:nvPr/>
        </p:nvSpPr>
        <p:spPr>
          <a:xfrm>
            <a:off x="7412926" y="2861986"/>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Amazon</a:t>
            </a:r>
          </a:p>
        </p:txBody>
      </p:sp>
      <p:sp>
        <p:nvSpPr>
          <p:cNvPr id="19" name="Straight Connector 18">
            <a:extLst>
              <a:ext uri="{FF2B5EF4-FFF2-40B4-BE49-F238E27FC236}">
                <a16:creationId xmlns:a16="http://schemas.microsoft.com/office/drawing/2014/main" id="{DF570F62-7310-4794-A112-4636F2C5A370}"/>
              </a:ext>
            </a:extLst>
          </p:cNvPr>
          <p:cNvSpPr/>
          <p:nvPr/>
        </p:nvSpPr>
        <p:spPr>
          <a:xfrm>
            <a:off x="7240796" y="310374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04914A6F-B23E-474F-8AFC-26846E93C1C7}"/>
              </a:ext>
            </a:extLst>
          </p:cNvPr>
          <p:cNvSpPr/>
          <p:nvPr/>
        </p:nvSpPr>
        <p:spPr>
          <a:xfrm>
            <a:off x="7412926" y="3103742"/>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Omnichannel Merchants:</a:t>
            </a:r>
          </a:p>
        </p:txBody>
      </p:sp>
      <p:sp>
        <p:nvSpPr>
          <p:cNvPr id="21" name="Straight Connector 20">
            <a:extLst>
              <a:ext uri="{FF2B5EF4-FFF2-40B4-BE49-F238E27FC236}">
                <a16:creationId xmlns:a16="http://schemas.microsoft.com/office/drawing/2014/main" id="{964C1559-82FB-4038-B9E6-EAD233FC3F5E}"/>
              </a:ext>
            </a:extLst>
          </p:cNvPr>
          <p:cNvSpPr/>
          <p:nvPr/>
        </p:nvSpPr>
        <p:spPr>
          <a:xfrm>
            <a:off x="7240796" y="334549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2" name="Freeform: Shape 21">
            <a:extLst>
              <a:ext uri="{FF2B5EF4-FFF2-40B4-BE49-F238E27FC236}">
                <a16:creationId xmlns:a16="http://schemas.microsoft.com/office/drawing/2014/main" id="{2AA7A6C0-66FE-4833-A2F5-FF6F66D4400E}"/>
              </a:ext>
            </a:extLst>
          </p:cNvPr>
          <p:cNvSpPr/>
          <p:nvPr/>
        </p:nvSpPr>
        <p:spPr>
          <a:xfrm>
            <a:off x="7412926" y="3345498"/>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Manufacturer-Direct</a:t>
            </a:r>
          </a:p>
        </p:txBody>
      </p:sp>
      <p:sp>
        <p:nvSpPr>
          <p:cNvPr id="23" name="Straight Connector 22">
            <a:extLst>
              <a:ext uri="{FF2B5EF4-FFF2-40B4-BE49-F238E27FC236}">
                <a16:creationId xmlns:a16="http://schemas.microsoft.com/office/drawing/2014/main" id="{1040DAEB-266D-47DA-A074-7E2D51EF3FCE}"/>
              </a:ext>
            </a:extLst>
          </p:cNvPr>
          <p:cNvSpPr/>
          <p:nvPr/>
        </p:nvSpPr>
        <p:spPr>
          <a:xfrm>
            <a:off x="2650664" y="359158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51CA7E81-29A5-4E8B-93A7-3E172C259253}"/>
              </a:ext>
            </a:extLst>
          </p:cNvPr>
          <p:cNvSpPr/>
          <p:nvPr/>
        </p:nvSpPr>
        <p:spPr>
          <a:xfrm>
            <a:off x="2822794" y="3622794"/>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Financial Services</a:t>
            </a:r>
          </a:p>
        </p:txBody>
      </p:sp>
      <p:sp>
        <p:nvSpPr>
          <p:cNvPr id="25" name="Freeform: Shape 24">
            <a:extLst>
              <a:ext uri="{FF2B5EF4-FFF2-40B4-BE49-F238E27FC236}">
                <a16:creationId xmlns:a16="http://schemas.microsoft.com/office/drawing/2014/main" id="{E2847E1C-7BE3-4996-97CA-7CC4CBFA04B7}"/>
              </a:ext>
            </a:extLst>
          </p:cNvPr>
          <p:cNvSpPr/>
          <p:nvPr/>
        </p:nvSpPr>
        <p:spPr>
          <a:xfrm>
            <a:off x="7412926" y="3599410"/>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Fintech</a:t>
            </a:r>
          </a:p>
        </p:txBody>
      </p:sp>
      <p:sp>
        <p:nvSpPr>
          <p:cNvPr id="26" name="Straight Connector 25">
            <a:extLst>
              <a:ext uri="{FF2B5EF4-FFF2-40B4-BE49-F238E27FC236}">
                <a16:creationId xmlns:a16="http://schemas.microsoft.com/office/drawing/2014/main" id="{A2E20C1F-02B7-4E14-A66D-BFA8E729B069}"/>
              </a:ext>
            </a:extLst>
          </p:cNvPr>
          <p:cNvSpPr/>
          <p:nvPr/>
        </p:nvSpPr>
        <p:spPr>
          <a:xfrm>
            <a:off x="7240796" y="381762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8E04F631-3FCB-4F11-A6DD-727277327F1C}"/>
              </a:ext>
            </a:extLst>
          </p:cNvPr>
          <p:cNvSpPr/>
          <p:nvPr/>
        </p:nvSpPr>
        <p:spPr>
          <a:xfrm>
            <a:off x="7412926" y="3817629"/>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Banking</a:t>
            </a:r>
          </a:p>
        </p:txBody>
      </p:sp>
      <p:sp>
        <p:nvSpPr>
          <p:cNvPr id="28" name="Straight Connector 27">
            <a:extLst>
              <a:ext uri="{FF2B5EF4-FFF2-40B4-BE49-F238E27FC236}">
                <a16:creationId xmlns:a16="http://schemas.microsoft.com/office/drawing/2014/main" id="{CC84A43E-49E3-41AA-907F-B50E1DCDCAA6}"/>
              </a:ext>
            </a:extLst>
          </p:cNvPr>
          <p:cNvSpPr/>
          <p:nvPr/>
        </p:nvSpPr>
        <p:spPr>
          <a:xfrm>
            <a:off x="7240796" y="402632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82125FA0-D129-45B3-8FDC-63FB870F25E2}"/>
              </a:ext>
            </a:extLst>
          </p:cNvPr>
          <p:cNvSpPr/>
          <p:nvPr/>
        </p:nvSpPr>
        <p:spPr>
          <a:xfrm>
            <a:off x="7412926" y="4026322"/>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Brokerage</a:t>
            </a:r>
          </a:p>
        </p:txBody>
      </p:sp>
      <p:sp>
        <p:nvSpPr>
          <p:cNvPr id="30" name="Straight Connector 29">
            <a:extLst>
              <a:ext uri="{FF2B5EF4-FFF2-40B4-BE49-F238E27FC236}">
                <a16:creationId xmlns:a16="http://schemas.microsoft.com/office/drawing/2014/main" id="{2801287D-BF47-4B93-89B3-E01692C821C4}"/>
              </a:ext>
            </a:extLst>
          </p:cNvPr>
          <p:cNvSpPr/>
          <p:nvPr/>
        </p:nvSpPr>
        <p:spPr>
          <a:xfrm>
            <a:off x="7240796" y="426359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AB2F094C-A8F0-47B6-A786-E8DBFEB7FDAF}"/>
              </a:ext>
            </a:extLst>
          </p:cNvPr>
          <p:cNvSpPr/>
          <p:nvPr/>
        </p:nvSpPr>
        <p:spPr>
          <a:xfrm>
            <a:off x="7412926" y="4263591"/>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Mortgage and Lending Service</a:t>
            </a:r>
          </a:p>
        </p:txBody>
      </p:sp>
      <p:sp>
        <p:nvSpPr>
          <p:cNvPr id="32" name="Straight Connector 31">
            <a:extLst>
              <a:ext uri="{FF2B5EF4-FFF2-40B4-BE49-F238E27FC236}">
                <a16:creationId xmlns:a16="http://schemas.microsoft.com/office/drawing/2014/main" id="{602803FE-D13E-47DC-9D72-C1738955332F}"/>
              </a:ext>
            </a:extLst>
          </p:cNvPr>
          <p:cNvSpPr/>
          <p:nvPr/>
        </p:nvSpPr>
        <p:spPr>
          <a:xfrm>
            <a:off x="7240796" y="449133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6FA57CF5-D745-4DCD-B6D1-420DB40E7F08}"/>
              </a:ext>
            </a:extLst>
          </p:cNvPr>
          <p:cNvSpPr/>
          <p:nvPr/>
        </p:nvSpPr>
        <p:spPr>
          <a:xfrm>
            <a:off x="7412926" y="4491335"/>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Insurance Services</a:t>
            </a:r>
            <a:endParaRPr lang="en-US" sz="1600" kern="1200" dirty="0"/>
          </a:p>
        </p:txBody>
      </p:sp>
      <p:sp>
        <p:nvSpPr>
          <p:cNvPr id="34" name="Straight Connector 33">
            <a:extLst>
              <a:ext uri="{FF2B5EF4-FFF2-40B4-BE49-F238E27FC236}">
                <a16:creationId xmlns:a16="http://schemas.microsoft.com/office/drawing/2014/main" id="{F9E28467-AF60-463B-BA5D-B62D9645AC2C}"/>
              </a:ext>
            </a:extLst>
          </p:cNvPr>
          <p:cNvSpPr/>
          <p:nvPr/>
        </p:nvSpPr>
        <p:spPr>
          <a:xfrm>
            <a:off x="7240796" y="47286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A45869C6-7AF6-4805-8721-56C73EB326F5}"/>
              </a:ext>
            </a:extLst>
          </p:cNvPr>
          <p:cNvSpPr/>
          <p:nvPr/>
        </p:nvSpPr>
        <p:spPr>
          <a:xfrm>
            <a:off x="7412926" y="4728604"/>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Real Estate Services</a:t>
            </a:r>
          </a:p>
        </p:txBody>
      </p:sp>
      <p:sp>
        <p:nvSpPr>
          <p:cNvPr id="36" name="Straight Connector 35">
            <a:extLst>
              <a:ext uri="{FF2B5EF4-FFF2-40B4-BE49-F238E27FC236}">
                <a16:creationId xmlns:a16="http://schemas.microsoft.com/office/drawing/2014/main" id="{CC282EEC-231C-499F-92DB-41AB0463788B}"/>
              </a:ext>
            </a:extLst>
          </p:cNvPr>
          <p:cNvSpPr/>
          <p:nvPr/>
        </p:nvSpPr>
        <p:spPr>
          <a:xfrm>
            <a:off x="2650664" y="497081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7AA2FC66-276F-4D1F-9BE6-B49E2B166744}"/>
              </a:ext>
            </a:extLst>
          </p:cNvPr>
          <p:cNvSpPr/>
          <p:nvPr/>
        </p:nvSpPr>
        <p:spPr>
          <a:xfrm>
            <a:off x="2822794" y="4965873"/>
            <a:ext cx="4418001" cy="551769"/>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Travel Services</a:t>
            </a:r>
          </a:p>
        </p:txBody>
      </p:sp>
      <p:sp>
        <p:nvSpPr>
          <p:cNvPr id="38" name="Freeform: Shape 37">
            <a:extLst>
              <a:ext uri="{FF2B5EF4-FFF2-40B4-BE49-F238E27FC236}">
                <a16:creationId xmlns:a16="http://schemas.microsoft.com/office/drawing/2014/main" id="{5067B91D-9803-489F-9C04-BB0C182DDC5A}"/>
              </a:ext>
            </a:extLst>
          </p:cNvPr>
          <p:cNvSpPr/>
          <p:nvPr/>
        </p:nvSpPr>
        <p:spPr>
          <a:xfrm>
            <a:off x="7412926" y="4950064"/>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Why Are Online Travel Services So Popular?</a:t>
            </a:r>
          </a:p>
        </p:txBody>
      </p:sp>
      <p:sp>
        <p:nvSpPr>
          <p:cNvPr id="39" name="Straight Connector 38">
            <a:extLst>
              <a:ext uri="{FF2B5EF4-FFF2-40B4-BE49-F238E27FC236}">
                <a16:creationId xmlns:a16="http://schemas.microsoft.com/office/drawing/2014/main" id="{BDCF3079-074F-47B2-9B29-BC96B809D488}"/>
              </a:ext>
            </a:extLst>
          </p:cNvPr>
          <p:cNvSpPr/>
          <p:nvPr/>
        </p:nvSpPr>
        <p:spPr>
          <a:xfrm>
            <a:off x="7240796" y="526212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Shape 39">
            <a:extLst>
              <a:ext uri="{FF2B5EF4-FFF2-40B4-BE49-F238E27FC236}">
                <a16:creationId xmlns:a16="http://schemas.microsoft.com/office/drawing/2014/main" id="{CA1FD7A7-C621-41AC-88BC-EC465F01E7C6}"/>
              </a:ext>
            </a:extLst>
          </p:cNvPr>
          <p:cNvSpPr/>
          <p:nvPr/>
        </p:nvSpPr>
        <p:spPr>
          <a:xfrm>
            <a:off x="7412926" y="5262125"/>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The Online Travel Market</a:t>
            </a:r>
          </a:p>
        </p:txBody>
      </p:sp>
      <p:sp>
        <p:nvSpPr>
          <p:cNvPr id="41" name="Straight Connector 40">
            <a:extLst>
              <a:ext uri="{FF2B5EF4-FFF2-40B4-BE49-F238E27FC236}">
                <a16:creationId xmlns:a16="http://schemas.microsoft.com/office/drawing/2014/main" id="{CB5E8844-8587-4C62-9832-7B4EC1260015}"/>
              </a:ext>
            </a:extLst>
          </p:cNvPr>
          <p:cNvSpPr/>
          <p:nvPr/>
        </p:nvSpPr>
        <p:spPr>
          <a:xfrm>
            <a:off x="2650664" y="553724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2" name="Freeform: Shape 41">
            <a:extLst>
              <a:ext uri="{FF2B5EF4-FFF2-40B4-BE49-F238E27FC236}">
                <a16:creationId xmlns:a16="http://schemas.microsoft.com/office/drawing/2014/main" id="{B0B74D40-75F7-43E7-9F75-2338FDA0CDE5}"/>
              </a:ext>
            </a:extLst>
          </p:cNvPr>
          <p:cNvSpPr/>
          <p:nvPr/>
        </p:nvSpPr>
        <p:spPr>
          <a:xfrm>
            <a:off x="2822794" y="5500968"/>
            <a:ext cx="4418001" cy="450306"/>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Job Recruitment and Career Services</a:t>
            </a:r>
          </a:p>
        </p:txBody>
      </p:sp>
      <p:sp>
        <p:nvSpPr>
          <p:cNvPr id="43" name="Straight Connector 42">
            <a:extLst>
              <a:ext uri="{FF2B5EF4-FFF2-40B4-BE49-F238E27FC236}">
                <a16:creationId xmlns:a16="http://schemas.microsoft.com/office/drawing/2014/main" id="{E883796A-E94F-4137-BB39-06A253A47E6E}"/>
              </a:ext>
            </a:extLst>
          </p:cNvPr>
          <p:cNvSpPr/>
          <p:nvPr/>
        </p:nvSpPr>
        <p:spPr>
          <a:xfrm>
            <a:off x="2650664" y="595127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4" name="Freeform: Shape 43">
            <a:extLst>
              <a:ext uri="{FF2B5EF4-FFF2-40B4-BE49-F238E27FC236}">
                <a16:creationId xmlns:a16="http://schemas.microsoft.com/office/drawing/2014/main" id="{CC69FDEE-2AE8-4751-A5F4-6072356CC1E6}"/>
              </a:ext>
            </a:extLst>
          </p:cNvPr>
          <p:cNvSpPr/>
          <p:nvPr/>
        </p:nvSpPr>
        <p:spPr>
          <a:xfrm>
            <a:off x="2822794" y="5987848"/>
            <a:ext cx="4418001" cy="362152"/>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On-Demand Service Companies</a:t>
            </a:r>
          </a:p>
        </p:txBody>
      </p:sp>
      <p:sp>
        <p:nvSpPr>
          <p:cNvPr id="45" name="Straight Connector 44">
            <a:extLst>
              <a:ext uri="{FF2B5EF4-FFF2-40B4-BE49-F238E27FC236}">
                <a16:creationId xmlns:a16="http://schemas.microsoft.com/office/drawing/2014/main" id="{6B27C7BC-AB69-4BA4-B5DA-3040C6E9E8FA}"/>
              </a:ext>
            </a:extLst>
          </p:cNvPr>
          <p:cNvSpPr/>
          <p:nvPr/>
        </p:nvSpPr>
        <p:spPr>
          <a:xfrm>
            <a:off x="2650664" y="641610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49872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2"/>
                                        </p:tgtEl>
                                        <p:attrNameLst>
                                          <p:attrName>fillcolor</p:attrName>
                                        </p:attrNameLst>
                                      </p:cBhvr>
                                      <p:to>
                                        <a:srgbClr val="FFFF00"/>
                                      </p:to>
                                    </p:animClr>
                                    <p:set>
                                      <p:cBhvr>
                                        <p:cTn id="7" dur="2000" fill="hold"/>
                                        <p:tgtEl>
                                          <p:spTgt spid="12"/>
                                        </p:tgtEl>
                                        <p:attrNameLst>
                                          <p:attrName>fill.type</p:attrName>
                                        </p:attrNameLst>
                                      </p:cBhvr>
                                      <p:to>
                                        <p:strVal val="solid"/>
                                      </p:to>
                                    </p:set>
                                    <p:set>
                                      <p:cBhvr>
                                        <p:cTn id="8" dur="2000" fill="hold"/>
                                        <p:tgtEl>
                                          <p:spTgt spid="1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C4371-7D2C-4D3B-984E-631B94B7F735}"/>
              </a:ext>
            </a:extLst>
          </p:cNvPr>
          <p:cNvSpPr>
            <a:spLocks noGrp="1"/>
          </p:cNvSpPr>
          <p:nvPr>
            <p:ph type="title"/>
          </p:nvPr>
        </p:nvSpPr>
        <p:spPr/>
        <p:txBody>
          <a:bodyPr/>
          <a:lstStyle/>
          <a:p>
            <a:r>
              <a:rPr lang="en-US" dirty="0"/>
              <a:t>The Retail Sector</a:t>
            </a:r>
          </a:p>
        </p:txBody>
      </p:sp>
      <p:sp>
        <p:nvSpPr>
          <p:cNvPr id="3" name="Content Placeholder 2">
            <a:extLst>
              <a:ext uri="{FF2B5EF4-FFF2-40B4-BE49-F238E27FC236}">
                <a16:creationId xmlns:a16="http://schemas.microsoft.com/office/drawing/2014/main" id="{1C217022-ECBE-4DAA-87FE-A0133EC21E44}"/>
              </a:ext>
            </a:extLst>
          </p:cNvPr>
          <p:cNvSpPr>
            <a:spLocks noGrp="1"/>
          </p:cNvSpPr>
          <p:nvPr>
            <p:ph idx="1"/>
          </p:nvPr>
        </p:nvSpPr>
        <p:spPr>
          <a:xfrm>
            <a:off x="188685" y="1317356"/>
            <a:ext cx="11814627" cy="5038995"/>
          </a:xfrm>
          <a:blipFill dpi="0" rotWithShape="1">
            <a:blip r:embed="rId2">
              <a:alphaModFix amt="3000"/>
            </a:blip>
            <a:srcRect/>
            <a:tile tx="0" ty="0" sx="100000" sy="100000" flip="none" algn="tl"/>
          </a:blipFill>
        </p:spPr>
        <p:txBody>
          <a:bodyPr>
            <a:normAutofit fontScale="77500" lnSpcReduction="20000"/>
          </a:bodyPr>
          <a:lstStyle/>
          <a:p>
            <a:r>
              <a:rPr lang="en-US" dirty="0"/>
              <a:t>Lower Costs for Consumers: The internet would reduce search and transaction costs, leading consumers to seek the lowest prices online. Only efficient, low-cost, high-service retailers would survive.</a:t>
            </a:r>
          </a:p>
          <a:p>
            <a:r>
              <a:rPr lang="en-US" dirty="0"/>
              <a:t>Low Entry Barriers: Starting an online store was thought to be cheaper and more efficient than running physical stores, with falling tech costs and easy customer acquisition through search engines.</a:t>
            </a:r>
          </a:p>
          <a:p>
            <a:r>
              <a:rPr lang="en-US" dirty="0"/>
              <a:t>Disruption of Traditional Retail: Traditional stores were expected to be replaced by fast-growing online startups like Amazon, which would benefit from first-mover advantages.</a:t>
            </a:r>
          </a:p>
          <a:p>
            <a:r>
              <a:rPr lang="en-US" dirty="0"/>
              <a:t>Disintermediation: In some sectors, manufacturers would sell directly to consumers, eliminating middlemen and physical retail channels.</a:t>
            </a:r>
          </a:p>
          <a:p>
            <a:endParaRPr lang="en-US" dirty="0"/>
          </a:p>
        </p:txBody>
      </p:sp>
    </p:spTree>
    <p:extLst>
      <p:ext uri="{BB962C8B-B14F-4D97-AF65-F5344CB8AC3E}">
        <p14:creationId xmlns:p14="http://schemas.microsoft.com/office/powerpoint/2010/main" val="41287095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C4371-7D2C-4D3B-984E-631B94B7F735}"/>
              </a:ext>
            </a:extLst>
          </p:cNvPr>
          <p:cNvSpPr>
            <a:spLocks noGrp="1"/>
          </p:cNvSpPr>
          <p:nvPr>
            <p:ph type="title"/>
          </p:nvPr>
        </p:nvSpPr>
        <p:spPr/>
        <p:txBody>
          <a:bodyPr/>
          <a:lstStyle/>
          <a:p>
            <a:r>
              <a:rPr lang="en-US" dirty="0"/>
              <a:t>The Retail Sector</a:t>
            </a:r>
          </a:p>
        </p:txBody>
      </p:sp>
      <p:sp>
        <p:nvSpPr>
          <p:cNvPr id="3" name="Content Placeholder 2">
            <a:extLst>
              <a:ext uri="{FF2B5EF4-FFF2-40B4-BE49-F238E27FC236}">
                <a16:creationId xmlns:a16="http://schemas.microsoft.com/office/drawing/2014/main" id="{1C217022-ECBE-4DAA-87FE-A0133EC21E44}"/>
              </a:ext>
            </a:extLst>
          </p:cNvPr>
          <p:cNvSpPr>
            <a:spLocks noGrp="1"/>
          </p:cNvSpPr>
          <p:nvPr>
            <p:ph idx="1"/>
          </p:nvPr>
        </p:nvSpPr>
        <p:spPr/>
        <p:txBody>
          <a:bodyPr>
            <a:normAutofit fontScale="85000" lnSpcReduction="20000"/>
          </a:bodyPr>
          <a:lstStyle/>
          <a:p>
            <a:r>
              <a:rPr lang="en-US" dirty="0"/>
              <a:t>However, most of these predictions did not fully materialize. By 2022, e-commerce made up only about 15% of U.S. retail sales. Many early online-only retailers failed due to unsustainable pricing, inefficient operations, and high customer acquisition costs.</a:t>
            </a:r>
          </a:p>
          <a:p>
            <a:r>
              <a:rPr lang="en-US" dirty="0"/>
              <a:t>Over time, consumer behavior shifted. Shoppers began valuing </a:t>
            </a:r>
            <a:r>
              <a:rPr lang="en-US" b="1" dirty="0"/>
              <a:t>convenience, trust, brand, and experience</a:t>
            </a:r>
            <a:r>
              <a:rPr lang="en-US" dirty="0"/>
              <a:t> over just low prices. This allowed online retailers more pricing flexibility.</a:t>
            </a:r>
          </a:p>
          <a:p>
            <a:r>
              <a:rPr lang="en-US" dirty="0"/>
              <a:t>Despite the initial failures, online retail has become the </a:t>
            </a:r>
            <a:r>
              <a:rPr lang="en-US" b="1" dirty="0"/>
              <a:t>fastest-growing and most innovative</a:t>
            </a:r>
            <a:r>
              <a:rPr lang="en-US" dirty="0"/>
              <a:t> retail channel. It created opportunities for new business models and supported the rise of </a:t>
            </a:r>
            <a:r>
              <a:rPr lang="en-US" b="1" dirty="0"/>
              <a:t>omnichannel retailing</a:t>
            </a:r>
            <a:r>
              <a:rPr lang="en-US" dirty="0"/>
              <a:t>, where traditional retailers integrate online and offline experiences.</a:t>
            </a:r>
          </a:p>
          <a:p>
            <a:pPr marL="0" indent="0">
              <a:buNone/>
            </a:pPr>
            <a:endParaRPr lang="en-US" dirty="0"/>
          </a:p>
        </p:txBody>
      </p:sp>
    </p:spTree>
    <p:extLst>
      <p:ext uri="{BB962C8B-B14F-4D97-AF65-F5344CB8AC3E}">
        <p14:creationId xmlns:p14="http://schemas.microsoft.com/office/powerpoint/2010/main" val="20494608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DD05B64D-6B74-4498-964B-FE4881036B76}"/>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64AAA8EA-1FC7-4C6B-A7C4-29213EA6E793}"/>
              </a:ext>
            </a:extLst>
          </p:cNvPr>
          <p:cNvSpPr/>
          <p:nvPr/>
        </p:nvSpPr>
        <p:spPr>
          <a:xfrm>
            <a:off x="355599" y="1524000"/>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0970" tIns="140970" rIns="140970" bIns="140970" numCol="1" spcCol="1270" anchor="t" anchorCtr="0">
            <a:noAutofit/>
          </a:bodyPr>
          <a:lstStyle/>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r>
              <a:rPr lang="en-US" sz="3200" b="1" kern="1200" dirty="0"/>
              <a:t>Chapter 9:</a:t>
            </a:r>
          </a:p>
          <a:p>
            <a:pPr marL="0" lvl="0" indent="0" algn="l" defTabSz="1644650" rtl="0">
              <a:lnSpc>
                <a:spcPct val="90000"/>
              </a:lnSpc>
              <a:spcBef>
                <a:spcPct val="0"/>
              </a:spcBef>
              <a:spcAft>
                <a:spcPct val="35000"/>
              </a:spcAft>
              <a:buNone/>
            </a:pPr>
            <a:r>
              <a:rPr lang="en-US" sz="3200" b="1" kern="1200" dirty="0"/>
              <a:t>Online Retail and Services</a:t>
            </a:r>
            <a:endParaRPr lang="ar-SY" sz="3200" b="1" kern="1200" dirty="0"/>
          </a:p>
          <a:p>
            <a:pPr marL="0" lvl="0" indent="0" algn="l" defTabSz="1644650" rtl="0">
              <a:lnSpc>
                <a:spcPct val="90000"/>
              </a:lnSpc>
              <a:spcBef>
                <a:spcPct val="0"/>
              </a:spcBef>
              <a:spcAft>
                <a:spcPct val="35000"/>
              </a:spcAft>
              <a:buNone/>
            </a:pPr>
            <a:endParaRPr lang="en-US" sz="3200" b="1" kern="1200" dirty="0"/>
          </a:p>
        </p:txBody>
      </p:sp>
      <p:sp>
        <p:nvSpPr>
          <p:cNvPr id="6" name="Freeform: Shape 5">
            <a:extLst>
              <a:ext uri="{FF2B5EF4-FFF2-40B4-BE49-F238E27FC236}">
                <a16:creationId xmlns:a16="http://schemas.microsoft.com/office/drawing/2014/main" id="{3D2CC0C0-CB06-4C0B-96C6-4109F7A8A2C4}"/>
              </a:ext>
            </a:extLst>
          </p:cNvPr>
          <p:cNvSpPr/>
          <p:nvPr/>
        </p:nvSpPr>
        <p:spPr>
          <a:xfrm>
            <a:off x="2822794" y="1555206"/>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Analyzing the Viability of Online Firms</a:t>
            </a:r>
          </a:p>
        </p:txBody>
      </p:sp>
      <p:sp>
        <p:nvSpPr>
          <p:cNvPr id="8" name="Freeform: Shape 7">
            <a:extLst>
              <a:ext uri="{FF2B5EF4-FFF2-40B4-BE49-F238E27FC236}">
                <a16:creationId xmlns:a16="http://schemas.microsoft.com/office/drawing/2014/main" id="{3ADB300C-8140-423B-852C-DA5B8205F3A5}"/>
              </a:ext>
            </a:extLst>
          </p:cNvPr>
          <p:cNvSpPr/>
          <p:nvPr/>
        </p:nvSpPr>
        <p:spPr>
          <a:xfrm>
            <a:off x="7412926" y="1555206"/>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Strategic Analysis</a:t>
            </a:r>
            <a:endParaRPr lang="en-US" sz="1600" kern="1200" dirty="0"/>
          </a:p>
        </p:txBody>
      </p:sp>
      <p:sp>
        <p:nvSpPr>
          <p:cNvPr id="9" name="Straight Connector 8">
            <a:extLst>
              <a:ext uri="{FF2B5EF4-FFF2-40B4-BE49-F238E27FC236}">
                <a16:creationId xmlns:a16="http://schemas.microsoft.com/office/drawing/2014/main" id="{AE432F9F-0604-4A8A-BD97-684BE37CA7DB}"/>
              </a:ext>
            </a:extLst>
          </p:cNvPr>
          <p:cNvSpPr/>
          <p:nvPr/>
        </p:nvSpPr>
        <p:spPr>
          <a:xfrm>
            <a:off x="7240796" y="186726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ED8DA337-F79A-42B0-8B96-5CF5B6EEF17B}"/>
              </a:ext>
            </a:extLst>
          </p:cNvPr>
          <p:cNvSpPr/>
          <p:nvPr/>
        </p:nvSpPr>
        <p:spPr>
          <a:xfrm>
            <a:off x="7412926" y="1894977"/>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Financial Analysis</a:t>
            </a:r>
          </a:p>
        </p:txBody>
      </p:sp>
      <p:sp>
        <p:nvSpPr>
          <p:cNvPr id="11" name="Straight Connector 10">
            <a:extLst>
              <a:ext uri="{FF2B5EF4-FFF2-40B4-BE49-F238E27FC236}">
                <a16:creationId xmlns:a16="http://schemas.microsoft.com/office/drawing/2014/main" id="{37504BCA-6C3A-4B36-99B6-5E70E03754C2}"/>
              </a:ext>
            </a:extLst>
          </p:cNvPr>
          <p:cNvSpPr/>
          <p:nvPr/>
        </p:nvSpPr>
        <p:spPr>
          <a:xfrm>
            <a:off x="2650664" y="217932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8ACB7936-6F02-46F2-AB3F-73BB7C8F6717}"/>
              </a:ext>
            </a:extLst>
          </p:cNvPr>
          <p:cNvSpPr/>
          <p:nvPr/>
        </p:nvSpPr>
        <p:spPr>
          <a:xfrm>
            <a:off x="2822794" y="2210384"/>
            <a:ext cx="4418001" cy="31105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The Retail Sector</a:t>
            </a:r>
          </a:p>
        </p:txBody>
      </p:sp>
      <p:sp>
        <p:nvSpPr>
          <p:cNvPr id="13" name="Freeform: Shape 12">
            <a:extLst>
              <a:ext uri="{FF2B5EF4-FFF2-40B4-BE49-F238E27FC236}">
                <a16:creationId xmlns:a16="http://schemas.microsoft.com/office/drawing/2014/main" id="{09180D69-F76A-4D7A-A07D-7A4EA7064BAF}"/>
              </a:ext>
            </a:extLst>
          </p:cNvPr>
          <p:cNvSpPr/>
          <p:nvPr/>
        </p:nvSpPr>
        <p:spPr>
          <a:xfrm>
            <a:off x="7412926" y="2261336"/>
            <a:ext cx="4418001" cy="260560"/>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Retailing</a:t>
            </a:r>
            <a:endParaRPr lang="en-US" sz="1600" kern="1200" dirty="0"/>
          </a:p>
        </p:txBody>
      </p:sp>
      <p:sp>
        <p:nvSpPr>
          <p:cNvPr id="14" name="Straight Connector 13">
            <a:extLst>
              <a:ext uri="{FF2B5EF4-FFF2-40B4-BE49-F238E27FC236}">
                <a16:creationId xmlns:a16="http://schemas.microsoft.com/office/drawing/2014/main" id="{001CFCA6-F4B5-4853-9A88-269E7602F71F}"/>
              </a:ext>
            </a:extLst>
          </p:cNvPr>
          <p:cNvSpPr/>
          <p:nvPr/>
        </p:nvSpPr>
        <p:spPr>
          <a:xfrm>
            <a:off x="2650664" y="259105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5" name="Freeform: Shape 14">
            <a:extLst>
              <a:ext uri="{FF2B5EF4-FFF2-40B4-BE49-F238E27FC236}">
                <a16:creationId xmlns:a16="http://schemas.microsoft.com/office/drawing/2014/main" id="{1F219DB7-DCEC-4DC1-9B89-B862A3E0FD97}"/>
              </a:ext>
            </a:extLst>
          </p:cNvPr>
          <p:cNvSpPr/>
          <p:nvPr/>
        </p:nvSpPr>
        <p:spPr>
          <a:xfrm>
            <a:off x="2822794" y="2603750"/>
            <a:ext cx="4418001" cy="987837"/>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E-commerce in Action: Online Retail Business Models</a:t>
            </a:r>
          </a:p>
        </p:txBody>
      </p:sp>
      <p:sp>
        <p:nvSpPr>
          <p:cNvPr id="16" name="Freeform: Shape 15">
            <a:extLst>
              <a:ext uri="{FF2B5EF4-FFF2-40B4-BE49-F238E27FC236}">
                <a16:creationId xmlns:a16="http://schemas.microsoft.com/office/drawing/2014/main" id="{74A5F675-9834-4CCC-BE81-6415CBCB0645}"/>
              </a:ext>
            </a:extLst>
          </p:cNvPr>
          <p:cNvSpPr/>
          <p:nvPr/>
        </p:nvSpPr>
        <p:spPr>
          <a:xfrm>
            <a:off x="7412926" y="2623405"/>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Virtual Merchants</a:t>
            </a:r>
          </a:p>
        </p:txBody>
      </p:sp>
      <p:sp>
        <p:nvSpPr>
          <p:cNvPr id="17" name="Straight Connector 16">
            <a:extLst>
              <a:ext uri="{FF2B5EF4-FFF2-40B4-BE49-F238E27FC236}">
                <a16:creationId xmlns:a16="http://schemas.microsoft.com/office/drawing/2014/main" id="{A68F6F73-38AD-45A2-9B31-6146A6AC88F6}"/>
              </a:ext>
            </a:extLst>
          </p:cNvPr>
          <p:cNvSpPr/>
          <p:nvPr/>
        </p:nvSpPr>
        <p:spPr>
          <a:xfrm>
            <a:off x="7240796" y="286198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1CB68283-9C9E-4F85-A8FA-047E18905310}"/>
              </a:ext>
            </a:extLst>
          </p:cNvPr>
          <p:cNvSpPr/>
          <p:nvPr/>
        </p:nvSpPr>
        <p:spPr>
          <a:xfrm>
            <a:off x="7412926" y="2861986"/>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Amazon</a:t>
            </a:r>
          </a:p>
        </p:txBody>
      </p:sp>
      <p:sp>
        <p:nvSpPr>
          <p:cNvPr id="19" name="Straight Connector 18">
            <a:extLst>
              <a:ext uri="{FF2B5EF4-FFF2-40B4-BE49-F238E27FC236}">
                <a16:creationId xmlns:a16="http://schemas.microsoft.com/office/drawing/2014/main" id="{DF570F62-7310-4794-A112-4636F2C5A370}"/>
              </a:ext>
            </a:extLst>
          </p:cNvPr>
          <p:cNvSpPr/>
          <p:nvPr/>
        </p:nvSpPr>
        <p:spPr>
          <a:xfrm>
            <a:off x="7240796" y="310374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04914A6F-B23E-474F-8AFC-26846E93C1C7}"/>
              </a:ext>
            </a:extLst>
          </p:cNvPr>
          <p:cNvSpPr/>
          <p:nvPr/>
        </p:nvSpPr>
        <p:spPr>
          <a:xfrm>
            <a:off x="7412926" y="3103742"/>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Omnichannel Merchants:</a:t>
            </a:r>
          </a:p>
        </p:txBody>
      </p:sp>
      <p:sp>
        <p:nvSpPr>
          <p:cNvPr id="21" name="Straight Connector 20">
            <a:extLst>
              <a:ext uri="{FF2B5EF4-FFF2-40B4-BE49-F238E27FC236}">
                <a16:creationId xmlns:a16="http://schemas.microsoft.com/office/drawing/2014/main" id="{964C1559-82FB-4038-B9E6-EAD233FC3F5E}"/>
              </a:ext>
            </a:extLst>
          </p:cNvPr>
          <p:cNvSpPr/>
          <p:nvPr/>
        </p:nvSpPr>
        <p:spPr>
          <a:xfrm>
            <a:off x="7240796" y="334549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2" name="Freeform: Shape 21">
            <a:extLst>
              <a:ext uri="{FF2B5EF4-FFF2-40B4-BE49-F238E27FC236}">
                <a16:creationId xmlns:a16="http://schemas.microsoft.com/office/drawing/2014/main" id="{2AA7A6C0-66FE-4833-A2F5-FF6F66D4400E}"/>
              </a:ext>
            </a:extLst>
          </p:cNvPr>
          <p:cNvSpPr/>
          <p:nvPr/>
        </p:nvSpPr>
        <p:spPr>
          <a:xfrm>
            <a:off x="7412926" y="3345498"/>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Manufacturer-Direct</a:t>
            </a:r>
          </a:p>
        </p:txBody>
      </p:sp>
      <p:sp>
        <p:nvSpPr>
          <p:cNvPr id="23" name="Straight Connector 22">
            <a:extLst>
              <a:ext uri="{FF2B5EF4-FFF2-40B4-BE49-F238E27FC236}">
                <a16:creationId xmlns:a16="http://schemas.microsoft.com/office/drawing/2014/main" id="{1040DAEB-266D-47DA-A074-7E2D51EF3FCE}"/>
              </a:ext>
            </a:extLst>
          </p:cNvPr>
          <p:cNvSpPr/>
          <p:nvPr/>
        </p:nvSpPr>
        <p:spPr>
          <a:xfrm>
            <a:off x="2650664" y="359158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51CA7E81-29A5-4E8B-93A7-3E172C259253}"/>
              </a:ext>
            </a:extLst>
          </p:cNvPr>
          <p:cNvSpPr/>
          <p:nvPr/>
        </p:nvSpPr>
        <p:spPr>
          <a:xfrm>
            <a:off x="2822794" y="3622794"/>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Financial Services</a:t>
            </a:r>
          </a:p>
        </p:txBody>
      </p:sp>
      <p:sp>
        <p:nvSpPr>
          <p:cNvPr id="25" name="Freeform: Shape 24">
            <a:extLst>
              <a:ext uri="{FF2B5EF4-FFF2-40B4-BE49-F238E27FC236}">
                <a16:creationId xmlns:a16="http://schemas.microsoft.com/office/drawing/2014/main" id="{E2847E1C-7BE3-4996-97CA-7CC4CBFA04B7}"/>
              </a:ext>
            </a:extLst>
          </p:cNvPr>
          <p:cNvSpPr/>
          <p:nvPr/>
        </p:nvSpPr>
        <p:spPr>
          <a:xfrm>
            <a:off x="7412926" y="3599410"/>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Fintech</a:t>
            </a:r>
          </a:p>
        </p:txBody>
      </p:sp>
      <p:sp>
        <p:nvSpPr>
          <p:cNvPr id="26" name="Straight Connector 25">
            <a:extLst>
              <a:ext uri="{FF2B5EF4-FFF2-40B4-BE49-F238E27FC236}">
                <a16:creationId xmlns:a16="http://schemas.microsoft.com/office/drawing/2014/main" id="{A2E20C1F-02B7-4E14-A66D-BFA8E729B069}"/>
              </a:ext>
            </a:extLst>
          </p:cNvPr>
          <p:cNvSpPr/>
          <p:nvPr/>
        </p:nvSpPr>
        <p:spPr>
          <a:xfrm>
            <a:off x="7240796" y="381762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8E04F631-3FCB-4F11-A6DD-727277327F1C}"/>
              </a:ext>
            </a:extLst>
          </p:cNvPr>
          <p:cNvSpPr/>
          <p:nvPr/>
        </p:nvSpPr>
        <p:spPr>
          <a:xfrm>
            <a:off x="7412926" y="3817629"/>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Banking</a:t>
            </a:r>
          </a:p>
        </p:txBody>
      </p:sp>
      <p:sp>
        <p:nvSpPr>
          <p:cNvPr id="28" name="Straight Connector 27">
            <a:extLst>
              <a:ext uri="{FF2B5EF4-FFF2-40B4-BE49-F238E27FC236}">
                <a16:creationId xmlns:a16="http://schemas.microsoft.com/office/drawing/2014/main" id="{CC84A43E-49E3-41AA-907F-B50E1DCDCAA6}"/>
              </a:ext>
            </a:extLst>
          </p:cNvPr>
          <p:cNvSpPr/>
          <p:nvPr/>
        </p:nvSpPr>
        <p:spPr>
          <a:xfrm>
            <a:off x="7240796" y="402632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82125FA0-D129-45B3-8FDC-63FB870F25E2}"/>
              </a:ext>
            </a:extLst>
          </p:cNvPr>
          <p:cNvSpPr/>
          <p:nvPr/>
        </p:nvSpPr>
        <p:spPr>
          <a:xfrm>
            <a:off x="7412926" y="4026322"/>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Brokerage</a:t>
            </a:r>
          </a:p>
        </p:txBody>
      </p:sp>
      <p:sp>
        <p:nvSpPr>
          <p:cNvPr id="30" name="Straight Connector 29">
            <a:extLst>
              <a:ext uri="{FF2B5EF4-FFF2-40B4-BE49-F238E27FC236}">
                <a16:creationId xmlns:a16="http://schemas.microsoft.com/office/drawing/2014/main" id="{2801287D-BF47-4B93-89B3-E01692C821C4}"/>
              </a:ext>
            </a:extLst>
          </p:cNvPr>
          <p:cNvSpPr/>
          <p:nvPr/>
        </p:nvSpPr>
        <p:spPr>
          <a:xfrm>
            <a:off x="7240796" y="426359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AB2F094C-A8F0-47B6-A786-E8DBFEB7FDAF}"/>
              </a:ext>
            </a:extLst>
          </p:cNvPr>
          <p:cNvSpPr/>
          <p:nvPr/>
        </p:nvSpPr>
        <p:spPr>
          <a:xfrm>
            <a:off x="7412926" y="4263591"/>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Mortgage and Lending Service</a:t>
            </a:r>
          </a:p>
        </p:txBody>
      </p:sp>
      <p:sp>
        <p:nvSpPr>
          <p:cNvPr id="32" name="Straight Connector 31">
            <a:extLst>
              <a:ext uri="{FF2B5EF4-FFF2-40B4-BE49-F238E27FC236}">
                <a16:creationId xmlns:a16="http://schemas.microsoft.com/office/drawing/2014/main" id="{602803FE-D13E-47DC-9D72-C1738955332F}"/>
              </a:ext>
            </a:extLst>
          </p:cNvPr>
          <p:cNvSpPr/>
          <p:nvPr/>
        </p:nvSpPr>
        <p:spPr>
          <a:xfrm>
            <a:off x="7240796" y="449133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6FA57CF5-D745-4DCD-B6D1-420DB40E7F08}"/>
              </a:ext>
            </a:extLst>
          </p:cNvPr>
          <p:cNvSpPr/>
          <p:nvPr/>
        </p:nvSpPr>
        <p:spPr>
          <a:xfrm>
            <a:off x="7412926" y="4491335"/>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Insurance Services</a:t>
            </a:r>
            <a:endParaRPr lang="en-US" sz="1600" kern="1200" dirty="0"/>
          </a:p>
        </p:txBody>
      </p:sp>
      <p:sp>
        <p:nvSpPr>
          <p:cNvPr id="34" name="Straight Connector 33">
            <a:extLst>
              <a:ext uri="{FF2B5EF4-FFF2-40B4-BE49-F238E27FC236}">
                <a16:creationId xmlns:a16="http://schemas.microsoft.com/office/drawing/2014/main" id="{F9E28467-AF60-463B-BA5D-B62D9645AC2C}"/>
              </a:ext>
            </a:extLst>
          </p:cNvPr>
          <p:cNvSpPr/>
          <p:nvPr/>
        </p:nvSpPr>
        <p:spPr>
          <a:xfrm>
            <a:off x="7240796" y="47286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A45869C6-7AF6-4805-8721-56C73EB326F5}"/>
              </a:ext>
            </a:extLst>
          </p:cNvPr>
          <p:cNvSpPr/>
          <p:nvPr/>
        </p:nvSpPr>
        <p:spPr>
          <a:xfrm>
            <a:off x="7412926" y="4728604"/>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Real Estate Services</a:t>
            </a:r>
          </a:p>
        </p:txBody>
      </p:sp>
      <p:sp>
        <p:nvSpPr>
          <p:cNvPr id="36" name="Straight Connector 35">
            <a:extLst>
              <a:ext uri="{FF2B5EF4-FFF2-40B4-BE49-F238E27FC236}">
                <a16:creationId xmlns:a16="http://schemas.microsoft.com/office/drawing/2014/main" id="{CC282EEC-231C-499F-92DB-41AB0463788B}"/>
              </a:ext>
            </a:extLst>
          </p:cNvPr>
          <p:cNvSpPr/>
          <p:nvPr/>
        </p:nvSpPr>
        <p:spPr>
          <a:xfrm>
            <a:off x="2650664" y="497081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7AA2FC66-276F-4D1F-9BE6-B49E2B166744}"/>
              </a:ext>
            </a:extLst>
          </p:cNvPr>
          <p:cNvSpPr/>
          <p:nvPr/>
        </p:nvSpPr>
        <p:spPr>
          <a:xfrm>
            <a:off x="2822794" y="4965873"/>
            <a:ext cx="4418001" cy="551769"/>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Travel Services</a:t>
            </a:r>
          </a:p>
        </p:txBody>
      </p:sp>
      <p:sp>
        <p:nvSpPr>
          <p:cNvPr id="38" name="Freeform: Shape 37">
            <a:extLst>
              <a:ext uri="{FF2B5EF4-FFF2-40B4-BE49-F238E27FC236}">
                <a16:creationId xmlns:a16="http://schemas.microsoft.com/office/drawing/2014/main" id="{5067B91D-9803-489F-9C04-BB0C182DDC5A}"/>
              </a:ext>
            </a:extLst>
          </p:cNvPr>
          <p:cNvSpPr/>
          <p:nvPr/>
        </p:nvSpPr>
        <p:spPr>
          <a:xfrm>
            <a:off x="7412926" y="4950064"/>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Why Are Online Travel Services So Popular?</a:t>
            </a:r>
          </a:p>
        </p:txBody>
      </p:sp>
      <p:sp>
        <p:nvSpPr>
          <p:cNvPr id="39" name="Straight Connector 38">
            <a:extLst>
              <a:ext uri="{FF2B5EF4-FFF2-40B4-BE49-F238E27FC236}">
                <a16:creationId xmlns:a16="http://schemas.microsoft.com/office/drawing/2014/main" id="{BDCF3079-074F-47B2-9B29-BC96B809D488}"/>
              </a:ext>
            </a:extLst>
          </p:cNvPr>
          <p:cNvSpPr/>
          <p:nvPr/>
        </p:nvSpPr>
        <p:spPr>
          <a:xfrm>
            <a:off x="7240796" y="526212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Shape 39">
            <a:extLst>
              <a:ext uri="{FF2B5EF4-FFF2-40B4-BE49-F238E27FC236}">
                <a16:creationId xmlns:a16="http://schemas.microsoft.com/office/drawing/2014/main" id="{CA1FD7A7-C621-41AC-88BC-EC465F01E7C6}"/>
              </a:ext>
            </a:extLst>
          </p:cNvPr>
          <p:cNvSpPr/>
          <p:nvPr/>
        </p:nvSpPr>
        <p:spPr>
          <a:xfrm>
            <a:off x="7412926" y="5262125"/>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The Online Travel Market</a:t>
            </a:r>
          </a:p>
        </p:txBody>
      </p:sp>
      <p:sp>
        <p:nvSpPr>
          <p:cNvPr id="41" name="Straight Connector 40">
            <a:extLst>
              <a:ext uri="{FF2B5EF4-FFF2-40B4-BE49-F238E27FC236}">
                <a16:creationId xmlns:a16="http://schemas.microsoft.com/office/drawing/2014/main" id="{CB5E8844-8587-4C62-9832-7B4EC1260015}"/>
              </a:ext>
            </a:extLst>
          </p:cNvPr>
          <p:cNvSpPr/>
          <p:nvPr/>
        </p:nvSpPr>
        <p:spPr>
          <a:xfrm>
            <a:off x="2650664" y="553724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2" name="Freeform: Shape 41">
            <a:extLst>
              <a:ext uri="{FF2B5EF4-FFF2-40B4-BE49-F238E27FC236}">
                <a16:creationId xmlns:a16="http://schemas.microsoft.com/office/drawing/2014/main" id="{B0B74D40-75F7-43E7-9F75-2338FDA0CDE5}"/>
              </a:ext>
            </a:extLst>
          </p:cNvPr>
          <p:cNvSpPr/>
          <p:nvPr/>
        </p:nvSpPr>
        <p:spPr>
          <a:xfrm>
            <a:off x="2822794" y="5500968"/>
            <a:ext cx="4418001" cy="450306"/>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Job Recruitment and Career Services</a:t>
            </a:r>
          </a:p>
        </p:txBody>
      </p:sp>
      <p:sp>
        <p:nvSpPr>
          <p:cNvPr id="43" name="Straight Connector 42">
            <a:extLst>
              <a:ext uri="{FF2B5EF4-FFF2-40B4-BE49-F238E27FC236}">
                <a16:creationId xmlns:a16="http://schemas.microsoft.com/office/drawing/2014/main" id="{E883796A-E94F-4137-BB39-06A253A47E6E}"/>
              </a:ext>
            </a:extLst>
          </p:cNvPr>
          <p:cNvSpPr/>
          <p:nvPr/>
        </p:nvSpPr>
        <p:spPr>
          <a:xfrm>
            <a:off x="2650664" y="595127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4" name="Freeform: Shape 43">
            <a:extLst>
              <a:ext uri="{FF2B5EF4-FFF2-40B4-BE49-F238E27FC236}">
                <a16:creationId xmlns:a16="http://schemas.microsoft.com/office/drawing/2014/main" id="{CC69FDEE-2AE8-4751-A5F4-6072356CC1E6}"/>
              </a:ext>
            </a:extLst>
          </p:cNvPr>
          <p:cNvSpPr/>
          <p:nvPr/>
        </p:nvSpPr>
        <p:spPr>
          <a:xfrm>
            <a:off x="2822794" y="5987848"/>
            <a:ext cx="4418001" cy="362152"/>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On-Demand Service Companies</a:t>
            </a:r>
          </a:p>
        </p:txBody>
      </p:sp>
      <p:sp>
        <p:nvSpPr>
          <p:cNvPr id="45" name="Straight Connector 44">
            <a:extLst>
              <a:ext uri="{FF2B5EF4-FFF2-40B4-BE49-F238E27FC236}">
                <a16:creationId xmlns:a16="http://schemas.microsoft.com/office/drawing/2014/main" id="{6B27C7BC-AB69-4BA4-B5DA-3040C6E9E8FA}"/>
              </a:ext>
            </a:extLst>
          </p:cNvPr>
          <p:cNvSpPr/>
          <p:nvPr/>
        </p:nvSpPr>
        <p:spPr>
          <a:xfrm>
            <a:off x="2650664" y="641610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4084984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5"/>
                                        </p:tgtEl>
                                        <p:attrNameLst>
                                          <p:attrName>fillcolor</p:attrName>
                                        </p:attrNameLst>
                                      </p:cBhvr>
                                      <p:to>
                                        <a:srgbClr val="FFFF00"/>
                                      </p:to>
                                    </p:animClr>
                                    <p:set>
                                      <p:cBhvr>
                                        <p:cTn id="7" dur="2000" fill="hold"/>
                                        <p:tgtEl>
                                          <p:spTgt spid="15"/>
                                        </p:tgtEl>
                                        <p:attrNameLst>
                                          <p:attrName>fill.type</p:attrName>
                                        </p:attrNameLst>
                                      </p:cBhvr>
                                      <p:to>
                                        <p:strVal val="solid"/>
                                      </p:to>
                                    </p:set>
                                    <p:set>
                                      <p:cBhvr>
                                        <p:cTn id="8" dur="2000" fill="hold"/>
                                        <p:tgtEl>
                                          <p:spTgt spid="1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F6D26-0F38-47F9-B79D-D70CF9ACAC20}"/>
              </a:ext>
            </a:extLst>
          </p:cNvPr>
          <p:cNvSpPr>
            <a:spLocks noGrp="1"/>
          </p:cNvSpPr>
          <p:nvPr>
            <p:ph type="title"/>
          </p:nvPr>
        </p:nvSpPr>
        <p:spPr/>
        <p:txBody>
          <a:bodyPr>
            <a:noAutofit/>
          </a:bodyPr>
          <a:lstStyle/>
          <a:p>
            <a:r>
              <a:rPr lang="en-US" sz="3200" dirty="0"/>
              <a:t>E-commerce in Action: Online Retail Business Models</a:t>
            </a:r>
            <a:endParaRPr lang="ar-SY" sz="3200" dirty="0"/>
          </a:p>
        </p:txBody>
      </p:sp>
      <p:sp>
        <p:nvSpPr>
          <p:cNvPr id="3" name="Content Placeholder 2">
            <a:extLst>
              <a:ext uri="{FF2B5EF4-FFF2-40B4-BE49-F238E27FC236}">
                <a16:creationId xmlns:a16="http://schemas.microsoft.com/office/drawing/2014/main" id="{F8277862-D95B-4014-9C99-2368D84A9038}"/>
              </a:ext>
            </a:extLst>
          </p:cNvPr>
          <p:cNvSpPr>
            <a:spLocks noGrp="1"/>
          </p:cNvSpPr>
          <p:nvPr>
            <p:ph idx="1"/>
          </p:nvPr>
        </p:nvSpPr>
        <p:spPr>
          <a:xfrm>
            <a:off x="188686" y="1422213"/>
            <a:ext cx="8027060" cy="4934138"/>
          </a:xfrm>
        </p:spPr>
        <p:txBody>
          <a:bodyPr>
            <a:normAutofit fontScale="92500" lnSpcReduction="20000"/>
          </a:bodyPr>
          <a:lstStyle/>
          <a:p>
            <a:pPr marL="0" indent="0">
              <a:lnSpc>
                <a:spcPct val="160000"/>
              </a:lnSpc>
              <a:buNone/>
            </a:pPr>
            <a:r>
              <a:rPr lang="en-US" dirty="0"/>
              <a:t>Types of Online Retail Business Models</a:t>
            </a:r>
          </a:p>
          <a:p>
            <a:pPr>
              <a:lnSpc>
                <a:spcPct val="160000"/>
              </a:lnSpc>
            </a:pPr>
            <a:r>
              <a:rPr lang="en-US" b="1" dirty="0">
                <a:solidFill>
                  <a:srgbClr val="00B0F0"/>
                </a:solidFill>
              </a:rPr>
              <a:t>Virtual Merchants</a:t>
            </a:r>
            <a:r>
              <a:rPr lang="en-US" dirty="0"/>
              <a:t>: Online-only retailers with no physical stores.</a:t>
            </a:r>
          </a:p>
          <a:p>
            <a:pPr>
              <a:lnSpc>
                <a:spcPct val="160000"/>
              </a:lnSpc>
            </a:pPr>
            <a:r>
              <a:rPr lang="en-US" b="1" dirty="0">
                <a:solidFill>
                  <a:srgbClr val="00B0F0"/>
                </a:solidFill>
              </a:rPr>
              <a:t>Omnichannel Merchandisers</a:t>
            </a:r>
            <a:r>
              <a:rPr lang="en-US" dirty="0"/>
              <a:t>: Retailers that combine online and physical store operations (also called bricks-and-clicks).</a:t>
            </a:r>
          </a:p>
          <a:p>
            <a:pPr>
              <a:lnSpc>
                <a:spcPct val="160000"/>
              </a:lnSpc>
            </a:pPr>
            <a:r>
              <a:rPr lang="en-US" b="1" dirty="0">
                <a:solidFill>
                  <a:srgbClr val="00B0F0"/>
                </a:solidFill>
              </a:rPr>
              <a:t>Manufacturer-Direct</a:t>
            </a:r>
            <a:r>
              <a:rPr lang="en-US" dirty="0"/>
              <a:t>: Brands that sell directly to consumers via their own websites.</a:t>
            </a:r>
          </a:p>
        </p:txBody>
      </p:sp>
      <p:pic>
        <p:nvPicPr>
          <p:cNvPr id="8194" name="Picture 2" descr="What Is a Virtual Merchant? How Virtual Merchants Work (2024) - Shopify">
            <a:extLst>
              <a:ext uri="{FF2B5EF4-FFF2-40B4-BE49-F238E27FC236}">
                <a16:creationId xmlns:a16="http://schemas.microsoft.com/office/drawing/2014/main" id="{156F018D-4A9B-421E-9F6C-8FBBF696A6AC}"/>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908472" y="1816633"/>
            <a:ext cx="2734622" cy="11572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196" name="Picture 4" descr="Brick-and-Click | Web &amp; Online Sales Model for Manufacturers">
            <a:extLst>
              <a:ext uri="{FF2B5EF4-FFF2-40B4-BE49-F238E27FC236}">
                <a16:creationId xmlns:a16="http://schemas.microsoft.com/office/drawing/2014/main" id="{2C93C307-7883-43A0-9562-98F9EC06D972}"/>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728363" y="3429000"/>
            <a:ext cx="2734622" cy="18707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63248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F6D26-0F38-47F9-B79D-D70CF9ACAC20}"/>
              </a:ext>
            </a:extLst>
          </p:cNvPr>
          <p:cNvSpPr>
            <a:spLocks noGrp="1"/>
          </p:cNvSpPr>
          <p:nvPr>
            <p:ph type="title"/>
          </p:nvPr>
        </p:nvSpPr>
        <p:spPr/>
        <p:txBody>
          <a:bodyPr>
            <a:noAutofit/>
          </a:bodyPr>
          <a:lstStyle/>
          <a:p>
            <a:r>
              <a:rPr lang="en-US" sz="3200" dirty="0"/>
              <a:t>E-commerce in Action: Online Retail Business Models</a:t>
            </a:r>
            <a:endParaRPr lang="ar-SY" sz="3200" dirty="0"/>
          </a:p>
        </p:txBody>
      </p:sp>
      <p:sp>
        <p:nvSpPr>
          <p:cNvPr id="3" name="Content Placeholder 2">
            <a:extLst>
              <a:ext uri="{FF2B5EF4-FFF2-40B4-BE49-F238E27FC236}">
                <a16:creationId xmlns:a16="http://schemas.microsoft.com/office/drawing/2014/main" id="{F8277862-D95B-4014-9C99-2368D84A9038}"/>
              </a:ext>
            </a:extLst>
          </p:cNvPr>
          <p:cNvSpPr>
            <a:spLocks noGrp="1"/>
          </p:cNvSpPr>
          <p:nvPr>
            <p:ph idx="1"/>
          </p:nvPr>
        </p:nvSpPr>
        <p:spPr/>
        <p:txBody>
          <a:bodyPr>
            <a:normAutofit fontScale="70000" lnSpcReduction="20000"/>
          </a:bodyPr>
          <a:lstStyle/>
          <a:p>
            <a:pPr marL="0" indent="0">
              <a:buNone/>
            </a:pPr>
            <a:r>
              <a:rPr lang="en-US" sz="3400" b="1" dirty="0">
                <a:solidFill>
                  <a:srgbClr val="FF0000"/>
                </a:solidFill>
              </a:rPr>
              <a:t>Virtual Merchants</a:t>
            </a:r>
          </a:p>
          <a:p>
            <a:r>
              <a:rPr lang="en-US" dirty="0"/>
              <a:t>Virtual merchants rely almost entirely on online sales.</a:t>
            </a:r>
          </a:p>
          <a:p>
            <a:r>
              <a:rPr lang="en-US" dirty="0"/>
              <a:t>They face </a:t>
            </a:r>
            <a:r>
              <a:rPr lang="en-US" b="1" dirty="0"/>
              <a:t>major challenges</a:t>
            </a:r>
            <a:r>
              <a:rPr lang="en-US" dirty="0"/>
              <a:t>: building brand, infrastructure, and customer base from scratch.</a:t>
            </a:r>
          </a:p>
          <a:p>
            <a:r>
              <a:rPr lang="en-US" dirty="0"/>
              <a:t>No physical store costs, but high expenses for tech, fulfillment, and marketing.</a:t>
            </a:r>
          </a:p>
          <a:p>
            <a:r>
              <a:rPr lang="en-US" dirty="0"/>
              <a:t>Customer acquisition is </a:t>
            </a:r>
            <a:r>
              <a:rPr lang="en-US" b="1" dirty="0"/>
              <a:t>costly</a:t>
            </a:r>
            <a:r>
              <a:rPr lang="en-US" dirty="0"/>
              <a:t>; profit margins are low.</a:t>
            </a:r>
          </a:p>
          <a:p>
            <a:r>
              <a:rPr lang="en-US" dirty="0"/>
              <a:t>Success depends on operational efficiency and fast, reliable delivery.</a:t>
            </a:r>
          </a:p>
          <a:p>
            <a:r>
              <a:rPr lang="en-US" b="1" dirty="0"/>
              <a:t>Common strategy</a:t>
            </a:r>
            <a:r>
              <a:rPr lang="en-US" dirty="0"/>
              <a:t>: low prices + convenience + strong fulfillment.</a:t>
            </a:r>
          </a:p>
          <a:p>
            <a:r>
              <a:rPr lang="en-US" dirty="0"/>
              <a:t>Subscription-based virtual merchants are growing (e.g., Birchbox, Stitch Fix, </a:t>
            </a:r>
            <a:r>
              <a:rPr lang="en-US" dirty="0" err="1"/>
              <a:t>Barkbox</a:t>
            </a:r>
            <a:r>
              <a:rPr lang="en-US" dirty="0"/>
              <a:t>).</a:t>
            </a:r>
          </a:p>
          <a:p>
            <a:r>
              <a:rPr lang="en-US" dirty="0"/>
              <a:t>Virtual merchants generate nearly </a:t>
            </a:r>
            <a:r>
              <a:rPr lang="en-US" b="1" dirty="0"/>
              <a:t>half</a:t>
            </a:r>
            <a:r>
              <a:rPr lang="en-US" dirty="0"/>
              <a:t> of total online retail revenue.</a:t>
            </a:r>
          </a:p>
        </p:txBody>
      </p:sp>
      <p:pic>
        <p:nvPicPr>
          <p:cNvPr id="9218" name="Picture 2" descr="What is a Virtual Merchant? Cut Costs &amp; Boost Revenue 2025">
            <a:extLst>
              <a:ext uri="{FF2B5EF4-FFF2-40B4-BE49-F238E27FC236}">
                <a16:creationId xmlns:a16="http://schemas.microsoft.com/office/drawing/2014/main" id="{E23DFBE7-BAEF-4CC5-96B0-270DCACAFDEB}"/>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581240" y="3048000"/>
            <a:ext cx="3422072" cy="21387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58117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2CCE5-384C-4BF7-8F9D-454CCBB2F44B}"/>
              </a:ext>
            </a:extLst>
          </p:cNvPr>
          <p:cNvSpPr>
            <a:spLocks noGrp="1"/>
          </p:cNvSpPr>
          <p:nvPr>
            <p:ph type="title"/>
          </p:nvPr>
        </p:nvSpPr>
        <p:spPr/>
        <p:txBody>
          <a:bodyPr>
            <a:noAutofit/>
          </a:bodyPr>
          <a:lstStyle/>
          <a:p>
            <a:r>
              <a:rPr lang="en-US" sz="3200" dirty="0"/>
              <a:t>E-commerce in Action: Online Retail Business Models</a:t>
            </a:r>
            <a:endParaRPr lang="ar-SY" sz="3200" dirty="0"/>
          </a:p>
        </p:txBody>
      </p:sp>
      <p:sp>
        <p:nvSpPr>
          <p:cNvPr id="3" name="Content Placeholder 2">
            <a:extLst>
              <a:ext uri="{FF2B5EF4-FFF2-40B4-BE49-F238E27FC236}">
                <a16:creationId xmlns:a16="http://schemas.microsoft.com/office/drawing/2014/main" id="{683C2A18-D76C-4C7F-83B3-B44EA1110B42}"/>
              </a:ext>
            </a:extLst>
          </p:cNvPr>
          <p:cNvSpPr>
            <a:spLocks noGrp="1"/>
          </p:cNvSpPr>
          <p:nvPr>
            <p:ph idx="1"/>
          </p:nvPr>
        </p:nvSpPr>
        <p:spPr/>
        <p:txBody>
          <a:bodyPr>
            <a:normAutofit fontScale="62500" lnSpcReduction="20000"/>
          </a:bodyPr>
          <a:lstStyle/>
          <a:p>
            <a:pPr marL="0" indent="0">
              <a:lnSpc>
                <a:spcPct val="120000"/>
              </a:lnSpc>
              <a:buNone/>
            </a:pPr>
            <a:r>
              <a:rPr lang="en-US" sz="3800" dirty="0">
                <a:solidFill>
                  <a:srgbClr val="FF0000"/>
                </a:solidFill>
              </a:rPr>
              <a:t>Amazon</a:t>
            </a:r>
            <a:r>
              <a:rPr lang="en-US" sz="3800" dirty="0"/>
              <a:t>: </a:t>
            </a:r>
            <a:r>
              <a:rPr lang="en-US" sz="3800" b="1" dirty="0"/>
              <a:t>The Vision</a:t>
            </a:r>
          </a:p>
          <a:p>
            <a:pPr>
              <a:lnSpc>
                <a:spcPct val="120000"/>
              </a:lnSpc>
            </a:pPr>
            <a:r>
              <a:rPr lang="en-US" b="1" dirty="0"/>
              <a:t>Jeff Bezos’s original vision</a:t>
            </a:r>
            <a:r>
              <a:rPr lang="en-US" dirty="0"/>
              <a:t>: The Internet would revolutionize commerce. Early growth mattered more than profitability.</a:t>
            </a:r>
          </a:p>
          <a:p>
            <a:pPr>
              <a:lnSpc>
                <a:spcPct val="120000"/>
              </a:lnSpc>
            </a:pPr>
            <a:r>
              <a:rPr lang="en-US" b="1" dirty="0"/>
              <a:t>Three pillars of success</a:t>
            </a:r>
            <a:r>
              <a:rPr lang="en-US" dirty="0"/>
              <a:t>: Lowest prices - Best selection - Maximum convenience</a:t>
            </a:r>
          </a:p>
          <a:p>
            <a:pPr>
              <a:lnSpc>
                <a:spcPct val="120000"/>
              </a:lnSpc>
            </a:pPr>
            <a:r>
              <a:rPr lang="en-US" b="1" dirty="0"/>
              <a:t>Amazon today</a:t>
            </a:r>
            <a:r>
              <a:rPr lang="en-US" dirty="0"/>
              <a:t>:</a:t>
            </a:r>
          </a:p>
          <a:p>
            <a:pPr lvl="1">
              <a:lnSpc>
                <a:spcPct val="120000"/>
              </a:lnSpc>
              <a:buFont typeface="Wingdings" panose="05000000000000000000" pitchFamily="2" charset="2"/>
              <a:buChar char="v"/>
            </a:pPr>
            <a:r>
              <a:rPr lang="en-US" dirty="0"/>
              <a:t>World's largest online marketplace</a:t>
            </a:r>
          </a:p>
          <a:p>
            <a:pPr lvl="1">
              <a:lnSpc>
                <a:spcPct val="120000"/>
              </a:lnSpc>
              <a:buFont typeface="Wingdings" panose="05000000000000000000" pitchFamily="2" charset="2"/>
              <a:buChar char="v"/>
            </a:pPr>
            <a:r>
              <a:rPr lang="en-US" dirty="0"/>
              <a:t>Millions of new and used items</a:t>
            </a:r>
          </a:p>
          <a:p>
            <a:pPr lvl="1">
              <a:lnSpc>
                <a:spcPct val="120000"/>
              </a:lnSpc>
              <a:buFont typeface="Wingdings" panose="05000000000000000000" pitchFamily="2" charset="2"/>
              <a:buChar char="v"/>
            </a:pPr>
            <a:r>
              <a:rPr lang="en-US" dirty="0"/>
              <a:t>Rich user-generated reviews</a:t>
            </a:r>
          </a:p>
          <a:p>
            <a:pPr>
              <a:lnSpc>
                <a:spcPct val="120000"/>
              </a:lnSpc>
            </a:pPr>
            <a:r>
              <a:rPr lang="en-US" b="1" dirty="0"/>
              <a:t>Product categories</a:t>
            </a:r>
            <a:r>
              <a:rPr lang="en-US" dirty="0"/>
              <a:t>:</a:t>
            </a:r>
          </a:p>
          <a:p>
            <a:pPr lvl="1">
              <a:lnSpc>
                <a:spcPct val="120000"/>
              </a:lnSpc>
              <a:buFont typeface="Wingdings" panose="05000000000000000000" pitchFamily="2" charset="2"/>
              <a:buChar char="v"/>
            </a:pPr>
            <a:r>
              <a:rPr lang="en-US" b="1" dirty="0"/>
              <a:t>Physical</a:t>
            </a:r>
            <a:r>
              <a:rPr lang="en-US" dirty="0"/>
              <a:t>: Books, electronics, clothing, home goods, toys, groceries, etc.</a:t>
            </a:r>
          </a:p>
          <a:p>
            <a:pPr lvl="1">
              <a:lnSpc>
                <a:spcPct val="120000"/>
              </a:lnSpc>
              <a:buFont typeface="Wingdings" panose="05000000000000000000" pitchFamily="2" charset="2"/>
              <a:buChar char="v"/>
            </a:pPr>
            <a:r>
              <a:rPr lang="en-US" b="1" dirty="0"/>
              <a:t>Digital</a:t>
            </a:r>
            <a:r>
              <a:rPr lang="en-US" dirty="0"/>
              <a:t>: Prime Video, Kindle, Audible, Alexa, Amazon Music, etc.</a:t>
            </a:r>
          </a:p>
          <a:p>
            <a:pPr>
              <a:lnSpc>
                <a:spcPct val="120000"/>
              </a:lnSpc>
            </a:pPr>
            <a:r>
              <a:rPr lang="en-US" b="1" dirty="0"/>
              <a:t>Beyond retail</a:t>
            </a:r>
            <a:r>
              <a:rPr lang="en-US" dirty="0"/>
              <a:t>:</a:t>
            </a:r>
          </a:p>
          <a:p>
            <a:pPr lvl="1">
              <a:lnSpc>
                <a:spcPct val="120000"/>
              </a:lnSpc>
              <a:buFont typeface="Wingdings" panose="05000000000000000000" pitchFamily="2" charset="2"/>
              <a:buChar char="v"/>
            </a:pPr>
            <a:r>
              <a:rPr lang="en-US" dirty="0"/>
              <a:t>Amazon Web Services (AWS)</a:t>
            </a:r>
          </a:p>
          <a:p>
            <a:pPr lvl="1">
              <a:lnSpc>
                <a:spcPct val="120000"/>
              </a:lnSpc>
              <a:buFont typeface="Wingdings" panose="05000000000000000000" pitchFamily="2" charset="2"/>
              <a:buChar char="v"/>
            </a:pPr>
            <a:r>
              <a:rPr lang="en-US" dirty="0"/>
              <a:t>Online advertising network</a:t>
            </a:r>
          </a:p>
          <a:p>
            <a:pPr lvl="1">
              <a:lnSpc>
                <a:spcPct val="120000"/>
              </a:lnSpc>
              <a:buFont typeface="Wingdings" panose="05000000000000000000" pitchFamily="2" charset="2"/>
              <a:buChar char="v"/>
            </a:pPr>
            <a:r>
              <a:rPr lang="en-US" dirty="0"/>
              <a:t>Content production (films, series)</a:t>
            </a:r>
          </a:p>
        </p:txBody>
      </p:sp>
      <p:pic>
        <p:nvPicPr>
          <p:cNvPr id="10242" name="Picture 2" descr="Amazon - TFE.agency">
            <a:extLst>
              <a:ext uri="{FF2B5EF4-FFF2-40B4-BE49-F238E27FC236}">
                <a16:creationId xmlns:a16="http://schemas.microsoft.com/office/drawing/2014/main" id="{6399D201-28E2-4225-BFCC-61B49E4E8745}"/>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384472" y="2652016"/>
            <a:ext cx="4350327" cy="1829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64095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2CCE5-384C-4BF7-8F9D-454CCBB2F44B}"/>
              </a:ext>
            </a:extLst>
          </p:cNvPr>
          <p:cNvSpPr>
            <a:spLocks noGrp="1"/>
          </p:cNvSpPr>
          <p:nvPr>
            <p:ph type="title"/>
          </p:nvPr>
        </p:nvSpPr>
        <p:spPr/>
        <p:txBody>
          <a:bodyPr>
            <a:noAutofit/>
          </a:bodyPr>
          <a:lstStyle/>
          <a:p>
            <a:r>
              <a:rPr lang="en-US" sz="3200" dirty="0"/>
              <a:t>E-commerce in Action: Online Retail Business Models</a:t>
            </a:r>
            <a:endParaRPr lang="ar-SY" sz="3200" dirty="0"/>
          </a:p>
        </p:txBody>
      </p:sp>
      <p:sp>
        <p:nvSpPr>
          <p:cNvPr id="3" name="Content Placeholder 2">
            <a:extLst>
              <a:ext uri="{FF2B5EF4-FFF2-40B4-BE49-F238E27FC236}">
                <a16:creationId xmlns:a16="http://schemas.microsoft.com/office/drawing/2014/main" id="{683C2A18-D76C-4C7F-83B3-B44EA1110B42}"/>
              </a:ext>
            </a:extLst>
          </p:cNvPr>
          <p:cNvSpPr>
            <a:spLocks noGrp="1"/>
          </p:cNvSpPr>
          <p:nvPr>
            <p:ph idx="1"/>
          </p:nvPr>
        </p:nvSpPr>
        <p:spPr/>
        <p:txBody>
          <a:bodyPr>
            <a:normAutofit fontScale="55000" lnSpcReduction="20000"/>
          </a:bodyPr>
          <a:lstStyle/>
          <a:p>
            <a:pPr marL="0" indent="0">
              <a:buNone/>
            </a:pPr>
            <a:r>
              <a:rPr lang="en-US" sz="4400" dirty="0">
                <a:solidFill>
                  <a:srgbClr val="FF0000"/>
                </a:solidFill>
              </a:rPr>
              <a:t>Amazon</a:t>
            </a:r>
            <a:r>
              <a:rPr lang="en-US" sz="4400" dirty="0"/>
              <a:t>: </a:t>
            </a:r>
            <a:r>
              <a:rPr lang="en-US" sz="4400" b="1" dirty="0"/>
              <a:t>💼 Business Model</a:t>
            </a:r>
          </a:p>
          <a:p>
            <a:r>
              <a:rPr lang="en-US" b="1" dirty="0"/>
              <a:t>Three Core Segments</a:t>
            </a:r>
            <a:r>
              <a:rPr lang="en-US" dirty="0"/>
              <a:t>: Amazon operates through three main segments: North America, International, and Amazon Web Services (AWS).</a:t>
            </a:r>
          </a:p>
          <a:p>
            <a:r>
              <a:rPr lang="en-US" b="1" dirty="0"/>
              <a:t>Direct Retail Sales</a:t>
            </a:r>
            <a:r>
              <a:rPr lang="en-US" dirty="0"/>
              <a:t>: Amazon sells both physical and digital products directly to consumers, acting like a traditional retailer. It also offers its own private-label products, such as Amazon Basics, and manufactures devices like Kindle and Echo smart speakers.</a:t>
            </a:r>
          </a:p>
          <a:p>
            <a:r>
              <a:rPr lang="en-US" b="1" dirty="0"/>
              <a:t>Third-Party Marketplace</a:t>
            </a:r>
            <a:r>
              <a:rPr lang="en-US" dirty="0"/>
              <a:t>: Amazon allows other merchants to list and sell products on its platform. These sellers manage their own inventory, and Amazon may assist with fulfillment. Amazon earns fees for providing the platform and services, acting like a digital shopping mall.</a:t>
            </a:r>
          </a:p>
          <a:p>
            <a:r>
              <a:rPr lang="en-US" b="1" dirty="0"/>
              <a:t>Cloud Services (AWS)</a:t>
            </a:r>
            <a:r>
              <a:rPr lang="en-US" dirty="0"/>
              <a:t>: AWS provides cloud computing and storage solutions to businesses and developers. It enables companies to build and run applications without needing their own physical infrastructure.</a:t>
            </a:r>
          </a:p>
          <a:p>
            <a:r>
              <a:rPr lang="en-US" b="1" dirty="0"/>
              <a:t>Subscription Services</a:t>
            </a:r>
            <a:r>
              <a:rPr lang="en-US" dirty="0"/>
              <a:t>: Amazon offers subscription-based services like Amazon Prime, which includes fast shipping and access to digital content such as movies, music, and e-books.</a:t>
            </a:r>
          </a:p>
          <a:p>
            <a:r>
              <a:rPr lang="en-US" b="1" dirty="0"/>
              <a:t>Digital Advertising</a:t>
            </a:r>
            <a:r>
              <a:rPr lang="en-US" dirty="0"/>
              <a:t>: Amazon has developed a powerful advertising platform. It displays ads within its site and through its ad network, targeting users based on their shopping behavior.</a:t>
            </a:r>
          </a:p>
        </p:txBody>
      </p:sp>
      <p:pic>
        <p:nvPicPr>
          <p:cNvPr id="4" name="Picture 2" descr="Amazon - TFE.agency">
            <a:extLst>
              <a:ext uri="{FF2B5EF4-FFF2-40B4-BE49-F238E27FC236}">
                <a16:creationId xmlns:a16="http://schemas.microsoft.com/office/drawing/2014/main" id="{03501F3D-BEF4-4405-A910-60DCFEEAE0B1}"/>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065817" y="1125123"/>
            <a:ext cx="2784763" cy="1170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59205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2CCE5-384C-4BF7-8F9D-454CCBB2F44B}"/>
              </a:ext>
            </a:extLst>
          </p:cNvPr>
          <p:cNvSpPr>
            <a:spLocks noGrp="1"/>
          </p:cNvSpPr>
          <p:nvPr>
            <p:ph type="title"/>
          </p:nvPr>
        </p:nvSpPr>
        <p:spPr/>
        <p:txBody>
          <a:bodyPr>
            <a:noAutofit/>
          </a:bodyPr>
          <a:lstStyle/>
          <a:p>
            <a:r>
              <a:rPr lang="en-US" sz="3200" dirty="0"/>
              <a:t>E-commerce in Action: Online Retail Business Models</a:t>
            </a:r>
            <a:endParaRPr lang="ar-SY" sz="3200" dirty="0"/>
          </a:p>
        </p:txBody>
      </p:sp>
      <p:sp>
        <p:nvSpPr>
          <p:cNvPr id="3" name="Content Placeholder 2">
            <a:extLst>
              <a:ext uri="{FF2B5EF4-FFF2-40B4-BE49-F238E27FC236}">
                <a16:creationId xmlns:a16="http://schemas.microsoft.com/office/drawing/2014/main" id="{683C2A18-D76C-4C7F-83B3-B44EA1110B42}"/>
              </a:ext>
            </a:extLst>
          </p:cNvPr>
          <p:cNvSpPr>
            <a:spLocks noGrp="1"/>
          </p:cNvSpPr>
          <p:nvPr>
            <p:ph idx="1"/>
          </p:nvPr>
        </p:nvSpPr>
        <p:spPr/>
        <p:txBody>
          <a:bodyPr>
            <a:normAutofit/>
          </a:bodyPr>
          <a:lstStyle/>
          <a:p>
            <a:pPr marL="0" indent="0">
              <a:buNone/>
            </a:pPr>
            <a:r>
              <a:rPr lang="en-US" sz="2400" b="1" dirty="0">
                <a:solidFill>
                  <a:srgbClr val="FF0000"/>
                </a:solidFill>
              </a:rPr>
              <a:t>Amazon</a:t>
            </a:r>
            <a:r>
              <a:rPr lang="en-US" sz="2400" dirty="0"/>
              <a:t> </a:t>
            </a:r>
            <a:r>
              <a:rPr lang="en-US" sz="2400" b="1" dirty="0"/>
              <a:t>📊 Financial Analysis</a:t>
            </a:r>
          </a:p>
          <a:p>
            <a:r>
              <a:rPr lang="en-US" sz="2400" dirty="0"/>
              <a:t>Amazon grew fast, focusing on expansion over profit.</a:t>
            </a:r>
          </a:p>
          <a:p>
            <a:r>
              <a:rPr lang="en-US" sz="2400" dirty="0"/>
              <a:t>Faced ups and downs, but learned to balance growth with stability.</a:t>
            </a:r>
          </a:p>
          <a:p>
            <a:r>
              <a:rPr lang="en-US" sz="2400" dirty="0"/>
              <a:t>Diversified income: retail, cloud, ads, subscriptions, and investments.</a:t>
            </a:r>
          </a:p>
          <a:p>
            <a:r>
              <a:rPr lang="en-US" sz="2400" dirty="0"/>
              <a:t>Strong cash flow = flexibility + resilience.</a:t>
            </a:r>
          </a:p>
          <a:p>
            <a:r>
              <a:rPr lang="en-US" sz="2400" dirty="0"/>
              <a:t>Not immune to losses, but financially solid overall.</a:t>
            </a:r>
          </a:p>
        </p:txBody>
      </p:sp>
      <p:pic>
        <p:nvPicPr>
          <p:cNvPr id="4" name="Picture 2" descr="Amazon - TFE.agency">
            <a:extLst>
              <a:ext uri="{FF2B5EF4-FFF2-40B4-BE49-F238E27FC236}">
                <a16:creationId xmlns:a16="http://schemas.microsoft.com/office/drawing/2014/main" id="{01F6C23B-D3F4-46D5-9946-6E391F8AC59D}"/>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520164" y="1422213"/>
            <a:ext cx="4350327" cy="1829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57806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2CCE5-384C-4BF7-8F9D-454CCBB2F44B}"/>
              </a:ext>
            </a:extLst>
          </p:cNvPr>
          <p:cNvSpPr>
            <a:spLocks noGrp="1"/>
          </p:cNvSpPr>
          <p:nvPr>
            <p:ph type="title"/>
          </p:nvPr>
        </p:nvSpPr>
        <p:spPr/>
        <p:txBody>
          <a:bodyPr>
            <a:noAutofit/>
          </a:bodyPr>
          <a:lstStyle/>
          <a:p>
            <a:r>
              <a:rPr lang="en-US" sz="3200" dirty="0"/>
              <a:t>E-commerce in Action: Online Retail Business Models</a:t>
            </a:r>
            <a:endParaRPr lang="ar-SY" sz="3200" dirty="0"/>
          </a:p>
        </p:txBody>
      </p:sp>
      <p:sp>
        <p:nvSpPr>
          <p:cNvPr id="3" name="Content Placeholder 2">
            <a:extLst>
              <a:ext uri="{FF2B5EF4-FFF2-40B4-BE49-F238E27FC236}">
                <a16:creationId xmlns:a16="http://schemas.microsoft.com/office/drawing/2014/main" id="{683C2A18-D76C-4C7F-83B3-B44EA1110B42}"/>
              </a:ext>
            </a:extLst>
          </p:cNvPr>
          <p:cNvSpPr>
            <a:spLocks noGrp="1"/>
          </p:cNvSpPr>
          <p:nvPr>
            <p:ph idx="1"/>
          </p:nvPr>
        </p:nvSpPr>
        <p:spPr>
          <a:xfrm>
            <a:off x="188685" y="1422212"/>
            <a:ext cx="11814627" cy="5089424"/>
          </a:xfrm>
        </p:spPr>
        <p:txBody>
          <a:bodyPr>
            <a:normAutofit/>
          </a:bodyPr>
          <a:lstStyle/>
          <a:p>
            <a:pPr marL="0" indent="0">
              <a:buNone/>
            </a:pPr>
            <a:r>
              <a:rPr lang="en-US" b="1" dirty="0">
                <a:solidFill>
                  <a:srgbClr val="FF0000"/>
                </a:solidFill>
              </a:rPr>
              <a:t>Amazon</a:t>
            </a:r>
            <a:r>
              <a:rPr lang="en-US" dirty="0"/>
              <a:t> </a:t>
            </a:r>
            <a:r>
              <a:rPr lang="en-US" b="1" dirty="0"/>
              <a:t>Strategic Analysis — </a:t>
            </a:r>
            <a:r>
              <a:rPr lang="en-US" dirty="0"/>
              <a:t>Business Strategy</a:t>
            </a:r>
          </a:p>
          <a:p>
            <a:r>
              <a:rPr lang="en-US" sz="2400" b="1" dirty="0"/>
              <a:t>Customer-first</a:t>
            </a:r>
            <a:r>
              <a:rPr lang="en-US" sz="2400" dirty="0"/>
              <a:t>: Every strategy starts with what benefits the customer most speed, convenience, and value.</a:t>
            </a:r>
          </a:p>
          <a:p>
            <a:r>
              <a:rPr lang="en-US" sz="2400" b="1" dirty="0"/>
              <a:t>Platform evolution</a:t>
            </a:r>
            <a:r>
              <a:rPr lang="en-US" sz="2400" dirty="0"/>
              <a:t>: Amazon shifted from selling products to enabling others to sell, creating a vast ecosystem.</a:t>
            </a:r>
          </a:p>
          <a:p>
            <a:r>
              <a:rPr lang="en-US" sz="2400" b="1" dirty="0"/>
              <a:t>Tech-driven growth</a:t>
            </a:r>
            <a:r>
              <a:rPr lang="en-US" sz="2400" dirty="0"/>
              <a:t>: Heavy investment in logistics, AI, and automation to stay ahead.</a:t>
            </a:r>
          </a:p>
          <a:p>
            <a:r>
              <a:rPr lang="en-US" sz="2400" b="1" dirty="0"/>
              <a:t>End-to-end control</a:t>
            </a:r>
            <a:r>
              <a:rPr lang="en-US" sz="2400" dirty="0"/>
              <a:t>: From product sourcing to delivery, Amazon aims to manage the full customer experience.</a:t>
            </a:r>
          </a:p>
        </p:txBody>
      </p:sp>
      <p:pic>
        <p:nvPicPr>
          <p:cNvPr id="4" name="Picture 2" descr="Amazon - TFE.agency">
            <a:extLst>
              <a:ext uri="{FF2B5EF4-FFF2-40B4-BE49-F238E27FC236}">
                <a16:creationId xmlns:a16="http://schemas.microsoft.com/office/drawing/2014/main" id="{95A7A383-EA86-4750-884E-1EBD5186412C}"/>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856051" y="5659577"/>
            <a:ext cx="3465698" cy="1457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37975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2CCE5-384C-4BF7-8F9D-454CCBB2F44B}"/>
              </a:ext>
            </a:extLst>
          </p:cNvPr>
          <p:cNvSpPr>
            <a:spLocks noGrp="1"/>
          </p:cNvSpPr>
          <p:nvPr>
            <p:ph type="title"/>
          </p:nvPr>
        </p:nvSpPr>
        <p:spPr/>
        <p:txBody>
          <a:bodyPr>
            <a:noAutofit/>
          </a:bodyPr>
          <a:lstStyle/>
          <a:p>
            <a:r>
              <a:rPr lang="en-US" sz="3200" dirty="0"/>
              <a:t>E-commerce in Action: Online Retail Business Models</a:t>
            </a:r>
            <a:endParaRPr lang="ar-SY" sz="3200" dirty="0"/>
          </a:p>
        </p:txBody>
      </p:sp>
      <p:sp>
        <p:nvSpPr>
          <p:cNvPr id="3" name="Content Placeholder 2">
            <a:extLst>
              <a:ext uri="{FF2B5EF4-FFF2-40B4-BE49-F238E27FC236}">
                <a16:creationId xmlns:a16="http://schemas.microsoft.com/office/drawing/2014/main" id="{683C2A18-D76C-4C7F-83B3-B44EA1110B42}"/>
              </a:ext>
            </a:extLst>
          </p:cNvPr>
          <p:cNvSpPr>
            <a:spLocks noGrp="1"/>
          </p:cNvSpPr>
          <p:nvPr>
            <p:ph idx="1"/>
          </p:nvPr>
        </p:nvSpPr>
        <p:spPr/>
        <p:txBody>
          <a:bodyPr>
            <a:normAutofit fontScale="70000" lnSpcReduction="20000"/>
          </a:bodyPr>
          <a:lstStyle/>
          <a:p>
            <a:pPr marL="0" indent="0">
              <a:buNone/>
            </a:pPr>
            <a:r>
              <a:rPr lang="en-US" sz="3400" b="1" dirty="0">
                <a:solidFill>
                  <a:srgbClr val="FF0000"/>
                </a:solidFill>
              </a:rPr>
              <a:t>Amazon</a:t>
            </a:r>
            <a:r>
              <a:rPr lang="en-US" sz="3400" dirty="0"/>
              <a:t> </a:t>
            </a:r>
            <a:r>
              <a:rPr lang="en-US" sz="3400" b="1" dirty="0"/>
              <a:t>⚔️ Strategic Analysis — </a:t>
            </a:r>
            <a:r>
              <a:rPr lang="en-US" sz="3400" dirty="0"/>
              <a:t>Competition</a:t>
            </a:r>
          </a:p>
          <a:p>
            <a:r>
              <a:rPr lang="en-US" b="1" dirty="0"/>
              <a:t>Retail Rivals</a:t>
            </a:r>
            <a:r>
              <a:rPr lang="en-US" dirty="0"/>
              <a:t>: Amazon’s biggest U.S. competitor is Walmart, which is rapidly improving its e-commerce game. Both are learning from each other—Walmart builds online strength, Amazon builds physical presence.</a:t>
            </a:r>
          </a:p>
          <a:p>
            <a:r>
              <a:rPr lang="en-US" b="1" dirty="0"/>
              <a:t>Marketplace Challengers</a:t>
            </a:r>
            <a:r>
              <a:rPr lang="en-US" dirty="0"/>
              <a:t>: Online-only platforms like eBay, Wayfair, and Etsy compete in niche areas, but Amazon remains dominant in scale and variety.</a:t>
            </a:r>
          </a:p>
          <a:p>
            <a:r>
              <a:rPr lang="en-US" b="1" dirty="0"/>
              <a:t>Global Threats</a:t>
            </a:r>
            <a:r>
              <a:rPr lang="en-US" dirty="0"/>
              <a:t>: Alibaba in China is a major global competitor, especially in international markets where Amazon is still expanding.</a:t>
            </a:r>
          </a:p>
          <a:p>
            <a:r>
              <a:rPr lang="en-US" b="1" dirty="0"/>
              <a:t>Media &amp; Entertainment</a:t>
            </a:r>
            <a:r>
              <a:rPr lang="en-US" dirty="0"/>
              <a:t>: Amazon competes with Spotify, Netflix, and others through Prime Video and Amazon Music, offering streaming content as part of its ecosystem.</a:t>
            </a:r>
          </a:p>
        </p:txBody>
      </p:sp>
      <p:pic>
        <p:nvPicPr>
          <p:cNvPr id="4" name="Picture 2" descr="Amazon - TFE.agency">
            <a:extLst>
              <a:ext uri="{FF2B5EF4-FFF2-40B4-BE49-F238E27FC236}">
                <a16:creationId xmlns:a16="http://schemas.microsoft.com/office/drawing/2014/main" id="{74BC3353-2D24-4156-B03C-4465C195517E}"/>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841673" y="5028937"/>
            <a:ext cx="4350327" cy="1829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98673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2CCE5-384C-4BF7-8F9D-454CCBB2F44B}"/>
              </a:ext>
            </a:extLst>
          </p:cNvPr>
          <p:cNvSpPr>
            <a:spLocks noGrp="1"/>
          </p:cNvSpPr>
          <p:nvPr>
            <p:ph type="title"/>
          </p:nvPr>
        </p:nvSpPr>
        <p:spPr/>
        <p:txBody>
          <a:bodyPr>
            <a:noAutofit/>
          </a:bodyPr>
          <a:lstStyle/>
          <a:p>
            <a:r>
              <a:rPr lang="en-US" sz="3200" dirty="0"/>
              <a:t>E-commerce in Action: Online Retail Business Models</a:t>
            </a:r>
            <a:endParaRPr lang="ar-SY" sz="3200" dirty="0"/>
          </a:p>
        </p:txBody>
      </p:sp>
      <p:sp>
        <p:nvSpPr>
          <p:cNvPr id="3" name="Content Placeholder 2">
            <a:extLst>
              <a:ext uri="{FF2B5EF4-FFF2-40B4-BE49-F238E27FC236}">
                <a16:creationId xmlns:a16="http://schemas.microsoft.com/office/drawing/2014/main" id="{683C2A18-D76C-4C7F-83B3-B44EA1110B42}"/>
              </a:ext>
            </a:extLst>
          </p:cNvPr>
          <p:cNvSpPr>
            <a:spLocks noGrp="1"/>
          </p:cNvSpPr>
          <p:nvPr>
            <p:ph idx="1"/>
          </p:nvPr>
        </p:nvSpPr>
        <p:spPr/>
        <p:txBody>
          <a:bodyPr>
            <a:normAutofit fontScale="70000" lnSpcReduction="20000"/>
          </a:bodyPr>
          <a:lstStyle/>
          <a:p>
            <a:pPr marL="0" indent="0">
              <a:buNone/>
            </a:pPr>
            <a:r>
              <a:rPr lang="en-US" sz="3400" b="1" dirty="0">
                <a:solidFill>
                  <a:srgbClr val="FF0000"/>
                </a:solidFill>
              </a:rPr>
              <a:t>Amazon</a:t>
            </a:r>
            <a:r>
              <a:rPr lang="en-US" sz="3400" dirty="0"/>
              <a:t> </a:t>
            </a:r>
            <a:r>
              <a:rPr lang="en-US" sz="3400" b="1" dirty="0"/>
              <a:t>Strategic Analysis — </a:t>
            </a:r>
            <a:r>
              <a:rPr lang="en-US" sz="3400" dirty="0"/>
              <a:t>Technology</a:t>
            </a:r>
          </a:p>
          <a:p>
            <a:r>
              <a:rPr lang="en-US" b="1" dirty="0"/>
              <a:t>Tech is Amazon’s backbone</a:t>
            </a:r>
            <a:r>
              <a:rPr lang="en-US" dirty="0"/>
              <a:t>: From website design to delivery, Amazon runs on advanced, custom-built technology.</a:t>
            </a:r>
          </a:p>
          <a:p>
            <a:r>
              <a:rPr lang="en-US" b="1" dirty="0"/>
              <a:t>Smart systems everywhere</a:t>
            </a:r>
            <a:r>
              <a:rPr lang="en-US" dirty="0"/>
              <a:t>: It uses powerful tools for search, recommendations, transactions, and order tracking.</a:t>
            </a:r>
          </a:p>
          <a:p>
            <a:r>
              <a:rPr lang="en-US" b="1" dirty="0"/>
              <a:t>Warehouses powered by tech</a:t>
            </a:r>
            <a:r>
              <a:rPr lang="en-US" dirty="0"/>
              <a:t>: Employees use smart devices to manage inventory and speed up fulfillment.</a:t>
            </a:r>
          </a:p>
          <a:p>
            <a:r>
              <a:rPr lang="en-US" b="1" dirty="0"/>
              <a:t>AWS was born from Amazon’s tech strength</a:t>
            </a:r>
            <a:r>
              <a:rPr lang="en-US" dirty="0"/>
              <a:t>: Its cloud platform now powers businesses around the world.</a:t>
            </a:r>
          </a:p>
          <a:p>
            <a:r>
              <a:rPr lang="en-US" b="1" dirty="0"/>
              <a:t>Innovation never stops</a:t>
            </a:r>
            <a:r>
              <a:rPr lang="en-US" dirty="0"/>
              <a:t>: From Alexa and Echo to drones and smart home devices, Amazon keeps pushing boundaries.</a:t>
            </a:r>
          </a:p>
        </p:txBody>
      </p:sp>
      <p:pic>
        <p:nvPicPr>
          <p:cNvPr id="4" name="Picture 2" descr="Amazon - TFE.agency">
            <a:extLst>
              <a:ext uri="{FF2B5EF4-FFF2-40B4-BE49-F238E27FC236}">
                <a16:creationId xmlns:a16="http://schemas.microsoft.com/office/drawing/2014/main" id="{E88EEC63-EA5C-4E54-82DC-19A8A856905A}"/>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913418" y="5284379"/>
            <a:ext cx="4350327" cy="1829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42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2CCE5-384C-4BF7-8F9D-454CCBB2F44B}"/>
              </a:ext>
            </a:extLst>
          </p:cNvPr>
          <p:cNvSpPr>
            <a:spLocks noGrp="1"/>
          </p:cNvSpPr>
          <p:nvPr>
            <p:ph type="title"/>
          </p:nvPr>
        </p:nvSpPr>
        <p:spPr/>
        <p:txBody>
          <a:bodyPr>
            <a:noAutofit/>
          </a:bodyPr>
          <a:lstStyle/>
          <a:p>
            <a:r>
              <a:rPr lang="en-US" sz="3200" dirty="0"/>
              <a:t>E-commerce in Action: Online Retail Business Models</a:t>
            </a:r>
            <a:endParaRPr lang="ar-SY" sz="3200" dirty="0"/>
          </a:p>
        </p:txBody>
      </p:sp>
      <p:sp>
        <p:nvSpPr>
          <p:cNvPr id="3" name="Content Placeholder 2">
            <a:extLst>
              <a:ext uri="{FF2B5EF4-FFF2-40B4-BE49-F238E27FC236}">
                <a16:creationId xmlns:a16="http://schemas.microsoft.com/office/drawing/2014/main" id="{683C2A18-D76C-4C7F-83B3-B44EA1110B42}"/>
              </a:ext>
            </a:extLst>
          </p:cNvPr>
          <p:cNvSpPr>
            <a:spLocks noGrp="1"/>
          </p:cNvSpPr>
          <p:nvPr>
            <p:ph idx="1"/>
          </p:nvPr>
        </p:nvSpPr>
        <p:spPr/>
        <p:txBody>
          <a:bodyPr>
            <a:normAutofit fontScale="92500" lnSpcReduction="10000"/>
          </a:bodyPr>
          <a:lstStyle/>
          <a:p>
            <a:r>
              <a:rPr lang="en-US" b="1" dirty="0">
                <a:solidFill>
                  <a:srgbClr val="FF0000"/>
                </a:solidFill>
              </a:rPr>
              <a:t>Amazon</a:t>
            </a:r>
            <a:r>
              <a:rPr lang="en-US" dirty="0"/>
              <a:t> </a:t>
            </a:r>
            <a:r>
              <a:rPr lang="en-US" b="1" dirty="0"/>
              <a:t>⚖️ Strategic Analysis — </a:t>
            </a:r>
            <a:r>
              <a:rPr lang="en-US" dirty="0"/>
              <a:t>Social &amp; Legal Challenges</a:t>
            </a:r>
          </a:p>
          <a:p>
            <a:r>
              <a:rPr lang="en-US" sz="2400" b="1" dirty="0"/>
              <a:t>Worker treatment under scrutiny</a:t>
            </a:r>
            <a:r>
              <a:rPr lang="en-US" sz="2400" dirty="0"/>
              <a:t>: Amazon has faced criticism and lawsuits over employee working conditions, especially during the COVID-19 pandemic.</a:t>
            </a:r>
          </a:p>
          <a:p>
            <a:r>
              <a:rPr lang="en-US" sz="2400" b="1" dirty="0"/>
              <a:t>Legal pressure</a:t>
            </a:r>
            <a:r>
              <a:rPr lang="en-US" sz="2400" dirty="0"/>
              <a:t>: The company regularly deals with lawsuits, especially around patent issues—most are settled quietly.</a:t>
            </a:r>
          </a:p>
          <a:p>
            <a:r>
              <a:rPr lang="en-US" sz="2400" b="1" dirty="0"/>
              <a:t>Antitrust investigations</a:t>
            </a:r>
            <a:r>
              <a:rPr lang="en-US" sz="2400" dirty="0"/>
              <a:t>: Governments in the U.S. and Europe are examining Amazon’s market dominance and competitive practices.</a:t>
            </a:r>
          </a:p>
          <a:p>
            <a:r>
              <a:rPr lang="en-US" sz="2400" b="1" dirty="0"/>
              <a:t>Public image matters</a:t>
            </a:r>
            <a:r>
              <a:rPr lang="en-US" sz="2400" dirty="0"/>
              <a:t>: These challenges affect how the public and regulators view Amazon’s power and responsibility.</a:t>
            </a:r>
            <a:endParaRPr lang="ar-SY" sz="2400" dirty="0"/>
          </a:p>
        </p:txBody>
      </p:sp>
      <p:pic>
        <p:nvPicPr>
          <p:cNvPr id="4" name="Picture 2" descr="Amazon - TFE.agency">
            <a:extLst>
              <a:ext uri="{FF2B5EF4-FFF2-40B4-BE49-F238E27FC236}">
                <a16:creationId xmlns:a16="http://schemas.microsoft.com/office/drawing/2014/main" id="{E4F528A9-F4C4-4B21-80F5-C5782E100539}"/>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516582" y="5604921"/>
            <a:ext cx="3574472" cy="1502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479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2CCE5-384C-4BF7-8F9D-454CCBB2F44B}"/>
              </a:ext>
            </a:extLst>
          </p:cNvPr>
          <p:cNvSpPr>
            <a:spLocks noGrp="1"/>
          </p:cNvSpPr>
          <p:nvPr>
            <p:ph type="title"/>
          </p:nvPr>
        </p:nvSpPr>
        <p:spPr/>
        <p:txBody>
          <a:bodyPr>
            <a:noAutofit/>
          </a:bodyPr>
          <a:lstStyle/>
          <a:p>
            <a:r>
              <a:rPr lang="en-US" sz="3200" dirty="0"/>
              <a:t>E-commerce in Action: Online Retail Business Models</a:t>
            </a:r>
            <a:endParaRPr lang="ar-SY" sz="3200" dirty="0"/>
          </a:p>
        </p:txBody>
      </p:sp>
      <p:sp>
        <p:nvSpPr>
          <p:cNvPr id="3" name="Content Placeholder 2">
            <a:extLst>
              <a:ext uri="{FF2B5EF4-FFF2-40B4-BE49-F238E27FC236}">
                <a16:creationId xmlns:a16="http://schemas.microsoft.com/office/drawing/2014/main" id="{683C2A18-D76C-4C7F-83B3-B44EA1110B42}"/>
              </a:ext>
            </a:extLst>
          </p:cNvPr>
          <p:cNvSpPr>
            <a:spLocks noGrp="1"/>
          </p:cNvSpPr>
          <p:nvPr>
            <p:ph idx="1"/>
          </p:nvPr>
        </p:nvSpPr>
        <p:spPr/>
        <p:txBody>
          <a:bodyPr>
            <a:normAutofit fontScale="77500" lnSpcReduction="20000"/>
          </a:bodyPr>
          <a:lstStyle/>
          <a:p>
            <a:pPr marL="0" indent="0">
              <a:buNone/>
            </a:pPr>
            <a:r>
              <a:rPr lang="en-US" sz="3100" b="1" dirty="0">
                <a:solidFill>
                  <a:srgbClr val="FF0000"/>
                </a:solidFill>
              </a:rPr>
              <a:t>Amazon</a:t>
            </a:r>
            <a:r>
              <a:rPr lang="en-US" sz="3100" dirty="0"/>
              <a:t> </a:t>
            </a:r>
            <a:r>
              <a:rPr lang="en-US" sz="3100" b="1" dirty="0"/>
              <a:t>🔮 Future Prospects</a:t>
            </a:r>
          </a:p>
          <a:p>
            <a:r>
              <a:rPr lang="en-US" b="1" dirty="0"/>
              <a:t>Profitability is real</a:t>
            </a:r>
            <a:r>
              <a:rPr lang="en-US" dirty="0"/>
              <a:t>: Amazon has proven it can be sustainably profitable, especially through AWS, Prime, and Ads.</a:t>
            </a:r>
          </a:p>
          <a:p>
            <a:r>
              <a:rPr lang="en-US" b="1" dirty="0"/>
              <a:t>Growth vs. Profit</a:t>
            </a:r>
            <a:r>
              <a:rPr lang="en-US" dirty="0"/>
              <a:t>: The company still spends heavily to expand, which can impact short-term profits.</a:t>
            </a:r>
          </a:p>
          <a:p>
            <a:r>
              <a:rPr lang="en-US" b="1" dirty="0"/>
              <a:t>Economic headwinds</a:t>
            </a:r>
            <a:r>
              <a:rPr lang="en-US" dirty="0"/>
              <a:t>: Inflation, post-pandemic shifts, and global uncertainty have slowed growth.</a:t>
            </a:r>
          </a:p>
          <a:p>
            <a:r>
              <a:rPr lang="en-US" b="1" dirty="0"/>
              <a:t>Strategic expansion</a:t>
            </a:r>
            <a:r>
              <a:rPr lang="en-US" dirty="0"/>
              <a:t>: Amazon keeps investing in new sectors—like healthcare—showing it’s not done evolving.</a:t>
            </a:r>
          </a:p>
          <a:p>
            <a:r>
              <a:rPr lang="en-US" b="1" dirty="0"/>
              <a:t>Unpredictable future</a:t>
            </a:r>
            <a:r>
              <a:rPr lang="en-US" dirty="0"/>
              <a:t>: With its constant reinvention, no one can say for sure what Amazon will look like next.</a:t>
            </a:r>
          </a:p>
        </p:txBody>
      </p:sp>
      <p:pic>
        <p:nvPicPr>
          <p:cNvPr id="4" name="Picture 2" descr="Amazon - TFE.agency">
            <a:extLst>
              <a:ext uri="{FF2B5EF4-FFF2-40B4-BE49-F238E27FC236}">
                <a16:creationId xmlns:a16="http://schemas.microsoft.com/office/drawing/2014/main" id="{2933FE7F-33EC-4A1E-9102-E0BA5D6E183F}"/>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716306" y="5754754"/>
            <a:ext cx="2829475" cy="1189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56704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F6D26-0F38-47F9-B79D-D70CF9ACAC20}"/>
              </a:ext>
            </a:extLst>
          </p:cNvPr>
          <p:cNvSpPr>
            <a:spLocks noGrp="1"/>
          </p:cNvSpPr>
          <p:nvPr>
            <p:ph type="title"/>
          </p:nvPr>
        </p:nvSpPr>
        <p:spPr/>
        <p:txBody>
          <a:bodyPr>
            <a:noAutofit/>
          </a:bodyPr>
          <a:lstStyle/>
          <a:p>
            <a:r>
              <a:rPr lang="en-US" sz="3200" dirty="0"/>
              <a:t>E-commerce in Action: Online Retail Business Models</a:t>
            </a:r>
            <a:endParaRPr lang="ar-SY" sz="3200" dirty="0"/>
          </a:p>
        </p:txBody>
      </p:sp>
      <p:sp>
        <p:nvSpPr>
          <p:cNvPr id="3" name="Content Placeholder 2">
            <a:extLst>
              <a:ext uri="{FF2B5EF4-FFF2-40B4-BE49-F238E27FC236}">
                <a16:creationId xmlns:a16="http://schemas.microsoft.com/office/drawing/2014/main" id="{F8277862-D95B-4014-9C99-2368D84A9038}"/>
              </a:ext>
            </a:extLst>
          </p:cNvPr>
          <p:cNvSpPr>
            <a:spLocks noGrp="1"/>
          </p:cNvSpPr>
          <p:nvPr>
            <p:ph idx="1"/>
          </p:nvPr>
        </p:nvSpPr>
        <p:spPr/>
        <p:txBody>
          <a:bodyPr>
            <a:normAutofit fontScale="77500" lnSpcReduction="20000"/>
          </a:bodyPr>
          <a:lstStyle/>
          <a:p>
            <a:pPr marL="0" indent="0">
              <a:buNone/>
            </a:pPr>
            <a:r>
              <a:rPr lang="en-US" b="1" dirty="0"/>
              <a:t> </a:t>
            </a:r>
            <a:r>
              <a:rPr lang="en-US" b="1" dirty="0">
                <a:solidFill>
                  <a:srgbClr val="FF0000"/>
                </a:solidFill>
              </a:rPr>
              <a:t>Omnichannel Merchants</a:t>
            </a:r>
            <a:r>
              <a:rPr lang="en-US" b="1" dirty="0"/>
              <a:t>: C</a:t>
            </a:r>
            <a:r>
              <a:rPr lang="en-US" dirty="0"/>
              <a:t>ompanies that have a network of physical stores as their primary retail channel but have also introduced online offerings.</a:t>
            </a:r>
          </a:p>
          <a:p>
            <a:r>
              <a:rPr lang="en-US" dirty="0"/>
              <a:t>Benefit from brand recognition, customer base, and logistics infrastructure.</a:t>
            </a:r>
          </a:p>
          <a:p>
            <a:r>
              <a:rPr lang="en-US" dirty="0"/>
              <a:t>Face challenges in syncing pricing and operations across channels.</a:t>
            </a:r>
          </a:p>
          <a:p>
            <a:r>
              <a:rPr lang="en-US" dirty="0"/>
              <a:t>Must build strong websites and hire skilled digital staff.</a:t>
            </a:r>
          </a:p>
          <a:p>
            <a:r>
              <a:rPr lang="en-US" dirty="0"/>
              <a:t>Walmart is a key example of successful omnichannel transformation.</a:t>
            </a:r>
          </a:p>
          <a:p>
            <a:r>
              <a:rPr lang="en-US" dirty="0"/>
              <a:t>Offers features like online pickup, curbside service, and mobile checkout.</a:t>
            </a:r>
          </a:p>
          <a:p>
            <a:r>
              <a:rPr lang="en-US" dirty="0"/>
              <a:t>Uses social media, livestreaming, and influencer marketing to engage customers.</a:t>
            </a:r>
          </a:p>
          <a:p>
            <a:r>
              <a:rPr lang="en-US" dirty="0"/>
              <a:t>Customers who shop across channels tend to spend more and shop more often.</a:t>
            </a:r>
          </a:p>
        </p:txBody>
      </p:sp>
      <p:pic>
        <p:nvPicPr>
          <p:cNvPr id="11266" name="Picture 2" descr="Walmart Logo - símbolo, significado logotipo, historia, PNG">
            <a:extLst>
              <a:ext uri="{FF2B5EF4-FFF2-40B4-BE49-F238E27FC236}">
                <a16:creationId xmlns:a16="http://schemas.microsoft.com/office/drawing/2014/main" id="{A4DF253B-56EB-4934-9BFC-FE937FF2ABE2}"/>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835740" y="2843264"/>
            <a:ext cx="3719175" cy="2092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6720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F6D26-0F38-47F9-B79D-D70CF9ACAC20}"/>
              </a:ext>
            </a:extLst>
          </p:cNvPr>
          <p:cNvSpPr>
            <a:spLocks noGrp="1"/>
          </p:cNvSpPr>
          <p:nvPr>
            <p:ph type="title"/>
          </p:nvPr>
        </p:nvSpPr>
        <p:spPr/>
        <p:txBody>
          <a:bodyPr>
            <a:noAutofit/>
          </a:bodyPr>
          <a:lstStyle/>
          <a:p>
            <a:r>
              <a:rPr lang="en-US" sz="3200" dirty="0"/>
              <a:t>E-commerce in Action: Online Retail Business Models</a:t>
            </a:r>
            <a:endParaRPr lang="ar-SY" sz="3200" dirty="0"/>
          </a:p>
        </p:txBody>
      </p:sp>
      <p:sp>
        <p:nvSpPr>
          <p:cNvPr id="3" name="Content Placeholder 2">
            <a:extLst>
              <a:ext uri="{FF2B5EF4-FFF2-40B4-BE49-F238E27FC236}">
                <a16:creationId xmlns:a16="http://schemas.microsoft.com/office/drawing/2014/main" id="{F8277862-D95B-4014-9C99-2368D84A9038}"/>
              </a:ext>
            </a:extLst>
          </p:cNvPr>
          <p:cNvSpPr>
            <a:spLocks noGrp="1"/>
          </p:cNvSpPr>
          <p:nvPr>
            <p:ph idx="1"/>
          </p:nvPr>
        </p:nvSpPr>
        <p:spPr/>
        <p:txBody>
          <a:bodyPr>
            <a:normAutofit/>
          </a:bodyPr>
          <a:lstStyle/>
          <a:p>
            <a:pPr marL="0" indent="0">
              <a:buNone/>
            </a:pPr>
            <a:r>
              <a:rPr lang="en-US" b="1" dirty="0">
                <a:solidFill>
                  <a:srgbClr val="FF0000"/>
                </a:solidFill>
              </a:rPr>
              <a:t>Manufacturer-Direct (D2C)</a:t>
            </a:r>
            <a:r>
              <a:rPr lang="en-US" dirty="0"/>
              <a:t>: firms that sell directly online to consumers without the intervention of retailers."</a:t>
            </a:r>
          </a:p>
          <a:p>
            <a:r>
              <a:rPr lang="en-US" dirty="0"/>
              <a:t>Gaining popularity in electronics, apparel, and consumer goods.</a:t>
            </a:r>
          </a:p>
          <a:p>
            <a:r>
              <a:rPr lang="en-US" dirty="0"/>
              <a:t>Offers brand control and lower costs.</a:t>
            </a:r>
          </a:p>
          <a:p>
            <a:r>
              <a:rPr lang="en-US" dirty="0"/>
              <a:t>Success depends on efficiency, customer acquisition, and digital presence.</a:t>
            </a:r>
          </a:p>
          <a:p>
            <a:pPr marL="0" indent="0">
              <a:buNone/>
            </a:pPr>
            <a:endParaRPr lang="en-US" dirty="0"/>
          </a:p>
        </p:txBody>
      </p:sp>
      <p:pic>
        <p:nvPicPr>
          <p:cNvPr id="19458" name="Picture 2" descr="Dell Software - Wikipedia">
            <a:extLst>
              <a:ext uri="{FF2B5EF4-FFF2-40B4-BE49-F238E27FC236}">
                <a16:creationId xmlns:a16="http://schemas.microsoft.com/office/drawing/2014/main" id="{41D05618-5480-4037-A269-7F319FAA373C}"/>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695328" y="2583872"/>
            <a:ext cx="1690255" cy="1690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86251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DD05B64D-6B74-4498-964B-FE4881036B76}"/>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64AAA8EA-1FC7-4C6B-A7C4-29213EA6E793}"/>
              </a:ext>
            </a:extLst>
          </p:cNvPr>
          <p:cNvSpPr/>
          <p:nvPr/>
        </p:nvSpPr>
        <p:spPr>
          <a:xfrm>
            <a:off x="355599" y="1524000"/>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0970" tIns="140970" rIns="140970" bIns="140970" numCol="1" spcCol="1270" anchor="t" anchorCtr="0">
            <a:noAutofit/>
          </a:bodyPr>
          <a:lstStyle/>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r>
              <a:rPr lang="en-US" sz="3200" b="1" kern="1200" dirty="0"/>
              <a:t>Chapter 9:</a:t>
            </a:r>
          </a:p>
          <a:p>
            <a:pPr marL="0" lvl="0" indent="0" algn="l" defTabSz="1644650" rtl="0">
              <a:lnSpc>
                <a:spcPct val="90000"/>
              </a:lnSpc>
              <a:spcBef>
                <a:spcPct val="0"/>
              </a:spcBef>
              <a:spcAft>
                <a:spcPct val="35000"/>
              </a:spcAft>
              <a:buNone/>
            </a:pPr>
            <a:r>
              <a:rPr lang="en-US" sz="3200" b="1" kern="1200" dirty="0"/>
              <a:t>Online Retail and Services</a:t>
            </a:r>
            <a:endParaRPr lang="ar-SY" sz="3200" b="1" kern="1200" dirty="0"/>
          </a:p>
          <a:p>
            <a:pPr marL="0" lvl="0" indent="0" algn="l" defTabSz="1644650" rtl="0">
              <a:lnSpc>
                <a:spcPct val="90000"/>
              </a:lnSpc>
              <a:spcBef>
                <a:spcPct val="0"/>
              </a:spcBef>
              <a:spcAft>
                <a:spcPct val="35000"/>
              </a:spcAft>
              <a:buNone/>
            </a:pPr>
            <a:endParaRPr lang="en-US" sz="3200" b="1" kern="1200" dirty="0"/>
          </a:p>
        </p:txBody>
      </p:sp>
      <p:sp>
        <p:nvSpPr>
          <p:cNvPr id="6" name="Freeform: Shape 5">
            <a:extLst>
              <a:ext uri="{FF2B5EF4-FFF2-40B4-BE49-F238E27FC236}">
                <a16:creationId xmlns:a16="http://schemas.microsoft.com/office/drawing/2014/main" id="{3D2CC0C0-CB06-4C0B-96C6-4109F7A8A2C4}"/>
              </a:ext>
            </a:extLst>
          </p:cNvPr>
          <p:cNvSpPr/>
          <p:nvPr/>
        </p:nvSpPr>
        <p:spPr>
          <a:xfrm>
            <a:off x="2822794" y="1555206"/>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Analyzing the Viability of Online Firms</a:t>
            </a:r>
          </a:p>
        </p:txBody>
      </p:sp>
      <p:sp>
        <p:nvSpPr>
          <p:cNvPr id="8" name="Freeform: Shape 7">
            <a:extLst>
              <a:ext uri="{FF2B5EF4-FFF2-40B4-BE49-F238E27FC236}">
                <a16:creationId xmlns:a16="http://schemas.microsoft.com/office/drawing/2014/main" id="{3ADB300C-8140-423B-852C-DA5B8205F3A5}"/>
              </a:ext>
            </a:extLst>
          </p:cNvPr>
          <p:cNvSpPr/>
          <p:nvPr/>
        </p:nvSpPr>
        <p:spPr>
          <a:xfrm>
            <a:off x="7412926" y="1555206"/>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Strategic Analysis</a:t>
            </a:r>
            <a:endParaRPr lang="en-US" sz="1600" kern="1200" dirty="0"/>
          </a:p>
        </p:txBody>
      </p:sp>
      <p:sp>
        <p:nvSpPr>
          <p:cNvPr id="9" name="Straight Connector 8">
            <a:extLst>
              <a:ext uri="{FF2B5EF4-FFF2-40B4-BE49-F238E27FC236}">
                <a16:creationId xmlns:a16="http://schemas.microsoft.com/office/drawing/2014/main" id="{AE432F9F-0604-4A8A-BD97-684BE37CA7DB}"/>
              </a:ext>
            </a:extLst>
          </p:cNvPr>
          <p:cNvSpPr/>
          <p:nvPr/>
        </p:nvSpPr>
        <p:spPr>
          <a:xfrm>
            <a:off x="7240796" y="186726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ED8DA337-F79A-42B0-8B96-5CF5B6EEF17B}"/>
              </a:ext>
            </a:extLst>
          </p:cNvPr>
          <p:cNvSpPr/>
          <p:nvPr/>
        </p:nvSpPr>
        <p:spPr>
          <a:xfrm>
            <a:off x="7412926" y="1894977"/>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Financial Analysis</a:t>
            </a:r>
          </a:p>
        </p:txBody>
      </p:sp>
      <p:sp>
        <p:nvSpPr>
          <p:cNvPr id="11" name="Straight Connector 10">
            <a:extLst>
              <a:ext uri="{FF2B5EF4-FFF2-40B4-BE49-F238E27FC236}">
                <a16:creationId xmlns:a16="http://schemas.microsoft.com/office/drawing/2014/main" id="{37504BCA-6C3A-4B36-99B6-5E70E03754C2}"/>
              </a:ext>
            </a:extLst>
          </p:cNvPr>
          <p:cNvSpPr/>
          <p:nvPr/>
        </p:nvSpPr>
        <p:spPr>
          <a:xfrm>
            <a:off x="2650664" y="217932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8ACB7936-6F02-46F2-AB3F-73BB7C8F6717}"/>
              </a:ext>
            </a:extLst>
          </p:cNvPr>
          <p:cNvSpPr/>
          <p:nvPr/>
        </p:nvSpPr>
        <p:spPr>
          <a:xfrm>
            <a:off x="2822794" y="2210384"/>
            <a:ext cx="4418001" cy="31105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The Retail Sector</a:t>
            </a:r>
          </a:p>
        </p:txBody>
      </p:sp>
      <p:sp>
        <p:nvSpPr>
          <p:cNvPr id="13" name="Freeform: Shape 12">
            <a:extLst>
              <a:ext uri="{FF2B5EF4-FFF2-40B4-BE49-F238E27FC236}">
                <a16:creationId xmlns:a16="http://schemas.microsoft.com/office/drawing/2014/main" id="{09180D69-F76A-4D7A-A07D-7A4EA7064BAF}"/>
              </a:ext>
            </a:extLst>
          </p:cNvPr>
          <p:cNvSpPr/>
          <p:nvPr/>
        </p:nvSpPr>
        <p:spPr>
          <a:xfrm>
            <a:off x="7412926" y="2261336"/>
            <a:ext cx="4418001" cy="260560"/>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Retailing</a:t>
            </a:r>
            <a:endParaRPr lang="en-US" sz="1600" kern="1200" dirty="0"/>
          </a:p>
        </p:txBody>
      </p:sp>
      <p:sp>
        <p:nvSpPr>
          <p:cNvPr id="14" name="Straight Connector 13">
            <a:extLst>
              <a:ext uri="{FF2B5EF4-FFF2-40B4-BE49-F238E27FC236}">
                <a16:creationId xmlns:a16="http://schemas.microsoft.com/office/drawing/2014/main" id="{001CFCA6-F4B5-4853-9A88-269E7602F71F}"/>
              </a:ext>
            </a:extLst>
          </p:cNvPr>
          <p:cNvSpPr/>
          <p:nvPr/>
        </p:nvSpPr>
        <p:spPr>
          <a:xfrm>
            <a:off x="2650664" y="259105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5" name="Freeform: Shape 14">
            <a:extLst>
              <a:ext uri="{FF2B5EF4-FFF2-40B4-BE49-F238E27FC236}">
                <a16:creationId xmlns:a16="http://schemas.microsoft.com/office/drawing/2014/main" id="{1F219DB7-DCEC-4DC1-9B89-B862A3E0FD97}"/>
              </a:ext>
            </a:extLst>
          </p:cNvPr>
          <p:cNvSpPr/>
          <p:nvPr/>
        </p:nvSpPr>
        <p:spPr>
          <a:xfrm>
            <a:off x="2822794" y="2603750"/>
            <a:ext cx="4418001" cy="987837"/>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E-commerce in Action: Online Retail Business Models</a:t>
            </a:r>
          </a:p>
        </p:txBody>
      </p:sp>
      <p:sp>
        <p:nvSpPr>
          <p:cNvPr id="16" name="Freeform: Shape 15">
            <a:extLst>
              <a:ext uri="{FF2B5EF4-FFF2-40B4-BE49-F238E27FC236}">
                <a16:creationId xmlns:a16="http://schemas.microsoft.com/office/drawing/2014/main" id="{74A5F675-9834-4CCC-BE81-6415CBCB0645}"/>
              </a:ext>
            </a:extLst>
          </p:cNvPr>
          <p:cNvSpPr/>
          <p:nvPr/>
        </p:nvSpPr>
        <p:spPr>
          <a:xfrm>
            <a:off x="7412926" y="2623405"/>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Virtual Merchants</a:t>
            </a:r>
          </a:p>
        </p:txBody>
      </p:sp>
      <p:sp>
        <p:nvSpPr>
          <p:cNvPr id="17" name="Straight Connector 16">
            <a:extLst>
              <a:ext uri="{FF2B5EF4-FFF2-40B4-BE49-F238E27FC236}">
                <a16:creationId xmlns:a16="http://schemas.microsoft.com/office/drawing/2014/main" id="{A68F6F73-38AD-45A2-9B31-6146A6AC88F6}"/>
              </a:ext>
            </a:extLst>
          </p:cNvPr>
          <p:cNvSpPr/>
          <p:nvPr/>
        </p:nvSpPr>
        <p:spPr>
          <a:xfrm>
            <a:off x="7240796" y="286198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1CB68283-9C9E-4F85-A8FA-047E18905310}"/>
              </a:ext>
            </a:extLst>
          </p:cNvPr>
          <p:cNvSpPr/>
          <p:nvPr/>
        </p:nvSpPr>
        <p:spPr>
          <a:xfrm>
            <a:off x="7412926" y="2861986"/>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Amazon</a:t>
            </a:r>
          </a:p>
        </p:txBody>
      </p:sp>
      <p:sp>
        <p:nvSpPr>
          <p:cNvPr id="19" name="Straight Connector 18">
            <a:extLst>
              <a:ext uri="{FF2B5EF4-FFF2-40B4-BE49-F238E27FC236}">
                <a16:creationId xmlns:a16="http://schemas.microsoft.com/office/drawing/2014/main" id="{DF570F62-7310-4794-A112-4636F2C5A370}"/>
              </a:ext>
            </a:extLst>
          </p:cNvPr>
          <p:cNvSpPr/>
          <p:nvPr/>
        </p:nvSpPr>
        <p:spPr>
          <a:xfrm>
            <a:off x="7240796" y="310374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04914A6F-B23E-474F-8AFC-26846E93C1C7}"/>
              </a:ext>
            </a:extLst>
          </p:cNvPr>
          <p:cNvSpPr/>
          <p:nvPr/>
        </p:nvSpPr>
        <p:spPr>
          <a:xfrm>
            <a:off x="7412926" y="3103742"/>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Omnichannel Merchants:</a:t>
            </a:r>
          </a:p>
        </p:txBody>
      </p:sp>
      <p:sp>
        <p:nvSpPr>
          <p:cNvPr id="21" name="Straight Connector 20">
            <a:extLst>
              <a:ext uri="{FF2B5EF4-FFF2-40B4-BE49-F238E27FC236}">
                <a16:creationId xmlns:a16="http://schemas.microsoft.com/office/drawing/2014/main" id="{964C1559-82FB-4038-B9E6-EAD233FC3F5E}"/>
              </a:ext>
            </a:extLst>
          </p:cNvPr>
          <p:cNvSpPr/>
          <p:nvPr/>
        </p:nvSpPr>
        <p:spPr>
          <a:xfrm>
            <a:off x="7240796" y="334549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2" name="Freeform: Shape 21">
            <a:extLst>
              <a:ext uri="{FF2B5EF4-FFF2-40B4-BE49-F238E27FC236}">
                <a16:creationId xmlns:a16="http://schemas.microsoft.com/office/drawing/2014/main" id="{2AA7A6C0-66FE-4833-A2F5-FF6F66D4400E}"/>
              </a:ext>
            </a:extLst>
          </p:cNvPr>
          <p:cNvSpPr/>
          <p:nvPr/>
        </p:nvSpPr>
        <p:spPr>
          <a:xfrm>
            <a:off x="7412926" y="3345498"/>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Manufacturer-Direct</a:t>
            </a:r>
          </a:p>
        </p:txBody>
      </p:sp>
      <p:sp>
        <p:nvSpPr>
          <p:cNvPr id="23" name="Straight Connector 22">
            <a:extLst>
              <a:ext uri="{FF2B5EF4-FFF2-40B4-BE49-F238E27FC236}">
                <a16:creationId xmlns:a16="http://schemas.microsoft.com/office/drawing/2014/main" id="{1040DAEB-266D-47DA-A074-7E2D51EF3FCE}"/>
              </a:ext>
            </a:extLst>
          </p:cNvPr>
          <p:cNvSpPr/>
          <p:nvPr/>
        </p:nvSpPr>
        <p:spPr>
          <a:xfrm>
            <a:off x="2650664" y="359158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51CA7E81-29A5-4E8B-93A7-3E172C259253}"/>
              </a:ext>
            </a:extLst>
          </p:cNvPr>
          <p:cNvSpPr/>
          <p:nvPr/>
        </p:nvSpPr>
        <p:spPr>
          <a:xfrm>
            <a:off x="2822794" y="3622794"/>
            <a:ext cx="4418001" cy="1323475"/>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Financial Services</a:t>
            </a:r>
          </a:p>
        </p:txBody>
      </p:sp>
      <p:sp>
        <p:nvSpPr>
          <p:cNvPr id="25" name="Freeform: Shape 24">
            <a:extLst>
              <a:ext uri="{FF2B5EF4-FFF2-40B4-BE49-F238E27FC236}">
                <a16:creationId xmlns:a16="http://schemas.microsoft.com/office/drawing/2014/main" id="{E2847E1C-7BE3-4996-97CA-7CC4CBFA04B7}"/>
              </a:ext>
            </a:extLst>
          </p:cNvPr>
          <p:cNvSpPr/>
          <p:nvPr/>
        </p:nvSpPr>
        <p:spPr>
          <a:xfrm>
            <a:off x="7412926" y="3599410"/>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Fintech</a:t>
            </a:r>
          </a:p>
        </p:txBody>
      </p:sp>
      <p:sp>
        <p:nvSpPr>
          <p:cNvPr id="26" name="Straight Connector 25">
            <a:extLst>
              <a:ext uri="{FF2B5EF4-FFF2-40B4-BE49-F238E27FC236}">
                <a16:creationId xmlns:a16="http://schemas.microsoft.com/office/drawing/2014/main" id="{A2E20C1F-02B7-4E14-A66D-BFA8E729B069}"/>
              </a:ext>
            </a:extLst>
          </p:cNvPr>
          <p:cNvSpPr/>
          <p:nvPr/>
        </p:nvSpPr>
        <p:spPr>
          <a:xfrm>
            <a:off x="7240796" y="381762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8E04F631-3FCB-4F11-A6DD-727277327F1C}"/>
              </a:ext>
            </a:extLst>
          </p:cNvPr>
          <p:cNvSpPr/>
          <p:nvPr/>
        </p:nvSpPr>
        <p:spPr>
          <a:xfrm>
            <a:off x="7412926" y="3817629"/>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Banking</a:t>
            </a:r>
          </a:p>
        </p:txBody>
      </p:sp>
      <p:sp>
        <p:nvSpPr>
          <p:cNvPr id="28" name="Straight Connector 27">
            <a:extLst>
              <a:ext uri="{FF2B5EF4-FFF2-40B4-BE49-F238E27FC236}">
                <a16:creationId xmlns:a16="http://schemas.microsoft.com/office/drawing/2014/main" id="{CC84A43E-49E3-41AA-907F-B50E1DCDCAA6}"/>
              </a:ext>
            </a:extLst>
          </p:cNvPr>
          <p:cNvSpPr/>
          <p:nvPr/>
        </p:nvSpPr>
        <p:spPr>
          <a:xfrm>
            <a:off x="7240796" y="402632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82125FA0-D129-45B3-8FDC-63FB870F25E2}"/>
              </a:ext>
            </a:extLst>
          </p:cNvPr>
          <p:cNvSpPr/>
          <p:nvPr/>
        </p:nvSpPr>
        <p:spPr>
          <a:xfrm>
            <a:off x="7412926" y="4026322"/>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Brokerage</a:t>
            </a:r>
          </a:p>
        </p:txBody>
      </p:sp>
      <p:sp>
        <p:nvSpPr>
          <p:cNvPr id="30" name="Straight Connector 29">
            <a:extLst>
              <a:ext uri="{FF2B5EF4-FFF2-40B4-BE49-F238E27FC236}">
                <a16:creationId xmlns:a16="http://schemas.microsoft.com/office/drawing/2014/main" id="{2801287D-BF47-4B93-89B3-E01692C821C4}"/>
              </a:ext>
            </a:extLst>
          </p:cNvPr>
          <p:cNvSpPr/>
          <p:nvPr/>
        </p:nvSpPr>
        <p:spPr>
          <a:xfrm>
            <a:off x="7240796" y="426359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AB2F094C-A8F0-47B6-A786-E8DBFEB7FDAF}"/>
              </a:ext>
            </a:extLst>
          </p:cNvPr>
          <p:cNvSpPr/>
          <p:nvPr/>
        </p:nvSpPr>
        <p:spPr>
          <a:xfrm>
            <a:off x="7412926" y="4263591"/>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Mortgage and Lending Service</a:t>
            </a:r>
          </a:p>
        </p:txBody>
      </p:sp>
      <p:sp>
        <p:nvSpPr>
          <p:cNvPr id="32" name="Straight Connector 31">
            <a:extLst>
              <a:ext uri="{FF2B5EF4-FFF2-40B4-BE49-F238E27FC236}">
                <a16:creationId xmlns:a16="http://schemas.microsoft.com/office/drawing/2014/main" id="{602803FE-D13E-47DC-9D72-C1738955332F}"/>
              </a:ext>
            </a:extLst>
          </p:cNvPr>
          <p:cNvSpPr/>
          <p:nvPr/>
        </p:nvSpPr>
        <p:spPr>
          <a:xfrm>
            <a:off x="7240796" y="449133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6FA57CF5-D745-4DCD-B6D1-420DB40E7F08}"/>
              </a:ext>
            </a:extLst>
          </p:cNvPr>
          <p:cNvSpPr/>
          <p:nvPr/>
        </p:nvSpPr>
        <p:spPr>
          <a:xfrm>
            <a:off x="7412926" y="4491335"/>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Insurance Services</a:t>
            </a:r>
            <a:endParaRPr lang="en-US" sz="1600" kern="1200" dirty="0"/>
          </a:p>
        </p:txBody>
      </p:sp>
      <p:sp>
        <p:nvSpPr>
          <p:cNvPr id="34" name="Straight Connector 33">
            <a:extLst>
              <a:ext uri="{FF2B5EF4-FFF2-40B4-BE49-F238E27FC236}">
                <a16:creationId xmlns:a16="http://schemas.microsoft.com/office/drawing/2014/main" id="{F9E28467-AF60-463B-BA5D-B62D9645AC2C}"/>
              </a:ext>
            </a:extLst>
          </p:cNvPr>
          <p:cNvSpPr/>
          <p:nvPr/>
        </p:nvSpPr>
        <p:spPr>
          <a:xfrm>
            <a:off x="7240796" y="47286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A45869C6-7AF6-4805-8721-56C73EB326F5}"/>
              </a:ext>
            </a:extLst>
          </p:cNvPr>
          <p:cNvSpPr/>
          <p:nvPr/>
        </p:nvSpPr>
        <p:spPr>
          <a:xfrm>
            <a:off x="7412926" y="4728604"/>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Real Estate Services</a:t>
            </a:r>
          </a:p>
        </p:txBody>
      </p:sp>
      <p:sp>
        <p:nvSpPr>
          <p:cNvPr id="36" name="Straight Connector 35">
            <a:extLst>
              <a:ext uri="{FF2B5EF4-FFF2-40B4-BE49-F238E27FC236}">
                <a16:creationId xmlns:a16="http://schemas.microsoft.com/office/drawing/2014/main" id="{CC282EEC-231C-499F-92DB-41AB0463788B}"/>
              </a:ext>
            </a:extLst>
          </p:cNvPr>
          <p:cNvSpPr/>
          <p:nvPr/>
        </p:nvSpPr>
        <p:spPr>
          <a:xfrm>
            <a:off x="2650664" y="497081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7AA2FC66-276F-4D1F-9BE6-B49E2B166744}"/>
              </a:ext>
            </a:extLst>
          </p:cNvPr>
          <p:cNvSpPr/>
          <p:nvPr/>
        </p:nvSpPr>
        <p:spPr>
          <a:xfrm>
            <a:off x="2822794" y="4965873"/>
            <a:ext cx="4418001" cy="551769"/>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Travel Services</a:t>
            </a:r>
          </a:p>
        </p:txBody>
      </p:sp>
      <p:sp>
        <p:nvSpPr>
          <p:cNvPr id="38" name="Freeform: Shape 37">
            <a:extLst>
              <a:ext uri="{FF2B5EF4-FFF2-40B4-BE49-F238E27FC236}">
                <a16:creationId xmlns:a16="http://schemas.microsoft.com/office/drawing/2014/main" id="{5067B91D-9803-489F-9C04-BB0C182DDC5A}"/>
              </a:ext>
            </a:extLst>
          </p:cNvPr>
          <p:cNvSpPr/>
          <p:nvPr/>
        </p:nvSpPr>
        <p:spPr>
          <a:xfrm>
            <a:off x="7412926" y="4950064"/>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Why Are Online Travel Services So Popular?</a:t>
            </a:r>
          </a:p>
        </p:txBody>
      </p:sp>
      <p:sp>
        <p:nvSpPr>
          <p:cNvPr id="39" name="Straight Connector 38">
            <a:extLst>
              <a:ext uri="{FF2B5EF4-FFF2-40B4-BE49-F238E27FC236}">
                <a16:creationId xmlns:a16="http://schemas.microsoft.com/office/drawing/2014/main" id="{BDCF3079-074F-47B2-9B29-BC96B809D488}"/>
              </a:ext>
            </a:extLst>
          </p:cNvPr>
          <p:cNvSpPr/>
          <p:nvPr/>
        </p:nvSpPr>
        <p:spPr>
          <a:xfrm>
            <a:off x="7240796" y="526212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Shape 39">
            <a:extLst>
              <a:ext uri="{FF2B5EF4-FFF2-40B4-BE49-F238E27FC236}">
                <a16:creationId xmlns:a16="http://schemas.microsoft.com/office/drawing/2014/main" id="{CA1FD7A7-C621-41AC-88BC-EC465F01E7C6}"/>
              </a:ext>
            </a:extLst>
          </p:cNvPr>
          <p:cNvSpPr/>
          <p:nvPr/>
        </p:nvSpPr>
        <p:spPr>
          <a:xfrm>
            <a:off x="7412926" y="5262125"/>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The Online Travel Market</a:t>
            </a:r>
          </a:p>
        </p:txBody>
      </p:sp>
      <p:sp>
        <p:nvSpPr>
          <p:cNvPr id="41" name="Straight Connector 40">
            <a:extLst>
              <a:ext uri="{FF2B5EF4-FFF2-40B4-BE49-F238E27FC236}">
                <a16:creationId xmlns:a16="http://schemas.microsoft.com/office/drawing/2014/main" id="{CB5E8844-8587-4C62-9832-7B4EC1260015}"/>
              </a:ext>
            </a:extLst>
          </p:cNvPr>
          <p:cNvSpPr/>
          <p:nvPr/>
        </p:nvSpPr>
        <p:spPr>
          <a:xfrm>
            <a:off x="2650664" y="553724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2" name="Freeform: Shape 41">
            <a:extLst>
              <a:ext uri="{FF2B5EF4-FFF2-40B4-BE49-F238E27FC236}">
                <a16:creationId xmlns:a16="http://schemas.microsoft.com/office/drawing/2014/main" id="{B0B74D40-75F7-43E7-9F75-2338FDA0CDE5}"/>
              </a:ext>
            </a:extLst>
          </p:cNvPr>
          <p:cNvSpPr/>
          <p:nvPr/>
        </p:nvSpPr>
        <p:spPr>
          <a:xfrm>
            <a:off x="2822794" y="5500968"/>
            <a:ext cx="4418001" cy="450306"/>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Job Recruitment and Career Services</a:t>
            </a:r>
          </a:p>
        </p:txBody>
      </p:sp>
      <p:sp>
        <p:nvSpPr>
          <p:cNvPr id="43" name="Straight Connector 42">
            <a:extLst>
              <a:ext uri="{FF2B5EF4-FFF2-40B4-BE49-F238E27FC236}">
                <a16:creationId xmlns:a16="http://schemas.microsoft.com/office/drawing/2014/main" id="{E883796A-E94F-4137-BB39-06A253A47E6E}"/>
              </a:ext>
            </a:extLst>
          </p:cNvPr>
          <p:cNvSpPr/>
          <p:nvPr/>
        </p:nvSpPr>
        <p:spPr>
          <a:xfrm>
            <a:off x="2650664" y="595127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4" name="Freeform: Shape 43">
            <a:extLst>
              <a:ext uri="{FF2B5EF4-FFF2-40B4-BE49-F238E27FC236}">
                <a16:creationId xmlns:a16="http://schemas.microsoft.com/office/drawing/2014/main" id="{CC69FDEE-2AE8-4751-A5F4-6072356CC1E6}"/>
              </a:ext>
            </a:extLst>
          </p:cNvPr>
          <p:cNvSpPr/>
          <p:nvPr/>
        </p:nvSpPr>
        <p:spPr>
          <a:xfrm>
            <a:off x="2822794" y="5987848"/>
            <a:ext cx="4418001" cy="362152"/>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On-Demand Service Companies</a:t>
            </a:r>
          </a:p>
        </p:txBody>
      </p:sp>
      <p:sp>
        <p:nvSpPr>
          <p:cNvPr id="45" name="Straight Connector 44">
            <a:extLst>
              <a:ext uri="{FF2B5EF4-FFF2-40B4-BE49-F238E27FC236}">
                <a16:creationId xmlns:a16="http://schemas.microsoft.com/office/drawing/2014/main" id="{6B27C7BC-AB69-4BA4-B5DA-3040C6E9E8FA}"/>
              </a:ext>
            </a:extLst>
          </p:cNvPr>
          <p:cNvSpPr/>
          <p:nvPr/>
        </p:nvSpPr>
        <p:spPr>
          <a:xfrm>
            <a:off x="2650664" y="641610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96789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4"/>
                                        </p:tgtEl>
                                        <p:attrNameLst>
                                          <p:attrName>fillcolor</p:attrName>
                                        </p:attrNameLst>
                                      </p:cBhvr>
                                      <p:to>
                                        <a:srgbClr val="FFFF00"/>
                                      </p:to>
                                    </p:animClr>
                                    <p:set>
                                      <p:cBhvr>
                                        <p:cTn id="7" dur="2000" fill="hold"/>
                                        <p:tgtEl>
                                          <p:spTgt spid="24"/>
                                        </p:tgtEl>
                                        <p:attrNameLst>
                                          <p:attrName>fill.type</p:attrName>
                                        </p:attrNameLst>
                                      </p:cBhvr>
                                      <p:to>
                                        <p:strVal val="solid"/>
                                      </p:to>
                                    </p:set>
                                    <p:set>
                                      <p:cBhvr>
                                        <p:cTn id="8" dur="2000" fill="hold"/>
                                        <p:tgtEl>
                                          <p:spTgt spid="2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F5785-A34F-490C-A13A-1BC6680C3218}"/>
              </a:ext>
            </a:extLst>
          </p:cNvPr>
          <p:cNvSpPr>
            <a:spLocks noGrp="1"/>
          </p:cNvSpPr>
          <p:nvPr>
            <p:ph type="title"/>
          </p:nvPr>
        </p:nvSpPr>
        <p:spPr/>
        <p:txBody>
          <a:bodyPr>
            <a:normAutofit fontScale="90000"/>
          </a:bodyPr>
          <a:lstStyle/>
          <a:p>
            <a:r>
              <a:rPr lang="en-US" dirty="0"/>
              <a:t>Fintech </a:t>
            </a:r>
            <a:br>
              <a:rPr lang="en-US" dirty="0"/>
            </a:br>
            <a:r>
              <a:rPr lang="en-US" dirty="0"/>
              <a:t>The Financial Revolution Has Just Begun</a:t>
            </a:r>
            <a:endParaRPr lang="ar-SY" dirty="0"/>
          </a:p>
        </p:txBody>
      </p:sp>
      <p:pic>
        <p:nvPicPr>
          <p:cNvPr id="4" name="SSYouTube.online_ARK Invest Explains Fintech_ The Financial Revolution Has Just Begun_720p">
            <a:hlinkClick r:id="" action="ppaction://media"/>
            <a:extLst>
              <a:ext uri="{FF2B5EF4-FFF2-40B4-BE49-F238E27FC236}">
                <a16:creationId xmlns:a16="http://schemas.microsoft.com/office/drawing/2014/main" id="{E3B0386A-E5D6-4700-B19F-3CD20578548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10531" y="1372546"/>
            <a:ext cx="8770937" cy="4933950"/>
          </a:xfrm>
        </p:spPr>
      </p:pic>
    </p:spTree>
    <p:extLst>
      <p:ext uri="{BB962C8B-B14F-4D97-AF65-F5344CB8AC3E}">
        <p14:creationId xmlns:p14="http://schemas.microsoft.com/office/powerpoint/2010/main" val="3143416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353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F6D26-0F38-47F9-B79D-D70CF9ACAC20}"/>
              </a:ext>
            </a:extLst>
          </p:cNvPr>
          <p:cNvSpPr>
            <a:spLocks noGrp="1"/>
          </p:cNvSpPr>
          <p:nvPr>
            <p:ph type="title"/>
          </p:nvPr>
        </p:nvSpPr>
        <p:spPr/>
        <p:txBody>
          <a:bodyPr>
            <a:noAutofit/>
          </a:bodyPr>
          <a:lstStyle/>
          <a:p>
            <a:r>
              <a:rPr lang="en-US" dirty="0"/>
              <a:t>Online Financial Services</a:t>
            </a:r>
            <a:endParaRPr lang="ar-SY" sz="3200" dirty="0"/>
          </a:p>
        </p:txBody>
      </p:sp>
      <p:sp>
        <p:nvSpPr>
          <p:cNvPr id="3" name="Content Placeholder 2">
            <a:extLst>
              <a:ext uri="{FF2B5EF4-FFF2-40B4-BE49-F238E27FC236}">
                <a16:creationId xmlns:a16="http://schemas.microsoft.com/office/drawing/2014/main" id="{F8277862-D95B-4014-9C99-2368D84A9038}"/>
              </a:ext>
            </a:extLst>
          </p:cNvPr>
          <p:cNvSpPr>
            <a:spLocks noGrp="1"/>
          </p:cNvSpPr>
          <p:nvPr>
            <p:ph idx="1"/>
          </p:nvPr>
        </p:nvSpPr>
        <p:spPr>
          <a:xfrm>
            <a:off x="188685" y="1422213"/>
            <a:ext cx="11814627" cy="5123730"/>
          </a:xfrm>
        </p:spPr>
        <p:txBody>
          <a:bodyPr>
            <a:normAutofit fontScale="70000" lnSpcReduction="20000"/>
          </a:bodyPr>
          <a:lstStyle/>
          <a:p>
            <a:pPr marL="0" indent="0">
              <a:buNone/>
            </a:pPr>
            <a:r>
              <a:rPr lang="en-US" sz="4000" b="1" dirty="0">
                <a:solidFill>
                  <a:srgbClr val="FF0000"/>
                </a:solidFill>
              </a:rPr>
              <a:t>Fintech</a:t>
            </a:r>
            <a:endParaRPr lang="en-US" sz="3400" b="1" dirty="0">
              <a:solidFill>
                <a:srgbClr val="FF0000"/>
              </a:solidFill>
            </a:endParaRPr>
          </a:p>
          <a:p>
            <a:r>
              <a:rPr lang="en-US" b="1" dirty="0"/>
              <a:t>What is Fintech: </a:t>
            </a:r>
            <a:r>
              <a:rPr lang="en-US" dirty="0"/>
              <a:t> (short for </a:t>
            </a:r>
            <a:r>
              <a:rPr lang="en-US" i="1" dirty="0"/>
              <a:t>financial technology</a:t>
            </a:r>
            <a:r>
              <a:rPr lang="en-US" dirty="0"/>
              <a:t>) refers to companies that use modern technology to improve or reinvent financial services. While traditional banks have long used IT, fintech firms stand out by offering focused, digital-first solutions—often through mobile apps—outside the traditional financial system.</a:t>
            </a:r>
          </a:p>
          <a:p>
            <a:r>
              <a:rPr lang="en-US" b="1" dirty="0"/>
              <a:t>How Does It Work?: </a:t>
            </a:r>
            <a:r>
              <a:rPr lang="en-US" dirty="0"/>
              <a:t>Fintech companies break down traditional services like loans, payments, or investments and deliver them directly to users using tools like mobile apps, AI, and big data. The goal is to make financial services faster, more accessible, and user-friendly.</a:t>
            </a:r>
          </a:p>
          <a:p>
            <a:r>
              <a:rPr lang="en-US" b="1" dirty="0"/>
              <a:t>Example: </a:t>
            </a:r>
            <a:r>
              <a:rPr lang="en-US" dirty="0" err="1"/>
              <a:t>Afterpay</a:t>
            </a:r>
            <a:r>
              <a:rPr lang="en-US" dirty="0"/>
              <a:t> is a fintech app that lets users buy now and pay later in interest-free installments. It pays the merchant immediately and collects the money from the user over time. It uses data to assess repayment ability, offering a smooth and flexible shopping experience.</a:t>
            </a:r>
          </a:p>
        </p:txBody>
      </p:sp>
      <p:pic>
        <p:nvPicPr>
          <p:cNvPr id="20486" name="Picture 6" descr="Fintech Industry Careers Profile | CFI">
            <a:extLst>
              <a:ext uri="{FF2B5EF4-FFF2-40B4-BE49-F238E27FC236}">
                <a16:creationId xmlns:a16="http://schemas.microsoft.com/office/drawing/2014/main" id="{0F3E1EF5-CF93-4EAE-B2F9-590BF8CBFA9B}"/>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725949" y="312057"/>
            <a:ext cx="2619375" cy="17430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91773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1740A-3A7B-4B99-BACE-47E6AC0109F8}"/>
              </a:ext>
            </a:extLst>
          </p:cNvPr>
          <p:cNvSpPr>
            <a:spLocks noGrp="1"/>
          </p:cNvSpPr>
          <p:nvPr>
            <p:ph type="title"/>
          </p:nvPr>
        </p:nvSpPr>
        <p:spPr/>
        <p:txBody>
          <a:bodyPr/>
          <a:lstStyle/>
          <a:p>
            <a:r>
              <a:rPr lang="en-US" dirty="0"/>
              <a:t>Neo Banks</a:t>
            </a:r>
            <a:endParaRPr lang="ar-SY" dirty="0"/>
          </a:p>
        </p:txBody>
      </p:sp>
      <p:pic>
        <p:nvPicPr>
          <p:cNvPr id="4" name="SSYouTube.online_Everything You Need To Know About Launching Neo Banks _ #accubits_720p">
            <a:hlinkClick r:id="" action="ppaction://media"/>
            <a:extLst>
              <a:ext uri="{FF2B5EF4-FFF2-40B4-BE49-F238E27FC236}">
                <a16:creationId xmlns:a16="http://schemas.microsoft.com/office/drawing/2014/main" id="{DF3E6E14-5BBB-42F3-AD24-FFC6C44CAD0E}"/>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353125"/>
            <a:ext cx="8770937" cy="4933950"/>
          </a:xfrm>
        </p:spPr>
      </p:pic>
    </p:spTree>
    <p:extLst>
      <p:ext uri="{BB962C8B-B14F-4D97-AF65-F5344CB8AC3E}">
        <p14:creationId xmlns:p14="http://schemas.microsoft.com/office/powerpoint/2010/main" val="31354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34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F6D26-0F38-47F9-B79D-D70CF9ACAC20}"/>
              </a:ext>
            </a:extLst>
          </p:cNvPr>
          <p:cNvSpPr>
            <a:spLocks noGrp="1"/>
          </p:cNvSpPr>
          <p:nvPr>
            <p:ph type="title"/>
          </p:nvPr>
        </p:nvSpPr>
        <p:spPr/>
        <p:txBody>
          <a:bodyPr>
            <a:noAutofit/>
          </a:bodyPr>
          <a:lstStyle/>
          <a:p>
            <a:r>
              <a:rPr lang="en-US" dirty="0"/>
              <a:t>Online Financial Services</a:t>
            </a:r>
            <a:endParaRPr lang="ar-SY" sz="3200" dirty="0"/>
          </a:p>
        </p:txBody>
      </p:sp>
      <p:sp>
        <p:nvSpPr>
          <p:cNvPr id="3" name="Content Placeholder 2">
            <a:extLst>
              <a:ext uri="{FF2B5EF4-FFF2-40B4-BE49-F238E27FC236}">
                <a16:creationId xmlns:a16="http://schemas.microsoft.com/office/drawing/2014/main" id="{F8277862-D95B-4014-9C99-2368D84A9038}"/>
              </a:ext>
            </a:extLst>
          </p:cNvPr>
          <p:cNvSpPr>
            <a:spLocks noGrp="1"/>
          </p:cNvSpPr>
          <p:nvPr>
            <p:ph idx="1"/>
          </p:nvPr>
        </p:nvSpPr>
        <p:spPr>
          <a:xfrm>
            <a:off x="188685" y="1422213"/>
            <a:ext cx="11814627" cy="5123730"/>
          </a:xfrm>
        </p:spPr>
        <p:txBody>
          <a:bodyPr>
            <a:normAutofit fontScale="70000" lnSpcReduction="20000"/>
          </a:bodyPr>
          <a:lstStyle/>
          <a:p>
            <a:pPr marL="0" indent="0">
              <a:buNone/>
            </a:pPr>
            <a:r>
              <a:rPr lang="en-US" sz="3800" b="1" dirty="0">
                <a:solidFill>
                  <a:srgbClr val="FF0000"/>
                </a:solidFill>
              </a:rPr>
              <a:t>Online Banking</a:t>
            </a:r>
          </a:p>
          <a:p>
            <a:r>
              <a:rPr lang="en-US" b="1" dirty="0"/>
              <a:t>What is Online Banking?: </a:t>
            </a:r>
            <a:r>
              <a:rPr lang="en-US" dirty="0"/>
              <a:t>Online banking allows users to manage their finances through websites or mobile apps instead of visiting a physical branch. </a:t>
            </a:r>
          </a:p>
          <a:p>
            <a:r>
              <a:rPr lang="en-US" b="1" dirty="0"/>
              <a:t>Types of Online Banks</a:t>
            </a:r>
            <a:endParaRPr lang="en-US" dirty="0"/>
          </a:p>
          <a:p>
            <a:pPr lvl="1">
              <a:buFont typeface="Wingdings" panose="05000000000000000000" pitchFamily="2" charset="2"/>
              <a:buChar char="v"/>
            </a:pPr>
            <a:r>
              <a:rPr lang="en-US" b="1" dirty="0"/>
              <a:t>Traditional banks with online services</a:t>
            </a:r>
            <a:r>
              <a:rPr lang="en-US" dirty="0"/>
              <a:t> (e.g., Bank of America, JPMorgan Chase).</a:t>
            </a:r>
          </a:p>
          <a:p>
            <a:pPr lvl="1">
              <a:buFont typeface="Wingdings" panose="05000000000000000000" pitchFamily="2" charset="2"/>
              <a:buChar char="v"/>
            </a:pPr>
            <a:r>
              <a:rPr lang="en-US" b="1" dirty="0" err="1"/>
              <a:t>Neobanks</a:t>
            </a:r>
            <a:r>
              <a:rPr lang="en-US" dirty="0"/>
              <a:t> – fully digital banks like </a:t>
            </a:r>
            <a:r>
              <a:rPr lang="en-US" b="1" dirty="0"/>
              <a:t>Chime</a:t>
            </a:r>
            <a:r>
              <a:rPr lang="en-US" dirty="0"/>
              <a:t> and </a:t>
            </a:r>
            <a:r>
              <a:rPr lang="en-US" b="1" dirty="0"/>
              <a:t>Aspiration</a:t>
            </a:r>
            <a:r>
              <a:rPr lang="en-US" dirty="0"/>
              <a:t>, offering mobile-first experiences and targeting younger users.</a:t>
            </a:r>
          </a:p>
          <a:p>
            <a:r>
              <a:rPr lang="en-US" b="1" dirty="0"/>
              <a:t>How It Works: </a:t>
            </a:r>
            <a:r>
              <a:rPr lang="en-US" dirty="0"/>
              <a:t>Users can check balances, transfer money, pay bills, and even deposit checks using smartphone apps. These services are fast, convenient, and available 24/7.</a:t>
            </a:r>
          </a:p>
          <a:p>
            <a:r>
              <a:rPr lang="en-US" b="1" dirty="0"/>
              <a:t>Example: </a:t>
            </a:r>
            <a:r>
              <a:rPr lang="en-US" dirty="0"/>
              <a:t>Chime is a digital-only bank offering checking and savings accounts with no physical branches. It targets everyday users with tools to improve financial health.</a:t>
            </a:r>
          </a:p>
        </p:txBody>
      </p:sp>
      <p:pic>
        <p:nvPicPr>
          <p:cNvPr id="21512" name="Picture 8" descr="Online banking banking financial application for mobile phones vector  illustration | Premium Vector">
            <a:extLst>
              <a:ext uri="{FF2B5EF4-FFF2-40B4-BE49-F238E27FC236}">
                <a16:creationId xmlns:a16="http://schemas.microsoft.com/office/drawing/2014/main" id="{B2DD8462-9743-4D57-9FE6-CD90B6E39BA4}"/>
              </a:ext>
            </a:extLst>
          </p:cNvPr>
          <p:cNvPicPr>
            <a:picLocks noChangeAspect="1" noChangeArrowheads="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8790020" y="2147454"/>
            <a:ext cx="1810616" cy="1810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5672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F6D26-0F38-47F9-B79D-D70CF9ACAC20}"/>
              </a:ext>
            </a:extLst>
          </p:cNvPr>
          <p:cNvSpPr>
            <a:spLocks noGrp="1"/>
          </p:cNvSpPr>
          <p:nvPr>
            <p:ph type="title"/>
          </p:nvPr>
        </p:nvSpPr>
        <p:spPr/>
        <p:txBody>
          <a:bodyPr>
            <a:noAutofit/>
          </a:bodyPr>
          <a:lstStyle/>
          <a:p>
            <a:r>
              <a:rPr lang="en-US" dirty="0"/>
              <a:t>Online Financial Services</a:t>
            </a:r>
            <a:endParaRPr lang="ar-SY" sz="3200" dirty="0"/>
          </a:p>
        </p:txBody>
      </p:sp>
      <p:sp>
        <p:nvSpPr>
          <p:cNvPr id="3" name="Content Placeholder 2">
            <a:extLst>
              <a:ext uri="{FF2B5EF4-FFF2-40B4-BE49-F238E27FC236}">
                <a16:creationId xmlns:a16="http://schemas.microsoft.com/office/drawing/2014/main" id="{F8277862-D95B-4014-9C99-2368D84A9038}"/>
              </a:ext>
            </a:extLst>
          </p:cNvPr>
          <p:cNvSpPr>
            <a:spLocks noGrp="1"/>
          </p:cNvSpPr>
          <p:nvPr>
            <p:ph idx="1"/>
          </p:nvPr>
        </p:nvSpPr>
        <p:spPr>
          <a:xfrm>
            <a:off x="188685" y="1422213"/>
            <a:ext cx="11781641" cy="4833444"/>
          </a:xfrm>
        </p:spPr>
        <p:txBody>
          <a:bodyPr>
            <a:normAutofit/>
          </a:bodyPr>
          <a:lstStyle/>
          <a:p>
            <a:pPr marL="0" indent="0">
              <a:buNone/>
            </a:pPr>
            <a:r>
              <a:rPr lang="en-US" b="1" dirty="0">
                <a:solidFill>
                  <a:srgbClr val="FF0000"/>
                </a:solidFill>
              </a:rPr>
              <a:t>Online Brokerage</a:t>
            </a:r>
          </a:p>
          <a:p>
            <a:r>
              <a:rPr lang="en-US" sz="2400" b="1" dirty="0"/>
              <a:t>What is Online Brokerage? </a:t>
            </a:r>
            <a:r>
              <a:rPr lang="en-US" sz="2400" dirty="0"/>
              <a:t>Online brokerage allows users to buy and sell stocks and manage investments through websites or mobile apps. </a:t>
            </a:r>
          </a:p>
          <a:p>
            <a:r>
              <a:rPr lang="en-US" sz="2400" b="1" dirty="0"/>
              <a:t>How It Works: </a:t>
            </a:r>
            <a:r>
              <a:rPr lang="en-US" sz="2400" dirty="0"/>
              <a:t>Users can monitor their portfolios, get stock quotes, place trades, and do financial research—all from their phones or computers.</a:t>
            </a:r>
          </a:p>
          <a:p>
            <a:r>
              <a:rPr lang="en-US" sz="2400" b="1" dirty="0"/>
              <a:t>Example : </a:t>
            </a:r>
            <a:r>
              <a:rPr lang="en-US" sz="2400" dirty="0"/>
              <a:t>Robinhood made stock trading free and easy through its app. It attracted many young investors but also faced criticism and legal issues.</a:t>
            </a:r>
          </a:p>
        </p:txBody>
      </p:sp>
      <p:pic>
        <p:nvPicPr>
          <p:cNvPr id="22532" name="Picture 4" descr="Quick Tips for Choosing the Best Online Broker - Wealth &amp; Finance  International">
            <a:extLst>
              <a:ext uri="{FF2B5EF4-FFF2-40B4-BE49-F238E27FC236}">
                <a16:creationId xmlns:a16="http://schemas.microsoft.com/office/drawing/2014/main" id="{28D9A3DC-D5F0-447E-8B4D-4C216E98BD9B}"/>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963034" y="1089144"/>
            <a:ext cx="2133600" cy="12001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848289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F6D26-0F38-47F9-B79D-D70CF9ACAC20}"/>
              </a:ext>
            </a:extLst>
          </p:cNvPr>
          <p:cNvSpPr>
            <a:spLocks noGrp="1"/>
          </p:cNvSpPr>
          <p:nvPr>
            <p:ph type="title"/>
          </p:nvPr>
        </p:nvSpPr>
        <p:spPr/>
        <p:txBody>
          <a:bodyPr>
            <a:noAutofit/>
          </a:bodyPr>
          <a:lstStyle/>
          <a:p>
            <a:r>
              <a:rPr lang="en-US" dirty="0"/>
              <a:t>Online Financial Services</a:t>
            </a:r>
            <a:endParaRPr lang="ar-SY" sz="3200" dirty="0"/>
          </a:p>
        </p:txBody>
      </p:sp>
      <p:sp>
        <p:nvSpPr>
          <p:cNvPr id="3" name="Content Placeholder 2">
            <a:extLst>
              <a:ext uri="{FF2B5EF4-FFF2-40B4-BE49-F238E27FC236}">
                <a16:creationId xmlns:a16="http://schemas.microsoft.com/office/drawing/2014/main" id="{F8277862-D95B-4014-9C99-2368D84A9038}"/>
              </a:ext>
            </a:extLst>
          </p:cNvPr>
          <p:cNvSpPr>
            <a:spLocks noGrp="1"/>
          </p:cNvSpPr>
          <p:nvPr>
            <p:ph idx="1"/>
          </p:nvPr>
        </p:nvSpPr>
        <p:spPr>
          <a:xfrm>
            <a:off x="188685" y="1422213"/>
            <a:ext cx="11814627" cy="4833444"/>
          </a:xfrm>
        </p:spPr>
        <p:txBody>
          <a:bodyPr>
            <a:normAutofit fontScale="55000" lnSpcReduction="20000"/>
          </a:bodyPr>
          <a:lstStyle/>
          <a:p>
            <a:pPr marL="0" indent="0">
              <a:buNone/>
            </a:pPr>
            <a:r>
              <a:rPr lang="en-US" sz="4400" b="1" dirty="0">
                <a:solidFill>
                  <a:srgbClr val="FF0000"/>
                </a:solidFill>
              </a:rPr>
              <a:t>Online Mortgage and Lending Services</a:t>
            </a:r>
          </a:p>
          <a:p>
            <a:r>
              <a:rPr lang="en-US" b="1" dirty="0"/>
              <a:t>What Is It? </a:t>
            </a:r>
            <a:r>
              <a:rPr lang="en-US" dirty="0"/>
              <a:t>Online mortgage and lending services aim to simplify how people borrow money—especially for buying homes—by using digital platforms instead of traditional paperwork-heavy processes.</a:t>
            </a:r>
          </a:p>
          <a:p>
            <a:r>
              <a:rPr lang="en-US" b="1" dirty="0"/>
              <a:t>Early Challenges: </a:t>
            </a:r>
            <a:r>
              <a:rPr lang="en-US" dirty="0"/>
              <a:t>Many early online-only mortgage firms failed due to high costs, weak branding, and complex loan processes. But over time, established banks and a few successful digital lenders have grown the market.</a:t>
            </a:r>
          </a:p>
          <a:p>
            <a:r>
              <a:rPr lang="en-US" b="1" dirty="0"/>
              <a:t>How It Works: </a:t>
            </a:r>
            <a:r>
              <a:rPr lang="en-US" dirty="0"/>
              <a:t>Borrowers can research, apply, and even sign most documents online.</a:t>
            </a:r>
          </a:p>
          <a:p>
            <a:r>
              <a:rPr lang="en-US" b="1" dirty="0"/>
              <a:t>Benefits</a:t>
            </a:r>
            <a:endParaRPr lang="en-US" dirty="0"/>
          </a:p>
          <a:p>
            <a:pPr lvl="1">
              <a:buFont typeface="Wingdings" panose="05000000000000000000" pitchFamily="2" charset="2"/>
              <a:buChar char="v"/>
            </a:pPr>
            <a:r>
              <a:rPr lang="en-US" dirty="0"/>
              <a:t>Faster applications</a:t>
            </a:r>
          </a:p>
          <a:p>
            <a:pPr lvl="1">
              <a:buFont typeface="Wingdings" panose="05000000000000000000" pitchFamily="2" charset="2"/>
              <a:buChar char="v"/>
            </a:pPr>
            <a:r>
              <a:rPr lang="en-US" dirty="0"/>
              <a:t>Easier rate comparisons</a:t>
            </a:r>
          </a:p>
          <a:p>
            <a:pPr lvl="1">
              <a:buFont typeface="Wingdings" panose="05000000000000000000" pitchFamily="2" charset="2"/>
              <a:buChar char="v"/>
            </a:pPr>
            <a:r>
              <a:rPr lang="en-US" dirty="0"/>
              <a:t>Lower costs for both lenders and borrowers</a:t>
            </a:r>
          </a:p>
          <a:p>
            <a:r>
              <a:rPr lang="en-US" b="1" dirty="0"/>
              <a:t>Limitations: </a:t>
            </a:r>
            <a:r>
              <a:rPr lang="en-US" dirty="0"/>
              <a:t>The mortgage process is still complex and often requires physical steps like final signatures and document reviews.</a:t>
            </a:r>
          </a:p>
        </p:txBody>
      </p:sp>
      <p:pic>
        <p:nvPicPr>
          <p:cNvPr id="23554" name="Picture 2" descr="7 top online mortgage lenders in 2021 | Mortgage Professional">
            <a:extLst>
              <a:ext uri="{FF2B5EF4-FFF2-40B4-BE49-F238E27FC236}">
                <a16:creationId xmlns:a16="http://schemas.microsoft.com/office/drawing/2014/main" id="{223A187E-22F8-4F87-AB9C-4144ACF01B0E}"/>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025794" y="3429000"/>
            <a:ext cx="2464378" cy="1641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8314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F6D26-0F38-47F9-B79D-D70CF9ACAC20}"/>
              </a:ext>
            </a:extLst>
          </p:cNvPr>
          <p:cNvSpPr>
            <a:spLocks noGrp="1"/>
          </p:cNvSpPr>
          <p:nvPr>
            <p:ph type="title"/>
          </p:nvPr>
        </p:nvSpPr>
        <p:spPr/>
        <p:txBody>
          <a:bodyPr>
            <a:noAutofit/>
          </a:bodyPr>
          <a:lstStyle/>
          <a:p>
            <a:r>
              <a:rPr lang="en-US" dirty="0"/>
              <a:t>Online Financial Services</a:t>
            </a:r>
            <a:endParaRPr lang="ar-SY" sz="3200" dirty="0"/>
          </a:p>
        </p:txBody>
      </p:sp>
      <p:sp>
        <p:nvSpPr>
          <p:cNvPr id="3" name="Content Placeholder 2">
            <a:extLst>
              <a:ext uri="{FF2B5EF4-FFF2-40B4-BE49-F238E27FC236}">
                <a16:creationId xmlns:a16="http://schemas.microsoft.com/office/drawing/2014/main" id="{F8277862-D95B-4014-9C99-2368D84A9038}"/>
              </a:ext>
            </a:extLst>
          </p:cNvPr>
          <p:cNvSpPr>
            <a:spLocks noGrp="1"/>
          </p:cNvSpPr>
          <p:nvPr>
            <p:ph idx="1"/>
          </p:nvPr>
        </p:nvSpPr>
        <p:spPr>
          <a:xfrm>
            <a:off x="188685" y="1422213"/>
            <a:ext cx="11814627" cy="4965928"/>
          </a:xfrm>
        </p:spPr>
        <p:txBody>
          <a:bodyPr>
            <a:normAutofit fontScale="62500" lnSpcReduction="20000"/>
          </a:bodyPr>
          <a:lstStyle/>
          <a:p>
            <a:pPr marL="0" indent="0">
              <a:buNone/>
            </a:pPr>
            <a:r>
              <a:rPr lang="en-US" sz="4400" b="1" dirty="0">
                <a:solidFill>
                  <a:srgbClr val="FF0000"/>
                </a:solidFill>
              </a:rPr>
              <a:t>Online Insurance Services</a:t>
            </a:r>
          </a:p>
          <a:p>
            <a:r>
              <a:rPr lang="en-US" b="1" dirty="0"/>
              <a:t>What Is It? </a:t>
            </a:r>
            <a:r>
              <a:rPr lang="en-US" dirty="0"/>
              <a:t>Online insurance services help users compare, apply for, and manage insurance policies digitally.</a:t>
            </a:r>
          </a:p>
          <a:p>
            <a:r>
              <a:rPr lang="en-US" b="1" dirty="0"/>
              <a:t>Industry Overview </a:t>
            </a:r>
            <a:r>
              <a:rPr lang="en-US" dirty="0"/>
              <a:t>Insurance includes auto, life, health, and property/casualty. These products can be complex and often require expert advice or inspections. The industry is regulated at the state level, making online expansion more challenging.</a:t>
            </a:r>
          </a:p>
          <a:p>
            <a:r>
              <a:rPr lang="en-US" b="1" dirty="0"/>
              <a:t>How It Works: </a:t>
            </a:r>
            <a:r>
              <a:rPr lang="en-US" dirty="0"/>
              <a:t>Consumers use websites and apps to get quotes, compare options, and sometimes purchase policies. </a:t>
            </a:r>
          </a:p>
          <a:p>
            <a:r>
              <a:rPr lang="en-US" b="1" dirty="0"/>
              <a:t>Benefits:</a:t>
            </a:r>
            <a:endParaRPr lang="en-US" dirty="0"/>
          </a:p>
          <a:p>
            <a:pPr lvl="1">
              <a:buFont typeface="Wingdings" panose="05000000000000000000" pitchFamily="2" charset="2"/>
              <a:buChar char="v"/>
            </a:pPr>
            <a:r>
              <a:rPr lang="en-US" dirty="0"/>
              <a:t>Easier price comparisons</a:t>
            </a:r>
          </a:p>
          <a:p>
            <a:pPr lvl="1">
              <a:buFont typeface="Wingdings" panose="05000000000000000000" pitchFamily="2" charset="2"/>
              <a:buChar char="v"/>
            </a:pPr>
            <a:r>
              <a:rPr lang="en-US" dirty="0"/>
              <a:t>Faster applications</a:t>
            </a:r>
          </a:p>
          <a:p>
            <a:pPr lvl="1">
              <a:buFont typeface="Wingdings" panose="05000000000000000000" pitchFamily="2" charset="2"/>
              <a:buChar char="v"/>
            </a:pPr>
            <a:r>
              <a:rPr lang="en-US" dirty="0"/>
              <a:t>Lower costs for insurers and customers</a:t>
            </a:r>
          </a:p>
          <a:p>
            <a:pPr lvl="1">
              <a:buFont typeface="Wingdings" panose="05000000000000000000" pitchFamily="2" charset="2"/>
              <a:buChar char="v"/>
            </a:pPr>
            <a:r>
              <a:rPr lang="en-US" dirty="0"/>
              <a:t>Growing use of social media for research</a:t>
            </a:r>
          </a:p>
          <a:p>
            <a:endParaRPr lang="en-US" dirty="0"/>
          </a:p>
        </p:txBody>
      </p:sp>
      <p:pic>
        <p:nvPicPr>
          <p:cNvPr id="24580" name="Picture 4" descr="Insurance services buying online illustration | Free Vector">
            <a:extLst>
              <a:ext uri="{FF2B5EF4-FFF2-40B4-BE49-F238E27FC236}">
                <a16:creationId xmlns:a16="http://schemas.microsoft.com/office/drawing/2014/main" id="{F9B84905-68A6-49C1-B9D8-FB93153957CA}"/>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513650" y="4235917"/>
            <a:ext cx="1607671" cy="17502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5786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F6D26-0F38-47F9-B79D-D70CF9ACAC20}"/>
              </a:ext>
            </a:extLst>
          </p:cNvPr>
          <p:cNvSpPr>
            <a:spLocks noGrp="1"/>
          </p:cNvSpPr>
          <p:nvPr>
            <p:ph type="title"/>
          </p:nvPr>
        </p:nvSpPr>
        <p:spPr/>
        <p:txBody>
          <a:bodyPr>
            <a:noAutofit/>
          </a:bodyPr>
          <a:lstStyle/>
          <a:p>
            <a:r>
              <a:rPr lang="en-US" dirty="0"/>
              <a:t>Online Financial Services</a:t>
            </a:r>
            <a:endParaRPr lang="ar-SY" sz="3200" dirty="0"/>
          </a:p>
        </p:txBody>
      </p:sp>
      <p:sp>
        <p:nvSpPr>
          <p:cNvPr id="3" name="Content Placeholder 2">
            <a:extLst>
              <a:ext uri="{FF2B5EF4-FFF2-40B4-BE49-F238E27FC236}">
                <a16:creationId xmlns:a16="http://schemas.microsoft.com/office/drawing/2014/main" id="{F8277862-D95B-4014-9C99-2368D84A9038}"/>
              </a:ext>
            </a:extLst>
          </p:cNvPr>
          <p:cNvSpPr>
            <a:spLocks noGrp="1"/>
          </p:cNvSpPr>
          <p:nvPr>
            <p:ph idx="1"/>
          </p:nvPr>
        </p:nvSpPr>
        <p:spPr>
          <a:xfrm>
            <a:off x="188685" y="1422213"/>
            <a:ext cx="11814627" cy="4833444"/>
          </a:xfrm>
        </p:spPr>
        <p:txBody>
          <a:bodyPr>
            <a:normAutofit fontScale="62500" lnSpcReduction="20000"/>
          </a:bodyPr>
          <a:lstStyle/>
          <a:p>
            <a:pPr marL="0" indent="0">
              <a:buNone/>
            </a:pPr>
            <a:r>
              <a:rPr lang="en-US" sz="3800" b="1" dirty="0">
                <a:solidFill>
                  <a:srgbClr val="FF0000"/>
                </a:solidFill>
              </a:rPr>
              <a:t>Online Real Estate Services</a:t>
            </a:r>
          </a:p>
          <a:p>
            <a:r>
              <a:rPr lang="en-US" b="1" dirty="0"/>
              <a:t>What Is It? </a:t>
            </a:r>
            <a:r>
              <a:rPr lang="en-US" dirty="0"/>
              <a:t>Online real estate platforms help users search for homes, compare listings, and explore neighborhoods. While they haven’t replaced real estate agents, they strongly influence offline decisions.</a:t>
            </a:r>
          </a:p>
          <a:p>
            <a:r>
              <a:rPr lang="en-US" b="1" dirty="0"/>
              <a:t>How It Works </a:t>
            </a:r>
            <a:r>
              <a:rPr lang="en-US" dirty="0"/>
              <a:t>Sites like </a:t>
            </a:r>
            <a:r>
              <a:rPr lang="en-US" b="1" dirty="0"/>
              <a:t>Realtor.com</a:t>
            </a:r>
            <a:r>
              <a:rPr lang="en-US" dirty="0"/>
              <a:t>, </a:t>
            </a:r>
            <a:r>
              <a:rPr lang="en-US" b="1" dirty="0"/>
              <a:t>Zillow</a:t>
            </a:r>
            <a:r>
              <a:rPr lang="en-US" dirty="0"/>
              <a:t>, and </a:t>
            </a:r>
            <a:r>
              <a:rPr lang="en-US" b="1" dirty="0"/>
              <a:t>Redfin</a:t>
            </a:r>
            <a:r>
              <a:rPr lang="en-US" dirty="0"/>
              <a:t> list millions of properties with photos, virtual tours, and tools like mortgage calculators and neighborhood data. Most buyers start their search online, even if they still use an agent.</a:t>
            </a:r>
          </a:p>
          <a:p>
            <a:r>
              <a:rPr lang="en-US" b="1" dirty="0"/>
              <a:t>Benefits</a:t>
            </a:r>
            <a:endParaRPr lang="en-US" dirty="0"/>
          </a:p>
          <a:p>
            <a:pPr lvl="1">
              <a:buFont typeface="Wingdings" panose="05000000000000000000" pitchFamily="2" charset="2"/>
              <a:buChar char="v"/>
            </a:pPr>
            <a:r>
              <a:rPr lang="en-US" dirty="0"/>
              <a:t>Easy access to listings</a:t>
            </a:r>
          </a:p>
          <a:p>
            <a:pPr lvl="1">
              <a:buFont typeface="Wingdings" panose="05000000000000000000" pitchFamily="2" charset="2"/>
              <a:buChar char="v"/>
            </a:pPr>
            <a:r>
              <a:rPr lang="en-US" dirty="0"/>
              <a:t>Virtual tours and detailed info</a:t>
            </a:r>
          </a:p>
          <a:p>
            <a:pPr lvl="1">
              <a:buFont typeface="Wingdings" panose="05000000000000000000" pitchFamily="2" charset="2"/>
              <a:buChar char="v"/>
            </a:pPr>
            <a:r>
              <a:rPr lang="en-US" dirty="0"/>
              <a:t>Tools for comparing prices, schools, and neighborhoods</a:t>
            </a:r>
          </a:p>
          <a:p>
            <a:r>
              <a:rPr lang="en-US" b="1" dirty="0"/>
              <a:t>AI &amp; Personalization </a:t>
            </a:r>
            <a:r>
              <a:rPr lang="en-US" dirty="0"/>
              <a:t>Platforms use AI to recommend</a:t>
            </a:r>
          </a:p>
          <a:p>
            <a:pPr marL="0" indent="0">
              <a:buNone/>
            </a:pPr>
            <a:r>
              <a:rPr lang="en-US" dirty="0"/>
              <a:t> 		         homes based on user preferences.</a:t>
            </a:r>
          </a:p>
        </p:txBody>
      </p:sp>
      <p:pic>
        <p:nvPicPr>
          <p:cNvPr id="7" name="Picture 6">
            <a:extLst>
              <a:ext uri="{FF2B5EF4-FFF2-40B4-BE49-F238E27FC236}">
                <a16:creationId xmlns:a16="http://schemas.microsoft.com/office/drawing/2014/main" id="{4280BF49-9C4C-4A39-9414-828D236840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92907" y="3740274"/>
            <a:ext cx="4213192" cy="29787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863786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DD05B64D-6B74-4498-964B-FE4881036B76}"/>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64AAA8EA-1FC7-4C6B-A7C4-29213EA6E793}"/>
              </a:ext>
            </a:extLst>
          </p:cNvPr>
          <p:cNvSpPr/>
          <p:nvPr/>
        </p:nvSpPr>
        <p:spPr>
          <a:xfrm>
            <a:off x="355599" y="1524000"/>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0970" tIns="140970" rIns="140970" bIns="140970" numCol="1" spcCol="1270" anchor="t" anchorCtr="0">
            <a:noAutofit/>
          </a:bodyPr>
          <a:lstStyle/>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r>
              <a:rPr lang="en-US" sz="3200" b="1" kern="1200" dirty="0"/>
              <a:t>Chapter 9:</a:t>
            </a:r>
          </a:p>
          <a:p>
            <a:pPr marL="0" lvl="0" indent="0" algn="l" defTabSz="1644650" rtl="0">
              <a:lnSpc>
                <a:spcPct val="90000"/>
              </a:lnSpc>
              <a:spcBef>
                <a:spcPct val="0"/>
              </a:spcBef>
              <a:spcAft>
                <a:spcPct val="35000"/>
              </a:spcAft>
              <a:buNone/>
            </a:pPr>
            <a:r>
              <a:rPr lang="en-US" sz="3200" b="1" kern="1200" dirty="0"/>
              <a:t>Online Retail and Services</a:t>
            </a:r>
            <a:endParaRPr lang="ar-SY" sz="3200" b="1" kern="1200" dirty="0"/>
          </a:p>
          <a:p>
            <a:pPr marL="0" lvl="0" indent="0" algn="l" defTabSz="1644650" rtl="0">
              <a:lnSpc>
                <a:spcPct val="90000"/>
              </a:lnSpc>
              <a:spcBef>
                <a:spcPct val="0"/>
              </a:spcBef>
              <a:spcAft>
                <a:spcPct val="35000"/>
              </a:spcAft>
              <a:buNone/>
            </a:pPr>
            <a:endParaRPr lang="en-US" sz="3200" b="1" kern="1200" dirty="0"/>
          </a:p>
        </p:txBody>
      </p:sp>
      <p:sp>
        <p:nvSpPr>
          <p:cNvPr id="6" name="Freeform: Shape 5">
            <a:extLst>
              <a:ext uri="{FF2B5EF4-FFF2-40B4-BE49-F238E27FC236}">
                <a16:creationId xmlns:a16="http://schemas.microsoft.com/office/drawing/2014/main" id="{3D2CC0C0-CB06-4C0B-96C6-4109F7A8A2C4}"/>
              </a:ext>
            </a:extLst>
          </p:cNvPr>
          <p:cNvSpPr/>
          <p:nvPr/>
        </p:nvSpPr>
        <p:spPr>
          <a:xfrm>
            <a:off x="2822794" y="1555206"/>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Analyzing the Viability of Online Firms</a:t>
            </a:r>
          </a:p>
        </p:txBody>
      </p:sp>
      <p:sp>
        <p:nvSpPr>
          <p:cNvPr id="8" name="Freeform: Shape 7">
            <a:extLst>
              <a:ext uri="{FF2B5EF4-FFF2-40B4-BE49-F238E27FC236}">
                <a16:creationId xmlns:a16="http://schemas.microsoft.com/office/drawing/2014/main" id="{3ADB300C-8140-423B-852C-DA5B8205F3A5}"/>
              </a:ext>
            </a:extLst>
          </p:cNvPr>
          <p:cNvSpPr/>
          <p:nvPr/>
        </p:nvSpPr>
        <p:spPr>
          <a:xfrm>
            <a:off x="7412926" y="1555206"/>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Strategic Analysis</a:t>
            </a:r>
            <a:endParaRPr lang="en-US" sz="1600" kern="1200" dirty="0"/>
          </a:p>
        </p:txBody>
      </p:sp>
      <p:sp>
        <p:nvSpPr>
          <p:cNvPr id="9" name="Straight Connector 8">
            <a:extLst>
              <a:ext uri="{FF2B5EF4-FFF2-40B4-BE49-F238E27FC236}">
                <a16:creationId xmlns:a16="http://schemas.microsoft.com/office/drawing/2014/main" id="{AE432F9F-0604-4A8A-BD97-684BE37CA7DB}"/>
              </a:ext>
            </a:extLst>
          </p:cNvPr>
          <p:cNvSpPr/>
          <p:nvPr/>
        </p:nvSpPr>
        <p:spPr>
          <a:xfrm>
            <a:off x="7240796" y="186726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ED8DA337-F79A-42B0-8B96-5CF5B6EEF17B}"/>
              </a:ext>
            </a:extLst>
          </p:cNvPr>
          <p:cNvSpPr/>
          <p:nvPr/>
        </p:nvSpPr>
        <p:spPr>
          <a:xfrm>
            <a:off x="7412926" y="1894977"/>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Financial Analysis</a:t>
            </a:r>
          </a:p>
        </p:txBody>
      </p:sp>
      <p:sp>
        <p:nvSpPr>
          <p:cNvPr id="11" name="Straight Connector 10">
            <a:extLst>
              <a:ext uri="{FF2B5EF4-FFF2-40B4-BE49-F238E27FC236}">
                <a16:creationId xmlns:a16="http://schemas.microsoft.com/office/drawing/2014/main" id="{37504BCA-6C3A-4B36-99B6-5E70E03754C2}"/>
              </a:ext>
            </a:extLst>
          </p:cNvPr>
          <p:cNvSpPr/>
          <p:nvPr/>
        </p:nvSpPr>
        <p:spPr>
          <a:xfrm>
            <a:off x="2650664" y="217932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8ACB7936-6F02-46F2-AB3F-73BB7C8F6717}"/>
              </a:ext>
            </a:extLst>
          </p:cNvPr>
          <p:cNvSpPr/>
          <p:nvPr/>
        </p:nvSpPr>
        <p:spPr>
          <a:xfrm>
            <a:off x="2822794" y="2210384"/>
            <a:ext cx="4418001" cy="31105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The Retail Sector</a:t>
            </a:r>
          </a:p>
        </p:txBody>
      </p:sp>
      <p:sp>
        <p:nvSpPr>
          <p:cNvPr id="13" name="Freeform: Shape 12">
            <a:extLst>
              <a:ext uri="{FF2B5EF4-FFF2-40B4-BE49-F238E27FC236}">
                <a16:creationId xmlns:a16="http://schemas.microsoft.com/office/drawing/2014/main" id="{09180D69-F76A-4D7A-A07D-7A4EA7064BAF}"/>
              </a:ext>
            </a:extLst>
          </p:cNvPr>
          <p:cNvSpPr/>
          <p:nvPr/>
        </p:nvSpPr>
        <p:spPr>
          <a:xfrm>
            <a:off x="7412926" y="2261336"/>
            <a:ext cx="4418001" cy="260560"/>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Retailing</a:t>
            </a:r>
            <a:endParaRPr lang="en-US" sz="1600" kern="1200" dirty="0"/>
          </a:p>
        </p:txBody>
      </p:sp>
      <p:sp>
        <p:nvSpPr>
          <p:cNvPr id="14" name="Straight Connector 13">
            <a:extLst>
              <a:ext uri="{FF2B5EF4-FFF2-40B4-BE49-F238E27FC236}">
                <a16:creationId xmlns:a16="http://schemas.microsoft.com/office/drawing/2014/main" id="{001CFCA6-F4B5-4853-9A88-269E7602F71F}"/>
              </a:ext>
            </a:extLst>
          </p:cNvPr>
          <p:cNvSpPr/>
          <p:nvPr/>
        </p:nvSpPr>
        <p:spPr>
          <a:xfrm>
            <a:off x="2650664" y="259105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5" name="Freeform: Shape 14">
            <a:extLst>
              <a:ext uri="{FF2B5EF4-FFF2-40B4-BE49-F238E27FC236}">
                <a16:creationId xmlns:a16="http://schemas.microsoft.com/office/drawing/2014/main" id="{1F219DB7-DCEC-4DC1-9B89-B862A3E0FD97}"/>
              </a:ext>
            </a:extLst>
          </p:cNvPr>
          <p:cNvSpPr/>
          <p:nvPr/>
        </p:nvSpPr>
        <p:spPr>
          <a:xfrm>
            <a:off x="2822794" y="2603750"/>
            <a:ext cx="4418001" cy="987837"/>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E-commerce in Action: Online Retail Business Models</a:t>
            </a:r>
          </a:p>
        </p:txBody>
      </p:sp>
      <p:sp>
        <p:nvSpPr>
          <p:cNvPr id="16" name="Freeform: Shape 15">
            <a:extLst>
              <a:ext uri="{FF2B5EF4-FFF2-40B4-BE49-F238E27FC236}">
                <a16:creationId xmlns:a16="http://schemas.microsoft.com/office/drawing/2014/main" id="{74A5F675-9834-4CCC-BE81-6415CBCB0645}"/>
              </a:ext>
            </a:extLst>
          </p:cNvPr>
          <p:cNvSpPr/>
          <p:nvPr/>
        </p:nvSpPr>
        <p:spPr>
          <a:xfrm>
            <a:off x="7412926" y="2623405"/>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Virtual Merchants</a:t>
            </a:r>
          </a:p>
        </p:txBody>
      </p:sp>
      <p:sp>
        <p:nvSpPr>
          <p:cNvPr id="17" name="Straight Connector 16">
            <a:extLst>
              <a:ext uri="{FF2B5EF4-FFF2-40B4-BE49-F238E27FC236}">
                <a16:creationId xmlns:a16="http://schemas.microsoft.com/office/drawing/2014/main" id="{A68F6F73-38AD-45A2-9B31-6146A6AC88F6}"/>
              </a:ext>
            </a:extLst>
          </p:cNvPr>
          <p:cNvSpPr/>
          <p:nvPr/>
        </p:nvSpPr>
        <p:spPr>
          <a:xfrm>
            <a:off x="7240796" y="286198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1CB68283-9C9E-4F85-A8FA-047E18905310}"/>
              </a:ext>
            </a:extLst>
          </p:cNvPr>
          <p:cNvSpPr/>
          <p:nvPr/>
        </p:nvSpPr>
        <p:spPr>
          <a:xfrm>
            <a:off x="7412926" y="2861986"/>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Amazon</a:t>
            </a:r>
          </a:p>
        </p:txBody>
      </p:sp>
      <p:sp>
        <p:nvSpPr>
          <p:cNvPr id="19" name="Straight Connector 18">
            <a:extLst>
              <a:ext uri="{FF2B5EF4-FFF2-40B4-BE49-F238E27FC236}">
                <a16:creationId xmlns:a16="http://schemas.microsoft.com/office/drawing/2014/main" id="{DF570F62-7310-4794-A112-4636F2C5A370}"/>
              </a:ext>
            </a:extLst>
          </p:cNvPr>
          <p:cNvSpPr/>
          <p:nvPr/>
        </p:nvSpPr>
        <p:spPr>
          <a:xfrm>
            <a:off x="7240796" y="310374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04914A6F-B23E-474F-8AFC-26846E93C1C7}"/>
              </a:ext>
            </a:extLst>
          </p:cNvPr>
          <p:cNvSpPr/>
          <p:nvPr/>
        </p:nvSpPr>
        <p:spPr>
          <a:xfrm>
            <a:off x="7412926" y="3103742"/>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Omnichannel Merchants:</a:t>
            </a:r>
          </a:p>
        </p:txBody>
      </p:sp>
      <p:sp>
        <p:nvSpPr>
          <p:cNvPr id="21" name="Straight Connector 20">
            <a:extLst>
              <a:ext uri="{FF2B5EF4-FFF2-40B4-BE49-F238E27FC236}">
                <a16:creationId xmlns:a16="http://schemas.microsoft.com/office/drawing/2014/main" id="{964C1559-82FB-4038-B9E6-EAD233FC3F5E}"/>
              </a:ext>
            </a:extLst>
          </p:cNvPr>
          <p:cNvSpPr/>
          <p:nvPr/>
        </p:nvSpPr>
        <p:spPr>
          <a:xfrm>
            <a:off x="7240796" y="334549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2" name="Freeform: Shape 21">
            <a:extLst>
              <a:ext uri="{FF2B5EF4-FFF2-40B4-BE49-F238E27FC236}">
                <a16:creationId xmlns:a16="http://schemas.microsoft.com/office/drawing/2014/main" id="{2AA7A6C0-66FE-4833-A2F5-FF6F66D4400E}"/>
              </a:ext>
            </a:extLst>
          </p:cNvPr>
          <p:cNvSpPr/>
          <p:nvPr/>
        </p:nvSpPr>
        <p:spPr>
          <a:xfrm>
            <a:off x="7412926" y="3345498"/>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Manufacturer-Direct</a:t>
            </a:r>
          </a:p>
        </p:txBody>
      </p:sp>
      <p:sp>
        <p:nvSpPr>
          <p:cNvPr id="23" name="Straight Connector 22">
            <a:extLst>
              <a:ext uri="{FF2B5EF4-FFF2-40B4-BE49-F238E27FC236}">
                <a16:creationId xmlns:a16="http://schemas.microsoft.com/office/drawing/2014/main" id="{1040DAEB-266D-47DA-A074-7E2D51EF3FCE}"/>
              </a:ext>
            </a:extLst>
          </p:cNvPr>
          <p:cNvSpPr/>
          <p:nvPr/>
        </p:nvSpPr>
        <p:spPr>
          <a:xfrm>
            <a:off x="2650664" y="359158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51CA7E81-29A5-4E8B-93A7-3E172C259253}"/>
              </a:ext>
            </a:extLst>
          </p:cNvPr>
          <p:cNvSpPr/>
          <p:nvPr/>
        </p:nvSpPr>
        <p:spPr>
          <a:xfrm>
            <a:off x="2822794" y="3622794"/>
            <a:ext cx="4418001" cy="1323475"/>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Financial Services</a:t>
            </a:r>
          </a:p>
        </p:txBody>
      </p:sp>
      <p:sp>
        <p:nvSpPr>
          <p:cNvPr id="25" name="Freeform: Shape 24">
            <a:extLst>
              <a:ext uri="{FF2B5EF4-FFF2-40B4-BE49-F238E27FC236}">
                <a16:creationId xmlns:a16="http://schemas.microsoft.com/office/drawing/2014/main" id="{E2847E1C-7BE3-4996-97CA-7CC4CBFA04B7}"/>
              </a:ext>
            </a:extLst>
          </p:cNvPr>
          <p:cNvSpPr/>
          <p:nvPr/>
        </p:nvSpPr>
        <p:spPr>
          <a:xfrm>
            <a:off x="7412926" y="3599410"/>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Fintech</a:t>
            </a:r>
          </a:p>
        </p:txBody>
      </p:sp>
      <p:sp>
        <p:nvSpPr>
          <p:cNvPr id="26" name="Straight Connector 25">
            <a:extLst>
              <a:ext uri="{FF2B5EF4-FFF2-40B4-BE49-F238E27FC236}">
                <a16:creationId xmlns:a16="http://schemas.microsoft.com/office/drawing/2014/main" id="{A2E20C1F-02B7-4E14-A66D-BFA8E729B069}"/>
              </a:ext>
            </a:extLst>
          </p:cNvPr>
          <p:cNvSpPr/>
          <p:nvPr/>
        </p:nvSpPr>
        <p:spPr>
          <a:xfrm>
            <a:off x="7240796" y="381762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8E04F631-3FCB-4F11-A6DD-727277327F1C}"/>
              </a:ext>
            </a:extLst>
          </p:cNvPr>
          <p:cNvSpPr/>
          <p:nvPr/>
        </p:nvSpPr>
        <p:spPr>
          <a:xfrm>
            <a:off x="7412926" y="3817629"/>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Banking</a:t>
            </a:r>
          </a:p>
        </p:txBody>
      </p:sp>
      <p:sp>
        <p:nvSpPr>
          <p:cNvPr id="28" name="Straight Connector 27">
            <a:extLst>
              <a:ext uri="{FF2B5EF4-FFF2-40B4-BE49-F238E27FC236}">
                <a16:creationId xmlns:a16="http://schemas.microsoft.com/office/drawing/2014/main" id="{CC84A43E-49E3-41AA-907F-B50E1DCDCAA6}"/>
              </a:ext>
            </a:extLst>
          </p:cNvPr>
          <p:cNvSpPr/>
          <p:nvPr/>
        </p:nvSpPr>
        <p:spPr>
          <a:xfrm>
            <a:off x="7240796" y="402632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82125FA0-D129-45B3-8FDC-63FB870F25E2}"/>
              </a:ext>
            </a:extLst>
          </p:cNvPr>
          <p:cNvSpPr/>
          <p:nvPr/>
        </p:nvSpPr>
        <p:spPr>
          <a:xfrm>
            <a:off x="7412926" y="4026322"/>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Brokerage</a:t>
            </a:r>
          </a:p>
        </p:txBody>
      </p:sp>
      <p:sp>
        <p:nvSpPr>
          <p:cNvPr id="30" name="Straight Connector 29">
            <a:extLst>
              <a:ext uri="{FF2B5EF4-FFF2-40B4-BE49-F238E27FC236}">
                <a16:creationId xmlns:a16="http://schemas.microsoft.com/office/drawing/2014/main" id="{2801287D-BF47-4B93-89B3-E01692C821C4}"/>
              </a:ext>
            </a:extLst>
          </p:cNvPr>
          <p:cNvSpPr/>
          <p:nvPr/>
        </p:nvSpPr>
        <p:spPr>
          <a:xfrm>
            <a:off x="7240796" y="426359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AB2F094C-A8F0-47B6-A786-E8DBFEB7FDAF}"/>
              </a:ext>
            </a:extLst>
          </p:cNvPr>
          <p:cNvSpPr/>
          <p:nvPr/>
        </p:nvSpPr>
        <p:spPr>
          <a:xfrm>
            <a:off x="7412926" y="4263591"/>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Mortgage and Lending Service</a:t>
            </a:r>
          </a:p>
        </p:txBody>
      </p:sp>
      <p:sp>
        <p:nvSpPr>
          <p:cNvPr id="32" name="Straight Connector 31">
            <a:extLst>
              <a:ext uri="{FF2B5EF4-FFF2-40B4-BE49-F238E27FC236}">
                <a16:creationId xmlns:a16="http://schemas.microsoft.com/office/drawing/2014/main" id="{602803FE-D13E-47DC-9D72-C1738955332F}"/>
              </a:ext>
            </a:extLst>
          </p:cNvPr>
          <p:cNvSpPr/>
          <p:nvPr/>
        </p:nvSpPr>
        <p:spPr>
          <a:xfrm>
            <a:off x="7240796" y="449133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6FA57CF5-D745-4DCD-B6D1-420DB40E7F08}"/>
              </a:ext>
            </a:extLst>
          </p:cNvPr>
          <p:cNvSpPr/>
          <p:nvPr/>
        </p:nvSpPr>
        <p:spPr>
          <a:xfrm>
            <a:off x="7412926" y="4491335"/>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Insurance Services</a:t>
            </a:r>
            <a:endParaRPr lang="en-US" sz="1600" kern="1200" dirty="0"/>
          </a:p>
        </p:txBody>
      </p:sp>
      <p:sp>
        <p:nvSpPr>
          <p:cNvPr id="34" name="Straight Connector 33">
            <a:extLst>
              <a:ext uri="{FF2B5EF4-FFF2-40B4-BE49-F238E27FC236}">
                <a16:creationId xmlns:a16="http://schemas.microsoft.com/office/drawing/2014/main" id="{F9E28467-AF60-463B-BA5D-B62D9645AC2C}"/>
              </a:ext>
            </a:extLst>
          </p:cNvPr>
          <p:cNvSpPr/>
          <p:nvPr/>
        </p:nvSpPr>
        <p:spPr>
          <a:xfrm>
            <a:off x="7240796" y="47286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A45869C6-7AF6-4805-8721-56C73EB326F5}"/>
              </a:ext>
            </a:extLst>
          </p:cNvPr>
          <p:cNvSpPr/>
          <p:nvPr/>
        </p:nvSpPr>
        <p:spPr>
          <a:xfrm>
            <a:off x="7412926" y="4728604"/>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Real Estate Services</a:t>
            </a:r>
          </a:p>
        </p:txBody>
      </p:sp>
      <p:sp>
        <p:nvSpPr>
          <p:cNvPr id="36" name="Straight Connector 35">
            <a:extLst>
              <a:ext uri="{FF2B5EF4-FFF2-40B4-BE49-F238E27FC236}">
                <a16:creationId xmlns:a16="http://schemas.microsoft.com/office/drawing/2014/main" id="{CC282EEC-231C-499F-92DB-41AB0463788B}"/>
              </a:ext>
            </a:extLst>
          </p:cNvPr>
          <p:cNvSpPr/>
          <p:nvPr/>
        </p:nvSpPr>
        <p:spPr>
          <a:xfrm>
            <a:off x="2650664" y="497081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7AA2FC66-276F-4D1F-9BE6-B49E2B166744}"/>
              </a:ext>
            </a:extLst>
          </p:cNvPr>
          <p:cNvSpPr/>
          <p:nvPr/>
        </p:nvSpPr>
        <p:spPr>
          <a:xfrm>
            <a:off x="2822794" y="5012374"/>
            <a:ext cx="4418001" cy="505268"/>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Travel Services</a:t>
            </a:r>
          </a:p>
        </p:txBody>
      </p:sp>
      <p:sp>
        <p:nvSpPr>
          <p:cNvPr id="38" name="Freeform: Shape 37">
            <a:extLst>
              <a:ext uri="{FF2B5EF4-FFF2-40B4-BE49-F238E27FC236}">
                <a16:creationId xmlns:a16="http://schemas.microsoft.com/office/drawing/2014/main" id="{5067B91D-9803-489F-9C04-BB0C182DDC5A}"/>
              </a:ext>
            </a:extLst>
          </p:cNvPr>
          <p:cNvSpPr/>
          <p:nvPr/>
        </p:nvSpPr>
        <p:spPr>
          <a:xfrm>
            <a:off x="7412926" y="4950064"/>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Why Are Online Travel Services So Popular?</a:t>
            </a:r>
          </a:p>
        </p:txBody>
      </p:sp>
      <p:sp>
        <p:nvSpPr>
          <p:cNvPr id="39" name="Straight Connector 38">
            <a:extLst>
              <a:ext uri="{FF2B5EF4-FFF2-40B4-BE49-F238E27FC236}">
                <a16:creationId xmlns:a16="http://schemas.microsoft.com/office/drawing/2014/main" id="{BDCF3079-074F-47B2-9B29-BC96B809D488}"/>
              </a:ext>
            </a:extLst>
          </p:cNvPr>
          <p:cNvSpPr/>
          <p:nvPr/>
        </p:nvSpPr>
        <p:spPr>
          <a:xfrm>
            <a:off x="7240796" y="526212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Shape 39">
            <a:extLst>
              <a:ext uri="{FF2B5EF4-FFF2-40B4-BE49-F238E27FC236}">
                <a16:creationId xmlns:a16="http://schemas.microsoft.com/office/drawing/2014/main" id="{CA1FD7A7-C621-41AC-88BC-EC465F01E7C6}"/>
              </a:ext>
            </a:extLst>
          </p:cNvPr>
          <p:cNvSpPr/>
          <p:nvPr/>
        </p:nvSpPr>
        <p:spPr>
          <a:xfrm>
            <a:off x="7412926" y="5262125"/>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The Online Travel Market</a:t>
            </a:r>
          </a:p>
        </p:txBody>
      </p:sp>
      <p:sp>
        <p:nvSpPr>
          <p:cNvPr id="41" name="Straight Connector 40">
            <a:extLst>
              <a:ext uri="{FF2B5EF4-FFF2-40B4-BE49-F238E27FC236}">
                <a16:creationId xmlns:a16="http://schemas.microsoft.com/office/drawing/2014/main" id="{CB5E8844-8587-4C62-9832-7B4EC1260015}"/>
              </a:ext>
            </a:extLst>
          </p:cNvPr>
          <p:cNvSpPr/>
          <p:nvPr/>
        </p:nvSpPr>
        <p:spPr>
          <a:xfrm>
            <a:off x="2650664" y="553724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2" name="Freeform: Shape 41">
            <a:extLst>
              <a:ext uri="{FF2B5EF4-FFF2-40B4-BE49-F238E27FC236}">
                <a16:creationId xmlns:a16="http://schemas.microsoft.com/office/drawing/2014/main" id="{B0B74D40-75F7-43E7-9F75-2338FDA0CDE5}"/>
              </a:ext>
            </a:extLst>
          </p:cNvPr>
          <p:cNvSpPr/>
          <p:nvPr/>
        </p:nvSpPr>
        <p:spPr>
          <a:xfrm>
            <a:off x="2822794" y="5500968"/>
            <a:ext cx="4418001" cy="450306"/>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Job Recruitment and Career Services</a:t>
            </a:r>
          </a:p>
        </p:txBody>
      </p:sp>
      <p:sp>
        <p:nvSpPr>
          <p:cNvPr id="43" name="Straight Connector 42">
            <a:extLst>
              <a:ext uri="{FF2B5EF4-FFF2-40B4-BE49-F238E27FC236}">
                <a16:creationId xmlns:a16="http://schemas.microsoft.com/office/drawing/2014/main" id="{E883796A-E94F-4137-BB39-06A253A47E6E}"/>
              </a:ext>
            </a:extLst>
          </p:cNvPr>
          <p:cNvSpPr/>
          <p:nvPr/>
        </p:nvSpPr>
        <p:spPr>
          <a:xfrm>
            <a:off x="2650664" y="595127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4" name="Freeform: Shape 43">
            <a:extLst>
              <a:ext uri="{FF2B5EF4-FFF2-40B4-BE49-F238E27FC236}">
                <a16:creationId xmlns:a16="http://schemas.microsoft.com/office/drawing/2014/main" id="{CC69FDEE-2AE8-4751-A5F4-6072356CC1E6}"/>
              </a:ext>
            </a:extLst>
          </p:cNvPr>
          <p:cNvSpPr/>
          <p:nvPr/>
        </p:nvSpPr>
        <p:spPr>
          <a:xfrm>
            <a:off x="2822794" y="5987848"/>
            <a:ext cx="4418001" cy="362152"/>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On-Demand Service Companies</a:t>
            </a:r>
          </a:p>
        </p:txBody>
      </p:sp>
      <p:sp>
        <p:nvSpPr>
          <p:cNvPr id="45" name="Straight Connector 44">
            <a:extLst>
              <a:ext uri="{FF2B5EF4-FFF2-40B4-BE49-F238E27FC236}">
                <a16:creationId xmlns:a16="http://schemas.microsoft.com/office/drawing/2014/main" id="{6B27C7BC-AB69-4BA4-B5DA-3040C6E9E8FA}"/>
              </a:ext>
            </a:extLst>
          </p:cNvPr>
          <p:cNvSpPr/>
          <p:nvPr/>
        </p:nvSpPr>
        <p:spPr>
          <a:xfrm>
            <a:off x="2650664" y="641610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1868429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7"/>
                                        </p:tgtEl>
                                        <p:attrNameLst>
                                          <p:attrName>fillcolor</p:attrName>
                                        </p:attrNameLst>
                                      </p:cBhvr>
                                      <p:to>
                                        <a:srgbClr val="FFFF00"/>
                                      </p:to>
                                    </p:animClr>
                                    <p:set>
                                      <p:cBhvr>
                                        <p:cTn id="7" dur="2000" fill="hold"/>
                                        <p:tgtEl>
                                          <p:spTgt spid="37"/>
                                        </p:tgtEl>
                                        <p:attrNameLst>
                                          <p:attrName>fill.type</p:attrName>
                                        </p:attrNameLst>
                                      </p:cBhvr>
                                      <p:to>
                                        <p:strVal val="solid"/>
                                      </p:to>
                                    </p:set>
                                    <p:set>
                                      <p:cBhvr>
                                        <p:cTn id="8" dur="2000" fill="hold"/>
                                        <p:tgtEl>
                                          <p:spTgt spid="3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F6E23-754D-43F9-B288-A49ADB784D04}"/>
              </a:ext>
            </a:extLst>
          </p:cNvPr>
          <p:cNvSpPr>
            <a:spLocks noGrp="1"/>
          </p:cNvSpPr>
          <p:nvPr>
            <p:ph type="title"/>
          </p:nvPr>
        </p:nvSpPr>
        <p:spPr/>
        <p:txBody>
          <a:bodyPr/>
          <a:lstStyle/>
          <a:p>
            <a:r>
              <a:rPr lang="en-US" dirty="0"/>
              <a:t>Online Travel Services</a:t>
            </a:r>
            <a:endParaRPr lang="ar-SY" dirty="0"/>
          </a:p>
        </p:txBody>
      </p:sp>
      <p:sp>
        <p:nvSpPr>
          <p:cNvPr id="3" name="Content Placeholder 2">
            <a:extLst>
              <a:ext uri="{FF2B5EF4-FFF2-40B4-BE49-F238E27FC236}">
                <a16:creationId xmlns:a16="http://schemas.microsoft.com/office/drawing/2014/main" id="{E7EBA91D-3EEA-4D21-89A0-918E9A8DDB9A}"/>
              </a:ext>
            </a:extLst>
          </p:cNvPr>
          <p:cNvSpPr>
            <a:spLocks noGrp="1"/>
          </p:cNvSpPr>
          <p:nvPr>
            <p:ph idx="1"/>
          </p:nvPr>
        </p:nvSpPr>
        <p:spPr>
          <a:xfrm>
            <a:off x="188686" y="1422213"/>
            <a:ext cx="9107714" cy="4934138"/>
          </a:xfrm>
        </p:spPr>
        <p:txBody>
          <a:bodyPr>
            <a:normAutofit fontScale="77500" lnSpcReduction="20000"/>
          </a:bodyPr>
          <a:lstStyle/>
          <a:p>
            <a:pPr marL="0" indent="0">
              <a:buNone/>
            </a:pPr>
            <a:r>
              <a:rPr lang="en-US" b="1" dirty="0"/>
              <a:t>Definition &amp; Role</a:t>
            </a:r>
            <a:endParaRPr lang="en-US" dirty="0"/>
          </a:p>
          <a:p>
            <a:r>
              <a:rPr lang="en-US" dirty="0"/>
              <a:t>Online platforms for booking flights, hotels, cars, cruises, and tours. It is the most common method for planning and reserving travel today</a:t>
            </a:r>
          </a:p>
          <a:p>
            <a:pPr marL="0" indent="0">
              <a:buNone/>
            </a:pPr>
            <a:r>
              <a:rPr lang="en-US" b="1" dirty="0"/>
              <a:t>User Behavior</a:t>
            </a:r>
            <a:endParaRPr lang="en-US" dirty="0"/>
          </a:p>
          <a:p>
            <a:pPr algn="l"/>
            <a:r>
              <a:rPr lang="en-US" dirty="0"/>
              <a:t>Majority of users research and book travel online where </a:t>
            </a:r>
            <a:br>
              <a:rPr lang="en-US" dirty="0"/>
            </a:br>
            <a:r>
              <a:rPr lang="en-US" dirty="0"/>
              <a:t>platforms offer price comparisons, reviews, and instant booking.</a:t>
            </a:r>
          </a:p>
          <a:p>
            <a:pPr marL="0" indent="0">
              <a:buNone/>
            </a:pPr>
            <a:r>
              <a:rPr lang="en-US" b="1" dirty="0"/>
              <a:t>Key Takeaway</a:t>
            </a:r>
            <a:endParaRPr lang="en-US" dirty="0"/>
          </a:p>
          <a:p>
            <a:r>
              <a:rPr lang="en-US" dirty="0"/>
              <a:t>Online travel services transformed the industry by increasing convenience and transparency, but remain sensitive to global disruptions.</a:t>
            </a:r>
          </a:p>
        </p:txBody>
      </p:sp>
      <p:pic>
        <p:nvPicPr>
          <p:cNvPr id="5" name="Picture 4">
            <a:extLst>
              <a:ext uri="{FF2B5EF4-FFF2-40B4-BE49-F238E27FC236}">
                <a16:creationId xmlns:a16="http://schemas.microsoft.com/office/drawing/2014/main" id="{B19E2A36-263E-4A0E-9674-0DA0FD99FBA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772400" y="2880277"/>
            <a:ext cx="4230914" cy="19710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924159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F6E23-754D-43F9-B288-A49ADB784D04}"/>
              </a:ext>
            </a:extLst>
          </p:cNvPr>
          <p:cNvSpPr>
            <a:spLocks noGrp="1"/>
          </p:cNvSpPr>
          <p:nvPr>
            <p:ph type="title"/>
          </p:nvPr>
        </p:nvSpPr>
        <p:spPr/>
        <p:txBody>
          <a:bodyPr/>
          <a:lstStyle/>
          <a:p>
            <a:r>
              <a:rPr lang="en-US" dirty="0"/>
              <a:t>Online Travel Services</a:t>
            </a:r>
            <a:endParaRPr lang="ar-SY" dirty="0"/>
          </a:p>
        </p:txBody>
      </p:sp>
      <p:sp>
        <p:nvSpPr>
          <p:cNvPr id="3" name="Content Placeholder 2">
            <a:extLst>
              <a:ext uri="{FF2B5EF4-FFF2-40B4-BE49-F238E27FC236}">
                <a16:creationId xmlns:a16="http://schemas.microsoft.com/office/drawing/2014/main" id="{E7EBA91D-3EEA-4D21-89A0-918E9A8DDB9A}"/>
              </a:ext>
            </a:extLst>
          </p:cNvPr>
          <p:cNvSpPr>
            <a:spLocks noGrp="1"/>
          </p:cNvSpPr>
          <p:nvPr>
            <p:ph idx="1"/>
          </p:nvPr>
        </p:nvSpPr>
        <p:spPr/>
        <p:txBody>
          <a:bodyPr>
            <a:normAutofit fontScale="62500" lnSpcReduction="20000"/>
          </a:bodyPr>
          <a:lstStyle/>
          <a:p>
            <a:pPr marL="0" indent="0">
              <a:buNone/>
            </a:pPr>
            <a:r>
              <a:rPr lang="en-US" sz="3800" b="1" dirty="0">
                <a:solidFill>
                  <a:srgbClr val="FF0000"/>
                </a:solidFill>
              </a:rPr>
              <a:t>Why Are Online Travel Services So Popular</a:t>
            </a:r>
          </a:p>
          <a:p>
            <a:endParaRPr lang="en-US" b="1" dirty="0"/>
          </a:p>
          <a:p>
            <a:endParaRPr lang="en-US" b="1" dirty="0"/>
          </a:p>
          <a:p>
            <a:endParaRPr lang="en-US" b="1" dirty="0"/>
          </a:p>
          <a:p>
            <a:endParaRPr lang="en-US" b="1" dirty="0"/>
          </a:p>
          <a:p>
            <a:endParaRPr lang="en-US" b="1" dirty="0"/>
          </a:p>
          <a:p>
            <a:pPr marL="0" indent="0">
              <a:buNone/>
            </a:pPr>
            <a:endParaRPr lang="en-US" b="1" dirty="0"/>
          </a:p>
          <a:p>
            <a:pPr marL="0" indent="0">
              <a:buNone/>
            </a:pPr>
            <a:endParaRPr lang="en-US" b="1" dirty="0"/>
          </a:p>
          <a:p>
            <a:pPr marL="0" indent="0">
              <a:buNone/>
            </a:pPr>
            <a:r>
              <a:rPr lang="en-US" dirty="0"/>
              <a:t>Travel is an information-rich, inventory-free service, making it ideal for digital platforms. Online travel companies efficiently connect fragmented suppliers with millions of consumers in a low-cost, scalable way.</a:t>
            </a:r>
          </a:p>
          <a:p>
            <a:endParaRPr lang="en-US" dirty="0"/>
          </a:p>
        </p:txBody>
      </p:sp>
      <p:graphicFrame>
        <p:nvGraphicFramePr>
          <p:cNvPr id="6" name="Table 5">
            <a:extLst>
              <a:ext uri="{FF2B5EF4-FFF2-40B4-BE49-F238E27FC236}">
                <a16:creationId xmlns:a16="http://schemas.microsoft.com/office/drawing/2014/main" id="{8458D0E1-1AB9-4CBF-A4BA-FADB13C84850}"/>
              </a:ext>
            </a:extLst>
          </p:cNvPr>
          <p:cNvGraphicFramePr>
            <a:graphicFrameLocks noGrp="1"/>
          </p:cNvGraphicFramePr>
          <p:nvPr>
            <p:extLst>
              <p:ext uri="{D42A27DB-BD31-4B8C-83A1-F6EECF244321}">
                <p14:modId xmlns:p14="http://schemas.microsoft.com/office/powerpoint/2010/main" val="3125055957"/>
              </p:ext>
            </p:extLst>
          </p:nvPr>
        </p:nvGraphicFramePr>
        <p:xfrm>
          <a:off x="530872" y="2218821"/>
          <a:ext cx="11130252" cy="3073025"/>
        </p:xfrm>
        <a:graphic>
          <a:graphicData uri="http://schemas.openxmlformats.org/drawingml/2006/table">
            <a:tbl>
              <a:tblPr>
                <a:tableStyleId>{327F97BB-C833-4FB7-BDE5-3F7075034690}</a:tableStyleId>
              </a:tblPr>
              <a:tblGrid>
                <a:gridCol w="5565126">
                  <a:extLst>
                    <a:ext uri="{9D8B030D-6E8A-4147-A177-3AD203B41FA5}">
                      <a16:colId xmlns:a16="http://schemas.microsoft.com/office/drawing/2014/main" val="1532128745"/>
                    </a:ext>
                  </a:extLst>
                </a:gridCol>
                <a:gridCol w="5565126">
                  <a:extLst>
                    <a:ext uri="{9D8B030D-6E8A-4147-A177-3AD203B41FA5}">
                      <a16:colId xmlns:a16="http://schemas.microsoft.com/office/drawing/2014/main" val="1146985633"/>
                    </a:ext>
                  </a:extLst>
                </a:gridCol>
              </a:tblGrid>
              <a:tr h="614605">
                <a:tc>
                  <a:txBody>
                    <a:bodyPr/>
                    <a:lstStyle/>
                    <a:p>
                      <a:pPr algn="ctr" fontAlgn="t"/>
                      <a:r>
                        <a:rPr lang="en-US" sz="1800" dirty="0">
                          <a:effectLst/>
                        </a:rPr>
                        <a:t>For Consumers</a:t>
                      </a:r>
                      <a:endParaRPr lang="en-US" sz="1800" b="0" dirty="0">
                        <a:effectLst/>
                      </a:endParaRPr>
                    </a:p>
                  </a:txBody>
                  <a:tcPr marL="114300" marR="76200" marT="76200" marB="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t"/>
                      <a:r>
                        <a:rPr lang="en-US" sz="1800" dirty="0">
                          <a:effectLst/>
                        </a:rPr>
                        <a:t>For Suppliers (Airlines, Hotels, etc.)</a:t>
                      </a:r>
                      <a:endParaRPr lang="en-US" sz="1800" b="0" dirty="0">
                        <a:effectLst/>
                      </a:endParaRPr>
                    </a:p>
                  </a:txBody>
                  <a:tcPr marL="114300" marR="76200" marT="76200" marB="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58020496"/>
                  </a:ext>
                </a:extLst>
              </a:tr>
              <a:tr h="614605">
                <a:tc>
                  <a:txBody>
                    <a:bodyPr/>
                    <a:lstStyle/>
                    <a:p>
                      <a:pPr algn="l" fontAlgn="t"/>
                      <a:r>
                        <a:rPr lang="en-US" sz="1800" dirty="0">
                          <a:solidFill>
                            <a:schemeClr val="tx1"/>
                          </a:solidFill>
                          <a:effectLst/>
                        </a:rPr>
                        <a:t>One-stop travel experience: content, booking, support</a:t>
                      </a:r>
                    </a:p>
                  </a:txBody>
                  <a:tcPr marL="114300" marR="76200" marT="76200" marB="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t"/>
                      <a:r>
                        <a:rPr lang="en-US" sz="1800">
                          <a:solidFill>
                            <a:schemeClr val="tx1"/>
                          </a:solidFill>
                          <a:effectLst/>
                        </a:rPr>
                        <a:t>Access to large, targeted customer pools</a:t>
                      </a:r>
                    </a:p>
                  </a:txBody>
                  <a:tcPr marL="114300" marR="76200" marT="76200" marB="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909164848"/>
                  </a:ext>
                </a:extLst>
              </a:tr>
              <a:tr h="614605">
                <a:tc>
                  <a:txBody>
                    <a:bodyPr/>
                    <a:lstStyle/>
                    <a:p>
                      <a:pPr algn="l" fontAlgn="t"/>
                      <a:r>
                        <a:rPr lang="en-US" sz="1800" dirty="0">
                          <a:solidFill>
                            <a:schemeClr val="tx1"/>
                          </a:solidFill>
                          <a:effectLst/>
                        </a:rPr>
                        <a:t>Easy comparison of prices and options</a:t>
                      </a:r>
                    </a:p>
                  </a:txBody>
                  <a:tcPr marL="114300" marR="76200" marT="76200" marB="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t"/>
                      <a:r>
                        <a:rPr lang="en-US" sz="1800">
                          <a:solidFill>
                            <a:schemeClr val="tx1"/>
                          </a:solidFill>
                          <a:effectLst/>
                        </a:rPr>
                        <a:t>Lower marketing and transaction costs</a:t>
                      </a:r>
                    </a:p>
                  </a:txBody>
                  <a:tcPr marL="114300" marR="76200" marT="76200" marB="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634676329"/>
                  </a:ext>
                </a:extLst>
              </a:tr>
              <a:tr h="614605">
                <a:tc>
                  <a:txBody>
                    <a:bodyPr/>
                    <a:lstStyle/>
                    <a:p>
                      <a:pPr algn="l" fontAlgn="t"/>
                      <a:r>
                        <a:rPr lang="en-US" sz="1800" dirty="0">
                          <a:solidFill>
                            <a:schemeClr val="tx1"/>
                          </a:solidFill>
                          <a:effectLst/>
                        </a:rPr>
                        <a:t>Rich information: reviews, photos, virtual tours</a:t>
                      </a:r>
                    </a:p>
                  </a:txBody>
                  <a:tcPr marL="114300" marR="76200" marT="76200" marB="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t"/>
                      <a:r>
                        <a:rPr lang="en-US" sz="1800" dirty="0">
                          <a:solidFill>
                            <a:schemeClr val="tx1"/>
                          </a:solidFill>
                          <a:effectLst/>
                        </a:rPr>
                        <a:t>Ability to fill excess capacity (seats, rooms, cars)</a:t>
                      </a:r>
                    </a:p>
                  </a:txBody>
                  <a:tcPr marL="114300" marR="76200" marT="76200" marB="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183442001"/>
                  </a:ext>
                </a:extLst>
              </a:tr>
              <a:tr h="614605">
                <a:tc>
                  <a:txBody>
                    <a:bodyPr/>
                    <a:lstStyle/>
                    <a:p>
                      <a:pPr algn="l" fontAlgn="t"/>
                      <a:r>
                        <a:rPr lang="en-US" sz="1800">
                          <a:solidFill>
                            <a:schemeClr val="tx1"/>
                          </a:solidFill>
                          <a:effectLst/>
                        </a:rPr>
                        <a:t>Convenience: plan, book, and pay online</a:t>
                      </a:r>
                    </a:p>
                  </a:txBody>
                  <a:tcPr marL="114300" marR="76200" marT="76200" marB="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t"/>
                      <a:r>
                        <a:rPr lang="en-US" sz="1800" dirty="0">
                          <a:solidFill>
                            <a:schemeClr val="tx1"/>
                          </a:solidFill>
                          <a:effectLst/>
                        </a:rPr>
                        <a:t>No need for physical offices or agents</a:t>
                      </a:r>
                    </a:p>
                  </a:txBody>
                  <a:tcPr marL="114300" marR="76200" marT="76200" marB="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850751265"/>
                  </a:ext>
                </a:extLst>
              </a:tr>
            </a:tbl>
          </a:graphicData>
        </a:graphic>
      </p:graphicFrame>
      <p:sp>
        <p:nvSpPr>
          <p:cNvPr id="7" name="Rectangle 1">
            <a:extLst>
              <a:ext uri="{FF2B5EF4-FFF2-40B4-BE49-F238E27FC236}">
                <a16:creationId xmlns:a16="http://schemas.microsoft.com/office/drawing/2014/main" id="{6C9E4115-CD38-432B-83B0-F4314E727668}"/>
              </a:ext>
            </a:extLst>
          </p:cNvPr>
          <p:cNvSpPr>
            <a:spLocks noChangeArrowheads="1"/>
          </p:cNvSpPr>
          <p:nvPr/>
        </p:nvSpPr>
        <p:spPr bwMode="auto">
          <a:xfrm>
            <a:off x="188913" y="266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ar-SY" altLang="ar-SY" sz="1800" b="0" i="0" u="none" strike="noStrike" cap="none" normalizeH="0" baseline="0">
                <a:ln>
                  <a:noFill/>
                </a:ln>
                <a:solidFill>
                  <a:schemeClr val="tx1"/>
                </a:solidFill>
                <a:effectLst/>
                <a:latin typeface="Arial" panose="020B0604020202020204" pitchFamily="34" charset="0"/>
              </a:rPr>
            </a:br>
            <a:endParaRPr kumimoji="0" lang="ar-SY" altLang="ar-SY"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350804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F6E23-754D-43F9-B288-A49ADB784D04}"/>
              </a:ext>
            </a:extLst>
          </p:cNvPr>
          <p:cNvSpPr>
            <a:spLocks noGrp="1"/>
          </p:cNvSpPr>
          <p:nvPr>
            <p:ph type="title"/>
          </p:nvPr>
        </p:nvSpPr>
        <p:spPr/>
        <p:txBody>
          <a:bodyPr/>
          <a:lstStyle/>
          <a:p>
            <a:r>
              <a:rPr lang="en-US" dirty="0"/>
              <a:t>Online Travel Services</a:t>
            </a:r>
            <a:endParaRPr lang="ar-SY" dirty="0"/>
          </a:p>
        </p:txBody>
      </p:sp>
      <p:sp>
        <p:nvSpPr>
          <p:cNvPr id="3" name="Content Placeholder 2">
            <a:extLst>
              <a:ext uri="{FF2B5EF4-FFF2-40B4-BE49-F238E27FC236}">
                <a16:creationId xmlns:a16="http://schemas.microsoft.com/office/drawing/2014/main" id="{E7EBA91D-3EEA-4D21-89A0-918E9A8DDB9A}"/>
              </a:ext>
            </a:extLst>
          </p:cNvPr>
          <p:cNvSpPr>
            <a:spLocks noGrp="1"/>
          </p:cNvSpPr>
          <p:nvPr>
            <p:ph idx="1"/>
          </p:nvPr>
        </p:nvSpPr>
        <p:spPr/>
        <p:txBody>
          <a:bodyPr>
            <a:normAutofit/>
          </a:bodyPr>
          <a:lstStyle/>
          <a:p>
            <a:pPr marL="0" indent="0">
              <a:buNone/>
            </a:pPr>
            <a:r>
              <a:rPr lang="en-US" b="1" dirty="0">
                <a:solidFill>
                  <a:srgbClr val="FF0000"/>
                </a:solidFill>
              </a:rPr>
              <a:t>The Online Travel Market</a:t>
            </a:r>
          </a:p>
          <a:p>
            <a:endParaRPr lang="en-US" dirty="0"/>
          </a:p>
          <a:p>
            <a:endParaRPr lang="en-US" dirty="0"/>
          </a:p>
          <a:p>
            <a:endParaRPr lang="en-US" dirty="0"/>
          </a:p>
          <a:p>
            <a:endParaRPr lang="en-US" dirty="0"/>
          </a:p>
          <a:p>
            <a:endParaRPr lang="en-US" dirty="0"/>
          </a:p>
          <a:p>
            <a:endParaRPr lang="en-US" dirty="0"/>
          </a:p>
          <a:p>
            <a:endParaRPr lang="en-US" dirty="0"/>
          </a:p>
          <a:p>
            <a:pPr marL="0" indent="0">
              <a:buNone/>
            </a:pPr>
            <a:endParaRPr lang="en-US" dirty="0"/>
          </a:p>
          <a:p>
            <a:pPr marL="0" indent="0">
              <a:buNone/>
            </a:pPr>
            <a:endParaRPr lang="en-US" dirty="0"/>
          </a:p>
          <a:p>
            <a:endParaRPr lang="en-US" dirty="0"/>
          </a:p>
        </p:txBody>
      </p:sp>
      <p:sp>
        <p:nvSpPr>
          <p:cNvPr id="7" name="Rectangle 1">
            <a:extLst>
              <a:ext uri="{FF2B5EF4-FFF2-40B4-BE49-F238E27FC236}">
                <a16:creationId xmlns:a16="http://schemas.microsoft.com/office/drawing/2014/main" id="{6C9E4115-CD38-432B-83B0-F4314E727668}"/>
              </a:ext>
            </a:extLst>
          </p:cNvPr>
          <p:cNvSpPr>
            <a:spLocks noChangeArrowheads="1"/>
          </p:cNvSpPr>
          <p:nvPr/>
        </p:nvSpPr>
        <p:spPr bwMode="auto">
          <a:xfrm>
            <a:off x="188913" y="266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ar-SY" altLang="ar-SY" sz="1800" b="0" i="0" u="none" strike="noStrike" cap="none" normalizeH="0" baseline="0">
                <a:ln>
                  <a:noFill/>
                </a:ln>
                <a:solidFill>
                  <a:schemeClr val="tx1"/>
                </a:solidFill>
                <a:effectLst/>
                <a:latin typeface="Arial" panose="020B0604020202020204" pitchFamily="34" charset="0"/>
              </a:rPr>
            </a:br>
            <a:endParaRPr kumimoji="0" lang="ar-SY" altLang="ar-SY" sz="1800" b="0" i="0" u="none" strike="noStrike" cap="none" normalizeH="0" baseline="0">
              <a:ln>
                <a:noFill/>
              </a:ln>
              <a:solidFill>
                <a:schemeClr val="tx1"/>
              </a:solidFill>
              <a:effectLst/>
              <a:latin typeface="Arial" panose="020B0604020202020204" pitchFamily="34" charset="0"/>
            </a:endParaRPr>
          </a:p>
        </p:txBody>
      </p:sp>
      <p:graphicFrame>
        <p:nvGraphicFramePr>
          <p:cNvPr id="4" name="Table 3">
            <a:extLst>
              <a:ext uri="{FF2B5EF4-FFF2-40B4-BE49-F238E27FC236}">
                <a16:creationId xmlns:a16="http://schemas.microsoft.com/office/drawing/2014/main" id="{7B744903-5D04-4873-9A1C-D18447CE9C35}"/>
              </a:ext>
            </a:extLst>
          </p:cNvPr>
          <p:cNvGraphicFramePr>
            <a:graphicFrameLocks noGrp="1"/>
          </p:cNvGraphicFramePr>
          <p:nvPr>
            <p:extLst>
              <p:ext uri="{D42A27DB-BD31-4B8C-83A1-F6EECF244321}">
                <p14:modId xmlns:p14="http://schemas.microsoft.com/office/powerpoint/2010/main" val="1848424434"/>
              </p:ext>
            </p:extLst>
          </p:nvPr>
        </p:nvGraphicFramePr>
        <p:xfrm>
          <a:off x="468527" y="2344335"/>
          <a:ext cx="11254941" cy="3721983"/>
        </p:xfrm>
        <a:graphic>
          <a:graphicData uri="http://schemas.openxmlformats.org/drawingml/2006/table">
            <a:tbl>
              <a:tblPr>
                <a:tableStyleId>{2D5ABB26-0587-4C30-8999-92F81FD0307C}</a:tableStyleId>
              </a:tblPr>
              <a:tblGrid>
                <a:gridCol w="3751647">
                  <a:extLst>
                    <a:ext uri="{9D8B030D-6E8A-4147-A177-3AD203B41FA5}">
                      <a16:colId xmlns:a16="http://schemas.microsoft.com/office/drawing/2014/main" val="2819899590"/>
                    </a:ext>
                  </a:extLst>
                </a:gridCol>
                <a:gridCol w="3751647">
                  <a:extLst>
                    <a:ext uri="{9D8B030D-6E8A-4147-A177-3AD203B41FA5}">
                      <a16:colId xmlns:a16="http://schemas.microsoft.com/office/drawing/2014/main" val="4094861817"/>
                    </a:ext>
                  </a:extLst>
                </a:gridCol>
                <a:gridCol w="3751647">
                  <a:extLst>
                    <a:ext uri="{9D8B030D-6E8A-4147-A177-3AD203B41FA5}">
                      <a16:colId xmlns:a16="http://schemas.microsoft.com/office/drawing/2014/main" val="951903584"/>
                    </a:ext>
                  </a:extLst>
                </a:gridCol>
              </a:tblGrid>
              <a:tr h="486332">
                <a:tc>
                  <a:txBody>
                    <a:bodyPr/>
                    <a:lstStyle/>
                    <a:p>
                      <a:pPr algn="ctr" fontAlgn="t"/>
                      <a:r>
                        <a:rPr lang="en-US" sz="2400" b="1" dirty="0">
                          <a:effectLst/>
                        </a:rPr>
                        <a:t>Sector</a:t>
                      </a:r>
                    </a:p>
                  </a:txBody>
                  <a:tcPr marL="114300" marR="76200" marT="76200" marB="66675"/>
                </a:tc>
                <a:tc>
                  <a:txBody>
                    <a:bodyPr/>
                    <a:lstStyle/>
                    <a:p>
                      <a:pPr algn="ctr" fontAlgn="t"/>
                      <a:r>
                        <a:rPr lang="en-US" sz="2400" b="1" dirty="0">
                          <a:effectLst/>
                        </a:rPr>
                        <a:t>Description</a:t>
                      </a:r>
                    </a:p>
                  </a:txBody>
                  <a:tcPr marL="114300" marR="76200" marT="76200" marB="66675"/>
                </a:tc>
                <a:tc>
                  <a:txBody>
                    <a:bodyPr/>
                    <a:lstStyle/>
                    <a:p>
                      <a:pPr algn="ctr" fontAlgn="t"/>
                      <a:r>
                        <a:rPr lang="en-US" sz="2400" b="1" dirty="0">
                          <a:effectLst/>
                        </a:rPr>
                        <a:t>Ease of Online Booking</a:t>
                      </a:r>
                    </a:p>
                  </a:txBody>
                  <a:tcPr marL="114300" marR="76200" marT="76200" marB="66675"/>
                </a:tc>
                <a:extLst>
                  <a:ext uri="{0D108BD9-81ED-4DB2-BD59-A6C34878D82A}">
                    <a16:rowId xmlns:a16="http://schemas.microsoft.com/office/drawing/2014/main" val="3422886437"/>
                  </a:ext>
                </a:extLst>
              </a:tr>
              <a:tr h="806113">
                <a:tc>
                  <a:txBody>
                    <a:bodyPr/>
                    <a:lstStyle/>
                    <a:p>
                      <a:pPr algn="ctr" fontAlgn="t"/>
                      <a:r>
                        <a:rPr lang="en-US" dirty="0">
                          <a:effectLst/>
                        </a:rPr>
                        <a:t>✈️ Airline Tickets</a:t>
                      </a:r>
                    </a:p>
                  </a:txBody>
                  <a:tcPr marL="114300" marR="76200" marT="76200" marB="66675"/>
                </a:tc>
                <a:tc>
                  <a:txBody>
                    <a:bodyPr/>
                    <a:lstStyle/>
                    <a:p>
                      <a:pPr algn="ctr" fontAlgn="t"/>
                      <a:r>
                        <a:rPr lang="en-US" dirty="0">
                          <a:effectLst/>
                        </a:rPr>
                        <a:t>High revenue; standardized and easy to describe and book</a:t>
                      </a:r>
                    </a:p>
                  </a:txBody>
                  <a:tcPr marL="114300" marR="76200" marT="76200" marB="66675"/>
                </a:tc>
                <a:tc>
                  <a:txBody>
                    <a:bodyPr/>
                    <a:lstStyle/>
                    <a:p>
                      <a:pPr algn="ctr" fontAlgn="t"/>
                      <a:r>
                        <a:rPr lang="ar-SY">
                          <a:effectLst/>
                        </a:rPr>
                        <a:t>✅ </a:t>
                      </a:r>
                      <a:r>
                        <a:rPr lang="en-US">
                          <a:effectLst/>
                        </a:rPr>
                        <a:t>Very Easy</a:t>
                      </a:r>
                    </a:p>
                  </a:txBody>
                  <a:tcPr marL="114300" marR="76200" marT="76200" marB="66675"/>
                </a:tc>
                <a:extLst>
                  <a:ext uri="{0D108BD9-81ED-4DB2-BD59-A6C34878D82A}">
                    <a16:rowId xmlns:a16="http://schemas.microsoft.com/office/drawing/2014/main" val="2153530906"/>
                  </a:ext>
                </a:extLst>
              </a:tr>
              <a:tr h="806113">
                <a:tc>
                  <a:txBody>
                    <a:bodyPr/>
                    <a:lstStyle/>
                    <a:p>
                      <a:pPr algn="ctr" fontAlgn="t"/>
                      <a:r>
                        <a:rPr lang="ar-SY" dirty="0">
                          <a:effectLst/>
                        </a:rPr>
                        <a:t>🚗 </a:t>
                      </a:r>
                      <a:r>
                        <a:rPr lang="en-US" dirty="0">
                          <a:effectLst/>
                        </a:rPr>
                        <a:t>Car Rentals</a:t>
                      </a:r>
                    </a:p>
                  </a:txBody>
                  <a:tcPr marL="114300" marR="76200" marT="76200" marB="66675"/>
                </a:tc>
                <a:tc>
                  <a:txBody>
                    <a:bodyPr/>
                    <a:lstStyle/>
                    <a:p>
                      <a:pPr algn="ctr" fontAlgn="t"/>
                      <a:r>
                        <a:rPr lang="en-US" dirty="0">
                          <a:effectLst/>
                        </a:rPr>
                        <a:t>Simple process; users expect consistent results</a:t>
                      </a:r>
                    </a:p>
                  </a:txBody>
                  <a:tcPr marL="114300" marR="76200" marT="76200" marB="66675"/>
                </a:tc>
                <a:tc>
                  <a:txBody>
                    <a:bodyPr/>
                    <a:lstStyle/>
                    <a:p>
                      <a:pPr algn="ctr" fontAlgn="t"/>
                      <a:r>
                        <a:rPr lang="ar-SY" dirty="0">
                          <a:effectLst/>
                        </a:rPr>
                        <a:t>✅ </a:t>
                      </a:r>
                      <a:r>
                        <a:rPr lang="en-US" dirty="0">
                          <a:effectLst/>
                        </a:rPr>
                        <a:t>Very Easy</a:t>
                      </a:r>
                    </a:p>
                  </a:txBody>
                  <a:tcPr marL="114300" marR="76200" marT="76200" marB="66675"/>
                </a:tc>
                <a:extLst>
                  <a:ext uri="{0D108BD9-81ED-4DB2-BD59-A6C34878D82A}">
                    <a16:rowId xmlns:a16="http://schemas.microsoft.com/office/drawing/2014/main" val="2942582031"/>
                  </a:ext>
                </a:extLst>
              </a:tr>
              <a:tr h="806113">
                <a:tc>
                  <a:txBody>
                    <a:bodyPr/>
                    <a:lstStyle/>
                    <a:p>
                      <a:pPr algn="ctr" fontAlgn="t"/>
                      <a:r>
                        <a:rPr lang="ar-SY">
                          <a:effectLst/>
                        </a:rPr>
                        <a:t>🏨 </a:t>
                      </a:r>
                      <a:r>
                        <a:rPr lang="en-US">
                          <a:effectLst/>
                        </a:rPr>
                        <a:t>Hotel Reservations</a:t>
                      </a:r>
                    </a:p>
                  </a:txBody>
                  <a:tcPr marL="114300" marR="76200" marT="76200" marB="66675"/>
                </a:tc>
                <a:tc>
                  <a:txBody>
                    <a:bodyPr/>
                    <a:lstStyle/>
                    <a:p>
                      <a:pPr algn="ctr" fontAlgn="t"/>
                      <a:r>
                        <a:rPr lang="en-US" dirty="0">
                          <a:effectLst/>
                        </a:rPr>
                        <a:t>More complex; branding and visuals help users feel confident in choices</a:t>
                      </a:r>
                    </a:p>
                  </a:txBody>
                  <a:tcPr marL="114300" marR="76200" marT="76200" marB="66675"/>
                </a:tc>
                <a:tc>
                  <a:txBody>
                    <a:bodyPr/>
                    <a:lstStyle/>
                    <a:p>
                      <a:pPr algn="ctr" fontAlgn="t"/>
                      <a:r>
                        <a:rPr lang="en-US" dirty="0">
                          <a:effectLst/>
                        </a:rPr>
                        <a:t>⚠️ Moderate</a:t>
                      </a:r>
                    </a:p>
                  </a:txBody>
                  <a:tcPr marL="114300" marR="76200" marT="76200" marB="66675"/>
                </a:tc>
                <a:extLst>
                  <a:ext uri="{0D108BD9-81ED-4DB2-BD59-A6C34878D82A}">
                    <a16:rowId xmlns:a16="http://schemas.microsoft.com/office/drawing/2014/main" val="2460422663"/>
                  </a:ext>
                </a:extLst>
              </a:tr>
              <a:tr h="795009">
                <a:tc>
                  <a:txBody>
                    <a:bodyPr/>
                    <a:lstStyle/>
                    <a:p>
                      <a:pPr algn="ctr" fontAlgn="t"/>
                      <a:r>
                        <a:rPr lang="ar-SY" dirty="0">
                          <a:effectLst/>
                        </a:rPr>
                        <a:t>🧳 </a:t>
                      </a:r>
                      <a:r>
                        <a:rPr lang="en-US" dirty="0">
                          <a:effectLst/>
                        </a:rPr>
                        <a:t>Travel Packages</a:t>
                      </a:r>
                    </a:p>
                  </a:txBody>
                  <a:tcPr marL="114300" marR="76200" marT="76200" marB="57150"/>
                </a:tc>
                <a:tc>
                  <a:txBody>
                    <a:bodyPr/>
                    <a:lstStyle/>
                    <a:p>
                      <a:pPr algn="ctr" fontAlgn="t"/>
                      <a:r>
                        <a:rPr lang="en-US">
                          <a:effectLst/>
                        </a:rPr>
                        <a:t>Least common online purchase; often complex and customized</a:t>
                      </a:r>
                    </a:p>
                  </a:txBody>
                  <a:tcPr marL="114300" marR="76200" marT="76200" marB="57150"/>
                </a:tc>
                <a:tc>
                  <a:txBody>
                    <a:bodyPr/>
                    <a:lstStyle/>
                    <a:p>
                      <a:pPr algn="ctr" fontAlgn="t"/>
                      <a:r>
                        <a:rPr lang="ar-SY" dirty="0">
                          <a:effectLst/>
                        </a:rPr>
                        <a:t>❌ </a:t>
                      </a:r>
                      <a:r>
                        <a:rPr lang="en-US" dirty="0">
                          <a:effectLst/>
                        </a:rPr>
                        <a:t>Less Common</a:t>
                      </a:r>
                    </a:p>
                  </a:txBody>
                  <a:tcPr marL="114300" marR="76200" marT="76200" marB="57150"/>
                </a:tc>
                <a:extLst>
                  <a:ext uri="{0D108BD9-81ED-4DB2-BD59-A6C34878D82A}">
                    <a16:rowId xmlns:a16="http://schemas.microsoft.com/office/drawing/2014/main" val="3370911008"/>
                  </a:ext>
                </a:extLst>
              </a:tr>
            </a:tbl>
          </a:graphicData>
        </a:graphic>
      </p:graphicFrame>
      <p:sp>
        <p:nvSpPr>
          <p:cNvPr id="8" name="Rectangle 2">
            <a:extLst>
              <a:ext uri="{FF2B5EF4-FFF2-40B4-BE49-F238E27FC236}">
                <a16:creationId xmlns:a16="http://schemas.microsoft.com/office/drawing/2014/main" id="{DCD11C21-830B-4D00-B1B8-6E5402EE35DC}"/>
              </a:ext>
            </a:extLst>
          </p:cNvPr>
          <p:cNvSpPr>
            <a:spLocks noChangeArrowheads="1"/>
          </p:cNvSpPr>
          <p:nvPr/>
        </p:nvSpPr>
        <p:spPr bwMode="auto">
          <a:xfrm>
            <a:off x="766029" y="2489771"/>
            <a:ext cx="11614883"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ar-SY" altLang="ar-SY" sz="1100" b="0" i="0" u="none" strike="noStrike" cap="none" normalizeH="0" baseline="0">
                <a:ln>
                  <a:noFill/>
                </a:ln>
                <a:solidFill>
                  <a:schemeClr val="tx1"/>
                </a:solidFill>
                <a:effectLst/>
              </a:rPr>
            </a:br>
            <a:endParaRPr kumimoji="0" lang="ar-SY" altLang="ar-SY"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387199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DD05B64D-6B74-4498-964B-FE4881036B76}"/>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64AAA8EA-1FC7-4C6B-A7C4-29213EA6E793}"/>
              </a:ext>
            </a:extLst>
          </p:cNvPr>
          <p:cNvSpPr/>
          <p:nvPr/>
        </p:nvSpPr>
        <p:spPr>
          <a:xfrm>
            <a:off x="355599" y="1524000"/>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0970" tIns="140970" rIns="140970" bIns="140970" numCol="1" spcCol="1270" anchor="t" anchorCtr="0">
            <a:noAutofit/>
          </a:bodyPr>
          <a:lstStyle/>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r>
              <a:rPr lang="en-US" sz="3200" b="1" kern="1200" dirty="0"/>
              <a:t>Chapter 9:</a:t>
            </a:r>
          </a:p>
          <a:p>
            <a:pPr marL="0" lvl="0" indent="0" algn="l" defTabSz="1644650" rtl="0">
              <a:lnSpc>
                <a:spcPct val="90000"/>
              </a:lnSpc>
              <a:spcBef>
                <a:spcPct val="0"/>
              </a:spcBef>
              <a:spcAft>
                <a:spcPct val="35000"/>
              </a:spcAft>
              <a:buNone/>
            </a:pPr>
            <a:r>
              <a:rPr lang="en-US" sz="3200" b="1" kern="1200" dirty="0"/>
              <a:t>Online Retail and Services</a:t>
            </a:r>
            <a:endParaRPr lang="ar-SY" sz="3200" b="1" kern="1200" dirty="0"/>
          </a:p>
          <a:p>
            <a:pPr marL="0" lvl="0" indent="0" algn="l" defTabSz="1644650" rtl="0">
              <a:lnSpc>
                <a:spcPct val="90000"/>
              </a:lnSpc>
              <a:spcBef>
                <a:spcPct val="0"/>
              </a:spcBef>
              <a:spcAft>
                <a:spcPct val="35000"/>
              </a:spcAft>
              <a:buNone/>
            </a:pPr>
            <a:endParaRPr lang="en-US" sz="3200" b="1" kern="1200" dirty="0"/>
          </a:p>
        </p:txBody>
      </p:sp>
      <p:sp>
        <p:nvSpPr>
          <p:cNvPr id="6" name="Freeform: Shape 5">
            <a:extLst>
              <a:ext uri="{FF2B5EF4-FFF2-40B4-BE49-F238E27FC236}">
                <a16:creationId xmlns:a16="http://schemas.microsoft.com/office/drawing/2014/main" id="{3D2CC0C0-CB06-4C0B-96C6-4109F7A8A2C4}"/>
              </a:ext>
            </a:extLst>
          </p:cNvPr>
          <p:cNvSpPr/>
          <p:nvPr/>
        </p:nvSpPr>
        <p:spPr>
          <a:xfrm>
            <a:off x="2822794" y="1555206"/>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Analyzing the Viability of Online Firms</a:t>
            </a:r>
          </a:p>
        </p:txBody>
      </p:sp>
      <p:sp>
        <p:nvSpPr>
          <p:cNvPr id="8" name="Freeform: Shape 7">
            <a:extLst>
              <a:ext uri="{FF2B5EF4-FFF2-40B4-BE49-F238E27FC236}">
                <a16:creationId xmlns:a16="http://schemas.microsoft.com/office/drawing/2014/main" id="{3ADB300C-8140-423B-852C-DA5B8205F3A5}"/>
              </a:ext>
            </a:extLst>
          </p:cNvPr>
          <p:cNvSpPr/>
          <p:nvPr/>
        </p:nvSpPr>
        <p:spPr>
          <a:xfrm>
            <a:off x="7412926" y="1555206"/>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Strategic Analysis</a:t>
            </a:r>
            <a:endParaRPr lang="en-US" sz="1600" kern="1200" dirty="0"/>
          </a:p>
        </p:txBody>
      </p:sp>
      <p:sp>
        <p:nvSpPr>
          <p:cNvPr id="9" name="Straight Connector 8">
            <a:extLst>
              <a:ext uri="{FF2B5EF4-FFF2-40B4-BE49-F238E27FC236}">
                <a16:creationId xmlns:a16="http://schemas.microsoft.com/office/drawing/2014/main" id="{AE432F9F-0604-4A8A-BD97-684BE37CA7DB}"/>
              </a:ext>
            </a:extLst>
          </p:cNvPr>
          <p:cNvSpPr/>
          <p:nvPr/>
        </p:nvSpPr>
        <p:spPr>
          <a:xfrm>
            <a:off x="7240796" y="186726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ED8DA337-F79A-42B0-8B96-5CF5B6EEF17B}"/>
              </a:ext>
            </a:extLst>
          </p:cNvPr>
          <p:cNvSpPr/>
          <p:nvPr/>
        </p:nvSpPr>
        <p:spPr>
          <a:xfrm>
            <a:off x="7412926" y="1894977"/>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Financial Analysis</a:t>
            </a:r>
          </a:p>
        </p:txBody>
      </p:sp>
      <p:sp>
        <p:nvSpPr>
          <p:cNvPr id="11" name="Straight Connector 10">
            <a:extLst>
              <a:ext uri="{FF2B5EF4-FFF2-40B4-BE49-F238E27FC236}">
                <a16:creationId xmlns:a16="http://schemas.microsoft.com/office/drawing/2014/main" id="{37504BCA-6C3A-4B36-99B6-5E70E03754C2}"/>
              </a:ext>
            </a:extLst>
          </p:cNvPr>
          <p:cNvSpPr/>
          <p:nvPr/>
        </p:nvSpPr>
        <p:spPr>
          <a:xfrm>
            <a:off x="2650664" y="217932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8ACB7936-6F02-46F2-AB3F-73BB7C8F6717}"/>
              </a:ext>
            </a:extLst>
          </p:cNvPr>
          <p:cNvSpPr/>
          <p:nvPr/>
        </p:nvSpPr>
        <p:spPr>
          <a:xfrm>
            <a:off x="2822794" y="2210384"/>
            <a:ext cx="4418001" cy="31105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The Retail Sector</a:t>
            </a:r>
          </a:p>
        </p:txBody>
      </p:sp>
      <p:sp>
        <p:nvSpPr>
          <p:cNvPr id="13" name="Freeform: Shape 12">
            <a:extLst>
              <a:ext uri="{FF2B5EF4-FFF2-40B4-BE49-F238E27FC236}">
                <a16:creationId xmlns:a16="http://schemas.microsoft.com/office/drawing/2014/main" id="{09180D69-F76A-4D7A-A07D-7A4EA7064BAF}"/>
              </a:ext>
            </a:extLst>
          </p:cNvPr>
          <p:cNvSpPr/>
          <p:nvPr/>
        </p:nvSpPr>
        <p:spPr>
          <a:xfrm>
            <a:off x="7412926" y="2261336"/>
            <a:ext cx="4418001" cy="260560"/>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Retailing</a:t>
            </a:r>
            <a:endParaRPr lang="en-US" sz="1600" kern="1200" dirty="0"/>
          </a:p>
        </p:txBody>
      </p:sp>
      <p:sp>
        <p:nvSpPr>
          <p:cNvPr id="14" name="Straight Connector 13">
            <a:extLst>
              <a:ext uri="{FF2B5EF4-FFF2-40B4-BE49-F238E27FC236}">
                <a16:creationId xmlns:a16="http://schemas.microsoft.com/office/drawing/2014/main" id="{001CFCA6-F4B5-4853-9A88-269E7602F71F}"/>
              </a:ext>
            </a:extLst>
          </p:cNvPr>
          <p:cNvSpPr/>
          <p:nvPr/>
        </p:nvSpPr>
        <p:spPr>
          <a:xfrm>
            <a:off x="2650664" y="259105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5" name="Freeform: Shape 14">
            <a:extLst>
              <a:ext uri="{FF2B5EF4-FFF2-40B4-BE49-F238E27FC236}">
                <a16:creationId xmlns:a16="http://schemas.microsoft.com/office/drawing/2014/main" id="{1F219DB7-DCEC-4DC1-9B89-B862A3E0FD97}"/>
              </a:ext>
            </a:extLst>
          </p:cNvPr>
          <p:cNvSpPr/>
          <p:nvPr/>
        </p:nvSpPr>
        <p:spPr>
          <a:xfrm>
            <a:off x="2822794" y="2603750"/>
            <a:ext cx="4418001" cy="987837"/>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E-commerce in Action: Online Retail Business Models</a:t>
            </a:r>
          </a:p>
        </p:txBody>
      </p:sp>
      <p:sp>
        <p:nvSpPr>
          <p:cNvPr id="16" name="Freeform: Shape 15">
            <a:extLst>
              <a:ext uri="{FF2B5EF4-FFF2-40B4-BE49-F238E27FC236}">
                <a16:creationId xmlns:a16="http://schemas.microsoft.com/office/drawing/2014/main" id="{74A5F675-9834-4CCC-BE81-6415CBCB0645}"/>
              </a:ext>
            </a:extLst>
          </p:cNvPr>
          <p:cNvSpPr/>
          <p:nvPr/>
        </p:nvSpPr>
        <p:spPr>
          <a:xfrm>
            <a:off x="7412926" y="2623405"/>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Virtual Merchants</a:t>
            </a:r>
          </a:p>
        </p:txBody>
      </p:sp>
      <p:sp>
        <p:nvSpPr>
          <p:cNvPr id="17" name="Straight Connector 16">
            <a:extLst>
              <a:ext uri="{FF2B5EF4-FFF2-40B4-BE49-F238E27FC236}">
                <a16:creationId xmlns:a16="http://schemas.microsoft.com/office/drawing/2014/main" id="{A68F6F73-38AD-45A2-9B31-6146A6AC88F6}"/>
              </a:ext>
            </a:extLst>
          </p:cNvPr>
          <p:cNvSpPr/>
          <p:nvPr/>
        </p:nvSpPr>
        <p:spPr>
          <a:xfrm>
            <a:off x="7240796" y="286198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1CB68283-9C9E-4F85-A8FA-047E18905310}"/>
              </a:ext>
            </a:extLst>
          </p:cNvPr>
          <p:cNvSpPr/>
          <p:nvPr/>
        </p:nvSpPr>
        <p:spPr>
          <a:xfrm>
            <a:off x="7412926" y="2861986"/>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Amazon</a:t>
            </a:r>
          </a:p>
        </p:txBody>
      </p:sp>
      <p:sp>
        <p:nvSpPr>
          <p:cNvPr id="19" name="Straight Connector 18">
            <a:extLst>
              <a:ext uri="{FF2B5EF4-FFF2-40B4-BE49-F238E27FC236}">
                <a16:creationId xmlns:a16="http://schemas.microsoft.com/office/drawing/2014/main" id="{DF570F62-7310-4794-A112-4636F2C5A370}"/>
              </a:ext>
            </a:extLst>
          </p:cNvPr>
          <p:cNvSpPr/>
          <p:nvPr/>
        </p:nvSpPr>
        <p:spPr>
          <a:xfrm>
            <a:off x="7240796" y="310374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04914A6F-B23E-474F-8AFC-26846E93C1C7}"/>
              </a:ext>
            </a:extLst>
          </p:cNvPr>
          <p:cNvSpPr/>
          <p:nvPr/>
        </p:nvSpPr>
        <p:spPr>
          <a:xfrm>
            <a:off x="7412926" y="3103742"/>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Omnichannel Merchants:</a:t>
            </a:r>
          </a:p>
        </p:txBody>
      </p:sp>
      <p:sp>
        <p:nvSpPr>
          <p:cNvPr id="21" name="Straight Connector 20">
            <a:extLst>
              <a:ext uri="{FF2B5EF4-FFF2-40B4-BE49-F238E27FC236}">
                <a16:creationId xmlns:a16="http://schemas.microsoft.com/office/drawing/2014/main" id="{964C1559-82FB-4038-B9E6-EAD233FC3F5E}"/>
              </a:ext>
            </a:extLst>
          </p:cNvPr>
          <p:cNvSpPr/>
          <p:nvPr/>
        </p:nvSpPr>
        <p:spPr>
          <a:xfrm>
            <a:off x="7240796" y="334549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2" name="Freeform: Shape 21">
            <a:extLst>
              <a:ext uri="{FF2B5EF4-FFF2-40B4-BE49-F238E27FC236}">
                <a16:creationId xmlns:a16="http://schemas.microsoft.com/office/drawing/2014/main" id="{2AA7A6C0-66FE-4833-A2F5-FF6F66D4400E}"/>
              </a:ext>
            </a:extLst>
          </p:cNvPr>
          <p:cNvSpPr/>
          <p:nvPr/>
        </p:nvSpPr>
        <p:spPr>
          <a:xfrm>
            <a:off x="7412926" y="3345498"/>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Manufacturer-Direct</a:t>
            </a:r>
          </a:p>
        </p:txBody>
      </p:sp>
      <p:sp>
        <p:nvSpPr>
          <p:cNvPr id="23" name="Straight Connector 22">
            <a:extLst>
              <a:ext uri="{FF2B5EF4-FFF2-40B4-BE49-F238E27FC236}">
                <a16:creationId xmlns:a16="http://schemas.microsoft.com/office/drawing/2014/main" id="{1040DAEB-266D-47DA-A074-7E2D51EF3FCE}"/>
              </a:ext>
            </a:extLst>
          </p:cNvPr>
          <p:cNvSpPr/>
          <p:nvPr/>
        </p:nvSpPr>
        <p:spPr>
          <a:xfrm>
            <a:off x="2650664" y="359158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51CA7E81-29A5-4E8B-93A7-3E172C259253}"/>
              </a:ext>
            </a:extLst>
          </p:cNvPr>
          <p:cNvSpPr/>
          <p:nvPr/>
        </p:nvSpPr>
        <p:spPr>
          <a:xfrm>
            <a:off x="2822794" y="3622794"/>
            <a:ext cx="4418001" cy="1323475"/>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Financial Services</a:t>
            </a:r>
          </a:p>
        </p:txBody>
      </p:sp>
      <p:sp>
        <p:nvSpPr>
          <p:cNvPr id="25" name="Freeform: Shape 24">
            <a:extLst>
              <a:ext uri="{FF2B5EF4-FFF2-40B4-BE49-F238E27FC236}">
                <a16:creationId xmlns:a16="http://schemas.microsoft.com/office/drawing/2014/main" id="{E2847E1C-7BE3-4996-97CA-7CC4CBFA04B7}"/>
              </a:ext>
            </a:extLst>
          </p:cNvPr>
          <p:cNvSpPr/>
          <p:nvPr/>
        </p:nvSpPr>
        <p:spPr>
          <a:xfrm>
            <a:off x="7412926" y="3599410"/>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Fintech</a:t>
            </a:r>
          </a:p>
        </p:txBody>
      </p:sp>
      <p:sp>
        <p:nvSpPr>
          <p:cNvPr id="26" name="Straight Connector 25">
            <a:extLst>
              <a:ext uri="{FF2B5EF4-FFF2-40B4-BE49-F238E27FC236}">
                <a16:creationId xmlns:a16="http://schemas.microsoft.com/office/drawing/2014/main" id="{A2E20C1F-02B7-4E14-A66D-BFA8E729B069}"/>
              </a:ext>
            </a:extLst>
          </p:cNvPr>
          <p:cNvSpPr/>
          <p:nvPr/>
        </p:nvSpPr>
        <p:spPr>
          <a:xfrm>
            <a:off x="7240796" y="381762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8E04F631-3FCB-4F11-A6DD-727277327F1C}"/>
              </a:ext>
            </a:extLst>
          </p:cNvPr>
          <p:cNvSpPr/>
          <p:nvPr/>
        </p:nvSpPr>
        <p:spPr>
          <a:xfrm>
            <a:off x="7412926" y="3817629"/>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Banking</a:t>
            </a:r>
          </a:p>
        </p:txBody>
      </p:sp>
      <p:sp>
        <p:nvSpPr>
          <p:cNvPr id="28" name="Straight Connector 27">
            <a:extLst>
              <a:ext uri="{FF2B5EF4-FFF2-40B4-BE49-F238E27FC236}">
                <a16:creationId xmlns:a16="http://schemas.microsoft.com/office/drawing/2014/main" id="{CC84A43E-49E3-41AA-907F-B50E1DCDCAA6}"/>
              </a:ext>
            </a:extLst>
          </p:cNvPr>
          <p:cNvSpPr/>
          <p:nvPr/>
        </p:nvSpPr>
        <p:spPr>
          <a:xfrm>
            <a:off x="7240796" y="402632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82125FA0-D129-45B3-8FDC-63FB870F25E2}"/>
              </a:ext>
            </a:extLst>
          </p:cNvPr>
          <p:cNvSpPr/>
          <p:nvPr/>
        </p:nvSpPr>
        <p:spPr>
          <a:xfrm>
            <a:off x="7412926" y="4026322"/>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Brokerage</a:t>
            </a:r>
          </a:p>
        </p:txBody>
      </p:sp>
      <p:sp>
        <p:nvSpPr>
          <p:cNvPr id="30" name="Straight Connector 29">
            <a:extLst>
              <a:ext uri="{FF2B5EF4-FFF2-40B4-BE49-F238E27FC236}">
                <a16:creationId xmlns:a16="http://schemas.microsoft.com/office/drawing/2014/main" id="{2801287D-BF47-4B93-89B3-E01692C821C4}"/>
              </a:ext>
            </a:extLst>
          </p:cNvPr>
          <p:cNvSpPr/>
          <p:nvPr/>
        </p:nvSpPr>
        <p:spPr>
          <a:xfrm>
            <a:off x="7240796" y="426359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AB2F094C-A8F0-47B6-A786-E8DBFEB7FDAF}"/>
              </a:ext>
            </a:extLst>
          </p:cNvPr>
          <p:cNvSpPr/>
          <p:nvPr/>
        </p:nvSpPr>
        <p:spPr>
          <a:xfrm>
            <a:off x="7412926" y="4263591"/>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Mortgage and Lending Service</a:t>
            </a:r>
          </a:p>
        </p:txBody>
      </p:sp>
      <p:sp>
        <p:nvSpPr>
          <p:cNvPr id="32" name="Straight Connector 31">
            <a:extLst>
              <a:ext uri="{FF2B5EF4-FFF2-40B4-BE49-F238E27FC236}">
                <a16:creationId xmlns:a16="http://schemas.microsoft.com/office/drawing/2014/main" id="{602803FE-D13E-47DC-9D72-C1738955332F}"/>
              </a:ext>
            </a:extLst>
          </p:cNvPr>
          <p:cNvSpPr/>
          <p:nvPr/>
        </p:nvSpPr>
        <p:spPr>
          <a:xfrm>
            <a:off x="7240796" y="449133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6FA57CF5-D745-4DCD-B6D1-420DB40E7F08}"/>
              </a:ext>
            </a:extLst>
          </p:cNvPr>
          <p:cNvSpPr/>
          <p:nvPr/>
        </p:nvSpPr>
        <p:spPr>
          <a:xfrm>
            <a:off x="7412926" y="4491335"/>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Insurance Services</a:t>
            </a:r>
            <a:endParaRPr lang="en-US" sz="1600" kern="1200" dirty="0"/>
          </a:p>
        </p:txBody>
      </p:sp>
      <p:sp>
        <p:nvSpPr>
          <p:cNvPr id="34" name="Straight Connector 33">
            <a:extLst>
              <a:ext uri="{FF2B5EF4-FFF2-40B4-BE49-F238E27FC236}">
                <a16:creationId xmlns:a16="http://schemas.microsoft.com/office/drawing/2014/main" id="{F9E28467-AF60-463B-BA5D-B62D9645AC2C}"/>
              </a:ext>
            </a:extLst>
          </p:cNvPr>
          <p:cNvSpPr/>
          <p:nvPr/>
        </p:nvSpPr>
        <p:spPr>
          <a:xfrm>
            <a:off x="7240796" y="47286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A45869C6-7AF6-4805-8721-56C73EB326F5}"/>
              </a:ext>
            </a:extLst>
          </p:cNvPr>
          <p:cNvSpPr/>
          <p:nvPr/>
        </p:nvSpPr>
        <p:spPr>
          <a:xfrm>
            <a:off x="7412926" y="4728604"/>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Real Estate Services</a:t>
            </a:r>
          </a:p>
        </p:txBody>
      </p:sp>
      <p:sp>
        <p:nvSpPr>
          <p:cNvPr id="36" name="Straight Connector 35">
            <a:extLst>
              <a:ext uri="{FF2B5EF4-FFF2-40B4-BE49-F238E27FC236}">
                <a16:creationId xmlns:a16="http://schemas.microsoft.com/office/drawing/2014/main" id="{CC282EEC-231C-499F-92DB-41AB0463788B}"/>
              </a:ext>
            </a:extLst>
          </p:cNvPr>
          <p:cNvSpPr/>
          <p:nvPr/>
        </p:nvSpPr>
        <p:spPr>
          <a:xfrm>
            <a:off x="2650664" y="497081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7AA2FC66-276F-4D1F-9BE6-B49E2B166744}"/>
              </a:ext>
            </a:extLst>
          </p:cNvPr>
          <p:cNvSpPr/>
          <p:nvPr/>
        </p:nvSpPr>
        <p:spPr>
          <a:xfrm>
            <a:off x="2822794" y="5012374"/>
            <a:ext cx="4418001" cy="505268"/>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Travel Services</a:t>
            </a:r>
          </a:p>
        </p:txBody>
      </p:sp>
      <p:sp>
        <p:nvSpPr>
          <p:cNvPr id="38" name="Freeform: Shape 37">
            <a:extLst>
              <a:ext uri="{FF2B5EF4-FFF2-40B4-BE49-F238E27FC236}">
                <a16:creationId xmlns:a16="http://schemas.microsoft.com/office/drawing/2014/main" id="{5067B91D-9803-489F-9C04-BB0C182DDC5A}"/>
              </a:ext>
            </a:extLst>
          </p:cNvPr>
          <p:cNvSpPr/>
          <p:nvPr/>
        </p:nvSpPr>
        <p:spPr>
          <a:xfrm>
            <a:off x="7412926" y="4950064"/>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Why Are Online Travel Services So Popular?</a:t>
            </a:r>
          </a:p>
        </p:txBody>
      </p:sp>
      <p:sp>
        <p:nvSpPr>
          <p:cNvPr id="39" name="Straight Connector 38">
            <a:extLst>
              <a:ext uri="{FF2B5EF4-FFF2-40B4-BE49-F238E27FC236}">
                <a16:creationId xmlns:a16="http://schemas.microsoft.com/office/drawing/2014/main" id="{BDCF3079-074F-47B2-9B29-BC96B809D488}"/>
              </a:ext>
            </a:extLst>
          </p:cNvPr>
          <p:cNvSpPr/>
          <p:nvPr/>
        </p:nvSpPr>
        <p:spPr>
          <a:xfrm>
            <a:off x="7240796" y="526212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Shape 39">
            <a:extLst>
              <a:ext uri="{FF2B5EF4-FFF2-40B4-BE49-F238E27FC236}">
                <a16:creationId xmlns:a16="http://schemas.microsoft.com/office/drawing/2014/main" id="{CA1FD7A7-C621-41AC-88BC-EC465F01E7C6}"/>
              </a:ext>
            </a:extLst>
          </p:cNvPr>
          <p:cNvSpPr/>
          <p:nvPr/>
        </p:nvSpPr>
        <p:spPr>
          <a:xfrm>
            <a:off x="7412926" y="5262125"/>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The Online Travel Market</a:t>
            </a:r>
          </a:p>
        </p:txBody>
      </p:sp>
      <p:sp>
        <p:nvSpPr>
          <p:cNvPr id="41" name="Straight Connector 40">
            <a:extLst>
              <a:ext uri="{FF2B5EF4-FFF2-40B4-BE49-F238E27FC236}">
                <a16:creationId xmlns:a16="http://schemas.microsoft.com/office/drawing/2014/main" id="{CB5E8844-8587-4C62-9832-7B4EC1260015}"/>
              </a:ext>
            </a:extLst>
          </p:cNvPr>
          <p:cNvSpPr/>
          <p:nvPr/>
        </p:nvSpPr>
        <p:spPr>
          <a:xfrm>
            <a:off x="2650664" y="553724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2" name="Freeform: Shape 41">
            <a:extLst>
              <a:ext uri="{FF2B5EF4-FFF2-40B4-BE49-F238E27FC236}">
                <a16:creationId xmlns:a16="http://schemas.microsoft.com/office/drawing/2014/main" id="{B0B74D40-75F7-43E7-9F75-2338FDA0CDE5}"/>
              </a:ext>
            </a:extLst>
          </p:cNvPr>
          <p:cNvSpPr/>
          <p:nvPr/>
        </p:nvSpPr>
        <p:spPr>
          <a:xfrm>
            <a:off x="2822794" y="5573818"/>
            <a:ext cx="4418001" cy="377455"/>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Job Recruitment and Career Services</a:t>
            </a:r>
          </a:p>
        </p:txBody>
      </p:sp>
      <p:sp>
        <p:nvSpPr>
          <p:cNvPr id="43" name="Straight Connector 42">
            <a:extLst>
              <a:ext uri="{FF2B5EF4-FFF2-40B4-BE49-F238E27FC236}">
                <a16:creationId xmlns:a16="http://schemas.microsoft.com/office/drawing/2014/main" id="{E883796A-E94F-4137-BB39-06A253A47E6E}"/>
              </a:ext>
            </a:extLst>
          </p:cNvPr>
          <p:cNvSpPr/>
          <p:nvPr/>
        </p:nvSpPr>
        <p:spPr>
          <a:xfrm>
            <a:off x="2650664" y="595127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4" name="Freeform: Shape 43">
            <a:extLst>
              <a:ext uri="{FF2B5EF4-FFF2-40B4-BE49-F238E27FC236}">
                <a16:creationId xmlns:a16="http://schemas.microsoft.com/office/drawing/2014/main" id="{CC69FDEE-2AE8-4751-A5F4-6072356CC1E6}"/>
              </a:ext>
            </a:extLst>
          </p:cNvPr>
          <p:cNvSpPr/>
          <p:nvPr/>
        </p:nvSpPr>
        <p:spPr>
          <a:xfrm>
            <a:off x="2822794" y="5987848"/>
            <a:ext cx="4418001" cy="362152"/>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On-Demand Service Companies</a:t>
            </a:r>
          </a:p>
        </p:txBody>
      </p:sp>
      <p:sp>
        <p:nvSpPr>
          <p:cNvPr id="45" name="Straight Connector 44">
            <a:extLst>
              <a:ext uri="{FF2B5EF4-FFF2-40B4-BE49-F238E27FC236}">
                <a16:creationId xmlns:a16="http://schemas.microsoft.com/office/drawing/2014/main" id="{6B27C7BC-AB69-4BA4-B5DA-3040C6E9E8FA}"/>
              </a:ext>
            </a:extLst>
          </p:cNvPr>
          <p:cNvSpPr/>
          <p:nvPr/>
        </p:nvSpPr>
        <p:spPr>
          <a:xfrm>
            <a:off x="2650664" y="641610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875638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2"/>
                                        </p:tgtEl>
                                        <p:attrNameLst>
                                          <p:attrName>fillcolor</p:attrName>
                                        </p:attrNameLst>
                                      </p:cBhvr>
                                      <p:to>
                                        <a:srgbClr val="FFFF00"/>
                                      </p:to>
                                    </p:animClr>
                                    <p:set>
                                      <p:cBhvr>
                                        <p:cTn id="7" dur="2000" fill="hold"/>
                                        <p:tgtEl>
                                          <p:spTgt spid="42"/>
                                        </p:tgtEl>
                                        <p:attrNameLst>
                                          <p:attrName>fill.type</p:attrName>
                                        </p:attrNameLst>
                                      </p:cBhvr>
                                      <p:to>
                                        <p:strVal val="solid"/>
                                      </p:to>
                                    </p:set>
                                    <p:set>
                                      <p:cBhvr>
                                        <p:cTn id="8" dur="2000" fill="hold"/>
                                        <p:tgtEl>
                                          <p:spTgt spid="4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F6E23-754D-43F9-B288-A49ADB784D04}"/>
              </a:ext>
            </a:extLst>
          </p:cNvPr>
          <p:cNvSpPr>
            <a:spLocks noGrp="1"/>
          </p:cNvSpPr>
          <p:nvPr>
            <p:ph type="title"/>
          </p:nvPr>
        </p:nvSpPr>
        <p:spPr/>
        <p:txBody>
          <a:bodyPr>
            <a:normAutofit fontScale="90000"/>
          </a:bodyPr>
          <a:lstStyle/>
          <a:p>
            <a:r>
              <a:rPr lang="en-US" dirty="0"/>
              <a:t>Online Job Recruitment and Career Services</a:t>
            </a:r>
            <a:endParaRPr lang="ar-SY" dirty="0"/>
          </a:p>
        </p:txBody>
      </p:sp>
      <p:sp>
        <p:nvSpPr>
          <p:cNvPr id="3" name="Content Placeholder 2">
            <a:extLst>
              <a:ext uri="{FF2B5EF4-FFF2-40B4-BE49-F238E27FC236}">
                <a16:creationId xmlns:a16="http://schemas.microsoft.com/office/drawing/2014/main" id="{E7EBA91D-3EEA-4D21-89A0-918E9A8DDB9A}"/>
              </a:ext>
            </a:extLst>
          </p:cNvPr>
          <p:cNvSpPr>
            <a:spLocks noGrp="1"/>
          </p:cNvSpPr>
          <p:nvPr>
            <p:ph idx="1"/>
          </p:nvPr>
        </p:nvSpPr>
        <p:spPr/>
        <p:txBody>
          <a:bodyPr>
            <a:normAutofit fontScale="55000" lnSpcReduction="20000"/>
          </a:bodyPr>
          <a:lstStyle/>
          <a:p>
            <a:r>
              <a:rPr lang="en-US" b="1" dirty="0"/>
              <a:t>Traditional Recruitment Challenges</a:t>
            </a:r>
            <a:endParaRPr lang="en-US" dirty="0"/>
          </a:p>
          <a:p>
            <a:pPr lvl="1">
              <a:buFont typeface="Wingdings" panose="05000000000000000000" pitchFamily="2" charset="2"/>
              <a:buChar char="v"/>
            </a:pPr>
            <a:r>
              <a:rPr lang="en-US" dirty="0"/>
              <a:t>Limited reach and high costs (e.g., print ads, staffing firms)</a:t>
            </a:r>
          </a:p>
          <a:p>
            <a:pPr lvl="1">
              <a:buFont typeface="Wingdings" panose="05000000000000000000" pitchFamily="2" charset="2"/>
              <a:buChar char="v"/>
            </a:pPr>
            <a:r>
              <a:rPr lang="en-US" dirty="0"/>
              <a:t>Time-consuming processes (e.g., career expos, campus visits)</a:t>
            </a:r>
          </a:p>
          <a:p>
            <a:pPr lvl="1">
              <a:buFont typeface="Wingdings" panose="05000000000000000000" pitchFamily="2" charset="2"/>
              <a:buChar char="v"/>
            </a:pPr>
            <a:r>
              <a:rPr lang="en-US" dirty="0"/>
              <a:t>Low efficiency in matching candidates with jobs</a:t>
            </a:r>
          </a:p>
          <a:p>
            <a:r>
              <a:rPr lang="en-US" b="1" dirty="0"/>
              <a:t>Rise of Online Platforms</a:t>
            </a:r>
            <a:endParaRPr lang="en-US" dirty="0"/>
          </a:p>
          <a:p>
            <a:pPr lvl="1">
              <a:buFont typeface="Wingdings" panose="05000000000000000000" pitchFamily="2" charset="2"/>
              <a:buChar char="v"/>
            </a:pPr>
            <a:r>
              <a:rPr lang="en-US" dirty="0"/>
              <a:t>Faster, cheaper, and broader access to talent</a:t>
            </a:r>
          </a:p>
          <a:p>
            <a:pPr lvl="1">
              <a:buFont typeface="Wingdings" panose="05000000000000000000" pitchFamily="2" charset="2"/>
              <a:buChar char="v"/>
            </a:pPr>
            <a:r>
              <a:rPr lang="en-US" dirty="0"/>
              <a:t>Popular platforms: LinkedIn,  Indeed.</a:t>
            </a:r>
          </a:p>
          <a:p>
            <a:pPr lvl="1">
              <a:buFont typeface="Wingdings" panose="05000000000000000000" pitchFamily="2" charset="2"/>
              <a:buChar char="v"/>
            </a:pPr>
            <a:r>
              <a:rPr lang="en-US" dirty="0"/>
              <a:t>Employers can search résumés, track applicants, and conduct video interviews</a:t>
            </a:r>
          </a:p>
          <a:p>
            <a:pPr lvl="1">
              <a:buFont typeface="Wingdings" panose="05000000000000000000" pitchFamily="2" charset="2"/>
              <a:buChar char="v"/>
            </a:pPr>
            <a:r>
              <a:rPr lang="en-US" dirty="0"/>
              <a:t>Job seekers benefit from résumé tools, assessments, and privacy features</a:t>
            </a:r>
          </a:p>
          <a:p>
            <a:r>
              <a:rPr lang="en-US" b="1" dirty="0"/>
              <a:t>Strategic Role of Job Boards</a:t>
            </a:r>
            <a:endParaRPr lang="en-US" dirty="0"/>
          </a:p>
          <a:p>
            <a:pPr lvl="1">
              <a:buFont typeface="Wingdings" panose="05000000000000000000" pitchFamily="2" charset="2"/>
              <a:buChar char="v"/>
            </a:pPr>
            <a:r>
              <a:rPr lang="en-US" dirty="0"/>
              <a:t>Not just for matching—also for market insights</a:t>
            </a:r>
          </a:p>
          <a:p>
            <a:pPr lvl="1">
              <a:buFont typeface="Wingdings" panose="05000000000000000000" pitchFamily="2" charset="2"/>
              <a:buChar char="v"/>
            </a:pPr>
            <a:r>
              <a:rPr lang="en-US" dirty="0"/>
              <a:t>Help define salary benchmarks and skill requirements</a:t>
            </a:r>
          </a:p>
          <a:p>
            <a:pPr marL="0" indent="0">
              <a:buNone/>
            </a:pPr>
            <a:r>
              <a:rPr lang="en-US" dirty="0"/>
              <a:t>Online recruitment platforms have revolutionized hiring by automating information flow, expanding reach, and enhancing decision-making for both employers and job </a:t>
            </a:r>
            <a:r>
              <a:rPr lang="en-US"/>
              <a:t>seekers.</a:t>
            </a:r>
            <a:endParaRPr lang="en-US" dirty="0"/>
          </a:p>
        </p:txBody>
      </p:sp>
      <p:sp>
        <p:nvSpPr>
          <p:cNvPr id="7" name="Rectangle 1">
            <a:extLst>
              <a:ext uri="{FF2B5EF4-FFF2-40B4-BE49-F238E27FC236}">
                <a16:creationId xmlns:a16="http://schemas.microsoft.com/office/drawing/2014/main" id="{6C9E4115-CD38-432B-83B0-F4314E727668}"/>
              </a:ext>
            </a:extLst>
          </p:cNvPr>
          <p:cNvSpPr>
            <a:spLocks noChangeArrowheads="1"/>
          </p:cNvSpPr>
          <p:nvPr/>
        </p:nvSpPr>
        <p:spPr bwMode="auto">
          <a:xfrm>
            <a:off x="188913" y="266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ar-SY" altLang="ar-SY" sz="1800" b="0" i="0" u="none" strike="noStrike" cap="none" normalizeH="0" baseline="0">
                <a:ln>
                  <a:noFill/>
                </a:ln>
                <a:solidFill>
                  <a:schemeClr val="tx1"/>
                </a:solidFill>
                <a:effectLst/>
                <a:latin typeface="Arial" panose="020B0604020202020204" pitchFamily="34" charset="0"/>
              </a:rPr>
            </a:br>
            <a:endParaRPr kumimoji="0" lang="ar-SY" altLang="ar-SY" sz="1800" b="0" i="0" u="none" strike="noStrike" cap="none" normalizeH="0" baseline="0">
              <a:ln>
                <a:noFill/>
              </a:ln>
              <a:solidFill>
                <a:schemeClr val="tx1"/>
              </a:solidFill>
              <a:effectLst/>
              <a:latin typeface="Arial" panose="020B0604020202020204" pitchFamily="34" charset="0"/>
            </a:endParaRPr>
          </a:p>
        </p:txBody>
      </p:sp>
      <p:sp>
        <p:nvSpPr>
          <p:cNvPr id="8" name="Rectangle 2">
            <a:extLst>
              <a:ext uri="{FF2B5EF4-FFF2-40B4-BE49-F238E27FC236}">
                <a16:creationId xmlns:a16="http://schemas.microsoft.com/office/drawing/2014/main" id="{DCD11C21-830B-4D00-B1B8-6E5402EE35DC}"/>
              </a:ext>
            </a:extLst>
          </p:cNvPr>
          <p:cNvSpPr>
            <a:spLocks noChangeArrowheads="1"/>
          </p:cNvSpPr>
          <p:nvPr/>
        </p:nvSpPr>
        <p:spPr bwMode="auto">
          <a:xfrm>
            <a:off x="766029" y="2489771"/>
            <a:ext cx="11614883"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ar-SY" altLang="ar-SY" sz="1100" b="0" i="0" u="none" strike="noStrike" cap="none" normalizeH="0" baseline="0">
                <a:ln>
                  <a:noFill/>
                </a:ln>
                <a:solidFill>
                  <a:schemeClr val="tx1"/>
                </a:solidFill>
                <a:effectLst/>
              </a:rPr>
            </a:br>
            <a:endParaRPr kumimoji="0" lang="ar-SY" altLang="ar-SY" sz="1800" b="0" i="0" u="none" strike="noStrike" cap="none" normalizeH="0" baseline="0">
              <a:ln>
                <a:noFill/>
              </a:ln>
              <a:solidFill>
                <a:schemeClr val="tx1"/>
              </a:solidFill>
              <a:effectLst/>
              <a:latin typeface="Arial" panose="020B0604020202020204" pitchFamily="34" charset="0"/>
            </a:endParaRPr>
          </a:p>
        </p:txBody>
      </p:sp>
      <p:pic>
        <p:nvPicPr>
          <p:cNvPr id="27650" name="Picture 2" descr="From Job Seeker to Job Hunter Extraordinaire: How Recruitment Services can  Transform Your Career Path – Mastermind Networks">
            <a:extLst>
              <a:ext uri="{FF2B5EF4-FFF2-40B4-BE49-F238E27FC236}">
                <a16:creationId xmlns:a16="http://schemas.microsoft.com/office/drawing/2014/main" id="{B5849BE1-8F15-45FA-8421-F8365DC50C1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385640" y="2330896"/>
            <a:ext cx="2619375" cy="17430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42424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F6E23-754D-43F9-B288-A49ADB784D04}"/>
              </a:ext>
            </a:extLst>
          </p:cNvPr>
          <p:cNvSpPr>
            <a:spLocks noGrp="1"/>
          </p:cNvSpPr>
          <p:nvPr>
            <p:ph type="title"/>
          </p:nvPr>
        </p:nvSpPr>
        <p:spPr/>
        <p:txBody>
          <a:bodyPr>
            <a:normAutofit fontScale="90000"/>
          </a:bodyPr>
          <a:lstStyle/>
          <a:p>
            <a:r>
              <a:rPr lang="en-US" dirty="0"/>
              <a:t>Online Job Recruitment and Career Services</a:t>
            </a:r>
            <a:endParaRPr lang="ar-SY" dirty="0"/>
          </a:p>
        </p:txBody>
      </p:sp>
      <p:sp>
        <p:nvSpPr>
          <p:cNvPr id="3" name="Content Placeholder 2">
            <a:extLst>
              <a:ext uri="{FF2B5EF4-FFF2-40B4-BE49-F238E27FC236}">
                <a16:creationId xmlns:a16="http://schemas.microsoft.com/office/drawing/2014/main" id="{E7EBA91D-3EEA-4D21-89A0-918E9A8DDB9A}"/>
              </a:ext>
            </a:extLst>
          </p:cNvPr>
          <p:cNvSpPr>
            <a:spLocks noGrp="1"/>
          </p:cNvSpPr>
          <p:nvPr>
            <p:ph idx="1"/>
          </p:nvPr>
        </p:nvSpPr>
        <p:spPr/>
        <p:txBody>
          <a:bodyPr>
            <a:normAutofit fontScale="62500" lnSpcReduction="20000"/>
          </a:bodyPr>
          <a:lstStyle/>
          <a:p>
            <a:pPr marL="0" indent="0">
              <a:buNone/>
            </a:pPr>
            <a:r>
              <a:rPr lang="en-US" sz="3800" b="1" dirty="0">
                <a:solidFill>
                  <a:srgbClr val="FF0000"/>
                </a:solidFill>
              </a:rPr>
              <a:t>Online Job Recruitment and Career Services Industry Trends</a:t>
            </a:r>
          </a:p>
          <a:p>
            <a:pPr marL="0" indent="0">
              <a:buNone/>
            </a:pPr>
            <a:r>
              <a:rPr lang="en-US" b="1" dirty="0"/>
              <a:t>1. Social Recruiting</a:t>
            </a:r>
          </a:p>
          <a:p>
            <a:r>
              <a:rPr lang="en-US" b="1" dirty="0"/>
              <a:t>LinkedIn</a:t>
            </a:r>
            <a:r>
              <a:rPr lang="en-US" dirty="0"/>
              <a:t> is the dominant platform:</a:t>
            </a:r>
          </a:p>
          <a:p>
            <a:pPr lvl="1">
              <a:buFont typeface="Wingdings" panose="05000000000000000000" pitchFamily="2" charset="2"/>
              <a:buChar char="v"/>
            </a:pPr>
            <a:r>
              <a:rPr lang="en-US" dirty="0"/>
              <a:t>Used by over 90% of recruiters</a:t>
            </a:r>
          </a:p>
          <a:p>
            <a:pPr lvl="1">
              <a:buFont typeface="Wingdings" panose="05000000000000000000" pitchFamily="2" charset="2"/>
              <a:buChar char="v"/>
            </a:pPr>
            <a:r>
              <a:rPr lang="en-US" dirty="0"/>
              <a:t>Hosts 60M+ company pages</a:t>
            </a:r>
          </a:p>
          <a:p>
            <a:pPr lvl="1">
              <a:buFont typeface="Wingdings" panose="05000000000000000000" pitchFamily="2" charset="2"/>
              <a:buChar char="v"/>
            </a:pPr>
            <a:r>
              <a:rPr lang="en-US" dirty="0"/>
              <a:t>50M+ users search for jobs weekly</a:t>
            </a:r>
          </a:p>
          <a:p>
            <a:r>
              <a:rPr lang="en-US" dirty="0"/>
              <a:t>Employers now target </a:t>
            </a:r>
            <a:r>
              <a:rPr lang="en-US" b="1" dirty="0"/>
              <a:t>passive</a:t>
            </a:r>
            <a:r>
              <a:rPr lang="en-US" dirty="0"/>
              <a:t> candidates (not actively job hunting)</a:t>
            </a:r>
          </a:p>
          <a:p>
            <a:r>
              <a:rPr lang="en-US" dirty="0"/>
              <a:t>Social media is also used for screening:</a:t>
            </a:r>
          </a:p>
          <a:p>
            <a:pPr lvl="1">
              <a:buFont typeface="Wingdings" panose="05000000000000000000" pitchFamily="2" charset="2"/>
              <a:buChar char="v"/>
            </a:pPr>
            <a:r>
              <a:rPr lang="en-US" dirty="0"/>
              <a:t>67% of employers check candidates’ profiles</a:t>
            </a:r>
          </a:p>
          <a:p>
            <a:pPr lvl="1">
              <a:buFont typeface="Wingdings" panose="05000000000000000000" pitchFamily="2" charset="2"/>
              <a:buChar char="v"/>
            </a:pPr>
            <a:r>
              <a:rPr lang="en-US" dirty="0"/>
              <a:t>Common red flags: spelling errors, inappropriate content, political posts</a:t>
            </a:r>
          </a:p>
          <a:p>
            <a:pPr lvl="1">
              <a:buFont typeface="Wingdings" panose="05000000000000000000" pitchFamily="2" charset="2"/>
              <a:buChar char="v"/>
            </a:pPr>
            <a:r>
              <a:rPr lang="en-US" dirty="0"/>
              <a:t>No online presence can also be a disadvantage</a:t>
            </a:r>
          </a:p>
        </p:txBody>
      </p:sp>
      <p:sp>
        <p:nvSpPr>
          <p:cNvPr id="7" name="Rectangle 1">
            <a:extLst>
              <a:ext uri="{FF2B5EF4-FFF2-40B4-BE49-F238E27FC236}">
                <a16:creationId xmlns:a16="http://schemas.microsoft.com/office/drawing/2014/main" id="{6C9E4115-CD38-432B-83B0-F4314E727668}"/>
              </a:ext>
            </a:extLst>
          </p:cNvPr>
          <p:cNvSpPr>
            <a:spLocks noChangeArrowheads="1"/>
          </p:cNvSpPr>
          <p:nvPr/>
        </p:nvSpPr>
        <p:spPr bwMode="auto">
          <a:xfrm>
            <a:off x="188913" y="266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ar-SY" altLang="ar-SY" sz="1800" b="0" i="0" u="none" strike="noStrike" cap="none" normalizeH="0" baseline="0">
                <a:ln>
                  <a:noFill/>
                </a:ln>
                <a:solidFill>
                  <a:schemeClr val="tx1"/>
                </a:solidFill>
                <a:effectLst/>
                <a:latin typeface="Arial" panose="020B0604020202020204" pitchFamily="34" charset="0"/>
              </a:rPr>
            </a:br>
            <a:endParaRPr kumimoji="0" lang="ar-SY" altLang="ar-SY" sz="1800" b="0" i="0" u="none" strike="noStrike" cap="none" normalizeH="0" baseline="0">
              <a:ln>
                <a:noFill/>
              </a:ln>
              <a:solidFill>
                <a:schemeClr val="tx1"/>
              </a:solidFill>
              <a:effectLst/>
              <a:latin typeface="Arial" panose="020B0604020202020204" pitchFamily="34" charset="0"/>
            </a:endParaRPr>
          </a:p>
        </p:txBody>
      </p:sp>
      <p:pic>
        <p:nvPicPr>
          <p:cNvPr id="28676" name="Picture 4" descr="Social Recruitment - Techaxis, Inc.">
            <a:extLst>
              <a:ext uri="{FF2B5EF4-FFF2-40B4-BE49-F238E27FC236}">
                <a16:creationId xmlns:a16="http://schemas.microsoft.com/office/drawing/2014/main" id="{344367E1-AEF6-44D0-AE13-BD109921165A}"/>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913418" y="2204742"/>
            <a:ext cx="3906982" cy="17032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260443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F6E23-754D-43F9-B288-A49ADB784D04}"/>
              </a:ext>
            </a:extLst>
          </p:cNvPr>
          <p:cNvSpPr>
            <a:spLocks noGrp="1"/>
          </p:cNvSpPr>
          <p:nvPr>
            <p:ph type="title"/>
          </p:nvPr>
        </p:nvSpPr>
        <p:spPr/>
        <p:txBody>
          <a:bodyPr>
            <a:normAutofit fontScale="90000"/>
          </a:bodyPr>
          <a:lstStyle/>
          <a:p>
            <a:r>
              <a:rPr lang="en-US" dirty="0"/>
              <a:t>Online Job Recruitment and Career Services</a:t>
            </a:r>
            <a:endParaRPr lang="ar-SY" dirty="0"/>
          </a:p>
        </p:txBody>
      </p:sp>
      <p:sp>
        <p:nvSpPr>
          <p:cNvPr id="3" name="Content Placeholder 2">
            <a:extLst>
              <a:ext uri="{FF2B5EF4-FFF2-40B4-BE49-F238E27FC236}">
                <a16:creationId xmlns:a16="http://schemas.microsoft.com/office/drawing/2014/main" id="{E7EBA91D-3EEA-4D21-89A0-918E9A8DDB9A}"/>
              </a:ext>
            </a:extLst>
          </p:cNvPr>
          <p:cNvSpPr>
            <a:spLocks noGrp="1"/>
          </p:cNvSpPr>
          <p:nvPr>
            <p:ph idx="1"/>
          </p:nvPr>
        </p:nvSpPr>
        <p:spPr/>
        <p:txBody>
          <a:bodyPr>
            <a:normAutofit fontScale="92500" lnSpcReduction="20000"/>
          </a:bodyPr>
          <a:lstStyle/>
          <a:p>
            <a:pPr marL="0" indent="0">
              <a:buNone/>
            </a:pPr>
            <a:r>
              <a:rPr lang="en-US" sz="3400" b="1" dirty="0">
                <a:solidFill>
                  <a:srgbClr val="FF0000"/>
                </a:solidFill>
              </a:rPr>
              <a:t>Online Job Recruitment and Career Services Industry Trends</a:t>
            </a:r>
          </a:p>
          <a:p>
            <a:pPr marL="0" indent="0">
              <a:buNone/>
            </a:pPr>
            <a:r>
              <a:rPr lang="en-US" b="1" dirty="0"/>
              <a:t>2. Mobile-First Job Search</a:t>
            </a:r>
          </a:p>
          <a:p>
            <a:r>
              <a:rPr lang="en-US" dirty="0"/>
              <a:t>67% of job applications were submitted via mobile in 2021</a:t>
            </a:r>
          </a:p>
          <a:p>
            <a:r>
              <a:rPr lang="en-US" dirty="0"/>
              <a:t>Major platforms (LinkedIn, Indeed, CareerBuilder) offer full-featured apps</a:t>
            </a:r>
          </a:p>
          <a:p>
            <a:r>
              <a:rPr lang="en-US" dirty="0"/>
              <a:t>Features include:</a:t>
            </a:r>
          </a:p>
          <a:p>
            <a:pPr lvl="1"/>
            <a:r>
              <a:rPr lang="en-US" dirty="0"/>
              <a:t>Resume creation and upload</a:t>
            </a:r>
          </a:p>
          <a:p>
            <a:pPr lvl="1"/>
            <a:r>
              <a:rPr lang="en-US" dirty="0"/>
              <a:t>Job search by keyword/location</a:t>
            </a:r>
          </a:p>
          <a:p>
            <a:pPr lvl="1"/>
            <a:r>
              <a:rPr lang="en-US" dirty="0"/>
              <a:t>Direct messaging and application submission.</a:t>
            </a:r>
          </a:p>
        </p:txBody>
      </p:sp>
      <p:sp>
        <p:nvSpPr>
          <p:cNvPr id="7" name="Rectangle 1">
            <a:extLst>
              <a:ext uri="{FF2B5EF4-FFF2-40B4-BE49-F238E27FC236}">
                <a16:creationId xmlns:a16="http://schemas.microsoft.com/office/drawing/2014/main" id="{6C9E4115-CD38-432B-83B0-F4314E727668}"/>
              </a:ext>
            </a:extLst>
          </p:cNvPr>
          <p:cNvSpPr>
            <a:spLocks noChangeArrowheads="1"/>
          </p:cNvSpPr>
          <p:nvPr/>
        </p:nvSpPr>
        <p:spPr bwMode="auto">
          <a:xfrm>
            <a:off x="188913" y="266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ar-SY" altLang="ar-SY" sz="1800" b="0" i="0" u="none" strike="noStrike" cap="none" normalizeH="0" baseline="0">
                <a:ln>
                  <a:noFill/>
                </a:ln>
                <a:solidFill>
                  <a:schemeClr val="tx1"/>
                </a:solidFill>
                <a:effectLst/>
                <a:latin typeface="Arial" panose="020B0604020202020204" pitchFamily="34" charset="0"/>
              </a:rPr>
            </a:br>
            <a:endParaRPr kumimoji="0" lang="ar-SY" altLang="ar-SY" sz="1800" b="0" i="0" u="none" strike="noStrike" cap="none" normalizeH="0" baseline="0">
              <a:ln>
                <a:noFill/>
              </a:ln>
              <a:solidFill>
                <a:schemeClr val="tx1"/>
              </a:solidFill>
              <a:effectLst/>
              <a:latin typeface="Arial" panose="020B0604020202020204" pitchFamily="34" charset="0"/>
            </a:endParaRPr>
          </a:p>
        </p:txBody>
      </p:sp>
      <p:pic>
        <p:nvPicPr>
          <p:cNvPr id="29700" name="Picture 4" descr="Job Search Help – Toledo Lucas County Public Library – TLCPL">
            <a:extLst>
              <a:ext uri="{FF2B5EF4-FFF2-40B4-BE49-F238E27FC236}">
                <a16:creationId xmlns:a16="http://schemas.microsoft.com/office/drawing/2014/main" id="{3378C77E-D3DA-4D73-84B4-968C3426660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385640" y="4564249"/>
            <a:ext cx="2619375" cy="17430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923353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F6E23-754D-43F9-B288-A49ADB784D04}"/>
              </a:ext>
            </a:extLst>
          </p:cNvPr>
          <p:cNvSpPr>
            <a:spLocks noGrp="1"/>
          </p:cNvSpPr>
          <p:nvPr>
            <p:ph type="title"/>
          </p:nvPr>
        </p:nvSpPr>
        <p:spPr/>
        <p:txBody>
          <a:bodyPr>
            <a:normAutofit fontScale="90000"/>
          </a:bodyPr>
          <a:lstStyle/>
          <a:p>
            <a:r>
              <a:rPr lang="en-US" dirty="0"/>
              <a:t>Online Job Recruitment and Career Services</a:t>
            </a:r>
            <a:endParaRPr lang="ar-SY" dirty="0"/>
          </a:p>
        </p:txBody>
      </p:sp>
      <p:sp>
        <p:nvSpPr>
          <p:cNvPr id="3" name="Content Placeholder 2">
            <a:extLst>
              <a:ext uri="{FF2B5EF4-FFF2-40B4-BE49-F238E27FC236}">
                <a16:creationId xmlns:a16="http://schemas.microsoft.com/office/drawing/2014/main" id="{E7EBA91D-3EEA-4D21-89A0-918E9A8DDB9A}"/>
              </a:ext>
            </a:extLst>
          </p:cNvPr>
          <p:cNvSpPr>
            <a:spLocks noGrp="1"/>
          </p:cNvSpPr>
          <p:nvPr>
            <p:ph idx="1"/>
          </p:nvPr>
        </p:nvSpPr>
        <p:spPr/>
        <p:txBody>
          <a:bodyPr>
            <a:normAutofit/>
          </a:bodyPr>
          <a:lstStyle/>
          <a:p>
            <a:pPr marL="0" indent="0">
              <a:buNone/>
            </a:pPr>
            <a:r>
              <a:rPr lang="en-US" b="1" dirty="0">
                <a:solidFill>
                  <a:srgbClr val="FF0000"/>
                </a:solidFill>
              </a:rPr>
              <a:t>Online Job Recruitment and Career Services Industry Trends</a:t>
            </a:r>
          </a:p>
          <a:p>
            <a:pPr marL="0" indent="0">
              <a:buNone/>
            </a:pPr>
            <a:r>
              <a:rPr lang="en-US" b="1" dirty="0"/>
              <a:t>3. Video &amp; Remote Hiring</a:t>
            </a:r>
          </a:p>
          <a:p>
            <a:r>
              <a:rPr lang="en-US" dirty="0"/>
              <a:t>Accelerated by the pandemic</a:t>
            </a:r>
          </a:p>
          <a:p>
            <a:r>
              <a:rPr lang="en-US" dirty="0"/>
              <a:t>Tools like </a:t>
            </a:r>
            <a:r>
              <a:rPr lang="en-US" b="1" dirty="0"/>
              <a:t>Zoom </a:t>
            </a:r>
            <a:r>
              <a:rPr lang="en-US" dirty="0"/>
              <a:t>and</a:t>
            </a:r>
            <a:r>
              <a:rPr lang="en-US" b="1" dirty="0"/>
              <a:t> Teams</a:t>
            </a:r>
            <a:r>
              <a:rPr lang="en-US" dirty="0"/>
              <a:t> are now standard for interviews</a:t>
            </a:r>
          </a:p>
          <a:p>
            <a:r>
              <a:rPr lang="en-US" b="1" dirty="0"/>
              <a:t>Reduces time </a:t>
            </a:r>
            <a:r>
              <a:rPr lang="en-US" dirty="0"/>
              <a:t>and </a:t>
            </a:r>
            <a:r>
              <a:rPr lang="en-US" b="1" dirty="0"/>
              <a:t>cost</a:t>
            </a:r>
            <a:r>
              <a:rPr lang="en-US" dirty="0"/>
              <a:t> for both recruiters and candidates</a:t>
            </a:r>
          </a:p>
          <a:p>
            <a:pPr marL="0" indent="0">
              <a:buNone/>
            </a:pPr>
            <a:endParaRPr lang="en-US" dirty="0"/>
          </a:p>
        </p:txBody>
      </p:sp>
      <p:sp>
        <p:nvSpPr>
          <p:cNvPr id="7" name="Rectangle 1">
            <a:extLst>
              <a:ext uri="{FF2B5EF4-FFF2-40B4-BE49-F238E27FC236}">
                <a16:creationId xmlns:a16="http://schemas.microsoft.com/office/drawing/2014/main" id="{6C9E4115-CD38-432B-83B0-F4314E727668}"/>
              </a:ext>
            </a:extLst>
          </p:cNvPr>
          <p:cNvSpPr>
            <a:spLocks noChangeArrowheads="1"/>
          </p:cNvSpPr>
          <p:nvPr/>
        </p:nvSpPr>
        <p:spPr bwMode="auto">
          <a:xfrm>
            <a:off x="188913" y="266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ar-SY" altLang="ar-SY" sz="1800" b="0" i="0" u="none" strike="noStrike" cap="none" normalizeH="0" baseline="0">
                <a:ln>
                  <a:noFill/>
                </a:ln>
                <a:solidFill>
                  <a:schemeClr val="tx1"/>
                </a:solidFill>
                <a:effectLst/>
                <a:latin typeface="Arial" panose="020B0604020202020204" pitchFamily="34" charset="0"/>
              </a:rPr>
            </a:br>
            <a:endParaRPr kumimoji="0" lang="ar-SY" altLang="ar-SY" sz="1800" b="0" i="0" u="none" strike="noStrike" cap="none" normalizeH="0" baseline="0">
              <a:ln>
                <a:noFill/>
              </a:ln>
              <a:solidFill>
                <a:schemeClr val="tx1"/>
              </a:solidFill>
              <a:effectLst/>
              <a:latin typeface="Arial" panose="020B0604020202020204" pitchFamily="34" charset="0"/>
            </a:endParaRPr>
          </a:p>
        </p:txBody>
      </p:sp>
      <p:pic>
        <p:nvPicPr>
          <p:cNvPr id="30722" name="Picture 2" descr="What parents need to know about Zoom | Parent Zone">
            <a:extLst>
              <a:ext uri="{FF2B5EF4-FFF2-40B4-BE49-F238E27FC236}">
                <a16:creationId xmlns:a16="http://schemas.microsoft.com/office/drawing/2014/main" id="{1966FA17-E00E-413C-B1B7-9DC5AFC61EFF}"/>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382000" y="2026411"/>
            <a:ext cx="3296083" cy="1402589"/>
          </a:xfrm>
          <a:prstGeom prst="rect">
            <a:avLst/>
          </a:prstGeom>
          <a:noFill/>
          <a:extLst>
            <a:ext uri="{909E8E84-426E-40DD-AFC4-6F175D3DCCD1}">
              <a14:hiddenFill xmlns:a14="http://schemas.microsoft.com/office/drawing/2010/main">
                <a:solidFill>
                  <a:srgbClr val="FFFFFF"/>
                </a:solidFill>
              </a14:hiddenFill>
            </a:ext>
          </a:extLst>
        </p:spPr>
      </p:pic>
      <p:pic>
        <p:nvPicPr>
          <p:cNvPr id="30724" name="Picture 4" descr="Microsoft Teams - Educational Development and Quality">
            <a:extLst>
              <a:ext uri="{FF2B5EF4-FFF2-40B4-BE49-F238E27FC236}">
                <a16:creationId xmlns:a16="http://schemas.microsoft.com/office/drawing/2014/main" id="{92FD9D73-657C-40B9-8CCD-BEE737B7B53E}"/>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796553" y="4033198"/>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856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F6E23-754D-43F9-B288-A49ADB784D04}"/>
              </a:ext>
            </a:extLst>
          </p:cNvPr>
          <p:cNvSpPr>
            <a:spLocks noGrp="1"/>
          </p:cNvSpPr>
          <p:nvPr>
            <p:ph type="title"/>
          </p:nvPr>
        </p:nvSpPr>
        <p:spPr/>
        <p:txBody>
          <a:bodyPr>
            <a:normAutofit fontScale="90000"/>
          </a:bodyPr>
          <a:lstStyle/>
          <a:p>
            <a:r>
              <a:rPr lang="en-US" dirty="0"/>
              <a:t>Online Job Recruitment and Career Services</a:t>
            </a:r>
            <a:endParaRPr lang="ar-SY" dirty="0"/>
          </a:p>
        </p:txBody>
      </p:sp>
      <p:sp>
        <p:nvSpPr>
          <p:cNvPr id="3" name="Content Placeholder 2">
            <a:extLst>
              <a:ext uri="{FF2B5EF4-FFF2-40B4-BE49-F238E27FC236}">
                <a16:creationId xmlns:a16="http://schemas.microsoft.com/office/drawing/2014/main" id="{E7EBA91D-3EEA-4D21-89A0-918E9A8DDB9A}"/>
              </a:ext>
            </a:extLst>
          </p:cNvPr>
          <p:cNvSpPr>
            <a:spLocks noGrp="1"/>
          </p:cNvSpPr>
          <p:nvPr>
            <p:ph idx="1"/>
          </p:nvPr>
        </p:nvSpPr>
        <p:spPr/>
        <p:txBody>
          <a:bodyPr>
            <a:normAutofit/>
          </a:bodyPr>
          <a:lstStyle/>
          <a:p>
            <a:pPr marL="0" indent="0">
              <a:buNone/>
            </a:pPr>
            <a:r>
              <a:rPr lang="en-US" sz="2600" dirty="0">
                <a:solidFill>
                  <a:srgbClr val="FF0000"/>
                </a:solidFill>
              </a:rPr>
              <a:t>Online Job Recruitment and Career Services Industry Trends</a:t>
            </a:r>
          </a:p>
          <a:p>
            <a:pPr marL="0" indent="0">
              <a:buNone/>
            </a:pPr>
            <a:r>
              <a:rPr lang="en-US" sz="2200" b="1" dirty="0">
                <a:cs typeface="+mj-cs"/>
              </a:rPr>
              <a:t>4. AI &amp; Data-Driven Hiring</a:t>
            </a:r>
          </a:p>
          <a:p>
            <a:r>
              <a:rPr lang="en-US" sz="2000" dirty="0"/>
              <a:t>Companies use </a:t>
            </a:r>
            <a:r>
              <a:rPr lang="en-US" sz="2000" b="1" dirty="0"/>
              <a:t>AI and algorithms</a:t>
            </a:r>
            <a:r>
              <a:rPr lang="en-US" sz="2000" dirty="0"/>
              <a:t> to:</a:t>
            </a:r>
          </a:p>
          <a:p>
            <a:pPr lvl="1"/>
            <a:r>
              <a:rPr lang="en-US" sz="2000" dirty="0"/>
              <a:t>Filter applications</a:t>
            </a:r>
          </a:p>
          <a:p>
            <a:pPr lvl="1"/>
            <a:r>
              <a:rPr lang="en-US" sz="2000" dirty="0"/>
              <a:t>Match candidates to roles</a:t>
            </a:r>
          </a:p>
          <a:p>
            <a:pPr lvl="1"/>
            <a:r>
              <a:rPr lang="en-US" sz="2000" dirty="0"/>
              <a:t>Automate communication (e.g., chatbots like </a:t>
            </a:r>
            <a:r>
              <a:rPr lang="en-US" sz="2000" dirty="0" err="1"/>
              <a:t>WorkLLama</a:t>
            </a:r>
            <a:r>
              <a:rPr lang="en-US" sz="2000" dirty="0"/>
              <a:t>)</a:t>
            </a:r>
          </a:p>
          <a:p>
            <a:r>
              <a:rPr lang="en-US" sz="2000" dirty="0"/>
              <a:t>Online recruitment is evolving rapidly, blending </a:t>
            </a:r>
            <a:r>
              <a:rPr lang="en-US" sz="2000" b="1" dirty="0"/>
              <a:t>technology, mobility, and social behavior</a:t>
            </a:r>
            <a:r>
              <a:rPr lang="en-US" sz="2000" dirty="0"/>
              <a:t> to create a more efficient—but also more complex—hiring ecosystem.</a:t>
            </a:r>
          </a:p>
          <a:p>
            <a:endParaRPr lang="en-US" dirty="0"/>
          </a:p>
        </p:txBody>
      </p:sp>
      <p:sp>
        <p:nvSpPr>
          <p:cNvPr id="7" name="Rectangle 1">
            <a:extLst>
              <a:ext uri="{FF2B5EF4-FFF2-40B4-BE49-F238E27FC236}">
                <a16:creationId xmlns:a16="http://schemas.microsoft.com/office/drawing/2014/main" id="{6C9E4115-CD38-432B-83B0-F4314E727668}"/>
              </a:ext>
            </a:extLst>
          </p:cNvPr>
          <p:cNvSpPr>
            <a:spLocks noChangeArrowheads="1"/>
          </p:cNvSpPr>
          <p:nvPr/>
        </p:nvSpPr>
        <p:spPr bwMode="auto">
          <a:xfrm>
            <a:off x="188913" y="266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ar-SY" altLang="ar-SY" sz="1800" b="0" i="0" u="none" strike="noStrike" cap="none" normalizeH="0" baseline="0">
                <a:ln>
                  <a:noFill/>
                </a:ln>
                <a:solidFill>
                  <a:schemeClr val="tx1"/>
                </a:solidFill>
                <a:effectLst/>
                <a:latin typeface="Arial" panose="020B0604020202020204" pitchFamily="34" charset="0"/>
              </a:rPr>
            </a:br>
            <a:endParaRPr kumimoji="0" lang="ar-SY" altLang="ar-SY" sz="1800" b="0" i="0" u="none" strike="noStrike" cap="none" normalizeH="0" baseline="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5AF09A0C-818F-4532-AE3E-30993E5B9E1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079672" y="2124148"/>
            <a:ext cx="4682836" cy="2609704"/>
          </a:xfrm>
          <a:prstGeom prst="rect">
            <a:avLst/>
          </a:prstGeom>
          <a:ln>
            <a:noFill/>
          </a:ln>
          <a:effectLst>
            <a:softEdge rad="112500"/>
          </a:effectLst>
        </p:spPr>
      </p:pic>
    </p:spTree>
    <p:extLst>
      <p:ext uri="{BB962C8B-B14F-4D97-AF65-F5344CB8AC3E}">
        <p14:creationId xmlns:p14="http://schemas.microsoft.com/office/powerpoint/2010/main" val="13782602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DD05B64D-6B74-4498-964B-FE4881036B76}"/>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64AAA8EA-1FC7-4C6B-A7C4-29213EA6E793}"/>
              </a:ext>
            </a:extLst>
          </p:cNvPr>
          <p:cNvSpPr/>
          <p:nvPr/>
        </p:nvSpPr>
        <p:spPr>
          <a:xfrm>
            <a:off x="355599" y="1524000"/>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0970" tIns="140970" rIns="140970" bIns="140970" numCol="1" spcCol="1270" anchor="t" anchorCtr="0">
            <a:noAutofit/>
          </a:bodyPr>
          <a:lstStyle/>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endParaRPr lang="en-US" sz="3200" b="1" kern="1200" dirty="0"/>
          </a:p>
          <a:p>
            <a:pPr marL="0" lvl="0" indent="0" algn="l" defTabSz="1644650" rtl="0">
              <a:lnSpc>
                <a:spcPct val="90000"/>
              </a:lnSpc>
              <a:spcBef>
                <a:spcPct val="0"/>
              </a:spcBef>
              <a:spcAft>
                <a:spcPct val="35000"/>
              </a:spcAft>
              <a:buNone/>
            </a:pPr>
            <a:r>
              <a:rPr lang="en-US" sz="3200" b="1" kern="1200" dirty="0"/>
              <a:t>Chapter 9:</a:t>
            </a:r>
          </a:p>
          <a:p>
            <a:pPr marL="0" lvl="0" indent="0" algn="l" defTabSz="1644650" rtl="0">
              <a:lnSpc>
                <a:spcPct val="90000"/>
              </a:lnSpc>
              <a:spcBef>
                <a:spcPct val="0"/>
              </a:spcBef>
              <a:spcAft>
                <a:spcPct val="35000"/>
              </a:spcAft>
              <a:buNone/>
            </a:pPr>
            <a:r>
              <a:rPr lang="en-US" sz="3200" b="1" kern="1200" dirty="0"/>
              <a:t>Online Retail and Services</a:t>
            </a:r>
            <a:endParaRPr lang="ar-SY" sz="3200" b="1" kern="1200" dirty="0"/>
          </a:p>
          <a:p>
            <a:pPr marL="0" lvl="0" indent="0" algn="l" defTabSz="1644650" rtl="0">
              <a:lnSpc>
                <a:spcPct val="90000"/>
              </a:lnSpc>
              <a:spcBef>
                <a:spcPct val="0"/>
              </a:spcBef>
              <a:spcAft>
                <a:spcPct val="35000"/>
              </a:spcAft>
              <a:buNone/>
            </a:pPr>
            <a:endParaRPr lang="en-US" sz="3200" b="1" kern="1200" dirty="0"/>
          </a:p>
        </p:txBody>
      </p:sp>
      <p:sp>
        <p:nvSpPr>
          <p:cNvPr id="6" name="Freeform: Shape 5">
            <a:extLst>
              <a:ext uri="{FF2B5EF4-FFF2-40B4-BE49-F238E27FC236}">
                <a16:creationId xmlns:a16="http://schemas.microsoft.com/office/drawing/2014/main" id="{3D2CC0C0-CB06-4C0B-96C6-4109F7A8A2C4}"/>
              </a:ext>
            </a:extLst>
          </p:cNvPr>
          <p:cNvSpPr/>
          <p:nvPr/>
        </p:nvSpPr>
        <p:spPr>
          <a:xfrm>
            <a:off x="2822794" y="1555206"/>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Analyzing the Viability of Online Firms</a:t>
            </a:r>
          </a:p>
        </p:txBody>
      </p:sp>
      <p:sp>
        <p:nvSpPr>
          <p:cNvPr id="8" name="Freeform: Shape 7">
            <a:extLst>
              <a:ext uri="{FF2B5EF4-FFF2-40B4-BE49-F238E27FC236}">
                <a16:creationId xmlns:a16="http://schemas.microsoft.com/office/drawing/2014/main" id="{3ADB300C-8140-423B-852C-DA5B8205F3A5}"/>
              </a:ext>
            </a:extLst>
          </p:cNvPr>
          <p:cNvSpPr/>
          <p:nvPr/>
        </p:nvSpPr>
        <p:spPr>
          <a:xfrm>
            <a:off x="7412926" y="1555206"/>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Strategic Analysis</a:t>
            </a:r>
            <a:endParaRPr lang="en-US" sz="1600" kern="1200" dirty="0"/>
          </a:p>
        </p:txBody>
      </p:sp>
      <p:sp>
        <p:nvSpPr>
          <p:cNvPr id="9" name="Straight Connector 8">
            <a:extLst>
              <a:ext uri="{FF2B5EF4-FFF2-40B4-BE49-F238E27FC236}">
                <a16:creationId xmlns:a16="http://schemas.microsoft.com/office/drawing/2014/main" id="{AE432F9F-0604-4A8A-BD97-684BE37CA7DB}"/>
              </a:ext>
            </a:extLst>
          </p:cNvPr>
          <p:cNvSpPr/>
          <p:nvPr/>
        </p:nvSpPr>
        <p:spPr>
          <a:xfrm>
            <a:off x="7240796" y="186726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ED8DA337-F79A-42B0-8B96-5CF5B6EEF17B}"/>
              </a:ext>
            </a:extLst>
          </p:cNvPr>
          <p:cNvSpPr/>
          <p:nvPr/>
        </p:nvSpPr>
        <p:spPr>
          <a:xfrm>
            <a:off x="7412926" y="1894977"/>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Financial Analysis</a:t>
            </a:r>
          </a:p>
        </p:txBody>
      </p:sp>
      <p:sp>
        <p:nvSpPr>
          <p:cNvPr id="11" name="Straight Connector 10">
            <a:extLst>
              <a:ext uri="{FF2B5EF4-FFF2-40B4-BE49-F238E27FC236}">
                <a16:creationId xmlns:a16="http://schemas.microsoft.com/office/drawing/2014/main" id="{37504BCA-6C3A-4B36-99B6-5E70E03754C2}"/>
              </a:ext>
            </a:extLst>
          </p:cNvPr>
          <p:cNvSpPr/>
          <p:nvPr/>
        </p:nvSpPr>
        <p:spPr>
          <a:xfrm>
            <a:off x="2650664" y="217932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8ACB7936-6F02-46F2-AB3F-73BB7C8F6717}"/>
              </a:ext>
            </a:extLst>
          </p:cNvPr>
          <p:cNvSpPr/>
          <p:nvPr/>
        </p:nvSpPr>
        <p:spPr>
          <a:xfrm>
            <a:off x="2822794" y="2210384"/>
            <a:ext cx="4418001" cy="31105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The Retail Sector</a:t>
            </a:r>
          </a:p>
        </p:txBody>
      </p:sp>
      <p:sp>
        <p:nvSpPr>
          <p:cNvPr id="13" name="Freeform: Shape 12">
            <a:extLst>
              <a:ext uri="{FF2B5EF4-FFF2-40B4-BE49-F238E27FC236}">
                <a16:creationId xmlns:a16="http://schemas.microsoft.com/office/drawing/2014/main" id="{09180D69-F76A-4D7A-A07D-7A4EA7064BAF}"/>
              </a:ext>
            </a:extLst>
          </p:cNvPr>
          <p:cNvSpPr/>
          <p:nvPr/>
        </p:nvSpPr>
        <p:spPr>
          <a:xfrm>
            <a:off x="7412926" y="2261336"/>
            <a:ext cx="4418001" cy="260560"/>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Retailing</a:t>
            </a:r>
            <a:endParaRPr lang="en-US" sz="1600" kern="1200" dirty="0"/>
          </a:p>
        </p:txBody>
      </p:sp>
      <p:sp>
        <p:nvSpPr>
          <p:cNvPr id="14" name="Straight Connector 13">
            <a:extLst>
              <a:ext uri="{FF2B5EF4-FFF2-40B4-BE49-F238E27FC236}">
                <a16:creationId xmlns:a16="http://schemas.microsoft.com/office/drawing/2014/main" id="{001CFCA6-F4B5-4853-9A88-269E7602F71F}"/>
              </a:ext>
            </a:extLst>
          </p:cNvPr>
          <p:cNvSpPr/>
          <p:nvPr/>
        </p:nvSpPr>
        <p:spPr>
          <a:xfrm>
            <a:off x="2650664" y="259105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5" name="Freeform: Shape 14">
            <a:extLst>
              <a:ext uri="{FF2B5EF4-FFF2-40B4-BE49-F238E27FC236}">
                <a16:creationId xmlns:a16="http://schemas.microsoft.com/office/drawing/2014/main" id="{1F219DB7-DCEC-4DC1-9B89-B862A3E0FD97}"/>
              </a:ext>
            </a:extLst>
          </p:cNvPr>
          <p:cNvSpPr/>
          <p:nvPr/>
        </p:nvSpPr>
        <p:spPr>
          <a:xfrm>
            <a:off x="2822794" y="2603750"/>
            <a:ext cx="4418001" cy="987837"/>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E-commerce in Action: Online Retail Business Models</a:t>
            </a:r>
          </a:p>
        </p:txBody>
      </p:sp>
      <p:sp>
        <p:nvSpPr>
          <p:cNvPr id="16" name="Freeform: Shape 15">
            <a:extLst>
              <a:ext uri="{FF2B5EF4-FFF2-40B4-BE49-F238E27FC236}">
                <a16:creationId xmlns:a16="http://schemas.microsoft.com/office/drawing/2014/main" id="{74A5F675-9834-4CCC-BE81-6415CBCB0645}"/>
              </a:ext>
            </a:extLst>
          </p:cNvPr>
          <p:cNvSpPr/>
          <p:nvPr/>
        </p:nvSpPr>
        <p:spPr>
          <a:xfrm>
            <a:off x="7412926" y="2623405"/>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Virtual Merchants</a:t>
            </a:r>
          </a:p>
        </p:txBody>
      </p:sp>
      <p:sp>
        <p:nvSpPr>
          <p:cNvPr id="17" name="Straight Connector 16">
            <a:extLst>
              <a:ext uri="{FF2B5EF4-FFF2-40B4-BE49-F238E27FC236}">
                <a16:creationId xmlns:a16="http://schemas.microsoft.com/office/drawing/2014/main" id="{A68F6F73-38AD-45A2-9B31-6146A6AC88F6}"/>
              </a:ext>
            </a:extLst>
          </p:cNvPr>
          <p:cNvSpPr/>
          <p:nvPr/>
        </p:nvSpPr>
        <p:spPr>
          <a:xfrm>
            <a:off x="7240796" y="286198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1CB68283-9C9E-4F85-A8FA-047E18905310}"/>
              </a:ext>
            </a:extLst>
          </p:cNvPr>
          <p:cNvSpPr/>
          <p:nvPr/>
        </p:nvSpPr>
        <p:spPr>
          <a:xfrm>
            <a:off x="7412926" y="2861986"/>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Amazon</a:t>
            </a:r>
          </a:p>
        </p:txBody>
      </p:sp>
      <p:sp>
        <p:nvSpPr>
          <p:cNvPr id="19" name="Straight Connector 18">
            <a:extLst>
              <a:ext uri="{FF2B5EF4-FFF2-40B4-BE49-F238E27FC236}">
                <a16:creationId xmlns:a16="http://schemas.microsoft.com/office/drawing/2014/main" id="{DF570F62-7310-4794-A112-4636F2C5A370}"/>
              </a:ext>
            </a:extLst>
          </p:cNvPr>
          <p:cNvSpPr/>
          <p:nvPr/>
        </p:nvSpPr>
        <p:spPr>
          <a:xfrm>
            <a:off x="7240796" y="310374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04914A6F-B23E-474F-8AFC-26846E93C1C7}"/>
              </a:ext>
            </a:extLst>
          </p:cNvPr>
          <p:cNvSpPr/>
          <p:nvPr/>
        </p:nvSpPr>
        <p:spPr>
          <a:xfrm>
            <a:off x="7412926" y="3103742"/>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Omnichannel Merchants:</a:t>
            </a:r>
          </a:p>
        </p:txBody>
      </p:sp>
      <p:sp>
        <p:nvSpPr>
          <p:cNvPr id="21" name="Straight Connector 20">
            <a:extLst>
              <a:ext uri="{FF2B5EF4-FFF2-40B4-BE49-F238E27FC236}">
                <a16:creationId xmlns:a16="http://schemas.microsoft.com/office/drawing/2014/main" id="{964C1559-82FB-4038-B9E6-EAD233FC3F5E}"/>
              </a:ext>
            </a:extLst>
          </p:cNvPr>
          <p:cNvSpPr/>
          <p:nvPr/>
        </p:nvSpPr>
        <p:spPr>
          <a:xfrm>
            <a:off x="7240796" y="334549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2" name="Freeform: Shape 21">
            <a:extLst>
              <a:ext uri="{FF2B5EF4-FFF2-40B4-BE49-F238E27FC236}">
                <a16:creationId xmlns:a16="http://schemas.microsoft.com/office/drawing/2014/main" id="{2AA7A6C0-66FE-4833-A2F5-FF6F66D4400E}"/>
              </a:ext>
            </a:extLst>
          </p:cNvPr>
          <p:cNvSpPr/>
          <p:nvPr/>
        </p:nvSpPr>
        <p:spPr>
          <a:xfrm>
            <a:off x="7412926" y="3345498"/>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Manufacturer-Direct</a:t>
            </a:r>
          </a:p>
        </p:txBody>
      </p:sp>
      <p:sp>
        <p:nvSpPr>
          <p:cNvPr id="23" name="Straight Connector 22">
            <a:extLst>
              <a:ext uri="{FF2B5EF4-FFF2-40B4-BE49-F238E27FC236}">
                <a16:creationId xmlns:a16="http://schemas.microsoft.com/office/drawing/2014/main" id="{1040DAEB-266D-47DA-A074-7E2D51EF3FCE}"/>
              </a:ext>
            </a:extLst>
          </p:cNvPr>
          <p:cNvSpPr/>
          <p:nvPr/>
        </p:nvSpPr>
        <p:spPr>
          <a:xfrm>
            <a:off x="2650664" y="359158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51CA7E81-29A5-4E8B-93A7-3E172C259253}"/>
              </a:ext>
            </a:extLst>
          </p:cNvPr>
          <p:cNvSpPr/>
          <p:nvPr/>
        </p:nvSpPr>
        <p:spPr>
          <a:xfrm>
            <a:off x="2822794" y="3622794"/>
            <a:ext cx="4418001" cy="1323475"/>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Financial Services</a:t>
            </a:r>
          </a:p>
        </p:txBody>
      </p:sp>
      <p:sp>
        <p:nvSpPr>
          <p:cNvPr id="25" name="Freeform: Shape 24">
            <a:extLst>
              <a:ext uri="{FF2B5EF4-FFF2-40B4-BE49-F238E27FC236}">
                <a16:creationId xmlns:a16="http://schemas.microsoft.com/office/drawing/2014/main" id="{E2847E1C-7BE3-4996-97CA-7CC4CBFA04B7}"/>
              </a:ext>
            </a:extLst>
          </p:cNvPr>
          <p:cNvSpPr/>
          <p:nvPr/>
        </p:nvSpPr>
        <p:spPr>
          <a:xfrm>
            <a:off x="7412926" y="3599410"/>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Fintech</a:t>
            </a:r>
          </a:p>
        </p:txBody>
      </p:sp>
      <p:sp>
        <p:nvSpPr>
          <p:cNvPr id="26" name="Straight Connector 25">
            <a:extLst>
              <a:ext uri="{FF2B5EF4-FFF2-40B4-BE49-F238E27FC236}">
                <a16:creationId xmlns:a16="http://schemas.microsoft.com/office/drawing/2014/main" id="{A2E20C1F-02B7-4E14-A66D-BFA8E729B069}"/>
              </a:ext>
            </a:extLst>
          </p:cNvPr>
          <p:cNvSpPr/>
          <p:nvPr/>
        </p:nvSpPr>
        <p:spPr>
          <a:xfrm>
            <a:off x="7240796" y="381762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8E04F631-3FCB-4F11-A6DD-727277327F1C}"/>
              </a:ext>
            </a:extLst>
          </p:cNvPr>
          <p:cNvSpPr/>
          <p:nvPr/>
        </p:nvSpPr>
        <p:spPr>
          <a:xfrm>
            <a:off x="7412926" y="3817629"/>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Banking</a:t>
            </a:r>
          </a:p>
        </p:txBody>
      </p:sp>
      <p:sp>
        <p:nvSpPr>
          <p:cNvPr id="28" name="Straight Connector 27">
            <a:extLst>
              <a:ext uri="{FF2B5EF4-FFF2-40B4-BE49-F238E27FC236}">
                <a16:creationId xmlns:a16="http://schemas.microsoft.com/office/drawing/2014/main" id="{CC84A43E-49E3-41AA-907F-B50E1DCDCAA6}"/>
              </a:ext>
            </a:extLst>
          </p:cNvPr>
          <p:cNvSpPr/>
          <p:nvPr/>
        </p:nvSpPr>
        <p:spPr>
          <a:xfrm>
            <a:off x="7240796" y="402632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82125FA0-D129-45B3-8FDC-63FB870F25E2}"/>
              </a:ext>
            </a:extLst>
          </p:cNvPr>
          <p:cNvSpPr/>
          <p:nvPr/>
        </p:nvSpPr>
        <p:spPr>
          <a:xfrm>
            <a:off x="7412926" y="4026322"/>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Brokerage</a:t>
            </a:r>
          </a:p>
        </p:txBody>
      </p:sp>
      <p:sp>
        <p:nvSpPr>
          <p:cNvPr id="30" name="Straight Connector 29">
            <a:extLst>
              <a:ext uri="{FF2B5EF4-FFF2-40B4-BE49-F238E27FC236}">
                <a16:creationId xmlns:a16="http://schemas.microsoft.com/office/drawing/2014/main" id="{2801287D-BF47-4B93-89B3-E01692C821C4}"/>
              </a:ext>
            </a:extLst>
          </p:cNvPr>
          <p:cNvSpPr/>
          <p:nvPr/>
        </p:nvSpPr>
        <p:spPr>
          <a:xfrm>
            <a:off x="7240796" y="426359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AB2F094C-A8F0-47B6-A786-E8DBFEB7FDAF}"/>
              </a:ext>
            </a:extLst>
          </p:cNvPr>
          <p:cNvSpPr/>
          <p:nvPr/>
        </p:nvSpPr>
        <p:spPr>
          <a:xfrm>
            <a:off x="7412926" y="4263591"/>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Mortgage and Lending Service</a:t>
            </a:r>
          </a:p>
        </p:txBody>
      </p:sp>
      <p:sp>
        <p:nvSpPr>
          <p:cNvPr id="32" name="Straight Connector 31">
            <a:extLst>
              <a:ext uri="{FF2B5EF4-FFF2-40B4-BE49-F238E27FC236}">
                <a16:creationId xmlns:a16="http://schemas.microsoft.com/office/drawing/2014/main" id="{602803FE-D13E-47DC-9D72-C1738955332F}"/>
              </a:ext>
            </a:extLst>
          </p:cNvPr>
          <p:cNvSpPr/>
          <p:nvPr/>
        </p:nvSpPr>
        <p:spPr>
          <a:xfrm>
            <a:off x="7240796" y="449133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6FA57CF5-D745-4DCD-B6D1-420DB40E7F08}"/>
              </a:ext>
            </a:extLst>
          </p:cNvPr>
          <p:cNvSpPr/>
          <p:nvPr/>
        </p:nvSpPr>
        <p:spPr>
          <a:xfrm>
            <a:off x="7412926" y="4491335"/>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a:t>Online Insurance Services</a:t>
            </a:r>
            <a:endParaRPr lang="en-US" sz="1600" kern="1200" dirty="0"/>
          </a:p>
        </p:txBody>
      </p:sp>
      <p:sp>
        <p:nvSpPr>
          <p:cNvPr id="34" name="Straight Connector 33">
            <a:extLst>
              <a:ext uri="{FF2B5EF4-FFF2-40B4-BE49-F238E27FC236}">
                <a16:creationId xmlns:a16="http://schemas.microsoft.com/office/drawing/2014/main" id="{F9E28467-AF60-463B-BA5D-B62D9645AC2C}"/>
              </a:ext>
            </a:extLst>
          </p:cNvPr>
          <p:cNvSpPr/>
          <p:nvPr/>
        </p:nvSpPr>
        <p:spPr>
          <a:xfrm>
            <a:off x="7240796" y="472860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A45869C6-7AF6-4805-8721-56C73EB326F5}"/>
              </a:ext>
            </a:extLst>
          </p:cNvPr>
          <p:cNvSpPr/>
          <p:nvPr/>
        </p:nvSpPr>
        <p:spPr>
          <a:xfrm>
            <a:off x="7412926" y="4728604"/>
            <a:ext cx="4418001" cy="103918"/>
          </a:xfrm>
          <a:custGeom>
            <a:avLst/>
            <a:gdLst>
              <a:gd name="connsiteX0" fmla="*/ 0 w 4418001"/>
              <a:gd name="connsiteY0" fmla="*/ 0 h 103918"/>
              <a:gd name="connsiteX1" fmla="*/ 4418001 w 4418001"/>
              <a:gd name="connsiteY1" fmla="*/ 0 h 103918"/>
              <a:gd name="connsiteX2" fmla="*/ 4418001 w 4418001"/>
              <a:gd name="connsiteY2" fmla="*/ 103918 h 103918"/>
              <a:gd name="connsiteX3" fmla="*/ 0 w 4418001"/>
              <a:gd name="connsiteY3" fmla="*/ 103918 h 103918"/>
              <a:gd name="connsiteX4" fmla="*/ 0 w 4418001"/>
              <a:gd name="connsiteY4" fmla="*/ 0 h 103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03918">
                <a:moveTo>
                  <a:pt x="0" y="0"/>
                </a:moveTo>
                <a:lnTo>
                  <a:pt x="4418001" y="0"/>
                </a:lnTo>
                <a:lnTo>
                  <a:pt x="4418001" y="103918"/>
                </a:lnTo>
                <a:lnTo>
                  <a:pt x="0" y="1039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Online Real Estate Services</a:t>
            </a:r>
          </a:p>
        </p:txBody>
      </p:sp>
      <p:sp>
        <p:nvSpPr>
          <p:cNvPr id="36" name="Straight Connector 35">
            <a:extLst>
              <a:ext uri="{FF2B5EF4-FFF2-40B4-BE49-F238E27FC236}">
                <a16:creationId xmlns:a16="http://schemas.microsoft.com/office/drawing/2014/main" id="{CC282EEC-231C-499F-92DB-41AB0463788B}"/>
              </a:ext>
            </a:extLst>
          </p:cNvPr>
          <p:cNvSpPr/>
          <p:nvPr/>
        </p:nvSpPr>
        <p:spPr>
          <a:xfrm>
            <a:off x="2650664" y="497081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7AA2FC66-276F-4D1F-9BE6-B49E2B166744}"/>
              </a:ext>
            </a:extLst>
          </p:cNvPr>
          <p:cNvSpPr/>
          <p:nvPr/>
        </p:nvSpPr>
        <p:spPr>
          <a:xfrm>
            <a:off x="2822794" y="5012374"/>
            <a:ext cx="4418001" cy="505268"/>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Travel Services</a:t>
            </a:r>
          </a:p>
        </p:txBody>
      </p:sp>
      <p:sp>
        <p:nvSpPr>
          <p:cNvPr id="38" name="Freeform: Shape 37">
            <a:extLst>
              <a:ext uri="{FF2B5EF4-FFF2-40B4-BE49-F238E27FC236}">
                <a16:creationId xmlns:a16="http://schemas.microsoft.com/office/drawing/2014/main" id="{5067B91D-9803-489F-9C04-BB0C182DDC5A}"/>
              </a:ext>
            </a:extLst>
          </p:cNvPr>
          <p:cNvSpPr/>
          <p:nvPr/>
        </p:nvSpPr>
        <p:spPr>
          <a:xfrm>
            <a:off x="7412926" y="4950064"/>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Why Are Online Travel Services So Popular?</a:t>
            </a:r>
          </a:p>
        </p:txBody>
      </p:sp>
      <p:sp>
        <p:nvSpPr>
          <p:cNvPr id="39" name="Straight Connector 38">
            <a:extLst>
              <a:ext uri="{FF2B5EF4-FFF2-40B4-BE49-F238E27FC236}">
                <a16:creationId xmlns:a16="http://schemas.microsoft.com/office/drawing/2014/main" id="{BDCF3079-074F-47B2-9B29-BC96B809D488}"/>
              </a:ext>
            </a:extLst>
          </p:cNvPr>
          <p:cNvSpPr/>
          <p:nvPr/>
        </p:nvSpPr>
        <p:spPr>
          <a:xfrm>
            <a:off x="7240796" y="5262125"/>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Shape 39">
            <a:extLst>
              <a:ext uri="{FF2B5EF4-FFF2-40B4-BE49-F238E27FC236}">
                <a16:creationId xmlns:a16="http://schemas.microsoft.com/office/drawing/2014/main" id="{CA1FD7A7-C621-41AC-88BC-EC465F01E7C6}"/>
              </a:ext>
            </a:extLst>
          </p:cNvPr>
          <p:cNvSpPr/>
          <p:nvPr/>
        </p:nvSpPr>
        <p:spPr>
          <a:xfrm>
            <a:off x="7412926" y="5262125"/>
            <a:ext cx="4418001" cy="312061"/>
          </a:xfrm>
          <a:custGeom>
            <a:avLst/>
            <a:gdLst>
              <a:gd name="connsiteX0" fmla="*/ 0 w 4418001"/>
              <a:gd name="connsiteY0" fmla="*/ 0 h 312061"/>
              <a:gd name="connsiteX1" fmla="*/ 4418001 w 4418001"/>
              <a:gd name="connsiteY1" fmla="*/ 0 h 312061"/>
              <a:gd name="connsiteX2" fmla="*/ 4418001 w 4418001"/>
              <a:gd name="connsiteY2" fmla="*/ 312061 h 312061"/>
              <a:gd name="connsiteX3" fmla="*/ 0 w 4418001"/>
              <a:gd name="connsiteY3" fmla="*/ 312061 h 312061"/>
              <a:gd name="connsiteX4" fmla="*/ 0 w 4418001"/>
              <a:gd name="connsiteY4" fmla="*/ 0 h 312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312061">
                <a:moveTo>
                  <a:pt x="0" y="0"/>
                </a:moveTo>
                <a:lnTo>
                  <a:pt x="4418001" y="0"/>
                </a:lnTo>
                <a:lnTo>
                  <a:pt x="4418001" y="312061"/>
                </a:lnTo>
                <a:lnTo>
                  <a:pt x="0" y="31206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l" defTabSz="222250" rtl="0">
              <a:lnSpc>
                <a:spcPct val="90000"/>
              </a:lnSpc>
              <a:spcBef>
                <a:spcPct val="0"/>
              </a:spcBef>
              <a:spcAft>
                <a:spcPct val="35000"/>
              </a:spcAft>
              <a:buNone/>
            </a:pPr>
            <a:r>
              <a:rPr lang="en-US" sz="1600" kern="1200" dirty="0"/>
              <a:t>The Online Travel Market</a:t>
            </a:r>
          </a:p>
        </p:txBody>
      </p:sp>
      <p:sp>
        <p:nvSpPr>
          <p:cNvPr id="41" name="Straight Connector 40">
            <a:extLst>
              <a:ext uri="{FF2B5EF4-FFF2-40B4-BE49-F238E27FC236}">
                <a16:creationId xmlns:a16="http://schemas.microsoft.com/office/drawing/2014/main" id="{CB5E8844-8587-4C62-9832-7B4EC1260015}"/>
              </a:ext>
            </a:extLst>
          </p:cNvPr>
          <p:cNvSpPr/>
          <p:nvPr/>
        </p:nvSpPr>
        <p:spPr>
          <a:xfrm>
            <a:off x="2650664" y="553724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2" name="Freeform: Shape 41">
            <a:extLst>
              <a:ext uri="{FF2B5EF4-FFF2-40B4-BE49-F238E27FC236}">
                <a16:creationId xmlns:a16="http://schemas.microsoft.com/office/drawing/2014/main" id="{B0B74D40-75F7-43E7-9F75-2338FDA0CDE5}"/>
              </a:ext>
            </a:extLst>
          </p:cNvPr>
          <p:cNvSpPr/>
          <p:nvPr/>
        </p:nvSpPr>
        <p:spPr>
          <a:xfrm>
            <a:off x="2822794" y="5573818"/>
            <a:ext cx="4418001" cy="377455"/>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Online Job Recruitment and Career Services</a:t>
            </a:r>
          </a:p>
        </p:txBody>
      </p:sp>
      <p:sp>
        <p:nvSpPr>
          <p:cNvPr id="43" name="Straight Connector 42">
            <a:extLst>
              <a:ext uri="{FF2B5EF4-FFF2-40B4-BE49-F238E27FC236}">
                <a16:creationId xmlns:a16="http://schemas.microsoft.com/office/drawing/2014/main" id="{E883796A-E94F-4137-BB39-06A253A47E6E}"/>
              </a:ext>
            </a:extLst>
          </p:cNvPr>
          <p:cNvSpPr/>
          <p:nvPr/>
        </p:nvSpPr>
        <p:spPr>
          <a:xfrm>
            <a:off x="2650664" y="595127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4" name="Freeform: Shape 43">
            <a:extLst>
              <a:ext uri="{FF2B5EF4-FFF2-40B4-BE49-F238E27FC236}">
                <a16:creationId xmlns:a16="http://schemas.microsoft.com/office/drawing/2014/main" id="{CC69FDEE-2AE8-4751-A5F4-6072356CC1E6}"/>
              </a:ext>
            </a:extLst>
          </p:cNvPr>
          <p:cNvSpPr/>
          <p:nvPr/>
        </p:nvSpPr>
        <p:spPr>
          <a:xfrm>
            <a:off x="2822794" y="5988221"/>
            <a:ext cx="4418001" cy="347924"/>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dirty="0">
                <a:solidFill>
                  <a:srgbClr val="0070C0"/>
                </a:solidFill>
              </a:rPr>
              <a:t>On-Demand Service Companies</a:t>
            </a:r>
          </a:p>
        </p:txBody>
      </p:sp>
      <p:sp>
        <p:nvSpPr>
          <p:cNvPr id="45" name="Straight Connector 44">
            <a:extLst>
              <a:ext uri="{FF2B5EF4-FFF2-40B4-BE49-F238E27FC236}">
                <a16:creationId xmlns:a16="http://schemas.microsoft.com/office/drawing/2014/main" id="{6B27C7BC-AB69-4BA4-B5DA-3040C6E9E8FA}"/>
              </a:ext>
            </a:extLst>
          </p:cNvPr>
          <p:cNvSpPr/>
          <p:nvPr/>
        </p:nvSpPr>
        <p:spPr>
          <a:xfrm>
            <a:off x="2650664" y="641610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88261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4"/>
                                        </p:tgtEl>
                                        <p:attrNameLst>
                                          <p:attrName>fillcolor</p:attrName>
                                        </p:attrNameLst>
                                      </p:cBhvr>
                                      <p:to>
                                        <a:srgbClr val="FFFF00"/>
                                      </p:to>
                                    </p:animClr>
                                    <p:set>
                                      <p:cBhvr>
                                        <p:cTn id="7" dur="2000" fill="hold"/>
                                        <p:tgtEl>
                                          <p:spTgt spid="44"/>
                                        </p:tgtEl>
                                        <p:attrNameLst>
                                          <p:attrName>fill.type</p:attrName>
                                        </p:attrNameLst>
                                      </p:cBhvr>
                                      <p:to>
                                        <p:strVal val="solid"/>
                                      </p:to>
                                    </p:set>
                                    <p:set>
                                      <p:cBhvr>
                                        <p:cTn id="8" dur="2000" fill="hold"/>
                                        <p:tgtEl>
                                          <p:spTgt spid="4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F6E23-754D-43F9-B288-A49ADB784D04}"/>
              </a:ext>
            </a:extLst>
          </p:cNvPr>
          <p:cNvSpPr>
            <a:spLocks noGrp="1"/>
          </p:cNvSpPr>
          <p:nvPr>
            <p:ph type="title"/>
          </p:nvPr>
        </p:nvSpPr>
        <p:spPr/>
        <p:txBody>
          <a:bodyPr>
            <a:normAutofit/>
          </a:bodyPr>
          <a:lstStyle/>
          <a:p>
            <a:r>
              <a:rPr lang="en-US" dirty="0"/>
              <a:t>On-Demand Service Companies</a:t>
            </a:r>
            <a:endParaRPr lang="ar-SY" dirty="0"/>
          </a:p>
        </p:txBody>
      </p:sp>
      <p:sp>
        <p:nvSpPr>
          <p:cNvPr id="3" name="Content Placeholder 2">
            <a:extLst>
              <a:ext uri="{FF2B5EF4-FFF2-40B4-BE49-F238E27FC236}">
                <a16:creationId xmlns:a16="http://schemas.microsoft.com/office/drawing/2014/main" id="{E7EBA91D-3EEA-4D21-89A0-918E9A8DDB9A}"/>
              </a:ext>
            </a:extLst>
          </p:cNvPr>
          <p:cNvSpPr>
            <a:spLocks noGrp="1"/>
          </p:cNvSpPr>
          <p:nvPr>
            <p:ph idx="1"/>
          </p:nvPr>
        </p:nvSpPr>
        <p:spPr>
          <a:xfrm>
            <a:off x="188686" y="1422213"/>
            <a:ext cx="11814401" cy="4934138"/>
          </a:xfrm>
        </p:spPr>
        <p:txBody>
          <a:bodyPr>
            <a:normAutofit/>
          </a:bodyPr>
          <a:lstStyle/>
          <a:p>
            <a:pPr marL="0" indent="0">
              <a:buNone/>
            </a:pPr>
            <a:r>
              <a:rPr lang="en-US" sz="2400" b="1" dirty="0"/>
              <a:t>What Are On-Demand Service Companies?</a:t>
            </a:r>
          </a:p>
          <a:p>
            <a:r>
              <a:rPr lang="en-US" sz="2200" dirty="0"/>
              <a:t>Platforms that connect individuals who have underused resources (cars, rooms, labor) with consumers who need temporary access to them.</a:t>
            </a:r>
          </a:p>
          <a:p>
            <a:pPr algn="l"/>
            <a:r>
              <a:rPr lang="en-US" sz="2200" dirty="0"/>
              <a:t>Known as: </a:t>
            </a:r>
            <a:r>
              <a:rPr lang="en-US" sz="2200" b="1" dirty="0"/>
              <a:t>Sharing Economy</a:t>
            </a:r>
            <a:r>
              <a:rPr lang="en-US" sz="2200" dirty="0"/>
              <a:t>, </a:t>
            </a:r>
            <a:r>
              <a:rPr lang="en-US" sz="2200" b="1" dirty="0"/>
              <a:t>Collaborative Commerce</a:t>
            </a:r>
            <a:r>
              <a:rPr lang="en-US" sz="2200" dirty="0"/>
              <a:t>, </a:t>
            </a:r>
            <a:br>
              <a:rPr lang="en-US" sz="2200" dirty="0"/>
            </a:br>
            <a:r>
              <a:rPr lang="en-US" sz="2200" b="1" dirty="0"/>
              <a:t>Peer-to-Peer Consumption</a:t>
            </a:r>
            <a:r>
              <a:rPr lang="en-US" sz="2200" dirty="0"/>
              <a:t>, </a:t>
            </a:r>
            <a:r>
              <a:rPr lang="en-US" sz="2200" b="1" dirty="0"/>
              <a:t>We-Commerce</a:t>
            </a:r>
            <a:r>
              <a:rPr lang="en-US" sz="2200" dirty="0"/>
              <a:t>.</a:t>
            </a:r>
          </a:p>
          <a:p>
            <a:r>
              <a:rPr lang="en-US" sz="2200" dirty="0"/>
              <a:t>Unlike traditional sharing, these platforms charge fees to users and/or providers.</a:t>
            </a:r>
          </a:p>
        </p:txBody>
      </p:sp>
      <p:sp>
        <p:nvSpPr>
          <p:cNvPr id="7" name="Rectangle 1">
            <a:extLst>
              <a:ext uri="{FF2B5EF4-FFF2-40B4-BE49-F238E27FC236}">
                <a16:creationId xmlns:a16="http://schemas.microsoft.com/office/drawing/2014/main" id="{6C9E4115-CD38-432B-83B0-F4314E727668}"/>
              </a:ext>
            </a:extLst>
          </p:cNvPr>
          <p:cNvSpPr>
            <a:spLocks noChangeArrowheads="1"/>
          </p:cNvSpPr>
          <p:nvPr/>
        </p:nvSpPr>
        <p:spPr bwMode="auto">
          <a:xfrm>
            <a:off x="188913" y="266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ar-SY" altLang="ar-SY" sz="1800" b="0" i="0" u="none" strike="noStrike" cap="none" normalizeH="0" baseline="0">
                <a:ln>
                  <a:noFill/>
                </a:ln>
                <a:solidFill>
                  <a:schemeClr val="tx1"/>
                </a:solidFill>
                <a:effectLst/>
                <a:latin typeface="Arial" panose="020B0604020202020204" pitchFamily="34" charset="0"/>
              </a:rPr>
            </a:br>
            <a:endParaRPr kumimoji="0" lang="ar-SY" altLang="ar-SY" sz="1800" b="0" i="0" u="none" strike="noStrike" cap="none" normalizeH="0" baseline="0">
              <a:ln>
                <a:noFill/>
              </a:ln>
              <a:solidFill>
                <a:schemeClr val="tx1"/>
              </a:solidFill>
              <a:effectLst/>
              <a:latin typeface="Arial" panose="020B0604020202020204" pitchFamily="34" charset="0"/>
            </a:endParaRPr>
          </a:p>
        </p:txBody>
      </p:sp>
      <p:pic>
        <p:nvPicPr>
          <p:cNvPr id="32770" name="Picture 2" descr="Everything You Should Know About On – Demand Service Apps July 2025  (Updated) | AppSamurai">
            <a:extLst>
              <a:ext uri="{FF2B5EF4-FFF2-40B4-BE49-F238E27FC236}">
                <a16:creationId xmlns:a16="http://schemas.microsoft.com/office/drawing/2014/main" id="{92B8DF87-9FB5-4016-8881-01EF57067352}"/>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245002" y="2769698"/>
            <a:ext cx="2900651" cy="174039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761916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F6E23-754D-43F9-B288-A49ADB784D04}"/>
              </a:ext>
            </a:extLst>
          </p:cNvPr>
          <p:cNvSpPr>
            <a:spLocks noGrp="1"/>
          </p:cNvSpPr>
          <p:nvPr>
            <p:ph type="title"/>
          </p:nvPr>
        </p:nvSpPr>
        <p:spPr/>
        <p:txBody>
          <a:bodyPr>
            <a:normAutofit/>
          </a:bodyPr>
          <a:lstStyle/>
          <a:p>
            <a:r>
              <a:rPr lang="en-US" dirty="0"/>
              <a:t>On-Demand Service Companies</a:t>
            </a:r>
            <a:endParaRPr lang="ar-SY" dirty="0"/>
          </a:p>
        </p:txBody>
      </p:sp>
      <p:sp>
        <p:nvSpPr>
          <p:cNvPr id="3" name="Content Placeholder 2">
            <a:extLst>
              <a:ext uri="{FF2B5EF4-FFF2-40B4-BE49-F238E27FC236}">
                <a16:creationId xmlns:a16="http://schemas.microsoft.com/office/drawing/2014/main" id="{E7EBA91D-3EEA-4D21-89A0-918E9A8DDB9A}"/>
              </a:ext>
            </a:extLst>
          </p:cNvPr>
          <p:cNvSpPr>
            <a:spLocks noGrp="1"/>
          </p:cNvSpPr>
          <p:nvPr>
            <p:ph idx="1"/>
          </p:nvPr>
        </p:nvSpPr>
        <p:spPr/>
        <p:txBody>
          <a:bodyPr>
            <a:normAutofit fontScale="92500" lnSpcReduction="10000"/>
          </a:bodyPr>
          <a:lstStyle/>
          <a:p>
            <a:pPr marL="0" indent="0">
              <a:buNone/>
            </a:pPr>
            <a:r>
              <a:rPr lang="en-US" b="1" dirty="0"/>
              <a:t>How They Work – Features &amp; Examples</a:t>
            </a:r>
          </a:p>
          <a:p>
            <a:r>
              <a:rPr lang="en-US" b="1" dirty="0"/>
              <a:t>Key Features</a:t>
            </a:r>
            <a:r>
              <a:rPr lang="en-US" dirty="0"/>
              <a:t>:</a:t>
            </a:r>
          </a:p>
          <a:p>
            <a:pPr lvl="1"/>
            <a:r>
              <a:rPr lang="en-US" dirty="0"/>
              <a:t>Use of mobile apps for local, real-time services</a:t>
            </a:r>
          </a:p>
          <a:p>
            <a:pPr lvl="1"/>
            <a:r>
              <a:rPr lang="en-US" dirty="0"/>
              <a:t>Lower costs compared to traditional services</a:t>
            </a:r>
          </a:p>
          <a:p>
            <a:r>
              <a:rPr lang="en-US" b="1" dirty="0"/>
              <a:t>Examples</a:t>
            </a:r>
            <a:r>
              <a:rPr lang="en-US" dirty="0"/>
              <a:t>:</a:t>
            </a:r>
          </a:p>
          <a:p>
            <a:pPr lvl="1"/>
            <a:r>
              <a:rPr lang="en-US" b="1" dirty="0"/>
              <a:t>Uber</a:t>
            </a:r>
            <a:r>
              <a:rPr lang="en-US" dirty="0"/>
              <a:t>: On-demand transportation</a:t>
            </a:r>
          </a:p>
          <a:p>
            <a:pPr lvl="1"/>
            <a:r>
              <a:rPr lang="en-US" b="1" dirty="0"/>
              <a:t>Airbnb</a:t>
            </a:r>
            <a:r>
              <a:rPr lang="en-US" dirty="0"/>
              <a:t>: Peer-to-peer lodging</a:t>
            </a:r>
          </a:p>
          <a:p>
            <a:pPr lvl="1"/>
            <a:r>
              <a:rPr lang="en-US" b="1" dirty="0"/>
              <a:t>Instacart / </a:t>
            </a:r>
            <a:r>
              <a:rPr lang="en-US" b="1" dirty="0" err="1"/>
              <a:t>Grubhub</a:t>
            </a:r>
            <a:r>
              <a:rPr lang="en-US" dirty="0"/>
              <a:t>: Food delivery</a:t>
            </a:r>
          </a:p>
          <a:p>
            <a:endParaRPr lang="en-US" dirty="0"/>
          </a:p>
        </p:txBody>
      </p:sp>
      <p:sp>
        <p:nvSpPr>
          <p:cNvPr id="7" name="Rectangle 1">
            <a:extLst>
              <a:ext uri="{FF2B5EF4-FFF2-40B4-BE49-F238E27FC236}">
                <a16:creationId xmlns:a16="http://schemas.microsoft.com/office/drawing/2014/main" id="{6C9E4115-CD38-432B-83B0-F4314E727668}"/>
              </a:ext>
            </a:extLst>
          </p:cNvPr>
          <p:cNvSpPr>
            <a:spLocks noChangeArrowheads="1"/>
          </p:cNvSpPr>
          <p:nvPr/>
        </p:nvSpPr>
        <p:spPr bwMode="auto">
          <a:xfrm>
            <a:off x="188913" y="266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ar-SY" altLang="ar-SY" sz="1800" b="0" i="0" u="none" strike="noStrike" cap="none" normalizeH="0" baseline="0">
                <a:ln>
                  <a:noFill/>
                </a:ln>
                <a:solidFill>
                  <a:schemeClr val="tx1"/>
                </a:solidFill>
                <a:effectLst/>
                <a:latin typeface="Arial" panose="020B0604020202020204" pitchFamily="34" charset="0"/>
              </a:rPr>
            </a:br>
            <a:endParaRPr kumimoji="0" lang="ar-SY" altLang="ar-SY" sz="1800" b="0" i="0" u="none" strike="noStrike" cap="none" normalizeH="0" baseline="0">
              <a:ln>
                <a:noFill/>
              </a:ln>
              <a:solidFill>
                <a:schemeClr val="tx1"/>
              </a:solidFill>
              <a:effectLst/>
              <a:latin typeface="Arial" panose="020B0604020202020204" pitchFamily="34" charset="0"/>
            </a:endParaRPr>
          </a:p>
        </p:txBody>
      </p:sp>
      <p:pic>
        <p:nvPicPr>
          <p:cNvPr id="33800" name="Picture 8" descr="Uber Technologies, Inc. | Better Buildings Initiative">
            <a:extLst>
              <a:ext uri="{FF2B5EF4-FFF2-40B4-BE49-F238E27FC236}">
                <a16:creationId xmlns:a16="http://schemas.microsoft.com/office/drawing/2014/main" id="{6BB60393-0F36-4F28-89BD-81ADBF92D389}"/>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478154" y="1125123"/>
            <a:ext cx="4028623" cy="2452255"/>
          </a:xfrm>
          <a:prstGeom prst="rect">
            <a:avLst/>
          </a:prstGeom>
          <a:noFill/>
          <a:extLst>
            <a:ext uri="{909E8E84-426E-40DD-AFC4-6F175D3DCCD1}">
              <a14:hiddenFill xmlns:a14="http://schemas.microsoft.com/office/drawing/2010/main">
                <a:solidFill>
                  <a:srgbClr val="FFFFFF"/>
                </a:solidFill>
              </a14:hiddenFill>
            </a:ext>
          </a:extLst>
        </p:spPr>
      </p:pic>
      <p:pic>
        <p:nvPicPr>
          <p:cNvPr id="33802" name="Picture 10" descr="Airbnb · GitHub">
            <a:extLst>
              <a:ext uri="{FF2B5EF4-FFF2-40B4-BE49-F238E27FC236}">
                <a16:creationId xmlns:a16="http://schemas.microsoft.com/office/drawing/2014/main" id="{978BC790-C20E-4BE7-BDA4-A4A866AAAC03}"/>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621445" y="2988136"/>
            <a:ext cx="21336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33804" name="Picture 12" descr="Carrot Evolution: A New Brand Identity to Reflect a New Ambition">
            <a:extLst>
              <a:ext uri="{FF2B5EF4-FFF2-40B4-BE49-F238E27FC236}">
                <a16:creationId xmlns:a16="http://schemas.microsoft.com/office/drawing/2014/main" id="{58AC29F4-FE90-463E-A9E4-D361350C94BB}"/>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146183" y="3356408"/>
            <a:ext cx="2978727" cy="1675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3868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F6E23-754D-43F9-B288-A49ADB784D04}"/>
              </a:ext>
            </a:extLst>
          </p:cNvPr>
          <p:cNvSpPr>
            <a:spLocks noGrp="1"/>
          </p:cNvSpPr>
          <p:nvPr>
            <p:ph type="title"/>
          </p:nvPr>
        </p:nvSpPr>
        <p:spPr/>
        <p:txBody>
          <a:bodyPr>
            <a:normAutofit/>
          </a:bodyPr>
          <a:lstStyle/>
          <a:p>
            <a:r>
              <a:rPr lang="en-US" dirty="0"/>
              <a:t>On-Demand Service Companies</a:t>
            </a:r>
            <a:endParaRPr lang="ar-SY" dirty="0"/>
          </a:p>
        </p:txBody>
      </p:sp>
      <p:sp>
        <p:nvSpPr>
          <p:cNvPr id="3" name="Content Placeholder 2">
            <a:extLst>
              <a:ext uri="{FF2B5EF4-FFF2-40B4-BE49-F238E27FC236}">
                <a16:creationId xmlns:a16="http://schemas.microsoft.com/office/drawing/2014/main" id="{E7EBA91D-3EEA-4D21-89A0-918E9A8DDB9A}"/>
              </a:ext>
            </a:extLst>
          </p:cNvPr>
          <p:cNvSpPr>
            <a:spLocks noGrp="1"/>
          </p:cNvSpPr>
          <p:nvPr>
            <p:ph idx="1"/>
          </p:nvPr>
        </p:nvSpPr>
        <p:spPr/>
        <p:txBody>
          <a:bodyPr>
            <a:normAutofit/>
          </a:bodyPr>
          <a:lstStyle/>
          <a:p>
            <a:pPr marL="0" indent="0">
              <a:buNone/>
            </a:pPr>
            <a:r>
              <a:rPr lang="en-US" b="1" dirty="0"/>
              <a:t>Impact, Challenges &amp; Regulation</a:t>
            </a:r>
          </a:p>
          <a:p>
            <a:r>
              <a:rPr lang="en-US" b="1" dirty="0"/>
              <a:t>Disruption</a:t>
            </a:r>
            <a:r>
              <a:rPr lang="en-US" dirty="0"/>
              <a:t>: These platforms challenge traditional industries (hotels, taxis, etc.) by offering flexible, lower-cost alternatives.</a:t>
            </a:r>
          </a:p>
          <a:p>
            <a:r>
              <a:rPr lang="en-US" b="1" dirty="0"/>
              <a:t>Legal Challenges</a:t>
            </a:r>
            <a:r>
              <a:rPr lang="en-US" dirty="0"/>
              <a:t>: Airbnb faces global regulatory hurdles that may affect its growth.</a:t>
            </a:r>
          </a:p>
          <a:p>
            <a:r>
              <a:rPr lang="en-US" b="1" dirty="0"/>
              <a:t>Key Insight</a:t>
            </a:r>
            <a:r>
              <a:rPr lang="en-US" dirty="0"/>
              <a:t>: Success depends on scalability, trust, and navigating local laws.</a:t>
            </a:r>
          </a:p>
          <a:p>
            <a:endParaRPr lang="en-US" dirty="0"/>
          </a:p>
        </p:txBody>
      </p:sp>
      <p:sp>
        <p:nvSpPr>
          <p:cNvPr id="7" name="Rectangle 1">
            <a:extLst>
              <a:ext uri="{FF2B5EF4-FFF2-40B4-BE49-F238E27FC236}">
                <a16:creationId xmlns:a16="http://schemas.microsoft.com/office/drawing/2014/main" id="{6C9E4115-CD38-432B-83B0-F4314E727668}"/>
              </a:ext>
            </a:extLst>
          </p:cNvPr>
          <p:cNvSpPr>
            <a:spLocks noChangeArrowheads="1"/>
          </p:cNvSpPr>
          <p:nvPr/>
        </p:nvSpPr>
        <p:spPr bwMode="auto">
          <a:xfrm>
            <a:off x="188913" y="266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ar-SY" altLang="ar-SY" sz="1800" b="0" i="0" u="none" strike="noStrike" cap="none" normalizeH="0" baseline="0">
                <a:ln>
                  <a:noFill/>
                </a:ln>
                <a:solidFill>
                  <a:schemeClr val="tx1"/>
                </a:solidFill>
                <a:effectLst/>
                <a:latin typeface="Arial" panose="020B0604020202020204" pitchFamily="34" charset="0"/>
              </a:rPr>
            </a:br>
            <a:endParaRPr kumimoji="0" lang="ar-SY" altLang="ar-SY"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3318210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0000" lnSpcReduction="20000"/>
          </a:bodyPr>
          <a:lstStyle/>
          <a:p>
            <a:pPr marL="0" indent="0">
              <a:buNone/>
            </a:pPr>
            <a:r>
              <a:rPr lang="en-US" sz="3400" b="1" dirty="0"/>
              <a:t>Explain how to analyze the economic viability of an online firm.</a:t>
            </a:r>
          </a:p>
          <a:p>
            <a:r>
              <a:rPr lang="en-US" dirty="0"/>
              <a:t>The economic viability of a firm, or its ability to survive during a specified time period, can be analyzed by examining the key industry strategic factors, the strategic factors that pertain specifically to the firm, and the financial statements of the firm.</a:t>
            </a:r>
          </a:p>
          <a:p>
            <a:r>
              <a:rPr lang="en-US" dirty="0"/>
              <a:t>The key industry strategic factors include barriers to entry, the power of suppliers, the power of customers, the existence of substitute products, the industry value chain, and the nature of intra-industry competition.</a:t>
            </a:r>
          </a:p>
          <a:p>
            <a:r>
              <a:rPr lang="en-US" dirty="0"/>
              <a:t>The key firm strategic factors include the firm value chain, core competencies, and synergies; the firm’s current technology; and the social and legal challenges facing the firm.</a:t>
            </a:r>
          </a:p>
          <a:p>
            <a:r>
              <a:rPr lang="en-US" dirty="0"/>
              <a:t>The key financial factors include revenues, cost of sales, gross margin, operating expenses, operating margin, net margin, and the firm’s balance sheet.</a:t>
            </a:r>
            <a:endParaRPr lang="en-US" sz="2000" dirty="0"/>
          </a:p>
        </p:txBody>
      </p:sp>
    </p:spTree>
    <p:extLst>
      <p:ext uri="{BB962C8B-B14F-4D97-AF65-F5344CB8AC3E}">
        <p14:creationId xmlns:p14="http://schemas.microsoft.com/office/powerpoint/2010/main" val="6094095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7500" lnSpcReduction="20000"/>
          </a:bodyPr>
          <a:lstStyle/>
          <a:p>
            <a:pPr marL="0" indent="0">
              <a:buNone/>
            </a:pPr>
            <a:r>
              <a:rPr lang="en-US" sz="3400" b="1" dirty="0"/>
              <a:t>Understand the environment in which the online retail sector operates today.</a:t>
            </a:r>
          </a:p>
          <a:p>
            <a:r>
              <a:rPr lang="en-US" dirty="0"/>
              <a:t>During the early days of e-commerce, some predicted that the retail industry would be revolutionized because of reduced search costs, lower market entry costs, the replacement of physical store merchants by online companies</a:t>
            </a:r>
          </a:p>
          <a:p>
            <a:r>
              <a:rPr lang="en-US" dirty="0"/>
              <a:t>Today, it has become clear that few of the initial assumptions about the future of online retail were correct. The reality is that:</a:t>
            </a:r>
          </a:p>
          <a:p>
            <a:pPr lvl="1">
              <a:buFont typeface="Wingdings" panose="05000000000000000000" pitchFamily="2" charset="2"/>
              <a:buChar char="v"/>
            </a:pPr>
            <a:r>
              <a:rPr lang="en-US" dirty="0"/>
              <a:t>Online consumers are not primarily cost-driven—instead, they are as brand-driven and influenced by perceived value as their offline counterparts.</a:t>
            </a:r>
          </a:p>
          <a:p>
            <a:pPr lvl="1">
              <a:buFont typeface="Wingdings" panose="05000000000000000000" pitchFamily="2" charset="2"/>
              <a:buChar char="v"/>
            </a:pPr>
            <a:r>
              <a:rPr lang="en-US" dirty="0"/>
              <a:t>Online market entry costs were underestimated, as was the cost of acquiring new customers.</a:t>
            </a:r>
          </a:p>
          <a:p>
            <a:pPr lvl="1">
              <a:buFont typeface="Wingdings" panose="05000000000000000000" pitchFamily="2" charset="2"/>
              <a:buChar char="v"/>
            </a:pPr>
            <a:r>
              <a:rPr lang="en-US" dirty="0"/>
              <a:t>Older, traditional firms have not disappeared and are reinventing themselves as omnichannel retailers.</a:t>
            </a:r>
          </a:p>
        </p:txBody>
      </p:sp>
    </p:spTree>
    <p:extLst>
      <p:ext uri="{BB962C8B-B14F-4D97-AF65-F5344CB8AC3E}">
        <p14:creationId xmlns:p14="http://schemas.microsoft.com/office/powerpoint/2010/main" val="305160362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sz="2400" b="1" dirty="0"/>
              <a:t>Identify the primary types of online retailers, and understand the different challenges each type faces.</a:t>
            </a:r>
          </a:p>
          <a:p>
            <a:pPr marL="0" indent="0">
              <a:buNone/>
            </a:pPr>
            <a:r>
              <a:rPr lang="en-US" sz="2000" b="1" dirty="0"/>
              <a:t>Virtual merchants </a:t>
            </a:r>
            <a:r>
              <a:rPr lang="en-US" sz="2000" dirty="0"/>
              <a:t>are e-commerce firms that generate almost all of their revenues from online sales. Their challenges include building a business and a brand name quickly, dealing with many competitors in the virtual marketplace, having substantial costs to build and maintain an e-commerce presence, having considerable marketing expenses, having large customer acquisition costs, and needing to quickly achieve operating efficiencies in order to preserve a profit. Amazon is the most-</a:t>
            </a:r>
            <a:r>
              <a:rPr lang="en-US" sz="2000" dirty="0" err="1"/>
              <a:t>wellknown</a:t>
            </a:r>
            <a:r>
              <a:rPr lang="en-US" sz="2000" dirty="0"/>
              <a:t> example of a virtual merchant.</a:t>
            </a:r>
          </a:p>
        </p:txBody>
      </p:sp>
    </p:spTree>
    <p:extLst>
      <p:ext uri="{BB962C8B-B14F-4D97-AF65-F5344CB8AC3E}">
        <p14:creationId xmlns:p14="http://schemas.microsoft.com/office/powerpoint/2010/main" val="41511497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sz="2400" b="1" dirty="0"/>
              <a:t>Identify the primary types of online retailers, and understand the different challenges each type faces.</a:t>
            </a:r>
          </a:p>
          <a:p>
            <a:pPr marL="0" indent="0">
              <a:buNone/>
            </a:pPr>
            <a:r>
              <a:rPr lang="en-US" sz="2000" b="1" dirty="0"/>
              <a:t>Omnichannel merchants </a:t>
            </a:r>
            <a:r>
              <a:rPr lang="en-US" sz="2000" dirty="0"/>
              <a:t>(bricks-and-clicks) have a network of physical stores as their primary retail channel, but they also have online operations. Their challenges include high costs of physical buildings, high costs of large sales staffs, the need to coordinate prices across channels, the need to develop methods of handling cross-channel returns from multiple locations, and the needs to build a credible e-commerce presence; hire new, skilled staff; and build rapid-response order entry and fulfillment systems. Walmart is an example of a bricks-and-clicks company.</a:t>
            </a:r>
          </a:p>
        </p:txBody>
      </p:sp>
    </p:spTree>
    <p:extLst>
      <p:ext uri="{BB962C8B-B14F-4D97-AF65-F5344CB8AC3E}">
        <p14:creationId xmlns:p14="http://schemas.microsoft.com/office/powerpoint/2010/main" val="38290772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sz="2400" b="1" dirty="0"/>
              <a:t>Identify the primary types of online retailers, and understand the different challenges each type faces.</a:t>
            </a:r>
          </a:p>
          <a:p>
            <a:pPr marL="0" indent="0">
              <a:buNone/>
            </a:pPr>
            <a:r>
              <a:rPr lang="en-US" sz="2000" b="1" dirty="0"/>
              <a:t>Manufacturer-direct merchants (</a:t>
            </a:r>
            <a:r>
              <a:rPr lang="en-US" sz="2000" dirty="0"/>
              <a:t>also sometimes referred to as DTC or D2C [ direct-to-consumer]) are either single- or multi-channel manufacturers who sell to consumers directly online without the intervention of physical retailers. Their challenges include channel conflict; quickly developing a rapid-response online order and fulfillment system; switching from a supply-push (products are made prior to orders being received based on estimated demand) to a demand-pull model (products are not built until an order is received); and creating sales, service, and support operations online. Dell is an example of a manufacturer-direct merchant.</a:t>
            </a:r>
          </a:p>
        </p:txBody>
      </p:sp>
    </p:spTree>
    <p:extLst>
      <p:ext uri="{BB962C8B-B14F-4D97-AF65-F5344CB8AC3E}">
        <p14:creationId xmlns:p14="http://schemas.microsoft.com/office/powerpoint/2010/main" val="307568030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0000" lnSpcReduction="20000"/>
          </a:bodyPr>
          <a:lstStyle/>
          <a:p>
            <a:pPr marL="0" indent="0">
              <a:buNone/>
            </a:pPr>
            <a:r>
              <a:rPr lang="en-US" sz="3400" b="1" dirty="0"/>
              <a:t>Discuss the trends taking place in the online financial services industry today.</a:t>
            </a:r>
          </a:p>
          <a:p>
            <a:r>
              <a:rPr lang="en-US" b="1" dirty="0"/>
              <a:t>The online financial services </a:t>
            </a:r>
            <a:r>
              <a:rPr lang="en-US" dirty="0"/>
              <a:t>sector is a good example of an e-commerce success story, but the success is somewhat different than what had been predicted in the early days of e-commerce. Today, multi-channel, established financial firms have, in many instances, taken over many of the early online innovators. However, increasing investment in “fintech” startup companies in the financial services industries is bringing a new wave of innovation.</a:t>
            </a:r>
          </a:p>
          <a:p>
            <a:r>
              <a:rPr lang="en-US" b="1" dirty="0"/>
              <a:t>Online banking </a:t>
            </a:r>
            <a:r>
              <a:rPr lang="en-US" dirty="0"/>
              <a:t>(particularly mobile banking) and online brokerage (stock trading) have now become commonplace.</a:t>
            </a:r>
          </a:p>
          <a:p>
            <a:r>
              <a:rPr lang="en-US" dirty="0"/>
              <a:t>Despite a rocky start, the </a:t>
            </a:r>
            <a:r>
              <a:rPr lang="en-US" b="1" dirty="0"/>
              <a:t>online mortgage </a:t>
            </a:r>
            <a:r>
              <a:rPr lang="en-US" dirty="0"/>
              <a:t>market is slowly growing; it is dominated by established online banks and other online financial services firms, traditional mortgage vendors, and a few successful online mortgage firms.</a:t>
            </a:r>
            <a:endParaRPr lang="en-US" sz="2000" dirty="0"/>
          </a:p>
        </p:txBody>
      </p:sp>
    </p:spTree>
    <p:extLst>
      <p:ext uri="{BB962C8B-B14F-4D97-AF65-F5344CB8AC3E}">
        <p14:creationId xmlns:p14="http://schemas.microsoft.com/office/powerpoint/2010/main" val="361334691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0000" lnSpcReduction="20000"/>
          </a:bodyPr>
          <a:lstStyle/>
          <a:p>
            <a:pPr marL="0" indent="0">
              <a:buNone/>
            </a:pPr>
            <a:r>
              <a:rPr lang="en-US" sz="3400" b="1" dirty="0"/>
              <a:t>Discuss the trends taking place in the online financial services industry today.</a:t>
            </a:r>
          </a:p>
          <a:p>
            <a:r>
              <a:rPr lang="en-US" dirty="0"/>
              <a:t>Term </a:t>
            </a:r>
            <a:r>
              <a:rPr lang="en-US" b="1" dirty="0"/>
              <a:t>life insurance </a:t>
            </a:r>
            <a:r>
              <a:rPr lang="en-US" dirty="0"/>
              <a:t>stands out as one product group supporting the early visions of lower search costs, increased price transparency, and the resulting consumer savings. However, in other insurance product lines, the Web offers insurance companies new opportunities for product and service differentiation and price discrimination.</a:t>
            </a:r>
          </a:p>
          <a:p>
            <a:r>
              <a:rPr lang="en-US" dirty="0"/>
              <a:t>The early vision that the historically local, complex, and agent-driven </a:t>
            </a:r>
            <a:r>
              <a:rPr lang="en-US" b="1" dirty="0"/>
              <a:t>real estate industry </a:t>
            </a:r>
            <a:r>
              <a:rPr lang="en-US" dirty="0"/>
              <a:t>would be transformed into a disintermediated marketplace where buyers and sellers could transact directly has not been realized. The major impact of the online real estate industry is in influencing offline purchases, and the primary service is a listing of available houses, with secondary links to mortgage lenders, credit reporting agencies, neighborhood information, loan calculators, appraisal reports, sales price histories by neighborhood, school district data, and crime reports.</a:t>
            </a:r>
            <a:endParaRPr lang="en-US" sz="2000" dirty="0"/>
          </a:p>
        </p:txBody>
      </p:sp>
    </p:spTree>
    <p:extLst>
      <p:ext uri="{BB962C8B-B14F-4D97-AF65-F5344CB8AC3E}">
        <p14:creationId xmlns:p14="http://schemas.microsoft.com/office/powerpoint/2010/main" val="109927136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sz="2400" b="1" dirty="0"/>
              <a:t>Describe the major trends in the online travel services industry today.</a:t>
            </a:r>
          </a:p>
          <a:p>
            <a:r>
              <a:rPr lang="en-US" sz="2200" dirty="0"/>
              <a:t>The Internet has become the most common channel used by consumers to research travel options and book reservations for airline tickets, rental cars, hotel rooms, and tours. However, online travel services were severely impacted by the Covid-19 pandemic and are just now returning to pre-pandemic levels.</a:t>
            </a:r>
          </a:p>
        </p:txBody>
      </p:sp>
    </p:spTree>
    <p:extLst>
      <p:ext uri="{BB962C8B-B14F-4D97-AF65-F5344CB8AC3E}">
        <p14:creationId xmlns:p14="http://schemas.microsoft.com/office/powerpoint/2010/main" val="330516165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7500" lnSpcReduction="20000"/>
          </a:bodyPr>
          <a:lstStyle/>
          <a:p>
            <a:pPr marL="0" indent="0">
              <a:buNone/>
            </a:pPr>
            <a:r>
              <a:rPr lang="en-US" sz="3100" b="1" dirty="0"/>
              <a:t>Identify the current trends in the online job recruitment and career services industry.</a:t>
            </a:r>
          </a:p>
          <a:p>
            <a:r>
              <a:rPr lang="en-US" dirty="0"/>
              <a:t>Next to travel services, online job recruitment and career services have been one of the Internet’s most successful online services because they save money for both job hunters and employers.</a:t>
            </a:r>
          </a:p>
          <a:p>
            <a:r>
              <a:rPr lang="en-US" dirty="0"/>
              <a:t>Online recruiting can also serve to establish market prices and terms, thereby identifying both the salary levels for specific jobs and the skill sets required to achieve those salary levels.</a:t>
            </a:r>
          </a:p>
          <a:p>
            <a:r>
              <a:rPr lang="en-US" dirty="0"/>
              <a:t>The major trends in the online career services industry are social recruiting; mobile, video and remote recruiting; job search engines/aggregators; and the use of data analytics, artificial intelligence, and algorithms.</a:t>
            </a:r>
            <a:endParaRPr lang="en-US" sz="2000" dirty="0"/>
          </a:p>
        </p:txBody>
      </p:sp>
    </p:spTree>
    <p:extLst>
      <p:ext uri="{BB962C8B-B14F-4D97-AF65-F5344CB8AC3E}">
        <p14:creationId xmlns:p14="http://schemas.microsoft.com/office/powerpoint/2010/main" val="30406869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7500" lnSpcReduction="20000"/>
          </a:bodyPr>
          <a:lstStyle/>
          <a:p>
            <a:pPr marL="0" indent="0">
              <a:buNone/>
            </a:pPr>
            <a:r>
              <a:rPr lang="en-US" sz="3100" b="1" dirty="0"/>
              <a:t>Understand the business models of on-demand service companies.</a:t>
            </a:r>
          </a:p>
          <a:p>
            <a:r>
              <a:rPr lang="en-US" b="1" dirty="0"/>
              <a:t>On-demand service </a:t>
            </a:r>
            <a:r>
              <a:rPr lang="en-US" dirty="0"/>
              <a:t>companies provide a platform that enables the on-demand delivery of various services by connecting providers (“sellers”) who wish to exploit their “spare” resources, such as cars, rooms with beds, and ability to perform various services via their personal labor, with consumers (“buyers”) who would like to utilize those resources and services. The companies collect a fee from both sellers and buyers for using the platform.</a:t>
            </a:r>
          </a:p>
          <a:p>
            <a:r>
              <a:rPr lang="en-US" dirty="0"/>
              <a:t>Uber, a car rental service, and Airbnb, a room rental service, are the most well-known, but there are now thousands of firms whose business model is to provide transaction platforms that enable the online delivery of various services. These firms are also among the most disruptive and controversial.</a:t>
            </a:r>
            <a:endParaRPr lang="en-US" sz="2000" dirty="0"/>
          </a:p>
        </p:txBody>
      </p:sp>
    </p:spTree>
    <p:extLst>
      <p:ext uri="{BB962C8B-B14F-4D97-AF65-F5344CB8AC3E}">
        <p14:creationId xmlns:p14="http://schemas.microsoft.com/office/powerpoint/2010/main" val="145252692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1026" name="Picture 2">
            <a:extLst>
              <a:ext uri="{FF2B5EF4-FFF2-40B4-BE49-F238E27FC236}">
                <a16:creationId xmlns:a16="http://schemas.microsoft.com/office/drawing/2014/main" id="{049F2169-4A69-4F9D-8ADA-93D9D248CD0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52425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61D90C3-F31C-4D96-ADF0-C9D65E8817EA}">
  <ds:schemaRefs>
    <ds:schemaRef ds:uri="http://schemas.microsoft.com/sharepoint/v3/contenttype/forms"/>
  </ds:schemaRefs>
</ds:datastoreItem>
</file>

<file path=customXml/itemProps2.xml><?xml version="1.0" encoding="utf-8"?>
<ds:datastoreItem xmlns:ds="http://schemas.openxmlformats.org/officeDocument/2006/customXml" ds:itemID="{CFDE231C-8F82-4C66-BF83-6AEFC4326DA8}">
  <ds:schemaRefs>
    <ds:schemaRef ds:uri="http://schemas.microsoft.com/office/2006/documentManagement/types"/>
    <ds:schemaRef ds:uri="http://purl.org/dc/terms/"/>
    <ds:schemaRef ds:uri="http://purl.org/dc/elements/1.1/"/>
    <ds:schemaRef ds:uri="http://schemas.microsoft.com/office/2006/metadata/properties"/>
    <ds:schemaRef ds:uri="http://www.w3.org/XML/1998/namespace"/>
    <ds:schemaRef ds:uri="http://schemas.openxmlformats.org/package/2006/metadata/core-properties"/>
    <ds:schemaRef ds:uri="49100919-8a76-4266-be0c-7dc583902cb4"/>
    <ds:schemaRef ds:uri="http://schemas.microsoft.com/office/infopath/2007/PartnerControls"/>
    <ds:schemaRef ds:uri="d13aca44-ef33-4cf4-9980-7f0b00e6eeb9"/>
    <ds:schemaRef ds:uri="http://purl.org/dc/dcmitype/"/>
  </ds:schemaRefs>
</ds:datastoreItem>
</file>

<file path=customXml/itemProps3.xml><?xml version="1.0" encoding="utf-8"?>
<ds:datastoreItem xmlns:ds="http://schemas.openxmlformats.org/officeDocument/2006/customXml" ds:itemID="{66741759-B8A1-4441-9F8E-8346A022B7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22802</TotalTime>
  <Words>7359</Words>
  <Application>Microsoft Office PowerPoint</Application>
  <PresentationFormat>Widescreen</PresentationFormat>
  <Paragraphs>657</Paragraphs>
  <Slides>67</Slides>
  <Notes>12</Notes>
  <HiddenSlides>0</HiddenSlides>
  <MMClips>4</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67</vt:i4>
      </vt:variant>
    </vt:vector>
  </HeadingPairs>
  <TitlesOfParts>
    <vt:vector size="74" baseType="lpstr">
      <vt:lpstr>Arial</vt:lpstr>
      <vt:lpstr>Calibri</vt:lpstr>
      <vt:lpstr>Calibri Light</vt:lpstr>
      <vt:lpstr>Times New Roman</vt:lpstr>
      <vt:lpstr>Wingdings</vt:lpstr>
      <vt:lpstr>Office Theme</vt:lpstr>
      <vt:lpstr>1_Office Theme</vt:lpstr>
      <vt:lpstr>PowerPoint Presentation</vt:lpstr>
      <vt:lpstr>Chapter 9</vt:lpstr>
      <vt:lpstr>Chapter 9</vt:lpstr>
      <vt:lpstr>Chapter 9</vt:lpstr>
      <vt:lpstr>Chapter 9</vt:lpstr>
      <vt:lpstr>Chapter 9</vt:lpstr>
      <vt:lpstr>Learning Objectives</vt:lpstr>
      <vt:lpstr>PowerPoint Presentation</vt:lpstr>
      <vt:lpstr>Analyzing the Viability of Online Firms</vt:lpstr>
      <vt:lpstr>Analyzing the Viability of Online Firms</vt:lpstr>
      <vt:lpstr>Analyzing the Viability of Online Firms</vt:lpstr>
      <vt:lpstr>Analyzing the Viability of Online Firms</vt:lpstr>
      <vt:lpstr>Revenue vs. Gross Income_Profit_Earnings vs. Net Income_Profit_Earnings </vt:lpstr>
      <vt:lpstr>Analyzing the Viability of Online Firms</vt:lpstr>
      <vt:lpstr>Analyzing the Viability of Online Firms</vt:lpstr>
      <vt:lpstr>Understanding Operating Margin</vt:lpstr>
      <vt:lpstr>Analyzing the Viability of Online Firms</vt:lpstr>
      <vt:lpstr>PowerPoint Presentation</vt:lpstr>
      <vt:lpstr>The Retail Sector</vt:lpstr>
      <vt:lpstr>The Retail Sector</vt:lpstr>
      <vt:lpstr>PowerPoint Presentation</vt:lpstr>
      <vt:lpstr>E-commerce in Action: Online Retail Business Models</vt:lpstr>
      <vt:lpstr>E-commerce in Action: Online Retail Business Models</vt:lpstr>
      <vt:lpstr>E-commerce in Action: Online Retail Business Models</vt:lpstr>
      <vt:lpstr>E-commerce in Action: Online Retail Business Models</vt:lpstr>
      <vt:lpstr>E-commerce in Action: Online Retail Business Models</vt:lpstr>
      <vt:lpstr>E-commerce in Action: Online Retail Business Models</vt:lpstr>
      <vt:lpstr>E-commerce in Action: Online Retail Business Models</vt:lpstr>
      <vt:lpstr>E-commerce in Action: Online Retail Business Models</vt:lpstr>
      <vt:lpstr>E-commerce in Action: Online Retail Business Models</vt:lpstr>
      <vt:lpstr>E-commerce in Action: Online Retail Business Models</vt:lpstr>
      <vt:lpstr>E-commerce in Action: Online Retail Business Models</vt:lpstr>
      <vt:lpstr>E-commerce in Action: Online Retail Business Models</vt:lpstr>
      <vt:lpstr>PowerPoint Presentation</vt:lpstr>
      <vt:lpstr>Fintech  The Financial Revolution Has Just Begun</vt:lpstr>
      <vt:lpstr>Online Financial Services</vt:lpstr>
      <vt:lpstr>Neo Banks</vt:lpstr>
      <vt:lpstr>Online Financial Services</vt:lpstr>
      <vt:lpstr>Online Financial Services</vt:lpstr>
      <vt:lpstr>Online Financial Services</vt:lpstr>
      <vt:lpstr>Online Financial Services</vt:lpstr>
      <vt:lpstr>Online Financial Services</vt:lpstr>
      <vt:lpstr>PowerPoint Presentation</vt:lpstr>
      <vt:lpstr>Online Travel Services</vt:lpstr>
      <vt:lpstr>Online Travel Services</vt:lpstr>
      <vt:lpstr>Online Travel Services</vt:lpstr>
      <vt:lpstr>PowerPoint Presentation</vt:lpstr>
      <vt:lpstr>Online Job Recruitment and Career Services</vt:lpstr>
      <vt:lpstr>Online Job Recruitment and Career Services</vt:lpstr>
      <vt:lpstr>Online Job Recruitment and Career Services</vt:lpstr>
      <vt:lpstr>Online Job Recruitment and Career Services</vt:lpstr>
      <vt:lpstr>Online Job Recruitment and Career Services</vt:lpstr>
      <vt:lpstr>PowerPoint Presentation</vt:lpstr>
      <vt:lpstr>On-Demand Service Companies</vt:lpstr>
      <vt:lpstr>On-Demand Service Companies</vt:lpstr>
      <vt:lpstr>On-Demand Service Companies</vt:lpstr>
      <vt:lpstr>Review</vt:lpstr>
      <vt:lpstr>Review</vt:lpstr>
      <vt:lpstr>Review</vt:lpstr>
      <vt:lpstr>Review</vt:lpstr>
      <vt:lpstr>Review</vt:lpstr>
      <vt:lpstr>Review</vt:lpstr>
      <vt:lpstr>Review</vt:lpstr>
      <vt:lpstr>Review</vt:lpstr>
      <vt:lpstr>Review</vt:lpstr>
      <vt:lpstr>Review</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Elbadry</cp:lastModifiedBy>
  <cp:revision>641</cp:revision>
  <dcterms:created xsi:type="dcterms:W3CDTF">2023-09-12T14:13:52Z</dcterms:created>
  <dcterms:modified xsi:type="dcterms:W3CDTF">2025-08-08T16:51:22Z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