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6" r:id="rId7"/>
    <p:sldId id="497" r:id="rId8"/>
    <p:sldId id="498" r:id="rId9"/>
    <p:sldId id="256" r:id="rId10"/>
    <p:sldId id="499" r:id="rId11"/>
    <p:sldId id="500" r:id="rId12"/>
    <p:sldId id="501" r:id="rId13"/>
    <p:sldId id="502" r:id="rId14"/>
    <p:sldId id="503" r:id="rId15"/>
    <p:sldId id="504" r:id="rId16"/>
    <p:sldId id="505" r:id="rId17"/>
    <p:sldId id="506" r:id="rId18"/>
    <p:sldId id="507" r:id="rId19"/>
    <p:sldId id="508" r:id="rId20"/>
    <p:sldId id="509" r:id="rId21"/>
    <p:sldId id="510" r:id="rId22"/>
    <p:sldId id="511" r:id="rId23"/>
    <p:sldId id="512" r:id="rId24"/>
    <p:sldId id="513" r:id="rId25"/>
    <p:sldId id="514" r:id="rId26"/>
    <p:sldId id="515" r:id="rId27"/>
    <p:sldId id="516" r:id="rId28"/>
    <p:sldId id="517" r:id="rId29"/>
    <p:sldId id="518" r:id="rId30"/>
    <p:sldId id="519" r:id="rId31"/>
    <p:sldId id="520" r:id="rId32"/>
    <p:sldId id="521" r:id="rId33"/>
    <p:sldId id="522" r:id="rId34"/>
    <p:sldId id="523" r:id="rId35"/>
    <p:sldId id="524" r:id="rId36"/>
    <p:sldId id="525" r:id="rId37"/>
    <p:sldId id="526" r:id="rId38"/>
    <p:sldId id="527" r:id="rId39"/>
    <p:sldId id="528" r:id="rId40"/>
    <p:sldId id="529" r:id="rId41"/>
    <p:sldId id="53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97"/>
            <p14:sldId id="498"/>
            <p14:sldId id="256"/>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9" d="100"/>
          <a:sy n="79" d="100"/>
        </p:scale>
        <p:origin x="126" y="4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9" y="4033236"/>
            <a:ext cx="5216525" cy="398780"/>
          </a:xfrm>
          <a:prstGeom prst="rect">
            <a:avLst/>
          </a:prstGeom>
          <a:noFill/>
        </p:spPr>
        <p:txBody>
          <a:bodyPr wrap="square" rtlCol="0">
            <a:spAutoFit/>
          </a:bodyPr>
          <a:lstStyle/>
          <a:p>
            <a:r>
              <a:rPr lang="en-US" sz="2000" b="1" dirty="0">
                <a:latin typeface="Alexandria" charset="0"/>
                <a:cs typeface="Alexandria" charset="0"/>
              </a:rPr>
              <a:t>Prepared by Dr. </a:t>
            </a:r>
            <a:r>
              <a:rPr lang="en-US" sz="2000" b="1" dirty="0" smtClean="0">
                <a:latin typeface="Alexandria" charset="0"/>
                <a:cs typeface="Alexandria" charset="0"/>
              </a:rPr>
              <a:t>Fayez </a:t>
            </a:r>
            <a:r>
              <a:rPr lang="en-US" sz="2000" b="1" dirty="0" err="1" smtClean="0">
                <a:latin typeface="Alexandria" charset="0"/>
                <a:cs typeface="Alexandria" charset="0"/>
              </a:rPr>
              <a:t>Jrad</a:t>
            </a:r>
            <a:endParaRPr lang="en-US" sz="2000" b="1" dirty="0">
              <a:latin typeface="Alexandria" charset="0"/>
              <a:cs typeface="Alexandria" charset="0"/>
            </a:endParaRPr>
          </a:p>
        </p:txBody>
      </p:sp>
      <p:sp>
        <p:nvSpPr>
          <p:cNvPr id="31" name="TextBox 30"/>
          <p:cNvSpPr txBox="1"/>
          <p:nvPr/>
        </p:nvSpPr>
        <p:spPr>
          <a:xfrm>
            <a:off x="259141" y="2424037"/>
            <a:ext cx="4532315" cy="584775"/>
          </a:xfrm>
          <a:prstGeom prst="rect">
            <a:avLst/>
          </a:prstGeom>
          <a:noFill/>
        </p:spPr>
        <p:txBody>
          <a:bodyPr wrap="square" rtlCol="0">
            <a:spAutoFit/>
          </a:bodyPr>
          <a:lstStyle/>
          <a:p>
            <a:r>
              <a:rPr lang="en-US" sz="3200" b="1" dirty="0">
                <a:solidFill>
                  <a:srgbClr val="00B0F0"/>
                </a:solidFill>
                <a:latin typeface="Alexandria" pitchFamily="2" charset="-78"/>
                <a:cs typeface="Alexandria" pitchFamily="2" charset="-78"/>
              </a:rPr>
              <a:t>Research Plan</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Lecture </a:t>
            </a:r>
            <a:r>
              <a:rPr lang="en-US" sz="2400" b="1" dirty="0" smtClean="0">
                <a:solidFill>
                  <a:schemeClr val="bg1"/>
                </a:solidFill>
                <a:latin typeface="Alexandria" charset="0"/>
                <a:cs typeface="Alexandria" charset="0"/>
              </a:rPr>
              <a:t>01-Part A</a:t>
            </a:r>
            <a:endParaRPr lang="en-US" sz="24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329269" y="5104240"/>
            <a:ext cx="1362874" cy="400110"/>
          </a:xfrm>
          <a:prstGeom prst="rect">
            <a:avLst/>
          </a:prstGeom>
          <a:noFill/>
        </p:spPr>
        <p:txBody>
          <a:bodyPr wrap="none" rtlCol="0">
            <a:spAutoFit/>
          </a:bodyPr>
          <a:lstStyle/>
          <a:p>
            <a:r>
              <a:rPr lang="en-US" sz="2000" b="1" dirty="0">
                <a:latin typeface="Alexandria" pitchFamily="2" charset="-78"/>
                <a:cs typeface="Alexandria" pitchFamily="2" charset="-78"/>
              </a:rPr>
              <a:t>(RPC001)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961784" cy="769441"/>
          </a:xfrm>
          <a:prstGeom prst="rect">
            <a:avLst/>
          </a:prstGeom>
          <a:noFill/>
        </p:spPr>
        <p:txBody>
          <a:bodyPr wrap="square" rtlCol="0">
            <a:spAutoFit/>
          </a:bodyPr>
          <a:lstStyle/>
          <a:p>
            <a:pPr lvl="0"/>
            <a:r>
              <a:rPr lang="en-US" sz="2200" b="1" dirty="0">
                <a:solidFill>
                  <a:srgbClr val="4472C4"/>
                </a:solidFill>
                <a:latin typeface="Alexandria" pitchFamily="2" charset="-78"/>
                <a:cs typeface="Alexandria" pitchFamily="2" charset="-78"/>
              </a:rPr>
              <a:t>The concept and ethics of scientific </a:t>
            </a:r>
            <a:r>
              <a:rPr lang="en-US" sz="2200" b="1" dirty="0" smtClean="0">
                <a:solidFill>
                  <a:srgbClr val="4472C4"/>
                </a:solidFill>
                <a:latin typeface="Alexandria" pitchFamily="2" charset="-78"/>
                <a:cs typeface="Alexandria" pitchFamily="2" charset="-78"/>
              </a:rPr>
              <a:t>research</a:t>
            </a:r>
            <a:endParaRPr lang="en-US" sz="2200" b="1" dirty="0">
              <a:solidFill>
                <a:srgbClr val="4472C4"/>
              </a:solidFill>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01-Part A</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6394140" y="5026423"/>
            <a:ext cx="1362874" cy="400110"/>
          </a:xfrm>
          <a:prstGeom prst="rect">
            <a:avLst/>
          </a:prstGeom>
          <a:noFill/>
        </p:spPr>
        <p:txBody>
          <a:bodyPr wrap="none" rtlCol="0">
            <a:spAutoFit/>
          </a:bodyPr>
          <a:lstStyle/>
          <a:p>
            <a:r>
              <a:rPr lang="en-US" sz="2000" b="1" dirty="0">
                <a:latin typeface="Alexandria" pitchFamily="2" charset="-78"/>
                <a:cs typeface="Alexandria" pitchFamily="2" charset="-78"/>
              </a:rPr>
              <a:t>(RPC001)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r>
              <a:rPr lang="en-US" sz="2000" b="1" dirty="0">
                <a:latin typeface="Alexandria" pitchFamily="2" charset="-78"/>
                <a:ea typeface="Calibri"/>
                <a:cs typeface="Alexandria" pitchFamily="2" charset="-78"/>
                <a:sym typeface="Calibri"/>
              </a:rPr>
              <a:t>Lecture Outline </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374642"/>
          </a:xfrm>
          <a:prstGeom prst="rect">
            <a:avLst/>
          </a:prstGeom>
          <a:noFill/>
        </p:spPr>
        <p:txBody>
          <a:bodyPr wrap="square" rtlCol="0">
            <a:spAutoFit/>
          </a:bodyPr>
          <a:lstStyle/>
          <a:p>
            <a:pPr>
              <a:lnSpc>
                <a:spcPct val="150000"/>
              </a:lnSpc>
            </a:pPr>
            <a:r>
              <a:rPr lang="en-US" sz="1600" dirty="0">
                <a:latin typeface="Alexandria" pitchFamily="2" charset="-78"/>
                <a:cs typeface="Alexandria" pitchFamily="2" charset="-78"/>
              </a:rPr>
              <a:t>- The concept of scientific research</a:t>
            </a:r>
          </a:p>
          <a:p>
            <a:pPr>
              <a:lnSpc>
                <a:spcPct val="150000"/>
              </a:lnSpc>
            </a:pPr>
            <a:r>
              <a:rPr lang="en-US" sz="1600" dirty="0">
                <a:latin typeface="Alexandria" pitchFamily="2" charset="-78"/>
                <a:cs typeface="Alexandria" pitchFamily="2" charset="-78"/>
              </a:rPr>
              <a:t>- Fields of scientific research in administrative sciences</a:t>
            </a:r>
          </a:p>
          <a:p>
            <a:pPr>
              <a:lnSpc>
                <a:spcPct val="150000"/>
              </a:lnSpc>
            </a:pPr>
            <a:r>
              <a:rPr lang="en-US" sz="1600" dirty="0">
                <a:latin typeface="Alexandria" pitchFamily="2" charset="-78"/>
                <a:cs typeface="Alexandria" pitchFamily="2" charset="-78"/>
              </a:rPr>
              <a:t>- Research types</a:t>
            </a:r>
          </a:p>
          <a:p>
            <a:pPr>
              <a:lnSpc>
                <a:spcPct val="150000"/>
              </a:lnSpc>
            </a:pPr>
            <a:r>
              <a:rPr lang="en-US" sz="1600" dirty="0">
                <a:latin typeface="Alexandria" pitchFamily="2" charset="-78"/>
                <a:cs typeface="Alexandria" pitchFamily="2" charset="-78"/>
              </a:rPr>
              <a:t>- Scientific research goals</a:t>
            </a:r>
          </a:p>
          <a:p>
            <a:pPr>
              <a:lnSpc>
                <a:spcPct val="150000"/>
              </a:lnSpc>
            </a:pPr>
            <a:r>
              <a:rPr lang="en-US" sz="1600" dirty="0">
                <a:latin typeface="Alexandria" pitchFamily="2" charset="-78"/>
                <a:cs typeface="Alexandria" pitchFamily="2" charset="-78"/>
              </a:rPr>
              <a:t>- Characteristics of scientific research</a:t>
            </a:r>
          </a:p>
          <a:p>
            <a:pPr>
              <a:lnSpc>
                <a:spcPct val="150000"/>
              </a:lnSpc>
            </a:pPr>
            <a:r>
              <a:rPr lang="en-US" sz="1600" dirty="0">
                <a:latin typeface="Alexandria" pitchFamily="2" charset="-78"/>
                <a:cs typeface="Alexandria" pitchFamily="2" charset="-78"/>
              </a:rPr>
              <a:t>-The importance of scientific research in the field of administrative sciences</a:t>
            </a:r>
          </a:p>
          <a:p>
            <a:pPr>
              <a:lnSpc>
                <a:spcPct val="150000"/>
              </a:lnSpc>
            </a:pPr>
            <a:r>
              <a:rPr lang="en-US" sz="1600" dirty="0">
                <a:latin typeface="Alexandria" pitchFamily="2" charset="-78"/>
                <a:cs typeface="Alexandria" pitchFamily="2" charset="-78"/>
              </a:rPr>
              <a:t>- Problems and difficulties of scientific research in administrative sciences</a:t>
            </a:r>
          </a:p>
          <a:p>
            <a:pPr>
              <a:lnSpc>
                <a:spcPct val="150000"/>
              </a:lnSpc>
            </a:pPr>
            <a:r>
              <a:rPr lang="en-US" sz="1600" dirty="0">
                <a:latin typeface="Alexandria" pitchFamily="2" charset="-78"/>
                <a:cs typeface="Alexandria" pitchFamily="2" charset="-78"/>
              </a:rPr>
              <a:t>- Characteristics and skills of a distinguished researcher</a:t>
            </a:r>
          </a:p>
          <a:p>
            <a:pPr>
              <a:lnSpc>
                <a:spcPct val="150000"/>
              </a:lnSpc>
            </a:pPr>
            <a:r>
              <a:rPr lang="en-US" sz="1600" dirty="0">
                <a:latin typeface="Alexandria" pitchFamily="2" charset="-78"/>
                <a:cs typeface="Alexandria" pitchFamily="2" charset="-78"/>
              </a:rPr>
              <a:t>- Ethics of scientific research in the field of administrative sciences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17279" y="1805666"/>
            <a:ext cx="10224891" cy="507831"/>
          </a:xfrm>
          <a:prstGeom prst="rect">
            <a:avLst/>
          </a:prstGeom>
          <a:noFill/>
        </p:spPr>
        <p:txBody>
          <a:bodyPr wrap="square" rtlCol="0">
            <a:spAutoFit/>
          </a:bodyPr>
          <a:lstStyle/>
          <a:p>
            <a:pPr lvl="0" algn="ctr">
              <a:lnSpc>
                <a:spcPct val="150000"/>
              </a:lnSpc>
            </a:pPr>
            <a:r>
              <a:rPr lang="en-US" b="1" dirty="0">
                <a:latin typeface="Alexandria" pitchFamily="2" charset="-78"/>
                <a:cs typeface="Alexandria" pitchFamily="2" charset="-78"/>
              </a:rPr>
              <a:t>By the end of this chapter, you will be able to understand the following knowledge:</a:t>
            </a:r>
          </a:p>
        </p:txBody>
      </p:sp>
      <p:sp>
        <p:nvSpPr>
          <p:cNvPr id="4" name="TextBox 3"/>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p:cNvSpPr txBox="1"/>
          <p:nvPr/>
        </p:nvSpPr>
        <p:spPr>
          <a:xfrm>
            <a:off x="889000" y="2391844"/>
            <a:ext cx="10541000" cy="3005310"/>
          </a:xfrm>
          <a:prstGeom prst="rect">
            <a:avLst/>
          </a:prstGeom>
          <a:noFill/>
        </p:spPr>
        <p:txBody>
          <a:bodyPr wrap="square" rtlCol="0">
            <a:spAutoFit/>
          </a:bodyPr>
          <a:lstStyle/>
          <a:p>
            <a:pPr marL="292100" indent="-292100">
              <a:lnSpc>
                <a:spcPct val="150000"/>
              </a:lnSpc>
            </a:pPr>
            <a:r>
              <a:rPr lang="en-US" sz="1600" dirty="0">
                <a:latin typeface="Alexandria" pitchFamily="2" charset="-78"/>
                <a:cs typeface="Alexandria" pitchFamily="2" charset="-78"/>
              </a:rPr>
              <a:t>- The concept of scientific research and its most essential fields in administrative sciences.</a:t>
            </a:r>
          </a:p>
          <a:p>
            <a:pPr marL="292100" indent="-292100">
              <a:lnSpc>
                <a:spcPct val="150000"/>
              </a:lnSpc>
            </a:pPr>
            <a:r>
              <a:rPr lang="en-US" sz="1600" dirty="0">
                <a:latin typeface="Alexandria" pitchFamily="2" charset="-78"/>
                <a:cs typeface="Alexandria" pitchFamily="2" charset="-78"/>
              </a:rPr>
              <a:t>- Recognize the different divisions of research.</a:t>
            </a:r>
          </a:p>
          <a:p>
            <a:pPr marL="292100" indent="-292100">
              <a:lnSpc>
                <a:spcPct val="150000"/>
              </a:lnSpc>
            </a:pPr>
            <a:r>
              <a:rPr lang="en-US" sz="1600" dirty="0">
                <a:latin typeface="Alexandria" pitchFamily="2" charset="-78"/>
                <a:cs typeface="Alexandria" pitchFamily="2" charset="-78"/>
              </a:rPr>
              <a:t>- The ability to understand and compare the different objectives of scientific research.</a:t>
            </a:r>
          </a:p>
          <a:p>
            <a:pPr marL="292100" indent="-292100">
              <a:lnSpc>
                <a:spcPct val="150000"/>
              </a:lnSpc>
            </a:pPr>
            <a:r>
              <a:rPr lang="en-US" sz="1600" dirty="0">
                <a:latin typeface="Alexandria" pitchFamily="2" charset="-78"/>
                <a:cs typeface="Alexandria" pitchFamily="2" charset="-78"/>
              </a:rPr>
              <a:t>- Different characteristics of scientific research.</a:t>
            </a:r>
          </a:p>
          <a:p>
            <a:pPr marL="292100" indent="-292100">
              <a:lnSpc>
                <a:spcPct val="150000"/>
              </a:lnSpc>
            </a:pPr>
            <a:r>
              <a:rPr lang="en-US" sz="1600" dirty="0">
                <a:latin typeface="Alexandria" pitchFamily="2" charset="-78"/>
                <a:cs typeface="Alexandria" pitchFamily="2" charset="-78"/>
              </a:rPr>
              <a:t>- The importance of scientific research in the field of administrative sciences.</a:t>
            </a:r>
          </a:p>
          <a:p>
            <a:pPr marL="292100" indent="-292100">
              <a:lnSpc>
                <a:spcPct val="150000"/>
              </a:lnSpc>
            </a:pPr>
            <a:r>
              <a:rPr lang="en-US" sz="1600" dirty="0">
                <a:latin typeface="Alexandria" pitchFamily="2" charset="-78"/>
                <a:cs typeface="Alexandria" pitchFamily="2" charset="-78"/>
              </a:rPr>
              <a:t>- The most important problems and difficulties of research in administrative sciences.</a:t>
            </a:r>
          </a:p>
          <a:p>
            <a:pPr marL="292100" indent="-292100">
              <a:lnSpc>
                <a:spcPct val="150000"/>
              </a:lnSpc>
            </a:pPr>
            <a:r>
              <a:rPr lang="en-US" sz="1600" dirty="0">
                <a:latin typeface="Alexandria" pitchFamily="2" charset="-78"/>
                <a:cs typeface="Alexandria" pitchFamily="2" charset="-78"/>
              </a:rPr>
              <a:t>- The most important features and skills that an outstanding researcher should possess.</a:t>
            </a:r>
          </a:p>
          <a:p>
            <a:pPr marL="292100" indent="-292100">
              <a:lnSpc>
                <a:spcPct val="150000"/>
              </a:lnSpc>
            </a:pPr>
            <a:r>
              <a:rPr lang="en-US" sz="1600" dirty="0">
                <a:latin typeface="Alexandria" pitchFamily="2" charset="-78"/>
                <a:cs typeface="Alexandria" pitchFamily="2" charset="-78"/>
              </a:rPr>
              <a:t>- Ethics of scientific research in the field of administrative sciences.</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817189"/>
            <a:ext cx="6238964" cy="501932"/>
          </a:xfrm>
          <a:prstGeom prst="rect">
            <a:avLst/>
          </a:prstGeom>
          <a:solidFill>
            <a:srgbClr val="00AEEF"/>
          </a:solidFill>
        </p:spPr>
        <p:txBody>
          <a:bodyPr wrap="square" rtlCol="0">
            <a:spAutoFit/>
          </a:bodyPr>
          <a:lstStyle/>
          <a:p>
            <a:pPr algn="ctr">
              <a:lnSpc>
                <a:spcPct val="150000"/>
              </a:lnSpc>
            </a:pPr>
            <a:r>
              <a:rPr lang="en-US" sz="2000" b="1" dirty="0">
                <a:latin typeface="Alexandria" pitchFamily="2" charset="-78"/>
                <a:cs typeface="Alexandria" pitchFamily="2" charset="-78"/>
              </a:rPr>
              <a:t>Learning objectives and skills</a:t>
            </a:r>
          </a:p>
        </p:txBody>
      </p:sp>
    </p:spTree>
    <p:extLst>
      <p:ext uri="{BB962C8B-B14F-4D97-AF65-F5344CB8AC3E}">
        <p14:creationId xmlns:p14="http://schemas.microsoft.com/office/powerpoint/2010/main" val="511717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17279" y="1805666"/>
            <a:ext cx="8170461" cy="507831"/>
          </a:xfrm>
          <a:prstGeom prst="rect">
            <a:avLst/>
          </a:prstGeom>
          <a:noFill/>
        </p:spPr>
        <p:txBody>
          <a:bodyPr wrap="square" rtlCol="0">
            <a:spAutoFit/>
          </a:bodyPr>
          <a:lstStyle/>
          <a:p>
            <a:pPr algn="ctr">
              <a:lnSpc>
                <a:spcPct val="150000"/>
              </a:lnSpc>
            </a:pPr>
            <a:r>
              <a:rPr lang="en-US" b="1" dirty="0">
                <a:latin typeface="Alexandria" pitchFamily="2" charset="-78"/>
                <a:cs typeface="Alexandria" pitchFamily="2" charset="-78"/>
              </a:rPr>
              <a:t>By the end of this chapter, you will possess the following Skills:</a:t>
            </a:r>
            <a:endParaRPr lang="en-US" dirty="0">
              <a:latin typeface="Alexandria" pitchFamily="2" charset="-78"/>
              <a:cs typeface="Alexandria" pitchFamily="2" charset="-78"/>
            </a:endParaRPr>
          </a:p>
        </p:txBody>
      </p:sp>
      <p:sp>
        <p:nvSpPr>
          <p:cNvPr id="4" name="TextBox 3"/>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5" name="TextBox 4"/>
          <p:cNvSpPr txBox="1"/>
          <p:nvPr/>
        </p:nvSpPr>
        <p:spPr>
          <a:xfrm>
            <a:off x="889000" y="2391844"/>
            <a:ext cx="10541000" cy="3005310"/>
          </a:xfrm>
          <a:prstGeom prst="rect">
            <a:avLst/>
          </a:prstGeom>
          <a:noFill/>
        </p:spPr>
        <p:txBody>
          <a:bodyPr wrap="square" rtlCol="0">
            <a:spAutoFit/>
          </a:bodyPr>
          <a:lstStyle/>
          <a:p>
            <a:pPr marL="225425" lvl="0" indent="-225425">
              <a:lnSpc>
                <a:spcPct val="150000"/>
              </a:lnSpc>
            </a:pPr>
            <a:r>
              <a:rPr lang="en-US" sz="1600" dirty="0">
                <a:solidFill>
                  <a:prstClr val="black"/>
                </a:solidFill>
                <a:latin typeface="Alexandria" pitchFamily="2" charset="-78"/>
                <a:cs typeface="Alexandria" pitchFamily="2" charset="-78"/>
              </a:rPr>
              <a:t>- The ability to recognize and distinguish areas of scientific research in administrative sciences.</a:t>
            </a:r>
          </a:p>
          <a:p>
            <a:pPr marL="225425" lvl="0" indent="-225425">
              <a:lnSpc>
                <a:spcPct val="150000"/>
              </a:lnSpc>
            </a:pPr>
            <a:r>
              <a:rPr lang="en-US" sz="1600" dirty="0">
                <a:solidFill>
                  <a:prstClr val="black"/>
                </a:solidFill>
                <a:latin typeface="Alexandria" pitchFamily="2" charset="-78"/>
                <a:cs typeface="Alexandria" pitchFamily="2" charset="-78"/>
              </a:rPr>
              <a:t>- The ability to differentiate and distinguish between different types of research, their requirements, and their purpose.</a:t>
            </a:r>
          </a:p>
          <a:p>
            <a:pPr marL="225425" lvl="0" indent="-225425">
              <a:lnSpc>
                <a:spcPct val="150000"/>
              </a:lnSpc>
            </a:pPr>
            <a:r>
              <a:rPr lang="en-US" sz="1600" dirty="0">
                <a:solidFill>
                  <a:prstClr val="black"/>
                </a:solidFill>
                <a:latin typeface="Alexandria" pitchFamily="2" charset="-78"/>
                <a:cs typeface="Alexandria" pitchFamily="2" charset="-78"/>
              </a:rPr>
              <a:t>- The ability to define the objectives and importance of the research.</a:t>
            </a:r>
          </a:p>
          <a:p>
            <a:pPr marL="225425" lvl="0" indent="-225425">
              <a:lnSpc>
                <a:spcPct val="150000"/>
              </a:lnSpc>
            </a:pPr>
            <a:r>
              <a:rPr lang="en-US" sz="1600" dirty="0">
                <a:solidFill>
                  <a:prstClr val="black"/>
                </a:solidFill>
                <a:latin typeface="Alexandria" pitchFamily="2" charset="-78"/>
                <a:cs typeface="Alexandria" pitchFamily="2" charset="-78"/>
              </a:rPr>
              <a:t>- The ability to recognize and acquire the most important skills and distinguishing features of a successful researcher.</a:t>
            </a:r>
          </a:p>
          <a:p>
            <a:pPr marL="225425" lvl="0" indent="-225425">
              <a:lnSpc>
                <a:spcPct val="150000"/>
              </a:lnSpc>
            </a:pPr>
            <a:r>
              <a:rPr lang="en-US" sz="1600" dirty="0">
                <a:solidFill>
                  <a:prstClr val="black"/>
                </a:solidFill>
                <a:latin typeface="Alexandria" pitchFamily="2" charset="-78"/>
                <a:cs typeface="Alexandria" pitchFamily="2" charset="-78"/>
              </a:rPr>
              <a:t>- The ability to develop an ethical framework for the scientific research process.</a:t>
            </a:r>
          </a:p>
          <a:p>
            <a:pPr lvl="0">
              <a:lnSpc>
                <a:spcPct val="150000"/>
              </a:lnSpc>
            </a:pPr>
            <a:endParaRPr lang="en-US" sz="1600" b="1"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513150" y="817189"/>
            <a:ext cx="6238964" cy="501932"/>
          </a:xfrm>
          <a:prstGeom prst="rect">
            <a:avLst/>
          </a:prstGeom>
          <a:solidFill>
            <a:srgbClr val="00AEEF"/>
          </a:solidFill>
        </p:spPr>
        <p:txBody>
          <a:bodyPr wrap="square" rtlCol="0">
            <a:spAutoFit/>
          </a:bodyPr>
          <a:lstStyle/>
          <a:p>
            <a:pPr algn="ctr">
              <a:lnSpc>
                <a:spcPct val="150000"/>
              </a:lnSpc>
            </a:pPr>
            <a:r>
              <a:rPr lang="en-US" sz="2000" b="1" dirty="0">
                <a:latin typeface="Alexandria" pitchFamily="2" charset="-78"/>
                <a:cs typeface="Alexandria" pitchFamily="2" charset="-78"/>
              </a:rPr>
              <a:t>Learning objectives and skills</a:t>
            </a:r>
          </a:p>
        </p:txBody>
      </p:sp>
    </p:spTree>
    <p:extLst>
      <p:ext uri="{BB962C8B-B14F-4D97-AF65-F5344CB8AC3E}">
        <p14:creationId xmlns:p14="http://schemas.microsoft.com/office/powerpoint/2010/main" val="3211013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08543"/>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US" sz="2000" dirty="0">
              <a:latin typeface="Alexandria" pitchFamily="2" charset="-78"/>
              <a:cs typeface="Alexandria" pitchFamily="2" charset="-78"/>
            </a:endParaRPr>
          </a:p>
          <a:p>
            <a:pPr marL="344488" indent="-344488" algn="just">
              <a:lnSpc>
                <a:spcPct val="250000"/>
              </a:lnSpc>
              <a:buFont typeface="+mj-lt"/>
              <a:buAutoNum type="arabicPeriod"/>
            </a:pPr>
            <a:r>
              <a:rPr lang="en-US" sz="1600" dirty="0">
                <a:latin typeface="Alexandria" pitchFamily="2" charset="-78"/>
                <a:cs typeface="Alexandria" pitchFamily="2" charset="-78"/>
              </a:rPr>
              <a:t>Is scientific research just gathering information without a clear goal?</a:t>
            </a:r>
          </a:p>
          <a:p>
            <a:pPr marL="344488" indent="-344488" algn="just">
              <a:lnSpc>
                <a:spcPct val="250000"/>
              </a:lnSpc>
            </a:pPr>
            <a:r>
              <a:rPr lang="en-US" sz="1600" dirty="0">
                <a:latin typeface="Alexandria" pitchFamily="2" charset="-78"/>
                <a:cs typeface="Alexandria" pitchFamily="2" charset="-78"/>
              </a:rPr>
              <a:t>2. Is scientific research gathering and recording information about a particular phenomenon without interpreting this information?</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955203"/>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285750" lvl="0" indent="-285750" algn="just">
              <a:lnSpc>
                <a:spcPct val="150000"/>
              </a:lnSpc>
              <a:buFont typeface="Arial" panose="020B0604020202020204" pitchFamily="34" charset="0"/>
              <a:buChar char="•"/>
            </a:pPr>
            <a:r>
              <a:rPr lang="en-US" sz="1600" dirty="0">
                <a:solidFill>
                  <a:prstClr val="black"/>
                </a:solidFill>
                <a:latin typeface="Alexandria" pitchFamily="2" charset="-78"/>
                <a:cs typeface="Alexandria" pitchFamily="2"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a:t>
            </a:r>
            <a:r>
              <a:rPr lang="en-US" sz="1600" dirty="0" err="1">
                <a:solidFill>
                  <a:prstClr val="black"/>
                </a:solidFill>
                <a:latin typeface="Alexandria" pitchFamily="2" charset="-78"/>
                <a:cs typeface="Alexandria" pitchFamily="2" charset="-78"/>
              </a:rPr>
              <a:t>Sekaran</a:t>
            </a:r>
            <a:r>
              <a:rPr lang="en-US" sz="1600" dirty="0">
                <a:solidFill>
                  <a:prstClr val="black"/>
                </a:solidFill>
                <a:latin typeface="Alexandria" pitchFamily="2" charset="-78"/>
                <a:cs typeface="Alexandria" pitchFamily="2" charset="-78"/>
              </a:rPr>
              <a:t> and </a:t>
            </a:r>
            <a:r>
              <a:rPr lang="en-US" sz="1600" dirty="0" err="1">
                <a:solidFill>
                  <a:prstClr val="black"/>
                </a:solidFill>
                <a:latin typeface="Alexandria" pitchFamily="2" charset="-78"/>
                <a:cs typeface="Alexandria" pitchFamily="2" charset="-78"/>
              </a:rPr>
              <a:t>Bougie</a:t>
            </a:r>
            <a:r>
              <a:rPr lang="en-US" sz="1600" dirty="0">
                <a:solidFill>
                  <a:prstClr val="black"/>
                </a:solidFill>
                <a:latin typeface="Alexandria" pitchFamily="2" charset="-78"/>
                <a:cs typeface="Alexandria" pitchFamily="2" charset="-78"/>
              </a:rPr>
              <a:t> (2010)</a:t>
            </a:r>
          </a:p>
          <a:p>
            <a:pPr marL="285750" lvl="0" indent="-285750" algn="just" rtl="1">
              <a:lnSpc>
                <a:spcPct val="150000"/>
              </a:lnSpc>
              <a:buFont typeface="Arial" panose="020B0604020202020204" pitchFamily="34" charset="0"/>
              <a:buChar char="•"/>
            </a:pPr>
            <a:r>
              <a:rPr lang="en-US" altLang="en-US" sz="1600" dirty="0">
                <a:solidFill>
                  <a:srgbClr val="202124"/>
                </a:solidFill>
                <a:latin typeface="inherit"/>
              </a:rPr>
              <a:t>"</a:t>
            </a:r>
            <a:r>
              <a:rPr lang="ar-SA" altLang="en-US" sz="1600" b="1" dirty="0">
                <a:solidFill>
                  <a:srgbClr val="202124"/>
                </a:solidFill>
                <a:latin typeface="inherit"/>
              </a:rPr>
              <a:t>جهد منهجي ومنظم للتحقيق في مشكلة معينة تحتاج إلى حل. ومن هنا فإن عملية البحث العلمي عبارة عن مجموعة من الخطوات المنهجية التي يتم تصميمها واتباعها بهدف واضح وهو الوصول إلى إجابات لبعض الأسئلة حول الموضوعات التي تهمنا” سيكاران وبوجي</a:t>
            </a:r>
            <a:r>
              <a:rPr lang="en-US" altLang="en-US" sz="1600" b="1" dirty="0">
                <a:solidFill>
                  <a:srgbClr val="202124"/>
                </a:solidFill>
                <a:latin typeface="inherit"/>
              </a:rPr>
              <a:t> (</a:t>
            </a:r>
            <a:r>
              <a:rPr lang="ar-SY" altLang="en-US" sz="1600" b="1" dirty="0">
                <a:solidFill>
                  <a:srgbClr val="202124"/>
                </a:solidFill>
                <a:latin typeface="inherit"/>
              </a:rPr>
              <a:t>2010</a:t>
            </a:r>
            <a:r>
              <a:rPr lang="en-US" altLang="en-US" sz="1600" b="1" dirty="0">
                <a:solidFill>
                  <a:srgbClr val="202124"/>
                </a:solidFill>
                <a:latin typeface="inherit"/>
              </a:rPr>
              <a:t>)</a:t>
            </a:r>
            <a:r>
              <a:rPr lang="en-US" altLang="en-US" sz="1600" b="1" dirty="0">
                <a:solidFill>
                  <a:prstClr val="black"/>
                </a:solidFill>
              </a:rPr>
              <a:t> </a:t>
            </a:r>
          </a:p>
          <a:p>
            <a:pPr marL="171450" lvl="0" indent="-171450" algn="just" rtl="1">
              <a:lnSpc>
                <a:spcPct val="150000"/>
              </a:lnSpc>
              <a:buFont typeface="Arial" panose="020B0604020202020204" pitchFamily="34" charset="0"/>
              <a:buChar char="•"/>
            </a:pPr>
            <a:r>
              <a:rPr lang="ar-SA" sz="1600" b="1" dirty="0">
                <a:solidFill>
                  <a:prstClr val="black"/>
                </a:solidFill>
              </a:rPr>
              <a:t>«</a:t>
            </a:r>
            <a:r>
              <a:rPr lang="en-US" sz="1600" b="1" dirty="0">
                <a:solidFill>
                  <a:prstClr val="black"/>
                </a:solidFill>
              </a:rPr>
              <a:t> </a:t>
            </a:r>
            <a:r>
              <a:rPr lang="ar-SA" sz="1600" b="1" i="1" dirty="0">
                <a:solidFill>
                  <a:prstClr val="black"/>
                </a:solidFill>
              </a:rPr>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1600" b="1" dirty="0">
                <a:solidFill>
                  <a:prstClr val="black"/>
                </a:solidFill>
              </a:rPr>
              <a:t>» </a:t>
            </a:r>
            <a:r>
              <a:rPr lang="ar-SA" sz="1600" b="1" dirty="0">
                <a:solidFill>
                  <a:prstClr val="black"/>
                </a:solidFill>
                <a:latin typeface="Andalus" pitchFamily="18" charset="-78"/>
                <a:cs typeface="Andalus" pitchFamily="18" charset="-78"/>
              </a:rPr>
              <a:t>حافظ (</a:t>
            </a:r>
            <a:r>
              <a:rPr lang="ar-SA" sz="1600" dirty="0">
                <a:solidFill>
                  <a:prstClr val="black"/>
                </a:solidFill>
                <a:latin typeface="Andalus" pitchFamily="18" charset="-78"/>
                <a:cs typeface="Andalus" pitchFamily="18" charset="-78"/>
              </a:rPr>
              <a:t>2012) </a:t>
            </a:r>
            <a:endParaRPr lang="en-US" sz="1600" dirty="0">
              <a:solidFill>
                <a:prstClr val="black"/>
              </a:solidFill>
              <a:latin typeface="Andalus" pitchFamily="18" charset="-78"/>
              <a:cs typeface="Andalus" pitchFamily="18" charset="-78"/>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4191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339650"/>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lvl="0">
              <a:lnSpc>
                <a:spcPct val="250000"/>
              </a:lnSpc>
            </a:pPr>
            <a:r>
              <a:rPr lang="en-US" sz="1600" b="1" dirty="0">
                <a:latin typeface="Alexandria" pitchFamily="2" charset="-78"/>
                <a:cs typeface="Alexandria" pitchFamily="2" charset="-78"/>
              </a:rPr>
              <a:t>Finally, the scientific research must include:</a:t>
            </a:r>
          </a:p>
          <a:p>
            <a:pPr marL="342900" lvl="0" indent="-342900">
              <a:lnSpc>
                <a:spcPct val="250000"/>
              </a:lnSpc>
              <a:buFontTx/>
              <a:buChar char="-"/>
            </a:pPr>
            <a:r>
              <a:rPr lang="en-US" sz="1600" dirty="0">
                <a:solidFill>
                  <a:prstClr val="black"/>
                </a:solidFill>
                <a:latin typeface="Alexandria" pitchFamily="2" charset="-78"/>
                <a:cs typeface="Alexandria" pitchFamily="2" charset="-78"/>
              </a:rPr>
              <a:t>A clear objective of scientific research.</a:t>
            </a:r>
          </a:p>
          <a:p>
            <a:pPr marL="342900" lvl="0" indent="-342900">
              <a:lnSpc>
                <a:spcPct val="250000"/>
              </a:lnSpc>
              <a:buFontTx/>
              <a:buChar char="-"/>
            </a:pPr>
            <a:r>
              <a:rPr lang="en-US" sz="1600" dirty="0">
                <a:solidFill>
                  <a:prstClr val="black"/>
                </a:solidFill>
                <a:latin typeface="Alexandria" pitchFamily="2" charset="-78"/>
                <a:cs typeface="Alexandria" pitchFamily="2" charset="-78"/>
              </a:rPr>
              <a:t>Scientific data collection.</a:t>
            </a:r>
          </a:p>
          <a:p>
            <a:pPr marL="342900" lvl="0" indent="-342900">
              <a:lnSpc>
                <a:spcPct val="250000"/>
              </a:lnSpc>
              <a:buFontTx/>
              <a:buChar char="-"/>
            </a:pPr>
            <a:r>
              <a:rPr lang="en-US" sz="1600" dirty="0">
                <a:solidFill>
                  <a:prstClr val="black"/>
                </a:solidFill>
                <a:latin typeface="Alexandria" pitchFamily="2" charset="-78"/>
                <a:cs typeface="Alexandria" pitchFamily="2" charset="-78"/>
              </a:rPr>
              <a:t>Scientific analysis and interpretation of data.</a:t>
            </a:r>
          </a:p>
          <a:p>
            <a:pPr marL="342900" lvl="0" indent="-342900">
              <a:lnSpc>
                <a:spcPct val="250000"/>
              </a:lnSpc>
              <a:buFontTx/>
              <a:buChar char="-"/>
            </a:pPr>
            <a:r>
              <a:rPr lang="en-US" sz="1600" dirty="0">
                <a:solidFill>
                  <a:prstClr val="black"/>
                </a:solidFill>
                <a:latin typeface="Alexandria" pitchFamily="2" charset="-78"/>
                <a:cs typeface="Alexandria" pitchFamily="2" charset="-78"/>
              </a:rPr>
              <a:t>Handling a specific problem.</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3700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52225" y="1541797"/>
            <a:ext cx="8417320" cy="4585871"/>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lvl="0">
              <a:lnSpc>
                <a:spcPct val="150000"/>
              </a:lnSpc>
            </a:pPr>
            <a:r>
              <a:rPr lang="en-US" sz="1600" b="1" dirty="0">
                <a:solidFill>
                  <a:srgbClr val="0070C0"/>
                </a:solidFill>
                <a:latin typeface="Alexandria" pitchFamily="2" charset="-78"/>
                <a:cs typeface="Alexandria" pitchFamily="2" charset="-78"/>
              </a:rPr>
              <a:t>Fields of scientific research in administrative sciences:</a:t>
            </a:r>
          </a:p>
          <a:p>
            <a:pPr marL="342900" lvl="0" indent="-342900">
              <a:lnSpc>
                <a:spcPct val="150000"/>
              </a:lnSpc>
              <a:buFont typeface="+mj-lt"/>
              <a:buAutoNum type="arabicPeriod"/>
            </a:pPr>
            <a:r>
              <a:rPr lang="en-US" sz="1600" dirty="0">
                <a:solidFill>
                  <a:prstClr val="black"/>
                </a:solidFill>
                <a:latin typeface="Alexandria" pitchFamily="2" charset="-78"/>
                <a:cs typeface="Alexandria" pitchFamily="2" charset="-78"/>
              </a:rPr>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lvl="0" indent="-342900">
              <a:lnSpc>
                <a:spcPct val="150000"/>
              </a:lnSpc>
              <a:buFont typeface="+mj-lt"/>
              <a:buAutoNum type="arabicPeriod"/>
            </a:pPr>
            <a:r>
              <a:rPr lang="en-US" sz="1600" dirty="0">
                <a:solidFill>
                  <a:prstClr val="black"/>
                </a:solidFill>
                <a:latin typeface="Alexandria" pitchFamily="2" charset="-78"/>
                <a:cs typeface="Alexandria" pitchFamily="2" charset="-78"/>
              </a:rPr>
              <a:t>The field of research interest in the field of management and business is focused on collecting accurate data that helps in the decision-making process and reduces its risks.     </a:t>
            </a:r>
            <a:endParaRPr lang="en-US" sz="1600" b="1" dirty="0">
              <a:solidFill>
                <a:prstClr val="black"/>
              </a:solidFill>
              <a:latin typeface="Alexandria" pitchFamily="2" charset="-78"/>
              <a:cs typeface="Alexandria" pitchFamily="2" charset="-78"/>
            </a:endParaRPr>
          </a:p>
          <a:p>
            <a:pPr marL="342900" indent="-342900">
              <a:buFont typeface="+mj-lt"/>
              <a:buAutoNum type="arabicPeriod"/>
            </a:pP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70761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47207"/>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173038" lvl="0" indent="-173038">
              <a:lnSpc>
                <a:spcPct val="150000"/>
              </a:lnSpc>
            </a:pPr>
            <a:r>
              <a:rPr lang="en-US" sz="1600" dirty="0" smtClean="0">
                <a:solidFill>
                  <a:prstClr val="black"/>
                </a:solidFill>
                <a:latin typeface="Alexandria" pitchFamily="2" charset="-78"/>
                <a:cs typeface="Alexandria" pitchFamily="2" charset="-78"/>
              </a:rPr>
              <a:t>3.  </a:t>
            </a:r>
            <a:r>
              <a:rPr lang="en-US" sz="1600" dirty="0">
                <a:solidFill>
                  <a:prstClr val="black"/>
                </a:solidFill>
                <a:latin typeface="Alexandria" pitchFamily="2" charset="-78"/>
                <a:cs typeface="Alexandria" pitchFamily="2" charset="-78"/>
              </a:rPr>
              <a:t>According to Saunders, the concept of research in the field of management sciences is «organized investigation to discover the truth of things related to management and business.»     </a:t>
            </a:r>
          </a:p>
          <a:p>
            <a:pPr marL="173038" lvl="0" indent="-173038">
              <a:lnSpc>
                <a:spcPct val="150000"/>
              </a:lnSpc>
            </a:pPr>
            <a:r>
              <a:rPr lang="en-US" sz="1600" dirty="0">
                <a:solidFill>
                  <a:prstClr val="black"/>
                </a:solidFill>
                <a:latin typeface="Alexandria" pitchFamily="2" charset="-78"/>
                <a:cs typeface="Alexandria" pitchFamily="2" charset="-78"/>
              </a:rPr>
              <a:t> </a:t>
            </a:r>
            <a:r>
              <a:rPr lang="en-US" sz="1600" dirty="0" smtClean="0">
                <a:solidFill>
                  <a:prstClr val="black"/>
                </a:solidFill>
                <a:latin typeface="Alexandria" pitchFamily="2" charset="-78"/>
                <a:cs typeface="Alexandria" pitchFamily="2" charset="-78"/>
              </a:rPr>
              <a:t>4.  </a:t>
            </a:r>
            <a:r>
              <a:rPr lang="en-US" sz="1600" dirty="0">
                <a:solidFill>
                  <a:prstClr val="black"/>
                </a:solidFill>
                <a:latin typeface="Alexandria" pitchFamily="2" charset="-78"/>
                <a:cs typeface="Alexandria" pitchFamily="2" charset="-78"/>
              </a:rPr>
              <a:t>The concept of research in the administrative sciences, according to </a:t>
            </a:r>
            <a:r>
              <a:rPr lang="en-US" sz="1600" dirty="0" err="1">
                <a:solidFill>
                  <a:prstClr val="black"/>
                </a:solidFill>
                <a:latin typeface="Alexandria" pitchFamily="2" charset="-78"/>
                <a:cs typeface="Alexandria" pitchFamily="2" charset="-78"/>
              </a:rPr>
              <a:t>Sekaran</a:t>
            </a:r>
            <a:r>
              <a:rPr lang="en-US" sz="1600" dirty="0">
                <a:solidFill>
                  <a:prstClr val="black"/>
                </a:solidFill>
                <a:latin typeface="Alexandria" pitchFamily="2" charset="-78"/>
                <a:cs typeface="Alexandria" pitchFamily="2" charset="-78"/>
              </a:rPr>
              <a:t> and </a:t>
            </a:r>
            <a:r>
              <a:rPr lang="en-US" sz="1600" dirty="0" err="1">
                <a:solidFill>
                  <a:prstClr val="black"/>
                </a:solidFill>
                <a:latin typeface="Alexandria" pitchFamily="2" charset="-78"/>
                <a:cs typeface="Alexandria" pitchFamily="2" charset="-78"/>
              </a:rPr>
              <a:t>Bougie</a:t>
            </a:r>
            <a:r>
              <a:rPr lang="en-US" sz="1600" dirty="0">
                <a:solidFill>
                  <a:prstClr val="black"/>
                </a:solidFill>
                <a:latin typeface="Alexandria" pitchFamily="2" charset="-78"/>
                <a:cs typeface="Alexandria" pitchFamily="2" charset="-78"/>
              </a:rPr>
              <a:t>, is «sequentially regular steps based on data collected about a specific problem and subjected to examination and scrutiny to solve this problem».</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9013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308872"/>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173038" lvl="0" indent="-173038">
              <a:lnSpc>
                <a:spcPct val="150000"/>
              </a:lnSpc>
            </a:pPr>
            <a:r>
              <a:rPr lang="en-US" sz="1600" dirty="0" smtClean="0">
                <a:solidFill>
                  <a:prstClr val="black"/>
                </a:solidFill>
                <a:latin typeface="Alexandria" pitchFamily="2" charset="-78"/>
                <a:cs typeface="Alexandria" pitchFamily="2" charset="-78"/>
              </a:rPr>
              <a:t>5.  </a:t>
            </a:r>
            <a:r>
              <a:rPr lang="en-US" sz="1600" dirty="0">
                <a:solidFill>
                  <a:prstClr val="black"/>
                </a:solidFill>
                <a:latin typeface="Alexandria" pitchFamily="2" charset="-78"/>
                <a:cs typeface="Alexandria" pitchFamily="2" charset="-78"/>
              </a:rPr>
              <a:t>The production, financing, marketing, and management operations of organizations aiming to profit or reduce costs.</a:t>
            </a:r>
          </a:p>
          <a:p>
            <a:pPr marL="173038" lvl="0" indent="-173038">
              <a:lnSpc>
                <a:spcPct val="150000"/>
              </a:lnSpc>
            </a:pPr>
            <a:endParaRPr lang="en-US" sz="800" dirty="0">
              <a:solidFill>
                <a:prstClr val="black"/>
              </a:solidFill>
              <a:latin typeface="Alexandria" pitchFamily="2" charset="-78"/>
              <a:cs typeface="Alexandria" pitchFamily="2" charset="-78"/>
            </a:endParaRPr>
          </a:p>
          <a:p>
            <a:pPr marL="173038" lvl="0" indent="-173038">
              <a:lnSpc>
                <a:spcPct val="150000"/>
              </a:lnSpc>
            </a:pPr>
            <a:r>
              <a:rPr lang="en-US" sz="1600" dirty="0" smtClean="0">
                <a:solidFill>
                  <a:prstClr val="black"/>
                </a:solidFill>
                <a:latin typeface="Alexandria" pitchFamily="2" charset="-78"/>
                <a:cs typeface="Alexandria" pitchFamily="2" charset="-78"/>
              </a:rPr>
              <a:t>6.   </a:t>
            </a:r>
            <a:r>
              <a:rPr lang="en-US" sz="1600" dirty="0">
                <a:solidFill>
                  <a:prstClr val="black"/>
                </a:solidFill>
                <a:latin typeface="Alexandria" pitchFamily="2" charset="-78"/>
                <a:cs typeface="Alexandria" pitchFamily="2" charset="-78"/>
              </a:rPr>
              <a:t>Non-profit organizations that seek to satisfy a general need and, therefore, need management skills to produce and provide services that meet the needs of the people.</a:t>
            </a:r>
          </a:p>
          <a:p>
            <a:pPr marL="173038" lvl="0" indent="-173038">
              <a:lnSpc>
                <a:spcPct val="150000"/>
              </a:lnSpc>
            </a:pPr>
            <a:endParaRPr lang="en-US" sz="800" dirty="0">
              <a:solidFill>
                <a:prstClr val="black"/>
              </a:solidFill>
              <a:latin typeface="Alexandria" pitchFamily="2" charset="-78"/>
              <a:cs typeface="Alexandria" pitchFamily="2" charset="-78"/>
            </a:endParaRPr>
          </a:p>
          <a:p>
            <a:pPr marL="173038" lvl="0" indent="-173038">
              <a:lnSpc>
                <a:spcPct val="150000"/>
              </a:lnSpc>
            </a:pPr>
            <a:r>
              <a:rPr lang="en-US" sz="1600" b="1" dirty="0">
                <a:solidFill>
                  <a:prstClr val="black"/>
                </a:solidFill>
                <a:latin typeface="Alexandria" pitchFamily="2" charset="-78"/>
                <a:cs typeface="Alexandria" pitchFamily="2" charset="-78"/>
              </a:rPr>
              <a:t>Research in administrative sciences focuses on the applied aspect and the solution of administrative problems in addition to the cognitive element of administrative phenomena</a:t>
            </a:r>
            <a:r>
              <a:rPr lang="en-US" sz="1600" b="1" dirty="0" smtClean="0">
                <a:solidFill>
                  <a:prstClr val="black"/>
                </a:solidFill>
                <a:latin typeface="Alexandria" pitchFamily="2" charset="-78"/>
                <a:cs typeface="Alexandria" pitchFamily="2" charset="-78"/>
              </a:rPr>
              <a:t>.</a:t>
            </a: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2935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ea typeface="Times New Roman" panose="02020603050405020304" pitchFamily="18" charset="0"/>
                <a:cs typeface="Alexandria" pitchFamily="2" charset="-78"/>
              </a:rPr>
              <a:t>Scientific Research </a:t>
            </a:r>
            <a:endParaRPr lang="en-US" sz="2000" b="1" dirty="0">
              <a:latin typeface="Alexandria" pitchFamily="2" charset="-78"/>
              <a:cs typeface="Alexandria" pitchFamily="2" charset="-78"/>
            </a:endParaRPr>
          </a:p>
        </p:txBody>
      </p:sp>
      <p:sp>
        <p:nvSpPr>
          <p:cNvPr id="4" name="TextBox 3"/>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5" name="TextBox 4"/>
          <p:cNvSpPr txBox="1"/>
          <p:nvPr/>
        </p:nvSpPr>
        <p:spPr>
          <a:xfrm>
            <a:off x="889000" y="2391844"/>
            <a:ext cx="10541000" cy="2112758"/>
          </a:xfrm>
          <a:prstGeom prst="rect">
            <a:avLst/>
          </a:prstGeom>
          <a:noFill/>
        </p:spPr>
        <p:txBody>
          <a:bodyPr wrap="square" rtlCol="0">
            <a:spAutoFit/>
          </a:bodyPr>
          <a:lstStyle/>
          <a:p>
            <a:pPr>
              <a:lnSpc>
                <a:spcPct val="200000"/>
              </a:lnSpc>
            </a:pPr>
            <a:r>
              <a:rPr lang="en-US" sz="1600" b="1" dirty="0">
                <a:latin typeface="Alexandria" pitchFamily="2" charset="-78"/>
                <a:cs typeface="Alexandria" pitchFamily="2" charset="-78"/>
              </a:rPr>
              <a:t>Scientific research can be divided in terms of </a:t>
            </a:r>
            <a:r>
              <a:rPr lang="ar-SA" sz="1600" b="1" dirty="0" err="1">
                <a:latin typeface="Alexandria" pitchFamily="2" charset="-78"/>
                <a:cs typeface="Alexandria" pitchFamily="2" charset="-78"/>
              </a:rPr>
              <a:t>the</a:t>
            </a:r>
            <a:r>
              <a:rPr lang="ar-SA" sz="1600" b="1" dirty="0">
                <a:latin typeface="Alexandria" pitchFamily="2" charset="-78"/>
                <a:cs typeface="Alexandria" pitchFamily="2" charset="-78"/>
              </a:rPr>
              <a:t> </a:t>
            </a:r>
            <a:r>
              <a:rPr lang="en-US" sz="1600" b="1" dirty="0">
                <a:latin typeface="Alexandria" pitchFamily="2" charset="-78"/>
                <a:cs typeface="Alexandria" pitchFamily="2" charset="-78"/>
              </a:rPr>
              <a:t>field into </a:t>
            </a:r>
            <a:r>
              <a:rPr lang="en-US" sz="2000" b="1" u="sng" dirty="0">
                <a:latin typeface="Alexandria" pitchFamily="2" charset="-78"/>
                <a:cs typeface="Alexandria" pitchFamily="2" charset="-78"/>
              </a:rPr>
              <a:t>three main </a:t>
            </a:r>
            <a:r>
              <a:rPr lang="en-US" sz="2000" b="1" u="sng" dirty="0" smtClean="0">
                <a:latin typeface="Alexandria" pitchFamily="2" charset="-78"/>
                <a:cs typeface="Alexandria" pitchFamily="2" charset="-78"/>
              </a:rPr>
              <a:t>types:</a:t>
            </a:r>
            <a:endParaRPr lang="en-US" sz="2000" b="1" u="sng" dirty="0">
              <a:latin typeface="Alexandria" pitchFamily="2" charset="-78"/>
              <a:cs typeface="Alexandria" pitchFamily="2" charset="-78"/>
            </a:endParaRPr>
          </a:p>
          <a:p>
            <a:pPr marL="342900" indent="-342900">
              <a:lnSpc>
                <a:spcPct val="200000"/>
              </a:lnSpc>
              <a:buFont typeface="+mj-lt"/>
              <a:buAutoNum type="arabicPeriod"/>
            </a:pPr>
            <a:r>
              <a:rPr lang="en-US" sz="1600" dirty="0">
                <a:latin typeface="Alexandria" pitchFamily="2" charset="-78"/>
                <a:cs typeface="Alexandria" pitchFamily="2" charset="-78"/>
              </a:rPr>
              <a:t>Exploratory Research</a:t>
            </a:r>
          </a:p>
          <a:p>
            <a:pPr marL="342900" indent="-342900">
              <a:lnSpc>
                <a:spcPct val="200000"/>
              </a:lnSpc>
              <a:buFont typeface="+mj-lt"/>
              <a:buAutoNum type="arabicPeriod"/>
            </a:pPr>
            <a:r>
              <a:rPr lang="en-US" sz="1600" dirty="0">
                <a:latin typeface="Alexandria" pitchFamily="2" charset="-78"/>
                <a:cs typeface="Alexandria" pitchFamily="2" charset="-78"/>
              </a:rPr>
              <a:t>Basic or Fundamental Research</a:t>
            </a:r>
          </a:p>
          <a:p>
            <a:pPr marL="342900" indent="-342900">
              <a:lnSpc>
                <a:spcPct val="200000"/>
              </a:lnSpc>
              <a:buFont typeface="+mj-lt"/>
              <a:buAutoNum type="arabicPeriod"/>
            </a:pPr>
            <a:r>
              <a:rPr lang="en-US" sz="1600" dirty="0">
                <a:latin typeface="Alexandria" pitchFamily="2" charset="-78"/>
                <a:cs typeface="Alexandria" pitchFamily="2" charset="-78"/>
              </a:rPr>
              <a:t>Applied Research</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807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108543"/>
          </a:xfrm>
          <a:prstGeom prst="rect">
            <a:avLst/>
          </a:prstGeom>
          <a:noFill/>
        </p:spPr>
        <p:txBody>
          <a:bodyPr wrap="square" rtlCol="0">
            <a:spAutoFit/>
          </a:bodyPr>
          <a:lstStyle/>
          <a:p>
            <a:pPr>
              <a:lnSpc>
                <a:spcPct val="200000"/>
              </a:lnSpc>
            </a:pPr>
            <a:r>
              <a:rPr lang="en-US" sz="1600" b="1" dirty="0">
                <a:latin typeface="Alexandria" pitchFamily="2" charset="-78"/>
                <a:cs typeface="Alexandria" pitchFamily="2" charset="-78"/>
              </a:rPr>
              <a:t>Scientific research can be divided in </a:t>
            </a:r>
            <a:r>
              <a:rPr lang="en-US" b="1" u="sng" dirty="0">
                <a:latin typeface="Alexandria" pitchFamily="2" charset="-78"/>
                <a:cs typeface="Alexandria" pitchFamily="2" charset="-78"/>
              </a:rPr>
              <a:t>terms of use </a:t>
            </a:r>
            <a:r>
              <a:rPr lang="en-US" sz="1600" b="1" dirty="0">
                <a:latin typeface="Alexandria" pitchFamily="2" charset="-78"/>
                <a:cs typeface="Alexandria" pitchFamily="2" charset="-78"/>
              </a:rPr>
              <a:t>into</a:t>
            </a:r>
            <a:r>
              <a:rPr lang="ar-SA" sz="1600" b="1" dirty="0">
                <a:latin typeface="Alexandria" pitchFamily="2" charset="-78"/>
                <a:cs typeface="Alexandria" pitchFamily="2" charset="-78"/>
              </a:rPr>
              <a:t>:</a:t>
            </a:r>
            <a:endParaRPr lang="en-US" sz="1600" b="1" dirty="0">
              <a:latin typeface="Alexandria" pitchFamily="2" charset="-78"/>
              <a:cs typeface="Alexandria" pitchFamily="2" charset="-78"/>
            </a:endParaRPr>
          </a:p>
          <a:p>
            <a:pPr marL="342900" indent="-342900">
              <a:lnSpc>
                <a:spcPct val="200000"/>
              </a:lnSpc>
              <a:buFont typeface="+mj-lt"/>
              <a:buAutoNum type="arabicPeriod"/>
            </a:pPr>
            <a:r>
              <a:rPr lang="en-US" sz="1600" dirty="0">
                <a:latin typeface="Alexandria" pitchFamily="2" charset="-78"/>
                <a:cs typeface="Alexandria" pitchFamily="2" charset="-78"/>
              </a:rPr>
              <a:t>Classroom Research</a:t>
            </a:r>
          </a:p>
          <a:p>
            <a:pPr marL="342900" indent="-342900">
              <a:lnSpc>
                <a:spcPct val="200000"/>
              </a:lnSpc>
              <a:buFont typeface="+mj-lt"/>
              <a:buAutoNum type="arabicPeriod"/>
            </a:pPr>
            <a:r>
              <a:rPr lang="en-US" sz="1600" dirty="0">
                <a:latin typeface="Alexandria" pitchFamily="2" charset="-78"/>
                <a:cs typeface="Alexandria" pitchFamily="2" charset="-78"/>
              </a:rPr>
              <a:t>Graduation Research</a:t>
            </a:r>
          </a:p>
          <a:p>
            <a:pPr marL="342900" indent="-342900">
              <a:lnSpc>
                <a:spcPct val="200000"/>
              </a:lnSpc>
              <a:buFont typeface="+mj-lt"/>
              <a:buAutoNum type="arabicPeriod"/>
            </a:pPr>
            <a:r>
              <a:rPr lang="en-US" sz="1600" dirty="0">
                <a:latin typeface="Alexandria" pitchFamily="2" charset="-78"/>
                <a:cs typeface="Alexandria" pitchFamily="2" charset="-78"/>
              </a:rPr>
              <a:t>Master Thesis</a:t>
            </a:r>
          </a:p>
          <a:p>
            <a:pPr marL="342900" indent="-342900">
              <a:lnSpc>
                <a:spcPct val="200000"/>
              </a:lnSpc>
              <a:buFont typeface="+mj-lt"/>
              <a:buAutoNum type="arabicPeriod"/>
            </a:pPr>
            <a:r>
              <a:rPr lang="en-US" sz="1600" dirty="0">
                <a:latin typeface="Alexandria" pitchFamily="2" charset="-78"/>
                <a:cs typeface="Alexandria" pitchFamily="2" charset="-78"/>
              </a:rPr>
              <a:t>Ph.D. Dissertation</a:t>
            </a:r>
          </a:p>
          <a:p>
            <a:pPr marL="342900" indent="-342900">
              <a:lnSpc>
                <a:spcPct val="200000"/>
              </a:lnSpc>
              <a:buFont typeface="+mj-lt"/>
              <a:buAutoNum type="arabicPeriod"/>
            </a:pPr>
            <a:r>
              <a:rPr lang="en-US" sz="1600" dirty="0">
                <a:latin typeface="Alexandria" pitchFamily="2" charset="-78"/>
                <a:cs typeface="Alexandria" pitchFamily="2" charset="-78"/>
              </a:rPr>
              <a:t>Applied Research</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51518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746265"/>
          </a:xfrm>
          <a:prstGeom prst="rect">
            <a:avLst/>
          </a:prstGeom>
          <a:noFill/>
        </p:spPr>
        <p:txBody>
          <a:bodyPr wrap="square" rtlCol="0">
            <a:spAutoFit/>
          </a:bodyPr>
          <a:lstStyle/>
          <a:p>
            <a:pPr>
              <a:lnSpc>
                <a:spcPct val="250000"/>
              </a:lnSpc>
            </a:pPr>
            <a:r>
              <a:rPr lang="en-US" b="1" dirty="0">
                <a:latin typeface="Alexandria" pitchFamily="2" charset="-78"/>
                <a:cs typeface="Alexandria" pitchFamily="2" charset="-78"/>
              </a:rPr>
              <a:t>Scientific research can be divided in terms of </a:t>
            </a:r>
            <a:r>
              <a:rPr lang="en-US" b="1" u="sng" dirty="0">
                <a:latin typeface="Alexandria" pitchFamily="2" charset="-78"/>
                <a:cs typeface="Alexandria" pitchFamily="2" charset="-78"/>
              </a:rPr>
              <a:t>the method </a:t>
            </a:r>
            <a:r>
              <a:rPr lang="en-US" b="1" dirty="0">
                <a:latin typeface="Alexandria" pitchFamily="2" charset="-78"/>
                <a:cs typeface="Alexandria" pitchFamily="2" charset="-78"/>
              </a:rPr>
              <a:t>used</a:t>
            </a:r>
            <a:r>
              <a:rPr lang="ar-SA" b="1" dirty="0">
                <a:latin typeface="Alexandria" pitchFamily="2" charset="-78"/>
                <a:cs typeface="Alexandria" pitchFamily="2" charset="-78"/>
              </a:rPr>
              <a:t>:</a:t>
            </a:r>
            <a:endParaRPr lang="en-US" b="1" dirty="0">
              <a:latin typeface="Alexandria" pitchFamily="2" charset="-78"/>
              <a:cs typeface="Alexandria" pitchFamily="2" charset="-78"/>
            </a:endParaRPr>
          </a:p>
          <a:p>
            <a:pPr marL="342900" indent="-342900">
              <a:lnSpc>
                <a:spcPct val="250000"/>
              </a:lnSpc>
              <a:buFont typeface="+mj-lt"/>
              <a:buAutoNum type="arabicPeriod"/>
            </a:pPr>
            <a:r>
              <a:rPr lang="en-US" dirty="0">
                <a:latin typeface="Alexandria" pitchFamily="2" charset="-78"/>
                <a:cs typeface="Alexandria" pitchFamily="2" charset="-78"/>
              </a:rPr>
              <a:t>Descriptive</a:t>
            </a:r>
          </a:p>
          <a:p>
            <a:pPr marL="342900" indent="-342900">
              <a:lnSpc>
                <a:spcPct val="250000"/>
              </a:lnSpc>
              <a:buFont typeface="+mj-lt"/>
              <a:buAutoNum type="arabicPeriod"/>
            </a:pPr>
            <a:r>
              <a:rPr lang="en-US" dirty="0">
                <a:latin typeface="Alexandria" pitchFamily="2" charset="-78"/>
                <a:cs typeface="Alexandria" pitchFamily="2" charset="-78"/>
              </a:rPr>
              <a:t>Historical</a:t>
            </a:r>
          </a:p>
          <a:p>
            <a:pPr marL="342900" indent="-342900">
              <a:lnSpc>
                <a:spcPct val="250000"/>
              </a:lnSpc>
              <a:buFont typeface="+mj-lt"/>
              <a:buAutoNum type="arabicPeriod"/>
            </a:pPr>
            <a:r>
              <a:rPr lang="en-US" dirty="0">
                <a:latin typeface="Alexandria" pitchFamily="2" charset="-78"/>
                <a:cs typeface="Alexandria" pitchFamily="2" charset="-78"/>
              </a:rPr>
              <a:t>Applied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6575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txBox="1">
            <a:spLocks/>
          </p:cNvSpPr>
          <p:nvPr/>
        </p:nvSpPr>
        <p:spPr>
          <a:xfrm>
            <a:off x="838200" y="1174545"/>
            <a:ext cx="10515600" cy="51614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b="1" dirty="0" smtClean="0">
                <a:latin typeface="Alexandria" pitchFamily="2" charset="-78"/>
                <a:ea typeface="Times New Roman" panose="02020603050405020304" pitchFamily="18" charset="0"/>
                <a:cs typeface="Alexandria" pitchFamily="2" charset="-78"/>
              </a:rPr>
              <a:t>Scientific Research </a:t>
            </a:r>
            <a:endParaRPr lang="en-US" sz="2000" b="1"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28885562-D3F3-3C0D-862F-04B21A06E3E0}"/>
              </a:ext>
            </a:extLst>
          </p:cNvPr>
          <p:cNvGrpSpPr/>
          <p:nvPr/>
        </p:nvGrpSpPr>
        <p:grpSpPr>
          <a:xfrm>
            <a:off x="934760" y="2014274"/>
            <a:ext cx="10812839" cy="3875677"/>
            <a:chOff x="195470" y="2412651"/>
            <a:chExt cx="10812839" cy="3875677"/>
          </a:xfrm>
        </p:grpSpPr>
        <p:grpSp>
          <p:nvGrpSpPr>
            <p:cNvPr id="4" name="Group 3">
              <a:extLst>
                <a:ext uri="{FF2B5EF4-FFF2-40B4-BE49-F238E27FC236}">
                  <a16:creationId xmlns:a16="http://schemas.microsoft.com/office/drawing/2014/main" id="{A16977C3-1666-0AF7-E77A-D1EB89549899}"/>
                </a:ext>
              </a:extLst>
            </p:cNvPr>
            <p:cNvGrpSpPr/>
            <p:nvPr/>
          </p:nvGrpSpPr>
          <p:grpSpPr>
            <a:xfrm>
              <a:off x="1562475" y="2412651"/>
              <a:ext cx="9445834" cy="3863862"/>
              <a:chOff x="1562475" y="2412651"/>
              <a:chExt cx="9445834" cy="3863862"/>
            </a:xfrm>
          </p:grpSpPr>
          <p:grpSp>
            <p:nvGrpSpPr>
              <p:cNvPr id="7" name="Google Shape;9158;p70">
                <a:extLst>
                  <a:ext uri="{FF2B5EF4-FFF2-40B4-BE49-F238E27FC236}">
                    <a16:creationId xmlns:a16="http://schemas.microsoft.com/office/drawing/2014/main" id="{85FFBC08-CE0D-9739-A226-FFDC780F8978}"/>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14" name="Google Shape;9159;p70">
                  <a:extLst>
                    <a:ext uri="{FF2B5EF4-FFF2-40B4-BE49-F238E27FC236}">
                      <a16:creationId xmlns:a16="http://schemas.microsoft.com/office/drawing/2014/main" id="{5105CB92-787A-D208-8DB3-294B87E69EAF}"/>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9160;p70">
                  <a:extLst>
                    <a:ext uri="{FF2B5EF4-FFF2-40B4-BE49-F238E27FC236}">
                      <a16:creationId xmlns:a16="http://schemas.microsoft.com/office/drawing/2014/main" id="{00BC61B3-6E1D-B1DA-71A7-D7AEB98D9CEF}"/>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9161;p70">
                  <a:extLst>
                    <a:ext uri="{FF2B5EF4-FFF2-40B4-BE49-F238E27FC236}">
                      <a16:creationId xmlns:a16="http://schemas.microsoft.com/office/drawing/2014/main" id="{02951E83-75F2-CB4D-01E1-6536999ABE31}"/>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162;p70">
                  <a:extLst>
                    <a:ext uri="{FF2B5EF4-FFF2-40B4-BE49-F238E27FC236}">
                      <a16:creationId xmlns:a16="http://schemas.microsoft.com/office/drawing/2014/main" id="{864F22E5-9FAE-4075-D7A8-F2CAED030340}"/>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163;p70">
                  <a:extLst>
                    <a:ext uri="{FF2B5EF4-FFF2-40B4-BE49-F238E27FC236}">
                      <a16:creationId xmlns:a16="http://schemas.microsoft.com/office/drawing/2014/main" id="{F5A4936C-6ED0-2C53-BCBD-96F2D8341156}"/>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9164;p70">
                  <a:extLst>
                    <a:ext uri="{FF2B5EF4-FFF2-40B4-BE49-F238E27FC236}">
                      <a16:creationId xmlns:a16="http://schemas.microsoft.com/office/drawing/2014/main" id="{143A8D58-27A2-576C-0F4B-AE0812EBAA9C}"/>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TextBox 7">
                <a:extLst>
                  <a:ext uri="{FF2B5EF4-FFF2-40B4-BE49-F238E27FC236}">
                    <a16:creationId xmlns:a16="http://schemas.microsoft.com/office/drawing/2014/main" id="{4A9EDB11-FE4C-E02C-F45E-98241A334D46}"/>
                  </a:ext>
                </a:extLst>
              </p:cNvPr>
              <p:cNvSpPr txBox="1"/>
              <p:nvPr/>
            </p:nvSpPr>
            <p:spPr>
              <a:xfrm>
                <a:off x="8788241" y="4816312"/>
                <a:ext cx="1675258" cy="400110"/>
              </a:xfrm>
              <a:prstGeom prst="rect">
                <a:avLst/>
              </a:prstGeom>
              <a:noFill/>
              <a:ln>
                <a:noFill/>
              </a:ln>
            </p:spPr>
            <p:txBody>
              <a:bodyPr wrap="square">
                <a:spAutoFit/>
              </a:bodyPr>
              <a:lstStyle/>
              <a:p>
                <a:r>
                  <a:rPr lang="en-US" sz="2000" b="1" dirty="0">
                    <a:solidFill>
                      <a:srgbClr val="FF0000"/>
                    </a:solidFill>
                    <a:latin typeface="ArialMT"/>
                  </a:rPr>
                  <a:t>Description</a:t>
                </a:r>
                <a:endParaRPr lang="en-US" sz="2000" b="1" dirty="0">
                  <a:solidFill>
                    <a:srgbClr val="FF0000"/>
                  </a:solidFill>
                </a:endParaRPr>
              </a:p>
            </p:txBody>
          </p:sp>
          <p:sp>
            <p:nvSpPr>
              <p:cNvPr id="9" name="TextBox 8">
                <a:extLst>
                  <a:ext uri="{FF2B5EF4-FFF2-40B4-BE49-F238E27FC236}">
                    <a16:creationId xmlns:a16="http://schemas.microsoft.com/office/drawing/2014/main" id="{73E09323-60BF-008C-9695-C2A80C001AC6}"/>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FF0000"/>
                    </a:solidFill>
                    <a:latin typeface="ArialMT"/>
                  </a:rPr>
                  <a:t>Interpretation</a:t>
                </a:r>
                <a:endParaRPr lang="en-US" sz="2000" b="1" dirty="0">
                  <a:solidFill>
                    <a:srgbClr val="FF0000"/>
                  </a:solidFill>
                </a:endParaRPr>
              </a:p>
            </p:txBody>
          </p:sp>
          <p:sp>
            <p:nvSpPr>
              <p:cNvPr id="10" name="TextBox 9">
                <a:extLst>
                  <a:ext uri="{FF2B5EF4-FFF2-40B4-BE49-F238E27FC236}">
                    <a16:creationId xmlns:a16="http://schemas.microsoft.com/office/drawing/2014/main" id="{BF23DC18-59ED-ABDF-5CDA-852ECE7E580C}"/>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FF0000"/>
                    </a:solidFill>
                    <a:latin typeface="ArialMT"/>
                  </a:rPr>
                  <a:t>Prediction</a:t>
                </a:r>
                <a:endParaRPr lang="en-US" sz="2000" b="1" dirty="0">
                  <a:solidFill>
                    <a:srgbClr val="FF0000"/>
                  </a:solidFill>
                </a:endParaRPr>
              </a:p>
            </p:txBody>
          </p:sp>
          <p:sp>
            <p:nvSpPr>
              <p:cNvPr id="11" name="TextBox 10">
                <a:extLst>
                  <a:ext uri="{FF2B5EF4-FFF2-40B4-BE49-F238E27FC236}">
                    <a16:creationId xmlns:a16="http://schemas.microsoft.com/office/drawing/2014/main" id="{11DC0558-744E-BEB8-7995-37BF71A9901F}"/>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12" name="TextBox 11">
                <a:extLst>
                  <a:ext uri="{FF2B5EF4-FFF2-40B4-BE49-F238E27FC236}">
                    <a16:creationId xmlns:a16="http://schemas.microsoft.com/office/drawing/2014/main" id="{232D4BE6-F39F-06B8-0D31-203948E5760A}"/>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13" name="TextBox 12">
                <a:extLst>
                  <a:ext uri="{FF2B5EF4-FFF2-40B4-BE49-F238E27FC236}">
                    <a16:creationId xmlns:a16="http://schemas.microsoft.com/office/drawing/2014/main" id="{32701BCE-D027-9CDE-C604-CECCC22D3A84}"/>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5" name="Google Shape;9163;p70">
              <a:extLst>
                <a:ext uri="{FF2B5EF4-FFF2-40B4-BE49-F238E27FC236}">
                  <a16:creationId xmlns:a16="http://schemas.microsoft.com/office/drawing/2014/main" id="{1B7E64BC-C581-ED3E-836F-0EB5E0F67554}"/>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TextBox 5">
              <a:extLst>
                <a:ext uri="{FF2B5EF4-FFF2-40B4-BE49-F238E27FC236}">
                  <a16:creationId xmlns:a16="http://schemas.microsoft.com/office/drawing/2014/main" id="{91CD9038-3E32-7134-0D12-EDEEA6FC257F}"/>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pic>
        <p:nvPicPr>
          <p:cNvPr id="20" name="Graphic 21">
            <a:extLst>
              <a:ext uri="{FF2B5EF4-FFF2-40B4-BE49-F238E27FC236}">
                <a16:creationId xmlns:a16="http://schemas.microsoft.com/office/drawing/2014/main" id="{FE48D1BE-D8CF-D7C3-EF08-A0ED61860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233733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31223"/>
          </a:xfrm>
          <a:prstGeom prst="rect">
            <a:avLst/>
          </a:prstGeom>
          <a:noFill/>
        </p:spPr>
        <p:txBody>
          <a:bodyPr wrap="square" rtlCol="0">
            <a:spAutoFit/>
          </a:bodyPr>
          <a:lstStyle/>
          <a:p>
            <a:pPr lvl="0" algn="ctr">
              <a:lnSpc>
                <a:spcPct val="90000"/>
              </a:lnSpc>
              <a:buClr>
                <a:srgbClr val="FF0000"/>
              </a:buClr>
              <a:buSzPts val="2800"/>
            </a:pPr>
            <a:r>
              <a:rPr lang="en-GB" sz="2000" b="1" dirty="0" smtClean="0">
                <a:solidFill>
                  <a:srgbClr val="00B0F0"/>
                </a:solidFill>
                <a:latin typeface="Alexandria" pitchFamily="2" charset="-78"/>
                <a:cs typeface="Alexandria" pitchFamily="2" charset="-78"/>
              </a:rPr>
              <a:t>Description</a:t>
            </a: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marL="342900" marR="0" lvl="0" indent="-342900" algn="just" fontAlgn="auto">
              <a:lnSpc>
                <a:spcPct val="200000"/>
              </a:lnSpc>
              <a:spcBef>
                <a:spcPts val="1000"/>
              </a:spcBef>
              <a:spcAft>
                <a:spcPts val="0"/>
              </a:spcAft>
              <a:buClrTx/>
              <a:buSzTx/>
              <a:buFont typeface="+mj-lt"/>
              <a:buAutoNum type="arabicPeriod"/>
              <a:tabLst/>
              <a:defRPr/>
            </a:pPr>
            <a:r>
              <a:rPr lang="en-US" sz="1600" dirty="0">
                <a:latin typeface="Alexandria" pitchFamily="2" charset="-78"/>
                <a:cs typeface="Alexandria" pitchFamily="2" charset="-78"/>
              </a:rPr>
              <a:t>Description represents efforts exerted to give a pictorial account of the phenomenon being studied. It is the first step in research since it provides the basis for further exploration of the </a:t>
            </a:r>
            <a:r>
              <a:rPr lang="en-GB" sz="1600" dirty="0">
                <a:latin typeface="Alexandria" pitchFamily="2" charset="-78"/>
                <a:cs typeface="Alexandria" pitchFamily="2" charset="-78"/>
              </a:rPr>
              <a:t>phenomenon under consideration.</a:t>
            </a:r>
          </a:p>
          <a:p>
            <a:pPr marL="342900" indent="-342900" algn="just">
              <a:lnSpc>
                <a:spcPct val="200000"/>
              </a:lnSpc>
              <a:spcBef>
                <a:spcPts val="1000"/>
              </a:spcBef>
              <a:buFont typeface="+mj-lt"/>
              <a:buAutoNum type="arabicPeriod"/>
              <a:defRPr/>
            </a:pPr>
            <a:r>
              <a:rPr lang="en-US" sz="1600" dirty="0">
                <a:latin typeface="Alexandria" pitchFamily="2" charset="-78"/>
                <a:cs typeface="Alexandria" pitchFamily="2" charset="-78"/>
              </a:rPr>
              <a:t>In the description, the researcher attempts to find answers to the questions “what,” “who,” and “where?”  </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1287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15780"/>
          </a:xfrm>
          <a:prstGeom prst="rect">
            <a:avLst/>
          </a:prstGeom>
          <a:noFill/>
        </p:spPr>
        <p:txBody>
          <a:bodyPr wrap="square" rtlCol="0">
            <a:spAutoFit/>
          </a:bodyPr>
          <a:lstStyle/>
          <a:p>
            <a:pPr algn="ctr">
              <a:lnSpc>
                <a:spcPct val="90000"/>
              </a:lnSpc>
              <a:buClr>
                <a:srgbClr val="FF0000"/>
              </a:buClr>
              <a:buSzPts val="2800"/>
            </a:pPr>
            <a:r>
              <a:rPr lang="en-GB" sz="2000" b="1" dirty="0" smtClean="0">
                <a:solidFill>
                  <a:srgbClr val="00B0F0"/>
                </a:solidFill>
                <a:latin typeface="Alexandria" pitchFamily="2" charset="-78"/>
                <a:cs typeface="Alexandria" pitchFamily="2" charset="-78"/>
              </a:rPr>
              <a:t>Interpretation</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342900" indent="-342900">
              <a:lnSpc>
                <a:spcPct val="200000"/>
              </a:lnSpc>
              <a:spcBef>
                <a:spcPts val="1000"/>
              </a:spcBef>
              <a:buFont typeface="+mj-lt"/>
              <a:buAutoNum type="arabicPeriod"/>
              <a:defRPr/>
            </a:pPr>
            <a:r>
              <a:rPr lang="en-US" sz="1600" dirty="0">
                <a:latin typeface="Alexandria" pitchFamily="2" charset="-78"/>
                <a:cs typeface="Alexandria" pitchFamily="2" charset="-78"/>
              </a:rPr>
              <a:t>In interpretation, the researcher is interested in exploring the reasons or causes of certain behavior or event occurrence.</a:t>
            </a:r>
          </a:p>
          <a:p>
            <a:pPr marL="342900" indent="-342900">
              <a:lnSpc>
                <a:spcPct val="200000"/>
              </a:lnSpc>
              <a:spcBef>
                <a:spcPts val="1000"/>
              </a:spcBef>
              <a:buFont typeface="+mj-lt"/>
              <a:buAutoNum type="arabicPeriod"/>
              <a:defRPr/>
            </a:pPr>
            <a:r>
              <a:rPr lang="en-US" sz="1600" dirty="0">
                <a:latin typeface="Alexandria" pitchFamily="2" charset="-78"/>
                <a:cs typeface="Alexandria" pitchFamily="2" charset="-78"/>
              </a:rPr>
              <a:t> It involves understanding the cause–and–effect relationship between phenomena. Attempts have been made to answer the </a:t>
            </a:r>
            <a:r>
              <a:rPr lang="en-GB" sz="1600" b="1" dirty="0">
                <a:latin typeface="Alexandria" pitchFamily="2" charset="-78"/>
                <a:cs typeface="Alexandria" pitchFamily="2" charset="-78"/>
              </a:rPr>
              <a:t>question “why?”</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7140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059299"/>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rial" panose="020B0604020202020204" pitchFamily="34" charset="0"/>
                <a:cs typeface="Arial" panose="020B0604020202020204" pitchFamily="34" charset="0"/>
              </a:rPr>
              <a:t>Prediction</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457200" indent="-457200">
              <a:lnSpc>
                <a:spcPct val="200000"/>
              </a:lnSpc>
              <a:buFont typeface="+mj-lt"/>
              <a:buAutoNum type="arabicPeriod"/>
            </a:pPr>
            <a:r>
              <a:rPr lang="en-US" sz="1600" dirty="0">
                <a:latin typeface="Alexandria" pitchFamily="2" charset="-78"/>
                <a:cs typeface="Alexandria" pitchFamily="2" charset="-78"/>
              </a:rPr>
              <a:t>In research, generalization is made to explain the past and predict what will happen in the future. </a:t>
            </a:r>
          </a:p>
          <a:p>
            <a:pPr marL="457200" indent="-457200">
              <a:lnSpc>
                <a:spcPct val="200000"/>
              </a:lnSpc>
              <a:buFont typeface="+mj-lt"/>
              <a:buAutoNum type="arabicPeriod"/>
            </a:pPr>
            <a:r>
              <a:rPr lang="en-US" sz="1600" dirty="0">
                <a:latin typeface="Alexandria" pitchFamily="2" charset="-78"/>
                <a:cs typeface="Alexandria" pitchFamily="2" charset="-78"/>
              </a:rPr>
              <a:t>A widely based conceptual framework or theory will be used to predict the variable of interest.</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3110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566857"/>
          </a:xfrm>
          <a:prstGeom prst="rect">
            <a:avLst/>
          </a:prstGeom>
          <a:noFill/>
        </p:spPr>
        <p:txBody>
          <a:bodyPr wrap="square" rtlCol="0">
            <a:spAutoFit/>
          </a:bodyPr>
          <a:lstStyle/>
          <a:p>
            <a:pPr algn="ctr">
              <a:lnSpc>
                <a:spcPct val="90000"/>
              </a:lnSpc>
              <a:buClr>
                <a:srgbClr val="FF0000"/>
              </a:buClr>
              <a:buSzPts val="2800"/>
            </a:pPr>
            <a:r>
              <a:rPr lang="en-US" sz="2000" b="1" dirty="0" smtClean="0">
                <a:solidFill>
                  <a:srgbClr val="00B0F0"/>
                </a:solidFill>
                <a:latin typeface="Alexandria" pitchFamily="2" charset="-78"/>
                <a:cs typeface="Alexandria" pitchFamily="2" charset="-78"/>
              </a:rPr>
              <a:t>Validation</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sz="1600" dirty="0">
                <a:latin typeface="Alexandria" pitchFamily="2" charset="-78"/>
                <a:cs typeface="Alexandria" pitchFamily="2" charset="-78"/>
              </a:rPr>
              <a:t>Validation means that the researcher conducts his study on a topic previously studied by another researcher with a difference in the sample, application environment, method used, or period.</a:t>
            </a:r>
            <a:endParaRPr lang="en-GB" sz="1600" dirty="0">
              <a:latin typeface="Alexandria" pitchFamily="2" charset="-78"/>
              <a:cs typeface="Alexandria" pitchFamily="2" charset="-78"/>
            </a:endParaRP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3377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36627"/>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lexandria" pitchFamily="2" charset="-78"/>
                <a:cs typeface="Alexandria" pitchFamily="2" charset="-78"/>
              </a:rPr>
              <a:t>Control</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457200" indent="-457200" algn="just">
              <a:lnSpc>
                <a:spcPct val="200000"/>
              </a:lnSpc>
              <a:buFont typeface="+mj-lt"/>
              <a:buAutoNum type="arabicPeriod"/>
            </a:pPr>
            <a:r>
              <a:rPr lang="en-US" sz="1600" dirty="0">
                <a:latin typeface="Alexandria" pitchFamily="2" charset="-78"/>
                <a:cs typeface="Alexandria" pitchFamily="2" charset="-78"/>
              </a:rPr>
              <a:t>Researchers are also interested in influencing or changing a particular event or condition for different purposes. Therefore, the description, interpretation, and prediction of events resulting from any research undertaking are not casual or without aim. </a:t>
            </a:r>
          </a:p>
          <a:p>
            <a:pPr marL="457200" indent="-457200" algn="just">
              <a:lnSpc>
                <a:spcPct val="200000"/>
              </a:lnSpc>
              <a:buFont typeface="+mj-lt"/>
              <a:buAutoNum type="arabicPeriod"/>
            </a:pPr>
            <a:r>
              <a:rPr lang="en-US" sz="1600" dirty="0">
                <a:latin typeface="Alexandria" pitchFamily="2" charset="-78"/>
                <a:cs typeface="Alexandria" pitchFamily="2" charset="-78"/>
              </a:rPr>
              <a:t>It is to explore and allow control possibilities – to intervene and observe an expected result.</a:t>
            </a:r>
          </a:p>
          <a:p>
            <a:pPr marL="457200" indent="-457200">
              <a:lnSpc>
                <a:spcPct val="200000"/>
              </a:lnSpc>
              <a:buFont typeface="+mj-lt"/>
              <a:buAutoNum type="arabicPeriod"/>
            </a:pPr>
            <a:r>
              <a:rPr lang="en-US" sz="1600" dirty="0">
                <a:latin typeface="Alexandria" pitchFamily="2" charset="-78"/>
                <a:cs typeface="Alexandria" pitchFamily="2" charset="-78"/>
              </a:rPr>
              <a:t>Prediction of events resulting</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36847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51413"/>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lexandria" pitchFamily="2" charset="-78"/>
                <a:cs typeface="Alexandria" pitchFamily="2" charset="-78"/>
              </a:rPr>
              <a:t>New Facts</a:t>
            </a:r>
            <a:endParaRPr lang="en-US" sz="2000" dirty="0">
              <a:latin typeface="Alexandria" pitchFamily="2" charset="-78"/>
              <a:cs typeface="Alexandria" pitchFamily="2" charset="-78"/>
            </a:endParaRPr>
          </a:p>
          <a:p>
            <a:pPr algn="ctr">
              <a:lnSpc>
                <a:spcPct val="90000"/>
              </a:lnSpc>
              <a:buClr>
                <a:srgbClr val="FF0000"/>
              </a:buClr>
              <a:buSzPts val="2800"/>
            </a:pP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algn="ctr">
              <a:lnSpc>
                <a:spcPct val="200000"/>
              </a:lnSpc>
            </a:pPr>
            <a:r>
              <a:rPr lang="en-US" sz="1600" dirty="0">
                <a:latin typeface="Alexandria" pitchFamily="2" charset="-78"/>
                <a:cs typeface="Alexandria" pitchFamily="2" charset="-78"/>
              </a:rPr>
              <a:t>One of the goals of scientific research is to add to the  knowledge in a specific field. </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0994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437433" y="1409129"/>
            <a:ext cx="1091009" cy="369332"/>
          </a:xfrm>
          <a:prstGeom prst="rect">
            <a:avLst/>
          </a:prstGeom>
          <a:noFill/>
        </p:spPr>
        <p:txBody>
          <a:bodyPr wrap="square" rtlCol="0">
            <a:spAutoFit/>
          </a:bodyPr>
          <a:lstStyle/>
          <a:p>
            <a:pPr algn="ctr"/>
            <a:r>
              <a:rPr lang="en-US" dirty="0" smtClean="0">
                <a:solidFill>
                  <a:schemeClr val="bg1"/>
                </a:solidFill>
                <a:latin typeface="Alexandria" pitchFamily="2" charset="-78"/>
                <a:cs typeface="Alexandria" pitchFamily="2" charset="-78"/>
              </a:rPr>
              <a:t>Lecture</a:t>
            </a:r>
            <a:endParaRPr lang="en-US" dirty="0">
              <a:solidFill>
                <a:schemeClr val="bg1"/>
              </a:solidFill>
              <a:latin typeface="Alexandria" pitchFamily="2" charset="-78"/>
              <a:cs typeface="Alexandria" pitchFamily="2" charset="-78"/>
            </a:endParaRPr>
          </a:p>
        </p:txBody>
      </p:sp>
      <p:sp>
        <p:nvSpPr>
          <p:cNvPr id="6" name="TextBox 5"/>
          <p:cNvSpPr txBox="1"/>
          <p:nvPr/>
        </p:nvSpPr>
        <p:spPr>
          <a:xfrm>
            <a:off x="3598250" y="1719214"/>
            <a:ext cx="819100"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01</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01" y="59789"/>
            <a:ext cx="2305141" cy="1076343"/>
          </a:xfrm>
          <a:prstGeom prst="rect">
            <a:avLst/>
          </a:prstGeom>
        </p:spPr>
      </p:pic>
      <p:sp>
        <p:nvSpPr>
          <p:cNvPr id="10" name="Rectangle 9"/>
          <p:cNvSpPr/>
          <p:nvPr/>
        </p:nvSpPr>
        <p:spPr>
          <a:xfrm>
            <a:off x="3150823" y="1481296"/>
            <a:ext cx="6515691" cy="369332"/>
          </a:xfrm>
          <a:prstGeom prst="rect">
            <a:avLst/>
          </a:prstGeom>
          <a:solidFill>
            <a:srgbClr val="00AEEF"/>
          </a:solidFill>
        </p:spPr>
        <p:txBody>
          <a:bodyPr wrap="square">
            <a:spAutoFit/>
          </a:bodyPr>
          <a:lstStyle/>
          <a:p>
            <a:pPr lvl="0" algn="ctr">
              <a:lnSpc>
                <a:spcPct val="90000"/>
              </a:lnSpc>
              <a:buClr>
                <a:srgbClr val="FF0000"/>
              </a:buClr>
              <a:buSzPts val="2800"/>
            </a:pPr>
            <a:r>
              <a:rPr lang="en-US" sz="2000" b="1" dirty="0">
                <a:latin typeface="Alexandria" pitchFamily="2" charset="-78"/>
                <a:cs typeface="Alexandria" pitchFamily="2" charset="-78"/>
              </a:rPr>
              <a:t>Characteristics of the Scientific Research </a:t>
            </a:r>
          </a:p>
        </p:txBody>
      </p:sp>
      <p:grpSp>
        <p:nvGrpSpPr>
          <p:cNvPr id="11" name="Group 10">
            <a:extLst>
              <a:ext uri="{FF2B5EF4-FFF2-40B4-BE49-F238E27FC236}">
                <a16:creationId xmlns:a16="http://schemas.microsoft.com/office/drawing/2014/main" id="{9C2F62AE-33F3-E6FD-C400-4337D66028AF}"/>
              </a:ext>
            </a:extLst>
          </p:cNvPr>
          <p:cNvGrpSpPr/>
          <p:nvPr/>
        </p:nvGrpSpPr>
        <p:grpSpPr>
          <a:xfrm>
            <a:off x="1508193" y="2626932"/>
            <a:ext cx="8231820" cy="3336727"/>
            <a:chOff x="1719932" y="2055889"/>
            <a:chExt cx="8231820" cy="3336727"/>
          </a:xfrm>
          <a:scene3d>
            <a:camera prst="orthographicFront">
              <a:rot lat="0" lon="0" rev="0"/>
            </a:camera>
            <a:lightRig rig="contrasting" dir="t">
              <a:rot lat="0" lon="0" rev="1500000"/>
            </a:lightRig>
          </a:scene3d>
        </p:grpSpPr>
        <p:grpSp>
          <p:nvGrpSpPr>
            <p:cNvPr id="12" name="Google Shape;9032;p70">
              <a:extLst>
                <a:ext uri="{FF2B5EF4-FFF2-40B4-BE49-F238E27FC236}">
                  <a16:creationId xmlns:a16="http://schemas.microsoft.com/office/drawing/2014/main" id="{F5A8AABF-8259-014B-45DB-9D86E830F7B3}"/>
                </a:ext>
              </a:extLst>
            </p:cNvPr>
            <p:cNvGrpSpPr/>
            <p:nvPr/>
          </p:nvGrpSpPr>
          <p:grpSpPr>
            <a:xfrm>
              <a:off x="1719932" y="2055889"/>
              <a:ext cx="8231820" cy="3336727"/>
              <a:chOff x="2559249" y="2069323"/>
              <a:chExt cx="685566" cy="685634"/>
            </a:xfrm>
          </p:grpSpPr>
          <p:sp>
            <p:nvSpPr>
              <p:cNvPr id="19" name="Google Shape;9033;p70">
                <a:extLst>
                  <a:ext uri="{FF2B5EF4-FFF2-40B4-BE49-F238E27FC236}">
                    <a16:creationId xmlns:a16="http://schemas.microsoft.com/office/drawing/2014/main" id="{D8A6F361-9234-BC66-1DE5-632253394667}"/>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34;p70">
                <a:extLst>
                  <a:ext uri="{FF2B5EF4-FFF2-40B4-BE49-F238E27FC236}">
                    <a16:creationId xmlns:a16="http://schemas.microsoft.com/office/drawing/2014/main" id="{6CF06C95-975F-68F8-05DD-A6C7619E8745}"/>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5;p70">
                <a:extLst>
                  <a:ext uri="{FF2B5EF4-FFF2-40B4-BE49-F238E27FC236}">
                    <a16:creationId xmlns:a16="http://schemas.microsoft.com/office/drawing/2014/main" id="{0A0049ED-D7B5-D17F-C676-57E177893353}"/>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36;p70">
                <a:extLst>
                  <a:ext uri="{FF2B5EF4-FFF2-40B4-BE49-F238E27FC236}">
                    <a16:creationId xmlns:a16="http://schemas.microsoft.com/office/drawing/2014/main" id="{0D033F12-80AB-0019-8385-453DE13C55CF}"/>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9037;p70">
                <a:extLst>
                  <a:ext uri="{FF2B5EF4-FFF2-40B4-BE49-F238E27FC236}">
                    <a16:creationId xmlns:a16="http://schemas.microsoft.com/office/drawing/2014/main" id="{0AC6AC71-979A-7953-CADD-1FBA69089FE0}"/>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38;p70">
                <a:extLst>
                  <a:ext uri="{FF2B5EF4-FFF2-40B4-BE49-F238E27FC236}">
                    <a16:creationId xmlns:a16="http://schemas.microsoft.com/office/drawing/2014/main" id="{3912E63D-C9F8-3C4C-2497-85581EFAE367}"/>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39;p70">
                <a:extLst>
                  <a:ext uri="{FF2B5EF4-FFF2-40B4-BE49-F238E27FC236}">
                    <a16:creationId xmlns:a16="http://schemas.microsoft.com/office/drawing/2014/main" id="{C82B9A8E-BCA0-C3F8-749C-206D8558C624}"/>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40;p70">
                <a:extLst>
                  <a:ext uri="{FF2B5EF4-FFF2-40B4-BE49-F238E27FC236}">
                    <a16:creationId xmlns:a16="http://schemas.microsoft.com/office/drawing/2014/main" id="{61BEE8D1-C387-D27E-C3A9-C38E61DA2193}"/>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041;p70">
                <a:extLst>
                  <a:ext uri="{FF2B5EF4-FFF2-40B4-BE49-F238E27FC236}">
                    <a16:creationId xmlns:a16="http://schemas.microsoft.com/office/drawing/2014/main" id="{6AB37489-AC49-3265-4629-C712AE3C3EA0}"/>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9042;p70">
                <a:extLst>
                  <a:ext uri="{FF2B5EF4-FFF2-40B4-BE49-F238E27FC236}">
                    <a16:creationId xmlns:a16="http://schemas.microsoft.com/office/drawing/2014/main" id="{FD8FB743-E180-366D-861C-2D1735A47E1C}"/>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043;p70">
                <a:extLst>
                  <a:ext uri="{FF2B5EF4-FFF2-40B4-BE49-F238E27FC236}">
                    <a16:creationId xmlns:a16="http://schemas.microsoft.com/office/drawing/2014/main" id="{6F772C4E-595B-6321-3FF3-DB7DA3C1A351}"/>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4;p70">
                <a:extLst>
                  <a:ext uri="{FF2B5EF4-FFF2-40B4-BE49-F238E27FC236}">
                    <a16:creationId xmlns:a16="http://schemas.microsoft.com/office/drawing/2014/main" id="{CEDC4BE9-7382-4419-CB2F-962FACC97D9B}"/>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45;p70">
                <a:extLst>
                  <a:ext uri="{FF2B5EF4-FFF2-40B4-BE49-F238E27FC236}">
                    <a16:creationId xmlns:a16="http://schemas.microsoft.com/office/drawing/2014/main" id="{B47655EF-E292-17A0-840D-2AC1D77CCD68}"/>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TextBox 12">
              <a:extLst>
                <a:ext uri="{FF2B5EF4-FFF2-40B4-BE49-F238E27FC236}">
                  <a16:creationId xmlns:a16="http://schemas.microsoft.com/office/drawing/2014/main" id="{86276E5C-8799-C098-1AE6-950D4F0C4581}"/>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id="{83146ED4-94D2-8D55-3C92-32B5D20D5907}"/>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id="{F8C87B80-2E58-07A8-8F6F-EECCD6ACCB70}"/>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16" name="TextBox 15">
              <a:extLst>
                <a:ext uri="{FF2B5EF4-FFF2-40B4-BE49-F238E27FC236}">
                  <a16:creationId xmlns:a16="http://schemas.microsoft.com/office/drawing/2014/main" id="{E72E7041-2A8F-F1C4-3748-7AF94F3F9FC1}"/>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17" name="TextBox 16">
              <a:extLst>
                <a:ext uri="{FF2B5EF4-FFF2-40B4-BE49-F238E27FC236}">
                  <a16:creationId xmlns:a16="http://schemas.microsoft.com/office/drawing/2014/main" id="{B8D9B0F1-A9CD-939E-E434-E938F9FDC290}"/>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id="{EDE85EA8-548E-6389-C327-616C76DE49A8}"/>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Tree>
    <p:extLst>
      <p:ext uri="{BB962C8B-B14F-4D97-AF65-F5344CB8AC3E}">
        <p14:creationId xmlns:p14="http://schemas.microsoft.com/office/powerpoint/2010/main" val="209625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Goals of Scientific Research</a:t>
            </a:r>
            <a:endParaRPr lang="en-US" sz="2000" b="1" dirty="0">
              <a:latin typeface="Alexandria" pitchFamily="2" charset="-78"/>
              <a:cs typeface="Alexandria" pitchFamily="2" charset="-78"/>
            </a:endParaRPr>
          </a:p>
        </p:txBody>
      </p:sp>
      <p:sp>
        <p:nvSpPr>
          <p:cNvPr id="5" name="TextBox 4"/>
          <p:cNvSpPr txBox="1"/>
          <p:nvPr/>
        </p:nvSpPr>
        <p:spPr>
          <a:xfrm>
            <a:off x="889000" y="2391844"/>
            <a:ext cx="10541000" cy="2708434"/>
          </a:xfrm>
          <a:prstGeom prst="rect">
            <a:avLst/>
          </a:prstGeom>
          <a:noFill/>
        </p:spPr>
        <p:txBody>
          <a:bodyPr wrap="square" rtlCol="0">
            <a:spAutoFit/>
          </a:bodyPr>
          <a:lstStyle/>
          <a:p>
            <a:pPr lvl="0">
              <a:lnSpc>
                <a:spcPct val="250000"/>
              </a:lnSpc>
            </a:pPr>
            <a:r>
              <a:rPr lang="en-US" sz="1700" b="1" dirty="0">
                <a:solidFill>
                  <a:prstClr val="black"/>
                </a:solidFill>
                <a:latin typeface="Alexandria" pitchFamily="2" charset="-78"/>
                <a:cs typeface="Alexandria" pitchFamily="2" charset="-78"/>
              </a:rPr>
              <a:t>The importance of scientific research in the fields of administrative sciences stems from several elements that can be summarized as follows:</a:t>
            </a:r>
          </a:p>
          <a:p>
            <a:pPr lvl="0">
              <a:lnSpc>
                <a:spcPct val="250000"/>
              </a:lnSpc>
            </a:pPr>
            <a:r>
              <a:rPr lang="en-US" sz="1700" dirty="0" smtClean="0">
                <a:solidFill>
                  <a:prstClr val="black"/>
                </a:solidFill>
                <a:latin typeface="Alexandria" pitchFamily="2" charset="-78"/>
                <a:cs typeface="Alexandria" pitchFamily="2" charset="-78"/>
              </a:rPr>
              <a:t>1- </a:t>
            </a:r>
            <a:r>
              <a:rPr lang="en-US" sz="1700" dirty="0">
                <a:solidFill>
                  <a:prstClr val="black"/>
                </a:solidFill>
                <a:latin typeface="Alexandria" pitchFamily="2" charset="-78"/>
                <a:cs typeface="Alexandria" pitchFamily="2" charset="-78"/>
              </a:rPr>
              <a:t>Assisting decision-makers in administrative institutions</a:t>
            </a:r>
          </a:p>
          <a:p>
            <a:pPr lvl="0">
              <a:lnSpc>
                <a:spcPct val="250000"/>
              </a:lnSpc>
            </a:pPr>
            <a:r>
              <a:rPr lang="en-US" sz="1700" dirty="0" smtClean="0">
                <a:solidFill>
                  <a:prstClr val="black"/>
                </a:solidFill>
                <a:latin typeface="Alexandria" pitchFamily="2" charset="-78"/>
                <a:cs typeface="Alexandria" pitchFamily="2" charset="-78"/>
              </a:rPr>
              <a:t>2- </a:t>
            </a:r>
            <a:r>
              <a:rPr lang="en-US" sz="1700" dirty="0">
                <a:solidFill>
                  <a:prstClr val="black"/>
                </a:solidFill>
                <a:latin typeface="Alexandria" pitchFamily="2" charset="-78"/>
                <a:cs typeface="Alexandria" pitchFamily="2" charset="-78"/>
              </a:rPr>
              <a:t>Strengthening the competitive capabilities of business organizations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0153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08324"/>
          </a:xfrm>
          <a:prstGeom prst="rect">
            <a:avLst/>
          </a:prstGeom>
          <a:noFill/>
        </p:spPr>
        <p:txBody>
          <a:bodyPr wrap="square" rtlCol="0">
            <a:spAutoFit/>
          </a:bodyPr>
          <a:lstStyle/>
          <a:p>
            <a:pPr>
              <a:lnSpc>
                <a:spcPct val="200000"/>
              </a:lnSpc>
            </a:pPr>
            <a:r>
              <a:rPr lang="en-US" dirty="0" smtClean="0">
                <a:latin typeface="Alexandria" pitchFamily="2" charset="-78"/>
                <a:cs typeface="Alexandria" pitchFamily="2" charset="-78"/>
              </a:rPr>
              <a:t>3- </a:t>
            </a:r>
            <a:r>
              <a:rPr lang="en-US" dirty="0">
                <a:latin typeface="Alexandria" pitchFamily="2" charset="-78"/>
                <a:cs typeface="Alexandria" pitchFamily="2" charset="-78"/>
              </a:rPr>
              <a:t>Keeping track of the rapid developments in production methods </a:t>
            </a:r>
          </a:p>
          <a:p>
            <a:pPr>
              <a:lnSpc>
                <a:spcPct val="200000"/>
              </a:lnSpc>
            </a:pPr>
            <a:r>
              <a:rPr lang="en-US" dirty="0" smtClean="0">
                <a:latin typeface="Alexandria" pitchFamily="2" charset="-78"/>
                <a:cs typeface="Alexandria" pitchFamily="2" charset="-78"/>
              </a:rPr>
              <a:t>4- </a:t>
            </a:r>
            <a:r>
              <a:rPr lang="en-US" dirty="0">
                <a:latin typeface="Alexandria" pitchFamily="2" charset="-78"/>
                <a:cs typeface="Alexandria" pitchFamily="2" charset="-78"/>
              </a:rPr>
              <a:t>Analyze problems and identify their causes</a:t>
            </a:r>
          </a:p>
          <a:p>
            <a:pPr>
              <a:lnSpc>
                <a:spcPct val="200000"/>
              </a:lnSpc>
            </a:pPr>
            <a:r>
              <a:rPr lang="en-US" dirty="0" smtClean="0">
                <a:latin typeface="Alexandria" pitchFamily="2" charset="-78"/>
                <a:cs typeface="Alexandria" pitchFamily="2" charset="-78"/>
              </a:rPr>
              <a:t>5- </a:t>
            </a:r>
            <a:r>
              <a:rPr lang="en-US" dirty="0">
                <a:latin typeface="Alexandria" pitchFamily="2" charset="-78"/>
                <a:cs typeface="Alexandria" pitchFamily="2" charset="-78"/>
              </a:rPr>
              <a:t>Predicting the course of events in the future</a:t>
            </a:r>
          </a:p>
          <a:p>
            <a:pPr>
              <a:lnSpc>
                <a:spcPct val="200000"/>
              </a:lnSpc>
            </a:pPr>
            <a:r>
              <a:rPr lang="en-US" dirty="0" smtClean="0">
                <a:latin typeface="Alexandria" pitchFamily="2" charset="-78"/>
                <a:cs typeface="Alexandria" pitchFamily="2" charset="-78"/>
              </a:rPr>
              <a:t>6- </a:t>
            </a:r>
            <a:r>
              <a:rPr lang="en-US" dirty="0">
                <a:latin typeface="Alexandria" pitchFamily="2" charset="-78"/>
                <a:cs typeface="Alexandria" pitchFamily="2" charset="-78"/>
              </a:rPr>
              <a:t>Reaching the optimum production mix</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4279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Research </a:t>
            </a:r>
            <a:r>
              <a:rPr lang="en-US" sz="2000" b="1" dirty="0">
                <a:latin typeface="Alexandria" pitchFamily="2" charset="-78"/>
                <a:cs typeface="Alexandria" pitchFamily="2" charset="-78"/>
              </a:rPr>
              <a:t>Difficulties</a:t>
            </a:r>
          </a:p>
        </p:txBody>
      </p:sp>
      <p:sp>
        <p:nvSpPr>
          <p:cNvPr id="4" name="TextBox 3"/>
          <p:cNvSpPr txBox="1"/>
          <p:nvPr/>
        </p:nvSpPr>
        <p:spPr>
          <a:xfrm>
            <a:off x="889000" y="2391844"/>
            <a:ext cx="10541000" cy="1585049"/>
          </a:xfrm>
          <a:prstGeom prst="rect">
            <a:avLst/>
          </a:prstGeom>
          <a:noFill/>
        </p:spPr>
        <p:txBody>
          <a:bodyPr wrap="square" rtlCol="0">
            <a:spAutoFit/>
          </a:bodyPr>
          <a:lstStyle/>
          <a:p>
            <a:pPr algn="just">
              <a:lnSpc>
                <a:spcPct val="200000"/>
              </a:lnSpc>
            </a:pPr>
            <a:r>
              <a:rPr lang="en-US" sz="1700" dirty="0">
                <a:latin typeface="Alexandria" pitchFamily="2" charset="-78"/>
                <a:cs typeface="Alexandria" pitchFamily="2" charset="-78"/>
              </a:rPr>
              <a:t>Scientific research in administrative sciences faces multiple problems and difficulties that may affect results. The most critical problems and challenges facing researchers in the field of administrative sciences can be explained in the following points:</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6733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19452"/>
          </a:xfrm>
          <a:prstGeom prst="rect">
            <a:avLst/>
          </a:prstGeom>
          <a:noFill/>
        </p:spPr>
        <p:txBody>
          <a:bodyPr wrap="square" rtlCol="0">
            <a:spAutoFit/>
          </a:bodyPr>
          <a:lstStyle/>
          <a:p>
            <a:pPr lvl="0" algn="ctr">
              <a:lnSpc>
                <a:spcPct val="90000"/>
              </a:lnSpc>
              <a:buClr>
                <a:srgbClr val="FF0000"/>
              </a:buClr>
              <a:buSzPts val="2800"/>
            </a:pPr>
            <a:r>
              <a:rPr lang="en-GB" sz="2000" b="1" dirty="0">
                <a:solidFill>
                  <a:srgbClr val="0070C0"/>
                </a:solidFill>
                <a:latin typeface="Alexandria" pitchFamily="2" charset="-78"/>
                <a:cs typeface="Alexandria" pitchFamily="2" charset="-78"/>
              </a:rPr>
              <a:t>Scientific Research </a:t>
            </a:r>
            <a:r>
              <a:rPr lang="en-US" sz="2000" b="1" dirty="0" smtClean="0">
                <a:solidFill>
                  <a:srgbClr val="0070C0"/>
                </a:solidFill>
                <a:latin typeface="Alexandria" pitchFamily="2" charset="-78"/>
                <a:cs typeface="Alexandria" pitchFamily="2" charset="-78"/>
              </a:rPr>
              <a:t>Difficulties</a:t>
            </a:r>
          </a:p>
          <a:p>
            <a:pPr lvl="0" algn="ctr">
              <a:lnSpc>
                <a:spcPct val="90000"/>
              </a:lnSpc>
              <a:buClr>
                <a:srgbClr val="FF0000"/>
              </a:buClr>
              <a:buSzPts val="2800"/>
            </a:pPr>
            <a:endParaRPr lang="en-US" sz="1600" b="1" dirty="0">
              <a:latin typeface="Alexandria" pitchFamily="2" charset="-78"/>
              <a:cs typeface="Alexandria" pitchFamily="2" charset="-78"/>
            </a:endParaRPr>
          </a:p>
          <a:p>
            <a:pPr lvl="0" algn="ctr">
              <a:lnSpc>
                <a:spcPct val="90000"/>
              </a:lnSpc>
              <a:buClr>
                <a:srgbClr val="FF0000"/>
              </a:buClr>
              <a:buSzPts val="2800"/>
            </a:pPr>
            <a:endParaRPr lang="en-US" sz="1600" b="1" dirty="0" smtClean="0">
              <a:latin typeface="Alexandria" pitchFamily="2" charset="-78"/>
              <a:cs typeface="Alexandria" pitchFamily="2" charset="-78"/>
            </a:endParaRPr>
          </a:p>
          <a:p>
            <a:pPr marL="800100" lvl="1" indent="-342900" algn="just">
              <a:lnSpc>
                <a:spcPct val="150000"/>
              </a:lnSpc>
              <a:buFont typeface="+mj-lt"/>
              <a:buAutoNum type="arabicPeriod"/>
            </a:pPr>
            <a:r>
              <a:rPr lang="en-US" altLang="en-US" sz="1600" dirty="0">
                <a:latin typeface="Alexandria" pitchFamily="2" charset="-78"/>
                <a:cs typeface="Alexandria" pitchFamily="2" charset="-78"/>
              </a:rPr>
              <a:t>Administrative phenomena are characterized by complexity due to their relationship to human behavior, tendencies, and emotions, which makes obtaining high-resolution data difficult in many cases and affects the accuracy of the results obtained.</a:t>
            </a:r>
          </a:p>
          <a:p>
            <a:pPr marL="914400" lvl="1" indent="-457200" algn="just">
              <a:lnSpc>
                <a:spcPct val="150000"/>
              </a:lnSpc>
              <a:buFont typeface="+mj-lt"/>
              <a:buAutoNum type="arabicPeriod" startAt="2"/>
            </a:pPr>
            <a:r>
              <a:rPr lang="en-US" altLang="en-US" sz="1600" dirty="0">
                <a:latin typeface="Alexandria" pitchFamily="2" charset="-78"/>
                <a:cs typeface="Alexandria" pitchFamily="2" charset="-78"/>
              </a:rPr>
              <a:t>It may not be accessible in some cases to choose a well-representative sample of the study population that reflects all the characteristics of the study population, which affects the generalizability of the study results.</a:t>
            </a:r>
            <a:endParaRPr lang="ar-SA" altLang="en-US" sz="1600" dirty="0">
              <a:latin typeface="Alexandria" pitchFamily="2" charset="-78"/>
              <a:cs typeface="Alexandria" pitchFamily="2" charset="-78"/>
            </a:endParaRPr>
          </a:p>
          <a:p>
            <a:pPr lvl="0" algn="ctr">
              <a:lnSpc>
                <a:spcPct val="90000"/>
              </a:lnSpc>
              <a:buClr>
                <a:srgbClr val="FF0000"/>
              </a:buClr>
              <a:buSzPts val="2800"/>
            </a:pPr>
            <a:endParaRPr lang="en-US" sz="1600" b="1"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4094323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253472"/>
          </a:xfrm>
          <a:prstGeom prst="rect">
            <a:avLst/>
          </a:prstGeom>
          <a:noFill/>
        </p:spPr>
        <p:txBody>
          <a:bodyPr wrap="square" rtlCol="0">
            <a:spAutoFit/>
          </a:bodyPr>
          <a:lstStyle/>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In the case of research that is concerned with the attitudes of individuals and customers, the personal attitudes of the respondents may affect their answers to the questions raised, which may lead to the emergence of a problem of bias in the data and thus negatively affect the results of the study.</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Some managers intervene in the research process</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Weak financial resources and resources for research</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Absence or deficiencies of databases</a:t>
            </a:r>
          </a:p>
          <a:p>
            <a:pPr lvl="0" algn="ctr">
              <a:lnSpc>
                <a:spcPct val="90000"/>
              </a:lnSpc>
              <a:buClr>
                <a:srgbClr val="FF0000"/>
              </a:buClr>
              <a:buSzPts val="2800"/>
            </a:pPr>
            <a:endParaRPr lang="en-US" sz="1600" b="1"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39556705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It is difficult to isolate the external variables from the phenomenon in question (experimental research)</a:t>
            </a:r>
          </a:p>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The difficulty of replicating the experience in the field of empirical research in administrative sciences</a:t>
            </a:r>
          </a:p>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Many administrative phenomena are not subject to a general theory</a:t>
            </a:r>
          </a:p>
          <a:p>
            <a:pPr lvl="0">
              <a:lnSpc>
                <a:spcPct val="200000"/>
              </a:lnSpc>
            </a:pP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412446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a:t>
            </a:r>
            <a:r>
              <a:rPr lang="en-US" sz="2000" b="1" dirty="0">
                <a:latin typeface="Alexandria" pitchFamily="2" charset="-78"/>
                <a:cs typeface="Alexandria" pitchFamily="2" charset="-78"/>
              </a:rPr>
              <a:t>Researchers’ Skills</a:t>
            </a:r>
          </a:p>
        </p:txBody>
      </p:sp>
      <p:sp>
        <p:nvSpPr>
          <p:cNvPr id="4" name="TextBox 3"/>
          <p:cNvSpPr txBox="1"/>
          <p:nvPr/>
        </p:nvSpPr>
        <p:spPr>
          <a:xfrm>
            <a:off x="889000" y="2391844"/>
            <a:ext cx="10541000" cy="2780889"/>
          </a:xfrm>
          <a:prstGeom prst="rect">
            <a:avLst/>
          </a:prstGeom>
          <a:noFill/>
        </p:spPr>
        <p:txBody>
          <a:bodyPr wrap="square" rtlCol="0">
            <a:spAutoFit/>
          </a:bodyPr>
          <a:lstStyle/>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Professional Skill</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Communication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Conceptual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Verbal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Technical </a:t>
            </a:r>
            <a:r>
              <a:rPr lang="en-US" dirty="0" smtClean="0">
                <a:solidFill>
                  <a:prstClr val="black"/>
                </a:solidFill>
                <a:latin typeface="Alexandria" pitchFamily="2" charset="-78"/>
                <a:cs typeface="Alexandria" pitchFamily="2" charset="-78"/>
              </a:rPr>
              <a:t>Skills</a:t>
            </a:r>
            <a:endParaRPr lang="en-US" dirty="0">
              <a:solidFill>
                <a:prstClr val="black"/>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7392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a:t>
            </a:r>
            <a:r>
              <a:rPr lang="en-US" sz="2000" b="1" dirty="0">
                <a:latin typeface="Alexandria" pitchFamily="2" charset="-78"/>
                <a:cs typeface="Alexandria" pitchFamily="2" charset="-78"/>
              </a:rPr>
              <a:t>Research Ethics</a:t>
            </a:r>
          </a:p>
        </p:txBody>
      </p:sp>
      <p:sp>
        <p:nvSpPr>
          <p:cNvPr id="4" name="TextBox 3"/>
          <p:cNvSpPr txBox="1"/>
          <p:nvPr/>
        </p:nvSpPr>
        <p:spPr>
          <a:xfrm>
            <a:off x="889000" y="2391844"/>
            <a:ext cx="10541000" cy="2482090"/>
          </a:xfrm>
          <a:prstGeom prst="rect">
            <a:avLst/>
          </a:prstGeom>
          <a:noFill/>
        </p:spPr>
        <p:txBody>
          <a:bodyPr wrap="square" rtlCol="0">
            <a:spAutoFit/>
          </a:bodyPr>
          <a:lstStyle/>
          <a:p>
            <a:pPr lvl="0">
              <a:lnSpc>
                <a:spcPct val="200000"/>
              </a:lnSpc>
            </a:pPr>
            <a:r>
              <a:rPr lang="en-US" sz="1600" dirty="0">
                <a:solidFill>
                  <a:prstClr val="black"/>
                </a:solidFill>
                <a:latin typeface="Alexandria" pitchFamily="2" charset="-78"/>
                <a:cs typeface="Alexandria" pitchFamily="2" charset="-78"/>
              </a:rPr>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lvl="0" indent="-457200">
              <a:lnSpc>
                <a:spcPct val="200000"/>
              </a:lnSpc>
              <a:buFont typeface="+mj-lt"/>
              <a:buAutoNum type="arabicPeriod"/>
            </a:pPr>
            <a:r>
              <a:rPr lang="en-US" sz="1600" dirty="0">
                <a:solidFill>
                  <a:prstClr val="black"/>
                </a:solidFill>
                <a:latin typeface="Alexandria" pitchFamily="2" charset="-78"/>
                <a:cs typeface="Alexandria" pitchFamily="2" charset="-78"/>
              </a:rPr>
              <a:t>Honesty when collecting and recording data </a:t>
            </a:r>
          </a:p>
          <a:p>
            <a:pPr marL="457200" lvl="0" indent="-457200">
              <a:lnSpc>
                <a:spcPct val="200000"/>
              </a:lnSpc>
              <a:buFont typeface="+mj-lt"/>
              <a:buAutoNum type="arabicPeriod"/>
            </a:pPr>
            <a:r>
              <a:rPr lang="en-US" sz="1600" dirty="0">
                <a:solidFill>
                  <a:prstClr val="black"/>
                </a:solidFill>
                <a:latin typeface="Alexandria" pitchFamily="2" charset="-78"/>
                <a:cs typeface="Alexandria" pitchFamily="2" charset="-78"/>
              </a:rPr>
              <a:t>Intellectual property rights</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0866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457200" indent="-457200">
              <a:lnSpc>
                <a:spcPct val="200000"/>
              </a:lnSpc>
              <a:buFont typeface="+mj-lt"/>
              <a:buAutoNum type="arabicPeriod" startAt="3"/>
            </a:pPr>
            <a:r>
              <a:rPr lang="en-US" sz="1600" dirty="0">
                <a:latin typeface="Alexandria" pitchFamily="2" charset="-78"/>
                <a:cs typeface="Alexandria" pitchFamily="2" charset="-78"/>
              </a:rPr>
              <a:t>Adhere to the rules agreed upon with the sponsor</a:t>
            </a:r>
          </a:p>
          <a:p>
            <a:pPr marL="457200" indent="-457200">
              <a:lnSpc>
                <a:spcPct val="200000"/>
              </a:lnSpc>
              <a:buFont typeface="+mj-lt"/>
              <a:buAutoNum type="arabicPeriod" startAt="3"/>
            </a:pPr>
            <a:r>
              <a:rPr lang="en-US" sz="1600" dirty="0">
                <a:latin typeface="Alexandria" pitchFamily="2" charset="-78"/>
                <a:cs typeface="Alexandria" pitchFamily="2" charset="-78"/>
              </a:rPr>
              <a:t>Do not exaggerate the results</a:t>
            </a:r>
          </a:p>
          <a:p>
            <a:pPr marL="457200" indent="-457200">
              <a:lnSpc>
                <a:spcPct val="200000"/>
              </a:lnSpc>
              <a:buFont typeface="+mj-lt"/>
              <a:buAutoNum type="arabicPeriod" startAt="3"/>
            </a:pPr>
            <a:r>
              <a:rPr lang="en-US" sz="1600" dirty="0">
                <a:latin typeface="Alexandria" pitchFamily="2" charset="-78"/>
                <a:cs typeface="Alexandria" pitchFamily="2" charset="-78"/>
              </a:rPr>
              <a:t>Objectivity</a:t>
            </a:r>
          </a:p>
          <a:p>
            <a:pPr marL="457200" indent="-457200">
              <a:lnSpc>
                <a:spcPct val="200000"/>
              </a:lnSpc>
              <a:buFont typeface="+mj-lt"/>
              <a:buAutoNum type="arabicPeriod" startAt="3"/>
            </a:pPr>
            <a:r>
              <a:rPr lang="en-US" sz="1600" dirty="0">
                <a:latin typeface="Alexandria" pitchFamily="2" charset="-78"/>
                <a:cs typeface="Alexandria" pitchFamily="2" charset="-78"/>
              </a:rPr>
              <a:t>Confidentiality of the source of your data (identity of respondents in questionnaires and interviews, for example)</a:t>
            </a:r>
          </a:p>
          <a:p>
            <a:pPr marL="457200" indent="-457200">
              <a:lnSpc>
                <a:spcPct val="200000"/>
              </a:lnSpc>
              <a:buFont typeface="+mj-lt"/>
              <a:buAutoNum type="arabicPeriod" startAt="3"/>
            </a:pPr>
            <a:r>
              <a:rPr lang="en-US" sz="1600" dirty="0">
                <a:latin typeface="Alexandria" pitchFamily="2" charset="-78"/>
                <a:cs typeface="Alexandria" pitchFamily="2" charset="-78"/>
              </a:rPr>
              <a:t>Ethical aspect falls on the respondents.</a:t>
            </a:r>
          </a:p>
          <a:p>
            <a:pPr>
              <a:lnSpc>
                <a:spcPct val="200000"/>
              </a:lnSpc>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32114934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The traditions of the members of the community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Ensure the safety of all parties involved in the research process</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Data collection team morality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Research social responsibility.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Research supervisor’s recommendations and close supervision</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Arbitrators Committee for Research ( objectivity</a:t>
            </a:r>
            <a:r>
              <a:rPr lang="ar-SA" sz="1600" dirty="0">
                <a:solidFill>
                  <a:prstClr val="black"/>
                </a:solidFill>
                <a:latin typeface="Alexandria" pitchFamily="2" charset="-78"/>
                <a:cs typeface="Alexandria" pitchFamily="2" charset="-78"/>
              </a:rPr>
              <a:t> (</a:t>
            </a: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514475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889000" y="1964332"/>
            <a:ext cx="10541000" cy="3539430"/>
          </a:xfrm>
          <a:prstGeom prst="rect">
            <a:avLst/>
          </a:prstGeom>
          <a:noFill/>
        </p:spPr>
        <p:txBody>
          <a:bodyPr wrap="square" rtlCol="0">
            <a:spAutoFit/>
          </a:bodyPr>
          <a:lstStyle/>
          <a:p>
            <a:pPr algn="ctr"/>
            <a:r>
              <a:rPr lang="ar-SY" sz="1600" b="1" dirty="0">
                <a:latin typeface="Alexandria" pitchFamily="2" charset="-78"/>
                <a:cs typeface="Alexandria" pitchFamily="2" charset="-78"/>
              </a:rPr>
              <a:t>مرحلة </a:t>
            </a:r>
            <a:r>
              <a:rPr lang="ar-SA" sz="1600" b="1" dirty="0">
                <a:latin typeface="Alexandria" pitchFamily="2" charset="-78"/>
                <a:cs typeface="Alexandria" pitchFamily="2" charset="-78"/>
              </a:rPr>
              <a:t>اختيار </a:t>
            </a:r>
            <a:r>
              <a:rPr lang="ar-SA" sz="1600" b="1" dirty="0" smtClean="0">
                <a:latin typeface="Alexandria" pitchFamily="2" charset="-78"/>
                <a:cs typeface="Alexandria" pitchFamily="2" charset="-78"/>
              </a:rPr>
              <a:t>البحث</a:t>
            </a:r>
            <a:endParaRPr lang="en-US" sz="1600" b="1" dirty="0" smtClean="0">
              <a:latin typeface="Alexandria" pitchFamily="2" charset="-78"/>
              <a:cs typeface="Alexandria" pitchFamily="2" charset="-78"/>
            </a:endParaRP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المنفعة</a:t>
            </a:r>
          </a:p>
          <a:p>
            <a:pPr lvl="1" algn="justLow" rtl="1">
              <a:lnSpc>
                <a:spcPct val="150000"/>
              </a:lnSpc>
            </a:pPr>
            <a:r>
              <a:rPr lang="ar-SA" sz="1600" b="1" dirty="0">
                <a:solidFill>
                  <a:srgbClr val="0070C0"/>
                </a:solidFill>
                <a:latin typeface="Alexandria" pitchFamily="2" charset="-78"/>
                <a:cs typeface="Alexandria" pitchFamily="2" charset="-78"/>
              </a:rPr>
              <a:t>موضوع بحثي نافع ومفيد</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تجنب الضرر</a:t>
            </a:r>
          </a:p>
          <a:p>
            <a:pPr lvl="1" algn="justLow" rtl="1">
              <a:lnSpc>
                <a:spcPct val="150000"/>
              </a:lnSpc>
            </a:pPr>
            <a:r>
              <a:rPr lang="ar-SA" sz="1600" b="1" dirty="0">
                <a:solidFill>
                  <a:srgbClr val="0070C0"/>
                </a:solidFill>
                <a:latin typeface="Alexandria" pitchFamily="2" charset="-78"/>
                <a:cs typeface="Alexandria" pitchFamily="2" charset="-78"/>
              </a:rPr>
              <a:t>هدف نبيل لا يضر الاخرين</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الإمكانية</a:t>
            </a:r>
          </a:p>
          <a:p>
            <a:pPr lvl="1" algn="justLow" rtl="1">
              <a:lnSpc>
                <a:spcPct val="150000"/>
              </a:lnSpc>
            </a:pPr>
            <a:r>
              <a:rPr lang="ar-SA" sz="1600" b="1" dirty="0">
                <a:solidFill>
                  <a:srgbClr val="0070C0"/>
                </a:solidFill>
                <a:latin typeface="Alexandria" pitchFamily="2" charset="-78"/>
                <a:cs typeface="Alexandria" pitchFamily="2" charset="-78"/>
              </a:rPr>
              <a:t>توفر إمكانية في الباحث والموارد</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الأمانة</a:t>
            </a:r>
            <a:endParaRPr lang="ar-SA" sz="1600" b="1" dirty="0">
              <a:latin typeface="Alexandria" pitchFamily="2" charset="-78"/>
              <a:cs typeface="Alexandria" pitchFamily="2" charset="-78"/>
            </a:endParaRPr>
          </a:p>
          <a:p>
            <a:pPr lvl="1" algn="justLow" rtl="1">
              <a:lnSpc>
                <a:spcPct val="150000"/>
              </a:lnSpc>
            </a:pPr>
            <a:r>
              <a:rPr lang="ar-SA" sz="1600" b="1" dirty="0">
                <a:solidFill>
                  <a:srgbClr val="0070C0"/>
                </a:solidFill>
                <a:latin typeface="Alexandria" pitchFamily="2" charset="-78"/>
                <a:cs typeface="Alexandria" pitchFamily="2" charset="-78"/>
              </a:rPr>
              <a:t>الا تكون فكرة البحث مسروقة</a:t>
            </a:r>
            <a:endParaRPr lang="ar-SA" sz="1600" dirty="0">
              <a:solidFill>
                <a:srgbClr val="0070C0"/>
              </a:solidFill>
              <a:latin typeface="Alexandria" pitchFamily="2" charset="-78"/>
              <a:cs typeface="Alexandria" pitchFamily="2" charset="-78"/>
            </a:endParaRP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9790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3785652"/>
          </a:xfrm>
          <a:prstGeom prst="rect">
            <a:avLst/>
          </a:prstGeom>
          <a:noFill/>
        </p:spPr>
        <p:txBody>
          <a:bodyPr wrap="square" rtlCol="0">
            <a:spAutoFit/>
          </a:bodyPr>
          <a:lstStyle/>
          <a:p>
            <a:pPr algn="ctr"/>
            <a:r>
              <a:rPr lang="ar-SY" sz="1600" b="1" dirty="0">
                <a:latin typeface="Alexandria" pitchFamily="2" charset="-78"/>
                <a:cs typeface="Alexandria" pitchFamily="2" charset="-78"/>
              </a:rPr>
              <a:t>مرحلة </a:t>
            </a:r>
            <a:r>
              <a:rPr lang="ar-SA" sz="1600" b="1" dirty="0">
                <a:latin typeface="Alexandria" pitchFamily="2" charset="-78"/>
                <a:cs typeface="Alexandria" pitchFamily="2" charset="-78"/>
              </a:rPr>
              <a:t>التخطيط للبحث</a:t>
            </a:r>
            <a:r>
              <a:rPr lang="ar-SY" sz="1600" b="1" dirty="0">
                <a:latin typeface="Alexandria" pitchFamily="2" charset="-78"/>
                <a:cs typeface="Alexandria" pitchFamily="2" charset="-78"/>
              </a:rPr>
              <a:t> </a:t>
            </a:r>
            <a:endParaRPr lang="en-US" sz="1600" b="1" dirty="0" smtClean="0">
              <a:latin typeface="Alexandria" pitchFamily="2" charset="-78"/>
              <a:cs typeface="Alexandria" pitchFamily="2" charset="-78"/>
            </a:endParaRPr>
          </a:p>
          <a:p>
            <a:pPr algn="ctr"/>
            <a:endParaRPr lang="ar-SY" sz="1600" b="1" dirty="0">
              <a:solidFill>
                <a:srgbClr val="FF000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صياغة مشكلة البحث بعبارة دقيقة وواضحة</a:t>
            </a:r>
          </a:p>
          <a:p>
            <a:pPr lvl="1" algn="just" rtl="1">
              <a:lnSpc>
                <a:spcPct val="200000"/>
              </a:lnSpc>
            </a:pPr>
            <a:r>
              <a:rPr lang="ar-SA" sz="1600" b="1" dirty="0">
                <a:latin typeface="Alexandria" pitchFamily="2" charset="-78"/>
                <a:cs typeface="Alexandria" pitchFamily="2" charset="-78"/>
              </a:rPr>
              <a:t>يجب الا يكون المخطط البحثي نسخة عن أبحاث سابقة وهذا لا يمنع اجراء المقارنات معها</a:t>
            </a: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التأكد من خلو البحث من أي ضرر قد يصيب الآخرين</a:t>
            </a:r>
          </a:p>
          <a:p>
            <a:pPr lvl="1" algn="just" rtl="1">
              <a:lnSpc>
                <a:spcPct val="200000"/>
              </a:lnSpc>
            </a:pPr>
            <a:r>
              <a:rPr lang="ar-SA" sz="1600" b="1" dirty="0">
                <a:latin typeface="Alexandria" pitchFamily="2" charset="-78"/>
                <a:cs typeface="Alexandria" pitchFamily="2" charset="-78"/>
              </a:rPr>
              <a:t>هدف نبيل لا يضر الاخرين</a:t>
            </a: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توفير تمويل غير مشروط للبحث وألا يكون للجهة الممولة أي تدخل في المضمون البحثي</a:t>
            </a:r>
          </a:p>
          <a:p>
            <a:pPr lvl="1" algn="just" rtl="1">
              <a:lnSpc>
                <a:spcPct val="200000"/>
              </a:lnSpc>
            </a:pPr>
            <a:r>
              <a:rPr lang="ar-SA" sz="1600" b="1" dirty="0">
                <a:latin typeface="Alexandria" pitchFamily="2" charset="-78"/>
                <a:cs typeface="Alexandria" pitchFamily="2" charset="-78"/>
              </a:rPr>
              <a:t>يجب التعامل مع الحقائق العلمية بشكل منفصل عن المصالح</a:t>
            </a: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89321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2923877"/>
          </a:xfrm>
          <a:prstGeom prst="rect">
            <a:avLst/>
          </a:prstGeom>
          <a:noFill/>
        </p:spPr>
        <p:txBody>
          <a:bodyPr wrap="square" rtlCol="0">
            <a:spAutoFit/>
          </a:bodyPr>
          <a:lstStyle/>
          <a:p>
            <a:pPr lvl="0" algn="ctr"/>
            <a:r>
              <a:rPr lang="ar-SY" b="1" dirty="0">
                <a:latin typeface="Alexandria" pitchFamily="2" charset="-78"/>
                <a:cs typeface="Alexandria" pitchFamily="2" charset="-78"/>
              </a:rPr>
              <a:t>مرحلة التعامل مع البيانات </a:t>
            </a:r>
            <a:endParaRPr lang="en-US" b="1" dirty="0" smtClean="0">
              <a:latin typeface="Alexandria" pitchFamily="2" charset="-78"/>
              <a:cs typeface="Alexandria" pitchFamily="2" charset="-78"/>
            </a:endParaRPr>
          </a:p>
          <a:p>
            <a:pPr lvl="0" algn="ctr"/>
            <a:endParaRPr lang="en-US" b="1" dirty="0" smtClean="0">
              <a:latin typeface="Alexandria" pitchFamily="2" charset="-78"/>
              <a:cs typeface="Alexandria" pitchFamily="2" charset="-78"/>
            </a:endParaRPr>
          </a:p>
          <a:p>
            <a:pPr algn="ctr"/>
            <a:r>
              <a:rPr lang="ar-SY" dirty="0">
                <a:solidFill>
                  <a:schemeClr val="accent1"/>
                </a:solidFill>
                <a:latin typeface="Alexandria" pitchFamily="2" charset="-78"/>
                <a:cs typeface="Alexandria" pitchFamily="2" charset="-78"/>
              </a:rPr>
              <a:t>يجب  على الباحث أن يسلك السبل الرسمية للحصول على البيانات وألا يحاول الحصول عليها بطرق غير شرعية</a:t>
            </a:r>
            <a:endParaRPr lang="en-US" dirty="0">
              <a:solidFill>
                <a:schemeClr val="accent1"/>
              </a:solidFill>
              <a:latin typeface="Alexandria" pitchFamily="2" charset="-78"/>
              <a:cs typeface="Alexandria" pitchFamily="2" charset="-78"/>
            </a:endParaRPr>
          </a:p>
          <a:p>
            <a:pPr marL="342900" indent="-342900" algn="r" rtl="1">
              <a:lnSpc>
                <a:spcPct val="150000"/>
              </a:lnSpc>
              <a:buFont typeface="Arial" pitchFamily="34" charset="0"/>
              <a:buChar char="•"/>
            </a:pPr>
            <a:r>
              <a:rPr lang="ar-SY" sz="1600" dirty="0" smtClean="0">
                <a:latin typeface="Alexandria" pitchFamily="2" charset="-78"/>
                <a:cs typeface="Alexandria" pitchFamily="2" charset="-78"/>
              </a:rPr>
              <a:t>عدم </a:t>
            </a:r>
            <a:r>
              <a:rPr lang="ar-SY" sz="1600" dirty="0">
                <a:latin typeface="Alexandria" pitchFamily="2" charset="-78"/>
                <a:cs typeface="Alexandria" pitchFamily="2" charset="-78"/>
              </a:rPr>
              <a:t>إجراء تعديل على البيانات ومعالجتها كما هي </a:t>
            </a:r>
          </a:p>
          <a:p>
            <a:pPr marL="342900" indent="-342900" algn="r" rtl="1">
              <a:lnSpc>
                <a:spcPct val="150000"/>
              </a:lnSpc>
              <a:buFont typeface="Arial" pitchFamily="34" charset="0"/>
              <a:buChar char="•"/>
            </a:pPr>
            <a:r>
              <a:rPr lang="ar-SY" sz="1600" dirty="0">
                <a:latin typeface="Alexandria" pitchFamily="2" charset="-78"/>
                <a:cs typeface="Alexandria" pitchFamily="2" charset="-78"/>
              </a:rPr>
              <a:t>يجب على الباحث أن يكون موضوعيا وصادقا مع نتائج البحث  في نقد فرضية البحث  لو </a:t>
            </a:r>
            <a:r>
              <a:rPr lang="ar-SY" sz="1600" dirty="0" smtClean="0">
                <a:latin typeface="Alexandria" pitchFamily="2" charset="-78"/>
                <a:cs typeface="Alexandria" pitchFamily="2" charset="-78"/>
              </a:rPr>
              <a:t>جاءت </a:t>
            </a:r>
            <a:r>
              <a:rPr lang="ar-SY" sz="1600" dirty="0">
                <a:latin typeface="Alexandria" pitchFamily="2" charset="-78"/>
                <a:cs typeface="Alexandria" pitchFamily="2" charset="-78"/>
              </a:rPr>
              <a:t>نتائجه مخالفة لتوقعات البحث </a:t>
            </a:r>
          </a:p>
          <a:p>
            <a:pPr marL="342900" indent="-342900" algn="r" rtl="1">
              <a:lnSpc>
                <a:spcPct val="150000"/>
              </a:lnSpc>
              <a:buFont typeface="Arial" pitchFamily="34" charset="0"/>
              <a:buChar char="•"/>
            </a:pPr>
            <a:r>
              <a:rPr lang="ar-SY" sz="1600" dirty="0">
                <a:latin typeface="Alexandria" pitchFamily="2" charset="-78"/>
                <a:cs typeface="Alexandria" pitchFamily="2" charset="-78"/>
              </a:rPr>
              <a:t>اختيار اسلوب احصائي مبنياً على أسس علمية مدروسة</a:t>
            </a: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85502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3170099"/>
          </a:xfrm>
          <a:prstGeom prst="rect">
            <a:avLst/>
          </a:prstGeom>
          <a:noFill/>
        </p:spPr>
        <p:txBody>
          <a:bodyPr wrap="square" rtlCol="0">
            <a:spAutoFit/>
          </a:bodyPr>
          <a:lstStyle/>
          <a:p>
            <a:pPr algn="ctr"/>
            <a:r>
              <a:rPr lang="ar-SY" b="1" dirty="0">
                <a:latin typeface="Alexandria" pitchFamily="2" charset="-78"/>
                <a:cs typeface="Alexandria" pitchFamily="2" charset="-78"/>
              </a:rPr>
              <a:t>إيقاف البحث العلمي </a:t>
            </a:r>
          </a:p>
          <a:p>
            <a:pPr lvl="0" algn="ctr"/>
            <a:endParaRPr lang="en-US" b="1" dirty="0" smtClean="0">
              <a:latin typeface="Alexandria" pitchFamily="2" charset="-78"/>
              <a:cs typeface="Alexandria" pitchFamily="2" charset="-78"/>
            </a:endParaRPr>
          </a:p>
          <a:p>
            <a:pPr algn="ctr"/>
            <a:r>
              <a:rPr lang="ar-SY" dirty="0">
                <a:solidFill>
                  <a:schemeClr val="accent1"/>
                </a:solidFill>
                <a:latin typeface="Alexandria" pitchFamily="2" charset="-78"/>
                <a:cs typeface="Alexandria" pitchFamily="2" charset="-78"/>
              </a:rPr>
              <a:t>يجب  على الباحث أن يسلك السبل الرسمية للحصول على البيانات وألا يحاول الحصول عليها بطرق غير شرعية</a:t>
            </a:r>
            <a:endParaRPr lang="en-US" dirty="0">
              <a:solidFill>
                <a:schemeClr val="accent1"/>
              </a:solidFill>
              <a:latin typeface="Alexandria" pitchFamily="2" charset="-78"/>
              <a:cs typeface="Alexandria" pitchFamily="2" charset="-78"/>
            </a:endParaRPr>
          </a:p>
          <a:p>
            <a:pPr algn="ctr" rtl="1"/>
            <a:endParaRPr lang="en-US" sz="1600" dirty="0">
              <a:solidFill>
                <a:schemeClr val="accent1"/>
              </a:solidFill>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اهداف البحث لا تتحقق </a:t>
            </a:r>
          </a:p>
          <a:p>
            <a:pPr algn="r" rtl="1"/>
            <a:endParaRPr lang="ar-SY" sz="1600" b="1" dirty="0">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صعوبات التي تواجه البحث تفوق الفوائد</a:t>
            </a:r>
          </a:p>
          <a:p>
            <a:pPr algn="r" rtl="1"/>
            <a:endParaRPr lang="ar-SY" sz="1600" b="1" dirty="0">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إجراء البحث  يعرض خصوصية وسرية البيانات ، وانتهاك الحقوق </a:t>
            </a:r>
          </a:p>
          <a:p>
            <a:pPr algn="ctr" rtl="1"/>
            <a:endParaRPr lang="en-US" sz="1600" dirty="0">
              <a:solidFill>
                <a:schemeClr val="accent1"/>
              </a:solidFill>
              <a:latin typeface="Alexandria" pitchFamily="2" charset="-78"/>
              <a:cs typeface="Alexandria" pitchFamily="2" charset="-78"/>
            </a:endParaRP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78763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defRPr/>
            </a:pPr>
            <a:r>
              <a:rPr lang="ar-SY" sz="2000" kern="0" dirty="0">
                <a:solidFill>
                  <a:prstClr val="black"/>
                </a:solidFill>
                <a:latin typeface="Alexandria" pitchFamily="2" charset="-78"/>
                <a:cs typeface="Alexandria" pitchFamily="2" charset="-78"/>
              </a:rPr>
              <a:t>المخاطر المرافقة للبحث العلمي </a:t>
            </a:r>
            <a:endParaRPr lang="en-US" sz="2000" kern="0" dirty="0">
              <a:solidFill>
                <a:prstClr val="black"/>
              </a:solidFill>
              <a:latin typeface="Alexandria" pitchFamily="2" charset="-78"/>
              <a:cs typeface="Alexandria" pitchFamily="2" charset="-78"/>
            </a:endParaRPr>
          </a:p>
        </p:txBody>
      </p:sp>
      <p:sp>
        <p:nvSpPr>
          <p:cNvPr id="4" name="TextBox 3"/>
          <p:cNvSpPr txBox="1"/>
          <p:nvPr/>
        </p:nvSpPr>
        <p:spPr>
          <a:xfrm>
            <a:off x="753140" y="1977875"/>
            <a:ext cx="10541000" cy="4616648"/>
          </a:xfrm>
          <a:prstGeom prst="rect">
            <a:avLst/>
          </a:prstGeom>
          <a:noFill/>
        </p:spPr>
        <p:txBody>
          <a:bodyPr wrap="square" rtlCol="0">
            <a:spAutoFit/>
          </a:bodyPr>
          <a:lstStyle/>
          <a:p>
            <a:pPr algn="ctr" rtl="1" eaLnBrk="0" hangingPunct="0"/>
            <a:r>
              <a:rPr lang="ar-SY" altLang="en-US" kern="0" dirty="0">
                <a:solidFill>
                  <a:srgbClr val="FF0000"/>
                </a:solidFill>
                <a:latin typeface="Alexandria" pitchFamily="2" charset="-78"/>
                <a:cs typeface="Alexandria" pitchFamily="2" charset="-78"/>
              </a:rPr>
              <a:t>مخاطر </a:t>
            </a:r>
            <a:r>
              <a:rPr lang="ar-SY" altLang="en-US" kern="0" dirty="0" smtClean="0">
                <a:solidFill>
                  <a:srgbClr val="FF0000"/>
                </a:solidFill>
                <a:latin typeface="Alexandria" pitchFamily="2" charset="-78"/>
                <a:cs typeface="Alexandria" pitchFamily="2" charset="-78"/>
              </a:rPr>
              <a:t>شائعة</a:t>
            </a:r>
            <a:endParaRPr lang="en-US" altLang="en-US" kern="0" dirty="0" smtClean="0">
              <a:solidFill>
                <a:srgbClr val="FF0000"/>
              </a:solidFill>
              <a:latin typeface="Alexandria" pitchFamily="2" charset="-78"/>
              <a:cs typeface="Alexandria" pitchFamily="2" charset="-78"/>
            </a:endParaRPr>
          </a:p>
          <a:p>
            <a:pPr algn="ctr" rtl="1" eaLnBrk="0" hangingPunct="0"/>
            <a:endParaRPr lang="ar-SY" altLang="en-US" kern="0" dirty="0">
              <a:solidFill>
                <a:srgbClr val="FF0000"/>
              </a:solidFill>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تكوين نتائج غير مثبتة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تجاهل الأدلة المضادة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التفكير المغلق</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عدم الحصول على جميع الحقائق متعلقة بالمشكلة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عدم الدقة في الملاحظة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الخطأ في المطابقة أو توفيق علامات السبب والأثر</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الافتقار إلى الموضوعية</a:t>
            </a:r>
            <a:endParaRPr kumimoji="1" lang="ja-JP" altLang="en-US" sz="1600" kern="0" dirty="0">
              <a:latin typeface="Alexandria" pitchFamily="2" charset="-78"/>
              <a:cs typeface="Alexandria" pitchFamily="2" charset="-78"/>
            </a:endParaRPr>
          </a:p>
          <a:p>
            <a:pPr lvl="0" algn="just" rtl="1"/>
            <a:endParaRPr lang="en-US" dirty="0" smtClean="0">
              <a:latin typeface="Alexandria" pitchFamily="2" charset="-78"/>
              <a:cs typeface="Alexandria" pitchFamily="2" charset="-78"/>
            </a:endParaRPr>
          </a:p>
          <a:p>
            <a:pPr algn="ct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19599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defRPr/>
            </a:pPr>
            <a:r>
              <a:rPr lang="ar-SY" sz="2000" kern="0" dirty="0">
                <a:solidFill>
                  <a:prstClr val="black"/>
                </a:solidFill>
                <a:latin typeface="Alexandria" pitchFamily="2" charset="-78"/>
                <a:cs typeface="Alexandria" pitchFamily="2" charset="-78"/>
              </a:rPr>
              <a:t>المخاطر المرافقة للبحث العلمي </a:t>
            </a:r>
            <a:endParaRPr lang="en-US" sz="2000" kern="0" dirty="0">
              <a:solidFill>
                <a:prstClr val="black"/>
              </a:solidFill>
              <a:latin typeface="Alexandria" pitchFamily="2" charset="-78"/>
              <a:cs typeface="Alexandria" pitchFamily="2" charset="-78"/>
            </a:endParaRPr>
          </a:p>
        </p:txBody>
      </p:sp>
      <p:sp>
        <p:nvSpPr>
          <p:cNvPr id="4" name="TextBox 3"/>
          <p:cNvSpPr txBox="1"/>
          <p:nvPr/>
        </p:nvSpPr>
        <p:spPr>
          <a:xfrm>
            <a:off x="806340" y="1855955"/>
            <a:ext cx="10541000" cy="5909310"/>
          </a:xfrm>
          <a:prstGeom prst="rect">
            <a:avLst/>
          </a:prstGeom>
          <a:noFill/>
        </p:spPr>
        <p:txBody>
          <a:bodyPr wrap="square" rtlCol="0">
            <a:spAutoFit/>
          </a:bodyPr>
          <a:lstStyle/>
          <a:p>
            <a:pPr algn="ctr" rtl="1" eaLnBrk="0" hangingPunct="0">
              <a:lnSpc>
                <a:spcPct val="150000"/>
              </a:lnSpc>
            </a:pPr>
            <a:r>
              <a:rPr lang="ar-SY" altLang="en-US" b="1" kern="0" dirty="0">
                <a:solidFill>
                  <a:srgbClr val="FF0000"/>
                </a:solidFill>
                <a:latin typeface="Alexandria" pitchFamily="2" charset="-78"/>
                <a:cs typeface="Alexandria" pitchFamily="2" charset="-78"/>
              </a:rPr>
              <a:t>انتهاك الأمانة </a:t>
            </a:r>
            <a:r>
              <a:rPr lang="ar-SY" altLang="en-US" b="1" kern="0" dirty="0" smtClean="0">
                <a:solidFill>
                  <a:srgbClr val="FF0000"/>
                </a:solidFill>
                <a:latin typeface="Alexandria" pitchFamily="2" charset="-78"/>
                <a:cs typeface="Alexandria" pitchFamily="2" charset="-78"/>
              </a:rPr>
              <a:t>العلمية</a:t>
            </a:r>
            <a:endParaRPr lang="en-US" altLang="en-US" b="1" kern="0" dirty="0" smtClean="0">
              <a:solidFill>
                <a:srgbClr val="FF0000"/>
              </a:solidFill>
              <a:latin typeface="Alexandria" pitchFamily="2" charset="-78"/>
              <a:cs typeface="Alexandria" pitchFamily="2" charset="-78"/>
            </a:endParaRPr>
          </a:p>
          <a:p>
            <a:pPr algn="ctr" rtl="1" eaLnBrk="0" hangingPunct="0">
              <a:lnSpc>
                <a:spcPct val="150000"/>
              </a:lnSpc>
            </a:pPr>
            <a:endParaRPr lang="en-US" altLang="en-US" b="1" kern="0" dirty="0" smtClean="0">
              <a:solidFill>
                <a:srgbClr val="FF0000"/>
              </a:solidFill>
              <a:latin typeface="Alexandria" pitchFamily="2" charset="-78"/>
              <a:cs typeface="Alexandria" pitchFamily="2" charset="-78"/>
            </a:endParaRPr>
          </a:p>
          <a:p>
            <a:pPr marL="285750" indent="-285750" algn="just" rtl="1" eaLnBrk="0" hangingPunct="0">
              <a:lnSpc>
                <a:spcPct val="150000"/>
              </a:lnSpc>
              <a:buFont typeface="Wingdings" panose="05000000000000000000" pitchFamily="2" charset="2"/>
              <a:buChar char="v"/>
            </a:pPr>
            <a:r>
              <a:rPr lang="ar-SA" sz="1600" b="1" dirty="0">
                <a:solidFill>
                  <a:schemeClr val="accent1"/>
                </a:solidFill>
                <a:latin typeface="Alexandria" pitchFamily="2" charset="-78"/>
                <a:cs typeface="Alexandria" pitchFamily="2" charset="-78"/>
              </a:rPr>
              <a:t>امثلة على الانتهاك المقصود للأمانة </a:t>
            </a:r>
            <a:r>
              <a:rPr lang="ar-SA" sz="1600" b="1" dirty="0" smtClean="0">
                <a:solidFill>
                  <a:schemeClr val="accent1"/>
                </a:solidFill>
                <a:latin typeface="Alexandria" pitchFamily="2" charset="-78"/>
                <a:cs typeface="Alexandria" pitchFamily="2" charset="-78"/>
              </a:rPr>
              <a:t>العلمية</a:t>
            </a:r>
            <a:endParaRPr lang="en-US" sz="1600" b="1" dirty="0" smtClean="0">
              <a:solidFill>
                <a:schemeClr val="accent1"/>
              </a:solidFill>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تحريف نتائج دراسات </a:t>
            </a:r>
            <a:r>
              <a:rPr kumimoji="1" lang="ar-SA" altLang="ja-JP" sz="1600" kern="0" dirty="0" smtClean="0">
                <a:latin typeface="Alexandria" pitchFamily="2" charset="-78"/>
                <a:cs typeface="Alexandria" pitchFamily="2" charset="-78"/>
              </a:rPr>
              <a:t>المصادر</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تقديم النتائج بصورة </a:t>
            </a:r>
            <a:r>
              <a:rPr kumimoji="1" lang="ar-SA" altLang="ja-JP" sz="1600" kern="0" dirty="0" smtClean="0">
                <a:latin typeface="Alexandria" pitchFamily="2" charset="-78"/>
                <a:cs typeface="Alexandria" pitchFamily="2" charset="-78"/>
              </a:rPr>
              <a:t>انتقائية</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تقديم بيانات وهمية في اعقاب مشاهدة او </a:t>
            </a:r>
            <a:r>
              <a:rPr kumimoji="1" lang="ar-SA" altLang="ja-JP" sz="1600" kern="0" dirty="0" smtClean="0">
                <a:latin typeface="Alexandria" pitchFamily="2" charset="-78"/>
                <a:cs typeface="Alexandria" pitchFamily="2" charset="-78"/>
              </a:rPr>
              <a:t>تجربة</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تطبيق أساليب إحصائية بشكل خاطئ عن </a:t>
            </a:r>
            <a:r>
              <a:rPr kumimoji="1" lang="ar-SA" altLang="ja-JP" sz="1600" kern="0" dirty="0" smtClean="0">
                <a:latin typeface="Alexandria" pitchFamily="2" charset="-78"/>
                <a:cs typeface="Alexandria" pitchFamily="2" charset="-78"/>
              </a:rPr>
              <a:t>قصد</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التفسير غير الدقيق او التحريف المقصود لنتائج </a:t>
            </a:r>
            <a:r>
              <a:rPr kumimoji="1" lang="ar-SA" altLang="ja-JP" sz="1600" kern="0" dirty="0" smtClean="0">
                <a:latin typeface="Alexandria" pitchFamily="2" charset="-78"/>
                <a:cs typeface="Alexandria" pitchFamily="2" charset="-78"/>
              </a:rPr>
              <a:t>البحث</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انتحال نتائج او نشرات صدرت عن </a:t>
            </a:r>
            <a:r>
              <a:rPr kumimoji="1" lang="ar-SA" altLang="ja-JP" sz="1600" kern="0" dirty="0" smtClean="0">
                <a:latin typeface="Alexandria" pitchFamily="2" charset="-78"/>
                <a:cs typeface="Alexandria" pitchFamily="2" charset="-78"/>
              </a:rPr>
              <a:t>اخرين</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حذف اسماء المؤلفين المساعدين الذين قدموا مساهمة ملموسة في البحث</a:t>
            </a:r>
            <a:endParaRPr kumimoji="1" lang="ja-JP" altLang="en-US" sz="1600" kern="0" dirty="0">
              <a:latin typeface="Alexandria" pitchFamily="2" charset="-78"/>
              <a:cs typeface="Alexandria" pitchFamily="2" charset="-78"/>
            </a:endParaRPr>
          </a:p>
          <a:p>
            <a:pPr algn="just" rtl="1" eaLnBrk="0" hangingPunct="0">
              <a:lnSpc>
                <a:spcPct val="150000"/>
              </a:lnSpc>
            </a:pPr>
            <a:endParaRPr kumimoji="1" lang="ja-JP" altLang="en-US" kern="0" dirty="0">
              <a:latin typeface="Alexandria" pitchFamily="2" charset="-78"/>
              <a:cs typeface="Alexandria" pitchFamily="2" charset="-78"/>
            </a:endParaRPr>
          </a:p>
          <a:p>
            <a:pPr algn="just" rtl="1" eaLnBrk="0" hangingPunct="0">
              <a:lnSpc>
                <a:spcPct val="150000"/>
              </a:lnSpc>
            </a:pPr>
            <a:endParaRPr kumimoji="1" lang="ja-JP" altLang="en-US" kern="0" dirty="0">
              <a:latin typeface="Alexandria" pitchFamily="2" charset="-78"/>
              <a:cs typeface="Alexandria" pitchFamily="2" charset="-78"/>
            </a:endParaRPr>
          </a:p>
          <a:p>
            <a:pPr algn="just" rtl="1" eaLnBrk="0" hangingPunct="0">
              <a:lnSpc>
                <a:spcPct val="150000"/>
              </a:lnSpc>
            </a:pPr>
            <a:endParaRPr lang="ar-SY" altLang="en-US" kern="0" dirty="0">
              <a:solidFill>
                <a:srgbClr val="FF0000"/>
              </a:solidFill>
              <a:latin typeface="Alexandria" pitchFamily="2" charset="-78"/>
              <a:cs typeface="Alexandria" pitchFamily="2" charset="-78"/>
            </a:endParaRPr>
          </a:p>
          <a:p>
            <a:pPr lvl="0" algn="just" rtl="1">
              <a:lnSpc>
                <a:spcPct val="150000"/>
              </a:lnSpc>
            </a:pPr>
            <a:endParaRPr lang="en-US" dirty="0" smtClean="0">
              <a:latin typeface="Alexandria" pitchFamily="2" charset="-78"/>
              <a:cs typeface="Alexandria" pitchFamily="2" charset="-78"/>
            </a:endParaRPr>
          </a:p>
          <a:p>
            <a:pPr algn="just">
              <a:lnSpc>
                <a:spcPct val="150000"/>
              </a:lnSpc>
            </a:pP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0751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purl.org/dc/dcmitype/"/>
    <ds:schemaRef ds:uri="http://purl.org/dc/terms/"/>
    <ds:schemaRef ds:uri="http://www.w3.org/XML/1998/namespace"/>
    <ds:schemaRef ds:uri="http://schemas.microsoft.com/office/infopath/2007/PartnerControls"/>
    <ds:schemaRef ds:uri="http://schemas.openxmlformats.org/package/2006/metadata/core-properties"/>
    <ds:schemaRef ds:uri="http://schemas.microsoft.com/office/2006/documentManagement/types"/>
    <ds:schemaRef ds:uri="aca13214-df29-4e3c-a050-857c0bf7bd8e"/>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37F466D4-7489-4304-B692-9CEDD2FA38D6}"/>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170</TotalTime>
  <Words>1952</Words>
  <Application>Microsoft Office PowerPoint</Application>
  <PresentationFormat>Widescreen</PresentationFormat>
  <Paragraphs>280</Paragraphs>
  <Slides>39</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游ゴシック</vt:lpstr>
      <vt:lpstr>Alexandria</vt:lpstr>
      <vt:lpstr>Andalus</vt:lpstr>
      <vt:lpstr>Arial</vt:lpstr>
      <vt:lpstr>ArialMT</vt:lpstr>
      <vt:lpstr>Calibri</vt:lpstr>
      <vt:lpstr>Calibri Light</vt:lpstr>
      <vt:lpstr>inherit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50</cp:revision>
  <dcterms:created xsi:type="dcterms:W3CDTF">2023-04-29T09:08:00Z</dcterms:created>
  <dcterms:modified xsi:type="dcterms:W3CDTF">2024-09-26T22:00:15Z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