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4"/>
    <p:sldMasterId id="2147483674" r:id="rId5"/>
    <p:sldMasterId id="2147483693" r:id="rId6"/>
  </p:sldMasterIdLst>
  <p:notesMasterIdLst>
    <p:notesMasterId r:id="rId51"/>
  </p:notesMasterIdLst>
  <p:sldIdLst>
    <p:sldId id="498" r:id="rId7"/>
    <p:sldId id="1028" r:id="rId8"/>
    <p:sldId id="953" r:id="rId9"/>
    <p:sldId id="1060" r:id="rId10"/>
    <p:sldId id="1100" r:id="rId11"/>
    <p:sldId id="1061" r:id="rId12"/>
    <p:sldId id="1073" r:id="rId13"/>
    <p:sldId id="1075" r:id="rId14"/>
    <p:sldId id="1072" r:id="rId15"/>
    <p:sldId id="1076" r:id="rId16"/>
    <p:sldId id="1063" r:id="rId17"/>
    <p:sldId id="1077" r:id="rId18"/>
    <p:sldId id="1078" r:id="rId19"/>
    <p:sldId id="1079" r:id="rId20"/>
    <p:sldId id="1080" r:id="rId21"/>
    <p:sldId id="1081" r:id="rId22"/>
    <p:sldId id="1083" r:id="rId23"/>
    <p:sldId id="1084" r:id="rId24"/>
    <p:sldId id="1085" r:id="rId25"/>
    <p:sldId id="384" r:id="rId26"/>
    <p:sldId id="1064" r:id="rId27"/>
    <p:sldId id="1087" r:id="rId28"/>
    <p:sldId id="1101" r:id="rId29"/>
    <p:sldId id="1066" r:id="rId30"/>
    <p:sldId id="982" r:id="rId31"/>
    <p:sldId id="1067" r:id="rId32"/>
    <p:sldId id="1088" r:id="rId33"/>
    <p:sldId id="1089" r:id="rId34"/>
    <p:sldId id="1091" r:id="rId35"/>
    <p:sldId id="1092" r:id="rId36"/>
    <p:sldId id="1097" r:id="rId37"/>
    <p:sldId id="1098" r:id="rId38"/>
    <p:sldId id="1099" r:id="rId39"/>
    <p:sldId id="1102" r:id="rId40"/>
    <p:sldId id="1068" r:id="rId41"/>
    <p:sldId id="1069" r:id="rId42"/>
    <p:sldId id="1093" r:id="rId43"/>
    <p:sldId id="1094" r:id="rId44"/>
    <p:sldId id="1095" r:id="rId45"/>
    <p:sldId id="1070" r:id="rId46"/>
    <p:sldId id="1071" r:id="rId47"/>
    <p:sldId id="1096" r:id="rId48"/>
    <p:sldId id="1059" r:id="rId49"/>
    <p:sldId id="483" r:id="rId5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85" userDrawn="1">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33CC33"/>
    <a:srgbClr val="0094C6"/>
    <a:srgbClr val="00CC99"/>
    <a:srgbClr val="CC00CC"/>
    <a:srgbClr val="B3EBFF"/>
    <a:srgbClr val="173F5F"/>
    <a:srgbClr val="20639B"/>
    <a:srgbClr val="2D847B"/>
    <a:srgbClr val="F4CD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46" d="100"/>
          <a:sy n="46" d="100"/>
        </p:scale>
        <p:origin x="29" y="701"/>
      </p:cViewPr>
      <p:guideLst>
        <p:guide orient="horz" pos="2160"/>
        <p:guide pos="3885"/>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 Type="http://schemas.openxmlformats.org/officeDocument/2006/relationships/slideMaster" Target="slideMasters/slideMaster2.xml"/><Relationship Id="rId90" Type="http://customschemas.google.com/relationships/presentationmetadata" Target="metadata"/><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notesMaster" Target="notesMasters/notesMaster1.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82236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image" Target="../media/image1.png"/><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theme" Target="../theme/theme2.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8" r:id="rId2"/>
    <p:sldLayoutId id="2147483659" r:id="rId3"/>
    <p:sldLayoutId id="2147483660" r:id="rId4"/>
    <p:sldLayoutId id="2147483663" r:id="rId5"/>
    <p:sldLayoutId id="2147483664" r:id="rId6"/>
    <p:sldLayoutId id="2147483665" r:id="rId7"/>
    <p:sldLayoutId id="214748366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 id="214748371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9.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5.png"/><Relationship Id="rId16" Type="http://schemas.openxmlformats.org/officeDocument/2006/relationships/image" Target="../media/image32.svg"/><Relationship Id="rId1" Type="http://schemas.openxmlformats.org/officeDocument/2006/relationships/slideLayout" Target="../slideLayouts/slideLayout9.xml"/><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 Id="rId14" Type="http://schemas.openxmlformats.org/officeDocument/2006/relationships/image" Target="../media/image30.sv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2.xml"/><Relationship Id="rId1" Type="http://schemas.openxmlformats.org/officeDocument/2006/relationships/tags" Target="../tags/tag1.xml"/><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6.png"/><Relationship Id="rId3" Type="http://schemas.openxmlformats.org/officeDocument/2006/relationships/image" Target="../media/image37.svg"/><Relationship Id="rId7" Type="http://schemas.openxmlformats.org/officeDocument/2006/relationships/image" Target="../media/image41.svg"/><Relationship Id="rId12"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9.xml"/><Relationship Id="rId6" Type="http://schemas.openxmlformats.org/officeDocument/2006/relationships/image" Target="../media/image40.png"/><Relationship Id="rId11" Type="http://schemas.openxmlformats.org/officeDocument/2006/relationships/image" Target="../media/image45.svg"/><Relationship Id="rId5" Type="http://schemas.openxmlformats.org/officeDocument/2006/relationships/image" Target="../media/image39.svg"/><Relationship Id="rId10" Type="http://schemas.openxmlformats.org/officeDocument/2006/relationships/image" Target="../media/image44.png"/><Relationship Id="rId4" Type="http://schemas.openxmlformats.org/officeDocument/2006/relationships/image" Target="../media/image38.png"/><Relationship Id="rId9" Type="http://schemas.openxmlformats.org/officeDocument/2006/relationships/image" Target="../media/image43.svg"/><Relationship Id="rId14" Type="http://schemas.openxmlformats.org/officeDocument/2006/relationships/image" Target="../media/image47.svg"/></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39.xml"/><Relationship Id="rId5" Type="http://schemas.openxmlformats.org/officeDocument/2006/relationships/image" Target="../media/image3.png"/><Relationship Id="rId4" Type="http://schemas.openxmlformats.org/officeDocument/2006/relationships/image" Target="../media/image5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4</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SA" sz="2800" b="1" dirty="0">
                <a:solidFill>
                  <a:srgbClr val="002060"/>
                </a:solidFill>
                <a:latin typeface="Alexandria" pitchFamily="2" charset="-78"/>
                <a:cs typeface="Alexandria" pitchFamily="2" charset="-78"/>
              </a:rPr>
              <a:t>التمويل والاستثمار والاستدامة في التعليم</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26869" y="1219545"/>
              <a:ext cx="1238226" cy="307777"/>
            </a:xfrm>
            <a:prstGeom prst="rect">
              <a:avLst/>
            </a:prstGeom>
            <a:noFill/>
          </p:spPr>
          <p:txBody>
            <a:bodyPr wrap="square" rtlCol="0">
              <a:spAutoFit/>
            </a:bodyPr>
            <a:lstStyle/>
            <a:p>
              <a:pPr lvl="0" algn="ctr">
                <a:buClrTx/>
                <a:defRPr/>
              </a:pPr>
              <a:r>
                <a:rPr lang="ar-SA" b="1" dirty="0">
                  <a:solidFill>
                    <a:prstClr val="white"/>
                  </a:solidFill>
                  <a:latin typeface="Alexandria" pitchFamily="2" charset="-78"/>
                  <a:cs typeface="Alexandria" pitchFamily="2" charset="-78"/>
                </a:rPr>
                <a:t>التمويل</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1938" y="2285717"/>
            <a:ext cx="1972156" cy="675249"/>
            <a:chOff x="9601938" y="1934037"/>
            <a:chExt cx="1972156"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601938" y="2099244"/>
              <a:ext cx="1552135"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مصادر التمويل</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92878" y="301316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الاستثمار</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26160" y="3711701"/>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الاستثمار في التعليم</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90906" y="462731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الاستدامة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904383" y="5515843"/>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الترابط</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الاستثمار في التعليم من منظور متعدد الأبعاد</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أهمية الاستثمار، ومقترحات لتوفير مصادر تمويل للاستثمار في التعليم</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49499" y="3807533"/>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الاستدامة في التعليم، ومبادئها</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489872" y="4865514"/>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2883" y="3288947"/>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433775"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أبعاد الاستدامة في التعليم</a:t>
            </a:r>
            <a:r>
              <a:rPr lang="ar-SA"/>
              <a:t>،والترابط </a:t>
            </a:r>
            <a:r>
              <a:rPr lang="ar-SA" dirty="0"/>
              <a:t>بين التمويل والاستثمار والاستدامة في التعليم</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320527" y="3162437"/>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الرابعة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التمويل والاستثمار والاستدامة في التعليم</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تمويل التعليم العالي،وأهميته ومصادره،</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83099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اتجاهات تحديد مصادر التمويل للتعليم العالي، وأزمات التمويل ومقترحات لتجاوزها</a:t>
            </a:r>
            <a:endParaRPr lang="en-US" dirty="0"/>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par>
              <p:cTn id="155"/>
            </p:par>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839416" y="1588911"/>
            <a:ext cx="10864486" cy="4944302"/>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في ظل التحولات المتسارعة التي يشهدها العالم</a:t>
            </a:r>
            <a:r>
              <a:rPr lang="ar-SA" sz="1600" kern="1200" dirty="0">
                <a:solidFill>
                  <a:schemeClr val="tx1"/>
                </a:solidFill>
                <a:latin typeface="Alexandria" pitchFamily="2" charset="-78"/>
                <a:ea typeface="+mn-ea"/>
                <a:cs typeface="Alexandria" pitchFamily="2" charset="-78"/>
              </a:rPr>
              <a:t> </a:t>
            </a:r>
            <a:r>
              <a:rPr lang="ar-EG" sz="1600" kern="1200" dirty="0">
                <a:solidFill>
                  <a:schemeClr val="tx1"/>
                </a:solidFill>
                <a:latin typeface="Alexandria" pitchFamily="2" charset="-78"/>
                <a:ea typeface="+mn-ea"/>
                <a:cs typeface="Alexandria" pitchFamily="2" charset="-78"/>
              </a:rPr>
              <a:t>أصبح التعليم أحد أهم محركات التنمية وبناء رأس المال البشري، لكنه في الوقت نفسه يتطلب موارد كبيرة لضمان الجودة والتوسع والعدالة في الوصول. من هنا تبرز أهمية </a:t>
            </a:r>
            <a:r>
              <a:rPr lang="ar-EG" sz="1600" b="1" kern="1200" dirty="0">
                <a:solidFill>
                  <a:srgbClr val="00B0F0"/>
                </a:solidFill>
                <a:latin typeface="Alexandria" pitchFamily="2" charset="-78"/>
                <a:ea typeface="+mn-ea"/>
                <a:cs typeface="Alexandria" pitchFamily="2" charset="-78"/>
              </a:rPr>
              <a:t>التمويل</a:t>
            </a:r>
            <a:r>
              <a:rPr lang="ar-EG" sz="1600" kern="1200" dirty="0">
                <a:solidFill>
                  <a:schemeClr val="tx1"/>
                </a:solidFill>
                <a:latin typeface="Alexandria" pitchFamily="2" charset="-78"/>
                <a:ea typeface="+mn-ea"/>
                <a:cs typeface="Alexandria" pitchFamily="2" charset="-78"/>
              </a:rPr>
              <a:t> بوصفه الأداة التي تُمكّن المؤسسات التعليمية من توفير البنية التحتية والكوادر والبرامج، </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كما يبرز </a:t>
            </a:r>
            <a:r>
              <a:rPr lang="ar-EG" sz="1600" b="1" kern="1200" dirty="0">
                <a:solidFill>
                  <a:srgbClr val="00B0F0"/>
                </a:solidFill>
                <a:latin typeface="Alexandria" pitchFamily="2" charset="-78"/>
                <a:ea typeface="+mn-ea"/>
                <a:cs typeface="Alexandria" pitchFamily="2" charset="-78"/>
              </a:rPr>
              <a:t>الاستثمار</a:t>
            </a:r>
            <a:r>
              <a:rPr lang="ar-EG" sz="1600" kern="1200" dirty="0">
                <a:solidFill>
                  <a:schemeClr val="tx1"/>
                </a:solidFill>
                <a:latin typeface="Alexandria" pitchFamily="2" charset="-78"/>
                <a:ea typeface="+mn-ea"/>
                <a:cs typeface="Alexandria" pitchFamily="2" charset="-78"/>
              </a:rPr>
              <a:t> في التعليم باعتباره توظيفًا واعيًا للموارد بهدف تحقيق عوائد طويلة الأمد تتمثل في تحسين المهارات، وزيادة الإنتاجية، وتعزيز الابتكار والقدرة التنافسية للمجتمع.ومع تزايد الضغوط على الموازنات العامة وارتفاع كلفة التعليم، لم يعد الاعتماد على مصدر واحد كافيًا، بل أصبحت الحاجة ملحّة إلى نماذج تمويل متنوعة وشراكات فاعلة، وإلى إدارة كفؤة للموارد تضمن الاستخدام الأمثل للإنفاق. </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r>
              <a:rPr lang="ar-EG" sz="1600" kern="1200" dirty="0">
                <a:solidFill>
                  <a:schemeClr val="tx1"/>
                </a:solidFill>
                <a:latin typeface="Alexandria" pitchFamily="2" charset="-78"/>
                <a:ea typeface="+mn-ea"/>
                <a:cs typeface="Alexandria" pitchFamily="2" charset="-78"/>
              </a:rPr>
              <a:t>وفي هذا الإطار تتجسد </a:t>
            </a:r>
            <a:r>
              <a:rPr lang="ar-EG" sz="1600" b="1" kern="1200" dirty="0">
                <a:solidFill>
                  <a:srgbClr val="00B0F0"/>
                </a:solidFill>
                <a:latin typeface="Alexandria" pitchFamily="2" charset="-78"/>
                <a:ea typeface="+mn-ea"/>
                <a:cs typeface="Alexandria" pitchFamily="2" charset="-78"/>
              </a:rPr>
              <a:t>الاستدامة</a:t>
            </a:r>
            <a:r>
              <a:rPr lang="ar-EG" sz="1600" kern="1200" dirty="0">
                <a:solidFill>
                  <a:schemeClr val="tx1"/>
                </a:solidFill>
                <a:latin typeface="Alexandria" pitchFamily="2" charset="-78"/>
                <a:ea typeface="+mn-ea"/>
                <a:cs typeface="Alexandria" pitchFamily="2" charset="-78"/>
              </a:rPr>
              <a:t> في التعليم كمنهج شامل يهدف إلى ضمان استمرار جودة التعليم وتأثيره عبر الزمن، من خلال التوازن بين البعد الاقتصادي (كفاءة التمويل)، والبعد الاجتماعي (الإنصاف وإتاحة الفرص)، والبعد البيئي (ممارسات ومؤسسات تعليمية مسؤولة). </a:t>
            </a:r>
          </a:p>
        </p:txBody>
      </p:sp>
    </p:spTree>
    <p:extLst>
      <p:ext uri="{BB962C8B-B14F-4D97-AF65-F5344CB8AC3E}">
        <p14:creationId xmlns:p14="http://schemas.microsoft.com/office/powerpoint/2010/main" val="74249209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8FFB2B0A-00CC-B8DC-8E43-392B33B3EB21}"/>
              </a:ext>
            </a:extLst>
          </p:cNvPr>
          <p:cNvSpPr/>
          <p:nvPr/>
        </p:nvSpPr>
        <p:spPr>
          <a:xfrm>
            <a:off x="3341077" y="1146628"/>
            <a:ext cx="5546951" cy="5552636"/>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noFill/>
          <a:ln w="244475">
            <a:solidFill>
              <a:schemeClr val="tx1">
                <a:alpha val="20000"/>
              </a:schemeClr>
            </a:solidFill>
          </a:ln>
          <a:scene3d>
            <a:camera prst="perspectiveLeft"/>
            <a:lightRig rig="brightRoom" dir="t"/>
          </a:scene3d>
          <a:sp3d prstMaterial="matte">
            <a:bevelT w="0" h="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reeform: Shape 4">
            <a:extLst>
              <a:ext uri="{FF2B5EF4-FFF2-40B4-BE49-F238E27FC236}">
                <a16:creationId xmlns:a16="http://schemas.microsoft.com/office/drawing/2014/main" id="{D4A4A582-A6B2-F0E1-BBAA-6DA3C24D945C}"/>
              </a:ext>
            </a:extLst>
          </p:cNvPr>
          <p:cNvSpPr/>
          <p:nvPr/>
        </p:nvSpPr>
        <p:spPr>
          <a:xfrm>
            <a:off x="2848742" y="980728"/>
            <a:ext cx="5820473" cy="5608237"/>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solidFill>
            <a:srgbClr val="00B0F0"/>
          </a:solidFill>
          <a:ln w="152400">
            <a:gradFill flip="none" rotWithShape="1">
              <a:gsLst>
                <a:gs pos="0">
                  <a:schemeClr val="bg1">
                    <a:lumMod val="75000"/>
                  </a:schemeClr>
                </a:gs>
                <a:gs pos="14000">
                  <a:schemeClr val="bg1"/>
                </a:gs>
                <a:gs pos="6000">
                  <a:schemeClr val="bg1"/>
                </a:gs>
                <a:gs pos="78000">
                  <a:srgbClr val="FFFFFF"/>
                </a:gs>
                <a:gs pos="87000">
                  <a:srgbClr val="FFFFFF"/>
                </a:gs>
                <a:gs pos="91000">
                  <a:schemeClr val="bg1">
                    <a:lumMod val="95000"/>
                  </a:schemeClr>
                </a:gs>
                <a:gs pos="98000">
                  <a:schemeClr val="bg1"/>
                </a:gs>
              </a:gsLst>
              <a:lin ang="18900000" scaled="1"/>
              <a:tileRect/>
            </a:gradFill>
          </a:ln>
          <a:scene3d>
            <a:camera prst="perspectiveLeft"/>
            <a:lightRig rig="twoPt" dir="t"/>
          </a:scene3d>
          <a:sp3d prstMaterial="powder">
            <a:bevelT w="0" h="6477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tar: 4 Points 5">
            <a:extLst>
              <a:ext uri="{FF2B5EF4-FFF2-40B4-BE49-F238E27FC236}">
                <a16:creationId xmlns:a16="http://schemas.microsoft.com/office/drawing/2014/main" id="{7DA7209D-30F7-5BEF-CC3E-D670FBD47BB1}"/>
              </a:ext>
            </a:extLst>
          </p:cNvPr>
          <p:cNvSpPr/>
          <p:nvPr/>
        </p:nvSpPr>
        <p:spPr>
          <a:xfrm>
            <a:off x="1901888" y="3308219"/>
            <a:ext cx="2700421" cy="2700421"/>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Star: 4 Points 6">
            <a:extLst>
              <a:ext uri="{FF2B5EF4-FFF2-40B4-BE49-F238E27FC236}">
                <a16:creationId xmlns:a16="http://schemas.microsoft.com/office/drawing/2014/main" id="{171EBEFB-2E45-EE19-0CE4-9DDAD56CEBF2}"/>
              </a:ext>
            </a:extLst>
          </p:cNvPr>
          <p:cNvSpPr/>
          <p:nvPr/>
        </p:nvSpPr>
        <p:spPr>
          <a:xfrm>
            <a:off x="4346418" y="3471400"/>
            <a:ext cx="3227864" cy="3227864"/>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Star: 4 Points 7">
            <a:extLst>
              <a:ext uri="{FF2B5EF4-FFF2-40B4-BE49-F238E27FC236}">
                <a16:creationId xmlns:a16="http://schemas.microsoft.com/office/drawing/2014/main" id="{8D5076EB-CC01-947A-DF86-21CD9BC9497F}"/>
              </a:ext>
            </a:extLst>
          </p:cNvPr>
          <p:cNvSpPr/>
          <p:nvPr/>
        </p:nvSpPr>
        <p:spPr>
          <a:xfrm>
            <a:off x="7055783" y="3839417"/>
            <a:ext cx="2336413" cy="2336413"/>
          </a:xfrm>
          <a:prstGeom prst="star4">
            <a:avLst>
              <a:gd name="adj" fmla="val 6271"/>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098AA0C8-CD74-43F4-26B7-EB160C566B5B}"/>
              </a:ext>
            </a:extLst>
          </p:cNvPr>
          <p:cNvGrpSpPr/>
          <p:nvPr/>
        </p:nvGrpSpPr>
        <p:grpSpPr>
          <a:xfrm>
            <a:off x="4294277" y="1195337"/>
            <a:ext cx="3993380" cy="1487847"/>
            <a:chOff x="4294277" y="1195337"/>
            <a:chExt cx="3993380" cy="1487847"/>
          </a:xfrm>
        </p:grpSpPr>
        <p:sp>
          <p:nvSpPr>
            <p:cNvPr id="10" name="TextBox 9">
              <a:extLst>
                <a:ext uri="{FF2B5EF4-FFF2-40B4-BE49-F238E27FC236}">
                  <a16:creationId xmlns:a16="http://schemas.microsoft.com/office/drawing/2014/main" id="{3121ADB7-9D08-E795-4D40-1CFE8977A20A}"/>
                </a:ext>
              </a:extLst>
            </p:cNvPr>
            <p:cNvSpPr txBox="1"/>
            <p:nvPr/>
          </p:nvSpPr>
          <p:spPr>
            <a:xfrm>
              <a:off x="4831533" y="1744439"/>
              <a:ext cx="27265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rPr>
                <a:t>التمويل في التعليم</a:t>
              </a:r>
              <a:endParaRPr kumimoji="0" lang="en-US" sz="32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endParaRPr>
            </a:p>
          </p:txBody>
        </p:sp>
        <p:sp>
          <p:nvSpPr>
            <p:cNvPr id="11" name="TextBox 10">
              <a:extLst>
                <a:ext uri="{FF2B5EF4-FFF2-40B4-BE49-F238E27FC236}">
                  <a16:creationId xmlns:a16="http://schemas.microsoft.com/office/drawing/2014/main" id="{7FEEA38E-6CE7-FBA1-85AC-B6688D957122}"/>
                </a:ext>
              </a:extLst>
            </p:cNvPr>
            <p:cNvSpPr txBox="1"/>
            <p:nvPr/>
          </p:nvSpPr>
          <p:spPr>
            <a:xfrm>
              <a:off x="4294277" y="1482855"/>
              <a:ext cx="83260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2F621C1-108B-02A6-C0C4-9DA95C70CA69}"/>
                </a:ext>
              </a:extLst>
            </p:cNvPr>
            <p:cNvSpPr txBox="1"/>
            <p:nvPr/>
          </p:nvSpPr>
          <p:spPr>
            <a:xfrm>
              <a:off x="7112000" y="1195337"/>
              <a:ext cx="117565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3" name="TextBox 12">
            <a:extLst>
              <a:ext uri="{FF2B5EF4-FFF2-40B4-BE49-F238E27FC236}">
                <a16:creationId xmlns:a16="http://schemas.microsoft.com/office/drawing/2014/main" id="{F2876AAE-9F03-903C-35BE-24601EDD3041}"/>
              </a:ext>
            </a:extLst>
          </p:cNvPr>
          <p:cNvSpPr txBox="1"/>
          <p:nvPr/>
        </p:nvSpPr>
        <p:spPr>
          <a:xfrm>
            <a:off x="3946273" y="2749555"/>
            <a:ext cx="4310742" cy="1425262"/>
          </a:xfrm>
          <a:prstGeom prst="rect">
            <a:avLst/>
          </a:prstGeom>
          <a:noFill/>
        </p:spPr>
        <p:txBody>
          <a:bodyPr wrap="square" rtlCol="0">
            <a:spAutoFit/>
          </a:bodyPr>
          <a:lstStyle/>
          <a:p>
            <a:pPr lvl="0" algn="ctr">
              <a:lnSpc>
                <a:spcPct val="150000"/>
              </a:lnSpc>
              <a:buClrTx/>
              <a:defRPr/>
            </a:pPr>
            <a:r>
              <a:rPr lang="ar-SA" sz="2000" b="1" kern="1200" dirty="0">
                <a:solidFill>
                  <a:schemeClr val="tx1"/>
                </a:solidFill>
                <a:latin typeface="Alexandria" pitchFamily="2" charset="-78"/>
                <a:ea typeface="+mn-ea"/>
                <a:cs typeface="Alexandria" pitchFamily="2" charset="-78"/>
              </a:rPr>
              <a:t>توفير الموارد المالية اللازمة لتشغيل العملية التعليمية وتلبية احتياجاتها الأساسية.</a:t>
            </a:r>
            <a:endParaRPr kumimoji="0" lang="en-US" sz="2000" b="1" i="0" u="none" strike="noStrike" kern="1200" cap="none" spc="0" normalizeH="0" baseline="0" noProof="0" dirty="0">
              <a:ln>
                <a:noFill/>
              </a:ln>
              <a:solidFill>
                <a:schemeClr val="tx1"/>
              </a:solidFill>
              <a:effectLst/>
              <a:uLnTx/>
              <a:uFillTx/>
              <a:latin typeface="Alexandria" pitchFamily="2" charset="-78"/>
              <a:ea typeface="Open Sans" panose="020B0606030504020204" pitchFamily="34" charset="0"/>
              <a:cs typeface="Alexandria" pitchFamily="2" charset="-78"/>
            </a:endParaRPr>
          </a:p>
        </p:txBody>
      </p:sp>
      <p:sp>
        <p:nvSpPr>
          <p:cNvPr id="14" name="Rectangle 13">
            <a:extLst>
              <a:ext uri="{FF2B5EF4-FFF2-40B4-BE49-F238E27FC236}">
                <a16:creationId xmlns:a16="http://schemas.microsoft.com/office/drawing/2014/main" id="{B930C9EF-9D38-6AB4-82B6-A15DB23C710A}"/>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1CE44BC9-59AD-1D7F-782A-47C87E63A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60666827"/>
      </p:ext>
    </p:extLst>
  </p:cSld>
  <p:clrMapOvr>
    <a:masterClrMapping/>
  </p:clrMapOvr>
  <mc:AlternateContent xmlns:mc="http://schemas.openxmlformats.org/markup-compatibility/2006" xmlns:p14="http://schemas.microsoft.com/office/powerpoint/2010/main">
    <mc:Choice Requires="p14">
      <p:transition spd="slow" p14:dur="2000" advTm="74359"/>
    </mc:Choice>
    <mc:Fallback xmlns="">
      <p:transition spd="slow" advTm="743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 presetClass="entr" presetSubtype="0" fill="hold" grpId="1"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35" presetClass="emph" presetSubtype="0" fill="remove" grpId="0" nodeType="withEffect">
                                  <p:stCondLst>
                                    <p:cond delay="0"/>
                                  </p:stCondLst>
                                  <p:childTnLst>
                                    <p:anim calcmode="discrete" valueType="str">
                                      <p:cBhvr>
                                        <p:cTn id="18" dur="1000" fill="hold"/>
                                        <p:tgtEl>
                                          <p:spTgt spid="8"/>
                                        </p:tgtEl>
                                        <p:attrNameLst>
                                          <p:attrName>style.visibility</p:attrName>
                                        </p:attrNameLst>
                                      </p:cBhvr>
                                      <p:tavLst>
                                        <p:tav tm="0">
                                          <p:val>
                                            <p:strVal val="hidden"/>
                                          </p:val>
                                        </p:tav>
                                        <p:tav tm="50000">
                                          <p:val>
                                            <p:strVal val="visible"/>
                                          </p:val>
                                        </p:tav>
                                      </p:tavLst>
                                    </p:anim>
                                  </p:childTnLst>
                                </p:cTn>
                              </p:par>
                              <p:par>
                                <p:cTn id="19" presetID="35" presetClass="emph" presetSubtype="0" fill="remove" grpId="0" nodeType="withEffect">
                                  <p:stCondLst>
                                    <p:cond delay="0"/>
                                  </p:stCondLst>
                                  <p:childTnLst>
                                    <p:anim calcmode="discrete" valueType="str">
                                      <p:cBhvr>
                                        <p:cTn id="20" dur="1000" fill="hold"/>
                                        <p:tgtEl>
                                          <p:spTgt spid="7"/>
                                        </p:tgtEl>
                                        <p:attrNameLst>
                                          <p:attrName>style.visibility</p:attrName>
                                        </p:attrNameLst>
                                      </p:cBhvr>
                                      <p:tavLst>
                                        <p:tav tm="0">
                                          <p:val>
                                            <p:strVal val="hidden"/>
                                          </p:val>
                                        </p:tav>
                                        <p:tav tm="50000">
                                          <p:val>
                                            <p:strVal val="visible"/>
                                          </p:val>
                                        </p:tav>
                                      </p:tavLst>
                                    </p:anim>
                                  </p:childTnLst>
                                </p:cTn>
                              </p:par>
                              <p:par>
                                <p:cTn id="21" presetID="35" presetClass="emph" presetSubtype="0" fill="remove" grpId="0" nodeType="withEffect">
                                  <p:stCondLst>
                                    <p:cond delay="0"/>
                                  </p:stCondLst>
                                  <p:childTnLst>
                                    <p:anim calcmode="discrete" valueType="str">
                                      <p:cBhvr>
                                        <p:cTn id="22" dur="1000" fill="hold"/>
                                        <p:tgtEl>
                                          <p:spTgt spid="6"/>
                                        </p:tgtEl>
                                        <p:attrNameLst>
                                          <p:attrName>style.visibility</p:attrName>
                                        </p:attrNameLst>
                                      </p:cBhvr>
                                      <p:tavLst>
                                        <p:tav tm="0">
                                          <p:val>
                                            <p:strVal val="hidden"/>
                                          </p:val>
                                        </p:tav>
                                        <p:tav tm="50000">
                                          <p:val>
                                            <p:strVal val="visible"/>
                                          </p:val>
                                        </p:tav>
                                      </p:tavLst>
                                    </p:anim>
                                  </p:childTnLst>
                                </p:cTn>
                              </p:par>
                            </p:childTnLst>
                          </p:cTn>
                        </p:par>
                        <p:par>
                          <p:cTn id="23" fill="hold">
                            <p:stCondLst>
                              <p:cond delay="1000"/>
                            </p:stCondLst>
                            <p:childTnLst>
                              <p:par>
                                <p:cTn id="24" presetID="23" presetClass="entr" presetSubtype="32"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strVal val="4*#ppt_w"/>
                                          </p:val>
                                        </p:tav>
                                        <p:tav tm="100000">
                                          <p:val>
                                            <p:strVal val="#ppt_w"/>
                                          </p:val>
                                        </p:tav>
                                      </p:tavLst>
                                    </p:anim>
                                    <p:anim calcmode="lin" valueType="num">
                                      <p:cBhvr>
                                        <p:cTn id="27" dur="500" fill="hold"/>
                                        <p:tgtEl>
                                          <p:spTgt spid="9"/>
                                        </p:tgtEl>
                                        <p:attrNameLst>
                                          <p:attrName>ppt_h</p:attrName>
                                        </p:attrNameLst>
                                      </p:cBhvr>
                                      <p:tavLst>
                                        <p:tav tm="0">
                                          <p:val>
                                            <p:strVal val="4*#ppt_h"/>
                                          </p:val>
                                        </p:tav>
                                        <p:tav tm="100000">
                                          <p:val>
                                            <p:strVal val="#ppt_h"/>
                                          </p:val>
                                        </p:tav>
                                      </p:tavLst>
                                    </p:anim>
                                  </p:childTnLst>
                                </p:cTn>
                              </p:par>
                            </p:childTnLst>
                          </p:cTn>
                        </p:par>
                        <p:par>
                          <p:cTn id="28" fill="hold">
                            <p:stCondLst>
                              <p:cond delay="1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6" grpId="1" animBg="1"/>
      <p:bldP spid="7" grpId="0" animBg="1"/>
      <p:bldP spid="7" grpId="1" animBg="1"/>
      <p:bldP spid="8" grpId="0" animBg="1"/>
      <p:bldP spid="8" grpId="1"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التمويل</a:t>
            </a:r>
            <a:endParaRPr lang="ar-EG" sz="24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B525570D-85FA-B055-6031-C376A2CD565A}"/>
              </a:ext>
            </a:extLst>
          </p:cNvPr>
          <p:cNvSpPr txBox="1"/>
          <p:nvPr/>
        </p:nvSpPr>
        <p:spPr>
          <a:xfrm>
            <a:off x="907064" y="2182049"/>
            <a:ext cx="10864486" cy="3466975"/>
          </a:xfrm>
          <a:prstGeom prst="rect">
            <a:avLst/>
          </a:prstGeom>
          <a:noFill/>
        </p:spPr>
        <p:txBody>
          <a:bodyPr wrap="square" rtlCol="1">
            <a:spAutoFit/>
          </a:bodyPr>
          <a:lstStyle/>
          <a:p>
            <a:pPr algn="ctr" rtl="1">
              <a:lnSpc>
                <a:spcPct val="200000"/>
              </a:lnSpc>
              <a:buClrTx/>
              <a:defRPr/>
            </a:pPr>
            <a:r>
              <a:rPr lang="ar-SA" sz="1600" b="1" kern="1200" dirty="0">
                <a:solidFill>
                  <a:srgbClr val="00B0F0"/>
                </a:solidFill>
                <a:latin typeface="Alexandria" pitchFamily="2" charset="-78"/>
                <a:ea typeface="+mn-ea"/>
                <a:cs typeface="Alexandria" pitchFamily="2" charset="-78"/>
              </a:rPr>
              <a:t>التمويل هو: </a:t>
            </a:r>
            <a:r>
              <a:rPr lang="ar-EG" sz="1600" kern="1200" dirty="0">
                <a:solidFill>
                  <a:schemeClr val="tx1"/>
                </a:solidFill>
                <a:latin typeface="Alexandria" pitchFamily="2" charset="-78"/>
                <a:ea typeface="+mn-ea"/>
                <a:cs typeface="Alexandria" pitchFamily="2" charset="-78"/>
              </a:rPr>
              <a:t>توفير وتعبئة الموارد النقدية وغير النقدية اللازمة للتخطيط والتنفيذ والإشراف على البرامج التعليمية، بما يضمن استمرارية المؤسسة التعليمية وتحقيق أهدافها بكفاءة وفاعلية.</a:t>
            </a:r>
            <a:endParaRPr lang="ar-SA" sz="1600" kern="1200" dirty="0">
              <a:solidFill>
                <a:schemeClr val="tx1"/>
              </a:solidFill>
              <a:latin typeface="Alexandria" pitchFamily="2" charset="-78"/>
              <a:ea typeface="+mn-ea"/>
              <a:cs typeface="Alexandria" pitchFamily="2" charset="-78"/>
            </a:endParaRPr>
          </a:p>
          <a:p>
            <a:pPr algn="r" rtl="1">
              <a:lnSpc>
                <a:spcPct val="200000"/>
              </a:lnSpc>
              <a:buClrTx/>
              <a:defRPr/>
            </a:pPr>
            <a:r>
              <a:rPr lang="ar-EG" sz="1600" b="1" kern="1200" dirty="0">
                <a:solidFill>
                  <a:srgbClr val="C00000"/>
                </a:solidFill>
                <a:latin typeface="Alexandria" pitchFamily="2" charset="-78"/>
                <a:ea typeface="+mn-ea"/>
                <a:cs typeface="Alexandria" pitchFamily="2" charset="-78"/>
              </a:rPr>
              <a:t>ولا يقتصر التمويل على جمع الأموال فقط، بل يشمل أيضًا:</a:t>
            </a:r>
            <a:endParaRPr lang="ar-SA" sz="1600" b="1" kern="1200" dirty="0">
              <a:solidFill>
                <a:srgbClr val="C00000"/>
              </a:solidFill>
              <a:latin typeface="Alexandria" pitchFamily="2" charset="-78"/>
              <a:ea typeface="+mn-ea"/>
              <a:cs typeface="Alexandria" pitchFamily="2" charset="-78"/>
            </a:endParaRP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حسن إدارة الموارد</a:t>
            </a:r>
            <a:r>
              <a:rPr lang="ar-SA" sz="1600" kern="1200" dirty="0">
                <a:solidFill>
                  <a:schemeClr val="tx1"/>
                </a:solidFill>
                <a:latin typeface="Alexandria" pitchFamily="2" charset="-78"/>
                <a:ea typeface="+mn-ea"/>
                <a:cs typeface="Alexandria" pitchFamily="2" charset="-78"/>
              </a:rPr>
              <a:t>.</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توجيه الإنفاق نحو الأولويات</a:t>
            </a:r>
            <a:r>
              <a:rPr lang="ar-SA" sz="1600" kern="1200" dirty="0">
                <a:solidFill>
                  <a:schemeClr val="tx1"/>
                </a:solidFill>
                <a:latin typeface="Alexandria" pitchFamily="2" charset="-78"/>
                <a:ea typeface="+mn-ea"/>
                <a:cs typeface="Alexandria" pitchFamily="2" charset="-78"/>
              </a:rPr>
              <a:t>.</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ضمان الاستخدام الأمثل للإمكانات المتاحة</a:t>
            </a:r>
            <a:r>
              <a:rPr lang="ar-SA" sz="1600" kern="1200" dirty="0">
                <a:solidFill>
                  <a:schemeClr val="tx1"/>
                </a:solidFill>
                <a:latin typeface="Alexandria" pitchFamily="2" charset="-78"/>
                <a:ea typeface="+mn-ea"/>
                <a:cs typeface="Alexandria" pitchFamily="2" charset="-78"/>
              </a:rPr>
              <a:t>.</a:t>
            </a:r>
          </a:p>
          <a:p>
            <a:pPr marL="742950" algn="ctr" rtl="1">
              <a:lnSpc>
                <a:spcPct val="200000"/>
              </a:lnSpc>
              <a:buClr>
                <a:srgbClr val="00B0F0"/>
              </a:buClr>
              <a:defRPr/>
            </a:pPr>
            <a:r>
              <a:rPr lang="ar-EG" sz="1600" kern="1200" dirty="0">
                <a:solidFill>
                  <a:schemeClr val="tx1"/>
                </a:solidFill>
                <a:latin typeface="Alexandria" pitchFamily="2" charset="-78"/>
                <a:ea typeface="+mn-ea"/>
                <a:cs typeface="Alexandria" pitchFamily="2" charset="-78"/>
              </a:rPr>
              <a:t>ويُعد التمويل عنصرًا استراتيجيًا يمكّن المؤسسات التعليمية من أداء رسالتها التربوية والبحثية وخدمة المجتمع.</a:t>
            </a:r>
            <a:endParaRPr lang="ar-SA" sz="1600" kern="1200" dirty="0">
              <a:solidFill>
                <a:schemeClr val="tx1"/>
              </a:solidFill>
              <a:latin typeface="Alexandria" pitchFamily="2" charset="-78"/>
              <a:ea typeface="+mn-ea"/>
              <a:cs typeface="Alexandria" pitchFamily="2" charset="-78"/>
            </a:endParaRPr>
          </a:p>
        </p:txBody>
      </p:sp>
    </p:spTree>
    <p:extLst>
      <p:ext uri="{BB962C8B-B14F-4D97-AF65-F5344CB8AC3E}">
        <p14:creationId xmlns:p14="http://schemas.microsoft.com/office/powerpoint/2010/main" val="210338948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تمويل التعليم العالي</a:t>
            </a:r>
            <a:endParaRPr lang="ar-EG" sz="2400" b="1" dirty="0">
              <a:solidFill>
                <a:srgbClr val="00B0F0"/>
              </a:solidFill>
              <a:latin typeface="Alexandria" pitchFamily="2" charset="-78"/>
              <a:cs typeface="Alexandria" pitchFamily="2" charset="-78"/>
            </a:endParaRPr>
          </a:p>
        </p:txBody>
      </p:sp>
      <p:sp>
        <p:nvSpPr>
          <p:cNvPr id="9" name="TextBox 8">
            <a:extLst>
              <a:ext uri="{FF2B5EF4-FFF2-40B4-BE49-F238E27FC236}">
                <a16:creationId xmlns:a16="http://schemas.microsoft.com/office/drawing/2014/main" id="{B525570D-85FA-B055-6031-C376A2CD565A}"/>
              </a:ext>
            </a:extLst>
          </p:cNvPr>
          <p:cNvSpPr txBox="1"/>
          <p:nvPr/>
        </p:nvSpPr>
        <p:spPr>
          <a:xfrm>
            <a:off x="907064" y="2182049"/>
            <a:ext cx="10864486" cy="3959417"/>
          </a:xfrm>
          <a:prstGeom prst="rect">
            <a:avLst/>
          </a:prstGeom>
          <a:noFill/>
        </p:spPr>
        <p:txBody>
          <a:bodyPr wrap="square" rtlCol="1">
            <a:spAutoFit/>
          </a:bodyPr>
          <a:lstStyle/>
          <a:p>
            <a:pPr algn="ctr" rtl="1">
              <a:lnSpc>
                <a:spcPct val="200000"/>
              </a:lnSpc>
              <a:buClrTx/>
              <a:defRPr/>
            </a:pPr>
            <a:r>
              <a:rPr lang="ar-SA" sz="1600" b="1" kern="1200" dirty="0">
                <a:solidFill>
                  <a:srgbClr val="00B0F0"/>
                </a:solidFill>
                <a:latin typeface="Alexandria" pitchFamily="2" charset="-78"/>
                <a:ea typeface="+mn-ea"/>
                <a:cs typeface="Alexandria" pitchFamily="2" charset="-78"/>
              </a:rPr>
              <a:t>تمويل التعليم العالي: </a:t>
            </a:r>
            <a:r>
              <a:rPr lang="ar-SA" sz="1600" kern="1200" dirty="0">
                <a:solidFill>
                  <a:schemeClr val="tx1"/>
                </a:solidFill>
                <a:latin typeface="Alexandria" pitchFamily="2" charset="-78"/>
                <a:ea typeface="+mn-ea"/>
                <a:cs typeface="Alexandria" pitchFamily="2" charset="-78"/>
              </a:rPr>
              <a:t>هو </a:t>
            </a:r>
            <a:r>
              <a:rPr lang="ar-EG" sz="1600" kern="1200" dirty="0">
                <a:solidFill>
                  <a:schemeClr val="tx1"/>
                </a:solidFill>
                <a:latin typeface="Alexandria" pitchFamily="2" charset="-78"/>
                <a:ea typeface="+mn-ea"/>
                <a:cs typeface="Alexandria" pitchFamily="2" charset="-78"/>
              </a:rPr>
              <a:t>توفير </a:t>
            </a:r>
            <a:r>
              <a:rPr lang="ar-EG" sz="1600" b="1" kern="1200" dirty="0">
                <a:solidFill>
                  <a:schemeClr val="tx1"/>
                </a:solidFill>
                <a:latin typeface="Alexandria" pitchFamily="2" charset="-78"/>
                <a:ea typeface="+mn-ea"/>
                <a:cs typeface="Alexandria" pitchFamily="2" charset="-78"/>
              </a:rPr>
              <a:t>الكلفة اللازمة </a:t>
            </a:r>
            <a:r>
              <a:rPr lang="ar-EG" sz="1600" kern="1200" dirty="0">
                <a:solidFill>
                  <a:schemeClr val="tx1"/>
                </a:solidFill>
                <a:latin typeface="Alexandria" pitchFamily="2" charset="-78"/>
                <a:ea typeface="+mn-ea"/>
                <a:cs typeface="Alexandria" pitchFamily="2" charset="-78"/>
              </a:rPr>
              <a:t>من مصادر حكومية أو خاصة أو مجتمعية، والعمل على استثمار هذه الموارد بما يضمن قيام مؤسسات التعليم العالي بدورها بصورة فعّالة ومستدامة.</a:t>
            </a:r>
            <a:endParaRPr lang="ar-SA" sz="1600" kern="1200" dirty="0">
              <a:solidFill>
                <a:schemeClr val="tx1"/>
              </a:solidFill>
              <a:latin typeface="Alexandria" pitchFamily="2" charset="-78"/>
              <a:ea typeface="+mn-ea"/>
              <a:cs typeface="Alexandria" pitchFamily="2" charset="-78"/>
            </a:endParaRPr>
          </a:p>
          <a:p>
            <a:pPr algn="ctr" rtl="1">
              <a:lnSpc>
                <a:spcPct val="200000"/>
              </a:lnSpc>
              <a:buClrTx/>
              <a:defRPr/>
            </a:pPr>
            <a:endParaRPr lang="ar-SA" sz="1600" b="1" kern="1200" dirty="0">
              <a:solidFill>
                <a:srgbClr val="C00000"/>
              </a:solidFill>
              <a:latin typeface="Alexandria" pitchFamily="2" charset="-78"/>
              <a:ea typeface="+mn-ea"/>
              <a:cs typeface="Alexandria" pitchFamily="2" charset="-78"/>
            </a:endParaRPr>
          </a:p>
          <a:p>
            <a:pPr algn="ctr" rtl="1">
              <a:lnSpc>
                <a:spcPct val="200000"/>
              </a:lnSpc>
              <a:buClrTx/>
              <a:defRPr/>
            </a:pPr>
            <a:r>
              <a:rPr lang="ar-SA" sz="1600" b="1" kern="1200" dirty="0">
                <a:solidFill>
                  <a:srgbClr val="C00000"/>
                </a:solidFill>
                <a:latin typeface="Alexandria" pitchFamily="2" charset="-78"/>
                <a:ea typeface="+mn-ea"/>
                <a:cs typeface="Alexandria" pitchFamily="2" charset="-78"/>
              </a:rPr>
              <a:t>ويشمل ذلك تغطية:</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النفقات التشغيلية</a:t>
            </a:r>
            <a:r>
              <a:rPr lang="ar-SA" sz="1600" kern="1200" dirty="0">
                <a:solidFill>
                  <a:schemeClr val="tx1"/>
                </a:solidFill>
                <a:latin typeface="Alexandria" pitchFamily="2" charset="-78"/>
                <a:ea typeface="+mn-ea"/>
                <a:cs typeface="Alexandria" pitchFamily="2" charset="-78"/>
              </a:rPr>
              <a:t>.</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تطوير البرامج الأكاديمية</a:t>
            </a:r>
            <a:r>
              <a:rPr lang="ar-SA" sz="1600" kern="1200" dirty="0">
                <a:solidFill>
                  <a:schemeClr val="tx1"/>
                </a:solidFill>
                <a:latin typeface="Alexandria" pitchFamily="2" charset="-78"/>
                <a:ea typeface="+mn-ea"/>
                <a:cs typeface="Alexandria" pitchFamily="2" charset="-78"/>
              </a:rPr>
              <a:t>.</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البحث العلمي</a:t>
            </a:r>
            <a:r>
              <a:rPr lang="ar-SA" sz="1600" kern="1200" dirty="0">
                <a:solidFill>
                  <a:schemeClr val="tx1"/>
                </a:solidFill>
                <a:latin typeface="Alexandria" pitchFamily="2" charset="-78"/>
                <a:ea typeface="+mn-ea"/>
                <a:cs typeface="Alexandria" pitchFamily="2" charset="-78"/>
              </a:rPr>
              <a:t>.</a:t>
            </a:r>
          </a:p>
          <a:p>
            <a:pPr marL="1028700" indent="-285750" algn="r" rtl="1">
              <a:lnSpc>
                <a:spcPct val="200000"/>
              </a:lnSpc>
              <a:buClr>
                <a:srgbClr val="00B0F0"/>
              </a:buClr>
              <a:buFont typeface="Wingdings" panose="05000000000000000000" pitchFamily="2" charset="2"/>
              <a:buChar char="v"/>
              <a:defRPr/>
            </a:pPr>
            <a:r>
              <a:rPr lang="ar-EG" sz="1600" kern="1200" dirty="0">
                <a:solidFill>
                  <a:schemeClr val="tx1"/>
                </a:solidFill>
                <a:latin typeface="Alexandria" pitchFamily="2" charset="-78"/>
                <a:ea typeface="+mn-ea"/>
                <a:cs typeface="Alexandria" pitchFamily="2" charset="-78"/>
              </a:rPr>
              <a:t>البنية التحتية والتقنيات التعليمية</a:t>
            </a:r>
            <a:r>
              <a:rPr lang="ar-SA" sz="1600" kern="1200" dirty="0">
                <a:solidFill>
                  <a:schemeClr val="tx1"/>
                </a:solidFill>
                <a:latin typeface="Alexandria" pitchFamily="2" charset="-78"/>
                <a:ea typeface="+mn-ea"/>
                <a:cs typeface="Alexandria" pitchFamily="2" charset="-78"/>
              </a:rPr>
              <a:t>.</a:t>
            </a:r>
          </a:p>
        </p:txBody>
      </p:sp>
      <p:pic>
        <p:nvPicPr>
          <p:cNvPr id="4" name="Picture 3">
            <a:extLst>
              <a:ext uri="{FF2B5EF4-FFF2-40B4-BE49-F238E27FC236}">
                <a16:creationId xmlns:a16="http://schemas.microsoft.com/office/drawing/2014/main" id="{3E8D4BA0-AD57-BD9C-A53E-07CC876D5EF1}"/>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9778" b="89778" l="7556" r="99556">
                        <a14:foregroundMark x1="61333" y1="48889" x2="61333" y2="48889"/>
                        <a14:foregroundMark x1="67111" y1="42667" x2="67111" y2="42667"/>
                        <a14:foregroundMark x1="80000" y1="55556" x2="80000" y2="55556"/>
                        <a14:foregroundMark x1="72444" y1="44444" x2="72444" y2="44444"/>
                        <a14:foregroundMark x1="72444" y1="28444" x2="72444" y2="28444"/>
                        <a14:foregroundMark x1="69778" y1="21778" x2="69778" y2="21778"/>
                        <a14:foregroundMark x1="62667" y1="16444" x2="62667" y2="16444"/>
                        <a14:foregroundMark x1="71556" y1="15111" x2="71556" y2="15111"/>
                        <a14:foregroundMark x1="80444" y1="22667" x2="80444" y2="22667"/>
                        <a14:foregroundMark x1="79556" y1="26667" x2="79556" y2="27556"/>
                        <a14:foregroundMark x1="84444" y1="30667" x2="84444" y2="30667"/>
                        <a14:foregroundMark x1="80000" y1="23111" x2="80000" y2="23111"/>
                        <a14:foregroundMark x1="71556" y1="17333" x2="71556" y2="17333"/>
                        <a14:foregroundMark x1="76000" y1="19111" x2="76000" y2="19111"/>
                        <a14:foregroundMark x1="76889" y1="19556" x2="76889" y2="19556"/>
                        <a14:foregroundMark x1="68000" y1="24444" x2="68000" y2="24444"/>
                        <a14:foregroundMark x1="62667" y1="16444" x2="62667" y2="16444"/>
                        <a14:foregroundMark x1="61333" y1="25778" x2="61333" y2="25778"/>
                        <a14:foregroundMark x1="61333" y1="32444" x2="61333" y2="32444"/>
                        <a14:foregroundMark x1="59556" y1="42222" x2="59556" y2="42222"/>
                        <a14:foregroundMark x1="58667" y1="49778" x2="59556" y2="49778"/>
                        <a14:foregroundMark x1="74667" y1="49778" x2="74667" y2="49778"/>
                        <a14:foregroundMark x1="84889" y1="50667" x2="84889" y2="50667"/>
                        <a14:foregroundMark x1="86667" y1="56444" x2="86667" y2="56444"/>
                        <a14:foregroundMark x1="66222" y1="60444" x2="66222" y2="60444"/>
                        <a14:foregroundMark x1="68000" y1="49778" x2="68000" y2="49778"/>
                        <a14:foregroundMark x1="68000" y1="49778" x2="68000" y2="49778"/>
                        <a14:foregroundMark x1="56000" y1="46667" x2="56000" y2="46667"/>
                        <a14:foregroundMark x1="48889" y1="45778" x2="48889" y2="45778"/>
                        <a14:foregroundMark x1="28000" y1="47111" x2="28000" y2="47111"/>
                        <a14:foregroundMark x1="7556" y1="53333" x2="7556" y2="53333"/>
                        <a14:foregroundMark x1="7556" y1="56444" x2="7556" y2="56444"/>
                        <a14:foregroundMark x1="36000" y1="52444" x2="36000" y2="52444"/>
                        <a14:foregroundMark x1="40889" y1="34222" x2="40889" y2="34222"/>
                        <a14:foregroundMark x1="45778" y1="32889" x2="45778" y2="32889"/>
                        <a14:foregroundMark x1="36444" y1="29333" x2="36444" y2="29333"/>
                        <a14:foregroundMark x1="33333" y1="28000" x2="33333" y2="28000"/>
                        <a14:foregroundMark x1="32444" y1="28000" x2="32444" y2="28000"/>
                        <a14:foregroundMark x1="28444" y1="28889" x2="28444" y2="28889"/>
                        <a14:foregroundMark x1="23556" y1="31111" x2="23556" y2="31111"/>
                        <a14:foregroundMark x1="19556" y1="33778" x2="24000" y2="32889"/>
                        <a14:foregroundMark x1="36000" y1="29333" x2="36000" y2="29333"/>
                        <a14:foregroundMark x1="48889" y1="28444" x2="48889" y2="28444"/>
                        <a14:foregroundMark x1="56000" y1="36889" x2="56000" y2="36889"/>
                        <a14:foregroundMark x1="58222" y1="40444" x2="58222" y2="40444"/>
                        <a14:foregroundMark x1="61333" y1="38667" x2="61333" y2="38667"/>
                        <a14:foregroundMark x1="65333" y1="42667" x2="65333" y2="42667"/>
                        <a14:foregroundMark x1="73333" y1="49333" x2="73333" y2="49333"/>
                        <a14:foregroundMark x1="76889" y1="55556" x2="76889" y2="55556"/>
                        <a14:foregroundMark x1="76444" y1="60889" x2="76444" y2="60889"/>
                        <a14:foregroundMark x1="81333" y1="60000" x2="81333" y2="60000"/>
                        <a14:foregroundMark x1="83111" y1="57778" x2="83111" y2="57778"/>
                        <a14:foregroundMark x1="66222" y1="44444" x2="66222" y2="44444"/>
                        <a14:foregroundMark x1="66222" y1="44444" x2="66222" y2="44444"/>
                        <a14:foregroundMark x1="63111" y1="39111" x2="63111" y2="39111"/>
                        <a14:foregroundMark x1="67556" y1="31111" x2="67556" y2="31111"/>
                        <a14:foregroundMark x1="68000" y1="23111" x2="68000" y2="23111"/>
                        <a14:foregroundMark x1="80444" y1="20889" x2="80444" y2="20889"/>
                        <a14:foregroundMark x1="81333" y1="31556" x2="81333" y2="31556"/>
                        <a14:foregroundMark x1="85778" y1="40889" x2="85778" y2="40889"/>
                        <a14:foregroundMark x1="72889" y1="46667" x2="72889" y2="46667"/>
                        <a14:foregroundMark x1="67111" y1="55111" x2="67111" y2="55111"/>
                        <a14:foregroundMark x1="80444" y1="50222" x2="80444" y2="50222"/>
                        <a14:foregroundMark x1="80889" y1="45333" x2="80889" y2="45333"/>
                        <a14:foregroundMark x1="81778" y1="41333" x2="81778" y2="41333"/>
                        <a14:foregroundMark x1="80889" y1="32444" x2="80889" y2="32444"/>
                        <a14:foregroundMark x1="80889" y1="28444" x2="80889" y2="28444"/>
                        <a14:foregroundMark x1="67556" y1="16889" x2="67556" y2="16889"/>
                        <a14:foregroundMark x1="59556" y1="15111" x2="59556" y2="15111"/>
                        <a14:foregroundMark x1="70222" y1="16444" x2="70222" y2="16444"/>
                        <a14:foregroundMark x1="81333" y1="24000" x2="81333" y2="24000"/>
                        <a14:foregroundMark x1="77333" y1="24889" x2="77333" y2="24889"/>
                        <a14:foregroundMark x1="70222" y1="24000" x2="70222" y2="24000"/>
                        <a14:foregroundMark x1="65333" y1="22667" x2="65333" y2="22667"/>
                        <a14:foregroundMark x1="62222" y1="17778" x2="62222" y2="17778"/>
                        <a14:foregroundMark x1="69333" y1="17333" x2="69333" y2="17333"/>
                        <a14:foregroundMark x1="62667" y1="12889" x2="62667" y2="12889"/>
                        <a14:foregroundMark x1="53778" y1="17333" x2="56444" y2="17333"/>
                        <a14:foregroundMark x1="64000" y1="16444" x2="64000" y2="16444"/>
                        <a14:foregroundMark x1="73333" y1="14667" x2="73333" y2="14667"/>
                        <a14:foregroundMark x1="82222" y1="20444" x2="82222" y2="20444"/>
                        <a14:foregroundMark x1="82222" y1="30222" x2="82222" y2="30222"/>
                        <a14:foregroundMark x1="87111" y1="32444" x2="87111" y2="32444"/>
                        <a14:foregroundMark x1="88444" y1="33778" x2="88444" y2="33778"/>
                        <a14:foregroundMark x1="83111" y1="38222" x2="83111" y2="38222"/>
                        <a14:foregroundMark x1="80444" y1="43111" x2="80444" y2="43111"/>
                        <a14:foregroundMark x1="81333" y1="32889" x2="81333" y2="32889"/>
                        <a14:foregroundMark x1="76889" y1="45333" x2="76889" y2="45333"/>
                        <a14:foregroundMark x1="74667" y1="12444" x2="74667" y2="12444"/>
                        <a14:foregroundMark x1="68000" y1="12889" x2="68000" y2="12889"/>
                        <a14:foregroundMark x1="60000" y1="15111" x2="60000" y2="15111"/>
                        <a14:foregroundMark x1="36889" y1="64444" x2="36889" y2="64444"/>
                        <a14:foregroundMark x1="26667" y1="64444" x2="26667" y2="64444"/>
                        <a14:foregroundMark x1="32444" y1="73333" x2="32444" y2="73333"/>
                        <a14:foregroundMark x1="39111" y1="72889" x2="39111" y2="72889"/>
                        <a14:foregroundMark x1="46222" y1="79556" x2="46222" y2="79556"/>
                        <a14:foregroundMark x1="68444" y1="68889" x2="68444" y2="68889"/>
                        <a14:foregroundMark x1="87556" y1="57778" x2="87556" y2="57778"/>
                        <a14:foregroundMark x1="99556" y1="54222" x2="99556" y2="54222"/>
                        <a14:foregroundMark x1="93333" y1="55556" x2="93333" y2="55556"/>
                        <a14:foregroundMark x1="77778" y1="38222" x2="77778" y2="38222"/>
                        <a14:foregroundMark x1="86667" y1="40444" x2="86667" y2="40444"/>
                        <a14:foregroundMark x1="88889" y1="40889" x2="88889" y2="40889"/>
                        <a14:foregroundMark x1="54222" y1="16444" x2="54222" y2="16444"/>
                        <a14:foregroundMark x1="48889" y1="20444" x2="48889" y2="20444"/>
                        <a14:foregroundMark x1="61778" y1="13333" x2="61778" y2="13333"/>
                        <a14:foregroundMark x1="76000" y1="12889" x2="76000" y2="12889"/>
                        <a14:foregroundMark x1="84000" y1="22667" x2="84000" y2="22667"/>
                        <a14:foregroundMark x1="84889" y1="26222" x2="84889" y2="26222"/>
                        <a14:foregroundMark x1="88444" y1="29333" x2="88444" y2="29333"/>
                        <a14:foregroundMark x1="37778" y1="21778" x2="37778" y2="21778"/>
                        <a14:foregroundMark x1="21333" y1="26222" x2="21333" y2="26222"/>
                        <a14:foregroundMark x1="21333" y1="34222" x2="21333" y2="34222"/>
                      </a14:backgroundRemoval>
                    </a14:imgEffect>
                  </a14:imgLayer>
                </a14:imgProps>
              </a:ext>
            </a:extLst>
          </a:blip>
          <a:stretch>
            <a:fillRect/>
          </a:stretch>
        </p:blipFill>
        <p:spPr>
          <a:xfrm>
            <a:off x="1256200" y="3682723"/>
            <a:ext cx="2458743" cy="2458743"/>
          </a:xfrm>
          <a:prstGeom prst="rect">
            <a:avLst/>
          </a:prstGeom>
        </p:spPr>
      </p:pic>
    </p:spTree>
    <p:extLst>
      <p:ext uri="{BB962C8B-B14F-4D97-AF65-F5344CB8AC3E}">
        <p14:creationId xmlns:p14="http://schemas.microsoft.com/office/powerpoint/2010/main" val="181121226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480867" y="546619"/>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أنواع كلفة التعليم العالي</a:t>
            </a:r>
            <a:endParaRPr lang="ar-EG" sz="2400" b="1" dirty="0">
              <a:solidFill>
                <a:srgbClr val="00B0F0"/>
              </a:solidFill>
              <a:latin typeface="Alexandria" pitchFamily="2" charset="-78"/>
              <a:cs typeface="Alexandria" pitchFamily="2" charset="-78"/>
            </a:endParaRPr>
          </a:p>
        </p:txBody>
      </p:sp>
      <p:sp>
        <p:nvSpPr>
          <p:cNvPr id="8" name="Rectangle 7">
            <a:extLst>
              <a:ext uri="{FF2B5EF4-FFF2-40B4-BE49-F238E27FC236}">
                <a16:creationId xmlns:a16="http://schemas.microsoft.com/office/drawing/2014/main" id="{2030EB66-ED6E-4038-C541-32B030FC31EA}"/>
              </a:ext>
            </a:extLst>
          </p:cNvPr>
          <p:cNvSpPr/>
          <p:nvPr/>
        </p:nvSpPr>
        <p:spPr>
          <a:xfrm>
            <a:off x="701222" y="2283163"/>
            <a:ext cx="3175063" cy="4314189"/>
          </a:xfrm>
          <a:prstGeom prst="rect">
            <a:avLst/>
          </a:prstGeom>
          <a:solidFill>
            <a:schemeClr val="bg1">
              <a:lumMod val="85000"/>
            </a:schemeClr>
          </a:solidFill>
          <a:ln w="1439" cap="flat">
            <a:noFill/>
            <a:prstDash val="solid"/>
            <a:miter/>
          </a:ln>
        </p:spPr>
        <p:txBody>
          <a:bodyPr/>
          <a:lstStyle/>
          <a:p>
            <a:endParaRPr lang="fr-FR"/>
          </a:p>
        </p:txBody>
      </p:sp>
      <p:sp>
        <p:nvSpPr>
          <p:cNvPr id="10" name="Rectangle 9">
            <a:extLst>
              <a:ext uri="{FF2B5EF4-FFF2-40B4-BE49-F238E27FC236}">
                <a16:creationId xmlns:a16="http://schemas.microsoft.com/office/drawing/2014/main" id="{4C3A5BD7-D821-CD9D-1F92-C3A1E092E85D}"/>
              </a:ext>
            </a:extLst>
          </p:cNvPr>
          <p:cNvSpPr/>
          <p:nvPr/>
        </p:nvSpPr>
        <p:spPr>
          <a:xfrm>
            <a:off x="4367185" y="2283163"/>
            <a:ext cx="3175063" cy="4314189"/>
          </a:xfrm>
          <a:prstGeom prst="rect">
            <a:avLst/>
          </a:prstGeom>
          <a:solidFill>
            <a:schemeClr val="bg1">
              <a:lumMod val="85000"/>
            </a:schemeClr>
          </a:solidFill>
          <a:ln w="1439" cap="flat">
            <a:noFill/>
            <a:prstDash val="solid"/>
            <a:miter/>
          </a:ln>
        </p:spPr>
        <p:txBody>
          <a:bodyPr/>
          <a:lstStyle/>
          <a:p>
            <a:endParaRPr lang="fr-FR"/>
          </a:p>
        </p:txBody>
      </p:sp>
      <p:sp>
        <p:nvSpPr>
          <p:cNvPr id="11" name="Rectangle 10">
            <a:extLst>
              <a:ext uri="{FF2B5EF4-FFF2-40B4-BE49-F238E27FC236}">
                <a16:creationId xmlns:a16="http://schemas.microsoft.com/office/drawing/2014/main" id="{83DD567C-A4CD-CFB0-E2A3-0B2F3892073E}"/>
              </a:ext>
            </a:extLst>
          </p:cNvPr>
          <p:cNvSpPr/>
          <p:nvPr/>
        </p:nvSpPr>
        <p:spPr>
          <a:xfrm>
            <a:off x="8033138" y="2283163"/>
            <a:ext cx="3175063" cy="4314189"/>
          </a:xfrm>
          <a:prstGeom prst="rect">
            <a:avLst/>
          </a:prstGeom>
          <a:solidFill>
            <a:schemeClr val="bg1">
              <a:lumMod val="85000"/>
            </a:schemeClr>
          </a:solidFill>
          <a:ln w="1439" cap="flat">
            <a:noFill/>
            <a:prstDash val="solid"/>
            <a:miter/>
          </a:ln>
        </p:spPr>
        <p:txBody>
          <a:bodyPr/>
          <a:lstStyle/>
          <a:p>
            <a:endParaRPr lang="fr-FR"/>
          </a:p>
        </p:txBody>
      </p:sp>
      <p:sp>
        <p:nvSpPr>
          <p:cNvPr id="12" name="Rectangle 11">
            <a:extLst>
              <a:ext uri="{FF2B5EF4-FFF2-40B4-BE49-F238E27FC236}">
                <a16:creationId xmlns:a16="http://schemas.microsoft.com/office/drawing/2014/main" id="{B8D2C060-F666-AB1A-2623-31FDAAD20F6F}"/>
              </a:ext>
            </a:extLst>
          </p:cNvPr>
          <p:cNvSpPr/>
          <p:nvPr/>
        </p:nvSpPr>
        <p:spPr>
          <a:xfrm>
            <a:off x="551384" y="2133325"/>
            <a:ext cx="3175063" cy="4314189"/>
          </a:xfrm>
          <a:prstGeom prst="rect">
            <a:avLst/>
          </a:prstGeom>
          <a:solidFill>
            <a:schemeClr val="bg1"/>
          </a:solidFill>
          <a:ln w="1439" cap="flat">
            <a:noFill/>
            <a:prstDash val="solid"/>
            <a:miter/>
          </a:ln>
        </p:spPr>
        <p:txBody>
          <a:bodyPr/>
          <a:lstStyle/>
          <a:p>
            <a:endParaRPr lang="fr-FR"/>
          </a:p>
        </p:txBody>
      </p:sp>
      <p:sp>
        <p:nvSpPr>
          <p:cNvPr id="13" name="Forme libre 4">
            <a:extLst>
              <a:ext uri="{FF2B5EF4-FFF2-40B4-BE49-F238E27FC236}">
                <a16:creationId xmlns:a16="http://schemas.microsoft.com/office/drawing/2014/main" id="{6542FF54-1AC4-5FA0-788E-A8A4EFE597C6}"/>
              </a:ext>
            </a:extLst>
          </p:cNvPr>
          <p:cNvSpPr/>
          <p:nvPr/>
        </p:nvSpPr>
        <p:spPr>
          <a:xfrm>
            <a:off x="413294" y="1995429"/>
            <a:ext cx="1366614" cy="3255902"/>
          </a:xfrm>
          <a:custGeom>
            <a:avLst/>
            <a:gdLst>
              <a:gd name="csX0" fmla="*/ 49414 w 62231"/>
              <a:gd name="csY0" fmla="*/ 0 h 302555"/>
              <a:gd name="csX1" fmla="*/ 12947 w 62231"/>
              <a:gd name="csY1" fmla="*/ 0 h 302555"/>
              <a:gd name="csX2" fmla="*/ 0 w 62231"/>
              <a:gd name="csY2" fmla="*/ 12943 h 302555"/>
              <a:gd name="csX3" fmla="*/ 0 w 62231"/>
              <a:gd name="csY3" fmla="*/ 277863 h 302555"/>
              <a:gd name="csX4" fmla="*/ 24700 w 62231"/>
              <a:gd name="csY4" fmla="*/ 302556 h 302555"/>
              <a:gd name="csX5" fmla="*/ 24700 w 62231"/>
              <a:gd name="csY5" fmla="*/ 302556 h 302555"/>
              <a:gd name="csX6" fmla="*/ 49399 w 62231"/>
              <a:gd name="csY6" fmla="*/ 277863 h 302555"/>
              <a:gd name="csX7" fmla="*/ 49399 w 62231"/>
              <a:gd name="csY7" fmla="*/ 12828 h 302555"/>
              <a:gd name="csX8" fmla="*/ 62231 w 62231"/>
              <a:gd name="csY8" fmla="*/ 0 h 302555"/>
              <a:gd name="csX9" fmla="*/ 49399 w 62231"/>
              <a:gd name="csY9" fmla="*/ 0 h 3025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62231" h="302555">
                <a:moveTo>
                  <a:pt x="49414" y="0"/>
                </a:moveTo>
                <a:lnTo>
                  <a:pt x="12947" y="0"/>
                </a:lnTo>
                <a:cubicBezTo>
                  <a:pt x="5797" y="0"/>
                  <a:pt x="0" y="5796"/>
                  <a:pt x="0" y="12943"/>
                </a:cubicBezTo>
                <a:lnTo>
                  <a:pt x="0" y="277863"/>
                </a:lnTo>
                <a:cubicBezTo>
                  <a:pt x="0" y="291496"/>
                  <a:pt x="11062" y="302556"/>
                  <a:pt x="24700" y="302556"/>
                </a:cubicBezTo>
                <a:lnTo>
                  <a:pt x="24700" y="302556"/>
                </a:lnTo>
                <a:cubicBezTo>
                  <a:pt x="38351" y="302556"/>
                  <a:pt x="49399" y="291496"/>
                  <a:pt x="49399" y="277863"/>
                </a:cubicBezTo>
                <a:lnTo>
                  <a:pt x="49399" y="12828"/>
                </a:lnTo>
                <a:cubicBezTo>
                  <a:pt x="49399" y="12828"/>
                  <a:pt x="61095" y="0"/>
                  <a:pt x="62231" y="0"/>
                </a:cubicBezTo>
                <a:lnTo>
                  <a:pt x="49399" y="0"/>
                </a:lnTo>
                <a:close/>
              </a:path>
            </a:pathLst>
          </a:custGeom>
          <a:solidFill>
            <a:schemeClr val="accent1"/>
          </a:solidFill>
          <a:ln w="1439" cap="flat">
            <a:noFill/>
            <a:prstDash val="solid"/>
            <a:miter/>
          </a:ln>
        </p:spPr>
        <p:txBody>
          <a:bodyPr/>
          <a:lstStyle/>
          <a:p>
            <a:endParaRPr lang="fr-FR"/>
          </a:p>
        </p:txBody>
      </p:sp>
      <p:sp>
        <p:nvSpPr>
          <p:cNvPr id="14" name="Forme libre 5">
            <a:extLst>
              <a:ext uri="{FF2B5EF4-FFF2-40B4-BE49-F238E27FC236}">
                <a16:creationId xmlns:a16="http://schemas.microsoft.com/office/drawing/2014/main" id="{8DC5386C-B7E5-521A-580F-57A618713AF3}"/>
              </a:ext>
            </a:extLst>
          </p:cNvPr>
          <p:cNvSpPr/>
          <p:nvPr/>
        </p:nvSpPr>
        <p:spPr>
          <a:xfrm>
            <a:off x="1354052" y="1995429"/>
            <a:ext cx="276007" cy="138047"/>
          </a:xfrm>
          <a:custGeom>
            <a:avLst/>
            <a:gdLst>
              <a:gd name="csX0" fmla="*/ 12832 w 25648"/>
              <a:gd name="csY0" fmla="*/ 0 h 12828"/>
              <a:gd name="csX1" fmla="*/ 0 w 25648"/>
              <a:gd name="csY1" fmla="*/ 12828 h 12828"/>
              <a:gd name="csX2" fmla="*/ 25649 w 25648"/>
              <a:gd name="csY2" fmla="*/ 12828 h 12828"/>
              <a:gd name="csX3" fmla="*/ 12817 w 25648"/>
              <a:gd name="csY3" fmla="*/ 0 h 12828"/>
            </a:gdLst>
            <a:ahLst/>
            <a:cxnLst>
              <a:cxn ang="0">
                <a:pos x="csX0" y="csY0"/>
              </a:cxn>
              <a:cxn ang="0">
                <a:pos x="csX1" y="csY1"/>
              </a:cxn>
              <a:cxn ang="0">
                <a:pos x="csX2" y="csY2"/>
              </a:cxn>
              <a:cxn ang="0">
                <a:pos x="csX3" y="csY3"/>
              </a:cxn>
            </a:cxnLst>
            <a:rect l="l" t="t" r="r" b="b"/>
            <a:pathLst>
              <a:path w="25648" h="12828">
                <a:moveTo>
                  <a:pt x="12832" y="0"/>
                </a:moveTo>
                <a:cubicBezTo>
                  <a:pt x="5754" y="0"/>
                  <a:pt x="0" y="5738"/>
                  <a:pt x="0" y="12828"/>
                </a:cubicBezTo>
                <a:lnTo>
                  <a:pt x="25649" y="12828"/>
                </a:lnTo>
                <a:cubicBezTo>
                  <a:pt x="25649" y="5738"/>
                  <a:pt x="19909" y="0"/>
                  <a:pt x="12817" y="0"/>
                </a:cubicBezTo>
                <a:close/>
              </a:path>
            </a:pathLst>
          </a:custGeom>
          <a:solidFill>
            <a:schemeClr val="accent1">
              <a:lumMod val="50000"/>
            </a:schemeClr>
          </a:solidFill>
          <a:ln w="1439" cap="flat">
            <a:noFill/>
            <a:prstDash val="solid"/>
            <a:miter/>
          </a:ln>
        </p:spPr>
        <p:txBody>
          <a:bodyPr/>
          <a:lstStyle/>
          <a:p>
            <a:endParaRPr lang="fr-FR"/>
          </a:p>
        </p:txBody>
      </p:sp>
      <p:sp>
        <p:nvSpPr>
          <p:cNvPr id="15" name="Rectangle 14">
            <a:extLst>
              <a:ext uri="{FF2B5EF4-FFF2-40B4-BE49-F238E27FC236}">
                <a16:creationId xmlns:a16="http://schemas.microsoft.com/office/drawing/2014/main" id="{18DFE4B1-8B39-FD92-7278-15698534826D}"/>
              </a:ext>
            </a:extLst>
          </p:cNvPr>
          <p:cNvSpPr/>
          <p:nvPr/>
        </p:nvSpPr>
        <p:spPr>
          <a:xfrm>
            <a:off x="4217347" y="2133325"/>
            <a:ext cx="3175063" cy="4314189"/>
          </a:xfrm>
          <a:prstGeom prst="rect">
            <a:avLst/>
          </a:prstGeom>
          <a:solidFill>
            <a:schemeClr val="bg1"/>
          </a:solidFill>
          <a:ln w="1439" cap="flat">
            <a:noFill/>
            <a:prstDash val="solid"/>
            <a:miter/>
          </a:ln>
        </p:spPr>
        <p:txBody>
          <a:bodyPr/>
          <a:lstStyle/>
          <a:p>
            <a:endParaRPr lang="fr-FR"/>
          </a:p>
        </p:txBody>
      </p:sp>
      <p:sp>
        <p:nvSpPr>
          <p:cNvPr id="16" name="Forme libre 7">
            <a:extLst>
              <a:ext uri="{FF2B5EF4-FFF2-40B4-BE49-F238E27FC236}">
                <a16:creationId xmlns:a16="http://schemas.microsoft.com/office/drawing/2014/main" id="{E724EA45-2F10-D38E-3C71-DB222ACDA872}"/>
              </a:ext>
            </a:extLst>
          </p:cNvPr>
          <p:cNvSpPr/>
          <p:nvPr/>
        </p:nvSpPr>
        <p:spPr>
          <a:xfrm>
            <a:off x="4217337" y="1995429"/>
            <a:ext cx="1078686" cy="3255902"/>
          </a:xfrm>
          <a:custGeom>
            <a:avLst/>
            <a:gdLst>
              <a:gd name="csX0" fmla="*/ 49413 w 62231"/>
              <a:gd name="csY0" fmla="*/ 0 h 302555"/>
              <a:gd name="csX1" fmla="*/ 12947 w 62231"/>
              <a:gd name="csY1" fmla="*/ 0 h 302555"/>
              <a:gd name="csX2" fmla="*/ 0 w 62231"/>
              <a:gd name="csY2" fmla="*/ 12943 h 302555"/>
              <a:gd name="csX3" fmla="*/ 0 w 62231"/>
              <a:gd name="csY3" fmla="*/ 277863 h 302555"/>
              <a:gd name="csX4" fmla="*/ 24700 w 62231"/>
              <a:gd name="csY4" fmla="*/ 302556 h 302555"/>
              <a:gd name="csX5" fmla="*/ 24700 w 62231"/>
              <a:gd name="csY5" fmla="*/ 302556 h 302555"/>
              <a:gd name="csX6" fmla="*/ 49399 w 62231"/>
              <a:gd name="csY6" fmla="*/ 277863 h 302555"/>
              <a:gd name="csX7" fmla="*/ 49399 w 62231"/>
              <a:gd name="csY7" fmla="*/ 12828 h 302555"/>
              <a:gd name="csX8" fmla="*/ 62231 w 62231"/>
              <a:gd name="csY8" fmla="*/ 0 h 302555"/>
              <a:gd name="csX9" fmla="*/ 49399 w 62231"/>
              <a:gd name="csY9" fmla="*/ 0 h 3025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62231" h="302555">
                <a:moveTo>
                  <a:pt x="49413" y="0"/>
                </a:moveTo>
                <a:lnTo>
                  <a:pt x="12947" y="0"/>
                </a:lnTo>
                <a:cubicBezTo>
                  <a:pt x="5797" y="0"/>
                  <a:pt x="0" y="5796"/>
                  <a:pt x="0" y="12943"/>
                </a:cubicBezTo>
                <a:lnTo>
                  <a:pt x="0" y="277863"/>
                </a:lnTo>
                <a:cubicBezTo>
                  <a:pt x="0" y="291496"/>
                  <a:pt x="11062" y="302556"/>
                  <a:pt x="24700" y="302556"/>
                </a:cubicBezTo>
                <a:lnTo>
                  <a:pt x="24700" y="302556"/>
                </a:lnTo>
                <a:cubicBezTo>
                  <a:pt x="38351" y="302556"/>
                  <a:pt x="49399" y="291496"/>
                  <a:pt x="49399" y="277863"/>
                </a:cubicBezTo>
                <a:lnTo>
                  <a:pt x="49399" y="12828"/>
                </a:lnTo>
                <a:cubicBezTo>
                  <a:pt x="49399" y="12828"/>
                  <a:pt x="61095" y="0"/>
                  <a:pt x="62231" y="0"/>
                </a:cubicBezTo>
                <a:lnTo>
                  <a:pt x="49399" y="0"/>
                </a:lnTo>
                <a:close/>
              </a:path>
            </a:pathLst>
          </a:custGeom>
          <a:solidFill>
            <a:schemeClr val="accent5"/>
          </a:solidFill>
          <a:ln w="1439" cap="flat">
            <a:noFill/>
            <a:prstDash val="solid"/>
            <a:miter/>
          </a:ln>
        </p:spPr>
        <p:txBody>
          <a:bodyPr/>
          <a:lstStyle/>
          <a:p>
            <a:endParaRPr lang="fr-FR"/>
          </a:p>
        </p:txBody>
      </p:sp>
      <p:sp>
        <p:nvSpPr>
          <p:cNvPr id="17" name="Forme libre 8">
            <a:extLst>
              <a:ext uri="{FF2B5EF4-FFF2-40B4-BE49-F238E27FC236}">
                <a16:creationId xmlns:a16="http://schemas.microsoft.com/office/drawing/2014/main" id="{4883D9FC-1B86-D229-2A2A-90A9D6E6053A}"/>
              </a:ext>
            </a:extLst>
          </p:cNvPr>
          <p:cNvSpPr/>
          <p:nvPr/>
        </p:nvSpPr>
        <p:spPr>
          <a:xfrm>
            <a:off x="5020005" y="1995429"/>
            <a:ext cx="276018" cy="138047"/>
          </a:xfrm>
          <a:custGeom>
            <a:avLst/>
            <a:gdLst>
              <a:gd name="csX0" fmla="*/ 12832 w 25649"/>
              <a:gd name="csY0" fmla="*/ 0 h 12828"/>
              <a:gd name="csX1" fmla="*/ 0 w 25649"/>
              <a:gd name="csY1" fmla="*/ 12828 h 12828"/>
              <a:gd name="csX2" fmla="*/ 25649 w 25649"/>
              <a:gd name="csY2" fmla="*/ 12828 h 12828"/>
              <a:gd name="csX3" fmla="*/ 12818 w 25649"/>
              <a:gd name="csY3" fmla="*/ 0 h 12828"/>
            </a:gdLst>
            <a:ahLst/>
            <a:cxnLst>
              <a:cxn ang="0">
                <a:pos x="csX0" y="csY0"/>
              </a:cxn>
              <a:cxn ang="0">
                <a:pos x="csX1" y="csY1"/>
              </a:cxn>
              <a:cxn ang="0">
                <a:pos x="csX2" y="csY2"/>
              </a:cxn>
              <a:cxn ang="0">
                <a:pos x="csX3" y="csY3"/>
              </a:cxn>
            </a:cxnLst>
            <a:rect l="l" t="t" r="r" b="b"/>
            <a:pathLst>
              <a:path w="25649" h="12828">
                <a:moveTo>
                  <a:pt x="12832" y="0"/>
                </a:moveTo>
                <a:cubicBezTo>
                  <a:pt x="5754" y="0"/>
                  <a:pt x="0" y="5738"/>
                  <a:pt x="0" y="12828"/>
                </a:cubicBezTo>
                <a:lnTo>
                  <a:pt x="25649" y="12828"/>
                </a:lnTo>
                <a:cubicBezTo>
                  <a:pt x="25649" y="5738"/>
                  <a:pt x="19909" y="0"/>
                  <a:pt x="12818" y="0"/>
                </a:cubicBezTo>
                <a:close/>
              </a:path>
            </a:pathLst>
          </a:custGeom>
          <a:solidFill>
            <a:schemeClr val="accent5">
              <a:lumMod val="50000"/>
            </a:schemeClr>
          </a:solidFill>
          <a:ln w="1439" cap="flat">
            <a:noFill/>
            <a:prstDash val="solid"/>
            <a:miter/>
          </a:ln>
        </p:spPr>
        <p:txBody>
          <a:bodyPr/>
          <a:lstStyle/>
          <a:p>
            <a:endParaRPr lang="fr-FR"/>
          </a:p>
        </p:txBody>
      </p:sp>
      <p:sp>
        <p:nvSpPr>
          <p:cNvPr id="19" name="Rectangle 18">
            <a:extLst>
              <a:ext uri="{FF2B5EF4-FFF2-40B4-BE49-F238E27FC236}">
                <a16:creationId xmlns:a16="http://schemas.microsoft.com/office/drawing/2014/main" id="{BA1F2D40-091E-4D53-4BA7-3E04C6878048}"/>
              </a:ext>
            </a:extLst>
          </p:cNvPr>
          <p:cNvSpPr/>
          <p:nvPr/>
        </p:nvSpPr>
        <p:spPr>
          <a:xfrm>
            <a:off x="7883300" y="2133325"/>
            <a:ext cx="3175063" cy="4314189"/>
          </a:xfrm>
          <a:prstGeom prst="rect">
            <a:avLst/>
          </a:prstGeom>
          <a:solidFill>
            <a:schemeClr val="bg1"/>
          </a:solidFill>
          <a:ln w="1439" cap="flat">
            <a:noFill/>
            <a:prstDash val="solid"/>
            <a:miter/>
          </a:ln>
        </p:spPr>
        <p:txBody>
          <a:bodyPr/>
          <a:lstStyle/>
          <a:p>
            <a:endParaRPr lang="fr-FR"/>
          </a:p>
        </p:txBody>
      </p:sp>
      <p:sp>
        <p:nvSpPr>
          <p:cNvPr id="20" name="Forme libre 10">
            <a:extLst>
              <a:ext uri="{FF2B5EF4-FFF2-40B4-BE49-F238E27FC236}">
                <a16:creationId xmlns:a16="http://schemas.microsoft.com/office/drawing/2014/main" id="{166F70ED-F8B1-7BFE-F8EF-E730B5A6B9A9}"/>
              </a:ext>
            </a:extLst>
          </p:cNvPr>
          <p:cNvSpPr/>
          <p:nvPr/>
        </p:nvSpPr>
        <p:spPr>
          <a:xfrm>
            <a:off x="7883299" y="1995429"/>
            <a:ext cx="996217" cy="3255902"/>
          </a:xfrm>
          <a:custGeom>
            <a:avLst/>
            <a:gdLst>
              <a:gd name="csX0" fmla="*/ 49414 w 62231"/>
              <a:gd name="csY0" fmla="*/ 0 h 302555"/>
              <a:gd name="csX1" fmla="*/ 12947 w 62231"/>
              <a:gd name="csY1" fmla="*/ 0 h 302555"/>
              <a:gd name="csX2" fmla="*/ 0 w 62231"/>
              <a:gd name="csY2" fmla="*/ 12943 h 302555"/>
              <a:gd name="csX3" fmla="*/ 0 w 62231"/>
              <a:gd name="csY3" fmla="*/ 277863 h 302555"/>
              <a:gd name="csX4" fmla="*/ 24700 w 62231"/>
              <a:gd name="csY4" fmla="*/ 302556 h 302555"/>
              <a:gd name="csX5" fmla="*/ 24700 w 62231"/>
              <a:gd name="csY5" fmla="*/ 302556 h 302555"/>
              <a:gd name="csX6" fmla="*/ 49399 w 62231"/>
              <a:gd name="csY6" fmla="*/ 277863 h 302555"/>
              <a:gd name="csX7" fmla="*/ 49399 w 62231"/>
              <a:gd name="csY7" fmla="*/ 12828 h 302555"/>
              <a:gd name="csX8" fmla="*/ 62231 w 62231"/>
              <a:gd name="csY8" fmla="*/ 0 h 302555"/>
              <a:gd name="csX9" fmla="*/ 49399 w 62231"/>
              <a:gd name="csY9" fmla="*/ 0 h 3025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62231" h="302555">
                <a:moveTo>
                  <a:pt x="49414" y="0"/>
                </a:moveTo>
                <a:lnTo>
                  <a:pt x="12947" y="0"/>
                </a:lnTo>
                <a:cubicBezTo>
                  <a:pt x="5797" y="0"/>
                  <a:pt x="0" y="5796"/>
                  <a:pt x="0" y="12943"/>
                </a:cubicBezTo>
                <a:lnTo>
                  <a:pt x="0" y="277863"/>
                </a:lnTo>
                <a:cubicBezTo>
                  <a:pt x="0" y="291496"/>
                  <a:pt x="11063" y="302556"/>
                  <a:pt x="24700" y="302556"/>
                </a:cubicBezTo>
                <a:lnTo>
                  <a:pt x="24700" y="302556"/>
                </a:lnTo>
                <a:cubicBezTo>
                  <a:pt x="38352" y="302556"/>
                  <a:pt x="49399" y="291496"/>
                  <a:pt x="49399" y="277863"/>
                </a:cubicBezTo>
                <a:lnTo>
                  <a:pt x="49399" y="12828"/>
                </a:lnTo>
                <a:cubicBezTo>
                  <a:pt x="49399" y="12828"/>
                  <a:pt x="61095" y="0"/>
                  <a:pt x="62231" y="0"/>
                </a:cubicBezTo>
                <a:lnTo>
                  <a:pt x="49399" y="0"/>
                </a:lnTo>
                <a:close/>
              </a:path>
            </a:pathLst>
          </a:custGeom>
          <a:solidFill>
            <a:schemeClr val="accent4"/>
          </a:solidFill>
          <a:ln w="1439" cap="flat">
            <a:noFill/>
            <a:prstDash val="solid"/>
            <a:miter/>
          </a:ln>
        </p:spPr>
        <p:txBody>
          <a:bodyPr/>
          <a:lstStyle/>
          <a:p>
            <a:endParaRPr lang="fr-FR"/>
          </a:p>
        </p:txBody>
      </p:sp>
      <p:sp>
        <p:nvSpPr>
          <p:cNvPr id="21" name="Forme libre 11">
            <a:extLst>
              <a:ext uri="{FF2B5EF4-FFF2-40B4-BE49-F238E27FC236}">
                <a16:creationId xmlns:a16="http://schemas.microsoft.com/office/drawing/2014/main" id="{652AE228-EB1B-BA4A-0DD3-B0CE65953556}"/>
              </a:ext>
            </a:extLst>
          </p:cNvPr>
          <p:cNvSpPr/>
          <p:nvPr/>
        </p:nvSpPr>
        <p:spPr>
          <a:xfrm>
            <a:off x="8685968" y="1995429"/>
            <a:ext cx="276018" cy="138047"/>
          </a:xfrm>
          <a:custGeom>
            <a:avLst/>
            <a:gdLst>
              <a:gd name="csX0" fmla="*/ 12832 w 25649"/>
              <a:gd name="csY0" fmla="*/ 0 h 12828"/>
              <a:gd name="csX1" fmla="*/ 0 w 25649"/>
              <a:gd name="csY1" fmla="*/ 12828 h 12828"/>
              <a:gd name="csX2" fmla="*/ 25649 w 25649"/>
              <a:gd name="csY2" fmla="*/ 12828 h 12828"/>
              <a:gd name="csX3" fmla="*/ 12817 w 25649"/>
              <a:gd name="csY3" fmla="*/ 0 h 12828"/>
            </a:gdLst>
            <a:ahLst/>
            <a:cxnLst>
              <a:cxn ang="0">
                <a:pos x="csX0" y="csY0"/>
              </a:cxn>
              <a:cxn ang="0">
                <a:pos x="csX1" y="csY1"/>
              </a:cxn>
              <a:cxn ang="0">
                <a:pos x="csX2" y="csY2"/>
              </a:cxn>
              <a:cxn ang="0">
                <a:pos x="csX3" y="csY3"/>
              </a:cxn>
            </a:cxnLst>
            <a:rect l="l" t="t" r="r" b="b"/>
            <a:pathLst>
              <a:path w="25649" h="12828">
                <a:moveTo>
                  <a:pt x="12832" y="0"/>
                </a:moveTo>
                <a:cubicBezTo>
                  <a:pt x="5754" y="0"/>
                  <a:pt x="0" y="5738"/>
                  <a:pt x="0" y="12828"/>
                </a:cubicBezTo>
                <a:lnTo>
                  <a:pt x="25649" y="12828"/>
                </a:lnTo>
                <a:cubicBezTo>
                  <a:pt x="25649" y="5738"/>
                  <a:pt x="19909" y="0"/>
                  <a:pt x="12817" y="0"/>
                </a:cubicBezTo>
                <a:close/>
              </a:path>
            </a:pathLst>
          </a:custGeom>
          <a:solidFill>
            <a:schemeClr val="accent4">
              <a:lumMod val="50000"/>
            </a:schemeClr>
          </a:solidFill>
          <a:ln w="1439" cap="flat">
            <a:noFill/>
            <a:prstDash val="solid"/>
            <a:miter/>
          </a:ln>
        </p:spPr>
        <p:txBody>
          <a:bodyPr/>
          <a:lstStyle/>
          <a:p>
            <a:endParaRPr lang="fr-FR"/>
          </a:p>
        </p:txBody>
      </p:sp>
      <p:sp>
        <p:nvSpPr>
          <p:cNvPr id="27" name="ZoneTexte 20">
            <a:extLst>
              <a:ext uri="{FF2B5EF4-FFF2-40B4-BE49-F238E27FC236}">
                <a16:creationId xmlns:a16="http://schemas.microsoft.com/office/drawing/2014/main" id="{8AD782E3-27C4-7CC3-3E70-2BFC2C424CDB}"/>
              </a:ext>
            </a:extLst>
          </p:cNvPr>
          <p:cNvSpPr txBox="1"/>
          <p:nvPr/>
        </p:nvSpPr>
        <p:spPr>
          <a:xfrm>
            <a:off x="771666" y="2135592"/>
            <a:ext cx="418704" cy="369332"/>
          </a:xfrm>
          <a:prstGeom prst="rect">
            <a:avLst/>
          </a:prstGeom>
          <a:noFill/>
        </p:spPr>
        <p:txBody>
          <a:bodyPr wrap="none" rtlCol="0" anchor="ctr">
            <a:spAutoFit/>
          </a:bodyPr>
          <a:lstStyle/>
          <a:p>
            <a:pPr algn="ctr"/>
            <a:r>
              <a:rPr lang="fr-FR" b="1" dirty="0">
                <a:solidFill>
                  <a:schemeClr val="bg1"/>
                </a:solidFill>
              </a:rPr>
              <a:t>01</a:t>
            </a:r>
          </a:p>
        </p:txBody>
      </p:sp>
      <p:sp>
        <p:nvSpPr>
          <p:cNvPr id="28" name="ZoneTexte 21">
            <a:extLst>
              <a:ext uri="{FF2B5EF4-FFF2-40B4-BE49-F238E27FC236}">
                <a16:creationId xmlns:a16="http://schemas.microsoft.com/office/drawing/2014/main" id="{9D260C59-E6C1-C091-9E7F-D54C387CE1E9}"/>
              </a:ext>
            </a:extLst>
          </p:cNvPr>
          <p:cNvSpPr txBox="1"/>
          <p:nvPr/>
        </p:nvSpPr>
        <p:spPr>
          <a:xfrm>
            <a:off x="4450209" y="2198933"/>
            <a:ext cx="418704" cy="307777"/>
          </a:xfrm>
          <a:prstGeom prst="rect">
            <a:avLst/>
          </a:prstGeom>
          <a:noFill/>
        </p:spPr>
        <p:txBody>
          <a:bodyPr wrap="square" rtlCol="0" anchor="ctr">
            <a:spAutoFit/>
          </a:bodyPr>
          <a:lstStyle/>
          <a:p>
            <a:pPr algn="ctr"/>
            <a:r>
              <a:rPr lang="fr-FR" b="1" dirty="0">
                <a:solidFill>
                  <a:schemeClr val="bg1"/>
                </a:solidFill>
              </a:rPr>
              <a:t>02</a:t>
            </a:r>
          </a:p>
        </p:txBody>
      </p:sp>
      <p:sp>
        <p:nvSpPr>
          <p:cNvPr id="29" name="ZoneTexte 22">
            <a:extLst>
              <a:ext uri="{FF2B5EF4-FFF2-40B4-BE49-F238E27FC236}">
                <a16:creationId xmlns:a16="http://schemas.microsoft.com/office/drawing/2014/main" id="{D3569F3E-A273-01BD-1A11-A2DE763A4854}"/>
              </a:ext>
            </a:extLst>
          </p:cNvPr>
          <p:cNvSpPr txBox="1"/>
          <p:nvPr/>
        </p:nvSpPr>
        <p:spPr>
          <a:xfrm>
            <a:off x="8060809" y="2105022"/>
            <a:ext cx="418704" cy="369332"/>
          </a:xfrm>
          <a:prstGeom prst="rect">
            <a:avLst/>
          </a:prstGeom>
          <a:noFill/>
        </p:spPr>
        <p:txBody>
          <a:bodyPr wrap="none" rtlCol="0" anchor="ctr">
            <a:spAutoFit/>
          </a:bodyPr>
          <a:lstStyle/>
          <a:p>
            <a:pPr algn="ctr"/>
            <a:r>
              <a:rPr lang="fr-FR" b="1" dirty="0">
                <a:solidFill>
                  <a:schemeClr val="bg1"/>
                </a:solidFill>
              </a:rPr>
              <a:t>03</a:t>
            </a:r>
          </a:p>
        </p:txBody>
      </p:sp>
      <p:sp>
        <p:nvSpPr>
          <p:cNvPr id="30" name="TextBox 36">
            <a:extLst>
              <a:ext uri="{FF2B5EF4-FFF2-40B4-BE49-F238E27FC236}">
                <a16:creationId xmlns:a16="http://schemas.microsoft.com/office/drawing/2014/main" id="{8929F2BE-3C9C-1B3F-CA84-81D5BC8BAA35}"/>
              </a:ext>
            </a:extLst>
          </p:cNvPr>
          <p:cNvSpPr txBox="1"/>
          <p:nvPr/>
        </p:nvSpPr>
        <p:spPr>
          <a:xfrm rot="16200000">
            <a:off x="-225442" y="3253947"/>
            <a:ext cx="2414277" cy="584775"/>
          </a:xfrm>
          <a:prstGeom prst="rect">
            <a:avLst/>
          </a:prstGeom>
          <a:noFill/>
        </p:spPr>
        <p:txBody>
          <a:bodyPr wrap="square" lIns="0" rIns="0" rtlCol="0" anchor="ctr">
            <a:spAutoFit/>
          </a:bodyPr>
          <a:lstStyle/>
          <a:p>
            <a:pPr algn="ctr" rtl="1"/>
            <a:r>
              <a:rPr lang="ar-SA"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الكلفة العامة </a:t>
            </a:r>
            <a:endParaRPr lang="en-US"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a:p>
            <a:pPr algn="ctr" rtl="1"/>
            <a:r>
              <a:rPr lang="en-US"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a:t>
            </a:r>
            <a:r>
              <a:rPr lang="ar-SA"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لحكومية</a:t>
            </a:r>
            <a:r>
              <a:rPr lang="en-US"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a:t>
            </a:r>
            <a:endParaRPr lang="en-US" sz="2400" b="1" noProof="1">
              <a:solidFill>
                <a:schemeClr val="bg1"/>
              </a:solidFill>
              <a:effectLst>
                <a:outerShdw blurRad="38100" dist="38100" dir="2700000" algn="tl">
                  <a:srgbClr val="000000">
                    <a:alpha val="43137"/>
                  </a:srgbClr>
                </a:outerShdw>
              </a:effectLst>
            </a:endParaRPr>
          </a:p>
        </p:txBody>
      </p:sp>
      <p:sp>
        <p:nvSpPr>
          <p:cNvPr id="33" name="TextBox 65">
            <a:extLst>
              <a:ext uri="{FF2B5EF4-FFF2-40B4-BE49-F238E27FC236}">
                <a16:creationId xmlns:a16="http://schemas.microsoft.com/office/drawing/2014/main" id="{4AC28579-E7E4-D35A-5A65-A7E5B41FF786}"/>
              </a:ext>
            </a:extLst>
          </p:cNvPr>
          <p:cNvSpPr txBox="1"/>
          <p:nvPr/>
        </p:nvSpPr>
        <p:spPr>
          <a:xfrm>
            <a:off x="8633957" y="2498260"/>
            <a:ext cx="2387088" cy="1169103"/>
          </a:xfrm>
          <a:prstGeom prst="rect">
            <a:avLst/>
          </a:prstGeom>
          <a:noFill/>
        </p:spPr>
        <p:txBody>
          <a:bodyPr wrap="square" lIns="0" rIns="0" rtlCol="0" anchor="t">
            <a:spAutoFit/>
          </a:bodyPr>
          <a:lstStyle>
            <a:defPPr marR="0" lvl="0" algn="l" rtl="0">
              <a:lnSpc>
                <a:spcPct val="100000"/>
              </a:lnSpc>
              <a:spcBef>
                <a:spcPts val="0"/>
              </a:spcBef>
              <a:spcAft>
                <a:spcPts val="0"/>
              </a:spcAft>
            </a:defPPr>
            <a:lvl1pPr algn="ctr">
              <a:lnSpc>
                <a:spcPct val="150000"/>
              </a:lnSpc>
              <a:defRPr sz="1200">
                <a:solidFill>
                  <a:schemeClr val="tx1">
                    <a:lumMod val="65000"/>
                    <a:lumOff val="35000"/>
                  </a:schemeClr>
                </a:solidFill>
                <a:latin typeface="Alexandria" pitchFamily="2" charset="-78"/>
                <a:cs typeface="Alexandria" pitchFamily="2" charset="-78"/>
              </a:defRPr>
            </a:lvl1pPr>
          </a:lstStyle>
          <a:p>
            <a:r>
              <a:rPr lang="ar-SA" noProof="1"/>
              <a:t>( الدخل الذي يخسره الطالب لأنه يدرس بدل أن يعمل) وتمثل الدخل الذي كان يمكن للفرد الحصول عليه لو لم يلتحق بالتعليم العالي.</a:t>
            </a:r>
            <a:endParaRPr lang="en-US" noProof="1"/>
          </a:p>
        </p:txBody>
      </p:sp>
      <p:sp>
        <p:nvSpPr>
          <p:cNvPr id="34" name="TextBox 65">
            <a:extLst>
              <a:ext uri="{FF2B5EF4-FFF2-40B4-BE49-F238E27FC236}">
                <a16:creationId xmlns:a16="http://schemas.microsoft.com/office/drawing/2014/main" id="{D9C9B4F9-ED34-8D0E-B315-E0D4F90404FC}"/>
              </a:ext>
            </a:extLst>
          </p:cNvPr>
          <p:cNvSpPr txBox="1"/>
          <p:nvPr/>
        </p:nvSpPr>
        <p:spPr>
          <a:xfrm>
            <a:off x="8700798" y="4028452"/>
            <a:ext cx="2330478" cy="892104"/>
          </a:xfrm>
          <a:prstGeom prst="rect">
            <a:avLst/>
          </a:prstGeom>
          <a:noFill/>
        </p:spPr>
        <p:txBody>
          <a:bodyPr wrap="square" rtlCol="0">
            <a:spAutoFit/>
          </a:bodyPr>
          <a:lstStyle>
            <a:defPPr marR="0" lvl="0" algn="l" rtl="0">
              <a:lnSpc>
                <a:spcPct val="100000"/>
              </a:lnSpc>
              <a:spcBef>
                <a:spcPts val="0"/>
              </a:spcBef>
              <a:spcAft>
                <a:spcPts val="0"/>
              </a:spcAft>
            </a:defPPr>
            <a:lvl1pPr algn="ctr" rtl="1">
              <a:lnSpc>
                <a:spcPct val="150000"/>
              </a:lnSpc>
              <a:defRPr sz="1200">
                <a:solidFill>
                  <a:schemeClr val="accent5">
                    <a:lumMod val="75000"/>
                  </a:schemeClr>
                </a:solidFill>
                <a:latin typeface="Alexandria" pitchFamily="2" charset="-78"/>
                <a:cs typeface="Alexandria" pitchFamily="2" charset="-78"/>
              </a:defRPr>
            </a:lvl1pPr>
          </a:lstStyle>
          <a:p>
            <a:r>
              <a:rPr lang="ar-SA" noProof="1"/>
              <a:t>لا تُدفع كفاتورة، لكنها تؤثر على قرار الطالب وتحتاج أدوات تمويل تقلل العبء :</a:t>
            </a:r>
            <a:endParaRPr lang="en-US" noProof="1"/>
          </a:p>
        </p:txBody>
      </p:sp>
      <p:sp>
        <p:nvSpPr>
          <p:cNvPr id="36" name="TextBox 65">
            <a:extLst>
              <a:ext uri="{FF2B5EF4-FFF2-40B4-BE49-F238E27FC236}">
                <a16:creationId xmlns:a16="http://schemas.microsoft.com/office/drawing/2014/main" id="{7C707CFD-7F8B-C84B-91F2-ABB54B2AA5BE}"/>
              </a:ext>
            </a:extLst>
          </p:cNvPr>
          <p:cNvSpPr txBox="1"/>
          <p:nvPr/>
        </p:nvSpPr>
        <p:spPr>
          <a:xfrm>
            <a:off x="5057106" y="2620052"/>
            <a:ext cx="2319399" cy="891526"/>
          </a:xfrm>
          <a:prstGeom prst="rect">
            <a:avLst/>
          </a:prstGeom>
          <a:noFill/>
        </p:spPr>
        <p:txBody>
          <a:bodyPr wrap="square" lIns="0" rIns="0" rtlCol="0" anchor="t">
            <a:spAutoFit/>
          </a:bodyPr>
          <a:lstStyle/>
          <a:p>
            <a:pPr algn="ctr">
              <a:lnSpc>
                <a:spcPct val="150000"/>
              </a:lnSpc>
            </a:pPr>
            <a:r>
              <a:rPr lang="ar-SA" sz="1200" noProof="1">
                <a:solidFill>
                  <a:schemeClr val="tx1">
                    <a:lumMod val="65000"/>
                    <a:lumOff val="35000"/>
                  </a:schemeClr>
                </a:solidFill>
                <a:latin typeface="Alexandria" pitchFamily="2" charset="-78"/>
                <a:cs typeface="Alexandria" pitchFamily="2" charset="-78"/>
              </a:rPr>
              <a:t>وهي التي يتحملها الفرد أو الأسرة أو القطاع الخاص، مثل الرسوم الدراسية وتكاليف المعيشة</a:t>
            </a:r>
            <a:r>
              <a:rPr lang="ar-SA" sz="1200" noProof="1">
                <a:solidFill>
                  <a:schemeClr val="tx1">
                    <a:lumMod val="65000"/>
                    <a:lumOff val="35000"/>
                  </a:schemeClr>
                </a:solidFill>
              </a:rPr>
              <a:t>.</a:t>
            </a:r>
          </a:p>
        </p:txBody>
      </p:sp>
      <p:sp>
        <p:nvSpPr>
          <p:cNvPr id="37" name="TextBox 65">
            <a:extLst>
              <a:ext uri="{FF2B5EF4-FFF2-40B4-BE49-F238E27FC236}">
                <a16:creationId xmlns:a16="http://schemas.microsoft.com/office/drawing/2014/main" id="{84ADFD52-FC8F-A124-37C5-57A83F780E8E}"/>
              </a:ext>
            </a:extLst>
          </p:cNvPr>
          <p:cNvSpPr txBox="1"/>
          <p:nvPr/>
        </p:nvSpPr>
        <p:spPr>
          <a:xfrm>
            <a:off x="4266934" y="5430080"/>
            <a:ext cx="3075887" cy="892104"/>
          </a:xfrm>
          <a:prstGeom prst="rect">
            <a:avLst/>
          </a:prstGeom>
          <a:noFill/>
        </p:spPr>
        <p:txBody>
          <a:bodyPr wrap="square" lIns="0" rIns="0" rtlCol="0" anchor="t">
            <a:spAutoFit/>
          </a:bodyPr>
          <a:lstStyle/>
          <a:p>
            <a:pPr algn="ctr" rtl="1">
              <a:lnSpc>
                <a:spcPct val="150000"/>
              </a:lnSpc>
            </a:pPr>
            <a:r>
              <a:rPr lang="ar-SA" sz="1200" b="1" noProof="1">
                <a:solidFill>
                  <a:srgbClr val="C00000"/>
                </a:solidFill>
                <a:latin typeface="Alexandria" pitchFamily="2" charset="-78"/>
                <a:cs typeface="Alexandria" pitchFamily="2" charset="-78"/>
              </a:rPr>
              <a:t>على سبيل المثال: </a:t>
            </a:r>
            <a:r>
              <a:rPr lang="ar-SA" sz="1200" noProof="1">
                <a:solidFill>
                  <a:schemeClr val="tx1"/>
                </a:solidFill>
                <a:latin typeface="Alexandria" pitchFamily="2" charset="-78"/>
                <a:cs typeface="Alexandria" pitchFamily="2" charset="-78"/>
              </a:rPr>
              <a:t>اختيار سياسة الرسوم والمنح يحدد من يتحمل هذه الكلفة وكيف تُخفف.</a:t>
            </a:r>
          </a:p>
        </p:txBody>
      </p:sp>
      <p:sp>
        <p:nvSpPr>
          <p:cNvPr id="39" name="TextBox 65">
            <a:extLst>
              <a:ext uri="{FF2B5EF4-FFF2-40B4-BE49-F238E27FC236}">
                <a16:creationId xmlns:a16="http://schemas.microsoft.com/office/drawing/2014/main" id="{A19C9E29-B275-108E-9AA6-7A4892C5B211}"/>
              </a:ext>
            </a:extLst>
          </p:cNvPr>
          <p:cNvSpPr txBox="1"/>
          <p:nvPr/>
        </p:nvSpPr>
        <p:spPr>
          <a:xfrm>
            <a:off x="1456598" y="2577912"/>
            <a:ext cx="2254916" cy="892104"/>
          </a:xfrm>
          <a:prstGeom prst="rect">
            <a:avLst/>
          </a:prstGeom>
          <a:noFill/>
        </p:spPr>
        <p:txBody>
          <a:bodyPr wrap="square" lIns="0" rIns="0" rtlCol="0" anchor="t">
            <a:spAutoFit/>
          </a:bodyPr>
          <a:lstStyle/>
          <a:p>
            <a:pPr algn="ctr" rtl="1">
              <a:lnSpc>
                <a:spcPct val="150000"/>
              </a:lnSpc>
            </a:pPr>
            <a:r>
              <a:rPr lang="ar-SA" sz="1200" noProof="1">
                <a:solidFill>
                  <a:schemeClr val="tx1">
                    <a:lumMod val="65000"/>
                    <a:lumOff val="35000"/>
                  </a:schemeClr>
                </a:solidFill>
                <a:latin typeface="Alexandria" pitchFamily="2" charset="-78"/>
                <a:cs typeface="Alexandria" pitchFamily="2" charset="-78"/>
              </a:rPr>
              <a:t>وهي النفقات التي تتحملها الدولة، وتشمل الرواتب، المباني، التجهيزات، والمصاريف التشغيلية.</a:t>
            </a:r>
          </a:p>
        </p:txBody>
      </p:sp>
      <p:sp>
        <p:nvSpPr>
          <p:cNvPr id="40" name="TextBox 65">
            <a:extLst>
              <a:ext uri="{FF2B5EF4-FFF2-40B4-BE49-F238E27FC236}">
                <a16:creationId xmlns:a16="http://schemas.microsoft.com/office/drawing/2014/main" id="{26B5EBA8-76D4-3F4C-389F-CB575560B6F7}"/>
              </a:ext>
            </a:extLst>
          </p:cNvPr>
          <p:cNvSpPr txBox="1"/>
          <p:nvPr/>
        </p:nvSpPr>
        <p:spPr>
          <a:xfrm>
            <a:off x="713858" y="5474675"/>
            <a:ext cx="2929483" cy="892104"/>
          </a:xfrm>
          <a:prstGeom prst="rect">
            <a:avLst/>
          </a:prstGeom>
          <a:noFill/>
        </p:spPr>
        <p:txBody>
          <a:bodyPr wrap="square" lIns="0" rIns="0" rtlCol="0" anchor="t">
            <a:spAutoFit/>
          </a:bodyPr>
          <a:lstStyle/>
          <a:p>
            <a:pPr algn="ctr" rtl="1">
              <a:lnSpc>
                <a:spcPct val="150000"/>
              </a:lnSpc>
            </a:pPr>
            <a:r>
              <a:rPr lang="ar-SA" sz="1200" b="1" noProof="1">
                <a:solidFill>
                  <a:srgbClr val="C00000"/>
                </a:solidFill>
                <a:latin typeface="Alexandria" pitchFamily="2" charset="-78"/>
                <a:cs typeface="Alexandria" pitchFamily="2" charset="-78"/>
              </a:rPr>
              <a:t>على سبيل المثال: </a:t>
            </a:r>
            <a:r>
              <a:rPr lang="ar-SA" sz="1200" noProof="1">
                <a:solidFill>
                  <a:schemeClr val="tx1">
                    <a:lumMod val="65000"/>
                    <a:lumOff val="35000"/>
                  </a:schemeClr>
                </a:solidFill>
                <a:latin typeface="Alexandria" pitchFamily="2" charset="-78"/>
                <a:cs typeface="Alexandria" pitchFamily="2" charset="-78"/>
              </a:rPr>
              <a:t>إذا زادت الكلفة العامة، نحتاج تمويلًا حكوميًا أكبر أو كفاءة أعلى في الإنفاق.</a:t>
            </a:r>
          </a:p>
        </p:txBody>
      </p:sp>
      <p:sp>
        <p:nvSpPr>
          <p:cNvPr id="42" name="Rectangle 41">
            <a:extLst>
              <a:ext uri="{FF2B5EF4-FFF2-40B4-BE49-F238E27FC236}">
                <a16:creationId xmlns:a16="http://schemas.microsoft.com/office/drawing/2014/main" id="{1AB25EE0-81BB-3D81-F4D3-155B772494D3}"/>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AC820BB1-594B-DE36-1789-80BA5C6CBB4A}"/>
              </a:ext>
            </a:extLst>
          </p:cNvPr>
          <p:cNvSpPr txBox="1"/>
          <p:nvPr/>
        </p:nvSpPr>
        <p:spPr>
          <a:xfrm>
            <a:off x="1019436" y="1260167"/>
            <a:ext cx="10153128" cy="459869"/>
          </a:xfrm>
          <a:prstGeom prst="rect">
            <a:avLst/>
          </a:prstGeom>
          <a:noFill/>
        </p:spPr>
        <p:txBody>
          <a:bodyPr wrap="square">
            <a:spAutoFit/>
          </a:bodyPr>
          <a:lstStyle/>
          <a:p>
            <a:pPr algn="ctr" rtl="1">
              <a:lnSpc>
                <a:spcPct val="200000"/>
              </a:lnSpc>
              <a:buClrTx/>
              <a:defRPr/>
            </a:pPr>
            <a:r>
              <a:rPr lang="ar-SA" sz="1400" b="1" kern="1200" dirty="0">
                <a:solidFill>
                  <a:schemeClr val="tx1"/>
                </a:solidFill>
                <a:latin typeface="Alexandria" pitchFamily="2" charset="-78"/>
                <a:ea typeface="+mn-ea"/>
                <a:cs typeface="Alexandria" pitchFamily="2" charset="-78"/>
              </a:rPr>
              <a:t>كلفة التعليم هي </a:t>
            </a:r>
            <a:r>
              <a:rPr lang="ar-SA" sz="1400" b="1" kern="1200" dirty="0">
                <a:solidFill>
                  <a:srgbClr val="C00000"/>
                </a:solidFill>
                <a:latin typeface="Alexandria" pitchFamily="2" charset="-78"/>
                <a:ea typeface="+mn-ea"/>
                <a:cs typeface="Alexandria" pitchFamily="2" charset="-78"/>
              </a:rPr>
              <a:t>“ما يجب دفعه”،  </a:t>
            </a:r>
            <a:r>
              <a:rPr lang="ar-SA" sz="1400" b="1" kern="1200" dirty="0">
                <a:solidFill>
                  <a:schemeClr val="tx1"/>
                </a:solidFill>
                <a:latin typeface="Alexandria" pitchFamily="2" charset="-78"/>
                <a:ea typeface="+mn-ea"/>
                <a:cs typeface="Alexandria" pitchFamily="2" charset="-78"/>
              </a:rPr>
              <a:t>والتمويل هو </a:t>
            </a:r>
            <a:r>
              <a:rPr lang="ar-SA" sz="1400" b="1" kern="1200" dirty="0">
                <a:solidFill>
                  <a:srgbClr val="C00000"/>
                </a:solidFill>
                <a:latin typeface="Alexandria" pitchFamily="2" charset="-78"/>
                <a:ea typeface="+mn-ea"/>
                <a:cs typeface="Alexandria" pitchFamily="2" charset="-78"/>
              </a:rPr>
              <a:t>“من أين نأتي بالمال وكيف نديره” لتغطية هذه الكلف.</a:t>
            </a:r>
          </a:p>
        </p:txBody>
      </p:sp>
      <p:sp>
        <p:nvSpPr>
          <p:cNvPr id="44" name="TextBox 36">
            <a:extLst>
              <a:ext uri="{FF2B5EF4-FFF2-40B4-BE49-F238E27FC236}">
                <a16:creationId xmlns:a16="http://schemas.microsoft.com/office/drawing/2014/main" id="{474481CA-EA77-D950-A850-3155908C910B}"/>
              </a:ext>
            </a:extLst>
          </p:cNvPr>
          <p:cNvSpPr txBox="1"/>
          <p:nvPr/>
        </p:nvSpPr>
        <p:spPr>
          <a:xfrm rot="16200000">
            <a:off x="3452423" y="3358120"/>
            <a:ext cx="2414277" cy="338554"/>
          </a:xfrm>
          <a:prstGeom prst="rect">
            <a:avLst/>
          </a:prstGeom>
          <a:noFill/>
        </p:spPr>
        <p:txBody>
          <a:bodyPr wrap="square" lIns="0" rIns="0" rtlCol="0" anchor="ctr">
            <a:spAutoFit/>
          </a:bodyPr>
          <a:lstStyle/>
          <a:p>
            <a:pPr algn="ctr" rtl="1"/>
            <a:r>
              <a:rPr lang="ar-SA"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الكلفة الخاصة </a:t>
            </a:r>
            <a:endParaRPr lang="en-US"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45" name="TextBox 36">
            <a:extLst>
              <a:ext uri="{FF2B5EF4-FFF2-40B4-BE49-F238E27FC236}">
                <a16:creationId xmlns:a16="http://schemas.microsoft.com/office/drawing/2014/main" id="{EEC95CDD-7B8D-64DD-8C01-7F6F10348A65}"/>
              </a:ext>
            </a:extLst>
          </p:cNvPr>
          <p:cNvSpPr txBox="1"/>
          <p:nvPr/>
        </p:nvSpPr>
        <p:spPr>
          <a:xfrm rot="16200000">
            <a:off x="7105418" y="3553374"/>
            <a:ext cx="2414277" cy="338554"/>
          </a:xfrm>
          <a:prstGeom prst="rect">
            <a:avLst/>
          </a:prstGeom>
          <a:noFill/>
        </p:spPr>
        <p:txBody>
          <a:bodyPr wrap="square" lIns="0" rIns="0" rtlCol="0" anchor="ctr">
            <a:spAutoFit/>
          </a:bodyPr>
          <a:lstStyle/>
          <a:p>
            <a:pPr algn="ctr" rtl="1"/>
            <a:r>
              <a:rPr lang="ar-SA"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rPr>
              <a:t>كلفة الفرصة البديلة</a:t>
            </a:r>
            <a:endParaRPr lang="en-US" sz="1600" b="1" noProof="1">
              <a:solidFill>
                <a:schemeClr val="bg1"/>
              </a:solidFill>
              <a:effectLst>
                <a:outerShdw blurRad="38100" dist="38100" dir="2700000" algn="tl">
                  <a:srgbClr val="000000">
                    <a:alpha val="43137"/>
                  </a:srgbClr>
                </a:outerShdw>
              </a:effectLst>
              <a:latin typeface="Alexandria" pitchFamily="2" charset="-78"/>
              <a:cs typeface="Alexandria" pitchFamily="2" charset="-78"/>
            </a:endParaRPr>
          </a:p>
        </p:txBody>
      </p:sp>
      <p:sp>
        <p:nvSpPr>
          <p:cNvPr id="4" name="TextBox 3">
            <a:extLst>
              <a:ext uri="{FF2B5EF4-FFF2-40B4-BE49-F238E27FC236}">
                <a16:creationId xmlns:a16="http://schemas.microsoft.com/office/drawing/2014/main" id="{5599403C-EA5C-5F6E-1557-FB6D333B6228}"/>
              </a:ext>
            </a:extLst>
          </p:cNvPr>
          <p:cNvSpPr txBox="1"/>
          <p:nvPr/>
        </p:nvSpPr>
        <p:spPr>
          <a:xfrm>
            <a:off x="1428956" y="3896328"/>
            <a:ext cx="2287591" cy="891526"/>
          </a:xfrm>
          <a:prstGeom prst="rect">
            <a:avLst/>
          </a:prstGeom>
          <a:noFill/>
        </p:spPr>
        <p:txBody>
          <a:bodyPr wrap="square" rtlCol="0">
            <a:spAutoFit/>
          </a:bodyPr>
          <a:lstStyle/>
          <a:p>
            <a:pPr algn="ctr" rtl="1">
              <a:lnSpc>
                <a:spcPct val="150000"/>
              </a:lnSpc>
            </a:pPr>
            <a:r>
              <a:rPr lang="ar-SA" sz="1200" dirty="0">
                <a:solidFill>
                  <a:schemeClr val="accent5">
                    <a:lumMod val="75000"/>
                  </a:schemeClr>
                </a:solidFill>
                <a:latin typeface="Alexandria" pitchFamily="2" charset="-78"/>
                <a:cs typeface="Alexandria" pitchFamily="2" charset="-78"/>
              </a:rPr>
              <a:t>تموَّل غالبًا من الموازنة العامة للدولة (ضرائب/إيرادات/دعم حكومي</a:t>
            </a:r>
            <a:r>
              <a:rPr lang="ar-SA" sz="1200" dirty="0">
                <a:solidFill>
                  <a:schemeClr val="accent5">
                    <a:lumMod val="75000"/>
                  </a:schemeClr>
                </a:solidFill>
              </a:rPr>
              <a:t>).</a:t>
            </a:r>
          </a:p>
        </p:txBody>
      </p:sp>
      <p:sp>
        <p:nvSpPr>
          <p:cNvPr id="46" name="TextBox 45">
            <a:extLst>
              <a:ext uri="{FF2B5EF4-FFF2-40B4-BE49-F238E27FC236}">
                <a16:creationId xmlns:a16="http://schemas.microsoft.com/office/drawing/2014/main" id="{1E511CFB-CBF6-8D15-A37B-0CBAB3EB9671}"/>
              </a:ext>
            </a:extLst>
          </p:cNvPr>
          <p:cNvSpPr txBox="1"/>
          <p:nvPr/>
        </p:nvSpPr>
        <p:spPr>
          <a:xfrm>
            <a:off x="5073011" y="3893802"/>
            <a:ext cx="2287591" cy="891526"/>
          </a:xfrm>
          <a:prstGeom prst="rect">
            <a:avLst/>
          </a:prstGeom>
          <a:noFill/>
        </p:spPr>
        <p:txBody>
          <a:bodyPr wrap="square" rtlCol="0">
            <a:spAutoFit/>
          </a:bodyPr>
          <a:lstStyle/>
          <a:p>
            <a:pPr algn="ctr" rtl="1">
              <a:lnSpc>
                <a:spcPct val="150000"/>
              </a:lnSpc>
            </a:pPr>
            <a:r>
              <a:rPr lang="ar-SA" sz="1200" dirty="0">
                <a:solidFill>
                  <a:schemeClr val="accent5">
                    <a:lumMod val="75000"/>
                  </a:schemeClr>
                </a:solidFill>
                <a:latin typeface="Alexandria" pitchFamily="2" charset="-78"/>
                <a:cs typeface="Alexandria" pitchFamily="2" charset="-78"/>
              </a:rPr>
              <a:t>تموَّل عبر الرسوم الدراسية، القروض التعليمية، المنح، مساهمات القطاع الخاص.</a:t>
            </a:r>
          </a:p>
        </p:txBody>
      </p:sp>
      <p:sp>
        <p:nvSpPr>
          <p:cNvPr id="47" name="TextBox 65">
            <a:extLst>
              <a:ext uri="{FF2B5EF4-FFF2-40B4-BE49-F238E27FC236}">
                <a16:creationId xmlns:a16="http://schemas.microsoft.com/office/drawing/2014/main" id="{D9072384-D5C7-CCD7-79D8-6749C3F5A211}"/>
              </a:ext>
            </a:extLst>
          </p:cNvPr>
          <p:cNvSpPr txBox="1"/>
          <p:nvPr/>
        </p:nvSpPr>
        <p:spPr>
          <a:xfrm>
            <a:off x="7940559" y="5365553"/>
            <a:ext cx="3075887" cy="615105"/>
          </a:xfrm>
          <a:prstGeom prst="rect">
            <a:avLst/>
          </a:prstGeom>
          <a:noFill/>
        </p:spPr>
        <p:txBody>
          <a:bodyPr wrap="square" lIns="0" rIns="0" rtlCol="0" anchor="t">
            <a:spAutoFit/>
          </a:bodyPr>
          <a:lstStyle/>
          <a:p>
            <a:pPr algn="ctr" rtl="1">
              <a:lnSpc>
                <a:spcPct val="150000"/>
              </a:lnSpc>
            </a:pPr>
            <a:r>
              <a:rPr lang="ar-SA" sz="1200" b="1" noProof="1">
                <a:solidFill>
                  <a:srgbClr val="C00000"/>
                </a:solidFill>
                <a:latin typeface="Alexandria" pitchFamily="2" charset="-78"/>
                <a:cs typeface="Alexandria" pitchFamily="2" charset="-78"/>
              </a:rPr>
              <a:t>على سبيل المثال: </a:t>
            </a:r>
            <a:r>
              <a:rPr lang="ar-SA" sz="1200" noProof="1">
                <a:solidFill>
                  <a:schemeClr val="tx1"/>
                </a:solidFill>
                <a:latin typeface="Alexandria" pitchFamily="2" charset="-78"/>
                <a:cs typeface="Alexandria" pitchFamily="2" charset="-78"/>
              </a:rPr>
              <a:t>منح معيشة، تدريب مدفوع، نظام عمل-دراسة، قروض ميسرة.</a:t>
            </a:r>
          </a:p>
        </p:txBody>
      </p:sp>
    </p:spTree>
    <p:extLst>
      <p:ext uri="{BB962C8B-B14F-4D97-AF65-F5344CB8AC3E}">
        <p14:creationId xmlns:p14="http://schemas.microsoft.com/office/powerpoint/2010/main" val="38053851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أهمية التمويل في التعليم العالي</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D9FC8E-2471-0DD9-B50D-3CAF154BC26F}"/>
              </a:ext>
            </a:extLst>
          </p:cNvPr>
          <p:cNvSpPr txBox="1"/>
          <p:nvPr/>
        </p:nvSpPr>
        <p:spPr>
          <a:xfrm>
            <a:off x="1127448" y="2206264"/>
            <a:ext cx="10252419" cy="3906967"/>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التعليم استثمار في رأس المال البشري:</a:t>
            </a:r>
          </a:p>
          <a:p>
            <a:pPr algn="just" rtl="1">
              <a:lnSpc>
                <a:spcPct val="200000"/>
              </a:lnSpc>
            </a:pPr>
            <a:r>
              <a:rPr lang="ar-SA" dirty="0">
                <a:latin typeface="Alexandria" pitchFamily="2" charset="-78"/>
                <a:cs typeface="Alexandria" pitchFamily="2" charset="-78"/>
              </a:rPr>
              <a:t>يُعد الإنفاق على التعليم من أفضل أنواع الاستثمار؛ لأنه يطوّر قدرات الإنسان ومعارفه، ويرفع كفاءته الإنتاجية، مما ينعكس مباشرة على التنمية الاقتصادية والاجتماعية.</a:t>
            </a:r>
          </a:p>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دعم التنمية الشاملة للمجتمع:</a:t>
            </a:r>
          </a:p>
          <a:p>
            <a:pPr algn="just" rtl="1">
              <a:lnSpc>
                <a:spcPct val="200000"/>
              </a:lnSpc>
            </a:pPr>
            <a:r>
              <a:rPr lang="ar-SA" dirty="0">
                <a:latin typeface="Alexandria" pitchFamily="2" charset="-78"/>
                <a:cs typeface="Alexandria" pitchFamily="2" charset="-78"/>
              </a:rPr>
              <a:t>يسهم تمويل التعليم العالي في تحقيق التنمية الثقافية والعلمية والاجتماعية، من خلال إعداد كوادر مؤهلة قادرة على قيادة التطوير في مختلف القطاعات.</a:t>
            </a:r>
          </a:p>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تحقيق العدالة وتكافؤ الفرص التعليمية:</a:t>
            </a:r>
          </a:p>
          <a:p>
            <a:pPr algn="just" rtl="1">
              <a:lnSpc>
                <a:spcPct val="200000"/>
              </a:lnSpc>
            </a:pPr>
            <a:r>
              <a:rPr lang="ar-SA" dirty="0">
                <a:latin typeface="Alexandria" pitchFamily="2" charset="-78"/>
                <a:cs typeface="Alexandria" pitchFamily="2" charset="-78"/>
              </a:rPr>
              <a:t>يساعد التمويل الجيد على إتاحة فرص التعليم لجميع فئات المجتمع، وتقليل الفجوة بين الطبقات الاجتماعية، عبر المنح والدعم المالي والبرامج المساندة.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8480046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11623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أهمية التمويل في التعليم العالي</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D9FC8E-2471-0DD9-B50D-3CAF154BC26F}"/>
              </a:ext>
            </a:extLst>
          </p:cNvPr>
          <p:cNvSpPr txBox="1"/>
          <p:nvPr/>
        </p:nvSpPr>
        <p:spPr>
          <a:xfrm>
            <a:off x="947427" y="1917654"/>
            <a:ext cx="10612459" cy="5199629"/>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تحسين جودة التعليم ومخرجاته:</a:t>
            </a:r>
          </a:p>
          <a:p>
            <a:pPr algn="just" rtl="1">
              <a:lnSpc>
                <a:spcPct val="200000"/>
              </a:lnSpc>
            </a:pPr>
            <a:r>
              <a:rPr lang="ar-SA" dirty="0">
                <a:latin typeface="Alexandria" pitchFamily="2" charset="-78"/>
                <a:cs typeface="Alexandria" pitchFamily="2" charset="-78"/>
              </a:rPr>
              <a:t>يمكّن التمويل المؤسسات التعليمية من تطوير المناهج، وتأهيل أعضاء هيئة التدريس، وتحديث المختبرات والتقنيات، مما يؤدي إلى تخريج كفاءات تلبي احتياجات سوق العمل.</a:t>
            </a:r>
          </a:p>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تعزيز الابتكار والبحث العلمي:</a:t>
            </a:r>
          </a:p>
          <a:p>
            <a:pPr algn="just" rtl="1">
              <a:lnSpc>
                <a:spcPct val="200000"/>
              </a:lnSpc>
            </a:pPr>
            <a:r>
              <a:rPr lang="ar-SA" dirty="0">
                <a:latin typeface="Alexandria" pitchFamily="2" charset="-78"/>
                <a:cs typeface="Alexandria" pitchFamily="2" charset="-78"/>
              </a:rPr>
              <a:t>يوفر التمويل البيئة المناسبة للبحث العلمي والإبداع، ويساعد في إنتاج معرفة جديدة وحلول مبتكرة للمشكلات المجتمعية.</a:t>
            </a:r>
          </a:p>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دعم النمو الاقتصادي طويل المدى:</a:t>
            </a:r>
          </a:p>
          <a:p>
            <a:pPr algn="just" rtl="1">
              <a:lnSpc>
                <a:spcPct val="200000"/>
              </a:lnSpc>
            </a:pPr>
            <a:r>
              <a:rPr lang="ar-SA" dirty="0">
                <a:latin typeface="Alexandria" pitchFamily="2" charset="-78"/>
                <a:cs typeface="Alexandria" pitchFamily="2" charset="-78"/>
              </a:rPr>
              <a:t>يسهم التعليم العالي الممول بكفاءة في إعداد قوى عاملة ماهرة، وزيادة الإنتاجية، وتحفيز الاستثمار، مما يدعم الاقتصاد الوطني على المدى البعيد.</a:t>
            </a:r>
          </a:p>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بناء مجتمع واعٍ ومتماسك:</a:t>
            </a:r>
          </a:p>
          <a:p>
            <a:pPr algn="just" rtl="1">
              <a:lnSpc>
                <a:spcPct val="200000"/>
              </a:lnSpc>
            </a:pPr>
            <a:r>
              <a:rPr lang="ar-SA" dirty="0">
                <a:latin typeface="Alexandria" pitchFamily="2" charset="-78"/>
                <a:cs typeface="Alexandria" pitchFamily="2" charset="-78"/>
              </a:rPr>
              <a:t>يساعد التعليم على ترسيخ القيم الإيجابية، وتنمية الوعي الاجتماعي، وتعزيز المشاركة المجتمعية، وبناء أجيال قادرة على التكيف مع التغيرات.</a:t>
            </a:r>
          </a:p>
          <a:p>
            <a:pPr algn="just" rtl="1">
              <a:lnSpc>
                <a:spcPct val="200000"/>
              </a:lnSpc>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8076470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04572" y="413641"/>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3071" y="-58117"/>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81013" y="3576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مصادر التمويل</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708741D2-8CD4-EE39-9243-65F11E65FA27}"/>
              </a:ext>
            </a:extLst>
          </p:cNvPr>
          <p:cNvSpPr txBox="1"/>
          <p:nvPr/>
        </p:nvSpPr>
        <p:spPr>
          <a:xfrm>
            <a:off x="359087" y="1177092"/>
            <a:ext cx="11377263" cy="789319"/>
          </a:xfrm>
          <a:prstGeom prst="rect">
            <a:avLst/>
          </a:prstGeom>
          <a:noFill/>
        </p:spPr>
        <p:txBody>
          <a:bodyPr wrap="square" rtlCol="0">
            <a:spAutoFit/>
          </a:bodyPr>
          <a:lstStyle/>
          <a:p>
            <a:pPr algn="ctr" rtl="1">
              <a:lnSpc>
                <a:spcPct val="150000"/>
              </a:lnSpc>
            </a:pPr>
            <a:r>
              <a:rPr lang="ar-SA" sz="1600" b="1" dirty="0">
                <a:solidFill>
                  <a:schemeClr val="accent2">
                    <a:lumMod val="75000"/>
                  </a:schemeClr>
                </a:solidFill>
                <a:latin typeface="Alexandria" pitchFamily="2" charset="-78"/>
                <a:cs typeface="Alexandria" pitchFamily="2" charset="-78"/>
              </a:rPr>
              <a:t>يمكن تصنيف مصادر تمويل التعليم العالي إلى عدة محاور رئيسية، تتكامل فيما بينها لضمان استمرارية المؤسسات التعليمية وجودة مخرجاتها:</a:t>
            </a:r>
            <a:endParaRPr lang="en-US" sz="1600" b="1" dirty="0">
              <a:solidFill>
                <a:schemeClr val="accent2">
                  <a:lumMod val="75000"/>
                </a:schemeClr>
              </a:solidFill>
              <a:latin typeface="Alexandria" pitchFamily="2" charset="-78"/>
              <a:cs typeface="Alexandria" pitchFamily="2" charset="-78"/>
            </a:endParaRPr>
          </a:p>
        </p:txBody>
      </p:sp>
      <p:sp>
        <p:nvSpPr>
          <p:cNvPr id="10" name="Freeform: Shape 9">
            <a:extLst>
              <a:ext uri="{FF2B5EF4-FFF2-40B4-BE49-F238E27FC236}">
                <a16:creationId xmlns:a16="http://schemas.microsoft.com/office/drawing/2014/main" id="{7B766DEC-4ECF-EDBE-E520-117E07B6FEB7}"/>
              </a:ext>
            </a:extLst>
          </p:cNvPr>
          <p:cNvSpPr/>
          <p:nvPr/>
        </p:nvSpPr>
        <p:spPr>
          <a:xfrm>
            <a:off x="2225112" y="3204890"/>
            <a:ext cx="7741778" cy="2297430"/>
          </a:xfrm>
          <a:custGeom>
            <a:avLst/>
            <a:gdLst>
              <a:gd name="connsiteX0" fmla="*/ 1572139 w 7189007"/>
              <a:gd name="connsiteY0" fmla="*/ 0 h 2133391"/>
              <a:gd name="connsiteX1" fmla="*/ 1572258 w 7189007"/>
              <a:gd name="connsiteY1" fmla="*/ 12 h 2133391"/>
              <a:gd name="connsiteX2" fmla="*/ 1572376 w 7189007"/>
              <a:gd name="connsiteY2" fmla="*/ 0 h 2133391"/>
              <a:gd name="connsiteX3" fmla="*/ 1969241 w 7189007"/>
              <a:gd name="connsiteY3" fmla="*/ 164386 h 2133391"/>
              <a:gd name="connsiteX4" fmla="*/ 1973753 w 7189007"/>
              <a:gd name="connsiteY4" fmla="*/ 170199 h 2133391"/>
              <a:gd name="connsiteX5" fmla="*/ 2040924 w 7189007"/>
              <a:gd name="connsiteY5" fmla="*/ 252431 h 2133391"/>
              <a:gd name="connsiteX6" fmla="*/ 2047952 w 7189007"/>
              <a:gd name="connsiteY6" fmla="*/ 265786 h 2133391"/>
              <a:gd name="connsiteX7" fmla="*/ 2055930 w 7189007"/>
              <a:gd name="connsiteY7" fmla="*/ 276064 h 2133391"/>
              <a:gd name="connsiteX8" fmla="*/ 2068230 w 7189007"/>
              <a:gd name="connsiteY8" fmla="*/ 304320 h 2133391"/>
              <a:gd name="connsiteX9" fmla="*/ 2092295 w 7189007"/>
              <a:gd name="connsiteY9" fmla="*/ 350052 h 2133391"/>
              <a:gd name="connsiteX10" fmla="*/ 2101167 w 7189007"/>
              <a:gd name="connsiteY10" fmla="*/ 379988 h 2133391"/>
              <a:gd name="connsiteX11" fmla="*/ 2110512 w 7189007"/>
              <a:gd name="connsiteY11" fmla="*/ 401456 h 2133391"/>
              <a:gd name="connsiteX12" fmla="*/ 2114477 w 7189007"/>
              <a:gd name="connsiteY12" fmla="*/ 424901 h 2133391"/>
              <a:gd name="connsiteX13" fmla="*/ 2123117 w 7189007"/>
              <a:gd name="connsiteY13" fmla="*/ 454056 h 2133391"/>
              <a:gd name="connsiteX14" fmla="*/ 2127967 w 7189007"/>
              <a:gd name="connsiteY14" fmla="*/ 504655 h 2133391"/>
              <a:gd name="connsiteX15" fmla="*/ 2132986 w 7189007"/>
              <a:gd name="connsiteY15" fmla="*/ 534328 h 2133391"/>
              <a:gd name="connsiteX16" fmla="*/ 2132054 w 7189007"/>
              <a:gd name="connsiteY16" fmla="*/ 547301 h 2133391"/>
              <a:gd name="connsiteX17" fmla="*/ 2133392 w 7189007"/>
              <a:gd name="connsiteY17" fmla="*/ 561252 h 2133391"/>
              <a:gd name="connsiteX18" fmla="*/ 2124061 w 7189007"/>
              <a:gd name="connsiteY18" fmla="*/ 658598 h 2133391"/>
              <a:gd name="connsiteX19" fmla="*/ 2123354 w 7189007"/>
              <a:gd name="connsiteY19" fmla="*/ 668447 h 2133391"/>
              <a:gd name="connsiteX20" fmla="*/ 2102957 w 7189007"/>
              <a:gd name="connsiteY20" fmla="*/ 737273 h 2133391"/>
              <a:gd name="connsiteX21" fmla="*/ 2098597 w 7189007"/>
              <a:gd name="connsiteY21" fmla="*/ 797980 h 2133391"/>
              <a:gd name="connsiteX22" fmla="*/ 2174174 w 7189007"/>
              <a:gd name="connsiteY22" fmla="*/ 968726 h 2133391"/>
              <a:gd name="connsiteX23" fmla="*/ 2406823 w 7189007"/>
              <a:gd name="connsiteY23" fmla="*/ 1039857 h 2133391"/>
              <a:gd name="connsiteX24" fmla="*/ 2411034 w 7189007"/>
              <a:gd name="connsiteY24" fmla="*/ 1038609 h 2133391"/>
              <a:gd name="connsiteX25" fmla="*/ 2423703 w 7189007"/>
              <a:gd name="connsiteY25" fmla="*/ 1034003 h 2133391"/>
              <a:gd name="connsiteX26" fmla="*/ 2464929 w 7189007"/>
              <a:gd name="connsiteY26" fmla="*/ 1024461 h 2133391"/>
              <a:gd name="connsiteX27" fmla="*/ 2476067 w 7189007"/>
              <a:gd name="connsiteY27" fmla="*/ 1021160 h 2133391"/>
              <a:gd name="connsiteX28" fmla="*/ 2483345 w 7189007"/>
              <a:gd name="connsiteY28" fmla="*/ 1020199 h 2133391"/>
              <a:gd name="connsiteX29" fmla="*/ 2489594 w 7189007"/>
              <a:gd name="connsiteY29" fmla="*/ 1018752 h 2133391"/>
              <a:gd name="connsiteX30" fmla="*/ 2515168 w 7189007"/>
              <a:gd name="connsiteY30" fmla="*/ 1015994 h 2133391"/>
              <a:gd name="connsiteX31" fmla="*/ 2542893 w 7189007"/>
              <a:gd name="connsiteY31" fmla="*/ 1012331 h 2133391"/>
              <a:gd name="connsiteX32" fmla="*/ 2549909 w 7189007"/>
              <a:gd name="connsiteY32" fmla="*/ 1012247 h 2133391"/>
              <a:gd name="connsiteX33" fmla="*/ 2556576 w 7189007"/>
              <a:gd name="connsiteY33" fmla="*/ 1011528 h 2133391"/>
              <a:gd name="connsiteX34" fmla="*/ 2583381 w 7189007"/>
              <a:gd name="connsiteY34" fmla="*/ 1011848 h 2133391"/>
              <a:gd name="connsiteX35" fmla="*/ 2610186 w 7189007"/>
              <a:gd name="connsiteY35" fmla="*/ 1011528 h 2133391"/>
              <a:gd name="connsiteX36" fmla="*/ 2616853 w 7189007"/>
              <a:gd name="connsiteY36" fmla="*/ 1012247 h 2133391"/>
              <a:gd name="connsiteX37" fmla="*/ 2623870 w 7189007"/>
              <a:gd name="connsiteY37" fmla="*/ 1012331 h 2133391"/>
              <a:gd name="connsiteX38" fmla="*/ 2651596 w 7189007"/>
              <a:gd name="connsiteY38" fmla="*/ 1015994 h 2133391"/>
              <a:gd name="connsiteX39" fmla="*/ 2677168 w 7189007"/>
              <a:gd name="connsiteY39" fmla="*/ 1018752 h 2133391"/>
              <a:gd name="connsiteX40" fmla="*/ 2683417 w 7189007"/>
              <a:gd name="connsiteY40" fmla="*/ 1020199 h 2133391"/>
              <a:gd name="connsiteX41" fmla="*/ 2690695 w 7189007"/>
              <a:gd name="connsiteY41" fmla="*/ 1021160 h 2133391"/>
              <a:gd name="connsiteX42" fmla="*/ 2701834 w 7189007"/>
              <a:gd name="connsiteY42" fmla="*/ 1024461 h 2133391"/>
              <a:gd name="connsiteX43" fmla="*/ 2743059 w 7189007"/>
              <a:gd name="connsiteY43" fmla="*/ 1034003 h 2133391"/>
              <a:gd name="connsiteX44" fmla="*/ 2764898 w 7189007"/>
              <a:gd name="connsiteY44" fmla="*/ 1041943 h 2133391"/>
              <a:gd name="connsiteX45" fmla="*/ 2820227 w 7189007"/>
              <a:gd name="connsiteY45" fmla="*/ 1045917 h 2133391"/>
              <a:gd name="connsiteX46" fmla="*/ 2990974 w 7189007"/>
              <a:gd name="connsiteY46" fmla="*/ 970340 h 2133391"/>
              <a:gd name="connsiteX47" fmla="*/ 3062104 w 7189007"/>
              <a:gd name="connsiteY47" fmla="*/ 737691 h 2133391"/>
              <a:gd name="connsiteX48" fmla="*/ 3057074 w 7189007"/>
              <a:gd name="connsiteY48" fmla="*/ 720715 h 2133391"/>
              <a:gd name="connsiteX49" fmla="*/ 3058856 w 7189007"/>
              <a:gd name="connsiteY49" fmla="*/ 720575 h 2133391"/>
              <a:gd name="connsiteX50" fmla="*/ 3043408 w 7189007"/>
              <a:gd name="connsiteY50" fmla="*/ 668447 h 2133391"/>
              <a:gd name="connsiteX51" fmla="*/ 3042701 w 7189007"/>
              <a:gd name="connsiteY51" fmla="*/ 658597 h 2133391"/>
              <a:gd name="connsiteX52" fmla="*/ 3033371 w 7189007"/>
              <a:gd name="connsiteY52" fmla="*/ 561252 h 2133391"/>
              <a:gd name="connsiteX53" fmla="*/ 3034708 w 7189007"/>
              <a:gd name="connsiteY53" fmla="*/ 547303 h 2133391"/>
              <a:gd name="connsiteX54" fmla="*/ 3033776 w 7189007"/>
              <a:gd name="connsiteY54" fmla="*/ 534328 h 2133391"/>
              <a:gd name="connsiteX55" fmla="*/ 3038796 w 7189007"/>
              <a:gd name="connsiteY55" fmla="*/ 504649 h 2133391"/>
              <a:gd name="connsiteX56" fmla="*/ 3043645 w 7189007"/>
              <a:gd name="connsiteY56" fmla="*/ 454056 h 2133391"/>
              <a:gd name="connsiteX57" fmla="*/ 3052284 w 7189007"/>
              <a:gd name="connsiteY57" fmla="*/ 424905 h 2133391"/>
              <a:gd name="connsiteX58" fmla="*/ 3056250 w 7189007"/>
              <a:gd name="connsiteY58" fmla="*/ 401456 h 2133391"/>
              <a:gd name="connsiteX59" fmla="*/ 3065597 w 7189007"/>
              <a:gd name="connsiteY59" fmla="*/ 379984 h 2133391"/>
              <a:gd name="connsiteX60" fmla="*/ 3074467 w 7189007"/>
              <a:gd name="connsiteY60" fmla="*/ 350052 h 2133391"/>
              <a:gd name="connsiteX61" fmla="*/ 3098530 w 7189007"/>
              <a:gd name="connsiteY61" fmla="*/ 304325 h 2133391"/>
              <a:gd name="connsiteX62" fmla="*/ 3110832 w 7189007"/>
              <a:gd name="connsiteY62" fmla="*/ 276064 h 2133391"/>
              <a:gd name="connsiteX63" fmla="*/ 3118812 w 7189007"/>
              <a:gd name="connsiteY63" fmla="*/ 265784 h 2133391"/>
              <a:gd name="connsiteX64" fmla="*/ 3125838 w 7189007"/>
              <a:gd name="connsiteY64" fmla="*/ 252431 h 2133391"/>
              <a:gd name="connsiteX65" fmla="*/ 3192990 w 7189007"/>
              <a:gd name="connsiteY65" fmla="*/ 170222 h 2133391"/>
              <a:gd name="connsiteX66" fmla="*/ 3197520 w 7189007"/>
              <a:gd name="connsiteY66" fmla="*/ 164386 h 2133391"/>
              <a:gd name="connsiteX67" fmla="*/ 3594385 w 7189007"/>
              <a:gd name="connsiteY67" fmla="*/ 0 h 2133391"/>
              <a:gd name="connsiteX68" fmla="*/ 3594504 w 7189007"/>
              <a:gd name="connsiteY68" fmla="*/ 12 h 2133391"/>
              <a:gd name="connsiteX69" fmla="*/ 3594622 w 7189007"/>
              <a:gd name="connsiteY69" fmla="*/ 0 h 2133391"/>
              <a:gd name="connsiteX70" fmla="*/ 3991487 w 7189007"/>
              <a:gd name="connsiteY70" fmla="*/ 164386 h 2133391"/>
              <a:gd name="connsiteX71" fmla="*/ 3995998 w 7189007"/>
              <a:gd name="connsiteY71" fmla="*/ 170198 h 2133391"/>
              <a:gd name="connsiteX72" fmla="*/ 4063170 w 7189007"/>
              <a:gd name="connsiteY72" fmla="*/ 252431 h 2133391"/>
              <a:gd name="connsiteX73" fmla="*/ 4070199 w 7189007"/>
              <a:gd name="connsiteY73" fmla="*/ 265787 h 2133391"/>
              <a:gd name="connsiteX74" fmla="*/ 4078176 w 7189007"/>
              <a:gd name="connsiteY74" fmla="*/ 276064 h 2133391"/>
              <a:gd name="connsiteX75" fmla="*/ 4090473 w 7189007"/>
              <a:gd name="connsiteY75" fmla="*/ 304315 h 2133391"/>
              <a:gd name="connsiteX76" fmla="*/ 4114541 w 7189007"/>
              <a:gd name="connsiteY76" fmla="*/ 350052 h 2133391"/>
              <a:gd name="connsiteX77" fmla="*/ 4123414 w 7189007"/>
              <a:gd name="connsiteY77" fmla="*/ 379990 h 2133391"/>
              <a:gd name="connsiteX78" fmla="*/ 4132757 w 7189007"/>
              <a:gd name="connsiteY78" fmla="*/ 401456 h 2133391"/>
              <a:gd name="connsiteX79" fmla="*/ 4136722 w 7189007"/>
              <a:gd name="connsiteY79" fmla="*/ 424898 h 2133391"/>
              <a:gd name="connsiteX80" fmla="*/ 4145364 w 7189007"/>
              <a:gd name="connsiteY80" fmla="*/ 454056 h 2133391"/>
              <a:gd name="connsiteX81" fmla="*/ 4150214 w 7189007"/>
              <a:gd name="connsiteY81" fmla="*/ 504659 h 2133391"/>
              <a:gd name="connsiteX82" fmla="*/ 4155232 w 7189007"/>
              <a:gd name="connsiteY82" fmla="*/ 534328 h 2133391"/>
              <a:gd name="connsiteX83" fmla="*/ 4154301 w 7189007"/>
              <a:gd name="connsiteY83" fmla="*/ 547300 h 2133391"/>
              <a:gd name="connsiteX84" fmla="*/ 4155638 w 7189007"/>
              <a:gd name="connsiteY84" fmla="*/ 561252 h 2133391"/>
              <a:gd name="connsiteX85" fmla="*/ 4146307 w 7189007"/>
              <a:gd name="connsiteY85" fmla="*/ 658602 h 2133391"/>
              <a:gd name="connsiteX86" fmla="*/ 4145600 w 7189007"/>
              <a:gd name="connsiteY86" fmla="*/ 668447 h 2133391"/>
              <a:gd name="connsiteX87" fmla="*/ 4125203 w 7189007"/>
              <a:gd name="connsiteY87" fmla="*/ 737273 h 2133391"/>
              <a:gd name="connsiteX88" fmla="*/ 4120843 w 7189007"/>
              <a:gd name="connsiteY88" fmla="*/ 797980 h 2133391"/>
              <a:gd name="connsiteX89" fmla="*/ 4196420 w 7189007"/>
              <a:gd name="connsiteY89" fmla="*/ 968726 h 2133391"/>
              <a:gd name="connsiteX90" fmla="*/ 4429069 w 7189007"/>
              <a:gd name="connsiteY90" fmla="*/ 1039857 h 2133391"/>
              <a:gd name="connsiteX91" fmla="*/ 4433289 w 7189007"/>
              <a:gd name="connsiteY91" fmla="*/ 1038607 h 2133391"/>
              <a:gd name="connsiteX92" fmla="*/ 4445951 w 7189007"/>
              <a:gd name="connsiteY92" fmla="*/ 1034003 h 2133391"/>
              <a:gd name="connsiteX93" fmla="*/ 4487168 w 7189007"/>
              <a:gd name="connsiteY93" fmla="*/ 1024463 h 2133391"/>
              <a:gd name="connsiteX94" fmla="*/ 4498312 w 7189007"/>
              <a:gd name="connsiteY94" fmla="*/ 1021160 h 2133391"/>
              <a:gd name="connsiteX95" fmla="*/ 4505594 w 7189007"/>
              <a:gd name="connsiteY95" fmla="*/ 1020198 h 2133391"/>
              <a:gd name="connsiteX96" fmla="*/ 4511842 w 7189007"/>
              <a:gd name="connsiteY96" fmla="*/ 1018752 h 2133391"/>
              <a:gd name="connsiteX97" fmla="*/ 4537405 w 7189007"/>
              <a:gd name="connsiteY97" fmla="*/ 1015995 h 2133391"/>
              <a:gd name="connsiteX98" fmla="*/ 4565138 w 7189007"/>
              <a:gd name="connsiteY98" fmla="*/ 1012331 h 2133391"/>
              <a:gd name="connsiteX99" fmla="*/ 4572157 w 7189007"/>
              <a:gd name="connsiteY99" fmla="*/ 1012247 h 2133391"/>
              <a:gd name="connsiteX100" fmla="*/ 4578823 w 7189007"/>
              <a:gd name="connsiteY100" fmla="*/ 1011528 h 2133391"/>
              <a:gd name="connsiteX101" fmla="*/ 4605628 w 7189007"/>
              <a:gd name="connsiteY101" fmla="*/ 1011848 h 2133391"/>
              <a:gd name="connsiteX102" fmla="*/ 4632432 w 7189007"/>
              <a:gd name="connsiteY102" fmla="*/ 1011528 h 2133391"/>
              <a:gd name="connsiteX103" fmla="*/ 4639098 w 7189007"/>
              <a:gd name="connsiteY103" fmla="*/ 1012247 h 2133391"/>
              <a:gd name="connsiteX104" fmla="*/ 4646116 w 7189007"/>
              <a:gd name="connsiteY104" fmla="*/ 1012331 h 2133391"/>
              <a:gd name="connsiteX105" fmla="*/ 4673848 w 7189007"/>
              <a:gd name="connsiteY105" fmla="*/ 1015995 h 2133391"/>
              <a:gd name="connsiteX106" fmla="*/ 4699414 w 7189007"/>
              <a:gd name="connsiteY106" fmla="*/ 1018752 h 2133391"/>
              <a:gd name="connsiteX107" fmla="*/ 4705662 w 7189007"/>
              <a:gd name="connsiteY107" fmla="*/ 1020198 h 2133391"/>
              <a:gd name="connsiteX108" fmla="*/ 4712942 w 7189007"/>
              <a:gd name="connsiteY108" fmla="*/ 1021160 h 2133391"/>
              <a:gd name="connsiteX109" fmla="*/ 4724085 w 7189007"/>
              <a:gd name="connsiteY109" fmla="*/ 1024462 h 2133391"/>
              <a:gd name="connsiteX110" fmla="*/ 4765305 w 7189007"/>
              <a:gd name="connsiteY110" fmla="*/ 1034003 h 2133391"/>
              <a:gd name="connsiteX111" fmla="*/ 4787143 w 7189007"/>
              <a:gd name="connsiteY111" fmla="*/ 1041943 h 2133391"/>
              <a:gd name="connsiteX112" fmla="*/ 4842475 w 7189007"/>
              <a:gd name="connsiteY112" fmla="*/ 1045917 h 2133391"/>
              <a:gd name="connsiteX113" fmla="*/ 5013221 w 7189007"/>
              <a:gd name="connsiteY113" fmla="*/ 970340 h 2133391"/>
              <a:gd name="connsiteX114" fmla="*/ 5084351 w 7189007"/>
              <a:gd name="connsiteY114" fmla="*/ 737691 h 2133391"/>
              <a:gd name="connsiteX115" fmla="*/ 5079321 w 7189007"/>
              <a:gd name="connsiteY115" fmla="*/ 720715 h 2133391"/>
              <a:gd name="connsiteX116" fmla="*/ 5081103 w 7189007"/>
              <a:gd name="connsiteY116" fmla="*/ 720575 h 2133391"/>
              <a:gd name="connsiteX117" fmla="*/ 5065655 w 7189007"/>
              <a:gd name="connsiteY117" fmla="*/ 668447 h 2133391"/>
              <a:gd name="connsiteX118" fmla="*/ 5059325 w 7189007"/>
              <a:gd name="connsiteY118" fmla="*/ 580302 h 2133391"/>
              <a:gd name="connsiteX119" fmla="*/ 5055618 w 7189007"/>
              <a:gd name="connsiteY119" fmla="*/ 561252 h 2133391"/>
              <a:gd name="connsiteX120" fmla="*/ 5057326 w 7189007"/>
              <a:gd name="connsiteY120" fmla="*/ 552473 h 2133391"/>
              <a:gd name="connsiteX121" fmla="*/ 5056023 w 7189007"/>
              <a:gd name="connsiteY121" fmla="*/ 534328 h 2133391"/>
              <a:gd name="connsiteX122" fmla="*/ 5078497 w 7189007"/>
              <a:gd name="connsiteY122" fmla="*/ 401456 h 2133391"/>
              <a:gd name="connsiteX123" fmla="*/ 5093353 w 7189007"/>
              <a:gd name="connsiteY123" fmla="*/ 367328 h 2133391"/>
              <a:gd name="connsiteX124" fmla="*/ 5096714 w 7189007"/>
              <a:gd name="connsiteY124" fmla="*/ 350052 h 2133391"/>
              <a:gd name="connsiteX125" fmla="*/ 5120777 w 7189007"/>
              <a:gd name="connsiteY125" fmla="*/ 304325 h 2133391"/>
              <a:gd name="connsiteX126" fmla="*/ 5133079 w 7189007"/>
              <a:gd name="connsiteY126" fmla="*/ 276064 h 2133391"/>
              <a:gd name="connsiteX127" fmla="*/ 5141059 w 7189007"/>
              <a:gd name="connsiteY127" fmla="*/ 265784 h 2133391"/>
              <a:gd name="connsiteX128" fmla="*/ 5148085 w 7189007"/>
              <a:gd name="connsiteY128" fmla="*/ 252431 h 2133391"/>
              <a:gd name="connsiteX129" fmla="*/ 5215235 w 7189007"/>
              <a:gd name="connsiteY129" fmla="*/ 170224 h 2133391"/>
              <a:gd name="connsiteX130" fmla="*/ 5219767 w 7189007"/>
              <a:gd name="connsiteY130" fmla="*/ 164386 h 2133391"/>
              <a:gd name="connsiteX131" fmla="*/ 5616632 w 7189007"/>
              <a:gd name="connsiteY131" fmla="*/ 0 h 2133391"/>
              <a:gd name="connsiteX132" fmla="*/ 5616751 w 7189007"/>
              <a:gd name="connsiteY132" fmla="*/ 12 h 2133391"/>
              <a:gd name="connsiteX133" fmla="*/ 5616869 w 7189007"/>
              <a:gd name="connsiteY133" fmla="*/ 0 h 2133391"/>
              <a:gd name="connsiteX134" fmla="*/ 6013734 w 7189007"/>
              <a:gd name="connsiteY134" fmla="*/ 164386 h 2133391"/>
              <a:gd name="connsiteX135" fmla="*/ 6018264 w 7189007"/>
              <a:gd name="connsiteY135" fmla="*/ 170221 h 2133391"/>
              <a:gd name="connsiteX136" fmla="*/ 6085417 w 7189007"/>
              <a:gd name="connsiteY136" fmla="*/ 252431 h 2133391"/>
              <a:gd name="connsiteX137" fmla="*/ 6092444 w 7189007"/>
              <a:gd name="connsiteY137" fmla="*/ 265785 h 2133391"/>
              <a:gd name="connsiteX138" fmla="*/ 6100423 w 7189007"/>
              <a:gd name="connsiteY138" fmla="*/ 276064 h 2133391"/>
              <a:gd name="connsiteX139" fmla="*/ 6112723 w 7189007"/>
              <a:gd name="connsiteY139" fmla="*/ 304322 h 2133391"/>
              <a:gd name="connsiteX140" fmla="*/ 6136788 w 7189007"/>
              <a:gd name="connsiteY140" fmla="*/ 350052 h 2133391"/>
              <a:gd name="connsiteX141" fmla="*/ 6140150 w 7189007"/>
              <a:gd name="connsiteY141" fmla="*/ 367330 h 2133391"/>
              <a:gd name="connsiteX142" fmla="*/ 6155004 w 7189007"/>
              <a:gd name="connsiteY142" fmla="*/ 401456 h 2133391"/>
              <a:gd name="connsiteX143" fmla="*/ 6177479 w 7189007"/>
              <a:gd name="connsiteY143" fmla="*/ 534328 h 2133391"/>
              <a:gd name="connsiteX144" fmla="*/ 6176176 w 7189007"/>
              <a:gd name="connsiteY144" fmla="*/ 552472 h 2133391"/>
              <a:gd name="connsiteX145" fmla="*/ 6177885 w 7189007"/>
              <a:gd name="connsiteY145" fmla="*/ 561252 h 2133391"/>
              <a:gd name="connsiteX146" fmla="*/ 6174177 w 7189007"/>
              <a:gd name="connsiteY146" fmla="*/ 580303 h 2133391"/>
              <a:gd name="connsiteX147" fmla="*/ 6167847 w 7189007"/>
              <a:gd name="connsiteY147" fmla="*/ 668447 h 2133391"/>
              <a:gd name="connsiteX148" fmla="*/ 6147450 w 7189007"/>
              <a:gd name="connsiteY148" fmla="*/ 737273 h 2133391"/>
              <a:gd name="connsiteX149" fmla="*/ 6143090 w 7189007"/>
              <a:gd name="connsiteY149" fmla="*/ 797980 h 2133391"/>
              <a:gd name="connsiteX150" fmla="*/ 6218667 w 7189007"/>
              <a:gd name="connsiteY150" fmla="*/ 968726 h 2133391"/>
              <a:gd name="connsiteX151" fmla="*/ 6451316 w 7189007"/>
              <a:gd name="connsiteY151" fmla="*/ 1039857 h 2133391"/>
              <a:gd name="connsiteX152" fmla="*/ 6468291 w 7189007"/>
              <a:gd name="connsiteY152" fmla="*/ 1034826 h 2133391"/>
              <a:gd name="connsiteX153" fmla="*/ 6468432 w 7189007"/>
              <a:gd name="connsiteY153" fmla="*/ 1036608 h 2133391"/>
              <a:gd name="connsiteX154" fmla="*/ 6520559 w 7189007"/>
              <a:gd name="connsiteY154" fmla="*/ 1021160 h 2133391"/>
              <a:gd name="connsiteX155" fmla="*/ 7024620 w 7189007"/>
              <a:gd name="connsiteY155" fmla="*/ 1175273 h 2133391"/>
              <a:gd name="connsiteX156" fmla="*/ 7024620 w 7189007"/>
              <a:gd name="connsiteY156" fmla="*/ 1969003 h 2133391"/>
              <a:gd name="connsiteX157" fmla="*/ 6230890 w 7189007"/>
              <a:gd name="connsiteY157" fmla="*/ 1969003 h 2133391"/>
              <a:gd name="connsiteX158" fmla="*/ 6076777 w 7189007"/>
              <a:gd name="connsiteY158" fmla="*/ 1464942 h 2133391"/>
              <a:gd name="connsiteX159" fmla="*/ 6093888 w 7189007"/>
              <a:gd name="connsiteY159" fmla="*/ 1407204 h 2133391"/>
              <a:gd name="connsiteX160" fmla="*/ 6092141 w 7189007"/>
              <a:gd name="connsiteY160" fmla="*/ 1406944 h 2133391"/>
              <a:gd name="connsiteX161" fmla="*/ 6095474 w 7189007"/>
              <a:gd name="connsiteY161" fmla="*/ 1395699 h 2133391"/>
              <a:gd name="connsiteX162" fmla="*/ 6024343 w 7189007"/>
              <a:gd name="connsiteY162" fmla="*/ 1163050 h 2133391"/>
              <a:gd name="connsiteX163" fmla="*/ 5853596 w 7189007"/>
              <a:gd name="connsiteY163" fmla="*/ 1087473 h 2133391"/>
              <a:gd name="connsiteX164" fmla="*/ 5798267 w 7189007"/>
              <a:gd name="connsiteY164" fmla="*/ 1091447 h 2133391"/>
              <a:gd name="connsiteX165" fmla="*/ 5776429 w 7189007"/>
              <a:gd name="connsiteY165" fmla="*/ 1099387 h 2133391"/>
              <a:gd name="connsiteX166" fmla="*/ 5735202 w 7189007"/>
              <a:gd name="connsiteY166" fmla="*/ 1108929 h 2133391"/>
              <a:gd name="connsiteX167" fmla="*/ 5724064 w 7189007"/>
              <a:gd name="connsiteY167" fmla="*/ 1112230 h 2133391"/>
              <a:gd name="connsiteX168" fmla="*/ 5716786 w 7189007"/>
              <a:gd name="connsiteY168" fmla="*/ 1113192 h 2133391"/>
              <a:gd name="connsiteX169" fmla="*/ 5710538 w 7189007"/>
              <a:gd name="connsiteY169" fmla="*/ 1114638 h 2133391"/>
              <a:gd name="connsiteX170" fmla="*/ 5684969 w 7189007"/>
              <a:gd name="connsiteY170" fmla="*/ 1117396 h 2133391"/>
              <a:gd name="connsiteX171" fmla="*/ 5657238 w 7189007"/>
              <a:gd name="connsiteY171" fmla="*/ 1121059 h 2133391"/>
              <a:gd name="connsiteX172" fmla="*/ 5650222 w 7189007"/>
              <a:gd name="connsiteY172" fmla="*/ 1121143 h 2133391"/>
              <a:gd name="connsiteX173" fmla="*/ 5643556 w 7189007"/>
              <a:gd name="connsiteY173" fmla="*/ 1121862 h 2133391"/>
              <a:gd name="connsiteX174" fmla="*/ 5616751 w 7189007"/>
              <a:gd name="connsiteY174" fmla="*/ 1121542 h 2133391"/>
              <a:gd name="connsiteX175" fmla="*/ 5589945 w 7189007"/>
              <a:gd name="connsiteY175" fmla="*/ 1121862 h 2133391"/>
              <a:gd name="connsiteX176" fmla="*/ 5583280 w 7189007"/>
              <a:gd name="connsiteY176" fmla="*/ 1121143 h 2133391"/>
              <a:gd name="connsiteX177" fmla="*/ 5576263 w 7189007"/>
              <a:gd name="connsiteY177" fmla="*/ 1121059 h 2133391"/>
              <a:gd name="connsiteX178" fmla="*/ 5548533 w 7189007"/>
              <a:gd name="connsiteY178" fmla="*/ 1117396 h 2133391"/>
              <a:gd name="connsiteX179" fmla="*/ 5522964 w 7189007"/>
              <a:gd name="connsiteY179" fmla="*/ 1114638 h 2133391"/>
              <a:gd name="connsiteX180" fmla="*/ 5516716 w 7189007"/>
              <a:gd name="connsiteY180" fmla="*/ 1113192 h 2133391"/>
              <a:gd name="connsiteX181" fmla="*/ 5509437 w 7189007"/>
              <a:gd name="connsiteY181" fmla="*/ 1112230 h 2133391"/>
              <a:gd name="connsiteX182" fmla="*/ 5498297 w 7189007"/>
              <a:gd name="connsiteY182" fmla="*/ 1108929 h 2133391"/>
              <a:gd name="connsiteX183" fmla="*/ 5457073 w 7189007"/>
              <a:gd name="connsiteY183" fmla="*/ 1099387 h 2133391"/>
              <a:gd name="connsiteX184" fmla="*/ 5444405 w 7189007"/>
              <a:gd name="connsiteY184" fmla="*/ 1094781 h 2133391"/>
              <a:gd name="connsiteX185" fmla="*/ 5440194 w 7189007"/>
              <a:gd name="connsiteY185" fmla="*/ 1093533 h 2133391"/>
              <a:gd name="connsiteX186" fmla="*/ 5207544 w 7189007"/>
              <a:gd name="connsiteY186" fmla="*/ 1164664 h 2133391"/>
              <a:gd name="connsiteX187" fmla="*/ 5131968 w 7189007"/>
              <a:gd name="connsiteY187" fmla="*/ 1335411 h 2133391"/>
              <a:gd name="connsiteX188" fmla="*/ 5136327 w 7189007"/>
              <a:gd name="connsiteY188" fmla="*/ 1396120 h 2133391"/>
              <a:gd name="connsiteX189" fmla="*/ 5156724 w 7189007"/>
              <a:gd name="connsiteY189" fmla="*/ 1464942 h 2133391"/>
              <a:gd name="connsiteX190" fmla="*/ 5163055 w 7189007"/>
              <a:gd name="connsiteY190" fmla="*/ 1553097 h 2133391"/>
              <a:gd name="connsiteX191" fmla="*/ 5166761 w 7189007"/>
              <a:gd name="connsiteY191" fmla="*/ 1572138 h 2133391"/>
              <a:gd name="connsiteX192" fmla="*/ 5165053 w 7189007"/>
              <a:gd name="connsiteY192" fmla="*/ 1580912 h 2133391"/>
              <a:gd name="connsiteX193" fmla="*/ 5166357 w 7189007"/>
              <a:gd name="connsiteY193" fmla="*/ 1599062 h 2133391"/>
              <a:gd name="connsiteX194" fmla="*/ 5143882 w 7189007"/>
              <a:gd name="connsiteY194" fmla="*/ 1731934 h 2133391"/>
              <a:gd name="connsiteX195" fmla="*/ 5129025 w 7189007"/>
              <a:gd name="connsiteY195" fmla="*/ 1766066 h 2133391"/>
              <a:gd name="connsiteX196" fmla="*/ 5125664 w 7189007"/>
              <a:gd name="connsiteY196" fmla="*/ 1783337 h 2133391"/>
              <a:gd name="connsiteX197" fmla="*/ 5101607 w 7189007"/>
              <a:gd name="connsiteY197" fmla="*/ 1829052 h 2133391"/>
              <a:gd name="connsiteX198" fmla="*/ 5089300 w 7189007"/>
              <a:gd name="connsiteY198" fmla="*/ 1857326 h 2133391"/>
              <a:gd name="connsiteX199" fmla="*/ 5081316 w 7189007"/>
              <a:gd name="connsiteY199" fmla="*/ 1867611 h 2133391"/>
              <a:gd name="connsiteX200" fmla="*/ 5074293 w 7189007"/>
              <a:gd name="connsiteY200" fmla="*/ 1880958 h 2133391"/>
              <a:gd name="connsiteX201" fmla="*/ 5007161 w 7189007"/>
              <a:gd name="connsiteY201" fmla="*/ 1963142 h 2133391"/>
              <a:gd name="connsiteX202" fmla="*/ 5002611 w 7189007"/>
              <a:gd name="connsiteY202" fmla="*/ 1969003 h 2133391"/>
              <a:gd name="connsiteX203" fmla="*/ 4605747 w 7189007"/>
              <a:gd name="connsiteY203" fmla="*/ 2133391 h 2133391"/>
              <a:gd name="connsiteX204" fmla="*/ 4605628 w 7189007"/>
              <a:gd name="connsiteY204" fmla="*/ 2133379 h 2133391"/>
              <a:gd name="connsiteX205" fmla="*/ 4605509 w 7189007"/>
              <a:gd name="connsiteY205" fmla="*/ 2133391 h 2133391"/>
              <a:gd name="connsiteX206" fmla="*/ 4208644 w 7189007"/>
              <a:gd name="connsiteY206" fmla="*/ 1969003 h 2133391"/>
              <a:gd name="connsiteX207" fmla="*/ 4204114 w 7189007"/>
              <a:gd name="connsiteY207" fmla="*/ 1963167 h 2133391"/>
              <a:gd name="connsiteX208" fmla="*/ 4136962 w 7189007"/>
              <a:gd name="connsiteY208" fmla="*/ 1880958 h 2133391"/>
              <a:gd name="connsiteX209" fmla="*/ 4129937 w 7189007"/>
              <a:gd name="connsiteY209" fmla="*/ 1867608 h 2133391"/>
              <a:gd name="connsiteX210" fmla="*/ 4121955 w 7189007"/>
              <a:gd name="connsiteY210" fmla="*/ 1857326 h 2133391"/>
              <a:gd name="connsiteX211" fmla="*/ 4109651 w 7189007"/>
              <a:gd name="connsiteY211" fmla="*/ 1829059 h 2133391"/>
              <a:gd name="connsiteX212" fmla="*/ 4085591 w 7189007"/>
              <a:gd name="connsiteY212" fmla="*/ 1783337 h 2133391"/>
              <a:gd name="connsiteX213" fmla="*/ 4082229 w 7189007"/>
              <a:gd name="connsiteY213" fmla="*/ 1766063 h 2133391"/>
              <a:gd name="connsiteX214" fmla="*/ 4067373 w 7189007"/>
              <a:gd name="connsiteY214" fmla="*/ 1731934 h 2133391"/>
              <a:gd name="connsiteX215" fmla="*/ 4044898 w 7189007"/>
              <a:gd name="connsiteY215" fmla="*/ 1599062 h 2133391"/>
              <a:gd name="connsiteX216" fmla="*/ 4046202 w 7189007"/>
              <a:gd name="connsiteY216" fmla="*/ 1580914 h 2133391"/>
              <a:gd name="connsiteX217" fmla="*/ 4044494 w 7189007"/>
              <a:gd name="connsiteY217" fmla="*/ 1572138 h 2133391"/>
              <a:gd name="connsiteX218" fmla="*/ 4048200 w 7189007"/>
              <a:gd name="connsiteY218" fmla="*/ 1553095 h 2133391"/>
              <a:gd name="connsiteX219" fmla="*/ 4054530 w 7189007"/>
              <a:gd name="connsiteY219" fmla="*/ 1464942 h 2133391"/>
              <a:gd name="connsiteX220" fmla="*/ 4071641 w 7189007"/>
              <a:gd name="connsiteY220" fmla="*/ 1407204 h 2133391"/>
              <a:gd name="connsiteX221" fmla="*/ 4069894 w 7189007"/>
              <a:gd name="connsiteY221" fmla="*/ 1406944 h 2133391"/>
              <a:gd name="connsiteX222" fmla="*/ 4073227 w 7189007"/>
              <a:gd name="connsiteY222" fmla="*/ 1395699 h 2133391"/>
              <a:gd name="connsiteX223" fmla="*/ 4002096 w 7189007"/>
              <a:gd name="connsiteY223" fmla="*/ 1163050 h 2133391"/>
              <a:gd name="connsiteX224" fmla="*/ 3831349 w 7189007"/>
              <a:gd name="connsiteY224" fmla="*/ 1087473 h 2133391"/>
              <a:gd name="connsiteX225" fmla="*/ 3776020 w 7189007"/>
              <a:gd name="connsiteY225" fmla="*/ 1091447 h 2133391"/>
              <a:gd name="connsiteX226" fmla="*/ 3754182 w 7189007"/>
              <a:gd name="connsiteY226" fmla="*/ 1099387 h 2133391"/>
              <a:gd name="connsiteX227" fmla="*/ 3712958 w 7189007"/>
              <a:gd name="connsiteY227" fmla="*/ 1108929 h 2133391"/>
              <a:gd name="connsiteX228" fmla="*/ 3701818 w 7189007"/>
              <a:gd name="connsiteY228" fmla="*/ 1112230 h 2133391"/>
              <a:gd name="connsiteX229" fmla="*/ 3694538 w 7189007"/>
              <a:gd name="connsiteY229" fmla="*/ 1113192 h 2133391"/>
              <a:gd name="connsiteX230" fmla="*/ 3688291 w 7189007"/>
              <a:gd name="connsiteY230" fmla="*/ 1114638 h 2133391"/>
              <a:gd name="connsiteX231" fmla="*/ 3662726 w 7189007"/>
              <a:gd name="connsiteY231" fmla="*/ 1117395 h 2133391"/>
              <a:gd name="connsiteX232" fmla="*/ 3634992 w 7189007"/>
              <a:gd name="connsiteY232" fmla="*/ 1121059 h 2133391"/>
              <a:gd name="connsiteX233" fmla="*/ 3627975 w 7189007"/>
              <a:gd name="connsiteY233" fmla="*/ 1121143 h 2133391"/>
              <a:gd name="connsiteX234" fmla="*/ 3621309 w 7189007"/>
              <a:gd name="connsiteY234" fmla="*/ 1121862 h 2133391"/>
              <a:gd name="connsiteX235" fmla="*/ 3594504 w 7189007"/>
              <a:gd name="connsiteY235" fmla="*/ 1121542 h 2133391"/>
              <a:gd name="connsiteX236" fmla="*/ 3567699 w 7189007"/>
              <a:gd name="connsiteY236" fmla="*/ 1121862 h 2133391"/>
              <a:gd name="connsiteX237" fmla="*/ 3561033 w 7189007"/>
              <a:gd name="connsiteY237" fmla="*/ 1121143 h 2133391"/>
              <a:gd name="connsiteX238" fmla="*/ 3554016 w 7189007"/>
              <a:gd name="connsiteY238" fmla="*/ 1121059 h 2133391"/>
              <a:gd name="connsiteX239" fmla="*/ 3526284 w 7189007"/>
              <a:gd name="connsiteY239" fmla="*/ 1117395 h 2133391"/>
              <a:gd name="connsiteX240" fmla="*/ 3500717 w 7189007"/>
              <a:gd name="connsiteY240" fmla="*/ 1114638 h 2133391"/>
              <a:gd name="connsiteX241" fmla="*/ 3494469 w 7189007"/>
              <a:gd name="connsiteY241" fmla="*/ 1113192 h 2133391"/>
              <a:gd name="connsiteX242" fmla="*/ 3487190 w 7189007"/>
              <a:gd name="connsiteY242" fmla="*/ 1112230 h 2133391"/>
              <a:gd name="connsiteX243" fmla="*/ 3476050 w 7189007"/>
              <a:gd name="connsiteY243" fmla="*/ 1108929 h 2133391"/>
              <a:gd name="connsiteX244" fmla="*/ 3434826 w 7189007"/>
              <a:gd name="connsiteY244" fmla="*/ 1099387 h 2133391"/>
              <a:gd name="connsiteX245" fmla="*/ 3422159 w 7189007"/>
              <a:gd name="connsiteY245" fmla="*/ 1094781 h 2133391"/>
              <a:gd name="connsiteX246" fmla="*/ 3417947 w 7189007"/>
              <a:gd name="connsiteY246" fmla="*/ 1093533 h 2133391"/>
              <a:gd name="connsiteX247" fmla="*/ 3185297 w 7189007"/>
              <a:gd name="connsiteY247" fmla="*/ 1164664 h 2133391"/>
              <a:gd name="connsiteX248" fmla="*/ 3109721 w 7189007"/>
              <a:gd name="connsiteY248" fmla="*/ 1335411 h 2133391"/>
              <a:gd name="connsiteX249" fmla="*/ 3114080 w 7189007"/>
              <a:gd name="connsiteY249" fmla="*/ 1396120 h 2133391"/>
              <a:gd name="connsiteX250" fmla="*/ 3134477 w 7189007"/>
              <a:gd name="connsiteY250" fmla="*/ 1464942 h 2133391"/>
              <a:gd name="connsiteX251" fmla="*/ 3135186 w 7189007"/>
              <a:gd name="connsiteY251" fmla="*/ 1474805 h 2133391"/>
              <a:gd name="connsiteX252" fmla="*/ 3144515 w 7189007"/>
              <a:gd name="connsiteY252" fmla="*/ 1572138 h 2133391"/>
              <a:gd name="connsiteX253" fmla="*/ 3143178 w 7189007"/>
              <a:gd name="connsiteY253" fmla="*/ 1586086 h 2133391"/>
              <a:gd name="connsiteX254" fmla="*/ 3144110 w 7189007"/>
              <a:gd name="connsiteY254" fmla="*/ 1599062 h 2133391"/>
              <a:gd name="connsiteX255" fmla="*/ 3139089 w 7189007"/>
              <a:gd name="connsiteY255" fmla="*/ 1628742 h 2133391"/>
              <a:gd name="connsiteX256" fmla="*/ 3134240 w 7189007"/>
              <a:gd name="connsiteY256" fmla="*/ 1679333 h 2133391"/>
              <a:gd name="connsiteX257" fmla="*/ 3125601 w 7189007"/>
              <a:gd name="connsiteY257" fmla="*/ 1708485 h 2133391"/>
              <a:gd name="connsiteX258" fmla="*/ 3121635 w 7189007"/>
              <a:gd name="connsiteY258" fmla="*/ 1731934 h 2133391"/>
              <a:gd name="connsiteX259" fmla="*/ 3112288 w 7189007"/>
              <a:gd name="connsiteY259" fmla="*/ 1753406 h 2133391"/>
              <a:gd name="connsiteX260" fmla="*/ 3103418 w 7189007"/>
              <a:gd name="connsiteY260" fmla="*/ 1783337 h 2133391"/>
              <a:gd name="connsiteX261" fmla="*/ 3079355 w 7189007"/>
              <a:gd name="connsiteY261" fmla="*/ 1829063 h 2133391"/>
              <a:gd name="connsiteX262" fmla="*/ 3067053 w 7189007"/>
              <a:gd name="connsiteY262" fmla="*/ 1857326 h 2133391"/>
              <a:gd name="connsiteX263" fmla="*/ 3059073 w 7189007"/>
              <a:gd name="connsiteY263" fmla="*/ 1867607 h 2133391"/>
              <a:gd name="connsiteX264" fmla="*/ 3052047 w 7189007"/>
              <a:gd name="connsiteY264" fmla="*/ 1880958 h 2133391"/>
              <a:gd name="connsiteX265" fmla="*/ 2984895 w 7189007"/>
              <a:gd name="connsiteY265" fmla="*/ 1963167 h 2133391"/>
              <a:gd name="connsiteX266" fmla="*/ 2980364 w 7189007"/>
              <a:gd name="connsiteY266" fmla="*/ 1969003 h 2133391"/>
              <a:gd name="connsiteX267" fmla="*/ 2583500 w 7189007"/>
              <a:gd name="connsiteY267" fmla="*/ 2133391 h 2133391"/>
              <a:gd name="connsiteX268" fmla="*/ 2583381 w 7189007"/>
              <a:gd name="connsiteY268" fmla="*/ 2133379 h 2133391"/>
              <a:gd name="connsiteX269" fmla="*/ 2583263 w 7189007"/>
              <a:gd name="connsiteY269" fmla="*/ 2133391 h 2133391"/>
              <a:gd name="connsiteX270" fmla="*/ 2186397 w 7189007"/>
              <a:gd name="connsiteY270" fmla="*/ 1969003 h 2133391"/>
              <a:gd name="connsiteX271" fmla="*/ 2181866 w 7189007"/>
              <a:gd name="connsiteY271" fmla="*/ 1963166 h 2133391"/>
              <a:gd name="connsiteX272" fmla="*/ 2114715 w 7189007"/>
              <a:gd name="connsiteY272" fmla="*/ 1880958 h 2133391"/>
              <a:gd name="connsiteX273" fmla="*/ 2107690 w 7189007"/>
              <a:gd name="connsiteY273" fmla="*/ 1867608 h 2133391"/>
              <a:gd name="connsiteX274" fmla="*/ 2099709 w 7189007"/>
              <a:gd name="connsiteY274" fmla="*/ 1857326 h 2133391"/>
              <a:gd name="connsiteX275" fmla="*/ 2087405 w 7189007"/>
              <a:gd name="connsiteY275" fmla="*/ 1829061 h 2133391"/>
              <a:gd name="connsiteX276" fmla="*/ 2063344 w 7189007"/>
              <a:gd name="connsiteY276" fmla="*/ 1783337 h 2133391"/>
              <a:gd name="connsiteX277" fmla="*/ 2054475 w 7189007"/>
              <a:gd name="connsiteY277" fmla="*/ 1753408 h 2133391"/>
              <a:gd name="connsiteX278" fmla="*/ 2045127 w 7189007"/>
              <a:gd name="connsiteY278" fmla="*/ 1731934 h 2133391"/>
              <a:gd name="connsiteX279" fmla="*/ 2041160 w 7189007"/>
              <a:gd name="connsiteY279" fmla="*/ 1708482 h 2133391"/>
              <a:gd name="connsiteX280" fmla="*/ 2032522 w 7189007"/>
              <a:gd name="connsiteY280" fmla="*/ 1679333 h 2133391"/>
              <a:gd name="connsiteX281" fmla="*/ 2027673 w 7189007"/>
              <a:gd name="connsiteY281" fmla="*/ 1628746 h 2133391"/>
              <a:gd name="connsiteX282" fmla="*/ 2022653 w 7189007"/>
              <a:gd name="connsiteY282" fmla="*/ 1599062 h 2133391"/>
              <a:gd name="connsiteX283" fmla="*/ 2023585 w 7189007"/>
              <a:gd name="connsiteY283" fmla="*/ 1586084 h 2133391"/>
              <a:gd name="connsiteX284" fmla="*/ 2022248 w 7189007"/>
              <a:gd name="connsiteY284" fmla="*/ 1572138 h 2133391"/>
              <a:gd name="connsiteX285" fmla="*/ 2031574 w 7189007"/>
              <a:gd name="connsiteY285" fmla="*/ 1474833 h 2133391"/>
              <a:gd name="connsiteX286" fmla="*/ 2032284 w 7189007"/>
              <a:gd name="connsiteY286" fmla="*/ 1464942 h 2133391"/>
              <a:gd name="connsiteX287" fmla="*/ 2049395 w 7189007"/>
              <a:gd name="connsiteY287" fmla="*/ 1407204 h 2133391"/>
              <a:gd name="connsiteX288" fmla="*/ 2047648 w 7189007"/>
              <a:gd name="connsiteY288" fmla="*/ 1406944 h 2133391"/>
              <a:gd name="connsiteX289" fmla="*/ 2050981 w 7189007"/>
              <a:gd name="connsiteY289" fmla="*/ 1395699 h 2133391"/>
              <a:gd name="connsiteX290" fmla="*/ 1979850 w 7189007"/>
              <a:gd name="connsiteY290" fmla="*/ 1163050 h 2133391"/>
              <a:gd name="connsiteX291" fmla="*/ 1809103 w 7189007"/>
              <a:gd name="connsiteY291" fmla="*/ 1087473 h 2133391"/>
              <a:gd name="connsiteX292" fmla="*/ 1753775 w 7189007"/>
              <a:gd name="connsiteY292" fmla="*/ 1091447 h 2133391"/>
              <a:gd name="connsiteX293" fmla="*/ 1731936 w 7189007"/>
              <a:gd name="connsiteY293" fmla="*/ 1099387 h 2133391"/>
              <a:gd name="connsiteX294" fmla="*/ 1690711 w 7189007"/>
              <a:gd name="connsiteY294" fmla="*/ 1108929 h 2133391"/>
              <a:gd name="connsiteX295" fmla="*/ 1679572 w 7189007"/>
              <a:gd name="connsiteY295" fmla="*/ 1112230 h 2133391"/>
              <a:gd name="connsiteX296" fmla="*/ 1672293 w 7189007"/>
              <a:gd name="connsiteY296" fmla="*/ 1113192 h 2133391"/>
              <a:gd name="connsiteX297" fmla="*/ 1666045 w 7189007"/>
              <a:gd name="connsiteY297" fmla="*/ 1114638 h 2133391"/>
              <a:gd name="connsiteX298" fmla="*/ 1640477 w 7189007"/>
              <a:gd name="connsiteY298" fmla="*/ 1117395 h 2133391"/>
              <a:gd name="connsiteX299" fmla="*/ 1612746 w 7189007"/>
              <a:gd name="connsiteY299" fmla="*/ 1121059 h 2133391"/>
              <a:gd name="connsiteX300" fmla="*/ 1605729 w 7189007"/>
              <a:gd name="connsiteY300" fmla="*/ 1121143 h 2133391"/>
              <a:gd name="connsiteX301" fmla="*/ 1599064 w 7189007"/>
              <a:gd name="connsiteY301" fmla="*/ 1121862 h 2133391"/>
              <a:gd name="connsiteX302" fmla="*/ 1572258 w 7189007"/>
              <a:gd name="connsiteY302" fmla="*/ 1121542 h 2133391"/>
              <a:gd name="connsiteX303" fmla="*/ 1545453 w 7189007"/>
              <a:gd name="connsiteY303" fmla="*/ 1121862 h 2133391"/>
              <a:gd name="connsiteX304" fmla="*/ 1538787 w 7189007"/>
              <a:gd name="connsiteY304" fmla="*/ 1121143 h 2133391"/>
              <a:gd name="connsiteX305" fmla="*/ 1531770 w 7189007"/>
              <a:gd name="connsiteY305" fmla="*/ 1121059 h 2133391"/>
              <a:gd name="connsiteX306" fmla="*/ 1504040 w 7189007"/>
              <a:gd name="connsiteY306" fmla="*/ 1117396 h 2133391"/>
              <a:gd name="connsiteX307" fmla="*/ 1478471 w 7189007"/>
              <a:gd name="connsiteY307" fmla="*/ 1114638 h 2133391"/>
              <a:gd name="connsiteX308" fmla="*/ 1472223 w 7189007"/>
              <a:gd name="connsiteY308" fmla="*/ 1113192 h 2133391"/>
              <a:gd name="connsiteX309" fmla="*/ 1464944 w 7189007"/>
              <a:gd name="connsiteY309" fmla="*/ 1112230 h 2133391"/>
              <a:gd name="connsiteX310" fmla="*/ 1453803 w 7189007"/>
              <a:gd name="connsiteY310" fmla="*/ 1108928 h 2133391"/>
              <a:gd name="connsiteX311" fmla="*/ 1412580 w 7189007"/>
              <a:gd name="connsiteY311" fmla="*/ 1099387 h 2133391"/>
              <a:gd name="connsiteX312" fmla="*/ 1399913 w 7189007"/>
              <a:gd name="connsiteY312" fmla="*/ 1094781 h 2133391"/>
              <a:gd name="connsiteX313" fmla="*/ 1395701 w 7189007"/>
              <a:gd name="connsiteY313" fmla="*/ 1093533 h 2133391"/>
              <a:gd name="connsiteX314" fmla="*/ 1163051 w 7189007"/>
              <a:gd name="connsiteY314" fmla="*/ 1164664 h 2133391"/>
              <a:gd name="connsiteX315" fmla="*/ 1087475 w 7189007"/>
              <a:gd name="connsiteY315" fmla="*/ 1335411 h 2133391"/>
              <a:gd name="connsiteX316" fmla="*/ 1091834 w 7189007"/>
              <a:gd name="connsiteY316" fmla="*/ 1396120 h 2133391"/>
              <a:gd name="connsiteX317" fmla="*/ 1112232 w 7189007"/>
              <a:gd name="connsiteY317" fmla="*/ 1464942 h 2133391"/>
              <a:gd name="connsiteX318" fmla="*/ 958118 w 7189007"/>
              <a:gd name="connsiteY318" fmla="*/ 1969003 h 2133391"/>
              <a:gd name="connsiteX319" fmla="*/ 164388 w 7189007"/>
              <a:gd name="connsiteY319" fmla="*/ 1969003 h 2133391"/>
              <a:gd name="connsiteX320" fmla="*/ 164388 w 7189007"/>
              <a:gd name="connsiteY320" fmla="*/ 1175273 h 2133391"/>
              <a:gd name="connsiteX321" fmla="*/ 668449 w 7189007"/>
              <a:gd name="connsiteY321" fmla="*/ 1021160 h 2133391"/>
              <a:gd name="connsiteX322" fmla="*/ 737275 w 7189007"/>
              <a:gd name="connsiteY322" fmla="*/ 1041557 h 2133391"/>
              <a:gd name="connsiteX323" fmla="*/ 797981 w 7189007"/>
              <a:gd name="connsiteY323" fmla="*/ 1045917 h 2133391"/>
              <a:gd name="connsiteX324" fmla="*/ 968728 w 7189007"/>
              <a:gd name="connsiteY324" fmla="*/ 970340 h 2133391"/>
              <a:gd name="connsiteX325" fmla="*/ 1039858 w 7189007"/>
              <a:gd name="connsiteY325" fmla="*/ 737691 h 2133391"/>
              <a:gd name="connsiteX326" fmla="*/ 1034827 w 7189007"/>
              <a:gd name="connsiteY326" fmla="*/ 720715 h 2133391"/>
              <a:gd name="connsiteX327" fmla="*/ 1036610 w 7189007"/>
              <a:gd name="connsiteY327" fmla="*/ 720575 h 2133391"/>
              <a:gd name="connsiteX328" fmla="*/ 1021162 w 7189007"/>
              <a:gd name="connsiteY328" fmla="*/ 668447 h 2133391"/>
              <a:gd name="connsiteX329" fmla="*/ 1020455 w 7189007"/>
              <a:gd name="connsiteY329" fmla="*/ 658598 h 2133391"/>
              <a:gd name="connsiteX330" fmla="*/ 1011125 w 7189007"/>
              <a:gd name="connsiteY330" fmla="*/ 561252 h 2133391"/>
              <a:gd name="connsiteX331" fmla="*/ 1012462 w 7189007"/>
              <a:gd name="connsiteY331" fmla="*/ 547301 h 2133391"/>
              <a:gd name="connsiteX332" fmla="*/ 1011530 w 7189007"/>
              <a:gd name="connsiteY332" fmla="*/ 534328 h 2133391"/>
              <a:gd name="connsiteX333" fmla="*/ 1016549 w 7189007"/>
              <a:gd name="connsiteY333" fmla="*/ 504655 h 2133391"/>
              <a:gd name="connsiteX334" fmla="*/ 1021399 w 7189007"/>
              <a:gd name="connsiteY334" fmla="*/ 454056 h 2133391"/>
              <a:gd name="connsiteX335" fmla="*/ 1030039 w 7189007"/>
              <a:gd name="connsiteY335" fmla="*/ 424902 h 2133391"/>
              <a:gd name="connsiteX336" fmla="*/ 1034005 w 7189007"/>
              <a:gd name="connsiteY336" fmla="*/ 401456 h 2133391"/>
              <a:gd name="connsiteX337" fmla="*/ 1043350 w 7189007"/>
              <a:gd name="connsiteY337" fmla="*/ 379986 h 2133391"/>
              <a:gd name="connsiteX338" fmla="*/ 1052221 w 7189007"/>
              <a:gd name="connsiteY338" fmla="*/ 350052 h 2133391"/>
              <a:gd name="connsiteX339" fmla="*/ 1076285 w 7189007"/>
              <a:gd name="connsiteY339" fmla="*/ 304324 h 2133391"/>
              <a:gd name="connsiteX340" fmla="*/ 1088586 w 7189007"/>
              <a:gd name="connsiteY340" fmla="*/ 276064 h 2133391"/>
              <a:gd name="connsiteX341" fmla="*/ 1096566 w 7189007"/>
              <a:gd name="connsiteY341" fmla="*/ 265784 h 2133391"/>
              <a:gd name="connsiteX342" fmla="*/ 1103592 w 7189007"/>
              <a:gd name="connsiteY342" fmla="*/ 252431 h 2133391"/>
              <a:gd name="connsiteX343" fmla="*/ 1170744 w 7189007"/>
              <a:gd name="connsiteY343" fmla="*/ 170223 h 2133391"/>
              <a:gd name="connsiteX344" fmla="*/ 1175274 w 7189007"/>
              <a:gd name="connsiteY344" fmla="*/ 164386 h 2133391"/>
              <a:gd name="connsiteX345" fmla="*/ 1572139 w 7189007"/>
              <a:gd name="connsiteY345" fmla="*/ 0 h 2133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Lst>
            <a:rect l="l" t="t" r="r" b="b"/>
            <a:pathLst>
              <a:path w="7189007" h="2133391">
                <a:moveTo>
                  <a:pt x="1572139" y="0"/>
                </a:moveTo>
                <a:lnTo>
                  <a:pt x="1572258" y="12"/>
                </a:lnTo>
                <a:lnTo>
                  <a:pt x="1572376" y="0"/>
                </a:lnTo>
                <a:cubicBezTo>
                  <a:pt x="1716013" y="0"/>
                  <a:pt x="1859650" y="54795"/>
                  <a:pt x="1969241" y="164386"/>
                </a:cubicBezTo>
                <a:lnTo>
                  <a:pt x="1973753" y="170199"/>
                </a:lnTo>
                <a:lnTo>
                  <a:pt x="2040924" y="252431"/>
                </a:lnTo>
                <a:lnTo>
                  <a:pt x="2047952" y="265786"/>
                </a:lnTo>
                <a:lnTo>
                  <a:pt x="2055930" y="276064"/>
                </a:lnTo>
                <a:lnTo>
                  <a:pt x="2068230" y="304320"/>
                </a:lnTo>
                <a:lnTo>
                  <a:pt x="2092295" y="350052"/>
                </a:lnTo>
                <a:lnTo>
                  <a:pt x="2101167" y="379988"/>
                </a:lnTo>
                <a:lnTo>
                  <a:pt x="2110512" y="401456"/>
                </a:lnTo>
                <a:lnTo>
                  <a:pt x="2114477" y="424901"/>
                </a:lnTo>
                <a:lnTo>
                  <a:pt x="2123117" y="454056"/>
                </a:lnTo>
                <a:lnTo>
                  <a:pt x="2127967" y="504655"/>
                </a:lnTo>
                <a:lnTo>
                  <a:pt x="2132986" y="534328"/>
                </a:lnTo>
                <a:lnTo>
                  <a:pt x="2132054" y="547301"/>
                </a:lnTo>
                <a:lnTo>
                  <a:pt x="2133392" y="561252"/>
                </a:lnTo>
                <a:lnTo>
                  <a:pt x="2124061" y="658598"/>
                </a:lnTo>
                <a:lnTo>
                  <a:pt x="2123354" y="668447"/>
                </a:lnTo>
                <a:lnTo>
                  <a:pt x="2102957" y="737273"/>
                </a:lnTo>
                <a:lnTo>
                  <a:pt x="2098597" y="797980"/>
                </a:lnTo>
                <a:cubicBezTo>
                  <a:pt x="2101560" y="860074"/>
                  <a:pt x="2126753" y="921305"/>
                  <a:pt x="2174174" y="968726"/>
                </a:cubicBezTo>
                <a:cubicBezTo>
                  <a:pt x="2237401" y="1031953"/>
                  <a:pt x="2325181" y="1055663"/>
                  <a:pt x="2406823" y="1039857"/>
                </a:cubicBezTo>
                <a:lnTo>
                  <a:pt x="2411034" y="1038609"/>
                </a:lnTo>
                <a:lnTo>
                  <a:pt x="2423703" y="1034003"/>
                </a:lnTo>
                <a:lnTo>
                  <a:pt x="2464929" y="1024461"/>
                </a:lnTo>
                <a:lnTo>
                  <a:pt x="2476067" y="1021160"/>
                </a:lnTo>
                <a:lnTo>
                  <a:pt x="2483345" y="1020199"/>
                </a:lnTo>
                <a:lnTo>
                  <a:pt x="2489594" y="1018752"/>
                </a:lnTo>
                <a:lnTo>
                  <a:pt x="2515168" y="1015994"/>
                </a:lnTo>
                <a:lnTo>
                  <a:pt x="2542893" y="1012331"/>
                </a:lnTo>
                <a:lnTo>
                  <a:pt x="2549909" y="1012247"/>
                </a:lnTo>
                <a:lnTo>
                  <a:pt x="2556576" y="1011528"/>
                </a:lnTo>
                <a:lnTo>
                  <a:pt x="2583381" y="1011848"/>
                </a:lnTo>
                <a:lnTo>
                  <a:pt x="2610186" y="1011528"/>
                </a:lnTo>
                <a:lnTo>
                  <a:pt x="2616853" y="1012247"/>
                </a:lnTo>
                <a:lnTo>
                  <a:pt x="2623870" y="1012331"/>
                </a:lnTo>
                <a:lnTo>
                  <a:pt x="2651596" y="1015994"/>
                </a:lnTo>
                <a:lnTo>
                  <a:pt x="2677168" y="1018752"/>
                </a:lnTo>
                <a:lnTo>
                  <a:pt x="2683417" y="1020199"/>
                </a:lnTo>
                <a:lnTo>
                  <a:pt x="2690695" y="1021160"/>
                </a:lnTo>
                <a:lnTo>
                  <a:pt x="2701834" y="1024461"/>
                </a:lnTo>
                <a:lnTo>
                  <a:pt x="2743059" y="1034003"/>
                </a:lnTo>
                <a:lnTo>
                  <a:pt x="2764898" y="1041943"/>
                </a:lnTo>
                <a:lnTo>
                  <a:pt x="2820227" y="1045917"/>
                </a:lnTo>
                <a:cubicBezTo>
                  <a:pt x="2882322" y="1042954"/>
                  <a:pt x="2943553" y="1017761"/>
                  <a:pt x="2990974" y="970340"/>
                </a:cubicBezTo>
                <a:cubicBezTo>
                  <a:pt x="3054201" y="907113"/>
                  <a:pt x="3077911" y="819333"/>
                  <a:pt x="3062104" y="737691"/>
                </a:cubicBezTo>
                <a:lnTo>
                  <a:pt x="3057074" y="720715"/>
                </a:lnTo>
                <a:lnTo>
                  <a:pt x="3058856" y="720575"/>
                </a:lnTo>
                <a:lnTo>
                  <a:pt x="3043408" y="668447"/>
                </a:lnTo>
                <a:lnTo>
                  <a:pt x="3042701" y="658597"/>
                </a:lnTo>
                <a:lnTo>
                  <a:pt x="3033371" y="561252"/>
                </a:lnTo>
                <a:lnTo>
                  <a:pt x="3034708" y="547303"/>
                </a:lnTo>
                <a:lnTo>
                  <a:pt x="3033776" y="534328"/>
                </a:lnTo>
                <a:lnTo>
                  <a:pt x="3038796" y="504649"/>
                </a:lnTo>
                <a:lnTo>
                  <a:pt x="3043645" y="454056"/>
                </a:lnTo>
                <a:lnTo>
                  <a:pt x="3052284" y="424905"/>
                </a:lnTo>
                <a:lnTo>
                  <a:pt x="3056250" y="401456"/>
                </a:lnTo>
                <a:lnTo>
                  <a:pt x="3065597" y="379984"/>
                </a:lnTo>
                <a:lnTo>
                  <a:pt x="3074467" y="350052"/>
                </a:lnTo>
                <a:lnTo>
                  <a:pt x="3098530" y="304325"/>
                </a:lnTo>
                <a:lnTo>
                  <a:pt x="3110832" y="276064"/>
                </a:lnTo>
                <a:lnTo>
                  <a:pt x="3118812" y="265784"/>
                </a:lnTo>
                <a:lnTo>
                  <a:pt x="3125838" y="252431"/>
                </a:lnTo>
                <a:lnTo>
                  <a:pt x="3192990" y="170222"/>
                </a:lnTo>
                <a:lnTo>
                  <a:pt x="3197520" y="164386"/>
                </a:lnTo>
                <a:cubicBezTo>
                  <a:pt x="3307112" y="54795"/>
                  <a:pt x="3450749" y="0"/>
                  <a:pt x="3594385" y="0"/>
                </a:cubicBezTo>
                <a:lnTo>
                  <a:pt x="3594504" y="12"/>
                </a:lnTo>
                <a:lnTo>
                  <a:pt x="3594622" y="0"/>
                </a:lnTo>
                <a:cubicBezTo>
                  <a:pt x="3738259" y="0"/>
                  <a:pt x="3881896" y="54795"/>
                  <a:pt x="3991487" y="164386"/>
                </a:cubicBezTo>
                <a:lnTo>
                  <a:pt x="3995998" y="170198"/>
                </a:lnTo>
                <a:lnTo>
                  <a:pt x="4063170" y="252431"/>
                </a:lnTo>
                <a:lnTo>
                  <a:pt x="4070199" y="265787"/>
                </a:lnTo>
                <a:lnTo>
                  <a:pt x="4078176" y="276064"/>
                </a:lnTo>
                <a:lnTo>
                  <a:pt x="4090473" y="304315"/>
                </a:lnTo>
                <a:lnTo>
                  <a:pt x="4114541" y="350052"/>
                </a:lnTo>
                <a:lnTo>
                  <a:pt x="4123414" y="379990"/>
                </a:lnTo>
                <a:lnTo>
                  <a:pt x="4132757" y="401456"/>
                </a:lnTo>
                <a:lnTo>
                  <a:pt x="4136722" y="424898"/>
                </a:lnTo>
                <a:lnTo>
                  <a:pt x="4145364" y="454056"/>
                </a:lnTo>
                <a:lnTo>
                  <a:pt x="4150214" y="504659"/>
                </a:lnTo>
                <a:lnTo>
                  <a:pt x="4155232" y="534328"/>
                </a:lnTo>
                <a:lnTo>
                  <a:pt x="4154301" y="547300"/>
                </a:lnTo>
                <a:lnTo>
                  <a:pt x="4155638" y="561252"/>
                </a:lnTo>
                <a:lnTo>
                  <a:pt x="4146307" y="658602"/>
                </a:lnTo>
                <a:lnTo>
                  <a:pt x="4145600" y="668447"/>
                </a:lnTo>
                <a:lnTo>
                  <a:pt x="4125203" y="737273"/>
                </a:lnTo>
                <a:lnTo>
                  <a:pt x="4120843" y="797980"/>
                </a:lnTo>
                <a:cubicBezTo>
                  <a:pt x="4123806" y="860074"/>
                  <a:pt x="4148999" y="921305"/>
                  <a:pt x="4196420" y="968726"/>
                </a:cubicBezTo>
                <a:cubicBezTo>
                  <a:pt x="4259647" y="1031953"/>
                  <a:pt x="4347426" y="1055663"/>
                  <a:pt x="4429069" y="1039857"/>
                </a:cubicBezTo>
                <a:lnTo>
                  <a:pt x="4433289" y="1038607"/>
                </a:lnTo>
                <a:lnTo>
                  <a:pt x="4445951" y="1034003"/>
                </a:lnTo>
                <a:lnTo>
                  <a:pt x="4487168" y="1024463"/>
                </a:lnTo>
                <a:lnTo>
                  <a:pt x="4498312" y="1021160"/>
                </a:lnTo>
                <a:lnTo>
                  <a:pt x="4505594" y="1020198"/>
                </a:lnTo>
                <a:lnTo>
                  <a:pt x="4511842" y="1018752"/>
                </a:lnTo>
                <a:lnTo>
                  <a:pt x="4537405" y="1015995"/>
                </a:lnTo>
                <a:lnTo>
                  <a:pt x="4565138" y="1012331"/>
                </a:lnTo>
                <a:lnTo>
                  <a:pt x="4572157" y="1012247"/>
                </a:lnTo>
                <a:lnTo>
                  <a:pt x="4578823" y="1011528"/>
                </a:lnTo>
                <a:lnTo>
                  <a:pt x="4605628" y="1011848"/>
                </a:lnTo>
                <a:lnTo>
                  <a:pt x="4632432" y="1011528"/>
                </a:lnTo>
                <a:lnTo>
                  <a:pt x="4639098" y="1012247"/>
                </a:lnTo>
                <a:lnTo>
                  <a:pt x="4646116" y="1012331"/>
                </a:lnTo>
                <a:lnTo>
                  <a:pt x="4673848" y="1015995"/>
                </a:lnTo>
                <a:lnTo>
                  <a:pt x="4699414" y="1018752"/>
                </a:lnTo>
                <a:lnTo>
                  <a:pt x="4705662" y="1020198"/>
                </a:lnTo>
                <a:lnTo>
                  <a:pt x="4712942" y="1021160"/>
                </a:lnTo>
                <a:lnTo>
                  <a:pt x="4724085" y="1024462"/>
                </a:lnTo>
                <a:lnTo>
                  <a:pt x="4765305" y="1034003"/>
                </a:lnTo>
                <a:lnTo>
                  <a:pt x="4787143" y="1041943"/>
                </a:lnTo>
                <a:lnTo>
                  <a:pt x="4842475" y="1045917"/>
                </a:lnTo>
                <a:cubicBezTo>
                  <a:pt x="4904569" y="1042954"/>
                  <a:pt x="4965800" y="1017761"/>
                  <a:pt x="5013221" y="970340"/>
                </a:cubicBezTo>
                <a:cubicBezTo>
                  <a:pt x="5076448" y="907113"/>
                  <a:pt x="5100158" y="819333"/>
                  <a:pt x="5084351" y="737691"/>
                </a:cubicBezTo>
                <a:lnTo>
                  <a:pt x="5079321" y="720715"/>
                </a:lnTo>
                <a:lnTo>
                  <a:pt x="5081103" y="720575"/>
                </a:lnTo>
                <a:lnTo>
                  <a:pt x="5065655" y="668447"/>
                </a:lnTo>
                <a:lnTo>
                  <a:pt x="5059325" y="580302"/>
                </a:lnTo>
                <a:lnTo>
                  <a:pt x="5055618" y="561252"/>
                </a:lnTo>
                <a:lnTo>
                  <a:pt x="5057326" y="552473"/>
                </a:lnTo>
                <a:lnTo>
                  <a:pt x="5056023" y="534328"/>
                </a:lnTo>
                <a:cubicBezTo>
                  <a:pt x="5058163" y="489483"/>
                  <a:pt x="5065655" y="444846"/>
                  <a:pt x="5078497" y="401456"/>
                </a:cubicBezTo>
                <a:lnTo>
                  <a:pt x="5093353" y="367328"/>
                </a:lnTo>
                <a:lnTo>
                  <a:pt x="5096714" y="350052"/>
                </a:lnTo>
                <a:lnTo>
                  <a:pt x="5120777" y="304325"/>
                </a:lnTo>
                <a:lnTo>
                  <a:pt x="5133079" y="276064"/>
                </a:lnTo>
                <a:lnTo>
                  <a:pt x="5141059" y="265784"/>
                </a:lnTo>
                <a:lnTo>
                  <a:pt x="5148085" y="252431"/>
                </a:lnTo>
                <a:lnTo>
                  <a:pt x="5215235" y="170224"/>
                </a:lnTo>
                <a:lnTo>
                  <a:pt x="5219767" y="164386"/>
                </a:lnTo>
                <a:cubicBezTo>
                  <a:pt x="5329358" y="54795"/>
                  <a:pt x="5472995" y="0"/>
                  <a:pt x="5616632" y="0"/>
                </a:cubicBezTo>
                <a:lnTo>
                  <a:pt x="5616751" y="12"/>
                </a:lnTo>
                <a:lnTo>
                  <a:pt x="5616869" y="0"/>
                </a:lnTo>
                <a:cubicBezTo>
                  <a:pt x="5760506" y="0"/>
                  <a:pt x="5904143" y="54795"/>
                  <a:pt x="6013734" y="164386"/>
                </a:cubicBezTo>
                <a:lnTo>
                  <a:pt x="6018264" y="170221"/>
                </a:lnTo>
                <a:lnTo>
                  <a:pt x="6085417" y="252431"/>
                </a:lnTo>
                <a:lnTo>
                  <a:pt x="6092444" y="265785"/>
                </a:lnTo>
                <a:lnTo>
                  <a:pt x="6100423" y="276064"/>
                </a:lnTo>
                <a:lnTo>
                  <a:pt x="6112723" y="304322"/>
                </a:lnTo>
                <a:lnTo>
                  <a:pt x="6136788" y="350052"/>
                </a:lnTo>
                <a:lnTo>
                  <a:pt x="6140150" y="367330"/>
                </a:lnTo>
                <a:lnTo>
                  <a:pt x="6155004" y="401456"/>
                </a:lnTo>
                <a:cubicBezTo>
                  <a:pt x="6167847" y="444846"/>
                  <a:pt x="6175339" y="489483"/>
                  <a:pt x="6177479" y="534328"/>
                </a:cubicBezTo>
                <a:lnTo>
                  <a:pt x="6176176" y="552472"/>
                </a:lnTo>
                <a:lnTo>
                  <a:pt x="6177885" y="561252"/>
                </a:lnTo>
                <a:lnTo>
                  <a:pt x="6174177" y="580303"/>
                </a:lnTo>
                <a:lnTo>
                  <a:pt x="6167847" y="668447"/>
                </a:lnTo>
                <a:lnTo>
                  <a:pt x="6147450" y="737273"/>
                </a:lnTo>
                <a:lnTo>
                  <a:pt x="6143090" y="797980"/>
                </a:lnTo>
                <a:cubicBezTo>
                  <a:pt x="6146053" y="860074"/>
                  <a:pt x="6171246" y="921305"/>
                  <a:pt x="6218667" y="968726"/>
                </a:cubicBezTo>
                <a:cubicBezTo>
                  <a:pt x="6281894" y="1031953"/>
                  <a:pt x="6369673" y="1055663"/>
                  <a:pt x="6451316" y="1039857"/>
                </a:cubicBezTo>
                <a:lnTo>
                  <a:pt x="6468291" y="1034826"/>
                </a:lnTo>
                <a:lnTo>
                  <a:pt x="6468432" y="1036608"/>
                </a:lnTo>
                <a:lnTo>
                  <a:pt x="6520559" y="1021160"/>
                </a:lnTo>
                <a:cubicBezTo>
                  <a:pt x="6697446" y="986913"/>
                  <a:pt x="6887631" y="1038283"/>
                  <a:pt x="7024620" y="1175273"/>
                </a:cubicBezTo>
                <a:cubicBezTo>
                  <a:pt x="7243803" y="1394455"/>
                  <a:pt x="7243803" y="1749820"/>
                  <a:pt x="7024620" y="1969003"/>
                </a:cubicBezTo>
                <a:cubicBezTo>
                  <a:pt x="6805438" y="2188186"/>
                  <a:pt x="6450073" y="2188186"/>
                  <a:pt x="6230890" y="1969003"/>
                </a:cubicBezTo>
                <a:cubicBezTo>
                  <a:pt x="6093901" y="1832014"/>
                  <a:pt x="6042530" y="1641829"/>
                  <a:pt x="6076777" y="1464942"/>
                </a:cubicBezTo>
                <a:lnTo>
                  <a:pt x="6093888" y="1407204"/>
                </a:lnTo>
                <a:lnTo>
                  <a:pt x="6092141" y="1406944"/>
                </a:lnTo>
                <a:lnTo>
                  <a:pt x="6095474" y="1395699"/>
                </a:lnTo>
                <a:cubicBezTo>
                  <a:pt x="6111280" y="1314057"/>
                  <a:pt x="6087570" y="1226277"/>
                  <a:pt x="6024343" y="1163050"/>
                </a:cubicBezTo>
                <a:cubicBezTo>
                  <a:pt x="5976922" y="1115629"/>
                  <a:pt x="5915690" y="1090437"/>
                  <a:pt x="5853596" y="1087473"/>
                </a:cubicBezTo>
                <a:lnTo>
                  <a:pt x="5798267" y="1091447"/>
                </a:lnTo>
                <a:lnTo>
                  <a:pt x="5776429" y="1099387"/>
                </a:lnTo>
                <a:lnTo>
                  <a:pt x="5735202" y="1108929"/>
                </a:lnTo>
                <a:lnTo>
                  <a:pt x="5724064" y="1112230"/>
                </a:lnTo>
                <a:lnTo>
                  <a:pt x="5716786" y="1113192"/>
                </a:lnTo>
                <a:lnTo>
                  <a:pt x="5710538" y="1114638"/>
                </a:lnTo>
                <a:lnTo>
                  <a:pt x="5684969" y="1117396"/>
                </a:lnTo>
                <a:lnTo>
                  <a:pt x="5657238" y="1121059"/>
                </a:lnTo>
                <a:lnTo>
                  <a:pt x="5650222" y="1121143"/>
                </a:lnTo>
                <a:lnTo>
                  <a:pt x="5643556" y="1121862"/>
                </a:lnTo>
                <a:lnTo>
                  <a:pt x="5616751" y="1121542"/>
                </a:lnTo>
                <a:lnTo>
                  <a:pt x="5589945" y="1121862"/>
                </a:lnTo>
                <a:lnTo>
                  <a:pt x="5583280" y="1121143"/>
                </a:lnTo>
                <a:lnTo>
                  <a:pt x="5576263" y="1121059"/>
                </a:lnTo>
                <a:lnTo>
                  <a:pt x="5548533" y="1117396"/>
                </a:lnTo>
                <a:lnTo>
                  <a:pt x="5522964" y="1114638"/>
                </a:lnTo>
                <a:lnTo>
                  <a:pt x="5516716" y="1113192"/>
                </a:lnTo>
                <a:lnTo>
                  <a:pt x="5509437" y="1112230"/>
                </a:lnTo>
                <a:lnTo>
                  <a:pt x="5498297" y="1108929"/>
                </a:lnTo>
                <a:lnTo>
                  <a:pt x="5457073" y="1099387"/>
                </a:lnTo>
                <a:lnTo>
                  <a:pt x="5444405" y="1094781"/>
                </a:lnTo>
                <a:lnTo>
                  <a:pt x="5440194" y="1093533"/>
                </a:lnTo>
                <a:cubicBezTo>
                  <a:pt x="5358552" y="1077727"/>
                  <a:pt x="5270772" y="1101437"/>
                  <a:pt x="5207544" y="1164664"/>
                </a:cubicBezTo>
                <a:cubicBezTo>
                  <a:pt x="5160124" y="1212085"/>
                  <a:pt x="5134931" y="1273317"/>
                  <a:pt x="5131968" y="1335411"/>
                </a:cubicBezTo>
                <a:lnTo>
                  <a:pt x="5136327" y="1396120"/>
                </a:lnTo>
                <a:lnTo>
                  <a:pt x="5156724" y="1464942"/>
                </a:lnTo>
                <a:lnTo>
                  <a:pt x="5163055" y="1553097"/>
                </a:lnTo>
                <a:lnTo>
                  <a:pt x="5166761" y="1572138"/>
                </a:lnTo>
                <a:lnTo>
                  <a:pt x="5165053" y="1580912"/>
                </a:lnTo>
                <a:lnTo>
                  <a:pt x="5166357" y="1599062"/>
                </a:lnTo>
                <a:cubicBezTo>
                  <a:pt x="5164216" y="1643907"/>
                  <a:pt x="5156724" y="1688544"/>
                  <a:pt x="5143882" y="1731934"/>
                </a:cubicBezTo>
                <a:lnTo>
                  <a:pt x="5129025" y="1766066"/>
                </a:lnTo>
                <a:lnTo>
                  <a:pt x="5125664" y="1783337"/>
                </a:lnTo>
                <a:lnTo>
                  <a:pt x="5101607" y="1829052"/>
                </a:lnTo>
                <a:lnTo>
                  <a:pt x="5089300" y="1857326"/>
                </a:lnTo>
                <a:lnTo>
                  <a:pt x="5081316" y="1867611"/>
                </a:lnTo>
                <a:lnTo>
                  <a:pt x="5074293" y="1880958"/>
                </a:lnTo>
                <a:lnTo>
                  <a:pt x="5007161" y="1963142"/>
                </a:lnTo>
                <a:lnTo>
                  <a:pt x="5002611" y="1969003"/>
                </a:lnTo>
                <a:cubicBezTo>
                  <a:pt x="4893020" y="2078595"/>
                  <a:pt x="4749384" y="2133391"/>
                  <a:pt x="4605747" y="2133391"/>
                </a:cubicBezTo>
                <a:lnTo>
                  <a:pt x="4605628" y="2133379"/>
                </a:lnTo>
                <a:lnTo>
                  <a:pt x="4605509" y="2133391"/>
                </a:lnTo>
                <a:cubicBezTo>
                  <a:pt x="4461872" y="2133391"/>
                  <a:pt x="4318235" y="2078595"/>
                  <a:pt x="4208644" y="1969003"/>
                </a:cubicBezTo>
                <a:lnTo>
                  <a:pt x="4204114" y="1963167"/>
                </a:lnTo>
                <a:lnTo>
                  <a:pt x="4136962" y="1880958"/>
                </a:lnTo>
                <a:lnTo>
                  <a:pt x="4129937" y="1867608"/>
                </a:lnTo>
                <a:lnTo>
                  <a:pt x="4121955" y="1857326"/>
                </a:lnTo>
                <a:lnTo>
                  <a:pt x="4109651" y="1829059"/>
                </a:lnTo>
                <a:lnTo>
                  <a:pt x="4085591" y="1783337"/>
                </a:lnTo>
                <a:lnTo>
                  <a:pt x="4082229" y="1766063"/>
                </a:lnTo>
                <a:lnTo>
                  <a:pt x="4067373" y="1731934"/>
                </a:lnTo>
                <a:cubicBezTo>
                  <a:pt x="4054531" y="1688544"/>
                  <a:pt x="4047039" y="1643907"/>
                  <a:pt x="4044898" y="1599062"/>
                </a:cubicBezTo>
                <a:lnTo>
                  <a:pt x="4046202" y="1580914"/>
                </a:lnTo>
                <a:lnTo>
                  <a:pt x="4044494" y="1572138"/>
                </a:lnTo>
                <a:lnTo>
                  <a:pt x="4048200" y="1553095"/>
                </a:lnTo>
                <a:lnTo>
                  <a:pt x="4054530" y="1464942"/>
                </a:lnTo>
                <a:lnTo>
                  <a:pt x="4071641" y="1407204"/>
                </a:lnTo>
                <a:lnTo>
                  <a:pt x="4069894" y="1406944"/>
                </a:lnTo>
                <a:lnTo>
                  <a:pt x="4073227" y="1395699"/>
                </a:lnTo>
                <a:cubicBezTo>
                  <a:pt x="4089033" y="1314057"/>
                  <a:pt x="4065323" y="1226277"/>
                  <a:pt x="4002096" y="1163050"/>
                </a:cubicBezTo>
                <a:cubicBezTo>
                  <a:pt x="3954676" y="1115629"/>
                  <a:pt x="3893443" y="1090437"/>
                  <a:pt x="3831349" y="1087473"/>
                </a:cubicBezTo>
                <a:lnTo>
                  <a:pt x="3776020" y="1091447"/>
                </a:lnTo>
                <a:lnTo>
                  <a:pt x="3754182" y="1099387"/>
                </a:lnTo>
                <a:lnTo>
                  <a:pt x="3712958" y="1108929"/>
                </a:lnTo>
                <a:lnTo>
                  <a:pt x="3701818" y="1112230"/>
                </a:lnTo>
                <a:lnTo>
                  <a:pt x="3694538" y="1113192"/>
                </a:lnTo>
                <a:lnTo>
                  <a:pt x="3688291" y="1114638"/>
                </a:lnTo>
                <a:lnTo>
                  <a:pt x="3662726" y="1117395"/>
                </a:lnTo>
                <a:lnTo>
                  <a:pt x="3634992" y="1121059"/>
                </a:lnTo>
                <a:lnTo>
                  <a:pt x="3627975" y="1121143"/>
                </a:lnTo>
                <a:lnTo>
                  <a:pt x="3621309" y="1121862"/>
                </a:lnTo>
                <a:lnTo>
                  <a:pt x="3594504" y="1121542"/>
                </a:lnTo>
                <a:lnTo>
                  <a:pt x="3567699" y="1121862"/>
                </a:lnTo>
                <a:lnTo>
                  <a:pt x="3561033" y="1121143"/>
                </a:lnTo>
                <a:lnTo>
                  <a:pt x="3554016" y="1121059"/>
                </a:lnTo>
                <a:lnTo>
                  <a:pt x="3526284" y="1117395"/>
                </a:lnTo>
                <a:lnTo>
                  <a:pt x="3500717" y="1114638"/>
                </a:lnTo>
                <a:lnTo>
                  <a:pt x="3494469" y="1113192"/>
                </a:lnTo>
                <a:lnTo>
                  <a:pt x="3487190" y="1112230"/>
                </a:lnTo>
                <a:lnTo>
                  <a:pt x="3476050" y="1108929"/>
                </a:lnTo>
                <a:lnTo>
                  <a:pt x="3434826" y="1099387"/>
                </a:lnTo>
                <a:lnTo>
                  <a:pt x="3422159" y="1094781"/>
                </a:lnTo>
                <a:lnTo>
                  <a:pt x="3417947" y="1093533"/>
                </a:lnTo>
                <a:cubicBezTo>
                  <a:pt x="3336305" y="1077727"/>
                  <a:pt x="3248525" y="1101437"/>
                  <a:pt x="3185297" y="1164664"/>
                </a:cubicBezTo>
                <a:cubicBezTo>
                  <a:pt x="3137877" y="1212085"/>
                  <a:pt x="3112685" y="1273317"/>
                  <a:pt x="3109721" y="1335411"/>
                </a:cubicBezTo>
                <a:lnTo>
                  <a:pt x="3114080" y="1396120"/>
                </a:lnTo>
                <a:lnTo>
                  <a:pt x="3134477" y="1464942"/>
                </a:lnTo>
                <a:lnTo>
                  <a:pt x="3135186" y="1474805"/>
                </a:lnTo>
                <a:lnTo>
                  <a:pt x="3144515" y="1572138"/>
                </a:lnTo>
                <a:lnTo>
                  <a:pt x="3143178" y="1586086"/>
                </a:lnTo>
                <a:lnTo>
                  <a:pt x="3144110" y="1599062"/>
                </a:lnTo>
                <a:lnTo>
                  <a:pt x="3139089" y="1628742"/>
                </a:lnTo>
                <a:lnTo>
                  <a:pt x="3134240" y="1679333"/>
                </a:lnTo>
                <a:lnTo>
                  <a:pt x="3125601" y="1708485"/>
                </a:lnTo>
                <a:lnTo>
                  <a:pt x="3121635" y="1731934"/>
                </a:lnTo>
                <a:lnTo>
                  <a:pt x="3112288" y="1753406"/>
                </a:lnTo>
                <a:lnTo>
                  <a:pt x="3103418" y="1783337"/>
                </a:lnTo>
                <a:lnTo>
                  <a:pt x="3079355" y="1829063"/>
                </a:lnTo>
                <a:lnTo>
                  <a:pt x="3067053" y="1857326"/>
                </a:lnTo>
                <a:lnTo>
                  <a:pt x="3059073" y="1867607"/>
                </a:lnTo>
                <a:lnTo>
                  <a:pt x="3052047" y="1880958"/>
                </a:lnTo>
                <a:lnTo>
                  <a:pt x="2984895" y="1963167"/>
                </a:lnTo>
                <a:lnTo>
                  <a:pt x="2980364" y="1969003"/>
                </a:lnTo>
                <a:cubicBezTo>
                  <a:pt x="2870773" y="2078595"/>
                  <a:pt x="2727136" y="2133391"/>
                  <a:pt x="2583500" y="2133391"/>
                </a:cubicBezTo>
                <a:lnTo>
                  <a:pt x="2583381" y="2133379"/>
                </a:lnTo>
                <a:lnTo>
                  <a:pt x="2583263" y="2133391"/>
                </a:lnTo>
                <a:cubicBezTo>
                  <a:pt x="2439626" y="2133391"/>
                  <a:pt x="2295989" y="2078595"/>
                  <a:pt x="2186397" y="1969003"/>
                </a:cubicBezTo>
                <a:lnTo>
                  <a:pt x="2181866" y="1963166"/>
                </a:lnTo>
                <a:lnTo>
                  <a:pt x="2114715" y="1880958"/>
                </a:lnTo>
                <a:lnTo>
                  <a:pt x="2107690" y="1867608"/>
                </a:lnTo>
                <a:lnTo>
                  <a:pt x="2099709" y="1857326"/>
                </a:lnTo>
                <a:lnTo>
                  <a:pt x="2087405" y="1829061"/>
                </a:lnTo>
                <a:lnTo>
                  <a:pt x="2063344" y="1783337"/>
                </a:lnTo>
                <a:lnTo>
                  <a:pt x="2054475" y="1753408"/>
                </a:lnTo>
                <a:lnTo>
                  <a:pt x="2045127" y="1731934"/>
                </a:lnTo>
                <a:lnTo>
                  <a:pt x="2041160" y="1708482"/>
                </a:lnTo>
                <a:lnTo>
                  <a:pt x="2032522" y="1679333"/>
                </a:lnTo>
                <a:lnTo>
                  <a:pt x="2027673" y="1628746"/>
                </a:lnTo>
                <a:lnTo>
                  <a:pt x="2022653" y="1599062"/>
                </a:lnTo>
                <a:lnTo>
                  <a:pt x="2023585" y="1586084"/>
                </a:lnTo>
                <a:lnTo>
                  <a:pt x="2022248" y="1572138"/>
                </a:lnTo>
                <a:lnTo>
                  <a:pt x="2031574" y="1474833"/>
                </a:lnTo>
                <a:lnTo>
                  <a:pt x="2032284" y="1464942"/>
                </a:lnTo>
                <a:lnTo>
                  <a:pt x="2049395" y="1407204"/>
                </a:lnTo>
                <a:lnTo>
                  <a:pt x="2047648" y="1406944"/>
                </a:lnTo>
                <a:lnTo>
                  <a:pt x="2050981" y="1395699"/>
                </a:lnTo>
                <a:cubicBezTo>
                  <a:pt x="2066787" y="1314057"/>
                  <a:pt x="2043077" y="1226277"/>
                  <a:pt x="1979850" y="1163050"/>
                </a:cubicBezTo>
                <a:cubicBezTo>
                  <a:pt x="1932429" y="1115629"/>
                  <a:pt x="1871197" y="1090437"/>
                  <a:pt x="1809103" y="1087473"/>
                </a:cubicBezTo>
                <a:lnTo>
                  <a:pt x="1753775" y="1091447"/>
                </a:lnTo>
                <a:lnTo>
                  <a:pt x="1731936" y="1099387"/>
                </a:lnTo>
                <a:lnTo>
                  <a:pt x="1690711" y="1108929"/>
                </a:lnTo>
                <a:lnTo>
                  <a:pt x="1679572" y="1112230"/>
                </a:lnTo>
                <a:lnTo>
                  <a:pt x="1672293" y="1113192"/>
                </a:lnTo>
                <a:lnTo>
                  <a:pt x="1666045" y="1114638"/>
                </a:lnTo>
                <a:lnTo>
                  <a:pt x="1640477" y="1117395"/>
                </a:lnTo>
                <a:lnTo>
                  <a:pt x="1612746" y="1121059"/>
                </a:lnTo>
                <a:lnTo>
                  <a:pt x="1605729" y="1121143"/>
                </a:lnTo>
                <a:lnTo>
                  <a:pt x="1599064" y="1121862"/>
                </a:lnTo>
                <a:lnTo>
                  <a:pt x="1572258" y="1121542"/>
                </a:lnTo>
                <a:lnTo>
                  <a:pt x="1545453" y="1121862"/>
                </a:lnTo>
                <a:lnTo>
                  <a:pt x="1538787" y="1121143"/>
                </a:lnTo>
                <a:lnTo>
                  <a:pt x="1531770" y="1121059"/>
                </a:lnTo>
                <a:lnTo>
                  <a:pt x="1504040" y="1117396"/>
                </a:lnTo>
                <a:lnTo>
                  <a:pt x="1478471" y="1114638"/>
                </a:lnTo>
                <a:lnTo>
                  <a:pt x="1472223" y="1113192"/>
                </a:lnTo>
                <a:lnTo>
                  <a:pt x="1464944" y="1112230"/>
                </a:lnTo>
                <a:lnTo>
                  <a:pt x="1453803" y="1108928"/>
                </a:lnTo>
                <a:lnTo>
                  <a:pt x="1412580" y="1099387"/>
                </a:lnTo>
                <a:lnTo>
                  <a:pt x="1399913" y="1094781"/>
                </a:lnTo>
                <a:lnTo>
                  <a:pt x="1395701" y="1093533"/>
                </a:lnTo>
                <a:cubicBezTo>
                  <a:pt x="1314059" y="1077727"/>
                  <a:pt x="1226278" y="1101437"/>
                  <a:pt x="1163051" y="1164664"/>
                </a:cubicBezTo>
                <a:cubicBezTo>
                  <a:pt x="1115631" y="1212085"/>
                  <a:pt x="1090439" y="1273317"/>
                  <a:pt x="1087475" y="1335411"/>
                </a:cubicBezTo>
                <a:lnTo>
                  <a:pt x="1091834" y="1396120"/>
                </a:lnTo>
                <a:lnTo>
                  <a:pt x="1112232" y="1464942"/>
                </a:lnTo>
                <a:cubicBezTo>
                  <a:pt x="1146480" y="1641829"/>
                  <a:pt x="1095108" y="1832014"/>
                  <a:pt x="958118" y="1969003"/>
                </a:cubicBezTo>
                <a:cubicBezTo>
                  <a:pt x="738936" y="2188186"/>
                  <a:pt x="383572" y="2188186"/>
                  <a:pt x="164388" y="1969003"/>
                </a:cubicBezTo>
                <a:cubicBezTo>
                  <a:pt x="-54795" y="1749820"/>
                  <a:pt x="-54795" y="1394455"/>
                  <a:pt x="164388" y="1175273"/>
                </a:cubicBezTo>
                <a:cubicBezTo>
                  <a:pt x="301377" y="1038283"/>
                  <a:pt x="491563" y="986913"/>
                  <a:pt x="668449" y="1021160"/>
                </a:cubicBezTo>
                <a:lnTo>
                  <a:pt x="737275" y="1041557"/>
                </a:lnTo>
                <a:lnTo>
                  <a:pt x="797981" y="1045917"/>
                </a:lnTo>
                <a:cubicBezTo>
                  <a:pt x="860076" y="1042954"/>
                  <a:pt x="921307" y="1017761"/>
                  <a:pt x="968728" y="970340"/>
                </a:cubicBezTo>
                <a:cubicBezTo>
                  <a:pt x="1031955" y="907113"/>
                  <a:pt x="1055665" y="819333"/>
                  <a:pt x="1039858" y="737691"/>
                </a:cubicBezTo>
                <a:lnTo>
                  <a:pt x="1034827" y="720715"/>
                </a:lnTo>
                <a:lnTo>
                  <a:pt x="1036610" y="720575"/>
                </a:lnTo>
                <a:lnTo>
                  <a:pt x="1021162" y="668447"/>
                </a:lnTo>
                <a:lnTo>
                  <a:pt x="1020455" y="658598"/>
                </a:lnTo>
                <a:lnTo>
                  <a:pt x="1011125" y="561252"/>
                </a:lnTo>
                <a:lnTo>
                  <a:pt x="1012462" y="547301"/>
                </a:lnTo>
                <a:lnTo>
                  <a:pt x="1011530" y="534328"/>
                </a:lnTo>
                <a:lnTo>
                  <a:pt x="1016549" y="504655"/>
                </a:lnTo>
                <a:lnTo>
                  <a:pt x="1021399" y="454056"/>
                </a:lnTo>
                <a:lnTo>
                  <a:pt x="1030039" y="424902"/>
                </a:lnTo>
                <a:lnTo>
                  <a:pt x="1034005" y="401456"/>
                </a:lnTo>
                <a:lnTo>
                  <a:pt x="1043350" y="379986"/>
                </a:lnTo>
                <a:lnTo>
                  <a:pt x="1052221" y="350052"/>
                </a:lnTo>
                <a:lnTo>
                  <a:pt x="1076285" y="304324"/>
                </a:lnTo>
                <a:lnTo>
                  <a:pt x="1088586" y="276064"/>
                </a:lnTo>
                <a:lnTo>
                  <a:pt x="1096566" y="265784"/>
                </a:lnTo>
                <a:lnTo>
                  <a:pt x="1103592" y="252431"/>
                </a:lnTo>
                <a:lnTo>
                  <a:pt x="1170744" y="170223"/>
                </a:lnTo>
                <a:lnTo>
                  <a:pt x="1175274" y="164386"/>
                </a:lnTo>
                <a:cubicBezTo>
                  <a:pt x="1284866" y="54795"/>
                  <a:pt x="1428502" y="0"/>
                  <a:pt x="1572139" y="0"/>
                </a:cubicBezTo>
                <a:close/>
              </a:path>
            </a:pathLst>
          </a:custGeom>
          <a:gradFill flip="none" rotWithShape="1">
            <a:gsLst>
              <a:gs pos="0">
                <a:schemeClr val="accent3"/>
              </a:gs>
              <a:gs pos="55000">
                <a:schemeClr val="accent1"/>
              </a:gs>
              <a:gs pos="29000">
                <a:schemeClr val="accent2"/>
              </a:gs>
              <a:gs pos="100000">
                <a:schemeClr val="accent6"/>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350">
              <a:solidFill>
                <a:srgbClr val="FFFFFF"/>
              </a:solidFill>
              <a:latin typeface="Calibri" panose="020F0502020204030204"/>
            </a:endParaRPr>
          </a:p>
        </p:txBody>
      </p:sp>
      <p:sp>
        <p:nvSpPr>
          <p:cNvPr id="11" name="Oval 10">
            <a:extLst>
              <a:ext uri="{FF2B5EF4-FFF2-40B4-BE49-F238E27FC236}">
                <a16:creationId xmlns:a16="http://schemas.microsoft.com/office/drawing/2014/main" id="{C15344D9-8598-0A24-2D9D-08EB914FDE4A}"/>
              </a:ext>
            </a:extLst>
          </p:cNvPr>
          <p:cNvSpPr/>
          <p:nvPr/>
        </p:nvSpPr>
        <p:spPr>
          <a:xfrm>
            <a:off x="2366344" y="443473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2" name="Oval 11">
            <a:extLst>
              <a:ext uri="{FF2B5EF4-FFF2-40B4-BE49-F238E27FC236}">
                <a16:creationId xmlns:a16="http://schemas.microsoft.com/office/drawing/2014/main" id="{B1B155FC-C1A4-0B91-86E4-52FB01513D73}"/>
              </a:ext>
            </a:extLst>
          </p:cNvPr>
          <p:cNvSpPr/>
          <p:nvPr/>
        </p:nvSpPr>
        <p:spPr>
          <a:xfrm>
            <a:off x="3455510" y="334612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3" name="Oval 12">
            <a:extLst>
              <a:ext uri="{FF2B5EF4-FFF2-40B4-BE49-F238E27FC236}">
                <a16:creationId xmlns:a16="http://schemas.microsoft.com/office/drawing/2014/main" id="{AF72BD94-F989-1771-0243-802B21771E91}"/>
              </a:ext>
            </a:extLst>
          </p:cNvPr>
          <p:cNvSpPr/>
          <p:nvPr/>
        </p:nvSpPr>
        <p:spPr>
          <a:xfrm>
            <a:off x="4544021" y="443473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4" name="Oval 13">
            <a:extLst>
              <a:ext uri="{FF2B5EF4-FFF2-40B4-BE49-F238E27FC236}">
                <a16:creationId xmlns:a16="http://schemas.microsoft.com/office/drawing/2014/main" id="{70CCA962-5E6B-0BEB-C155-DB402B75FEFF}"/>
              </a:ext>
            </a:extLst>
          </p:cNvPr>
          <p:cNvSpPr/>
          <p:nvPr/>
        </p:nvSpPr>
        <p:spPr>
          <a:xfrm>
            <a:off x="5633151" y="334612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5" name="Oval 14">
            <a:extLst>
              <a:ext uri="{FF2B5EF4-FFF2-40B4-BE49-F238E27FC236}">
                <a16:creationId xmlns:a16="http://schemas.microsoft.com/office/drawing/2014/main" id="{68799439-BC54-8A9D-284E-3E55558BFCC9}"/>
              </a:ext>
            </a:extLst>
          </p:cNvPr>
          <p:cNvSpPr/>
          <p:nvPr/>
        </p:nvSpPr>
        <p:spPr>
          <a:xfrm>
            <a:off x="6721696" y="443473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6" name="Oval 15">
            <a:extLst>
              <a:ext uri="{FF2B5EF4-FFF2-40B4-BE49-F238E27FC236}">
                <a16:creationId xmlns:a16="http://schemas.microsoft.com/office/drawing/2014/main" id="{3256B707-8D36-D39E-3FD2-1A26B1629430}"/>
              </a:ext>
            </a:extLst>
          </p:cNvPr>
          <p:cNvSpPr/>
          <p:nvPr/>
        </p:nvSpPr>
        <p:spPr>
          <a:xfrm>
            <a:off x="7810792" y="3346122"/>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7" name="Oval 16">
            <a:extLst>
              <a:ext uri="{FF2B5EF4-FFF2-40B4-BE49-F238E27FC236}">
                <a16:creationId xmlns:a16="http://schemas.microsoft.com/office/drawing/2014/main" id="{D4A3D0A3-E72F-A831-B0E7-25F2CA78D4D9}"/>
              </a:ext>
            </a:extLst>
          </p:cNvPr>
          <p:cNvSpPr/>
          <p:nvPr/>
        </p:nvSpPr>
        <p:spPr>
          <a:xfrm>
            <a:off x="8899373" y="4434737"/>
            <a:ext cx="926353" cy="926353"/>
          </a:xfrm>
          <a:prstGeom prst="ellipse">
            <a:avLst/>
          </a:prstGeom>
          <a:solidFill>
            <a:schemeClr val="bg1">
              <a:alpha val="7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19" name="Oval 18">
            <a:extLst>
              <a:ext uri="{FF2B5EF4-FFF2-40B4-BE49-F238E27FC236}">
                <a16:creationId xmlns:a16="http://schemas.microsoft.com/office/drawing/2014/main" id="{354BC38B-B928-F233-CBA5-FC62BA1C6E90}"/>
              </a:ext>
            </a:extLst>
          </p:cNvPr>
          <p:cNvSpPr/>
          <p:nvPr/>
        </p:nvSpPr>
        <p:spPr>
          <a:xfrm>
            <a:off x="2418010" y="4486692"/>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0" name="Oval 19">
            <a:extLst>
              <a:ext uri="{FF2B5EF4-FFF2-40B4-BE49-F238E27FC236}">
                <a16:creationId xmlns:a16="http://schemas.microsoft.com/office/drawing/2014/main" id="{28EFF0E4-E8FC-8CE0-2746-155BE4B72FB8}"/>
              </a:ext>
            </a:extLst>
          </p:cNvPr>
          <p:cNvSpPr/>
          <p:nvPr/>
        </p:nvSpPr>
        <p:spPr>
          <a:xfrm>
            <a:off x="3507139" y="3398076"/>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1" name="Oval 20">
            <a:extLst>
              <a:ext uri="{FF2B5EF4-FFF2-40B4-BE49-F238E27FC236}">
                <a16:creationId xmlns:a16="http://schemas.microsoft.com/office/drawing/2014/main" id="{63194340-5F6F-1EE8-288A-2DA4D19C65B8}"/>
              </a:ext>
            </a:extLst>
          </p:cNvPr>
          <p:cNvSpPr/>
          <p:nvPr/>
        </p:nvSpPr>
        <p:spPr>
          <a:xfrm>
            <a:off x="4595614" y="4486692"/>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2" name="Oval 21">
            <a:extLst>
              <a:ext uri="{FF2B5EF4-FFF2-40B4-BE49-F238E27FC236}">
                <a16:creationId xmlns:a16="http://schemas.microsoft.com/office/drawing/2014/main" id="{40DB6AAF-DA45-B193-F9DD-75F4970A5F2F}"/>
              </a:ext>
            </a:extLst>
          </p:cNvPr>
          <p:cNvSpPr/>
          <p:nvPr/>
        </p:nvSpPr>
        <p:spPr>
          <a:xfrm>
            <a:off x="6772579" y="4486692"/>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4" name="Oval 23">
            <a:extLst>
              <a:ext uri="{FF2B5EF4-FFF2-40B4-BE49-F238E27FC236}">
                <a16:creationId xmlns:a16="http://schemas.microsoft.com/office/drawing/2014/main" id="{FB91A50C-22ED-89B5-21A1-321B2EBF8ED4}"/>
              </a:ext>
            </a:extLst>
          </p:cNvPr>
          <p:cNvSpPr/>
          <p:nvPr/>
        </p:nvSpPr>
        <p:spPr>
          <a:xfrm>
            <a:off x="8950184" y="4486692"/>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6" name="Oval 25">
            <a:extLst>
              <a:ext uri="{FF2B5EF4-FFF2-40B4-BE49-F238E27FC236}">
                <a16:creationId xmlns:a16="http://schemas.microsoft.com/office/drawing/2014/main" id="{DC9AE4B7-8650-38AD-84C2-E554F8171270}"/>
              </a:ext>
            </a:extLst>
          </p:cNvPr>
          <p:cNvSpPr/>
          <p:nvPr/>
        </p:nvSpPr>
        <p:spPr>
          <a:xfrm>
            <a:off x="7862421" y="3398076"/>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sp>
        <p:nvSpPr>
          <p:cNvPr id="27" name="Oval 26">
            <a:extLst>
              <a:ext uri="{FF2B5EF4-FFF2-40B4-BE49-F238E27FC236}">
                <a16:creationId xmlns:a16="http://schemas.microsoft.com/office/drawing/2014/main" id="{4370EC8B-7D1B-FC66-1A5B-E2B29F91B548}"/>
              </a:ext>
            </a:extLst>
          </p:cNvPr>
          <p:cNvSpPr/>
          <p:nvPr/>
        </p:nvSpPr>
        <p:spPr>
          <a:xfrm>
            <a:off x="5684780" y="3398076"/>
            <a:ext cx="822440" cy="822440"/>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a:solidFill>
                <a:srgbClr val="FFFFFF"/>
              </a:solidFill>
              <a:latin typeface="Calibri" panose="020F0502020204030204"/>
            </a:endParaRPr>
          </a:p>
        </p:txBody>
      </p:sp>
      <p:pic>
        <p:nvPicPr>
          <p:cNvPr id="28" name="Graphic 27" descr="Lightbulb with solid fill">
            <a:extLst>
              <a:ext uri="{FF2B5EF4-FFF2-40B4-BE49-F238E27FC236}">
                <a16:creationId xmlns:a16="http://schemas.microsoft.com/office/drawing/2014/main" id="{761913E3-6BCA-398A-5B55-C8A9BDE401A1}"/>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2554910" y="4623592"/>
            <a:ext cx="548640" cy="548640"/>
          </a:xfrm>
          <a:prstGeom prst="rect">
            <a:avLst/>
          </a:prstGeom>
        </p:spPr>
      </p:pic>
      <p:pic>
        <p:nvPicPr>
          <p:cNvPr id="29" name="Graphic 28" descr="Paper with solid fill">
            <a:extLst>
              <a:ext uri="{FF2B5EF4-FFF2-40B4-BE49-F238E27FC236}">
                <a16:creationId xmlns:a16="http://schemas.microsoft.com/office/drawing/2014/main" id="{D25609E4-2AD2-79AE-F15D-32B2276E4EF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3644039" y="3534976"/>
            <a:ext cx="548640" cy="548640"/>
          </a:xfrm>
          <a:prstGeom prst="rect">
            <a:avLst/>
          </a:prstGeom>
        </p:spPr>
      </p:pic>
      <p:pic>
        <p:nvPicPr>
          <p:cNvPr id="30" name="Graphic 29" descr="Test tubes with solid fill">
            <a:extLst>
              <a:ext uri="{FF2B5EF4-FFF2-40B4-BE49-F238E27FC236}">
                <a16:creationId xmlns:a16="http://schemas.microsoft.com/office/drawing/2014/main" id="{2CD46B59-8A15-745F-717B-1EB901F0A90F}"/>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5821680" y="3534976"/>
            <a:ext cx="548640" cy="548640"/>
          </a:xfrm>
          <a:prstGeom prst="rect">
            <a:avLst/>
          </a:prstGeom>
        </p:spPr>
      </p:pic>
      <p:pic>
        <p:nvPicPr>
          <p:cNvPr id="31" name="Graphic 30" descr="Tools with solid fill">
            <a:extLst>
              <a:ext uri="{FF2B5EF4-FFF2-40B4-BE49-F238E27FC236}">
                <a16:creationId xmlns:a16="http://schemas.microsoft.com/office/drawing/2014/main" id="{8C7BA395-F75D-B2EC-61B2-9DA1C972AB51}"/>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4732514" y="4623592"/>
            <a:ext cx="548640" cy="548640"/>
          </a:xfrm>
          <a:prstGeom prst="rect">
            <a:avLst/>
          </a:prstGeom>
        </p:spPr>
      </p:pic>
      <p:pic>
        <p:nvPicPr>
          <p:cNvPr id="32" name="Graphic 31" descr="Clipboard Partially Checked with solid fill">
            <a:extLst>
              <a:ext uri="{FF2B5EF4-FFF2-40B4-BE49-F238E27FC236}">
                <a16:creationId xmlns:a16="http://schemas.microsoft.com/office/drawing/2014/main" id="{5B55173A-1EB3-CED0-D83C-5F8F60DE0EA3}"/>
              </a:ext>
            </a:extLst>
          </p:cNvPr>
          <p:cNvPicPr>
            <a:picLocks noChangeAspect="1"/>
          </p:cNvPicPr>
          <p:nvPr/>
        </p:nvPicPr>
        <p:blipFill>
          <a:blip r:embed="rId11">
            <a:extLst>
              <a:ext uri="{96DAC541-7B7A-43D3-8B79-37D633B846F1}">
                <asvg:svgBlip xmlns:asvg="http://schemas.microsoft.com/office/drawing/2016/SVG/main" r:embed="rId12"/>
              </a:ext>
            </a:extLst>
          </a:blip>
          <a:srcRect/>
          <a:stretch/>
        </p:blipFill>
        <p:spPr>
          <a:xfrm>
            <a:off x="6909479" y="4623592"/>
            <a:ext cx="548640" cy="548640"/>
          </a:xfrm>
          <a:prstGeom prst="rect">
            <a:avLst/>
          </a:prstGeom>
        </p:spPr>
      </p:pic>
      <p:pic>
        <p:nvPicPr>
          <p:cNvPr id="33" name="Graphic 32" descr="Box with solid fill">
            <a:extLst>
              <a:ext uri="{FF2B5EF4-FFF2-40B4-BE49-F238E27FC236}">
                <a16:creationId xmlns:a16="http://schemas.microsoft.com/office/drawing/2014/main" id="{2C257615-7C67-06A3-3768-1F2737437BD4}"/>
              </a:ext>
            </a:extLst>
          </p:cNvPr>
          <p:cNvPicPr>
            <a:picLocks noChangeAspect="1"/>
          </p:cNvPicPr>
          <p:nvPr/>
        </p:nvPicPr>
        <p:blipFill>
          <a:blip r:embed="rId13">
            <a:extLst>
              <a:ext uri="{96DAC541-7B7A-43D3-8B79-37D633B846F1}">
                <asvg:svgBlip xmlns:asvg="http://schemas.microsoft.com/office/drawing/2016/SVG/main" r:embed="rId14"/>
              </a:ext>
            </a:extLst>
          </a:blip>
          <a:srcRect/>
          <a:stretch/>
        </p:blipFill>
        <p:spPr>
          <a:xfrm>
            <a:off x="7999321" y="3534976"/>
            <a:ext cx="548640" cy="548640"/>
          </a:xfrm>
          <a:prstGeom prst="rect">
            <a:avLst/>
          </a:prstGeom>
        </p:spPr>
      </p:pic>
      <p:pic>
        <p:nvPicPr>
          <p:cNvPr id="34" name="Graphic 33" descr="Truck with solid fill">
            <a:extLst>
              <a:ext uri="{FF2B5EF4-FFF2-40B4-BE49-F238E27FC236}">
                <a16:creationId xmlns:a16="http://schemas.microsoft.com/office/drawing/2014/main" id="{115BBAC1-A2DC-E921-86A3-37361097C271}"/>
              </a:ext>
            </a:extLst>
          </p:cNvPr>
          <p:cNvPicPr>
            <a:picLocks noChangeAspect="1"/>
          </p:cNvPicPr>
          <p:nvPr/>
        </p:nvPicPr>
        <p:blipFill>
          <a:blip r:embed="rId15">
            <a:extLst>
              <a:ext uri="{96DAC541-7B7A-43D3-8B79-37D633B846F1}">
                <asvg:svgBlip xmlns:asvg="http://schemas.microsoft.com/office/drawing/2016/SVG/main" r:embed="rId16"/>
              </a:ext>
            </a:extLst>
          </a:blip>
          <a:srcRect/>
          <a:stretch/>
        </p:blipFill>
        <p:spPr>
          <a:xfrm>
            <a:off x="9088451" y="4623592"/>
            <a:ext cx="548640" cy="548640"/>
          </a:xfrm>
          <a:prstGeom prst="rect">
            <a:avLst/>
          </a:prstGeom>
        </p:spPr>
      </p:pic>
      <p:sp>
        <p:nvSpPr>
          <p:cNvPr id="36" name="TextBox 35">
            <a:extLst>
              <a:ext uri="{FF2B5EF4-FFF2-40B4-BE49-F238E27FC236}">
                <a16:creationId xmlns:a16="http://schemas.microsoft.com/office/drawing/2014/main" id="{0D747BD7-0A3C-8E5F-C095-A537F8F36538}"/>
              </a:ext>
            </a:extLst>
          </p:cNvPr>
          <p:cNvSpPr txBox="1"/>
          <p:nvPr/>
        </p:nvSpPr>
        <p:spPr>
          <a:xfrm>
            <a:off x="1487488" y="5697256"/>
            <a:ext cx="2227952" cy="419987"/>
          </a:xfrm>
          <a:prstGeom prst="rect">
            <a:avLst/>
          </a:prstGeom>
          <a:noFill/>
        </p:spPr>
        <p:txBody>
          <a:bodyPr wrap="square" lIns="0" rIns="0" rtlCol="0" anchor="b">
            <a:spAutoFit/>
          </a:bodyPr>
          <a:lstStyle>
            <a:defPPr marR="0" lvl="0" algn="l" rtl="0">
              <a:lnSpc>
                <a:spcPct val="100000"/>
              </a:lnSpc>
              <a:spcBef>
                <a:spcPts val="0"/>
              </a:spcBef>
              <a:spcAft>
                <a:spcPts val="0"/>
              </a:spcAft>
              <a:defRPr/>
            </a:defPPr>
            <a:lvl1pPr algn="ctr">
              <a:lnSpc>
                <a:spcPct val="150000"/>
              </a:lnSpc>
              <a:defRPr sz="1600" b="1">
                <a:solidFill>
                  <a:srgbClr val="784F5F"/>
                </a:solidFill>
                <a:latin typeface="Alexandria" pitchFamily="2" charset="-78"/>
                <a:cs typeface="Alexandria" pitchFamily="2" charset="-78"/>
              </a:defRPr>
            </a:lvl1pPr>
          </a:lstStyle>
          <a:p>
            <a:r>
              <a:rPr lang="ar-SA"/>
              <a:t>التمويل </a:t>
            </a:r>
            <a:r>
              <a:rPr lang="ar-SA" dirty="0"/>
              <a:t>الحكومي</a:t>
            </a:r>
            <a:endParaRPr lang="en-US" dirty="0"/>
          </a:p>
        </p:txBody>
      </p:sp>
      <p:sp>
        <p:nvSpPr>
          <p:cNvPr id="39" name="TextBox 38">
            <a:extLst>
              <a:ext uri="{FF2B5EF4-FFF2-40B4-BE49-F238E27FC236}">
                <a16:creationId xmlns:a16="http://schemas.microsoft.com/office/drawing/2014/main" id="{55191CEA-D6E0-EEF8-1819-B6A3239D238E}"/>
              </a:ext>
            </a:extLst>
          </p:cNvPr>
          <p:cNvSpPr txBox="1"/>
          <p:nvPr/>
        </p:nvSpPr>
        <p:spPr>
          <a:xfrm>
            <a:off x="4189420" y="5839302"/>
            <a:ext cx="1772420" cy="707886"/>
          </a:xfrm>
          <a:prstGeom prst="rect">
            <a:avLst/>
          </a:prstGeom>
          <a:noFill/>
        </p:spPr>
        <p:txBody>
          <a:bodyPr wrap="square" lIns="0" rIns="0" rtlCol="0" anchor="b">
            <a:spAutoFit/>
          </a:bodyPr>
          <a:lstStyle>
            <a:defPPr marR="0" lvl="0" algn="l" rtl="0">
              <a:lnSpc>
                <a:spcPct val="100000"/>
              </a:lnSpc>
              <a:spcBef>
                <a:spcPts val="0"/>
              </a:spcBef>
              <a:spcAft>
                <a:spcPts val="0"/>
              </a:spcAft>
              <a:defRPr/>
            </a:defPPr>
            <a:lvl1pPr algn="ctr">
              <a:lnSpc>
                <a:spcPct val="150000"/>
              </a:lnSpc>
              <a:defRPr sz="1600" b="1">
                <a:solidFill>
                  <a:srgbClr val="784F5F"/>
                </a:solidFill>
                <a:latin typeface="Alexandria" pitchFamily="2" charset="-78"/>
                <a:cs typeface="Alexandria" pitchFamily="2" charset="-78"/>
              </a:defRPr>
            </a:lvl1pPr>
          </a:lstStyle>
          <a:p>
            <a:r>
              <a:rPr lang="ar-SA" dirty="0"/>
              <a:t>التمويل الذاتي للمؤسسات</a:t>
            </a:r>
            <a:endParaRPr lang="en-US" dirty="0"/>
          </a:p>
        </p:txBody>
      </p:sp>
      <p:sp>
        <p:nvSpPr>
          <p:cNvPr id="42" name="TextBox 41">
            <a:extLst>
              <a:ext uri="{FF2B5EF4-FFF2-40B4-BE49-F238E27FC236}">
                <a16:creationId xmlns:a16="http://schemas.microsoft.com/office/drawing/2014/main" id="{423DB09F-CDFB-990D-2B8F-E384929D42E8}"/>
              </a:ext>
            </a:extLst>
          </p:cNvPr>
          <p:cNvSpPr txBox="1"/>
          <p:nvPr/>
        </p:nvSpPr>
        <p:spPr>
          <a:xfrm>
            <a:off x="6272117" y="5639220"/>
            <a:ext cx="1772420" cy="707886"/>
          </a:xfrm>
          <a:prstGeom prst="rect">
            <a:avLst/>
          </a:prstGeom>
          <a:noFill/>
        </p:spPr>
        <p:txBody>
          <a:bodyPr wrap="square" lIns="0" rIns="0" rtlCol="0" anchor="b">
            <a:spAutoFit/>
          </a:bodyPr>
          <a:lstStyle>
            <a:defPPr marR="0" lvl="0" algn="l" rtl="0">
              <a:lnSpc>
                <a:spcPct val="100000"/>
              </a:lnSpc>
              <a:spcBef>
                <a:spcPts val="0"/>
              </a:spcBef>
              <a:spcAft>
                <a:spcPts val="0"/>
              </a:spcAft>
              <a:defRPr/>
            </a:defPPr>
            <a:lvl1pPr algn="ctr">
              <a:lnSpc>
                <a:spcPct val="150000"/>
              </a:lnSpc>
              <a:defRPr sz="1600" b="1">
                <a:solidFill>
                  <a:srgbClr val="784F5F"/>
                </a:solidFill>
                <a:latin typeface="Alexandria" pitchFamily="2" charset="-78"/>
                <a:cs typeface="Alexandria" pitchFamily="2" charset="-78"/>
              </a:defRPr>
            </a:lvl1pPr>
          </a:lstStyle>
          <a:p>
            <a:r>
              <a:rPr lang="ar-SA" dirty="0"/>
              <a:t>الضرائب والرسوم العامة</a:t>
            </a:r>
            <a:endParaRPr lang="en-US" dirty="0"/>
          </a:p>
        </p:txBody>
      </p:sp>
      <p:sp>
        <p:nvSpPr>
          <p:cNvPr id="45" name="TextBox 44">
            <a:extLst>
              <a:ext uri="{FF2B5EF4-FFF2-40B4-BE49-F238E27FC236}">
                <a16:creationId xmlns:a16="http://schemas.microsoft.com/office/drawing/2014/main" id="{C85B7669-D97E-45E3-9DB3-FC6FA3489ED7}"/>
              </a:ext>
            </a:extLst>
          </p:cNvPr>
          <p:cNvSpPr txBox="1"/>
          <p:nvPr/>
        </p:nvSpPr>
        <p:spPr>
          <a:xfrm>
            <a:off x="8545552" y="5528052"/>
            <a:ext cx="2055662" cy="792012"/>
          </a:xfrm>
          <a:prstGeom prst="rect">
            <a:avLst/>
          </a:prstGeom>
          <a:noFill/>
        </p:spPr>
        <p:txBody>
          <a:bodyPr wrap="square" lIns="0" rIns="0" rtlCol="0" anchor="b">
            <a:spAutoFit/>
          </a:bodyPr>
          <a:lstStyle>
            <a:defPPr marR="0" lvl="0" algn="l" rtl="0">
              <a:lnSpc>
                <a:spcPct val="100000"/>
              </a:lnSpc>
              <a:spcBef>
                <a:spcPts val="0"/>
              </a:spcBef>
              <a:spcAft>
                <a:spcPts val="0"/>
              </a:spcAft>
              <a:defRPr/>
            </a:defPPr>
            <a:lvl1pPr algn="ctr">
              <a:lnSpc>
                <a:spcPct val="150000"/>
              </a:lnSpc>
              <a:defRPr sz="1600" b="1">
                <a:solidFill>
                  <a:srgbClr val="784F5F"/>
                </a:solidFill>
                <a:latin typeface="Alexandria" pitchFamily="2" charset="-78"/>
                <a:cs typeface="Alexandria" pitchFamily="2" charset="-78"/>
              </a:defRPr>
            </a:lvl1pPr>
          </a:lstStyle>
          <a:p>
            <a:r>
              <a:rPr lang="ar-SA" dirty="0"/>
              <a:t>التمويل الخارجي والدولي</a:t>
            </a:r>
            <a:endParaRPr lang="en-US" dirty="0"/>
          </a:p>
        </p:txBody>
      </p:sp>
      <p:sp>
        <p:nvSpPr>
          <p:cNvPr id="48" name="TextBox 47">
            <a:extLst>
              <a:ext uri="{FF2B5EF4-FFF2-40B4-BE49-F238E27FC236}">
                <a16:creationId xmlns:a16="http://schemas.microsoft.com/office/drawing/2014/main" id="{A817A945-F9B2-F46E-1839-55043EFEDD09}"/>
              </a:ext>
            </a:extLst>
          </p:cNvPr>
          <p:cNvSpPr txBox="1"/>
          <p:nvPr/>
        </p:nvSpPr>
        <p:spPr>
          <a:xfrm>
            <a:off x="2574115" y="2363165"/>
            <a:ext cx="2510768" cy="419987"/>
          </a:xfrm>
          <a:prstGeom prst="rect">
            <a:avLst/>
          </a:prstGeom>
          <a:noFill/>
        </p:spPr>
        <p:txBody>
          <a:bodyPr wrap="square" lIns="0" rIns="0" rtlCol="0" anchor="b">
            <a:spAutoFit/>
          </a:bodyPr>
          <a:lstStyle/>
          <a:p>
            <a:pPr algn="ctr">
              <a:lnSpc>
                <a:spcPct val="150000"/>
              </a:lnSpc>
            </a:pPr>
            <a:r>
              <a:rPr lang="ar-SA" sz="1600" b="1" dirty="0">
                <a:solidFill>
                  <a:srgbClr val="784F5F"/>
                </a:solidFill>
                <a:latin typeface="Alexandria" pitchFamily="2" charset="-78"/>
                <a:cs typeface="Alexandria" pitchFamily="2" charset="-78"/>
              </a:rPr>
              <a:t>مساهمة القطاع الخاص</a:t>
            </a:r>
            <a:endParaRPr lang="en-US" sz="1600" b="1" dirty="0">
              <a:solidFill>
                <a:srgbClr val="784F5F"/>
              </a:solidFill>
              <a:latin typeface="Alexandria" pitchFamily="2" charset="-78"/>
              <a:cs typeface="Alexandria" pitchFamily="2" charset="-78"/>
            </a:endParaRPr>
          </a:p>
        </p:txBody>
      </p:sp>
      <p:sp>
        <p:nvSpPr>
          <p:cNvPr id="51" name="TextBox 50">
            <a:extLst>
              <a:ext uri="{FF2B5EF4-FFF2-40B4-BE49-F238E27FC236}">
                <a16:creationId xmlns:a16="http://schemas.microsoft.com/office/drawing/2014/main" id="{5BF1EDAB-AC05-25F5-346B-F62DA8F5F08D}"/>
              </a:ext>
            </a:extLst>
          </p:cNvPr>
          <p:cNvSpPr txBox="1"/>
          <p:nvPr/>
        </p:nvSpPr>
        <p:spPr>
          <a:xfrm>
            <a:off x="5313605" y="2354055"/>
            <a:ext cx="1772420" cy="422680"/>
          </a:xfrm>
          <a:prstGeom prst="rect">
            <a:avLst/>
          </a:prstGeom>
          <a:noFill/>
        </p:spPr>
        <p:txBody>
          <a:bodyPr wrap="square" lIns="0" rIns="0" rtlCol="0" anchor="b">
            <a:spAutoFit/>
          </a:bodyPr>
          <a:lstStyle>
            <a:defPPr marR="0" lvl="0" algn="l" rtl="0">
              <a:lnSpc>
                <a:spcPct val="100000"/>
              </a:lnSpc>
              <a:spcBef>
                <a:spcPts val="0"/>
              </a:spcBef>
              <a:spcAft>
                <a:spcPts val="0"/>
              </a:spcAft>
            </a:defPPr>
            <a:lvl1pPr algn="ctr">
              <a:lnSpc>
                <a:spcPct val="150000"/>
              </a:lnSpc>
              <a:defRPr sz="1600" b="1">
                <a:solidFill>
                  <a:srgbClr val="784F5F"/>
                </a:solidFill>
                <a:latin typeface="Alexandria" pitchFamily="2" charset="-78"/>
                <a:cs typeface="Alexandria" pitchFamily="2" charset="-78"/>
              </a:defRPr>
            </a:lvl1pPr>
          </a:lstStyle>
          <a:p>
            <a:r>
              <a:rPr lang="ar-SA" dirty="0"/>
              <a:t>الرسوم الدراسية</a:t>
            </a:r>
            <a:endParaRPr lang="en-US" dirty="0"/>
          </a:p>
        </p:txBody>
      </p:sp>
      <p:sp>
        <p:nvSpPr>
          <p:cNvPr id="54" name="TextBox 53">
            <a:extLst>
              <a:ext uri="{FF2B5EF4-FFF2-40B4-BE49-F238E27FC236}">
                <a16:creationId xmlns:a16="http://schemas.microsoft.com/office/drawing/2014/main" id="{0016710D-32D4-D549-CA22-20253ACA2195}"/>
              </a:ext>
            </a:extLst>
          </p:cNvPr>
          <p:cNvSpPr txBox="1"/>
          <p:nvPr/>
        </p:nvSpPr>
        <p:spPr>
          <a:xfrm>
            <a:off x="7388498" y="2217942"/>
            <a:ext cx="2164953" cy="792012"/>
          </a:xfrm>
          <a:prstGeom prst="rect">
            <a:avLst/>
          </a:prstGeom>
          <a:noFill/>
        </p:spPr>
        <p:txBody>
          <a:bodyPr wrap="square" lIns="0" rIns="0" rtlCol="0" anchor="b">
            <a:spAutoFit/>
          </a:bodyPr>
          <a:lstStyle>
            <a:defPPr marR="0" lvl="0" algn="l" rtl="0">
              <a:lnSpc>
                <a:spcPct val="100000"/>
              </a:lnSpc>
              <a:spcBef>
                <a:spcPts val="0"/>
              </a:spcBef>
              <a:spcAft>
                <a:spcPts val="0"/>
              </a:spcAft>
              <a:defRPr/>
            </a:defPPr>
            <a:lvl1pPr algn="ctr">
              <a:lnSpc>
                <a:spcPct val="150000"/>
              </a:lnSpc>
              <a:defRPr sz="1600" b="1">
                <a:solidFill>
                  <a:srgbClr val="784F5F"/>
                </a:solidFill>
                <a:latin typeface="Alexandria" pitchFamily="2" charset="-78"/>
                <a:cs typeface="Alexandria" pitchFamily="2" charset="-78"/>
              </a:defRPr>
            </a:lvl1pPr>
          </a:lstStyle>
          <a:p>
            <a:r>
              <a:rPr lang="ar-SA" dirty="0"/>
              <a:t>المنح والتبرعات والأوقاف العامة</a:t>
            </a:r>
            <a:endParaRPr lang="en-US" dirty="0"/>
          </a:p>
        </p:txBody>
      </p:sp>
    </p:spTree>
    <p:extLst>
      <p:ext uri="{BB962C8B-B14F-4D97-AF65-F5344CB8AC3E}">
        <p14:creationId xmlns:p14="http://schemas.microsoft.com/office/powerpoint/2010/main" val="37824993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11623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مصادر التمويل</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D9FC8E-2471-0DD9-B50D-3CAF154BC26F}"/>
              </a:ext>
            </a:extLst>
          </p:cNvPr>
          <p:cNvSpPr txBox="1"/>
          <p:nvPr/>
        </p:nvSpPr>
        <p:spPr>
          <a:xfrm>
            <a:off x="1127448" y="2193463"/>
            <a:ext cx="10300876" cy="3476080"/>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التمويل الحكومي:</a:t>
            </a:r>
          </a:p>
          <a:p>
            <a:pPr algn="just" rtl="1">
              <a:lnSpc>
                <a:spcPct val="200000"/>
              </a:lnSpc>
            </a:pPr>
            <a:r>
              <a:rPr lang="ar-SA" dirty="0">
                <a:latin typeface="Alexandria" pitchFamily="2" charset="-78"/>
                <a:cs typeface="Alexandria" pitchFamily="2" charset="-78"/>
              </a:rPr>
              <a:t>يُعد المصدر الأساسي في معظم الدول، ويتمثل في المخصصات التي تقدمها الدولة من الموازنة العامة لتغطية الرواتب، والبنية التحتية، والتشغيل، والبحث العلمي.</a:t>
            </a:r>
          </a:p>
          <a:p>
            <a:pPr algn="just" rtl="1">
              <a:lnSpc>
                <a:spcPct val="200000"/>
              </a:lnSpc>
            </a:pPr>
            <a:endParaRPr lang="ar-SA" dirty="0">
              <a:latin typeface="Alexandria" pitchFamily="2" charset="-78"/>
              <a:cs typeface="Alexandria" pitchFamily="2" charset="-78"/>
            </a:endParaRPr>
          </a:p>
          <a:p>
            <a:pPr algn="just" rtl="1">
              <a:lnSpc>
                <a:spcPct val="200000"/>
              </a:lnSpc>
            </a:pPr>
            <a:r>
              <a:rPr lang="ar-SA" b="1" dirty="0">
                <a:solidFill>
                  <a:srgbClr val="00B0F0"/>
                </a:solidFill>
                <a:latin typeface="Alexandria" pitchFamily="2" charset="-78"/>
                <a:cs typeface="Alexandria" pitchFamily="2" charset="-78"/>
              </a:rPr>
              <a:t>أهميته:</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ضمان استقرار العملية التعليمية.</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دعم العدالة في فرص الالتحاق.</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تمكين الجامعات الحكومية من أداء رسالتها.</a:t>
            </a:r>
            <a:endParaRPr lang="en-US"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30FA51D0-3BFA-FDA7-A2FB-4F17BA927D1C}"/>
              </a:ext>
            </a:extLst>
          </p:cNvPr>
          <p:cNvPicPr>
            <a:picLocks noChangeAspect="1"/>
          </p:cNvPicPr>
          <p:nvPr/>
        </p:nvPicPr>
        <p:blipFill>
          <a:blip r:embed="rId3"/>
          <a:stretch>
            <a:fillRect/>
          </a:stretch>
        </p:blipFill>
        <p:spPr>
          <a:xfrm>
            <a:off x="1254030" y="4376219"/>
            <a:ext cx="2744298" cy="1933335"/>
          </a:xfrm>
          <a:prstGeom prst="rect">
            <a:avLst/>
          </a:prstGeom>
        </p:spPr>
      </p:pic>
    </p:spTree>
    <p:extLst>
      <p:ext uri="{BB962C8B-B14F-4D97-AF65-F5344CB8AC3E}">
        <p14:creationId xmlns:p14="http://schemas.microsoft.com/office/powerpoint/2010/main" val="326039531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11623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مصادر التمويل</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9CD9FC8E-2471-0DD9-B50D-3CAF154BC26F}"/>
              </a:ext>
            </a:extLst>
          </p:cNvPr>
          <p:cNvSpPr txBox="1"/>
          <p:nvPr/>
        </p:nvSpPr>
        <p:spPr>
          <a:xfrm>
            <a:off x="6456040" y="1955518"/>
            <a:ext cx="4999193" cy="4830297"/>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مساهمة القطاع الخاص:</a:t>
            </a:r>
          </a:p>
          <a:p>
            <a:pPr algn="just" rtl="1">
              <a:lnSpc>
                <a:spcPct val="200000"/>
              </a:lnSpc>
            </a:pPr>
            <a:r>
              <a:rPr lang="ar-SA" dirty="0">
                <a:latin typeface="Alexandria" pitchFamily="2" charset="-78"/>
                <a:cs typeface="Alexandria" pitchFamily="2" charset="-78"/>
              </a:rPr>
              <a:t>تشمل استثمارات الشركات ورجال الأعمال في التعليم العالي عبر:</a:t>
            </a:r>
          </a:p>
          <a:p>
            <a:pPr marL="285750" indent="-285750" algn="just" rtl="1">
              <a:lnSpc>
                <a:spcPct val="200000"/>
              </a:lnSpc>
              <a:buClr>
                <a:schemeClr val="accent2">
                  <a:lumMod val="75000"/>
                </a:schemeClr>
              </a:buClr>
              <a:buFont typeface="Wingdings" panose="05000000000000000000" pitchFamily="2" charset="2"/>
              <a:buChar char="v"/>
            </a:pPr>
            <a:endParaRPr lang="ar-SA" dirty="0">
              <a:latin typeface="Alexandria" pitchFamily="2" charset="-78"/>
              <a:cs typeface="Alexandria" pitchFamily="2" charset="-78"/>
            </a:endParaRP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إنشاء جامعات أهلية أو خاصة.</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تمويل برامج أكاديمية أو بحثية.</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رعاية الكراسي العلمية.</a:t>
            </a:r>
          </a:p>
          <a:p>
            <a:pPr algn="just" rtl="1">
              <a:lnSpc>
                <a:spcPct val="200000"/>
              </a:lnSpc>
              <a:buClr>
                <a:schemeClr val="accent2">
                  <a:lumMod val="75000"/>
                </a:schemeClr>
              </a:buClr>
            </a:pPr>
            <a:r>
              <a:rPr lang="ar-SA" dirty="0">
                <a:latin typeface="Alexandria" pitchFamily="2" charset="-78"/>
                <a:cs typeface="Alexandria" pitchFamily="2" charset="-78"/>
              </a:rPr>
              <a:t> </a:t>
            </a:r>
          </a:p>
          <a:p>
            <a:pPr algn="just" rtl="1">
              <a:lnSpc>
                <a:spcPct val="200000"/>
              </a:lnSpc>
              <a:buClr>
                <a:schemeClr val="accent2">
                  <a:lumMod val="75000"/>
                </a:schemeClr>
              </a:buClr>
            </a:pPr>
            <a:r>
              <a:rPr lang="ar-SA" sz="1600" b="1" dirty="0">
                <a:solidFill>
                  <a:srgbClr val="00AEEF"/>
                </a:solidFill>
                <a:latin typeface="Alexandria" pitchFamily="2" charset="-78"/>
                <a:cs typeface="Alexandria" pitchFamily="2" charset="-78"/>
              </a:rPr>
              <a:t>الهدف:</a:t>
            </a:r>
          </a:p>
          <a:p>
            <a:pPr algn="just" rtl="1">
              <a:lnSpc>
                <a:spcPct val="200000"/>
              </a:lnSpc>
              <a:buClr>
                <a:schemeClr val="accent2">
                  <a:lumMod val="75000"/>
                </a:schemeClr>
              </a:buClr>
            </a:pPr>
            <a:r>
              <a:rPr lang="ar-SA" dirty="0">
                <a:latin typeface="Alexandria" pitchFamily="2" charset="-78"/>
                <a:cs typeface="Alexandria" pitchFamily="2" charset="-78"/>
              </a:rPr>
              <a:t>ربط التعليم بسوق العمل والمساهمة في إعداد كفاءات متخصصة.</a:t>
            </a:r>
            <a:endParaRPr lang="en-US"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D44E0A6D-0CF7-DBE6-D6A1-30C7524AF899}"/>
              </a:ext>
            </a:extLst>
          </p:cNvPr>
          <p:cNvSpPr txBox="1"/>
          <p:nvPr/>
        </p:nvSpPr>
        <p:spPr>
          <a:xfrm>
            <a:off x="792651" y="1955518"/>
            <a:ext cx="5107053" cy="3968522"/>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التمويل الذاتي للمؤسسات:</a:t>
            </a:r>
          </a:p>
          <a:p>
            <a:pPr algn="just" rtl="1">
              <a:lnSpc>
                <a:spcPct val="200000"/>
              </a:lnSpc>
            </a:pPr>
            <a:r>
              <a:rPr lang="ar-SA" dirty="0">
                <a:latin typeface="Alexandria" pitchFamily="2" charset="-78"/>
                <a:cs typeface="Alexandria" pitchFamily="2" charset="-78"/>
              </a:rPr>
              <a:t>ويُقصد به اعتماد الجامعات على مواردها الخاصة مثل:</a:t>
            </a:r>
          </a:p>
          <a:p>
            <a:pPr marL="285750" indent="-285750" algn="just" rtl="1">
              <a:lnSpc>
                <a:spcPct val="200000"/>
              </a:lnSpc>
              <a:buClr>
                <a:schemeClr val="accent2">
                  <a:lumMod val="75000"/>
                </a:schemeClr>
              </a:buClr>
              <a:buFont typeface="Wingdings" panose="05000000000000000000" pitchFamily="2" charset="2"/>
              <a:buChar char="v"/>
            </a:pPr>
            <a:endParaRPr lang="ar-SA" dirty="0">
              <a:latin typeface="Alexandria" pitchFamily="2" charset="-78"/>
              <a:cs typeface="Alexandria" pitchFamily="2" charset="-78"/>
            </a:endParaRP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استثمار أصولها ومرافقها.</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تقديم برامج تدريبية واستشاريةالتعليم المستمر والدورات المهنية.</a:t>
            </a:r>
          </a:p>
          <a:p>
            <a:pPr marL="285750" indent="-285750" algn="just" rtl="1">
              <a:lnSpc>
                <a:spcPct val="200000"/>
              </a:lnSpc>
              <a:buClr>
                <a:schemeClr val="accent2">
                  <a:lumMod val="75000"/>
                </a:schemeClr>
              </a:buClr>
              <a:buFont typeface="Wingdings" panose="05000000000000000000" pitchFamily="2" charset="2"/>
              <a:buChar char="v"/>
            </a:pPr>
            <a:r>
              <a:rPr lang="ar-SA" dirty="0">
                <a:latin typeface="Alexandria" pitchFamily="2" charset="-78"/>
                <a:cs typeface="Alexandria" pitchFamily="2" charset="-78"/>
              </a:rPr>
              <a:t>إنشاء صناديق استثمارية تعليمية </a:t>
            </a:r>
          </a:p>
          <a:p>
            <a:pPr algn="just" rtl="1">
              <a:lnSpc>
                <a:spcPct val="200000"/>
              </a:lnSpc>
              <a:buClr>
                <a:schemeClr val="accent2">
                  <a:lumMod val="75000"/>
                </a:schemeClr>
              </a:buClr>
            </a:pPr>
            <a:r>
              <a:rPr lang="ar-SA" sz="1600" b="1" dirty="0">
                <a:solidFill>
                  <a:srgbClr val="00AEEF"/>
                </a:solidFill>
                <a:latin typeface="Alexandria" pitchFamily="2" charset="-78"/>
                <a:cs typeface="Alexandria" pitchFamily="2" charset="-78"/>
              </a:rPr>
              <a:t>مميزاته:</a:t>
            </a:r>
          </a:p>
          <a:p>
            <a:pPr algn="just" rtl="1">
              <a:lnSpc>
                <a:spcPct val="200000"/>
              </a:lnSpc>
              <a:buClr>
                <a:schemeClr val="accent2">
                  <a:lumMod val="75000"/>
                </a:schemeClr>
              </a:buClr>
            </a:pPr>
            <a:r>
              <a:rPr lang="ar-SA" dirty="0">
                <a:latin typeface="Alexandria" pitchFamily="2" charset="-78"/>
                <a:cs typeface="Alexandria" pitchFamily="2" charset="-78"/>
              </a:rPr>
              <a:t>يعزز استقلالية المؤسسات ويقلل الاعتماد على الدعم الحكومي.</a:t>
            </a:r>
            <a:endParaRPr lang="en-US" dirty="0">
              <a:latin typeface="Alexandria" pitchFamily="2" charset="-78"/>
              <a:cs typeface="Alexandria" pitchFamily="2" charset="-78"/>
            </a:endParaRPr>
          </a:p>
        </p:txBody>
      </p:sp>
      <p:cxnSp>
        <p:nvCxnSpPr>
          <p:cNvPr id="7" name="Straight Connector 6">
            <a:extLst>
              <a:ext uri="{FF2B5EF4-FFF2-40B4-BE49-F238E27FC236}">
                <a16:creationId xmlns:a16="http://schemas.microsoft.com/office/drawing/2014/main" id="{EAD49EF4-4B46-BBAD-EFFF-B958BE4B0804}"/>
              </a:ext>
            </a:extLst>
          </p:cNvPr>
          <p:cNvCxnSpPr/>
          <p:nvPr/>
        </p:nvCxnSpPr>
        <p:spPr>
          <a:xfrm>
            <a:off x="6096000" y="1955518"/>
            <a:ext cx="0" cy="3849746"/>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426404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11623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مصادر التمويل</a:t>
            </a:r>
            <a:endParaRPr lang="ar-EG" sz="2400" b="1" dirty="0">
              <a:solidFill>
                <a:srgbClr val="00B0F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6256522" y="2357018"/>
            <a:ext cx="5353248" cy="2737416"/>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الرسوم الدراسية:</a:t>
            </a:r>
          </a:p>
          <a:p>
            <a:pPr algn="just" rtl="1">
              <a:lnSpc>
                <a:spcPct val="200000"/>
              </a:lnSpc>
            </a:pPr>
            <a:r>
              <a:rPr lang="ar-SA" dirty="0">
                <a:latin typeface="Alexandria" pitchFamily="2" charset="-78"/>
                <a:cs typeface="Alexandria" pitchFamily="2" charset="-78"/>
              </a:rPr>
              <a:t>وهي المبالغ التي يدفعها الطلبة مقابل الدراسة، وتُعد من أهم مصادر التمويل في الجامعات الخاصة وبعض البرامج النوعية.</a:t>
            </a:r>
          </a:p>
          <a:p>
            <a:pPr algn="just" rtl="1">
              <a:lnSpc>
                <a:spcPct val="200000"/>
              </a:lnSpc>
              <a:buClr>
                <a:schemeClr val="accent2">
                  <a:lumMod val="75000"/>
                </a:schemeClr>
              </a:buClr>
            </a:pPr>
            <a:endParaRPr lang="ar-SA" sz="1600" b="1" dirty="0">
              <a:solidFill>
                <a:srgbClr val="00AEEF"/>
              </a:solidFill>
              <a:latin typeface="Alexandria" pitchFamily="2" charset="-78"/>
              <a:cs typeface="Alexandria" pitchFamily="2" charset="-78"/>
            </a:endParaRPr>
          </a:p>
          <a:p>
            <a:pPr algn="just" rtl="1">
              <a:lnSpc>
                <a:spcPct val="200000"/>
              </a:lnSpc>
              <a:buClr>
                <a:schemeClr val="accent2">
                  <a:lumMod val="75000"/>
                </a:schemeClr>
              </a:buClr>
            </a:pPr>
            <a:r>
              <a:rPr lang="ar-SA" sz="1600" b="1" dirty="0">
                <a:solidFill>
                  <a:srgbClr val="00AEEF"/>
                </a:solidFill>
                <a:latin typeface="Alexandria" pitchFamily="2" charset="-78"/>
                <a:cs typeface="Alexandria" pitchFamily="2" charset="-78"/>
              </a:rPr>
              <a:t>ملاحظة:</a:t>
            </a:r>
          </a:p>
          <a:p>
            <a:pPr algn="just" rtl="1">
              <a:lnSpc>
                <a:spcPct val="200000"/>
              </a:lnSpc>
              <a:buClr>
                <a:schemeClr val="accent2">
                  <a:lumMod val="75000"/>
                </a:schemeClr>
              </a:buClr>
            </a:pPr>
            <a:r>
              <a:rPr lang="ar-SA" dirty="0">
                <a:latin typeface="Alexandria" pitchFamily="2" charset="-78"/>
                <a:cs typeface="Alexandria" pitchFamily="2" charset="-78"/>
              </a:rPr>
              <a:t>تحتاج إلى سياسات دعم ومنح لتجنب حرمان الفئات محدودة الدخل.</a:t>
            </a:r>
            <a:endParaRPr lang="en-US"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A2407E93-9347-84C0-3380-3C58B62382E0}"/>
              </a:ext>
            </a:extLst>
          </p:cNvPr>
          <p:cNvSpPr txBox="1"/>
          <p:nvPr/>
        </p:nvSpPr>
        <p:spPr>
          <a:xfrm>
            <a:off x="742752" y="2531673"/>
            <a:ext cx="5353248" cy="1752531"/>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الضرائب والرسوم العامة:</a:t>
            </a:r>
          </a:p>
          <a:p>
            <a:pPr algn="just" rtl="1">
              <a:lnSpc>
                <a:spcPct val="200000"/>
              </a:lnSpc>
            </a:pPr>
            <a:r>
              <a:rPr lang="ar-SA" dirty="0">
                <a:latin typeface="Alexandria" pitchFamily="2" charset="-78"/>
                <a:cs typeface="Alexandria" pitchFamily="2" charset="-78"/>
              </a:rPr>
              <a:t>تفرضها الحكومات على بعض الأنشطة الاقتصادية أو المعاملات، وتُوجَّه نسبة منها لدعم التعليم العالي.</a:t>
            </a:r>
            <a:endParaRPr lang="ar-SA" sz="1600" b="1" dirty="0">
              <a:solidFill>
                <a:srgbClr val="00AEEF"/>
              </a:solidFill>
              <a:latin typeface="Alexandria" pitchFamily="2" charset="-78"/>
              <a:cs typeface="Alexandria" pitchFamily="2" charset="-78"/>
            </a:endParaRPr>
          </a:p>
          <a:p>
            <a:pPr algn="just" rtl="1">
              <a:lnSpc>
                <a:spcPct val="200000"/>
              </a:lnSpc>
              <a:buClr>
                <a:schemeClr val="accent2">
                  <a:lumMod val="75000"/>
                </a:schemeClr>
              </a:buClr>
            </a:pPr>
            <a:r>
              <a:rPr lang="ar-SA" dirty="0">
                <a:latin typeface="Alexandria" pitchFamily="2" charset="-78"/>
                <a:cs typeface="Alexandria" pitchFamily="2" charset="-78"/>
              </a:rPr>
              <a:t>.</a:t>
            </a:r>
            <a:endParaRPr lang="en-US" dirty="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6FD57538-9770-8182-AA9A-E0EC565B93FE}"/>
              </a:ext>
            </a:extLst>
          </p:cNvPr>
          <p:cNvPicPr>
            <a:picLocks noChangeAspect="1"/>
          </p:cNvPicPr>
          <p:nvPr/>
        </p:nvPicPr>
        <p:blipFill>
          <a:blip r:embed="rId3"/>
          <a:stretch>
            <a:fillRect/>
          </a:stretch>
        </p:blipFill>
        <p:spPr>
          <a:xfrm>
            <a:off x="1207151" y="4036571"/>
            <a:ext cx="2556842" cy="2115725"/>
          </a:xfrm>
          <a:prstGeom prst="rect">
            <a:avLst/>
          </a:prstGeom>
        </p:spPr>
      </p:pic>
      <p:cxnSp>
        <p:nvCxnSpPr>
          <p:cNvPr id="10" name="Straight Connector 9">
            <a:extLst>
              <a:ext uri="{FF2B5EF4-FFF2-40B4-BE49-F238E27FC236}">
                <a16:creationId xmlns:a16="http://schemas.microsoft.com/office/drawing/2014/main" id="{EFE5D9EC-F283-E2DF-FD16-8E33FEFF0CB2}"/>
              </a:ext>
            </a:extLst>
          </p:cNvPr>
          <p:cNvCxnSpPr/>
          <p:nvPr/>
        </p:nvCxnSpPr>
        <p:spPr>
          <a:xfrm>
            <a:off x="6096000" y="1955518"/>
            <a:ext cx="0" cy="3849746"/>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871147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11623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مصادر التمويل</a:t>
            </a:r>
            <a:endParaRPr lang="ar-EG" sz="2400" b="1" dirty="0">
              <a:solidFill>
                <a:srgbClr val="00B0F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6256522" y="2357018"/>
            <a:ext cx="5353248" cy="3106748"/>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المنح والتبرعات والأوقاف التعليمية:</a:t>
            </a:r>
          </a:p>
          <a:p>
            <a:pPr algn="just" rtl="1">
              <a:lnSpc>
                <a:spcPct val="200000"/>
              </a:lnSpc>
            </a:pPr>
            <a:r>
              <a:rPr lang="ar-SA" dirty="0">
                <a:latin typeface="Alexandria" pitchFamily="2" charset="-78"/>
                <a:cs typeface="Alexandria" pitchFamily="2" charset="-78"/>
              </a:rPr>
              <a:t>وتشمل:</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تبرعات الأفراد والمؤسسات.</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الأوقاف المخصصة للتعليم.</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دعم الخريجين .</a:t>
            </a:r>
          </a:p>
          <a:p>
            <a:pPr algn="just" rtl="1">
              <a:lnSpc>
                <a:spcPct val="200000"/>
              </a:lnSpc>
              <a:buClr>
                <a:srgbClr val="00B0F0"/>
              </a:buClr>
            </a:pPr>
            <a:r>
              <a:rPr lang="ar-SA" sz="1600" b="1" dirty="0">
                <a:solidFill>
                  <a:srgbClr val="00AEEF"/>
                </a:solidFill>
                <a:latin typeface="Alexandria" pitchFamily="2" charset="-78"/>
                <a:cs typeface="Alexandria" pitchFamily="2" charset="-78"/>
              </a:rPr>
              <a:t>دورها:</a:t>
            </a:r>
          </a:p>
          <a:p>
            <a:pPr algn="just" rtl="1">
              <a:lnSpc>
                <a:spcPct val="200000"/>
              </a:lnSpc>
              <a:buClr>
                <a:srgbClr val="00B0F0"/>
              </a:buClr>
            </a:pPr>
            <a:r>
              <a:rPr lang="ar-SA" dirty="0">
                <a:latin typeface="Alexandria" pitchFamily="2" charset="-78"/>
                <a:cs typeface="Alexandria" pitchFamily="2" charset="-78"/>
              </a:rPr>
              <a:t>تمويل المباني، المختبرات، المنح الطلابية، والبحث العلمي.</a:t>
            </a:r>
            <a:endParaRPr lang="en-US"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A2407E93-9347-84C0-3380-3C58B62382E0}"/>
              </a:ext>
            </a:extLst>
          </p:cNvPr>
          <p:cNvSpPr txBox="1"/>
          <p:nvPr/>
        </p:nvSpPr>
        <p:spPr>
          <a:xfrm>
            <a:off x="667045" y="2416807"/>
            <a:ext cx="5353248" cy="2183418"/>
          </a:xfrm>
          <a:prstGeom prst="rect">
            <a:avLst/>
          </a:prstGeom>
          <a:noFill/>
        </p:spPr>
        <p:txBody>
          <a:bodyPr wrap="square" rtlCol="0">
            <a:spAutoFit/>
          </a:bodyPr>
          <a:lstStyle/>
          <a:p>
            <a:pPr marL="285750" indent="-285750" algn="just"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التمويل الخارجي والدولي:</a:t>
            </a:r>
          </a:p>
          <a:p>
            <a:pPr algn="just" rtl="1">
              <a:lnSpc>
                <a:spcPct val="200000"/>
              </a:lnSpc>
            </a:pPr>
            <a:r>
              <a:rPr lang="ar-SA" dirty="0">
                <a:latin typeface="Alexandria" pitchFamily="2" charset="-78"/>
                <a:cs typeface="Alexandria" pitchFamily="2" charset="-78"/>
              </a:rPr>
              <a:t>ويشمل الدعم المقدم من المؤسسات الدولية أو الإقليمية، مثل:</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منح بحثية.</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برامج تبادل طلابي وأكاديمي.</a:t>
            </a:r>
          </a:p>
          <a:p>
            <a:pPr marL="285750" indent="-285750" algn="just" rtl="1">
              <a:lnSpc>
                <a:spcPct val="200000"/>
              </a:lnSpc>
              <a:buClr>
                <a:srgbClr val="00B0F0"/>
              </a:buClr>
              <a:buFont typeface="Wingdings" panose="05000000000000000000" pitchFamily="2" charset="2"/>
              <a:buChar char="v"/>
            </a:pPr>
            <a:r>
              <a:rPr lang="ar-SA" dirty="0">
                <a:latin typeface="Alexandria" pitchFamily="2" charset="-78"/>
                <a:cs typeface="Alexandria" pitchFamily="2" charset="-78"/>
              </a:rPr>
              <a:t>دعم تطوير المناهج والتقنيات التعليمية.</a:t>
            </a:r>
          </a:p>
        </p:txBody>
      </p:sp>
      <p:cxnSp>
        <p:nvCxnSpPr>
          <p:cNvPr id="10" name="Straight Connector 9">
            <a:extLst>
              <a:ext uri="{FF2B5EF4-FFF2-40B4-BE49-F238E27FC236}">
                <a16:creationId xmlns:a16="http://schemas.microsoft.com/office/drawing/2014/main" id="{D44190B1-C3C5-0C2C-C828-FADEB845D07C}"/>
              </a:ext>
            </a:extLst>
          </p:cNvPr>
          <p:cNvCxnSpPr/>
          <p:nvPr/>
        </p:nvCxnSpPr>
        <p:spPr>
          <a:xfrm>
            <a:off x="6096000" y="1955518"/>
            <a:ext cx="0" cy="3849746"/>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0919068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rgbClr val="FFFFFF"/>
          </a:solidFill>
          <a:ln w="38100" cap="flat">
            <a:solidFill>
              <a:srgbClr val="00B0F0"/>
            </a:solidFill>
            <a:prstDash val="solid"/>
            <a:miter/>
          </a:ln>
        </p:spPr>
        <p:txBody>
          <a:bodyPr rtlCol="0" anchor="ctr"/>
          <a:lstStyle/>
          <a:p>
            <a:pPr algn="ctr" defTabSz="685800">
              <a:lnSpc>
                <a:spcPct val="150000"/>
              </a:lnSpc>
            </a:pPr>
            <a:endParaRPr lang="en-US" sz="1600" b="1" kern="1200" dirty="0">
              <a:solidFill>
                <a:srgbClr val="000000"/>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95540" y="548446"/>
            <a:ext cx="68609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اتجاهات تحديد مصادر تمويل التعليم العالي</a:t>
            </a:r>
            <a:endParaRPr lang="ar-EG" sz="2400" b="1" dirty="0">
              <a:solidFill>
                <a:srgbClr val="00B0F0"/>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1271464" y="1826856"/>
            <a:ext cx="10009112" cy="1004762"/>
          </a:xfrm>
          <a:prstGeom prst="rect">
            <a:avLst/>
          </a:prstGeom>
          <a:noFill/>
        </p:spPr>
        <p:txBody>
          <a:bodyPr wrap="square" rtlCol="0">
            <a:spAutoFit/>
          </a:bodyPr>
          <a:lstStyle/>
          <a:p>
            <a:pPr algn="ctr" rtl="1">
              <a:lnSpc>
                <a:spcPct val="200000"/>
              </a:lnSpc>
              <a:buClr>
                <a:srgbClr val="00B0F0"/>
              </a:buClr>
            </a:pPr>
            <a:r>
              <a:rPr lang="ar-SA" sz="1600" dirty="0">
                <a:solidFill>
                  <a:schemeClr val="tx1"/>
                </a:solidFill>
                <a:latin typeface="Alexandria" pitchFamily="2" charset="-78"/>
                <a:cs typeface="Alexandria" pitchFamily="2" charset="-78"/>
              </a:rPr>
              <a:t>تتباين آراء الباحثين وصناع القرار حول أفضل مصادر تمويل التعليم العالي، ويمكن تلخيص أبرز الاتجاهات في ثلاثة نماذج رئيسية:</a:t>
            </a:r>
          </a:p>
        </p:txBody>
      </p:sp>
      <p:sp>
        <p:nvSpPr>
          <p:cNvPr id="10" name="Freeform: Shape 9">
            <a:extLst>
              <a:ext uri="{FF2B5EF4-FFF2-40B4-BE49-F238E27FC236}">
                <a16:creationId xmlns:a16="http://schemas.microsoft.com/office/drawing/2014/main" id="{10C5EE0D-EF4B-BA4E-6D8A-65BDB422F5E4}"/>
              </a:ext>
            </a:extLst>
          </p:cNvPr>
          <p:cNvSpPr/>
          <p:nvPr/>
        </p:nvSpPr>
        <p:spPr>
          <a:xfrm flipH="1">
            <a:off x="9333895" y="3068960"/>
            <a:ext cx="2389079"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kumimoji="0" lang="ar-SA" sz="1600" b="1" i="0" u="none" strike="noStrike" kern="1200" cap="none" spc="0" normalizeH="0" baseline="0" noProof="0" dirty="0">
                <a:ln>
                  <a:noFill/>
                </a:ln>
                <a:solidFill>
                  <a:srgbClr val="00B0F0"/>
                </a:solidFill>
                <a:effectLst/>
                <a:uLnTx/>
                <a:uFillTx/>
                <a:latin typeface="Alexandria" pitchFamily="2" charset="-78"/>
                <a:ea typeface="Calibri" panose="020F0502020204030204" pitchFamily="34" charset="0"/>
                <a:cs typeface="Alexandria" pitchFamily="2" charset="-78"/>
              </a:rPr>
              <a:t>الاتجاه الأول: </a:t>
            </a:r>
          </a:p>
          <a:p>
            <a:pPr algn="ctr" defTabSz="685800">
              <a:lnSpc>
                <a:spcPct val="150000"/>
              </a:lnSpc>
            </a:pPr>
            <a:r>
              <a:rPr kumimoji="0" lang="ar-SA"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الاتجاه الاجتماعي </a:t>
            </a:r>
            <a:r>
              <a:rPr kumimoji="0" lang="ar-AE"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a:t>
            </a:r>
            <a:r>
              <a:rPr kumimoji="0" lang="ar-SA"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التمويل الحكومي العام</a:t>
            </a:r>
            <a:r>
              <a:rPr kumimoji="0" lang="ar-AE"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a:t>
            </a:r>
            <a:endParaRPr lang="en-US" sz="1600" b="1" dirty="0">
              <a:latin typeface="Alexandria" pitchFamily="2" charset="-78"/>
              <a:ea typeface="Arial Unicode MS"/>
              <a:cs typeface="Alexandria" pitchFamily="2" charset="-78"/>
            </a:endParaRPr>
          </a:p>
        </p:txBody>
      </p:sp>
      <p:sp>
        <p:nvSpPr>
          <p:cNvPr id="11" name="Freeform: Shape 10">
            <a:extLst>
              <a:ext uri="{FF2B5EF4-FFF2-40B4-BE49-F238E27FC236}">
                <a16:creationId xmlns:a16="http://schemas.microsoft.com/office/drawing/2014/main" id="{491D71E1-693A-3836-21AD-E2656403F05F}"/>
              </a:ext>
            </a:extLst>
          </p:cNvPr>
          <p:cNvSpPr>
            <a:spLocks noChangeAspect="1"/>
          </p:cNvSpPr>
          <p:nvPr/>
        </p:nvSpPr>
        <p:spPr>
          <a:xfrm>
            <a:off x="8540475" y="3490705"/>
            <a:ext cx="866917" cy="1371600"/>
          </a:xfrm>
          <a:custGeom>
            <a:avLst/>
            <a:gdLst>
              <a:gd name="connsiteX0" fmla="*/ 591978 w 895350"/>
              <a:gd name="connsiteY0" fmla="*/ 2353151 h 2371725"/>
              <a:gd name="connsiteX1" fmla="*/ 591978 w 895350"/>
              <a:gd name="connsiteY1" fmla="*/ 535781 h 2371725"/>
              <a:gd name="connsiteX2" fmla="*/ 321469 w 895350"/>
              <a:gd name="connsiteY2" fmla="*/ 731996 h 2371725"/>
              <a:gd name="connsiteX3" fmla="*/ 21431 w 895350"/>
              <a:gd name="connsiteY3" fmla="*/ 879634 h 2371725"/>
              <a:gd name="connsiteX4" fmla="*/ 21431 w 895350"/>
              <a:gd name="connsiteY4" fmla="*/ 604361 h 2371725"/>
              <a:gd name="connsiteX5" fmla="*/ 439578 w 895350"/>
              <a:gd name="connsiteY5" fmla="*/ 331946 h 2371725"/>
              <a:gd name="connsiteX6" fmla="*/ 692944 w 895350"/>
              <a:gd name="connsiteY6" fmla="*/ 21431 h 2371725"/>
              <a:gd name="connsiteX7" fmla="*/ 876776 w 895350"/>
              <a:gd name="connsiteY7" fmla="*/ 21431 h 2371725"/>
              <a:gd name="connsiteX8" fmla="*/ 876776 w 895350"/>
              <a:gd name="connsiteY8" fmla="*/ 2353151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5350" h="2371725">
                <a:moveTo>
                  <a:pt x="591978" y="2353151"/>
                </a:moveTo>
                <a:lnTo>
                  <a:pt x="591978" y="535781"/>
                </a:lnTo>
                <a:cubicBezTo>
                  <a:pt x="523399" y="601504"/>
                  <a:pt x="432911" y="667226"/>
                  <a:pt x="321469" y="731996"/>
                </a:cubicBezTo>
                <a:cubicBezTo>
                  <a:pt x="210026" y="797719"/>
                  <a:pt x="110014" y="846296"/>
                  <a:pt x="21431" y="879634"/>
                </a:cubicBezTo>
                <a:lnTo>
                  <a:pt x="21431" y="604361"/>
                </a:lnTo>
                <a:cubicBezTo>
                  <a:pt x="180499" y="529114"/>
                  <a:pt x="320516" y="438626"/>
                  <a:pt x="439578" y="331946"/>
                </a:cubicBezTo>
                <a:cubicBezTo>
                  <a:pt x="558641" y="225266"/>
                  <a:pt x="643414" y="121444"/>
                  <a:pt x="692944" y="21431"/>
                </a:cubicBezTo>
                <a:lnTo>
                  <a:pt x="876776" y="21431"/>
                </a:lnTo>
                <a:lnTo>
                  <a:pt x="876776" y="2353151"/>
                </a:lnTo>
              </a:path>
            </a:pathLst>
          </a:custGeom>
          <a:solidFill>
            <a:srgbClr val="00B0F0"/>
          </a:solidFill>
          <a:ln w="38100" cap="flat">
            <a:solidFill>
              <a:srgbClr val="00B0F0"/>
            </a:solidFill>
            <a:prstDash val="solid"/>
            <a:miter/>
          </a:ln>
        </p:spPr>
        <p:txBody>
          <a:bodyPr rtlCol="0" anchor="ctr"/>
          <a:lstStyle/>
          <a:p>
            <a:pPr defTabSz="685800"/>
            <a:endParaRPr lang="en-US" sz="1350" dirty="0">
              <a:solidFill>
                <a:srgbClr val="000000"/>
              </a:solidFill>
              <a:latin typeface="Arial"/>
              <a:ea typeface="Arial Unicode MS"/>
            </a:endParaRPr>
          </a:p>
        </p:txBody>
      </p:sp>
      <p:grpSp>
        <p:nvGrpSpPr>
          <p:cNvPr id="2" name="Group 1">
            <a:extLst>
              <a:ext uri="{FF2B5EF4-FFF2-40B4-BE49-F238E27FC236}">
                <a16:creationId xmlns:a16="http://schemas.microsoft.com/office/drawing/2014/main" id="{A2739FD3-DB2F-6280-24EC-BC65D34648E1}"/>
              </a:ext>
            </a:extLst>
          </p:cNvPr>
          <p:cNvGrpSpPr/>
          <p:nvPr/>
        </p:nvGrpSpPr>
        <p:grpSpPr>
          <a:xfrm>
            <a:off x="4740196" y="3068960"/>
            <a:ext cx="3359528" cy="2293924"/>
            <a:chOff x="4740196" y="3068960"/>
            <a:chExt cx="3359528" cy="2293924"/>
          </a:xfrm>
        </p:grpSpPr>
        <p:sp>
          <p:nvSpPr>
            <p:cNvPr id="12" name="Freeform: Shape 11">
              <a:extLst>
                <a:ext uri="{FF2B5EF4-FFF2-40B4-BE49-F238E27FC236}">
                  <a16:creationId xmlns:a16="http://schemas.microsoft.com/office/drawing/2014/main" id="{F3309968-75D0-A9E9-4DC1-FCA7741BC23B}"/>
                </a:ext>
              </a:extLst>
            </p:cNvPr>
            <p:cNvSpPr/>
            <p:nvPr/>
          </p:nvSpPr>
          <p:spPr>
            <a:xfrm flipH="1">
              <a:off x="5795311" y="3068960"/>
              <a:ext cx="2304413" cy="2293924"/>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lang="ar-SA" sz="1600" b="1" kern="1200" dirty="0">
                  <a:solidFill>
                    <a:srgbClr val="00B0F0"/>
                  </a:solidFill>
                  <a:latin typeface="Alexandria" pitchFamily="2" charset="-78"/>
                  <a:ea typeface="Calibri" panose="020F0502020204030204" pitchFamily="34" charset="0"/>
                  <a:cs typeface="Alexandria" pitchFamily="2" charset="-78"/>
                </a:rPr>
                <a:t>الاتجاه الثاني: </a:t>
              </a:r>
            </a:p>
            <a:p>
              <a:pPr algn="ctr" defTabSz="685800">
                <a:lnSpc>
                  <a:spcPct val="150000"/>
                </a:lnSpc>
              </a:pPr>
              <a:r>
                <a:rPr lang="ar-SA" sz="1600" b="1" kern="1200" dirty="0">
                  <a:latin typeface="Alexandria" pitchFamily="2" charset="-78"/>
                  <a:ea typeface="Calibri" panose="020F0502020204030204" pitchFamily="34" charset="0"/>
                  <a:cs typeface="Alexandria" pitchFamily="2" charset="-78"/>
                </a:rPr>
                <a:t>الاتجاه الاقتصادي</a:t>
              </a:r>
              <a:endParaRPr lang="ar-AE" sz="1600" b="1" kern="1200" dirty="0">
                <a:latin typeface="Alexandria" pitchFamily="2" charset="-78"/>
                <a:ea typeface="Calibri" panose="020F0502020204030204" pitchFamily="34" charset="0"/>
                <a:cs typeface="Alexandria" pitchFamily="2" charset="-78"/>
              </a:endParaRPr>
            </a:p>
            <a:p>
              <a:pPr algn="ctr" defTabSz="685800">
                <a:lnSpc>
                  <a:spcPct val="150000"/>
                </a:lnSpc>
              </a:pPr>
              <a:r>
                <a:rPr lang="ar-AE" sz="1600" b="1" kern="1200" dirty="0">
                  <a:latin typeface="Alexandria" pitchFamily="2" charset="-78"/>
                  <a:ea typeface="Calibri" panose="020F0502020204030204" pitchFamily="34" charset="0"/>
                  <a:cs typeface="Alexandria" pitchFamily="2" charset="-78"/>
                </a:rPr>
                <a:t>(</a:t>
              </a:r>
              <a:r>
                <a:rPr lang="ar-SA" sz="1600" b="1" kern="1200" dirty="0">
                  <a:latin typeface="Alexandria" pitchFamily="2" charset="-78"/>
                  <a:ea typeface="Calibri" panose="020F0502020204030204" pitchFamily="34" charset="0"/>
                  <a:cs typeface="Alexandria" pitchFamily="2" charset="-78"/>
                </a:rPr>
                <a:t> التمويل الخاص</a:t>
              </a:r>
              <a:r>
                <a:rPr lang="ar-AE" sz="1600" b="1" kern="1200" dirty="0">
                  <a:latin typeface="Alexandria" pitchFamily="2" charset="-78"/>
                  <a:ea typeface="Calibri" panose="020F0502020204030204" pitchFamily="34" charset="0"/>
                  <a:cs typeface="Alexandria" pitchFamily="2" charset="-78"/>
                </a:rPr>
                <a:t>)</a:t>
              </a:r>
              <a:endParaRPr lang="en-US" sz="1600" b="1" kern="1200" dirty="0">
                <a:latin typeface="Alexandria" pitchFamily="2" charset="-78"/>
                <a:ea typeface="Calibri" panose="020F0502020204030204" pitchFamily="34" charset="0"/>
                <a:cs typeface="Alexandria" pitchFamily="2" charset="-78"/>
              </a:endParaRPr>
            </a:p>
          </p:txBody>
        </p:sp>
        <p:sp>
          <p:nvSpPr>
            <p:cNvPr id="14" name="Freeform: Shape 13">
              <a:extLst>
                <a:ext uri="{FF2B5EF4-FFF2-40B4-BE49-F238E27FC236}">
                  <a16:creationId xmlns:a16="http://schemas.microsoft.com/office/drawing/2014/main" id="{693994E1-26BB-8565-5B08-EF06F8BB733D}"/>
                </a:ext>
              </a:extLst>
            </p:cNvPr>
            <p:cNvSpPr>
              <a:spLocks noChangeAspect="1"/>
            </p:cNvSpPr>
            <p:nvPr/>
          </p:nvSpPr>
          <p:spPr>
            <a:xfrm>
              <a:off x="4740196" y="3522267"/>
              <a:ext cx="1160657" cy="1308476"/>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solidFill>
              <a:srgbClr val="00B0F0"/>
            </a:solidFill>
            <a:ln w="38100" cap="flat">
              <a:solidFill>
                <a:srgbClr val="00B0F0"/>
              </a:solidFill>
              <a:prstDash val="solid"/>
              <a:miter/>
            </a:ln>
          </p:spPr>
          <p:txBody>
            <a:bodyPr rtlCol="0" anchor="ctr"/>
            <a:lstStyle/>
            <a:p>
              <a:pPr defTabSz="685800"/>
              <a:endParaRPr lang="en-US" sz="1350">
                <a:solidFill>
                  <a:srgbClr val="000000"/>
                </a:solidFill>
                <a:latin typeface="Arial"/>
                <a:ea typeface="Arial Unicode MS"/>
              </a:endParaRPr>
            </a:p>
          </p:txBody>
        </p:sp>
      </p:grpSp>
      <p:grpSp>
        <p:nvGrpSpPr>
          <p:cNvPr id="4" name="Group 3">
            <a:extLst>
              <a:ext uri="{FF2B5EF4-FFF2-40B4-BE49-F238E27FC236}">
                <a16:creationId xmlns:a16="http://schemas.microsoft.com/office/drawing/2014/main" id="{551D7B4C-DF2A-A9E9-6B78-5FDF6D9B198E}"/>
              </a:ext>
            </a:extLst>
          </p:cNvPr>
          <p:cNvGrpSpPr/>
          <p:nvPr/>
        </p:nvGrpSpPr>
        <p:grpSpPr>
          <a:xfrm>
            <a:off x="839416" y="3068960"/>
            <a:ext cx="3157653" cy="2132856"/>
            <a:chOff x="839416" y="3068960"/>
            <a:chExt cx="3157653" cy="2132856"/>
          </a:xfrm>
        </p:grpSpPr>
        <p:sp>
          <p:nvSpPr>
            <p:cNvPr id="13" name="Freeform: Shape 12">
              <a:extLst>
                <a:ext uri="{FF2B5EF4-FFF2-40B4-BE49-F238E27FC236}">
                  <a16:creationId xmlns:a16="http://schemas.microsoft.com/office/drawing/2014/main" id="{0DEA3963-CAAC-9AA3-8244-4EE45B263876}"/>
                </a:ext>
              </a:extLst>
            </p:cNvPr>
            <p:cNvSpPr/>
            <p:nvPr/>
          </p:nvSpPr>
          <p:spPr>
            <a:xfrm flipH="1">
              <a:off x="1692658" y="3068960"/>
              <a:ext cx="2304411"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lang="ar-SA" sz="1600" b="1" kern="1200" dirty="0">
                  <a:solidFill>
                    <a:srgbClr val="00B0F0"/>
                  </a:solidFill>
                  <a:latin typeface="Alexandria" pitchFamily="2" charset="-78"/>
                  <a:ea typeface="Calibri" panose="020F0502020204030204" pitchFamily="34" charset="0"/>
                  <a:cs typeface="Alexandria" pitchFamily="2" charset="-78"/>
                </a:rPr>
                <a:t>الاتجاه الثالث:</a:t>
              </a:r>
            </a:p>
            <a:p>
              <a:pPr algn="ctr" defTabSz="685800">
                <a:lnSpc>
                  <a:spcPct val="150000"/>
                </a:lnSpc>
              </a:pPr>
              <a:r>
                <a:rPr lang="ar-SA" sz="1600" b="1" kern="1200" dirty="0">
                  <a:latin typeface="Alexandria" pitchFamily="2" charset="-78"/>
                  <a:ea typeface="Calibri" panose="020F0502020204030204" pitchFamily="34" charset="0"/>
                  <a:cs typeface="Alexandria" pitchFamily="2" charset="-78"/>
                </a:rPr>
                <a:t> الاتجاه التوفيقي </a:t>
              </a:r>
              <a:r>
                <a:rPr lang="ar-AE" sz="1600" b="1" kern="1200" dirty="0">
                  <a:latin typeface="Alexandria" pitchFamily="2" charset="-78"/>
                  <a:ea typeface="Calibri" panose="020F0502020204030204" pitchFamily="34" charset="0"/>
                  <a:cs typeface="Alexandria" pitchFamily="2" charset="-78"/>
                </a:rPr>
                <a:t>(</a:t>
              </a:r>
              <a:r>
                <a:rPr lang="ar-SA" sz="1600" b="1" kern="1200" dirty="0">
                  <a:latin typeface="Alexandria" pitchFamily="2" charset="-78"/>
                  <a:ea typeface="Calibri" panose="020F0502020204030204" pitchFamily="34" charset="0"/>
                  <a:cs typeface="Alexandria" pitchFamily="2" charset="-78"/>
                </a:rPr>
                <a:t>التمويل المختلط</a:t>
              </a:r>
              <a:r>
                <a:rPr lang="ar-AE" sz="1600" b="1" kern="1200" dirty="0">
                  <a:latin typeface="Alexandria" pitchFamily="2" charset="-78"/>
                  <a:ea typeface="Calibri" panose="020F0502020204030204" pitchFamily="34" charset="0"/>
                  <a:cs typeface="Alexandria" pitchFamily="2" charset="-78"/>
                </a:rPr>
                <a:t>)</a:t>
              </a:r>
              <a:endParaRPr lang="en-US" sz="1600" b="1" kern="1200" dirty="0">
                <a:latin typeface="Alexandria" pitchFamily="2" charset="-78"/>
                <a:ea typeface="Calibri" panose="020F0502020204030204" pitchFamily="34" charset="0"/>
                <a:cs typeface="Alexandria" pitchFamily="2" charset="-78"/>
              </a:endParaRPr>
            </a:p>
          </p:txBody>
        </p:sp>
        <p:sp>
          <p:nvSpPr>
            <p:cNvPr id="15" name="Freeform: Shape 14">
              <a:extLst>
                <a:ext uri="{FF2B5EF4-FFF2-40B4-BE49-F238E27FC236}">
                  <a16:creationId xmlns:a16="http://schemas.microsoft.com/office/drawing/2014/main" id="{F70FDB64-5737-5CE3-E517-CDA8014EA811}"/>
                </a:ext>
              </a:extLst>
            </p:cNvPr>
            <p:cNvSpPr>
              <a:spLocks noChangeAspect="1"/>
            </p:cNvSpPr>
            <p:nvPr/>
          </p:nvSpPr>
          <p:spPr>
            <a:xfrm>
              <a:off x="839416" y="3490705"/>
              <a:ext cx="1141791" cy="1440159"/>
            </a:xfrm>
            <a:custGeom>
              <a:avLst/>
              <a:gdLst>
                <a:gd name="connsiteX0" fmla="*/ 573405 w 1171575"/>
                <a:gd name="connsiteY0" fmla="*/ 1779270 h 1800225"/>
                <a:gd name="connsiteX1" fmla="*/ 199073 w 1171575"/>
                <a:gd name="connsiteY1" fmla="*/ 1644968 h 1800225"/>
                <a:gd name="connsiteX2" fmla="*/ 28575 w 1171575"/>
                <a:gd name="connsiteY2" fmla="*/ 1296352 h 1800225"/>
                <a:gd name="connsiteX3" fmla="*/ 239078 w 1171575"/>
                <a:gd name="connsiteY3" fmla="*/ 1268730 h 1800225"/>
                <a:gd name="connsiteX4" fmla="*/ 362903 w 1171575"/>
                <a:gd name="connsiteY4" fmla="*/ 1526858 h 1800225"/>
                <a:gd name="connsiteX5" fmla="*/ 575310 w 1171575"/>
                <a:gd name="connsiteY5" fmla="*/ 1605915 h 1800225"/>
                <a:gd name="connsiteX6" fmla="*/ 825818 w 1171575"/>
                <a:gd name="connsiteY6" fmla="*/ 1503045 h 1800225"/>
                <a:gd name="connsiteX7" fmla="*/ 927735 w 1171575"/>
                <a:gd name="connsiteY7" fmla="*/ 1247775 h 1800225"/>
                <a:gd name="connsiteX8" fmla="*/ 833438 w 1171575"/>
                <a:gd name="connsiteY8" fmla="*/ 1008698 h 1800225"/>
                <a:gd name="connsiteX9" fmla="*/ 592455 w 1171575"/>
                <a:gd name="connsiteY9" fmla="*/ 914400 h 1800225"/>
                <a:gd name="connsiteX10" fmla="*/ 443865 w 1171575"/>
                <a:gd name="connsiteY10" fmla="*/ 938213 h 1800225"/>
                <a:gd name="connsiteX11" fmla="*/ 467678 w 1171575"/>
                <a:gd name="connsiteY11" fmla="*/ 753427 h 1800225"/>
                <a:gd name="connsiteX12" fmla="*/ 501968 w 1171575"/>
                <a:gd name="connsiteY12" fmla="*/ 755333 h 1800225"/>
                <a:gd name="connsiteX13" fmla="*/ 743903 w 1171575"/>
                <a:gd name="connsiteY13" fmla="*/ 684848 h 1800225"/>
                <a:gd name="connsiteX14" fmla="*/ 851535 w 1171575"/>
                <a:gd name="connsiteY14" fmla="*/ 468630 h 1800225"/>
                <a:gd name="connsiteX15" fmla="*/ 773430 w 1171575"/>
                <a:gd name="connsiteY15" fmla="*/ 277178 h 1800225"/>
                <a:gd name="connsiteX16" fmla="*/ 571500 w 1171575"/>
                <a:gd name="connsiteY16" fmla="*/ 200978 h 1800225"/>
                <a:gd name="connsiteX17" fmla="*/ 366713 w 1171575"/>
                <a:gd name="connsiteY17" fmla="*/ 278130 h 1800225"/>
                <a:gd name="connsiteX18" fmla="*/ 261938 w 1171575"/>
                <a:gd name="connsiteY18" fmla="*/ 509588 h 1800225"/>
                <a:gd name="connsiteX19" fmla="*/ 51435 w 1171575"/>
                <a:gd name="connsiteY19" fmla="*/ 472440 h 1800225"/>
                <a:gd name="connsiteX20" fmla="*/ 226695 w 1171575"/>
                <a:gd name="connsiteY20" fmla="*/ 144780 h 1800225"/>
                <a:gd name="connsiteX21" fmla="*/ 566738 w 1171575"/>
                <a:gd name="connsiteY21" fmla="*/ 28575 h 1800225"/>
                <a:gd name="connsiteX22" fmla="*/ 824865 w 1171575"/>
                <a:gd name="connsiteY22" fmla="*/ 88583 h 1800225"/>
                <a:gd name="connsiteX23" fmla="*/ 1005840 w 1171575"/>
                <a:gd name="connsiteY23" fmla="*/ 252413 h 1800225"/>
                <a:gd name="connsiteX24" fmla="*/ 1068705 w 1171575"/>
                <a:gd name="connsiteY24" fmla="*/ 473392 h 1800225"/>
                <a:gd name="connsiteX25" fmla="*/ 1008698 w 1171575"/>
                <a:gd name="connsiteY25" fmla="*/ 675323 h 1800225"/>
                <a:gd name="connsiteX26" fmla="*/ 832485 w 1171575"/>
                <a:gd name="connsiteY26" fmla="*/ 820102 h 1800225"/>
                <a:gd name="connsiteX27" fmla="*/ 1068705 w 1171575"/>
                <a:gd name="connsiteY27" fmla="*/ 965835 h 1800225"/>
                <a:gd name="connsiteX28" fmla="*/ 1152525 w 1171575"/>
                <a:gd name="connsiteY28" fmla="*/ 1242060 h 1800225"/>
                <a:gd name="connsiteX0" fmla="*/ 544830 w 1123950"/>
                <a:gd name="connsiteY0" fmla="*/ 1750695 h 1764308"/>
                <a:gd name="connsiteX1" fmla="*/ 555718 w 1123950"/>
                <a:gd name="connsiteY1" fmla="*/ 1755285 h 1764308"/>
                <a:gd name="connsiteX2" fmla="*/ 170498 w 1123950"/>
                <a:gd name="connsiteY2" fmla="*/ 1616393 h 1764308"/>
                <a:gd name="connsiteX3" fmla="*/ 0 w 1123950"/>
                <a:gd name="connsiteY3" fmla="*/ 1267777 h 1764308"/>
                <a:gd name="connsiteX4" fmla="*/ 210503 w 1123950"/>
                <a:gd name="connsiteY4" fmla="*/ 1240155 h 1764308"/>
                <a:gd name="connsiteX5" fmla="*/ 334328 w 1123950"/>
                <a:gd name="connsiteY5" fmla="*/ 1498283 h 1764308"/>
                <a:gd name="connsiteX6" fmla="*/ 546735 w 1123950"/>
                <a:gd name="connsiteY6" fmla="*/ 1577340 h 1764308"/>
                <a:gd name="connsiteX7" fmla="*/ 797243 w 1123950"/>
                <a:gd name="connsiteY7" fmla="*/ 1474470 h 1764308"/>
                <a:gd name="connsiteX8" fmla="*/ 899160 w 1123950"/>
                <a:gd name="connsiteY8" fmla="*/ 1219200 h 1764308"/>
                <a:gd name="connsiteX9" fmla="*/ 804863 w 1123950"/>
                <a:gd name="connsiteY9" fmla="*/ 980123 h 1764308"/>
                <a:gd name="connsiteX10" fmla="*/ 563880 w 1123950"/>
                <a:gd name="connsiteY10" fmla="*/ 885825 h 1764308"/>
                <a:gd name="connsiteX11" fmla="*/ 415290 w 1123950"/>
                <a:gd name="connsiteY11" fmla="*/ 909638 h 1764308"/>
                <a:gd name="connsiteX12" fmla="*/ 439103 w 1123950"/>
                <a:gd name="connsiteY12" fmla="*/ 724852 h 1764308"/>
                <a:gd name="connsiteX13" fmla="*/ 473393 w 1123950"/>
                <a:gd name="connsiteY13" fmla="*/ 726758 h 1764308"/>
                <a:gd name="connsiteX14" fmla="*/ 715328 w 1123950"/>
                <a:gd name="connsiteY14" fmla="*/ 656273 h 1764308"/>
                <a:gd name="connsiteX15" fmla="*/ 822960 w 1123950"/>
                <a:gd name="connsiteY15" fmla="*/ 440055 h 1764308"/>
                <a:gd name="connsiteX16" fmla="*/ 744855 w 1123950"/>
                <a:gd name="connsiteY16" fmla="*/ 248603 h 1764308"/>
                <a:gd name="connsiteX17" fmla="*/ 542925 w 1123950"/>
                <a:gd name="connsiteY17" fmla="*/ 172403 h 1764308"/>
                <a:gd name="connsiteX18" fmla="*/ 338138 w 1123950"/>
                <a:gd name="connsiteY18" fmla="*/ 249555 h 1764308"/>
                <a:gd name="connsiteX19" fmla="*/ 233363 w 1123950"/>
                <a:gd name="connsiteY19" fmla="*/ 481013 h 1764308"/>
                <a:gd name="connsiteX20" fmla="*/ 22860 w 1123950"/>
                <a:gd name="connsiteY20" fmla="*/ 443865 h 1764308"/>
                <a:gd name="connsiteX21" fmla="*/ 198120 w 1123950"/>
                <a:gd name="connsiteY21" fmla="*/ 116205 h 1764308"/>
                <a:gd name="connsiteX22" fmla="*/ 538163 w 1123950"/>
                <a:gd name="connsiteY22" fmla="*/ 0 h 1764308"/>
                <a:gd name="connsiteX23" fmla="*/ 796290 w 1123950"/>
                <a:gd name="connsiteY23" fmla="*/ 60008 h 1764308"/>
                <a:gd name="connsiteX24" fmla="*/ 977265 w 1123950"/>
                <a:gd name="connsiteY24" fmla="*/ 223838 h 1764308"/>
                <a:gd name="connsiteX25" fmla="*/ 1040130 w 1123950"/>
                <a:gd name="connsiteY25" fmla="*/ 444817 h 1764308"/>
                <a:gd name="connsiteX26" fmla="*/ 980123 w 1123950"/>
                <a:gd name="connsiteY26" fmla="*/ 646748 h 1764308"/>
                <a:gd name="connsiteX27" fmla="*/ 803910 w 1123950"/>
                <a:gd name="connsiteY27" fmla="*/ 791527 h 1764308"/>
                <a:gd name="connsiteX28" fmla="*/ 1040130 w 1123950"/>
                <a:gd name="connsiteY28" fmla="*/ 937260 h 1764308"/>
                <a:gd name="connsiteX29" fmla="*/ 1123950 w 1123950"/>
                <a:gd name="connsiteY29" fmla="*/ 1213485 h 1764308"/>
                <a:gd name="connsiteX0" fmla="*/ 707957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2887"/>
                <a:gd name="connsiteX1" fmla="*/ 555718 w 1123950"/>
                <a:gd name="connsiteY1" fmla="*/ 1755285 h 1762887"/>
                <a:gd name="connsiteX2" fmla="*/ 170498 w 1123950"/>
                <a:gd name="connsiteY2" fmla="*/ 1616393 h 1762887"/>
                <a:gd name="connsiteX3" fmla="*/ 0 w 1123950"/>
                <a:gd name="connsiteY3" fmla="*/ 1267777 h 1762887"/>
                <a:gd name="connsiteX4" fmla="*/ 210503 w 1123950"/>
                <a:gd name="connsiteY4" fmla="*/ 1240155 h 1762887"/>
                <a:gd name="connsiteX5" fmla="*/ 334328 w 1123950"/>
                <a:gd name="connsiteY5" fmla="*/ 1498283 h 1762887"/>
                <a:gd name="connsiteX6" fmla="*/ 546735 w 1123950"/>
                <a:gd name="connsiteY6" fmla="*/ 1577340 h 1762887"/>
                <a:gd name="connsiteX7" fmla="*/ 797243 w 1123950"/>
                <a:gd name="connsiteY7" fmla="*/ 1474470 h 1762887"/>
                <a:gd name="connsiteX8" fmla="*/ 899160 w 1123950"/>
                <a:gd name="connsiteY8" fmla="*/ 1219200 h 1762887"/>
                <a:gd name="connsiteX9" fmla="*/ 804863 w 1123950"/>
                <a:gd name="connsiteY9" fmla="*/ 980123 h 1762887"/>
                <a:gd name="connsiteX10" fmla="*/ 563880 w 1123950"/>
                <a:gd name="connsiteY10" fmla="*/ 885825 h 1762887"/>
                <a:gd name="connsiteX11" fmla="*/ 415290 w 1123950"/>
                <a:gd name="connsiteY11" fmla="*/ 909638 h 1762887"/>
                <a:gd name="connsiteX12" fmla="*/ 439103 w 1123950"/>
                <a:gd name="connsiteY12" fmla="*/ 724852 h 1762887"/>
                <a:gd name="connsiteX13" fmla="*/ 473393 w 1123950"/>
                <a:gd name="connsiteY13" fmla="*/ 726758 h 1762887"/>
                <a:gd name="connsiteX14" fmla="*/ 715328 w 1123950"/>
                <a:gd name="connsiteY14" fmla="*/ 656273 h 1762887"/>
                <a:gd name="connsiteX15" fmla="*/ 822960 w 1123950"/>
                <a:gd name="connsiteY15" fmla="*/ 440055 h 1762887"/>
                <a:gd name="connsiteX16" fmla="*/ 744855 w 1123950"/>
                <a:gd name="connsiteY16" fmla="*/ 248603 h 1762887"/>
                <a:gd name="connsiteX17" fmla="*/ 542925 w 1123950"/>
                <a:gd name="connsiteY17" fmla="*/ 172403 h 1762887"/>
                <a:gd name="connsiteX18" fmla="*/ 338138 w 1123950"/>
                <a:gd name="connsiteY18" fmla="*/ 249555 h 1762887"/>
                <a:gd name="connsiteX19" fmla="*/ 233363 w 1123950"/>
                <a:gd name="connsiteY19" fmla="*/ 481013 h 1762887"/>
                <a:gd name="connsiteX20" fmla="*/ 22860 w 1123950"/>
                <a:gd name="connsiteY20" fmla="*/ 443865 h 1762887"/>
                <a:gd name="connsiteX21" fmla="*/ 198120 w 1123950"/>
                <a:gd name="connsiteY21" fmla="*/ 116205 h 1762887"/>
                <a:gd name="connsiteX22" fmla="*/ 538163 w 1123950"/>
                <a:gd name="connsiteY22" fmla="*/ 0 h 1762887"/>
                <a:gd name="connsiteX23" fmla="*/ 796290 w 1123950"/>
                <a:gd name="connsiteY23" fmla="*/ 60008 h 1762887"/>
                <a:gd name="connsiteX24" fmla="*/ 977265 w 1123950"/>
                <a:gd name="connsiteY24" fmla="*/ 223838 h 1762887"/>
                <a:gd name="connsiteX25" fmla="*/ 1040130 w 1123950"/>
                <a:gd name="connsiteY25" fmla="*/ 444817 h 1762887"/>
                <a:gd name="connsiteX26" fmla="*/ 980123 w 1123950"/>
                <a:gd name="connsiteY26" fmla="*/ 646748 h 1762887"/>
                <a:gd name="connsiteX27" fmla="*/ 803910 w 1123950"/>
                <a:gd name="connsiteY27" fmla="*/ 791527 h 1762887"/>
                <a:gd name="connsiteX28" fmla="*/ 1040130 w 1123950"/>
                <a:gd name="connsiteY28" fmla="*/ 937260 h 1762887"/>
                <a:gd name="connsiteX29" fmla="*/ 1123950 w 1123950"/>
                <a:gd name="connsiteY29" fmla="*/ 1213485 h 1762887"/>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23950" h="1764023">
                  <a:moveTo>
                    <a:pt x="696305" y="1759433"/>
                  </a:moveTo>
                  <a:cubicBezTo>
                    <a:pt x="698120" y="1760198"/>
                    <a:pt x="641412" y="1763104"/>
                    <a:pt x="558631" y="1764023"/>
                  </a:cubicBezTo>
                  <a:cubicBezTo>
                    <a:pt x="470025" y="1762030"/>
                    <a:pt x="289820" y="1736970"/>
                    <a:pt x="170498" y="1616393"/>
                  </a:cubicBezTo>
                  <a:cubicBezTo>
                    <a:pt x="51176" y="1495816"/>
                    <a:pt x="14288" y="1410652"/>
                    <a:pt x="0" y="1267777"/>
                  </a:cubicBezTo>
                  <a:lnTo>
                    <a:pt x="210503" y="1240155"/>
                  </a:lnTo>
                  <a:cubicBezTo>
                    <a:pt x="234315" y="1359218"/>
                    <a:pt x="276225" y="1444943"/>
                    <a:pt x="334328" y="1498283"/>
                  </a:cubicBezTo>
                  <a:cubicBezTo>
                    <a:pt x="392430" y="1550670"/>
                    <a:pt x="462915" y="1577340"/>
                    <a:pt x="546735" y="1577340"/>
                  </a:cubicBezTo>
                  <a:cubicBezTo>
                    <a:pt x="645795" y="1577340"/>
                    <a:pt x="729615" y="1543050"/>
                    <a:pt x="797243" y="1474470"/>
                  </a:cubicBezTo>
                  <a:cubicBezTo>
                    <a:pt x="865823" y="1405890"/>
                    <a:pt x="899160" y="1321118"/>
                    <a:pt x="899160" y="1219200"/>
                  </a:cubicBezTo>
                  <a:cubicBezTo>
                    <a:pt x="899160" y="1122998"/>
                    <a:pt x="867728" y="1042988"/>
                    <a:pt x="804863" y="980123"/>
                  </a:cubicBezTo>
                  <a:cubicBezTo>
                    <a:pt x="741998" y="917258"/>
                    <a:pt x="661035" y="885825"/>
                    <a:pt x="563880" y="885825"/>
                  </a:cubicBezTo>
                  <a:cubicBezTo>
                    <a:pt x="523875" y="885825"/>
                    <a:pt x="474345" y="893445"/>
                    <a:pt x="415290" y="909638"/>
                  </a:cubicBezTo>
                  <a:lnTo>
                    <a:pt x="439103" y="724852"/>
                  </a:lnTo>
                  <a:cubicBezTo>
                    <a:pt x="453390" y="726758"/>
                    <a:pt x="464820" y="726758"/>
                    <a:pt x="473393" y="726758"/>
                  </a:cubicBezTo>
                  <a:cubicBezTo>
                    <a:pt x="562928" y="726758"/>
                    <a:pt x="643890" y="702945"/>
                    <a:pt x="715328" y="656273"/>
                  </a:cubicBezTo>
                  <a:cubicBezTo>
                    <a:pt x="786765" y="609600"/>
                    <a:pt x="822960" y="537210"/>
                    <a:pt x="822960" y="440055"/>
                  </a:cubicBezTo>
                  <a:cubicBezTo>
                    <a:pt x="822960" y="362903"/>
                    <a:pt x="797243" y="299085"/>
                    <a:pt x="744855" y="248603"/>
                  </a:cubicBezTo>
                  <a:cubicBezTo>
                    <a:pt x="692468" y="198120"/>
                    <a:pt x="624840" y="172403"/>
                    <a:pt x="542925" y="172403"/>
                  </a:cubicBezTo>
                  <a:cubicBezTo>
                    <a:pt x="461010" y="172403"/>
                    <a:pt x="392430" y="198120"/>
                    <a:pt x="338138" y="249555"/>
                  </a:cubicBezTo>
                  <a:cubicBezTo>
                    <a:pt x="283845" y="300990"/>
                    <a:pt x="248603" y="378142"/>
                    <a:pt x="233363" y="481013"/>
                  </a:cubicBezTo>
                  <a:lnTo>
                    <a:pt x="22860" y="443865"/>
                  </a:lnTo>
                  <a:cubicBezTo>
                    <a:pt x="48578" y="302895"/>
                    <a:pt x="106680" y="193358"/>
                    <a:pt x="198120" y="116205"/>
                  </a:cubicBezTo>
                  <a:cubicBezTo>
                    <a:pt x="289560" y="39053"/>
                    <a:pt x="402908" y="0"/>
                    <a:pt x="538163" y="0"/>
                  </a:cubicBezTo>
                  <a:cubicBezTo>
                    <a:pt x="631508" y="0"/>
                    <a:pt x="718185" y="20003"/>
                    <a:pt x="796290" y="60008"/>
                  </a:cubicBezTo>
                  <a:cubicBezTo>
                    <a:pt x="875348" y="100013"/>
                    <a:pt x="935355" y="155258"/>
                    <a:pt x="977265" y="223838"/>
                  </a:cubicBezTo>
                  <a:cubicBezTo>
                    <a:pt x="1019175" y="293370"/>
                    <a:pt x="1040130" y="366713"/>
                    <a:pt x="1040130" y="444817"/>
                  </a:cubicBezTo>
                  <a:cubicBezTo>
                    <a:pt x="1040130" y="519113"/>
                    <a:pt x="1020128" y="586740"/>
                    <a:pt x="980123" y="646748"/>
                  </a:cubicBezTo>
                  <a:cubicBezTo>
                    <a:pt x="940118" y="707708"/>
                    <a:pt x="881063" y="756285"/>
                    <a:pt x="803910" y="791527"/>
                  </a:cubicBezTo>
                  <a:cubicBezTo>
                    <a:pt x="904875" y="815340"/>
                    <a:pt x="983933" y="863918"/>
                    <a:pt x="1040130" y="937260"/>
                  </a:cubicBezTo>
                  <a:cubicBezTo>
                    <a:pt x="1096328" y="1010602"/>
                    <a:pt x="1123950" y="1102995"/>
                    <a:pt x="1123950" y="1213485"/>
                  </a:cubicBezTo>
                </a:path>
              </a:pathLst>
            </a:custGeom>
            <a:solidFill>
              <a:srgbClr val="00B0F0"/>
            </a:solidFill>
            <a:ln w="38100" cap="flat">
              <a:noFill/>
              <a:prstDash val="solid"/>
              <a:miter/>
            </a:ln>
          </p:spPr>
          <p:txBody>
            <a:bodyPr rtlCol="0" anchor="ctr"/>
            <a:lstStyle/>
            <a:p>
              <a:pPr defTabSz="685800"/>
              <a:endParaRPr lang="en-US" sz="1350" dirty="0">
                <a:solidFill>
                  <a:srgbClr val="000000"/>
                </a:solidFill>
                <a:latin typeface="Arial"/>
                <a:ea typeface="Arial Unicode MS"/>
              </a:endParaRPr>
            </a:p>
          </p:txBody>
        </p:sp>
      </p:grpSp>
    </p:spTree>
    <p:extLst>
      <p:ext uri="{BB962C8B-B14F-4D97-AF65-F5344CB8AC3E}">
        <p14:creationId xmlns:p14="http://schemas.microsoft.com/office/powerpoint/2010/main" val="308795989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rgbClr val="FFFFFF"/>
          </a:solidFill>
          <a:ln w="38100" cap="flat">
            <a:solidFill>
              <a:srgbClr val="00B0F0"/>
            </a:solidFill>
            <a:prstDash val="solid"/>
            <a:miter/>
          </a:ln>
        </p:spPr>
        <p:txBody>
          <a:bodyPr rtlCol="0" anchor="ctr"/>
          <a:lstStyle/>
          <a:p>
            <a:pPr algn="ctr" defTabSz="685800">
              <a:lnSpc>
                <a:spcPct val="150000"/>
              </a:lnSpc>
            </a:pPr>
            <a:endParaRPr lang="en-US" sz="1600" b="1" kern="1200" dirty="0">
              <a:solidFill>
                <a:srgbClr val="000000"/>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364861" y="-152193"/>
            <a:ext cx="68609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000" b="1" dirty="0">
                <a:solidFill>
                  <a:schemeClr val="accent2">
                    <a:lumMod val="75000"/>
                  </a:schemeClr>
                </a:solidFill>
                <a:latin typeface="Alexandria" pitchFamily="2" charset="-78"/>
                <a:cs typeface="Alexandria" pitchFamily="2" charset="-78"/>
              </a:rPr>
              <a:t>اتجاهات تحديد مصادر تمويل التعليم العالي</a:t>
            </a:r>
            <a:endParaRPr lang="ar-EG" sz="2000" b="1" dirty="0">
              <a:solidFill>
                <a:schemeClr val="accent2">
                  <a:lumMod val="75000"/>
                </a:schemeClr>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3351504" y="1826856"/>
            <a:ext cx="7929072" cy="4451860"/>
          </a:xfrm>
          <a:prstGeom prst="rect">
            <a:avLst/>
          </a:prstGeom>
          <a:noFill/>
        </p:spPr>
        <p:txBody>
          <a:bodyPr wrap="square" rtlCol="0">
            <a:spAutoFit/>
          </a:bodyPr>
          <a:lstStyle/>
          <a:p>
            <a:pPr algn="ctr" rtl="1">
              <a:lnSpc>
                <a:spcPct val="200000"/>
              </a:lnSpc>
              <a:buClr>
                <a:srgbClr val="00B0F0"/>
              </a:buClr>
            </a:pPr>
            <a:r>
              <a:rPr lang="ar-SA" sz="1600" dirty="0">
                <a:solidFill>
                  <a:schemeClr val="tx1"/>
                </a:solidFill>
                <a:latin typeface="Alexandria" pitchFamily="2" charset="-78"/>
                <a:cs typeface="Alexandria" pitchFamily="2" charset="-78"/>
              </a:rPr>
              <a:t>يرى هذا الاتجاه أن التعليم العالي حق أساسي لكل مواطن، وأن الدولة مسؤولة عن تمويله لضمان:</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العدالة الاجتماعية.</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تكافؤ الفرص التعليمية.</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ديمقراطية التعليم.</a:t>
            </a:r>
          </a:p>
          <a:p>
            <a:pPr algn="ctr" rtl="1">
              <a:lnSpc>
                <a:spcPct val="200000"/>
              </a:lnSpc>
              <a:buClr>
                <a:srgbClr val="00B0F0"/>
              </a:buClr>
            </a:pPr>
            <a:r>
              <a:rPr lang="ar-SA" sz="1600" dirty="0">
                <a:solidFill>
                  <a:schemeClr val="tx1"/>
                </a:solidFill>
                <a:latin typeface="Alexandria" pitchFamily="2" charset="-78"/>
                <a:cs typeface="Alexandria" pitchFamily="2" charset="-78"/>
              </a:rPr>
              <a:t>ويعتمد هذا النموذج أساسًا على الموازنة العامة للدولة.</a:t>
            </a:r>
          </a:p>
          <a:p>
            <a:pPr algn="r" rtl="1">
              <a:lnSpc>
                <a:spcPct val="200000"/>
              </a:lnSpc>
              <a:buClr>
                <a:srgbClr val="00B0F0"/>
              </a:buClr>
            </a:pPr>
            <a:r>
              <a:rPr lang="ar-SA" sz="1600" b="1" dirty="0">
                <a:solidFill>
                  <a:schemeClr val="accent2">
                    <a:lumMod val="75000"/>
                  </a:schemeClr>
                </a:solidFill>
                <a:latin typeface="Alexandria" pitchFamily="2" charset="-78"/>
                <a:cs typeface="Alexandria" pitchFamily="2" charset="-78"/>
              </a:rPr>
              <a:t>ميزة هذا الاتجاه:</a:t>
            </a:r>
          </a:p>
          <a:p>
            <a:pPr algn="r" rtl="1">
              <a:lnSpc>
                <a:spcPct val="200000"/>
              </a:lnSpc>
              <a:buClr>
                <a:srgbClr val="00B0F0"/>
              </a:buClr>
            </a:pPr>
            <a:r>
              <a:rPr lang="ar-SA" sz="1600" dirty="0">
                <a:solidFill>
                  <a:schemeClr val="tx1"/>
                </a:solidFill>
                <a:latin typeface="Alexandria" pitchFamily="2" charset="-78"/>
                <a:cs typeface="Alexandria" pitchFamily="2" charset="-78"/>
              </a:rPr>
              <a:t>يحمي الفئات محدودة الدخل.</a:t>
            </a:r>
          </a:p>
          <a:p>
            <a:pPr algn="r" rtl="1">
              <a:lnSpc>
                <a:spcPct val="200000"/>
              </a:lnSpc>
              <a:buClr>
                <a:srgbClr val="00B0F0"/>
              </a:buClr>
            </a:pPr>
            <a:r>
              <a:rPr lang="ar-SA" sz="1600" b="1" dirty="0">
                <a:solidFill>
                  <a:schemeClr val="accent2">
                    <a:lumMod val="75000"/>
                  </a:schemeClr>
                </a:solidFill>
                <a:latin typeface="Alexandria" pitchFamily="2" charset="-78"/>
                <a:cs typeface="Alexandria" pitchFamily="2" charset="-78"/>
              </a:rPr>
              <a:t>تحديه:   </a:t>
            </a:r>
            <a:r>
              <a:rPr lang="ar-SA" sz="1600" dirty="0">
                <a:solidFill>
                  <a:schemeClr val="tx1"/>
                </a:solidFill>
                <a:latin typeface="Alexandria" pitchFamily="2" charset="-78"/>
                <a:cs typeface="Alexandria" pitchFamily="2" charset="-78"/>
              </a:rPr>
              <a:t>ارتفاع العبء المالي على الحكومات.</a:t>
            </a:r>
          </a:p>
        </p:txBody>
      </p:sp>
      <p:grpSp>
        <p:nvGrpSpPr>
          <p:cNvPr id="2" name="Group 1">
            <a:extLst>
              <a:ext uri="{FF2B5EF4-FFF2-40B4-BE49-F238E27FC236}">
                <a16:creationId xmlns:a16="http://schemas.microsoft.com/office/drawing/2014/main" id="{3137B33E-8CDE-9A77-D519-FEBBF5A3DC65}"/>
              </a:ext>
            </a:extLst>
          </p:cNvPr>
          <p:cNvGrpSpPr/>
          <p:nvPr/>
        </p:nvGrpSpPr>
        <p:grpSpPr>
          <a:xfrm>
            <a:off x="0" y="1129671"/>
            <a:ext cx="2944136" cy="2132856"/>
            <a:chOff x="8778838" y="3068960"/>
            <a:chExt cx="2944136" cy="2132856"/>
          </a:xfrm>
        </p:grpSpPr>
        <p:sp>
          <p:nvSpPr>
            <p:cNvPr id="10" name="Freeform: Shape 9">
              <a:extLst>
                <a:ext uri="{FF2B5EF4-FFF2-40B4-BE49-F238E27FC236}">
                  <a16:creationId xmlns:a16="http://schemas.microsoft.com/office/drawing/2014/main" id="{10C5EE0D-EF4B-BA4E-6D8A-65BDB422F5E4}"/>
                </a:ext>
              </a:extLst>
            </p:cNvPr>
            <p:cNvSpPr/>
            <p:nvPr/>
          </p:nvSpPr>
          <p:spPr>
            <a:xfrm flipH="1">
              <a:off x="9333895" y="3068960"/>
              <a:ext cx="2389079"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kumimoji="0" lang="ar-SA" sz="1600" b="1" i="0" u="none" strike="noStrike" kern="1200" cap="none" spc="0" normalizeH="0" baseline="0" noProof="0" dirty="0">
                  <a:ln>
                    <a:noFill/>
                  </a:ln>
                  <a:solidFill>
                    <a:srgbClr val="00B0F0"/>
                  </a:solidFill>
                  <a:effectLst/>
                  <a:uLnTx/>
                  <a:uFillTx/>
                  <a:latin typeface="Alexandria" pitchFamily="2" charset="-78"/>
                  <a:ea typeface="Calibri" panose="020F0502020204030204" pitchFamily="34" charset="0"/>
                  <a:cs typeface="Alexandria" pitchFamily="2" charset="-78"/>
                </a:rPr>
                <a:t>الاتجاه الأول: </a:t>
              </a:r>
            </a:p>
            <a:p>
              <a:pPr algn="ctr" defTabSz="685800">
                <a:lnSpc>
                  <a:spcPct val="150000"/>
                </a:lnSpc>
              </a:pPr>
              <a:r>
                <a:rPr kumimoji="0" lang="ar-SA"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الاتجاه الاجتماعي </a:t>
              </a:r>
              <a:r>
                <a:rPr kumimoji="0" lang="ar-AE"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a:t>
              </a:r>
              <a:r>
                <a:rPr kumimoji="0" lang="ar-SA"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التمويل الحكومي العام</a:t>
              </a:r>
              <a:r>
                <a:rPr kumimoji="0" lang="ar-AE" sz="1600" b="1" i="0" u="none" strike="noStrike" kern="1200" cap="none" spc="0" normalizeH="0" baseline="0" noProof="0" dirty="0">
                  <a:ln>
                    <a:noFill/>
                  </a:ln>
                  <a:effectLst/>
                  <a:uLnTx/>
                  <a:uFillTx/>
                  <a:latin typeface="Alexandria" pitchFamily="2" charset="-78"/>
                  <a:ea typeface="Calibri" panose="020F0502020204030204" pitchFamily="34" charset="0"/>
                  <a:cs typeface="Alexandria" pitchFamily="2" charset="-78"/>
                </a:rPr>
                <a:t>)</a:t>
              </a:r>
              <a:endParaRPr lang="en-US" sz="1600" b="1" dirty="0">
                <a:latin typeface="Alexandria" pitchFamily="2" charset="-78"/>
                <a:ea typeface="Arial Unicode MS"/>
                <a:cs typeface="Alexandria" pitchFamily="2" charset="-78"/>
              </a:endParaRPr>
            </a:p>
          </p:txBody>
        </p:sp>
        <p:sp>
          <p:nvSpPr>
            <p:cNvPr id="11" name="Freeform: Shape 10">
              <a:extLst>
                <a:ext uri="{FF2B5EF4-FFF2-40B4-BE49-F238E27FC236}">
                  <a16:creationId xmlns:a16="http://schemas.microsoft.com/office/drawing/2014/main" id="{491D71E1-693A-3836-21AD-E2656403F05F}"/>
                </a:ext>
              </a:extLst>
            </p:cNvPr>
            <p:cNvSpPr>
              <a:spLocks noChangeAspect="1"/>
            </p:cNvSpPr>
            <p:nvPr/>
          </p:nvSpPr>
          <p:spPr>
            <a:xfrm>
              <a:off x="8778838" y="3490705"/>
              <a:ext cx="628554" cy="1371600"/>
            </a:xfrm>
            <a:custGeom>
              <a:avLst/>
              <a:gdLst>
                <a:gd name="connsiteX0" fmla="*/ 591978 w 895350"/>
                <a:gd name="connsiteY0" fmla="*/ 2353151 h 2371725"/>
                <a:gd name="connsiteX1" fmla="*/ 591978 w 895350"/>
                <a:gd name="connsiteY1" fmla="*/ 535781 h 2371725"/>
                <a:gd name="connsiteX2" fmla="*/ 321469 w 895350"/>
                <a:gd name="connsiteY2" fmla="*/ 731996 h 2371725"/>
                <a:gd name="connsiteX3" fmla="*/ 21431 w 895350"/>
                <a:gd name="connsiteY3" fmla="*/ 879634 h 2371725"/>
                <a:gd name="connsiteX4" fmla="*/ 21431 w 895350"/>
                <a:gd name="connsiteY4" fmla="*/ 604361 h 2371725"/>
                <a:gd name="connsiteX5" fmla="*/ 439578 w 895350"/>
                <a:gd name="connsiteY5" fmla="*/ 331946 h 2371725"/>
                <a:gd name="connsiteX6" fmla="*/ 692944 w 895350"/>
                <a:gd name="connsiteY6" fmla="*/ 21431 h 2371725"/>
                <a:gd name="connsiteX7" fmla="*/ 876776 w 895350"/>
                <a:gd name="connsiteY7" fmla="*/ 21431 h 2371725"/>
                <a:gd name="connsiteX8" fmla="*/ 876776 w 895350"/>
                <a:gd name="connsiteY8" fmla="*/ 2353151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5350" h="2371725">
                  <a:moveTo>
                    <a:pt x="591978" y="2353151"/>
                  </a:moveTo>
                  <a:lnTo>
                    <a:pt x="591978" y="535781"/>
                  </a:lnTo>
                  <a:cubicBezTo>
                    <a:pt x="523399" y="601504"/>
                    <a:pt x="432911" y="667226"/>
                    <a:pt x="321469" y="731996"/>
                  </a:cubicBezTo>
                  <a:cubicBezTo>
                    <a:pt x="210026" y="797719"/>
                    <a:pt x="110014" y="846296"/>
                    <a:pt x="21431" y="879634"/>
                  </a:cubicBezTo>
                  <a:lnTo>
                    <a:pt x="21431" y="604361"/>
                  </a:lnTo>
                  <a:cubicBezTo>
                    <a:pt x="180499" y="529114"/>
                    <a:pt x="320516" y="438626"/>
                    <a:pt x="439578" y="331946"/>
                  </a:cubicBezTo>
                  <a:cubicBezTo>
                    <a:pt x="558641" y="225266"/>
                    <a:pt x="643414" y="121444"/>
                    <a:pt x="692944" y="21431"/>
                  </a:cubicBezTo>
                  <a:lnTo>
                    <a:pt x="876776" y="21431"/>
                  </a:lnTo>
                  <a:lnTo>
                    <a:pt x="876776" y="2353151"/>
                  </a:lnTo>
                </a:path>
              </a:pathLst>
            </a:custGeom>
            <a:solidFill>
              <a:srgbClr val="00B0F0"/>
            </a:solidFill>
            <a:ln w="38100" cap="flat">
              <a:solidFill>
                <a:srgbClr val="00B0F0"/>
              </a:solidFill>
              <a:prstDash val="solid"/>
              <a:miter/>
            </a:ln>
          </p:spPr>
          <p:txBody>
            <a:bodyPr rtlCol="0" anchor="ctr"/>
            <a:lstStyle/>
            <a:p>
              <a:pPr defTabSz="685800"/>
              <a:endParaRPr lang="en-US" sz="1350" dirty="0">
                <a:solidFill>
                  <a:srgbClr val="000000"/>
                </a:solidFill>
                <a:latin typeface="Arial"/>
                <a:ea typeface="Arial Unicode MS"/>
              </a:endParaRPr>
            </a:p>
          </p:txBody>
        </p:sp>
      </p:grpSp>
      <p:sp>
        <p:nvSpPr>
          <p:cNvPr id="12" name="TextBox 11">
            <a:extLst>
              <a:ext uri="{FF2B5EF4-FFF2-40B4-BE49-F238E27FC236}">
                <a16:creationId xmlns:a16="http://schemas.microsoft.com/office/drawing/2014/main" id="{F2270141-9816-AA1A-C276-4FE0CACA2C1F}"/>
              </a:ext>
            </a:extLst>
          </p:cNvPr>
          <p:cNvSpPr txBox="1"/>
          <p:nvPr/>
        </p:nvSpPr>
        <p:spPr>
          <a:xfrm>
            <a:off x="2927648" y="807960"/>
            <a:ext cx="6428094" cy="419987"/>
          </a:xfrm>
          <a:prstGeom prst="rect">
            <a:avLst/>
          </a:prstGeom>
          <a:noFill/>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000000"/>
              </a:buClr>
              <a:buSzTx/>
              <a:buFont typeface="Arial"/>
              <a:buNone/>
              <a:tabLst/>
              <a:defRPr/>
            </a:pPr>
            <a:r>
              <a:rPr kumimoji="0" lang="ar-SA" sz="1600" b="1" i="0" u="none" strike="noStrike" kern="1200" cap="none" spc="0" normalizeH="0" baseline="0" noProof="0" dirty="0">
                <a:ln>
                  <a:noFill/>
                </a:ln>
                <a:solidFill>
                  <a:srgbClr val="00B0F0"/>
                </a:solidFill>
                <a:effectLst/>
                <a:uLnTx/>
                <a:uFillTx/>
                <a:latin typeface="Alexandria" pitchFamily="2" charset="-78"/>
                <a:ea typeface="Calibri" panose="020F0502020204030204" pitchFamily="34" charset="0"/>
                <a:cs typeface="Alexandria" pitchFamily="2" charset="-78"/>
                <a:sym typeface="Arial"/>
              </a:rPr>
              <a:t>الاتجاه الأول:   </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الاتجاه الاجتماعي </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التمويل الحكومي العام</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endParaRPr kumimoji="0" lang="en-US" sz="1600" b="1" i="0" u="none" strike="noStrike" kern="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endParaRPr>
          </a:p>
        </p:txBody>
      </p:sp>
    </p:spTree>
    <p:extLst>
      <p:ext uri="{BB962C8B-B14F-4D97-AF65-F5344CB8AC3E}">
        <p14:creationId xmlns:p14="http://schemas.microsoft.com/office/powerpoint/2010/main" val="423396057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rgbClr val="FFFFFF"/>
          </a:solidFill>
          <a:ln w="38100" cap="flat">
            <a:solidFill>
              <a:srgbClr val="00B0F0"/>
            </a:solidFill>
            <a:prstDash val="solid"/>
            <a:miter/>
          </a:ln>
        </p:spPr>
        <p:txBody>
          <a:bodyPr rtlCol="0" anchor="ctr"/>
          <a:lstStyle/>
          <a:p>
            <a:pPr algn="ctr" defTabSz="685800">
              <a:lnSpc>
                <a:spcPct val="150000"/>
              </a:lnSpc>
            </a:pPr>
            <a:endParaRPr lang="en-US" sz="1600" b="1" kern="1200" dirty="0">
              <a:solidFill>
                <a:srgbClr val="000000"/>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364861" y="-152193"/>
            <a:ext cx="68609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000" b="1" dirty="0">
                <a:solidFill>
                  <a:schemeClr val="accent2">
                    <a:lumMod val="75000"/>
                  </a:schemeClr>
                </a:solidFill>
                <a:latin typeface="Alexandria" pitchFamily="2" charset="-78"/>
                <a:cs typeface="Alexandria" pitchFamily="2" charset="-78"/>
              </a:rPr>
              <a:t>اتجاهات تحديد مصادر تمويل التعليم العالي</a:t>
            </a:r>
            <a:endParaRPr lang="ar-EG" sz="2000" b="1" dirty="0">
              <a:solidFill>
                <a:schemeClr val="accent2">
                  <a:lumMod val="75000"/>
                </a:schemeClr>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3371878" y="1859521"/>
            <a:ext cx="8268738" cy="4451860"/>
          </a:xfrm>
          <a:prstGeom prst="rect">
            <a:avLst/>
          </a:prstGeom>
          <a:noFill/>
        </p:spPr>
        <p:txBody>
          <a:bodyPr wrap="square" rtlCol="0">
            <a:spAutoFit/>
          </a:bodyPr>
          <a:lstStyle/>
          <a:p>
            <a:pPr algn="ctr" rtl="1">
              <a:lnSpc>
                <a:spcPct val="200000"/>
              </a:lnSpc>
              <a:buClr>
                <a:srgbClr val="00B0F0"/>
              </a:buClr>
            </a:pPr>
            <a:r>
              <a:rPr lang="ar-SA" sz="1600" dirty="0">
                <a:solidFill>
                  <a:schemeClr val="tx1"/>
                </a:solidFill>
                <a:latin typeface="Alexandria" pitchFamily="2" charset="-78"/>
                <a:cs typeface="Alexandria" pitchFamily="2" charset="-78"/>
              </a:rPr>
              <a:t>ينظر إلى التعليم العالي باعتباره استثمارًا اقتصاديًا يحقق عوائد للفرد والمجتمع، لذلك يشجع على:</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مساهمة القطاع الخاص</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الرسوم الدراسية</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الاستثمار في الجامعات</a:t>
            </a:r>
          </a:p>
          <a:p>
            <a:pPr algn="ctr" rtl="1">
              <a:lnSpc>
                <a:spcPct val="200000"/>
              </a:lnSpc>
              <a:buClr>
                <a:srgbClr val="00B0F0"/>
              </a:buClr>
            </a:pPr>
            <a:r>
              <a:rPr lang="ar-SA" sz="1600" dirty="0">
                <a:solidFill>
                  <a:schemeClr val="tx1"/>
                </a:solidFill>
                <a:latin typeface="Alexandria" pitchFamily="2" charset="-78"/>
                <a:cs typeface="Alexandria" pitchFamily="2" charset="-78"/>
              </a:rPr>
              <a:t>في هذا النموذج تقلص الدولة دورها المباشر، ويتولى القطاع الخاص الجوانب الإدارية والمالية.</a:t>
            </a:r>
          </a:p>
          <a:p>
            <a:pPr algn="r" rtl="1">
              <a:lnSpc>
                <a:spcPct val="200000"/>
              </a:lnSpc>
              <a:buClr>
                <a:srgbClr val="00B0F0"/>
              </a:buClr>
            </a:pPr>
            <a:r>
              <a:rPr lang="ar-SA" sz="1600" b="1" dirty="0">
                <a:solidFill>
                  <a:schemeClr val="accent2">
                    <a:lumMod val="75000"/>
                  </a:schemeClr>
                </a:solidFill>
                <a:latin typeface="Alexandria" pitchFamily="2" charset="-78"/>
                <a:cs typeface="Alexandria" pitchFamily="2" charset="-78"/>
              </a:rPr>
              <a:t>ميزة هذا الاتجاه:  </a:t>
            </a:r>
            <a:r>
              <a:rPr lang="ar-SA" sz="1600" dirty="0">
                <a:solidFill>
                  <a:schemeClr val="tx1"/>
                </a:solidFill>
                <a:latin typeface="Alexandria" pitchFamily="2" charset="-78"/>
                <a:cs typeface="Alexandria" pitchFamily="2" charset="-78"/>
              </a:rPr>
              <a:t>يخفف العبء عن الدولة ويعزز الكفاءة. </a:t>
            </a:r>
          </a:p>
          <a:p>
            <a:pPr algn="r" rtl="1">
              <a:lnSpc>
                <a:spcPct val="200000"/>
              </a:lnSpc>
              <a:buClr>
                <a:srgbClr val="00B0F0"/>
              </a:buClr>
            </a:pPr>
            <a:r>
              <a:rPr lang="ar-SA" sz="1600" b="1" dirty="0">
                <a:solidFill>
                  <a:schemeClr val="accent2">
                    <a:lumMod val="75000"/>
                  </a:schemeClr>
                </a:solidFill>
                <a:latin typeface="Alexandria" pitchFamily="2" charset="-78"/>
                <a:cs typeface="Alexandria" pitchFamily="2" charset="-78"/>
              </a:rPr>
              <a:t>تحديه:   </a:t>
            </a:r>
            <a:r>
              <a:rPr lang="ar-SA" sz="1600" dirty="0">
                <a:solidFill>
                  <a:schemeClr val="tx1"/>
                </a:solidFill>
                <a:latin typeface="Alexandria" pitchFamily="2" charset="-78"/>
                <a:cs typeface="Alexandria" pitchFamily="2" charset="-78"/>
              </a:rPr>
              <a:t>قد يضعف العدالة التعليمية إذا لم تصاحبه سياسات دعم.</a:t>
            </a:r>
          </a:p>
        </p:txBody>
      </p:sp>
      <p:sp>
        <p:nvSpPr>
          <p:cNvPr id="12" name="TextBox 11">
            <a:extLst>
              <a:ext uri="{FF2B5EF4-FFF2-40B4-BE49-F238E27FC236}">
                <a16:creationId xmlns:a16="http://schemas.microsoft.com/office/drawing/2014/main" id="{F2270141-9816-AA1A-C276-4FE0CACA2C1F}"/>
              </a:ext>
            </a:extLst>
          </p:cNvPr>
          <p:cNvSpPr txBox="1"/>
          <p:nvPr/>
        </p:nvSpPr>
        <p:spPr>
          <a:xfrm>
            <a:off x="2927648" y="807960"/>
            <a:ext cx="6428094" cy="419987"/>
          </a:xfrm>
          <a:prstGeom prst="rect">
            <a:avLst/>
          </a:prstGeom>
          <a:noFill/>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000000"/>
              </a:buClr>
              <a:buSzTx/>
              <a:buFont typeface="Arial"/>
              <a:buNone/>
              <a:tabLst/>
              <a:defRPr/>
            </a:pPr>
            <a:r>
              <a:rPr kumimoji="0" lang="ar-SA" sz="1600" b="1" i="0" u="none" strike="noStrike" kern="1200" cap="none" spc="0" normalizeH="0" baseline="0" noProof="0" dirty="0">
                <a:ln>
                  <a:noFill/>
                </a:ln>
                <a:solidFill>
                  <a:srgbClr val="00B0F0"/>
                </a:solidFill>
                <a:effectLst/>
                <a:uLnTx/>
                <a:uFillTx/>
                <a:latin typeface="Alexandria" pitchFamily="2" charset="-78"/>
                <a:ea typeface="Calibri" panose="020F0502020204030204" pitchFamily="34" charset="0"/>
                <a:cs typeface="Alexandria" pitchFamily="2" charset="-78"/>
                <a:sym typeface="Arial"/>
              </a:rPr>
              <a:t>الاتجاه الثاني:   </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الاتجاه الاقتصادي  </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التمويل الخاص</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endParaRPr kumimoji="0" lang="en-US" sz="1600" b="1" i="0" u="none" strike="noStrike" kern="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endParaRPr>
          </a:p>
        </p:txBody>
      </p:sp>
      <p:grpSp>
        <p:nvGrpSpPr>
          <p:cNvPr id="13" name="Group 12">
            <a:extLst>
              <a:ext uri="{FF2B5EF4-FFF2-40B4-BE49-F238E27FC236}">
                <a16:creationId xmlns:a16="http://schemas.microsoft.com/office/drawing/2014/main" id="{A2493238-25EF-7246-CC24-AE470AAB44A8}"/>
              </a:ext>
            </a:extLst>
          </p:cNvPr>
          <p:cNvGrpSpPr/>
          <p:nvPr/>
        </p:nvGrpSpPr>
        <p:grpSpPr>
          <a:xfrm>
            <a:off x="12350" y="953302"/>
            <a:ext cx="3359528" cy="2293924"/>
            <a:chOff x="4740196" y="3068960"/>
            <a:chExt cx="3359528" cy="2293924"/>
          </a:xfrm>
        </p:grpSpPr>
        <p:sp>
          <p:nvSpPr>
            <p:cNvPr id="14" name="Freeform: Shape 13">
              <a:extLst>
                <a:ext uri="{FF2B5EF4-FFF2-40B4-BE49-F238E27FC236}">
                  <a16:creationId xmlns:a16="http://schemas.microsoft.com/office/drawing/2014/main" id="{79CFB0D6-81F7-1916-9A6C-A9C0A615CA4B}"/>
                </a:ext>
              </a:extLst>
            </p:cNvPr>
            <p:cNvSpPr/>
            <p:nvPr/>
          </p:nvSpPr>
          <p:spPr>
            <a:xfrm flipH="1">
              <a:off x="5795311" y="3068960"/>
              <a:ext cx="2304413" cy="2293924"/>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lang="ar-SA" sz="1600" b="1" kern="1200" dirty="0">
                  <a:solidFill>
                    <a:srgbClr val="00B0F0"/>
                  </a:solidFill>
                  <a:latin typeface="Alexandria" pitchFamily="2" charset="-78"/>
                  <a:ea typeface="Calibri" panose="020F0502020204030204" pitchFamily="34" charset="0"/>
                  <a:cs typeface="Alexandria" pitchFamily="2" charset="-78"/>
                </a:rPr>
                <a:t>الاتجاه الثاني: </a:t>
              </a:r>
            </a:p>
            <a:p>
              <a:pPr algn="ctr" defTabSz="685800">
                <a:lnSpc>
                  <a:spcPct val="150000"/>
                </a:lnSpc>
              </a:pPr>
              <a:r>
                <a:rPr lang="ar-SA" sz="1600" b="1" kern="1200" dirty="0">
                  <a:latin typeface="Alexandria" pitchFamily="2" charset="-78"/>
                  <a:ea typeface="Calibri" panose="020F0502020204030204" pitchFamily="34" charset="0"/>
                  <a:cs typeface="Alexandria" pitchFamily="2" charset="-78"/>
                </a:rPr>
                <a:t>الاتجاه الاقتصادي</a:t>
              </a:r>
              <a:endParaRPr lang="ar-AE" sz="1600" b="1" kern="1200" dirty="0">
                <a:latin typeface="Alexandria" pitchFamily="2" charset="-78"/>
                <a:ea typeface="Calibri" panose="020F0502020204030204" pitchFamily="34" charset="0"/>
                <a:cs typeface="Alexandria" pitchFamily="2" charset="-78"/>
              </a:endParaRPr>
            </a:p>
            <a:p>
              <a:pPr algn="ctr" defTabSz="685800">
                <a:lnSpc>
                  <a:spcPct val="150000"/>
                </a:lnSpc>
              </a:pPr>
              <a:r>
                <a:rPr lang="ar-AE" sz="1600" b="1" kern="1200" dirty="0">
                  <a:latin typeface="Alexandria" pitchFamily="2" charset="-78"/>
                  <a:ea typeface="Calibri" panose="020F0502020204030204" pitchFamily="34" charset="0"/>
                  <a:cs typeface="Alexandria" pitchFamily="2" charset="-78"/>
                </a:rPr>
                <a:t>(</a:t>
              </a:r>
              <a:r>
                <a:rPr lang="ar-SA" sz="1600" b="1" kern="1200" dirty="0">
                  <a:latin typeface="Alexandria" pitchFamily="2" charset="-78"/>
                  <a:ea typeface="Calibri" panose="020F0502020204030204" pitchFamily="34" charset="0"/>
                  <a:cs typeface="Alexandria" pitchFamily="2" charset="-78"/>
                </a:rPr>
                <a:t> التمويل الخاص</a:t>
              </a:r>
              <a:r>
                <a:rPr lang="ar-AE" sz="1600" b="1" kern="1200" dirty="0">
                  <a:latin typeface="Alexandria" pitchFamily="2" charset="-78"/>
                  <a:ea typeface="Calibri" panose="020F0502020204030204" pitchFamily="34" charset="0"/>
                  <a:cs typeface="Alexandria" pitchFamily="2" charset="-78"/>
                </a:rPr>
                <a:t>)</a:t>
              </a:r>
              <a:endParaRPr lang="en-US" sz="1600" b="1" kern="1200" dirty="0">
                <a:latin typeface="Alexandria" pitchFamily="2" charset="-78"/>
                <a:ea typeface="Calibri" panose="020F0502020204030204" pitchFamily="34" charset="0"/>
                <a:cs typeface="Alexandria" pitchFamily="2" charset="-78"/>
              </a:endParaRPr>
            </a:p>
          </p:txBody>
        </p:sp>
        <p:sp>
          <p:nvSpPr>
            <p:cNvPr id="15" name="Freeform: Shape 14">
              <a:extLst>
                <a:ext uri="{FF2B5EF4-FFF2-40B4-BE49-F238E27FC236}">
                  <a16:creationId xmlns:a16="http://schemas.microsoft.com/office/drawing/2014/main" id="{7CD50FDA-7148-A580-F2CD-9F916D66FA9A}"/>
                </a:ext>
              </a:extLst>
            </p:cNvPr>
            <p:cNvSpPr>
              <a:spLocks noChangeAspect="1"/>
            </p:cNvSpPr>
            <p:nvPr/>
          </p:nvSpPr>
          <p:spPr>
            <a:xfrm>
              <a:off x="4740196" y="3522267"/>
              <a:ext cx="1160657" cy="1308476"/>
            </a:xfrm>
            <a:custGeom>
              <a:avLst/>
              <a:gdLst>
                <a:gd name="connsiteX0" fmla="*/ 1181320 w 1514475"/>
                <a:gd name="connsiteY0" fmla="*/ 2250758 h 2276475"/>
                <a:gd name="connsiteX1" fmla="*/ 28795 w 1514475"/>
                <a:gd name="connsiteY1" fmla="*/ 2250758 h 2276475"/>
                <a:gd name="connsiteX2" fmla="*/ 60227 w 1514475"/>
                <a:gd name="connsiteY2" fmla="*/ 2062163 h 2276475"/>
                <a:gd name="connsiteX3" fmla="*/ 239297 w 1514475"/>
                <a:gd name="connsiteY3" fmla="*/ 1767840 h 2276475"/>
                <a:gd name="connsiteX4" fmla="*/ 595532 w 1514475"/>
                <a:gd name="connsiteY4" fmla="*/ 1432560 h 2276475"/>
                <a:gd name="connsiteX5" fmla="*/ 1083212 w 1514475"/>
                <a:gd name="connsiteY5" fmla="*/ 962978 h 2276475"/>
                <a:gd name="connsiteX6" fmla="*/ 1209895 w 1514475"/>
                <a:gd name="connsiteY6" fmla="*/ 636270 h 2276475"/>
                <a:gd name="connsiteX7" fmla="*/ 1094642 w 1514475"/>
                <a:gd name="connsiteY7" fmla="*/ 363855 h 2276475"/>
                <a:gd name="connsiteX8" fmla="*/ 793652 w 1514475"/>
                <a:gd name="connsiteY8" fmla="*/ 252413 h 2276475"/>
                <a:gd name="connsiteX9" fmla="*/ 479327 w 1514475"/>
                <a:gd name="connsiteY9" fmla="*/ 370522 h 2276475"/>
                <a:gd name="connsiteX10" fmla="*/ 360265 w 1514475"/>
                <a:gd name="connsiteY10" fmla="*/ 697230 h 2276475"/>
                <a:gd name="connsiteX11" fmla="*/ 81182 w 1514475"/>
                <a:gd name="connsiteY11" fmla="*/ 668655 h 2276475"/>
                <a:gd name="connsiteX12" fmla="*/ 297400 w 1514475"/>
                <a:gd name="connsiteY12" fmla="*/ 192405 h 2276475"/>
                <a:gd name="connsiteX13" fmla="*/ 800320 w 1514475"/>
                <a:gd name="connsiteY13" fmla="*/ 28575 h 2276475"/>
                <a:gd name="connsiteX14" fmla="*/ 1305145 w 1514475"/>
                <a:gd name="connsiteY14" fmla="*/ 205740 h 2276475"/>
                <a:gd name="connsiteX15" fmla="*/ 1490882 w 1514475"/>
                <a:gd name="connsiteY15" fmla="*/ 643890 h 2276475"/>
                <a:gd name="connsiteX16" fmla="*/ 1436590 w 1514475"/>
                <a:gd name="connsiteY16" fmla="*/ 904875 h 2276475"/>
                <a:gd name="connsiteX17" fmla="*/ 1255615 w 1514475"/>
                <a:gd name="connsiteY17" fmla="*/ 1175385 h 2276475"/>
                <a:gd name="connsiteX18" fmla="*/ 836515 w 1514475"/>
                <a:gd name="connsiteY18" fmla="*/ 1564957 h 2276475"/>
                <a:gd name="connsiteX19" fmla="*/ 522190 w 1514475"/>
                <a:gd name="connsiteY19" fmla="*/ 1844040 h 2276475"/>
                <a:gd name="connsiteX20" fmla="*/ 406937 w 1514475"/>
                <a:gd name="connsiteY20" fmla="*/ 1991678 h 2276475"/>
                <a:gd name="connsiteX21" fmla="*/ 1493740 w 1514475"/>
                <a:gd name="connsiteY21" fmla="*/ 1991678 h 227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514475" h="2276475">
                  <a:moveTo>
                    <a:pt x="1181320" y="2250758"/>
                  </a:moveTo>
                  <a:lnTo>
                    <a:pt x="28795" y="2250758"/>
                  </a:lnTo>
                  <a:cubicBezTo>
                    <a:pt x="26890" y="2185035"/>
                    <a:pt x="37367" y="2122170"/>
                    <a:pt x="60227" y="2062163"/>
                  </a:cubicBezTo>
                  <a:cubicBezTo>
                    <a:pt x="97375" y="1962150"/>
                    <a:pt x="157382" y="1864043"/>
                    <a:pt x="239297" y="1767840"/>
                  </a:cubicBezTo>
                  <a:cubicBezTo>
                    <a:pt x="321212" y="1670685"/>
                    <a:pt x="440275" y="1559243"/>
                    <a:pt x="595532" y="1432560"/>
                  </a:cubicBezTo>
                  <a:cubicBezTo>
                    <a:pt x="836515" y="1235393"/>
                    <a:pt x="999392" y="1079182"/>
                    <a:pt x="1083212" y="962978"/>
                  </a:cubicBezTo>
                  <a:cubicBezTo>
                    <a:pt x="1167985" y="847725"/>
                    <a:pt x="1209895" y="738188"/>
                    <a:pt x="1209895" y="636270"/>
                  </a:cubicBezTo>
                  <a:cubicBezTo>
                    <a:pt x="1209895" y="528638"/>
                    <a:pt x="1171795" y="437197"/>
                    <a:pt x="1094642" y="363855"/>
                  </a:cubicBezTo>
                  <a:cubicBezTo>
                    <a:pt x="1017490" y="289560"/>
                    <a:pt x="917477" y="252413"/>
                    <a:pt x="793652" y="252413"/>
                  </a:cubicBezTo>
                  <a:cubicBezTo>
                    <a:pt x="663160" y="252413"/>
                    <a:pt x="558385" y="291465"/>
                    <a:pt x="479327" y="370522"/>
                  </a:cubicBezTo>
                  <a:cubicBezTo>
                    <a:pt x="400270" y="449580"/>
                    <a:pt x="361217" y="558165"/>
                    <a:pt x="360265" y="697230"/>
                  </a:cubicBezTo>
                  <a:lnTo>
                    <a:pt x="81182" y="668655"/>
                  </a:lnTo>
                  <a:cubicBezTo>
                    <a:pt x="100232" y="460057"/>
                    <a:pt x="172622" y="300990"/>
                    <a:pt x="297400" y="192405"/>
                  </a:cubicBezTo>
                  <a:cubicBezTo>
                    <a:pt x="422177" y="82867"/>
                    <a:pt x="589817" y="28575"/>
                    <a:pt x="800320" y="28575"/>
                  </a:cubicBezTo>
                  <a:cubicBezTo>
                    <a:pt x="1012727" y="28575"/>
                    <a:pt x="1181320" y="87630"/>
                    <a:pt x="1305145" y="205740"/>
                  </a:cubicBezTo>
                  <a:cubicBezTo>
                    <a:pt x="1428970" y="323850"/>
                    <a:pt x="1490882" y="469582"/>
                    <a:pt x="1490882" y="643890"/>
                  </a:cubicBezTo>
                  <a:cubicBezTo>
                    <a:pt x="1490882" y="732472"/>
                    <a:pt x="1472785" y="820103"/>
                    <a:pt x="1436590" y="904875"/>
                  </a:cubicBezTo>
                  <a:cubicBezTo>
                    <a:pt x="1400395" y="990600"/>
                    <a:pt x="1340387" y="1081088"/>
                    <a:pt x="1255615" y="1175385"/>
                  </a:cubicBezTo>
                  <a:cubicBezTo>
                    <a:pt x="1171795" y="1269682"/>
                    <a:pt x="1031777" y="1400175"/>
                    <a:pt x="836515" y="1564957"/>
                  </a:cubicBezTo>
                  <a:cubicBezTo>
                    <a:pt x="673637" y="1702118"/>
                    <a:pt x="568862" y="1794510"/>
                    <a:pt x="522190" y="1844040"/>
                  </a:cubicBezTo>
                  <a:cubicBezTo>
                    <a:pt x="475517" y="1892618"/>
                    <a:pt x="437417" y="1942148"/>
                    <a:pt x="406937" y="1991678"/>
                  </a:cubicBezTo>
                  <a:lnTo>
                    <a:pt x="1493740" y="1991678"/>
                  </a:lnTo>
                </a:path>
              </a:pathLst>
            </a:custGeom>
            <a:solidFill>
              <a:srgbClr val="00B0F0"/>
            </a:solidFill>
            <a:ln w="38100" cap="flat">
              <a:solidFill>
                <a:srgbClr val="00B0F0"/>
              </a:solidFill>
              <a:prstDash val="solid"/>
              <a:miter/>
            </a:ln>
          </p:spPr>
          <p:txBody>
            <a:bodyPr rtlCol="0" anchor="ctr"/>
            <a:lstStyle/>
            <a:p>
              <a:pPr defTabSz="685800"/>
              <a:endParaRPr lang="en-US" sz="1350">
                <a:solidFill>
                  <a:srgbClr val="000000"/>
                </a:solidFill>
                <a:latin typeface="Arial"/>
                <a:ea typeface="Arial Unicode MS"/>
              </a:endParaRPr>
            </a:p>
          </p:txBody>
        </p:sp>
      </p:grpSp>
    </p:spTree>
    <p:extLst>
      <p:ext uri="{BB962C8B-B14F-4D97-AF65-F5344CB8AC3E}">
        <p14:creationId xmlns:p14="http://schemas.microsoft.com/office/powerpoint/2010/main" val="305815460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189563"/>
          </a:xfrm>
          <a:prstGeom prst="roundRect">
            <a:avLst>
              <a:gd name="adj" fmla="val 6140"/>
            </a:avLst>
          </a:prstGeom>
          <a:solidFill>
            <a:srgbClr val="FFFFFF"/>
          </a:solidFill>
          <a:ln w="38100" cap="flat">
            <a:solidFill>
              <a:srgbClr val="00B0F0"/>
            </a:solidFill>
            <a:prstDash val="solid"/>
            <a:miter/>
          </a:ln>
        </p:spPr>
        <p:txBody>
          <a:bodyPr rtlCol="0" anchor="ctr"/>
          <a:lstStyle/>
          <a:p>
            <a:pPr algn="ctr" defTabSz="685800">
              <a:lnSpc>
                <a:spcPct val="150000"/>
              </a:lnSpc>
            </a:pPr>
            <a:endParaRPr lang="en-US" sz="1600" b="1" kern="1200" dirty="0">
              <a:solidFill>
                <a:srgbClr val="000000"/>
              </a:solidFill>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364861" y="-152193"/>
            <a:ext cx="686090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000" b="1" dirty="0">
                <a:solidFill>
                  <a:schemeClr val="accent2">
                    <a:lumMod val="75000"/>
                  </a:schemeClr>
                </a:solidFill>
                <a:latin typeface="Alexandria" pitchFamily="2" charset="-78"/>
                <a:cs typeface="Alexandria" pitchFamily="2" charset="-78"/>
              </a:rPr>
              <a:t>اتجاهات تحديد مصادر تمويل التعليم العالي</a:t>
            </a:r>
            <a:endParaRPr lang="ar-EG" sz="2000" b="1" dirty="0">
              <a:solidFill>
                <a:schemeClr val="accent2">
                  <a:lumMod val="75000"/>
                </a:schemeClr>
              </a:solidFill>
              <a:latin typeface="Alexandria" pitchFamily="2" charset="-78"/>
              <a:cs typeface="Alexandria" pitchFamily="2" charset="-78"/>
            </a:endParaRPr>
          </a:p>
        </p:txBody>
      </p:sp>
      <p:sp>
        <p:nvSpPr>
          <p:cNvPr id="8" name="TextBox 7">
            <a:extLst>
              <a:ext uri="{FF2B5EF4-FFF2-40B4-BE49-F238E27FC236}">
                <a16:creationId xmlns:a16="http://schemas.microsoft.com/office/drawing/2014/main" id="{3D9376E8-709A-82DB-B50D-5812188A25F3}"/>
              </a:ext>
            </a:extLst>
          </p:cNvPr>
          <p:cNvSpPr txBox="1"/>
          <p:nvPr/>
        </p:nvSpPr>
        <p:spPr>
          <a:xfrm>
            <a:off x="2485572" y="1605851"/>
            <a:ext cx="9278035" cy="4451860"/>
          </a:xfrm>
          <a:prstGeom prst="rect">
            <a:avLst/>
          </a:prstGeom>
          <a:noFill/>
        </p:spPr>
        <p:txBody>
          <a:bodyPr wrap="square" rtlCol="0">
            <a:spAutoFit/>
          </a:bodyPr>
          <a:lstStyle/>
          <a:p>
            <a:pPr algn="ctr" rtl="1">
              <a:lnSpc>
                <a:spcPct val="200000"/>
              </a:lnSpc>
              <a:buClr>
                <a:srgbClr val="00B0F0"/>
              </a:buClr>
            </a:pPr>
            <a:r>
              <a:rPr lang="ar-SA" sz="1600" dirty="0">
                <a:solidFill>
                  <a:schemeClr val="tx1"/>
                </a:solidFill>
                <a:latin typeface="Alexandria" pitchFamily="2" charset="-78"/>
                <a:cs typeface="Alexandria" pitchFamily="2" charset="-78"/>
              </a:rPr>
              <a:t>يجمع بين الاتجاهين السابقين، ويقوم على مبدأ:</a:t>
            </a:r>
          </a:p>
          <a:p>
            <a:pPr algn="ctr" rtl="1">
              <a:lnSpc>
                <a:spcPct val="200000"/>
              </a:lnSpc>
              <a:buClr>
                <a:srgbClr val="00B0F0"/>
              </a:buClr>
            </a:pPr>
            <a:r>
              <a:rPr lang="ar-SA" sz="1600" dirty="0">
                <a:solidFill>
                  <a:schemeClr val="tx1"/>
                </a:solidFill>
                <a:latin typeface="Alexandria" pitchFamily="2" charset="-78"/>
                <a:cs typeface="Alexandria" pitchFamily="2" charset="-78"/>
              </a:rPr>
              <a:t>تمويل التعليم العالي مسؤولية مشتركة بين الدولة والقطاع الخاص والمجتمع، ويشمل:</a:t>
            </a:r>
          </a:p>
          <a:p>
            <a:pPr algn="ctr" rtl="1">
              <a:lnSpc>
                <a:spcPct val="200000"/>
              </a:lnSpc>
              <a:buClr>
                <a:srgbClr val="00B0F0"/>
              </a:buClr>
            </a:pPr>
            <a:endParaRPr lang="ar-SA" sz="1600" dirty="0">
              <a:solidFill>
                <a:schemeClr val="tx1"/>
              </a:solidFill>
              <a:latin typeface="Alexandria" pitchFamily="2" charset="-78"/>
              <a:cs typeface="Alexandria" pitchFamily="2" charset="-78"/>
            </a:endParaRP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دعم حكومي أساسي.</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رسوم معتدلة.</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منح وقروض طلابية.</a:t>
            </a:r>
          </a:p>
          <a:p>
            <a:pPr marL="285750" indent="-285750" algn="r" rtl="1">
              <a:lnSpc>
                <a:spcPct val="200000"/>
              </a:lnSpc>
              <a:buClr>
                <a:srgbClr val="00B0F0"/>
              </a:buClr>
              <a:buFont typeface="Wingdings" panose="05000000000000000000" pitchFamily="2" charset="2"/>
              <a:buChar char="v"/>
            </a:pPr>
            <a:r>
              <a:rPr lang="ar-SA" sz="1600" dirty="0">
                <a:solidFill>
                  <a:schemeClr val="tx1"/>
                </a:solidFill>
                <a:latin typeface="Alexandria" pitchFamily="2" charset="-78"/>
                <a:cs typeface="Alexandria" pitchFamily="2" charset="-78"/>
              </a:rPr>
              <a:t>شراكات استثمارية</a:t>
            </a:r>
          </a:p>
          <a:p>
            <a:pPr algn="ctr" rtl="1">
              <a:lnSpc>
                <a:spcPct val="200000"/>
              </a:lnSpc>
              <a:buClr>
                <a:srgbClr val="00B0F0"/>
              </a:buClr>
            </a:pPr>
            <a:r>
              <a:rPr lang="ar-SA" sz="1600" b="1" dirty="0">
                <a:solidFill>
                  <a:schemeClr val="tx1"/>
                </a:solidFill>
                <a:latin typeface="Alexandria" pitchFamily="2" charset="-78"/>
                <a:cs typeface="Alexandria" pitchFamily="2" charset="-78"/>
              </a:rPr>
              <a:t>يُعد هذا الاتجاه الأكثر انتشارًا عالميًا؛ لأنه يوازن بين:</a:t>
            </a:r>
          </a:p>
          <a:p>
            <a:pPr algn="r" rtl="1">
              <a:lnSpc>
                <a:spcPct val="200000"/>
              </a:lnSpc>
              <a:buClr>
                <a:srgbClr val="00B0F0"/>
              </a:buClr>
            </a:pPr>
            <a:r>
              <a:rPr lang="ar-SA" sz="1600" dirty="0">
                <a:solidFill>
                  <a:schemeClr val="tx1"/>
                </a:solidFill>
                <a:latin typeface="Alexandria" pitchFamily="2" charset="-78"/>
                <a:cs typeface="Alexandria" pitchFamily="2" charset="-78"/>
              </a:rPr>
              <a:t>- حق الفرد في التعليم.                  - قدرة الدولة المالية.             - كفاءة القطاع الخاص.</a:t>
            </a:r>
          </a:p>
        </p:txBody>
      </p:sp>
      <p:sp>
        <p:nvSpPr>
          <p:cNvPr id="12" name="TextBox 11">
            <a:extLst>
              <a:ext uri="{FF2B5EF4-FFF2-40B4-BE49-F238E27FC236}">
                <a16:creationId xmlns:a16="http://schemas.microsoft.com/office/drawing/2014/main" id="{F2270141-9816-AA1A-C276-4FE0CACA2C1F}"/>
              </a:ext>
            </a:extLst>
          </p:cNvPr>
          <p:cNvSpPr txBox="1"/>
          <p:nvPr/>
        </p:nvSpPr>
        <p:spPr>
          <a:xfrm>
            <a:off x="2927648" y="807960"/>
            <a:ext cx="6428094" cy="419987"/>
          </a:xfrm>
          <a:prstGeom prst="rect">
            <a:avLst/>
          </a:prstGeom>
          <a:noFill/>
        </p:spPr>
        <p:txBody>
          <a:bodyPr wrap="square">
            <a:spAutoFit/>
          </a:bodyPr>
          <a:lstStyle/>
          <a:p>
            <a:pPr marL="0" marR="0" lvl="0" indent="0" algn="ctr" defTabSz="685800" rtl="0" eaLnBrk="1" fontAlgn="auto" latinLnBrk="0" hangingPunct="1">
              <a:lnSpc>
                <a:spcPct val="150000"/>
              </a:lnSpc>
              <a:spcBef>
                <a:spcPts val="0"/>
              </a:spcBef>
              <a:spcAft>
                <a:spcPts val="0"/>
              </a:spcAft>
              <a:buClr>
                <a:srgbClr val="000000"/>
              </a:buClr>
              <a:buSzTx/>
              <a:buFont typeface="Arial"/>
              <a:buNone/>
              <a:tabLst/>
              <a:defRPr/>
            </a:pPr>
            <a:r>
              <a:rPr kumimoji="0" lang="ar-SA" sz="1600" b="1" i="0" u="none" strike="noStrike" kern="1200" cap="none" spc="0" normalizeH="0" baseline="0" noProof="0" dirty="0">
                <a:ln>
                  <a:noFill/>
                </a:ln>
                <a:solidFill>
                  <a:srgbClr val="00B0F0"/>
                </a:solidFill>
                <a:effectLst/>
                <a:uLnTx/>
                <a:uFillTx/>
                <a:latin typeface="Alexandria" pitchFamily="2" charset="-78"/>
                <a:ea typeface="Calibri" panose="020F0502020204030204" pitchFamily="34" charset="0"/>
                <a:cs typeface="Alexandria" pitchFamily="2" charset="-78"/>
                <a:sym typeface="Arial"/>
              </a:rPr>
              <a:t>الاتجاه الثالث:   </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الاتجاه التوفيقي  </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r>
              <a:rPr kumimoji="0" lang="ar-SA"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التمويل المختلط</a:t>
            </a:r>
            <a:r>
              <a:rPr kumimoji="0" lang="ar-AE" sz="1600" b="1" i="0" u="none" strike="noStrike" kern="1200" cap="none" spc="0" normalizeH="0" baseline="0" noProof="0" dirty="0">
                <a:ln>
                  <a:noFill/>
                </a:ln>
                <a:solidFill>
                  <a:srgbClr val="000000"/>
                </a:solidFill>
                <a:effectLst/>
                <a:uLnTx/>
                <a:uFillTx/>
                <a:latin typeface="Alexandria" pitchFamily="2" charset="-78"/>
                <a:ea typeface="Calibri" panose="020F0502020204030204" pitchFamily="34" charset="0"/>
                <a:cs typeface="Alexandria" pitchFamily="2" charset="-78"/>
                <a:sym typeface="Arial"/>
              </a:rPr>
              <a:t>)</a:t>
            </a:r>
            <a:endParaRPr kumimoji="0" lang="en-US" sz="1600" b="1" i="0" u="none" strike="noStrike" kern="0" cap="none" spc="0" normalizeH="0" baseline="0" noProof="0" dirty="0">
              <a:ln>
                <a:noFill/>
              </a:ln>
              <a:solidFill>
                <a:srgbClr val="000000"/>
              </a:solidFill>
              <a:effectLst/>
              <a:uLnTx/>
              <a:uFillTx/>
              <a:latin typeface="Alexandria" pitchFamily="2" charset="-78"/>
              <a:ea typeface="Arial Unicode MS"/>
              <a:cs typeface="Alexandria" pitchFamily="2" charset="-78"/>
              <a:sym typeface="Arial"/>
            </a:endParaRPr>
          </a:p>
        </p:txBody>
      </p:sp>
      <p:grpSp>
        <p:nvGrpSpPr>
          <p:cNvPr id="16" name="Group 15">
            <a:extLst>
              <a:ext uri="{FF2B5EF4-FFF2-40B4-BE49-F238E27FC236}">
                <a16:creationId xmlns:a16="http://schemas.microsoft.com/office/drawing/2014/main" id="{D47B01EC-02F6-9DFE-8D51-915675E7A9FD}"/>
              </a:ext>
            </a:extLst>
          </p:cNvPr>
          <p:cNvGrpSpPr/>
          <p:nvPr/>
        </p:nvGrpSpPr>
        <p:grpSpPr>
          <a:xfrm>
            <a:off x="-6813" y="789262"/>
            <a:ext cx="3157653" cy="2132856"/>
            <a:chOff x="839416" y="3068960"/>
            <a:chExt cx="3157653" cy="2132856"/>
          </a:xfrm>
        </p:grpSpPr>
        <p:sp>
          <p:nvSpPr>
            <p:cNvPr id="17" name="Freeform: Shape 16">
              <a:extLst>
                <a:ext uri="{FF2B5EF4-FFF2-40B4-BE49-F238E27FC236}">
                  <a16:creationId xmlns:a16="http://schemas.microsoft.com/office/drawing/2014/main" id="{76F36569-C348-6D52-96F1-FB36F6C3F3D2}"/>
                </a:ext>
              </a:extLst>
            </p:cNvPr>
            <p:cNvSpPr/>
            <p:nvPr/>
          </p:nvSpPr>
          <p:spPr>
            <a:xfrm flipH="1">
              <a:off x="1692658" y="3068960"/>
              <a:ext cx="2304411" cy="2132856"/>
            </a:xfrm>
            <a:custGeom>
              <a:avLst/>
              <a:gdLst>
                <a:gd name="connsiteX0" fmla="*/ 1431131 w 1447800"/>
                <a:gd name="connsiteY0" fmla="*/ 1370171 h 2095500"/>
                <a:gd name="connsiteX1" fmla="*/ 1431131 w 1447800"/>
                <a:gd name="connsiteY1" fmla="*/ 1855946 h 2095500"/>
                <a:gd name="connsiteX2" fmla="*/ 1207294 w 1447800"/>
                <a:gd name="connsiteY2" fmla="*/ 2079784 h 2095500"/>
                <a:gd name="connsiteX3" fmla="*/ 245269 w 1447800"/>
                <a:gd name="connsiteY3" fmla="*/ 2079784 h 2095500"/>
                <a:gd name="connsiteX4" fmla="*/ 21431 w 1447800"/>
                <a:gd name="connsiteY4" fmla="*/ 1854994 h 2095500"/>
                <a:gd name="connsiteX5" fmla="*/ 21431 w 1447800"/>
                <a:gd name="connsiteY5" fmla="*/ 245269 h 2095500"/>
                <a:gd name="connsiteX6" fmla="*/ 245269 w 1447800"/>
                <a:gd name="connsiteY6" fmla="*/ 21431 h 2095500"/>
                <a:gd name="connsiteX7" fmla="*/ 1207294 w 1447800"/>
                <a:gd name="connsiteY7" fmla="*/ 21431 h 2095500"/>
                <a:gd name="connsiteX8" fmla="*/ 1431131 w 1447800"/>
                <a:gd name="connsiteY8" fmla="*/ 245269 h 2095500"/>
                <a:gd name="connsiteX9" fmla="*/ 1431131 w 1447800"/>
                <a:gd name="connsiteY9" fmla="*/ 1050131 h 2095500"/>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1028700 h 2058353"/>
                <a:gd name="connsiteX0" fmla="*/ 1409700 w 1409700"/>
                <a:gd name="connsiteY0" fmla="*/ 1834515 h 2058353"/>
                <a:gd name="connsiteX1" fmla="*/ 1185863 w 1409700"/>
                <a:gd name="connsiteY1" fmla="*/ 2058353 h 2058353"/>
                <a:gd name="connsiteX2" fmla="*/ 223838 w 1409700"/>
                <a:gd name="connsiteY2" fmla="*/ 2058353 h 2058353"/>
                <a:gd name="connsiteX3" fmla="*/ 0 w 1409700"/>
                <a:gd name="connsiteY3" fmla="*/ 1833563 h 2058353"/>
                <a:gd name="connsiteX4" fmla="*/ 0 w 1409700"/>
                <a:gd name="connsiteY4" fmla="*/ 223838 h 2058353"/>
                <a:gd name="connsiteX5" fmla="*/ 223838 w 1409700"/>
                <a:gd name="connsiteY5" fmla="*/ 0 h 2058353"/>
                <a:gd name="connsiteX6" fmla="*/ 1185863 w 1409700"/>
                <a:gd name="connsiteY6" fmla="*/ 0 h 2058353"/>
                <a:gd name="connsiteX7" fmla="*/ 1409700 w 1409700"/>
                <a:gd name="connsiteY7" fmla="*/ 223838 h 2058353"/>
                <a:gd name="connsiteX8" fmla="*/ 1409700 w 1409700"/>
                <a:gd name="connsiteY8" fmla="*/ 675325 h 2058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9700" h="2058353">
                  <a:moveTo>
                    <a:pt x="1409700" y="1834515"/>
                  </a:moveTo>
                  <a:cubicBezTo>
                    <a:pt x="1409700" y="1958340"/>
                    <a:pt x="1309688" y="2058353"/>
                    <a:pt x="1185863" y="2058353"/>
                  </a:cubicBezTo>
                  <a:lnTo>
                    <a:pt x="223838" y="2058353"/>
                  </a:lnTo>
                  <a:cubicBezTo>
                    <a:pt x="100013" y="2057400"/>
                    <a:pt x="0" y="1957388"/>
                    <a:pt x="0" y="1833563"/>
                  </a:cubicBezTo>
                  <a:lnTo>
                    <a:pt x="0" y="223838"/>
                  </a:lnTo>
                  <a:cubicBezTo>
                    <a:pt x="0" y="100013"/>
                    <a:pt x="100013" y="0"/>
                    <a:pt x="223838" y="0"/>
                  </a:cubicBezTo>
                  <a:lnTo>
                    <a:pt x="1185863" y="0"/>
                  </a:lnTo>
                  <a:cubicBezTo>
                    <a:pt x="1309688" y="0"/>
                    <a:pt x="1409700" y="100013"/>
                    <a:pt x="1409700" y="223838"/>
                  </a:cubicBezTo>
                  <a:lnTo>
                    <a:pt x="1409700" y="675325"/>
                  </a:lnTo>
                </a:path>
              </a:pathLst>
            </a:custGeom>
            <a:solidFill>
              <a:srgbClr val="FFFFFF"/>
            </a:solidFill>
            <a:ln w="38100" cap="flat">
              <a:solidFill>
                <a:srgbClr val="00B0F0"/>
              </a:solidFill>
              <a:prstDash val="solid"/>
              <a:miter/>
            </a:ln>
          </p:spPr>
          <p:txBody>
            <a:bodyPr rtlCol="0" anchor="ctr"/>
            <a:lstStyle/>
            <a:p>
              <a:pPr algn="ctr" defTabSz="685800">
                <a:lnSpc>
                  <a:spcPct val="150000"/>
                </a:lnSpc>
              </a:pPr>
              <a:r>
                <a:rPr lang="ar-SA" sz="1600" b="1" kern="1200" dirty="0">
                  <a:solidFill>
                    <a:srgbClr val="00B0F0"/>
                  </a:solidFill>
                  <a:latin typeface="Alexandria" pitchFamily="2" charset="-78"/>
                  <a:ea typeface="Calibri" panose="020F0502020204030204" pitchFamily="34" charset="0"/>
                  <a:cs typeface="Alexandria" pitchFamily="2" charset="-78"/>
                </a:rPr>
                <a:t>الاتجاه الثالث:</a:t>
              </a:r>
            </a:p>
            <a:p>
              <a:pPr algn="ctr" defTabSz="685800">
                <a:lnSpc>
                  <a:spcPct val="150000"/>
                </a:lnSpc>
              </a:pPr>
              <a:r>
                <a:rPr lang="ar-SA" sz="1600" b="1" kern="1200" dirty="0">
                  <a:latin typeface="Alexandria" pitchFamily="2" charset="-78"/>
                  <a:ea typeface="Calibri" panose="020F0502020204030204" pitchFamily="34" charset="0"/>
                  <a:cs typeface="Alexandria" pitchFamily="2" charset="-78"/>
                </a:rPr>
                <a:t> الاتجاه التوفيقي </a:t>
              </a:r>
              <a:r>
                <a:rPr lang="ar-AE" sz="1600" b="1" kern="1200" dirty="0">
                  <a:latin typeface="Alexandria" pitchFamily="2" charset="-78"/>
                  <a:ea typeface="Calibri" panose="020F0502020204030204" pitchFamily="34" charset="0"/>
                  <a:cs typeface="Alexandria" pitchFamily="2" charset="-78"/>
                </a:rPr>
                <a:t>(</a:t>
              </a:r>
              <a:r>
                <a:rPr lang="ar-SA" sz="1600" b="1" kern="1200" dirty="0">
                  <a:latin typeface="Alexandria" pitchFamily="2" charset="-78"/>
                  <a:ea typeface="Calibri" panose="020F0502020204030204" pitchFamily="34" charset="0"/>
                  <a:cs typeface="Alexandria" pitchFamily="2" charset="-78"/>
                </a:rPr>
                <a:t>التمويل المختلط</a:t>
              </a:r>
              <a:r>
                <a:rPr lang="ar-AE" sz="1600" b="1" kern="1200" dirty="0">
                  <a:latin typeface="Alexandria" pitchFamily="2" charset="-78"/>
                  <a:ea typeface="Calibri" panose="020F0502020204030204" pitchFamily="34" charset="0"/>
                  <a:cs typeface="Alexandria" pitchFamily="2" charset="-78"/>
                </a:rPr>
                <a:t>)</a:t>
              </a:r>
              <a:endParaRPr lang="en-US" sz="1600" b="1" kern="1200" dirty="0">
                <a:latin typeface="Alexandria" pitchFamily="2" charset="-78"/>
                <a:ea typeface="Calibri" panose="020F0502020204030204" pitchFamily="34" charset="0"/>
                <a:cs typeface="Alexandria" pitchFamily="2" charset="-78"/>
              </a:endParaRPr>
            </a:p>
          </p:txBody>
        </p:sp>
        <p:sp>
          <p:nvSpPr>
            <p:cNvPr id="19" name="Freeform: Shape 18">
              <a:extLst>
                <a:ext uri="{FF2B5EF4-FFF2-40B4-BE49-F238E27FC236}">
                  <a16:creationId xmlns:a16="http://schemas.microsoft.com/office/drawing/2014/main" id="{391F9887-2678-685E-408A-2D6B9C803297}"/>
                </a:ext>
              </a:extLst>
            </p:cNvPr>
            <p:cNvSpPr>
              <a:spLocks noChangeAspect="1"/>
            </p:cNvSpPr>
            <p:nvPr/>
          </p:nvSpPr>
          <p:spPr>
            <a:xfrm>
              <a:off x="839416" y="3490705"/>
              <a:ext cx="1141791" cy="1440159"/>
            </a:xfrm>
            <a:custGeom>
              <a:avLst/>
              <a:gdLst>
                <a:gd name="connsiteX0" fmla="*/ 573405 w 1171575"/>
                <a:gd name="connsiteY0" fmla="*/ 1779270 h 1800225"/>
                <a:gd name="connsiteX1" fmla="*/ 199073 w 1171575"/>
                <a:gd name="connsiteY1" fmla="*/ 1644968 h 1800225"/>
                <a:gd name="connsiteX2" fmla="*/ 28575 w 1171575"/>
                <a:gd name="connsiteY2" fmla="*/ 1296352 h 1800225"/>
                <a:gd name="connsiteX3" fmla="*/ 239078 w 1171575"/>
                <a:gd name="connsiteY3" fmla="*/ 1268730 h 1800225"/>
                <a:gd name="connsiteX4" fmla="*/ 362903 w 1171575"/>
                <a:gd name="connsiteY4" fmla="*/ 1526858 h 1800225"/>
                <a:gd name="connsiteX5" fmla="*/ 575310 w 1171575"/>
                <a:gd name="connsiteY5" fmla="*/ 1605915 h 1800225"/>
                <a:gd name="connsiteX6" fmla="*/ 825818 w 1171575"/>
                <a:gd name="connsiteY6" fmla="*/ 1503045 h 1800225"/>
                <a:gd name="connsiteX7" fmla="*/ 927735 w 1171575"/>
                <a:gd name="connsiteY7" fmla="*/ 1247775 h 1800225"/>
                <a:gd name="connsiteX8" fmla="*/ 833438 w 1171575"/>
                <a:gd name="connsiteY8" fmla="*/ 1008698 h 1800225"/>
                <a:gd name="connsiteX9" fmla="*/ 592455 w 1171575"/>
                <a:gd name="connsiteY9" fmla="*/ 914400 h 1800225"/>
                <a:gd name="connsiteX10" fmla="*/ 443865 w 1171575"/>
                <a:gd name="connsiteY10" fmla="*/ 938213 h 1800225"/>
                <a:gd name="connsiteX11" fmla="*/ 467678 w 1171575"/>
                <a:gd name="connsiteY11" fmla="*/ 753427 h 1800225"/>
                <a:gd name="connsiteX12" fmla="*/ 501968 w 1171575"/>
                <a:gd name="connsiteY12" fmla="*/ 755333 h 1800225"/>
                <a:gd name="connsiteX13" fmla="*/ 743903 w 1171575"/>
                <a:gd name="connsiteY13" fmla="*/ 684848 h 1800225"/>
                <a:gd name="connsiteX14" fmla="*/ 851535 w 1171575"/>
                <a:gd name="connsiteY14" fmla="*/ 468630 h 1800225"/>
                <a:gd name="connsiteX15" fmla="*/ 773430 w 1171575"/>
                <a:gd name="connsiteY15" fmla="*/ 277178 h 1800225"/>
                <a:gd name="connsiteX16" fmla="*/ 571500 w 1171575"/>
                <a:gd name="connsiteY16" fmla="*/ 200978 h 1800225"/>
                <a:gd name="connsiteX17" fmla="*/ 366713 w 1171575"/>
                <a:gd name="connsiteY17" fmla="*/ 278130 h 1800225"/>
                <a:gd name="connsiteX18" fmla="*/ 261938 w 1171575"/>
                <a:gd name="connsiteY18" fmla="*/ 509588 h 1800225"/>
                <a:gd name="connsiteX19" fmla="*/ 51435 w 1171575"/>
                <a:gd name="connsiteY19" fmla="*/ 472440 h 1800225"/>
                <a:gd name="connsiteX20" fmla="*/ 226695 w 1171575"/>
                <a:gd name="connsiteY20" fmla="*/ 144780 h 1800225"/>
                <a:gd name="connsiteX21" fmla="*/ 566738 w 1171575"/>
                <a:gd name="connsiteY21" fmla="*/ 28575 h 1800225"/>
                <a:gd name="connsiteX22" fmla="*/ 824865 w 1171575"/>
                <a:gd name="connsiteY22" fmla="*/ 88583 h 1800225"/>
                <a:gd name="connsiteX23" fmla="*/ 1005840 w 1171575"/>
                <a:gd name="connsiteY23" fmla="*/ 252413 h 1800225"/>
                <a:gd name="connsiteX24" fmla="*/ 1068705 w 1171575"/>
                <a:gd name="connsiteY24" fmla="*/ 473392 h 1800225"/>
                <a:gd name="connsiteX25" fmla="*/ 1008698 w 1171575"/>
                <a:gd name="connsiteY25" fmla="*/ 675323 h 1800225"/>
                <a:gd name="connsiteX26" fmla="*/ 832485 w 1171575"/>
                <a:gd name="connsiteY26" fmla="*/ 820102 h 1800225"/>
                <a:gd name="connsiteX27" fmla="*/ 1068705 w 1171575"/>
                <a:gd name="connsiteY27" fmla="*/ 965835 h 1800225"/>
                <a:gd name="connsiteX28" fmla="*/ 1152525 w 1171575"/>
                <a:gd name="connsiteY28" fmla="*/ 1242060 h 1800225"/>
                <a:gd name="connsiteX0" fmla="*/ 544830 w 1123950"/>
                <a:gd name="connsiteY0" fmla="*/ 1750695 h 1764308"/>
                <a:gd name="connsiteX1" fmla="*/ 555718 w 1123950"/>
                <a:gd name="connsiteY1" fmla="*/ 1755285 h 1764308"/>
                <a:gd name="connsiteX2" fmla="*/ 170498 w 1123950"/>
                <a:gd name="connsiteY2" fmla="*/ 1616393 h 1764308"/>
                <a:gd name="connsiteX3" fmla="*/ 0 w 1123950"/>
                <a:gd name="connsiteY3" fmla="*/ 1267777 h 1764308"/>
                <a:gd name="connsiteX4" fmla="*/ 210503 w 1123950"/>
                <a:gd name="connsiteY4" fmla="*/ 1240155 h 1764308"/>
                <a:gd name="connsiteX5" fmla="*/ 334328 w 1123950"/>
                <a:gd name="connsiteY5" fmla="*/ 1498283 h 1764308"/>
                <a:gd name="connsiteX6" fmla="*/ 546735 w 1123950"/>
                <a:gd name="connsiteY6" fmla="*/ 1577340 h 1764308"/>
                <a:gd name="connsiteX7" fmla="*/ 797243 w 1123950"/>
                <a:gd name="connsiteY7" fmla="*/ 1474470 h 1764308"/>
                <a:gd name="connsiteX8" fmla="*/ 899160 w 1123950"/>
                <a:gd name="connsiteY8" fmla="*/ 1219200 h 1764308"/>
                <a:gd name="connsiteX9" fmla="*/ 804863 w 1123950"/>
                <a:gd name="connsiteY9" fmla="*/ 980123 h 1764308"/>
                <a:gd name="connsiteX10" fmla="*/ 563880 w 1123950"/>
                <a:gd name="connsiteY10" fmla="*/ 885825 h 1764308"/>
                <a:gd name="connsiteX11" fmla="*/ 415290 w 1123950"/>
                <a:gd name="connsiteY11" fmla="*/ 909638 h 1764308"/>
                <a:gd name="connsiteX12" fmla="*/ 439103 w 1123950"/>
                <a:gd name="connsiteY12" fmla="*/ 724852 h 1764308"/>
                <a:gd name="connsiteX13" fmla="*/ 473393 w 1123950"/>
                <a:gd name="connsiteY13" fmla="*/ 726758 h 1764308"/>
                <a:gd name="connsiteX14" fmla="*/ 715328 w 1123950"/>
                <a:gd name="connsiteY14" fmla="*/ 656273 h 1764308"/>
                <a:gd name="connsiteX15" fmla="*/ 822960 w 1123950"/>
                <a:gd name="connsiteY15" fmla="*/ 440055 h 1764308"/>
                <a:gd name="connsiteX16" fmla="*/ 744855 w 1123950"/>
                <a:gd name="connsiteY16" fmla="*/ 248603 h 1764308"/>
                <a:gd name="connsiteX17" fmla="*/ 542925 w 1123950"/>
                <a:gd name="connsiteY17" fmla="*/ 172403 h 1764308"/>
                <a:gd name="connsiteX18" fmla="*/ 338138 w 1123950"/>
                <a:gd name="connsiteY18" fmla="*/ 249555 h 1764308"/>
                <a:gd name="connsiteX19" fmla="*/ 233363 w 1123950"/>
                <a:gd name="connsiteY19" fmla="*/ 481013 h 1764308"/>
                <a:gd name="connsiteX20" fmla="*/ 22860 w 1123950"/>
                <a:gd name="connsiteY20" fmla="*/ 443865 h 1764308"/>
                <a:gd name="connsiteX21" fmla="*/ 198120 w 1123950"/>
                <a:gd name="connsiteY21" fmla="*/ 116205 h 1764308"/>
                <a:gd name="connsiteX22" fmla="*/ 538163 w 1123950"/>
                <a:gd name="connsiteY22" fmla="*/ 0 h 1764308"/>
                <a:gd name="connsiteX23" fmla="*/ 796290 w 1123950"/>
                <a:gd name="connsiteY23" fmla="*/ 60008 h 1764308"/>
                <a:gd name="connsiteX24" fmla="*/ 977265 w 1123950"/>
                <a:gd name="connsiteY24" fmla="*/ 223838 h 1764308"/>
                <a:gd name="connsiteX25" fmla="*/ 1040130 w 1123950"/>
                <a:gd name="connsiteY25" fmla="*/ 444817 h 1764308"/>
                <a:gd name="connsiteX26" fmla="*/ 980123 w 1123950"/>
                <a:gd name="connsiteY26" fmla="*/ 646748 h 1764308"/>
                <a:gd name="connsiteX27" fmla="*/ 803910 w 1123950"/>
                <a:gd name="connsiteY27" fmla="*/ 791527 h 1764308"/>
                <a:gd name="connsiteX28" fmla="*/ 1040130 w 1123950"/>
                <a:gd name="connsiteY28" fmla="*/ 937260 h 1764308"/>
                <a:gd name="connsiteX29" fmla="*/ 1123950 w 1123950"/>
                <a:gd name="connsiteY29" fmla="*/ 1213485 h 1764308"/>
                <a:gd name="connsiteX0" fmla="*/ 707957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6644"/>
                <a:gd name="connsiteX1" fmla="*/ 555718 w 1123950"/>
                <a:gd name="connsiteY1" fmla="*/ 1755285 h 1766644"/>
                <a:gd name="connsiteX2" fmla="*/ 170498 w 1123950"/>
                <a:gd name="connsiteY2" fmla="*/ 1616393 h 1766644"/>
                <a:gd name="connsiteX3" fmla="*/ 0 w 1123950"/>
                <a:gd name="connsiteY3" fmla="*/ 1267777 h 1766644"/>
                <a:gd name="connsiteX4" fmla="*/ 210503 w 1123950"/>
                <a:gd name="connsiteY4" fmla="*/ 1240155 h 1766644"/>
                <a:gd name="connsiteX5" fmla="*/ 334328 w 1123950"/>
                <a:gd name="connsiteY5" fmla="*/ 1498283 h 1766644"/>
                <a:gd name="connsiteX6" fmla="*/ 546735 w 1123950"/>
                <a:gd name="connsiteY6" fmla="*/ 1577340 h 1766644"/>
                <a:gd name="connsiteX7" fmla="*/ 797243 w 1123950"/>
                <a:gd name="connsiteY7" fmla="*/ 1474470 h 1766644"/>
                <a:gd name="connsiteX8" fmla="*/ 899160 w 1123950"/>
                <a:gd name="connsiteY8" fmla="*/ 1219200 h 1766644"/>
                <a:gd name="connsiteX9" fmla="*/ 804863 w 1123950"/>
                <a:gd name="connsiteY9" fmla="*/ 980123 h 1766644"/>
                <a:gd name="connsiteX10" fmla="*/ 563880 w 1123950"/>
                <a:gd name="connsiteY10" fmla="*/ 885825 h 1766644"/>
                <a:gd name="connsiteX11" fmla="*/ 415290 w 1123950"/>
                <a:gd name="connsiteY11" fmla="*/ 909638 h 1766644"/>
                <a:gd name="connsiteX12" fmla="*/ 439103 w 1123950"/>
                <a:gd name="connsiteY12" fmla="*/ 724852 h 1766644"/>
                <a:gd name="connsiteX13" fmla="*/ 473393 w 1123950"/>
                <a:gd name="connsiteY13" fmla="*/ 726758 h 1766644"/>
                <a:gd name="connsiteX14" fmla="*/ 715328 w 1123950"/>
                <a:gd name="connsiteY14" fmla="*/ 656273 h 1766644"/>
                <a:gd name="connsiteX15" fmla="*/ 822960 w 1123950"/>
                <a:gd name="connsiteY15" fmla="*/ 440055 h 1766644"/>
                <a:gd name="connsiteX16" fmla="*/ 744855 w 1123950"/>
                <a:gd name="connsiteY16" fmla="*/ 248603 h 1766644"/>
                <a:gd name="connsiteX17" fmla="*/ 542925 w 1123950"/>
                <a:gd name="connsiteY17" fmla="*/ 172403 h 1766644"/>
                <a:gd name="connsiteX18" fmla="*/ 338138 w 1123950"/>
                <a:gd name="connsiteY18" fmla="*/ 249555 h 1766644"/>
                <a:gd name="connsiteX19" fmla="*/ 233363 w 1123950"/>
                <a:gd name="connsiteY19" fmla="*/ 481013 h 1766644"/>
                <a:gd name="connsiteX20" fmla="*/ 22860 w 1123950"/>
                <a:gd name="connsiteY20" fmla="*/ 443865 h 1766644"/>
                <a:gd name="connsiteX21" fmla="*/ 198120 w 1123950"/>
                <a:gd name="connsiteY21" fmla="*/ 116205 h 1766644"/>
                <a:gd name="connsiteX22" fmla="*/ 538163 w 1123950"/>
                <a:gd name="connsiteY22" fmla="*/ 0 h 1766644"/>
                <a:gd name="connsiteX23" fmla="*/ 796290 w 1123950"/>
                <a:gd name="connsiteY23" fmla="*/ 60008 h 1766644"/>
                <a:gd name="connsiteX24" fmla="*/ 977265 w 1123950"/>
                <a:gd name="connsiteY24" fmla="*/ 223838 h 1766644"/>
                <a:gd name="connsiteX25" fmla="*/ 1040130 w 1123950"/>
                <a:gd name="connsiteY25" fmla="*/ 444817 h 1766644"/>
                <a:gd name="connsiteX26" fmla="*/ 980123 w 1123950"/>
                <a:gd name="connsiteY26" fmla="*/ 646748 h 1766644"/>
                <a:gd name="connsiteX27" fmla="*/ 803910 w 1123950"/>
                <a:gd name="connsiteY27" fmla="*/ 791527 h 1766644"/>
                <a:gd name="connsiteX28" fmla="*/ 1040130 w 1123950"/>
                <a:gd name="connsiteY28" fmla="*/ 937260 h 1766644"/>
                <a:gd name="connsiteX29" fmla="*/ 1123950 w 1123950"/>
                <a:gd name="connsiteY29" fmla="*/ 1213485 h 1766644"/>
                <a:gd name="connsiteX0" fmla="*/ 696305 w 1123950"/>
                <a:gd name="connsiteY0" fmla="*/ 1759433 h 1762887"/>
                <a:gd name="connsiteX1" fmla="*/ 555718 w 1123950"/>
                <a:gd name="connsiteY1" fmla="*/ 1755285 h 1762887"/>
                <a:gd name="connsiteX2" fmla="*/ 170498 w 1123950"/>
                <a:gd name="connsiteY2" fmla="*/ 1616393 h 1762887"/>
                <a:gd name="connsiteX3" fmla="*/ 0 w 1123950"/>
                <a:gd name="connsiteY3" fmla="*/ 1267777 h 1762887"/>
                <a:gd name="connsiteX4" fmla="*/ 210503 w 1123950"/>
                <a:gd name="connsiteY4" fmla="*/ 1240155 h 1762887"/>
                <a:gd name="connsiteX5" fmla="*/ 334328 w 1123950"/>
                <a:gd name="connsiteY5" fmla="*/ 1498283 h 1762887"/>
                <a:gd name="connsiteX6" fmla="*/ 546735 w 1123950"/>
                <a:gd name="connsiteY6" fmla="*/ 1577340 h 1762887"/>
                <a:gd name="connsiteX7" fmla="*/ 797243 w 1123950"/>
                <a:gd name="connsiteY7" fmla="*/ 1474470 h 1762887"/>
                <a:gd name="connsiteX8" fmla="*/ 899160 w 1123950"/>
                <a:gd name="connsiteY8" fmla="*/ 1219200 h 1762887"/>
                <a:gd name="connsiteX9" fmla="*/ 804863 w 1123950"/>
                <a:gd name="connsiteY9" fmla="*/ 980123 h 1762887"/>
                <a:gd name="connsiteX10" fmla="*/ 563880 w 1123950"/>
                <a:gd name="connsiteY10" fmla="*/ 885825 h 1762887"/>
                <a:gd name="connsiteX11" fmla="*/ 415290 w 1123950"/>
                <a:gd name="connsiteY11" fmla="*/ 909638 h 1762887"/>
                <a:gd name="connsiteX12" fmla="*/ 439103 w 1123950"/>
                <a:gd name="connsiteY12" fmla="*/ 724852 h 1762887"/>
                <a:gd name="connsiteX13" fmla="*/ 473393 w 1123950"/>
                <a:gd name="connsiteY13" fmla="*/ 726758 h 1762887"/>
                <a:gd name="connsiteX14" fmla="*/ 715328 w 1123950"/>
                <a:gd name="connsiteY14" fmla="*/ 656273 h 1762887"/>
                <a:gd name="connsiteX15" fmla="*/ 822960 w 1123950"/>
                <a:gd name="connsiteY15" fmla="*/ 440055 h 1762887"/>
                <a:gd name="connsiteX16" fmla="*/ 744855 w 1123950"/>
                <a:gd name="connsiteY16" fmla="*/ 248603 h 1762887"/>
                <a:gd name="connsiteX17" fmla="*/ 542925 w 1123950"/>
                <a:gd name="connsiteY17" fmla="*/ 172403 h 1762887"/>
                <a:gd name="connsiteX18" fmla="*/ 338138 w 1123950"/>
                <a:gd name="connsiteY18" fmla="*/ 249555 h 1762887"/>
                <a:gd name="connsiteX19" fmla="*/ 233363 w 1123950"/>
                <a:gd name="connsiteY19" fmla="*/ 481013 h 1762887"/>
                <a:gd name="connsiteX20" fmla="*/ 22860 w 1123950"/>
                <a:gd name="connsiteY20" fmla="*/ 443865 h 1762887"/>
                <a:gd name="connsiteX21" fmla="*/ 198120 w 1123950"/>
                <a:gd name="connsiteY21" fmla="*/ 116205 h 1762887"/>
                <a:gd name="connsiteX22" fmla="*/ 538163 w 1123950"/>
                <a:gd name="connsiteY22" fmla="*/ 0 h 1762887"/>
                <a:gd name="connsiteX23" fmla="*/ 796290 w 1123950"/>
                <a:gd name="connsiteY23" fmla="*/ 60008 h 1762887"/>
                <a:gd name="connsiteX24" fmla="*/ 977265 w 1123950"/>
                <a:gd name="connsiteY24" fmla="*/ 223838 h 1762887"/>
                <a:gd name="connsiteX25" fmla="*/ 1040130 w 1123950"/>
                <a:gd name="connsiteY25" fmla="*/ 444817 h 1762887"/>
                <a:gd name="connsiteX26" fmla="*/ 980123 w 1123950"/>
                <a:gd name="connsiteY26" fmla="*/ 646748 h 1762887"/>
                <a:gd name="connsiteX27" fmla="*/ 803910 w 1123950"/>
                <a:gd name="connsiteY27" fmla="*/ 791527 h 1762887"/>
                <a:gd name="connsiteX28" fmla="*/ 1040130 w 1123950"/>
                <a:gd name="connsiteY28" fmla="*/ 937260 h 1762887"/>
                <a:gd name="connsiteX29" fmla="*/ 1123950 w 1123950"/>
                <a:gd name="connsiteY29" fmla="*/ 1213485 h 1762887"/>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9216"/>
                <a:gd name="connsiteX1" fmla="*/ 558631 w 1123950"/>
                <a:gd name="connsiteY1" fmla="*/ 1764023 h 1769216"/>
                <a:gd name="connsiteX2" fmla="*/ 170498 w 1123950"/>
                <a:gd name="connsiteY2" fmla="*/ 1616393 h 1769216"/>
                <a:gd name="connsiteX3" fmla="*/ 0 w 1123950"/>
                <a:gd name="connsiteY3" fmla="*/ 1267777 h 1769216"/>
                <a:gd name="connsiteX4" fmla="*/ 210503 w 1123950"/>
                <a:gd name="connsiteY4" fmla="*/ 1240155 h 1769216"/>
                <a:gd name="connsiteX5" fmla="*/ 334328 w 1123950"/>
                <a:gd name="connsiteY5" fmla="*/ 1498283 h 1769216"/>
                <a:gd name="connsiteX6" fmla="*/ 546735 w 1123950"/>
                <a:gd name="connsiteY6" fmla="*/ 1577340 h 1769216"/>
                <a:gd name="connsiteX7" fmla="*/ 797243 w 1123950"/>
                <a:gd name="connsiteY7" fmla="*/ 1474470 h 1769216"/>
                <a:gd name="connsiteX8" fmla="*/ 899160 w 1123950"/>
                <a:gd name="connsiteY8" fmla="*/ 1219200 h 1769216"/>
                <a:gd name="connsiteX9" fmla="*/ 804863 w 1123950"/>
                <a:gd name="connsiteY9" fmla="*/ 980123 h 1769216"/>
                <a:gd name="connsiteX10" fmla="*/ 563880 w 1123950"/>
                <a:gd name="connsiteY10" fmla="*/ 885825 h 1769216"/>
                <a:gd name="connsiteX11" fmla="*/ 415290 w 1123950"/>
                <a:gd name="connsiteY11" fmla="*/ 909638 h 1769216"/>
                <a:gd name="connsiteX12" fmla="*/ 439103 w 1123950"/>
                <a:gd name="connsiteY12" fmla="*/ 724852 h 1769216"/>
                <a:gd name="connsiteX13" fmla="*/ 473393 w 1123950"/>
                <a:gd name="connsiteY13" fmla="*/ 726758 h 1769216"/>
                <a:gd name="connsiteX14" fmla="*/ 715328 w 1123950"/>
                <a:gd name="connsiteY14" fmla="*/ 656273 h 1769216"/>
                <a:gd name="connsiteX15" fmla="*/ 822960 w 1123950"/>
                <a:gd name="connsiteY15" fmla="*/ 440055 h 1769216"/>
                <a:gd name="connsiteX16" fmla="*/ 744855 w 1123950"/>
                <a:gd name="connsiteY16" fmla="*/ 248603 h 1769216"/>
                <a:gd name="connsiteX17" fmla="*/ 542925 w 1123950"/>
                <a:gd name="connsiteY17" fmla="*/ 172403 h 1769216"/>
                <a:gd name="connsiteX18" fmla="*/ 338138 w 1123950"/>
                <a:gd name="connsiteY18" fmla="*/ 249555 h 1769216"/>
                <a:gd name="connsiteX19" fmla="*/ 233363 w 1123950"/>
                <a:gd name="connsiteY19" fmla="*/ 481013 h 1769216"/>
                <a:gd name="connsiteX20" fmla="*/ 22860 w 1123950"/>
                <a:gd name="connsiteY20" fmla="*/ 443865 h 1769216"/>
                <a:gd name="connsiteX21" fmla="*/ 198120 w 1123950"/>
                <a:gd name="connsiteY21" fmla="*/ 116205 h 1769216"/>
                <a:gd name="connsiteX22" fmla="*/ 538163 w 1123950"/>
                <a:gd name="connsiteY22" fmla="*/ 0 h 1769216"/>
                <a:gd name="connsiteX23" fmla="*/ 796290 w 1123950"/>
                <a:gd name="connsiteY23" fmla="*/ 60008 h 1769216"/>
                <a:gd name="connsiteX24" fmla="*/ 977265 w 1123950"/>
                <a:gd name="connsiteY24" fmla="*/ 223838 h 1769216"/>
                <a:gd name="connsiteX25" fmla="*/ 1040130 w 1123950"/>
                <a:gd name="connsiteY25" fmla="*/ 444817 h 1769216"/>
                <a:gd name="connsiteX26" fmla="*/ 980123 w 1123950"/>
                <a:gd name="connsiteY26" fmla="*/ 646748 h 1769216"/>
                <a:gd name="connsiteX27" fmla="*/ 803910 w 1123950"/>
                <a:gd name="connsiteY27" fmla="*/ 791527 h 1769216"/>
                <a:gd name="connsiteX28" fmla="*/ 1040130 w 1123950"/>
                <a:gd name="connsiteY28" fmla="*/ 937260 h 1769216"/>
                <a:gd name="connsiteX29" fmla="*/ 1123950 w 1123950"/>
                <a:gd name="connsiteY29" fmla="*/ 1213485 h 1769216"/>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 name="connsiteX0" fmla="*/ 696305 w 1123950"/>
                <a:gd name="connsiteY0" fmla="*/ 1759433 h 1764023"/>
                <a:gd name="connsiteX1" fmla="*/ 558631 w 1123950"/>
                <a:gd name="connsiteY1" fmla="*/ 1764023 h 1764023"/>
                <a:gd name="connsiteX2" fmla="*/ 170498 w 1123950"/>
                <a:gd name="connsiteY2" fmla="*/ 1616393 h 1764023"/>
                <a:gd name="connsiteX3" fmla="*/ 0 w 1123950"/>
                <a:gd name="connsiteY3" fmla="*/ 1267777 h 1764023"/>
                <a:gd name="connsiteX4" fmla="*/ 210503 w 1123950"/>
                <a:gd name="connsiteY4" fmla="*/ 1240155 h 1764023"/>
                <a:gd name="connsiteX5" fmla="*/ 334328 w 1123950"/>
                <a:gd name="connsiteY5" fmla="*/ 1498283 h 1764023"/>
                <a:gd name="connsiteX6" fmla="*/ 546735 w 1123950"/>
                <a:gd name="connsiteY6" fmla="*/ 1577340 h 1764023"/>
                <a:gd name="connsiteX7" fmla="*/ 797243 w 1123950"/>
                <a:gd name="connsiteY7" fmla="*/ 1474470 h 1764023"/>
                <a:gd name="connsiteX8" fmla="*/ 899160 w 1123950"/>
                <a:gd name="connsiteY8" fmla="*/ 1219200 h 1764023"/>
                <a:gd name="connsiteX9" fmla="*/ 804863 w 1123950"/>
                <a:gd name="connsiteY9" fmla="*/ 980123 h 1764023"/>
                <a:gd name="connsiteX10" fmla="*/ 563880 w 1123950"/>
                <a:gd name="connsiteY10" fmla="*/ 885825 h 1764023"/>
                <a:gd name="connsiteX11" fmla="*/ 415290 w 1123950"/>
                <a:gd name="connsiteY11" fmla="*/ 909638 h 1764023"/>
                <a:gd name="connsiteX12" fmla="*/ 439103 w 1123950"/>
                <a:gd name="connsiteY12" fmla="*/ 724852 h 1764023"/>
                <a:gd name="connsiteX13" fmla="*/ 473393 w 1123950"/>
                <a:gd name="connsiteY13" fmla="*/ 726758 h 1764023"/>
                <a:gd name="connsiteX14" fmla="*/ 715328 w 1123950"/>
                <a:gd name="connsiteY14" fmla="*/ 656273 h 1764023"/>
                <a:gd name="connsiteX15" fmla="*/ 822960 w 1123950"/>
                <a:gd name="connsiteY15" fmla="*/ 440055 h 1764023"/>
                <a:gd name="connsiteX16" fmla="*/ 744855 w 1123950"/>
                <a:gd name="connsiteY16" fmla="*/ 248603 h 1764023"/>
                <a:gd name="connsiteX17" fmla="*/ 542925 w 1123950"/>
                <a:gd name="connsiteY17" fmla="*/ 172403 h 1764023"/>
                <a:gd name="connsiteX18" fmla="*/ 338138 w 1123950"/>
                <a:gd name="connsiteY18" fmla="*/ 249555 h 1764023"/>
                <a:gd name="connsiteX19" fmla="*/ 233363 w 1123950"/>
                <a:gd name="connsiteY19" fmla="*/ 481013 h 1764023"/>
                <a:gd name="connsiteX20" fmla="*/ 22860 w 1123950"/>
                <a:gd name="connsiteY20" fmla="*/ 443865 h 1764023"/>
                <a:gd name="connsiteX21" fmla="*/ 198120 w 1123950"/>
                <a:gd name="connsiteY21" fmla="*/ 116205 h 1764023"/>
                <a:gd name="connsiteX22" fmla="*/ 538163 w 1123950"/>
                <a:gd name="connsiteY22" fmla="*/ 0 h 1764023"/>
                <a:gd name="connsiteX23" fmla="*/ 796290 w 1123950"/>
                <a:gd name="connsiteY23" fmla="*/ 60008 h 1764023"/>
                <a:gd name="connsiteX24" fmla="*/ 977265 w 1123950"/>
                <a:gd name="connsiteY24" fmla="*/ 223838 h 1764023"/>
                <a:gd name="connsiteX25" fmla="*/ 1040130 w 1123950"/>
                <a:gd name="connsiteY25" fmla="*/ 444817 h 1764023"/>
                <a:gd name="connsiteX26" fmla="*/ 980123 w 1123950"/>
                <a:gd name="connsiteY26" fmla="*/ 646748 h 1764023"/>
                <a:gd name="connsiteX27" fmla="*/ 803910 w 1123950"/>
                <a:gd name="connsiteY27" fmla="*/ 791527 h 1764023"/>
                <a:gd name="connsiteX28" fmla="*/ 1040130 w 1123950"/>
                <a:gd name="connsiteY28" fmla="*/ 937260 h 1764023"/>
                <a:gd name="connsiteX29" fmla="*/ 1123950 w 1123950"/>
                <a:gd name="connsiteY29" fmla="*/ 1213485 h 1764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1123950" h="1764023">
                  <a:moveTo>
                    <a:pt x="696305" y="1759433"/>
                  </a:moveTo>
                  <a:cubicBezTo>
                    <a:pt x="698120" y="1760198"/>
                    <a:pt x="641412" y="1763104"/>
                    <a:pt x="558631" y="1764023"/>
                  </a:cubicBezTo>
                  <a:cubicBezTo>
                    <a:pt x="470025" y="1762030"/>
                    <a:pt x="289820" y="1736970"/>
                    <a:pt x="170498" y="1616393"/>
                  </a:cubicBezTo>
                  <a:cubicBezTo>
                    <a:pt x="51176" y="1495816"/>
                    <a:pt x="14288" y="1410652"/>
                    <a:pt x="0" y="1267777"/>
                  </a:cubicBezTo>
                  <a:lnTo>
                    <a:pt x="210503" y="1240155"/>
                  </a:lnTo>
                  <a:cubicBezTo>
                    <a:pt x="234315" y="1359218"/>
                    <a:pt x="276225" y="1444943"/>
                    <a:pt x="334328" y="1498283"/>
                  </a:cubicBezTo>
                  <a:cubicBezTo>
                    <a:pt x="392430" y="1550670"/>
                    <a:pt x="462915" y="1577340"/>
                    <a:pt x="546735" y="1577340"/>
                  </a:cubicBezTo>
                  <a:cubicBezTo>
                    <a:pt x="645795" y="1577340"/>
                    <a:pt x="729615" y="1543050"/>
                    <a:pt x="797243" y="1474470"/>
                  </a:cubicBezTo>
                  <a:cubicBezTo>
                    <a:pt x="865823" y="1405890"/>
                    <a:pt x="899160" y="1321118"/>
                    <a:pt x="899160" y="1219200"/>
                  </a:cubicBezTo>
                  <a:cubicBezTo>
                    <a:pt x="899160" y="1122998"/>
                    <a:pt x="867728" y="1042988"/>
                    <a:pt x="804863" y="980123"/>
                  </a:cubicBezTo>
                  <a:cubicBezTo>
                    <a:pt x="741998" y="917258"/>
                    <a:pt x="661035" y="885825"/>
                    <a:pt x="563880" y="885825"/>
                  </a:cubicBezTo>
                  <a:cubicBezTo>
                    <a:pt x="523875" y="885825"/>
                    <a:pt x="474345" y="893445"/>
                    <a:pt x="415290" y="909638"/>
                  </a:cubicBezTo>
                  <a:lnTo>
                    <a:pt x="439103" y="724852"/>
                  </a:lnTo>
                  <a:cubicBezTo>
                    <a:pt x="453390" y="726758"/>
                    <a:pt x="464820" y="726758"/>
                    <a:pt x="473393" y="726758"/>
                  </a:cubicBezTo>
                  <a:cubicBezTo>
                    <a:pt x="562928" y="726758"/>
                    <a:pt x="643890" y="702945"/>
                    <a:pt x="715328" y="656273"/>
                  </a:cubicBezTo>
                  <a:cubicBezTo>
                    <a:pt x="786765" y="609600"/>
                    <a:pt x="822960" y="537210"/>
                    <a:pt x="822960" y="440055"/>
                  </a:cubicBezTo>
                  <a:cubicBezTo>
                    <a:pt x="822960" y="362903"/>
                    <a:pt x="797243" y="299085"/>
                    <a:pt x="744855" y="248603"/>
                  </a:cubicBezTo>
                  <a:cubicBezTo>
                    <a:pt x="692468" y="198120"/>
                    <a:pt x="624840" y="172403"/>
                    <a:pt x="542925" y="172403"/>
                  </a:cubicBezTo>
                  <a:cubicBezTo>
                    <a:pt x="461010" y="172403"/>
                    <a:pt x="392430" y="198120"/>
                    <a:pt x="338138" y="249555"/>
                  </a:cubicBezTo>
                  <a:cubicBezTo>
                    <a:pt x="283845" y="300990"/>
                    <a:pt x="248603" y="378142"/>
                    <a:pt x="233363" y="481013"/>
                  </a:cubicBezTo>
                  <a:lnTo>
                    <a:pt x="22860" y="443865"/>
                  </a:lnTo>
                  <a:cubicBezTo>
                    <a:pt x="48578" y="302895"/>
                    <a:pt x="106680" y="193358"/>
                    <a:pt x="198120" y="116205"/>
                  </a:cubicBezTo>
                  <a:cubicBezTo>
                    <a:pt x="289560" y="39053"/>
                    <a:pt x="402908" y="0"/>
                    <a:pt x="538163" y="0"/>
                  </a:cubicBezTo>
                  <a:cubicBezTo>
                    <a:pt x="631508" y="0"/>
                    <a:pt x="718185" y="20003"/>
                    <a:pt x="796290" y="60008"/>
                  </a:cubicBezTo>
                  <a:cubicBezTo>
                    <a:pt x="875348" y="100013"/>
                    <a:pt x="935355" y="155258"/>
                    <a:pt x="977265" y="223838"/>
                  </a:cubicBezTo>
                  <a:cubicBezTo>
                    <a:pt x="1019175" y="293370"/>
                    <a:pt x="1040130" y="366713"/>
                    <a:pt x="1040130" y="444817"/>
                  </a:cubicBezTo>
                  <a:cubicBezTo>
                    <a:pt x="1040130" y="519113"/>
                    <a:pt x="1020128" y="586740"/>
                    <a:pt x="980123" y="646748"/>
                  </a:cubicBezTo>
                  <a:cubicBezTo>
                    <a:pt x="940118" y="707708"/>
                    <a:pt x="881063" y="756285"/>
                    <a:pt x="803910" y="791527"/>
                  </a:cubicBezTo>
                  <a:cubicBezTo>
                    <a:pt x="904875" y="815340"/>
                    <a:pt x="983933" y="863918"/>
                    <a:pt x="1040130" y="937260"/>
                  </a:cubicBezTo>
                  <a:cubicBezTo>
                    <a:pt x="1096328" y="1010602"/>
                    <a:pt x="1123950" y="1102995"/>
                    <a:pt x="1123950" y="1213485"/>
                  </a:cubicBezTo>
                </a:path>
              </a:pathLst>
            </a:custGeom>
            <a:solidFill>
              <a:srgbClr val="00B0F0"/>
            </a:solidFill>
            <a:ln w="38100" cap="flat">
              <a:noFill/>
              <a:prstDash val="solid"/>
              <a:miter/>
            </a:ln>
          </p:spPr>
          <p:txBody>
            <a:bodyPr rtlCol="0" anchor="ctr"/>
            <a:lstStyle/>
            <a:p>
              <a:pPr defTabSz="685800"/>
              <a:endParaRPr lang="en-US" sz="1350" dirty="0">
                <a:solidFill>
                  <a:srgbClr val="000000"/>
                </a:solidFill>
                <a:latin typeface="Arial"/>
                <a:ea typeface="Arial Unicode MS"/>
              </a:endParaRPr>
            </a:p>
          </p:txBody>
        </p:sp>
      </p:grpSp>
      <p:sp>
        <p:nvSpPr>
          <p:cNvPr id="2" name="TextBox 1">
            <a:extLst>
              <a:ext uri="{FF2B5EF4-FFF2-40B4-BE49-F238E27FC236}">
                <a16:creationId xmlns:a16="http://schemas.microsoft.com/office/drawing/2014/main" id="{E9D914A8-CC2C-7CAF-5E1A-C1C6A18BFE39}"/>
              </a:ext>
            </a:extLst>
          </p:cNvPr>
          <p:cNvSpPr txBox="1"/>
          <p:nvPr/>
        </p:nvSpPr>
        <p:spPr>
          <a:xfrm>
            <a:off x="969420" y="6072650"/>
            <a:ext cx="10794187" cy="702244"/>
          </a:xfrm>
          <a:prstGeom prst="rect">
            <a:avLst/>
          </a:prstGeom>
          <a:noFill/>
        </p:spPr>
        <p:txBody>
          <a:bodyPr wrap="square" rtlCol="0">
            <a:spAutoFit/>
          </a:bodyPr>
          <a:lstStyle/>
          <a:p>
            <a:pPr algn="ctr">
              <a:lnSpc>
                <a:spcPct val="150000"/>
              </a:lnSpc>
            </a:pPr>
            <a:r>
              <a:rPr lang="ar-SA" dirty="0">
                <a:solidFill>
                  <a:srgbClr val="00B0F0"/>
                </a:solidFill>
                <a:latin typeface="Alexandria" pitchFamily="2" charset="-78"/>
                <a:cs typeface="Alexandria" pitchFamily="2" charset="-78"/>
              </a:rPr>
              <a:t>أفضل نظم تمويل التعليم العالي هي تلك التي تحقق توازنًا بين الدور الحكومي، ومساهمة القطاع الخاص، ومشاركة المجتمع، بما يضمن الجودة والاستدامة وتكافؤ الفرص.</a:t>
            </a:r>
            <a:endParaRPr lang="en-US"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168498448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3" name="Rectangle 2"/>
          <p:cNvSpPr/>
          <p:nvPr/>
        </p:nvSpPr>
        <p:spPr>
          <a:xfrm>
            <a:off x="2882944" y="676126"/>
            <a:ext cx="4886274" cy="523220"/>
          </a:xfrm>
          <a:prstGeom prst="rect">
            <a:avLst/>
          </a:prstGeom>
        </p:spPr>
        <p:txBody>
          <a:bodyPr wrap="none">
            <a:spAutoFit/>
          </a:bodyPr>
          <a:lstStyle/>
          <a:p>
            <a:pPr algn="r" rtl="1"/>
            <a:r>
              <a:rPr lang="ar-AE" sz="2800" b="1" dirty="0">
                <a:solidFill>
                  <a:srgbClr val="00B0F0"/>
                </a:solidFill>
                <a:latin typeface="Alexandria" pitchFamily="2" charset="-78"/>
                <a:cs typeface="Alexandria" pitchFamily="2" charset="-78"/>
              </a:rPr>
              <a:t>أزمات</a:t>
            </a:r>
            <a:r>
              <a:rPr lang="ar-JO" sz="2800" b="1" dirty="0">
                <a:solidFill>
                  <a:srgbClr val="00B0F0"/>
                </a:solidFill>
                <a:latin typeface="Alexandria" pitchFamily="2" charset="-78"/>
                <a:cs typeface="Alexandria" pitchFamily="2" charset="-78"/>
              </a:rPr>
              <a:t> </a:t>
            </a:r>
            <a:r>
              <a:rPr lang="ar-SA" sz="2800" b="1" dirty="0">
                <a:solidFill>
                  <a:srgbClr val="00B0F0"/>
                </a:solidFill>
                <a:latin typeface="Alexandria" pitchFamily="2" charset="-78"/>
                <a:cs typeface="Alexandria" pitchFamily="2" charset="-78"/>
              </a:rPr>
              <a:t>تمويل التعليم العالي</a:t>
            </a:r>
            <a:endParaRPr lang="en-GB" sz="2800" dirty="0">
              <a:solidFill>
                <a:srgbClr val="00B0F0"/>
              </a:solidFill>
              <a:latin typeface="Alexandria" pitchFamily="2" charset="-78"/>
              <a:cs typeface="Alexandria" pitchFamily="2" charset="-78"/>
            </a:endParaRPr>
          </a:p>
        </p:txBody>
      </p:sp>
      <p:sp>
        <p:nvSpPr>
          <p:cNvPr id="12" name="Rectangle 11"/>
          <p:cNvSpPr/>
          <p:nvPr/>
        </p:nvSpPr>
        <p:spPr>
          <a:xfrm>
            <a:off x="348798" y="994984"/>
            <a:ext cx="11222189" cy="1271374"/>
          </a:xfrm>
          <a:prstGeom prst="rect">
            <a:avLst/>
          </a:prstGeom>
        </p:spPr>
        <p:txBody>
          <a:bodyPr wrap="square">
            <a:spAutoFit/>
          </a:bodyPr>
          <a:lstStyle/>
          <a:p>
            <a:pPr algn="r" rtl="1"/>
            <a:endParaRPr lang="ar-JO" sz="2000" b="1" dirty="0">
              <a:latin typeface="Alexandria" pitchFamily="2" charset="-78"/>
              <a:cs typeface="Alexandria" pitchFamily="2" charset="-78"/>
            </a:endParaRPr>
          </a:p>
          <a:p>
            <a:pPr algn="ctr" rtl="1">
              <a:lnSpc>
                <a:spcPct val="150000"/>
              </a:lnSpc>
            </a:pPr>
            <a:r>
              <a:rPr lang="ar-SA" sz="2000" b="1" dirty="0">
                <a:latin typeface="Alexandria" pitchFamily="2" charset="-78"/>
                <a:cs typeface="Alexandria" pitchFamily="2" charset="-78"/>
              </a:rPr>
              <a:t>هناك أسباب كثيرة تقف وراء تفاقم أزمة تمويل التعليم العالي ولعل</a:t>
            </a:r>
            <a:r>
              <a:rPr lang="ar-JO" sz="2000" b="1" dirty="0">
                <a:latin typeface="Alexandria" pitchFamily="2" charset="-78"/>
                <a:cs typeface="Alexandria" pitchFamily="2" charset="-78"/>
              </a:rPr>
              <a:t>ّ</a:t>
            </a:r>
            <a:r>
              <a:rPr lang="ar-SA" sz="2000" b="1" dirty="0">
                <a:latin typeface="Alexandria" pitchFamily="2" charset="-78"/>
                <a:cs typeface="Alexandria" pitchFamily="2" charset="-78"/>
              </a:rPr>
              <a:t> </a:t>
            </a:r>
            <a:r>
              <a:rPr lang="ar-JO" sz="2000" b="1" dirty="0">
                <a:latin typeface="Alexandria" pitchFamily="2" charset="-78"/>
                <a:cs typeface="Alexandria" pitchFamily="2" charset="-78"/>
              </a:rPr>
              <a:t>من </a:t>
            </a:r>
            <a:r>
              <a:rPr lang="ar-SA" sz="2000" b="1" dirty="0">
                <a:latin typeface="Alexandria" pitchFamily="2" charset="-78"/>
                <a:cs typeface="Alexandria" pitchFamily="2" charset="-78"/>
              </a:rPr>
              <a:t>أهم هذه الأسباب ما يأتي:</a:t>
            </a:r>
            <a:endParaRPr lang="ar-JO" sz="20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0E425A72-4086-72F5-44E2-C3E45CA1353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3627" y="128589"/>
            <a:ext cx="2305141" cy="1076343"/>
          </a:xfrm>
          <a:prstGeom prst="rect">
            <a:avLst/>
          </a:prstGeom>
        </p:spPr>
      </p:pic>
      <p:sp>
        <p:nvSpPr>
          <p:cNvPr id="29" name="Rectangle 28">
            <a:extLst>
              <a:ext uri="{FF2B5EF4-FFF2-40B4-BE49-F238E27FC236}">
                <a16:creationId xmlns:a16="http://schemas.microsoft.com/office/drawing/2014/main" id="{DDA8CC00-0806-FABD-B87A-9CA4C6026C3F}"/>
              </a:ext>
            </a:extLst>
          </p:cNvPr>
          <p:cNvSpPr/>
          <p:nvPr/>
        </p:nvSpPr>
        <p:spPr>
          <a:xfrm flipV="1">
            <a:off x="147555" y="586915"/>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60FC1E48-219A-A1EA-F1EB-EAAECA2F7944}"/>
              </a:ext>
            </a:extLst>
          </p:cNvPr>
          <p:cNvGrpSpPr/>
          <p:nvPr/>
        </p:nvGrpSpPr>
        <p:grpSpPr>
          <a:xfrm>
            <a:off x="171518" y="3013163"/>
            <a:ext cx="11781093" cy="3156959"/>
            <a:chOff x="2029258" y="3308985"/>
            <a:chExt cx="8133485" cy="1525163"/>
          </a:xfrm>
        </p:grpSpPr>
        <p:grpSp>
          <p:nvGrpSpPr>
            <p:cNvPr id="33" name="Group 32">
              <a:extLst>
                <a:ext uri="{FF2B5EF4-FFF2-40B4-BE49-F238E27FC236}">
                  <a16:creationId xmlns:a16="http://schemas.microsoft.com/office/drawing/2014/main" id="{AADB5EFF-89B4-B2F4-F539-38C591BE8045}"/>
                </a:ext>
              </a:extLst>
            </p:cNvPr>
            <p:cNvGrpSpPr/>
            <p:nvPr/>
          </p:nvGrpSpPr>
          <p:grpSpPr>
            <a:xfrm>
              <a:off x="4488431" y="3514970"/>
              <a:ext cx="3215141" cy="1126340"/>
              <a:chOff x="3952573" y="2351859"/>
              <a:chExt cx="4286855" cy="1501787"/>
            </a:xfrm>
            <a:solidFill>
              <a:schemeClr val="bg1"/>
            </a:solidFill>
          </p:grpSpPr>
          <p:grpSp>
            <p:nvGrpSpPr>
              <p:cNvPr id="37" name="Group 36">
                <a:extLst>
                  <a:ext uri="{FF2B5EF4-FFF2-40B4-BE49-F238E27FC236}">
                    <a16:creationId xmlns:a16="http://schemas.microsoft.com/office/drawing/2014/main" id="{BC5ECAAB-EAE4-619C-A61D-7C0A83006281}"/>
                  </a:ext>
                </a:extLst>
              </p:cNvPr>
              <p:cNvGrpSpPr/>
              <p:nvPr/>
            </p:nvGrpSpPr>
            <p:grpSpPr>
              <a:xfrm>
                <a:off x="3952573" y="2351859"/>
                <a:ext cx="1763803" cy="1501787"/>
                <a:chOff x="4007745" y="2336256"/>
                <a:chExt cx="1763803" cy="1501787"/>
              </a:xfrm>
              <a:grpFill/>
            </p:grpSpPr>
            <p:sp>
              <p:nvSpPr>
                <p:cNvPr id="45" name="Freeform 15">
                  <a:extLst>
                    <a:ext uri="{FF2B5EF4-FFF2-40B4-BE49-F238E27FC236}">
                      <a16:creationId xmlns:a16="http://schemas.microsoft.com/office/drawing/2014/main" id="{A1F05DC7-CE3B-292B-2382-E1DE23E0E430}"/>
                    </a:ext>
                  </a:extLst>
                </p:cNvPr>
                <p:cNvSpPr/>
                <p:nvPr/>
              </p:nvSpPr>
              <p:spPr>
                <a:xfrm>
                  <a:off x="4007745" y="2336256"/>
                  <a:ext cx="1763803" cy="987562"/>
                </a:xfrm>
                <a:custGeom>
                  <a:avLst/>
                  <a:gdLst>
                    <a:gd name="connsiteX0" fmla="*/ 91660 w 203539"/>
                    <a:gd name="connsiteY0" fmla="*/ 20230 h 113962"/>
                    <a:gd name="connsiteX1" fmla="*/ 200170 w 203539"/>
                    <a:gd name="connsiteY1" fmla="*/ 113963 h 113962"/>
                    <a:gd name="connsiteX2" fmla="*/ 203540 w 203539"/>
                    <a:gd name="connsiteY2" fmla="*/ 110591 h 113962"/>
                    <a:gd name="connsiteX3" fmla="*/ 95030 w 203539"/>
                    <a:gd name="connsiteY3" fmla="*/ 16858 h 113962"/>
                    <a:gd name="connsiteX4" fmla="*/ 50548 w 203539"/>
                    <a:gd name="connsiteY4" fmla="*/ 0 h 113962"/>
                    <a:gd name="connsiteX5" fmla="*/ 2696 w 203539"/>
                    <a:gd name="connsiteY5" fmla="*/ 0 h 113962"/>
                    <a:gd name="connsiteX6" fmla="*/ 0 w 203539"/>
                    <a:gd name="connsiteY6" fmla="*/ 2697 h 113962"/>
                    <a:gd name="connsiteX7" fmla="*/ 0 w 203539"/>
                    <a:gd name="connsiteY7" fmla="*/ 2697 h 113962"/>
                    <a:gd name="connsiteX8" fmla="*/ 2696 w 203539"/>
                    <a:gd name="connsiteY8" fmla="*/ 5395 h 113962"/>
                    <a:gd name="connsiteX9" fmla="*/ 50548 w 203539"/>
                    <a:gd name="connsiteY9" fmla="*/ 5395 h 113962"/>
                    <a:gd name="connsiteX10" fmla="*/ 91660 w 203539"/>
                    <a:gd name="connsiteY10" fmla="*/ 20904 h 113962"/>
                    <a:gd name="connsiteX0" fmla="*/ 91660 w 203540"/>
                    <a:gd name="connsiteY0" fmla="*/ 20904 h 113963"/>
                    <a:gd name="connsiteX1" fmla="*/ 200170 w 203540"/>
                    <a:gd name="connsiteY1" fmla="*/ 113963 h 113963"/>
                    <a:gd name="connsiteX2" fmla="*/ 203540 w 203540"/>
                    <a:gd name="connsiteY2" fmla="*/ 110591 h 113963"/>
                    <a:gd name="connsiteX3" fmla="*/ 95030 w 203540"/>
                    <a:gd name="connsiteY3" fmla="*/ 16858 h 113963"/>
                    <a:gd name="connsiteX4" fmla="*/ 50548 w 203540"/>
                    <a:gd name="connsiteY4" fmla="*/ 0 h 113963"/>
                    <a:gd name="connsiteX5" fmla="*/ 2696 w 203540"/>
                    <a:gd name="connsiteY5" fmla="*/ 0 h 113963"/>
                    <a:gd name="connsiteX6" fmla="*/ 0 w 203540"/>
                    <a:gd name="connsiteY6" fmla="*/ 2697 h 113963"/>
                    <a:gd name="connsiteX7" fmla="*/ 0 w 203540"/>
                    <a:gd name="connsiteY7" fmla="*/ 2697 h 113963"/>
                    <a:gd name="connsiteX8" fmla="*/ 2696 w 203540"/>
                    <a:gd name="connsiteY8" fmla="*/ 5395 h 113963"/>
                    <a:gd name="connsiteX9" fmla="*/ 50548 w 203540"/>
                    <a:gd name="connsiteY9" fmla="*/ 5395 h 113963"/>
                    <a:gd name="connsiteX10" fmla="*/ 91660 w 203540"/>
                    <a:gd name="connsiteY10" fmla="*/ 20904 h 113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3963">
                      <a:moveTo>
                        <a:pt x="91660" y="20904"/>
                      </a:moveTo>
                      <a:lnTo>
                        <a:pt x="200170" y="113963"/>
                      </a:lnTo>
                      <a:lnTo>
                        <a:pt x="203540" y="110591"/>
                      </a:lnTo>
                      <a:lnTo>
                        <a:pt x="95030" y="16858"/>
                      </a:lnTo>
                      <a:cubicBezTo>
                        <a:pt x="82899" y="6069"/>
                        <a:pt x="66723" y="0"/>
                        <a:pt x="50548" y="0"/>
                      </a:cubicBezTo>
                      <a:lnTo>
                        <a:pt x="2696" y="0"/>
                      </a:lnTo>
                      <a:cubicBezTo>
                        <a:pt x="1348" y="0"/>
                        <a:pt x="0" y="1349"/>
                        <a:pt x="0" y="2697"/>
                      </a:cubicBezTo>
                      <a:lnTo>
                        <a:pt x="0" y="2697"/>
                      </a:lnTo>
                      <a:cubicBezTo>
                        <a:pt x="0" y="4046"/>
                        <a:pt x="1348" y="5395"/>
                        <a:pt x="2696" y="5395"/>
                      </a:cubicBezTo>
                      <a:lnTo>
                        <a:pt x="50548" y="5395"/>
                      </a:lnTo>
                      <a:cubicBezTo>
                        <a:pt x="65375" y="5395"/>
                        <a:pt x="80203" y="10789"/>
                        <a:pt x="91660" y="20904"/>
                      </a:cubicBezTo>
                      <a:close/>
                    </a:path>
                  </a:pathLst>
                </a:custGeom>
                <a:grpFill/>
                <a:ln w="0" cap="flat">
                  <a:noFill/>
                  <a:prstDash val="solid"/>
                  <a:miter/>
                </a:ln>
              </p:spPr>
              <p:txBody>
                <a:bodyPr rtlCol="0" anchor="ctr"/>
                <a:lstStyle/>
                <a:p>
                  <a:endParaRPr lang="en-US" sz="1350"/>
                </a:p>
              </p:txBody>
            </p:sp>
            <p:sp>
              <p:nvSpPr>
                <p:cNvPr id="47" name="Freeform 17">
                  <a:extLst>
                    <a:ext uri="{FF2B5EF4-FFF2-40B4-BE49-F238E27FC236}">
                      <a16:creationId xmlns:a16="http://schemas.microsoft.com/office/drawing/2014/main" id="{9824FECA-7D4D-76AA-418B-7D1E18F54161}"/>
                    </a:ext>
                  </a:extLst>
                </p:cNvPr>
                <p:cNvSpPr/>
                <p:nvPr/>
              </p:nvSpPr>
              <p:spPr>
                <a:xfrm>
                  <a:off x="4013587" y="3066698"/>
                  <a:ext cx="1752122" cy="771345"/>
                </a:xfrm>
                <a:custGeom>
                  <a:avLst/>
                  <a:gdLst>
                    <a:gd name="connsiteX0" fmla="*/ 84920 w 202191"/>
                    <a:gd name="connsiteY0" fmla="*/ 84292 h 89012"/>
                    <a:gd name="connsiteX1" fmla="*/ 202192 w 202191"/>
                    <a:gd name="connsiteY1" fmla="*/ 47204 h 89012"/>
                    <a:gd name="connsiteX2" fmla="*/ 200844 w 202191"/>
                    <a:gd name="connsiteY2" fmla="*/ 43832 h 89012"/>
                    <a:gd name="connsiteX3" fmla="*/ 202192 w 202191"/>
                    <a:gd name="connsiteY3" fmla="*/ 40460 h 89012"/>
                    <a:gd name="connsiteX4" fmla="*/ 84920 w 202191"/>
                    <a:gd name="connsiteY4" fmla="*/ 3372 h 89012"/>
                    <a:gd name="connsiteX5" fmla="*/ 64701 w 202191"/>
                    <a:gd name="connsiteY5" fmla="*/ 0 h 89012"/>
                    <a:gd name="connsiteX6" fmla="*/ 2696 w 202191"/>
                    <a:gd name="connsiteY6" fmla="*/ 0 h 89012"/>
                    <a:gd name="connsiteX7" fmla="*/ 0 w 202191"/>
                    <a:gd name="connsiteY7" fmla="*/ 2697 h 89012"/>
                    <a:gd name="connsiteX8" fmla="*/ 0 w 202191"/>
                    <a:gd name="connsiteY8" fmla="*/ 2697 h 89012"/>
                    <a:gd name="connsiteX9" fmla="*/ 2696 w 202191"/>
                    <a:gd name="connsiteY9" fmla="*/ 5395 h 89012"/>
                    <a:gd name="connsiteX10" fmla="*/ 64701 w 202191"/>
                    <a:gd name="connsiteY10" fmla="*/ 5395 h 89012"/>
                    <a:gd name="connsiteX11" fmla="*/ 83573 w 202191"/>
                    <a:gd name="connsiteY11" fmla="*/ 8092 h 89012"/>
                    <a:gd name="connsiteX12" fmla="*/ 197474 w 202191"/>
                    <a:gd name="connsiteY12" fmla="*/ 44506 h 89012"/>
                    <a:gd name="connsiteX13" fmla="*/ 83573 w 202191"/>
                    <a:gd name="connsiteY13" fmla="*/ 80920 h 89012"/>
                    <a:gd name="connsiteX14" fmla="*/ 64701 w 202191"/>
                    <a:gd name="connsiteY14" fmla="*/ 83618 h 89012"/>
                    <a:gd name="connsiteX15" fmla="*/ 2696 w 202191"/>
                    <a:gd name="connsiteY15" fmla="*/ 83618 h 89012"/>
                    <a:gd name="connsiteX16" fmla="*/ 0 w 202191"/>
                    <a:gd name="connsiteY16" fmla="*/ 86315 h 89012"/>
                    <a:gd name="connsiteX17" fmla="*/ 0 w 202191"/>
                    <a:gd name="connsiteY17" fmla="*/ 86315 h 89012"/>
                    <a:gd name="connsiteX18" fmla="*/ 2696 w 202191"/>
                    <a:gd name="connsiteY18" fmla="*/ 89012 h 89012"/>
                    <a:gd name="connsiteX19" fmla="*/ 64701 w 202191"/>
                    <a:gd name="connsiteY19" fmla="*/ 89012 h 89012"/>
                    <a:gd name="connsiteX20" fmla="*/ 84920 w 202191"/>
                    <a:gd name="connsiteY20" fmla="*/ 85641 h 89012"/>
                    <a:gd name="connsiteX0" fmla="*/ 84920 w 202192"/>
                    <a:gd name="connsiteY0" fmla="*/ 85641 h 89012"/>
                    <a:gd name="connsiteX1" fmla="*/ 202192 w 202192"/>
                    <a:gd name="connsiteY1" fmla="*/ 47204 h 89012"/>
                    <a:gd name="connsiteX2" fmla="*/ 200844 w 202192"/>
                    <a:gd name="connsiteY2" fmla="*/ 43832 h 89012"/>
                    <a:gd name="connsiteX3" fmla="*/ 202192 w 202192"/>
                    <a:gd name="connsiteY3" fmla="*/ 40460 h 89012"/>
                    <a:gd name="connsiteX4" fmla="*/ 84920 w 202192"/>
                    <a:gd name="connsiteY4" fmla="*/ 3372 h 89012"/>
                    <a:gd name="connsiteX5" fmla="*/ 64701 w 202192"/>
                    <a:gd name="connsiteY5" fmla="*/ 0 h 89012"/>
                    <a:gd name="connsiteX6" fmla="*/ 2696 w 202192"/>
                    <a:gd name="connsiteY6" fmla="*/ 0 h 89012"/>
                    <a:gd name="connsiteX7" fmla="*/ 0 w 202192"/>
                    <a:gd name="connsiteY7" fmla="*/ 2697 h 89012"/>
                    <a:gd name="connsiteX8" fmla="*/ 0 w 202192"/>
                    <a:gd name="connsiteY8" fmla="*/ 2697 h 89012"/>
                    <a:gd name="connsiteX9" fmla="*/ 2696 w 202192"/>
                    <a:gd name="connsiteY9" fmla="*/ 5395 h 89012"/>
                    <a:gd name="connsiteX10" fmla="*/ 64701 w 202192"/>
                    <a:gd name="connsiteY10" fmla="*/ 5395 h 89012"/>
                    <a:gd name="connsiteX11" fmla="*/ 83573 w 202192"/>
                    <a:gd name="connsiteY11" fmla="*/ 8092 h 89012"/>
                    <a:gd name="connsiteX12" fmla="*/ 197474 w 202192"/>
                    <a:gd name="connsiteY12" fmla="*/ 44506 h 89012"/>
                    <a:gd name="connsiteX13" fmla="*/ 83573 w 202192"/>
                    <a:gd name="connsiteY13" fmla="*/ 80920 h 89012"/>
                    <a:gd name="connsiteX14" fmla="*/ 64701 w 202192"/>
                    <a:gd name="connsiteY14" fmla="*/ 83618 h 89012"/>
                    <a:gd name="connsiteX15" fmla="*/ 2696 w 202192"/>
                    <a:gd name="connsiteY15" fmla="*/ 83618 h 89012"/>
                    <a:gd name="connsiteX16" fmla="*/ 0 w 202192"/>
                    <a:gd name="connsiteY16" fmla="*/ 86315 h 89012"/>
                    <a:gd name="connsiteX17" fmla="*/ 0 w 202192"/>
                    <a:gd name="connsiteY17" fmla="*/ 86315 h 89012"/>
                    <a:gd name="connsiteX18" fmla="*/ 2696 w 202192"/>
                    <a:gd name="connsiteY18" fmla="*/ 89012 h 89012"/>
                    <a:gd name="connsiteX19" fmla="*/ 64701 w 202192"/>
                    <a:gd name="connsiteY19" fmla="*/ 89012 h 89012"/>
                    <a:gd name="connsiteX20" fmla="*/ 84920 w 202192"/>
                    <a:gd name="connsiteY20" fmla="*/ 85641 h 8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2192" h="89012">
                      <a:moveTo>
                        <a:pt x="84920" y="85641"/>
                      </a:moveTo>
                      <a:lnTo>
                        <a:pt x="202192" y="47204"/>
                      </a:lnTo>
                      <a:lnTo>
                        <a:pt x="200844" y="43832"/>
                      </a:lnTo>
                      <a:lnTo>
                        <a:pt x="202192" y="40460"/>
                      </a:lnTo>
                      <a:lnTo>
                        <a:pt x="84920" y="3372"/>
                      </a:lnTo>
                      <a:cubicBezTo>
                        <a:pt x="78181" y="1349"/>
                        <a:pt x="71441" y="0"/>
                        <a:pt x="64701" y="0"/>
                      </a:cubicBezTo>
                      <a:lnTo>
                        <a:pt x="2696" y="0"/>
                      </a:lnTo>
                      <a:cubicBezTo>
                        <a:pt x="1348" y="0"/>
                        <a:pt x="0" y="1349"/>
                        <a:pt x="0" y="2697"/>
                      </a:cubicBezTo>
                      <a:lnTo>
                        <a:pt x="0" y="2697"/>
                      </a:lnTo>
                      <a:cubicBezTo>
                        <a:pt x="0" y="4046"/>
                        <a:pt x="1348" y="5395"/>
                        <a:pt x="2696" y="5395"/>
                      </a:cubicBezTo>
                      <a:lnTo>
                        <a:pt x="64701" y="5395"/>
                      </a:lnTo>
                      <a:cubicBezTo>
                        <a:pt x="71441" y="5395"/>
                        <a:pt x="77507" y="6069"/>
                        <a:pt x="83573" y="8092"/>
                      </a:cubicBezTo>
                      <a:lnTo>
                        <a:pt x="197474" y="44506"/>
                      </a:lnTo>
                      <a:lnTo>
                        <a:pt x="83573" y="80920"/>
                      </a:lnTo>
                      <a:cubicBezTo>
                        <a:pt x="77507" y="82943"/>
                        <a:pt x="70767" y="83618"/>
                        <a:pt x="64701" y="83618"/>
                      </a:cubicBezTo>
                      <a:lnTo>
                        <a:pt x="2696" y="83618"/>
                      </a:lnTo>
                      <a:cubicBezTo>
                        <a:pt x="1348" y="83618"/>
                        <a:pt x="0" y="84966"/>
                        <a:pt x="0" y="86315"/>
                      </a:cubicBezTo>
                      <a:lnTo>
                        <a:pt x="0" y="86315"/>
                      </a:lnTo>
                      <a:cubicBezTo>
                        <a:pt x="0" y="87664"/>
                        <a:pt x="1348" y="89012"/>
                        <a:pt x="2696" y="89012"/>
                      </a:cubicBezTo>
                      <a:lnTo>
                        <a:pt x="64701" y="89012"/>
                      </a:lnTo>
                      <a:cubicBezTo>
                        <a:pt x="71441" y="89012"/>
                        <a:pt x="78855" y="87664"/>
                        <a:pt x="84920" y="85641"/>
                      </a:cubicBezTo>
                      <a:close/>
                    </a:path>
                  </a:pathLst>
                </a:custGeom>
                <a:grpFill/>
                <a:ln w="0" cap="flat">
                  <a:noFill/>
                  <a:prstDash val="solid"/>
                  <a:miter/>
                </a:ln>
              </p:spPr>
              <p:txBody>
                <a:bodyPr rtlCol="0" anchor="ctr"/>
                <a:lstStyle/>
                <a:p>
                  <a:endParaRPr lang="en-US" sz="1350"/>
                </a:p>
              </p:txBody>
            </p:sp>
          </p:grpSp>
          <p:grpSp>
            <p:nvGrpSpPr>
              <p:cNvPr id="41" name="Group 40">
                <a:extLst>
                  <a:ext uri="{FF2B5EF4-FFF2-40B4-BE49-F238E27FC236}">
                    <a16:creationId xmlns:a16="http://schemas.microsoft.com/office/drawing/2014/main" id="{2BE759E6-C3B2-C6A9-A53C-C2D1E1836DBB}"/>
                  </a:ext>
                </a:extLst>
              </p:cNvPr>
              <p:cNvGrpSpPr/>
              <p:nvPr/>
            </p:nvGrpSpPr>
            <p:grpSpPr>
              <a:xfrm>
                <a:off x="6475624" y="2351859"/>
                <a:ext cx="1763804" cy="1501787"/>
                <a:chOff x="6530796" y="2336256"/>
                <a:chExt cx="1763804" cy="1501787"/>
              </a:xfrm>
              <a:grpFill/>
            </p:grpSpPr>
            <p:sp>
              <p:nvSpPr>
                <p:cNvPr id="42" name="Freeform 22">
                  <a:extLst>
                    <a:ext uri="{FF2B5EF4-FFF2-40B4-BE49-F238E27FC236}">
                      <a16:creationId xmlns:a16="http://schemas.microsoft.com/office/drawing/2014/main" id="{496B5144-DC1C-92B0-1745-82F3F4D6D162}"/>
                    </a:ext>
                  </a:extLst>
                </p:cNvPr>
                <p:cNvSpPr/>
                <p:nvPr/>
              </p:nvSpPr>
              <p:spPr>
                <a:xfrm>
                  <a:off x="6530796" y="2336256"/>
                  <a:ext cx="1763803" cy="987562"/>
                </a:xfrm>
                <a:custGeom>
                  <a:avLst/>
                  <a:gdLst>
                    <a:gd name="connsiteX0" fmla="*/ 111879 w 203539"/>
                    <a:gd name="connsiteY0" fmla="*/ 20230 h 113962"/>
                    <a:gd name="connsiteX1" fmla="*/ 3370 w 203539"/>
                    <a:gd name="connsiteY1" fmla="*/ 113963 h 113962"/>
                    <a:gd name="connsiteX2" fmla="*/ 0 w 203539"/>
                    <a:gd name="connsiteY2" fmla="*/ 110591 h 113962"/>
                    <a:gd name="connsiteX3" fmla="*/ 108509 w 203539"/>
                    <a:gd name="connsiteY3" fmla="*/ 16858 h 113962"/>
                    <a:gd name="connsiteX4" fmla="*/ 152992 w 203539"/>
                    <a:gd name="connsiteY4" fmla="*/ 0 h 113962"/>
                    <a:gd name="connsiteX5" fmla="*/ 200844 w 203539"/>
                    <a:gd name="connsiteY5" fmla="*/ 0 h 113962"/>
                    <a:gd name="connsiteX6" fmla="*/ 203540 w 203539"/>
                    <a:gd name="connsiteY6" fmla="*/ 2697 h 113962"/>
                    <a:gd name="connsiteX7" fmla="*/ 203540 w 203539"/>
                    <a:gd name="connsiteY7" fmla="*/ 2697 h 113962"/>
                    <a:gd name="connsiteX8" fmla="*/ 200844 w 203539"/>
                    <a:gd name="connsiteY8" fmla="*/ 5395 h 113962"/>
                    <a:gd name="connsiteX9" fmla="*/ 152992 w 203539"/>
                    <a:gd name="connsiteY9" fmla="*/ 5395 h 113962"/>
                    <a:gd name="connsiteX10" fmla="*/ 111879 w 203539"/>
                    <a:gd name="connsiteY10" fmla="*/ 20904 h 113962"/>
                    <a:gd name="connsiteX0" fmla="*/ 111879 w 203540"/>
                    <a:gd name="connsiteY0" fmla="*/ 20904 h 113963"/>
                    <a:gd name="connsiteX1" fmla="*/ 3370 w 203540"/>
                    <a:gd name="connsiteY1" fmla="*/ 113963 h 113963"/>
                    <a:gd name="connsiteX2" fmla="*/ 0 w 203540"/>
                    <a:gd name="connsiteY2" fmla="*/ 110591 h 113963"/>
                    <a:gd name="connsiteX3" fmla="*/ 108509 w 203540"/>
                    <a:gd name="connsiteY3" fmla="*/ 16858 h 113963"/>
                    <a:gd name="connsiteX4" fmla="*/ 152992 w 203540"/>
                    <a:gd name="connsiteY4" fmla="*/ 0 h 113963"/>
                    <a:gd name="connsiteX5" fmla="*/ 200844 w 203540"/>
                    <a:gd name="connsiteY5" fmla="*/ 0 h 113963"/>
                    <a:gd name="connsiteX6" fmla="*/ 203540 w 203540"/>
                    <a:gd name="connsiteY6" fmla="*/ 2697 h 113963"/>
                    <a:gd name="connsiteX7" fmla="*/ 203540 w 203540"/>
                    <a:gd name="connsiteY7" fmla="*/ 2697 h 113963"/>
                    <a:gd name="connsiteX8" fmla="*/ 200844 w 203540"/>
                    <a:gd name="connsiteY8" fmla="*/ 5395 h 113963"/>
                    <a:gd name="connsiteX9" fmla="*/ 152992 w 203540"/>
                    <a:gd name="connsiteY9" fmla="*/ 5395 h 113963"/>
                    <a:gd name="connsiteX10" fmla="*/ 111879 w 203540"/>
                    <a:gd name="connsiteY10" fmla="*/ 20904 h 113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03540" h="113963">
                      <a:moveTo>
                        <a:pt x="111879" y="20904"/>
                      </a:moveTo>
                      <a:lnTo>
                        <a:pt x="3370" y="113963"/>
                      </a:lnTo>
                      <a:lnTo>
                        <a:pt x="0" y="110591"/>
                      </a:lnTo>
                      <a:lnTo>
                        <a:pt x="108509" y="16858"/>
                      </a:lnTo>
                      <a:cubicBezTo>
                        <a:pt x="120641" y="6069"/>
                        <a:pt x="136816" y="0"/>
                        <a:pt x="152992" y="0"/>
                      </a:cubicBezTo>
                      <a:lnTo>
                        <a:pt x="200844" y="0"/>
                      </a:lnTo>
                      <a:cubicBezTo>
                        <a:pt x="202192" y="0"/>
                        <a:pt x="203540" y="1349"/>
                        <a:pt x="203540" y="2697"/>
                      </a:cubicBezTo>
                      <a:lnTo>
                        <a:pt x="203540" y="2697"/>
                      </a:lnTo>
                      <a:cubicBezTo>
                        <a:pt x="203540" y="4046"/>
                        <a:pt x="202192" y="5395"/>
                        <a:pt x="200844" y="5395"/>
                      </a:cubicBezTo>
                      <a:lnTo>
                        <a:pt x="152992" y="5395"/>
                      </a:lnTo>
                      <a:cubicBezTo>
                        <a:pt x="138164" y="5395"/>
                        <a:pt x="123337" y="10789"/>
                        <a:pt x="111879" y="20904"/>
                      </a:cubicBezTo>
                      <a:close/>
                    </a:path>
                  </a:pathLst>
                </a:custGeom>
                <a:grpFill/>
                <a:ln w="0" cap="flat">
                  <a:noFill/>
                  <a:prstDash val="solid"/>
                  <a:miter/>
                </a:ln>
              </p:spPr>
              <p:txBody>
                <a:bodyPr rtlCol="0" anchor="ctr"/>
                <a:lstStyle/>
                <a:p>
                  <a:endParaRPr lang="en-US" sz="1350"/>
                </a:p>
              </p:txBody>
            </p:sp>
            <p:sp>
              <p:nvSpPr>
                <p:cNvPr id="44" name="Freeform 24">
                  <a:extLst>
                    <a:ext uri="{FF2B5EF4-FFF2-40B4-BE49-F238E27FC236}">
                      <a16:creationId xmlns:a16="http://schemas.microsoft.com/office/drawing/2014/main" id="{983726B4-541C-C5DA-F764-C71A8A1CF2A8}"/>
                    </a:ext>
                  </a:extLst>
                </p:cNvPr>
                <p:cNvSpPr/>
                <p:nvPr/>
              </p:nvSpPr>
              <p:spPr>
                <a:xfrm>
                  <a:off x="6542478" y="3066698"/>
                  <a:ext cx="1752122" cy="771345"/>
                </a:xfrm>
                <a:custGeom>
                  <a:avLst/>
                  <a:gdLst>
                    <a:gd name="connsiteX0" fmla="*/ 117271 w 202191"/>
                    <a:gd name="connsiteY0" fmla="*/ 84292 h 89012"/>
                    <a:gd name="connsiteX1" fmla="*/ 0 w 202191"/>
                    <a:gd name="connsiteY1" fmla="*/ 47204 h 89012"/>
                    <a:gd name="connsiteX2" fmla="*/ 1348 w 202191"/>
                    <a:gd name="connsiteY2" fmla="*/ 43832 h 89012"/>
                    <a:gd name="connsiteX3" fmla="*/ 0 w 202191"/>
                    <a:gd name="connsiteY3" fmla="*/ 40460 h 89012"/>
                    <a:gd name="connsiteX4" fmla="*/ 117271 w 202191"/>
                    <a:gd name="connsiteY4" fmla="*/ 3372 h 89012"/>
                    <a:gd name="connsiteX5" fmla="*/ 137490 w 202191"/>
                    <a:gd name="connsiteY5" fmla="*/ 0 h 89012"/>
                    <a:gd name="connsiteX6" fmla="*/ 199496 w 202191"/>
                    <a:gd name="connsiteY6" fmla="*/ 0 h 89012"/>
                    <a:gd name="connsiteX7" fmla="*/ 202192 w 202191"/>
                    <a:gd name="connsiteY7" fmla="*/ 2697 h 89012"/>
                    <a:gd name="connsiteX8" fmla="*/ 202192 w 202191"/>
                    <a:gd name="connsiteY8" fmla="*/ 2697 h 89012"/>
                    <a:gd name="connsiteX9" fmla="*/ 199496 w 202191"/>
                    <a:gd name="connsiteY9" fmla="*/ 5395 h 89012"/>
                    <a:gd name="connsiteX10" fmla="*/ 137490 w 202191"/>
                    <a:gd name="connsiteY10" fmla="*/ 5395 h 89012"/>
                    <a:gd name="connsiteX11" fmla="*/ 118619 w 202191"/>
                    <a:gd name="connsiteY11" fmla="*/ 8092 h 89012"/>
                    <a:gd name="connsiteX12" fmla="*/ 4718 w 202191"/>
                    <a:gd name="connsiteY12" fmla="*/ 44506 h 89012"/>
                    <a:gd name="connsiteX13" fmla="*/ 118619 w 202191"/>
                    <a:gd name="connsiteY13" fmla="*/ 80920 h 89012"/>
                    <a:gd name="connsiteX14" fmla="*/ 137490 w 202191"/>
                    <a:gd name="connsiteY14" fmla="*/ 83618 h 89012"/>
                    <a:gd name="connsiteX15" fmla="*/ 199496 w 202191"/>
                    <a:gd name="connsiteY15" fmla="*/ 83618 h 89012"/>
                    <a:gd name="connsiteX16" fmla="*/ 202192 w 202191"/>
                    <a:gd name="connsiteY16" fmla="*/ 86315 h 89012"/>
                    <a:gd name="connsiteX17" fmla="*/ 202192 w 202191"/>
                    <a:gd name="connsiteY17" fmla="*/ 86315 h 89012"/>
                    <a:gd name="connsiteX18" fmla="*/ 199496 w 202191"/>
                    <a:gd name="connsiteY18" fmla="*/ 89012 h 89012"/>
                    <a:gd name="connsiteX19" fmla="*/ 137490 w 202191"/>
                    <a:gd name="connsiteY19" fmla="*/ 89012 h 89012"/>
                    <a:gd name="connsiteX20" fmla="*/ 117271 w 202191"/>
                    <a:gd name="connsiteY20" fmla="*/ 85641 h 89012"/>
                    <a:gd name="connsiteX0" fmla="*/ 117271 w 202192"/>
                    <a:gd name="connsiteY0" fmla="*/ 85641 h 89012"/>
                    <a:gd name="connsiteX1" fmla="*/ 0 w 202192"/>
                    <a:gd name="connsiteY1" fmla="*/ 47204 h 89012"/>
                    <a:gd name="connsiteX2" fmla="*/ 1348 w 202192"/>
                    <a:gd name="connsiteY2" fmla="*/ 43832 h 89012"/>
                    <a:gd name="connsiteX3" fmla="*/ 0 w 202192"/>
                    <a:gd name="connsiteY3" fmla="*/ 40460 h 89012"/>
                    <a:gd name="connsiteX4" fmla="*/ 117271 w 202192"/>
                    <a:gd name="connsiteY4" fmla="*/ 3372 h 89012"/>
                    <a:gd name="connsiteX5" fmla="*/ 137490 w 202192"/>
                    <a:gd name="connsiteY5" fmla="*/ 0 h 89012"/>
                    <a:gd name="connsiteX6" fmla="*/ 199496 w 202192"/>
                    <a:gd name="connsiteY6" fmla="*/ 0 h 89012"/>
                    <a:gd name="connsiteX7" fmla="*/ 202192 w 202192"/>
                    <a:gd name="connsiteY7" fmla="*/ 2697 h 89012"/>
                    <a:gd name="connsiteX8" fmla="*/ 202192 w 202192"/>
                    <a:gd name="connsiteY8" fmla="*/ 2697 h 89012"/>
                    <a:gd name="connsiteX9" fmla="*/ 199496 w 202192"/>
                    <a:gd name="connsiteY9" fmla="*/ 5395 h 89012"/>
                    <a:gd name="connsiteX10" fmla="*/ 137490 w 202192"/>
                    <a:gd name="connsiteY10" fmla="*/ 5395 h 89012"/>
                    <a:gd name="connsiteX11" fmla="*/ 118619 w 202192"/>
                    <a:gd name="connsiteY11" fmla="*/ 8092 h 89012"/>
                    <a:gd name="connsiteX12" fmla="*/ 4718 w 202192"/>
                    <a:gd name="connsiteY12" fmla="*/ 44506 h 89012"/>
                    <a:gd name="connsiteX13" fmla="*/ 118619 w 202192"/>
                    <a:gd name="connsiteY13" fmla="*/ 80920 h 89012"/>
                    <a:gd name="connsiteX14" fmla="*/ 137490 w 202192"/>
                    <a:gd name="connsiteY14" fmla="*/ 83618 h 89012"/>
                    <a:gd name="connsiteX15" fmla="*/ 199496 w 202192"/>
                    <a:gd name="connsiteY15" fmla="*/ 83618 h 89012"/>
                    <a:gd name="connsiteX16" fmla="*/ 202192 w 202192"/>
                    <a:gd name="connsiteY16" fmla="*/ 86315 h 89012"/>
                    <a:gd name="connsiteX17" fmla="*/ 202192 w 202192"/>
                    <a:gd name="connsiteY17" fmla="*/ 86315 h 89012"/>
                    <a:gd name="connsiteX18" fmla="*/ 199496 w 202192"/>
                    <a:gd name="connsiteY18" fmla="*/ 89012 h 89012"/>
                    <a:gd name="connsiteX19" fmla="*/ 137490 w 202192"/>
                    <a:gd name="connsiteY19" fmla="*/ 89012 h 89012"/>
                    <a:gd name="connsiteX20" fmla="*/ 117271 w 202192"/>
                    <a:gd name="connsiteY20" fmla="*/ 85641 h 89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2192" h="89012">
                      <a:moveTo>
                        <a:pt x="117271" y="85641"/>
                      </a:moveTo>
                      <a:lnTo>
                        <a:pt x="0" y="47204"/>
                      </a:lnTo>
                      <a:lnTo>
                        <a:pt x="1348" y="43832"/>
                      </a:lnTo>
                      <a:lnTo>
                        <a:pt x="0" y="40460"/>
                      </a:lnTo>
                      <a:lnTo>
                        <a:pt x="117271" y="3372"/>
                      </a:lnTo>
                      <a:cubicBezTo>
                        <a:pt x="124011" y="1349"/>
                        <a:pt x="130751" y="0"/>
                        <a:pt x="137490" y="0"/>
                      </a:cubicBezTo>
                      <a:lnTo>
                        <a:pt x="199496" y="0"/>
                      </a:lnTo>
                      <a:cubicBezTo>
                        <a:pt x="200844" y="0"/>
                        <a:pt x="202192" y="1349"/>
                        <a:pt x="202192" y="2697"/>
                      </a:cubicBezTo>
                      <a:lnTo>
                        <a:pt x="202192" y="2697"/>
                      </a:lnTo>
                      <a:cubicBezTo>
                        <a:pt x="202192" y="4046"/>
                        <a:pt x="200844" y="5395"/>
                        <a:pt x="199496" y="5395"/>
                      </a:cubicBezTo>
                      <a:lnTo>
                        <a:pt x="137490" y="5395"/>
                      </a:lnTo>
                      <a:cubicBezTo>
                        <a:pt x="130751" y="5395"/>
                        <a:pt x="124685" y="6069"/>
                        <a:pt x="118619" y="8092"/>
                      </a:cubicBezTo>
                      <a:lnTo>
                        <a:pt x="4718" y="44506"/>
                      </a:lnTo>
                      <a:lnTo>
                        <a:pt x="118619" y="80920"/>
                      </a:lnTo>
                      <a:cubicBezTo>
                        <a:pt x="124685" y="82943"/>
                        <a:pt x="131425" y="83618"/>
                        <a:pt x="137490" y="83618"/>
                      </a:cubicBezTo>
                      <a:lnTo>
                        <a:pt x="199496" y="83618"/>
                      </a:lnTo>
                      <a:cubicBezTo>
                        <a:pt x="200844" y="83618"/>
                        <a:pt x="202192" y="84966"/>
                        <a:pt x="202192" y="86315"/>
                      </a:cubicBezTo>
                      <a:lnTo>
                        <a:pt x="202192" y="86315"/>
                      </a:lnTo>
                      <a:cubicBezTo>
                        <a:pt x="202192" y="87664"/>
                        <a:pt x="200844" y="89012"/>
                        <a:pt x="199496" y="89012"/>
                      </a:cubicBezTo>
                      <a:lnTo>
                        <a:pt x="137490" y="89012"/>
                      </a:lnTo>
                      <a:cubicBezTo>
                        <a:pt x="130751" y="89012"/>
                        <a:pt x="123337" y="87664"/>
                        <a:pt x="117271" y="85641"/>
                      </a:cubicBezTo>
                      <a:close/>
                    </a:path>
                  </a:pathLst>
                </a:custGeom>
                <a:grpFill/>
                <a:ln w="0" cap="flat">
                  <a:noFill/>
                  <a:prstDash val="solid"/>
                  <a:miter/>
                </a:ln>
              </p:spPr>
              <p:txBody>
                <a:bodyPr rtlCol="0" anchor="ctr"/>
                <a:lstStyle/>
                <a:p>
                  <a:endParaRPr lang="en-US" sz="1350"/>
                </a:p>
              </p:txBody>
            </p:sp>
          </p:grpSp>
        </p:grpSp>
        <p:sp>
          <p:nvSpPr>
            <p:cNvPr id="49" name="Freeform 12">
              <a:extLst>
                <a:ext uri="{FF2B5EF4-FFF2-40B4-BE49-F238E27FC236}">
                  <a16:creationId xmlns:a16="http://schemas.microsoft.com/office/drawing/2014/main" id="{7A85FB5A-BC85-51C6-0BB0-A7850082B651}"/>
                </a:ext>
              </a:extLst>
            </p:cNvPr>
            <p:cNvSpPr/>
            <p:nvPr/>
          </p:nvSpPr>
          <p:spPr>
            <a:xfrm>
              <a:off x="2029258" y="3848052"/>
              <a:ext cx="2407158" cy="447029"/>
            </a:xfrm>
            <a:custGeom>
              <a:avLst/>
              <a:gdLst>
                <a:gd name="connsiteX0" fmla="*/ 364581 w 370646"/>
                <a:gd name="connsiteY0" fmla="*/ 0 h 68782"/>
                <a:gd name="connsiteX1" fmla="*/ 41748 w 370646"/>
                <a:gd name="connsiteY1" fmla="*/ 0 h 68782"/>
                <a:gd name="connsiteX2" fmla="*/ 34334 w 370646"/>
                <a:gd name="connsiteY2" fmla="*/ 4046 h 68782"/>
                <a:gd name="connsiteX3" fmla="*/ 1309 w 370646"/>
                <a:gd name="connsiteY3" fmla="*/ 55295 h 68782"/>
                <a:gd name="connsiteX4" fmla="*/ 8723 w 370646"/>
                <a:gd name="connsiteY4" fmla="*/ 68782 h 68782"/>
                <a:gd name="connsiteX5" fmla="*/ 363907 w 370646"/>
                <a:gd name="connsiteY5" fmla="*/ 68782 h 68782"/>
                <a:gd name="connsiteX6" fmla="*/ 370646 w 370646"/>
                <a:gd name="connsiteY6" fmla="*/ 62039 h 68782"/>
                <a:gd name="connsiteX7" fmla="*/ 370646 w 370646"/>
                <a:gd name="connsiteY7" fmla="*/ 7418 h 68782"/>
                <a:gd name="connsiteX8" fmla="*/ 363907 w 370646"/>
                <a:gd name="connsiteY8" fmla="*/ 674 h 68782"/>
                <a:gd name="connsiteX9" fmla="*/ 73424 w 370646"/>
                <a:gd name="connsiteY9" fmla="*/ 58667 h 68782"/>
                <a:gd name="connsiteX10" fmla="*/ 71403 w 370646"/>
                <a:gd name="connsiteY10" fmla="*/ 60690 h 68782"/>
                <a:gd name="connsiteX11" fmla="*/ 12093 w 370646"/>
                <a:gd name="connsiteY11" fmla="*/ 60690 h 68782"/>
                <a:gd name="connsiteX12" fmla="*/ 9397 w 370646"/>
                <a:gd name="connsiteY12" fmla="*/ 55970 h 68782"/>
                <a:gd name="connsiteX13" fmla="*/ 39726 w 370646"/>
                <a:gd name="connsiteY13" fmla="*/ 8766 h 68782"/>
                <a:gd name="connsiteX14" fmla="*/ 42422 w 370646"/>
                <a:gd name="connsiteY14" fmla="*/ 7418 h 68782"/>
                <a:gd name="connsiteX15" fmla="*/ 71403 w 370646"/>
                <a:gd name="connsiteY15" fmla="*/ 7418 h 68782"/>
                <a:gd name="connsiteX16" fmla="*/ 73424 w 370646"/>
                <a:gd name="connsiteY16" fmla="*/ 9441 h 68782"/>
                <a:gd name="connsiteX17" fmla="*/ 73424 w 370646"/>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364581" y="0"/>
                  </a:moveTo>
                  <a:lnTo>
                    <a:pt x="41748" y="0"/>
                  </a:lnTo>
                  <a:cubicBezTo>
                    <a:pt x="39052" y="0"/>
                    <a:pt x="36356" y="1349"/>
                    <a:pt x="34334" y="4046"/>
                  </a:cubicBezTo>
                  <a:lnTo>
                    <a:pt x="1309" y="55295"/>
                  </a:lnTo>
                  <a:cubicBezTo>
                    <a:pt x="-2061" y="60690"/>
                    <a:pt x="1309" y="68782"/>
                    <a:pt x="8723" y="68782"/>
                  </a:cubicBezTo>
                  <a:lnTo>
                    <a:pt x="363907" y="68782"/>
                  </a:lnTo>
                  <a:cubicBezTo>
                    <a:pt x="367951" y="68782"/>
                    <a:pt x="370646" y="65410"/>
                    <a:pt x="370646" y="62039"/>
                  </a:cubicBezTo>
                  <a:lnTo>
                    <a:pt x="370646" y="7418"/>
                  </a:lnTo>
                  <a:cubicBezTo>
                    <a:pt x="370646" y="3372"/>
                    <a:pt x="367276" y="674"/>
                    <a:pt x="363907" y="674"/>
                  </a:cubicBezTo>
                  <a:close/>
                  <a:moveTo>
                    <a:pt x="73424" y="58667"/>
                  </a:moveTo>
                  <a:cubicBezTo>
                    <a:pt x="73424" y="60016"/>
                    <a:pt x="72750" y="60690"/>
                    <a:pt x="71403" y="60690"/>
                  </a:cubicBezTo>
                  <a:lnTo>
                    <a:pt x="12093" y="60690"/>
                  </a:lnTo>
                  <a:cubicBezTo>
                    <a:pt x="9397" y="60690"/>
                    <a:pt x="8049" y="57993"/>
                    <a:pt x="9397" y="55970"/>
                  </a:cubicBezTo>
                  <a:lnTo>
                    <a:pt x="39726" y="8766"/>
                  </a:lnTo>
                  <a:cubicBezTo>
                    <a:pt x="39726" y="8092"/>
                    <a:pt x="41074" y="7418"/>
                    <a:pt x="42422" y="7418"/>
                  </a:cubicBezTo>
                  <a:lnTo>
                    <a:pt x="71403" y="7418"/>
                  </a:lnTo>
                  <a:cubicBezTo>
                    <a:pt x="72750" y="7418"/>
                    <a:pt x="73424" y="8092"/>
                    <a:pt x="73424" y="9441"/>
                  </a:cubicBezTo>
                  <a:lnTo>
                    <a:pt x="73424" y="59342"/>
                  </a:lnTo>
                  <a:close/>
                </a:path>
              </a:pathLst>
            </a:custGeom>
            <a:solidFill>
              <a:schemeClr val="accent1"/>
            </a:solidFill>
            <a:ln w="0" cap="flat">
              <a:noFill/>
              <a:prstDash val="solid"/>
              <a:miter/>
            </a:ln>
          </p:spPr>
          <p:txBody>
            <a:bodyPr rtlCol="0" anchor="ctr"/>
            <a:lstStyle/>
            <a:p>
              <a:endParaRPr lang="en-US" sz="1350"/>
            </a:p>
          </p:txBody>
        </p:sp>
        <p:sp>
          <p:nvSpPr>
            <p:cNvPr id="53" name="Freeform 21">
              <a:extLst>
                <a:ext uri="{FF2B5EF4-FFF2-40B4-BE49-F238E27FC236}">
                  <a16:creationId xmlns:a16="http://schemas.microsoft.com/office/drawing/2014/main" id="{8ECE64CC-3D6E-56F5-0521-8AA72455900E}"/>
                </a:ext>
              </a:extLst>
            </p:cNvPr>
            <p:cNvSpPr/>
            <p:nvPr/>
          </p:nvSpPr>
          <p:spPr>
            <a:xfrm flipH="1">
              <a:off x="2029258" y="4387119"/>
              <a:ext cx="2407158" cy="447029"/>
            </a:xfrm>
            <a:custGeom>
              <a:avLst/>
              <a:gdLst>
                <a:gd name="connsiteX0" fmla="*/ 6066 w 370646"/>
                <a:gd name="connsiteY0" fmla="*/ 68782 h 68782"/>
                <a:gd name="connsiteX1" fmla="*/ 328899 w 370646"/>
                <a:gd name="connsiteY1" fmla="*/ 68782 h 68782"/>
                <a:gd name="connsiteX2" fmla="*/ 336312 w 370646"/>
                <a:gd name="connsiteY2" fmla="*/ 64736 h 68782"/>
                <a:gd name="connsiteX3" fmla="*/ 369337 w 370646"/>
                <a:gd name="connsiteY3" fmla="*/ 13487 h 68782"/>
                <a:gd name="connsiteX4" fmla="*/ 361923 w 370646"/>
                <a:gd name="connsiteY4" fmla="*/ 0 h 68782"/>
                <a:gd name="connsiteX5" fmla="*/ 6740 w 370646"/>
                <a:gd name="connsiteY5" fmla="*/ 0 h 68782"/>
                <a:gd name="connsiteX6" fmla="*/ 0 w 370646"/>
                <a:gd name="connsiteY6" fmla="*/ 6743 h 68782"/>
                <a:gd name="connsiteX7" fmla="*/ 0 w 370646"/>
                <a:gd name="connsiteY7" fmla="*/ 61365 h 68782"/>
                <a:gd name="connsiteX8" fmla="*/ 6740 w 370646"/>
                <a:gd name="connsiteY8" fmla="*/ 68108 h 68782"/>
                <a:gd name="connsiteX9" fmla="*/ 297222 w 370646"/>
                <a:gd name="connsiteY9" fmla="*/ 10789 h 68782"/>
                <a:gd name="connsiteX10" fmla="*/ 299244 w 370646"/>
                <a:gd name="connsiteY10" fmla="*/ 8766 h 68782"/>
                <a:gd name="connsiteX11" fmla="*/ 358553 w 370646"/>
                <a:gd name="connsiteY11" fmla="*/ 8766 h 68782"/>
                <a:gd name="connsiteX12" fmla="*/ 361249 w 370646"/>
                <a:gd name="connsiteY12" fmla="*/ 13487 h 68782"/>
                <a:gd name="connsiteX13" fmla="*/ 330920 w 370646"/>
                <a:gd name="connsiteY13" fmla="*/ 60690 h 68782"/>
                <a:gd name="connsiteX14" fmla="*/ 328225 w 370646"/>
                <a:gd name="connsiteY14" fmla="*/ 62039 h 68782"/>
                <a:gd name="connsiteX15" fmla="*/ 299244 w 370646"/>
                <a:gd name="connsiteY15" fmla="*/ 62039 h 68782"/>
                <a:gd name="connsiteX16" fmla="*/ 297222 w 370646"/>
                <a:gd name="connsiteY16" fmla="*/ 60016 h 68782"/>
                <a:gd name="connsiteX17" fmla="*/ 297222 w 370646"/>
                <a:gd name="connsiteY17" fmla="*/ 10115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6066" y="68782"/>
                  </a:moveTo>
                  <a:lnTo>
                    <a:pt x="328899" y="68782"/>
                  </a:lnTo>
                  <a:cubicBezTo>
                    <a:pt x="331594" y="68782"/>
                    <a:pt x="334290" y="67434"/>
                    <a:pt x="336312" y="64736"/>
                  </a:cubicBezTo>
                  <a:lnTo>
                    <a:pt x="369337" y="13487"/>
                  </a:lnTo>
                  <a:cubicBezTo>
                    <a:pt x="372707" y="8092"/>
                    <a:pt x="369337" y="0"/>
                    <a:pt x="361923" y="0"/>
                  </a:cubicBezTo>
                  <a:lnTo>
                    <a:pt x="6740" y="0"/>
                  </a:lnTo>
                  <a:cubicBezTo>
                    <a:pt x="2696" y="0"/>
                    <a:pt x="0" y="3372"/>
                    <a:pt x="0" y="6743"/>
                  </a:cubicBezTo>
                  <a:lnTo>
                    <a:pt x="0" y="61365"/>
                  </a:lnTo>
                  <a:cubicBezTo>
                    <a:pt x="0" y="65411"/>
                    <a:pt x="3370" y="68108"/>
                    <a:pt x="6740" y="68108"/>
                  </a:cubicBezTo>
                  <a:close/>
                  <a:moveTo>
                    <a:pt x="297222" y="10789"/>
                  </a:moveTo>
                  <a:cubicBezTo>
                    <a:pt x="297222" y="9441"/>
                    <a:pt x="297896" y="8766"/>
                    <a:pt x="299244" y="8766"/>
                  </a:cubicBezTo>
                  <a:lnTo>
                    <a:pt x="358553" y="8766"/>
                  </a:lnTo>
                  <a:cubicBezTo>
                    <a:pt x="361249" y="8766"/>
                    <a:pt x="362597" y="11464"/>
                    <a:pt x="361249" y="13487"/>
                  </a:cubicBezTo>
                  <a:lnTo>
                    <a:pt x="330920" y="60690"/>
                  </a:lnTo>
                  <a:cubicBezTo>
                    <a:pt x="330920" y="61365"/>
                    <a:pt x="329573" y="62039"/>
                    <a:pt x="328225" y="62039"/>
                  </a:cubicBezTo>
                  <a:lnTo>
                    <a:pt x="299244" y="62039"/>
                  </a:lnTo>
                  <a:cubicBezTo>
                    <a:pt x="297896" y="62039"/>
                    <a:pt x="297222" y="61365"/>
                    <a:pt x="297222" y="60016"/>
                  </a:cubicBezTo>
                  <a:lnTo>
                    <a:pt x="297222" y="10115"/>
                  </a:lnTo>
                  <a:close/>
                </a:path>
              </a:pathLst>
            </a:custGeom>
            <a:solidFill>
              <a:schemeClr val="accent5"/>
            </a:solidFill>
            <a:ln w="0" cap="flat">
              <a:noFill/>
              <a:prstDash val="solid"/>
              <a:miter/>
            </a:ln>
          </p:spPr>
          <p:txBody>
            <a:bodyPr rtlCol="0" anchor="ctr"/>
            <a:lstStyle/>
            <a:p>
              <a:endParaRPr lang="en-US" sz="1350"/>
            </a:p>
          </p:txBody>
        </p:sp>
        <p:sp>
          <p:nvSpPr>
            <p:cNvPr id="57" name="Freeform 12">
              <a:extLst>
                <a:ext uri="{FF2B5EF4-FFF2-40B4-BE49-F238E27FC236}">
                  <a16:creationId xmlns:a16="http://schemas.microsoft.com/office/drawing/2014/main" id="{996A17A9-0816-6CF5-286E-ABE77412A61E}"/>
                </a:ext>
              </a:extLst>
            </p:cNvPr>
            <p:cNvSpPr/>
            <p:nvPr/>
          </p:nvSpPr>
          <p:spPr>
            <a:xfrm flipH="1">
              <a:off x="7755585" y="3848052"/>
              <a:ext cx="2407158" cy="447029"/>
            </a:xfrm>
            <a:custGeom>
              <a:avLst/>
              <a:gdLst>
                <a:gd name="connsiteX0" fmla="*/ 364581 w 370646"/>
                <a:gd name="connsiteY0" fmla="*/ 0 h 68782"/>
                <a:gd name="connsiteX1" fmla="*/ 41748 w 370646"/>
                <a:gd name="connsiteY1" fmla="*/ 0 h 68782"/>
                <a:gd name="connsiteX2" fmla="*/ 34334 w 370646"/>
                <a:gd name="connsiteY2" fmla="*/ 4046 h 68782"/>
                <a:gd name="connsiteX3" fmla="*/ 1309 w 370646"/>
                <a:gd name="connsiteY3" fmla="*/ 55295 h 68782"/>
                <a:gd name="connsiteX4" fmla="*/ 8723 w 370646"/>
                <a:gd name="connsiteY4" fmla="*/ 68782 h 68782"/>
                <a:gd name="connsiteX5" fmla="*/ 363907 w 370646"/>
                <a:gd name="connsiteY5" fmla="*/ 68782 h 68782"/>
                <a:gd name="connsiteX6" fmla="*/ 370646 w 370646"/>
                <a:gd name="connsiteY6" fmla="*/ 62039 h 68782"/>
                <a:gd name="connsiteX7" fmla="*/ 370646 w 370646"/>
                <a:gd name="connsiteY7" fmla="*/ 7418 h 68782"/>
                <a:gd name="connsiteX8" fmla="*/ 363907 w 370646"/>
                <a:gd name="connsiteY8" fmla="*/ 674 h 68782"/>
                <a:gd name="connsiteX9" fmla="*/ 73424 w 370646"/>
                <a:gd name="connsiteY9" fmla="*/ 58667 h 68782"/>
                <a:gd name="connsiteX10" fmla="*/ 71403 w 370646"/>
                <a:gd name="connsiteY10" fmla="*/ 60690 h 68782"/>
                <a:gd name="connsiteX11" fmla="*/ 12093 w 370646"/>
                <a:gd name="connsiteY11" fmla="*/ 60690 h 68782"/>
                <a:gd name="connsiteX12" fmla="*/ 9397 w 370646"/>
                <a:gd name="connsiteY12" fmla="*/ 55970 h 68782"/>
                <a:gd name="connsiteX13" fmla="*/ 39726 w 370646"/>
                <a:gd name="connsiteY13" fmla="*/ 8766 h 68782"/>
                <a:gd name="connsiteX14" fmla="*/ 42422 w 370646"/>
                <a:gd name="connsiteY14" fmla="*/ 7418 h 68782"/>
                <a:gd name="connsiteX15" fmla="*/ 71403 w 370646"/>
                <a:gd name="connsiteY15" fmla="*/ 7418 h 68782"/>
                <a:gd name="connsiteX16" fmla="*/ 73424 w 370646"/>
                <a:gd name="connsiteY16" fmla="*/ 9441 h 68782"/>
                <a:gd name="connsiteX17" fmla="*/ 73424 w 370646"/>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364581" y="0"/>
                  </a:moveTo>
                  <a:lnTo>
                    <a:pt x="41748" y="0"/>
                  </a:lnTo>
                  <a:cubicBezTo>
                    <a:pt x="39052" y="0"/>
                    <a:pt x="36356" y="1349"/>
                    <a:pt x="34334" y="4046"/>
                  </a:cubicBezTo>
                  <a:lnTo>
                    <a:pt x="1309" y="55295"/>
                  </a:lnTo>
                  <a:cubicBezTo>
                    <a:pt x="-2061" y="60690"/>
                    <a:pt x="1309" y="68782"/>
                    <a:pt x="8723" y="68782"/>
                  </a:cubicBezTo>
                  <a:lnTo>
                    <a:pt x="363907" y="68782"/>
                  </a:lnTo>
                  <a:cubicBezTo>
                    <a:pt x="367951" y="68782"/>
                    <a:pt x="370646" y="65410"/>
                    <a:pt x="370646" y="62039"/>
                  </a:cubicBezTo>
                  <a:lnTo>
                    <a:pt x="370646" y="7418"/>
                  </a:lnTo>
                  <a:cubicBezTo>
                    <a:pt x="370646" y="3372"/>
                    <a:pt x="367276" y="674"/>
                    <a:pt x="363907" y="674"/>
                  </a:cubicBezTo>
                  <a:close/>
                  <a:moveTo>
                    <a:pt x="73424" y="58667"/>
                  </a:moveTo>
                  <a:cubicBezTo>
                    <a:pt x="73424" y="60016"/>
                    <a:pt x="72750" y="60690"/>
                    <a:pt x="71403" y="60690"/>
                  </a:cubicBezTo>
                  <a:lnTo>
                    <a:pt x="12093" y="60690"/>
                  </a:lnTo>
                  <a:cubicBezTo>
                    <a:pt x="9397" y="60690"/>
                    <a:pt x="8049" y="57993"/>
                    <a:pt x="9397" y="55970"/>
                  </a:cubicBezTo>
                  <a:lnTo>
                    <a:pt x="39726" y="8766"/>
                  </a:lnTo>
                  <a:cubicBezTo>
                    <a:pt x="39726" y="8092"/>
                    <a:pt x="41074" y="7418"/>
                    <a:pt x="42422" y="7418"/>
                  </a:cubicBezTo>
                  <a:lnTo>
                    <a:pt x="71403" y="7418"/>
                  </a:lnTo>
                  <a:cubicBezTo>
                    <a:pt x="72750" y="7418"/>
                    <a:pt x="73424" y="8092"/>
                    <a:pt x="73424" y="9441"/>
                  </a:cubicBezTo>
                  <a:lnTo>
                    <a:pt x="73424" y="59342"/>
                  </a:lnTo>
                  <a:close/>
                </a:path>
              </a:pathLst>
            </a:custGeom>
            <a:solidFill>
              <a:schemeClr val="accent1"/>
            </a:solidFill>
            <a:ln w="0" cap="flat">
              <a:noFill/>
              <a:prstDash val="solid"/>
              <a:miter/>
            </a:ln>
          </p:spPr>
          <p:txBody>
            <a:bodyPr rtlCol="0" anchor="ctr"/>
            <a:lstStyle/>
            <a:p>
              <a:endParaRPr lang="en-US" sz="1350"/>
            </a:p>
          </p:txBody>
        </p:sp>
        <p:sp>
          <p:nvSpPr>
            <p:cNvPr id="61" name="Freeform 21">
              <a:extLst>
                <a:ext uri="{FF2B5EF4-FFF2-40B4-BE49-F238E27FC236}">
                  <a16:creationId xmlns:a16="http://schemas.microsoft.com/office/drawing/2014/main" id="{B82BF381-598C-192A-77D5-0205DB2F1092}"/>
                </a:ext>
              </a:extLst>
            </p:cNvPr>
            <p:cNvSpPr/>
            <p:nvPr/>
          </p:nvSpPr>
          <p:spPr>
            <a:xfrm>
              <a:off x="7755585" y="4387119"/>
              <a:ext cx="2407158" cy="447029"/>
            </a:xfrm>
            <a:custGeom>
              <a:avLst/>
              <a:gdLst>
                <a:gd name="connsiteX0" fmla="*/ 6066 w 370646"/>
                <a:gd name="connsiteY0" fmla="*/ 68782 h 68782"/>
                <a:gd name="connsiteX1" fmla="*/ 328899 w 370646"/>
                <a:gd name="connsiteY1" fmla="*/ 68782 h 68782"/>
                <a:gd name="connsiteX2" fmla="*/ 336312 w 370646"/>
                <a:gd name="connsiteY2" fmla="*/ 64736 h 68782"/>
                <a:gd name="connsiteX3" fmla="*/ 369337 w 370646"/>
                <a:gd name="connsiteY3" fmla="*/ 13487 h 68782"/>
                <a:gd name="connsiteX4" fmla="*/ 361923 w 370646"/>
                <a:gd name="connsiteY4" fmla="*/ 0 h 68782"/>
                <a:gd name="connsiteX5" fmla="*/ 6740 w 370646"/>
                <a:gd name="connsiteY5" fmla="*/ 0 h 68782"/>
                <a:gd name="connsiteX6" fmla="*/ 0 w 370646"/>
                <a:gd name="connsiteY6" fmla="*/ 6743 h 68782"/>
                <a:gd name="connsiteX7" fmla="*/ 0 w 370646"/>
                <a:gd name="connsiteY7" fmla="*/ 61365 h 68782"/>
                <a:gd name="connsiteX8" fmla="*/ 6740 w 370646"/>
                <a:gd name="connsiteY8" fmla="*/ 68108 h 68782"/>
                <a:gd name="connsiteX9" fmla="*/ 297222 w 370646"/>
                <a:gd name="connsiteY9" fmla="*/ 10789 h 68782"/>
                <a:gd name="connsiteX10" fmla="*/ 299244 w 370646"/>
                <a:gd name="connsiteY10" fmla="*/ 8766 h 68782"/>
                <a:gd name="connsiteX11" fmla="*/ 358553 w 370646"/>
                <a:gd name="connsiteY11" fmla="*/ 8766 h 68782"/>
                <a:gd name="connsiteX12" fmla="*/ 361249 w 370646"/>
                <a:gd name="connsiteY12" fmla="*/ 13487 h 68782"/>
                <a:gd name="connsiteX13" fmla="*/ 330920 w 370646"/>
                <a:gd name="connsiteY13" fmla="*/ 60690 h 68782"/>
                <a:gd name="connsiteX14" fmla="*/ 328225 w 370646"/>
                <a:gd name="connsiteY14" fmla="*/ 62039 h 68782"/>
                <a:gd name="connsiteX15" fmla="*/ 299244 w 370646"/>
                <a:gd name="connsiteY15" fmla="*/ 62039 h 68782"/>
                <a:gd name="connsiteX16" fmla="*/ 297222 w 370646"/>
                <a:gd name="connsiteY16" fmla="*/ 60016 h 68782"/>
                <a:gd name="connsiteX17" fmla="*/ 297222 w 370646"/>
                <a:gd name="connsiteY17" fmla="*/ 10115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70646" h="68782">
                  <a:moveTo>
                    <a:pt x="6066" y="68782"/>
                  </a:moveTo>
                  <a:lnTo>
                    <a:pt x="328899" y="68782"/>
                  </a:lnTo>
                  <a:cubicBezTo>
                    <a:pt x="331594" y="68782"/>
                    <a:pt x="334290" y="67434"/>
                    <a:pt x="336312" y="64736"/>
                  </a:cubicBezTo>
                  <a:lnTo>
                    <a:pt x="369337" y="13487"/>
                  </a:lnTo>
                  <a:cubicBezTo>
                    <a:pt x="372707" y="8092"/>
                    <a:pt x="369337" y="0"/>
                    <a:pt x="361923" y="0"/>
                  </a:cubicBezTo>
                  <a:lnTo>
                    <a:pt x="6740" y="0"/>
                  </a:lnTo>
                  <a:cubicBezTo>
                    <a:pt x="2696" y="0"/>
                    <a:pt x="0" y="3372"/>
                    <a:pt x="0" y="6743"/>
                  </a:cubicBezTo>
                  <a:lnTo>
                    <a:pt x="0" y="61365"/>
                  </a:lnTo>
                  <a:cubicBezTo>
                    <a:pt x="0" y="65411"/>
                    <a:pt x="3370" y="68108"/>
                    <a:pt x="6740" y="68108"/>
                  </a:cubicBezTo>
                  <a:close/>
                  <a:moveTo>
                    <a:pt x="297222" y="10789"/>
                  </a:moveTo>
                  <a:cubicBezTo>
                    <a:pt x="297222" y="9441"/>
                    <a:pt x="297896" y="8766"/>
                    <a:pt x="299244" y="8766"/>
                  </a:cubicBezTo>
                  <a:lnTo>
                    <a:pt x="358553" y="8766"/>
                  </a:lnTo>
                  <a:cubicBezTo>
                    <a:pt x="361249" y="8766"/>
                    <a:pt x="362597" y="11464"/>
                    <a:pt x="361249" y="13487"/>
                  </a:cubicBezTo>
                  <a:lnTo>
                    <a:pt x="330920" y="60690"/>
                  </a:lnTo>
                  <a:cubicBezTo>
                    <a:pt x="330920" y="61365"/>
                    <a:pt x="329573" y="62039"/>
                    <a:pt x="328225" y="62039"/>
                  </a:cubicBezTo>
                  <a:lnTo>
                    <a:pt x="299244" y="62039"/>
                  </a:lnTo>
                  <a:cubicBezTo>
                    <a:pt x="297896" y="62039"/>
                    <a:pt x="297222" y="61365"/>
                    <a:pt x="297222" y="60016"/>
                  </a:cubicBezTo>
                  <a:lnTo>
                    <a:pt x="297222" y="10115"/>
                  </a:lnTo>
                  <a:close/>
                </a:path>
              </a:pathLst>
            </a:custGeom>
            <a:solidFill>
              <a:schemeClr val="accent5"/>
            </a:solidFill>
            <a:ln w="0" cap="flat">
              <a:noFill/>
              <a:prstDash val="solid"/>
              <a:miter/>
            </a:ln>
          </p:spPr>
          <p:txBody>
            <a:bodyPr rtlCol="0" anchor="ctr"/>
            <a:lstStyle/>
            <a:p>
              <a:endParaRPr lang="en-US" sz="1350"/>
            </a:p>
          </p:txBody>
        </p:sp>
        <p:sp>
          <p:nvSpPr>
            <p:cNvPr id="69" name="Freeform 11">
              <a:extLst>
                <a:ext uri="{FF2B5EF4-FFF2-40B4-BE49-F238E27FC236}">
                  <a16:creationId xmlns:a16="http://schemas.microsoft.com/office/drawing/2014/main" id="{6456443B-67E9-9275-C51B-25CE06F6B050}"/>
                </a:ext>
              </a:extLst>
            </p:cNvPr>
            <p:cNvSpPr/>
            <p:nvPr/>
          </p:nvSpPr>
          <p:spPr>
            <a:xfrm>
              <a:off x="2289862" y="3308985"/>
              <a:ext cx="2146554" cy="447029"/>
            </a:xfrm>
            <a:custGeom>
              <a:avLst/>
              <a:gdLst>
                <a:gd name="connsiteX0" fmla="*/ 323468 w 330207"/>
                <a:gd name="connsiteY0" fmla="*/ 0 h 68782"/>
                <a:gd name="connsiteX1" fmla="*/ 41748 w 330207"/>
                <a:gd name="connsiteY1" fmla="*/ 0 h 68782"/>
                <a:gd name="connsiteX2" fmla="*/ 34334 w 330207"/>
                <a:gd name="connsiteY2" fmla="*/ 4046 h 68782"/>
                <a:gd name="connsiteX3" fmla="*/ 1309 w 330207"/>
                <a:gd name="connsiteY3" fmla="*/ 55296 h 68782"/>
                <a:gd name="connsiteX4" fmla="*/ 8723 w 330207"/>
                <a:gd name="connsiteY4" fmla="*/ 68782 h 68782"/>
                <a:gd name="connsiteX5" fmla="*/ 323468 w 330207"/>
                <a:gd name="connsiteY5" fmla="*/ 68782 h 68782"/>
                <a:gd name="connsiteX6" fmla="*/ 330208 w 330207"/>
                <a:gd name="connsiteY6" fmla="*/ 62039 h 68782"/>
                <a:gd name="connsiteX7" fmla="*/ 330208 w 330207"/>
                <a:gd name="connsiteY7" fmla="*/ 7418 h 68782"/>
                <a:gd name="connsiteX8" fmla="*/ 323468 w 330207"/>
                <a:gd name="connsiteY8" fmla="*/ 674 h 68782"/>
                <a:gd name="connsiteX9" fmla="*/ 73424 w 330207"/>
                <a:gd name="connsiteY9" fmla="*/ 58667 h 68782"/>
                <a:gd name="connsiteX10" fmla="*/ 71402 w 330207"/>
                <a:gd name="connsiteY10" fmla="*/ 60690 h 68782"/>
                <a:gd name="connsiteX11" fmla="*/ 12093 w 330207"/>
                <a:gd name="connsiteY11" fmla="*/ 60690 h 68782"/>
                <a:gd name="connsiteX12" fmla="*/ 9397 w 330207"/>
                <a:gd name="connsiteY12" fmla="*/ 55970 h 68782"/>
                <a:gd name="connsiteX13" fmla="*/ 39726 w 330207"/>
                <a:gd name="connsiteY13" fmla="*/ 8766 h 68782"/>
                <a:gd name="connsiteX14" fmla="*/ 42422 w 330207"/>
                <a:gd name="connsiteY14" fmla="*/ 7418 h 68782"/>
                <a:gd name="connsiteX15" fmla="*/ 71402 w 330207"/>
                <a:gd name="connsiteY15" fmla="*/ 7418 h 68782"/>
                <a:gd name="connsiteX16" fmla="*/ 73424 w 330207"/>
                <a:gd name="connsiteY16" fmla="*/ 9441 h 68782"/>
                <a:gd name="connsiteX17" fmla="*/ 73424 w 330207"/>
                <a:gd name="connsiteY17" fmla="*/ 59342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207" h="68782">
                  <a:moveTo>
                    <a:pt x="323468" y="0"/>
                  </a:moveTo>
                  <a:lnTo>
                    <a:pt x="41748" y="0"/>
                  </a:lnTo>
                  <a:cubicBezTo>
                    <a:pt x="39052" y="0"/>
                    <a:pt x="36356" y="1349"/>
                    <a:pt x="34334" y="4046"/>
                  </a:cubicBezTo>
                  <a:lnTo>
                    <a:pt x="1309" y="55296"/>
                  </a:lnTo>
                  <a:cubicBezTo>
                    <a:pt x="-2061" y="60690"/>
                    <a:pt x="1309" y="68782"/>
                    <a:pt x="8723" y="68782"/>
                  </a:cubicBezTo>
                  <a:lnTo>
                    <a:pt x="323468" y="68782"/>
                  </a:lnTo>
                  <a:cubicBezTo>
                    <a:pt x="327512" y="68782"/>
                    <a:pt x="330208" y="65411"/>
                    <a:pt x="330208" y="62039"/>
                  </a:cubicBezTo>
                  <a:lnTo>
                    <a:pt x="330208" y="7418"/>
                  </a:lnTo>
                  <a:cubicBezTo>
                    <a:pt x="330208" y="3372"/>
                    <a:pt x="326838" y="674"/>
                    <a:pt x="323468" y="674"/>
                  </a:cubicBezTo>
                  <a:close/>
                  <a:moveTo>
                    <a:pt x="73424" y="58667"/>
                  </a:moveTo>
                  <a:cubicBezTo>
                    <a:pt x="73424" y="60016"/>
                    <a:pt x="72750" y="60690"/>
                    <a:pt x="71402" y="60690"/>
                  </a:cubicBezTo>
                  <a:lnTo>
                    <a:pt x="12093" y="60690"/>
                  </a:lnTo>
                  <a:cubicBezTo>
                    <a:pt x="9397" y="60690"/>
                    <a:pt x="8049" y="57993"/>
                    <a:pt x="9397" y="55970"/>
                  </a:cubicBezTo>
                  <a:lnTo>
                    <a:pt x="39726" y="8766"/>
                  </a:lnTo>
                  <a:cubicBezTo>
                    <a:pt x="39726" y="8092"/>
                    <a:pt x="41074" y="7418"/>
                    <a:pt x="42422" y="7418"/>
                  </a:cubicBezTo>
                  <a:lnTo>
                    <a:pt x="71402" y="7418"/>
                  </a:lnTo>
                  <a:cubicBezTo>
                    <a:pt x="72750" y="7418"/>
                    <a:pt x="73424" y="8092"/>
                    <a:pt x="73424" y="9441"/>
                  </a:cubicBezTo>
                  <a:lnTo>
                    <a:pt x="73424" y="59342"/>
                  </a:lnTo>
                  <a:close/>
                </a:path>
              </a:pathLst>
            </a:custGeom>
            <a:solidFill>
              <a:schemeClr val="accent4"/>
            </a:solidFill>
            <a:ln w="0" cap="flat">
              <a:noFill/>
              <a:prstDash val="solid"/>
              <a:miter/>
            </a:ln>
          </p:spPr>
          <p:txBody>
            <a:bodyPr rtlCol="0" anchor="ctr"/>
            <a:lstStyle/>
            <a:p>
              <a:endParaRPr lang="en-US" sz="1350"/>
            </a:p>
          </p:txBody>
        </p:sp>
        <p:grpSp>
          <p:nvGrpSpPr>
            <p:cNvPr id="76" name="Group 75">
              <a:extLst>
                <a:ext uri="{FF2B5EF4-FFF2-40B4-BE49-F238E27FC236}">
                  <a16:creationId xmlns:a16="http://schemas.microsoft.com/office/drawing/2014/main" id="{21EE62B9-B462-A051-47E4-B7EFDB8F4C62}"/>
                </a:ext>
              </a:extLst>
            </p:cNvPr>
            <p:cNvGrpSpPr/>
            <p:nvPr/>
          </p:nvGrpSpPr>
          <p:grpSpPr>
            <a:xfrm>
              <a:off x="7755585" y="3308985"/>
              <a:ext cx="2146554" cy="447029"/>
              <a:chOff x="8306594" y="2077210"/>
              <a:chExt cx="2862072" cy="596039"/>
            </a:xfrm>
          </p:grpSpPr>
          <p:sp>
            <p:nvSpPr>
              <p:cNvPr id="77" name="Freeform 18">
                <a:extLst>
                  <a:ext uri="{FF2B5EF4-FFF2-40B4-BE49-F238E27FC236}">
                    <a16:creationId xmlns:a16="http://schemas.microsoft.com/office/drawing/2014/main" id="{9F8694A9-1BE7-E021-3010-1537945ECA9E}"/>
                  </a:ext>
                </a:extLst>
              </p:cNvPr>
              <p:cNvSpPr/>
              <p:nvPr/>
            </p:nvSpPr>
            <p:spPr>
              <a:xfrm>
                <a:off x="8306594" y="2077210"/>
                <a:ext cx="2862072" cy="596039"/>
              </a:xfrm>
              <a:custGeom>
                <a:avLst/>
                <a:gdLst>
                  <a:gd name="connsiteX0" fmla="*/ 0 w 330109"/>
                  <a:gd name="connsiteY0" fmla="*/ 7418 h 68782"/>
                  <a:gd name="connsiteX1" fmla="*/ 0 w 330109"/>
                  <a:gd name="connsiteY1" fmla="*/ 62039 h 68782"/>
                  <a:gd name="connsiteX2" fmla="*/ 6740 w 330109"/>
                  <a:gd name="connsiteY2" fmla="*/ 68782 h 68782"/>
                  <a:gd name="connsiteX3" fmla="*/ 321485 w 330109"/>
                  <a:gd name="connsiteY3" fmla="*/ 68782 h 68782"/>
                  <a:gd name="connsiteX4" fmla="*/ 328899 w 330109"/>
                  <a:gd name="connsiteY4" fmla="*/ 55295 h 68782"/>
                  <a:gd name="connsiteX5" fmla="*/ 295874 w 330109"/>
                  <a:gd name="connsiteY5" fmla="*/ 4046 h 68782"/>
                  <a:gd name="connsiteX6" fmla="*/ 288460 w 330109"/>
                  <a:gd name="connsiteY6" fmla="*/ 0 h 68782"/>
                  <a:gd name="connsiteX7" fmla="*/ 6740 w 330109"/>
                  <a:gd name="connsiteY7" fmla="*/ 0 h 68782"/>
                  <a:gd name="connsiteX8" fmla="*/ 0 w 330109"/>
                  <a:gd name="connsiteY8" fmla="*/ 6743 h 68782"/>
                  <a:gd name="connsiteX9" fmla="*/ 257457 w 330109"/>
                  <a:gd name="connsiteY9" fmla="*/ 9441 h 68782"/>
                  <a:gd name="connsiteX10" fmla="*/ 259479 w 330109"/>
                  <a:gd name="connsiteY10" fmla="*/ 7418 h 68782"/>
                  <a:gd name="connsiteX11" fmla="*/ 288460 w 330109"/>
                  <a:gd name="connsiteY11" fmla="*/ 7418 h 68782"/>
                  <a:gd name="connsiteX12" fmla="*/ 291156 w 330109"/>
                  <a:gd name="connsiteY12" fmla="*/ 8766 h 68782"/>
                  <a:gd name="connsiteX13" fmla="*/ 321485 w 330109"/>
                  <a:gd name="connsiteY13" fmla="*/ 55970 h 68782"/>
                  <a:gd name="connsiteX14" fmla="*/ 318789 w 330109"/>
                  <a:gd name="connsiteY14" fmla="*/ 60690 h 68782"/>
                  <a:gd name="connsiteX15" fmla="*/ 259479 w 330109"/>
                  <a:gd name="connsiteY15" fmla="*/ 60690 h 68782"/>
                  <a:gd name="connsiteX16" fmla="*/ 257457 w 330109"/>
                  <a:gd name="connsiteY16" fmla="*/ 58667 h 68782"/>
                  <a:gd name="connsiteX17" fmla="*/ 257457 w 330109"/>
                  <a:gd name="connsiteY17" fmla="*/ 8766 h 68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30109" h="68782">
                    <a:moveTo>
                      <a:pt x="0" y="7418"/>
                    </a:moveTo>
                    <a:lnTo>
                      <a:pt x="0" y="62039"/>
                    </a:lnTo>
                    <a:cubicBezTo>
                      <a:pt x="0" y="66085"/>
                      <a:pt x="3370" y="68782"/>
                      <a:pt x="6740" y="68782"/>
                    </a:cubicBezTo>
                    <a:lnTo>
                      <a:pt x="321485" y="68782"/>
                    </a:lnTo>
                    <a:cubicBezTo>
                      <a:pt x="328225" y="68782"/>
                      <a:pt x="332268" y="61364"/>
                      <a:pt x="328899" y="55295"/>
                    </a:cubicBezTo>
                    <a:lnTo>
                      <a:pt x="295874" y="4046"/>
                    </a:lnTo>
                    <a:cubicBezTo>
                      <a:pt x="294526" y="1349"/>
                      <a:pt x="291830" y="0"/>
                      <a:pt x="288460" y="0"/>
                    </a:cubicBezTo>
                    <a:lnTo>
                      <a:pt x="6740" y="0"/>
                    </a:lnTo>
                    <a:cubicBezTo>
                      <a:pt x="2696" y="0"/>
                      <a:pt x="0" y="3372"/>
                      <a:pt x="0" y="6743"/>
                    </a:cubicBezTo>
                    <a:close/>
                    <a:moveTo>
                      <a:pt x="257457" y="9441"/>
                    </a:moveTo>
                    <a:cubicBezTo>
                      <a:pt x="257457" y="8092"/>
                      <a:pt x="258131" y="7418"/>
                      <a:pt x="259479" y="7418"/>
                    </a:cubicBezTo>
                    <a:lnTo>
                      <a:pt x="288460" y="7418"/>
                    </a:lnTo>
                    <a:cubicBezTo>
                      <a:pt x="289808" y="7418"/>
                      <a:pt x="290482" y="7418"/>
                      <a:pt x="291156" y="8766"/>
                    </a:cubicBezTo>
                    <a:lnTo>
                      <a:pt x="321485" y="55970"/>
                    </a:lnTo>
                    <a:cubicBezTo>
                      <a:pt x="322833" y="57993"/>
                      <a:pt x="321485" y="60690"/>
                      <a:pt x="318789" y="60690"/>
                    </a:cubicBezTo>
                    <a:lnTo>
                      <a:pt x="259479" y="60690"/>
                    </a:lnTo>
                    <a:cubicBezTo>
                      <a:pt x="258131" y="60690"/>
                      <a:pt x="257457" y="60016"/>
                      <a:pt x="257457" y="58667"/>
                    </a:cubicBezTo>
                    <a:lnTo>
                      <a:pt x="257457" y="8766"/>
                    </a:lnTo>
                    <a:close/>
                  </a:path>
                </a:pathLst>
              </a:custGeom>
              <a:solidFill>
                <a:schemeClr val="accent4"/>
              </a:solidFill>
              <a:ln w="0" cap="flat">
                <a:noFill/>
                <a:prstDash val="solid"/>
                <a:miter/>
              </a:ln>
            </p:spPr>
            <p:txBody>
              <a:bodyPr rtlCol="0" anchor="ctr"/>
              <a:lstStyle/>
              <a:p>
                <a:endParaRPr lang="en-US" sz="1350"/>
              </a:p>
            </p:txBody>
          </p:sp>
          <p:sp>
            <p:nvSpPr>
              <p:cNvPr id="79" name="TextBox 78">
                <a:extLst>
                  <a:ext uri="{FF2B5EF4-FFF2-40B4-BE49-F238E27FC236}">
                    <a16:creationId xmlns:a16="http://schemas.microsoft.com/office/drawing/2014/main" id="{D268DF0C-2691-ADB2-485A-1023F3726BBF}"/>
                  </a:ext>
                </a:extLst>
              </p:cNvPr>
              <p:cNvSpPr txBox="1"/>
              <p:nvPr/>
            </p:nvSpPr>
            <p:spPr>
              <a:xfrm>
                <a:off x="8822550" y="2276101"/>
                <a:ext cx="1516545" cy="198254"/>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انخفاض الإيرادات</a:t>
                </a:r>
                <a:endParaRPr lang="en-US" b="1" noProof="1">
                  <a:latin typeface="Alexandria" pitchFamily="2" charset="-78"/>
                  <a:cs typeface="Alexandria" pitchFamily="2" charset="-78"/>
                </a:endParaRPr>
              </a:p>
            </p:txBody>
          </p:sp>
        </p:grpSp>
        <p:sp>
          <p:nvSpPr>
            <p:cNvPr id="80" name="Freeform 9">
              <a:extLst>
                <a:ext uri="{FF2B5EF4-FFF2-40B4-BE49-F238E27FC236}">
                  <a16:creationId xmlns:a16="http://schemas.microsoft.com/office/drawing/2014/main" id="{DB0DBDD3-5D8B-9AE2-AC27-54B280CF5E31}"/>
                </a:ext>
              </a:extLst>
            </p:cNvPr>
            <p:cNvSpPr/>
            <p:nvPr/>
          </p:nvSpPr>
          <p:spPr>
            <a:xfrm>
              <a:off x="5384203" y="3356991"/>
              <a:ext cx="1423597" cy="1477157"/>
            </a:xfrm>
            <a:prstGeom prst="roundRect">
              <a:avLst>
                <a:gd name="adj" fmla="val 4289"/>
              </a:avLst>
            </a:prstGeom>
            <a:solidFill>
              <a:schemeClr val="bg2">
                <a:lumMod val="90000"/>
              </a:schemeClr>
            </a:solidFill>
            <a:ln w="0" cap="flat">
              <a:noFill/>
              <a:prstDash val="solid"/>
              <a:miter/>
            </a:ln>
          </p:spPr>
          <p:txBody>
            <a:bodyPr rtlCol="0" anchor="ctr"/>
            <a:lstStyle/>
            <a:p>
              <a:endParaRPr lang="en-US" sz="1350"/>
            </a:p>
          </p:txBody>
        </p:sp>
        <p:sp>
          <p:nvSpPr>
            <p:cNvPr id="82" name="TextBox 81">
              <a:extLst>
                <a:ext uri="{FF2B5EF4-FFF2-40B4-BE49-F238E27FC236}">
                  <a16:creationId xmlns:a16="http://schemas.microsoft.com/office/drawing/2014/main" id="{3FA9902C-18DD-6F23-CC1B-E9B27B92B408}"/>
                </a:ext>
              </a:extLst>
            </p:cNvPr>
            <p:cNvSpPr txBox="1"/>
            <p:nvPr/>
          </p:nvSpPr>
          <p:spPr>
            <a:xfrm>
              <a:off x="5475352" y="3885751"/>
              <a:ext cx="1241298" cy="312250"/>
            </a:xfrm>
            <a:prstGeom prst="rect">
              <a:avLst/>
            </a:prstGeom>
            <a:noFill/>
          </p:spPr>
          <p:txBody>
            <a:bodyPr wrap="square" lIns="0" rIns="0" rtlCol="0" anchor="b">
              <a:spAutoFit/>
            </a:bodyPr>
            <a:lstStyle/>
            <a:p>
              <a:pPr algn="ctr"/>
              <a:r>
                <a:rPr lang="ar-SA" sz="1800" b="1" noProof="1">
                  <a:solidFill>
                    <a:srgbClr val="002060"/>
                  </a:solidFill>
                  <a:latin typeface="Alexandria" pitchFamily="2" charset="-78"/>
                  <a:cs typeface="Alexandria" pitchFamily="2" charset="-78"/>
                </a:rPr>
                <a:t>أزمة</a:t>
              </a:r>
            </a:p>
            <a:p>
              <a:pPr algn="ctr"/>
              <a:r>
                <a:rPr lang="ar-SA" sz="1800" b="1" noProof="1">
                  <a:solidFill>
                    <a:srgbClr val="002060"/>
                  </a:solidFill>
                  <a:latin typeface="Alexandria" pitchFamily="2" charset="-78"/>
                  <a:cs typeface="Alexandria" pitchFamily="2" charset="-78"/>
                </a:rPr>
                <a:t> التمويل</a:t>
              </a:r>
              <a:endParaRPr lang="en-US" sz="1800" b="1" noProof="1">
                <a:solidFill>
                  <a:srgbClr val="002060"/>
                </a:solidFill>
                <a:latin typeface="Alexandria" pitchFamily="2" charset="-78"/>
                <a:cs typeface="Alexandria" pitchFamily="2" charset="-78"/>
              </a:endParaRPr>
            </a:p>
          </p:txBody>
        </p:sp>
      </p:grpSp>
      <p:sp>
        <p:nvSpPr>
          <p:cNvPr id="84" name="TextBox 83">
            <a:extLst>
              <a:ext uri="{FF2B5EF4-FFF2-40B4-BE49-F238E27FC236}">
                <a16:creationId xmlns:a16="http://schemas.microsoft.com/office/drawing/2014/main" id="{F06C53B8-BB10-5AAA-3608-7143605AD812}"/>
              </a:ext>
            </a:extLst>
          </p:cNvPr>
          <p:cNvSpPr txBox="1"/>
          <p:nvPr/>
        </p:nvSpPr>
        <p:spPr>
          <a:xfrm>
            <a:off x="8760296" y="4330031"/>
            <a:ext cx="2115284" cy="523220"/>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سوء إدارة الموارد البشرية</a:t>
            </a:r>
            <a:endParaRPr lang="en-US" b="1" noProof="1">
              <a:latin typeface="Alexandria" pitchFamily="2" charset="-78"/>
              <a:cs typeface="Alexandria" pitchFamily="2" charset="-78"/>
            </a:endParaRPr>
          </a:p>
        </p:txBody>
      </p:sp>
      <p:sp>
        <p:nvSpPr>
          <p:cNvPr id="85" name="TextBox 84">
            <a:extLst>
              <a:ext uri="{FF2B5EF4-FFF2-40B4-BE49-F238E27FC236}">
                <a16:creationId xmlns:a16="http://schemas.microsoft.com/office/drawing/2014/main" id="{2D67E9D8-CC50-B405-90A2-6AC53C0D9B32}"/>
              </a:ext>
            </a:extLst>
          </p:cNvPr>
          <p:cNvSpPr txBox="1"/>
          <p:nvPr/>
        </p:nvSpPr>
        <p:spPr>
          <a:xfrm>
            <a:off x="9026429" y="5485096"/>
            <a:ext cx="1647500" cy="523220"/>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الطلب الاجتماعي المتزايد</a:t>
            </a:r>
            <a:endParaRPr lang="en-US" b="1" noProof="1">
              <a:latin typeface="Alexandria" pitchFamily="2" charset="-78"/>
              <a:cs typeface="Alexandria" pitchFamily="2" charset="-78"/>
            </a:endParaRPr>
          </a:p>
        </p:txBody>
      </p:sp>
      <p:sp>
        <p:nvSpPr>
          <p:cNvPr id="86" name="TextBox 85">
            <a:extLst>
              <a:ext uri="{FF2B5EF4-FFF2-40B4-BE49-F238E27FC236}">
                <a16:creationId xmlns:a16="http://schemas.microsoft.com/office/drawing/2014/main" id="{D4572A67-7347-63A5-14FA-D415B18E8285}"/>
              </a:ext>
            </a:extLst>
          </p:cNvPr>
          <p:cNvSpPr txBox="1"/>
          <p:nvPr/>
        </p:nvSpPr>
        <p:spPr>
          <a:xfrm>
            <a:off x="1437302" y="3338411"/>
            <a:ext cx="1647500" cy="307777"/>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قلة الموارد المالية</a:t>
            </a:r>
            <a:endParaRPr lang="en-US" b="1" noProof="1">
              <a:latin typeface="Alexandria" pitchFamily="2" charset="-78"/>
              <a:cs typeface="Alexandria" pitchFamily="2" charset="-78"/>
            </a:endParaRPr>
          </a:p>
        </p:txBody>
      </p:sp>
      <p:sp>
        <p:nvSpPr>
          <p:cNvPr id="87" name="TextBox 86">
            <a:extLst>
              <a:ext uri="{FF2B5EF4-FFF2-40B4-BE49-F238E27FC236}">
                <a16:creationId xmlns:a16="http://schemas.microsoft.com/office/drawing/2014/main" id="{1E547418-0B5D-56F9-7EA1-11F4C31B7052}"/>
              </a:ext>
            </a:extLst>
          </p:cNvPr>
          <p:cNvSpPr txBox="1"/>
          <p:nvPr/>
        </p:nvSpPr>
        <p:spPr>
          <a:xfrm>
            <a:off x="1399631" y="4330031"/>
            <a:ext cx="1647500" cy="523220"/>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الأوضاع الاقتصادية</a:t>
            </a:r>
            <a:endParaRPr lang="en-US" b="1" noProof="1">
              <a:latin typeface="Alexandria" pitchFamily="2" charset="-78"/>
              <a:cs typeface="Alexandria" pitchFamily="2" charset="-78"/>
            </a:endParaRPr>
          </a:p>
        </p:txBody>
      </p:sp>
      <p:sp>
        <p:nvSpPr>
          <p:cNvPr id="88" name="TextBox 87">
            <a:extLst>
              <a:ext uri="{FF2B5EF4-FFF2-40B4-BE49-F238E27FC236}">
                <a16:creationId xmlns:a16="http://schemas.microsoft.com/office/drawing/2014/main" id="{960638B0-F499-9D13-7322-C99B78AED50E}"/>
              </a:ext>
            </a:extLst>
          </p:cNvPr>
          <p:cNvSpPr txBox="1"/>
          <p:nvPr/>
        </p:nvSpPr>
        <p:spPr>
          <a:xfrm>
            <a:off x="1279852" y="5553577"/>
            <a:ext cx="1647500" cy="307777"/>
          </a:xfrm>
          <a:prstGeom prst="rect">
            <a:avLst/>
          </a:prstGeom>
          <a:noFill/>
        </p:spPr>
        <p:txBody>
          <a:bodyPr wrap="square" lIns="0" rIns="0" rtlCol="0" anchor="ctr">
            <a:spAutoFit/>
          </a:bodyPr>
          <a:lstStyle/>
          <a:p>
            <a:pPr algn="ctr"/>
            <a:r>
              <a:rPr lang="ar-SA" b="1" noProof="1">
                <a:latin typeface="Alexandria" pitchFamily="2" charset="-78"/>
                <a:cs typeface="Alexandria" pitchFamily="2" charset="-78"/>
              </a:rPr>
              <a:t>غياب التخطيط</a:t>
            </a:r>
            <a:endParaRPr lang="en-US" b="1" noProof="1">
              <a:latin typeface="Alexandria" pitchFamily="2" charset="-78"/>
              <a:cs typeface="Alexandria" pitchFamily="2" charset="-78"/>
            </a:endParaRPr>
          </a:p>
        </p:txBody>
      </p:sp>
    </p:spTree>
    <p:custDataLst>
      <p:tags r:id="rId1"/>
    </p:custDataLst>
    <p:extLst>
      <p:ext uri="{BB962C8B-B14F-4D97-AF65-F5344CB8AC3E}">
        <p14:creationId xmlns:p14="http://schemas.microsoft.com/office/powerpoint/2010/main" val="3973046625"/>
      </p:ext>
    </p:extLst>
  </p:cSld>
  <p:clrMapOvr>
    <a:masterClrMapping/>
  </p:clrMapOvr>
  <mc:AlternateContent xmlns:mc="http://schemas.openxmlformats.org/markup-compatibility/2006" xmlns:p14="http://schemas.microsoft.com/office/powerpoint/2010/main">
    <mc:Choice Requires="p14">
      <p:transition spd="slow" p14:dur="2000" advTm="181960"/>
    </mc:Choice>
    <mc:Fallback xmlns="">
      <p:transition spd="slow" advTm="18196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43672" y="593809"/>
            <a:ext cx="736345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رؤى ومقترحات لتجاوز أزمة التمويل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853C0DC-13BC-523C-0AC4-467F8ACF84A8}"/>
              </a:ext>
            </a:extLst>
          </p:cNvPr>
          <p:cNvSpPr txBox="1"/>
          <p:nvPr/>
        </p:nvSpPr>
        <p:spPr>
          <a:xfrm>
            <a:off x="1127448" y="1955518"/>
            <a:ext cx="10297144" cy="3906262"/>
          </a:xfrm>
          <a:prstGeom prst="rect">
            <a:avLst/>
          </a:prstGeom>
          <a:noFill/>
        </p:spPr>
        <p:txBody>
          <a:bodyPr wrap="square" rtlCol="0">
            <a:spAutoFit/>
          </a:bodyPr>
          <a:lstStyle/>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عدالة الرسوم الدراسية:</a:t>
            </a:r>
          </a:p>
          <a:p>
            <a:pPr algn="just" rtl="1">
              <a:lnSpc>
                <a:spcPct val="200000"/>
              </a:lnSpc>
              <a:buClr>
                <a:srgbClr val="00B0F0"/>
              </a:buClr>
            </a:pPr>
            <a:r>
              <a:rPr lang="ar-SA" b="1"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اعتماد رسوم مرنة تُراعي دخل الأسرة؛ يدفع القادرون أكثر مع توسيع الإعفاءات والمنح لغير القادرين. الهدف هو حماية تكافؤ الفرص دون تحميل الجامعات عجزًا ماليًا يضعف جودة التعليم.</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موارد ضريبية موجهة للتعليم العالي:</a:t>
            </a:r>
          </a:p>
          <a:p>
            <a:pPr algn="just" rtl="1">
              <a:lnSpc>
                <a:spcPct val="200000"/>
              </a:lnSpc>
              <a:buClr>
                <a:srgbClr val="00B0F0"/>
              </a:buClr>
            </a:pPr>
            <a:r>
              <a:rPr lang="ar-SA" b="1"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تخصيص نسبة من ضرائب أو رسوم قطاعية (مثل بعض الأنشطة الخدمية أو الصناعية) لصندوق دعم الجامعات والبحث العلمي. يضمن ذلك تمويلًا مستدامًا مرتبطًا بالنمو الاقتصادي وليس فقط بالموازنات السنوية.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الشراكة مع المجتمع والوقف التعليمي:</a:t>
            </a:r>
          </a:p>
          <a:p>
            <a:pPr algn="just" rtl="1">
              <a:lnSpc>
                <a:spcPct val="200000"/>
              </a:lnSpc>
              <a:buClr>
                <a:srgbClr val="00B0F0"/>
              </a:buClr>
            </a:pPr>
            <a:r>
              <a:rPr lang="ar-SA" b="1" dirty="0">
                <a:solidFill>
                  <a:srgbClr val="00B0F0"/>
                </a:solidFill>
                <a:latin typeface="Alexandria" pitchFamily="2" charset="-78"/>
                <a:cs typeface="Alexandria" pitchFamily="2" charset="-78"/>
              </a:rPr>
              <a:t>   </a:t>
            </a:r>
            <a:r>
              <a:rPr lang="ar-SA" dirty="0">
                <a:latin typeface="Alexandria" pitchFamily="2" charset="-78"/>
                <a:cs typeface="Alexandria" pitchFamily="2" charset="-78"/>
              </a:rPr>
              <a:t>تنشيط الوقف الجامعي والهبات والتبرعات عبر حوافز واضحة للمتبرعين وشفافية في الصرف وقياس الأثر. تُوجَّه العوائد لتمويل المنح، وتطوير المعامل، ودعم الباحثين والمشروعات الابتكارية</a:t>
            </a:r>
            <a:r>
              <a:rPr lang="ar-SA" dirty="0"/>
              <a:t>.</a:t>
            </a:r>
          </a:p>
        </p:txBody>
      </p:sp>
    </p:spTree>
    <p:extLst>
      <p:ext uri="{BB962C8B-B14F-4D97-AF65-F5344CB8AC3E}">
        <p14:creationId xmlns:p14="http://schemas.microsoft.com/office/powerpoint/2010/main" val="194502976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263352" y="1439177"/>
            <a:ext cx="11651586" cy="5158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783632" y="593809"/>
            <a:ext cx="772349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رؤى ومقترحات لتجاوز أزمة التمويل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853C0DC-13BC-523C-0AC4-467F8ACF84A8}"/>
              </a:ext>
            </a:extLst>
          </p:cNvPr>
          <p:cNvSpPr txBox="1"/>
          <p:nvPr/>
        </p:nvSpPr>
        <p:spPr>
          <a:xfrm>
            <a:off x="347368" y="1390516"/>
            <a:ext cx="11497263" cy="5198924"/>
          </a:xfrm>
          <a:prstGeom prst="rect">
            <a:avLst/>
          </a:prstGeom>
          <a:noFill/>
        </p:spPr>
        <p:txBody>
          <a:bodyPr wrap="square" rtlCol="0">
            <a:spAutoFit/>
          </a:bodyPr>
          <a:lstStyle/>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شراكات القطاع الخاص وربط التمويل بالاحتياج:</a:t>
            </a:r>
          </a:p>
          <a:p>
            <a:pPr algn="r" rtl="1">
              <a:lnSpc>
                <a:spcPct val="200000"/>
              </a:lnSpc>
              <a:buClr>
                <a:srgbClr val="00B0F0"/>
              </a:buClr>
            </a:pPr>
            <a:r>
              <a:rPr lang="ar-SA" dirty="0">
                <a:solidFill>
                  <a:schemeClr val="tx1"/>
                </a:solidFill>
                <a:latin typeface="Alexandria" pitchFamily="2" charset="-78"/>
                <a:cs typeface="Alexandria" pitchFamily="2" charset="-78"/>
              </a:rPr>
              <a:t>بناء اتفاقات مع الشركات لتمويل برامج وتخصصات مطلوبة مقابل تدريب وتوظيف وتطبيقات بحثية مشتركة. بهذه الصيغة تتحول الجامعة إلى شريك تنموي، ويصبح التمويل مرتبطًا بنتائج ملموسة.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 التعليم المفتوح وخفض كلفة التشغيل:</a:t>
            </a:r>
          </a:p>
          <a:p>
            <a:pPr algn="r" rtl="1">
              <a:lnSpc>
                <a:spcPct val="200000"/>
              </a:lnSpc>
              <a:buClr>
                <a:srgbClr val="00B0F0"/>
              </a:buClr>
            </a:pPr>
            <a:r>
              <a:rPr lang="ar-SA" dirty="0">
                <a:solidFill>
                  <a:schemeClr val="tx1"/>
                </a:solidFill>
                <a:latin typeface="Alexandria" pitchFamily="2" charset="-78"/>
                <a:cs typeface="Alexandria" pitchFamily="2" charset="-78"/>
              </a:rPr>
              <a:t>توسيع برامج التعليم المفتوح والمساقات المرنة لتقليل الضغط على القاعات والخدمات التقليدية. يتيح ذلك استقبال أعداد أكبر بكلفة أقل، مع الحفاظ على معايير الاعتماد والجودة..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التعليم عن بُعد والتحول الرقمي:</a:t>
            </a:r>
          </a:p>
          <a:p>
            <a:pPr algn="r" rtl="1">
              <a:lnSpc>
                <a:spcPct val="200000"/>
              </a:lnSpc>
              <a:buClr>
                <a:srgbClr val="00B0F0"/>
              </a:buClr>
            </a:pPr>
            <a:r>
              <a:rPr lang="ar-SA" dirty="0">
                <a:solidFill>
                  <a:schemeClr val="tx1"/>
                </a:solidFill>
                <a:latin typeface="Alexandria" pitchFamily="2" charset="-78"/>
                <a:cs typeface="Alexandria" pitchFamily="2" charset="-78"/>
              </a:rPr>
              <a:t>استثمار المنصات التعليمية والتقنيات التفاعلية لتقليل نفقات البنية المادية وتوسيع الوصول للمتعلمين في المناطق البعيدة. مع دعم البنية الرقمية والتقييم الموثوق، يصبح التمويل أكثر كفاءة.</a:t>
            </a:r>
          </a:p>
          <a:p>
            <a:pPr marL="285750" indent="-285750" algn="r" rtl="1">
              <a:lnSpc>
                <a:spcPct val="20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الجامعات الافتراضية والنماذج الهجينة:</a:t>
            </a:r>
          </a:p>
          <a:p>
            <a:pPr algn="r" rtl="1">
              <a:lnSpc>
                <a:spcPct val="200000"/>
              </a:lnSpc>
              <a:buClr>
                <a:srgbClr val="00B0F0"/>
              </a:buClr>
            </a:pPr>
            <a:r>
              <a:rPr lang="ar-SA" dirty="0">
                <a:solidFill>
                  <a:schemeClr val="tx1"/>
                </a:solidFill>
                <a:latin typeface="Alexandria" pitchFamily="2" charset="-78"/>
                <a:cs typeface="Alexandria" pitchFamily="2" charset="-78"/>
              </a:rPr>
              <a:t>إنشاء/تطوير جامعات افتراضية أو برامج هجينة تجمع بين التعلم الإلكتروني والحضور المحدود وفق طبيعة التخصص. هذا النموذج يقلل كلفة المباني ويزيد الطاقة الاستيعابية ويعزز مرونة التعلم مدى الحياة</a:t>
            </a:r>
            <a:r>
              <a:rPr lang="ar-SA" dirty="0">
                <a:solidFill>
                  <a:schemeClr val="tx1"/>
                </a:solidFill>
              </a:rPr>
              <a:t>.</a:t>
            </a:r>
          </a:p>
        </p:txBody>
      </p:sp>
    </p:spTree>
    <p:extLst>
      <p:ext uri="{BB962C8B-B14F-4D97-AF65-F5344CB8AC3E}">
        <p14:creationId xmlns:p14="http://schemas.microsoft.com/office/powerpoint/2010/main" val="157047127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8FFB2B0A-00CC-B8DC-8E43-392B33B3EB21}"/>
              </a:ext>
            </a:extLst>
          </p:cNvPr>
          <p:cNvSpPr/>
          <p:nvPr/>
        </p:nvSpPr>
        <p:spPr>
          <a:xfrm>
            <a:off x="3341077" y="1146628"/>
            <a:ext cx="5546951" cy="5552636"/>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noFill/>
          <a:ln w="244475">
            <a:solidFill>
              <a:schemeClr val="tx1">
                <a:alpha val="20000"/>
              </a:schemeClr>
            </a:solidFill>
          </a:ln>
          <a:scene3d>
            <a:camera prst="perspectiveLeft"/>
            <a:lightRig rig="brightRoom" dir="t"/>
          </a:scene3d>
          <a:sp3d prstMaterial="matte">
            <a:bevelT w="0" h="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reeform: Shape 4">
            <a:extLst>
              <a:ext uri="{FF2B5EF4-FFF2-40B4-BE49-F238E27FC236}">
                <a16:creationId xmlns:a16="http://schemas.microsoft.com/office/drawing/2014/main" id="{D4A4A582-A6B2-F0E1-BBAA-6DA3C24D945C}"/>
              </a:ext>
            </a:extLst>
          </p:cNvPr>
          <p:cNvSpPr/>
          <p:nvPr/>
        </p:nvSpPr>
        <p:spPr>
          <a:xfrm>
            <a:off x="2848742" y="980728"/>
            <a:ext cx="5820473" cy="5608237"/>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solidFill>
            <a:srgbClr val="00B0F0"/>
          </a:solidFill>
          <a:ln w="152400">
            <a:gradFill flip="none" rotWithShape="1">
              <a:gsLst>
                <a:gs pos="0">
                  <a:schemeClr val="bg1">
                    <a:lumMod val="75000"/>
                  </a:schemeClr>
                </a:gs>
                <a:gs pos="14000">
                  <a:schemeClr val="bg1"/>
                </a:gs>
                <a:gs pos="6000">
                  <a:schemeClr val="bg1"/>
                </a:gs>
                <a:gs pos="78000">
                  <a:srgbClr val="FFFFFF"/>
                </a:gs>
                <a:gs pos="87000">
                  <a:srgbClr val="FFFFFF"/>
                </a:gs>
                <a:gs pos="91000">
                  <a:schemeClr val="bg1">
                    <a:lumMod val="95000"/>
                  </a:schemeClr>
                </a:gs>
                <a:gs pos="98000">
                  <a:schemeClr val="bg1"/>
                </a:gs>
              </a:gsLst>
              <a:lin ang="18900000" scaled="1"/>
              <a:tileRect/>
            </a:gradFill>
          </a:ln>
          <a:scene3d>
            <a:camera prst="perspectiveLeft"/>
            <a:lightRig rig="twoPt" dir="t"/>
          </a:scene3d>
          <a:sp3d prstMaterial="powder">
            <a:bevelT w="0" h="6477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tar: 4 Points 5">
            <a:extLst>
              <a:ext uri="{FF2B5EF4-FFF2-40B4-BE49-F238E27FC236}">
                <a16:creationId xmlns:a16="http://schemas.microsoft.com/office/drawing/2014/main" id="{7DA7209D-30F7-5BEF-CC3E-D670FBD47BB1}"/>
              </a:ext>
            </a:extLst>
          </p:cNvPr>
          <p:cNvSpPr/>
          <p:nvPr/>
        </p:nvSpPr>
        <p:spPr>
          <a:xfrm>
            <a:off x="1901888" y="3308219"/>
            <a:ext cx="2700421" cy="2700421"/>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Star: 4 Points 6">
            <a:extLst>
              <a:ext uri="{FF2B5EF4-FFF2-40B4-BE49-F238E27FC236}">
                <a16:creationId xmlns:a16="http://schemas.microsoft.com/office/drawing/2014/main" id="{171EBEFB-2E45-EE19-0CE4-9DDAD56CEBF2}"/>
              </a:ext>
            </a:extLst>
          </p:cNvPr>
          <p:cNvSpPr/>
          <p:nvPr/>
        </p:nvSpPr>
        <p:spPr>
          <a:xfrm>
            <a:off x="4346418" y="3471400"/>
            <a:ext cx="3227864" cy="3227864"/>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Star: 4 Points 7">
            <a:extLst>
              <a:ext uri="{FF2B5EF4-FFF2-40B4-BE49-F238E27FC236}">
                <a16:creationId xmlns:a16="http://schemas.microsoft.com/office/drawing/2014/main" id="{8D5076EB-CC01-947A-DF86-21CD9BC9497F}"/>
              </a:ext>
            </a:extLst>
          </p:cNvPr>
          <p:cNvSpPr/>
          <p:nvPr/>
        </p:nvSpPr>
        <p:spPr>
          <a:xfrm>
            <a:off x="7055783" y="3839417"/>
            <a:ext cx="2336413" cy="2336413"/>
          </a:xfrm>
          <a:prstGeom prst="star4">
            <a:avLst>
              <a:gd name="adj" fmla="val 6271"/>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098AA0C8-CD74-43F4-26B7-EB160C566B5B}"/>
              </a:ext>
            </a:extLst>
          </p:cNvPr>
          <p:cNvGrpSpPr/>
          <p:nvPr/>
        </p:nvGrpSpPr>
        <p:grpSpPr>
          <a:xfrm>
            <a:off x="4294277" y="1195337"/>
            <a:ext cx="3993380" cy="1487847"/>
            <a:chOff x="4294277" y="1195337"/>
            <a:chExt cx="3993380" cy="1487847"/>
          </a:xfrm>
        </p:grpSpPr>
        <p:sp>
          <p:nvSpPr>
            <p:cNvPr id="10" name="TextBox 9">
              <a:extLst>
                <a:ext uri="{FF2B5EF4-FFF2-40B4-BE49-F238E27FC236}">
                  <a16:creationId xmlns:a16="http://schemas.microsoft.com/office/drawing/2014/main" id="{3121ADB7-9D08-E795-4D40-1CFE8977A20A}"/>
                </a:ext>
              </a:extLst>
            </p:cNvPr>
            <p:cNvSpPr txBox="1"/>
            <p:nvPr/>
          </p:nvSpPr>
          <p:spPr>
            <a:xfrm>
              <a:off x="4831533" y="1744439"/>
              <a:ext cx="2726511"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rPr>
                <a:t>الاستثمار  في التعليم</a:t>
              </a:r>
              <a:endParaRPr kumimoji="0" lang="en-US" sz="28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endParaRPr>
            </a:p>
          </p:txBody>
        </p:sp>
        <p:sp>
          <p:nvSpPr>
            <p:cNvPr id="11" name="TextBox 10">
              <a:extLst>
                <a:ext uri="{FF2B5EF4-FFF2-40B4-BE49-F238E27FC236}">
                  <a16:creationId xmlns:a16="http://schemas.microsoft.com/office/drawing/2014/main" id="{7FEEA38E-6CE7-FBA1-85AC-B6688D957122}"/>
                </a:ext>
              </a:extLst>
            </p:cNvPr>
            <p:cNvSpPr txBox="1"/>
            <p:nvPr/>
          </p:nvSpPr>
          <p:spPr>
            <a:xfrm>
              <a:off x="4294277" y="1482855"/>
              <a:ext cx="83260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2F621C1-108B-02A6-C0C4-9DA95C70CA69}"/>
                </a:ext>
              </a:extLst>
            </p:cNvPr>
            <p:cNvSpPr txBox="1"/>
            <p:nvPr/>
          </p:nvSpPr>
          <p:spPr>
            <a:xfrm>
              <a:off x="7112000" y="1195337"/>
              <a:ext cx="117565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3" name="TextBox 12">
            <a:extLst>
              <a:ext uri="{FF2B5EF4-FFF2-40B4-BE49-F238E27FC236}">
                <a16:creationId xmlns:a16="http://schemas.microsoft.com/office/drawing/2014/main" id="{F2876AAE-9F03-903C-35BE-24601EDD3041}"/>
              </a:ext>
            </a:extLst>
          </p:cNvPr>
          <p:cNvSpPr txBox="1"/>
          <p:nvPr/>
        </p:nvSpPr>
        <p:spPr>
          <a:xfrm>
            <a:off x="3946273" y="2749555"/>
            <a:ext cx="4310742" cy="1425262"/>
          </a:xfrm>
          <a:prstGeom prst="rect">
            <a:avLst/>
          </a:prstGeom>
          <a:noFill/>
        </p:spPr>
        <p:txBody>
          <a:bodyPr wrap="square" rtlCol="0">
            <a:spAutoFit/>
          </a:bodyPr>
          <a:lstStyle/>
          <a:p>
            <a:pPr lvl="0" algn="ctr">
              <a:lnSpc>
                <a:spcPct val="150000"/>
              </a:lnSpc>
              <a:buClrTx/>
              <a:defRPr/>
            </a:pPr>
            <a:r>
              <a:rPr lang="ar-SA" sz="2000" b="1" kern="1200" dirty="0">
                <a:solidFill>
                  <a:schemeClr val="tx1"/>
                </a:solidFill>
                <a:latin typeface="Alexandria" pitchFamily="2" charset="-78"/>
                <a:ea typeface="+mn-ea"/>
                <a:cs typeface="Alexandria" pitchFamily="2" charset="-78"/>
              </a:rPr>
              <a:t>توجيه الأموال إلى مشاريع وبرامج تعليمية تحقق عائدًا طويل المدى في الجودة والكفاءة والأثر.</a:t>
            </a:r>
            <a:endParaRPr kumimoji="0" lang="en-US" sz="2000" b="1" i="0" u="none" strike="noStrike" kern="1200" cap="none" spc="0" normalizeH="0" baseline="0" noProof="0" dirty="0">
              <a:ln>
                <a:noFill/>
              </a:ln>
              <a:solidFill>
                <a:schemeClr val="tx1"/>
              </a:solidFill>
              <a:effectLst/>
              <a:uLnTx/>
              <a:uFillTx/>
              <a:latin typeface="Alexandria" pitchFamily="2" charset="-78"/>
              <a:ea typeface="Open Sans" panose="020B0606030504020204" pitchFamily="34" charset="0"/>
              <a:cs typeface="Alexandria" pitchFamily="2" charset="-78"/>
            </a:endParaRPr>
          </a:p>
        </p:txBody>
      </p:sp>
      <p:sp>
        <p:nvSpPr>
          <p:cNvPr id="14" name="Rectangle 13">
            <a:extLst>
              <a:ext uri="{FF2B5EF4-FFF2-40B4-BE49-F238E27FC236}">
                <a16:creationId xmlns:a16="http://schemas.microsoft.com/office/drawing/2014/main" id="{B930C9EF-9D38-6AB4-82B6-A15DB23C710A}"/>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1CE44BC9-59AD-1D7F-782A-47C87E63A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3531913"/>
      </p:ext>
    </p:extLst>
  </p:cSld>
  <p:clrMapOvr>
    <a:masterClrMapping/>
  </p:clrMapOvr>
  <mc:AlternateContent xmlns:mc="http://schemas.openxmlformats.org/markup-compatibility/2006" xmlns:p14="http://schemas.microsoft.com/office/powerpoint/2010/main">
    <mc:Choice Requires="p14">
      <p:transition spd="slow" p14:dur="2000" advTm="62564"/>
    </mc:Choice>
    <mc:Fallback xmlns="">
      <p:transition spd="slow" advTm="625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 presetClass="entr" presetSubtype="0" fill="hold" grpId="1"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35" presetClass="emph" presetSubtype="0" fill="remove" grpId="0" nodeType="withEffect">
                                  <p:stCondLst>
                                    <p:cond delay="0"/>
                                  </p:stCondLst>
                                  <p:childTnLst>
                                    <p:anim calcmode="discrete" valueType="str">
                                      <p:cBhvr>
                                        <p:cTn id="18" dur="1000" fill="hold"/>
                                        <p:tgtEl>
                                          <p:spTgt spid="8"/>
                                        </p:tgtEl>
                                        <p:attrNameLst>
                                          <p:attrName>style.visibility</p:attrName>
                                        </p:attrNameLst>
                                      </p:cBhvr>
                                      <p:tavLst>
                                        <p:tav tm="0">
                                          <p:val>
                                            <p:strVal val="hidden"/>
                                          </p:val>
                                        </p:tav>
                                        <p:tav tm="50000">
                                          <p:val>
                                            <p:strVal val="visible"/>
                                          </p:val>
                                        </p:tav>
                                      </p:tavLst>
                                    </p:anim>
                                  </p:childTnLst>
                                </p:cTn>
                              </p:par>
                              <p:par>
                                <p:cTn id="19" presetID="35" presetClass="emph" presetSubtype="0" fill="remove" grpId="0" nodeType="withEffect">
                                  <p:stCondLst>
                                    <p:cond delay="0"/>
                                  </p:stCondLst>
                                  <p:childTnLst>
                                    <p:anim calcmode="discrete" valueType="str">
                                      <p:cBhvr>
                                        <p:cTn id="20" dur="1000" fill="hold"/>
                                        <p:tgtEl>
                                          <p:spTgt spid="7"/>
                                        </p:tgtEl>
                                        <p:attrNameLst>
                                          <p:attrName>style.visibility</p:attrName>
                                        </p:attrNameLst>
                                      </p:cBhvr>
                                      <p:tavLst>
                                        <p:tav tm="0">
                                          <p:val>
                                            <p:strVal val="hidden"/>
                                          </p:val>
                                        </p:tav>
                                        <p:tav tm="50000">
                                          <p:val>
                                            <p:strVal val="visible"/>
                                          </p:val>
                                        </p:tav>
                                      </p:tavLst>
                                    </p:anim>
                                  </p:childTnLst>
                                </p:cTn>
                              </p:par>
                              <p:par>
                                <p:cTn id="21" presetID="35" presetClass="emph" presetSubtype="0" fill="remove" grpId="0" nodeType="withEffect">
                                  <p:stCondLst>
                                    <p:cond delay="0"/>
                                  </p:stCondLst>
                                  <p:childTnLst>
                                    <p:anim calcmode="discrete" valueType="str">
                                      <p:cBhvr>
                                        <p:cTn id="22" dur="1000" fill="hold"/>
                                        <p:tgtEl>
                                          <p:spTgt spid="6"/>
                                        </p:tgtEl>
                                        <p:attrNameLst>
                                          <p:attrName>style.visibility</p:attrName>
                                        </p:attrNameLst>
                                      </p:cBhvr>
                                      <p:tavLst>
                                        <p:tav tm="0">
                                          <p:val>
                                            <p:strVal val="hidden"/>
                                          </p:val>
                                        </p:tav>
                                        <p:tav tm="50000">
                                          <p:val>
                                            <p:strVal val="visible"/>
                                          </p:val>
                                        </p:tav>
                                      </p:tavLst>
                                    </p:anim>
                                  </p:childTnLst>
                                </p:cTn>
                              </p:par>
                            </p:childTnLst>
                          </p:cTn>
                        </p:par>
                        <p:par>
                          <p:cTn id="23" fill="hold">
                            <p:stCondLst>
                              <p:cond delay="1000"/>
                            </p:stCondLst>
                            <p:childTnLst>
                              <p:par>
                                <p:cTn id="24" presetID="23" presetClass="entr" presetSubtype="32"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strVal val="4*#ppt_w"/>
                                          </p:val>
                                        </p:tav>
                                        <p:tav tm="100000">
                                          <p:val>
                                            <p:strVal val="#ppt_w"/>
                                          </p:val>
                                        </p:tav>
                                      </p:tavLst>
                                    </p:anim>
                                    <p:anim calcmode="lin" valueType="num">
                                      <p:cBhvr>
                                        <p:cTn id="27" dur="500" fill="hold"/>
                                        <p:tgtEl>
                                          <p:spTgt spid="9"/>
                                        </p:tgtEl>
                                        <p:attrNameLst>
                                          <p:attrName>ppt_h</p:attrName>
                                        </p:attrNameLst>
                                      </p:cBhvr>
                                      <p:tavLst>
                                        <p:tav tm="0">
                                          <p:val>
                                            <p:strVal val="4*#ppt_h"/>
                                          </p:val>
                                        </p:tav>
                                        <p:tav tm="100000">
                                          <p:val>
                                            <p:strVal val="#ppt_h"/>
                                          </p:val>
                                        </p:tav>
                                      </p:tavLst>
                                    </p:anim>
                                  </p:childTnLst>
                                </p:cTn>
                              </p:par>
                            </p:childTnLst>
                          </p:cTn>
                        </p:par>
                        <p:par>
                          <p:cTn id="28" fill="hold">
                            <p:stCondLst>
                              <p:cond delay="1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6" grpId="1" animBg="1"/>
      <p:bldP spid="7" grpId="0" animBg="1"/>
      <p:bldP spid="7" grpId="1" animBg="1"/>
      <p:bldP spid="8" grpId="0" animBg="1"/>
      <p:bldP spid="8" grpId="1" animBg="1"/>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الاستثمار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C14E4E4D-E084-2A1D-A82C-50E57FA4DAAF}"/>
              </a:ext>
            </a:extLst>
          </p:cNvPr>
          <p:cNvSpPr txBox="1"/>
          <p:nvPr/>
        </p:nvSpPr>
        <p:spPr>
          <a:xfrm>
            <a:off x="1271465" y="1862513"/>
            <a:ext cx="10156860" cy="1321644"/>
          </a:xfrm>
          <a:prstGeom prst="rect">
            <a:avLst/>
          </a:prstGeom>
          <a:noFill/>
        </p:spPr>
        <p:txBody>
          <a:bodyPr wrap="square" rtlCol="0">
            <a:spAutoFit/>
          </a:bodyPr>
          <a:lstStyle/>
          <a:p>
            <a:pPr algn="ctr" rtl="1">
              <a:lnSpc>
                <a:spcPct val="200000"/>
              </a:lnSpc>
            </a:pPr>
            <a:r>
              <a:rPr lang="ar-SA" dirty="0">
                <a:latin typeface="Alexandria" pitchFamily="2" charset="-78"/>
                <a:cs typeface="Alexandria" pitchFamily="2" charset="-78"/>
              </a:rPr>
              <a:t>لم يعد الاستثمار اليوم مقصورًا على رأس المال المالي، بل أصبح الاستثمار في رأس المال البشري هو الأكثر أثرًا واستدامة. فالتعليم العالي يصنع الكفاءات، ويرفع الإنتاجية، ويعزز الابتكار، ما ينعكس مباشرة على نمو الاقتصاد وقدرة الدول على المنافسة. لذلك تتجه الحكومات والجامعات إلى اعتبار الإنفاق على التعليم العالي استثمارًا استراتيجيًا لا مجرد تكلفة.</a:t>
            </a:r>
            <a:endParaRPr lang="en-US"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879FDB7E-3F44-A4D7-013B-8B8FA325105B}"/>
              </a:ext>
            </a:extLst>
          </p:cNvPr>
          <p:cNvSpPr txBox="1"/>
          <p:nvPr/>
        </p:nvSpPr>
        <p:spPr>
          <a:xfrm>
            <a:off x="1415480" y="4005064"/>
            <a:ext cx="9793088" cy="1814086"/>
          </a:xfrm>
          <a:prstGeom prst="rect">
            <a:avLst/>
          </a:prstGeom>
          <a:noFill/>
        </p:spPr>
        <p:txBody>
          <a:bodyPr wrap="square" rtlCol="0">
            <a:spAutoFit/>
          </a:bodyPr>
          <a:lstStyle>
            <a:defPPr marR="0" lvl="0" algn="l" rtl="0">
              <a:lnSpc>
                <a:spcPct val="100000"/>
              </a:lnSpc>
              <a:spcBef>
                <a:spcPts val="0"/>
              </a:spcBef>
              <a:spcAft>
                <a:spcPts val="0"/>
              </a:spcAft>
            </a:defPPr>
            <a:lvl1pPr algn="ctr" rtl="1">
              <a:lnSpc>
                <a:spcPct val="200000"/>
              </a:lnSpc>
              <a:defRPr>
                <a:latin typeface="Alexandria" pitchFamily="2" charset="-78"/>
                <a:cs typeface="Alexandria" pitchFamily="2" charset="-78"/>
              </a:defRPr>
            </a:lvl1pPr>
          </a:lstStyle>
          <a:p>
            <a:pPr algn="r"/>
            <a:r>
              <a:rPr lang="ar-SA" sz="1600" b="1" dirty="0">
                <a:solidFill>
                  <a:srgbClr val="00B0F0"/>
                </a:solidFill>
              </a:rPr>
              <a:t>مفهوم الاستثمار في التعليم:</a:t>
            </a:r>
          </a:p>
          <a:p>
            <a:pPr algn="just"/>
            <a:r>
              <a:rPr lang="ar-SA"/>
              <a:t>توجيه </a:t>
            </a:r>
            <a:r>
              <a:rPr lang="ar-SA" dirty="0"/>
              <a:t>الأموال والموارد البشرية والتقنية لتحسين جودة التعلم وبناء رأس مال بشري قادر على رفع إنتاجية الفرد وخدمة المجتمع. وهو استثمار طويل الأجل؛ لا تظهر نتائجه سريعًا، كما يصعب قياس عوائده بدقة أو التنبؤ بها لأن أثره يتأثر بعوامل كثيرة مثل جودة المناهج والبيئة التعليمية واحتياجات سوق العمل.</a:t>
            </a:r>
            <a:endParaRPr lang="en-US" dirty="0"/>
          </a:p>
        </p:txBody>
      </p:sp>
    </p:spTree>
    <p:extLst>
      <p:ext uri="{BB962C8B-B14F-4D97-AF65-F5344CB8AC3E}">
        <p14:creationId xmlns:p14="http://schemas.microsoft.com/office/powerpoint/2010/main" val="322929203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0EF4FE46-24F0-4F9E-878D-EA10179068E3}"/>
              </a:ext>
            </a:extLst>
          </p:cNvPr>
          <p:cNvSpPr/>
          <p:nvPr/>
        </p:nvSpPr>
        <p:spPr>
          <a:xfrm>
            <a:off x="1300580" y="2120397"/>
            <a:ext cx="3657600" cy="3657600"/>
          </a:xfrm>
          <a:prstGeom prst="ellipse">
            <a:avLst/>
          </a:prstGeom>
          <a:solidFill>
            <a:srgbClr val="383A46"/>
          </a:solidFill>
          <a:ln>
            <a:noFill/>
          </a:ln>
          <a:effectLst>
            <a:outerShdw blurRad="177800" dist="152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Circle: Hollow 6">
            <a:extLst>
              <a:ext uri="{FF2B5EF4-FFF2-40B4-BE49-F238E27FC236}">
                <a16:creationId xmlns:a16="http://schemas.microsoft.com/office/drawing/2014/main" id="{499FC8D8-16E8-42AC-8C28-E0F852FDAB2E}"/>
              </a:ext>
            </a:extLst>
          </p:cNvPr>
          <p:cNvSpPr/>
          <p:nvPr/>
        </p:nvSpPr>
        <p:spPr>
          <a:xfrm>
            <a:off x="1448238" y="2264252"/>
            <a:ext cx="3200400" cy="3200400"/>
          </a:xfrm>
          <a:prstGeom prst="donut">
            <a:avLst>
              <a:gd name="adj" fmla="val 10987"/>
            </a:avLst>
          </a:prstGeom>
          <a:solidFill>
            <a:srgbClr val="585A6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8CEC50A3-6392-4868-8DA7-50B3B4EE92E8}"/>
              </a:ext>
            </a:extLst>
          </p:cNvPr>
          <p:cNvSpPr txBox="1"/>
          <p:nvPr/>
        </p:nvSpPr>
        <p:spPr>
          <a:xfrm>
            <a:off x="2123540" y="2942581"/>
            <a:ext cx="2011680" cy="188692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FFB343"/>
                </a:solidFill>
                <a:effectLst/>
                <a:uLnTx/>
                <a:uFillTx/>
                <a:latin typeface="Alexandria" pitchFamily="2" charset="-78"/>
                <a:ea typeface="+mn-ea"/>
                <a:cs typeface="Alexandria" pitchFamily="2" charset="-78"/>
              </a:rPr>
              <a:t>الاستثمار في التعليم من منظور متعدد الأبعاد</a:t>
            </a:r>
            <a:endParaRPr kumimoji="0" lang="en-US" sz="2000" b="1" i="0" u="none" strike="noStrike" kern="1200" cap="none" spc="0" normalizeH="0" baseline="0" noProof="0" dirty="0">
              <a:ln>
                <a:noFill/>
              </a:ln>
              <a:solidFill>
                <a:srgbClr val="E6E6E6"/>
              </a:solidFill>
              <a:effectLst/>
              <a:uLnTx/>
              <a:uFillTx/>
              <a:latin typeface="Alexandria" pitchFamily="2" charset="-78"/>
              <a:ea typeface="+mn-ea"/>
              <a:cs typeface="Alexandria" pitchFamily="2" charset="-78"/>
            </a:endParaRPr>
          </a:p>
        </p:txBody>
      </p:sp>
      <p:grpSp>
        <p:nvGrpSpPr>
          <p:cNvPr id="3" name="Group 2">
            <a:extLst>
              <a:ext uri="{FF2B5EF4-FFF2-40B4-BE49-F238E27FC236}">
                <a16:creationId xmlns:a16="http://schemas.microsoft.com/office/drawing/2014/main" id="{C1474A96-0E48-45CD-9C91-0698218D5354}"/>
              </a:ext>
            </a:extLst>
          </p:cNvPr>
          <p:cNvGrpSpPr/>
          <p:nvPr/>
        </p:nvGrpSpPr>
        <p:grpSpPr>
          <a:xfrm>
            <a:off x="4506621" y="1745303"/>
            <a:ext cx="742071" cy="742071"/>
            <a:chOff x="5213176" y="1686822"/>
            <a:chExt cx="742071" cy="742071"/>
          </a:xfrm>
        </p:grpSpPr>
        <p:sp>
          <p:nvSpPr>
            <p:cNvPr id="16" name="Oval 15">
              <a:extLst>
                <a:ext uri="{FF2B5EF4-FFF2-40B4-BE49-F238E27FC236}">
                  <a16:creationId xmlns:a16="http://schemas.microsoft.com/office/drawing/2014/main" id="{64CEC3FD-3CA2-4999-B32F-FFBFDF46174A}"/>
                </a:ext>
              </a:extLst>
            </p:cNvPr>
            <p:cNvSpPr/>
            <p:nvPr/>
          </p:nvSpPr>
          <p:spPr>
            <a:xfrm>
              <a:off x="5213176" y="1686822"/>
              <a:ext cx="742071" cy="742071"/>
            </a:xfrm>
            <a:prstGeom prst="ellipse">
              <a:avLst/>
            </a:prstGeom>
            <a:solidFill>
              <a:srgbClr val="CC00CC"/>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2" name="Graphic 21" descr="User network">
              <a:extLst>
                <a:ext uri="{FF2B5EF4-FFF2-40B4-BE49-F238E27FC236}">
                  <a16:creationId xmlns:a16="http://schemas.microsoft.com/office/drawing/2014/main" id="{892D4E10-7D90-4063-B3AD-DECDC7AC0F8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375413" y="1829257"/>
              <a:ext cx="457200" cy="457200"/>
            </a:xfrm>
            <a:prstGeom prst="rect">
              <a:avLst/>
            </a:prstGeom>
            <a:effectLst>
              <a:outerShdw blurRad="50800" dist="101600" dir="2700000" algn="tl" rotWithShape="0">
                <a:prstClr val="black">
                  <a:alpha val="40000"/>
                </a:prstClr>
              </a:outerShdw>
            </a:effectLst>
          </p:spPr>
        </p:pic>
      </p:grpSp>
      <p:grpSp>
        <p:nvGrpSpPr>
          <p:cNvPr id="2" name="Group 1">
            <a:extLst>
              <a:ext uri="{FF2B5EF4-FFF2-40B4-BE49-F238E27FC236}">
                <a16:creationId xmlns:a16="http://schemas.microsoft.com/office/drawing/2014/main" id="{56616B64-E94D-48EF-8B26-F5F074BEE370}"/>
              </a:ext>
            </a:extLst>
          </p:cNvPr>
          <p:cNvGrpSpPr/>
          <p:nvPr/>
        </p:nvGrpSpPr>
        <p:grpSpPr>
          <a:xfrm>
            <a:off x="3633878" y="1103816"/>
            <a:ext cx="742071" cy="742071"/>
            <a:chOff x="4236624" y="858296"/>
            <a:chExt cx="742071" cy="742071"/>
          </a:xfrm>
        </p:grpSpPr>
        <p:sp>
          <p:nvSpPr>
            <p:cNvPr id="15" name="Oval 14">
              <a:extLst>
                <a:ext uri="{FF2B5EF4-FFF2-40B4-BE49-F238E27FC236}">
                  <a16:creationId xmlns:a16="http://schemas.microsoft.com/office/drawing/2014/main" id="{BAEF7AA1-0DEA-4478-89D5-AEE0A537C7B2}"/>
                </a:ext>
              </a:extLst>
            </p:cNvPr>
            <p:cNvSpPr/>
            <p:nvPr/>
          </p:nvSpPr>
          <p:spPr>
            <a:xfrm>
              <a:off x="4236624" y="858296"/>
              <a:ext cx="742071" cy="742071"/>
            </a:xfrm>
            <a:prstGeom prst="ellipse">
              <a:avLst/>
            </a:prstGeom>
            <a:solidFill>
              <a:srgbClr val="FF3300"/>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4" name="Graphic 23" descr="Business Growth">
              <a:extLst>
                <a:ext uri="{FF2B5EF4-FFF2-40B4-BE49-F238E27FC236}">
                  <a16:creationId xmlns:a16="http://schemas.microsoft.com/office/drawing/2014/main" id="{31F69C6B-4E94-4A96-83AF-F19AC2BC3F6A}"/>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443373" y="1012970"/>
              <a:ext cx="457200" cy="457200"/>
            </a:xfrm>
            <a:prstGeom prst="rect">
              <a:avLst/>
            </a:prstGeom>
            <a:effectLst>
              <a:outerShdw blurRad="50800" dist="101600" dir="2700000" algn="tl" rotWithShape="0">
                <a:prstClr val="black">
                  <a:alpha val="40000"/>
                </a:prstClr>
              </a:outerShdw>
            </a:effectLst>
          </p:spPr>
        </p:pic>
      </p:grpSp>
      <p:grpSp>
        <p:nvGrpSpPr>
          <p:cNvPr id="4" name="Group 3">
            <a:extLst>
              <a:ext uri="{FF2B5EF4-FFF2-40B4-BE49-F238E27FC236}">
                <a16:creationId xmlns:a16="http://schemas.microsoft.com/office/drawing/2014/main" id="{F6521069-C993-4808-88F5-01C24B56811A}"/>
              </a:ext>
            </a:extLst>
          </p:cNvPr>
          <p:cNvGrpSpPr/>
          <p:nvPr/>
        </p:nvGrpSpPr>
        <p:grpSpPr>
          <a:xfrm>
            <a:off x="4986481" y="2885673"/>
            <a:ext cx="742071" cy="742071"/>
            <a:chOff x="5563110" y="3057964"/>
            <a:chExt cx="742071" cy="742071"/>
          </a:xfrm>
        </p:grpSpPr>
        <p:sp>
          <p:nvSpPr>
            <p:cNvPr id="17" name="Oval 16">
              <a:extLst>
                <a:ext uri="{FF2B5EF4-FFF2-40B4-BE49-F238E27FC236}">
                  <a16:creationId xmlns:a16="http://schemas.microsoft.com/office/drawing/2014/main" id="{5A43284E-6F04-4D58-B238-CC668A1601BB}"/>
                </a:ext>
              </a:extLst>
            </p:cNvPr>
            <p:cNvSpPr/>
            <p:nvPr/>
          </p:nvSpPr>
          <p:spPr>
            <a:xfrm>
              <a:off x="5563110" y="3057964"/>
              <a:ext cx="742071" cy="742071"/>
            </a:xfrm>
            <a:prstGeom prst="ellipse">
              <a:avLst/>
            </a:prstGeom>
            <a:solidFill>
              <a:srgbClr val="00CC99"/>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6" name="Graphic 25" descr="Presentation with media">
              <a:extLst>
                <a:ext uri="{FF2B5EF4-FFF2-40B4-BE49-F238E27FC236}">
                  <a16:creationId xmlns:a16="http://schemas.microsoft.com/office/drawing/2014/main" id="{DF828DDC-36B9-414A-8869-15A18AF825EF}"/>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697869" y="3202631"/>
              <a:ext cx="457200" cy="457200"/>
            </a:xfrm>
            <a:prstGeom prst="rect">
              <a:avLst/>
            </a:prstGeom>
            <a:effectLst>
              <a:outerShdw blurRad="50800" dist="101600" dir="2700000" algn="tl" rotWithShape="0">
                <a:prstClr val="black">
                  <a:alpha val="40000"/>
                </a:prstClr>
              </a:outerShdw>
            </a:effectLst>
          </p:spPr>
        </p:pic>
      </p:grpSp>
      <p:grpSp>
        <p:nvGrpSpPr>
          <p:cNvPr id="8" name="Group 7">
            <a:extLst>
              <a:ext uri="{FF2B5EF4-FFF2-40B4-BE49-F238E27FC236}">
                <a16:creationId xmlns:a16="http://schemas.microsoft.com/office/drawing/2014/main" id="{985DAE3F-90E1-4B19-A8D1-490FFFF25351}"/>
              </a:ext>
            </a:extLst>
          </p:cNvPr>
          <p:cNvGrpSpPr/>
          <p:nvPr/>
        </p:nvGrpSpPr>
        <p:grpSpPr>
          <a:xfrm>
            <a:off x="4607769" y="5026165"/>
            <a:ext cx="742071" cy="742071"/>
            <a:chOff x="4236625" y="5115364"/>
            <a:chExt cx="742071" cy="742071"/>
          </a:xfrm>
        </p:grpSpPr>
        <p:sp>
          <p:nvSpPr>
            <p:cNvPr id="19" name="Oval 18">
              <a:extLst>
                <a:ext uri="{FF2B5EF4-FFF2-40B4-BE49-F238E27FC236}">
                  <a16:creationId xmlns:a16="http://schemas.microsoft.com/office/drawing/2014/main" id="{E26E5049-F6AF-4B1C-B039-54C7F40B7978}"/>
                </a:ext>
              </a:extLst>
            </p:cNvPr>
            <p:cNvSpPr/>
            <p:nvPr/>
          </p:nvSpPr>
          <p:spPr>
            <a:xfrm>
              <a:off x="4236625" y="5115364"/>
              <a:ext cx="742071" cy="742071"/>
            </a:xfrm>
            <a:prstGeom prst="ellipse">
              <a:avLst/>
            </a:prstGeom>
            <a:solidFill>
              <a:srgbClr val="33CC33"/>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8" name="Graphic 27" descr="Trophy">
              <a:extLst>
                <a:ext uri="{FF2B5EF4-FFF2-40B4-BE49-F238E27FC236}">
                  <a16:creationId xmlns:a16="http://schemas.microsoft.com/office/drawing/2014/main" id="{F7F212A8-F006-4EC1-BC66-C32D728E50BE}"/>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383961" y="5255178"/>
              <a:ext cx="457200" cy="457200"/>
            </a:xfrm>
            <a:prstGeom prst="rect">
              <a:avLst/>
            </a:prstGeom>
            <a:effectLst>
              <a:outerShdw blurRad="50800" dist="101600" dir="2700000" algn="tl" rotWithShape="0">
                <a:prstClr val="black">
                  <a:alpha val="40000"/>
                </a:prstClr>
              </a:outerShdw>
            </a:effectLst>
          </p:spPr>
        </p:pic>
      </p:grpSp>
      <p:grpSp>
        <p:nvGrpSpPr>
          <p:cNvPr id="5" name="Group 4">
            <a:extLst>
              <a:ext uri="{FF2B5EF4-FFF2-40B4-BE49-F238E27FC236}">
                <a16:creationId xmlns:a16="http://schemas.microsoft.com/office/drawing/2014/main" id="{7ACF4464-ED40-4559-B336-56AC175984E0}"/>
              </a:ext>
            </a:extLst>
          </p:cNvPr>
          <p:cNvGrpSpPr/>
          <p:nvPr/>
        </p:nvGrpSpPr>
        <p:grpSpPr>
          <a:xfrm>
            <a:off x="5050060" y="4034139"/>
            <a:ext cx="742071" cy="742071"/>
            <a:chOff x="5129994" y="4282696"/>
            <a:chExt cx="742071" cy="742071"/>
          </a:xfrm>
        </p:grpSpPr>
        <p:sp>
          <p:nvSpPr>
            <p:cNvPr id="18" name="Oval 17">
              <a:extLst>
                <a:ext uri="{FF2B5EF4-FFF2-40B4-BE49-F238E27FC236}">
                  <a16:creationId xmlns:a16="http://schemas.microsoft.com/office/drawing/2014/main" id="{077CE203-9F0D-4E5B-B6B9-4B26B4A82063}"/>
                </a:ext>
              </a:extLst>
            </p:cNvPr>
            <p:cNvSpPr/>
            <p:nvPr/>
          </p:nvSpPr>
          <p:spPr>
            <a:xfrm>
              <a:off x="5129994" y="4282696"/>
              <a:ext cx="742071" cy="742071"/>
            </a:xfrm>
            <a:prstGeom prst="ellipse">
              <a:avLst/>
            </a:prstGeom>
            <a:solidFill>
              <a:srgbClr val="0099CC"/>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0" name="Graphic 29" descr="Medal">
              <a:extLst>
                <a:ext uri="{FF2B5EF4-FFF2-40B4-BE49-F238E27FC236}">
                  <a16:creationId xmlns:a16="http://schemas.microsoft.com/office/drawing/2014/main" id="{6A742891-3815-4E1E-972C-68A29FC62D8A}"/>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5289931" y="4425131"/>
              <a:ext cx="457200" cy="457200"/>
            </a:xfrm>
            <a:prstGeom prst="rect">
              <a:avLst/>
            </a:prstGeom>
            <a:effectLst>
              <a:outerShdw blurRad="50800" dist="101600" dir="2700000" algn="tl" rotWithShape="0">
                <a:prstClr val="black">
                  <a:alpha val="40000"/>
                </a:prstClr>
              </a:outerShdw>
            </a:effectLst>
          </p:spPr>
        </p:pic>
      </p:grpSp>
      <p:sp>
        <p:nvSpPr>
          <p:cNvPr id="31" name="Rectangle: Top Corners Rounded 30">
            <a:extLst>
              <a:ext uri="{FF2B5EF4-FFF2-40B4-BE49-F238E27FC236}">
                <a16:creationId xmlns:a16="http://schemas.microsoft.com/office/drawing/2014/main" id="{47613275-7462-4FB5-8B72-38A76921F51A}"/>
              </a:ext>
            </a:extLst>
          </p:cNvPr>
          <p:cNvSpPr/>
          <p:nvPr/>
        </p:nvSpPr>
        <p:spPr>
          <a:xfrm rot="16200000">
            <a:off x="6960455" y="1445410"/>
            <a:ext cx="4933018" cy="5177457"/>
          </a:xfrm>
          <a:prstGeom prst="round2SameRect">
            <a:avLst>
              <a:gd name="adj1" fmla="val 4080"/>
              <a:gd name="adj2" fmla="val 0"/>
            </a:avLst>
          </a:prstGeom>
          <a:solidFill>
            <a:schemeClr val="bg1"/>
          </a:solidFill>
          <a:ln>
            <a:noFill/>
          </a:ln>
          <a:effectLst>
            <a:outerShdw blurRad="203200" dist="889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1FC3AA5B-9719-4127-998D-173444299584}"/>
              </a:ext>
            </a:extLst>
          </p:cNvPr>
          <p:cNvGrpSpPr/>
          <p:nvPr/>
        </p:nvGrpSpPr>
        <p:grpSpPr>
          <a:xfrm>
            <a:off x="6968254" y="1690513"/>
            <a:ext cx="4814330" cy="710541"/>
            <a:chOff x="7594153" y="938879"/>
            <a:chExt cx="4130862" cy="710541"/>
          </a:xfrm>
        </p:grpSpPr>
        <p:sp>
          <p:nvSpPr>
            <p:cNvPr id="32" name="TextBox 31">
              <a:extLst>
                <a:ext uri="{FF2B5EF4-FFF2-40B4-BE49-F238E27FC236}">
                  <a16:creationId xmlns:a16="http://schemas.microsoft.com/office/drawing/2014/main" id="{55792448-1F1F-4101-8C4C-F2F2CC1AE509}"/>
                </a:ext>
              </a:extLst>
            </p:cNvPr>
            <p:cNvSpPr txBox="1"/>
            <p:nvPr/>
          </p:nvSpPr>
          <p:spPr>
            <a:xfrm>
              <a:off x="8503513" y="938879"/>
              <a:ext cx="3221502" cy="307777"/>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b="1" i="0" u="none" strike="noStrike" kern="1200" cap="none" spc="0" normalizeH="0" baseline="0" noProof="0" dirty="0">
                  <a:ln>
                    <a:noFill/>
                  </a:ln>
                  <a:solidFill>
                    <a:srgbClr val="FF3300"/>
                  </a:solidFill>
                  <a:effectLst/>
                  <a:uLnTx/>
                  <a:uFillTx/>
                  <a:latin typeface="Alexandria" pitchFamily="2" charset="-78"/>
                  <a:ea typeface="+mn-ea"/>
                  <a:cs typeface="Alexandria" pitchFamily="2" charset="-78"/>
                </a:rPr>
                <a:t>البعد الثقافي</a:t>
              </a:r>
              <a:endParaRPr kumimoji="0" lang="en-US" b="1" i="0" u="none" strike="noStrike" kern="1200" cap="none" spc="0" normalizeH="0" baseline="0" noProof="0" dirty="0">
                <a:ln>
                  <a:noFill/>
                </a:ln>
                <a:solidFill>
                  <a:srgbClr val="FF3300"/>
                </a:solidFill>
                <a:effectLst/>
                <a:uLnTx/>
                <a:uFillTx/>
                <a:latin typeface="Alexandria" pitchFamily="2" charset="-78"/>
                <a:ea typeface="+mn-ea"/>
                <a:cs typeface="Alexandria" pitchFamily="2" charset="-78"/>
              </a:endParaRPr>
            </a:p>
          </p:txBody>
        </p:sp>
        <p:sp>
          <p:nvSpPr>
            <p:cNvPr id="33" name="TextBox 32">
              <a:extLst>
                <a:ext uri="{FF2B5EF4-FFF2-40B4-BE49-F238E27FC236}">
                  <a16:creationId xmlns:a16="http://schemas.microsoft.com/office/drawing/2014/main" id="{AD643E86-C33C-45D1-82EE-C948C3B792D7}"/>
                </a:ext>
              </a:extLst>
            </p:cNvPr>
            <p:cNvSpPr txBox="1"/>
            <p:nvPr/>
          </p:nvSpPr>
          <p:spPr>
            <a:xfrm>
              <a:off x="7594153" y="1231459"/>
              <a:ext cx="4079631" cy="41549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05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يعزز الهوية والانتماء، ويرسّخ القيم والمعرفة، ويرفع مستوى الوعي المجتمعي.</a:t>
              </a:r>
              <a:endParaRPr kumimoji="0" lang="en-US" sz="105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cxnSp>
          <p:nvCxnSpPr>
            <p:cNvPr id="35" name="Straight Connector 34">
              <a:extLst>
                <a:ext uri="{FF2B5EF4-FFF2-40B4-BE49-F238E27FC236}">
                  <a16:creationId xmlns:a16="http://schemas.microsoft.com/office/drawing/2014/main" id="{B8AE6163-ADC7-4764-84D8-D82FFA8786FC}"/>
                </a:ext>
              </a:extLst>
            </p:cNvPr>
            <p:cNvCxnSpPr>
              <a:cxnSpLocks/>
            </p:cNvCxnSpPr>
            <p:nvPr/>
          </p:nvCxnSpPr>
          <p:spPr>
            <a:xfrm flipV="1">
              <a:off x="8027231" y="1481893"/>
              <a:ext cx="3439754" cy="167527"/>
            </a:xfrm>
            <a:prstGeom prst="line">
              <a:avLst/>
            </a:prstGeom>
            <a:ln>
              <a:solidFill>
                <a:schemeClr val="bg1">
                  <a:lumMod val="95000"/>
                  <a:alpha val="30000"/>
                </a:schemeClr>
              </a:solidFill>
            </a:ln>
          </p:spPr>
          <p:style>
            <a:lnRef idx="1">
              <a:schemeClr val="accent1"/>
            </a:lnRef>
            <a:fillRef idx="0">
              <a:schemeClr val="accent1"/>
            </a:fillRef>
            <a:effectRef idx="0">
              <a:schemeClr val="accent1"/>
            </a:effectRef>
            <a:fontRef idx="minor">
              <a:schemeClr val="tx1"/>
            </a:fontRef>
          </p:style>
        </p:cxnSp>
      </p:grpSp>
      <p:grpSp>
        <p:nvGrpSpPr>
          <p:cNvPr id="49" name="Group 48">
            <a:extLst>
              <a:ext uri="{FF2B5EF4-FFF2-40B4-BE49-F238E27FC236}">
                <a16:creationId xmlns:a16="http://schemas.microsoft.com/office/drawing/2014/main" id="{F26F8281-5952-49DE-A7FB-4E3C1E821622}"/>
              </a:ext>
            </a:extLst>
          </p:cNvPr>
          <p:cNvGrpSpPr/>
          <p:nvPr/>
        </p:nvGrpSpPr>
        <p:grpSpPr>
          <a:xfrm>
            <a:off x="7032459" y="2435769"/>
            <a:ext cx="4830613" cy="787469"/>
            <a:chOff x="7710911" y="694424"/>
            <a:chExt cx="4079631" cy="787469"/>
          </a:xfrm>
        </p:grpSpPr>
        <p:sp>
          <p:nvSpPr>
            <p:cNvPr id="50" name="TextBox 49">
              <a:extLst>
                <a:ext uri="{FF2B5EF4-FFF2-40B4-BE49-F238E27FC236}">
                  <a16:creationId xmlns:a16="http://schemas.microsoft.com/office/drawing/2014/main" id="{A7C0E855-0EAF-429A-AB66-864371A3DA0B}"/>
                </a:ext>
              </a:extLst>
            </p:cNvPr>
            <p:cNvSpPr txBox="1"/>
            <p:nvPr/>
          </p:nvSpPr>
          <p:spPr>
            <a:xfrm>
              <a:off x="8537028" y="694424"/>
              <a:ext cx="3221502" cy="307777"/>
            </a:xfrm>
            <a:prstGeom prst="rect">
              <a:avLst/>
            </a:prstGeom>
            <a:noFill/>
          </p:spPr>
          <p:txBody>
            <a:bodyPr wrap="square" rtlCol="0">
              <a:spAutoFit/>
            </a:bodyPr>
            <a:lstStyle/>
            <a:p>
              <a:pPr algn="r" rtl="1">
                <a:buClrTx/>
                <a:defRPr/>
              </a:pPr>
              <a:r>
                <a:rPr lang="ar-SA" b="1" kern="1200" dirty="0">
                  <a:solidFill>
                    <a:srgbClr val="CC00CC"/>
                  </a:solidFill>
                  <a:latin typeface="Alexandria" pitchFamily="2" charset="-78"/>
                  <a:ea typeface="+mn-ea"/>
                  <a:cs typeface="Alexandria" pitchFamily="2" charset="-78"/>
                </a:rPr>
                <a:t>البعد الاقتصادي</a:t>
              </a:r>
              <a:endParaRPr lang="en-US" b="1" kern="1200" dirty="0">
                <a:solidFill>
                  <a:srgbClr val="CC00CC"/>
                </a:solidFill>
                <a:latin typeface="Alexandria" pitchFamily="2" charset="-78"/>
                <a:ea typeface="+mn-ea"/>
                <a:cs typeface="Alexandria" pitchFamily="2" charset="-78"/>
              </a:endParaRPr>
            </a:p>
          </p:txBody>
        </p:sp>
        <p:sp>
          <p:nvSpPr>
            <p:cNvPr id="51" name="TextBox 50">
              <a:extLst>
                <a:ext uri="{FF2B5EF4-FFF2-40B4-BE49-F238E27FC236}">
                  <a16:creationId xmlns:a16="http://schemas.microsoft.com/office/drawing/2014/main" id="{9504D174-1B2F-47B8-ACBC-E87C0E55E1C5}"/>
                </a:ext>
              </a:extLst>
            </p:cNvPr>
            <p:cNvSpPr txBox="1"/>
            <p:nvPr/>
          </p:nvSpPr>
          <p:spPr>
            <a:xfrm>
              <a:off x="7710911" y="1020047"/>
              <a:ext cx="4079631" cy="415498"/>
            </a:xfrm>
            <a:prstGeom prst="rect">
              <a:avLst/>
            </a:prstGeom>
            <a:noFill/>
          </p:spPr>
          <p:txBody>
            <a:bodyPr wrap="square" rtlCol="0">
              <a:spAutoFit/>
            </a:bodyPr>
            <a:lstStyle/>
            <a:p>
              <a:pPr algn="ctr" rtl="1">
                <a:buClrTx/>
                <a:defRPr/>
              </a:pPr>
              <a:r>
                <a:rPr lang="ar-SA" sz="1050" kern="1200" dirty="0">
                  <a:solidFill>
                    <a:schemeClr val="tx1"/>
                  </a:solidFill>
                  <a:latin typeface="Alexandria" pitchFamily="2" charset="-78"/>
                  <a:ea typeface="+mn-ea"/>
                  <a:cs typeface="Alexandria" pitchFamily="2" charset="-78"/>
                </a:rPr>
                <a:t>يطوّر رأس المال البشري، يزيد الإنتاجية، يدعم الابتكار، ويرفع القدرة التنافسية للدولة.</a:t>
              </a:r>
              <a:endParaRPr lang="en-US" sz="1050" kern="1200" dirty="0">
                <a:solidFill>
                  <a:schemeClr val="tx1"/>
                </a:solidFill>
                <a:latin typeface="Alexandria" pitchFamily="2" charset="-78"/>
                <a:ea typeface="+mn-ea"/>
                <a:cs typeface="Alexandria" pitchFamily="2" charset="-78"/>
              </a:endParaRPr>
            </a:p>
          </p:txBody>
        </p:sp>
        <p:cxnSp>
          <p:nvCxnSpPr>
            <p:cNvPr id="52" name="Straight Connector 51">
              <a:extLst>
                <a:ext uri="{FF2B5EF4-FFF2-40B4-BE49-F238E27FC236}">
                  <a16:creationId xmlns:a16="http://schemas.microsoft.com/office/drawing/2014/main" id="{300ED0B3-C8D5-4A48-B458-839E79B9C4E7}"/>
                </a:ext>
              </a:extLst>
            </p:cNvPr>
            <p:cNvCxnSpPr/>
            <p:nvPr/>
          </p:nvCxnSpPr>
          <p:spPr>
            <a:xfrm>
              <a:off x="7710911" y="1481893"/>
              <a:ext cx="3756074" cy="0"/>
            </a:xfrm>
            <a:prstGeom prst="line">
              <a:avLst/>
            </a:prstGeom>
            <a:ln>
              <a:solidFill>
                <a:schemeClr val="bg1">
                  <a:lumMod val="95000"/>
                  <a:alpha val="30000"/>
                </a:schemeClr>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CFF627FA-93A2-4594-B2FD-EEFF9ECB7BC5}"/>
              </a:ext>
            </a:extLst>
          </p:cNvPr>
          <p:cNvGrpSpPr/>
          <p:nvPr/>
        </p:nvGrpSpPr>
        <p:grpSpPr>
          <a:xfrm>
            <a:off x="7062146" y="3224453"/>
            <a:ext cx="4830613" cy="792307"/>
            <a:chOff x="7710911" y="689586"/>
            <a:chExt cx="4079631" cy="792307"/>
          </a:xfrm>
        </p:grpSpPr>
        <p:sp>
          <p:nvSpPr>
            <p:cNvPr id="54" name="TextBox 53">
              <a:extLst>
                <a:ext uri="{FF2B5EF4-FFF2-40B4-BE49-F238E27FC236}">
                  <a16:creationId xmlns:a16="http://schemas.microsoft.com/office/drawing/2014/main" id="{7488E4FF-904B-4192-9814-1D5CEB21E033}"/>
                </a:ext>
              </a:extLst>
            </p:cNvPr>
            <p:cNvSpPr txBox="1"/>
            <p:nvPr/>
          </p:nvSpPr>
          <p:spPr>
            <a:xfrm>
              <a:off x="8508876" y="689586"/>
              <a:ext cx="3221502" cy="307777"/>
            </a:xfrm>
            <a:prstGeom prst="rect">
              <a:avLst/>
            </a:prstGeom>
            <a:noFill/>
          </p:spPr>
          <p:txBody>
            <a:bodyPr wrap="square" rtlCol="0">
              <a:spAutoFit/>
            </a:bodyPr>
            <a:lstStyle/>
            <a:p>
              <a:pPr marL="0" lvl="0" indent="0" algn="r" defTabSz="914400" rtl="1" eaLnBrk="1" fontAlgn="auto" latinLnBrk="0" hangingPunct="1">
                <a:buClrTx/>
                <a:buSzTx/>
                <a:buFont typeface="Arial"/>
                <a:buNone/>
                <a:tabLst/>
                <a:defRPr/>
              </a:pPr>
              <a:r>
                <a:rPr lang="ar-SA" b="1" kern="1200" dirty="0">
                  <a:solidFill>
                    <a:srgbClr val="00CC99"/>
                  </a:solidFill>
                  <a:latin typeface="Alexandria" pitchFamily="2" charset="-78"/>
                  <a:ea typeface="+mn-ea"/>
                  <a:cs typeface="Alexandria" pitchFamily="2" charset="-78"/>
                </a:rPr>
                <a:t>البعد الاجتماعي</a:t>
              </a:r>
              <a:endParaRPr lang="en-US" b="1" kern="1200" dirty="0">
                <a:solidFill>
                  <a:srgbClr val="00CC99"/>
                </a:solidFill>
                <a:latin typeface="Alexandria" pitchFamily="2" charset="-78"/>
                <a:ea typeface="+mn-ea"/>
                <a:cs typeface="Alexandria" pitchFamily="2" charset="-78"/>
              </a:endParaRPr>
            </a:p>
          </p:txBody>
        </p:sp>
        <p:sp>
          <p:nvSpPr>
            <p:cNvPr id="55" name="TextBox 54">
              <a:extLst>
                <a:ext uri="{FF2B5EF4-FFF2-40B4-BE49-F238E27FC236}">
                  <a16:creationId xmlns:a16="http://schemas.microsoft.com/office/drawing/2014/main" id="{2F46D48C-577C-4DCC-ABD1-ECAE76B45B1B}"/>
                </a:ext>
              </a:extLst>
            </p:cNvPr>
            <p:cNvSpPr txBox="1"/>
            <p:nvPr/>
          </p:nvSpPr>
          <p:spPr>
            <a:xfrm>
              <a:off x="7710911" y="1020047"/>
              <a:ext cx="4079631" cy="41549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050" kern="1200" dirty="0">
                  <a:solidFill>
                    <a:schemeClr val="tx1"/>
                  </a:solidFill>
                  <a:latin typeface="Alexandria" pitchFamily="2" charset="-78"/>
                  <a:ea typeface="+mn-ea"/>
                  <a:cs typeface="Alexandria" pitchFamily="2" charset="-78"/>
                </a:rPr>
                <a:t>يسهم في تقليص الفجوات الاجتماعية، وتحسين جودة الحياة، وتعزيز التماسك المجتمعي</a:t>
              </a:r>
              <a:r>
                <a:rPr kumimoji="0" lang="ar-SA" sz="105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rPr>
                <a:t>.</a:t>
              </a:r>
              <a:endParaRPr kumimoji="0" lang="en-US" sz="105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endParaRPr>
            </a:p>
          </p:txBody>
        </p:sp>
        <p:cxnSp>
          <p:nvCxnSpPr>
            <p:cNvPr id="56" name="Straight Connector 55">
              <a:extLst>
                <a:ext uri="{FF2B5EF4-FFF2-40B4-BE49-F238E27FC236}">
                  <a16:creationId xmlns:a16="http://schemas.microsoft.com/office/drawing/2014/main" id="{8E49814A-0408-4EF8-976F-B553D420097A}"/>
                </a:ext>
              </a:extLst>
            </p:cNvPr>
            <p:cNvCxnSpPr/>
            <p:nvPr/>
          </p:nvCxnSpPr>
          <p:spPr>
            <a:xfrm>
              <a:off x="7710911" y="1481893"/>
              <a:ext cx="3756074" cy="0"/>
            </a:xfrm>
            <a:prstGeom prst="line">
              <a:avLst/>
            </a:prstGeom>
            <a:ln>
              <a:solidFill>
                <a:schemeClr val="bg1">
                  <a:lumMod val="95000"/>
                  <a:alpha val="30000"/>
                </a:schemeClr>
              </a:solidFill>
            </a:ln>
          </p:spPr>
          <p:style>
            <a:lnRef idx="1">
              <a:schemeClr val="accent1"/>
            </a:lnRef>
            <a:fillRef idx="0">
              <a:schemeClr val="accent1"/>
            </a:fillRef>
            <a:effectRef idx="0">
              <a:schemeClr val="accent1"/>
            </a:effectRef>
            <a:fontRef idx="minor">
              <a:schemeClr val="tx1"/>
            </a:fontRef>
          </p:style>
        </p:cxnSp>
      </p:grpSp>
      <p:grpSp>
        <p:nvGrpSpPr>
          <p:cNvPr id="57" name="Group 56">
            <a:extLst>
              <a:ext uri="{FF2B5EF4-FFF2-40B4-BE49-F238E27FC236}">
                <a16:creationId xmlns:a16="http://schemas.microsoft.com/office/drawing/2014/main" id="{A57195D6-5B4B-41DD-82C8-75323681E661}"/>
              </a:ext>
            </a:extLst>
          </p:cNvPr>
          <p:cNvGrpSpPr/>
          <p:nvPr/>
        </p:nvGrpSpPr>
        <p:grpSpPr>
          <a:xfrm>
            <a:off x="7062146" y="4112299"/>
            <a:ext cx="4830614" cy="839053"/>
            <a:chOff x="7710911" y="642840"/>
            <a:chExt cx="4079631" cy="839053"/>
          </a:xfrm>
        </p:grpSpPr>
        <p:sp>
          <p:nvSpPr>
            <p:cNvPr id="58" name="TextBox 57">
              <a:extLst>
                <a:ext uri="{FF2B5EF4-FFF2-40B4-BE49-F238E27FC236}">
                  <a16:creationId xmlns:a16="http://schemas.microsoft.com/office/drawing/2014/main" id="{2045F73B-C64E-4C23-8404-AD2E8ED1CE60}"/>
                </a:ext>
              </a:extLst>
            </p:cNvPr>
            <p:cNvSpPr txBox="1"/>
            <p:nvPr/>
          </p:nvSpPr>
          <p:spPr>
            <a:xfrm>
              <a:off x="8511413" y="642840"/>
              <a:ext cx="3221502" cy="307777"/>
            </a:xfrm>
            <a:prstGeom prst="rect">
              <a:avLst/>
            </a:prstGeom>
            <a:noFill/>
          </p:spPr>
          <p:txBody>
            <a:bodyPr wrap="square" rtlCol="0">
              <a:spAutoFit/>
            </a:bodyPr>
            <a:lstStyle/>
            <a:p>
              <a:pPr algn="r" rtl="1">
                <a:buClrTx/>
                <a:defRPr/>
              </a:pPr>
              <a:r>
                <a:rPr lang="ar-SA" b="1" kern="1200" dirty="0">
                  <a:solidFill>
                    <a:srgbClr val="0094C6"/>
                  </a:solidFill>
                  <a:latin typeface="Alexandria" pitchFamily="2" charset="-78"/>
                  <a:ea typeface="+mn-ea"/>
                  <a:cs typeface="Alexandria" pitchFamily="2" charset="-78"/>
                </a:rPr>
                <a:t>البعد العلمي</a:t>
              </a:r>
              <a:endParaRPr lang="en-US" b="1" kern="1200" dirty="0">
                <a:solidFill>
                  <a:srgbClr val="0094C6"/>
                </a:solidFill>
                <a:latin typeface="Alexandria" pitchFamily="2" charset="-78"/>
                <a:ea typeface="+mn-ea"/>
                <a:cs typeface="Alexandria" pitchFamily="2" charset="-78"/>
              </a:endParaRPr>
            </a:p>
          </p:txBody>
        </p:sp>
        <p:sp>
          <p:nvSpPr>
            <p:cNvPr id="59" name="TextBox 58">
              <a:extLst>
                <a:ext uri="{FF2B5EF4-FFF2-40B4-BE49-F238E27FC236}">
                  <a16:creationId xmlns:a16="http://schemas.microsoft.com/office/drawing/2014/main" id="{3AC63798-6E73-4A69-A064-FAB674E2E3B2}"/>
                </a:ext>
              </a:extLst>
            </p:cNvPr>
            <p:cNvSpPr txBox="1"/>
            <p:nvPr/>
          </p:nvSpPr>
          <p:spPr>
            <a:xfrm>
              <a:off x="7710911" y="1020047"/>
              <a:ext cx="407963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050" kern="1200" dirty="0">
                  <a:solidFill>
                    <a:schemeClr val="tx1"/>
                  </a:solidFill>
                  <a:latin typeface="Alexandria" pitchFamily="2" charset="-78"/>
                  <a:ea typeface="+mn-ea"/>
                  <a:cs typeface="Alexandria" pitchFamily="2" charset="-78"/>
                </a:rPr>
                <a:t>يدعم البحث والتطوير، ويُعد الكفاءات المتخصصة، ويقود التحول نحو اقتصاد المعرفة</a:t>
              </a:r>
              <a:r>
                <a:rPr kumimoji="0" lang="ar-SA" sz="105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rPr>
                <a:t>.</a:t>
              </a:r>
              <a:endParaRPr kumimoji="0" lang="en-US" sz="1050" b="0" i="0" u="none" strike="noStrike" kern="1200" cap="none" spc="0" normalizeH="0" baseline="0" noProof="0" dirty="0">
                <a:ln>
                  <a:noFill/>
                </a:ln>
                <a:solidFill>
                  <a:prstClr val="white">
                    <a:lumMod val="85000"/>
                  </a:prstClr>
                </a:solidFill>
                <a:effectLst/>
                <a:uLnTx/>
                <a:uFillTx/>
                <a:latin typeface="Calibri" panose="020F0502020204030204"/>
                <a:ea typeface="+mn-ea"/>
                <a:cs typeface="+mn-cs"/>
              </a:endParaRPr>
            </a:p>
          </p:txBody>
        </p:sp>
        <p:cxnSp>
          <p:nvCxnSpPr>
            <p:cNvPr id="60" name="Straight Connector 59">
              <a:extLst>
                <a:ext uri="{FF2B5EF4-FFF2-40B4-BE49-F238E27FC236}">
                  <a16:creationId xmlns:a16="http://schemas.microsoft.com/office/drawing/2014/main" id="{8A051779-FE41-4FE6-B117-E74DDF52D15A}"/>
                </a:ext>
              </a:extLst>
            </p:cNvPr>
            <p:cNvCxnSpPr/>
            <p:nvPr/>
          </p:nvCxnSpPr>
          <p:spPr>
            <a:xfrm>
              <a:off x="7710911" y="1481893"/>
              <a:ext cx="3756074" cy="0"/>
            </a:xfrm>
            <a:prstGeom prst="line">
              <a:avLst/>
            </a:prstGeom>
            <a:ln>
              <a:solidFill>
                <a:schemeClr val="bg1">
                  <a:lumMod val="95000"/>
                  <a:alpha val="30000"/>
                </a:schemeClr>
              </a:solidFill>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2843A226-76C8-4BB8-B830-DA9F7BEEC71E}"/>
              </a:ext>
            </a:extLst>
          </p:cNvPr>
          <p:cNvGrpSpPr/>
          <p:nvPr/>
        </p:nvGrpSpPr>
        <p:grpSpPr>
          <a:xfrm>
            <a:off x="7086417" y="4920167"/>
            <a:ext cx="4783392" cy="769624"/>
            <a:chOff x="7710911" y="665921"/>
            <a:chExt cx="4182838" cy="769624"/>
          </a:xfrm>
        </p:grpSpPr>
        <p:sp>
          <p:nvSpPr>
            <p:cNvPr id="62" name="TextBox 61">
              <a:extLst>
                <a:ext uri="{FF2B5EF4-FFF2-40B4-BE49-F238E27FC236}">
                  <a16:creationId xmlns:a16="http://schemas.microsoft.com/office/drawing/2014/main" id="{0E74AF66-1BE4-4718-A231-130ADFCC73E2}"/>
                </a:ext>
              </a:extLst>
            </p:cNvPr>
            <p:cNvSpPr txBox="1"/>
            <p:nvPr/>
          </p:nvSpPr>
          <p:spPr>
            <a:xfrm>
              <a:off x="8672247" y="665921"/>
              <a:ext cx="3221502" cy="307777"/>
            </a:xfrm>
            <a:prstGeom prst="rect">
              <a:avLst/>
            </a:prstGeom>
            <a:noFill/>
          </p:spPr>
          <p:txBody>
            <a:bodyPr wrap="square" rtlCol="0">
              <a:spAutoFit/>
            </a:bodyPr>
            <a:lstStyle>
              <a:defPPr marR="0" lvl="0" algn="l" rtl="0">
                <a:lnSpc>
                  <a:spcPct val="100000"/>
                </a:lnSpc>
                <a:spcBef>
                  <a:spcPts val="0"/>
                </a:spcBef>
                <a:spcAft>
                  <a:spcPts val="0"/>
                </a:spcAft>
              </a:defPPr>
              <a:lvl1pPr algn="r" rtl="1">
                <a:buClrTx/>
                <a:defRPr b="1" kern="1200">
                  <a:solidFill>
                    <a:srgbClr val="0094C6"/>
                  </a:solidFill>
                  <a:latin typeface="Alexandria" pitchFamily="2" charset="-78"/>
                  <a:ea typeface="+mn-ea"/>
                  <a:cs typeface="Alexandria" pitchFamily="2" charset="-78"/>
                </a:defRPr>
              </a:lvl1pPr>
            </a:lstStyle>
            <a:p>
              <a:r>
                <a:rPr lang="ar-SA" dirty="0">
                  <a:solidFill>
                    <a:srgbClr val="33CC33"/>
                  </a:solidFill>
                </a:rPr>
                <a:t>البعد الأمني</a:t>
              </a:r>
              <a:endParaRPr lang="en-US" dirty="0">
                <a:solidFill>
                  <a:srgbClr val="33CC33"/>
                </a:solidFill>
              </a:endParaRPr>
            </a:p>
          </p:txBody>
        </p:sp>
        <p:sp>
          <p:nvSpPr>
            <p:cNvPr id="63" name="TextBox 62">
              <a:extLst>
                <a:ext uri="{FF2B5EF4-FFF2-40B4-BE49-F238E27FC236}">
                  <a16:creationId xmlns:a16="http://schemas.microsoft.com/office/drawing/2014/main" id="{0354DA37-21A2-4976-B2CA-3F8625FFF1AE}"/>
                </a:ext>
              </a:extLst>
            </p:cNvPr>
            <p:cNvSpPr txBox="1"/>
            <p:nvPr/>
          </p:nvSpPr>
          <p:spPr>
            <a:xfrm>
              <a:off x="7710911" y="1020047"/>
              <a:ext cx="4079631" cy="415498"/>
            </a:xfrm>
            <a:prstGeom prst="rect">
              <a:avLst/>
            </a:prstGeom>
            <a:noFill/>
          </p:spPr>
          <p:txBody>
            <a:bodyPr wrap="square" rtlCol="0">
              <a:spAutoFit/>
            </a:bodyPr>
            <a:lstStyle/>
            <a:p>
              <a:pPr algn="ctr">
                <a:buClrTx/>
                <a:defRPr/>
              </a:pPr>
              <a:r>
                <a:rPr lang="ar-SA" sz="1050" kern="1200" dirty="0">
                  <a:solidFill>
                    <a:schemeClr val="tx1"/>
                  </a:solidFill>
                  <a:latin typeface="Alexandria" pitchFamily="2" charset="-78"/>
                  <a:ea typeface="+mn-ea"/>
                  <a:cs typeface="Alexandria" pitchFamily="2" charset="-78"/>
                </a:rPr>
                <a:t>يحد من البطالة والجريمة، ويعزز الاستقرار من خلال تمكين الأفراد اقتصاديًا وفكريًا.</a:t>
              </a:r>
              <a:endParaRPr lang="en-US" sz="1050" kern="1200" dirty="0">
                <a:solidFill>
                  <a:schemeClr val="tx1"/>
                </a:solidFill>
                <a:latin typeface="Alexandria" pitchFamily="2" charset="-78"/>
                <a:ea typeface="+mn-ea"/>
                <a:cs typeface="Alexandria" pitchFamily="2" charset="-78"/>
              </a:endParaRPr>
            </a:p>
          </p:txBody>
        </p:sp>
      </p:grpSp>
      <p:grpSp>
        <p:nvGrpSpPr>
          <p:cNvPr id="67" name="Group 66">
            <a:extLst>
              <a:ext uri="{FF2B5EF4-FFF2-40B4-BE49-F238E27FC236}">
                <a16:creationId xmlns:a16="http://schemas.microsoft.com/office/drawing/2014/main" id="{29D1362C-3DEF-465A-B100-5259D816C85B}"/>
              </a:ext>
            </a:extLst>
          </p:cNvPr>
          <p:cNvGrpSpPr/>
          <p:nvPr/>
        </p:nvGrpSpPr>
        <p:grpSpPr>
          <a:xfrm>
            <a:off x="3079488" y="2346968"/>
            <a:ext cx="1739936" cy="3195967"/>
            <a:chOff x="3178277" y="1828800"/>
            <a:chExt cx="1739936" cy="3195967"/>
          </a:xfrm>
          <a:effectLst>
            <a:outerShdw blurRad="50800" dist="38100" dir="10800000" algn="r" rotWithShape="0">
              <a:prstClr val="black">
                <a:alpha val="40000"/>
              </a:prstClr>
            </a:outerShdw>
          </a:effectLst>
        </p:grpSpPr>
        <p:sp>
          <p:nvSpPr>
            <p:cNvPr id="10" name="Freeform: Shape 9">
              <a:extLst>
                <a:ext uri="{FF2B5EF4-FFF2-40B4-BE49-F238E27FC236}">
                  <a16:creationId xmlns:a16="http://schemas.microsoft.com/office/drawing/2014/main" id="{88FE8DEC-4922-4960-9DA3-44567B5AA51A}"/>
                </a:ext>
              </a:extLst>
            </p:cNvPr>
            <p:cNvSpPr/>
            <p:nvPr/>
          </p:nvSpPr>
          <p:spPr>
            <a:xfrm>
              <a:off x="3405809" y="1833233"/>
              <a:ext cx="1512404" cy="3191534"/>
            </a:xfrm>
            <a:custGeom>
              <a:avLst/>
              <a:gdLst>
                <a:gd name="connsiteX0" fmla="*/ 0 w 1512404"/>
                <a:gd name="connsiteY0" fmla="*/ 0 h 3191534"/>
                <a:gd name="connsiteX1" fmla="*/ 75815 w 1512404"/>
                <a:gd name="connsiteY1" fmla="*/ 3829 h 3191534"/>
                <a:gd name="connsiteX2" fmla="*/ 1512404 w 1512404"/>
                <a:gd name="connsiteY2" fmla="*/ 1595767 h 3191534"/>
                <a:gd name="connsiteX3" fmla="*/ 75815 w 1512404"/>
                <a:gd name="connsiteY3" fmla="*/ 3187706 h 3191534"/>
                <a:gd name="connsiteX4" fmla="*/ 0 w 1512404"/>
                <a:gd name="connsiteY4" fmla="*/ 3191534 h 3191534"/>
                <a:gd name="connsiteX5" fmla="*/ 0 w 1512404"/>
                <a:gd name="connsiteY5" fmla="*/ 2839906 h 3191534"/>
                <a:gd name="connsiteX6" fmla="*/ 39863 w 1512404"/>
                <a:gd name="connsiteY6" fmla="*/ 2837893 h 3191534"/>
                <a:gd name="connsiteX7" fmla="*/ 1160776 w 1512404"/>
                <a:gd name="connsiteY7" fmla="*/ 1595767 h 3191534"/>
                <a:gd name="connsiteX8" fmla="*/ 39863 w 1512404"/>
                <a:gd name="connsiteY8" fmla="*/ 353641 h 3191534"/>
                <a:gd name="connsiteX9" fmla="*/ 0 w 1512404"/>
                <a:gd name="connsiteY9" fmla="*/ 351629 h 31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2404" h="3191534">
                  <a:moveTo>
                    <a:pt x="0" y="0"/>
                  </a:moveTo>
                  <a:lnTo>
                    <a:pt x="75815" y="3829"/>
                  </a:lnTo>
                  <a:cubicBezTo>
                    <a:pt x="882726" y="85775"/>
                    <a:pt x="1512404" y="767237"/>
                    <a:pt x="1512404" y="1595767"/>
                  </a:cubicBezTo>
                  <a:cubicBezTo>
                    <a:pt x="1512404" y="2424298"/>
                    <a:pt x="882726" y="3105759"/>
                    <a:pt x="75815" y="3187706"/>
                  </a:cubicBezTo>
                  <a:lnTo>
                    <a:pt x="0" y="3191534"/>
                  </a:lnTo>
                  <a:lnTo>
                    <a:pt x="0" y="2839906"/>
                  </a:lnTo>
                  <a:lnTo>
                    <a:pt x="39863" y="2837893"/>
                  </a:lnTo>
                  <a:cubicBezTo>
                    <a:pt x="669463" y="2773954"/>
                    <a:pt x="1160776" y="2242236"/>
                    <a:pt x="1160776" y="1595767"/>
                  </a:cubicBezTo>
                  <a:cubicBezTo>
                    <a:pt x="1160776" y="949298"/>
                    <a:pt x="669463" y="417581"/>
                    <a:pt x="39863" y="353641"/>
                  </a:cubicBezTo>
                  <a:lnTo>
                    <a:pt x="0" y="351629"/>
                  </a:lnTo>
                  <a:close/>
                </a:path>
              </a:pathLst>
            </a:custGeom>
            <a:gradFill>
              <a:gsLst>
                <a:gs pos="0">
                  <a:srgbClr val="FFB343"/>
                </a:gs>
                <a:gs pos="47000">
                  <a:srgbClr val="FE9031"/>
                </a:gs>
                <a:gs pos="97000">
                  <a:srgbClr val="FB4C3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151134C0-857E-48FC-B0C7-FAB0B29218F5}"/>
                </a:ext>
              </a:extLst>
            </p:cNvPr>
            <p:cNvSpPr/>
            <p:nvPr/>
          </p:nvSpPr>
          <p:spPr>
            <a:xfrm>
              <a:off x="3178277" y="4667865"/>
              <a:ext cx="407841" cy="356902"/>
            </a:xfrm>
            <a:prstGeom prst="ellipse">
              <a:avLst/>
            </a:prstGeom>
            <a:solidFill>
              <a:srgbClr val="FB53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Oval 65">
              <a:extLst>
                <a:ext uri="{FF2B5EF4-FFF2-40B4-BE49-F238E27FC236}">
                  <a16:creationId xmlns:a16="http://schemas.microsoft.com/office/drawing/2014/main" id="{882E9A2B-0BB1-418A-8390-C191C805C985}"/>
                </a:ext>
              </a:extLst>
            </p:cNvPr>
            <p:cNvSpPr/>
            <p:nvPr/>
          </p:nvSpPr>
          <p:spPr>
            <a:xfrm>
              <a:off x="3221623" y="1828800"/>
              <a:ext cx="407841" cy="356902"/>
            </a:xfrm>
            <a:prstGeom prst="ellipse">
              <a:avLst/>
            </a:prstGeom>
            <a:solidFill>
              <a:srgbClr val="FFB1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72" name="Group 71">
            <a:extLst>
              <a:ext uri="{FF2B5EF4-FFF2-40B4-BE49-F238E27FC236}">
                <a16:creationId xmlns:a16="http://schemas.microsoft.com/office/drawing/2014/main" id="{A1937239-14F7-49EB-87B4-16D101B10698}"/>
              </a:ext>
            </a:extLst>
          </p:cNvPr>
          <p:cNvGrpSpPr/>
          <p:nvPr/>
        </p:nvGrpSpPr>
        <p:grpSpPr>
          <a:xfrm>
            <a:off x="66179" y="1076343"/>
            <a:ext cx="3358802" cy="5610269"/>
            <a:chOff x="0" y="-10849"/>
            <a:chExt cx="3383136" cy="6661913"/>
          </a:xfrm>
        </p:grpSpPr>
        <p:sp>
          <p:nvSpPr>
            <p:cNvPr id="13" name="Freeform: Shape 12">
              <a:extLst>
                <a:ext uri="{FF2B5EF4-FFF2-40B4-BE49-F238E27FC236}">
                  <a16:creationId xmlns:a16="http://schemas.microsoft.com/office/drawing/2014/main" id="{9B6282F0-38B8-4D75-9DC8-A9BDD6C16A78}"/>
                </a:ext>
              </a:extLst>
            </p:cNvPr>
            <p:cNvSpPr/>
            <p:nvPr/>
          </p:nvSpPr>
          <p:spPr>
            <a:xfrm>
              <a:off x="0" y="0"/>
              <a:ext cx="3200400" cy="6651063"/>
            </a:xfrm>
            <a:custGeom>
              <a:avLst/>
              <a:gdLst>
                <a:gd name="connsiteX0" fmla="*/ 0 w 3200400"/>
                <a:gd name="connsiteY0" fmla="*/ 0 h 6858000"/>
                <a:gd name="connsiteX1" fmla="*/ 3200400 w 3200400"/>
                <a:gd name="connsiteY1" fmla="*/ 0 h 6858000"/>
                <a:gd name="connsiteX2" fmla="*/ 3200400 w 3200400"/>
                <a:gd name="connsiteY2" fmla="*/ 1377539 h 6858000"/>
                <a:gd name="connsiteX3" fmla="*/ 3107656 w 3200400"/>
                <a:gd name="connsiteY3" fmla="*/ 1382222 h 6858000"/>
                <a:gd name="connsiteX4" fmla="*/ 1260613 w 3200400"/>
                <a:gd name="connsiteY4" fmla="*/ 3429000 h 6858000"/>
                <a:gd name="connsiteX5" fmla="*/ 3107656 w 3200400"/>
                <a:gd name="connsiteY5" fmla="*/ 5475778 h 6858000"/>
                <a:gd name="connsiteX6" fmla="*/ 3200400 w 3200400"/>
                <a:gd name="connsiteY6" fmla="*/ 5480461 h 6858000"/>
                <a:gd name="connsiteX7" fmla="*/ 3200400 w 3200400"/>
                <a:gd name="connsiteY7" fmla="*/ 6858000 h 6858000"/>
                <a:gd name="connsiteX8" fmla="*/ 0 w 32004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00400" h="6858000">
                  <a:moveTo>
                    <a:pt x="0" y="0"/>
                  </a:moveTo>
                  <a:lnTo>
                    <a:pt x="3200400" y="0"/>
                  </a:lnTo>
                  <a:lnTo>
                    <a:pt x="3200400" y="1377539"/>
                  </a:lnTo>
                  <a:lnTo>
                    <a:pt x="3107656" y="1382222"/>
                  </a:lnTo>
                  <a:cubicBezTo>
                    <a:pt x="2070199" y="1487582"/>
                    <a:pt x="1260613" y="2363746"/>
                    <a:pt x="1260613" y="3429000"/>
                  </a:cubicBezTo>
                  <a:cubicBezTo>
                    <a:pt x="1260613" y="4494254"/>
                    <a:pt x="2070199" y="5370419"/>
                    <a:pt x="3107656" y="5475778"/>
                  </a:cubicBezTo>
                  <a:lnTo>
                    <a:pt x="3200400" y="5480461"/>
                  </a:lnTo>
                  <a:lnTo>
                    <a:pt x="3200400" y="6858000"/>
                  </a:lnTo>
                  <a:lnTo>
                    <a:pt x="0" y="6858000"/>
                  </a:lnTo>
                  <a:close/>
                </a:path>
              </a:pathLst>
            </a:custGeom>
            <a:solidFill>
              <a:srgbClr val="00B0F0"/>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0" name="Rectangle: Rounded Corners 69">
              <a:extLst>
                <a:ext uri="{FF2B5EF4-FFF2-40B4-BE49-F238E27FC236}">
                  <a16:creationId xmlns:a16="http://schemas.microsoft.com/office/drawing/2014/main" id="{27EE67E2-1D75-48B0-BF8F-F2BDC2DB16D8}"/>
                </a:ext>
              </a:extLst>
            </p:cNvPr>
            <p:cNvSpPr/>
            <p:nvPr/>
          </p:nvSpPr>
          <p:spPr>
            <a:xfrm>
              <a:off x="2846315" y="-10849"/>
              <a:ext cx="536821" cy="1371600"/>
            </a:xfrm>
            <a:prstGeom prst="roundRect">
              <a:avLst>
                <a:gd name="adj" fmla="val 42873"/>
              </a:avLst>
            </a:prstGeom>
            <a:solidFill>
              <a:srgbClr val="434552"/>
            </a:solidFill>
            <a:ln>
              <a:solidFill>
                <a:srgbClr val="4345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1" name="Rectangle: Rounded Corners 70">
              <a:extLst>
                <a:ext uri="{FF2B5EF4-FFF2-40B4-BE49-F238E27FC236}">
                  <a16:creationId xmlns:a16="http://schemas.microsoft.com/office/drawing/2014/main" id="{36151C23-E7EA-481B-8F7D-1F65E223D76F}"/>
                </a:ext>
              </a:extLst>
            </p:cNvPr>
            <p:cNvSpPr/>
            <p:nvPr/>
          </p:nvSpPr>
          <p:spPr>
            <a:xfrm>
              <a:off x="2841675" y="5480427"/>
              <a:ext cx="480316" cy="1170637"/>
            </a:xfrm>
            <a:prstGeom prst="roundRect">
              <a:avLst>
                <a:gd name="adj" fmla="val 42873"/>
              </a:avLst>
            </a:prstGeom>
            <a:solidFill>
              <a:srgbClr val="434552"/>
            </a:solidFill>
            <a:ln>
              <a:solidFill>
                <a:srgbClr val="4345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48" name="Graphic 21">
            <a:extLst>
              <a:ext uri="{FF2B5EF4-FFF2-40B4-BE49-F238E27FC236}">
                <a16:creationId xmlns:a16="http://schemas.microsoft.com/office/drawing/2014/main" id="{B669059A-EC6F-1E12-7FB2-BDB2ABB69C46}"/>
              </a:ext>
            </a:extLst>
          </p:cNvPr>
          <p:cNvPicPr>
            <a:picLocks noChangeAspect="1"/>
          </p:cNvPicPr>
          <p:nvPr/>
        </p:nvPicPr>
        <p:blipFill rotWithShape="1">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2990" y="0"/>
            <a:ext cx="2305141" cy="1076343"/>
          </a:xfrm>
          <a:prstGeom prst="rect">
            <a:avLst/>
          </a:prstGeom>
        </p:spPr>
      </p:pic>
      <p:sp>
        <p:nvSpPr>
          <p:cNvPr id="64" name="Rectangle: Rounded Corners 63">
            <a:extLst>
              <a:ext uri="{FF2B5EF4-FFF2-40B4-BE49-F238E27FC236}">
                <a16:creationId xmlns:a16="http://schemas.microsoft.com/office/drawing/2014/main" id="{B57D70F6-8464-E39B-D419-D6EDAF020930}"/>
              </a:ext>
            </a:extLst>
          </p:cNvPr>
          <p:cNvSpPr/>
          <p:nvPr/>
        </p:nvSpPr>
        <p:spPr>
          <a:xfrm>
            <a:off x="2659900" y="-16062"/>
            <a:ext cx="7219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الاستثمار في التعليم من منظور متعدد الأبعاد</a:t>
            </a:r>
            <a:endParaRPr lang="ar-EG" sz="2400" b="1" dirty="0">
              <a:solidFill>
                <a:srgbClr val="00B0F0"/>
              </a:solidFill>
              <a:latin typeface="Alexandria" pitchFamily="2" charset="-78"/>
              <a:cs typeface="Alexandria" pitchFamily="2" charset="-78"/>
            </a:endParaRPr>
          </a:p>
        </p:txBody>
      </p:sp>
      <p:sp>
        <p:nvSpPr>
          <p:cNvPr id="68" name="TextBox 67">
            <a:extLst>
              <a:ext uri="{FF2B5EF4-FFF2-40B4-BE49-F238E27FC236}">
                <a16:creationId xmlns:a16="http://schemas.microsoft.com/office/drawing/2014/main" id="{717C4044-E645-0123-9087-54A2F689C7B2}"/>
              </a:ext>
            </a:extLst>
          </p:cNvPr>
          <p:cNvSpPr txBox="1"/>
          <p:nvPr/>
        </p:nvSpPr>
        <p:spPr>
          <a:xfrm>
            <a:off x="4209638" y="636664"/>
            <a:ext cx="7916183" cy="70224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يمثل الاستثمار في التعليم ركيزة أساسية للتنمية الشاملة، إذ يمتد أثره ليشمل جوانب مترابطة تسهم في بناء الإنسان والمجتمع والاقتصاد:</a:t>
            </a:r>
            <a:endParaRPr lang="en-US" dirty="0">
              <a:latin typeface="Alexandria" pitchFamily="2" charset="-78"/>
              <a:cs typeface="Alexandria" pitchFamily="2" charset="-78"/>
            </a:endParaRPr>
          </a:p>
        </p:txBody>
      </p:sp>
      <p:grpSp>
        <p:nvGrpSpPr>
          <p:cNvPr id="69" name="Group 68">
            <a:extLst>
              <a:ext uri="{FF2B5EF4-FFF2-40B4-BE49-F238E27FC236}">
                <a16:creationId xmlns:a16="http://schemas.microsoft.com/office/drawing/2014/main" id="{DAF2CF6D-759E-6031-9D9D-B86EF7B9D489}"/>
              </a:ext>
            </a:extLst>
          </p:cNvPr>
          <p:cNvGrpSpPr/>
          <p:nvPr/>
        </p:nvGrpSpPr>
        <p:grpSpPr>
          <a:xfrm>
            <a:off x="7035268" y="5659048"/>
            <a:ext cx="4783392" cy="608042"/>
            <a:chOff x="7710911" y="665921"/>
            <a:chExt cx="4182838" cy="608042"/>
          </a:xfrm>
        </p:grpSpPr>
        <p:sp>
          <p:nvSpPr>
            <p:cNvPr id="73" name="TextBox 72">
              <a:extLst>
                <a:ext uri="{FF2B5EF4-FFF2-40B4-BE49-F238E27FC236}">
                  <a16:creationId xmlns:a16="http://schemas.microsoft.com/office/drawing/2014/main" id="{76459E87-FD61-7ED9-8ECC-4C983388B73C}"/>
                </a:ext>
              </a:extLst>
            </p:cNvPr>
            <p:cNvSpPr txBox="1"/>
            <p:nvPr/>
          </p:nvSpPr>
          <p:spPr>
            <a:xfrm>
              <a:off x="8672247" y="665921"/>
              <a:ext cx="3221502" cy="307777"/>
            </a:xfrm>
            <a:prstGeom prst="rect">
              <a:avLst/>
            </a:prstGeom>
            <a:noFill/>
          </p:spPr>
          <p:txBody>
            <a:bodyPr wrap="square" rtlCol="0">
              <a:spAutoFit/>
            </a:bodyPr>
            <a:lstStyle>
              <a:defPPr marR="0" lvl="0" algn="l" rtl="0">
                <a:lnSpc>
                  <a:spcPct val="100000"/>
                </a:lnSpc>
                <a:spcBef>
                  <a:spcPts val="0"/>
                </a:spcBef>
                <a:spcAft>
                  <a:spcPts val="0"/>
                </a:spcAft>
              </a:defPPr>
              <a:lvl1pPr algn="r" rtl="1">
                <a:buClrTx/>
                <a:defRPr b="1" kern="1200">
                  <a:solidFill>
                    <a:srgbClr val="0094C6"/>
                  </a:solidFill>
                  <a:latin typeface="Alexandria" pitchFamily="2" charset="-78"/>
                  <a:ea typeface="+mn-ea"/>
                  <a:cs typeface="Alexandria" pitchFamily="2" charset="-78"/>
                </a:defRPr>
              </a:lvl1pPr>
            </a:lstStyle>
            <a:p>
              <a:r>
                <a:rPr lang="ar-SA" dirty="0">
                  <a:solidFill>
                    <a:srgbClr val="00AEEF"/>
                  </a:solidFill>
                </a:rPr>
                <a:t>البعد المستقبلي</a:t>
              </a:r>
              <a:endParaRPr lang="en-US" dirty="0">
                <a:solidFill>
                  <a:srgbClr val="00AEEF"/>
                </a:solidFill>
              </a:endParaRPr>
            </a:p>
          </p:txBody>
        </p:sp>
        <p:sp>
          <p:nvSpPr>
            <p:cNvPr id="74" name="TextBox 73">
              <a:extLst>
                <a:ext uri="{FF2B5EF4-FFF2-40B4-BE49-F238E27FC236}">
                  <a16:creationId xmlns:a16="http://schemas.microsoft.com/office/drawing/2014/main" id="{FB6397A9-E363-13C6-6620-2C2AB1686B25}"/>
                </a:ext>
              </a:extLst>
            </p:cNvPr>
            <p:cNvSpPr txBox="1"/>
            <p:nvPr/>
          </p:nvSpPr>
          <p:spPr>
            <a:xfrm>
              <a:off x="7710911" y="1020047"/>
              <a:ext cx="4079631" cy="253916"/>
            </a:xfrm>
            <a:prstGeom prst="rect">
              <a:avLst/>
            </a:prstGeom>
            <a:noFill/>
          </p:spPr>
          <p:txBody>
            <a:bodyPr wrap="square" rtlCol="0">
              <a:spAutoFit/>
            </a:bodyPr>
            <a:lstStyle/>
            <a:p>
              <a:pPr algn="ctr">
                <a:buClrTx/>
                <a:defRPr/>
              </a:pPr>
              <a:r>
                <a:rPr lang="ar-SA" sz="1050" kern="1200" dirty="0">
                  <a:solidFill>
                    <a:schemeClr val="tx1"/>
                  </a:solidFill>
                  <a:latin typeface="Alexandria" pitchFamily="2" charset="-78"/>
                  <a:ea typeface="+mn-ea"/>
                  <a:cs typeface="Alexandria" pitchFamily="2" charset="-78"/>
                </a:rPr>
                <a:t>يهيئ  الأجيال القادمة لمتطلبات الثورة الرقمية</a:t>
              </a:r>
              <a:endParaRPr lang="en-US" sz="1050" kern="1200" dirty="0">
                <a:solidFill>
                  <a:schemeClr val="tx1"/>
                </a:solidFill>
                <a:latin typeface="Alexandria" pitchFamily="2" charset="-78"/>
                <a:ea typeface="+mn-ea"/>
                <a:cs typeface="Alexandria" pitchFamily="2" charset="-78"/>
              </a:endParaRPr>
            </a:p>
          </p:txBody>
        </p:sp>
      </p:grpSp>
      <p:grpSp>
        <p:nvGrpSpPr>
          <p:cNvPr id="75" name="Group 74">
            <a:extLst>
              <a:ext uri="{FF2B5EF4-FFF2-40B4-BE49-F238E27FC236}">
                <a16:creationId xmlns:a16="http://schemas.microsoft.com/office/drawing/2014/main" id="{14C937F8-1C3F-23E7-7358-D9E526DACB44}"/>
              </a:ext>
            </a:extLst>
          </p:cNvPr>
          <p:cNvGrpSpPr/>
          <p:nvPr/>
        </p:nvGrpSpPr>
        <p:grpSpPr>
          <a:xfrm>
            <a:off x="3692186" y="5867817"/>
            <a:ext cx="742071" cy="742071"/>
            <a:chOff x="4236625" y="5115364"/>
            <a:chExt cx="742071" cy="742071"/>
          </a:xfrm>
          <a:solidFill>
            <a:srgbClr val="00AEEF"/>
          </a:solidFill>
        </p:grpSpPr>
        <p:sp>
          <p:nvSpPr>
            <p:cNvPr id="76" name="Oval 75">
              <a:extLst>
                <a:ext uri="{FF2B5EF4-FFF2-40B4-BE49-F238E27FC236}">
                  <a16:creationId xmlns:a16="http://schemas.microsoft.com/office/drawing/2014/main" id="{EB7AB1EF-75F4-F4B1-36E4-65C14850E1C8}"/>
                </a:ext>
              </a:extLst>
            </p:cNvPr>
            <p:cNvSpPr/>
            <p:nvPr/>
          </p:nvSpPr>
          <p:spPr>
            <a:xfrm>
              <a:off x="4236625" y="5115364"/>
              <a:ext cx="742071" cy="742071"/>
            </a:xfrm>
            <a:prstGeom prst="ellipse">
              <a:avLst/>
            </a:prstGeom>
            <a:grp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7" name="Graphic 76" descr="Trophy">
              <a:extLst>
                <a:ext uri="{FF2B5EF4-FFF2-40B4-BE49-F238E27FC236}">
                  <a16:creationId xmlns:a16="http://schemas.microsoft.com/office/drawing/2014/main" id="{9681D438-99C2-33B9-BCFF-9C1D21B6E29B}"/>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383961" y="5255178"/>
              <a:ext cx="457200" cy="457200"/>
            </a:xfrm>
            <a:prstGeom prst="rect">
              <a:avLst/>
            </a:prstGeom>
            <a:effectLst>
              <a:outerShdw blurRad="50800" dist="101600" dir="2700000" algn="tl" rotWithShape="0">
                <a:prstClr val="black">
                  <a:alpha val="40000"/>
                </a:prstClr>
              </a:outerShdw>
            </a:effectLst>
          </p:spPr>
        </p:pic>
      </p:grpSp>
    </p:spTree>
    <p:extLst>
      <p:ext uri="{BB962C8B-B14F-4D97-AF65-F5344CB8AC3E}">
        <p14:creationId xmlns:p14="http://schemas.microsoft.com/office/powerpoint/2010/main" val="1665363168"/>
      </p:ext>
    </p:extLst>
  </p:cSld>
  <p:clrMapOvr>
    <a:masterClrMapping/>
  </p:clrMapOvr>
  <mc:AlternateContent xmlns:mc="http://schemas.openxmlformats.org/markup-compatibility/2006" xmlns:p14="http://schemas.microsoft.com/office/powerpoint/2010/main">
    <mc:Choice Requires="p14">
      <p:transition spd="slow" p14:dur="2000" advTm="126651"/>
    </mc:Choice>
    <mc:Fallback xmlns="">
      <p:transition spd="slow" advTm="1266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down)">
                                      <p:cBhvr>
                                        <p:cTn id="7" dur="500"/>
                                        <p:tgtEl>
                                          <p:spTgt spid="6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childTnLst>
                                </p:cTn>
                              </p:par>
                            </p:childTnLst>
                          </p:cTn>
                        </p:par>
                        <p:par>
                          <p:cTn id="14" fill="hold">
                            <p:stCondLst>
                              <p:cond delay="500"/>
                            </p:stCondLst>
                            <p:childTnLst>
                              <p:par>
                                <p:cTn id="15" presetID="17" presetClass="entr" presetSubtype="8" fill="hold"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p:cTn id="17" dur="500" fill="hold"/>
                                        <p:tgtEl>
                                          <p:spTgt spid="36"/>
                                        </p:tgtEl>
                                        <p:attrNameLst>
                                          <p:attrName>ppt_x</p:attrName>
                                        </p:attrNameLst>
                                      </p:cBhvr>
                                      <p:tavLst>
                                        <p:tav tm="0">
                                          <p:val>
                                            <p:strVal val="#ppt_x-#ppt_w/2"/>
                                          </p:val>
                                        </p:tav>
                                        <p:tav tm="100000">
                                          <p:val>
                                            <p:strVal val="#ppt_x"/>
                                          </p:val>
                                        </p:tav>
                                      </p:tavLst>
                                    </p:anim>
                                    <p:anim calcmode="lin" valueType="num">
                                      <p:cBhvr>
                                        <p:cTn id="18" dur="500" fill="hold"/>
                                        <p:tgtEl>
                                          <p:spTgt spid="36"/>
                                        </p:tgtEl>
                                        <p:attrNameLst>
                                          <p:attrName>ppt_y</p:attrName>
                                        </p:attrNameLst>
                                      </p:cBhvr>
                                      <p:tavLst>
                                        <p:tav tm="0">
                                          <p:val>
                                            <p:strVal val="#ppt_y"/>
                                          </p:val>
                                        </p:tav>
                                        <p:tav tm="100000">
                                          <p:val>
                                            <p:strVal val="#ppt_y"/>
                                          </p:val>
                                        </p:tav>
                                      </p:tavLst>
                                    </p:anim>
                                    <p:anim calcmode="lin" valueType="num">
                                      <p:cBhvr>
                                        <p:cTn id="19" dur="500" fill="hold"/>
                                        <p:tgtEl>
                                          <p:spTgt spid="36"/>
                                        </p:tgtEl>
                                        <p:attrNameLst>
                                          <p:attrName>ppt_w</p:attrName>
                                        </p:attrNameLst>
                                      </p:cBhvr>
                                      <p:tavLst>
                                        <p:tav tm="0">
                                          <p:val>
                                            <p:fltVal val="0"/>
                                          </p:val>
                                        </p:tav>
                                        <p:tav tm="100000">
                                          <p:val>
                                            <p:strVal val="#ppt_w"/>
                                          </p:val>
                                        </p:tav>
                                      </p:tavLst>
                                    </p:anim>
                                    <p:anim calcmode="lin" valueType="num">
                                      <p:cBhvr>
                                        <p:cTn id="20" dur="500" fill="hold"/>
                                        <p:tgtEl>
                                          <p:spTgt spid="36"/>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17" presetClass="entr" presetSubtype="8" fill="hold" nodeType="afterEffect">
                                  <p:stCondLst>
                                    <p:cond delay="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ppt_x</p:attrName>
                                        </p:attrNameLst>
                                      </p:cBhvr>
                                      <p:tavLst>
                                        <p:tav tm="0">
                                          <p:val>
                                            <p:strVal val="#ppt_x-#ppt_w/2"/>
                                          </p:val>
                                        </p:tav>
                                        <p:tav tm="100000">
                                          <p:val>
                                            <p:strVal val="#ppt_x"/>
                                          </p:val>
                                        </p:tav>
                                      </p:tavLst>
                                    </p:anim>
                                    <p:anim calcmode="lin" valueType="num">
                                      <p:cBhvr>
                                        <p:cTn id="31" dur="500" fill="hold"/>
                                        <p:tgtEl>
                                          <p:spTgt spid="49"/>
                                        </p:tgtEl>
                                        <p:attrNameLst>
                                          <p:attrName>ppt_y</p:attrName>
                                        </p:attrNameLst>
                                      </p:cBhvr>
                                      <p:tavLst>
                                        <p:tav tm="0">
                                          <p:val>
                                            <p:strVal val="#ppt_y"/>
                                          </p:val>
                                        </p:tav>
                                        <p:tav tm="100000">
                                          <p:val>
                                            <p:strVal val="#ppt_y"/>
                                          </p:val>
                                        </p:tav>
                                      </p:tavLst>
                                    </p:anim>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childTnLst>
                                </p:cTn>
                              </p:par>
                            </p:childTnLst>
                          </p:cTn>
                        </p:par>
                        <p:par>
                          <p:cTn id="40" fill="hold">
                            <p:stCondLst>
                              <p:cond delay="500"/>
                            </p:stCondLst>
                            <p:childTnLst>
                              <p:par>
                                <p:cTn id="41" presetID="17" presetClass="entr" presetSubtype="8" fill="hold" nodeType="afterEffect">
                                  <p:stCondLst>
                                    <p:cond delay="0"/>
                                  </p:stCondLst>
                                  <p:childTnLst>
                                    <p:set>
                                      <p:cBhvr>
                                        <p:cTn id="42" dur="1" fill="hold">
                                          <p:stCondLst>
                                            <p:cond delay="0"/>
                                          </p:stCondLst>
                                        </p:cTn>
                                        <p:tgtEl>
                                          <p:spTgt spid="53"/>
                                        </p:tgtEl>
                                        <p:attrNameLst>
                                          <p:attrName>style.visibility</p:attrName>
                                        </p:attrNameLst>
                                      </p:cBhvr>
                                      <p:to>
                                        <p:strVal val="visible"/>
                                      </p:to>
                                    </p:set>
                                    <p:anim calcmode="lin" valueType="num">
                                      <p:cBhvr>
                                        <p:cTn id="43" dur="500" fill="hold"/>
                                        <p:tgtEl>
                                          <p:spTgt spid="53"/>
                                        </p:tgtEl>
                                        <p:attrNameLst>
                                          <p:attrName>ppt_x</p:attrName>
                                        </p:attrNameLst>
                                      </p:cBhvr>
                                      <p:tavLst>
                                        <p:tav tm="0">
                                          <p:val>
                                            <p:strVal val="#ppt_x-#ppt_w/2"/>
                                          </p:val>
                                        </p:tav>
                                        <p:tav tm="100000">
                                          <p:val>
                                            <p:strVal val="#ppt_x"/>
                                          </p:val>
                                        </p:tav>
                                      </p:tavLst>
                                    </p:anim>
                                    <p:anim calcmode="lin" valueType="num">
                                      <p:cBhvr>
                                        <p:cTn id="44" dur="500" fill="hold"/>
                                        <p:tgtEl>
                                          <p:spTgt spid="53"/>
                                        </p:tgtEl>
                                        <p:attrNameLst>
                                          <p:attrName>ppt_y</p:attrName>
                                        </p:attrNameLst>
                                      </p:cBhvr>
                                      <p:tavLst>
                                        <p:tav tm="0">
                                          <p:val>
                                            <p:strVal val="#ppt_y"/>
                                          </p:val>
                                        </p:tav>
                                        <p:tav tm="100000">
                                          <p:val>
                                            <p:strVal val="#ppt_y"/>
                                          </p:val>
                                        </p:tav>
                                      </p:tavLst>
                                    </p:anim>
                                    <p:anim calcmode="lin" valueType="num">
                                      <p:cBhvr>
                                        <p:cTn id="45" dur="500" fill="hold"/>
                                        <p:tgtEl>
                                          <p:spTgt spid="53"/>
                                        </p:tgtEl>
                                        <p:attrNameLst>
                                          <p:attrName>ppt_w</p:attrName>
                                        </p:attrNameLst>
                                      </p:cBhvr>
                                      <p:tavLst>
                                        <p:tav tm="0">
                                          <p:val>
                                            <p:fltVal val="0"/>
                                          </p:val>
                                        </p:tav>
                                        <p:tav tm="100000">
                                          <p:val>
                                            <p:strVal val="#ppt_w"/>
                                          </p:val>
                                        </p:tav>
                                      </p:tavLst>
                                    </p:anim>
                                    <p:anim calcmode="lin" valueType="num">
                                      <p:cBhvr>
                                        <p:cTn id="46" dur="500" fill="hold"/>
                                        <p:tgtEl>
                                          <p:spTgt spid="53"/>
                                        </p:tgtEl>
                                        <p:attrNameLst>
                                          <p:attrName>ppt_h</p:attrName>
                                        </p:attrNameLst>
                                      </p:cBhvr>
                                      <p:tavLst>
                                        <p:tav tm="0">
                                          <p:val>
                                            <p:strVal val="#ppt_h"/>
                                          </p:val>
                                        </p:tav>
                                        <p:tav tm="100000">
                                          <p:val>
                                            <p:strVal val="#ppt_h"/>
                                          </p:val>
                                        </p:tav>
                                      </p:tavLst>
                                    </p:anim>
                                  </p:childTnLst>
                                </p:cTn>
                              </p:par>
                            </p:childTnLst>
                          </p:cTn>
                        </p:par>
                      </p:childTnLst>
                    </p:cTn>
                  </p:par>
                  <p:par>
                    <p:cTn id="47" fill="hold">
                      <p:stCondLst>
                        <p:cond delay="indefinite"/>
                      </p:stCondLst>
                      <p:childTnLst>
                        <p:par>
                          <p:cTn id="48" fill="hold">
                            <p:stCondLst>
                              <p:cond delay="0"/>
                            </p:stCondLst>
                            <p:childTnLst>
                              <p:par>
                                <p:cTn id="49" presetID="23" presetClass="entr" presetSubtype="16" fill="hold" nodeType="click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fill="hold"/>
                                        <p:tgtEl>
                                          <p:spTgt spid="5"/>
                                        </p:tgtEl>
                                        <p:attrNameLst>
                                          <p:attrName>ppt_w</p:attrName>
                                        </p:attrNameLst>
                                      </p:cBhvr>
                                      <p:tavLst>
                                        <p:tav tm="0">
                                          <p:val>
                                            <p:fltVal val="0"/>
                                          </p:val>
                                        </p:tav>
                                        <p:tav tm="100000">
                                          <p:val>
                                            <p:strVal val="#ppt_w"/>
                                          </p:val>
                                        </p:tav>
                                      </p:tavLst>
                                    </p:anim>
                                    <p:anim calcmode="lin" valueType="num">
                                      <p:cBhvr>
                                        <p:cTn id="52" dur="500" fill="hold"/>
                                        <p:tgtEl>
                                          <p:spTgt spid="5"/>
                                        </p:tgtEl>
                                        <p:attrNameLst>
                                          <p:attrName>ppt_h</p:attrName>
                                        </p:attrNameLst>
                                      </p:cBhvr>
                                      <p:tavLst>
                                        <p:tav tm="0">
                                          <p:val>
                                            <p:fltVal val="0"/>
                                          </p:val>
                                        </p:tav>
                                        <p:tav tm="100000">
                                          <p:val>
                                            <p:strVal val="#ppt_h"/>
                                          </p:val>
                                        </p:tav>
                                      </p:tavLst>
                                    </p:anim>
                                  </p:childTnLst>
                                </p:cTn>
                              </p:par>
                            </p:childTnLst>
                          </p:cTn>
                        </p:par>
                        <p:par>
                          <p:cTn id="53" fill="hold">
                            <p:stCondLst>
                              <p:cond delay="500"/>
                            </p:stCondLst>
                            <p:childTnLst>
                              <p:par>
                                <p:cTn id="54" presetID="17" presetClass="entr" presetSubtype="8" fill="hold" nodeType="afterEffect">
                                  <p:stCondLst>
                                    <p:cond delay="0"/>
                                  </p:stCondLst>
                                  <p:childTnLst>
                                    <p:set>
                                      <p:cBhvr>
                                        <p:cTn id="55" dur="1" fill="hold">
                                          <p:stCondLst>
                                            <p:cond delay="0"/>
                                          </p:stCondLst>
                                        </p:cTn>
                                        <p:tgtEl>
                                          <p:spTgt spid="57"/>
                                        </p:tgtEl>
                                        <p:attrNameLst>
                                          <p:attrName>style.visibility</p:attrName>
                                        </p:attrNameLst>
                                      </p:cBhvr>
                                      <p:to>
                                        <p:strVal val="visible"/>
                                      </p:to>
                                    </p:set>
                                    <p:anim calcmode="lin" valueType="num">
                                      <p:cBhvr>
                                        <p:cTn id="56" dur="500" fill="hold"/>
                                        <p:tgtEl>
                                          <p:spTgt spid="57"/>
                                        </p:tgtEl>
                                        <p:attrNameLst>
                                          <p:attrName>ppt_x</p:attrName>
                                        </p:attrNameLst>
                                      </p:cBhvr>
                                      <p:tavLst>
                                        <p:tav tm="0">
                                          <p:val>
                                            <p:strVal val="#ppt_x-#ppt_w/2"/>
                                          </p:val>
                                        </p:tav>
                                        <p:tav tm="100000">
                                          <p:val>
                                            <p:strVal val="#ppt_x"/>
                                          </p:val>
                                        </p:tav>
                                      </p:tavLst>
                                    </p:anim>
                                    <p:anim calcmode="lin" valueType="num">
                                      <p:cBhvr>
                                        <p:cTn id="57" dur="500" fill="hold"/>
                                        <p:tgtEl>
                                          <p:spTgt spid="57"/>
                                        </p:tgtEl>
                                        <p:attrNameLst>
                                          <p:attrName>ppt_y</p:attrName>
                                        </p:attrNameLst>
                                      </p:cBhvr>
                                      <p:tavLst>
                                        <p:tav tm="0">
                                          <p:val>
                                            <p:strVal val="#ppt_y"/>
                                          </p:val>
                                        </p:tav>
                                        <p:tav tm="100000">
                                          <p:val>
                                            <p:strVal val="#ppt_y"/>
                                          </p:val>
                                        </p:tav>
                                      </p:tavLst>
                                    </p:anim>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strVal val="#ppt_h"/>
                                          </p:val>
                                        </p:tav>
                                        <p:tav tm="100000">
                                          <p:val>
                                            <p:strVal val="#ppt_h"/>
                                          </p:val>
                                        </p:tav>
                                      </p:tavLst>
                                    </p:anim>
                                  </p:childTnLst>
                                </p:cTn>
                              </p:par>
                            </p:childTnLst>
                          </p:cTn>
                        </p:par>
                      </p:childTnLst>
                    </p:cTn>
                  </p:par>
                  <p:par>
                    <p:cTn id="60" fill="hold">
                      <p:stCondLst>
                        <p:cond delay="indefinite"/>
                      </p:stCondLst>
                      <p:childTnLst>
                        <p:par>
                          <p:cTn id="61" fill="hold">
                            <p:stCondLst>
                              <p:cond delay="0"/>
                            </p:stCondLst>
                            <p:childTnLst>
                              <p:par>
                                <p:cTn id="62" presetID="23" presetClass="entr" presetSubtype="16" fill="hold" nodeType="click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500" fill="hold"/>
                                        <p:tgtEl>
                                          <p:spTgt spid="8"/>
                                        </p:tgtEl>
                                        <p:attrNameLst>
                                          <p:attrName>ppt_w</p:attrName>
                                        </p:attrNameLst>
                                      </p:cBhvr>
                                      <p:tavLst>
                                        <p:tav tm="0">
                                          <p:val>
                                            <p:fltVal val="0"/>
                                          </p:val>
                                        </p:tav>
                                        <p:tav tm="100000">
                                          <p:val>
                                            <p:strVal val="#ppt_w"/>
                                          </p:val>
                                        </p:tav>
                                      </p:tavLst>
                                    </p:anim>
                                    <p:anim calcmode="lin" valueType="num">
                                      <p:cBhvr>
                                        <p:cTn id="65" dur="500" fill="hold"/>
                                        <p:tgtEl>
                                          <p:spTgt spid="8"/>
                                        </p:tgtEl>
                                        <p:attrNameLst>
                                          <p:attrName>ppt_h</p:attrName>
                                        </p:attrNameLst>
                                      </p:cBhvr>
                                      <p:tavLst>
                                        <p:tav tm="0">
                                          <p:val>
                                            <p:fltVal val="0"/>
                                          </p:val>
                                        </p:tav>
                                        <p:tav tm="100000">
                                          <p:val>
                                            <p:strVal val="#ppt_h"/>
                                          </p:val>
                                        </p:tav>
                                      </p:tavLst>
                                    </p:anim>
                                  </p:childTnLst>
                                </p:cTn>
                              </p:par>
                            </p:childTnLst>
                          </p:cTn>
                        </p:par>
                        <p:par>
                          <p:cTn id="66" fill="hold">
                            <p:stCondLst>
                              <p:cond delay="500"/>
                            </p:stCondLst>
                            <p:childTnLst>
                              <p:par>
                                <p:cTn id="67" presetID="17" presetClass="entr" presetSubtype="8" fill="hold" nodeType="afterEffect">
                                  <p:stCondLst>
                                    <p:cond delay="0"/>
                                  </p:stCondLst>
                                  <p:childTnLst>
                                    <p:set>
                                      <p:cBhvr>
                                        <p:cTn id="68" dur="1" fill="hold">
                                          <p:stCondLst>
                                            <p:cond delay="0"/>
                                          </p:stCondLst>
                                        </p:cTn>
                                        <p:tgtEl>
                                          <p:spTgt spid="61"/>
                                        </p:tgtEl>
                                        <p:attrNameLst>
                                          <p:attrName>style.visibility</p:attrName>
                                        </p:attrNameLst>
                                      </p:cBhvr>
                                      <p:to>
                                        <p:strVal val="visible"/>
                                      </p:to>
                                    </p:set>
                                    <p:anim calcmode="lin" valueType="num">
                                      <p:cBhvr>
                                        <p:cTn id="69" dur="500" fill="hold"/>
                                        <p:tgtEl>
                                          <p:spTgt spid="61"/>
                                        </p:tgtEl>
                                        <p:attrNameLst>
                                          <p:attrName>ppt_x</p:attrName>
                                        </p:attrNameLst>
                                      </p:cBhvr>
                                      <p:tavLst>
                                        <p:tav tm="0">
                                          <p:val>
                                            <p:strVal val="#ppt_x-#ppt_w/2"/>
                                          </p:val>
                                        </p:tav>
                                        <p:tav tm="100000">
                                          <p:val>
                                            <p:strVal val="#ppt_x"/>
                                          </p:val>
                                        </p:tav>
                                      </p:tavLst>
                                    </p:anim>
                                    <p:anim calcmode="lin" valueType="num">
                                      <p:cBhvr>
                                        <p:cTn id="70" dur="500" fill="hold"/>
                                        <p:tgtEl>
                                          <p:spTgt spid="61"/>
                                        </p:tgtEl>
                                        <p:attrNameLst>
                                          <p:attrName>ppt_y</p:attrName>
                                        </p:attrNameLst>
                                      </p:cBhvr>
                                      <p:tavLst>
                                        <p:tav tm="0">
                                          <p:val>
                                            <p:strVal val="#ppt_y"/>
                                          </p:val>
                                        </p:tav>
                                        <p:tav tm="100000">
                                          <p:val>
                                            <p:strVal val="#ppt_y"/>
                                          </p:val>
                                        </p:tav>
                                      </p:tavLst>
                                    </p:anim>
                                    <p:anim calcmode="lin" valueType="num">
                                      <p:cBhvr>
                                        <p:cTn id="71" dur="500" fill="hold"/>
                                        <p:tgtEl>
                                          <p:spTgt spid="61"/>
                                        </p:tgtEl>
                                        <p:attrNameLst>
                                          <p:attrName>ppt_w</p:attrName>
                                        </p:attrNameLst>
                                      </p:cBhvr>
                                      <p:tavLst>
                                        <p:tav tm="0">
                                          <p:val>
                                            <p:fltVal val="0"/>
                                          </p:val>
                                        </p:tav>
                                        <p:tav tm="100000">
                                          <p:val>
                                            <p:strVal val="#ppt_w"/>
                                          </p:val>
                                        </p:tav>
                                      </p:tavLst>
                                    </p:anim>
                                    <p:anim calcmode="lin" valueType="num">
                                      <p:cBhvr>
                                        <p:cTn id="72" dur="500" fill="hold"/>
                                        <p:tgtEl>
                                          <p:spTgt spid="61"/>
                                        </p:tgtEl>
                                        <p:attrNameLst>
                                          <p:attrName>ppt_h</p:attrName>
                                        </p:attrNameLst>
                                      </p:cBhvr>
                                      <p:tavLst>
                                        <p:tav tm="0">
                                          <p:val>
                                            <p:strVal val="#ppt_h"/>
                                          </p:val>
                                        </p:tav>
                                        <p:tav tm="100000">
                                          <p:val>
                                            <p:strVal val="#ppt_h"/>
                                          </p:val>
                                        </p:tav>
                                      </p:tavLst>
                                    </p:anim>
                                  </p:childTnLst>
                                </p:cTn>
                              </p:par>
                            </p:childTnLst>
                          </p:cTn>
                        </p:par>
                      </p:childTnLst>
                    </p:cTn>
                  </p:par>
                  <p:par>
                    <p:cTn id="73" fill="hold">
                      <p:stCondLst>
                        <p:cond delay="indefinite"/>
                      </p:stCondLst>
                      <p:childTnLst>
                        <p:par>
                          <p:cTn id="74" fill="hold">
                            <p:stCondLst>
                              <p:cond delay="0"/>
                            </p:stCondLst>
                            <p:childTnLst>
                              <p:par>
                                <p:cTn id="75" presetID="23" presetClass="entr" presetSubtype="16" fill="hold" nodeType="clickEffect">
                                  <p:stCondLst>
                                    <p:cond delay="0"/>
                                  </p:stCondLst>
                                  <p:childTnLst>
                                    <p:set>
                                      <p:cBhvr>
                                        <p:cTn id="76" dur="1" fill="hold">
                                          <p:stCondLst>
                                            <p:cond delay="0"/>
                                          </p:stCondLst>
                                        </p:cTn>
                                        <p:tgtEl>
                                          <p:spTgt spid="75"/>
                                        </p:tgtEl>
                                        <p:attrNameLst>
                                          <p:attrName>style.visibility</p:attrName>
                                        </p:attrNameLst>
                                      </p:cBhvr>
                                      <p:to>
                                        <p:strVal val="visible"/>
                                      </p:to>
                                    </p:set>
                                    <p:anim calcmode="lin" valueType="num">
                                      <p:cBhvr>
                                        <p:cTn id="77" dur="500" fill="hold"/>
                                        <p:tgtEl>
                                          <p:spTgt spid="75"/>
                                        </p:tgtEl>
                                        <p:attrNameLst>
                                          <p:attrName>ppt_w</p:attrName>
                                        </p:attrNameLst>
                                      </p:cBhvr>
                                      <p:tavLst>
                                        <p:tav tm="0">
                                          <p:val>
                                            <p:fltVal val="0"/>
                                          </p:val>
                                        </p:tav>
                                        <p:tav tm="100000">
                                          <p:val>
                                            <p:strVal val="#ppt_w"/>
                                          </p:val>
                                        </p:tav>
                                      </p:tavLst>
                                    </p:anim>
                                    <p:anim calcmode="lin" valueType="num">
                                      <p:cBhvr>
                                        <p:cTn id="78" dur="500" fill="hold"/>
                                        <p:tgtEl>
                                          <p:spTgt spid="75"/>
                                        </p:tgtEl>
                                        <p:attrNameLst>
                                          <p:attrName>ppt_h</p:attrName>
                                        </p:attrNameLst>
                                      </p:cBhvr>
                                      <p:tavLst>
                                        <p:tav tm="0">
                                          <p:val>
                                            <p:fltVal val="0"/>
                                          </p:val>
                                        </p:tav>
                                        <p:tav tm="100000">
                                          <p:val>
                                            <p:strVal val="#ppt_h"/>
                                          </p:val>
                                        </p:tav>
                                      </p:tavLst>
                                    </p:anim>
                                  </p:childTnLst>
                                </p:cTn>
                              </p:par>
                              <p:par>
                                <p:cTn id="79" presetID="17" presetClass="entr" presetSubtype="8" fill="hold" nodeType="withEffect">
                                  <p:stCondLst>
                                    <p:cond delay="0"/>
                                  </p:stCondLst>
                                  <p:childTnLst>
                                    <p:set>
                                      <p:cBhvr>
                                        <p:cTn id="80" dur="1" fill="hold">
                                          <p:stCondLst>
                                            <p:cond delay="0"/>
                                          </p:stCondLst>
                                        </p:cTn>
                                        <p:tgtEl>
                                          <p:spTgt spid="69"/>
                                        </p:tgtEl>
                                        <p:attrNameLst>
                                          <p:attrName>style.visibility</p:attrName>
                                        </p:attrNameLst>
                                      </p:cBhvr>
                                      <p:to>
                                        <p:strVal val="visible"/>
                                      </p:to>
                                    </p:set>
                                    <p:anim calcmode="lin" valueType="num">
                                      <p:cBhvr>
                                        <p:cTn id="81" dur="500" fill="hold"/>
                                        <p:tgtEl>
                                          <p:spTgt spid="69"/>
                                        </p:tgtEl>
                                        <p:attrNameLst>
                                          <p:attrName>ppt_x</p:attrName>
                                        </p:attrNameLst>
                                      </p:cBhvr>
                                      <p:tavLst>
                                        <p:tav tm="0">
                                          <p:val>
                                            <p:strVal val="#ppt_x-#ppt_w/2"/>
                                          </p:val>
                                        </p:tav>
                                        <p:tav tm="100000">
                                          <p:val>
                                            <p:strVal val="#ppt_x"/>
                                          </p:val>
                                        </p:tav>
                                      </p:tavLst>
                                    </p:anim>
                                    <p:anim calcmode="lin" valueType="num">
                                      <p:cBhvr>
                                        <p:cTn id="82" dur="500" fill="hold"/>
                                        <p:tgtEl>
                                          <p:spTgt spid="69"/>
                                        </p:tgtEl>
                                        <p:attrNameLst>
                                          <p:attrName>ppt_y</p:attrName>
                                        </p:attrNameLst>
                                      </p:cBhvr>
                                      <p:tavLst>
                                        <p:tav tm="0">
                                          <p:val>
                                            <p:strVal val="#ppt_y"/>
                                          </p:val>
                                        </p:tav>
                                        <p:tav tm="100000">
                                          <p:val>
                                            <p:strVal val="#ppt_y"/>
                                          </p:val>
                                        </p:tav>
                                      </p:tavLst>
                                    </p:anim>
                                    <p:anim calcmode="lin" valueType="num">
                                      <p:cBhvr>
                                        <p:cTn id="83" dur="500" fill="hold"/>
                                        <p:tgtEl>
                                          <p:spTgt spid="69"/>
                                        </p:tgtEl>
                                        <p:attrNameLst>
                                          <p:attrName>ppt_w</p:attrName>
                                        </p:attrNameLst>
                                      </p:cBhvr>
                                      <p:tavLst>
                                        <p:tav tm="0">
                                          <p:val>
                                            <p:fltVal val="0"/>
                                          </p:val>
                                        </p:tav>
                                        <p:tav tm="100000">
                                          <p:val>
                                            <p:strVal val="#ppt_w"/>
                                          </p:val>
                                        </p:tav>
                                      </p:tavLst>
                                    </p:anim>
                                    <p:anim calcmode="lin" valueType="num">
                                      <p:cBhvr>
                                        <p:cTn id="84" dur="500" fill="hold"/>
                                        <p:tgtEl>
                                          <p:spTgt spid="6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2927648" y="617697"/>
            <a:ext cx="7219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الاستثمار في التعليم من منظور متعدد الأبعاد</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147DA9B-C8E3-68AF-59B3-E46EE7942DD1}"/>
              </a:ext>
            </a:extLst>
          </p:cNvPr>
          <p:cNvSpPr txBox="1"/>
          <p:nvPr/>
        </p:nvSpPr>
        <p:spPr>
          <a:xfrm>
            <a:off x="1069081" y="1746302"/>
            <a:ext cx="10153128" cy="70224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يُعد الاستثمار في التعليم أحد أهم محركات التنمية المستدامة، إذ يتجاوز كونه إنفاقًا ماليًا ليصبح عملية استراتيجية لبناء الإنسان وتعزيز قدرات المجتمع. وتتجلى آثاره عبر مجموعة من الأبعاد المتكاملة:</a:t>
            </a:r>
            <a:endParaRPr lang="en-US"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695400" y="2628858"/>
            <a:ext cx="10900491" cy="3906967"/>
          </a:xfrm>
          <a:prstGeom prst="rect">
            <a:avLst/>
          </a:prstGeom>
          <a:noFill/>
        </p:spPr>
        <p:txBody>
          <a:bodyPr wrap="square" rtlCol="0">
            <a:spAutoFit/>
          </a:bodyPr>
          <a:lstStyle/>
          <a:p>
            <a:pPr marL="285750" indent="-285750" algn="r"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الثقافي:</a:t>
            </a:r>
          </a:p>
          <a:p>
            <a:pPr algn="just" rtl="1">
              <a:lnSpc>
                <a:spcPct val="200000"/>
              </a:lnSpc>
            </a:pPr>
            <a:r>
              <a:rPr lang="ar-SA" dirty="0">
                <a:latin typeface="Alexandria" pitchFamily="2" charset="-78"/>
                <a:cs typeface="Alexandria" pitchFamily="2" charset="-78"/>
              </a:rPr>
              <a:t>يسهم التعليم في ترسيخ الهوية الوطنية، وتعزيز القيم الأخلاقية والدينية، والمحافظة على اللغة والتراث الثقافي، كما يرفع مستوى الوعي لدى الأفراد ويعزز مشاركتهم الإيجابية في الحياة العامة.</a:t>
            </a:r>
          </a:p>
          <a:p>
            <a:pPr marL="285750" indent="-285750" algn="r"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الاقتصادي:</a:t>
            </a:r>
          </a:p>
          <a:p>
            <a:pPr algn="just" rtl="1">
              <a:lnSpc>
                <a:spcPct val="200000"/>
              </a:lnSpc>
            </a:pPr>
            <a:r>
              <a:rPr lang="ar-SA" dirty="0">
                <a:latin typeface="Alexandria" pitchFamily="2" charset="-78"/>
                <a:cs typeface="Alexandria" pitchFamily="2" charset="-78"/>
              </a:rPr>
              <a:t>يُنمّي رأس المال البشري المؤهل، ويرفع الإنتاجية، ويدعم الابتكار، ويوفر كوادر قادرة على تلبية احتياجات سوق العمل، مما يزيد معدلات الاستثمار والادخار ويسهم في تحقيق النمو الاقتصادي والتنافسية العالمية.</a:t>
            </a:r>
          </a:p>
          <a:p>
            <a:pPr marL="285750" indent="-285750" algn="r"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الاجتماعي:</a:t>
            </a:r>
          </a:p>
          <a:p>
            <a:pPr algn="just" rtl="1">
              <a:lnSpc>
                <a:spcPct val="200000"/>
              </a:lnSpc>
            </a:pPr>
            <a:r>
              <a:rPr lang="ar-SA" dirty="0">
                <a:latin typeface="Alexandria" pitchFamily="2" charset="-78"/>
                <a:cs typeface="Alexandria" pitchFamily="2" charset="-78"/>
              </a:rPr>
              <a:t>يعزز العدالة الاجتماعية وتكافؤ الفرص، ويحد من الفقر والتهميش، ويقوي الروابط الأسرية والمجتمعية، كما يساعد الأفراد على فهم قضايا مجتمعهم والمشاركة في حلها، ويُنمّي روح المبادرة والمسؤولية.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195809191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2927648" y="617697"/>
            <a:ext cx="7219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الاستثمار في التعليم من منظور متعدد الأبعاد</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147DA9B-C8E3-68AF-59B3-E46EE7942DD1}"/>
              </a:ext>
            </a:extLst>
          </p:cNvPr>
          <p:cNvSpPr txBox="1"/>
          <p:nvPr/>
        </p:nvSpPr>
        <p:spPr>
          <a:xfrm>
            <a:off x="1069081" y="1746302"/>
            <a:ext cx="10153128" cy="702244"/>
          </a:xfrm>
          <a:prstGeom prst="rect">
            <a:avLst/>
          </a:prstGeom>
          <a:noFill/>
        </p:spPr>
        <p:txBody>
          <a:bodyPr wrap="square" rtlCol="0">
            <a:spAutoFit/>
          </a:bodyPr>
          <a:lstStyle/>
          <a:p>
            <a:pPr algn="ctr" rtl="1">
              <a:lnSpc>
                <a:spcPct val="150000"/>
              </a:lnSpc>
            </a:pPr>
            <a:r>
              <a:rPr lang="ar-SA" dirty="0">
                <a:latin typeface="Alexandria" pitchFamily="2" charset="-78"/>
                <a:cs typeface="Alexandria" pitchFamily="2" charset="-78"/>
              </a:rPr>
              <a:t>يُعد الاستثمار في التعليم أحد أهم محركات التنمية المستدامة، إذ يتجاوز كونه إنفاقًا ماليًا ليصبح عملية استراتيجية لبناء الإنسان وتعزيز قدرات المجتمع. وتتجلى آثاره عبر مجموعة من الأبعاد المتكاملة:</a:t>
            </a:r>
            <a:endParaRPr lang="en-US"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717762" y="2508620"/>
            <a:ext cx="10900491" cy="3906967"/>
          </a:xfrm>
          <a:prstGeom prst="rect">
            <a:avLst/>
          </a:prstGeom>
          <a:noFill/>
        </p:spPr>
        <p:txBody>
          <a:bodyPr wrap="square" rtlCol="0">
            <a:spAutoFit/>
          </a:bodyPr>
          <a:lstStyle/>
          <a:p>
            <a:pPr marL="285750" indent="-285750" algn="r"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العلمي::</a:t>
            </a:r>
          </a:p>
          <a:p>
            <a:pPr algn="just" rtl="1">
              <a:lnSpc>
                <a:spcPct val="200000"/>
              </a:lnSpc>
            </a:pPr>
            <a:r>
              <a:rPr lang="ar-SA" dirty="0">
                <a:latin typeface="Alexandria" pitchFamily="2" charset="-78"/>
                <a:cs typeface="Alexandria" pitchFamily="2" charset="-78"/>
              </a:rPr>
              <a:t>يدعم البحث العلمي والتطوير التقني، ويُعد الكفاءات المتخصصة، ويقود التحول نحو اقتصاد المعرفة، ويسهم في إنتاج حلول مبتكرة للتحديات الصحية والبيئية والتنموية.</a:t>
            </a:r>
          </a:p>
          <a:p>
            <a:pPr marL="285750" indent="-285750" algn="just"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الأمني:</a:t>
            </a:r>
          </a:p>
          <a:p>
            <a:pPr algn="just" rtl="1">
              <a:lnSpc>
                <a:spcPct val="200000"/>
              </a:lnSpc>
            </a:pPr>
            <a:r>
              <a:rPr lang="ar-SA" dirty="0">
                <a:latin typeface="Alexandria" pitchFamily="2" charset="-78"/>
                <a:cs typeface="Alexandria" pitchFamily="2" charset="-78"/>
              </a:rPr>
              <a:t>يساعد التعليم على خفض معدلات البطالة والجريمة، ويعزز الاستقرار المجتمعي من خلال تمكين الأفراد فكريًا ومهنيًا، وبناء وعي يحصّن المجتمع من التطرف والانحراف.</a:t>
            </a:r>
          </a:p>
          <a:p>
            <a:pPr marL="285750" indent="-285750" algn="just" rtl="1">
              <a:lnSpc>
                <a:spcPct val="200000"/>
              </a:lnSpc>
              <a:buClr>
                <a:srgbClr val="00B0F0"/>
              </a:buClr>
              <a:buFont typeface="Wingdings" panose="05000000000000000000" pitchFamily="2" charset="2"/>
              <a:buChar char="v"/>
            </a:pPr>
            <a:r>
              <a:rPr lang="ar-SA" dirty="0">
                <a:solidFill>
                  <a:srgbClr val="00B0F0"/>
                </a:solidFill>
                <a:latin typeface="Alexandria" pitchFamily="2" charset="-78"/>
                <a:cs typeface="Alexandria" pitchFamily="2" charset="-78"/>
              </a:rPr>
              <a:t>البعد المستقبلي:</a:t>
            </a:r>
          </a:p>
          <a:p>
            <a:pPr algn="just" rtl="1">
              <a:lnSpc>
                <a:spcPct val="200000"/>
              </a:lnSpc>
            </a:pPr>
            <a:r>
              <a:rPr lang="ar-SA" dirty="0">
                <a:latin typeface="Alexandria" pitchFamily="2" charset="-78"/>
                <a:cs typeface="Alexandria" pitchFamily="2" charset="-78"/>
              </a:rPr>
              <a:t>يهيئ الأجيال القادمة لمتطلبات الثورة الرقمية وسوق العمل المتغير، ويعزز مهارات التفكير النقدي والتعلم مدى الحياة، مما يضمن استدامة التنمية وقدرة المجتمعات على التكيف مع المتغيرات العالمية.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70631154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4583832" y="626100"/>
            <a:ext cx="316835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أهمية الاستثمار</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1613008"/>
            <a:ext cx="10468442" cy="5307350"/>
          </a:xfrm>
          <a:prstGeom prst="rect">
            <a:avLst/>
          </a:prstGeom>
          <a:noFill/>
        </p:spPr>
        <p:txBody>
          <a:bodyPr wrap="square" rtlCol="0">
            <a:spAutoFit/>
          </a:bodyPr>
          <a:lstStyle/>
          <a:p>
            <a:pPr algn="r" rtl="1">
              <a:lnSpc>
                <a:spcPct val="250000"/>
              </a:lnSpc>
              <a:buClr>
                <a:srgbClr val="00B0F0"/>
              </a:buClr>
            </a:pPr>
            <a:r>
              <a:rPr lang="ar-SA" b="1" dirty="0">
                <a:solidFill>
                  <a:srgbClr val="00B0F0"/>
                </a:solidFill>
                <a:latin typeface="Alexandria" pitchFamily="2" charset="-78"/>
                <a:cs typeface="Alexandria" pitchFamily="2" charset="-78"/>
              </a:rPr>
              <a:t>1) رفع جودة التعليم وتحقيق التنمية المستدامة:</a:t>
            </a:r>
          </a:p>
          <a:p>
            <a:pPr algn="just" rtl="1">
              <a:lnSpc>
                <a:spcPct val="250000"/>
              </a:lnSpc>
              <a:buClr>
                <a:srgbClr val="00B0F0"/>
              </a:buClr>
            </a:pPr>
            <a:r>
              <a:rPr lang="ar-SA" dirty="0">
                <a:solidFill>
                  <a:schemeClr val="tx1"/>
                </a:solidFill>
                <a:latin typeface="Alexandria" pitchFamily="2" charset="-78"/>
                <a:cs typeface="Alexandria" pitchFamily="2" charset="-78"/>
              </a:rPr>
              <a:t>الاستثمار في التعليم يرفع كفاءة المنظومة التعليمية ويجعلها أكثر قدرة على مواكبة متطلبات الحياة وسوق العمل.كما يساند تحقيق الأهداف الوطنية ويسهم في دعم التنمية المستدامة على المدى الطويل.</a:t>
            </a:r>
          </a:p>
          <a:p>
            <a:pPr algn="r" rtl="1">
              <a:lnSpc>
                <a:spcPct val="250000"/>
              </a:lnSpc>
              <a:buClr>
                <a:srgbClr val="00B0F0"/>
              </a:buClr>
            </a:pPr>
            <a:r>
              <a:rPr lang="ar-SA" b="1" dirty="0">
                <a:solidFill>
                  <a:srgbClr val="00B0F0"/>
                </a:solidFill>
                <a:latin typeface="Alexandria" pitchFamily="2" charset="-78"/>
                <a:cs typeface="Alexandria" pitchFamily="2" charset="-78"/>
              </a:rPr>
              <a:t> 2) تنمية رأس المال البشري ورفع الإنتاجية:</a:t>
            </a:r>
          </a:p>
          <a:p>
            <a:pPr algn="just" rtl="1">
              <a:lnSpc>
                <a:spcPct val="250000"/>
              </a:lnSpc>
              <a:buClr>
                <a:srgbClr val="00B0F0"/>
              </a:buClr>
            </a:pPr>
            <a:r>
              <a:rPr lang="ar-SA" dirty="0">
                <a:solidFill>
                  <a:schemeClr val="tx1"/>
                </a:solidFill>
                <a:latin typeface="Alexandria" pitchFamily="2" charset="-78"/>
                <a:cs typeface="Alexandria" pitchFamily="2" charset="-78"/>
              </a:rPr>
              <a:t>يُستخدم الاستثمار في تطوير قدرات الفرد ومهاراته ومعارفه وسلوكياته، مما يزيد من كفاءته في العمل والحياة.وعندما ترتفع إنتاجية الأفراد ترتفع طاقة المجتمع الإنتاجية وتزداد قدرته على تحقيق الرفاه.</a:t>
            </a:r>
          </a:p>
          <a:p>
            <a:pPr algn="r" rtl="1">
              <a:lnSpc>
                <a:spcPct val="250000"/>
              </a:lnSpc>
              <a:buClr>
                <a:srgbClr val="00B0F0"/>
              </a:buClr>
            </a:pPr>
            <a:r>
              <a:rPr lang="ar-SA" b="1" dirty="0">
                <a:solidFill>
                  <a:srgbClr val="00B0F0"/>
                </a:solidFill>
                <a:latin typeface="Alexandria" pitchFamily="2" charset="-78"/>
                <a:cs typeface="Alexandria" pitchFamily="2" charset="-78"/>
              </a:rPr>
              <a:t>3) تعزيز النمو الاقتصادي وزيادة الناتج المحلي:</a:t>
            </a:r>
          </a:p>
          <a:p>
            <a:pPr algn="just" rtl="1">
              <a:lnSpc>
                <a:spcPct val="250000"/>
              </a:lnSpc>
              <a:buClr>
                <a:srgbClr val="00B0F0"/>
              </a:buClr>
            </a:pPr>
            <a:r>
              <a:rPr lang="ar-SA" dirty="0">
                <a:solidFill>
                  <a:schemeClr val="tx1"/>
                </a:solidFill>
                <a:latin typeface="Alexandria" pitchFamily="2" charset="-78"/>
                <a:cs typeface="Alexandria" pitchFamily="2" charset="-78"/>
              </a:rPr>
              <a:t>تؤكد التقارير والدراسات وجود علاقة إيجابية بين الاستثمار في التعليم والنمو الاقتصادي في الدول.فزيادة سنوات التعليم تُسهم في رفع الناتج المحلي وتحسين الأداء الاقتصادي العام.</a:t>
            </a:r>
          </a:p>
          <a:p>
            <a:pPr algn="r" rtl="1">
              <a:lnSpc>
                <a:spcPct val="200000"/>
              </a:lnSpc>
              <a:buClr>
                <a:srgbClr val="00B0F0"/>
              </a:buClr>
            </a:pPr>
            <a:endParaRPr lang="en-US"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41109643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4308854" y="626100"/>
            <a:ext cx="344333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أهمية الاستثمار</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1613008"/>
            <a:ext cx="10468442" cy="4849533"/>
          </a:xfrm>
          <a:prstGeom prst="rect">
            <a:avLst/>
          </a:prstGeom>
          <a:noFill/>
        </p:spPr>
        <p:txBody>
          <a:bodyPr wrap="square" rtlCol="0">
            <a:spAutoFit/>
          </a:bodyPr>
          <a:lstStyle/>
          <a:p>
            <a:pPr algn="r" rtl="1">
              <a:lnSpc>
                <a:spcPct val="250000"/>
              </a:lnSpc>
              <a:buClr>
                <a:srgbClr val="00B0F0"/>
              </a:buClr>
            </a:pPr>
            <a:r>
              <a:rPr lang="ar-SA" b="1" dirty="0">
                <a:solidFill>
                  <a:srgbClr val="00B0F0"/>
                </a:solidFill>
                <a:latin typeface="Alexandria" pitchFamily="2" charset="-78"/>
                <a:cs typeface="Alexandria" pitchFamily="2" charset="-78"/>
              </a:rPr>
              <a:t>4) التقدم العلمي والتقني ودعم الابتكار:</a:t>
            </a:r>
          </a:p>
          <a:p>
            <a:pPr algn="just" rtl="1">
              <a:lnSpc>
                <a:spcPct val="250000"/>
              </a:lnSpc>
              <a:buClr>
                <a:srgbClr val="00B0F0"/>
              </a:buClr>
            </a:pPr>
            <a:r>
              <a:rPr lang="ar-SA" dirty="0">
                <a:solidFill>
                  <a:schemeClr val="tx1"/>
                </a:solidFill>
                <a:latin typeface="Alexandria" pitchFamily="2" charset="-78"/>
                <a:cs typeface="Alexandria" pitchFamily="2" charset="-78"/>
              </a:rPr>
              <a:t>التعليم هو قاعدة التقدم العلمي والتكنولوجي لأنه يزوّد المجتمع بالمهارات الفنية والمعرفية المتقدمة.كما يزيد القدرة على الاختراع والابتكار ويعزز المشاركة في الثورة المعلوماتية والتقنية.</a:t>
            </a:r>
          </a:p>
          <a:p>
            <a:pPr algn="r" rtl="1">
              <a:lnSpc>
                <a:spcPct val="250000"/>
              </a:lnSpc>
              <a:buClr>
                <a:srgbClr val="00B0F0"/>
              </a:buClr>
            </a:pPr>
            <a:r>
              <a:rPr lang="ar-SA" b="1" dirty="0">
                <a:solidFill>
                  <a:srgbClr val="00B0F0"/>
                </a:solidFill>
                <a:latin typeface="Alexandria" pitchFamily="2" charset="-78"/>
                <a:cs typeface="Alexandria" pitchFamily="2" charset="-78"/>
              </a:rPr>
              <a:t>5) تقليل الفقر وتوسيع فرص العمل:</a:t>
            </a:r>
          </a:p>
          <a:p>
            <a:pPr algn="r" rtl="1">
              <a:lnSpc>
                <a:spcPct val="250000"/>
              </a:lnSpc>
              <a:buClr>
                <a:srgbClr val="00B0F0"/>
              </a:buClr>
            </a:pPr>
            <a:r>
              <a:rPr lang="ar-SA" dirty="0">
                <a:solidFill>
                  <a:schemeClr val="tx1"/>
                </a:solidFill>
                <a:latin typeface="Alexandria" pitchFamily="2" charset="-78"/>
                <a:cs typeface="Alexandria" pitchFamily="2" charset="-78"/>
              </a:rPr>
              <a:t>يعد الاستثمار في التعليم أحد أهم أسباب معالجة الفقر، لأنه يرفع مهارات الأفراد ويزيد فرص توظيفهم.وبذلك تتحسن دخولهم وتتوسع فرصهم الاقتصادية ويرتفع مستوى معيشتهم.</a:t>
            </a:r>
          </a:p>
          <a:p>
            <a:pPr algn="r" rtl="1">
              <a:lnSpc>
                <a:spcPct val="250000"/>
              </a:lnSpc>
              <a:buClr>
                <a:srgbClr val="00B0F0"/>
              </a:buClr>
            </a:pPr>
            <a:r>
              <a:rPr lang="ar-SA" b="1" dirty="0">
                <a:solidFill>
                  <a:srgbClr val="00B0F0"/>
                </a:solidFill>
                <a:latin typeface="Alexandria" pitchFamily="2" charset="-78"/>
                <a:cs typeface="Alexandria" pitchFamily="2" charset="-78"/>
              </a:rPr>
              <a:t>6) خفض الجريمة وتعزيز الاستقرار الاجتماعي:</a:t>
            </a:r>
          </a:p>
          <a:p>
            <a:pPr algn="r" rtl="1">
              <a:lnSpc>
                <a:spcPct val="250000"/>
              </a:lnSpc>
              <a:buClr>
                <a:srgbClr val="00B0F0"/>
              </a:buClr>
            </a:pPr>
            <a:r>
              <a:rPr lang="ar-SA" dirty="0">
                <a:solidFill>
                  <a:schemeClr val="tx1"/>
                </a:solidFill>
                <a:latin typeface="Alexandria" pitchFamily="2" charset="-78"/>
                <a:cs typeface="Alexandria" pitchFamily="2" charset="-78"/>
              </a:rPr>
              <a:t>يتجاوز أثر التعليم الجانب المادي ليؤثر في سلوك الفرد وتوازنه الاجتماعي، ما ينعكس على خفض معدلات الجريمة.كما يعزز قيم الانضباط والمسؤولية ويقوي الاستقرار داخل المجتمع.</a:t>
            </a:r>
            <a:endParaRPr lang="en-US"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23445505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4308854" y="626100"/>
            <a:ext cx="3443330"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أهمية الاستثمار</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2121629"/>
            <a:ext cx="10468442" cy="3233706"/>
          </a:xfrm>
          <a:prstGeom prst="rect">
            <a:avLst/>
          </a:prstGeom>
          <a:noFill/>
        </p:spPr>
        <p:txBody>
          <a:bodyPr wrap="square" rtlCol="0">
            <a:spAutoFit/>
          </a:bodyPr>
          <a:lstStyle/>
          <a:p>
            <a:pPr algn="r" rtl="1">
              <a:lnSpc>
                <a:spcPct val="250000"/>
              </a:lnSpc>
              <a:buClr>
                <a:srgbClr val="00B0F0"/>
              </a:buClr>
            </a:pPr>
            <a:r>
              <a:rPr lang="ar-SA" b="1" dirty="0">
                <a:solidFill>
                  <a:srgbClr val="00B0F0"/>
                </a:solidFill>
                <a:latin typeface="Alexandria" pitchFamily="2" charset="-78"/>
                <a:cs typeface="Alexandria" pitchFamily="2" charset="-78"/>
              </a:rPr>
              <a:t>7) تحسين الصحة العامة وصحة الأطفال:</a:t>
            </a:r>
          </a:p>
          <a:p>
            <a:pPr algn="r" rtl="1">
              <a:lnSpc>
                <a:spcPct val="250000"/>
              </a:lnSpc>
              <a:buClr>
                <a:srgbClr val="00B0F0"/>
              </a:buClr>
            </a:pPr>
            <a:r>
              <a:rPr lang="ar-SA" dirty="0">
                <a:solidFill>
                  <a:schemeClr val="tx1"/>
                </a:solidFill>
                <a:latin typeface="Alexandria" pitchFamily="2" charset="-78"/>
                <a:cs typeface="Alexandria" pitchFamily="2" charset="-78"/>
              </a:rPr>
              <a:t>يرتبط التعليم بتحسين الوعي الصحي والغذائي، مما يسهم في رفع جودة الحياة وتقليل الأمراض.وتعليم الأمهات تحديدًا يساعد في تحسين صحة الأطفال وخفض معدلات وفياتهم.</a:t>
            </a:r>
          </a:p>
          <a:p>
            <a:pPr algn="r" rtl="1">
              <a:lnSpc>
                <a:spcPct val="250000"/>
              </a:lnSpc>
              <a:buClr>
                <a:srgbClr val="00B0F0"/>
              </a:buClr>
            </a:pPr>
            <a:r>
              <a:rPr lang="ar-SA" b="1" dirty="0">
                <a:solidFill>
                  <a:srgbClr val="00B0F0"/>
                </a:solidFill>
                <a:latin typeface="Alexandria" pitchFamily="2" charset="-78"/>
                <a:cs typeface="Alexandria" pitchFamily="2" charset="-78"/>
              </a:rPr>
              <a:t>8) تعزيز المشاركة الاجتماعية والسياسية وترسيخ الثقافة الديمقراطية:</a:t>
            </a:r>
          </a:p>
          <a:p>
            <a:pPr algn="r" rtl="1">
              <a:lnSpc>
                <a:spcPct val="250000"/>
              </a:lnSpc>
              <a:buClr>
                <a:srgbClr val="00B0F0"/>
              </a:buClr>
            </a:pPr>
            <a:r>
              <a:rPr lang="ar-SA" dirty="0">
                <a:solidFill>
                  <a:schemeClr val="tx1"/>
                </a:solidFill>
                <a:latin typeface="Alexandria" pitchFamily="2" charset="-78"/>
                <a:cs typeface="Alexandria" pitchFamily="2" charset="-78"/>
              </a:rPr>
              <a:t>يسهم التعليم في رفع وعي الفرد وقدرته على المشاركة الفاعلة في المجتمع سياسيًا واجتماعيًا.كما يعزز معرفة الحقوق والواجبات ويُنمّي مهارات التفكير والحوار واتخاذ القرار.</a:t>
            </a:r>
          </a:p>
        </p:txBody>
      </p:sp>
    </p:spTree>
    <p:extLst>
      <p:ext uri="{BB962C8B-B14F-4D97-AF65-F5344CB8AC3E}">
        <p14:creationId xmlns:p14="http://schemas.microsoft.com/office/powerpoint/2010/main" val="280146890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2485572" y="626100"/>
            <a:ext cx="879500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مقترحات لتوفير مصادر تمويل للاستثمار في التعليم العالي</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2421260"/>
            <a:ext cx="10468442" cy="3233706"/>
          </a:xfrm>
          <a:prstGeom prst="rect">
            <a:avLst/>
          </a:prstGeom>
          <a:noFill/>
        </p:spPr>
        <p:txBody>
          <a:bodyPr wrap="square" rtlCol="0">
            <a:spAutoFit/>
          </a:bodyPr>
          <a:lstStyle/>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إنشاء محطات وقود/خدمات مجتمعية بالشراكة مع القطاع الخاص:</a:t>
            </a:r>
          </a:p>
          <a:p>
            <a:pPr algn="r" rtl="1">
              <a:lnSpc>
                <a:spcPct val="250000"/>
              </a:lnSpc>
              <a:buClr>
                <a:srgbClr val="00B0F0"/>
              </a:buClr>
            </a:pPr>
            <a:r>
              <a:rPr lang="ar-SA" dirty="0">
                <a:solidFill>
                  <a:schemeClr val="tx1"/>
                </a:solidFill>
                <a:latin typeface="Alexandria" pitchFamily="2" charset="-78"/>
                <a:cs typeface="Alexandria" pitchFamily="2" charset="-78"/>
              </a:rPr>
              <a:t> لخدمة الجامعة والمجتمع، مع تحقيق عائد عبر التأجير أو التشغيل بنظام الامتيازات أو إدراجها ضمن استثمارات الجامعة.</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تطوير أنشطة إنتاجية للكليات </a:t>
            </a:r>
            <a:r>
              <a:rPr lang="ar-SA" b="1" dirty="0">
                <a:solidFill>
                  <a:schemeClr val="accent2">
                    <a:lumMod val="75000"/>
                  </a:schemeClr>
                </a:solidFill>
                <a:latin typeface="Alexandria" pitchFamily="2" charset="-78"/>
                <a:cs typeface="Alexandria" pitchFamily="2" charset="-78"/>
              </a:rPr>
              <a:t>(مثل كلية الزراعة):</a:t>
            </a:r>
          </a:p>
          <a:p>
            <a:pPr algn="r" rtl="1">
              <a:lnSpc>
                <a:spcPct val="250000"/>
              </a:lnSpc>
              <a:buClr>
                <a:srgbClr val="00B0F0"/>
              </a:buClr>
            </a:pPr>
            <a:r>
              <a:rPr lang="ar-SA" dirty="0">
                <a:solidFill>
                  <a:schemeClr val="tx1"/>
                </a:solidFill>
                <a:latin typeface="Alexandria" pitchFamily="2" charset="-78"/>
                <a:cs typeface="Alexandria" pitchFamily="2" charset="-78"/>
              </a:rPr>
              <a:t>إنتاج الخضار والفواكه وتربية الدواجن، ثم تسويق المنتجات وبيعها بأسعار مناسبة داخل الجامعة وخارجها.</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تنظيم فعاليات وأنشطة مجتمعية داخل مرافق الجامعة </a:t>
            </a:r>
            <a:r>
              <a:rPr lang="ar-SA" b="1" dirty="0">
                <a:solidFill>
                  <a:schemeClr val="accent2">
                    <a:lumMod val="75000"/>
                  </a:schemeClr>
                </a:solidFill>
                <a:latin typeface="Alexandria" pitchFamily="2" charset="-78"/>
                <a:cs typeface="Alexandria" pitchFamily="2" charset="-78"/>
              </a:rPr>
              <a:t>(نهاية الأسبوع/المواسم/الإجازات):</a:t>
            </a:r>
          </a:p>
          <a:p>
            <a:pPr algn="r" rtl="1">
              <a:lnSpc>
                <a:spcPct val="250000"/>
              </a:lnSpc>
              <a:buClr>
                <a:srgbClr val="00B0F0"/>
              </a:buClr>
            </a:pPr>
            <a:r>
              <a:rPr lang="ar-SA" dirty="0">
                <a:solidFill>
                  <a:schemeClr val="tx1"/>
                </a:solidFill>
                <a:latin typeface="Alexandria" pitchFamily="2" charset="-78"/>
                <a:cs typeface="Alexandria" pitchFamily="2" charset="-78"/>
              </a:rPr>
              <a:t>من خلال تأجير القاعات والساحات وإقامة معارض وبازارات، مع إمكانية تقديم وجبات ومستلزمات للزوار مقابل رسوم.</a:t>
            </a:r>
          </a:p>
        </p:txBody>
      </p:sp>
    </p:spTree>
    <p:extLst>
      <p:ext uri="{BB962C8B-B14F-4D97-AF65-F5344CB8AC3E}">
        <p14:creationId xmlns:p14="http://schemas.microsoft.com/office/powerpoint/2010/main" val="2641165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2485572" y="626100"/>
            <a:ext cx="879500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مقترحات لتوفير مصادر تمويل للاستثمار في التعليم العالي</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2421260"/>
            <a:ext cx="10468442" cy="3233706"/>
          </a:xfrm>
          <a:prstGeom prst="rect">
            <a:avLst/>
          </a:prstGeom>
          <a:noFill/>
        </p:spPr>
        <p:txBody>
          <a:bodyPr wrap="square" rtlCol="0">
            <a:spAutoFit/>
          </a:bodyPr>
          <a:lstStyle/>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تخصيص وتشغيل منافذ خدمية وتجارية داخل الحرم الجامعي مثل:</a:t>
            </a:r>
          </a:p>
          <a:p>
            <a:pPr algn="r" rtl="1">
              <a:lnSpc>
                <a:spcPct val="250000"/>
              </a:lnSpc>
              <a:buClr>
                <a:srgbClr val="00B0F0"/>
              </a:buClr>
            </a:pPr>
            <a:r>
              <a:rPr lang="ar-SA" dirty="0">
                <a:solidFill>
                  <a:schemeClr val="tx1"/>
                </a:solidFill>
                <a:latin typeface="Alexandria" pitchFamily="2" charset="-78"/>
                <a:cs typeface="Alexandria" pitchFamily="2" charset="-78"/>
              </a:rPr>
              <a:t>مطاعم ومقاهٍ، خدمات تصوير وطباعة، أكشاك/مراكز بيع المستلزمات الدراسية، عبر التأجير أو الامتياز التجاري.</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تفعيل الاستثمار في إمكانات الكليات الهندسية والورش:</a:t>
            </a:r>
          </a:p>
          <a:p>
            <a:pPr algn="r" rtl="1">
              <a:lnSpc>
                <a:spcPct val="250000"/>
              </a:lnSpc>
              <a:buClr>
                <a:srgbClr val="00B0F0"/>
              </a:buClr>
            </a:pPr>
            <a:r>
              <a:rPr lang="ar-SA" dirty="0">
                <a:solidFill>
                  <a:schemeClr val="tx1"/>
                </a:solidFill>
                <a:latin typeface="Alexandria" pitchFamily="2" charset="-78"/>
                <a:cs typeface="Alexandria" pitchFamily="2" charset="-78"/>
              </a:rPr>
              <a:t>تصنيع لوازم معدنية/خشبية وتنفيذ أعمال إنتاجية وخدمات فنية لصالح القطاعين العام والخاص مقابل عوائد مالية.</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تعزيز التعاون مع مؤسسات المجتمع والقطاع الخاص عبر:</a:t>
            </a:r>
          </a:p>
          <a:p>
            <a:pPr algn="r" rtl="1">
              <a:lnSpc>
                <a:spcPct val="250000"/>
              </a:lnSpc>
              <a:buClr>
                <a:srgbClr val="00B0F0"/>
              </a:buClr>
            </a:pPr>
            <a:r>
              <a:rPr lang="ar-SA" dirty="0">
                <a:solidFill>
                  <a:schemeClr val="tx1"/>
                </a:solidFill>
                <a:latin typeface="Alexandria" pitchFamily="2" charset="-78"/>
                <a:cs typeface="Alexandria" pitchFamily="2" charset="-78"/>
              </a:rPr>
              <a:t>الرعاية المباشرة، تقديم خدمات مدفوعة، دعم تجهيزات ومعامل، أو توفير مستلزمات تشغيل ضمن اتفاقيات واضحة.</a:t>
            </a:r>
          </a:p>
        </p:txBody>
      </p:sp>
    </p:spTree>
    <p:extLst>
      <p:ext uri="{BB962C8B-B14F-4D97-AF65-F5344CB8AC3E}">
        <p14:creationId xmlns:p14="http://schemas.microsoft.com/office/powerpoint/2010/main" val="295110260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551383" y="1533893"/>
            <a:ext cx="11233250"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4EDB3215-AEED-F8F3-685D-C2BC2DED80BB}"/>
              </a:ext>
            </a:extLst>
          </p:cNvPr>
          <p:cNvSpPr/>
          <p:nvPr/>
        </p:nvSpPr>
        <p:spPr>
          <a:xfrm>
            <a:off x="2485572" y="626100"/>
            <a:ext cx="879500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مقترحات لتوفير مصادر تمويل للاستثمار في التعليم العالي</a:t>
            </a:r>
            <a:endParaRPr lang="ar-EG" sz="2400" b="1" dirty="0">
              <a:solidFill>
                <a:srgbClr val="00B0F0"/>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6E1BECC-EE59-4B0D-C0DF-CC0BD9429DA9}"/>
              </a:ext>
            </a:extLst>
          </p:cNvPr>
          <p:cNvSpPr txBox="1"/>
          <p:nvPr/>
        </p:nvSpPr>
        <p:spPr>
          <a:xfrm>
            <a:off x="933787" y="1841079"/>
            <a:ext cx="10468442" cy="4310924"/>
          </a:xfrm>
          <a:prstGeom prst="rect">
            <a:avLst/>
          </a:prstGeom>
          <a:noFill/>
        </p:spPr>
        <p:txBody>
          <a:bodyPr wrap="square" rtlCol="0">
            <a:spAutoFit/>
          </a:bodyPr>
          <a:lstStyle/>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استقطاب التبرعات والمنح:</a:t>
            </a:r>
          </a:p>
          <a:p>
            <a:pPr algn="r" rtl="1">
              <a:lnSpc>
                <a:spcPct val="250000"/>
              </a:lnSpc>
              <a:buClr>
                <a:srgbClr val="00B0F0"/>
              </a:buClr>
            </a:pPr>
            <a:r>
              <a:rPr lang="ar-SA" dirty="0">
                <a:solidFill>
                  <a:schemeClr val="tx1"/>
                </a:solidFill>
                <a:latin typeface="Alexandria" pitchFamily="2" charset="-78"/>
                <a:cs typeface="Alexandria" pitchFamily="2" charset="-78"/>
              </a:rPr>
              <a:t>من الجهات المحلية والدولية، مع إعداد ملفات مشاريع قابلة للتمويل (تعليم، بحث، مختبرات، منح طلابية).</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استثمار الأصول والمرافق التعليمية:</a:t>
            </a:r>
          </a:p>
          <a:p>
            <a:pPr algn="r" rtl="1">
              <a:lnSpc>
                <a:spcPct val="250000"/>
              </a:lnSpc>
              <a:buClr>
                <a:srgbClr val="00B0F0"/>
              </a:buClr>
            </a:pPr>
            <a:r>
              <a:rPr lang="ar-SA" dirty="0">
                <a:solidFill>
                  <a:schemeClr val="tx1"/>
                </a:solidFill>
                <a:latin typeface="Alexandria" pitchFamily="2" charset="-78"/>
                <a:cs typeface="Alexandria" pitchFamily="2" charset="-78"/>
              </a:rPr>
              <a:t>بعد التنسيق مع الجهات المختصة (مثل وزارة المالية):تأجير جزء من الأراضي أو المباني الواقعة على الشوارع الرئيسية لإنشاء محلات/لوحات إعلانية/خدمات تجارية وفق الإجراءات النظامية، وتوجيه العائد إلى الصيانة والتطوير.</a:t>
            </a:r>
          </a:p>
          <a:p>
            <a:pPr marL="285750" indent="-285750" algn="r" rtl="1">
              <a:lnSpc>
                <a:spcPct val="250000"/>
              </a:lnSpc>
              <a:buClr>
                <a:srgbClr val="00B0F0"/>
              </a:buClr>
              <a:buFont typeface="Wingdings" panose="05000000000000000000" pitchFamily="2" charset="2"/>
              <a:buChar char="v"/>
            </a:pPr>
            <a:r>
              <a:rPr lang="ar-SA" b="1" dirty="0">
                <a:solidFill>
                  <a:srgbClr val="00B0F0"/>
                </a:solidFill>
                <a:latin typeface="Alexandria" pitchFamily="2" charset="-78"/>
                <a:cs typeface="Alexandria" pitchFamily="2" charset="-78"/>
              </a:rPr>
              <a:t>تفعيل البرنامج الموازي/المدفوع وفق ضوابط أكاديمية واضحة:</a:t>
            </a:r>
          </a:p>
          <a:p>
            <a:pPr algn="r" rtl="1">
              <a:lnSpc>
                <a:spcPct val="250000"/>
              </a:lnSpc>
              <a:buClr>
                <a:srgbClr val="00B0F0"/>
              </a:buClr>
            </a:pPr>
            <a:r>
              <a:rPr lang="ar-SA" dirty="0">
                <a:solidFill>
                  <a:schemeClr val="tx1"/>
                </a:solidFill>
                <a:latin typeface="Alexandria" pitchFamily="2" charset="-78"/>
                <a:cs typeface="Alexandria" pitchFamily="2" charset="-78"/>
              </a:rPr>
              <a:t>إتاحة التسجيل لمن يرغب، مع تحديد رسوم مناسبة (مثل رسوم الساعة المعتمدة أعلى من البرنامج العادي) بما يضمن جودة الخدمة وتغطية تكاليفها.</a:t>
            </a:r>
          </a:p>
        </p:txBody>
      </p:sp>
    </p:spTree>
    <p:extLst>
      <p:ext uri="{BB962C8B-B14F-4D97-AF65-F5344CB8AC3E}">
        <p14:creationId xmlns:p14="http://schemas.microsoft.com/office/powerpoint/2010/main" val="318473978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8FFB2B0A-00CC-B8DC-8E43-392B33B3EB21}"/>
              </a:ext>
            </a:extLst>
          </p:cNvPr>
          <p:cNvSpPr/>
          <p:nvPr/>
        </p:nvSpPr>
        <p:spPr>
          <a:xfrm>
            <a:off x="3341077" y="1146628"/>
            <a:ext cx="5546951" cy="5552636"/>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noFill/>
          <a:ln w="244475">
            <a:solidFill>
              <a:schemeClr val="tx1">
                <a:alpha val="20000"/>
              </a:schemeClr>
            </a:solidFill>
          </a:ln>
          <a:scene3d>
            <a:camera prst="perspectiveLeft"/>
            <a:lightRig rig="brightRoom" dir="t"/>
          </a:scene3d>
          <a:sp3d prstMaterial="matte">
            <a:bevelT w="0" h="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Freeform: Shape 4">
            <a:extLst>
              <a:ext uri="{FF2B5EF4-FFF2-40B4-BE49-F238E27FC236}">
                <a16:creationId xmlns:a16="http://schemas.microsoft.com/office/drawing/2014/main" id="{D4A4A582-A6B2-F0E1-BBAA-6DA3C24D945C}"/>
              </a:ext>
            </a:extLst>
          </p:cNvPr>
          <p:cNvSpPr/>
          <p:nvPr/>
        </p:nvSpPr>
        <p:spPr>
          <a:xfrm>
            <a:off x="2848742" y="980728"/>
            <a:ext cx="5820473" cy="5608237"/>
          </a:xfrm>
          <a:custGeom>
            <a:avLst/>
            <a:gdLst>
              <a:gd name="connsiteX0" fmla="*/ 781368 w 5849258"/>
              <a:gd name="connsiteY0" fmla="*/ 0 h 5689601"/>
              <a:gd name="connsiteX1" fmla="*/ 5067890 w 5849258"/>
              <a:gd name="connsiteY1" fmla="*/ 0 h 5689601"/>
              <a:gd name="connsiteX2" fmla="*/ 5849258 w 5849258"/>
              <a:gd name="connsiteY2" fmla="*/ 781368 h 5689601"/>
              <a:gd name="connsiteX3" fmla="*/ 5849258 w 5849258"/>
              <a:gd name="connsiteY3" fmla="*/ 3906747 h 5689601"/>
              <a:gd name="connsiteX4" fmla="*/ 5067890 w 5849258"/>
              <a:gd name="connsiteY4" fmla="*/ 4688115 h 5689601"/>
              <a:gd name="connsiteX5" fmla="*/ 4651681 w 5849258"/>
              <a:gd name="connsiteY5" fmla="*/ 4688115 h 5689601"/>
              <a:gd name="connsiteX6" fmla="*/ 3425372 w 5849258"/>
              <a:gd name="connsiteY6" fmla="*/ 5689601 h 5689601"/>
              <a:gd name="connsiteX7" fmla="*/ 3425372 w 5849258"/>
              <a:gd name="connsiteY7" fmla="*/ 4688115 h 5689601"/>
              <a:gd name="connsiteX8" fmla="*/ 781368 w 5849258"/>
              <a:gd name="connsiteY8" fmla="*/ 4688115 h 5689601"/>
              <a:gd name="connsiteX9" fmla="*/ 0 w 5849258"/>
              <a:gd name="connsiteY9" fmla="*/ 3906747 h 5689601"/>
              <a:gd name="connsiteX10" fmla="*/ 0 w 5849258"/>
              <a:gd name="connsiteY10" fmla="*/ 781368 h 5689601"/>
              <a:gd name="connsiteX11" fmla="*/ 781368 w 5849258"/>
              <a:gd name="connsiteY11" fmla="*/ 0 h 5689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849258" h="5689601">
                <a:moveTo>
                  <a:pt x="781368" y="0"/>
                </a:moveTo>
                <a:lnTo>
                  <a:pt x="5067890" y="0"/>
                </a:lnTo>
                <a:cubicBezTo>
                  <a:pt x="5499428" y="0"/>
                  <a:pt x="5849258" y="349830"/>
                  <a:pt x="5849258" y="781368"/>
                </a:cubicBezTo>
                <a:lnTo>
                  <a:pt x="5849258" y="3906747"/>
                </a:lnTo>
                <a:cubicBezTo>
                  <a:pt x="5849258" y="4338285"/>
                  <a:pt x="5499428" y="4688115"/>
                  <a:pt x="5067890" y="4688115"/>
                </a:cubicBezTo>
                <a:lnTo>
                  <a:pt x="4651681" y="4688115"/>
                </a:lnTo>
                <a:lnTo>
                  <a:pt x="3425372" y="5689601"/>
                </a:lnTo>
                <a:lnTo>
                  <a:pt x="3425372" y="4688115"/>
                </a:lnTo>
                <a:lnTo>
                  <a:pt x="781368" y="4688115"/>
                </a:lnTo>
                <a:cubicBezTo>
                  <a:pt x="349830" y="4688115"/>
                  <a:pt x="0" y="4338285"/>
                  <a:pt x="0" y="3906747"/>
                </a:cubicBezTo>
                <a:lnTo>
                  <a:pt x="0" y="781368"/>
                </a:lnTo>
                <a:cubicBezTo>
                  <a:pt x="0" y="349830"/>
                  <a:pt x="349830" y="0"/>
                  <a:pt x="781368" y="0"/>
                </a:cubicBezTo>
                <a:close/>
              </a:path>
            </a:pathLst>
          </a:custGeom>
          <a:solidFill>
            <a:srgbClr val="00B0F0"/>
          </a:solidFill>
          <a:ln w="152400">
            <a:gradFill flip="none" rotWithShape="1">
              <a:gsLst>
                <a:gs pos="0">
                  <a:schemeClr val="bg1">
                    <a:lumMod val="75000"/>
                  </a:schemeClr>
                </a:gs>
                <a:gs pos="14000">
                  <a:schemeClr val="bg1"/>
                </a:gs>
                <a:gs pos="6000">
                  <a:schemeClr val="bg1"/>
                </a:gs>
                <a:gs pos="78000">
                  <a:srgbClr val="FFFFFF"/>
                </a:gs>
                <a:gs pos="87000">
                  <a:srgbClr val="FFFFFF"/>
                </a:gs>
                <a:gs pos="91000">
                  <a:schemeClr val="bg1">
                    <a:lumMod val="95000"/>
                  </a:schemeClr>
                </a:gs>
                <a:gs pos="98000">
                  <a:schemeClr val="bg1"/>
                </a:gs>
              </a:gsLst>
              <a:lin ang="18900000" scaled="1"/>
              <a:tileRect/>
            </a:gradFill>
          </a:ln>
          <a:scene3d>
            <a:camera prst="perspectiveLeft"/>
            <a:lightRig rig="twoPt" dir="t"/>
          </a:scene3d>
          <a:sp3d prstMaterial="powder">
            <a:bevelT w="0" h="6477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tar: 4 Points 5">
            <a:extLst>
              <a:ext uri="{FF2B5EF4-FFF2-40B4-BE49-F238E27FC236}">
                <a16:creationId xmlns:a16="http://schemas.microsoft.com/office/drawing/2014/main" id="{7DA7209D-30F7-5BEF-CC3E-D670FBD47BB1}"/>
              </a:ext>
            </a:extLst>
          </p:cNvPr>
          <p:cNvSpPr/>
          <p:nvPr/>
        </p:nvSpPr>
        <p:spPr>
          <a:xfrm>
            <a:off x="1901888" y="3308219"/>
            <a:ext cx="2700421" cy="2700421"/>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Star: 4 Points 6">
            <a:extLst>
              <a:ext uri="{FF2B5EF4-FFF2-40B4-BE49-F238E27FC236}">
                <a16:creationId xmlns:a16="http://schemas.microsoft.com/office/drawing/2014/main" id="{171EBEFB-2E45-EE19-0CE4-9DDAD56CEBF2}"/>
              </a:ext>
            </a:extLst>
          </p:cNvPr>
          <p:cNvSpPr/>
          <p:nvPr/>
        </p:nvSpPr>
        <p:spPr>
          <a:xfrm>
            <a:off x="4346418" y="3471400"/>
            <a:ext cx="3227864" cy="3227864"/>
          </a:xfrm>
          <a:prstGeom prst="star4">
            <a:avLst>
              <a:gd name="adj" fmla="val 5213"/>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Star: 4 Points 7">
            <a:extLst>
              <a:ext uri="{FF2B5EF4-FFF2-40B4-BE49-F238E27FC236}">
                <a16:creationId xmlns:a16="http://schemas.microsoft.com/office/drawing/2014/main" id="{8D5076EB-CC01-947A-DF86-21CD9BC9497F}"/>
              </a:ext>
            </a:extLst>
          </p:cNvPr>
          <p:cNvSpPr/>
          <p:nvPr/>
        </p:nvSpPr>
        <p:spPr>
          <a:xfrm>
            <a:off x="7055783" y="3839417"/>
            <a:ext cx="2336413" cy="2336413"/>
          </a:xfrm>
          <a:prstGeom prst="star4">
            <a:avLst>
              <a:gd name="adj" fmla="val 6271"/>
            </a:avLst>
          </a:prstGeom>
          <a:solidFill>
            <a:schemeClr val="bg1"/>
          </a:solidFill>
          <a:ln>
            <a:noFill/>
          </a:ln>
          <a:effectLst>
            <a:glow>
              <a:schemeClr val="bg1">
                <a:alpha val="40000"/>
              </a:schemeClr>
            </a:glow>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9" name="Group 8">
            <a:extLst>
              <a:ext uri="{FF2B5EF4-FFF2-40B4-BE49-F238E27FC236}">
                <a16:creationId xmlns:a16="http://schemas.microsoft.com/office/drawing/2014/main" id="{098AA0C8-CD74-43F4-26B7-EB160C566B5B}"/>
              </a:ext>
            </a:extLst>
          </p:cNvPr>
          <p:cNvGrpSpPr/>
          <p:nvPr/>
        </p:nvGrpSpPr>
        <p:grpSpPr>
          <a:xfrm>
            <a:off x="4294277" y="1195337"/>
            <a:ext cx="3993380" cy="1487847"/>
            <a:chOff x="4294277" y="1195337"/>
            <a:chExt cx="3993380" cy="1487847"/>
          </a:xfrm>
        </p:grpSpPr>
        <p:sp>
          <p:nvSpPr>
            <p:cNvPr id="10" name="TextBox 9">
              <a:extLst>
                <a:ext uri="{FF2B5EF4-FFF2-40B4-BE49-F238E27FC236}">
                  <a16:creationId xmlns:a16="http://schemas.microsoft.com/office/drawing/2014/main" id="{3121ADB7-9D08-E795-4D40-1CFE8977A20A}"/>
                </a:ext>
              </a:extLst>
            </p:cNvPr>
            <p:cNvSpPr txBox="1"/>
            <p:nvPr/>
          </p:nvSpPr>
          <p:spPr>
            <a:xfrm>
              <a:off x="4831533" y="1744439"/>
              <a:ext cx="2726511"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rPr>
                <a:t>الاستدامة  في التعليم</a:t>
              </a:r>
              <a:endParaRPr kumimoji="0" lang="en-US" sz="2800" b="1" i="0" u="none" strike="noStrike" kern="1200" cap="none" spc="0" normalizeH="0" baseline="0" noProof="0" dirty="0">
                <a:ln>
                  <a:noFill/>
                </a:ln>
                <a:solidFill>
                  <a:schemeClr val="accent2">
                    <a:lumMod val="75000"/>
                  </a:schemeClr>
                </a:solidFill>
                <a:effectLst/>
                <a:uLnTx/>
                <a:uFillTx/>
                <a:latin typeface="Alexandria" pitchFamily="2" charset="-78"/>
                <a:ea typeface="Verdana" panose="020B0604030504040204" pitchFamily="34" charset="0"/>
                <a:cs typeface="Alexandria" pitchFamily="2" charset="-78"/>
              </a:endParaRPr>
            </a:p>
          </p:txBody>
        </p:sp>
        <p:sp>
          <p:nvSpPr>
            <p:cNvPr id="11" name="TextBox 10">
              <a:extLst>
                <a:ext uri="{FF2B5EF4-FFF2-40B4-BE49-F238E27FC236}">
                  <a16:creationId xmlns:a16="http://schemas.microsoft.com/office/drawing/2014/main" id="{7FEEA38E-6CE7-FBA1-85AC-B6688D957122}"/>
                </a:ext>
              </a:extLst>
            </p:cNvPr>
            <p:cNvSpPr txBox="1"/>
            <p:nvPr/>
          </p:nvSpPr>
          <p:spPr>
            <a:xfrm>
              <a:off x="4294277" y="1482855"/>
              <a:ext cx="83260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E2F621C1-108B-02A6-C0C4-9DA95C70CA69}"/>
                </a:ext>
              </a:extLst>
            </p:cNvPr>
            <p:cNvSpPr txBox="1"/>
            <p:nvPr/>
          </p:nvSpPr>
          <p:spPr>
            <a:xfrm>
              <a:off x="7112000" y="1195337"/>
              <a:ext cx="117565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sym typeface="Wingdings" panose="05000000000000000000" pitchFamily="2" charset="2"/>
                </a:rPr>
                <a:t></a:t>
              </a:r>
              <a:endParaRPr kumimoji="0" lang="en-US" sz="7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3" name="TextBox 12">
            <a:extLst>
              <a:ext uri="{FF2B5EF4-FFF2-40B4-BE49-F238E27FC236}">
                <a16:creationId xmlns:a16="http://schemas.microsoft.com/office/drawing/2014/main" id="{F2876AAE-9F03-903C-35BE-24601EDD3041}"/>
              </a:ext>
            </a:extLst>
          </p:cNvPr>
          <p:cNvSpPr txBox="1"/>
          <p:nvPr/>
        </p:nvSpPr>
        <p:spPr>
          <a:xfrm>
            <a:off x="3946273" y="2749555"/>
            <a:ext cx="4310742" cy="1886927"/>
          </a:xfrm>
          <a:prstGeom prst="rect">
            <a:avLst/>
          </a:prstGeom>
          <a:noFill/>
        </p:spPr>
        <p:txBody>
          <a:bodyPr wrap="square" rtlCol="0">
            <a:spAutoFit/>
          </a:bodyPr>
          <a:lstStyle/>
          <a:p>
            <a:pPr lvl="0" algn="ctr">
              <a:lnSpc>
                <a:spcPct val="150000"/>
              </a:lnSpc>
              <a:buClrTx/>
              <a:defRPr/>
            </a:pPr>
            <a:r>
              <a:rPr lang="ar-SA" sz="2000" b="1" kern="1200" dirty="0">
                <a:solidFill>
                  <a:schemeClr val="tx1"/>
                </a:solidFill>
                <a:latin typeface="Alexandria" pitchFamily="2" charset="-78"/>
                <a:ea typeface="+mn-ea"/>
                <a:cs typeface="Alexandria" pitchFamily="2" charset="-78"/>
              </a:rPr>
              <a:t>ضمان استمرار التعليم بجودة عالية عبر الزمن دون استنزاف الموارد أو خلق فجوات مالية واجتماعية.</a:t>
            </a:r>
            <a:endParaRPr kumimoji="0" lang="en-US" sz="2000" b="1" i="0" u="none" strike="noStrike" kern="1200" cap="none" spc="0" normalizeH="0" baseline="0" noProof="0" dirty="0">
              <a:ln>
                <a:noFill/>
              </a:ln>
              <a:solidFill>
                <a:schemeClr val="tx1"/>
              </a:solidFill>
              <a:effectLst/>
              <a:uLnTx/>
              <a:uFillTx/>
              <a:latin typeface="Alexandria" pitchFamily="2" charset="-78"/>
              <a:ea typeface="Open Sans" panose="020B0606030504020204" pitchFamily="34" charset="0"/>
              <a:cs typeface="Alexandria" pitchFamily="2" charset="-78"/>
            </a:endParaRPr>
          </a:p>
        </p:txBody>
      </p:sp>
      <p:sp>
        <p:nvSpPr>
          <p:cNvPr id="14" name="Rectangle 13">
            <a:extLst>
              <a:ext uri="{FF2B5EF4-FFF2-40B4-BE49-F238E27FC236}">
                <a16:creationId xmlns:a16="http://schemas.microsoft.com/office/drawing/2014/main" id="{B930C9EF-9D38-6AB4-82B6-A15DB23C710A}"/>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Graphic 21">
            <a:extLst>
              <a:ext uri="{FF2B5EF4-FFF2-40B4-BE49-F238E27FC236}">
                <a16:creationId xmlns:a16="http://schemas.microsoft.com/office/drawing/2014/main" id="{1CE44BC9-59AD-1D7F-782A-47C87E63A4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02747596"/>
      </p:ext>
    </p:extLst>
  </p:cSld>
  <p:clrMapOvr>
    <a:masterClrMapping/>
  </p:clrMapOvr>
  <mc:AlternateContent xmlns:mc="http://schemas.openxmlformats.org/markup-compatibility/2006" xmlns:p14="http://schemas.microsoft.com/office/powerpoint/2010/main">
    <mc:Choice Requires="p14">
      <p:transition spd="slow" p14:dur="2000" advTm="92332"/>
    </mc:Choice>
    <mc:Fallback xmlns="">
      <p:transition spd="slow" advTm="923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 presetClass="entr" presetSubtype="0" fill="hold" grpId="1"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1"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35" presetClass="emph" presetSubtype="0" fill="remove" grpId="0" nodeType="withEffect">
                                  <p:stCondLst>
                                    <p:cond delay="0"/>
                                  </p:stCondLst>
                                  <p:childTnLst>
                                    <p:anim calcmode="discrete" valueType="str">
                                      <p:cBhvr>
                                        <p:cTn id="18" dur="1000" fill="hold"/>
                                        <p:tgtEl>
                                          <p:spTgt spid="8"/>
                                        </p:tgtEl>
                                        <p:attrNameLst>
                                          <p:attrName>style.visibility</p:attrName>
                                        </p:attrNameLst>
                                      </p:cBhvr>
                                      <p:tavLst>
                                        <p:tav tm="0">
                                          <p:val>
                                            <p:strVal val="hidden"/>
                                          </p:val>
                                        </p:tav>
                                        <p:tav tm="50000">
                                          <p:val>
                                            <p:strVal val="visible"/>
                                          </p:val>
                                        </p:tav>
                                      </p:tavLst>
                                    </p:anim>
                                  </p:childTnLst>
                                </p:cTn>
                              </p:par>
                              <p:par>
                                <p:cTn id="19" presetID="35" presetClass="emph" presetSubtype="0" fill="remove" grpId="0" nodeType="withEffect">
                                  <p:stCondLst>
                                    <p:cond delay="0"/>
                                  </p:stCondLst>
                                  <p:childTnLst>
                                    <p:anim calcmode="discrete" valueType="str">
                                      <p:cBhvr>
                                        <p:cTn id="20" dur="1000" fill="hold"/>
                                        <p:tgtEl>
                                          <p:spTgt spid="7"/>
                                        </p:tgtEl>
                                        <p:attrNameLst>
                                          <p:attrName>style.visibility</p:attrName>
                                        </p:attrNameLst>
                                      </p:cBhvr>
                                      <p:tavLst>
                                        <p:tav tm="0">
                                          <p:val>
                                            <p:strVal val="hidden"/>
                                          </p:val>
                                        </p:tav>
                                        <p:tav tm="50000">
                                          <p:val>
                                            <p:strVal val="visible"/>
                                          </p:val>
                                        </p:tav>
                                      </p:tavLst>
                                    </p:anim>
                                  </p:childTnLst>
                                </p:cTn>
                              </p:par>
                              <p:par>
                                <p:cTn id="21" presetID="35" presetClass="emph" presetSubtype="0" fill="remove" grpId="0" nodeType="withEffect">
                                  <p:stCondLst>
                                    <p:cond delay="0"/>
                                  </p:stCondLst>
                                  <p:childTnLst>
                                    <p:anim calcmode="discrete" valueType="str">
                                      <p:cBhvr>
                                        <p:cTn id="22" dur="1000" fill="hold"/>
                                        <p:tgtEl>
                                          <p:spTgt spid="6"/>
                                        </p:tgtEl>
                                        <p:attrNameLst>
                                          <p:attrName>style.visibility</p:attrName>
                                        </p:attrNameLst>
                                      </p:cBhvr>
                                      <p:tavLst>
                                        <p:tav tm="0">
                                          <p:val>
                                            <p:strVal val="hidden"/>
                                          </p:val>
                                        </p:tav>
                                        <p:tav tm="50000">
                                          <p:val>
                                            <p:strVal val="visible"/>
                                          </p:val>
                                        </p:tav>
                                      </p:tavLst>
                                    </p:anim>
                                  </p:childTnLst>
                                </p:cTn>
                              </p:par>
                            </p:childTnLst>
                          </p:cTn>
                        </p:par>
                        <p:par>
                          <p:cTn id="23" fill="hold">
                            <p:stCondLst>
                              <p:cond delay="1000"/>
                            </p:stCondLst>
                            <p:childTnLst>
                              <p:par>
                                <p:cTn id="24" presetID="23" presetClass="entr" presetSubtype="32"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strVal val="4*#ppt_w"/>
                                          </p:val>
                                        </p:tav>
                                        <p:tav tm="100000">
                                          <p:val>
                                            <p:strVal val="#ppt_w"/>
                                          </p:val>
                                        </p:tav>
                                      </p:tavLst>
                                    </p:anim>
                                    <p:anim calcmode="lin" valueType="num">
                                      <p:cBhvr>
                                        <p:cTn id="27" dur="500" fill="hold"/>
                                        <p:tgtEl>
                                          <p:spTgt spid="9"/>
                                        </p:tgtEl>
                                        <p:attrNameLst>
                                          <p:attrName>ppt_h</p:attrName>
                                        </p:attrNameLst>
                                      </p:cBhvr>
                                      <p:tavLst>
                                        <p:tav tm="0">
                                          <p:val>
                                            <p:strVal val="4*#ppt_h"/>
                                          </p:val>
                                        </p:tav>
                                        <p:tav tm="100000">
                                          <p:val>
                                            <p:strVal val="#ppt_h"/>
                                          </p:val>
                                        </p:tav>
                                      </p:tavLst>
                                    </p:anim>
                                  </p:childTnLst>
                                </p:cTn>
                              </p:par>
                            </p:childTnLst>
                          </p:cTn>
                        </p:par>
                        <p:par>
                          <p:cTn id="28" fill="hold">
                            <p:stCondLst>
                              <p:cond delay="1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6" grpId="1" animBg="1"/>
      <p:bldP spid="7" grpId="0" animBg="1"/>
      <p:bldP spid="7" grpId="1" animBg="1"/>
      <p:bldP spid="8" grpId="0" animBg="1"/>
      <p:bldP spid="8" grpId="1"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الاستدامة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51DDBBC-829A-ECBC-7DDB-338C0F0FC40C}"/>
              </a:ext>
            </a:extLst>
          </p:cNvPr>
          <p:cNvSpPr txBox="1"/>
          <p:nvPr/>
        </p:nvSpPr>
        <p:spPr>
          <a:xfrm>
            <a:off x="1583208" y="2133816"/>
            <a:ext cx="9793088" cy="1814086"/>
          </a:xfrm>
          <a:prstGeom prst="rect">
            <a:avLst/>
          </a:prstGeom>
          <a:noFill/>
        </p:spPr>
        <p:txBody>
          <a:bodyPr wrap="square" rtlCol="0">
            <a:spAutoFit/>
          </a:bodyPr>
          <a:lstStyle/>
          <a:p>
            <a:pPr algn="r" rtl="1">
              <a:lnSpc>
                <a:spcPct val="200000"/>
              </a:lnSpc>
            </a:pPr>
            <a:r>
              <a:rPr lang="ar-SA" sz="1600" b="1" dirty="0">
                <a:solidFill>
                  <a:srgbClr val="00B0F0"/>
                </a:solidFill>
                <a:latin typeface="Alexandria" pitchFamily="2" charset="-78"/>
                <a:cs typeface="Alexandria" pitchFamily="2" charset="-78"/>
              </a:rPr>
              <a:t>استدامة التعليم هي:</a:t>
            </a:r>
          </a:p>
          <a:p>
            <a:pPr algn="just" rtl="1">
              <a:lnSpc>
                <a:spcPct val="200000"/>
              </a:lnSpc>
            </a:pPr>
            <a:r>
              <a:rPr lang="ar-SA" dirty="0">
                <a:latin typeface="Alexandria" pitchFamily="2" charset="-78"/>
                <a:cs typeface="Alexandria" pitchFamily="2" charset="-78"/>
              </a:rPr>
              <a:t> قدرة النظام التعليمي على الاستمرار والتطور عبر الزمن، بحيث يوفّر تعلّمًا ذا جودة للجميع دون الاعتماد على حلول مؤقتة أو تمويل غير مستقر. وهي لا تعني بقاء المدارس فقط، بل تعني استمرار جودة التعلم وكفاءة المعلمين وملاءمة المناهج ومخرجات التعليم لاحتياجات المجتمع وسوق العمل، مع إدارة رشيدة للموارد وتقليل الهدر ورفع كفاءة الإنفاق. </a:t>
            </a:r>
          </a:p>
        </p:txBody>
      </p:sp>
      <p:sp>
        <p:nvSpPr>
          <p:cNvPr id="4" name="TextBox 3">
            <a:extLst>
              <a:ext uri="{FF2B5EF4-FFF2-40B4-BE49-F238E27FC236}">
                <a16:creationId xmlns:a16="http://schemas.microsoft.com/office/drawing/2014/main" id="{A8F81188-5573-CE08-990B-A7BF2E0BC7D3}"/>
              </a:ext>
            </a:extLst>
          </p:cNvPr>
          <p:cNvSpPr txBox="1"/>
          <p:nvPr/>
        </p:nvSpPr>
        <p:spPr>
          <a:xfrm>
            <a:off x="1190735" y="4492807"/>
            <a:ext cx="10297144" cy="1321644"/>
          </a:xfrm>
          <a:prstGeom prst="rect">
            <a:avLst/>
          </a:prstGeom>
          <a:noFill/>
        </p:spPr>
        <p:txBody>
          <a:bodyPr wrap="square" rtlCol="0">
            <a:spAutoFit/>
          </a:bodyPr>
          <a:lstStyle/>
          <a:p>
            <a:pPr marL="0" marR="0" lvl="0" indent="0" algn="ctr" defTabSz="914400" rtl="1" eaLnBrk="1" fontAlgn="auto" latinLnBrk="0" hangingPunct="1">
              <a:lnSpc>
                <a:spcPct val="200000"/>
              </a:lnSpc>
              <a:spcBef>
                <a:spcPts val="0"/>
              </a:spcBef>
              <a:spcAft>
                <a:spcPts val="0"/>
              </a:spcAft>
              <a:buClr>
                <a:srgbClr val="000000"/>
              </a:buClr>
              <a:buSzTx/>
              <a:buFont typeface="Arial"/>
              <a:buNone/>
              <a:tabLst/>
              <a:defRPr/>
            </a:pPr>
            <a:r>
              <a:rPr kumimoji="0" lang="ar-SA" sz="1400" b="0" i="0" u="none" strike="noStrike" kern="0" cap="none" spc="0" normalizeH="0" baseline="0" noProof="0" dirty="0">
                <a:ln>
                  <a:noFill/>
                </a:ln>
                <a:solidFill>
                  <a:schemeClr val="accent5">
                    <a:lumMod val="75000"/>
                  </a:schemeClr>
                </a:solidFill>
                <a:effectLst/>
                <a:uLnTx/>
                <a:uFillTx/>
                <a:latin typeface="Alexandria" pitchFamily="2" charset="-78"/>
                <a:cs typeface="Alexandria" pitchFamily="2" charset="-78"/>
                <a:sym typeface="Arial"/>
              </a:rPr>
              <a:t>وتُعد الاستدامة شرطًا أساسيًا لاستمرار الجودة لأن بناء التعليم وتحسينه عملية تراكمية تحتاج تطويرًا مستمرًا للمعلم والمناهج والتقويم. كما أنها شرط للتنمية طويلة المدى لأنها تصنع رأس المال البشري الذي يقود النمو الاقتصادي، ويقلل الفقر، ويعزز الاستقرار والتماسك الاجتماعي، ويرفع القدرة على التكيف مع التغيرات والأزمات.</a:t>
            </a:r>
            <a:endParaRPr kumimoji="0" lang="en-US" sz="1400" b="0" i="0" u="none" strike="noStrike" kern="0" cap="none" spc="0" normalizeH="0" baseline="0" noProof="0" dirty="0">
              <a:ln>
                <a:noFill/>
              </a:ln>
              <a:solidFill>
                <a:schemeClr val="accent5">
                  <a:lumMod val="75000"/>
                </a:schemeClr>
              </a:solidFill>
              <a:effectLst/>
              <a:uLnTx/>
              <a:uFillTx/>
              <a:latin typeface="Alexandria" pitchFamily="2" charset="-78"/>
              <a:cs typeface="Alexandria" pitchFamily="2" charset="-78"/>
              <a:sym typeface="Arial"/>
            </a:endParaRPr>
          </a:p>
        </p:txBody>
      </p:sp>
    </p:spTree>
    <p:extLst>
      <p:ext uri="{BB962C8B-B14F-4D97-AF65-F5344CB8AC3E}">
        <p14:creationId xmlns:p14="http://schemas.microsoft.com/office/powerpoint/2010/main" val="35149885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مبادئ الاستدامة التعليمية في نقاط مع شرحها </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مبادئ الاستدامة التعليمية</a:t>
            </a:r>
            <a:endParaRPr lang="ar-EG" sz="2400" b="1" dirty="0">
              <a:solidFill>
                <a:srgbClr val="00B0F0"/>
              </a:solidFill>
              <a:latin typeface="Alexandria" pitchFamily="2" charset="-78"/>
              <a:cs typeface="Alexandria" pitchFamily="2" charset="-78"/>
            </a:endParaRPr>
          </a:p>
        </p:txBody>
      </p:sp>
      <p:grpSp>
        <p:nvGrpSpPr>
          <p:cNvPr id="7" name="Group 6">
            <a:extLst>
              <a:ext uri="{FF2B5EF4-FFF2-40B4-BE49-F238E27FC236}">
                <a16:creationId xmlns:a16="http://schemas.microsoft.com/office/drawing/2014/main" id="{B0A0B839-7EAA-BAB6-DAA1-1B30C56F525A}"/>
              </a:ext>
            </a:extLst>
          </p:cNvPr>
          <p:cNvGrpSpPr/>
          <p:nvPr/>
        </p:nvGrpSpPr>
        <p:grpSpPr>
          <a:xfrm>
            <a:off x="1294022" y="2352573"/>
            <a:ext cx="5094513" cy="1671690"/>
            <a:chOff x="2395432" y="2441414"/>
            <a:chExt cx="3787532" cy="1205367"/>
          </a:xfrm>
        </p:grpSpPr>
        <p:sp>
          <p:nvSpPr>
            <p:cNvPr id="8" name="Shape">
              <a:extLst>
                <a:ext uri="{FF2B5EF4-FFF2-40B4-BE49-F238E27FC236}">
                  <a16:creationId xmlns:a16="http://schemas.microsoft.com/office/drawing/2014/main" id="{54B3E9A6-1321-5757-1898-2DF4CD7B261F}"/>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5">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srgbClr val="FFFFFF"/>
                  </a:solidFill>
                  <a:latin typeface="Calibri" panose="020F0502020204030204"/>
                </a:rPr>
                <a:t>02</a:t>
              </a:r>
              <a:endParaRPr sz="2800" b="1" dirty="0">
                <a:solidFill>
                  <a:srgbClr val="FFFFFF"/>
                </a:solidFill>
                <a:latin typeface="Calibri" panose="020F0502020204030204"/>
              </a:endParaRPr>
            </a:p>
          </p:txBody>
        </p:sp>
        <p:sp>
          <p:nvSpPr>
            <p:cNvPr id="9" name="Freeform: Shape 8">
              <a:extLst>
                <a:ext uri="{FF2B5EF4-FFF2-40B4-BE49-F238E27FC236}">
                  <a16:creationId xmlns:a16="http://schemas.microsoft.com/office/drawing/2014/main" id="{1CC9A31E-0708-4A3B-6C40-B51DDA5C74D0}"/>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srgbClr val="FFFFFF"/>
                </a:solidFill>
                <a:latin typeface="Calibri" panose="020F0502020204030204"/>
              </a:endParaRPr>
            </a:p>
          </p:txBody>
        </p:sp>
        <p:sp>
          <p:nvSpPr>
            <p:cNvPr id="10" name="Shape">
              <a:extLst>
                <a:ext uri="{FF2B5EF4-FFF2-40B4-BE49-F238E27FC236}">
                  <a16:creationId xmlns:a16="http://schemas.microsoft.com/office/drawing/2014/main" id="{FBA521D4-DC67-08FB-1A2C-31E926781C67}"/>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5"/>
            </a:solidFill>
            <a:ln w="12700">
              <a:miter lim="400000"/>
            </a:ln>
          </p:spPr>
          <p:txBody>
            <a:bodyPr lIns="28575" tIns="28575" rIns="28575" bIns="28575" anchor="ctr"/>
            <a:lstStyle/>
            <a:p>
              <a:pPr algn="ctr">
                <a:defRPr sz="3000">
                  <a:solidFill>
                    <a:srgbClr val="FFFFFF"/>
                  </a:solidFill>
                </a:defRPr>
              </a:pPr>
              <a:r>
                <a:rPr lang="ar-SA" sz="1800" dirty="0">
                  <a:solidFill>
                    <a:srgbClr val="FFFFFF"/>
                  </a:solidFill>
                  <a:latin typeface="Alexandria" pitchFamily="2" charset="-78"/>
                  <a:cs typeface="Alexandria" pitchFamily="2" charset="-78"/>
                </a:rPr>
                <a:t>جودة التعلم وبناء الكفايات للحياة</a:t>
              </a:r>
              <a:endParaRPr sz="1800" dirty="0">
                <a:solidFill>
                  <a:srgbClr val="FFFFFF"/>
                </a:solidFill>
                <a:latin typeface="Alexandria" pitchFamily="2" charset="-78"/>
                <a:cs typeface="Alexandria" pitchFamily="2" charset="-78"/>
              </a:endParaRPr>
            </a:p>
          </p:txBody>
        </p:sp>
      </p:grpSp>
      <p:grpSp>
        <p:nvGrpSpPr>
          <p:cNvPr id="11" name="Group 10">
            <a:extLst>
              <a:ext uri="{FF2B5EF4-FFF2-40B4-BE49-F238E27FC236}">
                <a16:creationId xmlns:a16="http://schemas.microsoft.com/office/drawing/2014/main" id="{9B56BC46-9E3B-2421-EEFA-A125C0F68DF9}"/>
              </a:ext>
            </a:extLst>
          </p:cNvPr>
          <p:cNvGrpSpPr/>
          <p:nvPr/>
        </p:nvGrpSpPr>
        <p:grpSpPr>
          <a:xfrm>
            <a:off x="6185103" y="2009925"/>
            <a:ext cx="4718000" cy="1300656"/>
            <a:chOff x="5900850" y="1838728"/>
            <a:chExt cx="3783387" cy="1205367"/>
          </a:xfrm>
        </p:grpSpPr>
        <p:sp>
          <p:nvSpPr>
            <p:cNvPr id="12" name="Shape">
              <a:extLst>
                <a:ext uri="{FF2B5EF4-FFF2-40B4-BE49-F238E27FC236}">
                  <a16:creationId xmlns:a16="http://schemas.microsoft.com/office/drawing/2014/main" id="{93BE530C-99C5-7150-0726-095AFE9A4289}"/>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4">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01</a:t>
              </a:r>
              <a:endParaRPr sz="2800" b="1" dirty="0">
                <a:solidFill>
                  <a:prstClr val="black">
                    <a:lumMod val="85000"/>
                    <a:lumOff val="15000"/>
                  </a:prstClr>
                </a:solidFill>
                <a:latin typeface="Calibri" panose="020F0502020204030204"/>
              </a:endParaRPr>
            </a:p>
          </p:txBody>
        </p:sp>
        <p:sp>
          <p:nvSpPr>
            <p:cNvPr id="13" name="Freeform: Shape 12">
              <a:extLst>
                <a:ext uri="{FF2B5EF4-FFF2-40B4-BE49-F238E27FC236}">
                  <a16:creationId xmlns:a16="http://schemas.microsoft.com/office/drawing/2014/main" id="{844805E2-E53E-7CCA-DD08-A7C591C6B5A4}"/>
                </a:ext>
              </a:extLst>
            </p:cNvPr>
            <p:cNvSpPr/>
            <p:nvPr/>
          </p:nvSpPr>
          <p:spPr>
            <a:xfrm>
              <a:off x="5900850" y="2198324"/>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14" name="Shape">
              <a:extLst>
                <a:ext uri="{FF2B5EF4-FFF2-40B4-BE49-F238E27FC236}">
                  <a16:creationId xmlns:a16="http://schemas.microsoft.com/office/drawing/2014/main" id="{873807A9-BBB6-615E-C1CF-8B60E852C105}"/>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4"/>
            </a:solidFill>
            <a:ln w="12700">
              <a:miter lim="400000"/>
            </a:ln>
          </p:spPr>
          <p:txBody>
            <a:bodyPr lIns="28575" tIns="28575" rIns="28575" bIns="28575" anchor="ctr"/>
            <a:lstStyle/>
            <a:p>
              <a:pPr algn="ctr">
                <a:defRPr sz="3000">
                  <a:solidFill>
                    <a:srgbClr val="FFFFFF"/>
                  </a:solidFill>
                </a:defRPr>
              </a:pPr>
              <a:r>
                <a:rPr lang="ar-SA" sz="1800" dirty="0">
                  <a:solidFill>
                    <a:prstClr val="black">
                      <a:lumMod val="85000"/>
                      <a:lumOff val="15000"/>
                    </a:prstClr>
                  </a:solidFill>
                  <a:latin typeface="Alexandria" pitchFamily="2" charset="-78"/>
                  <a:cs typeface="Alexandria" pitchFamily="2" charset="-78"/>
                </a:rPr>
                <a:t>الشمول والعدالة في التعليم</a:t>
              </a:r>
              <a:endParaRPr lang="en-US" sz="1800" dirty="0">
                <a:solidFill>
                  <a:prstClr val="black">
                    <a:lumMod val="85000"/>
                    <a:lumOff val="15000"/>
                  </a:prstClr>
                </a:solidFill>
                <a:latin typeface="Alexandria" pitchFamily="2" charset="-78"/>
                <a:cs typeface="Alexandria" pitchFamily="2" charset="-78"/>
              </a:endParaRPr>
            </a:p>
          </p:txBody>
        </p:sp>
      </p:grpSp>
      <p:grpSp>
        <p:nvGrpSpPr>
          <p:cNvPr id="15" name="Group 14">
            <a:extLst>
              <a:ext uri="{FF2B5EF4-FFF2-40B4-BE49-F238E27FC236}">
                <a16:creationId xmlns:a16="http://schemas.microsoft.com/office/drawing/2014/main" id="{8BC5650A-50C0-1DEE-C66E-AE05BFAB1541}"/>
              </a:ext>
            </a:extLst>
          </p:cNvPr>
          <p:cNvGrpSpPr/>
          <p:nvPr/>
        </p:nvGrpSpPr>
        <p:grpSpPr>
          <a:xfrm>
            <a:off x="1283733" y="4043547"/>
            <a:ext cx="5100313" cy="1408077"/>
            <a:chOff x="2395432" y="2441414"/>
            <a:chExt cx="3787532" cy="1205367"/>
          </a:xfrm>
        </p:grpSpPr>
        <p:sp>
          <p:nvSpPr>
            <p:cNvPr id="16" name="Shape">
              <a:extLst>
                <a:ext uri="{FF2B5EF4-FFF2-40B4-BE49-F238E27FC236}">
                  <a16:creationId xmlns:a16="http://schemas.microsoft.com/office/drawing/2014/main" id="{DF3AD89F-3B2F-7D69-C1E7-641F3989F04E}"/>
                </a:ext>
              </a:extLst>
            </p:cNvPr>
            <p:cNvSpPr/>
            <p:nvPr/>
          </p:nvSpPr>
          <p:spPr>
            <a:xfrm>
              <a:off x="5261207" y="2441414"/>
              <a:ext cx="921757"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10800"/>
                  </a:lnTo>
                  <a:lnTo>
                    <a:pt x="10800" y="21600"/>
                  </a:lnTo>
                  <a:lnTo>
                    <a:pt x="0" y="10800"/>
                  </a:lnTo>
                  <a:close/>
                </a:path>
              </a:pathLst>
            </a:custGeom>
            <a:solidFill>
              <a:schemeClr val="accent6">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04</a:t>
              </a:r>
              <a:endParaRPr sz="2800" b="1" dirty="0">
                <a:solidFill>
                  <a:prstClr val="black">
                    <a:lumMod val="85000"/>
                    <a:lumOff val="15000"/>
                  </a:prstClr>
                </a:solidFill>
                <a:latin typeface="Calibri" panose="020F0502020204030204"/>
              </a:endParaRPr>
            </a:p>
          </p:txBody>
        </p:sp>
        <p:sp>
          <p:nvSpPr>
            <p:cNvPr id="17" name="Freeform: Shape 16">
              <a:extLst>
                <a:ext uri="{FF2B5EF4-FFF2-40B4-BE49-F238E27FC236}">
                  <a16:creationId xmlns:a16="http://schemas.microsoft.com/office/drawing/2014/main" id="{F420DA2B-FBC2-ADBB-86FC-CFF2D86D5D84}"/>
                </a:ext>
              </a:extLst>
            </p:cNvPr>
            <p:cNvSpPr/>
            <p:nvPr/>
          </p:nvSpPr>
          <p:spPr>
            <a:xfrm>
              <a:off x="5261208" y="2758941"/>
              <a:ext cx="921756" cy="439079"/>
            </a:xfrm>
            <a:custGeom>
              <a:avLst/>
              <a:gdLst>
                <a:gd name="connsiteX0" fmla="*/ 492627 w 921756"/>
                <a:gd name="connsiteY0" fmla="*/ 0 h 439079"/>
                <a:gd name="connsiteX1" fmla="*/ 921756 w 921756"/>
                <a:gd name="connsiteY1" fmla="*/ 285158 h 439079"/>
                <a:gd name="connsiteX2" fmla="*/ 921755 w 921756"/>
                <a:gd name="connsiteY2" fmla="*/ 285159 h 439079"/>
                <a:gd name="connsiteX3" fmla="*/ 117704 w 921756"/>
                <a:gd name="connsiteY3" fmla="*/ 439079 h 439079"/>
                <a:gd name="connsiteX4" fmla="*/ 0 w 921756"/>
                <a:gd name="connsiteY4" fmla="*/ 285158 h 43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56" h="439079">
                  <a:moveTo>
                    <a:pt x="492627" y="0"/>
                  </a:moveTo>
                  <a:lnTo>
                    <a:pt x="921756" y="285158"/>
                  </a:lnTo>
                  <a:lnTo>
                    <a:pt x="921755" y="285159"/>
                  </a:lnTo>
                  <a:lnTo>
                    <a:pt x="117704" y="439079"/>
                  </a:lnTo>
                  <a:lnTo>
                    <a:pt x="0" y="285158"/>
                  </a:lnTo>
                  <a:close/>
                </a:path>
              </a:pathLst>
            </a:custGeom>
            <a:solidFill>
              <a:srgbClr val="000000">
                <a:alpha val="30196"/>
              </a:srgbClr>
            </a:solidFill>
            <a:ln w="12700">
              <a:miter lim="400000"/>
            </a:ln>
          </p:spPr>
          <p:txBody>
            <a:bodyPr wrap="square" lIns="28575" tIns="28575" rIns="28575" bIns="28575" anchor="ctr">
              <a:noAutofit/>
            </a:bodyPr>
            <a:lstStyle/>
            <a:p>
              <a:pPr>
                <a:defRPr sz="3000">
                  <a:solidFill>
                    <a:srgbClr val="FFFFFF"/>
                  </a:solidFill>
                </a:defRPr>
              </a:pPr>
              <a:endParaRPr sz="2800">
                <a:solidFill>
                  <a:prstClr val="black">
                    <a:lumMod val="85000"/>
                    <a:lumOff val="15000"/>
                  </a:prstClr>
                </a:solidFill>
                <a:latin typeface="Calibri" panose="020F0502020204030204"/>
              </a:endParaRPr>
            </a:p>
          </p:txBody>
        </p:sp>
        <p:sp>
          <p:nvSpPr>
            <p:cNvPr id="19" name="Shape">
              <a:extLst>
                <a:ext uri="{FF2B5EF4-FFF2-40B4-BE49-F238E27FC236}">
                  <a16:creationId xmlns:a16="http://schemas.microsoft.com/office/drawing/2014/main" id="{B5D81676-16D6-A969-5E75-9CA7FAB934C3}"/>
                </a:ext>
              </a:extLst>
            </p:cNvPr>
            <p:cNvSpPr/>
            <p:nvPr/>
          </p:nvSpPr>
          <p:spPr>
            <a:xfrm>
              <a:off x="2395432" y="2441414"/>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18969" y="0"/>
                  </a:moveTo>
                  <a:lnTo>
                    <a:pt x="21600" y="21600"/>
                  </a:lnTo>
                  <a:lnTo>
                    <a:pt x="2602" y="21600"/>
                  </a:lnTo>
                  <a:lnTo>
                    <a:pt x="0" y="0"/>
                  </a:lnTo>
                  <a:close/>
                </a:path>
              </a:pathLst>
            </a:custGeom>
            <a:solidFill>
              <a:schemeClr val="accent6"/>
            </a:solidFill>
            <a:ln w="12700">
              <a:miter lim="400000"/>
            </a:ln>
          </p:spPr>
          <p:txBody>
            <a:bodyPr lIns="28575" tIns="28575" rIns="28575" bIns="28575" anchor="ctr"/>
            <a:lstStyle/>
            <a:p>
              <a:pPr algn="ctr">
                <a:defRPr sz="3000">
                  <a:solidFill>
                    <a:srgbClr val="FFFFFF"/>
                  </a:solidFill>
                </a:defRPr>
              </a:pPr>
              <a:r>
                <a:rPr lang="ar-SA" sz="1800" dirty="0">
                  <a:solidFill>
                    <a:prstClr val="black">
                      <a:lumMod val="85000"/>
                      <a:lumOff val="15000"/>
                    </a:prstClr>
                  </a:solidFill>
                  <a:latin typeface="Alexandria" pitchFamily="2" charset="-78"/>
                  <a:cs typeface="Alexandria" pitchFamily="2" charset="-78"/>
                </a:rPr>
                <a:t>القيم والمسؤولية المجتمعية والبيئية</a:t>
              </a:r>
              <a:endParaRPr lang="en-US" sz="1800" dirty="0">
                <a:solidFill>
                  <a:prstClr val="black">
                    <a:lumMod val="85000"/>
                    <a:lumOff val="15000"/>
                  </a:prstClr>
                </a:solidFill>
                <a:latin typeface="Alexandria" pitchFamily="2" charset="-78"/>
                <a:cs typeface="Alexandria" pitchFamily="2" charset="-78"/>
              </a:endParaRPr>
            </a:p>
          </p:txBody>
        </p:sp>
      </p:grpSp>
      <p:grpSp>
        <p:nvGrpSpPr>
          <p:cNvPr id="20" name="Group 19">
            <a:extLst>
              <a:ext uri="{FF2B5EF4-FFF2-40B4-BE49-F238E27FC236}">
                <a16:creationId xmlns:a16="http://schemas.microsoft.com/office/drawing/2014/main" id="{C7D93478-85D3-60D9-49CC-6FA0067465F3}"/>
              </a:ext>
            </a:extLst>
          </p:cNvPr>
          <p:cNvGrpSpPr/>
          <p:nvPr/>
        </p:nvGrpSpPr>
        <p:grpSpPr>
          <a:xfrm>
            <a:off x="6180817" y="3349145"/>
            <a:ext cx="4727450" cy="1388799"/>
            <a:chOff x="5901012" y="1838728"/>
            <a:chExt cx="3783225" cy="1205367"/>
          </a:xfrm>
        </p:grpSpPr>
        <p:sp>
          <p:nvSpPr>
            <p:cNvPr id="21" name="Shape">
              <a:extLst>
                <a:ext uri="{FF2B5EF4-FFF2-40B4-BE49-F238E27FC236}">
                  <a16:creationId xmlns:a16="http://schemas.microsoft.com/office/drawing/2014/main" id="{BD889216-996F-E276-63BD-05ECB0E0EA4A}"/>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3">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03</a:t>
              </a:r>
              <a:endParaRPr sz="2800" b="1" dirty="0">
                <a:solidFill>
                  <a:prstClr val="black">
                    <a:lumMod val="85000"/>
                    <a:lumOff val="15000"/>
                  </a:prstClr>
                </a:solidFill>
                <a:latin typeface="Calibri" panose="020F0502020204030204"/>
              </a:endParaRPr>
            </a:p>
          </p:txBody>
        </p:sp>
        <p:sp>
          <p:nvSpPr>
            <p:cNvPr id="22" name="Freeform: Shape 21">
              <a:extLst>
                <a:ext uri="{FF2B5EF4-FFF2-40B4-BE49-F238E27FC236}">
                  <a16:creationId xmlns:a16="http://schemas.microsoft.com/office/drawing/2014/main" id="{831082A0-33AA-F5D2-F20E-BB6E7AEA11CE}"/>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4" name="Shape">
              <a:extLst>
                <a:ext uri="{FF2B5EF4-FFF2-40B4-BE49-F238E27FC236}">
                  <a16:creationId xmlns:a16="http://schemas.microsoft.com/office/drawing/2014/main" id="{22330661-9BF5-29B7-0169-6F1BE485F08E}"/>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3"/>
            </a:solidFill>
            <a:ln w="12700">
              <a:miter lim="400000"/>
            </a:ln>
          </p:spPr>
          <p:txBody>
            <a:bodyPr lIns="28575" tIns="28575" rIns="28575" bIns="28575" anchor="ctr"/>
            <a:lstStyle/>
            <a:p>
              <a:pPr algn="ctr">
                <a:defRPr sz="3000">
                  <a:solidFill>
                    <a:srgbClr val="FFFFFF"/>
                  </a:solidFill>
                </a:defRPr>
              </a:pPr>
              <a:r>
                <a:rPr lang="ar-SA" sz="1800" dirty="0">
                  <a:solidFill>
                    <a:prstClr val="black">
                      <a:lumMod val="85000"/>
                      <a:lumOff val="15000"/>
                    </a:prstClr>
                  </a:solidFill>
                  <a:latin typeface="Alexandria" pitchFamily="2" charset="-78"/>
                  <a:cs typeface="Alexandria" pitchFamily="2" charset="-78"/>
                </a:rPr>
                <a:t>الارتباط بالواقع والتنمية المستدامة</a:t>
              </a:r>
              <a:endParaRPr lang="en-US" sz="1800" dirty="0">
                <a:solidFill>
                  <a:prstClr val="black">
                    <a:lumMod val="85000"/>
                    <a:lumOff val="15000"/>
                  </a:prstClr>
                </a:solidFill>
                <a:latin typeface="Alexandria" pitchFamily="2" charset="-78"/>
                <a:cs typeface="Alexandria" pitchFamily="2" charset="-78"/>
              </a:endParaRPr>
            </a:p>
          </p:txBody>
        </p:sp>
      </p:grpSp>
      <p:grpSp>
        <p:nvGrpSpPr>
          <p:cNvPr id="26" name="Group 25">
            <a:extLst>
              <a:ext uri="{FF2B5EF4-FFF2-40B4-BE49-F238E27FC236}">
                <a16:creationId xmlns:a16="http://schemas.microsoft.com/office/drawing/2014/main" id="{CD6E5045-402B-22AA-FE38-83A3419DF435}"/>
              </a:ext>
            </a:extLst>
          </p:cNvPr>
          <p:cNvGrpSpPr/>
          <p:nvPr/>
        </p:nvGrpSpPr>
        <p:grpSpPr>
          <a:xfrm>
            <a:off x="6185304" y="4710265"/>
            <a:ext cx="4951052" cy="1455039"/>
            <a:chOff x="5901012" y="1838728"/>
            <a:chExt cx="3783225" cy="1205367"/>
          </a:xfrm>
        </p:grpSpPr>
        <p:sp>
          <p:nvSpPr>
            <p:cNvPr id="27" name="Shape">
              <a:extLst>
                <a:ext uri="{FF2B5EF4-FFF2-40B4-BE49-F238E27FC236}">
                  <a16:creationId xmlns:a16="http://schemas.microsoft.com/office/drawing/2014/main" id="{596F74F3-6E3B-4A4D-6626-1E088DC1E7BA}"/>
                </a:ext>
              </a:extLst>
            </p:cNvPr>
            <p:cNvSpPr/>
            <p:nvPr/>
          </p:nvSpPr>
          <p:spPr>
            <a:xfrm>
              <a:off x="5901016" y="1838728"/>
              <a:ext cx="921749" cy="120536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0" y="10800"/>
                  </a:lnTo>
                  <a:lnTo>
                    <a:pt x="10800" y="21600"/>
                  </a:lnTo>
                  <a:lnTo>
                    <a:pt x="21600" y="10800"/>
                  </a:lnTo>
                  <a:close/>
                </a:path>
              </a:pathLst>
            </a:custGeom>
            <a:solidFill>
              <a:schemeClr val="accent2">
                <a:lumMod val="75000"/>
              </a:schemeClr>
            </a:solidFill>
            <a:ln w="12700">
              <a:miter lim="400000"/>
            </a:ln>
          </p:spPr>
          <p:txBody>
            <a:bodyPr lIns="28575" tIns="228600" rIns="28575" bIns="28575" anchor="ctr"/>
            <a:lstStyle/>
            <a:p>
              <a:pPr algn="ctr">
                <a:defRPr sz="3000">
                  <a:solidFill>
                    <a:srgbClr val="FFFFFF"/>
                  </a:solidFill>
                </a:defRPr>
              </a:pPr>
              <a:r>
                <a:rPr lang="en-US" sz="2800" b="1" dirty="0">
                  <a:solidFill>
                    <a:prstClr val="black">
                      <a:lumMod val="85000"/>
                      <a:lumOff val="15000"/>
                    </a:prstClr>
                  </a:solidFill>
                  <a:latin typeface="Calibri" panose="020F0502020204030204"/>
                </a:rPr>
                <a:t>05</a:t>
              </a:r>
              <a:endParaRPr sz="2800" b="1" dirty="0">
                <a:solidFill>
                  <a:prstClr val="black">
                    <a:lumMod val="85000"/>
                    <a:lumOff val="15000"/>
                  </a:prstClr>
                </a:solidFill>
                <a:latin typeface="Calibri" panose="020F0502020204030204"/>
              </a:endParaRPr>
            </a:p>
          </p:txBody>
        </p:sp>
        <p:sp>
          <p:nvSpPr>
            <p:cNvPr id="28" name="Freeform: Shape 27">
              <a:extLst>
                <a:ext uri="{FF2B5EF4-FFF2-40B4-BE49-F238E27FC236}">
                  <a16:creationId xmlns:a16="http://schemas.microsoft.com/office/drawing/2014/main" id="{92FD47C2-4FD9-0744-833E-DA559E582598}"/>
                </a:ext>
              </a:extLst>
            </p:cNvPr>
            <p:cNvSpPr/>
            <p:nvPr/>
          </p:nvSpPr>
          <p:spPr>
            <a:xfrm>
              <a:off x="5901017" y="2213396"/>
              <a:ext cx="921748" cy="380931"/>
            </a:xfrm>
            <a:custGeom>
              <a:avLst/>
              <a:gdLst>
                <a:gd name="connsiteX0" fmla="*/ 524373 w 921748"/>
                <a:gd name="connsiteY0" fmla="*/ 0 h 380931"/>
                <a:gd name="connsiteX1" fmla="*/ 921747 w 921748"/>
                <a:gd name="connsiteY1" fmla="*/ 228015 h 380931"/>
                <a:gd name="connsiteX2" fmla="*/ 921748 w 921748"/>
                <a:gd name="connsiteY2" fmla="*/ 228016 h 380931"/>
                <a:gd name="connsiteX3" fmla="*/ 804813 w 921748"/>
                <a:gd name="connsiteY3" fmla="*/ 380931 h 380931"/>
                <a:gd name="connsiteX4" fmla="*/ 0 w 921748"/>
                <a:gd name="connsiteY4" fmla="*/ 228016 h 3809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748" h="380931">
                  <a:moveTo>
                    <a:pt x="524373" y="0"/>
                  </a:moveTo>
                  <a:lnTo>
                    <a:pt x="921747" y="228015"/>
                  </a:lnTo>
                  <a:lnTo>
                    <a:pt x="921748" y="228016"/>
                  </a:lnTo>
                  <a:lnTo>
                    <a:pt x="804813" y="380931"/>
                  </a:lnTo>
                  <a:lnTo>
                    <a:pt x="0" y="228016"/>
                  </a:lnTo>
                  <a:close/>
                </a:path>
              </a:pathLst>
            </a:custGeom>
            <a:solidFill>
              <a:srgbClr val="000000">
                <a:alpha val="30196"/>
              </a:srgbClr>
            </a:solidFill>
            <a:ln w="12700">
              <a:miter lim="400000"/>
            </a:ln>
          </p:spPr>
          <p:txBody>
            <a:bodyPr wrap="square" lIns="28575" tIns="28575" rIns="28575" bIns="28575" anchor="ctr">
              <a:noAutofit/>
            </a:bodyPr>
            <a:lstStyle/>
            <a:p>
              <a:endParaRPr sz="2800">
                <a:solidFill>
                  <a:prstClr val="black">
                    <a:lumMod val="85000"/>
                    <a:lumOff val="15000"/>
                  </a:prstClr>
                </a:solidFill>
                <a:latin typeface="Calibri" panose="020F0502020204030204"/>
              </a:endParaRPr>
            </a:p>
          </p:txBody>
        </p:sp>
        <p:sp>
          <p:nvSpPr>
            <p:cNvPr id="29" name="Shape">
              <a:extLst>
                <a:ext uri="{FF2B5EF4-FFF2-40B4-BE49-F238E27FC236}">
                  <a16:creationId xmlns:a16="http://schemas.microsoft.com/office/drawing/2014/main" id="{405B88D0-3151-6D91-A41C-B59769EF5270}"/>
                </a:ext>
              </a:extLst>
            </p:cNvPr>
            <p:cNvSpPr/>
            <p:nvPr/>
          </p:nvSpPr>
          <p:spPr>
            <a:xfrm>
              <a:off x="5901012" y="1838728"/>
              <a:ext cx="3783225" cy="602686"/>
            </a:xfrm>
            <a:custGeom>
              <a:avLst/>
              <a:gdLst/>
              <a:ahLst/>
              <a:cxnLst>
                <a:cxn ang="0">
                  <a:pos x="wd2" y="hd2"/>
                </a:cxn>
                <a:cxn ang="5400000">
                  <a:pos x="wd2" y="hd2"/>
                </a:cxn>
                <a:cxn ang="10800000">
                  <a:pos x="wd2" y="hd2"/>
                </a:cxn>
                <a:cxn ang="16200000">
                  <a:pos x="wd2" y="hd2"/>
                </a:cxn>
              </a:cxnLst>
              <a:rect l="0" t="0" r="r" b="b"/>
              <a:pathLst>
                <a:path w="21600" h="21600" extrusionOk="0">
                  <a:moveTo>
                    <a:pt x="2631" y="0"/>
                  </a:moveTo>
                  <a:lnTo>
                    <a:pt x="0" y="21600"/>
                  </a:lnTo>
                  <a:lnTo>
                    <a:pt x="18998" y="21600"/>
                  </a:lnTo>
                  <a:lnTo>
                    <a:pt x="21600" y="0"/>
                  </a:lnTo>
                  <a:close/>
                </a:path>
              </a:pathLst>
            </a:custGeom>
            <a:solidFill>
              <a:schemeClr val="accent2"/>
            </a:solidFill>
            <a:ln w="12700">
              <a:miter lim="400000"/>
            </a:ln>
          </p:spPr>
          <p:txBody>
            <a:bodyPr lIns="28575" tIns="28575" rIns="28575" bIns="28575" anchor="ctr"/>
            <a:lstStyle/>
            <a:p>
              <a:pPr algn="ctr">
                <a:defRPr sz="3000">
                  <a:solidFill>
                    <a:srgbClr val="FFFFFF"/>
                  </a:solidFill>
                </a:defRPr>
              </a:pPr>
              <a:r>
                <a:rPr lang="ar-SA" sz="1800" dirty="0">
                  <a:solidFill>
                    <a:prstClr val="black">
                      <a:lumMod val="85000"/>
                      <a:lumOff val="15000"/>
                    </a:prstClr>
                  </a:solidFill>
                  <a:latin typeface="Alexandria" pitchFamily="2" charset="-78"/>
                  <a:cs typeface="Alexandria" pitchFamily="2" charset="-78"/>
                </a:rPr>
                <a:t>الحوكمة والتقييم والتحسين المستمر</a:t>
              </a:r>
              <a:endParaRPr lang="en-US" sz="1800" dirty="0">
                <a:solidFill>
                  <a:prstClr val="black">
                    <a:lumMod val="85000"/>
                    <a:lumOff val="15000"/>
                  </a:prstClr>
                </a:solidFill>
                <a:latin typeface="Alexandria" pitchFamily="2" charset="-78"/>
                <a:cs typeface="Alexandria" pitchFamily="2" charset="-78"/>
              </a:endParaRPr>
            </a:p>
          </p:txBody>
        </p:sp>
      </p:grpSp>
    </p:spTree>
    <p:extLst>
      <p:ext uri="{BB962C8B-B14F-4D97-AF65-F5344CB8AC3E}">
        <p14:creationId xmlns:p14="http://schemas.microsoft.com/office/powerpoint/2010/main" val="344385296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633371" y="152004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مبادئ الاستدامة التعليمية في نقاط مع شرحها </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مبادئ الاستدامة التعليمية</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50EBDED-2D15-BAC3-00F2-ECA62EEF2E6C}"/>
              </a:ext>
            </a:extLst>
          </p:cNvPr>
          <p:cNvSpPr txBox="1"/>
          <p:nvPr/>
        </p:nvSpPr>
        <p:spPr>
          <a:xfrm>
            <a:off x="911424" y="1763218"/>
            <a:ext cx="10369152" cy="4451860"/>
          </a:xfrm>
          <a:prstGeom prst="rect">
            <a:avLst/>
          </a:prstGeom>
          <a:noFill/>
        </p:spPr>
        <p:txBody>
          <a:bodyPr wrap="square" rtlCol="0">
            <a:spAutoFit/>
          </a:bodyPr>
          <a:lstStyle/>
          <a:p>
            <a:pPr algn="r" rtl="1">
              <a:lnSpc>
                <a:spcPct val="200000"/>
              </a:lnSpc>
            </a:pPr>
            <a:r>
              <a:rPr lang="ar-SA" sz="1600" b="1" dirty="0">
                <a:solidFill>
                  <a:srgbClr val="00B0F0"/>
                </a:solidFill>
                <a:latin typeface="Alexandria" pitchFamily="2" charset="-78"/>
                <a:cs typeface="Alexandria" pitchFamily="2" charset="-78"/>
              </a:rPr>
              <a:t>1) الشمول والعدالة في التعليم:</a:t>
            </a:r>
          </a:p>
          <a:p>
            <a:pPr algn="r" rtl="1">
              <a:lnSpc>
                <a:spcPct val="200000"/>
              </a:lnSpc>
            </a:pPr>
            <a:r>
              <a:rPr lang="ar-SA" sz="1600" dirty="0">
                <a:latin typeface="Alexandria" pitchFamily="2" charset="-78"/>
                <a:cs typeface="Alexandria" pitchFamily="2" charset="-78"/>
              </a:rPr>
              <a:t>يركّز هذا المحور على إتاحة فرص تعلم متكافئة لجميع المتعلمين دون تمييز، مع مراعاة الفروق الفردية والاحتياجات الخاصة والظروف الاقتصادية والاجتماعية. ويتضمن ذلك توفير دعم تعليمي مناسب، وبيئة تعلم آمنة ومحفّزة، وسياسات تمنع الإقصاء وتدعم تكافؤ الفرص.</a:t>
            </a:r>
          </a:p>
          <a:p>
            <a:pPr algn="r" rtl="1">
              <a:lnSpc>
                <a:spcPct val="200000"/>
              </a:lnSpc>
            </a:pPr>
            <a:endParaRPr lang="ar-SA" sz="1600" dirty="0">
              <a:latin typeface="Alexandria" pitchFamily="2" charset="-78"/>
              <a:cs typeface="Alexandria" pitchFamily="2" charset="-78"/>
            </a:endParaRPr>
          </a:p>
          <a:p>
            <a:pPr algn="r" rtl="1">
              <a:lnSpc>
                <a:spcPct val="200000"/>
              </a:lnSpc>
            </a:pPr>
            <a:r>
              <a:rPr lang="ar-SA" sz="1600" b="1" dirty="0">
                <a:solidFill>
                  <a:srgbClr val="00B0F0"/>
                </a:solidFill>
                <a:latin typeface="Alexandria" pitchFamily="2" charset="-78"/>
                <a:cs typeface="Alexandria" pitchFamily="2" charset="-78"/>
              </a:rPr>
              <a:t>2) جودة التعلم وبناء الكفايات للحياة:</a:t>
            </a:r>
          </a:p>
          <a:p>
            <a:pPr algn="r" rtl="1">
              <a:lnSpc>
                <a:spcPct val="200000"/>
              </a:lnSpc>
            </a:pPr>
            <a:r>
              <a:rPr lang="ar-SA" sz="1600" dirty="0">
                <a:latin typeface="Alexandria" pitchFamily="2" charset="-78"/>
                <a:cs typeface="Alexandria" pitchFamily="2" charset="-78"/>
              </a:rPr>
              <a:t>يهتم بأن يكون التعليم ذا معنى وفعالية، فيبني مهارات طويلة الأمد بدل الاعتماد على الحفظ فقط. يشمل ذلك تنمية التفكير النقدي، حل المشكلات، التواصل، التعاون، التعلم الذاتي، والمرونة؛ وهي كفايات تساعد المتعلم على النجاح في الدراسة والعمل والتكيّف مع التغيرات</a:t>
            </a:r>
            <a:r>
              <a:rPr lang="ar-SA" dirty="0"/>
              <a:t>.</a:t>
            </a:r>
          </a:p>
        </p:txBody>
      </p:sp>
    </p:spTree>
    <p:extLst>
      <p:ext uri="{BB962C8B-B14F-4D97-AF65-F5344CB8AC3E}">
        <p14:creationId xmlns:p14="http://schemas.microsoft.com/office/powerpoint/2010/main" val="394850817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633371" y="152004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مبادئ الاستدامة التعليمية في نقاط مع شرحها </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مبادئ الاستدامة التعليمية</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50EBDED-2D15-BAC3-00F2-ECA62EEF2E6C}"/>
              </a:ext>
            </a:extLst>
          </p:cNvPr>
          <p:cNvSpPr txBox="1"/>
          <p:nvPr/>
        </p:nvSpPr>
        <p:spPr>
          <a:xfrm>
            <a:off x="911424" y="1763218"/>
            <a:ext cx="10369152" cy="4451027"/>
          </a:xfrm>
          <a:prstGeom prst="rect">
            <a:avLst/>
          </a:prstGeom>
          <a:noFill/>
        </p:spPr>
        <p:txBody>
          <a:bodyPr wrap="square" rtlCol="0">
            <a:spAutoFit/>
          </a:bodyPr>
          <a:lstStyle/>
          <a:p>
            <a:pPr algn="r" rtl="1">
              <a:lnSpc>
                <a:spcPct val="200000"/>
              </a:lnSpc>
            </a:pPr>
            <a:r>
              <a:rPr lang="ar-SA" sz="1600" b="1" dirty="0">
                <a:solidFill>
                  <a:srgbClr val="00B0F0"/>
                </a:solidFill>
                <a:latin typeface="Alexandria" pitchFamily="2" charset="-78"/>
                <a:cs typeface="Alexandria" pitchFamily="2" charset="-78"/>
              </a:rPr>
              <a:t>3) الارتباط بالواقع والتنمية المستدامة:</a:t>
            </a:r>
          </a:p>
          <a:p>
            <a:pPr algn="r" rtl="1">
              <a:lnSpc>
                <a:spcPct val="200000"/>
              </a:lnSpc>
            </a:pPr>
            <a:r>
              <a:rPr lang="ar-SA" sz="1600" dirty="0">
                <a:latin typeface="Alexandria" pitchFamily="2" charset="-78"/>
                <a:cs typeface="Alexandria" pitchFamily="2" charset="-78"/>
              </a:rPr>
              <a:t>يربط المناهج والتعلم بمشكلات واقعية وقضايا معاصرة مثل المياه والطاقة والصحة والنفايات والاستهلاك. ويعتمد على التعلم بالمشروعات والمواقف التطبيقية، بحيث يشارك الطالب في فهم المشكلة واقتراح حلول قابلة للتنفيذ داخل المدرسة أو المجتمع.</a:t>
            </a:r>
          </a:p>
          <a:p>
            <a:pPr algn="r" rtl="1">
              <a:lnSpc>
                <a:spcPct val="200000"/>
              </a:lnSpc>
            </a:pPr>
            <a:endParaRPr lang="ar-SA" sz="1600" dirty="0">
              <a:latin typeface="Alexandria" pitchFamily="2" charset="-78"/>
              <a:cs typeface="Alexandria" pitchFamily="2" charset="-78"/>
            </a:endParaRPr>
          </a:p>
          <a:p>
            <a:pPr algn="r" rtl="1">
              <a:lnSpc>
                <a:spcPct val="200000"/>
              </a:lnSpc>
            </a:pPr>
            <a:r>
              <a:rPr lang="ar-SA" sz="1600" b="1" dirty="0">
                <a:solidFill>
                  <a:srgbClr val="00B0F0"/>
                </a:solidFill>
                <a:latin typeface="Alexandria" pitchFamily="2" charset="-78"/>
                <a:cs typeface="Alexandria" pitchFamily="2" charset="-78"/>
              </a:rPr>
              <a:t>4) القيم والمسؤولية المجتمعية والبيئية:</a:t>
            </a:r>
          </a:p>
          <a:p>
            <a:pPr algn="r" rtl="1">
              <a:lnSpc>
                <a:spcPct val="200000"/>
              </a:lnSpc>
            </a:pPr>
            <a:r>
              <a:rPr lang="ar-SA" sz="1600" dirty="0">
                <a:latin typeface="Alexandria" pitchFamily="2" charset="-78"/>
                <a:cs typeface="Alexandria" pitchFamily="2" charset="-78"/>
              </a:rPr>
              <a:t>يعمل على ترسيخ قيم تحترم الإنسان والموارد والطبيعة، مثل النزاهة، احترام التنوع، المواطنة الفاعلة، والسلوك البيئي المسؤول. الهدف أن يتحول التعلم إلى مواقف وسلوك يومي، فيصبح المتعلم واعيًا بأثر قراراته على المجتمع والبيئة.</a:t>
            </a:r>
            <a:endParaRPr lang="ar-SA" dirty="0"/>
          </a:p>
        </p:txBody>
      </p:sp>
    </p:spTree>
    <p:extLst>
      <p:ext uri="{BB962C8B-B14F-4D97-AF65-F5344CB8AC3E}">
        <p14:creationId xmlns:p14="http://schemas.microsoft.com/office/powerpoint/2010/main" val="56016058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633371" y="152004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مبادئ الاستدامة التعليمية في نقاط مع شرحها </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تابع: مبادئ الاستدامة التعليمية</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50EBDED-2D15-BAC3-00F2-ECA62EEF2E6C}"/>
              </a:ext>
            </a:extLst>
          </p:cNvPr>
          <p:cNvSpPr txBox="1"/>
          <p:nvPr/>
        </p:nvSpPr>
        <p:spPr>
          <a:xfrm>
            <a:off x="911424" y="2092183"/>
            <a:ext cx="10369152" cy="1989647"/>
          </a:xfrm>
          <a:prstGeom prst="rect">
            <a:avLst/>
          </a:prstGeom>
          <a:noFill/>
        </p:spPr>
        <p:txBody>
          <a:bodyPr wrap="square" rtlCol="0">
            <a:spAutoFit/>
          </a:bodyPr>
          <a:lstStyle/>
          <a:p>
            <a:pPr algn="r" rtl="1">
              <a:lnSpc>
                <a:spcPct val="200000"/>
              </a:lnSpc>
            </a:pPr>
            <a:r>
              <a:rPr lang="ar-SA" sz="1600" b="1" dirty="0">
                <a:solidFill>
                  <a:srgbClr val="00B0F0"/>
                </a:solidFill>
                <a:latin typeface="Alexandria" pitchFamily="2" charset="-78"/>
                <a:cs typeface="Alexandria" pitchFamily="2" charset="-78"/>
              </a:rPr>
              <a:t>5) الحوكمة والتقييم والتحسين المستمر:</a:t>
            </a:r>
          </a:p>
          <a:p>
            <a:pPr algn="r" rtl="1">
              <a:lnSpc>
                <a:spcPct val="200000"/>
              </a:lnSpc>
            </a:pPr>
            <a:r>
              <a:rPr lang="ar-SA" sz="1600" dirty="0">
                <a:latin typeface="Alexandria" pitchFamily="2" charset="-78"/>
                <a:cs typeface="Alexandria" pitchFamily="2" charset="-78"/>
              </a:rPr>
              <a:t>يُعنى بأن تكون المؤسسة التعليمية نموذجًا للاستدامة عبر إدارة رشيدة للموارد (طاقة، ماء، نفايات) وشراكات مجتمعية، مع تقييم مستمر يقيس ليس فقط الدرجات بل أيضًا المهارات والسلوك والأثر. هذا المحور يضمن تطوير المناهج والممارسات باستمرار بناءً على نتائج واضحة وتحسينات ملموسة.</a:t>
            </a:r>
          </a:p>
        </p:txBody>
      </p:sp>
      <p:pic>
        <p:nvPicPr>
          <p:cNvPr id="6" name="Picture 5">
            <a:extLst>
              <a:ext uri="{FF2B5EF4-FFF2-40B4-BE49-F238E27FC236}">
                <a16:creationId xmlns:a16="http://schemas.microsoft.com/office/drawing/2014/main" id="{A0DCB13B-E018-3399-9EBA-346AE4F7ABB7}"/>
              </a:ext>
            </a:extLst>
          </p:cNvPr>
          <p:cNvPicPr>
            <a:picLocks noChangeAspect="1"/>
          </p:cNvPicPr>
          <p:nvPr/>
        </p:nvPicPr>
        <p:blipFill>
          <a:blip r:embed="rId3"/>
          <a:stretch>
            <a:fillRect/>
          </a:stretch>
        </p:blipFill>
        <p:spPr>
          <a:xfrm>
            <a:off x="1199456" y="3789040"/>
            <a:ext cx="2294724" cy="2294724"/>
          </a:xfrm>
          <a:prstGeom prst="rect">
            <a:avLst/>
          </a:prstGeom>
        </p:spPr>
      </p:pic>
    </p:spTree>
    <p:extLst>
      <p:ext uri="{BB962C8B-B14F-4D97-AF65-F5344CB8AC3E}">
        <p14:creationId xmlns:p14="http://schemas.microsoft.com/office/powerpoint/2010/main" val="102804461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أبعاد الاستدامة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3ACB9F0-43E7-92AF-4B8D-57108439540F}"/>
              </a:ext>
            </a:extLst>
          </p:cNvPr>
          <p:cNvSpPr txBox="1"/>
          <p:nvPr/>
        </p:nvSpPr>
        <p:spPr>
          <a:xfrm>
            <a:off x="1487488" y="1488471"/>
            <a:ext cx="9793088" cy="789319"/>
          </a:xfrm>
          <a:prstGeom prst="rect">
            <a:avLst/>
          </a:prstGeom>
          <a:noFill/>
        </p:spPr>
        <p:txBody>
          <a:bodyPr wrap="square" rtlCol="0">
            <a:spAutoFit/>
          </a:bodyPr>
          <a:lstStyle/>
          <a:p>
            <a:pPr algn="ctr" rtl="1">
              <a:lnSpc>
                <a:spcPct val="150000"/>
              </a:lnSpc>
            </a:pPr>
            <a:r>
              <a:rPr lang="ar-SA" sz="1600" dirty="0">
                <a:latin typeface="Alexandria" pitchFamily="2" charset="-78"/>
                <a:cs typeface="Alexandria" pitchFamily="2" charset="-78"/>
              </a:rPr>
              <a:t>تشمل الاستدامة في التعليم مجموعة من الأبعاد المتكاملة التي تهدف إلى ضمان استمرارية جودة العملية التعليمية وتعظيم أثرها التنموي، وتتمثل في:</a:t>
            </a:r>
            <a:endParaRPr lang="en-US" sz="1600" dirty="0">
              <a:latin typeface="Alexandria" pitchFamily="2" charset="-78"/>
              <a:cs typeface="Alexandria" pitchFamily="2" charset="-78"/>
            </a:endParaRPr>
          </a:p>
        </p:txBody>
      </p:sp>
      <p:grpSp>
        <p:nvGrpSpPr>
          <p:cNvPr id="9" name="Group 8">
            <a:extLst>
              <a:ext uri="{FF2B5EF4-FFF2-40B4-BE49-F238E27FC236}">
                <a16:creationId xmlns:a16="http://schemas.microsoft.com/office/drawing/2014/main" id="{BC60C460-1F7F-567B-BBC4-A7DA436EB4C4}"/>
              </a:ext>
            </a:extLst>
          </p:cNvPr>
          <p:cNvGrpSpPr/>
          <p:nvPr/>
        </p:nvGrpSpPr>
        <p:grpSpPr>
          <a:xfrm>
            <a:off x="4519776" y="3151879"/>
            <a:ext cx="3229428" cy="2822783"/>
            <a:chOff x="4443102" y="2185507"/>
            <a:chExt cx="3229428" cy="2822783"/>
          </a:xfrm>
        </p:grpSpPr>
        <p:sp>
          <p:nvSpPr>
            <p:cNvPr id="10" name="Freeform: Shape 9">
              <a:extLst>
                <a:ext uri="{FF2B5EF4-FFF2-40B4-BE49-F238E27FC236}">
                  <a16:creationId xmlns:a16="http://schemas.microsoft.com/office/drawing/2014/main" id="{E1112FBA-EFC2-B89B-091E-5A5D21646DDA}"/>
                </a:ext>
              </a:extLst>
            </p:cNvPr>
            <p:cNvSpPr/>
            <p:nvPr/>
          </p:nvSpPr>
          <p:spPr>
            <a:xfrm>
              <a:off x="4443102" y="2214374"/>
              <a:ext cx="3229428" cy="2763083"/>
            </a:xfrm>
            <a:custGeom>
              <a:avLst/>
              <a:gdLst>
                <a:gd name="connsiteX0" fmla="*/ 2520223 w 3229428"/>
                <a:gd name="connsiteY0" fmla="*/ 44619 h 2763083"/>
                <a:gd name="connsiteX1" fmla="*/ 2641822 w 3229428"/>
                <a:gd name="connsiteY1" fmla="*/ 135549 h 2763083"/>
                <a:gd name="connsiteX2" fmla="*/ 3229428 w 3229428"/>
                <a:gd name="connsiteY2" fmla="*/ 1381541 h 2763083"/>
                <a:gd name="connsiteX3" fmla="*/ 2641822 w 3229428"/>
                <a:gd name="connsiteY3" fmla="*/ 2627533 h 2763083"/>
                <a:gd name="connsiteX4" fmla="*/ 2520223 w 3229428"/>
                <a:gd name="connsiteY4" fmla="*/ 2718463 h 2763083"/>
                <a:gd name="connsiteX5" fmla="*/ 2520223 w 3229428"/>
                <a:gd name="connsiteY5" fmla="*/ 2653329 h 2763083"/>
                <a:gd name="connsiteX6" fmla="*/ 2608606 w 3229428"/>
                <a:gd name="connsiteY6" fmla="*/ 2587238 h 2763083"/>
                <a:gd name="connsiteX7" fmla="*/ 3177208 w 3229428"/>
                <a:gd name="connsiteY7" fmla="*/ 1381541 h 2763083"/>
                <a:gd name="connsiteX8" fmla="*/ 2608606 w 3229428"/>
                <a:gd name="connsiteY8" fmla="*/ 175845 h 2763083"/>
                <a:gd name="connsiteX9" fmla="*/ 2520223 w 3229428"/>
                <a:gd name="connsiteY9" fmla="*/ 109754 h 2763083"/>
                <a:gd name="connsiteX10" fmla="*/ 782026 w 3229428"/>
                <a:gd name="connsiteY10" fmla="*/ 0 h 2763083"/>
                <a:gd name="connsiteX11" fmla="*/ 782026 w 3229428"/>
                <a:gd name="connsiteY11" fmla="*/ 61039 h 2763083"/>
                <a:gd name="connsiteX12" fmla="*/ 741109 w 3229428"/>
                <a:gd name="connsiteY12" fmla="*/ 85897 h 2763083"/>
                <a:gd name="connsiteX13" fmla="*/ 52220 w 3229428"/>
                <a:gd name="connsiteY13" fmla="*/ 1381541 h 2763083"/>
                <a:gd name="connsiteX14" fmla="*/ 741109 w 3229428"/>
                <a:gd name="connsiteY14" fmla="*/ 2677186 h 2763083"/>
                <a:gd name="connsiteX15" fmla="*/ 782026 w 3229428"/>
                <a:gd name="connsiteY15" fmla="*/ 2702044 h 2763083"/>
                <a:gd name="connsiteX16" fmla="*/ 782026 w 3229428"/>
                <a:gd name="connsiteY16" fmla="*/ 2763083 h 2763083"/>
                <a:gd name="connsiteX17" fmla="*/ 711912 w 3229428"/>
                <a:gd name="connsiteY17" fmla="*/ 2720487 h 2763083"/>
                <a:gd name="connsiteX18" fmla="*/ 0 w 3229428"/>
                <a:gd name="connsiteY18" fmla="*/ 1381541 h 2763083"/>
                <a:gd name="connsiteX19" fmla="*/ 711912 w 3229428"/>
                <a:gd name="connsiteY19" fmla="*/ 42595 h 2763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229428" h="2763083">
                  <a:moveTo>
                    <a:pt x="2520223" y="44619"/>
                  </a:moveTo>
                  <a:lnTo>
                    <a:pt x="2641822" y="135549"/>
                  </a:lnTo>
                  <a:cubicBezTo>
                    <a:pt x="3000688" y="431712"/>
                    <a:pt x="3229428" y="879914"/>
                    <a:pt x="3229428" y="1381541"/>
                  </a:cubicBezTo>
                  <a:cubicBezTo>
                    <a:pt x="3229428" y="1883168"/>
                    <a:pt x="3000688" y="2331371"/>
                    <a:pt x="2641822" y="2627533"/>
                  </a:cubicBezTo>
                  <a:lnTo>
                    <a:pt x="2520223" y="2718463"/>
                  </a:lnTo>
                  <a:lnTo>
                    <a:pt x="2520223" y="2653329"/>
                  </a:lnTo>
                  <a:lnTo>
                    <a:pt x="2608606" y="2587238"/>
                  </a:lnTo>
                  <a:cubicBezTo>
                    <a:pt x="2955866" y="2300653"/>
                    <a:pt x="3177208" y="1866946"/>
                    <a:pt x="3177208" y="1381541"/>
                  </a:cubicBezTo>
                  <a:cubicBezTo>
                    <a:pt x="3177208" y="896136"/>
                    <a:pt x="2955866" y="462429"/>
                    <a:pt x="2608606" y="175845"/>
                  </a:cubicBezTo>
                  <a:lnTo>
                    <a:pt x="2520223" y="109754"/>
                  </a:lnTo>
                  <a:close/>
                  <a:moveTo>
                    <a:pt x="782026" y="0"/>
                  </a:moveTo>
                  <a:lnTo>
                    <a:pt x="782026" y="61039"/>
                  </a:lnTo>
                  <a:lnTo>
                    <a:pt x="741109" y="85897"/>
                  </a:lnTo>
                  <a:cubicBezTo>
                    <a:pt x="325483" y="366688"/>
                    <a:pt x="52220" y="842202"/>
                    <a:pt x="52220" y="1381541"/>
                  </a:cubicBezTo>
                  <a:cubicBezTo>
                    <a:pt x="52220" y="1920880"/>
                    <a:pt x="325483" y="2396395"/>
                    <a:pt x="741109" y="2677186"/>
                  </a:cubicBezTo>
                  <a:lnTo>
                    <a:pt x="782026" y="2702044"/>
                  </a:lnTo>
                  <a:lnTo>
                    <a:pt x="782026" y="2763083"/>
                  </a:lnTo>
                  <a:lnTo>
                    <a:pt x="711912" y="2720487"/>
                  </a:lnTo>
                  <a:cubicBezTo>
                    <a:pt x="282396" y="2430312"/>
                    <a:pt x="0" y="1938905"/>
                    <a:pt x="0" y="1381541"/>
                  </a:cubicBezTo>
                  <a:cubicBezTo>
                    <a:pt x="0" y="824177"/>
                    <a:pt x="282396" y="332771"/>
                    <a:pt x="711912" y="42595"/>
                  </a:cubicBezTo>
                  <a:close/>
                </a:path>
              </a:pathLst>
            </a:custGeom>
            <a:gradFill>
              <a:gsLst>
                <a:gs pos="49520">
                  <a:srgbClr val="917CBA"/>
                </a:gs>
                <a:gs pos="0">
                  <a:srgbClr val="F7956F"/>
                </a:gs>
                <a:gs pos="80000">
                  <a:srgbClr val="87CBA8"/>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11" name="Oval 10">
              <a:extLst>
                <a:ext uri="{FF2B5EF4-FFF2-40B4-BE49-F238E27FC236}">
                  <a16:creationId xmlns:a16="http://schemas.microsoft.com/office/drawing/2014/main" id="{BC43D095-DABA-A8C7-4DBD-8A890B4BC57A}"/>
                </a:ext>
              </a:extLst>
            </p:cNvPr>
            <p:cNvSpPr/>
            <p:nvPr/>
          </p:nvSpPr>
          <p:spPr>
            <a:xfrm>
              <a:off x="5159294" y="2185507"/>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AA17C8D9-D3A4-A154-41E2-704130DF8221}"/>
                </a:ext>
              </a:extLst>
            </p:cNvPr>
            <p:cNvSpPr/>
            <p:nvPr/>
          </p:nvSpPr>
          <p:spPr>
            <a:xfrm>
              <a:off x="5159294" y="4884919"/>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87AC3A3F-3F62-4447-68D5-C48E21C24274}"/>
                </a:ext>
              </a:extLst>
            </p:cNvPr>
            <p:cNvSpPr/>
            <p:nvPr/>
          </p:nvSpPr>
          <p:spPr>
            <a:xfrm>
              <a:off x="6828314" y="2185507"/>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7DEAB321-1136-B6DB-9D35-4277D2F70CFA}"/>
                </a:ext>
              </a:extLst>
            </p:cNvPr>
            <p:cNvSpPr/>
            <p:nvPr/>
          </p:nvSpPr>
          <p:spPr>
            <a:xfrm>
              <a:off x="6828314" y="4884919"/>
              <a:ext cx="123371" cy="123371"/>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628627BF-AD12-7DCE-79F8-6002665FA839}"/>
              </a:ext>
            </a:extLst>
          </p:cNvPr>
          <p:cNvGrpSpPr/>
          <p:nvPr/>
        </p:nvGrpSpPr>
        <p:grpSpPr>
          <a:xfrm>
            <a:off x="3981016" y="2562943"/>
            <a:ext cx="1313545" cy="3962401"/>
            <a:chOff x="3904342" y="1596571"/>
            <a:chExt cx="1313545" cy="3962401"/>
          </a:xfrm>
        </p:grpSpPr>
        <p:sp>
          <p:nvSpPr>
            <p:cNvPr id="16" name="Freeform: Shape 15">
              <a:extLst>
                <a:ext uri="{FF2B5EF4-FFF2-40B4-BE49-F238E27FC236}">
                  <a16:creationId xmlns:a16="http://schemas.microsoft.com/office/drawing/2014/main" id="{8F0AE4C6-D4F0-9E24-9A82-3D2E5EB03FB3}"/>
                </a:ext>
              </a:extLst>
            </p:cNvPr>
            <p:cNvSpPr/>
            <p:nvPr/>
          </p:nvSpPr>
          <p:spPr>
            <a:xfrm>
              <a:off x="4095618" y="1596571"/>
              <a:ext cx="1122268" cy="1088572"/>
            </a:xfrm>
            <a:custGeom>
              <a:avLst/>
              <a:gdLst>
                <a:gd name="connsiteX0" fmla="*/ 1067935 w 1122268"/>
                <a:gd name="connsiteY0" fmla="*/ 0 h 1088572"/>
                <a:gd name="connsiteX1" fmla="*/ 1122268 w 1122268"/>
                <a:gd name="connsiteY1" fmla="*/ 0 h 1088572"/>
                <a:gd name="connsiteX2" fmla="*/ 1122268 w 1122268"/>
                <a:gd name="connsiteY2" fmla="*/ 327922 h 1088572"/>
                <a:gd name="connsiteX3" fmla="*/ 1107911 w 1122268"/>
                <a:gd name="connsiteY3" fmla="*/ 334838 h 1088572"/>
                <a:gd name="connsiteX4" fmla="*/ 447804 w 1122268"/>
                <a:gd name="connsiteY4" fmla="*/ 934355 h 1088572"/>
                <a:gd name="connsiteX5" fmla="*/ 354115 w 1122268"/>
                <a:gd name="connsiteY5" fmla="*/ 1088572 h 1088572"/>
                <a:gd name="connsiteX6" fmla="*/ 0 w 1122268"/>
                <a:gd name="connsiteY6" fmla="*/ 1088572 h 1088572"/>
                <a:gd name="connsiteX7" fmla="*/ 73244 w 1122268"/>
                <a:gd name="connsiteY7" fmla="*/ 936526 h 1088572"/>
                <a:gd name="connsiteX8" fmla="*/ 955707 w 1122268"/>
                <a:gd name="connsiteY8" fmla="*/ 54063 h 1088572"/>
                <a:gd name="connsiteX9" fmla="*/ 1067935 w 1122268"/>
                <a:gd name="connsiteY9"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22268" h="1088572">
                  <a:moveTo>
                    <a:pt x="1067935" y="0"/>
                  </a:moveTo>
                  <a:lnTo>
                    <a:pt x="1122268" y="0"/>
                  </a:lnTo>
                  <a:lnTo>
                    <a:pt x="1122268" y="327922"/>
                  </a:lnTo>
                  <a:lnTo>
                    <a:pt x="1107911" y="334838"/>
                  </a:lnTo>
                  <a:cubicBezTo>
                    <a:pt x="842612" y="478957"/>
                    <a:pt x="616041" y="685331"/>
                    <a:pt x="447804" y="934355"/>
                  </a:cubicBezTo>
                  <a:lnTo>
                    <a:pt x="354115" y="1088572"/>
                  </a:lnTo>
                  <a:lnTo>
                    <a:pt x="0" y="1088572"/>
                  </a:lnTo>
                  <a:lnTo>
                    <a:pt x="73244" y="936526"/>
                  </a:lnTo>
                  <a:cubicBezTo>
                    <a:pt x="275681" y="563874"/>
                    <a:pt x="583055" y="256500"/>
                    <a:pt x="955707" y="54063"/>
                  </a:cubicBezTo>
                  <a:lnTo>
                    <a:pt x="1067935" y="0"/>
                  </a:lnTo>
                  <a:close/>
                </a:path>
              </a:pathLst>
            </a:custGeom>
            <a:solidFill>
              <a:srgbClr val="F7956F"/>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AD4149B3-249D-0F93-F2C2-4AE7036DE96E}"/>
                </a:ext>
              </a:extLst>
            </p:cNvPr>
            <p:cNvSpPr/>
            <p:nvPr/>
          </p:nvSpPr>
          <p:spPr>
            <a:xfrm>
              <a:off x="4113098" y="4506685"/>
              <a:ext cx="1104789" cy="1052287"/>
            </a:xfrm>
            <a:custGeom>
              <a:avLst/>
              <a:gdLst>
                <a:gd name="connsiteX0" fmla="*/ 0 w 1104789"/>
                <a:gd name="connsiteY0" fmla="*/ 0 h 1052287"/>
                <a:gd name="connsiteX1" fmla="*/ 358680 w 1104789"/>
                <a:gd name="connsiteY1" fmla="*/ 0 h 1052287"/>
                <a:gd name="connsiteX2" fmla="*/ 430325 w 1104789"/>
                <a:gd name="connsiteY2" fmla="*/ 117932 h 1052287"/>
                <a:gd name="connsiteX3" fmla="*/ 1090432 w 1104789"/>
                <a:gd name="connsiteY3" fmla="*/ 717449 h 1052287"/>
                <a:gd name="connsiteX4" fmla="*/ 1104789 w 1104789"/>
                <a:gd name="connsiteY4" fmla="*/ 724365 h 1052287"/>
                <a:gd name="connsiteX5" fmla="*/ 1104789 w 1104789"/>
                <a:gd name="connsiteY5" fmla="*/ 1052287 h 1052287"/>
                <a:gd name="connsiteX6" fmla="*/ 1050456 w 1104789"/>
                <a:gd name="connsiteY6" fmla="*/ 1052287 h 1052287"/>
                <a:gd name="connsiteX7" fmla="*/ 938228 w 1104789"/>
                <a:gd name="connsiteY7" fmla="*/ 998224 h 1052287"/>
                <a:gd name="connsiteX8" fmla="*/ 55765 w 1104789"/>
                <a:gd name="connsiteY8" fmla="*/ 115761 h 1052287"/>
                <a:gd name="connsiteX9" fmla="*/ 0 w 1104789"/>
                <a:gd name="connsiteY9"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4789" h="1052287">
                  <a:moveTo>
                    <a:pt x="0" y="0"/>
                  </a:moveTo>
                  <a:lnTo>
                    <a:pt x="358680" y="0"/>
                  </a:lnTo>
                  <a:lnTo>
                    <a:pt x="430325" y="117932"/>
                  </a:lnTo>
                  <a:cubicBezTo>
                    <a:pt x="598562" y="366956"/>
                    <a:pt x="825133" y="573331"/>
                    <a:pt x="1090432" y="717449"/>
                  </a:cubicBezTo>
                  <a:lnTo>
                    <a:pt x="1104789" y="724365"/>
                  </a:lnTo>
                  <a:lnTo>
                    <a:pt x="1104789" y="1052287"/>
                  </a:lnTo>
                  <a:lnTo>
                    <a:pt x="1050456" y="1052287"/>
                  </a:lnTo>
                  <a:lnTo>
                    <a:pt x="938228" y="998224"/>
                  </a:lnTo>
                  <a:cubicBezTo>
                    <a:pt x="565576" y="795787"/>
                    <a:pt x="258202" y="488413"/>
                    <a:pt x="55765" y="115761"/>
                  </a:cubicBezTo>
                  <a:lnTo>
                    <a:pt x="0" y="0"/>
                  </a:lnTo>
                  <a:close/>
                </a:path>
              </a:pathLst>
            </a:custGeom>
            <a:solidFill>
              <a:srgbClr val="917CBA"/>
            </a:solidFill>
            <a:ln>
              <a:no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BA2CE4D5-2E1E-EB93-7E59-3381D6AA7544}"/>
                </a:ext>
              </a:extLst>
            </p:cNvPr>
            <p:cNvSpPr/>
            <p:nvPr/>
          </p:nvSpPr>
          <p:spPr>
            <a:xfrm>
              <a:off x="3904342" y="3069771"/>
              <a:ext cx="400279" cy="1052286"/>
            </a:xfrm>
            <a:custGeom>
              <a:avLst/>
              <a:gdLst>
                <a:gd name="connsiteX0" fmla="*/ 61576 w 400279"/>
                <a:gd name="connsiteY0" fmla="*/ 0 h 1052286"/>
                <a:gd name="connsiteX1" fmla="*/ 390949 w 400279"/>
                <a:gd name="connsiteY1" fmla="*/ 0 h 1052286"/>
                <a:gd name="connsiteX2" fmla="*/ 357353 w 400279"/>
                <a:gd name="connsiteY2" fmla="*/ 130657 h 1052286"/>
                <a:gd name="connsiteX3" fmla="*/ 319314 w 400279"/>
                <a:gd name="connsiteY3" fmla="*/ 508000 h 1052286"/>
                <a:gd name="connsiteX4" fmla="*/ 357353 w 400279"/>
                <a:gd name="connsiteY4" fmla="*/ 885343 h 1052286"/>
                <a:gd name="connsiteX5" fmla="*/ 400279 w 400279"/>
                <a:gd name="connsiteY5" fmla="*/ 1052286 h 1052286"/>
                <a:gd name="connsiteX6" fmla="*/ 70906 w 400279"/>
                <a:gd name="connsiteY6" fmla="*/ 1052286 h 1052286"/>
                <a:gd name="connsiteX7" fmla="*/ 44527 w 400279"/>
                <a:gd name="connsiteY7" fmla="*/ 949695 h 1052286"/>
                <a:gd name="connsiteX8" fmla="*/ 0 w 400279"/>
                <a:gd name="connsiteY8" fmla="*/ 508000 h 1052286"/>
                <a:gd name="connsiteX9" fmla="*/ 44527 w 400279"/>
                <a:gd name="connsiteY9" fmla="*/ 66305 h 1052286"/>
                <a:gd name="connsiteX10" fmla="*/ 61576 w 400279"/>
                <a:gd name="connsiteY10"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79" h="1052286">
                  <a:moveTo>
                    <a:pt x="61576" y="0"/>
                  </a:moveTo>
                  <a:lnTo>
                    <a:pt x="390949" y="0"/>
                  </a:lnTo>
                  <a:lnTo>
                    <a:pt x="357353" y="130657"/>
                  </a:lnTo>
                  <a:cubicBezTo>
                    <a:pt x="332412" y="252543"/>
                    <a:pt x="319314" y="378742"/>
                    <a:pt x="319314" y="508000"/>
                  </a:cubicBezTo>
                  <a:cubicBezTo>
                    <a:pt x="319314" y="637259"/>
                    <a:pt x="332412" y="763458"/>
                    <a:pt x="357353" y="885343"/>
                  </a:cubicBezTo>
                  <a:lnTo>
                    <a:pt x="400279" y="1052286"/>
                  </a:lnTo>
                  <a:lnTo>
                    <a:pt x="70906" y="1052286"/>
                  </a:lnTo>
                  <a:lnTo>
                    <a:pt x="44527" y="949695"/>
                  </a:lnTo>
                  <a:cubicBezTo>
                    <a:pt x="15332" y="807024"/>
                    <a:pt x="0" y="659303"/>
                    <a:pt x="0" y="508000"/>
                  </a:cubicBezTo>
                  <a:cubicBezTo>
                    <a:pt x="0" y="356698"/>
                    <a:pt x="15332" y="208976"/>
                    <a:pt x="44527" y="66305"/>
                  </a:cubicBezTo>
                  <a:lnTo>
                    <a:pt x="61576" y="0"/>
                  </a:lnTo>
                  <a:close/>
                </a:path>
              </a:pathLst>
            </a:custGeom>
            <a:solidFill>
              <a:srgbClr val="EB97BD"/>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0" name="Group 19">
            <a:extLst>
              <a:ext uri="{FF2B5EF4-FFF2-40B4-BE49-F238E27FC236}">
                <a16:creationId xmlns:a16="http://schemas.microsoft.com/office/drawing/2014/main" id="{C7D4E09B-4F74-5DAE-9773-B90342379B84}"/>
              </a:ext>
            </a:extLst>
          </p:cNvPr>
          <p:cNvGrpSpPr/>
          <p:nvPr/>
        </p:nvGrpSpPr>
        <p:grpSpPr>
          <a:xfrm>
            <a:off x="7072561" y="2562943"/>
            <a:ext cx="1291771" cy="3962401"/>
            <a:chOff x="6995887" y="1596571"/>
            <a:chExt cx="1291771" cy="3962401"/>
          </a:xfrm>
        </p:grpSpPr>
        <p:sp>
          <p:nvSpPr>
            <p:cNvPr id="21" name="Freeform: Shape 20">
              <a:extLst>
                <a:ext uri="{FF2B5EF4-FFF2-40B4-BE49-F238E27FC236}">
                  <a16:creationId xmlns:a16="http://schemas.microsoft.com/office/drawing/2014/main" id="{081B8047-9F00-6553-FFDA-3E908783D9F3}"/>
                </a:ext>
              </a:extLst>
            </p:cNvPr>
            <p:cNvSpPr/>
            <p:nvPr/>
          </p:nvSpPr>
          <p:spPr>
            <a:xfrm>
              <a:off x="6995887" y="1596571"/>
              <a:ext cx="1100495" cy="1088572"/>
            </a:xfrm>
            <a:custGeom>
              <a:avLst/>
              <a:gdLst>
                <a:gd name="connsiteX0" fmla="*/ 0 w 1100495"/>
                <a:gd name="connsiteY0" fmla="*/ 0 h 1088572"/>
                <a:gd name="connsiteX1" fmla="*/ 32560 w 1100495"/>
                <a:gd name="connsiteY1" fmla="*/ 0 h 1088572"/>
                <a:gd name="connsiteX2" fmla="*/ 144787 w 1100495"/>
                <a:gd name="connsiteY2" fmla="*/ 54063 h 1088572"/>
                <a:gd name="connsiteX3" fmla="*/ 1027250 w 1100495"/>
                <a:gd name="connsiteY3" fmla="*/ 936526 h 1088572"/>
                <a:gd name="connsiteX4" fmla="*/ 1100495 w 1100495"/>
                <a:gd name="connsiteY4" fmla="*/ 1088572 h 1088572"/>
                <a:gd name="connsiteX5" fmla="*/ 746379 w 1100495"/>
                <a:gd name="connsiteY5" fmla="*/ 1088572 h 1088572"/>
                <a:gd name="connsiteX6" fmla="*/ 652690 w 1100495"/>
                <a:gd name="connsiteY6" fmla="*/ 934355 h 1088572"/>
                <a:gd name="connsiteX7" fmla="*/ 146958 w 1100495"/>
                <a:gd name="connsiteY7" fmla="*/ 428623 h 1088572"/>
                <a:gd name="connsiteX8" fmla="*/ 0 w 1100495"/>
                <a:gd name="connsiteY8" fmla="*/ 339344 h 1088572"/>
                <a:gd name="connsiteX9" fmla="*/ 0 w 1100495"/>
                <a:gd name="connsiteY9"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00495" h="1088572">
                  <a:moveTo>
                    <a:pt x="0" y="0"/>
                  </a:moveTo>
                  <a:lnTo>
                    <a:pt x="32560" y="0"/>
                  </a:lnTo>
                  <a:lnTo>
                    <a:pt x="144787" y="54063"/>
                  </a:lnTo>
                  <a:cubicBezTo>
                    <a:pt x="517439" y="256500"/>
                    <a:pt x="824813" y="563874"/>
                    <a:pt x="1027250" y="936526"/>
                  </a:cubicBezTo>
                  <a:lnTo>
                    <a:pt x="1100495" y="1088572"/>
                  </a:lnTo>
                  <a:lnTo>
                    <a:pt x="746379" y="1088572"/>
                  </a:lnTo>
                  <a:lnTo>
                    <a:pt x="652690" y="934355"/>
                  </a:lnTo>
                  <a:cubicBezTo>
                    <a:pt x="518101" y="735136"/>
                    <a:pt x="346177" y="563213"/>
                    <a:pt x="146958" y="428623"/>
                  </a:cubicBezTo>
                  <a:lnTo>
                    <a:pt x="0" y="339344"/>
                  </a:lnTo>
                  <a:lnTo>
                    <a:pt x="0" y="0"/>
                  </a:lnTo>
                  <a:close/>
                </a:path>
              </a:pathLst>
            </a:custGeom>
            <a:solidFill>
              <a:srgbClr val="7984BE"/>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2" name="Freeform: Shape 21">
              <a:extLst>
                <a:ext uri="{FF2B5EF4-FFF2-40B4-BE49-F238E27FC236}">
                  <a16:creationId xmlns:a16="http://schemas.microsoft.com/office/drawing/2014/main" id="{89F05E3A-A9C0-8FB8-6833-078302A8C0AF}"/>
                </a:ext>
              </a:extLst>
            </p:cNvPr>
            <p:cNvSpPr/>
            <p:nvPr/>
          </p:nvSpPr>
          <p:spPr>
            <a:xfrm>
              <a:off x="6995887" y="4506685"/>
              <a:ext cx="1083015" cy="1052287"/>
            </a:xfrm>
            <a:custGeom>
              <a:avLst/>
              <a:gdLst>
                <a:gd name="connsiteX0" fmla="*/ 724336 w 1083015"/>
                <a:gd name="connsiteY0" fmla="*/ 0 h 1052287"/>
                <a:gd name="connsiteX1" fmla="*/ 1083015 w 1083015"/>
                <a:gd name="connsiteY1" fmla="*/ 0 h 1052287"/>
                <a:gd name="connsiteX2" fmla="*/ 1027250 w 1083015"/>
                <a:gd name="connsiteY2" fmla="*/ 115761 h 1052287"/>
                <a:gd name="connsiteX3" fmla="*/ 144787 w 1083015"/>
                <a:gd name="connsiteY3" fmla="*/ 998224 h 1052287"/>
                <a:gd name="connsiteX4" fmla="*/ 32560 w 1083015"/>
                <a:gd name="connsiteY4" fmla="*/ 1052287 h 1052287"/>
                <a:gd name="connsiteX5" fmla="*/ 0 w 1083015"/>
                <a:gd name="connsiteY5" fmla="*/ 1052287 h 1052287"/>
                <a:gd name="connsiteX6" fmla="*/ 0 w 1083015"/>
                <a:gd name="connsiteY6" fmla="*/ 712943 h 1052287"/>
                <a:gd name="connsiteX7" fmla="*/ 146958 w 1083015"/>
                <a:gd name="connsiteY7" fmla="*/ 623664 h 1052287"/>
                <a:gd name="connsiteX8" fmla="*/ 652690 w 1083015"/>
                <a:gd name="connsiteY8" fmla="*/ 117932 h 1052287"/>
                <a:gd name="connsiteX9" fmla="*/ 724336 w 1083015"/>
                <a:gd name="connsiteY9"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3015" h="1052287">
                  <a:moveTo>
                    <a:pt x="724336" y="0"/>
                  </a:moveTo>
                  <a:lnTo>
                    <a:pt x="1083015" y="0"/>
                  </a:lnTo>
                  <a:lnTo>
                    <a:pt x="1027250" y="115761"/>
                  </a:lnTo>
                  <a:cubicBezTo>
                    <a:pt x="824813" y="488413"/>
                    <a:pt x="517439" y="795787"/>
                    <a:pt x="144787" y="998224"/>
                  </a:cubicBezTo>
                  <a:lnTo>
                    <a:pt x="32560" y="1052287"/>
                  </a:lnTo>
                  <a:lnTo>
                    <a:pt x="0" y="1052287"/>
                  </a:lnTo>
                  <a:lnTo>
                    <a:pt x="0" y="712943"/>
                  </a:lnTo>
                  <a:lnTo>
                    <a:pt x="146958" y="623664"/>
                  </a:lnTo>
                  <a:cubicBezTo>
                    <a:pt x="346177" y="489075"/>
                    <a:pt x="518101" y="317151"/>
                    <a:pt x="652690" y="117932"/>
                  </a:cubicBezTo>
                  <a:lnTo>
                    <a:pt x="724336" y="0"/>
                  </a:lnTo>
                  <a:close/>
                </a:path>
              </a:pathLst>
            </a:custGeom>
            <a:solidFill>
              <a:srgbClr val="87CBA8"/>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15D97EC5-9BD5-6205-0A3E-C7B7ADACC413}"/>
                </a:ext>
              </a:extLst>
            </p:cNvPr>
            <p:cNvSpPr/>
            <p:nvPr/>
          </p:nvSpPr>
          <p:spPr>
            <a:xfrm>
              <a:off x="7887379" y="3069771"/>
              <a:ext cx="400279" cy="1052286"/>
            </a:xfrm>
            <a:custGeom>
              <a:avLst/>
              <a:gdLst>
                <a:gd name="connsiteX0" fmla="*/ 9331 w 400279"/>
                <a:gd name="connsiteY0" fmla="*/ 0 h 1052286"/>
                <a:gd name="connsiteX1" fmla="*/ 338704 w 400279"/>
                <a:gd name="connsiteY1" fmla="*/ 0 h 1052286"/>
                <a:gd name="connsiteX2" fmla="*/ 355752 w 400279"/>
                <a:gd name="connsiteY2" fmla="*/ 66305 h 1052286"/>
                <a:gd name="connsiteX3" fmla="*/ 400279 w 400279"/>
                <a:gd name="connsiteY3" fmla="*/ 508000 h 1052286"/>
                <a:gd name="connsiteX4" fmla="*/ 355752 w 400279"/>
                <a:gd name="connsiteY4" fmla="*/ 949695 h 1052286"/>
                <a:gd name="connsiteX5" fmla="*/ 329373 w 400279"/>
                <a:gd name="connsiteY5" fmla="*/ 1052286 h 1052286"/>
                <a:gd name="connsiteX6" fmla="*/ 0 w 400279"/>
                <a:gd name="connsiteY6" fmla="*/ 1052286 h 1052286"/>
                <a:gd name="connsiteX7" fmla="*/ 42926 w 400279"/>
                <a:gd name="connsiteY7" fmla="*/ 885343 h 1052286"/>
                <a:gd name="connsiteX8" fmla="*/ 80965 w 400279"/>
                <a:gd name="connsiteY8" fmla="*/ 508000 h 1052286"/>
                <a:gd name="connsiteX9" fmla="*/ 42926 w 400279"/>
                <a:gd name="connsiteY9" fmla="*/ 130657 h 1052286"/>
                <a:gd name="connsiteX10" fmla="*/ 9331 w 400279"/>
                <a:gd name="connsiteY10"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79" h="1052286">
                  <a:moveTo>
                    <a:pt x="9331" y="0"/>
                  </a:moveTo>
                  <a:lnTo>
                    <a:pt x="338704" y="0"/>
                  </a:lnTo>
                  <a:lnTo>
                    <a:pt x="355752" y="66305"/>
                  </a:lnTo>
                  <a:cubicBezTo>
                    <a:pt x="384947" y="208976"/>
                    <a:pt x="400279" y="356698"/>
                    <a:pt x="400279" y="508000"/>
                  </a:cubicBezTo>
                  <a:cubicBezTo>
                    <a:pt x="400279" y="659303"/>
                    <a:pt x="384947" y="807024"/>
                    <a:pt x="355752" y="949695"/>
                  </a:cubicBezTo>
                  <a:lnTo>
                    <a:pt x="329373" y="1052286"/>
                  </a:lnTo>
                  <a:lnTo>
                    <a:pt x="0" y="1052286"/>
                  </a:lnTo>
                  <a:lnTo>
                    <a:pt x="42926" y="885343"/>
                  </a:lnTo>
                  <a:cubicBezTo>
                    <a:pt x="67867" y="763458"/>
                    <a:pt x="80965" y="637259"/>
                    <a:pt x="80965" y="508000"/>
                  </a:cubicBezTo>
                  <a:cubicBezTo>
                    <a:pt x="80965" y="378742"/>
                    <a:pt x="67867" y="252543"/>
                    <a:pt x="42926" y="130657"/>
                  </a:cubicBezTo>
                  <a:lnTo>
                    <a:pt x="9331" y="0"/>
                  </a:lnTo>
                  <a:close/>
                </a:path>
              </a:pathLst>
            </a:custGeom>
            <a:solidFill>
              <a:srgbClr val="CC9DC6"/>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6" name="Group 25">
            <a:extLst>
              <a:ext uri="{FF2B5EF4-FFF2-40B4-BE49-F238E27FC236}">
                <a16:creationId xmlns:a16="http://schemas.microsoft.com/office/drawing/2014/main" id="{0B90B5C7-DA26-0052-354F-29E1D125B2B1}"/>
              </a:ext>
            </a:extLst>
          </p:cNvPr>
          <p:cNvGrpSpPr/>
          <p:nvPr/>
        </p:nvGrpSpPr>
        <p:grpSpPr>
          <a:xfrm>
            <a:off x="4693512" y="3213565"/>
            <a:ext cx="573882" cy="461665"/>
            <a:chOff x="4616838" y="2247193"/>
            <a:chExt cx="573882" cy="461665"/>
          </a:xfrm>
        </p:grpSpPr>
        <p:sp>
          <p:nvSpPr>
            <p:cNvPr id="27" name="Oval 26">
              <a:extLst>
                <a:ext uri="{FF2B5EF4-FFF2-40B4-BE49-F238E27FC236}">
                  <a16:creationId xmlns:a16="http://schemas.microsoft.com/office/drawing/2014/main" id="{158194FB-2B8B-1CA3-31BE-64A3BA44EBED}"/>
                </a:ext>
              </a:extLst>
            </p:cNvPr>
            <p:cNvSpPr/>
            <p:nvPr/>
          </p:nvSpPr>
          <p:spPr>
            <a:xfrm>
              <a:off x="4737464" y="2295146"/>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8" name="TextBox 27">
              <a:extLst>
                <a:ext uri="{FF2B5EF4-FFF2-40B4-BE49-F238E27FC236}">
                  <a16:creationId xmlns:a16="http://schemas.microsoft.com/office/drawing/2014/main" id="{6B8E1F5E-E2BA-74C6-D9AF-6E81E73307AF}"/>
                </a:ext>
              </a:extLst>
            </p:cNvPr>
            <p:cNvSpPr txBox="1"/>
            <p:nvPr/>
          </p:nvSpPr>
          <p:spPr>
            <a:xfrm>
              <a:off x="4616838" y="2247193"/>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1</a:t>
              </a:r>
            </a:p>
          </p:txBody>
        </p:sp>
      </p:grpSp>
      <p:grpSp>
        <p:nvGrpSpPr>
          <p:cNvPr id="29" name="Group 28">
            <a:extLst>
              <a:ext uri="{FF2B5EF4-FFF2-40B4-BE49-F238E27FC236}">
                <a16:creationId xmlns:a16="http://schemas.microsoft.com/office/drawing/2014/main" id="{B04F0B78-83DA-EB66-5F6C-1528A47780B6}"/>
              </a:ext>
            </a:extLst>
          </p:cNvPr>
          <p:cNvGrpSpPr/>
          <p:nvPr/>
        </p:nvGrpSpPr>
        <p:grpSpPr>
          <a:xfrm>
            <a:off x="4249394" y="4340174"/>
            <a:ext cx="573882" cy="461665"/>
            <a:chOff x="4172720" y="3373802"/>
            <a:chExt cx="573882" cy="461665"/>
          </a:xfrm>
        </p:grpSpPr>
        <p:sp>
          <p:nvSpPr>
            <p:cNvPr id="30" name="Oval 29">
              <a:extLst>
                <a:ext uri="{FF2B5EF4-FFF2-40B4-BE49-F238E27FC236}">
                  <a16:creationId xmlns:a16="http://schemas.microsoft.com/office/drawing/2014/main" id="{9B564C8A-E974-BE1B-C070-DBDDC7A33073}"/>
                </a:ext>
              </a:extLst>
            </p:cNvPr>
            <p:cNvSpPr/>
            <p:nvPr/>
          </p:nvSpPr>
          <p:spPr>
            <a:xfrm>
              <a:off x="4280264" y="3413034"/>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1" name="TextBox 30">
              <a:extLst>
                <a:ext uri="{FF2B5EF4-FFF2-40B4-BE49-F238E27FC236}">
                  <a16:creationId xmlns:a16="http://schemas.microsoft.com/office/drawing/2014/main" id="{3E01E08D-C559-AFD7-76FB-28664E36E148}"/>
                </a:ext>
              </a:extLst>
            </p:cNvPr>
            <p:cNvSpPr txBox="1"/>
            <p:nvPr/>
          </p:nvSpPr>
          <p:spPr>
            <a:xfrm>
              <a:off x="4172720" y="3373802"/>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2</a:t>
              </a:r>
            </a:p>
          </p:txBody>
        </p:sp>
      </p:grpSp>
      <p:grpSp>
        <p:nvGrpSpPr>
          <p:cNvPr id="32" name="Group 31">
            <a:extLst>
              <a:ext uri="{FF2B5EF4-FFF2-40B4-BE49-F238E27FC236}">
                <a16:creationId xmlns:a16="http://schemas.microsoft.com/office/drawing/2014/main" id="{ABB76B24-0F43-60FB-464C-A8892E4189B6}"/>
              </a:ext>
            </a:extLst>
          </p:cNvPr>
          <p:cNvGrpSpPr/>
          <p:nvPr/>
        </p:nvGrpSpPr>
        <p:grpSpPr>
          <a:xfrm>
            <a:off x="4693512" y="5466783"/>
            <a:ext cx="573882" cy="461665"/>
            <a:chOff x="4616838" y="4500411"/>
            <a:chExt cx="573882" cy="461665"/>
          </a:xfrm>
        </p:grpSpPr>
        <p:sp>
          <p:nvSpPr>
            <p:cNvPr id="33" name="Oval 32">
              <a:extLst>
                <a:ext uri="{FF2B5EF4-FFF2-40B4-BE49-F238E27FC236}">
                  <a16:creationId xmlns:a16="http://schemas.microsoft.com/office/drawing/2014/main" id="{F7E99E20-A556-281B-8AB4-3B08490FEB49}"/>
                </a:ext>
              </a:extLst>
            </p:cNvPr>
            <p:cNvSpPr/>
            <p:nvPr/>
          </p:nvSpPr>
          <p:spPr>
            <a:xfrm>
              <a:off x="4737464" y="4543590"/>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TextBox 33">
              <a:extLst>
                <a:ext uri="{FF2B5EF4-FFF2-40B4-BE49-F238E27FC236}">
                  <a16:creationId xmlns:a16="http://schemas.microsoft.com/office/drawing/2014/main" id="{CB238368-6AB5-5A84-220A-F65DCEFE8C45}"/>
                </a:ext>
              </a:extLst>
            </p:cNvPr>
            <p:cNvSpPr txBox="1"/>
            <p:nvPr/>
          </p:nvSpPr>
          <p:spPr>
            <a:xfrm>
              <a:off x="4616838" y="4500411"/>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3</a:t>
              </a:r>
            </a:p>
          </p:txBody>
        </p:sp>
      </p:grpSp>
      <p:grpSp>
        <p:nvGrpSpPr>
          <p:cNvPr id="35" name="Group 34">
            <a:extLst>
              <a:ext uri="{FF2B5EF4-FFF2-40B4-BE49-F238E27FC236}">
                <a16:creationId xmlns:a16="http://schemas.microsoft.com/office/drawing/2014/main" id="{973CD6BB-AD04-3BD1-67B0-9B942F9B04F4}"/>
              </a:ext>
            </a:extLst>
          </p:cNvPr>
          <p:cNvGrpSpPr/>
          <p:nvPr/>
        </p:nvGrpSpPr>
        <p:grpSpPr>
          <a:xfrm>
            <a:off x="6937005" y="5462789"/>
            <a:ext cx="573882" cy="461665"/>
            <a:chOff x="6860331" y="4496417"/>
            <a:chExt cx="573882" cy="461665"/>
          </a:xfrm>
        </p:grpSpPr>
        <p:sp>
          <p:nvSpPr>
            <p:cNvPr id="36" name="Oval 35">
              <a:extLst>
                <a:ext uri="{FF2B5EF4-FFF2-40B4-BE49-F238E27FC236}">
                  <a16:creationId xmlns:a16="http://schemas.microsoft.com/office/drawing/2014/main" id="{4B165DAB-DD45-77EC-AD5F-5F54989BCD5B}"/>
                </a:ext>
              </a:extLst>
            </p:cNvPr>
            <p:cNvSpPr/>
            <p:nvPr/>
          </p:nvSpPr>
          <p:spPr>
            <a:xfrm>
              <a:off x="6959603" y="4543590"/>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TextBox 36">
              <a:extLst>
                <a:ext uri="{FF2B5EF4-FFF2-40B4-BE49-F238E27FC236}">
                  <a16:creationId xmlns:a16="http://schemas.microsoft.com/office/drawing/2014/main" id="{2AF0CE48-D300-3016-2F53-7A977B5C5D10}"/>
                </a:ext>
              </a:extLst>
            </p:cNvPr>
            <p:cNvSpPr txBox="1"/>
            <p:nvPr/>
          </p:nvSpPr>
          <p:spPr>
            <a:xfrm>
              <a:off x="6860331" y="4496417"/>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4</a:t>
              </a:r>
            </a:p>
          </p:txBody>
        </p:sp>
      </p:grpSp>
      <p:grpSp>
        <p:nvGrpSpPr>
          <p:cNvPr id="38" name="Group 37">
            <a:extLst>
              <a:ext uri="{FF2B5EF4-FFF2-40B4-BE49-F238E27FC236}">
                <a16:creationId xmlns:a16="http://schemas.microsoft.com/office/drawing/2014/main" id="{36D82458-F2FB-9F38-7503-93B43F8979D7}"/>
              </a:ext>
            </a:extLst>
          </p:cNvPr>
          <p:cNvGrpSpPr/>
          <p:nvPr/>
        </p:nvGrpSpPr>
        <p:grpSpPr>
          <a:xfrm>
            <a:off x="7446336" y="4314201"/>
            <a:ext cx="573882" cy="461665"/>
            <a:chOff x="7369662" y="3347829"/>
            <a:chExt cx="573882" cy="461665"/>
          </a:xfrm>
        </p:grpSpPr>
        <p:sp>
          <p:nvSpPr>
            <p:cNvPr id="39" name="Oval 38">
              <a:extLst>
                <a:ext uri="{FF2B5EF4-FFF2-40B4-BE49-F238E27FC236}">
                  <a16:creationId xmlns:a16="http://schemas.microsoft.com/office/drawing/2014/main" id="{AB3FE66C-B43F-B090-EA3C-65222651EB62}"/>
                </a:ext>
              </a:extLst>
            </p:cNvPr>
            <p:cNvSpPr/>
            <p:nvPr/>
          </p:nvSpPr>
          <p:spPr>
            <a:xfrm>
              <a:off x="7473723" y="3413034"/>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0" name="TextBox 39">
              <a:extLst>
                <a:ext uri="{FF2B5EF4-FFF2-40B4-BE49-F238E27FC236}">
                  <a16:creationId xmlns:a16="http://schemas.microsoft.com/office/drawing/2014/main" id="{08DC3A41-1A85-D81D-45C6-26CFCCD03158}"/>
                </a:ext>
              </a:extLst>
            </p:cNvPr>
            <p:cNvSpPr txBox="1"/>
            <p:nvPr/>
          </p:nvSpPr>
          <p:spPr>
            <a:xfrm>
              <a:off x="7369662" y="3347829"/>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5</a:t>
              </a:r>
            </a:p>
          </p:txBody>
        </p:sp>
      </p:grpSp>
      <p:grpSp>
        <p:nvGrpSpPr>
          <p:cNvPr id="41" name="Group 40">
            <a:extLst>
              <a:ext uri="{FF2B5EF4-FFF2-40B4-BE49-F238E27FC236}">
                <a16:creationId xmlns:a16="http://schemas.microsoft.com/office/drawing/2014/main" id="{912E423D-3F84-CF3B-2951-4B905C39ACB9}"/>
              </a:ext>
            </a:extLst>
          </p:cNvPr>
          <p:cNvGrpSpPr/>
          <p:nvPr/>
        </p:nvGrpSpPr>
        <p:grpSpPr>
          <a:xfrm>
            <a:off x="6932216" y="3193978"/>
            <a:ext cx="573882" cy="461665"/>
            <a:chOff x="6855542" y="2227606"/>
            <a:chExt cx="573882" cy="461665"/>
          </a:xfrm>
        </p:grpSpPr>
        <p:sp>
          <p:nvSpPr>
            <p:cNvPr id="42" name="Oval 41">
              <a:extLst>
                <a:ext uri="{FF2B5EF4-FFF2-40B4-BE49-F238E27FC236}">
                  <a16:creationId xmlns:a16="http://schemas.microsoft.com/office/drawing/2014/main" id="{2F5257E7-927A-713E-5E02-4D62C073E25E}"/>
                </a:ext>
              </a:extLst>
            </p:cNvPr>
            <p:cNvSpPr/>
            <p:nvPr/>
          </p:nvSpPr>
          <p:spPr>
            <a:xfrm>
              <a:off x="6959603" y="2295146"/>
              <a:ext cx="365760" cy="365760"/>
            </a:xfrm>
            <a:prstGeom prst="ellipse">
              <a:avLst/>
            </a:pr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TextBox 42">
              <a:extLst>
                <a:ext uri="{FF2B5EF4-FFF2-40B4-BE49-F238E27FC236}">
                  <a16:creationId xmlns:a16="http://schemas.microsoft.com/office/drawing/2014/main" id="{6F6A9589-5105-DE49-15FE-F95B89A7E46A}"/>
                </a:ext>
              </a:extLst>
            </p:cNvPr>
            <p:cNvSpPr txBox="1"/>
            <p:nvPr/>
          </p:nvSpPr>
          <p:spPr>
            <a:xfrm>
              <a:off x="6855542" y="2227606"/>
              <a:ext cx="573882" cy="461665"/>
            </a:xfrm>
            <a:prstGeom prst="rect">
              <a:avLst/>
            </a:prstGeom>
            <a:noFill/>
          </p:spPr>
          <p:txBody>
            <a:bodyPr wrap="square" rtlCol="0">
              <a:spAutoFit/>
            </a:bodyPr>
            <a:lstStyle/>
            <a:p>
              <a:pPr algn="ctr"/>
              <a:r>
                <a:rPr lang="en-US" sz="2400" dirty="0">
                  <a:latin typeface="Open Sans Condensed" panose="020B0806030504020204" pitchFamily="34" charset="0"/>
                  <a:ea typeface="Open Sans Condensed" panose="020B0806030504020204" pitchFamily="34" charset="0"/>
                  <a:cs typeface="Open Sans Condensed" panose="020B0806030504020204" pitchFamily="34" charset="0"/>
                </a:rPr>
                <a:t>6</a:t>
              </a:r>
            </a:p>
          </p:txBody>
        </p:sp>
      </p:grpSp>
      <p:grpSp>
        <p:nvGrpSpPr>
          <p:cNvPr id="44" name="Group 43">
            <a:extLst>
              <a:ext uri="{FF2B5EF4-FFF2-40B4-BE49-F238E27FC236}">
                <a16:creationId xmlns:a16="http://schemas.microsoft.com/office/drawing/2014/main" id="{A99FEFEE-31F9-205E-1D3F-49FD57A11AE4}"/>
              </a:ext>
            </a:extLst>
          </p:cNvPr>
          <p:cNvGrpSpPr/>
          <p:nvPr/>
        </p:nvGrpSpPr>
        <p:grpSpPr>
          <a:xfrm>
            <a:off x="2079645" y="2562943"/>
            <a:ext cx="3160582" cy="1088572"/>
            <a:chOff x="2002971" y="1596571"/>
            <a:chExt cx="3160582" cy="1088572"/>
          </a:xfrm>
        </p:grpSpPr>
        <p:sp>
          <p:nvSpPr>
            <p:cNvPr id="45" name="Freeform: Shape 44">
              <a:extLst>
                <a:ext uri="{FF2B5EF4-FFF2-40B4-BE49-F238E27FC236}">
                  <a16:creationId xmlns:a16="http://schemas.microsoft.com/office/drawing/2014/main" id="{7727BC58-F367-B714-EB2C-715B2B166941}"/>
                </a:ext>
              </a:extLst>
            </p:cNvPr>
            <p:cNvSpPr/>
            <p:nvPr/>
          </p:nvSpPr>
          <p:spPr>
            <a:xfrm>
              <a:off x="2002971" y="1596571"/>
              <a:ext cx="3160582" cy="1088572"/>
            </a:xfrm>
            <a:custGeom>
              <a:avLst/>
              <a:gdLst>
                <a:gd name="connsiteX0" fmla="*/ 312079 w 3160582"/>
                <a:gd name="connsiteY0" fmla="*/ 0 h 1088572"/>
                <a:gd name="connsiteX1" fmla="*/ 3160582 w 3160582"/>
                <a:gd name="connsiteY1" fmla="*/ 0 h 1088572"/>
                <a:gd name="connsiteX2" fmla="*/ 3048354 w 3160582"/>
                <a:gd name="connsiteY2" fmla="*/ 54063 h 1088572"/>
                <a:gd name="connsiteX3" fmla="*/ 2165891 w 3160582"/>
                <a:gd name="connsiteY3" fmla="*/ 936526 h 1088572"/>
                <a:gd name="connsiteX4" fmla="*/ 2092647 w 3160582"/>
                <a:gd name="connsiteY4" fmla="*/ 1088572 h 1088572"/>
                <a:gd name="connsiteX5" fmla="*/ 0 w 3160582"/>
                <a:gd name="connsiteY5" fmla="*/ 1088572 h 1088572"/>
                <a:gd name="connsiteX6" fmla="*/ 0 w 3160582"/>
                <a:gd name="connsiteY6" fmla="*/ 312079 h 1088572"/>
                <a:gd name="connsiteX7" fmla="*/ 312079 w 3160582"/>
                <a:gd name="connsiteY7"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60582" h="1088572">
                  <a:moveTo>
                    <a:pt x="312079" y="0"/>
                  </a:moveTo>
                  <a:lnTo>
                    <a:pt x="3160582" y="0"/>
                  </a:lnTo>
                  <a:lnTo>
                    <a:pt x="3048354" y="54063"/>
                  </a:lnTo>
                  <a:cubicBezTo>
                    <a:pt x="2675702" y="256500"/>
                    <a:pt x="2368328" y="563874"/>
                    <a:pt x="2165891" y="936526"/>
                  </a:cubicBezTo>
                  <a:lnTo>
                    <a:pt x="2092647" y="1088572"/>
                  </a:lnTo>
                  <a:lnTo>
                    <a:pt x="0" y="1088572"/>
                  </a:lnTo>
                  <a:lnTo>
                    <a:pt x="0" y="312079"/>
                  </a:lnTo>
                  <a:cubicBezTo>
                    <a:pt x="0" y="139723"/>
                    <a:pt x="139723" y="0"/>
                    <a:pt x="312079"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TextBox 45">
              <a:extLst>
                <a:ext uri="{FF2B5EF4-FFF2-40B4-BE49-F238E27FC236}">
                  <a16:creationId xmlns:a16="http://schemas.microsoft.com/office/drawing/2014/main" id="{A2C37D73-E1CA-548A-02E1-FB31D3A2580B}"/>
                </a:ext>
              </a:extLst>
            </p:cNvPr>
            <p:cNvSpPr txBox="1"/>
            <p:nvPr/>
          </p:nvSpPr>
          <p:spPr>
            <a:xfrm>
              <a:off x="2184424" y="1764666"/>
              <a:ext cx="191119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1800" b="1" i="0" u="none" strike="noStrike" kern="0" cap="none" spc="0" normalizeH="0" baseline="0" noProof="0" dirty="0">
                  <a:ln>
                    <a:noFill/>
                  </a:ln>
                  <a:solidFill>
                    <a:srgbClr val="002060"/>
                  </a:solidFill>
                  <a:effectLst/>
                  <a:uLnTx/>
                  <a:uFillTx/>
                  <a:latin typeface="Alexandria" pitchFamily="2" charset="-78"/>
                  <a:ea typeface="Open Sans Condensed" panose="020B0806030504020204" pitchFamily="34" charset="0"/>
                  <a:cs typeface="Alexandria" pitchFamily="2" charset="-78"/>
                  <a:sym typeface="Arial"/>
                </a:rPr>
                <a:t>الاستدامة المالية</a:t>
              </a:r>
              <a:endParaRPr kumimoji="0" lang="en-US" sz="1800" b="1" i="0" u="none" strike="noStrike" kern="0" cap="none" spc="0" normalizeH="0" baseline="0" noProof="0" dirty="0">
                <a:ln>
                  <a:noFill/>
                </a:ln>
                <a:solidFill>
                  <a:srgbClr val="002060"/>
                </a:solidFill>
                <a:effectLst/>
                <a:uLnTx/>
                <a:uFillTx/>
                <a:latin typeface="Alexandria" pitchFamily="2" charset="-78"/>
                <a:ea typeface="Open Sans Condensed" panose="020B0806030504020204" pitchFamily="34" charset="0"/>
                <a:cs typeface="Alexandria" pitchFamily="2" charset="-78"/>
                <a:sym typeface="Arial"/>
              </a:endParaRPr>
            </a:p>
          </p:txBody>
        </p:sp>
      </p:grpSp>
      <p:grpSp>
        <p:nvGrpSpPr>
          <p:cNvPr id="48" name="Group 47">
            <a:extLst>
              <a:ext uri="{FF2B5EF4-FFF2-40B4-BE49-F238E27FC236}">
                <a16:creationId xmlns:a16="http://schemas.microsoft.com/office/drawing/2014/main" id="{3111A14D-DBD5-8E6D-CCA9-1BF2C8DA87A0}"/>
              </a:ext>
            </a:extLst>
          </p:cNvPr>
          <p:cNvGrpSpPr/>
          <p:nvPr/>
        </p:nvGrpSpPr>
        <p:grpSpPr>
          <a:xfrm>
            <a:off x="1165246" y="4036143"/>
            <a:ext cx="2886674" cy="1052286"/>
            <a:chOff x="1088572" y="3069771"/>
            <a:chExt cx="2886674" cy="1052286"/>
          </a:xfrm>
        </p:grpSpPr>
        <p:sp>
          <p:nvSpPr>
            <p:cNvPr id="49" name="Freeform: Shape 48">
              <a:extLst>
                <a:ext uri="{FF2B5EF4-FFF2-40B4-BE49-F238E27FC236}">
                  <a16:creationId xmlns:a16="http://schemas.microsoft.com/office/drawing/2014/main" id="{45C04B68-A0A0-F5B4-8E34-3A0DD87483D2}"/>
                </a:ext>
              </a:extLst>
            </p:cNvPr>
            <p:cNvSpPr/>
            <p:nvPr/>
          </p:nvSpPr>
          <p:spPr>
            <a:xfrm>
              <a:off x="1088572" y="3069771"/>
              <a:ext cx="2886674" cy="1052286"/>
            </a:xfrm>
            <a:custGeom>
              <a:avLst/>
              <a:gdLst>
                <a:gd name="connsiteX0" fmla="*/ 354747 w 2886674"/>
                <a:gd name="connsiteY0" fmla="*/ 0 h 1052286"/>
                <a:gd name="connsiteX1" fmla="*/ 914398 w 2886674"/>
                <a:gd name="connsiteY1" fmla="*/ 0 h 1052286"/>
                <a:gd name="connsiteX2" fmla="*/ 914399 w 2886674"/>
                <a:gd name="connsiteY2" fmla="*/ 0 h 1052286"/>
                <a:gd name="connsiteX3" fmla="*/ 2877344 w 2886674"/>
                <a:gd name="connsiteY3" fmla="*/ 0 h 1052286"/>
                <a:gd name="connsiteX4" fmla="*/ 2860295 w 2886674"/>
                <a:gd name="connsiteY4" fmla="*/ 66305 h 1052286"/>
                <a:gd name="connsiteX5" fmla="*/ 2815768 w 2886674"/>
                <a:gd name="connsiteY5" fmla="*/ 508000 h 1052286"/>
                <a:gd name="connsiteX6" fmla="*/ 2860295 w 2886674"/>
                <a:gd name="connsiteY6" fmla="*/ 949695 h 1052286"/>
                <a:gd name="connsiteX7" fmla="*/ 2886674 w 2886674"/>
                <a:gd name="connsiteY7" fmla="*/ 1052286 h 1052286"/>
                <a:gd name="connsiteX8" fmla="*/ 914399 w 2886674"/>
                <a:gd name="connsiteY8" fmla="*/ 1052286 h 1052286"/>
                <a:gd name="connsiteX9" fmla="*/ 914398 w 2886674"/>
                <a:gd name="connsiteY9" fmla="*/ 1052286 h 1052286"/>
                <a:gd name="connsiteX10" fmla="*/ 354747 w 2886674"/>
                <a:gd name="connsiteY10" fmla="*/ 1052286 h 1052286"/>
                <a:gd name="connsiteX11" fmla="*/ 0 w 2886674"/>
                <a:gd name="connsiteY11" fmla="*/ 697539 h 1052286"/>
                <a:gd name="connsiteX12" fmla="*/ 0 w 2886674"/>
                <a:gd name="connsiteY12" fmla="*/ 354747 h 1052286"/>
                <a:gd name="connsiteX13" fmla="*/ 354747 w 2886674"/>
                <a:gd name="connsiteY13" fmla="*/ 0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886674" h="1052286">
                  <a:moveTo>
                    <a:pt x="354747" y="0"/>
                  </a:moveTo>
                  <a:lnTo>
                    <a:pt x="914398" y="0"/>
                  </a:lnTo>
                  <a:lnTo>
                    <a:pt x="914399" y="0"/>
                  </a:lnTo>
                  <a:lnTo>
                    <a:pt x="2877344" y="0"/>
                  </a:lnTo>
                  <a:lnTo>
                    <a:pt x="2860295" y="66305"/>
                  </a:lnTo>
                  <a:cubicBezTo>
                    <a:pt x="2831100" y="208976"/>
                    <a:pt x="2815768" y="356698"/>
                    <a:pt x="2815768" y="508000"/>
                  </a:cubicBezTo>
                  <a:cubicBezTo>
                    <a:pt x="2815768" y="659303"/>
                    <a:pt x="2831100" y="807024"/>
                    <a:pt x="2860295" y="949695"/>
                  </a:cubicBezTo>
                  <a:lnTo>
                    <a:pt x="2886674" y="1052286"/>
                  </a:lnTo>
                  <a:lnTo>
                    <a:pt x="914399" y="1052286"/>
                  </a:lnTo>
                  <a:lnTo>
                    <a:pt x="914398" y="1052286"/>
                  </a:lnTo>
                  <a:lnTo>
                    <a:pt x="354747" y="1052286"/>
                  </a:lnTo>
                  <a:cubicBezTo>
                    <a:pt x="158826" y="1052286"/>
                    <a:pt x="0" y="893460"/>
                    <a:pt x="0" y="697539"/>
                  </a:cubicBezTo>
                  <a:lnTo>
                    <a:pt x="0" y="354747"/>
                  </a:lnTo>
                  <a:cubicBezTo>
                    <a:pt x="0" y="158826"/>
                    <a:pt x="158826" y="0"/>
                    <a:pt x="354747"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TextBox 49">
              <a:extLst>
                <a:ext uri="{FF2B5EF4-FFF2-40B4-BE49-F238E27FC236}">
                  <a16:creationId xmlns:a16="http://schemas.microsoft.com/office/drawing/2014/main" id="{9F3D09E5-7254-3434-B0D2-905FF8C65267}"/>
                </a:ext>
              </a:extLst>
            </p:cNvPr>
            <p:cNvSpPr txBox="1"/>
            <p:nvPr/>
          </p:nvSpPr>
          <p:spPr>
            <a:xfrm>
              <a:off x="1679595" y="3239624"/>
              <a:ext cx="1911193" cy="646331"/>
            </a:xfrm>
            <a:prstGeom prst="rect">
              <a:avLst/>
            </a:prstGeom>
            <a:noFill/>
          </p:spPr>
          <p:txBody>
            <a:bodyPr wrap="square" rtlCol="0">
              <a:spAutoFit/>
            </a:bodyPr>
            <a:lstStyle>
              <a:defPPr marR="0" lvl="0" algn="l" rtl="0">
                <a:lnSpc>
                  <a:spcPct val="100000"/>
                </a:lnSpc>
                <a:spcBef>
                  <a:spcPts val="0"/>
                </a:spcBef>
                <a:spcAft>
                  <a:spcPts val="0"/>
                </a:spcAft>
              </a:defPPr>
              <a:lvl1pPr marL="0" indent="0" algn="ctr" defTabSz="914400" eaLnBrk="1" fontAlgn="auto" latinLnBrk="0" hangingPunct="1">
                <a:buSzTx/>
                <a:buNone/>
                <a:tabLst/>
                <a:defRPr kumimoji="0" sz="1800" b="1" kern="0" spc="0" normalizeH="0" baseline="0">
                  <a:ln>
                    <a:noFill/>
                  </a:ln>
                  <a:solidFill>
                    <a:srgbClr val="002060"/>
                  </a:solidFill>
                  <a:effectLst/>
                  <a:uLnTx/>
                  <a:uFillTx/>
                  <a:latin typeface="Alexandria" pitchFamily="2" charset="-78"/>
                  <a:ea typeface="Open Sans Condensed" panose="020B0806030504020204" pitchFamily="34" charset="0"/>
                  <a:cs typeface="Alexandria" pitchFamily="2" charset="-78"/>
                </a:defRPr>
              </a:lvl1pPr>
            </a:lstStyle>
            <a:p>
              <a:r>
                <a:rPr lang="ar-SA" dirty="0"/>
                <a:t>الاستدامة التعليمية </a:t>
              </a:r>
              <a:endParaRPr lang="en-US" dirty="0"/>
            </a:p>
          </p:txBody>
        </p:sp>
      </p:grpSp>
      <p:grpSp>
        <p:nvGrpSpPr>
          <p:cNvPr id="52" name="Group 51">
            <a:extLst>
              <a:ext uri="{FF2B5EF4-FFF2-40B4-BE49-F238E27FC236}">
                <a16:creationId xmlns:a16="http://schemas.microsoft.com/office/drawing/2014/main" id="{E69FDDFC-D0FD-8265-543E-20F2E08F99A5}"/>
              </a:ext>
            </a:extLst>
          </p:cNvPr>
          <p:cNvGrpSpPr/>
          <p:nvPr/>
        </p:nvGrpSpPr>
        <p:grpSpPr>
          <a:xfrm>
            <a:off x="2079645" y="5473057"/>
            <a:ext cx="3160582" cy="1052287"/>
            <a:chOff x="2002971" y="4506685"/>
            <a:chExt cx="3160582" cy="1052287"/>
          </a:xfrm>
        </p:grpSpPr>
        <p:sp>
          <p:nvSpPr>
            <p:cNvPr id="53" name="Freeform: Shape 52">
              <a:extLst>
                <a:ext uri="{FF2B5EF4-FFF2-40B4-BE49-F238E27FC236}">
                  <a16:creationId xmlns:a16="http://schemas.microsoft.com/office/drawing/2014/main" id="{2EB948A4-ECC6-1B5A-361A-7B512B954C6D}"/>
                </a:ext>
              </a:extLst>
            </p:cNvPr>
            <p:cNvSpPr/>
            <p:nvPr/>
          </p:nvSpPr>
          <p:spPr>
            <a:xfrm>
              <a:off x="2002971" y="4506685"/>
              <a:ext cx="3160582" cy="1052287"/>
            </a:xfrm>
            <a:custGeom>
              <a:avLst/>
              <a:gdLst>
                <a:gd name="connsiteX0" fmla="*/ 0 w 3160582"/>
                <a:gd name="connsiteY0" fmla="*/ 0 h 1052287"/>
                <a:gd name="connsiteX1" fmla="*/ 2110126 w 3160582"/>
                <a:gd name="connsiteY1" fmla="*/ 0 h 1052287"/>
                <a:gd name="connsiteX2" fmla="*/ 2165891 w 3160582"/>
                <a:gd name="connsiteY2" fmla="*/ 115761 h 1052287"/>
                <a:gd name="connsiteX3" fmla="*/ 3048354 w 3160582"/>
                <a:gd name="connsiteY3" fmla="*/ 998224 h 1052287"/>
                <a:gd name="connsiteX4" fmla="*/ 3160582 w 3160582"/>
                <a:gd name="connsiteY4" fmla="*/ 1052287 h 1052287"/>
                <a:gd name="connsiteX5" fmla="*/ 312079 w 3160582"/>
                <a:gd name="connsiteY5" fmla="*/ 1052287 h 1052287"/>
                <a:gd name="connsiteX6" fmla="*/ 0 w 3160582"/>
                <a:gd name="connsiteY6" fmla="*/ 740208 h 1052287"/>
                <a:gd name="connsiteX7" fmla="*/ 0 w 3160582"/>
                <a:gd name="connsiteY7"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60582" h="1052287">
                  <a:moveTo>
                    <a:pt x="0" y="0"/>
                  </a:moveTo>
                  <a:lnTo>
                    <a:pt x="2110126" y="0"/>
                  </a:lnTo>
                  <a:lnTo>
                    <a:pt x="2165891" y="115761"/>
                  </a:lnTo>
                  <a:cubicBezTo>
                    <a:pt x="2368328" y="488413"/>
                    <a:pt x="2675702" y="795787"/>
                    <a:pt x="3048354" y="998224"/>
                  </a:cubicBezTo>
                  <a:lnTo>
                    <a:pt x="3160582" y="1052287"/>
                  </a:lnTo>
                  <a:lnTo>
                    <a:pt x="312079" y="1052287"/>
                  </a:lnTo>
                  <a:cubicBezTo>
                    <a:pt x="139723" y="1052287"/>
                    <a:pt x="0" y="912564"/>
                    <a:pt x="0" y="740208"/>
                  </a:cubicBezTo>
                  <a:lnTo>
                    <a:pt x="0"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4" name="TextBox 53">
              <a:extLst>
                <a:ext uri="{FF2B5EF4-FFF2-40B4-BE49-F238E27FC236}">
                  <a16:creationId xmlns:a16="http://schemas.microsoft.com/office/drawing/2014/main" id="{C2886DD5-C9BB-E6E4-3BF0-145C8529C6F3}"/>
                </a:ext>
              </a:extLst>
            </p:cNvPr>
            <p:cNvSpPr txBox="1"/>
            <p:nvPr/>
          </p:nvSpPr>
          <p:spPr>
            <a:xfrm>
              <a:off x="2293592" y="4709662"/>
              <a:ext cx="1911193" cy="646331"/>
            </a:xfrm>
            <a:prstGeom prst="rect">
              <a:avLst/>
            </a:prstGeom>
            <a:noFill/>
          </p:spPr>
          <p:txBody>
            <a:bodyPr wrap="square" rtlCol="0">
              <a:spAutoFit/>
            </a:bodyPr>
            <a:lstStyle>
              <a:defPPr marR="0" lvl="0" algn="l" rtl="0">
                <a:lnSpc>
                  <a:spcPct val="100000"/>
                </a:lnSpc>
                <a:spcBef>
                  <a:spcPts val="0"/>
                </a:spcBef>
                <a:spcAft>
                  <a:spcPts val="0"/>
                </a:spcAft>
                <a:defRPr/>
              </a:defPPr>
              <a:lvl1pPr marL="0" indent="0" algn="ctr" defTabSz="914400" eaLnBrk="1" fontAlgn="auto" latinLnBrk="0" hangingPunct="1">
                <a:buSzTx/>
                <a:buNone/>
                <a:tabLst/>
                <a:defRPr kumimoji="0" sz="1800" b="1" kern="0" spc="0" normalizeH="0" baseline="0">
                  <a:ln>
                    <a:noFill/>
                  </a:ln>
                  <a:solidFill>
                    <a:srgbClr val="002060"/>
                  </a:solidFill>
                  <a:effectLst/>
                  <a:uLnTx/>
                  <a:uFillTx/>
                  <a:latin typeface="Alexandria" pitchFamily="2" charset="-78"/>
                  <a:ea typeface="Open Sans Condensed" panose="020B0806030504020204" pitchFamily="34" charset="0"/>
                  <a:cs typeface="Alexandria" pitchFamily="2" charset="-78"/>
                </a:defRPr>
              </a:lvl1pPr>
            </a:lstStyle>
            <a:p>
              <a:r>
                <a:rPr lang="ar-SA" dirty="0"/>
                <a:t>الاستدامة المؤسسية</a:t>
              </a:r>
              <a:endParaRPr lang="en-US" dirty="0"/>
            </a:p>
          </p:txBody>
        </p:sp>
      </p:grpSp>
      <p:grpSp>
        <p:nvGrpSpPr>
          <p:cNvPr id="56" name="Group 55">
            <a:extLst>
              <a:ext uri="{FF2B5EF4-FFF2-40B4-BE49-F238E27FC236}">
                <a16:creationId xmlns:a16="http://schemas.microsoft.com/office/drawing/2014/main" id="{D8DC880A-2698-C914-E942-A640BD361772}"/>
              </a:ext>
            </a:extLst>
          </p:cNvPr>
          <p:cNvGrpSpPr/>
          <p:nvPr/>
        </p:nvGrpSpPr>
        <p:grpSpPr>
          <a:xfrm>
            <a:off x="7105121" y="2562943"/>
            <a:ext cx="3387005" cy="1088572"/>
            <a:chOff x="7028447" y="1596571"/>
            <a:chExt cx="3387005" cy="1088572"/>
          </a:xfrm>
        </p:grpSpPr>
        <p:sp>
          <p:nvSpPr>
            <p:cNvPr id="57" name="Freeform: Shape 56">
              <a:extLst>
                <a:ext uri="{FF2B5EF4-FFF2-40B4-BE49-F238E27FC236}">
                  <a16:creationId xmlns:a16="http://schemas.microsoft.com/office/drawing/2014/main" id="{6A93BF2D-B239-65B0-1460-AC5300EA0D44}"/>
                </a:ext>
              </a:extLst>
            </p:cNvPr>
            <p:cNvSpPr/>
            <p:nvPr/>
          </p:nvSpPr>
          <p:spPr>
            <a:xfrm>
              <a:off x="7028447" y="1596571"/>
              <a:ext cx="3387005" cy="1088572"/>
            </a:xfrm>
            <a:custGeom>
              <a:avLst/>
              <a:gdLst>
                <a:gd name="connsiteX0" fmla="*/ 0 w 3387005"/>
                <a:gd name="connsiteY0" fmla="*/ 0 h 1088572"/>
                <a:gd name="connsiteX1" fmla="*/ 3074926 w 3387005"/>
                <a:gd name="connsiteY1" fmla="*/ 0 h 1088572"/>
                <a:gd name="connsiteX2" fmla="*/ 3387005 w 3387005"/>
                <a:gd name="connsiteY2" fmla="*/ 312079 h 1088572"/>
                <a:gd name="connsiteX3" fmla="*/ 3387005 w 3387005"/>
                <a:gd name="connsiteY3" fmla="*/ 1088572 h 1088572"/>
                <a:gd name="connsiteX4" fmla="*/ 1067935 w 3387005"/>
                <a:gd name="connsiteY4" fmla="*/ 1088572 h 1088572"/>
                <a:gd name="connsiteX5" fmla="*/ 994690 w 3387005"/>
                <a:gd name="connsiteY5" fmla="*/ 936526 h 1088572"/>
                <a:gd name="connsiteX6" fmla="*/ 112227 w 3387005"/>
                <a:gd name="connsiteY6" fmla="*/ 54063 h 1088572"/>
                <a:gd name="connsiteX7" fmla="*/ 0 w 3387005"/>
                <a:gd name="connsiteY7" fmla="*/ 0 h 10885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7005" h="1088572">
                  <a:moveTo>
                    <a:pt x="0" y="0"/>
                  </a:moveTo>
                  <a:lnTo>
                    <a:pt x="3074926" y="0"/>
                  </a:lnTo>
                  <a:cubicBezTo>
                    <a:pt x="3247282" y="0"/>
                    <a:pt x="3387005" y="139723"/>
                    <a:pt x="3387005" y="312079"/>
                  </a:cubicBezTo>
                  <a:lnTo>
                    <a:pt x="3387005" y="1088572"/>
                  </a:lnTo>
                  <a:lnTo>
                    <a:pt x="1067935" y="1088572"/>
                  </a:lnTo>
                  <a:lnTo>
                    <a:pt x="994690" y="936526"/>
                  </a:lnTo>
                  <a:cubicBezTo>
                    <a:pt x="792253" y="563874"/>
                    <a:pt x="484879" y="256500"/>
                    <a:pt x="112227" y="54063"/>
                  </a:cubicBezTo>
                  <a:lnTo>
                    <a:pt x="0"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8" name="TextBox 57">
              <a:extLst>
                <a:ext uri="{FF2B5EF4-FFF2-40B4-BE49-F238E27FC236}">
                  <a16:creationId xmlns:a16="http://schemas.microsoft.com/office/drawing/2014/main" id="{D1AA8ADE-4068-2478-3FDF-05CE1CA17BCA}"/>
                </a:ext>
              </a:extLst>
            </p:cNvPr>
            <p:cNvSpPr txBox="1"/>
            <p:nvPr/>
          </p:nvSpPr>
          <p:spPr>
            <a:xfrm>
              <a:off x="8094139" y="1795698"/>
              <a:ext cx="1911193" cy="646331"/>
            </a:xfrm>
            <a:prstGeom prst="rect">
              <a:avLst/>
            </a:prstGeom>
            <a:noFill/>
          </p:spPr>
          <p:txBody>
            <a:bodyPr wrap="square" rtlCol="0">
              <a:spAutoFit/>
            </a:bodyPr>
            <a:lstStyle/>
            <a:p>
              <a:pPr algn="ctr"/>
              <a:r>
                <a:rPr lang="ar-SA" sz="1800" b="1" dirty="0">
                  <a:solidFill>
                    <a:srgbClr val="002060"/>
                  </a:solidFill>
                  <a:latin typeface="Alexandria" pitchFamily="2" charset="-78"/>
                  <a:ea typeface="Open Sans Condensed" panose="020B0806030504020204" pitchFamily="34" charset="0"/>
                  <a:cs typeface="Alexandria" pitchFamily="2" charset="-78"/>
                </a:rPr>
                <a:t>الاستدامة البيئية</a:t>
              </a:r>
              <a:endParaRPr lang="en-US" sz="1800" b="1" dirty="0">
                <a:solidFill>
                  <a:srgbClr val="002060"/>
                </a:solidFill>
                <a:latin typeface="Alexandria" pitchFamily="2" charset="-78"/>
                <a:ea typeface="Open Sans Condensed" panose="020B0806030504020204" pitchFamily="34" charset="0"/>
                <a:cs typeface="Alexandria" pitchFamily="2" charset="-78"/>
              </a:endParaRPr>
            </a:p>
          </p:txBody>
        </p:sp>
      </p:grpSp>
      <p:grpSp>
        <p:nvGrpSpPr>
          <p:cNvPr id="60" name="Group 59">
            <a:extLst>
              <a:ext uri="{FF2B5EF4-FFF2-40B4-BE49-F238E27FC236}">
                <a16:creationId xmlns:a16="http://schemas.microsoft.com/office/drawing/2014/main" id="{221D77CA-69BB-24E2-DEB9-3341637A27CB}"/>
              </a:ext>
            </a:extLst>
          </p:cNvPr>
          <p:cNvGrpSpPr/>
          <p:nvPr/>
        </p:nvGrpSpPr>
        <p:grpSpPr>
          <a:xfrm>
            <a:off x="8293424" y="4036143"/>
            <a:ext cx="2843136" cy="1052286"/>
            <a:chOff x="8216750" y="3069771"/>
            <a:chExt cx="2843136" cy="1052286"/>
          </a:xfrm>
        </p:grpSpPr>
        <p:sp>
          <p:nvSpPr>
            <p:cNvPr id="61" name="Freeform: Shape 60">
              <a:extLst>
                <a:ext uri="{FF2B5EF4-FFF2-40B4-BE49-F238E27FC236}">
                  <a16:creationId xmlns:a16="http://schemas.microsoft.com/office/drawing/2014/main" id="{DD5B2B3F-8594-82F3-736D-58BE6FC2D51F}"/>
                </a:ext>
              </a:extLst>
            </p:cNvPr>
            <p:cNvSpPr/>
            <p:nvPr/>
          </p:nvSpPr>
          <p:spPr>
            <a:xfrm>
              <a:off x="8216750" y="3069771"/>
              <a:ext cx="2843136" cy="1052286"/>
            </a:xfrm>
            <a:custGeom>
              <a:avLst/>
              <a:gdLst>
                <a:gd name="connsiteX0" fmla="*/ 2198701 w 2843136"/>
                <a:gd name="connsiteY0" fmla="*/ 0 h 1052286"/>
                <a:gd name="connsiteX1" fmla="*/ 2488389 w 2843136"/>
                <a:gd name="connsiteY1" fmla="*/ 0 h 1052286"/>
                <a:gd name="connsiteX2" fmla="*/ 2843136 w 2843136"/>
                <a:gd name="connsiteY2" fmla="*/ 354747 h 1052286"/>
                <a:gd name="connsiteX3" fmla="*/ 2843136 w 2843136"/>
                <a:gd name="connsiteY3" fmla="*/ 697539 h 1052286"/>
                <a:gd name="connsiteX4" fmla="*/ 2488389 w 2843136"/>
                <a:gd name="connsiteY4" fmla="*/ 1052286 h 1052286"/>
                <a:gd name="connsiteX5" fmla="*/ 2198701 w 2843136"/>
                <a:gd name="connsiteY5" fmla="*/ 1052286 h 1052286"/>
                <a:gd name="connsiteX6" fmla="*/ 9331 w 2843136"/>
                <a:gd name="connsiteY6" fmla="*/ 0 h 1052286"/>
                <a:gd name="connsiteX7" fmla="*/ 2198700 w 2843136"/>
                <a:gd name="connsiteY7" fmla="*/ 0 h 1052286"/>
                <a:gd name="connsiteX8" fmla="*/ 2198700 w 2843136"/>
                <a:gd name="connsiteY8" fmla="*/ 1052286 h 1052286"/>
                <a:gd name="connsiteX9" fmla="*/ 0 w 2843136"/>
                <a:gd name="connsiteY9" fmla="*/ 1052286 h 1052286"/>
                <a:gd name="connsiteX10" fmla="*/ 26379 w 2843136"/>
                <a:gd name="connsiteY10" fmla="*/ 949695 h 1052286"/>
                <a:gd name="connsiteX11" fmla="*/ 70906 w 2843136"/>
                <a:gd name="connsiteY11" fmla="*/ 508000 h 1052286"/>
                <a:gd name="connsiteX12" fmla="*/ 26379 w 2843136"/>
                <a:gd name="connsiteY12" fmla="*/ 66305 h 1052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43136" h="1052286">
                  <a:moveTo>
                    <a:pt x="2198701" y="0"/>
                  </a:moveTo>
                  <a:lnTo>
                    <a:pt x="2488389" y="0"/>
                  </a:lnTo>
                  <a:cubicBezTo>
                    <a:pt x="2684310" y="0"/>
                    <a:pt x="2843136" y="158826"/>
                    <a:pt x="2843136" y="354747"/>
                  </a:cubicBezTo>
                  <a:lnTo>
                    <a:pt x="2843136" y="697539"/>
                  </a:lnTo>
                  <a:cubicBezTo>
                    <a:pt x="2843136" y="893460"/>
                    <a:pt x="2684310" y="1052286"/>
                    <a:pt x="2488389" y="1052286"/>
                  </a:cubicBezTo>
                  <a:lnTo>
                    <a:pt x="2198701" y="1052286"/>
                  </a:lnTo>
                  <a:close/>
                  <a:moveTo>
                    <a:pt x="9331" y="0"/>
                  </a:moveTo>
                  <a:lnTo>
                    <a:pt x="2198700" y="0"/>
                  </a:lnTo>
                  <a:lnTo>
                    <a:pt x="2198700" y="1052286"/>
                  </a:lnTo>
                  <a:lnTo>
                    <a:pt x="0" y="1052286"/>
                  </a:lnTo>
                  <a:lnTo>
                    <a:pt x="26379" y="949695"/>
                  </a:lnTo>
                  <a:cubicBezTo>
                    <a:pt x="55574" y="807024"/>
                    <a:pt x="70906" y="659303"/>
                    <a:pt x="70906" y="508000"/>
                  </a:cubicBezTo>
                  <a:cubicBezTo>
                    <a:pt x="70906" y="356698"/>
                    <a:pt x="55574" y="208976"/>
                    <a:pt x="26379" y="66305"/>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2" name="TextBox 61">
              <a:extLst>
                <a:ext uri="{FF2B5EF4-FFF2-40B4-BE49-F238E27FC236}">
                  <a16:creationId xmlns:a16="http://schemas.microsoft.com/office/drawing/2014/main" id="{3C240AAE-FC92-757C-63C3-3B48A59671B6}"/>
                </a:ext>
              </a:extLst>
            </p:cNvPr>
            <p:cNvSpPr txBox="1"/>
            <p:nvPr/>
          </p:nvSpPr>
          <p:spPr>
            <a:xfrm>
              <a:off x="8662436" y="3304732"/>
              <a:ext cx="1911193" cy="646331"/>
            </a:xfrm>
            <a:prstGeom prst="rect">
              <a:avLst/>
            </a:prstGeom>
            <a:noFill/>
          </p:spPr>
          <p:txBody>
            <a:bodyPr wrap="square" rtlCol="0">
              <a:spAutoFit/>
            </a:bodyPr>
            <a:lstStyle>
              <a:defPPr marR="0" lvl="0" algn="l" rtl="0">
                <a:lnSpc>
                  <a:spcPct val="100000"/>
                </a:lnSpc>
                <a:spcBef>
                  <a:spcPts val="0"/>
                </a:spcBef>
                <a:spcAft>
                  <a:spcPts val="0"/>
                </a:spcAft>
              </a:defPPr>
              <a:lvl1pPr algn="ctr">
                <a:defRPr sz="1800" b="1">
                  <a:solidFill>
                    <a:srgbClr val="002060"/>
                  </a:solidFill>
                  <a:latin typeface="Alexandria" pitchFamily="2" charset="-78"/>
                  <a:ea typeface="Open Sans Condensed" panose="020B0806030504020204" pitchFamily="34" charset="0"/>
                  <a:cs typeface="Alexandria" pitchFamily="2" charset="-78"/>
                </a:defRPr>
              </a:lvl1pPr>
            </a:lstStyle>
            <a:p>
              <a:r>
                <a:rPr lang="ar-SA" dirty="0"/>
                <a:t>الاستدامة الاجتماعية</a:t>
              </a:r>
              <a:endParaRPr lang="en-US" dirty="0"/>
            </a:p>
          </p:txBody>
        </p:sp>
      </p:grpSp>
      <p:grpSp>
        <p:nvGrpSpPr>
          <p:cNvPr id="64" name="Group 63">
            <a:extLst>
              <a:ext uri="{FF2B5EF4-FFF2-40B4-BE49-F238E27FC236}">
                <a16:creationId xmlns:a16="http://schemas.microsoft.com/office/drawing/2014/main" id="{4F90E56E-5611-3EE6-B440-7C548E9CDF84}"/>
              </a:ext>
            </a:extLst>
          </p:cNvPr>
          <p:cNvGrpSpPr/>
          <p:nvPr/>
        </p:nvGrpSpPr>
        <p:grpSpPr>
          <a:xfrm>
            <a:off x="7105121" y="5473057"/>
            <a:ext cx="3387005" cy="1052287"/>
            <a:chOff x="7028447" y="4506685"/>
            <a:chExt cx="3387005" cy="1052287"/>
          </a:xfrm>
        </p:grpSpPr>
        <p:sp>
          <p:nvSpPr>
            <p:cNvPr id="65" name="Freeform: Shape 64">
              <a:extLst>
                <a:ext uri="{FF2B5EF4-FFF2-40B4-BE49-F238E27FC236}">
                  <a16:creationId xmlns:a16="http://schemas.microsoft.com/office/drawing/2014/main" id="{DE4DAB58-5941-CD9C-CDB4-A6931B630D51}"/>
                </a:ext>
              </a:extLst>
            </p:cNvPr>
            <p:cNvSpPr/>
            <p:nvPr/>
          </p:nvSpPr>
          <p:spPr>
            <a:xfrm>
              <a:off x="7028447" y="4506685"/>
              <a:ext cx="3387005" cy="1052287"/>
            </a:xfrm>
            <a:custGeom>
              <a:avLst/>
              <a:gdLst>
                <a:gd name="connsiteX0" fmla="*/ 1050455 w 3387005"/>
                <a:gd name="connsiteY0" fmla="*/ 0 h 1052287"/>
                <a:gd name="connsiteX1" fmla="*/ 3387005 w 3387005"/>
                <a:gd name="connsiteY1" fmla="*/ 0 h 1052287"/>
                <a:gd name="connsiteX2" fmla="*/ 3387005 w 3387005"/>
                <a:gd name="connsiteY2" fmla="*/ 740208 h 1052287"/>
                <a:gd name="connsiteX3" fmla="*/ 3074926 w 3387005"/>
                <a:gd name="connsiteY3" fmla="*/ 1052287 h 1052287"/>
                <a:gd name="connsiteX4" fmla="*/ 0 w 3387005"/>
                <a:gd name="connsiteY4" fmla="*/ 1052287 h 1052287"/>
                <a:gd name="connsiteX5" fmla="*/ 112227 w 3387005"/>
                <a:gd name="connsiteY5" fmla="*/ 998224 h 1052287"/>
                <a:gd name="connsiteX6" fmla="*/ 994690 w 3387005"/>
                <a:gd name="connsiteY6" fmla="*/ 115761 h 1052287"/>
                <a:gd name="connsiteX7" fmla="*/ 1050455 w 3387005"/>
                <a:gd name="connsiteY7" fmla="*/ 0 h 1052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7005" h="1052287">
                  <a:moveTo>
                    <a:pt x="1050455" y="0"/>
                  </a:moveTo>
                  <a:lnTo>
                    <a:pt x="3387005" y="0"/>
                  </a:lnTo>
                  <a:lnTo>
                    <a:pt x="3387005" y="740208"/>
                  </a:lnTo>
                  <a:cubicBezTo>
                    <a:pt x="3387005" y="912564"/>
                    <a:pt x="3247282" y="1052287"/>
                    <a:pt x="3074926" y="1052287"/>
                  </a:cubicBezTo>
                  <a:lnTo>
                    <a:pt x="0" y="1052287"/>
                  </a:lnTo>
                  <a:lnTo>
                    <a:pt x="112227" y="998224"/>
                  </a:lnTo>
                  <a:cubicBezTo>
                    <a:pt x="484879" y="795787"/>
                    <a:pt x="792253" y="488413"/>
                    <a:pt x="994690" y="115761"/>
                  </a:cubicBezTo>
                  <a:lnTo>
                    <a:pt x="1050455" y="0"/>
                  </a:ln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6" name="TextBox 65">
              <a:extLst>
                <a:ext uri="{FF2B5EF4-FFF2-40B4-BE49-F238E27FC236}">
                  <a16:creationId xmlns:a16="http://schemas.microsoft.com/office/drawing/2014/main" id="{3CF5F643-41D1-4E0E-3D4C-D1B5D3D0C3CC}"/>
                </a:ext>
              </a:extLst>
            </p:cNvPr>
            <p:cNvSpPr txBox="1"/>
            <p:nvPr/>
          </p:nvSpPr>
          <p:spPr>
            <a:xfrm>
              <a:off x="8107855" y="4654291"/>
              <a:ext cx="1911193" cy="646331"/>
            </a:xfrm>
            <a:prstGeom prst="rect">
              <a:avLst/>
            </a:prstGeom>
            <a:noFill/>
          </p:spPr>
          <p:txBody>
            <a:bodyPr wrap="square" rtlCol="0">
              <a:spAutoFit/>
            </a:bodyPr>
            <a:lstStyle>
              <a:defPPr marR="0" lvl="0" algn="l" rtl="0">
                <a:lnSpc>
                  <a:spcPct val="100000"/>
                </a:lnSpc>
                <a:spcBef>
                  <a:spcPts val="0"/>
                </a:spcBef>
                <a:spcAft>
                  <a:spcPts val="0"/>
                </a:spcAft>
                <a:defRPr/>
              </a:defPPr>
              <a:lvl1pPr algn="ctr">
                <a:defRPr sz="1800" b="1">
                  <a:solidFill>
                    <a:srgbClr val="002060"/>
                  </a:solidFill>
                  <a:latin typeface="Alexandria" pitchFamily="2" charset="-78"/>
                  <a:ea typeface="Open Sans Condensed" panose="020B0806030504020204" pitchFamily="34" charset="0"/>
                  <a:cs typeface="Alexandria" pitchFamily="2" charset="-78"/>
                </a:defRPr>
              </a:lvl1pPr>
            </a:lstStyle>
            <a:p>
              <a:r>
                <a:rPr lang="ar-SA" dirty="0"/>
                <a:t>الاستدامة التقنية</a:t>
              </a:r>
              <a:endParaRPr lang="en-US" dirty="0"/>
            </a:p>
          </p:txBody>
        </p:sp>
      </p:grpSp>
      <p:grpSp>
        <p:nvGrpSpPr>
          <p:cNvPr id="68" name="Group 67">
            <a:extLst>
              <a:ext uri="{FF2B5EF4-FFF2-40B4-BE49-F238E27FC236}">
                <a16:creationId xmlns:a16="http://schemas.microsoft.com/office/drawing/2014/main" id="{89B98078-A8E9-8E43-1EFE-A5E952D611AD}"/>
              </a:ext>
            </a:extLst>
          </p:cNvPr>
          <p:cNvGrpSpPr/>
          <p:nvPr/>
        </p:nvGrpSpPr>
        <p:grpSpPr>
          <a:xfrm>
            <a:off x="4997018" y="3408401"/>
            <a:ext cx="2307771" cy="2307771"/>
            <a:chOff x="4920344" y="2442029"/>
            <a:chExt cx="2307771" cy="2307771"/>
          </a:xfrm>
        </p:grpSpPr>
        <p:sp>
          <p:nvSpPr>
            <p:cNvPr id="69" name="Freeform: Shape 68">
              <a:extLst>
                <a:ext uri="{FF2B5EF4-FFF2-40B4-BE49-F238E27FC236}">
                  <a16:creationId xmlns:a16="http://schemas.microsoft.com/office/drawing/2014/main" id="{B8FC3F81-606E-C475-CAB5-FE9B702F93F4}"/>
                </a:ext>
              </a:extLst>
            </p:cNvPr>
            <p:cNvSpPr/>
            <p:nvPr/>
          </p:nvSpPr>
          <p:spPr>
            <a:xfrm>
              <a:off x="4920344" y="2442029"/>
              <a:ext cx="2307771" cy="2307771"/>
            </a:xfrm>
            <a:custGeom>
              <a:avLst/>
              <a:gdLst>
                <a:gd name="connsiteX0" fmla="*/ 1153884 w 2307771"/>
                <a:gd name="connsiteY0" fmla="*/ 0 h 2307771"/>
                <a:gd name="connsiteX1" fmla="*/ 1799033 w 2307771"/>
                <a:gd name="connsiteY1" fmla="*/ 197066 h 2307771"/>
                <a:gd name="connsiteX2" fmla="*/ 1860613 w 2307771"/>
                <a:gd name="connsiteY2" fmla="*/ 243114 h 2307771"/>
                <a:gd name="connsiteX3" fmla="*/ 1860614 w 2307771"/>
                <a:gd name="connsiteY3" fmla="*/ 243114 h 2307771"/>
                <a:gd name="connsiteX4" fmla="*/ 1887863 w 2307771"/>
                <a:gd name="connsiteY4" fmla="*/ 263490 h 2307771"/>
                <a:gd name="connsiteX5" fmla="*/ 2044279 w 2307771"/>
                <a:gd name="connsiteY5" fmla="*/ 419906 h 2307771"/>
                <a:gd name="connsiteX6" fmla="*/ 2075541 w 2307771"/>
                <a:gd name="connsiteY6" fmla="*/ 461713 h 2307771"/>
                <a:gd name="connsiteX7" fmla="*/ 2075541 w 2307771"/>
                <a:gd name="connsiteY7" fmla="*/ 461714 h 2307771"/>
                <a:gd name="connsiteX8" fmla="*/ 2110704 w 2307771"/>
                <a:gd name="connsiteY8" fmla="*/ 508737 h 2307771"/>
                <a:gd name="connsiteX9" fmla="*/ 2165939 w 2307771"/>
                <a:gd name="connsiteY9" fmla="*/ 599654 h 2307771"/>
                <a:gd name="connsiteX10" fmla="*/ 2165940 w 2307771"/>
                <a:gd name="connsiteY10" fmla="*/ 599654 h 2307771"/>
                <a:gd name="connsiteX11" fmla="*/ 2168503 w 2307771"/>
                <a:gd name="connsiteY11" fmla="*/ 603874 h 2307771"/>
                <a:gd name="connsiteX12" fmla="*/ 2180001 w 2307771"/>
                <a:gd name="connsiteY12" fmla="*/ 627742 h 2307771"/>
                <a:gd name="connsiteX13" fmla="*/ 2217093 w 2307771"/>
                <a:gd name="connsiteY13" fmla="*/ 704740 h 2307771"/>
                <a:gd name="connsiteX14" fmla="*/ 2307771 w 2307771"/>
                <a:gd name="connsiteY14" fmla="*/ 1153885 h 2307771"/>
                <a:gd name="connsiteX15" fmla="*/ 2217093 w 2307771"/>
                <a:gd name="connsiteY15" fmla="*/ 1603030 h 2307771"/>
                <a:gd name="connsiteX16" fmla="*/ 2180001 w 2307771"/>
                <a:gd name="connsiteY16" fmla="*/ 1680028 h 2307771"/>
                <a:gd name="connsiteX17" fmla="*/ 2168662 w 2307771"/>
                <a:gd name="connsiteY17" fmla="*/ 1703566 h 2307771"/>
                <a:gd name="connsiteX18" fmla="*/ 2168661 w 2307771"/>
                <a:gd name="connsiteY18" fmla="*/ 1703566 h 2307771"/>
                <a:gd name="connsiteX19" fmla="*/ 2168502 w 2307771"/>
                <a:gd name="connsiteY19" fmla="*/ 1703896 h 2307771"/>
                <a:gd name="connsiteX20" fmla="*/ 2110704 w 2307771"/>
                <a:gd name="connsiteY20" fmla="*/ 1799034 h 2307771"/>
                <a:gd name="connsiteX21" fmla="*/ 2075541 w 2307771"/>
                <a:gd name="connsiteY21" fmla="*/ 1846058 h 2307771"/>
                <a:gd name="connsiteX22" fmla="*/ 2075541 w 2307771"/>
                <a:gd name="connsiteY22" fmla="*/ 1846059 h 2307771"/>
                <a:gd name="connsiteX23" fmla="*/ 2044279 w 2307771"/>
                <a:gd name="connsiteY23" fmla="*/ 1887865 h 2307771"/>
                <a:gd name="connsiteX24" fmla="*/ 1887863 w 2307771"/>
                <a:gd name="connsiteY24" fmla="*/ 2044281 h 2307771"/>
                <a:gd name="connsiteX25" fmla="*/ 1860616 w 2307771"/>
                <a:gd name="connsiteY25" fmla="*/ 2064656 h 2307771"/>
                <a:gd name="connsiteX26" fmla="*/ 1799034 w 2307771"/>
                <a:gd name="connsiteY26" fmla="*/ 2110705 h 2307771"/>
                <a:gd name="connsiteX27" fmla="*/ 1153885 w 2307771"/>
                <a:gd name="connsiteY27" fmla="*/ 2307771 h 2307771"/>
                <a:gd name="connsiteX28" fmla="*/ 508736 w 2307771"/>
                <a:gd name="connsiteY28" fmla="*/ 2110705 h 2307771"/>
                <a:gd name="connsiteX29" fmla="*/ 447156 w 2307771"/>
                <a:gd name="connsiteY29" fmla="*/ 2064656 h 2307771"/>
                <a:gd name="connsiteX30" fmla="*/ 447153 w 2307771"/>
                <a:gd name="connsiteY30" fmla="*/ 2064656 h 2307771"/>
                <a:gd name="connsiteX31" fmla="*/ 419905 w 2307771"/>
                <a:gd name="connsiteY31" fmla="*/ 2044281 h 2307771"/>
                <a:gd name="connsiteX32" fmla="*/ 337963 w 2307771"/>
                <a:gd name="connsiteY32" fmla="*/ 1969807 h 2307771"/>
                <a:gd name="connsiteX33" fmla="*/ 297541 w 2307771"/>
                <a:gd name="connsiteY33" fmla="*/ 1925332 h 2307771"/>
                <a:gd name="connsiteX34" fmla="*/ 263489 w 2307771"/>
                <a:gd name="connsiteY34" fmla="*/ 1887865 h 2307771"/>
                <a:gd name="connsiteX35" fmla="*/ 139266 w 2307771"/>
                <a:gd name="connsiteY35" fmla="*/ 1703897 h 2307771"/>
                <a:gd name="connsiteX36" fmla="*/ 139107 w 2307771"/>
                <a:gd name="connsiteY36" fmla="*/ 1703567 h 2307771"/>
                <a:gd name="connsiteX37" fmla="*/ 297541 w 2307771"/>
                <a:gd name="connsiteY37" fmla="*/ 1703567 h 2307771"/>
                <a:gd name="connsiteX38" fmla="*/ 2075541 w 2307771"/>
                <a:gd name="connsiteY38" fmla="*/ 1703567 h 2307771"/>
                <a:gd name="connsiteX39" fmla="*/ 2075541 w 2307771"/>
                <a:gd name="connsiteY39" fmla="*/ 1703566 h 2307771"/>
                <a:gd name="connsiteX40" fmla="*/ 2075542 w 2307771"/>
                <a:gd name="connsiteY40" fmla="*/ 1703566 h 2307771"/>
                <a:gd name="connsiteX41" fmla="*/ 2075542 w 2307771"/>
                <a:gd name="connsiteY41" fmla="*/ 1680028 h 2307771"/>
                <a:gd name="connsiteX42" fmla="*/ 2075542 w 2307771"/>
                <a:gd name="connsiteY42" fmla="*/ 627742 h 2307771"/>
                <a:gd name="connsiteX43" fmla="*/ 2075542 w 2307771"/>
                <a:gd name="connsiteY43" fmla="*/ 599655 h 2307771"/>
                <a:gd name="connsiteX44" fmla="*/ 2075541 w 2307771"/>
                <a:gd name="connsiteY44" fmla="*/ 599655 h 2307771"/>
                <a:gd name="connsiteX45" fmla="*/ 2075541 w 2307771"/>
                <a:gd name="connsiteY45" fmla="*/ 627742 h 2307771"/>
                <a:gd name="connsiteX46" fmla="*/ 2075541 w 2307771"/>
                <a:gd name="connsiteY46" fmla="*/ 1680028 h 2307771"/>
                <a:gd name="connsiteX47" fmla="*/ 2075541 w 2307771"/>
                <a:gd name="connsiteY47" fmla="*/ 1703566 h 2307771"/>
                <a:gd name="connsiteX48" fmla="*/ 297542 w 2307771"/>
                <a:gd name="connsiteY48" fmla="*/ 1703566 h 2307771"/>
                <a:gd name="connsiteX49" fmla="*/ 297541 w 2307771"/>
                <a:gd name="connsiteY49" fmla="*/ 1703566 h 2307771"/>
                <a:gd name="connsiteX50" fmla="*/ 139108 w 2307771"/>
                <a:gd name="connsiteY50" fmla="*/ 1703566 h 2307771"/>
                <a:gd name="connsiteX51" fmla="*/ 127769 w 2307771"/>
                <a:gd name="connsiteY51" fmla="*/ 1680028 h 2307771"/>
                <a:gd name="connsiteX52" fmla="*/ 127770 w 2307771"/>
                <a:gd name="connsiteY52" fmla="*/ 1680028 h 2307771"/>
                <a:gd name="connsiteX53" fmla="*/ 90678 w 2307771"/>
                <a:gd name="connsiteY53" fmla="*/ 1603030 h 2307771"/>
                <a:gd name="connsiteX54" fmla="*/ 0 w 2307771"/>
                <a:gd name="connsiteY54" fmla="*/ 1153885 h 2307771"/>
                <a:gd name="connsiteX55" fmla="*/ 90678 w 2307771"/>
                <a:gd name="connsiteY55" fmla="*/ 704740 h 2307771"/>
                <a:gd name="connsiteX56" fmla="*/ 127770 w 2307771"/>
                <a:gd name="connsiteY56" fmla="*/ 627742 h 2307771"/>
                <a:gd name="connsiteX57" fmla="*/ 127769 w 2307771"/>
                <a:gd name="connsiteY57" fmla="*/ 627742 h 2307771"/>
                <a:gd name="connsiteX58" fmla="*/ 139267 w 2307771"/>
                <a:gd name="connsiteY58" fmla="*/ 603874 h 2307771"/>
                <a:gd name="connsiteX59" fmla="*/ 141831 w 2307771"/>
                <a:gd name="connsiteY59" fmla="*/ 599654 h 2307771"/>
                <a:gd name="connsiteX60" fmla="*/ 197065 w 2307771"/>
                <a:gd name="connsiteY60" fmla="*/ 508736 h 2307771"/>
                <a:gd name="connsiteX61" fmla="*/ 263490 w 2307771"/>
                <a:gd name="connsiteY61" fmla="*/ 419906 h 2307771"/>
                <a:gd name="connsiteX62" fmla="*/ 297541 w 2307771"/>
                <a:gd name="connsiteY62" fmla="*/ 382441 h 2307771"/>
                <a:gd name="connsiteX63" fmla="*/ 297541 w 2307771"/>
                <a:gd name="connsiteY63" fmla="*/ 382440 h 2307771"/>
                <a:gd name="connsiteX64" fmla="*/ 337963 w 2307771"/>
                <a:gd name="connsiteY64" fmla="*/ 337964 h 2307771"/>
                <a:gd name="connsiteX65" fmla="*/ 419905 w 2307771"/>
                <a:gd name="connsiteY65" fmla="*/ 263490 h 2307771"/>
                <a:gd name="connsiteX66" fmla="*/ 447154 w 2307771"/>
                <a:gd name="connsiteY66" fmla="*/ 243114 h 2307771"/>
                <a:gd name="connsiteX67" fmla="*/ 447156 w 2307771"/>
                <a:gd name="connsiteY67" fmla="*/ 243114 h 2307771"/>
                <a:gd name="connsiteX68" fmla="*/ 508735 w 2307771"/>
                <a:gd name="connsiteY68" fmla="*/ 197066 h 2307771"/>
                <a:gd name="connsiteX69" fmla="*/ 1153884 w 2307771"/>
                <a:gd name="connsiteY69" fmla="*/ 0 h 2307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307771" h="2307771">
                  <a:moveTo>
                    <a:pt x="1153884" y="0"/>
                  </a:moveTo>
                  <a:cubicBezTo>
                    <a:pt x="1392862" y="0"/>
                    <a:pt x="1614872" y="72649"/>
                    <a:pt x="1799033" y="197066"/>
                  </a:cubicBezTo>
                  <a:lnTo>
                    <a:pt x="1860613" y="243114"/>
                  </a:lnTo>
                  <a:lnTo>
                    <a:pt x="1860614" y="243114"/>
                  </a:lnTo>
                  <a:lnTo>
                    <a:pt x="1887863" y="263490"/>
                  </a:lnTo>
                  <a:cubicBezTo>
                    <a:pt x="1944851" y="310522"/>
                    <a:pt x="1997248" y="362918"/>
                    <a:pt x="2044279" y="419906"/>
                  </a:cubicBezTo>
                  <a:lnTo>
                    <a:pt x="2075541" y="461713"/>
                  </a:lnTo>
                  <a:lnTo>
                    <a:pt x="2075541" y="461714"/>
                  </a:lnTo>
                  <a:lnTo>
                    <a:pt x="2110704" y="508737"/>
                  </a:lnTo>
                  <a:lnTo>
                    <a:pt x="2165939" y="599654"/>
                  </a:lnTo>
                  <a:lnTo>
                    <a:pt x="2165940" y="599654"/>
                  </a:lnTo>
                  <a:lnTo>
                    <a:pt x="2168503" y="603874"/>
                  </a:lnTo>
                  <a:lnTo>
                    <a:pt x="2180001" y="627742"/>
                  </a:lnTo>
                  <a:lnTo>
                    <a:pt x="2217093" y="704740"/>
                  </a:lnTo>
                  <a:cubicBezTo>
                    <a:pt x="2275483" y="842790"/>
                    <a:pt x="2307771" y="994567"/>
                    <a:pt x="2307771" y="1153885"/>
                  </a:cubicBezTo>
                  <a:cubicBezTo>
                    <a:pt x="2307771" y="1313204"/>
                    <a:pt x="2275483" y="1464981"/>
                    <a:pt x="2217093" y="1603030"/>
                  </a:cubicBezTo>
                  <a:lnTo>
                    <a:pt x="2180001" y="1680028"/>
                  </a:lnTo>
                  <a:lnTo>
                    <a:pt x="2168662" y="1703566"/>
                  </a:lnTo>
                  <a:lnTo>
                    <a:pt x="2168661" y="1703566"/>
                  </a:lnTo>
                  <a:lnTo>
                    <a:pt x="2168502" y="1703896"/>
                  </a:lnTo>
                  <a:cubicBezTo>
                    <a:pt x="2150739" y="1736595"/>
                    <a:pt x="2131441" y="1768340"/>
                    <a:pt x="2110704" y="1799034"/>
                  </a:cubicBezTo>
                  <a:lnTo>
                    <a:pt x="2075541" y="1846058"/>
                  </a:lnTo>
                  <a:lnTo>
                    <a:pt x="2075541" y="1846059"/>
                  </a:lnTo>
                  <a:lnTo>
                    <a:pt x="2044279" y="1887865"/>
                  </a:lnTo>
                  <a:cubicBezTo>
                    <a:pt x="1997248" y="1944853"/>
                    <a:pt x="1944851" y="1997250"/>
                    <a:pt x="1887863" y="2044281"/>
                  </a:cubicBezTo>
                  <a:lnTo>
                    <a:pt x="1860616" y="2064656"/>
                  </a:lnTo>
                  <a:lnTo>
                    <a:pt x="1799034" y="2110705"/>
                  </a:lnTo>
                  <a:cubicBezTo>
                    <a:pt x="1614873" y="2235123"/>
                    <a:pt x="1392863" y="2307771"/>
                    <a:pt x="1153885" y="2307771"/>
                  </a:cubicBezTo>
                  <a:cubicBezTo>
                    <a:pt x="914907" y="2307771"/>
                    <a:pt x="692898" y="2235123"/>
                    <a:pt x="508736" y="2110705"/>
                  </a:cubicBezTo>
                  <a:lnTo>
                    <a:pt x="447156" y="2064656"/>
                  </a:lnTo>
                  <a:lnTo>
                    <a:pt x="447153" y="2064656"/>
                  </a:lnTo>
                  <a:lnTo>
                    <a:pt x="419905" y="2044281"/>
                  </a:lnTo>
                  <a:cubicBezTo>
                    <a:pt x="391411" y="2020765"/>
                    <a:pt x="364065" y="1995909"/>
                    <a:pt x="337963" y="1969807"/>
                  </a:cubicBezTo>
                  <a:lnTo>
                    <a:pt x="297541" y="1925332"/>
                  </a:lnTo>
                  <a:lnTo>
                    <a:pt x="263489" y="1887865"/>
                  </a:lnTo>
                  <a:cubicBezTo>
                    <a:pt x="216459" y="1830877"/>
                    <a:pt x="174793" y="1769296"/>
                    <a:pt x="139266" y="1703897"/>
                  </a:cubicBezTo>
                  <a:lnTo>
                    <a:pt x="139107" y="1703567"/>
                  </a:lnTo>
                  <a:lnTo>
                    <a:pt x="297541" y="1703567"/>
                  </a:lnTo>
                  <a:lnTo>
                    <a:pt x="2075541" y="1703567"/>
                  </a:lnTo>
                  <a:lnTo>
                    <a:pt x="2075541" y="1703566"/>
                  </a:lnTo>
                  <a:lnTo>
                    <a:pt x="2075542" y="1703566"/>
                  </a:lnTo>
                  <a:lnTo>
                    <a:pt x="2075542" y="1680028"/>
                  </a:lnTo>
                  <a:lnTo>
                    <a:pt x="2075542" y="627742"/>
                  </a:lnTo>
                  <a:lnTo>
                    <a:pt x="2075542" y="599655"/>
                  </a:lnTo>
                  <a:lnTo>
                    <a:pt x="2075541" y="599655"/>
                  </a:lnTo>
                  <a:lnTo>
                    <a:pt x="2075541" y="627742"/>
                  </a:lnTo>
                  <a:lnTo>
                    <a:pt x="2075541" y="1680028"/>
                  </a:lnTo>
                  <a:lnTo>
                    <a:pt x="2075541" y="1703566"/>
                  </a:lnTo>
                  <a:lnTo>
                    <a:pt x="297542" y="1703566"/>
                  </a:lnTo>
                  <a:lnTo>
                    <a:pt x="297541" y="1703566"/>
                  </a:lnTo>
                  <a:lnTo>
                    <a:pt x="139108" y="1703566"/>
                  </a:lnTo>
                  <a:lnTo>
                    <a:pt x="127769" y="1680028"/>
                  </a:lnTo>
                  <a:lnTo>
                    <a:pt x="127770" y="1680028"/>
                  </a:lnTo>
                  <a:lnTo>
                    <a:pt x="90678" y="1603030"/>
                  </a:lnTo>
                  <a:cubicBezTo>
                    <a:pt x="32288" y="1464981"/>
                    <a:pt x="0" y="1313204"/>
                    <a:pt x="0" y="1153885"/>
                  </a:cubicBezTo>
                  <a:cubicBezTo>
                    <a:pt x="0" y="994567"/>
                    <a:pt x="32288" y="842790"/>
                    <a:pt x="90678" y="704740"/>
                  </a:cubicBezTo>
                  <a:lnTo>
                    <a:pt x="127770" y="627742"/>
                  </a:lnTo>
                  <a:lnTo>
                    <a:pt x="127769" y="627742"/>
                  </a:lnTo>
                  <a:lnTo>
                    <a:pt x="139267" y="603874"/>
                  </a:lnTo>
                  <a:lnTo>
                    <a:pt x="141831" y="599654"/>
                  </a:lnTo>
                  <a:lnTo>
                    <a:pt x="197065" y="508736"/>
                  </a:lnTo>
                  <a:cubicBezTo>
                    <a:pt x="217801" y="478043"/>
                    <a:pt x="239975" y="448401"/>
                    <a:pt x="263490" y="419906"/>
                  </a:cubicBezTo>
                  <a:lnTo>
                    <a:pt x="297541" y="382441"/>
                  </a:lnTo>
                  <a:lnTo>
                    <a:pt x="297541" y="382440"/>
                  </a:lnTo>
                  <a:lnTo>
                    <a:pt x="337963" y="337964"/>
                  </a:lnTo>
                  <a:cubicBezTo>
                    <a:pt x="364065" y="311863"/>
                    <a:pt x="391411" y="287006"/>
                    <a:pt x="419905" y="263490"/>
                  </a:cubicBezTo>
                  <a:lnTo>
                    <a:pt x="447154" y="243114"/>
                  </a:lnTo>
                  <a:lnTo>
                    <a:pt x="447156" y="243114"/>
                  </a:lnTo>
                  <a:lnTo>
                    <a:pt x="508735" y="197066"/>
                  </a:lnTo>
                  <a:cubicBezTo>
                    <a:pt x="692897" y="72649"/>
                    <a:pt x="914906" y="0"/>
                    <a:pt x="1153884" y="0"/>
                  </a:cubicBezTo>
                  <a:close/>
                </a:path>
              </a:pathLst>
            </a:custGeom>
            <a:gradFill flip="none" rotWithShape="1">
              <a:gsLst>
                <a:gs pos="0">
                  <a:srgbClr val="CCCBD0"/>
                </a:gs>
                <a:gs pos="80000">
                  <a:srgbClr val="F8F8F8"/>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TextBox 69">
              <a:extLst>
                <a:ext uri="{FF2B5EF4-FFF2-40B4-BE49-F238E27FC236}">
                  <a16:creationId xmlns:a16="http://schemas.microsoft.com/office/drawing/2014/main" id="{6590B571-E2C1-6258-F817-BF5CC28141E0}"/>
                </a:ext>
              </a:extLst>
            </p:cNvPr>
            <p:cNvSpPr txBox="1"/>
            <p:nvPr/>
          </p:nvSpPr>
          <p:spPr>
            <a:xfrm>
              <a:off x="5065285" y="3288648"/>
              <a:ext cx="2044418" cy="646331"/>
            </a:xfrm>
            <a:prstGeom prst="rect">
              <a:avLst/>
            </a:prstGeom>
            <a:noFill/>
          </p:spPr>
          <p:txBody>
            <a:bodyPr wrap="square" rtlCol="0">
              <a:spAutoFit/>
            </a:bodyPr>
            <a:lstStyle/>
            <a:p>
              <a:pPr algn="ctr"/>
              <a:r>
                <a:rPr lang="ar-SA" sz="1800" b="1" dirty="0">
                  <a:solidFill>
                    <a:schemeClr val="accent2">
                      <a:lumMod val="75000"/>
                    </a:schemeClr>
                  </a:solidFill>
                  <a:latin typeface="Alexandria" pitchFamily="2" charset="-78"/>
                  <a:ea typeface="Open Sans Semibold" panose="020B0706030804020204" pitchFamily="34" charset="0"/>
                  <a:cs typeface="Alexandria" pitchFamily="2" charset="-78"/>
                </a:rPr>
                <a:t>أبعاد الاستدامة في التعليم</a:t>
              </a:r>
              <a:endParaRPr lang="en-US" sz="1800" b="1" dirty="0">
                <a:solidFill>
                  <a:schemeClr val="accent2">
                    <a:lumMod val="75000"/>
                  </a:schemeClr>
                </a:solidFill>
                <a:latin typeface="Alexandria" pitchFamily="2" charset="-78"/>
                <a:ea typeface="Open Sans Semibold" panose="020B0706030804020204" pitchFamily="34" charset="0"/>
                <a:cs typeface="Alexandria" pitchFamily="2" charset="-78"/>
              </a:endParaRPr>
            </a:p>
          </p:txBody>
        </p:sp>
      </p:grpSp>
    </p:spTree>
    <p:extLst>
      <p:ext uri="{BB962C8B-B14F-4D97-AF65-F5344CB8AC3E}">
        <p14:creationId xmlns:p14="http://schemas.microsoft.com/office/powerpoint/2010/main" val="145071101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p:cTn id="7" dur="500" fill="hold"/>
                                        <p:tgtEl>
                                          <p:spTgt spid="68"/>
                                        </p:tgtEl>
                                        <p:attrNameLst>
                                          <p:attrName>ppt_w</p:attrName>
                                        </p:attrNameLst>
                                      </p:cBhvr>
                                      <p:tavLst>
                                        <p:tav tm="0">
                                          <p:val>
                                            <p:fltVal val="0"/>
                                          </p:val>
                                        </p:tav>
                                        <p:tav tm="100000">
                                          <p:val>
                                            <p:strVal val="#ppt_w"/>
                                          </p:val>
                                        </p:tav>
                                      </p:tavLst>
                                    </p:anim>
                                    <p:anim calcmode="lin" valueType="num">
                                      <p:cBhvr>
                                        <p:cTn id="8" dur="500" fill="hold"/>
                                        <p:tgtEl>
                                          <p:spTgt spid="68"/>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fltVal val="0"/>
                                          </p:val>
                                        </p:tav>
                                        <p:tav tm="100000">
                                          <p:val>
                                            <p:strVal val="#ppt_w"/>
                                          </p:val>
                                        </p:tav>
                                      </p:tavLst>
                                    </p:anim>
                                    <p:anim calcmode="lin" valueType="num">
                                      <p:cBhvr>
                                        <p:cTn id="21" dur="500" fill="hold"/>
                                        <p:tgtEl>
                                          <p:spTgt spid="29"/>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500" fill="hold"/>
                                        <p:tgtEl>
                                          <p:spTgt spid="32"/>
                                        </p:tgtEl>
                                        <p:attrNameLst>
                                          <p:attrName>ppt_w</p:attrName>
                                        </p:attrNameLst>
                                      </p:cBhvr>
                                      <p:tavLst>
                                        <p:tav tm="0">
                                          <p:val>
                                            <p:fltVal val="0"/>
                                          </p:val>
                                        </p:tav>
                                        <p:tav tm="100000">
                                          <p:val>
                                            <p:strVal val="#ppt_w"/>
                                          </p:val>
                                        </p:tav>
                                      </p:tavLst>
                                    </p:anim>
                                    <p:anim calcmode="lin" valueType="num">
                                      <p:cBhvr>
                                        <p:cTn id="25" dur="500" fill="hold"/>
                                        <p:tgtEl>
                                          <p:spTgt spid="32"/>
                                        </p:tgtEl>
                                        <p:attrNameLst>
                                          <p:attrName>ppt_h</p:attrName>
                                        </p:attrNameLst>
                                      </p:cBhvr>
                                      <p:tavLst>
                                        <p:tav tm="0">
                                          <p:val>
                                            <p:fltVal val="0"/>
                                          </p:val>
                                        </p:tav>
                                        <p:tav tm="100000">
                                          <p:val>
                                            <p:strVal val="#ppt_h"/>
                                          </p:val>
                                        </p:tav>
                                      </p:tavLst>
                                    </p:anim>
                                  </p:childTnLst>
                                </p:cTn>
                              </p:par>
                            </p:childTnLst>
                          </p:cTn>
                        </p:par>
                        <p:par>
                          <p:cTn id="26" fill="hold">
                            <p:stCondLst>
                              <p:cond delay="1500"/>
                            </p:stCondLst>
                            <p:childTnLst>
                              <p:par>
                                <p:cTn id="27" presetID="23" presetClass="entr" presetSubtype="16"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ppt_w</p:attrName>
                                        </p:attrNameLst>
                                      </p:cBhvr>
                                      <p:tavLst>
                                        <p:tav tm="0">
                                          <p:val>
                                            <p:fltVal val="0"/>
                                          </p:val>
                                        </p:tav>
                                        <p:tav tm="100000">
                                          <p:val>
                                            <p:strVal val="#ppt_w"/>
                                          </p:val>
                                        </p:tav>
                                      </p:tavLst>
                                    </p:anim>
                                    <p:anim calcmode="lin" valueType="num">
                                      <p:cBhvr>
                                        <p:cTn id="30" dur="500" fill="hold"/>
                                        <p:tgtEl>
                                          <p:spTgt spid="15"/>
                                        </p:tgtEl>
                                        <p:attrNameLst>
                                          <p:attrName>ppt_h</p:attrName>
                                        </p:attrNameLst>
                                      </p:cBhvr>
                                      <p:tavLst>
                                        <p:tav tm="0">
                                          <p:val>
                                            <p:fltVal val="0"/>
                                          </p:val>
                                        </p:tav>
                                        <p:tav tm="100000">
                                          <p:val>
                                            <p:strVal val="#ppt_h"/>
                                          </p:val>
                                        </p:tav>
                                      </p:tavLst>
                                    </p:anim>
                                  </p:childTnLst>
                                </p:cTn>
                              </p:par>
                            </p:childTnLst>
                          </p:cTn>
                        </p:par>
                        <p:par>
                          <p:cTn id="31" fill="hold">
                            <p:stCondLst>
                              <p:cond delay="2000"/>
                            </p:stCondLst>
                            <p:childTnLst>
                              <p:par>
                                <p:cTn id="32" presetID="22" presetClass="entr" presetSubtype="2" fill="hold" nodeType="afterEffect">
                                  <p:stCondLst>
                                    <p:cond delay="0"/>
                                  </p:stCondLst>
                                  <p:childTnLst>
                                    <p:set>
                                      <p:cBhvr>
                                        <p:cTn id="33" dur="1" fill="hold">
                                          <p:stCondLst>
                                            <p:cond delay="0"/>
                                          </p:stCondLst>
                                        </p:cTn>
                                        <p:tgtEl>
                                          <p:spTgt spid="44"/>
                                        </p:tgtEl>
                                        <p:attrNameLst>
                                          <p:attrName>style.visibility</p:attrName>
                                        </p:attrNameLst>
                                      </p:cBhvr>
                                      <p:to>
                                        <p:strVal val="visible"/>
                                      </p:to>
                                    </p:set>
                                    <p:animEffect transition="in" filter="wipe(right)">
                                      <p:cBhvr>
                                        <p:cTn id="34" dur="500"/>
                                        <p:tgtEl>
                                          <p:spTgt spid="44"/>
                                        </p:tgtEl>
                                      </p:cBhvr>
                                    </p:animEffect>
                                  </p:childTnLst>
                                </p:cTn>
                              </p:par>
                              <p:par>
                                <p:cTn id="35" presetID="22" presetClass="entr" presetSubtype="2" fill="hold" nodeType="with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wipe(right)">
                                      <p:cBhvr>
                                        <p:cTn id="37" dur="500"/>
                                        <p:tgtEl>
                                          <p:spTgt spid="48"/>
                                        </p:tgtEl>
                                      </p:cBhvr>
                                    </p:animEffect>
                                  </p:childTnLst>
                                </p:cTn>
                              </p:par>
                              <p:par>
                                <p:cTn id="38" presetID="22" presetClass="entr" presetSubtype="2" fill="hold" nodeType="with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wipe(right)">
                                      <p:cBhvr>
                                        <p:cTn id="40" dur="500"/>
                                        <p:tgtEl>
                                          <p:spTgt spid="52"/>
                                        </p:tgtEl>
                                      </p:cBhvr>
                                    </p:animEffect>
                                  </p:childTnLst>
                                </p:cTn>
                              </p:par>
                            </p:childTnLst>
                          </p:cTn>
                        </p:par>
                      </p:childTnLst>
                    </p:cTn>
                  </p:par>
                  <p:par>
                    <p:cTn id="41" fill="hold">
                      <p:stCondLst>
                        <p:cond delay="indefinite"/>
                      </p:stCondLst>
                      <p:childTnLst>
                        <p:par>
                          <p:cTn id="42" fill="hold">
                            <p:stCondLst>
                              <p:cond delay="0"/>
                            </p:stCondLst>
                            <p:childTnLst>
                              <p:par>
                                <p:cTn id="43" presetID="23" presetClass="entr" presetSubtype="16" fill="hold" nodeType="click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p:cTn id="53" dur="500" fill="hold"/>
                                        <p:tgtEl>
                                          <p:spTgt spid="35"/>
                                        </p:tgtEl>
                                        <p:attrNameLst>
                                          <p:attrName>ppt_w</p:attrName>
                                        </p:attrNameLst>
                                      </p:cBhvr>
                                      <p:tavLst>
                                        <p:tav tm="0">
                                          <p:val>
                                            <p:fltVal val="0"/>
                                          </p:val>
                                        </p:tav>
                                        <p:tav tm="100000">
                                          <p:val>
                                            <p:strVal val="#ppt_w"/>
                                          </p:val>
                                        </p:tav>
                                      </p:tavLst>
                                    </p:anim>
                                    <p:anim calcmode="lin" valueType="num">
                                      <p:cBhvr>
                                        <p:cTn id="54" dur="500" fill="hold"/>
                                        <p:tgtEl>
                                          <p:spTgt spid="35"/>
                                        </p:tgtEl>
                                        <p:attrNameLst>
                                          <p:attrName>ppt_h</p:attrName>
                                        </p:attrNameLst>
                                      </p:cBhvr>
                                      <p:tavLst>
                                        <p:tav tm="0">
                                          <p:val>
                                            <p:fltVal val="0"/>
                                          </p:val>
                                        </p:tav>
                                        <p:tav tm="100000">
                                          <p:val>
                                            <p:strVal val="#ppt_h"/>
                                          </p:val>
                                        </p:tav>
                                      </p:tavLst>
                                    </p:anim>
                                  </p:childTnLst>
                                </p:cTn>
                              </p:par>
                            </p:childTnLst>
                          </p:cTn>
                        </p:par>
                        <p:par>
                          <p:cTn id="55" fill="hold">
                            <p:stCondLst>
                              <p:cond delay="500"/>
                            </p:stCondLst>
                            <p:childTnLst>
                              <p:par>
                                <p:cTn id="56" presetID="23" presetClass="entr" presetSubtype="16"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fltVal val="0"/>
                                          </p:val>
                                        </p:tav>
                                        <p:tav tm="100000">
                                          <p:val>
                                            <p:strVal val="#ppt_w"/>
                                          </p:val>
                                        </p:tav>
                                      </p:tavLst>
                                    </p:anim>
                                    <p:anim calcmode="lin" valueType="num">
                                      <p:cBhvr>
                                        <p:cTn id="59" dur="500" fill="hold"/>
                                        <p:tgtEl>
                                          <p:spTgt spid="20"/>
                                        </p:tgtEl>
                                        <p:attrNameLst>
                                          <p:attrName>ppt_h</p:attrName>
                                        </p:attrNameLst>
                                      </p:cBhvr>
                                      <p:tavLst>
                                        <p:tav tm="0">
                                          <p:val>
                                            <p:fltVal val="0"/>
                                          </p:val>
                                        </p:tav>
                                        <p:tav tm="100000">
                                          <p:val>
                                            <p:strVal val="#ppt_h"/>
                                          </p:val>
                                        </p:tav>
                                      </p:tavLst>
                                    </p:anim>
                                  </p:childTnLst>
                                </p:cTn>
                              </p:par>
                            </p:childTnLst>
                          </p:cTn>
                        </p:par>
                        <p:par>
                          <p:cTn id="60" fill="hold">
                            <p:stCondLst>
                              <p:cond delay="1000"/>
                            </p:stCondLst>
                            <p:childTnLst>
                              <p:par>
                                <p:cTn id="61" presetID="22" presetClass="entr" presetSubtype="8" fill="hold" nodeType="after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wipe(left)">
                                      <p:cBhvr>
                                        <p:cTn id="63" dur="500"/>
                                        <p:tgtEl>
                                          <p:spTgt spid="56"/>
                                        </p:tgtEl>
                                      </p:cBhvr>
                                    </p:animEffect>
                                  </p:childTnLst>
                                </p:cTn>
                              </p:par>
                              <p:par>
                                <p:cTn id="64" presetID="22" presetClass="entr" presetSubtype="8" fill="hold" nodeType="with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wipe(left)">
                                      <p:cBhvr>
                                        <p:cTn id="66" dur="500"/>
                                        <p:tgtEl>
                                          <p:spTgt spid="60"/>
                                        </p:tgtEl>
                                      </p:cBhvr>
                                    </p:animEffect>
                                  </p:childTnLst>
                                </p:cTn>
                              </p:par>
                              <p:par>
                                <p:cTn id="67" presetID="22" presetClass="entr" presetSubtype="8" fill="hold"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wipe(left)">
                                      <p:cBhvr>
                                        <p:cTn id="69"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SA" sz="2400" b="1" dirty="0">
                <a:solidFill>
                  <a:srgbClr val="00B0F0"/>
                </a:solidFill>
                <a:latin typeface="Alexandria" pitchFamily="2" charset="-78"/>
                <a:cs typeface="Alexandria" pitchFamily="2" charset="-78"/>
              </a:rPr>
              <a:t>أبعاد الاستدامة في التعليم</a:t>
            </a:r>
            <a:endParaRPr lang="ar-EG" sz="2400" b="1" dirty="0">
              <a:solidFill>
                <a:srgbClr val="00B0F0"/>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0FC8B638-2852-6C44-D0BB-46872709D9A2}"/>
              </a:ext>
            </a:extLst>
          </p:cNvPr>
          <p:cNvSpPr txBox="1"/>
          <p:nvPr/>
        </p:nvSpPr>
        <p:spPr>
          <a:xfrm>
            <a:off x="671201" y="1873833"/>
            <a:ext cx="10856838" cy="4297971"/>
          </a:xfrm>
          <a:prstGeom prst="rect">
            <a:avLst/>
          </a:prstGeom>
          <a:noFill/>
        </p:spPr>
        <p:txBody>
          <a:bodyPr wrap="square" rtlCol="0">
            <a:spAutoFit/>
          </a:bodyPr>
          <a:lstStyle/>
          <a:p>
            <a:pPr algn="r" rtl="1">
              <a:lnSpc>
                <a:spcPct val="250000"/>
              </a:lnSpc>
            </a:pPr>
            <a:r>
              <a:rPr lang="ar-SA" sz="1600" b="1" dirty="0">
                <a:solidFill>
                  <a:srgbClr val="00B0F0"/>
                </a:solidFill>
                <a:latin typeface="Alexandria" pitchFamily="2" charset="-78"/>
                <a:cs typeface="Alexandria" pitchFamily="2" charset="-78"/>
              </a:rPr>
              <a:t>الاستدامة المالية: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تنويع مصادر الدخل، ترشيد الإنفاق، وضمان استمرارية التمويل بعيدًا عن الاعتماد على مصدر واحد.</a:t>
            </a:r>
            <a:endParaRPr lang="en-US" sz="1600" dirty="0">
              <a:solidFill>
                <a:schemeClr val="tx1"/>
              </a:solidFill>
              <a:latin typeface="Alexandria" pitchFamily="2" charset="-78"/>
              <a:cs typeface="Alexandria" pitchFamily="2" charset="-78"/>
            </a:endParaRPr>
          </a:p>
          <a:p>
            <a:pPr algn="r" rtl="1">
              <a:lnSpc>
                <a:spcPct val="250000"/>
              </a:lnSpc>
            </a:pPr>
            <a:r>
              <a:rPr lang="ar-SA" sz="1600" b="1" dirty="0">
                <a:solidFill>
                  <a:srgbClr val="00B0F0"/>
                </a:solidFill>
                <a:latin typeface="Alexandria" pitchFamily="2" charset="-78"/>
                <a:cs typeface="Alexandria" pitchFamily="2" charset="-78"/>
              </a:rPr>
              <a:t>الاستدامة التعليمية (الأكاديمية):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تطوير المناهج، رفع كفاءة أعضاء هيئة التدريس، تحسين مخرجات التعلم، واستمرارية الجودة.</a:t>
            </a:r>
            <a:endParaRPr lang="en-US" sz="1600" dirty="0">
              <a:solidFill>
                <a:schemeClr val="tx1"/>
              </a:solidFill>
              <a:latin typeface="Alexandria" pitchFamily="2" charset="-78"/>
              <a:cs typeface="Alexandria" pitchFamily="2" charset="-78"/>
            </a:endParaRPr>
          </a:p>
          <a:p>
            <a:pPr algn="r" rtl="1">
              <a:lnSpc>
                <a:spcPct val="250000"/>
              </a:lnSpc>
            </a:pPr>
            <a:r>
              <a:rPr lang="ar-SA" sz="1600" b="1" dirty="0">
                <a:solidFill>
                  <a:srgbClr val="00B0F0"/>
                </a:solidFill>
                <a:latin typeface="Alexandria" pitchFamily="2" charset="-78"/>
                <a:cs typeface="Alexandria" pitchFamily="2" charset="-78"/>
              </a:rPr>
              <a:t>الاستدامة المؤسسية: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تعزيز الحوكمة، التخطيط الاستراتيجي، بناء القدرات، واستقرار السياسات والإجراءات.</a:t>
            </a:r>
            <a:endParaRPr lang="en-US" sz="1600" dirty="0">
              <a:solidFill>
                <a:schemeClr val="tx1"/>
              </a:solidFill>
              <a:latin typeface="Alexandria" pitchFamily="2" charset="-78"/>
              <a:cs typeface="Alexandria" pitchFamily="2" charset="-78"/>
            </a:endParaRPr>
          </a:p>
          <a:p>
            <a:pPr algn="r" rtl="1">
              <a:lnSpc>
                <a:spcPct val="250000"/>
              </a:lnSpc>
            </a:pPr>
            <a:r>
              <a:rPr lang="ar-SA" sz="1600" b="1" dirty="0">
                <a:solidFill>
                  <a:srgbClr val="00B0F0"/>
                </a:solidFill>
                <a:latin typeface="Alexandria" pitchFamily="2" charset="-78"/>
                <a:cs typeface="Alexandria" pitchFamily="2" charset="-78"/>
              </a:rPr>
              <a:t>الاستدامة البيئية: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كفاءة استخدام الطاقة والمياه، تقليل الهدر، وتطبيق مبادئ المباني الخضراء داخل الحرم الجامعي.</a:t>
            </a:r>
            <a:endParaRPr lang="en-US" sz="1600" dirty="0">
              <a:solidFill>
                <a:schemeClr val="tx1"/>
              </a:solidFill>
              <a:latin typeface="Alexandria" pitchFamily="2" charset="-78"/>
              <a:cs typeface="Alexandria" pitchFamily="2" charset="-78"/>
            </a:endParaRPr>
          </a:p>
          <a:p>
            <a:pPr algn="r" rtl="1">
              <a:lnSpc>
                <a:spcPct val="250000"/>
              </a:lnSpc>
            </a:pPr>
            <a:r>
              <a:rPr lang="ar-SA" sz="1600" b="1" dirty="0">
                <a:solidFill>
                  <a:srgbClr val="00B0F0"/>
                </a:solidFill>
                <a:latin typeface="Alexandria" pitchFamily="2" charset="-78"/>
                <a:cs typeface="Alexandria" pitchFamily="2" charset="-78"/>
              </a:rPr>
              <a:t>الاستدامة الاجتماعية: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تحقيق العدالة في الوصول للتعليم، دعم الفئات الأقل حظًا، وتعزيز الشراكة مع المجتمع.</a:t>
            </a:r>
            <a:endParaRPr lang="en-US" sz="1600" dirty="0">
              <a:solidFill>
                <a:schemeClr val="tx1"/>
              </a:solidFill>
              <a:latin typeface="Alexandria" pitchFamily="2" charset="-78"/>
              <a:cs typeface="Alexandria" pitchFamily="2" charset="-78"/>
            </a:endParaRPr>
          </a:p>
          <a:p>
            <a:pPr algn="r" rtl="1">
              <a:lnSpc>
                <a:spcPct val="250000"/>
              </a:lnSpc>
            </a:pPr>
            <a:r>
              <a:rPr lang="ar-SA" sz="1600" b="1" dirty="0">
                <a:solidFill>
                  <a:srgbClr val="00B0F0"/>
                </a:solidFill>
                <a:latin typeface="Alexandria" pitchFamily="2" charset="-78"/>
                <a:cs typeface="Alexandria" pitchFamily="2" charset="-78"/>
              </a:rPr>
              <a:t>الاستدامة التقنية:</a:t>
            </a:r>
            <a:r>
              <a:rPr lang="en-US" sz="1600" b="1" dirty="0">
                <a:solidFill>
                  <a:srgbClr val="00B0F0"/>
                </a:solidFill>
                <a:latin typeface="Alexandria" pitchFamily="2" charset="-78"/>
                <a:cs typeface="Alexandria" pitchFamily="2" charset="-78"/>
              </a:rPr>
              <a:t> </a:t>
            </a:r>
            <a:r>
              <a:rPr lang="ar-SA" sz="1600" dirty="0">
                <a:solidFill>
                  <a:schemeClr val="tx1"/>
                </a:solidFill>
                <a:latin typeface="Alexandria" pitchFamily="2" charset="-78"/>
                <a:cs typeface="Alexandria" pitchFamily="2" charset="-78"/>
              </a:rPr>
              <a:t>تحديث البنية الرقمية، ضمان أمن البيانات، واستمرارية أنظمة التعليم الإلكتروني.</a:t>
            </a:r>
          </a:p>
        </p:txBody>
      </p:sp>
    </p:spTree>
    <p:extLst>
      <p:ext uri="{BB962C8B-B14F-4D97-AF65-F5344CB8AC3E}">
        <p14:creationId xmlns:p14="http://schemas.microsoft.com/office/powerpoint/2010/main" val="409841900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9" y="546619"/>
            <a:ext cx="91584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633371" y="1520042"/>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مبادئ الاستدامة التعليمية في نقاط مع شرحها </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2622340" y="649790"/>
            <a:ext cx="843837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الترابط بين التمويل والاستثمار والاستدامة في التعليم</a:t>
            </a:r>
            <a:endParaRPr lang="ar-EG" sz="24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E50EBDED-2D15-BAC3-00F2-ECA62EEF2E6C}"/>
              </a:ext>
            </a:extLst>
          </p:cNvPr>
          <p:cNvSpPr txBox="1"/>
          <p:nvPr/>
        </p:nvSpPr>
        <p:spPr>
          <a:xfrm>
            <a:off x="4296849" y="1967609"/>
            <a:ext cx="6767703" cy="4113306"/>
          </a:xfrm>
          <a:prstGeom prst="rect">
            <a:avLst/>
          </a:prstGeom>
          <a:noFill/>
        </p:spPr>
        <p:txBody>
          <a:bodyPr wrap="square" rtlCol="0">
            <a:spAutoFit/>
          </a:bodyPr>
          <a:lstStyle/>
          <a:p>
            <a:pPr marL="285750" indent="-285750" algn="r" rtl="1">
              <a:lnSpc>
                <a:spcPct val="150000"/>
              </a:lnSpc>
              <a:buClr>
                <a:srgbClr val="00B0F0"/>
              </a:buClr>
              <a:buFont typeface="Wingdings" panose="05000000000000000000" pitchFamily="2" charset="2"/>
              <a:buChar char="v"/>
            </a:pPr>
            <a:r>
              <a:rPr lang="ar-SA" sz="1600" b="1" dirty="0">
                <a:solidFill>
                  <a:srgbClr val="00B0F0"/>
                </a:solidFill>
                <a:latin typeface="Alexandria" pitchFamily="2" charset="-78"/>
                <a:cs typeface="Alexandria" pitchFamily="2" charset="-78"/>
              </a:rPr>
              <a:t>التمويل: </a:t>
            </a:r>
          </a:p>
          <a:p>
            <a:pPr algn="r" rtl="1">
              <a:lnSpc>
                <a:spcPct val="150000"/>
              </a:lnSpc>
            </a:pPr>
            <a:r>
              <a:rPr lang="ar-SA" sz="1600" dirty="0">
                <a:latin typeface="Alexandria" pitchFamily="2" charset="-78"/>
                <a:cs typeface="Alexandria" pitchFamily="2" charset="-78"/>
              </a:rPr>
              <a:t>من أين تأتي الموارد؟ (ميزانية حكومية/رسوم/منح/شراكات/أوقاف…)</a:t>
            </a:r>
          </a:p>
          <a:p>
            <a:pPr algn="r" rtl="1">
              <a:lnSpc>
                <a:spcPct val="150000"/>
              </a:lnSpc>
            </a:pPr>
            <a:r>
              <a:rPr lang="ar-SA" sz="1600" b="1" dirty="0">
                <a:solidFill>
                  <a:schemeClr val="accent2">
                    <a:lumMod val="75000"/>
                  </a:schemeClr>
                </a:solidFill>
                <a:latin typeface="Alexandria" pitchFamily="2" charset="-78"/>
                <a:cs typeface="Alexandria" pitchFamily="2" charset="-78"/>
              </a:rPr>
              <a:t>هدفه: </a:t>
            </a:r>
            <a:r>
              <a:rPr lang="ar-SA" sz="1600" dirty="0">
                <a:latin typeface="Alexandria" pitchFamily="2" charset="-78"/>
                <a:cs typeface="Alexandria" pitchFamily="2" charset="-78"/>
              </a:rPr>
              <a:t>ضمان التشغيل (رواتب، صيانة، خدمات، تجهيزات).</a:t>
            </a:r>
          </a:p>
          <a:p>
            <a:pPr algn="r" rtl="1">
              <a:lnSpc>
                <a:spcPct val="150000"/>
              </a:lnSpc>
            </a:pPr>
            <a:endParaRPr lang="ar-SA" sz="1600" dirty="0">
              <a:latin typeface="Alexandria" pitchFamily="2" charset="-78"/>
              <a:cs typeface="Alexandria" pitchFamily="2" charset="-78"/>
            </a:endParaRPr>
          </a:p>
          <a:p>
            <a:pPr marL="285750" indent="-285750" algn="r" rtl="1">
              <a:lnSpc>
                <a:spcPct val="150000"/>
              </a:lnSpc>
              <a:buClr>
                <a:srgbClr val="00B0F0"/>
              </a:buClr>
              <a:buFont typeface="Wingdings" panose="05000000000000000000" pitchFamily="2" charset="2"/>
              <a:buChar char="v"/>
            </a:pPr>
            <a:r>
              <a:rPr lang="ar-SA" sz="1600" b="1" dirty="0">
                <a:solidFill>
                  <a:srgbClr val="00B0F0"/>
                </a:solidFill>
                <a:latin typeface="Alexandria" pitchFamily="2" charset="-78"/>
                <a:cs typeface="Alexandria" pitchFamily="2" charset="-78"/>
              </a:rPr>
              <a:t>الاستثمار: </a:t>
            </a:r>
          </a:p>
          <a:p>
            <a:pPr algn="r" rtl="1">
              <a:lnSpc>
                <a:spcPct val="150000"/>
              </a:lnSpc>
            </a:pPr>
            <a:r>
              <a:rPr lang="ar-SA" sz="1600" dirty="0">
                <a:latin typeface="Alexandria" pitchFamily="2" charset="-78"/>
                <a:cs typeface="Alexandria" pitchFamily="2" charset="-78"/>
              </a:rPr>
              <a:t>كيف نوجّه التمويل لتحقيق “عائد” طويل المدى؟</a:t>
            </a:r>
          </a:p>
          <a:p>
            <a:pPr algn="r" rtl="1">
              <a:lnSpc>
                <a:spcPct val="150000"/>
              </a:lnSpc>
            </a:pPr>
            <a:r>
              <a:rPr lang="ar-SA" sz="1600" dirty="0">
                <a:latin typeface="Alexandria" pitchFamily="2" charset="-78"/>
                <a:cs typeface="Alexandria" pitchFamily="2" charset="-78"/>
              </a:rPr>
              <a:t>(رفع التحصيل، تقليل التسرب، تحسين التوظيف، خفض التكلفة المستقبلية).</a:t>
            </a:r>
          </a:p>
          <a:p>
            <a:pPr algn="r" rtl="1">
              <a:lnSpc>
                <a:spcPct val="150000"/>
              </a:lnSpc>
            </a:pPr>
            <a:endParaRPr lang="ar-SA" sz="1600" dirty="0">
              <a:latin typeface="Alexandria" pitchFamily="2" charset="-78"/>
              <a:cs typeface="Alexandria" pitchFamily="2" charset="-78"/>
            </a:endParaRPr>
          </a:p>
          <a:p>
            <a:pPr marL="285750" indent="-285750" algn="r" rtl="1">
              <a:lnSpc>
                <a:spcPct val="150000"/>
              </a:lnSpc>
              <a:buClr>
                <a:srgbClr val="00B0F0"/>
              </a:buClr>
              <a:buFont typeface="Wingdings" panose="05000000000000000000" pitchFamily="2" charset="2"/>
              <a:buChar char="v"/>
            </a:pPr>
            <a:r>
              <a:rPr lang="ar-SA" sz="1600" b="1" dirty="0">
                <a:solidFill>
                  <a:srgbClr val="00B0F0"/>
                </a:solidFill>
                <a:latin typeface="Alexandria" pitchFamily="2" charset="-78"/>
                <a:cs typeface="Alexandria" pitchFamily="2" charset="-78"/>
              </a:rPr>
              <a:t>الاستدامة: </a:t>
            </a:r>
          </a:p>
          <a:p>
            <a:pPr algn="r" rtl="1">
              <a:lnSpc>
                <a:spcPct val="150000"/>
              </a:lnSpc>
            </a:pPr>
            <a:r>
              <a:rPr lang="ar-SA" sz="1600" dirty="0">
                <a:latin typeface="Alexandria" pitchFamily="2" charset="-78"/>
                <a:cs typeface="Alexandria" pitchFamily="2" charset="-78"/>
              </a:rPr>
              <a:t>استمرار الجودة والأثر مع الزمن دون استنزاف الموارد أو خلق فجوات.</a:t>
            </a:r>
          </a:p>
        </p:txBody>
      </p:sp>
      <p:pic>
        <p:nvPicPr>
          <p:cNvPr id="6" name="Picture 5">
            <a:extLst>
              <a:ext uri="{FF2B5EF4-FFF2-40B4-BE49-F238E27FC236}">
                <a16:creationId xmlns:a16="http://schemas.microsoft.com/office/drawing/2014/main" id="{9C331874-406A-B33E-FF3A-FA6DE76B3047}"/>
              </a:ext>
            </a:extLst>
          </p:cNvPr>
          <p:cNvPicPr>
            <a:picLocks noChangeAspect="1"/>
          </p:cNvPicPr>
          <p:nvPr/>
        </p:nvPicPr>
        <p:blipFill>
          <a:blip r:embed="rId3"/>
          <a:stretch>
            <a:fillRect/>
          </a:stretch>
        </p:blipFill>
        <p:spPr>
          <a:xfrm>
            <a:off x="911424" y="3275055"/>
            <a:ext cx="2933155" cy="2933155"/>
          </a:xfrm>
          <a:prstGeom prst="rect">
            <a:avLst/>
          </a:prstGeom>
        </p:spPr>
      </p:pic>
    </p:spTree>
    <p:extLst>
      <p:ext uri="{BB962C8B-B14F-4D97-AF65-F5344CB8AC3E}">
        <p14:creationId xmlns:p14="http://schemas.microsoft.com/office/powerpoint/2010/main" val="292057918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324082" y="980728"/>
            <a:ext cx="11748217" cy="5760640"/>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567223" y="1524533"/>
            <a:ext cx="10644232" cy="4524275"/>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EG" sz="1600" dirty="0">
                <a:solidFill>
                  <a:schemeClr val="tx1"/>
                </a:solidFill>
                <a:latin typeface="Alexandria" pitchFamily="2" charset="-78"/>
                <a:cs typeface="Alexandria" pitchFamily="2" charset="-78"/>
              </a:rPr>
              <a:t>ختامًا: يتضح أن التمويل والاستثمار والاستدامة تشكّل منظومة متكاملة لا يمكن فصل عناصرها في تطوير التعليم. فالتمويل يوفّر الأساس، والاستثمار يوجّه الموارد نحو تحقيق أثر طويل المدى، بينما تضمن الاستدامة استمرار الجودة والعطاء للأجيال القادمة. وعندما تُدار هذه المنظومة برؤية استراتيجية وحوكمة فعّالة، يتحول التعليم من عبء مالي إلى قوة تنموية حقيقية تسهم في بناء الإنسان وتعزيز الاقتصاد وخدمة المجتمع. ومن هنا، فإن مسؤوليتنا المشتركة تكمن في تبنّي نماذج تمويل مبتكرة، واستثمارات ذكية، وممارسات مستدامة تضع التعليم في قلب التنمية الشاملة.</a:t>
            </a:r>
            <a:endParaRPr lang="ar-SA" sz="1600" dirty="0">
              <a:solidFill>
                <a:schemeClr val="tx1"/>
              </a:solidFill>
              <a:latin typeface="Alexandria" pitchFamily="2" charset="-78"/>
              <a:cs typeface="Alexandria" pitchFamily="2" charset="-78"/>
            </a:endParaRPr>
          </a:p>
          <a:p>
            <a:pPr algn="just" rtl="1" fontAlgn="base">
              <a:lnSpc>
                <a:spcPct val="200000"/>
              </a:lnSpc>
            </a:pPr>
            <a:endParaRPr lang="ar-SA" sz="1600" dirty="0">
              <a:solidFill>
                <a:schemeClr val="tx1"/>
              </a:solidFill>
              <a:latin typeface="Alexandria" pitchFamily="2" charset="-78"/>
              <a:cs typeface="Alexandria" pitchFamily="2" charset="-78"/>
            </a:endParaRPr>
          </a:p>
          <a:p>
            <a:pPr algn="just" rtl="1" fontAlgn="base">
              <a:lnSpc>
                <a:spcPct val="200000"/>
              </a:lnSpc>
            </a:pPr>
            <a:r>
              <a:rPr lang="ar-EG" sz="1600" dirty="0">
                <a:solidFill>
                  <a:schemeClr val="tx1"/>
                </a:solidFill>
                <a:latin typeface="Alexandria" pitchFamily="2" charset="-78"/>
                <a:cs typeface="Alexandria" pitchFamily="2" charset="-78"/>
              </a:rPr>
              <a:t>كما أن نجاح أي منظومة تعليمية لم يعد يُقاس بحجم الإنفاق فقط، بل بمدى كفاءة توظيف الموارد وتحقيق الأثر الحقيقي في حياة الطلبة والمجتمع. فالتعليم المستدام هو الذي يخلق فرصًا متجددة، ويعزز الابتكار، ويعدّ أجيالًا قادرة على مواجهة تحديات المستقبل بثقة وكفاءة.</a:t>
            </a: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005528330"/>
      </p:ext>
    </p:extLst>
  </p:cSld>
  <p:clrMapOvr>
    <a:masterClrMapping/>
  </p:clrMapOvr>
  <mc:AlternateContent xmlns:mc="http://schemas.openxmlformats.org/markup-compatibility/2006" xmlns:p14="http://schemas.microsoft.com/office/powerpoint/2010/main">
    <mc:Choice Requires="p14">
      <p:transition spd="slow" p14:dur="2000" advTm="141840"/>
    </mc:Choice>
    <mc:Fallback xmlns="">
      <p:transition spd="slow" advTm="14184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ags/tag2.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0C5A0AB4-5E19-4D83-8409-59CEDDE018F8}">
  <ds:schemaRefs>
    <ds:schemaRef ds:uri="http://purl.org/dc/dcmitype/"/>
    <ds:schemaRef ds:uri="49100919-8a76-4266-be0c-7dc583902cb4"/>
    <ds:schemaRef ds:uri="http://schemas.openxmlformats.org/package/2006/metadata/core-properties"/>
    <ds:schemaRef ds:uri="d13aca44-ef33-4cf4-9980-7f0b00e6eeb9"/>
    <ds:schemaRef ds:uri="http://purl.org/dc/elements/1.1/"/>
    <ds:schemaRef ds:uri="http://schemas.microsoft.com/office/2006/metadata/properties"/>
    <ds:schemaRef ds:uri="http://www.w3.org/XML/1998/namespace"/>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F315DDFF-D3B4-43AF-A330-794BDB04F4E3}"/>
</file>

<file path=docProps/app.xml><?xml version="1.0" encoding="utf-8"?>
<Properties xmlns="http://schemas.openxmlformats.org/officeDocument/2006/extended-properties" xmlns:vt="http://schemas.openxmlformats.org/officeDocument/2006/docPropsVTypes">
  <TotalTime>39943</TotalTime>
  <Words>3779</Words>
  <Application>Microsoft Office PowerPoint</Application>
  <PresentationFormat>Widescreen</PresentationFormat>
  <Paragraphs>378</Paragraphs>
  <Slides>44</Slides>
  <Notes>3</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44</vt:i4>
      </vt:variant>
    </vt:vector>
  </HeadingPairs>
  <TitlesOfParts>
    <vt:vector size="55" baseType="lpstr">
      <vt:lpstr>Alexandria</vt:lpstr>
      <vt:lpstr>Arial</vt:lpstr>
      <vt:lpstr>Calibri</vt:lpstr>
      <vt:lpstr>Calibri Light</vt:lpstr>
      <vt:lpstr>Century Gothic</vt:lpstr>
      <vt:lpstr>Open Sans Condensed</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LENOVO</cp:lastModifiedBy>
  <cp:revision>404</cp:revision>
  <dcterms:created xsi:type="dcterms:W3CDTF">2023-04-29T09:08:23Z</dcterms:created>
  <dcterms:modified xsi:type="dcterms:W3CDTF">2026-02-26T01:13:19Z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