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2"/>
  </p:notesMasterIdLst>
  <p:sldIdLst>
    <p:sldId id="621" r:id="rId2"/>
    <p:sldId id="622" r:id="rId3"/>
    <p:sldId id="573" r:id="rId4"/>
    <p:sldId id="641" r:id="rId5"/>
    <p:sldId id="644" r:id="rId6"/>
    <p:sldId id="645" r:id="rId7"/>
    <p:sldId id="646" r:id="rId8"/>
    <p:sldId id="647" r:id="rId9"/>
    <p:sldId id="648" r:id="rId10"/>
    <p:sldId id="643" r:id="rId11"/>
    <p:sldId id="629" r:id="rId12"/>
    <p:sldId id="649" r:id="rId13"/>
    <p:sldId id="584" r:id="rId14"/>
    <p:sldId id="264" r:id="rId15"/>
    <p:sldId id="642" r:id="rId16"/>
    <p:sldId id="263" r:id="rId17"/>
    <p:sldId id="599" r:id="rId18"/>
    <p:sldId id="600" r:id="rId19"/>
    <p:sldId id="601" r:id="rId20"/>
    <p:sldId id="603" r:id="rId21"/>
    <p:sldId id="602" r:id="rId22"/>
    <p:sldId id="604" r:id="rId23"/>
    <p:sldId id="630" r:id="rId24"/>
    <p:sldId id="637" r:id="rId25"/>
    <p:sldId id="638" r:id="rId26"/>
    <p:sldId id="631" r:id="rId27"/>
    <p:sldId id="598" r:id="rId28"/>
    <p:sldId id="606" r:id="rId29"/>
    <p:sldId id="607" r:id="rId30"/>
    <p:sldId id="608" r:id="rId31"/>
    <p:sldId id="609" r:id="rId32"/>
    <p:sldId id="610" r:id="rId33"/>
    <p:sldId id="611" r:id="rId34"/>
    <p:sldId id="612" r:id="rId35"/>
    <p:sldId id="633" r:id="rId36"/>
    <p:sldId id="634" r:id="rId37"/>
    <p:sldId id="636" r:id="rId38"/>
    <p:sldId id="640" r:id="rId39"/>
    <p:sldId id="613" r:id="rId40"/>
    <p:sldId id="615" r:id="rId41"/>
    <p:sldId id="616" r:id="rId42"/>
    <p:sldId id="617" r:id="rId43"/>
    <p:sldId id="618" r:id="rId44"/>
    <p:sldId id="619" r:id="rId45"/>
    <p:sldId id="635" r:id="rId46"/>
    <p:sldId id="620" r:id="rId47"/>
    <p:sldId id="639" r:id="rId48"/>
    <p:sldId id="623" r:id="rId49"/>
    <p:sldId id="624" r:id="rId50"/>
    <p:sldId id="625" r:id="rId5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CCFF"/>
    <a:srgbClr val="ED7D31"/>
    <a:srgbClr val="AFECFF"/>
    <a:srgbClr val="35A8E0"/>
    <a:srgbClr val="4472C4"/>
    <a:srgbClr val="8A593C"/>
    <a:srgbClr val="D18543"/>
    <a:srgbClr val="000000"/>
    <a:srgbClr val="669BBC"/>
    <a:srgbClr val="2D395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7530884-0AA7-4ED8-B497-4BBDFE010BFB}" v="1" dt="2024-10-22T14:36:19.0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5" d="100"/>
          <a:sy n="55" d="100"/>
        </p:scale>
        <p:origin x="240" y="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presProps" Target="presProps.xml"/><Relationship Id="rId58" Type="http://schemas.microsoft.com/office/2015/10/relationships/revisionInfo" Target="revisionInfo.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microsoft.com/office/2016/11/relationships/changesInfo" Target="changesInfos/changesInfo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iki tokki" userId="6b4e99cb2147362f" providerId="LiveId" clId="{A7530884-0AA7-4ED8-B497-4BBDFE010BFB}"/>
    <pc:docChg chg="undo custSel addSld modSld sldOrd">
      <pc:chgData name="kiki tokki" userId="6b4e99cb2147362f" providerId="LiveId" clId="{A7530884-0AA7-4ED8-B497-4BBDFE010BFB}" dt="2024-10-22T17:30:34.653" v="186"/>
      <pc:docMkLst>
        <pc:docMk/>
      </pc:docMkLst>
      <pc:sldChg chg="modSp add mod">
        <pc:chgData name="kiki tokki" userId="6b4e99cb2147362f" providerId="LiveId" clId="{A7530884-0AA7-4ED8-B497-4BBDFE010BFB}" dt="2024-10-22T15:03:34.002" v="48" actId="14100"/>
        <pc:sldMkLst>
          <pc:docMk/>
          <pc:sldMk cId="1921641813" sldId="573"/>
        </pc:sldMkLst>
        <pc:spChg chg="mod">
          <ac:chgData name="kiki tokki" userId="6b4e99cb2147362f" providerId="LiveId" clId="{A7530884-0AA7-4ED8-B497-4BBDFE010BFB}" dt="2024-10-22T15:02:04.054" v="6" actId="207"/>
          <ac:spMkLst>
            <pc:docMk/>
            <pc:sldMk cId="1921641813" sldId="573"/>
            <ac:spMk id="2" creationId="{903AC94F-EE5D-1FC5-DCB1-29FBA7F9AD3E}"/>
          </ac:spMkLst>
        </pc:spChg>
        <pc:spChg chg="mod">
          <ac:chgData name="kiki tokki" userId="6b4e99cb2147362f" providerId="LiveId" clId="{A7530884-0AA7-4ED8-B497-4BBDFE010BFB}" dt="2024-10-22T15:03:34.002" v="48" actId="14100"/>
          <ac:spMkLst>
            <pc:docMk/>
            <pc:sldMk cId="1921641813" sldId="573"/>
            <ac:spMk id="17" creationId="{74E5F044-2677-5F14-27B3-D2DE92ADF7FB}"/>
          </ac:spMkLst>
        </pc:spChg>
      </pc:sldChg>
      <pc:sldChg chg="modSp mod">
        <pc:chgData name="kiki tokki" userId="6b4e99cb2147362f" providerId="LiveId" clId="{A7530884-0AA7-4ED8-B497-4BBDFE010BFB}" dt="2024-10-22T17:20:06.691" v="184" actId="20577"/>
        <pc:sldMkLst>
          <pc:docMk/>
          <pc:sldMk cId="3694989042" sldId="599"/>
        </pc:sldMkLst>
        <pc:spChg chg="mod">
          <ac:chgData name="kiki tokki" userId="6b4e99cb2147362f" providerId="LiveId" clId="{A7530884-0AA7-4ED8-B497-4BBDFE010BFB}" dt="2024-10-22T17:20:06.691" v="184" actId="20577"/>
          <ac:spMkLst>
            <pc:docMk/>
            <pc:sldMk cId="3694989042" sldId="599"/>
            <ac:spMk id="9220" creationId="{1A558A58-C29E-7458-309D-67996CD7B2E6}"/>
          </ac:spMkLst>
        </pc:spChg>
      </pc:sldChg>
      <pc:sldChg chg="ord">
        <pc:chgData name="kiki tokki" userId="6b4e99cb2147362f" providerId="LiveId" clId="{A7530884-0AA7-4ED8-B497-4BBDFE010BFB}" dt="2024-10-22T17:30:34.653" v="186"/>
        <pc:sldMkLst>
          <pc:docMk/>
          <pc:sldMk cId="3845888204" sldId="622"/>
        </pc:sldMkLst>
      </pc:sldChg>
      <pc:sldChg chg="addSp modSp mod">
        <pc:chgData name="kiki tokki" userId="6b4e99cb2147362f" providerId="LiveId" clId="{A7530884-0AA7-4ED8-B497-4BBDFE010BFB}" dt="2024-10-22T15:10:31.243" v="182" actId="14100"/>
        <pc:sldMkLst>
          <pc:docMk/>
          <pc:sldMk cId="1540446675" sldId="634"/>
        </pc:sldMkLst>
        <pc:spChg chg="add mod">
          <ac:chgData name="kiki tokki" userId="6b4e99cb2147362f" providerId="LiveId" clId="{A7530884-0AA7-4ED8-B497-4BBDFE010BFB}" dt="2024-10-22T15:10:31.243" v="182" actId="14100"/>
          <ac:spMkLst>
            <pc:docMk/>
            <pc:sldMk cId="1540446675" sldId="634"/>
            <ac:spMk id="8" creationId="{67796652-6469-2627-9BCA-68E6D807DFC3}"/>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245523464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35DA64-F8A4-D8E4-D42B-BED23E45EC3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226F181-645D-5B14-04E8-DB342E5BB33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44DEE33-0696-FEF8-E0A8-FA9BA4AB178F}"/>
              </a:ext>
            </a:extLst>
          </p:cNvPr>
          <p:cNvSpPr>
            <a:spLocks noGrp="1"/>
          </p:cNvSpPr>
          <p:nvPr>
            <p:ph type="body" idx="1"/>
          </p:nvPr>
        </p:nvSpPr>
        <p:spPr/>
        <p:txBody>
          <a:bodyPr/>
          <a:lstStyle/>
          <a:p>
            <a:endParaRPr lang="en-US" dirty="0"/>
          </a:p>
        </p:txBody>
      </p:sp>
      <p:sp>
        <p:nvSpPr>
          <p:cNvPr id="4" name="Slide Number Placeholder 3">
            <a:extLst>
              <a:ext uri="{FF2B5EF4-FFF2-40B4-BE49-F238E27FC236}">
                <a16:creationId xmlns:a16="http://schemas.microsoft.com/office/drawing/2014/main" id="{A29D79B1-1F82-9FFF-6C7C-F0BBDA8A5191}"/>
              </a:ext>
            </a:extLst>
          </p:cNvPr>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6558216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50</a:t>
            </a:fld>
            <a:endParaRPr lang="en-US"/>
          </a:p>
        </p:txBody>
      </p:sp>
    </p:spTree>
    <p:extLst>
      <p:ext uri="{BB962C8B-B14F-4D97-AF65-F5344CB8AC3E}">
        <p14:creationId xmlns:p14="http://schemas.microsoft.com/office/powerpoint/2010/main" val="17405940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transition spd="slow">
    <p:comb/>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transition spd="slow">
    <p:comb/>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transition spd="slow">
    <p:comb/>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transition spd="slow">
    <p:comb/>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transition spd="slow">
    <p:comb/>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transition spd="slow">
    <p:comb/>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transition spd="slow">
    <p:comb/>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transition spd="slow">
    <p:comb/>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transition spd="slow">
    <p:comb/>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transition spd="slow">
    <p:comb/>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transition spd="slow">
    <p:comb/>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5707451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10/22/2024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6" r:id="rId13"/>
    <p:sldLayoutId id="2147483667" r:id="rId14"/>
    <p:sldLayoutId id="2147483668" r:id="rId15"/>
  </p:sldLayoutIdLst>
  <p:transition spd="slow">
    <p:comb/>
  </p:transition>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15.xml"/><Relationship Id="rId5" Type="http://schemas.openxmlformats.org/officeDocument/2006/relationships/hyperlink" Target="https://sis.midocean.ae/public-forms/create?public_hash=fe3c5ff20d38e181714d99db8a161e5395ab5b68" TargetMode="External"/><Relationship Id="rId4" Type="http://schemas.openxmlformats.org/officeDocument/2006/relationships/image" Target="../media/image8.jpeg"/></Relationships>
</file>

<file path=ppt/slides/_rels/slide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5.xml"/><Relationship Id="rId4" Type="http://schemas.openxmlformats.org/officeDocument/2006/relationships/image" Target="../media/image16.png"/></Relationships>
</file>

<file path=ppt/slides/_rels/slide11.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6.png"/><Relationship Id="rId1" Type="http://schemas.openxmlformats.org/officeDocument/2006/relationships/slideLayout" Target="../slideLayouts/slideLayout15.xml"/><Relationship Id="rId5" Type="http://schemas.openxmlformats.org/officeDocument/2006/relationships/image" Target="../media/image19.png"/><Relationship Id="rId4"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image" Target="../media/image6.png"/><Relationship Id="rId1" Type="http://schemas.openxmlformats.org/officeDocument/2006/relationships/slideLayout" Target="../slideLayouts/slideLayout15.xml"/><Relationship Id="rId6" Type="http://schemas.openxmlformats.org/officeDocument/2006/relationships/image" Target="../media/image23.gif"/><Relationship Id="rId5" Type="http://schemas.openxmlformats.org/officeDocument/2006/relationships/image" Target="../media/image22.jpg"/><Relationship Id="rId4" Type="http://schemas.openxmlformats.org/officeDocument/2006/relationships/image" Target="../media/image21.jp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image" Target="../media/image6.png"/><Relationship Id="rId1" Type="http://schemas.openxmlformats.org/officeDocument/2006/relationships/slideLayout" Target="../slideLayouts/slideLayout2.xml"/><Relationship Id="rId4" Type="http://schemas.openxmlformats.org/officeDocument/2006/relationships/image" Target="../media/image23.gif"/></Relationships>
</file>

<file path=ppt/slides/_rels/slide38.xml.rels><?xml version="1.0" encoding="UTF-8" standalone="yes"?>
<Relationships xmlns="http://schemas.openxmlformats.org/package/2006/relationships"><Relationship Id="rId3" Type="http://schemas.openxmlformats.org/officeDocument/2006/relationships/image" Target="../media/image30.gif"/><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image" Target="../media/image6.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hyperlink" Target="https://books-library.net/free-68512381-download" TargetMode="External"/><Relationship Id="rId2" Type="http://schemas.openxmlformats.org/officeDocument/2006/relationships/hyperlink" Target="https://www.hindawi.org/books/80637930/" TargetMode="External"/><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50.xml.rels><?xml version="1.0" encoding="UTF-8" standalone="yes"?>
<Relationships xmlns="http://schemas.openxmlformats.org/package/2006/relationships"><Relationship Id="rId8" Type="http://schemas.openxmlformats.org/officeDocument/2006/relationships/image" Target="../media/image34.jpg"/><Relationship Id="rId3" Type="http://schemas.openxmlformats.org/officeDocument/2006/relationships/image" Target="../media/image32.png"/><Relationship Id="rId7"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4.svg"/><Relationship Id="rId5" Type="http://schemas.openxmlformats.org/officeDocument/2006/relationships/image" Target="../media/image3.png"/><Relationship Id="rId10" Type="http://schemas.microsoft.com/office/2007/relationships/hdphoto" Target="../media/hdphoto1.wdp"/><Relationship Id="rId4" Type="http://schemas.openxmlformats.org/officeDocument/2006/relationships/image" Target="../media/image33.svg"/><Relationship Id="rId9" Type="http://schemas.openxmlformats.org/officeDocument/2006/relationships/image" Target="../media/image35.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307898" y="2785710"/>
            <a:ext cx="4208203" cy="769441"/>
          </a:xfrm>
          <a:prstGeom prst="rect">
            <a:avLst/>
          </a:prstGeom>
          <a:noFill/>
        </p:spPr>
        <p:txBody>
          <a:bodyPr wrap="none" rtlCol="0">
            <a:spAutoFit/>
          </a:bodyPr>
          <a:lstStyle/>
          <a:p>
            <a:r>
              <a:rPr lang="ar-EG" sz="4400" b="1">
                <a:solidFill>
                  <a:srgbClr val="00B0F0"/>
                </a:solidFill>
                <a:latin typeface="Times New Roman" panose="02020603050405020304" pitchFamily="18" charset="0"/>
                <a:cs typeface="Times New Roman" panose="02020603050405020304" pitchFamily="18" charset="0"/>
              </a:rPr>
              <a:t>أسس ومهارات الإقناع</a:t>
            </a:r>
            <a:endParaRPr lang="en-US" sz="4400" b="1">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Times New Roman" panose="02020603050405020304" pitchFamily="18" charset="0"/>
                <a:cs typeface="Times New Roman" panose="02020603050405020304" pitchFamily="18" charset="0"/>
              </a:rPr>
              <a:t>محاضرة 3</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781F72BC-06B8-4FB5-F2D5-D8EA1BFF812E}"/>
              </a:ext>
            </a:extLst>
          </p:cNvPr>
          <p:cNvSpPr txBox="1"/>
          <p:nvPr/>
        </p:nvSpPr>
        <p:spPr>
          <a:xfrm>
            <a:off x="6676134" y="4747732"/>
            <a:ext cx="2933816" cy="523220"/>
          </a:xfrm>
          <a:prstGeom prst="rect">
            <a:avLst/>
          </a:prstGeom>
          <a:noFill/>
        </p:spPr>
        <p:txBody>
          <a:bodyPr wrap="none" rtlCol="0">
            <a:spAutoFit/>
          </a:bodyPr>
          <a:lstStyle/>
          <a:p>
            <a:pPr algn="r" rtl="1"/>
            <a:r>
              <a:rPr lang="ar-EG" sz="2800" b="1">
                <a:latin typeface="Times New Roman" panose="02020603050405020304" pitchFamily="18" charset="0"/>
                <a:cs typeface="Times New Roman" panose="02020603050405020304" pitchFamily="18" charset="0"/>
              </a:rPr>
              <a:t>عناصر العملية الإقناعية</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a:solidFill>
                  <a:schemeClr val="bg1"/>
                </a:solidFill>
              </a:rPr>
              <a:t>www.midocean.ae</a:t>
            </a:r>
          </a:p>
        </p:txBody>
      </p:sp>
      <p:sp>
        <p:nvSpPr>
          <p:cNvPr id="4" name="TextBox 3">
            <a:extLst>
              <a:ext uri="{FF2B5EF4-FFF2-40B4-BE49-F238E27FC236}">
                <a16:creationId xmlns:a16="http://schemas.microsoft.com/office/drawing/2014/main" id="{86D21F05-A2D2-597F-5364-704967A1B9AC}"/>
              </a:ext>
            </a:extLst>
          </p:cNvPr>
          <p:cNvSpPr txBox="1"/>
          <p:nvPr/>
        </p:nvSpPr>
        <p:spPr>
          <a:xfrm>
            <a:off x="6370224" y="3511637"/>
            <a:ext cx="1181734" cy="400110"/>
          </a:xfrm>
          <a:prstGeom prst="rect">
            <a:avLst/>
          </a:prstGeom>
          <a:noFill/>
        </p:spPr>
        <p:txBody>
          <a:bodyPr wrap="none" rtlCol="0">
            <a:spAutoFit/>
          </a:bodyPr>
          <a:lstStyle/>
          <a:p>
            <a:r>
              <a:rPr lang="en-US" sz="2000" b="1">
                <a:latin typeface="Times New Roman" panose="02020603050405020304" pitchFamily="18" charset="0"/>
                <a:cs typeface="Times New Roman" panose="02020603050405020304" pitchFamily="18" charset="0"/>
              </a:rPr>
              <a:t>MKT124</a:t>
            </a:r>
            <a:endParaRPr lang="ar-EG" sz="2000" b="1">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72E4787C-9189-06C6-1418-BD89CDD89323}"/>
              </a:ext>
            </a:extLst>
          </p:cNvPr>
          <p:cNvSpPr txBox="1"/>
          <p:nvPr/>
        </p:nvSpPr>
        <p:spPr>
          <a:xfrm>
            <a:off x="459185" y="6187539"/>
            <a:ext cx="4886463" cy="523220"/>
          </a:xfrm>
          <a:prstGeom prst="rect">
            <a:avLst/>
          </a:prstGeom>
          <a:noFill/>
        </p:spPr>
        <p:txBody>
          <a:bodyPr wrap="square" rtlCol="0">
            <a:spAutoFit/>
          </a:bodyPr>
          <a:lstStyle/>
          <a:p>
            <a:r>
              <a:rPr lang="ar-EG" sz="2800" b="1">
                <a:solidFill>
                  <a:srgbClr val="00B0F0"/>
                </a:solidFill>
                <a:latin typeface="Times New Roman" panose="02020603050405020304" pitchFamily="18" charset="0"/>
                <a:cs typeface="Times New Roman" panose="02020603050405020304" pitchFamily="18" charset="0"/>
              </a:rPr>
              <a:t>د. دعاء راضي</a:t>
            </a:r>
            <a:endParaRPr lang="en-US" sz="2800" b="1">
              <a:solidFill>
                <a:srgbClr val="00B0F0"/>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3A636B58-E3A7-DB69-969D-312909EF9ECF}"/>
              </a:ext>
            </a:extLst>
          </p:cNvPr>
          <p:cNvSpPr txBox="1"/>
          <p:nvPr/>
        </p:nvSpPr>
        <p:spPr>
          <a:xfrm>
            <a:off x="459186" y="5830966"/>
            <a:ext cx="2450270" cy="461665"/>
          </a:xfrm>
          <a:prstGeom prst="rect">
            <a:avLst/>
          </a:prstGeom>
          <a:noFill/>
        </p:spPr>
        <p:txBody>
          <a:bodyPr wrap="square" rtlCol="0">
            <a:spAutoFit/>
          </a:bodyPr>
          <a:lstStyle/>
          <a:p>
            <a:pPr algn="r" rtl="1"/>
            <a:r>
              <a:rPr lang="ar-EG" sz="2400">
                <a:solidFill>
                  <a:srgbClr val="00B0F0"/>
                </a:solidFill>
                <a:latin typeface="Times New Roman" panose="02020603050405020304" pitchFamily="18" charset="0"/>
                <a:cs typeface="Times New Roman" panose="02020603050405020304" pitchFamily="18" charset="0"/>
              </a:rPr>
              <a:t>إعداد:</a:t>
            </a:r>
            <a:endParaRPr lang="en-US" sz="240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62334945"/>
      </p:ext>
    </p:extLst>
  </p:cSld>
  <p:clrMapOvr>
    <a:masterClrMapping/>
  </p:clrMapOvr>
  <p:transition spd="slow">
    <p:comb/>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1308298" y="1383235"/>
            <a:ext cx="4688741" cy="4349909"/>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3200" b="1" kern="100" dirty="0">
                <a:effectLst/>
                <a:latin typeface="Calibri" panose="020F0502020204030204" pitchFamily="34" charset="0"/>
                <a:ea typeface="Calibri" panose="020F0502020204030204" pitchFamily="34" charset="0"/>
                <a:cs typeface="Times New Roman" panose="02020603050405020304" pitchFamily="18" charset="0"/>
              </a:rPr>
              <a:t>عناصر الإقناع</a:t>
            </a: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المصدر</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الهدف</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الرسالة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الوسيلة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المستقبل</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EG" altLang="en-US" sz="2400" dirty="0">
                <a:cs typeface="Monotype Koufi" pitchFamily="2" charset="-78"/>
              </a:rPr>
              <a:t>التغذية العكسية</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a:solidFill>
                  <a:srgbClr val="00B0F0"/>
                </a:solidFill>
                <a:latin typeface="Times New Roman" panose="02020603050405020304" pitchFamily="18" charset="0"/>
                <a:cs typeface="Times New Roman" panose="02020603050405020304" pitchFamily="18" charset="0"/>
              </a:rPr>
              <a:t>عناصر العملية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4A2C814B-3CF2-F329-E144-DE4A764D7252}"/>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مقدمة</a:t>
            </a:r>
          </a:p>
        </p:txBody>
      </p:sp>
    </p:spTree>
    <p:extLst>
      <p:ext uri="{BB962C8B-B14F-4D97-AF65-F5344CB8AC3E}">
        <p14:creationId xmlns:p14="http://schemas.microsoft.com/office/powerpoint/2010/main" val="3845888204"/>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BE54E1F-5690-0F83-60F4-DA612C0D3B78}"/>
            </a:ext>
          </a:extLst>
        </p:cNvPr>
        <p:cNvGrpSpPr/>
        <p:nvPr/>
      </p:nvGrpSpPr>
      <p:grpSpPr>
        <a:xfrm>
          <a:off x="0" y="0"/>
          <a:ext cx="0" cy="0"/>
          <a:chOff x="0" y="0"/>
          <a:chExt cx="0" cy="0"/>
        </a:xfrm>
      </p:grpSpPr>
      <p:sp>
        <p:nvSpPr>
          <p:cNvPr id="17" name="TextBox 16">
            <a:extLst>
              <a:ext uri="{FF2B5EF4-FFF2-40B4-BE49-F238E27FC236}">
                <a16:creationId xmlns:a16="http://schemas.microsoft.com/office/drawing/2014/main" id="{74E5F044-2677-5F14-27B3-D2DE92ADF7FB}"/>
              </a:ext>
            </a:extLst>
          </p:cNvPr>
          <p:cNvSpPr txBox="1"/>
          <p:nvPr/>
        </p:nvSpPr>
        <p:spPr>
          <a:xfrm>
            <a:off x="731521" y="136699"/>
            <a:ext cx="8765568" cy="1261884"/>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4">
                    <a:lumMod val="60000"/>
                    <a:lumOff val="40000"/>
                  </a:schemeClr>
                </a:solidFill>
                <a:effectLst/>
                <a:uLnTx/>
                <a:uFillTx/>
                <a:latin typeface="Times New Roman" panose="02020603050405020304" pitchFamily="18" charset="0"/>
                <a:ea typeface="+mn-ea"/>
                <a:cs typeface="Times New Roman" panose="02020603050405020304" pitchFamily="18" charset="0"/>
              </a:rPr>
              <a:t>فعاليات الأسبوع العالمي للدراية الإعلامية والمعلوماتية ٢٠٢٤</a:t>
            </a:r>
            <a:endParaRPr kumimoji="0" lang="en-US" sz="2400" b="1" i="0" u="none" strike="noStrike" kern="1200" cap="none" spc="0" normalizeH="0" baseline="0" noProof="0" dirty="0">
              <a:ln>
                <a:noFill/>
              </a:ln>
              <a:solidFill>
                <a:schemeClr val="accent4">
                  <a:lumMod val="60000"/>
                  <a:lumOff val="40000"/>
                </a:schemeClr>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1">
                    <a:lumMod val="60000"/>
                    <a:lumOff val="40000"/>
                  </a:schemeClr>
                </a:solidFill>
                <a:effectLst/>
                <a:uLnTx/>
                <a:uFillTx/>
                <a:latin typeface="Times New Roman" panose="02020603050405020304" pitchFamily="18" charset="0"/>
                <a:ea typeface="+mn-ea"/>
                <a:cs typeface="Times New Roman" panose="02020603050405020304" pitchFamily="18" charset="0"/>
              </a:rPr>
              <a:t>بعنوان</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800" b="1" i="0" u="none" strike="noStrike" kern="1200" cap="none" spc="0" normalizeH="0" baseline="0" noProof="0" dirty="0">
                <a:ln>
                  <a:noFill/>
                </a:ln>
                <a:solidFill>
                  <a:schemeClr val="accent2">
                    <a:lumMod val="60000"/>
                    <a:lumOff val="40000"/>
                  </a:schemeClr>
                </a:solidFill>
                <a:effectLst/>
                <a:uLnTx/>
                <a:uFillTx/>
                <a:latin typeface="Times New Roman" panose="02020603050405020304" pitchFamily="18" charset="0"/>
                <a:ea typeface="+mn-ea"/>
                <a:cs typeface="Times New Roman" panose="02020603050405020304" pitchFamily="18" charset="0"/>
              </a:rPr>
              <a:t>الحدود الرقمية: مهارات واتجاهات حديثة في الدراية الإعلامية والمعلوماتية</a:t>
            </a:r>
            <a:endParaRPr kumimoji="0" lang="ar-EG" sz="1600" b="1" i="0" u="none" strike="noStrike" kern="1200" cap="none" spc="0" normalizeH="0" baseline="0" noProof="0" dirty="0">
              <a:ln>
                <a:noFill/>
              </a:ln>
              <a:solidFill>
                <a:schemeClr val="accent2">
                  <a:lumMod val="60000"/>
                  <a:lumOff val="40000"/>
                </a:schemeClr>
              </a:solidFill>
              <a:effectLst/>
              <a:uLnTx/>
              <a:uFillTx/>
              <a:latin typeface="Times New Roman" panose="02020603050405020304" pitchFamily="18" charset="0"/>
              <a:ea typeface="+mn-ea"/>
              <a:cs typeface="Times New Roman" panose="02020603050405020304" pitchFamily="18" charset="0"/>
            </a:endParaRPr>
          </a:p>
        </p:txBody>
      </p:sp>
      <p:pic>
        <p:nvPicPr>
          <p:cNvPr id="4" name="Picture 3">
            <a:extLst>
              <a:ext uri="{FF2B5EF4-FFF2-40B4-BE49-F238E27FC236}">
                <a16:creationId xmlns:a16="http://schemas.microsoft.com/office/drawing/2014/main" id="{34DEBA1F-631C-9F7E-DACA-FBFA5490F0C7}"/>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F0DCA88-BB06-C7BB-A6E6-17216F68EBCB}"/>
              </a:ext>
            </a:extLst>
          </p:cNvPr>
          <p:cNvSpPr txBox="1"/>
          <p:nvPr/>
        </p:nvSpPr>
        <p:spPr>
          <a:xfrm>
            <a:off x="4787900" y="6400766"/>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pic>
        <p:nvPicPr>
          <p:cNvPr id="1026" name="Picture 2" descr="Image preview">
            <a:extLst>
              <a:ext uri="{FF2B5EF4-FFF2-40B4-BE49-F238E27FC236}">
                <a16:creationId xmlns:a16="http://schemas.microsoft.com/office/drawing/2014/main" id="{6EF9969C-895A-7BCA-D96E-74C9A1AF5D7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2952" y="1694151"/>
            <a:ext cx="4613889" cy="461388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a:extLst>
              <a:ext uri="{FF2B5EF4-FFF2-40B4-BE49-F238E27FC236}">
                <a16:creationId xmlns:a16="http://schemas.microsoft.com/office/drawing/2014/main" id="{903AC94F-EE5D-1FC5-DCB1-29FBA7F9AD3E}"/>
              </a:ext>
            </a:extLst>
          </p:cNvPr>
          <p:cNvSpPr txBox="1"/>
          <p:nvPr/>
        </p:nvSpPr>
        <p:spPr>
          <a:xfrm>
            <a:off x="5489686" y="1431334"/>
            <a:ext cx="6515100" cy="4985980"/>
          </a:xfrm>
          <a:prstGeom prst="rect">
            <a:avLst/>
          </a:prstGeom>
          <a:noFill/>
        </p:spPr>
        <p:txBody>
          <a:bodyPr wrap="square" rtlCol="0">
            <a:spAutoFit/>
          </a:bodyPr>
          <a:lstStyle/>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4">
                    <a:lumMod val="60000"/>
                    <a:lumOff val="40000"/>
                  </a:schemeClr>
                </a:solidFill>
                <a:effectLst/>
                <a:uLnTx/>
                <a:uFillTx/>
                <a:latin typeface="Times New Roman" panose="02020603050405020304" pitchFamily="18" charset="0"/>
                <a:ea typeface="+mn-ea"/>
                <a:cs typeface="Times New Roman" panose="02020603050405020304" pitchFamily="18" charset="0"/>
              </a:rPr>
              <a:t>جدول الفعاليات عبر الرابط التالي:</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https://midocean.ae/milweek-2024/</a:t>
            </a:r>
            <a:endParaRPr lang="ar-EG"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kumimoji="0" lang="ar-EG" sz="2400" b="1" i="0" u="none" strike="noStrike" kern="1200" cap="none" spc="0" normalizeH="0" baseline="0" noProof="0" dirty="0">
              <a:ln>
                <a:noFill/>
              </a:ln>
              <a:solidFill>
                <a:schemeClr val="accent1">
                  <a:lumMod val="75000"/>
                </a:schemeClr>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4">
                    <a:lumMod val="60000"/>
                    <a:lumOff val="40000"/>
                  </a:schemeClr>
                </a:solidFill>
                <a:effectLst/>
                <a:uLnTx/>
                <a:uFillTx/>
                <a:latin typeface="Times New Roman" panose="02020603050405020304" pitchFamily="18" charset="0"/>
                <a:ea typeface="+mn-ea"/>
                <a:cs typeface="Times New Roman" panose="02020603050405020304" pitchFamily="18" charset="0"/>
              </a:rPr>
              <a:t>كما يمكن التسجيل مرة واحدة فقط عبر هذا الرابط لكافة الفعاليات:</a:t>
            </a: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en-US"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hlinkClick r:id="rId5"/>
              </a:rPr>
              <a:t>https://sis.midocean.ae/public-forms/create?public_hash=fe3c5ff20d38e181714d99db8a161e5395ab5b68</a:t>
            </a:r>
            <a:endParaRPr kumimoji="0" lang="ar-EG"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endParaRPr lang="ar-EG" b="1" dirty="0">
              <a:solidFill>
                <a:srgbClr val="00B0F0"/>
              </a:solidFill>
              <a:latin typeface="Times New Roman" panose="02020603050405020304" pitchFamily="18" charset="0"/>
              <a:cs typeface="Times New Roman" panose="02020603050405020304" pitchFamily="18" charset="0"/>
            </a:endParaRPr>
          </a:p>
          <a:p>
            <a:pPr marL="0" marR="0" lvl="0" indent="0" algn="ctr" defTabSz="914400" rtl="1" eaLnBrk="1" fontAlgn="auto" latinLnBrk="0" hangingPunct="1">
              <a:lnSpc>
                <a:spcPct val="100000"/>
              </a:lnSpc>
              <a:spcBef>
                <a:spcPts val="0"/>
              </a:spcBef>
              <a:spcAft>
                <a:spcPts val="0"/>
              </a:spcAft>
              <a:buClrTx/>
              <a:buSzTx/>
              <a:buFontTx/>
              <a:buNone/>
              <a:tabLst/>
              <a:defRPr/>
            </a:pPr>
            <a:r>
              <a:rPr kumimoji="0" lang="ar-EG" sz="2400" b="1" i="0" u="none" strike="noStrike" kern="1200" cap="none" spc="0" normalizeH="0" baseline="0" noProof="0" dirty="0">
                <a:ln>
                  <a:noFill/>
                </a:ln>
                <a:solidFill>
                  <a:schemeClr val="accent4">
                    <a:lumMod val="60000"/>
                    <a:lumOff val="40000"/>
                  </a:schemeClr>
                </a:solidFill>
                <a:effectLst/>
                <a:uLnTx/>
                <a:uFillTx/>
                <a:latin typeface="Times New Roman" panose="02020603050405020304" pitchFamily="18" charset="0"/>
                <a:ea typeface="+mn-ea"/>
                <a:cs typeface="Times New Roman" panose="02020603050405020304" pitchFamily="18" charset="0"/>
              </a:rPr>
              <a:t>وكذلك تم تخصيص هذا الرابط لحضور جميع جلسات الأسبوع خلال الفترة من 24 – 31 أكتوبر </a:t>
            </a:r>
            <a:r>
              <a:rPr kumimoji="0" lang="ar-EG"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2024:</a:t>
            </a:r>
            <a:r>
              <a:rPr kumimoji="0" lang="en-US"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rPr>
              <a:t>https://teams.microsoft.com/l/meetup-join/19%3ameeting_MzY2YjZlZDAtODc2YS00ZWM4LWE5NTQtYmI0MjllZDhjODli%40thread.v2/0?context=%7b%22Tid%22%3a%22cfc2bc36-ff9e-4894-b7dd-95d68510fcbf%22%2c%22Oid%22%3a%22591ee57c-9fdc-4fcc-beb8-1b719ef49a22%22%7d</a:t>
            </a:r>
            <a:endParaRPr kumimoji="0" lang="ar-EG" sz="1100" b="1" i="0" u="none" strike="noStrike" kern="1200" cap="none" spc="0" normalizeH="0" baseline="0" noProof="0" dirty="0">
              <a:ln>
                <a:noFill/>
              </a:ln>
              <a:solidFill>
                <a:srgbClr val="00B0F0"/>
              </a:solidFill>
              <a:effectLst/>
              <a:uLnTx/>
              <a:uFillTx/>
              <a:latin typeface="Times New Roman" panose="02020603050405020304" pitchFamily="18" charset="0"/>
              <a:ea typeface="+mn-ea"/>
              <a:cs typeface="Times New Roman" panose="02020603050405020304" pitchFamily="18" charset="0"/>
            </a:endParaRPr>
          </a:p>
        </p:txBody>
      </p:sp>
    </p:spTree>
    <p:extLst>
      <p:ext uri="{BB962C8B-B14F-4D97-AF65-F5344CB8AC3E}">
        <p14:creationId xmlns:p14="http://schemas.microsoft.com/office/powerpoint/2010/main" val="1921641813"/>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395556" y="5877546"/>
            <a:ext cx="3796444" cy="523220"/>
          </a:xfrm>
          <a:prstGeom prst="rect">
            <a:avLst/>
          </a:prstGeom>
          <a:noFill/>
        </p:spPr>
        <p:txBody>
          <a:bodyPr wrap="square" rtlCol="0">
            <a:spAutoFit/>
          </a:bodyPr>
          <a:lstStyle/>
          <a:p>
            <a:pPr algn="ctr" rtl="1"/>
            <a:r>
              <a:rPr lang="en-US" sz="1400" b="1" dirty="0">
                <a:solidFill>
                  <a:srgbClr val="00B0F0"/>
                </a:solidFill>
                <a:latin typeface="Times New Roman" panose="02020603050405020304" pitchFamily="18" charset="0"/>
                <a:cs typeface="Times New Roman" panose="02020603050405020304" pitchFamily="18" charset="0"/>
              </a:rPr>
              <a:t>https://www.emaratalyoum.com/local-section/other/2023-10-25-1.1793916</a:t>
            </a:r>
            <a:endParaRPr lang="ar-EG" sz="14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CB066DA0-562E-384B-B25C-FB44847162D7}"/>
              </a:ext>
            </a:extLst>
          </p:cNvPr>
          <p:cNvPicPr>
            <a:picLocks noChangeAspect="1"/>
          </p:cNvPicPr>
          <p:nvPr/>
        </p:nvPicPr>
        <p:blipFill>
          <a:blip r:embed="rId3"/>
          <a:stretch>
            <a:fillRect/>
          </a:stretch>
        </p:blipFill>
        <p:spPr>
          <a:xfrm>
            <a:off x="1494669" y="237251"/>
            <a:ext cx="7201091" cy="6163515"/>
          </a:xfrm>
          <a:prstGeom prst="rect">
            <a:avLst/>
          </a:prstGeom>
        </p:spPr>
      </p:pic>
      <p:cxnSp>
        <p:nvCxnSpPr>
          <p:cNvPr id="5" name="Straight Arrow Connector 4">
            <a:extLst>
              <a:ext uri="{FF2B5EF4-FFF2-40B4-BE49-F238E27FC236}">
                <a16:creationId xmlns:a16="http://schemas.microsoft.com/office/drawing/2014/main" id="{225402D0-81CD-AFE2-BD1F-2CEAA89351E0}"/>
              </a:ext>
            </a:extLst>
          </p:cNvPr>
          <p:cNvCxnSpPr/>
          <p:nvPr/>
        </p:nvCxnSpPr>
        <p:spPr>
          <a:xfrm flipV="1">
            <a:off x="3373120" y="1432560"/>
            <a:ext cx="1148080" cy="26416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9" name="Straight Arrow Connector 8">
            <a:extLst>
              <a:ext uri="{FF2B5EF4-FFF2-40B4-BE49-F238E27FC236}">
                <a16:creationId xmlns:a16="http://schemas.microsoft.com/office/drawing/2014/main" id="{42416782-2CF6-A48F-3FCD-31581CB5D7A5}"/>
              </a:ext>
            </a:extLst>
          </p:cNvPr>
          <p:cNvCxnSpPr/>
          <p:nvPr/>
        </p:nvCxnSpPr>
        <p:spPr>
          <a:xfrm flipV="1">
            <a:off x="6256020" y="6080712"/>
            <a:ext cx="1148080" cy="26416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91327543"/>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395556" y="5877546"/>
            <a:ext cx="3796444" cy="307777"/>
          </a:xfrm>
          <a:prstGeom prst="rect">
            <a:avLst/>
          </a:prstGeom>
          <a:noFill/>
        </p:spPr>
        <p:txBody>
          <a:bodyPr wrap="square" rtlCol="0">
            <a:spAutoFit/>
          </a:bodyPr>
          <a:lstStyle/>
          <a:p>
            <a:pPr algn="ctr" rtl="1"/>
            <a:r>
              <a:rPr lang="en-US" sz="1400" b="1" dirty="0">
                <a:solidFill>
                  <a:srgbClr val="00B0F0"/>
                </a:solidFill>
                <a:latin typeface="Times New Roman" panose="02020603050405020304" pitchFamily="18" charset="0"/>
                <a:cs typeface="Times New Roman" panose="02020603050405020304" pitchFamily="18" charset="0"/>
              </a:rPr>
              <a:t>https://www.okaz.com.sa/</a:t>
            </a:r>
            <a:endParaRPr lang="ar-EG" sz="14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771" y="5698106"/>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682CA54B-E9CE-18BF-D422-4C77CCB3032F}"/>
              </a:ext>
            </a:extLst>
          </p:cNvPr>
          <p:cNvPicPr>
            <a:picLocks noChangeAspect="1"/>
          </p:cNvPicPr>
          <p:nvPr/>
        </p:nvPicPr>
        <p:blipFill>
          <a:blip r:embed="rId3"/>
          <a:stretch>
            <a:fillRect/>
          </a:stretch>
        </p:blipFill>
        <p:spPr>
          <a:xfrm>
            <a:off x="1569741" y="87720"/>
            <a:ext cx="10562488" cy="5474285"/>
          </a:xfrm>
          <a:prstGeom prst="rect">
            <a:avLst/>
          </a:prstGeom>
        </p:spPr>
      </p:pic>
      <p:cxnSp>
        <p:nvCxnSpPr>
          <p:cNvPr id="7" name="Straight Arrow Connector 6">
            <a:extLst>
              <a:ext uri="{FF2B5EF4-FFF2-40B4-BE49-F238E27FC236}">
                <a16:creationId xmlns:a16="http://schemas.microsoft.com/office/drawing/2014/main" id="{AB5A52AB-52E2-20B0-ACB8-1695CF26CA33}"/>
              </a:ext>
            </a:extLst>
          </p:cNvPr>
          <p:cNvCxnSpPr/>
          <p:nvPr/>
        </p:nvCxnSpPr>
        <p:spPr>
          <a:xfrm flipV="1">
            <a:off x="1828800" y="2153920"/>
            <a:ext cx="1148080" cy="26416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Arrow Connector 9">
            <a:extLst>
              <a:ext uri="{FF2B5EF4-FFF2-40B4-BE49-F238E27FC236}">
                <a16:creationId xmlns:a16="http://schemas.microsoft.com/office/drawing/2014/main" id="{4F787C57-2711-1AE5-7A5E-EBD6A0492DA2}"/>
              </a:ext>
            </a:extLst>
          </p:cNvPr>
          <p:cNvCxnSpPr/>
          <p:nvPr/>
        </p:nvCxnSpPr>
        <p:spPr>
          <a:xfrm flipV="1">
            <a:off x="2032000" y="1574219"/>
            <a:ext cx="1148080" cy="26416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cxnSp>
        <p:nvCxnSpPr>
          <p:cNvPr id="11" name="Straight Arrow Connector 10">
            <a:extLst>
              <a:ext uri="{FF2B5EF4-FFF2-40B4-BE49-F238E27FC236}">
                <a16:creationId xmlns:a16="http://schemas.microsoft.com/office/drawing/2014/main" id="{6DDDFD7B-2774-FDF5-F5D6-CE11C9F30F4D}"/>
              </a:ext>
            </a:extLst>
          </p:cNvPr>
          <p:cNvCxnSpPr/>
          <p:nvPr/>
        </p:nvCxnSpPr>
        <p:spPr>
          <a:xfrm flipV="1">
            <a:off x="2976880" y="365299"/>
            <a:ext cx="1148080" cy="264160"/>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95199597"/>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771" y="5698106"/>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854BF34A-DC6D-0032-74A6-ADC6C04C00DC}"/>
              </a:ext>
            </a:extLst>
          </p:cNvPr>
          <p:cNvPicPr>
            <a:picLocks noChangeAspect="1"/>
          </p:cNvPicPr>
          <p:nvPr/>
        </p:nvPicPr>
        <p:blipFill>
          <a:blip r:embed="rId3"/>
          <a:stretch>
            <a:fillRect/>
          </a:stretch>
        </p:blipFill>
        <p:spPr>
          <a:xfrm>
            <a:off x="1525258" y="767725"/>
            <a:ext cx="10259886" cy="4677965"/>
          </a:xfrm>
          <a:prstGeom prst="rect">
            <a:avLst/>
          </a:prstGeom>
        </p:spPr>
      </p:pic>
    </p:spTree>
    <p:extLst>
      <p:ext uri="{BB962C8B-B14F-4D97-AF65-F5344CB8AC3E}">
        <p14:creationId xmlns:p14="http://schemas.microsoft.com/office/powerpoint/2010/main" val="270966184"/>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771" y="5698106"/>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5E412037-FB92-AC20-EF10-C3DC66F6B0B0}"/>
              </a:ext>
            </a:extLst>
          </p:cNvPr>
          <p:cNvPicPr>
            <a:picLocks noChangeAspect="1"/>
          </p:cNvPicPr>
          <p:nvPr/>
        </p:nvPicPr>
        <p:blipFill rotWithShape="1">
          <a:blip r:embed="rId3"/>
          <a:srcRect t="1762"/>
          <a:stretch/>
        </p:blipFill>
        <p:spPr>
          <a:xfrm>
            <a:off x="2443508" y="285008"/>
            <a:ext cx="9016180" cy="6071108"/>
          </a:xfrm>
          <a:prstGeom prst="rect">
            <a:avLst/>
          </a:prstGeom>
        </p:spPr>
      </p:pic>
    </p:spTree>
    <p:extLst>
      <p:ext uri="{BB962C8B-B14F-4D97-AF65-F5344CB8AC3E}">
        <p14:creationId xmlns:p14="http://schemas.microsoft.com/office/powerpoint/2010/main" val="403530705"/>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771" y="5698106"/>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bug in a can next to a pack of cigarettes&#10;&#10;Description automatically generated">
            <a:extLst>
              <a:ext uri="{FF2B5EF4-FFF2-40B4-BE49-F238E27FC236}">
                <a16:creationId xmlns:a16="http://schemas.microsoft.com/office/drawing/2014/main" id="{7097D0F9-CD4D-506F-6DF9-B400DBEC7712}"/>
              </a:ext>
            </a:extLst>
          </p:cNvPr>
          <p:cNvPicPr>
            <a:picLocks noChangeAspect="1"/>
          </p:cNvPicPr>
          <p:nvPr/>
        </p:nvPicPr>
        <p:blipFill rotWithShape="1">
          <a:blip r:embed="rId3">
            <a:extLst>
              <a:ext uri="{28A0092B-C50C-407E-A947-70E740481C1C}">
                <a14:useLocalDpi xmlns:a14="http://schemas.microsoft.com/office/drawing/2010/main" val="0"/>
              </a:ext>
            </a:extLst>
          </a:blip>
          <a:srcRect t="14467"/>
          <a:stretch/>
        </p:blipFill>
        <p:spPr>
          <a:xfrm>
            <a:off x="2443508" y="760061"/>
            <a:ext cx="8809189" cy="5100873"/>
          </a:xfrm>
          <a:prstGeom prst="rect">
            <a:avLst/>
          </a:prstGeom>
        </p:spPr>
      </p:pic>
    </p:spTree>
    <p:extLst>
      <p:ext uri="{BB962C8B-B14F-4D97-AF65-F5344CB8AC3E}">
        <p14:creationId xmlns:p14="http://schemas.microsoft.com/office/powerpoint/2010/main" val="4002934567"/>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59771" y="5698106"/>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descr="A billboard with a person biting a triangle&#10;&#10;Description automatically generated">
            <a:extLst>
              <a:ext uri="{FF2B5EF4-FFF2-40B4-BE49-F238E27FC236}">
                <a16:creationId xmlns:a16="http://schemas.microsoft.com/office/drawing/2014/main" id="{E31DAC0D-BE68-41CB-EC2D-ABC6DA4096E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443508" y="134467"/>
            <a:ext cx="8733507" cy="6189767"/>
          </a:xfrm>
          <a:prstGeom prst="rect">
            <a:avLst/>
          </a:prstGeom>
        </p:spPr>
      </p:pic>
    </p:spTree>
    <p:extLst>
      <p:ext uri="{BB962C8B-B14F-4D97-AF65-F5344CB8AC3E}">
        <p14:creationId xmlns:p14="http://schemas.microsoft.com/office/powerpoint/2010/main" val="3527630218"/>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8395556" y="5877546"/>
            <a:ext cx="3796444" cy="523220"/>
          </a:xfrm>
          <a:prstGeom prst="rect">
            <a:avLst/>
          </a:prstGeom>
          <a:noFill/>
        </p:spPr>
        <p:txBody>
          <a:bodyPr wrap="square" rtlCol="0">
            <a:spAutoFit/>
          </a:bodyPr>
          <a:lstStyle/>
          <a:p>
            <a:pPr algn="ctr" rtl="1"/>
            <a:r>
              <a:rPr lang="en-US" sz="1400" b="1" dirty="0">
                <a:solidFill>
                  <a:srgbClr val="00B0F0"/>
                </a:solidFill>
                <a:latin typeface="Times New Roman" panose="02020603050405020304" pitchFamily="18" charset="0"/>
                <a:cs typeface="Times New Roman" panose="02020603050405020304" pitchFamily="18" charset="0"/>
              </a:rPr>
              <a:t>https://www.emaratalyoum.com/local-section/other/2023-10-25-1.1793916</a:t>
            </a:r>
            <a:endParaRPr lang="ar-EG" sz="1400" b="1" dirty="0">
              <a:solidFill>
                <a:srgbClr val="00B0F0"/>
              </a:solidFill>
              <a:latin typeface="Times New Roman" panose="02020603050405020304" pitchFamily="18" charset="0"/>
              <a:cs typeface="Times New Roman" panose="02020603050405020304" pitchFamily="18" charset="0"/>
            </a:endParaRP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DC9A92AA-BAEF-3E2D-7C67-6D5178E82E0E}"/>
              </a:ext>
            </a:extLst>
          </p:cNvPr>
          <p:cNvPicPr>
            <a:picLocks noChangeAspect="1"/>
          </p:cNvPicPr>
          <p:nvPr/>
        </p:nvPicPr>
        <p:blipFill rotWithShape="1">
          <a:blip r:embed="rId3"/>
          <a:srcRect l="67695" t="21473" r="3864" b="15629"/>
          <a:stretch/>
        </p:blipFill>
        <p:spPr>
          <a:xfrm>
            <a:off x="3385663" y="676889"/>
            <a:ext cx="4606431" cy="5730241"/>
          </a:xfrm>
          <a:prstGeom prst="rect">
            <a:avLst/>
          </a:prstGeom>
        </p:spPr>
      </p:pic>
      <p:pic>
        <p:nvPicPr>
          <p:cNvPr id="20" name="Picture 19" descr="A hand pointing at something&#10;&#10;Description automatically generated">
            <a:extLst>
              <a:ext uri="{FF2B5EF4-FFF2-40B4-BE49-F238E27FC236}">
                <a16:creationId xmlns:a16="http://schemas.microsoft.com/office/drawing/2014/main" id="{87EEF916-B464-D740-A4B5-D278DCE3768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61984" y="3068117"/>
            <a:ext cx="903190" cy="903190"/>
          </a:xfrm>
          <a:prstGeom prst="rect">
            <a:avLst/>
          </a:prstGeom>
        </p:spPr>
      </p:pic>
    </p:spTree>
    <p:extLst>
      <p:ext uri="{BB962C8B-B14F-4D97-AF65-F5344CB8AC3E}">
        <p14:creationId xmlns:p14="http://schemas.microsoft.com/office/powerpoint/2010/main" val="1783086416"/>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0D0CDB56-F96C-7003-E5F1-E6FE239B8EC7}"/>
              </a:ext>
            </a:extLst>
          </p:cNvPr>
          <p:cNvPicPr>
            <a:picLocks noChangeAspect="1"/>
          </p:cNvPicPr>
          <p:nvPr/>
        </p:nvPicPr>
        <p:blipFill>
          <a:blip r:embed="rId3"/>
          <a:stretch>
            <a:fillRect/>
          </a:stretch>
        </p:blipFill>
        <p:spPr>
          <a:xfrm>
            <a:off x="1464228" y="390282"/>
            <a:ext cx="5342742" cy="4920748"/>
          </a:xfrm>
          <a:prstGeom prst="rect">
            <a:avLst/>
          </a:prstGeom>
        </p:spPr>
      </p:pic>
      <p:pic>
        <p:nvPicPr>
          <p:cNvPr id="10" name="Picture 9">
            <a:extLst>
              <a:ext uri="{FF2B5EF4-FFF2-40B4-BE49-F238E27FC236}">
                <a16:creationId xmlns:a16="http://schemas.microsoft.com/office/drawing/2014/main" id="{23C2DBF9-8C3D-7AC3-FB69-0AFDBCFC39CC}"/>
              </a:ext>
            </a:extLst>
          </p:cNvPr>
          <p:cNvPicPr>
            <a:picLocks noChangeAspect="1"/>
          </p:cNvPicPr>
          <p:nvPr/>
        </p:nvPicPr>
        <p:blipFill>
          <a:blip r:embed="rId4"/>
          <a:stretch>
            <a:fillRect/>
          </a:stretch>
        </p:blipFill>
        <p:spPr>
          <a:xfrm>
            <a:off x="5810870" y="1221279"/>
            <a:ext cx="5540829" cy="5138152"/>
          </a:xfrm>
          <a:prstGeom prst="rect">
            <a:avLst/>
          </a:prstGeom>
        </p:spPr>
      </p:pic>
      <p:pic>
        <p:nvPicPr>
          <p:cNvPr id="15" name="Picture 14">
            <a:extLst>
              <a:ext uri="{FF2B5EF4-FFF2-40B4-BE49-F238E27FC236}">
                <a16:creationId xmlns:a16="http://schemas.microsoft.com/office/drawing/2014/main" id="{06D4239E-5F59-5443-4469-57EDB6AACBCC}"/>
              </a:ext>
            </a:extLst>
          </p:cNvPr>
          <p:cNvPicPr>
            <a:picLocks noChangeAspect="1"/>
          </p:cNvPicPr>
          <p:nvPr/>
        </p:nvPicPr>
        <p:blipFill>
          <a:blip r:embed="rId5"/>
          <a:stretch>
            <a:fillRect/>
          </a:stretch>
        </p:blipFill>
        <p:spPr>
          <a:xfrm>
            <a:off x="380924" y="1722144"/>
            <a:ext cx="666750" cy="666750"/>
          </a:xfrm>
          <a:prstGeom prst="rect">
            <a:avLst/>
          </a:prstGeom>
        </p:spPr>
      </p:pic>
    </p:spTree>
    <p:extLst>
      <p:ext uri="{BB962C8B-B14F-4D97-AF65-F5344CB8AC3E}">
        <p14:creationId xmlns:p14="http://schemas.microsoft.com/office/powerpoint/2010/main" val="97194176"/>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9198A0-2E72-9C4A-3618-2FFA4AE42D68}"/>
            </a:ext>
          </a:extLst>
        </p:cNvPr>
        <p:cNvGrpSpPr/>
        <p:nvPr/>
      </p:nvGrpSpPr>
      <p:grpSpPr>
        <a:xfrm>
          <a:off x="0" y="0"/>
          <a:ext cx="0" cy="0"/>
          <a:chOff x="0" y="0"/>
          <a:chExt cx="0" cy="0"/>
        </a:xfrm>
      </p:grpSpPr>
      <p:sp>
        <p:nvSpPr>
          <p:cNvPr id="29" name="Rectangle 28">
            <a:extLst>
              <a:ext uri="{FF2B5EF4-FFF2-40B4-BE49-F238E27FC236}">
                <a16:creationId xmlns:a16="http://schemas.microsoft.com/office/drawing/2014/main" id="{C996CFE7-1381-8061-0F98-6A7F20932CBA}"/>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FCF04A95-61C3-E7C7-0ADE-3C692C129A5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74094981-5364-D0DD-8C67-09AF2F954B0A}"/>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E37F41AE-A666-1E37-67FE-B849FDE35019}"/>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3114646B-A6F4-7B2F-1FBE-A79FC5D64C38}"/>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271DA22E-D59C-8B6C-FA16-A45E934B2848}"/>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a:extLst>
              <a:ext uri="{FF2B5EF4-FFF2-40B4-BE49-F238E27FC236}">
                <a16:creationId xmlns:a16="http://schemas.microsoft.com/office/drawing/2014/main" id="{C2679E84-3ED6-E60F-8A24-30CB91B94C2F}"/>
              </a:ext>
            </a:extLst>
          </p:cNvPr>
          <p:cNvPicPr>
            <a:picLocks noChangeAspect="1"/>
          </p:cNvPicPr>
          <p:nvPr/>
        </p:nvPicPr>
        <p:blipFill rotWithShape="1">
          <a:blip r:embed="rId3">
            <a:extLst>
              <a:ext uri="{28A0092B-C50C-407E-A947-70E740481C1C}">
                <a14:useLocalDpi xmlns:a14="http://schemas.microsoft.com/office/drawing/2010/main" val="0"/>
              </a:ext>
            </a:extLst>
          </a:blip>
          <a:srcRect l="26070"/>
          <a:stretch/>
        </p:blipFill>
        <p:spPr>
          <a:xfrm>
            <a:off x="7090015" y="1378706"/>
            <a:ext cx="4506751" cy="4572000"/>
          </a:xfrm>
          <a:prstGeom prst="rect">
            <a:avLst/>
          </a:prstGeom>
        </p:spPr>
      </p:pic>
      <p:grpSp>
        <p:nvGrpSpPr>
          <p:cNvPr id="14" name="Group 13">
            <a:extLst>
              <a:ext uri="{FF2B5EF4-FFF2-40B4-BE49-F238E27FC236}">
                <a16:creationId xmlns:a16="http://schemas.microsoft.com/office/drawing/2014/main" id="{C540FF88-BEF2-517D-5B35-26E13A0E31BC}"/>
              </a:ext>
            </a:extLst>
          </p:cNvPr>
          <p:cNvGrpSpPr/>
          <p:nvPr/>
        </p:nvGrpSpPr>
        <p:grpSpPr>
          <a:xfrm>
            <a:off x="741225" y="2440547"/>
            <a:ext cx="4976923" cy="4027171"/>
            <a:chOff x="239575" y="1923535"/>
            <a:chExt cx="4976923" cy="4027171"/>
          </a:xfrm>
        </p:grpSpPr>
        <p:pic>
          <p:nvPicPr>
            <p:cNvPr id="11" name="Picture 10">
              <a:extLst>
                <a:ext uri="{FF2B5EF4-FFF2-40B4-BE49-F238E27FC236}">
                  <a16:creationId xmlns:a16="http://schemas.microsoft.com/office/drawing/2014/main" id="{3172ECDF-5DBC-6372-EBE9-2E3171A1E169}"/>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39575" y="1923535"/>
              <a:ext cx="4027171" cy="4027171"/>
            </a:xfrm>
            <a:prstGeom prst="rect">
              <a:avLst/>
            </a:prstGeom>
          </p:spPr>
        </p:pic>
        <p:pic>
          <p:nvPicPr>
            <p:cNvPr id="13" name="Picture 12">
              <a:extLst>
                <a:ext uri="{FF2B5EF4-FFF2-40B4-BE49-F238E27FC236}">
                  <a16:creationId xmlns:a16="http://schemas.microsoft.com/office/drawing/2014/main" id="{49E59020-EBF2-D4F5-AB43-69F97AB641C5}"/>
                </a:ext>
              </a:extLst>
            </p:cNvPr>
            <p:cNvPicPr>
              <a:picLocks noChangeAspect="1"/>
            </p:cNvPicPr>
            <p:nvPr/>
          </p:nvPicPr>
          <p:blipFill rotWithShape="1">
            <a:blip r:embed="rId5">
              <a:extLst>
                <a:ext uri="{28A0092B-C50C-407E-A947-70E740481C1C}">
                  <a14:useLocalDpi xmlns:a14="http://schemas.microsoft.com/office/drawing/2010/main" val="0"/>
                </a:ext>
              </a:extLst>
            </a:blip>
            <a:srcRect l="59917"/>
            <a:stretch/>
          </p:blipFill>
          <p:spPr>
            <a:xfrm>
              <a:off x="2346959" y="1923804"/>
              <a:ext cx="2869539" cy="4026902"/>
            </a:xfrm>
            <a:prstGeom prst="rect">
              <a:avLst/>
            </a:prstGeom>
          </p:spPr>
        </p:pic>
      </p:grpSp>
      <p:pic>
        <p:nvPicPr>
          <p:cNvPr id="16" name="Picture 15">
            <a:extLst>
              <a:ext uri="{FF2B5EF4-FFF2-40B4-BE49-F238E27FC236}">
                <a16:creationId xmlns:a16="http://schemas.microsoft.com/office/drawing/2014/main" id="{C96C005E-E05F-69AD-C329-23FAE815E303}"/>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3138394" y="873618"/>
            <a:ext cx="1294906" cy="1294906"/>
          </a:xfrm>
          <a:prstGeom prst="rect">
            <a:avLst/>
          </a:prstGeom>
        </p:spPr>
      </p:pic>
    </p:spTree>
    <p:extLst>
      <p:ext uri="{BB962C8B-B14F-4D97-AF65-F5344CB8AC3E}">
        <p14:creationId xmlns:p14="http://schemas.microsoft.com/office/powerpoint/2010/main" val="268252970"/>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211982"/>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عناصر الإقناع</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holding a magnet and a blow dryer&#10;&#10;Description automatically generated">
            <a:extLst>
              <a:ext uri="{FF2B5EF4-FFF2-40B4-BE49-F238E27FC236}">
                <a16:creationId xmlns:a16="http://schemas.microsoft.com/office/drawing/2014/main" id="{F8A0A74A-0545-85E3-2D36-981E36463C9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03047" y="1010446"/>
            <a:ext cx="7585904" cy="3792952"/>
          </a:xfrm>
          <a:prstGeom prst="rect">
            <a:avLst/>
          </a:prstGeom>
        </p:spPr>
      </p:pic>
    </p:spTree>
    <p:extLst>
      <p:ext uri="{BB962C8B-B14F-4D97-AF65-F5344CB8AC3E}">
        <p14:creationId xmlns:p14="http://schemas.microsoft.com/office/powerpoint/2010/main" val="178603622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9" name="Oval 4" descr="حصير منسوج">
            <a:extLst>
              <a:ext uri="{FF2B5EF4-FFF2-40B4-BE49-F238E27FC236}">
                <a16:creationId xmlns:a16="http://schemas.microsoft.com/office/drawing/2014/main" id="{80D8FDE4-0557-6C6E-9CB7-F951B2A8F2A5}"/>
              </a:ext>
            </a:extLst>
          </p:cNvPr>
          <p:cNvSpPr>
            <a:spLocks noChangeArrowheads="1"/>
          </p:cNvSpPr>
          <p:nvPr/>
        </p:nvSpPr>
        <p:spPr bwMode="auto">
          <a:xfrm>
            <a:off x="3411607" y="4267977"/>
            <a:ext cx="1368425"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المستقبل</a:t>
            </a:r>
            <a:endParaRPr lang="en-US" altLang="en-US" sz="2400" dirty="0">
              <a:cs typeface="Monotype Koufi" pitchFamily="2" charset="-78"/>
            </a:endParaRPr>
          </a:p>
        </p:txBody>
      </p:sp>
      <p:sp>
        <p:nvSpPr>
          <p:cNvPr id="11270" name="Oval 5" descr="حصير منسوج">
            <a:extLst>
              <a:ext uri="{FF2B5EF4-FFF2-40B4-BE49-F238E27FC236}">
                <a16:creationId xmlns:a16="http://schemas.microsoft.com/office/drawing/2014/main" id="{33180DDA-9409-6DEA-BC38-90ADDA021AAB}"/>
              </a:ext>
            </a:extLst>
          </p:cNvPr>
          <p:cNvSpPr>
            <a:spLocks noChangeArrowheads="1"/>
          </p:cNvSpPr>
          <p:nvPr/>
        </p:nvSpPr>
        <p:spPr bwMode="auto">
          <a:xfrm>
            <a:off x="3411607" y="2480992"/>
            <a:ext cx="12969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000" dirty="0">
                <a:cs typeface="Monotype Koufi" pitchFamily="2" charset="-78"/>
              </a:rPr>
              <a:t>التغذية </a:t>
            </a:r>
          </a:p>
          <a:p>
            <a:pPr algn="ctr" eaLnBrk="1" hangingPunct="1"/>
            <a:r>
              <a:rPr lang="ar-SA" altLang="en-US" sz="2000" dirty="0">
                <a:cs typeface="Monotype Koufi" pitchFamily="2" charset="-78"/>
              </a:rPr>
              <a:t>العكسية</a:t>
            </a:r>
            <a:endParaRPr lang="en-US" altLang="en-US" sz="2000" dirty="0">
              <a:cs typeface="Monotype Koufi" pitchFamily="2" charset="-78"/>
            </a:endParaRPr>
          </a:p>
        </p:txBody>
      </p:sp>
      <p:sp>
        <p:nvSpPr>
          <p:cNvPr id="11271" name="Oval 6" descr="حصير منسوج">
            <a:extLst>
              <a:ext uri="{FF2B5EF4-FFF2-40B4-BE49-F238E27FC236}">
                <a16:creationId xmlns:a16="http://schemas.microsoft.com/office/drawing/2014/main" id="{4D4A7A7C-DE85-E73C-ED3F-5130FCB21975}"/>
              </a:ext>
            </a:extLst>
          </p:cNvPr>
          <p:cNvSpPr>
            <a:spLocks noChangeArrowheads="1"/>
          </p:cNvSpPr>
          <p:nvPr/>
        </p:nvSpPr>
        <p:spPr bwMode="auto">
          <a:xfrm>
            <a:off x="7628660" y="2480992"/>
            <a:ext cx="1347788"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الهدف</a:t>
            </a:r>
            <a:endParaRPr lang="en-US" altLang="en-US" sz="2400" dirty="0">
              <a:cs typeface="Monotype Koufi" pitchFamily="2" charset="-78"/>
            </a:endParaRPr>
          </a:p>
        </p:txBody>
      </p:sp>
      <p:sp>
        <p:nvSpPr>
          <p:cNvPr id="11272" name="Oval 7" descr="حصير منسوج">
            <a:extLst>
              <a:ext uri="{FF2B5EF4-FFF2-40B4-BE49-F238E27FC236}">
                <a16:creationId xmlns:a16="http://schemas.microsoft.com/office/drawing/2014/main" id="{4E84169C-D8BB-84E7-C71A-EF596A74E74E}"/>
              </a:ext>
            </a:extLst>
          </p:cNvPr>
          <p:cNvSpPr>
            <a:spLocks noChangeArrowheads="1"/>
          </p:cNvSpPr>
          <p:nvPr/>
        </p:nvSpPr>
        <p:spPr bwMode="auto">
          <a:xfrm>
            <a:off x="5557043" y="1387269"/>
            <a:ext cx="1223963" cy="1223962"/>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المصدر</a:t>
            </a:r>
            <a:endParaRPr lang="en-US" altLang="en-US" sz="2400" dirty="0">
              <a:cs typeface="Monotype Koufi" pitchFamily="2" charset="-78"/>
            </a:endParaRPr>
          </a:p>
        </p:txBody>
      </p:sp>
      <p:sp>
        <p:nvSpPr>
          <p:cNvPr id="11273" name="Oval 8" descr="حصير منسوج">
            <a:extLst>
              <a:ext uri="{FF2B5EF4-FFF2-40B4-BE49-F238E27FC236}">
                <a16:creationId xmlns:a16="http://schemas.microsoft.com/office/drawing/2014/main" id="{E1B2A839-7356-2EAC-8C85-101F7FA8EBF2}"/>
              </a:ext>
            </a:extLst>
          </p:cNvPr>
          <p:cNvSpPr>
            <a:spLocks noChangeArrowheads="1"/>
          </p:cNvSpPr>
          <p:nvPr/>
        </p:nvSpPr>
        <p:spPr bwMode="auto">
          <a:xfrm>
            <a:off x="5443572" y="4859608"/>
            <a:ext cx="1296987" cy="1223963"/>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الوسيلة</a:t>
            </a:r>
            <a:endParaRPr lang="en-US" altLang="en-US" sz="2400" dirty="0">
              <a:cs typeface="Monotype Koufi" pitchFamily="2" charset="-78"/>
            </a:endParaRPr>
          </a:p>
        </p:txBody>
      </p:sp>
      <p:sp>
        <p:nvSpPr>
          <p:cNvPr id="11274" name="Oval 9" descr="حصير منسوج">
            <a:extLst>
              <a:ext uri="{FF2B5EF4-FFF2-40B4-BE49-F238E27FC236}">
                <a16:creationId xmlns:a16="http://schemas.microsoft.com/office/drawing/2014/main" id="{93FDE34B-0194-C2F8-BF3E-1ED418D2577E}"/>
              </a:ext>
            </a:extLst>
          </p:cNvPr>
          <p:cNvSpPr>
            <a:spLocks noChangeArrowheads="1"/>
          </p:cNvSpPr>
          <p:nvPr/>
        </p:nvSpPr>
        <p:spPr bwMode="auto">
          <a:xfrm>
            <a:off x="7404100" y="4267977"/>
            <a:ext cx="1274763" cy="1295400"/>
          </a:xfrm>
          <a:prstGeom prst="ellipse">
            <a:avLst/>
          </a:prstGeom>
          <a:solidFill>
            <a:srgbClr val="AFECFF"/>
          </a:solidFill>
          <a:ln w="9525">
            <a:solidFill>
              <a:schemeClr val="tx1"/>
            </a:solidFill>
            <a:round/>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2400" dirty="0">
                <a:cs typeface="Monotype Koufi" pitchFamily="2" charset="-78"/>
              </a:rPr>
              <a:t>الرسالة</a:t>
            </a:r>
            <a:endParaRPr lang="en-US" altLang="en-US" sz="2400" dirty="0">
              <a:cs typeface="Monotype Koufi" pitchFamily="2" charset="-78"/>
            </a:endParaRPr>
          </a:p>
        </p:txBody>
      </p:sp>
      <p:sp>
        <p:nvSpPr>
          <p:cNvPr id="11275" name="Rectangle 10" descr="لوحة قماشية">
            <a:extLst>
              <a:ext uri="{FF2B5EF4-FFF2-40B4-BE49-F238E27FC236}">
                <a16:creationId xmlns:a16="http://schemas.microsoft.com/office/drawing/2014/main" id="{94F0F9D2-C373-1FD9-B60E-BBF9E7B291CE}"/>
              </a:ext>
            </a:extLst>
          </p:cNvPr>
          <p:cNvSpPr>
            <a:spLocks noChangeArrowheads="1"/>
          </p:cNvSpPr>
          <p:nvPr/>
        </p:nvSpPr>
        <p:spPr bwMode="auto">
          <a:xfrm>
            <a:off x="5016500" y="3213100"/>
            <a:ext cx="2305050" cy="914400"/>
          </a:xfrm>
          <a:prstGeom prst="ellipse">
            <a:avLst/>
          </a:prstGeom>
          <a:solidFill>
            <a:schemeClr val="accent4">
              <a:lumMod val="40000"/>
              <a:lumOff val="60000"/>
            </a:schemeClr>
          </a:solidFill>
          <a:ln w="9525">
            <a:solidFill>
              <a:schemeClr val="tx1"/>
            </a:solidFill>
            <a:miter lim="800000"/>
            <a:headEnd/>
            <a:tailEnd/>
          </a:ln>
        </p:spPr>
        <p:txBody>
          <a:bodyPr wrap="none" anchor="ct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algn="r" rtl="1"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ar-SA" altLang="en-US" sz="3200">
                <a:cs typeface="Monotype Koufi" pitchFamily="2" charset="-78"/>
              </a:rPr>
              <a:t>عناصر الإقناع</a:t>
            </a:r>
            <a:endParaRPr lang="en-US" altLang="en-US" sz="3200">
              <a:cs typeface="Monotype Koufi" pitchFamily="2" charset="-78"/>
            </a:endParaRPr>
          </a:p>
        </p:txBody>
      </p:sp>
      <p:sp>
        <p:nvSpPr>
          <p:cNvPr id="2" name="TextBox 1">
            <a:extLst>
              <a:ext uri="{FF2B5EF4-FFF2-40B4-BE49-F238E27FC236}">
                <a16:creationId xmlns:a16="http://schemas.microsoft.com/office/drawing/2014/main" id="{7CBEDC51-26E0-5CC0-360E-AC8A951248AB}"/>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7C2172DC-0186-E1A9-3E71-42257CC1B37A}"/>
              </a:ext>
            </a:extLst>
          </p:cNvPr>
          <p:cNvSpPr txBox="1"/>
          <p:nvPr/>
        </p:nvSpPr>
        <p:spPr>
          <a:xfrm>
            <a:off x="1630612" y="272562"/>
            <a:ext cx="5031445" cy="523220"/>
          </a:xfrm>
          <a:prstGeom prst="rect">
            <a:avLst/>
          </a:prstGeom>
          <a:noFill/>
        </p:spPr>
        <p:txBody>
          <a:bodyPr wrap="square" rtlCol="0">
            <a:spAutoFit/>
          </a:bodyPr>
          <a:lstStyle/>
          <a:p>
            <a:r>
              <a:rPr lang="ar-EG" sz="2800" b="1" dirty="0">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025B69B-268F-E2EE-18C5-C51724F6293B}"/>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5F5384B7-7DEA-0EEB-53A4-28B89B8C1FAD}"/>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F5B32B8-6E47-D16C-5DDD-576875BA0459}"/>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7054A88D-892A-E192-0C74-7821F74F74CC}"/>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477433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المصدر</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person waving in front of a camera&#10;&#10;Description automatically generated">
            <a:extLst>
              <a:ext uri="{FF2B5EF4-FFF2-40B4-BE49-F238E27FC236}">
                <a16:creationId xmlns:a16="http://schemas.microsoft.com/office/drawing/2014/main" id="{688C4665-02D9-111D-F9D2-66E0196B34E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575006" y="1023540"/>
            <a:ext cx="5041988" cy="3361325"/>
          </a:xfrm>
          <a:prstGeom prst="rect">
            <a:avLst/>
          </a:prstGeom>
        </p:spPr>
      </p:pic>
    </p:spTree>
    <p:extLst>
      <p:ext uri="{BB962C8B-B14F-4D97-AF65-F5344CB8AC3E}">
        <p14:creationId xmlns:p14="http://schemas.microsoft.com/office/powerpoint/2010/main" val="791098134"/>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1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 ويعتبر الطرف الأساسي لعملية الاتصال إذ يبدأ بنقل الرسالة للطرف الآخر ( المستقبل )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ومن أهم قواعد نجاح المصدر ما يلي :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الثقة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المصداقية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القدرة على استخدام أساليب الإقناع المختلفة باختلاف المجالات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المستوى المعرفي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دراك العوامل النفسية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المصدر عاملا</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بما يدعوا </a:t>
            </a:r>
            <a:r>
              <a:rPr lang="ar-EG" altLang="en-US" sz="3200" b="1" dirty="0">
                <a:latin typeface="Times New Roman" panose="02020603050405020304" pitchFamily="18" charset="0"/>
              </a:rPr>
              <a:t>إ</a:t>
            </a:r>
            <a:r>
              <a:rPr lang="ar-SA" altLang="en-US" sz="3200" b="1" dirty="0">
                <a:latin typeface="Times New Roman" panose="02020603050405020304" pitchFamily="18" charset="0"/>
              </a:rPr>
              <a:t>ليه من معتقدات وآراء وأفكار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SA" altLang="en-US" sz="3200" b="1" dirty="0">
                <a:solidFill>
                  <a:srgbClr val="C00000"/>
                </a:solidFill>
                <a:latin typeface="Times New Roman" panose="02020603050405020304" pitchFamily="18" charset="0"/>
              </a:rPr>
              <a:t>أ- الثقة </a:t>
            </a:r>
            <a:r>
              <a:rPr lang="ar-EG" altLang="en-US" sz="3200" b="1" dirty="0">
                <a:solidFill>
                  <a:srgbClr val="C00000"/>
                </a:solidFill>
                <a:latin typeface="Times New Roman" panose="02020603050405020304" pitchFamily="18" charset="0"/>
              </a:rPr>
              <a:t>-</a:t>
            </a:r>
            <a:r>
              <a:rPr lang="ar-SA" sz="1800" dirty="0">
                <a:solidFill>
                  <a:srgbClr val="C00000"/>
                </a:solidFill>
                <a:effectLst/>
                <a:latin typeface="Calibri" panose="020F0502020204030204" pitchFamily="34" charset="0"/>
                <a:ea typeface="Calibri" panose="020F0502020204030204" pitchFamily="34" charset="0"/>
                <a:cs typeface="Simplified Arabic" panose="02020603050405020304" pitchFamily="18" charset="-78"/>
              </a:rPr>
              <a:t> </a:t>
            </a:r>
            <a:r>
              <a:rPr lang="ar-SA" sz="3200" b="1" dirty="0">
                <a:solidFill>
                  <a:srgbClr val="C00000"/>
                </a:solidFill>
                <a:latin typeface="Times New Roman" panose="02020603050405020304" pitchFamily="18" charset="0"/>
              </a:rPr>
              <a:t>إن كسب ثقة الناس يحتاج إلى أمور :</a:t>
            </a:r>
            <a:endParaRPr lang="en-US" sz="3200" b="1" dirty="0">
              <a:solidFill>
                <a:srgbClr val="C00000"/>
              </a:solidFill>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أن يظهر المصدر الاهتمام بمصـالح المستقبلين ( الطرف الآخر) ولا يقتصر اهتمامه على مصالحه ، وعليه أن يهتم فعلاً بمصالحهم ليس بالقول فقط، لأنه إذا ظهر فيما بعد ما يخالف ذلك لشخصه فإن عمليات الإقناع عندئذٍ تصبح عقيمة وغير مجدية .</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اختيار الوقت المناسب لكسب ثقة الناس، فتقديم الرسالة في وقت غير مناسب لا يفي بالغرض المطلوب.</a:t>
            </a:r>
            <a:endParaRPr lang="en-US" sz="3200" b="1" dirty="0">
              <a:latin typeface="Times New Roman" panose="02020603050405020304" pitchFamily="18" charset="0"/>
            </a:endParaRPr>
          </a:p>
          <a:p>
            <a:pPr marR="228600" algn="justLow" rtl="1">
              <a:lnSpc>
                <a:spcPct val="115000"/>
              </a:lnSpc>
              <a:buSzPts val="1400"/>
              <a:buFont typeface="Wingdings" panose="05000000000000000000" pitchFamily="2" charset="2"/>
              <a:buChar char="q"/>
              <a:tabLst>
                <a:tab pos="228600" algn="l"/>
              </a:tabLst>
            </a:pPr>
            <a:r>
              <a:rPr lang="ar-SA" sz="3200" b="1" dirty="0">
                <a:latin typeface="Times New Roman" panose="02020603050405020304" pitchFamily="18" charset="0"/>
              </a:rPr>
              <a:t>الإقلال في الوعود له دور في كسب ثقة الناس، لأن كثرة الوعود تؤدي إلى عجز الطرف الأول عن تحقيقها، لأنه إذا اقتصد فيها أمكنه تنفيذها وفي الوقت نفسه تمكن من كسب ثقة الطرف الثاني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94989042"/>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ب- المصداقية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تضفي المصداقية على المصدر مزيداً من الاحترام والتقدير ، والعكس بالعكس يؤدي إلى الاحتقار وعدم التقبل منه أو الاستماع إلى ما يمليه من أفكار وتوجيهات وآراء أما في مجال العلاقات الشخصية فمن غير الممكن أن يستمر الطرف الأول في كذبه لأن حبل الكذب قصير، وإذا ما انكشف ذات مرة فلن يوثق به ولن يقتنع بكلامه أحد على الإطلاق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9468154"/>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ج- القدرة على استخدام أساليب الإقناع المختلفة باختلاف المجالات المستخدمة فيها : </a:t>
            </a:r>
            <a:endParaRPr lang="ar-EG" altLang="en-US" sz="3200" b="1" dirty="0">
              <a:solidFill>
                <a:srgbClr val="C00000"/>
              </a:solidFill>
              <a:latin typeface="Times New Roman" panose="02020603050405020304" pitchFamily="18" charset="0"/>
            </a:endParaRPr>
          </a:p>
          <a:p>
            <a:pPr marL="0" marR="228600" indent="0" algn="justLow" rtl="1">
              <a:lnSpc>
                <a:spcPct val="100000"/>
              </a:lnSpc>
              <a:buSzPts val="1400"/>
              <a:buNone/>
              <a:tabLst>
                <a:tab pos="228600" algn="l"/>
              </a:tabLst>
            </a:pPr>
            <a:r>
              <a:rPr lang="ar-SA" sz="3200" b="1" dirty="0">
                <a:latin typeface="Times New Roman" panose="02020603050405020304" pitchFamily="18" charset="0"/>
              </a:rPr>
              <a:t>فالمذيع والخطيب والمروّج لسلعته والمعلم والسياسي والمحقق يجب عليهم امتلاك مهارات الاتصال كالقدرة على الكلام والكتابة . والقدرة على الاستماع والتفكير المنطقي واستخدام الإشارات والتلميحات بالوجه واليدين والع</a:t>
            </a:r>
            <a:r>
              <a:rPr lang="ar-EG" sz="3200" b="1" dirty="0">
                <a:latin typeface="Times New Roman" panose="02020603050405020304" pitchFamily="18" charset="0"/>
              </a:rPr>
              <a:t>ي</a:t>
            </a:r>
            <a:r>
              <a:rPr lang="ar-SA" sz="3200" b="1" dirty="0">
                <a:latin typeface="Times New Roman" panose="02020603050405020304" pitchFamily="18" charset="0"/>
              </a:rPr>
              <a:t>نين، والمهارة في تتبع مكان الاستجابة عند المتلقين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25433327"/>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د- المستوى المعرفي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مستوى المعرفة</a:t>
            </a:r>
            <a:r>
              <a:rPr lang="ar-EG" sz="3200" b="1" dirty="0">
                <a:latin typeface="Times New Roman" panose="02020603050405020304" pitchFamily="18" charset="0"/>
              </a:rPr>
              <a:t> أو</a:t>
            </a:r>
            <a:r>
              <a:rPr lang="ar-SA" sz="3200" b="1" dirty="0">
                <a:latin typeface="Times New Roman" panose="02020603050405020304" pitchFamily="18" charset="0"/>
              </a:rPr>
              <a:t> الدراية بما يدعو إليه وبما</a:t>
            </a:r>
            <a:r>
              <a:rPr lang="ar-EG" sz="3200" b="1" dirty="0">
                <a:latin typeface="Times New Roman" panose="02020603050405020304" pitchFamily="18" charset="0"/>
              </a:rPr>
              <a:t> يسعى</a:t>
            </a:r>
            <a:r>
              <a:rPr lang="ar-SA" sz="3200" b="1" dirty="0">
                <a:latin typeface="Times New Roman" panose="02020603050405020304" pitchFamily="18" charset="0"/>
              </a:rPr>
              <a:t> </a:t>
            </a:r>
            <a:r>
              <a:rPr lang="ar-EG" sz="3200" b="1" dirty="0">
                <a:latin typeface="Times New Roman" panose="02020603050405020304" pitchFamily="18" charset="0"/>
              </a:rPr>
              <a:t>ل</a:t>
            </a:r>
            <a:r>
              <a:rPr lang="ar-SA" sz="3200" b="1" dirty="0">
                <a:latin typeface="Times New Roman" panose="02020603050405020304" pitchFamily="18" charset="0"/>
              </a:rPr>
              <a:t>لإقناع والتأثير به : فإذا كان المصدر غير ملمٍّ بموضوعه وليست لديه المعلومات الكافية ، فإن هذا يفقد عملية الإقناع فعاليتها، وكذلك من غير المتصور بأن شخصاً يحاول إقناع آخر وهو يفتقر إلى بعض المعلومات سواء الأساسية أو الثانوية لأداء غرضه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18383211"/>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SA" altLang="en-US" sz="3200" b="1" dirty="0">
                <a:solidFill>
                  <a:srgbClr val="C00000"/>
                </a:solidFill>
                <a:latin typeface="Times New Roman" panose="02020603050405020304" pitchFamily="18" charset="0"/>
              </a:rPr>
              <a:t>هـ- </a:t>
            </a:r>
            <a:r>
              <a:rPr lang="ar-EG" altLang="en-US" sz="3200" b="1" dirty="0">
                <a:solidFill>
                  <a:srgbClr val="C00000"/>
                </a:solidFill>
                <a:latin typeface="Times New Roman" panose="02020603050405020304" pitchFamily="18" charset="0"/>
              </a:rPr>
              <a:t>إ</a:t>
            </a:r>
            <a:r>
              <a:rPr lang="ar-SA" altLang="en-US" sz="3200" b="1" dirty="0">
                <a:solidFill>
                  <a:srgbClr val="C00000"/>
                </a:solidFill>
                <a:latin typeface="Times New Roman" panose="02020603050405020304" pitchFamily="18" charset="0"/>
              </a:rPr>
              <a:t>دراك العوامل النفسية  </a:t>
            </a:r>
            <a:endParaRPr lang="ar-EG" altLang="en-US" sz="3200" b="1" dirty="0">
              <a:solidFill>
                <a:srgbClr val="C00000"/>
              </a:solidFill>
              <a:latin typeface="Times New Roman" panose="02020603050405020304" pitchFamily="18" charset="0"/>
            </a:endParaRPr>
          </a:p>
          <a:p>
            <a:pPr marL="0" marR="228600" indent="0" algn="justLow" rtl="1">
              <a:lnSpc>
                <a:spcPct val="115000"/>
              </a:lnSpc>
              <a:buSzPts val="1400"/>
              <a:buNone/>
              <a:tabLst>
                <a:tab pos="228600" algn="l"/>
              </a:tabLst>
            </a:pPr>
            <a:r>
              <a:rPr lang="ar-SA" sz="3200" b="1" dirty="0">
                <a:latin typeface="Times New Roman" panose="02020603050405020304" pitchFamily="18" charset="0"/>
              </a:rPr>
              <a:t>أن يملك المصدر إدراكاً للعوامل النفسية ومعرفةً بها كالاتجاه النفسي (الودّي) من قِبل المستقبل نحو المصدر ، أيضاً المناسبة والتوافق النفسي بين الموضوع والمستقبل وعدم التصادم أو التنافر بينهما .</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0334525"/>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1</a:t>
            </a:r>
            <a:r>
              <a:rPr lang="ar-SA" altLang="en-US" sz="3200" b="1" dirty="0">
                <a:latin typeface="Times New Roman" panose="02020603050405020304" pitchFamily="18" charset="0"/>
              </a:rPr>
              <a:t>- المصدر :</a:t>
            </a:r>
            <a:r>
              <a:rPr lang="ar-EG" altLang="en-US" sz="3200" b="1" dirty="0">
                <a:latin typeface="Times New Roman" panose="02020603050405020304" pitchFamily="18" charset="0"/>
              </a:rPr>
              <a:t> </a:t>
            </a:r>
            <a:r>
              <a:rPr lang="ar-EG" altLang="en-US" sz="3200" b="1" dirty="0">
                <a:solidFill>
                  <a:srgbClr val="C00000"/>
                </a:solidFill>
                <a:latin typeface="Times New Roman" panose="02020603050405020304" pitchFamily="18" charset="0"/>
              </a:rPr>
              <a:t>و- أن يكون المصدر عاملاً بما يدعو إليه من معتقدات وأفكار وآراء </a:t>
            </a:r>
            <a:r>
              <a:rPr lang="ar-SA" sz="3200" b="1" dirty="0">
                <a:latin typeface="Times New Roman" panose="02020603050405020304" pitchFamily="18" charset="0"/>
              </a:rPr>
              <a:t>ومقتنعاً ولو </a:t>
            </a:r>
            <a:r>
              <a:rPr lang="ar-EG" sz="3200" b="1" dirty="0">
                <a:latin typeface="Times New Roman" panose="02020603050405020304" pitchFamily="18" charset="0"/>
              </a:rPr>
              <a:t>ب</a:t>
            </a:r>
            <a:r>
              <a:rPr lang="ar-SA" sz="3200" b="1" dirty="0">
                <a:latin typeface="Times New Roman" panose="02020603050405020304" pitchFamily="18" charset="0"/>
              </a:rPr>
              <a:t>بعض الشيء </a:t>
            </a:r>
            <a:r>
              <a:rPr lang="ar-EG" sz="3200" b="1" dirty="0">
                <a:latin typeface="Times New Roman" panose="02020603050405020304" pitchFamily="18" charset="0"/>
              </a:rPr>
              <a:t>الذي </a:t>
            </a:r>
            <a:r>
              <a:rPr lang="ar-SA" sz="3200" b="1" dirty="0">
                <a:latin typeface="Times New Roman" panose="02020603050405020304" pitchFamily="18" charset="0"/>
              </a:rPr>
              <a:t>يدعو إليه، وذلك لأن فاقد الشيء لا يعطيه . فالسياسي الذي يدعو إلى السياحة داخل البلد وإنماء الاقتصاد المحلي ويشرح ويوضح الآثار الطيبة لمثل هذا العمل على الانتعاش الاقتصادي للبلد وهو في الوقت نفسه لا يقضي إجازته إلاَّ في أوروبا في ربوع الريف الإنجليزي وبين شلالات سويسرا وعلى نهر السين فمن غير الممكن أن يقنع الناس ( المستقبل) بكلامه مهما أكده.</a:t>
            </a:r>
            <a:endParaRPr 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166433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59397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الهدف</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grpSp>
        <p:nvGrpSpPr>
          <p:cNvPr id="15" name="Group 14">
            <a:extLst>
              <a:ext uri="{FF2B5EF4-FFF2-40B4-BE49-F238E27FC236}">
                <a16:creationId xmlns:a16="http://schemas.microsoft.com/office/drawing/2014/main" id="{8C1DFA38-3CFD-33D9-84CC-C541B41FB57D}"/>
              </a:ext>
            </a:extLst>
          </p:cNvPr>
          <p:cNvGrpSpPr/>
          <p:nvPr/>
        </p:nvGrpSpPr>
        <p:grpSpPr>
          <a:xfrm>
            <a:off x="3714749" y="700773"/>
            <a:ext cx="4762500" cy="4762500"/>
            <a:chOff x="3714749" y="700773"/>
            <a:chExt cx="4762500" cy="4762500"/>
          </a:xfrm>
        </p:grpSpPr>
        <p:pic>
          <p:nvPicPr>
            <p:cNvPr id="13" name="Picture 12" descr="A cartoon of a person&#10;&#10;Description automatically generated">
              <a:extLst>
                <a:ext uri="{FF2B5EF4-FFF2-40B4-BE49-F238E27FC236}">
                  <a16:creationId xmlns:a16="http://schemas.microsoft.com/office/drawing/2014/main" id="{B30BF030-D168-30F3-5F47-21C554C6FAF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714749" y="700773"/>
              <a:ext cx="4762500" cy="4762500"/>
            </a:xfrm>
            <a:prstGeom prst="rect">
              <a:avLst/>
            </a:prstGeom>
          </p:spPr>
        </p:pic>
        <p:sp>
          <p:nvSpPr>
            <p:cNvPr id="14" name="Oval 13">
              <a:extLst>
                <a:ext uri="{FF2B5EF4-FFF2-40B4-BE49-F238E27FC236}">
                  <a16:creationId xmlns:a16="http://schemas.microsoft.com/office/drawing/2014/main" id="{A7531714-7682-CA7B-4271-F8D02B65A951}"/>
                </a:ext>
              </a:extLst>
            </p:cNvPr>
            <p:cNvSpPr/>
            <p:nvPr/>
          </p:nvSpPr>
          <p:spPr>
            <a:xfrm>
              <a:off x="3883231" y="4180114"/>
              <a:ext cx="1021278" cy="1128157"/>
            </a:xfrm>
            <a:prstGeom prst="ellipse">
              <a:avLst/>
            </a:prstGeom>
            <a:solidFill>
              <a:schemeClr val="accent1">
                <a:lumMod val="20000"/>
                <a:lumOff val="80000"/>
              </a:schemeClr>
            </a:solidFill>
            <a:ln>
              <a:solidFill>
                <a:schemeClr val="accent1">
                  <a:lumMod val="20000"/>
                  <a:lumOff val="80000"/>
                </a:schemeClr>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1659143219"/>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هو الذي لأجله قامت عملية الإقناع ، ومن الضروري أن يكون هناك هدفٌ يستحق القيام بالإقناع لأجله ، فالهدف هو الثمرة التي تُرجى من ورائه ، فلا بد أن تكون ثمرة مشجعة تستحق الاستمرار</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وحدوث الاقتناع يعني أن هناك هدفاً </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7720641"/>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2- الهدف : وبغض النظر عن نوعيته شريفاً نزيهاً أو عكس ذلك ، فهو يخضع </a:t>
            </a:r>
            <a:r>
              <a:rPr lang="ar-SA" altLang="en-US" sz="3200" b="1" dirty="0">
                <a:solidFill>
                  <a:srgbClr val="FF0000"/>
                </a:solidFill>
                <a:latin typeface="Times New Roman" panose="02020603050405020304" pitchFamily="18" charset="0"/>
              </a:rPr>
              <a:t>لنية المصدر </a:t>
            </a:r>
            <a:r>
              <a:rPr lang="ar-SA" altLang="en-US" sz="3200" b="1" dirty="0">
                <a:latin typeface="Times New Roman" panose="02020603050405020304" pitchFamily="18" charset="0"/>
              </a:rPr>
              <a:t>ونوع موضوع الرسالة التي قام ببثها فالهدف قد يكون في تغيير المعتقدات أو توجيه الآراء أو تحويل الأفكار من أجل الثورة والخروج على السلطة. وقد يكون آنياً عند حدوث عملية الإقناع كما يحدث بين البائع والمشتري أو المربي والطفل ، وهذا إنما يرجع إلى موضوع الرسالة الموجهة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15657574"/>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369308"/>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الرسالة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hand holding a megaphone&#10;&#10;Description automatically generated">
            <a:extLst>
              <a:ext uri="{FF2B5EF4-FFF2-40B4-BE49-F238E27FC236}">
                <a16:creationId xmlns:a16="http://schemas.microsoft.com/office/drawing/2014/main" id="{3F14B536-9AF9-8D49-0AF6-E455FAFCF05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875268" y="767725"/>
            <a:ext cx="4441461" cy="4588502"/>
          </a:xfrm>
          <a:prstGeom prst="rect">
            <a:avLst/>
          </a:prstGeom>
        </p:spPr>
      </p:pic>
    </p:spTree>
    <p:extLst>
      <p:ext uri="{BB962C8B-B14F-4D97-AF65-F5344CB8AC3E}">
        <p14:creationId xmlns:p14="http://schemas.microsoft.com/office/powerpoint/2010/main" val="365208632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77500" lnSpcReduction="20000"/>
          </a:bodyPr>
          <a:lstStyle/>
          <a:p>
            <a:pPr marL="0" marR="228600" indent="0" algn="justLow" rtl="1">
              <a:lnSpc>
                <a:spcPct val="100000"/>
              </a:lnSpc>
              <a:buSzPts val="1400"/>
              <a:buNone/>
              <a:tabLst>
                <a:tab pos="228600" algn="l"/>
              </a:tabLst>
            </a:pPr>
            <a:r>
              <a:rPr lang="ar-SA" altLang="en-US" sz="4100" b="1" dirty="0">
                <a:latin typeface="Times New Roman" panose="02020603050405020304" pitchFamily="18" charset="0"/>
              </a:rPr>
              <a:t>3- الرسالة : وهو الموضوع أو فحوى القضية</a:t>
            </a:r>
            <a:r>
              <a:rPr lang="ar-EG" altLang="en-US" sz="4100" b="1" dirty="0">
                <a:latin typeface="Times New Roman" panose="02020603050405020304" pitchFamily="18" charset="0"/>
              </a:rPr>
              <a:t>، </a:t>
            </a:r>
            <a:r>
              <a:rPr lang="ar-SA" altLang="en-US" sz="4100" b="1" dirty="0">
                <a:latin typeface="Times New Roman" panose="02020603050405020304" pitchFamily="18" charset="0"/>
              </a:rPr>
              <a:t>أو لب الحديث الذي يراد الإقناع به والعنصر الأساسي في عملية الإقناع ويجب مراعاة النقاط التالية لإنجاحها : </a:t>
            </a:r>
            <a:endParaRPr lang="ar-EG" altLang="en-US" sz="41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أ- وضوح الرسالة والبعد عن الغموض والألغاز </a:t>
            </a:r>
            <a:r>
              <a:rPr lang="ar-EG" altLang="en-US" sz="3200" b="1" dirty="0">
                <a:latin typeface="Times New Roman" panose="02020603050405020304" pitchFamily="18" charset="0"/>
              </a:rPr>
              <a:t>               </a:t>
            </a:r>
            <a:r>
              <a:rPr lang="ar-SA" altLang="en-US" sz="3200" b="1" dirty="0">
                <a:latin typeface="Times New Roman" panose="02020603050405020304" pitchFamily="18" charset="0"/>
              </a:rPr>
              <a:t>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ب- الشرح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ج- احتوائها على الجانب الإيجابي والمؤيد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د- احتوائها على الحجج والأدلة والبراهين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هـ- الابتعاد عن المواجهة بالمجادلة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و- أن يكون الموضوع مرتب</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ترتيب</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منطقي</a:t>
            </a:r>
            <a:r>
              <a:rPr lang="ar-EG" altLang="en-US" sz="3200" b="1" dirty="0">
                <a:latin typeface="Times New Roman" panose="02020603050405020304" pitchFamily="18" charset="0"/>
              </a:rPr>
              <a:t>ً</a:t>
            </a:r>
            <a:r>
              <a:rPr lang="ar-SA" altLang="en-US" sz="3200" b="1" dirty="0">
                <a:latin typeface="Times New Roman" panose="02020603050405020304" pitchFamily="18" charset="0"/>
              </a:rPr>
              <a:t>ا  </a:t>
            </a:r>
            <a:endParaRPr lang="ar-EG" altLang="en-US" sz="3200" b="1" dirty="0">
              <a:latin typeface="Times New Roman" panose="02020603050405020304" pitchFamily="18" charset="0"/>
            </a:endParaRPr>
          </a:p>
          <a:p>
            <a:pPr marL="0" marR="228600" indent="0" algn="justLow" rtl="1">
              <a:lnSpc>
                <a:spcPct val="100000"/>
              </a:lnSpc>
              <a:buSzPts val="1400"/>
              <a:buNone/>
              <a:tabLst>
                <a:tab pos="228600" algn="l"/>
              </a:tabLst>
            </a:pPr>
            <a:r>
              <a:rPr lang="ar-SA" altLang="en-US" sz="3200" b="1" dirty="0">
                <a:latin typeface="Times New Roman" panose="02020603050405020304" pitchFamily="18" charset="0"/>
              </a:rPr>
              <a:t>ز- استخدام العبارات المناسبة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79956674"/>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أ- وضوح الرسالة والبعد عن الغموض والألغاز </a:t>
            </a:r>
            <a:r>
              <a:rPr lang="ar-EG" altLang="en-US" sz="3200" b="1" dirty="0">
                <a:solidFill>
                  <a:srgbClr val="C00000"/>
                </a:solidFill>
                <a:latin typeface="Times New Roman" panose="02020603050405020304" pitchFamily="18" charset="0"/>
              </a:rPr>
              <a:t>               </a:t>
            </a:r>
            <a:r>
              <a:rPr lang="ar-SA" altLang="en-US" sz="3200" b="1" dirty="0">
                <a:solidFill>
                  <a:srgbClr val="C00000"/>
                </a:solidFill>
                <a:latin typeface="Times New Roman" panose="02020603050405020304" pitchFamily="18" charset="0"/>
              </a:rPr>
              <a:t>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لأن ذلك مما يعيق المستقبل عن فهمها والتأثر بها . إن كون العبارات تحتمل أكثر من معنى يشوش على المتلقي وصول الرسالة أو قد تصله بصورة متأرجحة بين عدة معان وشكوك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87311778"/>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ب- الشرح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أن تكون البيانات المدونة في الرسالة في متناول المستقبل وحاجاته ، وأن </a:t>
            </a:r>
            <a:r>
              <a:rPr lang="ar-SA" altLang="en-US" sz="3200" b="1" dirty="0" err="1">
                <a:latin typeface="Times New Roman" panose="02020603050405020304" pitchFamily="18" charset="0"/>
              </a:rPr>
              <a:t>تتلا</a:t>
            </a:r>
            <a:r>
              <a:rPr lang="ar-EG" altLang="en-US" sz="3200" b="1" dirty="0">
                <a:latin typeface="Times New Roman" panose="02020603050405020304" pitchFamily="18" charset="0"/>
              </a:rPr>
              <a:t>ئ</a:t>
            </a:r>
            <a:r>
              <a:rPr lang="ar-SA" altLang="en-US" sz="3200" b="1" dirty="0">
                <a:latin typeface="Times New Roman" panose="02020603050405020304" pitchFamily="18" charset="0"/>
              </a:rPr>
              <a:t>م مع أهدافه وتصوراته في الوقت المناسب ، لأن ذلك أدعى لاستقبال لهذه الرسالة.</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68871362"/>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ج- احتوائها على الجانب الإيجابي والمؤيد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والذي يوافق اتجاه الجمهور وبخاصة في حالة الرغبة في التأثير السريع على الجمهور المتلقي للرسالة الإعلامية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155538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د- احتوائها على الأدلة والبراهين والحجج القوية</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حيث إنها تضيف إلى الموضوع ثقلاً ورجوحاً، أيضاً من المفيد في وصول الرسالة إلى المستقبل أن تحتوي على بعض الأمثلة لتقريب الحقائق إلى ذهن المستقبل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689607298"/>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هـ- الابتعاد عن المواجهة بالمجادلة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اعتراض أفكار وآراء المستقبل مباشرة بالحجة منفِّرٌ ، وغالباً ما تكون المجادلات </a:t>
            </a:r>
            <a:r>
              <a:rPr lang="ar-SA" altLang="en-US" sz="3200" b="1" dirty="0" err="1">
                <a:latin typeface="Times New Roman" panose="02020603050405020304" pitchFamily="18" charset="0"/>
              </a:rPr>
              <a:t>الخصامية</a:t>
            </a:r>
            <a:r>
              <a:rPr lang="ar-SA" altLang="en-US" sz="3200" b="1" dirty="0">
                <a:latin typeface="Times New Roman" panose="02020603050405020304" pitchFamily="18" charset="0"/>
              </a:rPr>
              <a:t> مشاحنات أو محاجّات يحتدّ فيها المزاج والعناد ويتشكل معها موقف صلب ومقاومة لا تجدي معها عمليات الإقناع أياً كانت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727073"/>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و- أن يكون الموضوع مرتب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ترتيب</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منطقي</a:t>
            </a:r>
            <a:r>
              <a:rPr lang="ar-EG" altLang="en-US" sz="3200" b="1" dirty="0">
                <a:solidFill>
                  <a:srgbClr val="C00000"/>
                </a:solidFill>
                <a:latin typeface="Times New Roman" panose="02020603050405020304" pitchFamily="18" charset="0"/>
              </a:rPr>
              <a:t>ً</a:t>
            </a:r>
            <a:r>
              <a:rPr lang="ar-SA" altLang="en-US" sz="3200" b="1" dirty="0">
                <a:solidFill>
                  <a:srgbClr val="C00000"/>
                </a:solidFill>
                <a:latin typeface="Times New Roman" panose="02020603050405020304" pitchFamily="18" charset="0"/>
              </a:rPr>
              <a:t>ا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بحيث يصل المستقبل من الجمهور إلى استنتاجاته والتي هي في حقيقتها الغاية التي ترمي إليها عملية الإقناع، هذا الأمر مناسب جداً في حالة الجمهور قليلي الحظ من التعليم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0181943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3- الرسالة :</a:t>
            </a:r>
            <a:r>
              <a:rPr lang="ar-SA" altLang="en-US" sz="3200" b="1" dirty="0">
                <a:solidFill>
                  <a:srgbClr val="C00000"/>
                </a:solidFill>
                <a:latin typeface="Times New Roman" panose="02020603050405020304" pitchFamily="18" charset="0"/>
              </a:rPr>
              <a:t> ز- استخدام العبارات المناسبة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أحياناً تحتاج الرسالة عند عرض الموضوع وبيان حقائقه إلى استخدام عبارات الترغيب والعاطفة أو التحذير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48908166"/>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67939"/>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الوسيلة </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1" name="Picture 10" descr="A collage of images of women using social media&#10;&#10;Description automatically generated">
            <a:extLst>
              <a:ext uri="{FF2B5EF4-FFF2-40B4-BE49-F238E27FC236}">
                <a16:creationId xmlns:a16="http://schemas.microsoft.com/office/drawing/2014/main" id="{59B6F27F-787A-689B-77F3-E236B1DAFE0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3725" y="1212844"/>
            <a:ext cx="7124548" cy="4381597"/>
          </a:xfrm>
          <a:prstGeom prst="rect">
            <a:avLst/>
          </a:prstGeom>
        </p:spPr>
      </p:pic>
    </p:spTree>
    <p:extLst>
      <p:ext uri="{BB962C8B-B14F-4D97-AF65-F5344CB8AC3E}">
        <p14:creationId xmlns:p14="http://schemas.microsoft.com/office/powerpoint/2010/main" val="299646085"/>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4</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الوسيلة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solidFill>
                  <a:srgbClr val="C00000"/>
                </a:solidFill>
                <a:latin typeface="Times New Roman" panose="02020603050405020304" pitchFamily="18" charset="0"/>
              </a:rPr>
              <a:t>وهي إحدى عناصر الإقناع التي تزيده فعالية</a:t>
            </a:r>
            <a:r>
              <a:rPr lang="ar-EG" altLang="en-US" sz="3900" b="1" dirty="0">
                <a:latin typeface="Times New Roman" panose="02020603050405020304" pitchFamily="18" charset="0"/>
              </a:rPr>
              <a:t>، كما أن نجاح الإقناع وحصول التغيير في سلوك المتلقي وأفكاره ومعتقداته يعتمد على مضمون الرسالة وصياغتها وعلى توفر المهارات الإدراكية والنقدية والإبداعية في الرسالة والمرسل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Rectangle: Rounded Corners 7">
            <a:extLst>
              <a:ext uri="{FF2B5EF4-FFF2-40B4-BE49-F238E27FC236}">
                <a16:creationId xmlns:a16="http://schemas.microsoft.com/office/drawing/2014/main" id="{67796652-6469-2627-9BCA-68E6D807DFC3}"/>
              </a:ext>
            </a:extLst>
          </p:cNvPr>
          <p:cNvSpPr/>
          <p:nvPr/>
        </p:nvSpPr>
        <p:spPr>
          <a:xfrm>
            <a:off x="1200150" y="1515703"/>
            <a:ext cx="7852410" cy="873167"/>
          </a:xfrm>
          <a:prstGeom prst="round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ar-EG" sz="2400" b="1" dirty="0"/>
              <a:t>تساهم الوسيلة في الطريقة التي يتفاعل بها المتلقي </a:t>
            </a:r>
          </a:p>
          <a:p>
            <a:pPr algn="ctr"/>
            <a:r>
              <a:rPr lang="ar-EG" sz="2400" b="1" dirty="0"/>
              <a:t>لأن استقباله للرسائل البصرية تختلف عن السمعية أو التي تجمع بين الإثنين</a:t>
            </a:r>
            <a:endParaRPr lang="en-US" sz="2400" b="1" dirty="0"/>
          </a:p>
        </p:txBody>
      </p:sp>
    </p:spTree>
    <p:extLst>
      <p:ext uri="{BB962C8B-B14F-4D97-AF65-F5344CB8AC3E}">
        <p14:creationId xmlns:p14="http://schemas.microsoft.com/office/powerpoint/2010/main" val="154044667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4</a:t>
            </a:r>
            <a:r>
              <a:rPr lang="ar-SA" altLang="en-US" sz="3600" b="1" dirty="0">
                <a:latin typeface="Times New Roman" panose="02020603050405020304" pitchFamily="18" charset="0"/>
              </a:rPr>
              <a:t>- </a:t>
            </a:r>
            <a:r>
              <a:rPr lang="ar-EG" altLang="en-US" sz="4000" b="1" dirty="0">
                <a:latin typeface="Times New Roman" panose="02020603050405020304" pitchFamily="18" charset="0"/>
              </a:rPr>
              <a:t>الوسيلة </a:t>
            </a:r>
            <a:r>
              <a:rPr lang="ar-SA" altLang="en-US" sz="36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200" b="1" dirty="0">
                <a:latin typeface="Times New Roman" panose="02020603050405020304" pitchFamily="18" charset="0"/>
              </a:rPr>
              <a:t>إن الصورة المرئية المؤثرة تترك انطباعاً راسخاً لا ينسى لدى الناظرين، حيث إن نسبة 75% من مدركاتنا تأتي عن طريق الرؤية ، 13% تأتي عن طريق السمع ، </a:t>
            </a:r>
            <a:r>
              <a:rPr lang="ar-EG" altLang="en-US" sz="3200" b="1" dirty="0">
                <a:solidFill>
                  <a:srgbClr val="00B0F0"/>
                </a:solidFill>
                <a:latin typeface="Times New Roman" panose="02020603050405020304" pitchFamily="18" charset="0"/>
              </a:rPr>
              <a:t>12% تأتي عن طريق الشم ، والتذوق ، واللمس </a:t>
            </a:r>
            <a:r>
              <a:rPr lang="ar-EG" altLang="en-US" sz="3200" b="1" dirty="0">
                <a:latin typeface="Times New Roman" panose="02020603050405020304" pitchFamily="18" charset="0"/>
              </a:rPr>
              <a:t>، وللصورة المرئية أشكال عديدة ، فهي تتضمن الشرائح ، وشاشة العرض العلوية ، والشرائط السمعية ، وخرائط توضيحية ، ولافتات نماذج للمنتج ، ومطبوعات ، وكلها وسائل تدعيم الإقناع إذا أحسن استخدامها.</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9" name="Picture 8">
            <a:extLst>
              <a:ext uri="{FF2B5EF4-FFF2-40B4-BE49-F238E27FC236}">
                <a16:creationId xmlns:a16="http://schemas.microsoft.com/office/drawing/2014/main" id="{CD10500F-C4FE-2B93-E587-781A618064C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4895850"/>
            <a:ext cx="2616200" cy="1962150"/>
          </a:xfrm>
          <a:prstGeom prst="rect">
            <a:avLst/>
          </a:prstGeom>
        </p:spPr>
      </p:pic>
      <p:sp>
        <p:nvSpPr>
          <p:cNvPr id="11" name="TextBox 10">
            <a:extLst>
              <a:ext uri="{FF2B5EF4-FFF2-40B4-BE49-F238E27FC236}">
                <a16:creationId xmlns:a16="http://schemas.microsoft.com/office/drawing/2014/main" id="{19D20DF4-2288-BB08-642C-8C2F10B03223}"/>
              </a:ext>
            </a:extLst>
          </p:cNvPr>
          <p:cNvSpPr txBox="1"/>
          <p:nvPr/>
        </p:nvSpPr>
        <p:spPr>
          <a:xfrm>
            <a:off x="3613105" y="5527859"/>
            <a:ext cx="6097904" cy="369332"/>
          </a:xfrm>
          <a:prstGeom prst="rect">
            <a:avLst/>
          </a:prstGeom>
          <a:noFill/>
        </p:spPr>
        <p:txBody>
          <a:bodyPr wrap="square">
            <a:spAutoFit/>
          </a:bodyPr>
          <a:lstStyle/>
          <a:p>
            <a:r>
              <a:rPr lang="en-US" b="1" dirty="0"/>
              <a:t>https://www.youtube.com/watch?v=CE-hs83ZFx8</a:t>
            </a:r>
          </a:p>
        </p:txBody>
      </p:sp>
      <p:pic>
        <p:nvPicPr>
          <p:cNvPr id="12" name="Picture 11">
            <a:extLst>
              <a:ext uri="{FF2B5EF4-FFF2-40B4-BE49-F238E27FC236}">
                <a16:creationId xmlns:a16="http://schemas.microsoft.com/office/drawing/2014/main" id="{515A4963-04B7-3962-6B33-996AD3474573}"/>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758462" y="5310047"/>
            <a:ext cx="804956" cy="804956"/>
          </a:xfrm>
          <a:prstGeom prst="rect">
            <a:avLst/>
          </a:prstGeom>
        </p:spPr>
      </p:pic>
    </p:spTree>
    <p:extLst>
      <p:ext uri="{BB962C8B-B14F-4D97-AF65-F5344CB8AC3E}">
        <p14:creationId xmlns:p14="http://schemas.microsoft.com/office/powerpoint/2010/main" val="714333547"/>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75006" y="5692880"/>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المستقبل</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7" name="Picture 6" descr="A person's head with spirals coming out of her head&#10;&#10;Description automatically generated">
            <a:extLst>
              <a:ext uri="{FF2B5EF4-FFF2-40B4-BE49-F238E27FC236}">
                <a16:creationId xmlns:a16="http://schemas.microsoft.com/office/drawing/2014/main" id="{DB35604B-7AF9-E2AA-B3BD-9271C231600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292430" y="1425751"/>
            <a:ext cx="9607138" cy="4002974"/>
          </a:xfrm>
          <a:prstGeom prst="rect">
            <a:avLst/>
          </a:prstGeom>
        </p:spPr>
      </p:pic>
    </p:spTree>
    <p:extLst>
      <p:ext uri="{BB962C8B-B14F-4D97-AF65-F5344CB8AC3E}">
        <p14:creationId xmlns:p14="http://schemas.microsoft.com/office/powerpoint/2010/main" val="3033447866"/>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fontScale="85000" lnSpcReduction="20000"/>
          </a:bodyPr>
          <a:lstStyle/>
          <a:p>
            <a:pPr marL="0" marR="228600" indent="0" algn="justLow" rtl="1">
              <a:lnSpc>
                <a:spcPct val="100000"/>
              </a:lnSpc>
              <a:buSzPts val="1400"/>
              <a:buNone/>
              <a:tabLst>
                <a:tab pos="228600" algn="l"/>
              </a:tabLst>
            </a:pPr>
            <a:r>
              <a:rPr lang="ar-EG" altLang="en-US" sz="4100" b="1" dirty="0">
                <a:latin typeface="Times New Roman" panose="02020603050405020304" pitchFamily="18" charset="0"/>
              </a:rPr>
              <a:t>5</a:t>
            </a:r>
            <a:r>
              <a:rPr lang="ar-SA" altLang="en-US" sz="4100" b="1" dirty="0">
                <a:latin typeface="Times New Roman" panose="02020603050405020304" pitchFamily="18" charset="0"/>
              </a:rPr>
              <a:t>- </a:t>
            </a:r>
            <a:r>
              <a:rPr lang="ar-EG" altLang="en-US" sz="4400" b="1" dirty="0">
                <a:latin typeface="Times New Roman" panose="02020603050405020304" pitchFamily="18" charset="0"/>
              </a:rPr>
              <a:t>المستقبل </a:t>
            </a:r>
            <a:r>
              <a:rPr lang="ar-SA" altLang="en-US" sz="41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ويعتبر الطرف الآخر والمستقبل للرسالة والمتأثر بعمليات الإقناع فيها، وقد يكون الضحية حينما تكون الرسالة غير نزيهة ويكون المستفيد الأول عندما تكون شريفة ونزيهة . وأهم عناصر المستقبل ما يلي: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أ- الفروق المادية بين المستقبلين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ب- الثقافة والتعليم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ج- الوضع النفسي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د- الانفتاح الذهني وسعة الخيال </a:t>
            </a:r>
          </a:p>
          <a:p>
            <a:pPr marL="0" marR="228600" indent="0" algn="justLow" rtl="1">
              <a:lnSpc>
                <a:spcPct val="100000"/>
              </a:lnSpc>
              <a:buSzPts val="1400"/>
              <a:buNone/>
              <a:tabLst>
                <a:tab pos="228600" algn="l"/>
              </a:tabLst>
            </a:pPr>
            <a:r>
              <a:rPr lang="ar-EG" altLang="en-US" sz="3900" b="1" dirty="0">
                <a:latin typeface="Times New Roman" panose="02020603050405020304" pitchFamily="18" charset="0"/>
              </a:rPr>
              <a:t>هـ- البيئة والمجتمع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426287314"/>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fontScale="92500" lnSpcReduction="20000"/>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أ</a:t>
            </a:r>
            <a:r>
              <a:rPr lang="ar-SA" altLang="en-US" sz="3200" b="1" dirty="0">
                <a:solidFill>
                  <a:srgbClr val="C00000"/>
                </a:solidFill>
                <a:latin typeface="Times New Roman" panose="02020603050405020304" pitchFamily="18" charset="0"/>
              </a:rPr>
              <a:t>- الفروق المادية بين المستقبلين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إن من الضروري مراعاة هذه الفروق . فالأطفال قد يتأثرون بالترغيب أو الترهيب أكثر من غيرهم ، والنساء يختلفن عن الرجال في درجة تأثرهن وطريقة إقناعهن وذكائهن ، وكذلك الشباب يختلفون أيضاً عن أولئك في القدرة على الإنصات والتحليل ورغبة الاستمرار في الاستماع وردود الفعل وفي طريق التكوين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5574E93F-23A0-4BD0-5EA0-0E05C958ABEB}"/>
              </a:ext>
            </a:extLst>
          </p:cNvPr>
          <p:cNvSpPr txBox="1"/>
          <p:nvPr/>
        </p:nvSpPr>
        <p:spPr>
          <a:xfrm>
            <a:off x="838200" y="2089677"/>
            <a:ext cx="4025462" cy="400110"/>
          </a:xfrm>
          <a:prstGeom prst="rect">
            <a:avLst/>
          </a:prstGeom>
          <a:noFill/>
        </p:spPr>
        <p:txBody>
          <a:bodyPr wrap="none" rtlCol="0">
            <a:spAutoFit/>
          </a:bodyPr>
          <a:lstStyle/>
          <a:p>
            <a:pPr algn="r" rtl="1"/>
            <a:r>
              <a:rPr lang="ar-EG" sz="2000" b="1" dirty="0">
                <a:solidFill>
                  <a:srgbClr val="C00000"/>
                </a:solidFill>
                <a:highlight>
                  <a:srgbClr val="FFFF00"/>
                </a:highlight>
              </a:rPr>
              <a:t>مثال: الفئة العمرية والصفات الشخصية والنوع</a:t>
            </a:r>
            <a:endParaRPr lang="en-US" sz="2000" b="1" dirty="0">
              <a:solidFill>
                <a:srgbClr val="C00000"/>
              </a:solidFill>
              <a:highlight>
                <a:srgbClr val="FFFF00"/>
              </a:highlight>
            </a:endParaRPr>
          </a:p>
        </p:txBody>
      </p:sp>
    </p:spTree>
    <p:extLst>
      <p:ext uri="{BB962C8B-B14F-4D97-AF65-F5344CB8AC3E}">
        <p14:creationId xmlns:p14="http://schemas.microsoft.com/office/powerpoint/2010/main" val="301865340"/>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ب</a:t>
            </a:r>
            <a:r>
              <a:rPr lang="ar-SA" altLang="en-US" sz="3200" b="1" dirty="0">
                <a:solidFill>
                  <a:srgbClr val="C00000"/>
                </a:solidFill>
                <a:latin typeface="Times New Roman" panose="02020603050405020304" pitchFamily="18" charset="0"/>
              </a:rPr>
              <a:t>- الثقافة والتعليم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يساعدان المتلقي على الطريقة الجيدة في تنظيم المعلومات والأفكار، وكذلك التجارب السابقة ، والتصرفات السلوكية وردود الفعل للرسالة المقدمة إليه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5225627"/>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ج</a:t>
            </a:r>
            <a:r>
              <a:rPr lang="ar-SA" altLang="en-US" sz="3200" b="1" dirty="0">
                <a:solidFill>
                  <a:srgbClr val="C00000"/>
                </a:solidFill>
                <a:latin typeface="Times New Roman" panose="02020603050405020304" pitchFamily="18" charset="0"/>
              </a:rPr>
              <a:t>- الوضع النفسي : </a:t>
            </a:r>
            <a:endParaRPr lang="ar-EG" altLang="en-US" sz="3200" b="1" dirty="0">
              <a:solidFill>
                <a:srgbClr val="C00000"/>
              </a:solidFill>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لا شك أن الوضع النفسي لمتلقي الرسالة والمعلومة يحدد الاستعداد النسبي لتقبل الرسالة وال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بها أو عدم </a:t>
            </a:r>
            <a:r>
              <a:rPr lang="ar-SA" altLang="en-US" sz="3200" b="1" dirty="0" err="1">
                <a:latin typeface="Times New Roman" panose="02020603050405020304" pitchFamily="18" charset="0"/>
              </a:rPr>
              <a:t>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9802603"/>
      </p:ext>
    </p:extLst>
  </p:cSld>
  <p:clrMapOvr>
    <a:masterClrMapping/>
  </p:clrMapOvr>
  <p:transition spd="slow">
    <p:comb/>
  </p:transition>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د- الانفتاح الذهني وسعة الخيال </a:t>
            </a: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فالأول يساعد على تقبل الأفكار الجديدة وال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بها ، في حين أن الفكر المنغلق أو الجامد عكس ذلك لا يملك الاستعداد القوي </a:t>
            </a:r>
            <a:r>
              <a:rPr lang="ar-SA" altLang="en-US" sz="3200" b="1" dirty="0" err="1">
                <a:latin typeface="Times New Roman" panose="02020603050405020304" pitchFamily="18" charset="0"/>
              </a:rPr>
              <a:t>لل</a:t>
            </a:r>
            <a:r>
              <a:rPr lang="ar-EG" altLang="en-US" sz="3200" b="1" dirty="0">
                <a:latin typeface="Times New Roman" panose="02020603050405020304" pitchFamily="18" charset="0"/>
              </a:rPr>
              <a:t>إ</a:t>
            </a:r>
            <a:r>
              <a:rPr lang="ar-SA" altLang="en-US" sz="3200" b="1" dirty="0" err="1">
                <a:latin typeface="Times New Roman" panose="02020603050405020304" pitchFamily="18" charset="0"/>
              </a:rPr>
              <a:t>قتناع</a:t>
            </a:r>
            <a:r>
              <a:rPr lang="ar-SA" altLang="en-US" sz="3200" b="1" dirty="0">
                <a:latin typeface="Times New Roman" panose="02020603050405020304" pitchFamily="18" charset="0"/>
              </a:rPr>
              <a:t> وتقبل الأفكار والاستجابة للآراء والثقافات المستجدة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14777879"/>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solidFill>
            <a:schemeClr val="bg1"/>
          </a:solidFill>
        </p:spPr>
        <p:txBody>
          <a:bodyPr lIns="274320" tIns="182880" rIns="182880">
            <a:normAutofit lnSpcReduction="10000"/>
          </a:bodyPr>
          <a:lstStyle/>
          <a:p>
            <a:pPr marL="0" marR="228600" indent="0" algn="justLow" rtl="1">
              <a:lnSpc>
                <a:spcPct val="150000"/>
              </a:lnSpc>
              <a:buSzPts val="1400"/>
              <a:buNone/>
              <a:tabLst>
                <a:tab pos="228600" algn="l"/>
              </a:tabLst>
            </a:pPr>
            <a:endParaRPr lang="ar-EG" altLang="en-US" sz="1600" b="1" dirty="0">
              <a:latin typeface="Times New Roman" panose="02020603050405020304" pitchFamily="18" charset="0"/>
            </a:endParaRP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5- المستقبل :</a:t>
            </a:r>
            <a:r>
              <a:rPr lang="ar-SA" altLang="en-US" sz="3200" b="1" dirty="0">
                <a:solidFill>
                  <a:srgbClr val="C00000"/>
                </a:solidFill>
                <a:latin typeface="Times New Roman" panose="02020603050405020304" pitchFamily="18" charset="0"/>
              </a:rPr>
              <a:t> </a:t>
            </a:r>
            <a:r>
              <a:rPr lang="ar-EG" altLang="en-US" sz="3200" b="1" dirty="0">
                <a:solidFill>
                  <a:srgbClr val="C00000"/>
                </a:solidFill>
                <a:latin typeface="Times New Roman" panose="02020603050405020304" pitchFamily="18" charset="0"/>
              </a:rPr>
              <a:t>هـ- البيئة والمجتمع .</a:t>
            </a:r>
          </a:p>
          <a:p>
            <a:pPr marL="0" marR="228600" indent="0" algn="justLow" rtl="1">
              <a:lnSpc>
                <a:spcPct val="150000"/>
              </a:lnSpc>
              <a:buSzPts val="1400"/>
              <a:buNone/>
              <a:tabLst>
                <a:tab pos="228600" algn="l"/>
              </a:tabLst>
            </a:pPr>
            <a:r>
              <a:rPr lang="ar-SA" altLang="en-US" sz="3200" b="1" dirty="0">
                <a:latin typeface="Times New Roman" panose="02020603050405020304" pitchFamily="18" charset="0"/>
              </a:rPr>
              <a:t>إذ أن لهما دور بارز في تكوين الشخصيات المستقلة في عدة جوانب ، الجانب الثقافي والأخلاقي والمبادئ والتعامل وحتى طريقة التفكير ، والذي يهمنا هو الحاجات التي تفرضها البيئة أو المجتمع وتشكل لدى المستقبلين اهتماماً واضحاً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7296551"/>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a:extLst>
              <a:ext uri="{FF2B5EF4-FFF2-40B4-BE49-F238E27FC236}">
                <a16:creationId xmlns:a16="http://schemas.microsoft.com/office/drawing/2014/main" id="{954B34D3-F436-A1EE-53D3-534D66D793CE}"/>
              </a:ext>
            </a:extLst>
          </p:cNvPr>
          <p:cNvSpPr txBox="1"/>
          <p:nvPr/>
        </p:nvSpPr>
        <p:spPr>
          <a:xfrm>
            <a:off x="3516983" y="5537946"/>
            <a:ext cx="5041987" cy="707886"/>
          </a:xfrm>
          <a:prstGeom prst="rect">
            <a:avLst/>
          </a:prstGeom>
          <a:noFill/>
        </p:spPr>
        <p:txBody>
          <a:bodyPr wrap="square" rtlCol="0">
            <a:spAutoFit/>
          </a:bodyPr>
          <a:lstStyle/>
          <a:p>
            <a:pPr algn="ctr" rtl="1"/>
            <a:r>
              <a:rPr lang="ar-EG" sz="4000" b="1" dirty="0">
                <a:solidFill>
                  <a:srgbClr val="00B0F0"/>
                </a:solidFill>
                <a:latin typeface="Times New Roman" panose="02020603050405020304" pitchFamily="18" charset="0"/>
                <a:cs typeface="Times New Roman" panose="02020603050405020304" pitchFamily="18" charset="0"/>
              </a:rPr>
              <a:t>التغذية العكسية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 name="TextBox 1">
            <a:extLst>
              <a:ext uri="{FF2B5EF4-FFF2-40B4-BE49-F238E27FC236}">
                <a16:creationId xmlns:a16="http://schemas.microsoft.com/office/drawing/2014/main" id="{F775D1F2-E1D5-6D0B-6DEA-A986E2D5101A}"/>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09E2928D-C276-0842-2CF4-FE51602CF63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0" name="Picture 9" descr="A person holding a megaphone&#10;&#10;Description automatically generated">
            <a:extLst>
              <a:ext uri="{FF2B5EF4-FFF2-40B4-BE49-F238E27FC236}">
                <a16:creationId xmlns:a16="http://schemas.microsoft.com/office/drawing/2014/main" id="{04DF0813-A190-7483-BB95-2D2CE0C57163}"/>
              </a:ext>
            </a:extLst>
          </p:cNvPr>
          <p:cNvPicPr>
            <a:picLocks noChangeAspect="1"/>
          </p:cNvPicPr>
          <p:nvPr/>
        </p:nvPicPr>
        <p:blipFill rotWithShape="1">
          <a:blip r:embed="rId3">
            <a:extLst>
              <a:ext uri="{28A0092B-C50C-407E-A947-70E740481C1C}">
                <a14:useLocalDpi xmlns:a14="http://schemas.microsoft.com/office/drawing/2010/main" val="0"/>
              </a:ext>
            </a:extLst>
          </a:blip>
          <a:srcRect t="20666"/>
          <a:stretch/>
        </p:blipFill>
        <p:spPr>
          <a:xfrm>
            <a:off x="2477203" y="1064118"/>
            <a:ext cx="7121546" cy="4239132"/>
          </a:xfrm>
          <a:prstGeom prst="rect">
            <a:avLst/>
          </a:prstGeom>
        </p:spPr>
      </p:pic>
    </p:spTree>
    <p:extLst>
      <p:ext uri="{BB962C8B-B14F-4D97-AF65-F5344CB8AC3E}">
        <p14:creationId xmlns:p14="http://schemas.microsoft.com/office/powerpoint/2010/main" val="132605475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وتعبر عن المعلومات الراجعة أو المرتدة التي تصل للمصدر بعد عملية الإقناع بمراحلها المختلفة.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تعتبر التغذية العكسية آخر عناصر الإقناع، وهي تعبر عن المعلومات المرتدة التي تصل إلى المصدر بعد مرور عملية الإقناع بمراحلها المختلفة، وهو ما يتوافق مع عملية الاتصال التفاعلية. </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3F5CE93-B39D-F91A-B754-1220C1A2A992}"/>
              </a:ext>
            </a:extLst>
          </p:cNvPr>
          <p:cNvSpPr txBox="1"/>
          <p:nvPr/>
        </p:nvSpPr>
        <p:spPr>
          <a:xfrm>
            <a:off x="2581503" y="1515703"/>
            <a:ext cx="2064989" cy="954107"/>
          </a:xfrm>
          <a:prstGeom prst="rect">
            <a:avLst/>
          </a:prstGeom>
          <a:noFill/>
        </p:spPr>
        <p:txBody>
          <a:bodyPr wrap="none" rtlCol="0">
            <a:spAutoFit/>
          </a:bodyPr>
          <a:lstStyle/>
          <a:p>
            <a:pPr algn="r" rtl="1"/>
            <a:r>
              <a:rPr lang="ar-EG" sz="2800" b="1" dirty="0">
                <a:solidFill>
                  <a:srgbClr val="C00000"/>
                </a:solidFill>
                <a:highlight>
                  <a:srgbClr val="FFFF00"/>
                </a:highlight>
              </a:rPr>
              <a:t>إيجابية أو سلبية</a:t>
            </a:r>
          </a:p>
          <a:p>
            <a:pPr algn="r" rtl="1"/>
            <a:r>
              <a:rPr lang="ar-EG" sz="2800" b="1" dirty="0">
                <a:solidFill>
                  <a:srgbClr val="C00000"/>
                </a:solidFill>
                <a:highlight>
                  <a:srgbClr val="FFFF00"/>
                </a:highlight>
              </a:rPr>
              <a:t>مؤجلة أو لحظية</a:t>
            </a:r>
            <a:endParaRPr lang="en-US" sz="2800" b="1" dirty="0">
              <a:solidFill>
                <a:srgbClr val="C00000"/>
              </a:solidFill>
              <a:highlight>
                <a:srgbClr val="FFFF00"/>
              </a:highlight>
            </a:endParaRPr>
          </a:p>
        </p:txBody>
      </p:sp>
    </p:spTree>
    <p:extLst>
      <p:ext uri="{BB962C8B-B14F-4D97-AF65-F5344CB8AC3E}">
        <p14:creationId xmlns:p14="http://schemas.microsoft.com/office/powerpoint/2010/main" val="3943197244"/>
      </p:ext>
    </p:extLst>
  </p:cSld>
  <p:clrMapOvr>
    <a:masterClrMapping/>
  </p:clrMapOvr>
  <p:transition spd="slow">
    <p:comb/>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0" name="Rectangle 3">
            <a:extLst>
              <a:ext uri="{FF2B5EF4-FFF2-40B4-BE49-F238E27FC236}">
                <a16:creationId xmlns:a16="http://schemas.microsoft.com/office/drawing/2014/main" id="{1A558A58-C29E-7458-309D-67996CD7B2E6}"/>
              </a:ext>
            </a:extLst>
          </p:cNvPr>
          <p:cNvSpPr>
            <a:spLocks noGrp="1" noChangeArrowheads="1"/>
          </p:cNvSpPr>
          <p:nvPr>
            <p:ph type="body" idx="1"/>
          </p:nvPr>
        </p:nvSpPr>
        <p:spPr>
          <a:xfrm>
            <a:off x="838200" y="1515703"/>
            <a:ext cx="10515600" cy="4661259"/>
          </a:xfrm>
          <a:solidFill>
            <a:schemeClr val="bg1"/>
          </a:solidFill>
        </p:spPr>
        <p:txBody>
          <a:bodyPr lIns="274320" tIns="182880" rIns="182880">
            <a:normAutofit/>
          </a:bodyPr>
          <a:lstStyle/>
          <a:p>
            <a:pPr marL="0" marR="228600" indent="0" algn="justLow" rtl="1">
              <a:lnSpc>
                <a:spcPct val="100000"/>
              </a:lnSpc>
              <a:buSzPts val="1400"/>
              <a:buNone/>
              <a:tabLst>
                <a:tab pos="228600" algn="l"/>
              </a:tabLst>
            </a:pPr>
            <a:r>
              <a:rPr lang="ar-EG" altLang="en-US" sz="4000" b="1" dirty="0">
                <a:latin typeface="Times New Roman" panose="02020603050405020304" pitchFamily="18" charset="0"/>
              </a:rPr>
              <a:t>6</a:t>
            </a:r>
            <a:r>
              <a:rPr lang="ar-SA" altLang="en-US" sz="4000" b="1" dirty="0">
                <a:latin typeface="Times New Roman" panose="02020603050405020304" pitchFamily="18" charset="0"/>
              </a:rPr>
              <a:t>- </a:t>
            </a:r>
            <a:r>
              <a:rPr lang="ar-EG" altLang="en-US" sz="4000" b="1" dirty="0">
                <a:latin typeface="Times New Roman" panose="02020603050405020304" pitchFamily="18" charset="0"/>
              </a:rPr>
              <a:t>التغذية العكسية  </a:t>
            </a:r>
            <a:r>
              <a:rPr lang="ar-SA" altLang="en-US" sz="4000" b="1" dirty="0">
                <a:latin typeface="Times New Roman" panose="02020603050405020304" pitchFamily="18" charset="0"/>
              </a:rPr>
              <a:t> </a:t>
            </a:r>
          </a:p>
          <a:p>
            <a:pPr marL="0" marR="228600" indent="0" algn="justLow" rtl="1">
              <a:lnSpc>
                <a:spcPct val="100000"/>
              </a:lnSpc>
              <a:buSzPts val="1400"/>
              <a:buNone/>
              <a:tabLst>
                <a:tab pos="228600" algn="l"/>
              </a:tabLst>
            </a:pPr>
            <a:r>
              <a:rPr lang="ar-EG" altLang="en-US" sz="3600" b="1" dirty="0">
                <a:latin typeface="Times New Roman" panose="02020603050405020304" pitchFamily="18" charset="0"/>
              </a:rPr>
              <a:t>وهنا فإن على من يقوم بالإقناع أن يستفيد أكبر استفادة من المعلومات الراجعة إليه في معرفة مدى استيعاب المستقبل للمعلومات التي أرادها ، ومحاولة تصحيح أي خلل في إجراءاته وكلماته حتى يمكن في المستقبل تفادي هذه الاختلالات إن وجدت والارتقاء بمستوى العملية الإقناعية التي يقوم بها.</a:t>
            </a:r>
          </a:p>
        </p:txBody>
      </p:sp>
      <p:sp>
        <p:nvSpPr>
          <p:cNvPr id="2" name="TextBox 1">
            <a:extLst>
              <a:ext uri="{FF2B5EF4-FFF2-40B4-BE49-F238E27FC236}">
                <a16:creationId xmlns:a16="http://schemas.microsoft.com/office/drawing/2014/main" id="{9AF62439-019A-A3CC-C807-81E36186B531}"/>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TextBox 2">
            <a:extLst>
              <a:ext uri="{FF2B5EF4-FFF2-40B4-BE49-F238E27FC236}">
                <a16:creationId xmlns:a16="http://schemas.microsoft.com/office/drawing/2014/main" id="{2C450060-9F4C-6AB1-4818-AF01A73C06E6}"/>
              </a:ext>
            </a:extLst>
          </p:cNvPr>
          <p:cNvSpPr txBox="1"/>
          <p:nvPr/>
        </p:nvSpPr>
        <p:spPr>
          <a:xfrm>
            <a:off x="1630612" y="272562"/>
            <a:ext cx="5031445"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عناصر الإقناع</a:t>
            </a:r>
          </a:p>
        </p:txBody>
      </p:sp>
      <p:pic>
        <p:nvPicPr>
          <p:cNvPr id="4" name="Picture 3">
            <a:extLst>
              <a:ext uri="{FF2B5EF4-FFF2-40B4-BE49-F238E27FC236}">
                <a16:creationId xmlns:a16="http://schemas.microsoft.com/office/drawing/2014/main" id="{CBFF501C-0825-C8EC-C67E-68B609C67CD1}"/>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Rectangle 4">
            <a:extLst>
              <a:ext uri="{FF2B5EF4-FFF2-40B4-BE49-F238E27FC236}">
                <a16:creationId xmlns:a16="http://schemas.microsoft.com/office/drawing/2014/main" id="{AAE74CD5-6FF4-4185-E70B-7A3F61CEC6CE}"/>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CE5DB17F-18BF-5E17-BE63-6C6C0B553A9C}"/>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7" name="TextBox 6">
            <a:extLst>
              <a:ext uri="{FF2B5EF4-FFF2-40B4-BE49-F238E27FC236}">
                <a16:creationId xmlns:a16="http://schemas.microsoft.com/office/drawing/2014/main" id="{1B1BAFDE-83AA-8275-C1B7-DADEB4BC1B3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7720342"/>
      </p:ext>
    </p:extLst>
  </p:cSld>
  <p:clrMapOvr>
    <a:masterClrMapping/>
  </p:clrMapOvr>
  <p:transition spd="slow">
    <p:comb/>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1133854" y="1397680"/>
            <a:ext cx="4955591" cy="441456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7" name="TextBox 16">
            <a:extLst>
              <a:ext uri="{FF2B5EF4-FFF2-40B4-BE49-F238E27FC236}">
                <a16:creationId xmlns:a16="http://schemas.microsoft.com/office/drawing/2014/main" id="{954B34D3-F436-A1EE-53D3-534D66D793CE}"/>
              </a:ext>
            </a:extLst>
          </p:cNvPr>
          <p:cNvSpPr txBox="1"/>
          <p:nvPr/>
        </p:nvSpPr>
        <p:spPr>
          <a:xfrm>
            <a:off x="6405825" y="5054869"/>
            <a:ext cx="5041987" cy="769441"/>
          </a:xfrm>
          <a:prstGeom prst="rect">
            <a:avLst/>
          </a:prstGeom>
          <a:noFill/>
        </p:spPr>
        <p:txBody>
          <a:bodyPr wrap="square" rtlCol="0">
            <a:spAutoFit/>
          </a:bodyPr>
          <a:lstStyle/>
          <a:p>
            <a:pPr algn="ctr" rtl="1"/>
            <a:r>
              <a:rPr lang="ar-EG" sz="4400" b="1">
                <a:solidFill>
                  <a:srgbClr val="00B0F0"/>
                </a:solidFill>
                <a:latin typeface="Times New Roman" panose="02020603050405020304" pitchFamily="18" charset="0"/>
                <a:cs typeface="Times New Roman" panose="02020603050405020304" pitchFamily="18" charset="0"/>
              </a:rPr>
              <a:t>عناصر العملية الإقناعية</a:t>
            </a:r>
          </a:p>
        </p:txBody>
      </p:sp>
      <p:sp>
        <p:nvSpPr>
          <p:cNvPr id="29" name="Rectangle 28">
            <a:extLst>
              <a:ext uri="{FF2B5EF4-FFF2-40B4-BE49-F238E27FC236}">
                <a16:creationId xmlns:a16="http://schemas.microsoft.com/office/drawing/2014/main" id="{25E018C8-E6D9-8F68-BAC6-E298E84AEBAC}"/>
              </a:ext>
            </a:extLst>
          </p:cNvPr>
          <p:cNvSpPr/>
          <p:nvPr/>
        </p:nvSpPr>
        <p:spPr>
          <a:xfrm flipV="1">
            <a:off x="-609600" y="556144"/>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a:extLst>
              <a:ext uri="{FF2B5EF4-FFF2-40B4-BE49-F238E27FC236}">
                <a16:creationId xmlns:a16="http://schemas.microsoft.com/office/drawing/2014/main" id="{7463AFD8-665B-42E5-D694-594CE30B4B07}"/>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D2E0B38C-D385-1421-48A4-45B060659A0E}"/>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3" name="Rectangle 2">
            <a:extLst>
              <a:ext uri="{FF2B5EF4-FFF2-40B4-BE49-F238E27FC236}">
                <a16:creationId xmlns:a16="http://schemas.microsoft.com/office/drawing/2014/main" id="{5011EDF3-EC68-C23A-2F4F-E2AF694C26D0}"/>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10" name="TextBox 9">
            <a:extLst>
              <a:ext uri="{FF2B5EF4-FFF2-40B4-BE49-F238E27FC236}">
                <a16:creationId xmlns:a16="http://schemas.microsoft.com/office/drawing/2014/main" id="{1C96AA3A-0B40-52E2-3E12-275277CE80FD}"/>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id="{E9E8AB1B-045F-B5A9-4743-218349515584}"/>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3" name="Picture 12" descr="A book cover with a person walking on a head&#10;&#10;Description automatically generated">
            <a:extLst>
              <a:ext uri="{FF2B5EF4-FFF2-40B4-BE49-F238E27FC236}">
                <a16:creationId xmlns:a16="http://schemas.microsoft.com/office/drawing/2014/main" id="{DA8DD008-AD45-C319-7A16-D5A5E6F53F4A}"/>
              </a:ext>
            </a:extLst>
          </p:cNvPr>
          <p:cNvPicPr>
            <a:picLocks noChangeAspect="1"/>
          </p:cNvPicPr>
          <p:nvPr/>
        </p:nvPicPr>
        <p:blipFill rotWithShape="1">
          <a:blip r:embed="rId3">
            <a:extLst>
              <a:ext uri="{28A0092B-C50C-407E-A947-70E740481C1C}">
                <a14:useLocalDpi xmlns:a14="http://schemas.microsoft.com/office/drawing/2010/main" val="0"/>
              </a:ext>
            </a:extLst>
          </a:blip>
          <a:srcRect t="50220"/>
          <a:stretch/>
        </p:blipFill>
        <p:spPr>
          <a:xfrm flipH="1">
            <a:off x="6205277" y="1378706"/>
            <a:ext cx="5472684" cy="3413947"/>
          </a:xfrm>
          <a:prstGeom prst="rect">
            <a:avLst/>
          </a:prstGeom>
        </p:spPr>
      </p:pic>
      <p:sp>
        <p:nvSpPr>
          <p:cNvPr id="5" name="TextBox 4">
            <a:extLst>
              <a:ext uri="{FF2B5EF4-FFF2-40B4-BE49-F238E27FC236}">
                <a16:creationId xmlns:a16="http://schemas.microsoft.com/office/drawing/2014/main" id="{FE5EB318-9BC2-40BE-6C82-06426C3B5AEB}"/>
              </a:ext>
            </a:extLst>
          </p:cNvPr>
          <p:cNvSpPr txBox="1"/>
          <p:nvPr/>
        </p:nvSpPr>
        <p:spPr>
          <a:xfrm>
            <a:off x="8107016" y="15905"/>
            <a:ext cx="1115474" cy="646331"/>
          </a:xfrm>
          <a:prstGeom prst="rect">
            <a:avLst/>
          </a:prstGeom>
          <a:noFill/>
        </p:spPr>
        <p:txBody>
          <a:bodyPr wrap="square" rtlCol="0">
            <a:spAutoFit/>
          </a:bodyPr>
          <a:lstStyle/>
          <a:p>
            <a:pPr algn="r" rtl="1"/>
            <a:r>
              <a:rPr lang="ar-EG" sz="3600" b="1" dirty="0">
                <a:solidFill>
                  <a:schemeClr val="bg1"/>
                </a:solidFill>
                <a:latin typeface="Times New Roman" panose="02020603050405020304" pitchFamily="18" charset="0"/>
                <a:cs typeface="Times New Roman" panose="02020603050405020304" pitchFamily="18" charset="0"/>
              </a:rPr>
              <a:t>خاتمة</a:t>
            </a:r>
          </a:p>
        </p:txBody>
      </p:sp>
      <p:sp>
        <p:nvSpPr>
          <p:cNvPr id="7" name="Rectangle 6">
            <a:extLst>
              <a:ext uri="{FF2B5EF4-FFF2-40B4-BE49-F238E27FC236}">
                <a16:creationId xmlns:a16="http://schemas.microsoft.com/office/drawing/2014/main" id="{9AEB37BD-93F5-7933-F0AC-D56BB93713A1}"/>
              </a:ext>
            </a:extLst>
          </p:cNvPr>
          <p:cNvSpPr/>
          <p:nvPr/>
        </p:nvSpPr>
        <p:spPr>
          <a:xfrm>
            <a:off x="1308298" y="1383235"/>
            <a:ext cx="4688741" cy="4349909"/>
          </a:xfrm>
          <a:prstGeom prst="rect">
            <a:avLst/>
          </a:prstGeom>
        </p:spPr>
        <p:txBody>
          <a:bodyPr wrap="square">
            <a:spAutoFit/>
          </a:bodyPr>
          <a:lstStyle/>
          <a:p>
            <a:pPr algn="just" rtl="1">
              <a:lnSpc>
                <a:spcPct val="115000"/>
              </a:lnSpc>
              <a:spcBef>
                <a:spcPts val="1200"/>
              </a:spcBef>
              <a:spcAft>
                <a:spcPts val="800"/>
              </a:spcAft>
            </a:pPr>
            <a:r>
              <a:rPr lang="ar-EG" sz="2400" b="1" kern="100" dirty="0">
                <a:effectLst/>
                <a:latin typeface="Calibri" panose="020F0502020204030204" pitchFamily="34" charset="0"/>
                <a:ea typeface="Calibri" panose="020F0502020204030204" pitchFamily="34" charset="0"/>
                <a:cs typeface="Times New Roman" panose="02020603050405020304" pitchFamily="18" charset="0"/>
              </a:rPr>
              <a:t>موضوعات المحاضرة:</a:t>
            </a:r>
            <a:endParaRPr lang="ar-EG" sz="1100" kern="1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rtl="1">
              <a:lnSpc>
                <a:spcPct val="115000"/>
              </a:lnSpc>
              <a:spcAft>
                <a:spcPts val="800"/>
              </a:spcAft>
              <a:buFont typeface="Wingdings" panose="05000000000000000000" pitchFamily="2" charset="2"/>
              <a:buChar char="ü"/>
            </a:pPr>
            <a:r>
              <a:rPr lang="ar-EG" sz="3200" b="1" kern="100" dirty="0">
                <a:effectLst/>
                <a:latin typeface="Calibri" panose="020F0502020204030204" pitchFamily="34" charset="0"/>
                <a:ea typeface="Calibri" panose="020F0502020204030204" pitchFamily="34" charset="0"/>
                <a:cs typeface="Times New Roman" panose="02020603050405020304" pitchFamily="18" charset="0"/>
              </a:rPr>
              <a:t>عناصر الإقناع</a:t>
            </a: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المصدر</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الهدف</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الرسالة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الوسيلة</a:t>
            </a:r>
            <a:endParaRPr lang="en-US"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SA" altLang="en-US" sz="2400" dirty="0">
                <a:cs typeface="Monotype Koufi" pitchFamily="2" charset="-78"/>
              </a:rPr>
              <a:t>المستقبل</a:t>
            </a:r>
            <a:endParaRPr lang="ar-EG" altLang="en-US" sz="2400" dirty="0">
              <a:cs typeface="Monotype Koufi" pitchFamily="2" charset="-78"/>
            </a:endParaRPr>
          </a:p>
          <a:p>
            <a:pPr marL="1200150" lvl="2" indent="-285750" algn="just" rtl="1">
              <a:lnSpc>
                <a:spcPct val="115000"/>
              </a:lnSpc>
              <a:spcAft>
                <a:spcPts val="800"/>
              </a:spcAft>
              <a:buFont typeface="Wingdings" panose="05000000000000000000" pitchFamily="2" charset="2"/>
              <a:buChar char="ü"/>
            </a:pPr>
            <a:r>
              <a:rPr lang="ar-EG" altLang="en-US" sz="2400" dirty="0">
                <a:cs typeface="Monotype Koufi" pitchFamily="2" charset="-78"/>
              </a:rPr>
              <a:t>التغذية العكسية</a:t>
            </a:r>
          </a:p>
        </p:txBody>
      </p:sp>
    </p:spTree>
    <p:extLst>
      <p:ext uri="{BB962C8B-B14F-4D97-AF65-F5344CB8AC3E}">
        <p14:creationId xmlns:p14="http://schemas.microsoft.com/office/powerpoint/2010/main" val="2680354964"/>
      </p:ext>
    </p:extLst>
  </p:cSld>
  <p:clrMapOvr>
    <a:masterClrMapping/>
  </p:clrMapOvr>
  <p:transition spd="slow">
    <p:comb/>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62000" y="1125122"/>
            <a:ext cx="10734675" cy="5320203"/>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sp>
        <p:nvSpPr>
          <p:cNvPr id="10" name="TextBox 9">
            <a:extLst>
              <a:ext uri="{FF2B5EF4-FFF2-40B4-BE49-F238E27FC236}">
                <a16:creationId xmlns:a16="http://schemas.microsoft.com/office/drawing/2014/main"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a:solidFill>
                  <a:schemeClr val="bg1"/>
                </a:solidFill>
              </a:rPr>
              <a:t>www.midocean.ae</a:t>
            </a:r>
          </a:p>
        </p:txBody>
      </p:sp>
      <p:sp>
        <p:nvSpPr>
          <p:cNvPr id="11" name="TextBox 10">
            <a:extLst>
              <a:ext uri="{FF2B5EF4-FFF2-40B4-BE49-F238E27FC236}">
                <a16:creationId xmlns:a16="http://schemas.microsoft.com/office/drawing/2014/main" id="{F302B31E-7905-011C-84CF-EEAEA8E33539}"/>
              </a:ext>
            </a:extLst>
          </p:cNvPr>
          <p:cNvSpPr txBox="1"/>
          <p:nvPr/>
        </p:nvSpPr>
        <p:spPr>
          <a:xfrm>
            <a:off x="762000" y="1334770"/>
            <a:ext cx="10734675" cy="4851841"/>
          </a:xfrm>
          <a:prstGeom prst="rect">
            <a:avLst/>
          </a:prstGeom>
          <a:noFill/>
        </p:spPr>
        <p:txBody>
          <a:bodyPr wrap="square" rtlCol="0">
            <a:spAutoFit/>
          </a:bodyPr>
          <a:lstStyle/>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الهوساوي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خالد هارون (2031). أسس الإقناع والتأثير في الآخرين. متاح على الرابط </a:t>
            </a:r>
          </a:p>
          <a:p>
            <a:pPr lvl="0" algn="just" rtl="1">
              <a:lnSpc>
                <a:spcPct val="115000"/>
              </a:lnSpc>
            </a:pPr>
            <a:r>
              <a:rPr lang="en-US" sz="1800" kern="100" dirty="0">
                <a:effectLst/>
                <a:latin typeface="Calibri" panose="020F0502020204030204" pitchFamily="34" charset="0"/>
                <a:ea typeface="Calibri" panose="020F0502020204030204" pitchFamily="34" charset="0"/>
                <a:cs typeface="Times New Roman" panose="02020603050405020304" pitchFamily="18" charset="0"/>
              </a:rPr>
              <a:t>https://www.scribd.com/doc/64961885/1%D8%A7%D8%B3%D8%B3-%D9%81%D9%86-%D8%A7%D9%84%D8%A7%D9%82%D9%86%D8%A7%D8%B9</a:t>
            </a:r>
            <a:endParaRPr lang="ar-EG" sz="1800" kern="1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rtl="1">
              <a:lnSpc>
                <a:spcPct val="115000"/>
              </a:lnSpc>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الشعار، محمد راتب. (2030). "مهارات الإقناع بالوسائل الإلكترونية." الجامعة الافتراضية السورية، سوريا.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https://pedia.svuonline.org/course/view.php?id=531&amp;lang=ar</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لاكاني</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ديف؛ عاطف، زينب؛ عادل، سارة. (٢٠١٦). "الإقناع: فن الفوز بما تريد.". مؤسسة هنداوي، المملكة المتحدة.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https://www.hindawi.org/books/80637930</a:t>
            </a:r>
            <a:r>
              <a:rPr lang="ar-EG"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2"/>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buFont typeface="Symbol" panose="05050102010706020507" pitchFamily="18" charset="2"/>
              <a:buChar char=""/>
            </a:pPr>
            <a:r>
              <a:rPr lang="ar-EG" sz="1800" kern="100" dirty="0" err="1">
                <a:effectLst/>
                <a:latin typeface="Calibri" panose="020F0502020204030204" pitchFamily="34" charset="0"/>
                <a:ea typeface="Calibri" panose="020F0502020204030204" pitchFamily="34" charset="0"/>
                <a:cs typeface="Times New Roman" panose="02020603050405020304" pitchFamily="18" charset="0"/>
              </a:rPr>
              <a:t>بورج</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 جيمس. (2009). "الإقناع: فن إقناع الآخرين." مكتبة جرير، المملكة العربية السعودية. متاح على الرابط </a:t>
            </a:r>
            <a:r>
              <a:rPr lang="en-US" sz="1800" kern="100" dirty="0">
                <a:effectLst/>
                <a:latin typeface="Times New Roman" panose="02020603050405020304" pitchFamily="18" charset="0"/>
                <a:ea typeface="Calibri" panose="020F0502020204030204" pitchFamily="34" charset="0"/>
                <a:cs typeface="Arial" panose="020B0604020202020204" pitchFamily="34" charset="0"/>
              </a:rPr>
              <a:t>https://maktbah.net/%D9%83%D8%AA%D8%A7%D8%A8-%D8%A7%D9%84%D8%A5%D9%82%D9%86%D8%A7%D8%B9-%D9%81%D9%86-%D8%A5%D9%82%D9%86%D8%A7%D8%B9-%D8%A7%D9%84%D8%A3%D8%AE%D8%B1%D9%8A%D9%86-%D8%AC%D9%8A%D9%85%D8%B3-%D8%A8%D9%88%D8%B1</a:t>
            </a: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a:p>
            <a:pPr marL="342900" lvl="0" indent="-342900" algn="just" rtl="1">
              <a:lnSpc>
                <a:spcPct val="115000"/>
              </a:lnSpc>
              <a:spcAft>
                <a:spcPts val="800"/>
              </a:spcAft>
              <a:buFont typeface="Symbol" panose="05050102010706020507" pitchFamily="18" charset="2"/>
              <a:buChar char=""/>
            </a:pPr>
            <a:r>
              <a:rPr lang="ar-EG" sz="1800" kern="100" dirty="0">
                <a:effectLst/>
                <a:latin typeface="Calibri" panose="020F0502020204030204" pitchFamily="34" charset="0"/>
                <a:ea typeface="Calibri" panose="020F0502020204030204" pitchFamily="34" charset="0"/>
                <a:cs typeface="Times New Roman" panose="02020603050405020304" pitchFamily="18" charset="0"/>
              </a:rPr>
              <a:t>الشوا، سوزان. (2007). "فن الإقناع: فنون ومهارات جديدة تقنيات فعالة." الأجيال للنشر والتوزيع، مصر. متاح على الرابط </a:t>
            </a:r>
            <a:r>
              <a:rPr lang="en-US" sz="1800" u="none" strike="noStrike" kern="100" dirty="0">
                <a:solidFill>
                  <a:srgbClr val="0563C1"/>
                </a:solidFill>
                <a:effectLst/>
                <a:latin typeface="Calibri" panose="020F0502020204030204" pitchFamily="34" charset="0"/>
                <a:ea typeface="Calibri" panose="020F0502020204030204" pitchFamily="34" charset="0"/>
                <a:cs typeface="Arial" panose="020B0604020202020204" pitchFamily="34" charset="0"/>
                <a:hlinkClick r:id="rId3"/>
              </a:rPr>
              <a:t>https://books-library.net/free-68512381-download</a:t>
            </a:r>
            <a:endParaRPr lang="en-US" sz="1800" kern="1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2" name="TextBox 1">
            <a:extLst>
              <a:ext uri="{FF2B5EF4-FFF2-40B4-BE49-F238E27FC236}">
                <a16:creationId xmlns:a16="http://schemas.microsoft.com/office/drawing/2014/main" id="{BFD3F6C3-820D-D0F6-C5F6-3B73FBC01ABF}"/>
              </a:ext>
            </a:extLst>
          </p:cNvPr>
          <p:cNvSpPr txBox="1"/>
          <p:nvPr/>
        </p:nvSpPr>
        <p:spPr>
          <a:xfrm>
            <a:off x="1630613" y="272562"/>
            <a:ext cx="3902032" cy="523220"/>
          </a:xfrm>
          <a:prstGeom prst="rect">
            <a:avLst/>
          </a:prstGeom>
          <a:noFill/>
        </p:spPr>
        <p:txBody>
          <a:bodyPr wrap="square" rtlCol="0">
            <a:spAutoFit/>
          </a:bodyPr>
          <a:lstStyle/>
          <a:p>
            <a:r>
              <a:rPr lang="ar-EG" sz="2800" b="1">
                <a:solidFill>
                  <a:schemeClr val="bg1"/>
                </a:solidFill>
                <a:latin typeface="Times New Roman" panose="02020603050405020304" pitchFamily="18" charset="0"/>
                <a:cs typeface="Times New Roman" panose="02020603050405020304" pitchFamily="18" charset="0"/>
              </a:rPr>
              <a:t>المراجع المقترحة للمقرر</a:t>
            </a:r>
          </a:p>
        </p:txBody>
      </p:sp>
      <p:sp>
        <p:nvSpPr>
          <p:cNvPr id="3" name="Rectangle 2">
            <a:extLst>
              <a:ext uri="{FF2B5EF4-FFF2-40B4-BE49-F238E27FC236}">
                <a16:creationId xmlns:a16="http://schemas.microsoft.com/office/drawing/2014/main" id="{4331A2F2-36E8-7EEF-BFE5-DF0B47A8AC1A}"/>
              </a:ext>
            </a:extLst>
          </p:cNvPr>
          <p:cNvSpPr/>
          <p:nvPr/>
        </p:nvSpPr>
        <p:spPr>
          <a:xfrm>
            <a:off x="59771" y="93889"/>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9" name="Picture 8">
            <a:extLst>
              <a:ext uri="{FF2B5EF4-FFF2-40B4-BE49-F238E27FC236}">
                <a16:creationId xmlns:a16="http://schemas.microsoft.com/office/drawing/2014/main" id="{83A8F254-3E19-8C9F-A1FF-625C2DA8C539}"/>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16471"/>
            <a:ext cx="2383737" cy="1125123"/>
          </a:xfrm>
          <a:prstGeom prst="rect">
            <a:avLst/>
          </a:prstGeom>
        </p:spPr>
      </p:pic>
      <p:sp>
        <p:nvSpPr>
          <p:cNvPr id="5" name="TextBox 4">
            <a:extLst>
              <a:ext uri="{FF2B5EF4-FFF2-40B4-BE49-F238E27FC236}">
                <a16:creationId xmlns:a16="http://schemas.microsoft.com/office/drawing/2014/main" id="{E0163748-B192-72BF-6A67-D590614ECD34}"/>
              </a:ext>
            </a:extLst>
          </p:cNvPr>
          <p:cNvSpPr txBox="1"/>
          <p:nvPr/>
        </p:nvSpPr>
        <p:spPr>
          <a:xfrm>
            <a:off x="270612" y="134467"/>
            <a:ext cx="1034822" cy="461665"/>
          </a:xfrm>
          <a:prstGeom prst="rect">
            <a:avLst/>
          </a:prstGeom>
          <a:noFill/>
        </p:spPr>
        <p:txBody>
          <a:bodyPr wrap="square" rtlCol="0">
            <a:spAutoFit/>
          </a:bodyPr>
          <a:lstStyle/>
          <a:p>
            <a:pPr algn="ctr"/>
            <a:r>
              <a:rPr lang="ar-EG" sz="2400" b="1">
                <a:solidFill>
                  <a:schemeClr val="bg1"/>
                </a:solidFill>
                <a:latin typeface="Times New Roman" panose="02020603050405020304" pitchFamily="18" charset="0"/>
                <a:cs typeface="Times New Roman" panose="02020603050405020304" pitchFamily="18" charset="0"/>
              </a:rPr>
              <a:t>محاضرة</a:t>
            </a:r>
            <a:endParaRPr lang="en-US" sz="2400" b="1">
              <a:solidFill>
                <a:schemeClr val="bg1"/>
              </a:solidFill>
              <a:latin typeface="Times New Roman" panose="02020603050405020304" pitchFamily="18" charset="0"/>
              <a:cs typeface="Times New Roman" panose="02020603050405020304" pitchFamily="18" charset="0"/>
            </a:endParaRPr>
          </a:p>
        </p:txBody>
      </p:sp>
      <p:sp>
        <p:nvSpPr>
          <p:cNvPr id="6" name="TextBox 5">
            <a:extLst>
              <a:ext uri="{FF2B5EF4-FFF2-40B4-BE49-F238E27FC236}">
                <a16:creationId xmlns:a16="http://schemas.microsoft.com/office/drawing/2014/main" id="{AA1D9408-A3F6-8A05-4275-74C4E311219A}"/>
              </a:ext>
            </a:extLst>
          </p:cNvPr>
          <p:cNvSpPr txBox="1"/>
          <p:nvPr/>
        </p:nvSpPr>
        <p:spPr>
          <a:xfrm>
            <a:off x="331642" y="390282"/>
            <a:ext cx="96622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03</a:t>
            </a:r>
            <a:endParaRPr lang="en-US" sz="1400" b="1" dirty="0">
              <a:solidFill>
                <a:schemeClr val="bg1"/>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5518693"/>
      </p:ext>
    </p:extLst>
  </p:cSld>
  <p:clrMapOvr>
    <a:masterClrMapping/>
  </p:clrMapOvr>
  <p:transition spd="slow">
    <p:comb/>
  </p:transition>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3" name="Picture 2" descr="A logo of a person&#10;&#10;Description automatically generated with medium confidence">
            <a:extLst>
              <a:ext uri="{FF2B5EF4-FFF2-40B4-BE49-F238E27FC236}">
                <a16:creationId xmlns:a16="http://schemas.microsoft.com/office/drawing/2014/main" id="{72DB3A8F-836A-2314-699B-7B017050B846}"/>
              </a:ext>
            </a:extLst>
          </p:cNvPr>
          <p:cNvPicPr>
            <a:picLocks noChangeAspect="1"/>
          </p:cNvPicPr>
          <p:nvPr/>
        </p:nvPicPr>
        <p:blipFill rotWithShape="1">
          <a:blip r:embed="rId9">
            <a:clrChange>
              <a:clrFrom>
                <a:srgbClr val="FFFFFF"/>
              </a:clrFrom>
              <a:clrTo>
                <a:srgbClr val="FFFFFF">
                  <a:alpha val="0"/>
                </a:srgbClr>
              </a:clrTo>
            </a:clrChange>
            <a:duotone>
              <a:prstClr val="black"/>
              <a:srgbClr val="35A8E0">
                <a:tint val="45000"/>
                <a:satMod val="400000"/>
              </a:srgbClr>
            </a:duotone>
            <a:extLst>
              <a:ext uri="{BEBA8EAE-BF5A-486C-A8C5-ECC9F3942E4B}">
                <a14:imgProps xmlns:a14="http://schemas.microsoft.com/office/drawing/2010/main">
                  <a14:imgLayer r:embed="rId10">
                    <a14:imgEffect>
                      <a14:saturation sat="400000"/>
                    </a14:imgEffect>
                  </a14:imgLayer>
                </a14:imgProps>
              </a:ext>
              <a:ext uri="{28A0092B-C50C-407E-A947-70E740481C1C}">
                <a14:useLocalDpi xmlns:a14="http://schemas.microsoft.com/office/drawing/2010/main" val="0"/>
              </a:ext>
            </a:extLst>
          </a:blip>
          <a:srcRect l="26231" r="25165"/>
          <a:stretch/>
        </p:blipFill>
        <p:spPr>
          <a:xfrm>
            <a:off x="3126309" y="5731783"/>
            <a:ext cx="709421" cy="995637"/>
          </a:xfrm>
          <a:prstGeom prst="rect">
            <a:avLst/>
          </a:prstGeom>
        </p:spPr>
      </p:pic>
    </p:spTree>
    <p:extLst>
      <p:ext uri="{BB962C8B-B14F-4D97-AF65-F5344CB8AC3E}">
        <p14:creationId xmlns:p14="http://schemas.microsoft.com/office/powerpoint/2010/main" val="2591757215"/>
      </p:ext>
    </p:extLst>
  </p:cSld>
  <p:clrMapOvr>
    <a:masterClrMapping/>
  </p:clrMapOvr>
  <p:transition spd="slow">
    <p:comb/>
  </p:transition>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 2013 - 2022</Template>
  <TotalTime>5302</TotalTime>
  <Words>2373</Words>
  <Application>Microsoft Office PowerPoint</Application>
  <PresentationFormat>Widescreen</PresentationFormat>
  <Paragraphs>322</Paragraphs>
  <Slides>50</Slides>
  <Notes>3</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50</vt:i4>
      </vt:variant>
    </vt:vector>
  </HeadingPairs>
  <TitlesOfParts>
    <vt:vector size="59" baseType="lpstr">
      <vt:lpstr>Arial</vt:lpstr>
      <vt:lpstr>Calibri</vt:lpstr>
      <vt:lpstr>Calibri Light</vt:lpstr>
      <vt:lpstr>Monotype Koufi</vt:lpstr>
      <vt:lpstr>Roboto Light</vt:lpstr>
      <vt:lpstr>Symbol</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122</cp:revision>
  <dcterms:created xsi:type="dcterms:W3CDTF">2023-04-29T09:08:23Z</dcterms:created>
  <dcterms:modified xsi:type="dcterms:W3CDTF">2024-10-22T17:30:45Z</dcterms:modified>
</cp:coreProperties>
</file>