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536" r:id="rId2"/>
    <p:sldId id="566" r:id="rId3"/>
    <p:sldId id="537" r:id="rId4"/>
    <p:sldId id="547" r:id="rId5"/>
    <p:sldId id="567" r:id="rId6"/>
    <p:sldId id="601" r:id="rId7"/>
    <p:sldId id="602" r:id="rId8"/>
    <p:sldId id="271" r:id="rId9"/>
    <p:sldId id="586" r:id="rId10"/>
    <p:sldId id="313" r:id="rId11"/>
    <p:sldId id="603" r:id="rId12"/>
    <p:sldId id="604" r:id="rId13"/>
    <p:sldId id="539" r:id="rId14"/>
    <p:sldId id="605" r:id="rId15"/>
    <p:sldId id="568" r:id="rId16"/>
    <p:sldId id="543" r:id="rId17"/>
    <p:sldId id="544" r:id="rId18"/>
    <p:sldId id="588" r:id="rId19"/>
    <p:sldId id="589" r:id="rId20"/>
    <p:sldId id="606" r:id="rId21"/>
    <p:sldId id="590" r:id="rId22"/>
    <p:sldId id="597" r:id="rId23"/>
    <p:sldId id="582" r:id="rId24"/>
    <p:sldId id="598" r:id="rId25"/>
    <p:sldId id="608" r:id="rId26"/>
    <p:sldId id="599" r:id="rId27"/>
    <p:sldId id="609" r:id="rId28"/>
    <p:sldId id="607" r:id="rId29"/>
    <p:sldId id="610" r:id="rId30"/>
    <p:sldId id="611" r:id="rId31"/>
    <p:sldId id="612" r:id="rId32"/>
    <p:sldId id="613" r:id="rId33"/>
    <p:sldId id="587" r:id="rId34"/>
    <p:sldId id="573" r:id="rId35"/>
    <p:sldId id="574" r:id="rId36"/>
    <p:sldId id="575" r:id="rId37"/>
    <p:sldId id="576" r:id="rId38"/>
    <p:sldId id="579" r:id="rId39"/>
    <p:sldId id="577" r:id="rId40"/>
    <p:sldId id="580" r:id="rId41"/>
    <p:sldId id="581" r:id="rId42"/>
    <p:sldId id="256" r:id="rId43"/>
    <p:sldId id="571" r:id="rId44"/>
    <p:sldId id="572" r:id="rId45"/>
    <p:sldId id="564" r:id="rId46"/>
    <p:sldId id="594" r:id="rId47"/>
    <p:sldId id="600" r:id="rId48"/>
    <p:sldId id="614"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566"/>
            <p14:sldId id="537"/>
            <p14:sldId id="547"/>
            <p14:sldId id="567"/>
            <p14:sldId id="601"/>
            <p14:sldId id="602"/>
            <p14:sldId id="271"/>
            <p14:sldId id="586"/>
            <p14:sldId id="313"/>
            <p14:sldId id="603"/>
            <p14:sldId id="604"/>
            <p14:sldId id="539"/>
            <p14:sldId id="605"/>
            <p14:sldId id="568"/>
            <p14:sldId id="543"/>
            <p14:sldId id="544"/>
            <p14:sldId id="588"/>
            <p14:sldId id="589"/>
            <p14:sldId id="606"/>
            <p14:sldId id="590"/>
            <p14:sldId id="597"/>
            <p14:sldId id="582"/>
            <p14:sldId id="598"/>
            <p14:sldId id="608"/>
            <p14:sldId id="599"/>
            <p14:sldId id="609"/>
            <p14:sldId id="607"/>
            <p14:sldId id="610"/>
            <p14:sldId id="611"/>
            <p14:sldId id="612"/>
            <p14:sldId id="613"/>
            <p14:sldId id="587"/>
            <p14:sldId id="573"/>
            <p14:sldId id="574"/>
            <p14:sldId id="575"/>
            <p14:sldId id="576"/>
            <p14:sldId id="579"/>
            <p14:sldId id="577"/>
            <p14:sldId id="580"/>
            <p14:sldId id="581"/>
            <p14:sldId id="256"/>
            <p14:sldId id="571"/>
            <p14:sldId id="572"/>
            <p14:sldId id="564"/>
            <p14:sldId id="594"/>
            <p14:sldId id="600"/>
            <p14:sldId id="6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669BBC"/>
    <a:srgbClr val="4472C4"/>
    <a:srgbClr val="8E5A6D"/>
    <a:srgbClr val="FFFFFF"/>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765" autoAdjust="0"/>
    <p:restoredTop sz="94434" autoAdjust="0"/>
  </p:normalViewPr>
  <p:slideViewPr>
    <p:cSldViewPr snapToGrid="0">
      <p:cViewPr varScale="1">
        <p:scale>
          <a:sx n="74" d="100"/>
          <a:sy n="74"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B1F2B4E9-981D-423F-A8D4-DA355B0F5F65}"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27D3D1E5-C7D1-4C15-8A6E-B0A402FD237B}"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C25F5D2C-3FBC-473C-A07A-41E25FAD8822}"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980A67DC-E80A-4E43-AB97-8CCC2D5A477D}"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5F26C5CD-CEF5-4434-88A3-CCC8AE486602}"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A88663E0-AF84-4145-8F08-7221BF311D0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2000" b="1" dirty="0" smtClean="0"/>
            <a:t>4-المسئولية المدنية عن انتهاك الحق في الخصوصية </a:t>
          </a:r>
          <a:endParaRPr lang="en-US" sz="2000" dirty="0"/>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3B342737-6303-4830-AC4A-18DC9F11BDA3}">
      <dgm:prSet custT="1"/>
      <dgm:spPr/>
      <dgm:t>
        <a:bodyPr/>
        <a:lstStyle/>
        <a:p>
          <a:pPr algn="ctr" rtl="0"/>
          <a:r>
            <a:rPr lang="ar-EG" sz="2000" b="1" dirty="0" smtClean="0"/>
            <a:t>5-المبادئ التوجيهية للجهات القضاية بشأن الخصوصية </a:t>
          </a:r>
          <a:endParaRPr lang="en-US" sz="2000" dirty="0"/>
        </a:p>
      </dgm:t>
    </dgm:pt>
    <dgm:pt modelId="{75202A79-ED9B-48CA-B432-58B913D5A984}" type="parTrans" cxnId="{C468D88B-BC1A-4C8B-89E4-35F38F75AB42}">
      <dgm:prSet/>
      <dgm:spPr/>
      <dgm:t>
        <a:bodyPr/>
        <a:lstStyle/>
        <a:p>
          <a:endParaRPr lang="en-US"/>
        </a:p>
      </dgm:t>
    </dgm:pt>
    <dgm:pt modelId="{2C88DB88-54A7-44CB-9963-C5A4995CE4C9}" type="sibTrans" cxnId="{C468D88B-BC1A-4C8B-89E4-35F38F75AB42}">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t>
        <a:bodyPr/>
        <a:lstStyle/>
        <a:p>
          <a:endParaRPr lang="en-US"/>
        </a:p>
      </dgm:t>
    </dgm:pt>
    <dgm:pt modelId="{8D0E47A7-B8C2-433D-8C14-A37BAB0AEC1F}" type="pres">
      <dgm:prSet presAssocID="{F89841AA-4BE9-46A3-8BE4-0A747E25AD16}" presName="parentText" presStyleLbl="node1" presStyleIdx="0" presStyleCnt="2" custLinFactY="-4308" custLinFactNeighborX="254" custLinFactNeighborY="-100000">
        <dgm:presLayoutVars>
          <dgm:chMax val="0"/>
          <dgm:bulletEnabled val="1"/>
        </dgm:presLayoutVars>
      </dgm:prSet>
      <dgm:spPr/>
      <dgm:t>
        <a:bodyPr/>
        <a:lstStyle/>
        <a:p>
          <a:endParaRPr lang="en-US"/>
        </a:p>
      </dgm:t>
    </dgm:pt>
    <dgm:pt modelId="{E65E0E91-3E3E-48E3-806A-058D49FBF8A8}" type="pres">
      <dgm:prSet presAssocID="{505A0F78-829A-442E-A915-1356BC2C9171}" presName="spacer" presStyleCnt="0"/>
      <dgm:spPr/>
    </dgm:pt>
    <dgm:pt modelId="{892D9E84-61A4-4C34-8E51-F26507D0A1F0}" type="pres">
      <dgm:prSet presAssocID="{3B342737-6303-4830-AC4A-18DC9F11BDA3}" presName="parentText" presStyleLbl="node1" presStyleIdx="1" presStyleCnt="2" custLinFactNeighborX="5420" custLinFactNeighborY="1043">
        <dgm:presLayoutVars>
          <dgm:chMax val="0"/>
          <dgm:bulletEnabled val="1"/>
        </dgm:presLayoutVars>
      </dgm:prSet>
      <dgm:spPr/>
      <dgm:t>
        <a:bodyPr/>
        <a:lstStyle/>
        <a:p>
          <a:endParaRPr lang="en-US"/>
        </a:p>
      </dgm:t>
    </dgm:pt>
  </dgm:ptLst>
  <dgm:cxnLst>
    <dgm:cxn modelId="{C468D88B-BC1A-4C8B-89E4-35F38F75AB42}" srcId="{75EFD309-FAEB-4EC9-A256-6B562F90EE6A}" destId="{3B342737-6303-4830-AC4A-18DC9F11BDA3}" srcOrd="1" destOrd="0" parTransId="{75202A79-ED9B-48CA-B432-58B913D5A984}" sibTransId="{2C88DB88-54A7-44CB-9963-C5A4995CE4C9}"/>
    <dgm:cxn modelId="{BA63E33B-4181-48CD-8EE8-E5AC7D37C74F}" srcId="{75EFD309-FAEB-4EC9-A256-6B562F90EE6A}" destId="{F89841AA-4BE9-46A3-8BE4-0A747E25AD16}" srcOrd="0" destOrd="0" parTransId="{4F72FA02-C672-47DB-8D53-E809BD267600}" sibTransId="{505A0F78-829A-442E-A915-1356BC2C9171}"/>
    <dgm:cxn modelId="{A8898EAB-6A3F-4D69-B872-315B5168F329}" type="presOf" srcId="{75EFD309-FAEB-4EC9-A256-6B562F90EE6A}" destId="{8D6BD308-01C3-4875-BCB7-8BD8744B12FE}" srcOrd="0" destOrd="0" presId="urn:microsoft.com/office/officeart/2005/8/layout/vList2"/>
    <dgm:cxn modelId="{4D32E6A9-6FF8-46F5-B7EA-7E25B174CA04}" type="presOf" srcId="{F89841AA-4BE9-46A3-8BE4-0A747E25AD16}" destId="{8D0E47A7-B8C2-433D-8C14-A37BAB0AEC1F}" srcOrd="0" destOrd="0" presId="urn:microsoft.com/office/officeart/2005/8/layout/vList2"/>
    <dgm:cxn modelId="{D0E2F9BF-537B-4EF9-8E49-B0F83B7FFC3F}" type="presOf" srcId="{3B342737-6303-4830-AC4A-18DC9F11BDA3}" destId="{892D9E84-61A4-4C34-8E51-F26507D0A1F0}" srcOrd="0" destOrd="0" presId="urn:microsoft.com/office/officeart/2005/8/layout/vList2"/>
    <dgm:cxn modelId="{8B7430F6-4D3E-4C51-AAD3-7DFE4C93907F}" type="presParOf" srcId="{8D6BD308-01C3-4875-BCB7-8BD8744B12FE}" destId="{8D0E47A7-B8C2-433D-8C14-A37BAB0AEC1F}" srcOrd="0" destOrd="0" presId="urn:microsoft.com/office/officeart/2005/8/layout/vList2"/>
    <dgm:cxn modelId="{5ED00CFE-8A12-4D95-A8A3-5B8C0E1743AF}" type="presParOf" srcId="{8D6BD308-01C3-4875-BCB7-8BD8744B12FE}" destId="{E65E0E91-3E3E-48E3-806A-058D49FBF8A8}" srcOrd="1" destOrd="0" presId="urn:microsoft.com/office/officeart/2005/8/layout/vList2"/>
    <dgm:cxn modelId="{73322439-462D-4ABA-B023-2CDEF16B46AB}" type="presParOf" srcId="{8D6BD308-01C3-4875-BCB7-8BD8744B12FE}" destId="{892D9E84-61A4-4C34-8E51-F26507D0A1F0}"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2000" b="1" dirty="0" smtClean="0"/>
            <a:t>1-ماهية الخصوصية الرقمية </a:t>
          </a:r>
          <a:endParaRPr lang="en-US" sz="2000" dirty="0"/>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D837E2C6-ED41-41F8-AEF5-72A35F5F9D3C}">
      <dgm:prSet custT="1"/>
      <dgm:spPr/>
      <dgm:t>
        <a:bodyPr/>
        <a:lstStyle/>
        <a:p>
          <a:pPr algn="ctr" rtl="0"/>
          <a:r>
            <a:rPr lang="ar-EG" sz="2000" b="1" dirty="0" smtClean="0"/>
            <a:t>2-موقف القانون الدولي من الحق في الخصوصية </a:t>
          </a:r>
          <a:endParaRPr lang="en-US" sz="2000" dirty="0"/>
        </a:p>
      </dgm:t>
    </dgm:pt>
    <dgm:pt modelId="{3E2601C8-2B38-4F15-A354-A685F61FBCCB}" type="parTrans" cxnId="{9DEC1669-F63A-425C-93A3-960027D6E89E}">
      <dgm:prSet/>
      <dgm:spPr/>
      <dgm:t>
        <a:bodyPr/>
        <a:lstStyle/>
        <a:p>
          <a:endParaRPr lang="en-US"/>
        </a:p>
      </dgm:t>
    </dgm:pt>
    <dgm:pt modelId="{F85862A6-4968-4DAA-9453-181DD74D9463}" type="sibTrans" cxnId="{9DEC1669-F63A-425C-93A3-960027D6E89E}">
      <dgm:prSet/>
      <dgm:spPr/>
      <dgm:t>
        <a:bodyPr/>
        <a:lstStyle/>
        <a:p>
          <a:endParaRPr lang="en-US"/>
        </a:p>
      </dgm:t>
    </dgm:pt>
    <dgm:pt modelId="{3B342737-6303-4830-AC4A-18DC9F11BDA3}">
      <dgm:prSet custT="1"/>
      <dgm:spPr/>
      <dgm:t>
        <a:bodyPr/>
        <a:lstStyle/>
        <a:p>
          <a:pPr algn="ctr" rtl="0"/>
          <a:r>
            <a:rPr lang="ar-EG" sz="2000" b="1" dirty="0" smtClean="0"/>
            <a:t>3-المسئولية الجنائية عن انتهاك الحق في الخصوصية </a:t>
          </a:r>
          <a:endParaRPr lang="en-US" sz="2000" dirty="0"/>
        </a:p>
      </dgm:t>
    </dgm:pt>
    <dgm:pt modelId="{75202A79-ED9B-48CA-B432-58B913D5A984}" type="parTrans" cxnId="{C468D88B-BC1A-4C8B-89E4-35F38F75AB42}">
      <dgm:prSet/>
      <dgm:spPr/>
      <dgm:t>
        <a:bodyPr/>
        <a:lstStyle/>
        <a:p>
          <a:endParaRPr lang="en-US"/>
        </a:p>
      </dgm:t>
    </dgm:pt>
    <dgm:pt modelId="{2C88DB88-54A7-44CB-9963-C5A4995CE4C9}" type="sibTrans" cxnId="{C468D88B-BC1A-4C8B-89E4-35F38F75AB42}">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t>
        <a:bodyPr/>
        <a:lstStyle/>
        <a:p>
          <a:endParaRPr lang="en-US"/>
        </a:p>
      </dgm:t>
    </dgm:pt>
    <dgm:pt modelId="{8D0E47A7-B8C2-433D-8C14-A37BAB0AEC1F}" type="pres">
      <dgm:prSet presAssocID="{F89841AA-4BE9-46A3-8BE4-0A747E25AD16}" presName="parentText" presStyleLbl="node1" presStyleIdx="0" presStyleCnt="3" custLinFactNeighborX="410" custLinFactNeighborY="70916">
        <dgm:presLayoutVars>
          <dgm:chMax val="0"/>
          <dgm:bulletEnabled val="1"/>
        </dgm:presLayoutVars>
      </dgm:prSet>
      <dgm:spPr/>
      <dgm:t>
        <a:bodyPr/>
        <a:lstStyle/>
        <a:p>
          <a:endParaRPr lang="en-US"/>
        </a:p>
      </dgm:t>
    </dgm:pt>
    <dgm:pt modelId="{E65E0E91-3E3E-48E3-806A-058D49FBF8A8}" type="pres">
      <dgm:prSet presAssocID="{505A0F78-829A-442E-A915-1356BC2C9171}" presName="spacer" presStyleCnt="0"/>
      <dgm:spPr/>
    </dgm:pt>
    <dgm:pt modelId="{D21F54BA-3824-490C-9893-B73DB43594DB}" type="pres">
      <dgm:prSet presAssocID="{D837E2C6-ED41-41F8-AEF5-72A35F5F9D3C}" presName="parentText" presStyleLbl="node1" presStyleIdx="1" presStyleCnt="3" custLinFactNeighborY="38933">
        <dgm:presLayoutVars>
          <dgm:chMax val="0"/>
          <dgm:bulletEnabled val="1"/>
        </dgm:presLayoutVars>
      </dgm:prSet>
      <dgm:spPr/>
      <dgm:t>
        <a:bodyPr/>
        <a:lstStyle/>
        <a:p>
          <a:endParaRPr lang="en-US"/>
        </a:p>
      </dgm:t>
    </dgm:pt>
    <dgm:pt modelId="{C88CFE27-A634-46A6-953D-5CAC624C0D5A}" type="pres">
      <dgm:prSet presAssocID="{F85862A6-4968-4DAA-9453-181DD74D9463}" presName="spacer" presStyleCnt="0"/>
      <dgm:spPr/>
    </dgm:pt>
    <dgm:pt modelId="{892D9E84-61A4-4C34-8E51-F26507D0A1F0}" type="pres">
      <dgm:prSet presAssocID="{3B342737-6303-4830-AC4A-18DC9F11BDA3}" presName="parentText" presStyleLbl="node1" presStyleIdx="2" presStyleCnt="3">
        <dgm:presLayoutVars>
          <dgm:chMax val="0"/>
          <dgm:bulletEnabled val="1"/>
        </dgm:presLayoutVars>
      </dgm:prSet>
      <dgm:spPr/>
      <dgm:t>
        <a:bodyPr/>
        <a:lstStyle/>
        <a:p>
          <a:endParaRPr lang="en-US"/>
        </a:p>
      </dgm:t>
    </dgm:pt>
  </dgm:ptLst>
  <dgm:cxnLst>
    <dgm:cxn modelId="{7BC14E2A-C0F2-48AC-A4DA-B7CE17ED8BFF}" type="presOf" srcId="{3B342737-6303-4830-AC4A-18DC9F11BDA3}" destId="{892D9E84-61A4-4C34-8E51-F26507D0A1F0}" srcOrd="0" destOrd="0" presId="urn:microsoft.com/office/officeart/2005/8/layout/vList2"/>
    <dgm:cxn modelId="{C468D88B-BC1A-4C8B-89E4-35F38F75AB42}" srcId="{75EFD309-FAEB-4EC9-A256-6B562F90EE6A}" destId="{3B342737-6303-4830-AC4A-18DC9F11BDA3}" srcOrd="2" destOrd="0" parTransId="{75202A79-ED9B-48CA-B432-58B913D5A984}" sibTransId="{2C88DB88-54A7-44CB-9963-C5A4995CE4C9}"/>
    <dgm:cxn modelId="{0822174C-C8D7-4F47-A237-51BDB9317745}" type="presOf" srcId="{F89841AA-4BE9-46A3-8BE4-0A747E25AD16}" destId="{8D0E47A7-B8C2-433D-8C14-A37BAB0AEC1F}" srcOrd="0" destOrd="0" presId="urn:microsoft.com/office/officeart/2005/8/layout/vList2"/>
    <dgm:cxn modelId="{BA63E33B-4181-48CD-8EE8-E5AC7D37C74F}" srcId="{75EFD309-FAEB-4EC9-A256-6B562F90EE6A}" destId="{F89841AA-4BE9-46A3-8BE4-0A747E25AD16}" srcOrd="0" destOrd="0" parTransId="{4F72FA02-C672-47DB-8D53-E809BD267600}" sibTransId="{505A0F78-829A-442E-A915-1356BC2C9171}"/>
    <dgm:cxn modelId="{A69D96A1-6C92-4C03-83B2-C82E9B98B2CE}" type="presOf" srcId="{D837E2C6-ED41-41F8-AEF5-72A35F5F9D3C}" destId="{D21F54BA-3824-490C-9893-B73DB43594DB}" srcOrd="0" destOrd="0" presId="urn:microsoft.com/office/officeart/2005/8/layout/vList2"/>
    <dgm:cxn modelId="{DFBFD721-6D9C-40C9-B8C7-968B886EEFDB}" type="presOf" srcId="{75EFD309-FAEB-4EC9-A256-6B562F90EE6A}" destId="{8D6BD308-01C3-4875-BCB7-8BD8744B12FE}" srcOrd="0" destOrd="0" presId="urn:microsoft.com/office/officeart/2005/8/layout/vList2"/>
    <dgm:cxn modelId="{9DEC1669-F63A-425C-93A3-960027D6E89E}" srcId="{75EFD309-FAEB-4EC9-A256-6B562F90EE6A}" destId="{D837E2C6-ED41-41F8-AEF5-72A35F5F9D3C}" srcOrd="1" destOrd="0" parTransId="{3E2601C8-2B38-4F15-A354-A685F61FBCCB}" sibTransId="{F85862A6-4968-4DAA-9453-181DD74D9463}"/>
    <dgm:cxn modelId="{0EFFFE58-AB26-44F6-98C2-BF1525E09B65}" type="presParOf" srcId="{8D6BD308-01C3-4875-BCB7-8BD8744B12FE}" destId="{8D0E47A7-B8C2-433D-8C14-A37BAB0AEC1F}" srcOrd="0" destOrd="0" presId="urn:microsoft.com/office/officeart/2005/8/layout/vList2"/>
    <dgm:cxn modelId="{16C756AA-2C47-4421-B972-2F8F31B61EEC}" type="presParOf" srcId="{8D6BD308-01C3-4875-BCB7-8BD8744B12FE}" destId="{E65E0E91-3E3E-48E3-806A-058D49FBF8A8}" srcOrd="1" destOrd="0" presId="urn:microsoft.com/office/officeart/2005/8/layout/vList2"/>
    <dgm:cxn modelId="{25D2457A-00A2-4C8B-8D79-1F480EB17CDB}" type="presParOf" srcId="{8D6BD308-01C3-4875-BCB7-8BD8744B12FE}" destId="{D21F54BA-3824-490C-9893-B73DB43594DB}" srcOrd="2" destOrd="0" presId="urn:microsoft.com/office/officeart/2005/8/layout/vList2"/>
    <dgm:cxn modelId="{B3ED4A5E-37A9-4986-BDBC-4CC21D5FBFBA}" type="presParOf" srcId="{8D6BD308-01C3-4875-BCB7-8BD8744B12FE}" destId="{C88CFE27-A634-46A6-953D-5CAC624C0D5A}" srcOrd="3" destOrd="0" presId="urn:microsoft.com/office/officeart/2005/8/layout/vList2"/>
    <dgm:cxn modelId="{6995DC9A-A978-409B-BADE-E06B1F017409}" type="presParOf" srcId="{8D6BD308-01C3-4875-BCB7-8BD8744B12FE}" destId="{892D9E84-61A4-4C34-8E51-F26507D0A1F0}" srcOrd="4"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AAED62B4-C682-4398-830E-AE0BDCFA9584}"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smtClean="0"/>
            <a:t>الحق في الخصوصية </a:t>
          </a:r>
          <a:endParaRPr lang="en-US" sz="2000" b="1" dirty="0" smtClean="0"/>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smtClean="0"/>
            <a:t>مفهوم البيانات الشخصية الرقمية </a:t>
          </a:r>
          <a:endParaRPr lang="en-US" sz="2000" dirty="0" smtClean="0"/>
        </a:p>
        <a:p>
          <a:pPr marL="0" marR="0" lvl="0" indent="0" defTabSz="914400" rtl="1" eaLnBrk="1" fontAlgn="auto" latinLnBrk="0" hangingPunct="1">
            <a:lnSpc>
              <a:spcPct val="100000"/>
            </a:lnSpc>
            <a:spcBef>
              <a:spcPts val="0"/>
            </a:spcBef>
            <a:spcAft>
              <a:spcPts val="0"/>
            </a:spcAft>
            <a:buClrTx/>
            <a:buSzTx/>
            <a:buFontTx/>
            <a:buNone/>
            <a:tabLst/>
            <a:defRPr/>
          </a:pPr>
          <a:endParaRPr lang="en-US" sz="2000" b="1" dirty="0" smtClean="0"/>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014AF32A-11B2-4615-9AAB-7EA6A326F905}">
      <dgm:prSet custT="1"/>
      <dgm:spPr/>
      <dgm:t>
        <a:bodyPr/>
        <a:lstStyle/>
        <a:p>
          <a:pPr rtl="1"/>
          <a:endParaRPr lang="en-US" sz="2000" b="1" dirty="0"/>
        </a:p>
      </dgm:t>
    </dgm:pt>
    <dgm:pt modelId="{9F092570-A2AF-449D-98A6-4C7BD3DA1157}" type="parTrans" cxnId="{C9CD22C7-6EE3-4297-BFFF-85FF7D5C1116}">
      <dgm:prSet/>
      <dgm:spPr/>
      <dgm:t>
        <a:bodyPr/>
        <a:lstStyle/>
        <a:p>
          <a:endParaRPr lang="en-US"/>
        </a:p>
      </dgm:t>
    </dgm:pt>
    <dgm:pt modelId="{F8E556F9-DE8F-4618-9DBC-66D8560BFB1D}" type="sibTrans" cxnId="{C9CD22C7-6EE3-4297-BFFF-85FF7D5C1116}">
      <dgm:prSet/>
      <dgm:spPr/>
      <dgm:t>
        <a:bodyPr/>
        <a:lstStyle/>
        <a:p>
          <a:endParaRPr lang="en-US"/>
        </a:p>
      </dgm:t>
    </dgm:pt>
    <dgm:pt modelId="{44CEFAA9-F6CA-40F6-941F-F08EF0B8BD63}">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smtClean="0"/>
            <a:t>مفهوم معالجة البيانات الشخصية </a:t>
          </a:r>
          <a:endParaRPr lang="en-US" sz="2000" b="1" dirty="0" smtClean="0"/>
        </a:p>
        <a:p>
          <a:pPr lvl="0" defTabSz="889000" rtl="1">
            <a:lnSpc>
              <a:spcPct val="90000"/>
            </a:lnSpc>
            <a:spcBef>
              <a:spcPct val="0"/>
            </a:spcBef>
            <a:spcAft>
              <a:spcPct val="35000"/>
            </a:spcAft>
          </a:pPr>
          <a:endParaRPr lang="en-US" sz="2000" dirty="0"/>
        </a:p>
      </dgm:t>
    </dgm:pt>
    <dgm:pt modelId="{7D31FC12-DC7B-4AEA-BB0B-FB08EE2D144E}" type="parTrans" cxnId="{F2805BE0-4243-4C09-9F13-AC713683514A}">
      <dgm:prSet/>
      <dgm:spPr/>
      <dgm:t>
        <a:bodyPr/>
        <a:lstStyle/>
        <a:p>
          <a:endParaRPr lang="en-US"/>
        </a:p>
      </dgm:t>
    </dgm:pt>
    <dgm:pt modelId="{FC7BD2B4-E80E-45D0-86DC-07F11F7055FF}" type="sibTrans" cxnId="{F2805BE0-4243-4C09-9F13-AC713683514A}">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t>
        <a:bodyPr/>
        <a:lstStyle/>
        <a:p>
          <a:endParaRPr lang="en-US"/>
        </a:p>
      </dgm:t>
    </dgm:pt>
    <dgm:pt modelId="{01A16F23-C45F-4911-85EF-1210632A0A70}" type="pres">
      <dgm:prSet presAssocID="{61CAAD6D-90C6-433C-AA35-9D8694D3D1C7}" presName="circ1" presStyleLbl="vennNode1" presStyleIdx="0" presStyleCnt="4"/>
      <dgm:spPr/>
      <dgm:t>
        <a:bodyPr/>
        <a:lstStyle/>
        <a:p>
          <a:endParaRPr lang="en-US"/>
        </a:p>
      </dgm:t>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t>
        <a:bodyPr/>
        <a:lstStyle/>
        <a:p>
          <a:endParaRPr lang="en-US"/>
        </a:p>
      </dgm:t>
    </dgm:pt>
    <dgm:pt modelId="{DDF24712-D9AF-4A5D-804A-3CCE3324A2BD}" type="pres">
      <dgm:prSet presAssocID="{AFE247C8-F63A-408C-B736-C6356E496CA1}" presName="circ2" presStyleLbl="vennNode1" presStyleIdx="1" presStyleCnt="4" custScaleX="120462" custLinFactNeighborX="1385" custLinFactNeighborY="4530"/>
      <dgm:spPr/>
      <dgm:t>
        <a:bodyPr/>
        <a:lstStyle/>
        <a:p>
          <a:endParaRPr lang="en-US"/>
        </a:p>
      </dgm:t>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t>
        <a:bodyPr/>
        <a:lstStyle/>
        <a:p>
          <a:endParaRPr lang="en-US"/>
        </a:p>
      </dgm:t>
    </dgm:pt>
    <dgm:pt modelId="{1F4260FC-FFC5-4C00-9EF7-A199E43FFB34}" type="pres">
      <dgm:prSet presAssocID="{014AF32A-11B2-4615-9AAB-7EA6A326F905}" presName="circ3" presStyleLbl="vennNode1" presStyleIdx="2" presStyleCnt="4" custScaleX="111828" custLinFactNeighborX="-3674" custLinFactNeighborY="1923"/>
      <dgm:spPr/>
      <dgm:t>
        <a:bodyPr/>
        <a:lstStyle/>
        <a:p>
          <a:endParaRPr lang="en-US"/>
        </a:p>
      </dgm:t>
    </dgm:pt>
    <dgm:pt modelId="{693857D4-4139-4816-BBA0-D569F8EA6558}" type="pres">
      <dgm:prSet presAssocID="{014AF32A-11B2-4615-9AAB-7EA6A326F905}" presName="circ3Tx" presStyleLbl="revTx" presStyleIdx="0" presStyleCnt="0">
        <dgm:presLayoutVars>
          <dgm:chMax val="0"/>
          <dgm:chPref val="0"/>
          <dgm:bulletEnabled val="1"/>
        </dgm:presLayoutVars>
      </dgm:prSet>
      <dgm:spPr/>
      <dgm:t>
        <a:bodyPr/>
        <a:lstStyle/>
        <a:p>
          <a:endParaRPr lang="en-US"/>
        </a:p>
      </dgm:t>
    </dgm:pt>
    <dgm:pt modelId="{539967C6-AFBB-41F6-B0BC-AB025837DB1C}" type="pres">
      <dgm:prSet presAssocID="{44CEFAA9-F6CA-40F6-941F-F08EF0B8BD63}" presName="circ4" presStyleLbl="vennNode1" presStyleIdx="3" presStyleCnt="4" custScaleX="130282" custLinFactNeighborX="9563" custLinFactNeighborY="1584"/>
      <dgm:spPr/>
      <dgm:t>
        <a:bodyPr/>
        <a:lstStyle/>
        <a:p>
          <a:endParaRPr lang="en-US"/>
        </a:p>
      </dgm:t>
    </dgm:pt>
    <dgm:pt modelId="{1AD7CB6C-546F-4ADD-90E0-A5E31E6AD5A6}" type="pres">
      <dgm:prSet presAssocID="{44CEFAA9-F6CA-40F6-941F-F08EF0B8BD63}" presName="circ4Tx" presStyleLbl="revTx" presStyleIdx="0" presStyleCnt="0">
        <dgm:presLayoutVars>
          <dgm:chMax val="0"/>
          <dgm:chPref val="0"/>
          <dgm:bulletEnabled val="1"/>
        </dgm:presLayoutVars>
      </dgm:prSet>
      <dgm:spPr/>
      <dgm:t>
        <a:bodyPr/>
        <a:lstStyle/>
        <a:p>
          <a:endParaRPr lang="en-US"/>
        </a:p>
      </dgm:t>
    </dgm:pt>
  </dgm:ptLst>
  <dgm:cxnLst>
    <dgm:cxn modelId="{BFA6C638-48D3-4A5D-9108-96CA3F5A4192}" type="presOf" srcId="{AFE247C8-F63A-408C-B736-C6356E496CA1}" destId="{6C84E011-640F-4A12-AB04-F1106C28B7AA}" srcOrd="1"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86EE4937-A098-47C6-8D0D-780043DBD2DA}" srcId="{A2549BC2-D4D1-497E-BCDB-2EA8CC03AB9B}" destId="{AFE247C8-F63A-408C-B736-C6356E496CA1}" srcOrd="1" destOrd="0" parTransId="{C63B5186-557B-4CEB-BC67-B3B0BC851375}" sibTransId="{73605475-5BAE-4139-AD8C-80E5E4D35BF9}"/>
    <dgm:cxn modelId="{BAC3067F-7182-4CE6-B823-6C3ED04186E7}" type="presOf" srcId="{A2549BC2-D4D1-497E-BCDB-2EA8CC03AB9B}" destId="{8D91F3C3-BE84-42DD-8D72-718221BDD2BB}" srcOrd="0" destOrd="0" presId="urn:microsoft.com/office/officeart/2005/8/layout/venn1"/>
    <dgm:cxn modelId="{29C8B39F-CCE8-4D03-80BD-8214D8A17D4E}" type="presOf" srcId="{014AF32A-11B2-4615-9AAB-7EA6A326F905}" destId="{693857D4-4139-4816-BBA0-D569F8EA6558}" srcOrd="1" destOrd="0" presId="urn:microsoft.com/office/officeart/2005/8/layout/venn1"/>
    <dgm:cxn modelId="{A70A317A-2EFF-4F38-8847-D67DA00B3DBB}" type="presOf" srcId="{61CAAD6D-90C6-433C-AA35-9D8694D3D1C7}" destId="{DA02A205-EAF4-4316-A5D2-5E9D48150746}" srcOrd="1" destOrd="0" presId="urn:microsoft.com/office/officeart/2005/8/layout/venn1"/>
    <dgm:cxn modelId="{D4D273F8-46EC-43F7-A748-EE19485E267A}" type="presOf" srcId="{44CEFAA9-F6CA-40F6-941F-F08EF0B8BD63}" destId="{1AD7CB6C-546F-4ADD-90E0-A5E31E6AD5A6}" srcOrd="1" destOrd="0" presId="urn:microsoft.com/office/officeart/2005/8/layout/venn1"/>
    <dgm:cxn modelId="{524DB90C-0C50-4E52-9322-5B0AD3D2E784}" type="presOf" srcId="{44CEFAA9-F6CA-40F6-941F-F08EF0B8BD63}" destId="{539967C6-AFBB-41F6-B0BC-AB025837DB1C}" srcOrd="0" destOrd="0" presId="urn:microsoft.com/office/officeart/2005/8/layout/venn1"/>
    <dgm:cxn modelId="{C9CD22C7-6EE3-4297-BFFF-85FF7D5C1116}" srcId="{A2549BC2-D4D1-497E-BCDB-2EA8CC03AB9B}" destId="{014AF32A-11B2-4615-9AAB-7EA6A326F905}" srcOrd="2" destOrd="0" parTransId="{9F092570-A2AF-449D-98A6-4C7BD3DA1157}" sibTransId="{F8E556F9-DE8F-4618-9DBC-66D8560BFB1D}"/>
    <dgm:cxn modelId="{B00F5584-5A47-43E0-82ED-A3872D7D0150}" type="presOf" srcId="{61CAAD6D-90C6-433C-AA35-9D8694D3D1C7}" destId="{01A16F23-C45F-4911-85EF-1210632A0A70}" srcOrd="0" destOrd="0" presId="urn:microsoft.com/office/officeart/2005/8/layout/venn1"/>
    <dgm:cxn modelId="{44C03936-4539-4683-AA12-AF1D3E9613A9}" type="presOf" srcId="{AFE247C8-F63A-408C-B736-C6356E496CA1}" destId="{DDF24712-D9AF-4A5D-804A-3CCE3324A2BD}" srcOrd="0" destOrd="0" presId="urn:microsoft.com/office/officeart/2005/8/layout/venn1"/>
    <dgm:cxn modelId="{F2805BE0-4243-4C09-9F13-AC713683514A}" srcId="{A2549BC2-D4D1-497E-BCDB-2EA8CC03AB9B}" destId="{44CEFAA9-F6CA-40F6-941F-F08EF0B8BD63}" srcOrd="3" destOrd="0" parTransId="{7D31FC12-DC7B-4AEA-BB0B-FB08EE2D144E}" sibTransId="{FC7BD2B4-E80E-45D0-86DC-07F11F7055FF}"/>
    <dgm:cxn modelId="{B25335CF-7212-4B93-BEEF-9A63BEE207F0}" type="presOf" srcId="{014AF32A-11B2-4615-9AAB-7EA6A326F905}" destId="{1F4260FC-FFC5-4C00-9EF7-A199E43FFB34}" srcOrd="0" destOrd="0" presId="urn:microsoft.com/office/officeart/2005/8/layout/venn1"/>
    <dgm:cxn modelId="{345216FA-FCAE-4655-B12A-5725A2B0D910}" type="presParOf" srcId="{8D91F3C3-BE84-42DD-8D72-718221BDD2BB}" destId="{01A16F23-C45F-4911-85EF-1210632A0A70}" srcOrd="0" destOrd="0" presId="urn:microsoft.com/office/officeart/2005/8/layout/venn1"/>
    <dgm:cxn modelId="{9A501045-3003-458A-986A-2FC42AC53242}" type="presParOf" srcId="{8D91F3C3-BE84-42DD-8D72-718221BDD2BB}" destId="{DA02A205-EAF4-4316-A5D2-5E9D48150746}" srcOrd="1" destOrd="0" presId="urn:microsoft.com/office/officeart/2005/8/layout/venn1"/>
    <dgm:cxn modelId="{18483424-4EF4-479B-99F3-944269D9CE62}" type="presParOf" srcId="{8D91F3C3-BE84-42DD-8D72-718221BDD2BB}" destId="{DDF24712-D9AF-4A5D-804A-3CCE3324A2BD}" srcOrd="2" destOrd="0" presId="urn:microsoft.com/office/officeart/2005/8/layout/venn1"/>
    <dgm:cxn modelId="{CA336179-A2D9-4950-9BCE-0BC24A5B247B}" type="presParOf" srcId="{8D91F3C3-BE84-42DD-8D72-718221BDD2BB}" destId="{6C84E011-640F-4A12-AB04-F1106C28B7AA}" srcOrd="3" destOrd="0" presId="urn:microsoft.com/office/officeart/2005/8/layout/venn1"/>
    <dgm:cxn modelId="{65E7A7A3-F4A3-4461-A648-B262D59A255C}" type="presParOf" srcId="{8D91F3C3-BE84-42DD-8D72-718221BDD2BB}" destId="{1F4260FC-FFC5-4C00-9EF7-A199E43FFB34}" srcOrd="4" destOrd="0" presId="urn:microsoft.com/office/officeart/2005/8/layout/venn1"/>
    <dgm:cxn modelId="{5AECBF3A-D4AB-4AFC-9092-D4142EA86A1C}" type="presParOf" srcId="{8D91F3C3-BE84-42DD-8D72-718221BDD2BB}" destId="{693857D4-4139-4816-BBA0-D569F8EA6558}" srcOrd="5" destOrd="0" presId="urn:microsoft.com/office/officeart/2005/8/layout/venn1"/>
    <dgm:cxn modelId="{88FA4233-81D2-415D-8448-15B1D71F1C23}" type="presParOf" srcId="{8D91F3C3-BE84-42DD-8D72-718221BDD2BB}" destId="{539967C6-AFBB-41F6-B0BC-AB025837DB1C}" srcOrd="6" destOrd="0" presId="urn:microsoft.com/office/officeart/2005/8/layout/venn1"/>
    <dgm:cxn modelId="{F1BA7721-5BE7-41DF-ACAE-6CFE7D8E159B}" type="presParOf" srcId="{8D91F3C3-BE84-42DD-8D72-718221BDD2BB}" destId="{1AD7CB6C-546F-4ADD-90E0-A5E31E6AD5A6}" srcOrd="7"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C33353CF-93ED-4CBC-9172-6EF73063A5D6}"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F673836F-42A5-4674-8C1B-32FE5021C1FC}"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05E03829-E89D-477E-B347-AC138F95CCD8}"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1148BA1F-BE15-4529-8B0A-7949EADFC80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61AB1F2B-B953-4D89-AA85-CEAB91A1CB2A}"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BA92EE7A-C093-48FF-A916-4CFA0BD96372}"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89DCDAD7-FF7C-444C-9C3B-DB257DB39D9B}"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4BC34311-9096-4BEF-B488-51B85217B96C}"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AAE60EAD-463C-4BE2-939E-4D99776C80F4}" type="pres">
      <dgm:prSet presAssocID="{4BC34311-9096-4BEF-B488-51B85217B96C}" presName="diagram" presStyleCnt="0">
        <dgm:presLayoutVars>
          <dgm:chPref val="1"/>
          <dgm:dir/>
          <dgm:animOne val="branch"/>
          <dgm:animLvl val="lvl"/>
          <dgm:resizeHandles/>
        </dgm:presLayoutVars>
      </dgm:prSet>
      <dgm:spPr/>
      <dgm:t>
        <a:bodyPr/>
        <a:lstStyle/>
        <a:p>
          <a:endParaRPr lang="en-US"/>
        </a:p>
      </dgm:t>
    </dgm:pt>
  </dgm:ptLst>
  <dgm:cxnLst>
    <dgm:cxn modelId="{C4722EC0-3AB3-4286-B6C9-9BE301B40F93}" type="presOf" srcId="{4BC34311-9096-4BEF-B488-51B85217B96C}" destId="{AAE60EAD-463C-4BE2-939E-4D99776C80F4}" srcOrd="0" destOrd="0" presId="urn:microsoft.com/office/officeart/2005/8/layout/hierarchy3"/>
  </dgm:cxnLst>
  <dgm:bg/>
  <dgm:whole/>
  <dgm:extLst>
    <a:ext uri="http://schemas.microsoft.com/office/drawing/2008/diagram">
      <dsp:dataModelExt xmlns:dsp="http://schemas.microsoft.com/office/drawing/2008/diagram" relId="rId25"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A72F042C-AC2C-4639-8A85-2DD62C407E2E}"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57CC7223-7A8C-4B10-933D-B4233291EC64}">
      <dgm:prSet phldrT="[Tex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ar-EG" sz="2800" dirty="0" smtClean="0"/>
            <a:t>3- في التشريع الفرنسي</a:t>
          </a:r>
          <a:endParaRPr lang="en-US" sz="2800" dirty="0" smtClean="0"/>
        </a:p>
        <a:p>
          <a:pPr lvl="0" defTabSz="1022350">
            <a:lnSpc>
              <a:spcPct val="90000"/>
            </a:lnSpc>
            <a:spcBef>
              <a:spcPct val="0"/>
            </a:spcBef>
            <a:spcAft>
              <a:spcPct val="35000"/>
            </a:spcAft>
          </a:pPr>
          <a:endParaRPr lang="en-US" sz="2900" dirty="0"/>
        </a:p>
      </dgm:t>
    </dgm:pt>
    <dgm:pt modelId="{96EC7D32-7BBC-4131-ACF8-66C288A7FC79}" type="parTrans" cxnId="{4945B004-743E-473B-B066-D76939FAE2AC}">
      <dgm:prSet/>
      <dgm:spPr/>
      <dgm:t>
        <a:bodyPr/>
        <a:lstStyle/>
        <a:p>
          <a:endParaRPr lang="en-US"/>
        </a:p>
      </dgm:t>
    </dgm:pt>
    <dgm:pt modelId="{38E7114B-CBBB-4BD6-8A5E-428D0547C5C3}" type="sibTrans" cxnId="{4945B004-743E-473B-B066-D76939FAE2AC}">
      <dgm:prSet/>
      <dgm:spPr/>
      <dgm:t>
        <a:bodyPr/>
        <a:lstStyle/>
        <a:p>
          <a:endParaRPr lang="en-US"/>
        </a:p>
      </dgm:t>
    </dgm:pt>
    <dgm:pt modelId="{E3A090F8-79D7-4C79-9540-41062AB2DD01}">
      <dgm:prSet phldrT="[Text]" custT="1"/>
      <dgm:spPr/>
      <dgm:t>
        <a:bodyPr/>
        <a:lstStyle/>
        <a:p>
          <a:r>
            <a:rPr lang="ar-EG" sz="2800" dirty="0" smtClean="0"/>
            <a:t>2- في اللائحة الأوروبية لحماية البيانات </a:t>
          </a:r>
          <a:endParaRPr lang="en-US" sz="2800" dirty="0"/>
        </a:p>
      </dgm:t>
    </dgm:pt>
    <dgm:pt modelId="{4BD46E86-FFD6-4A9E-9DD0-09B7D42D71DF}" type="parTrans" cxnId="{DB7CA1AD-A362-400B-A5BC-322B84B3951F}">
      <dgm:prSet/>
      <dgm:spPr/>
      <dgm:t>
        <a:bodyPr/>
        <a:lstStyle/>
        <a:p>
          <a:endParaRPr lang="en-US"/>
        </a:p>
      </dgm:t>
    </dgm:pt>
    <dgm:pt modelId="{D1BB35C2-19E3-490B-8619-1A513ACB3080}" type="sibTrans" cxnId="{DB7CA1AD-A362-400B-A5BC-322B84B3951F}">
      <dgm:prSet/>
      <dgm:spPr/>
      <dgm:t>
        <a:bodyPr/>
        <a:lstStyle/>
        <a:p>
          <a:endParaRPr lang="en-US"/>
        </a:p>
      </dgm:t>
    </dgm:pt>
    <dgm:pt modelId="{D387B911-04AE-4C55-9062-57A755D71A23}">
      <dgm:prSet phldrT="[Text]" custT="1"/>
      <dgm:spPr/>
      <dgm:t>
        <a:bodyPr/>
        <a:lstStyle/>
        <a:p>
          <a:r>
            <a:rPr lang="ar-EG" sz="2800" dirty="0" smtClean="0"/>
            <a:t>1- في التشريع المصري </a:t>
          </a:r>
          <a:endParaRPr lang="en-US" sz="2800" dirty="0"/>
        </a:p>
      </dgm:t>
    </dgm:pt>
    <dgm:pt modelId="{DF1BB547-4379-49CD-9F36-9617819672B7}" type="parTrans" cxnId="{4DCD6F4E-84ED-4D25-80C7-B7F0B49E968A}">
      <dgm:prSet/>
      <dgm:spPr/>
      <dgm:t>
        <a:bodyPr/>
        <a:lstStyle/>
        <a:p>
          <a:endParaRPr lang="en-US"/>
        </a:p>
      </dgm:t>
    </dgm:pt>
    <dgm:pt modelId="{FBE03FC9-DB20-4D22-94AD-44282BB8C6A4}" type="sibTrans" cxnId="{4DCD6F4E-84ED-4D25-80C7-B7F0B49E968A}">
      <dgm:prSet/>
      <dgm:spPr/>
      <dgm:t>
        <a:bodyPr/>
        <a:lstStyle/>
        <a:p>
          <a:endParaRPr lang="en-US"/>
        </a:p>
      </dgm:t>
    </dgm:pt>
    <dgm:pt modelId="{874AA204-B8F5-4942-9DCC-F0353770562C}" type="pres">
      <dgm:prSet presAssocID="{A72F042C-AC2C-4639-8A85-2DD62C407E2E}" presName="diagram" presStyleCnt="0">
        <dgm:presLayoutVars>
          <dgm:dir/>
          <dgm:resizeHandles val="exact"/>
        </dgm:presLayoutVars>
      </dgm:prSet>
      <dgm:spPr/>
      <dgm:t>
        <a:bodyPr/>
        <a:lstStyle/>
        <a:p>
          <a:endParaRPr lang="en-US"/>
        </a:p>
      </dgm:t>
    </dgm:pt>
    <dgm:pt modelId="{E94C768B-B409-439D-8BF3-6476B558C83C}" type="pres">
      <dgm:prSet presAssocID="{57CC7223-7A8C-4B10-933D-B4233291EC64}" presName="node" presStyleLbl="node1" presStyleIdx="0" presStyleCnt="3" custScaleX="124048" custLinFactX="95424" custLinFactNeighborX="100000" custLinFactNeighborY="60227">
        <dgm:presLayoutVars>
          <dgm:bulletEnabled val="1"/>
        </dgm:presLayoutVars>
      </dgm:prSet>
      <dgm:spPr/>
      <dgm:t>
        <a:bodyPr/>
        <a:lstStyle/>
        <a:p>
          <a:endParaRPr lang="en-US"/>
        </a:p>
      </dgm:t>
    </dgm:pt>
    <dgm:pt modelId="{76370287-0475-48CE-9907-88E8041150F4}" type="pres">
      <dgm:prSet presAssocID="{38E7114B-CBBB-4BD6-8A5E-428D0547C5C3}" presName="sibTrans" presStyleCnt="0"/>
      <dgm:spPr/>
    </dgm:pt>
    <dgm:pt modelId="{4F149B7D-9719-479C-B47F-E398523AF1F0}" type="pres">
      <dgm:prSet presAssocID="{E3A090F8-79D7-4C79-9540-41062AB2DD01}" presName="node" presStyleLbl="node1" presStyleIdx="1" presStyleCnt="3" custScaleX="151746" custLinFactNeighborX="-69539" custLinFactNeighborY="-31146">
        <dgm:presLayoutVars>
          <dgm:bulletEnabled val="1"/>
        </dgm:presLayoutVars>
      </dgm:prSet>
      <dgm:spPr/>
      <dgm:t>
        <a:bodyPr/>
        <a:lstStyle/>
        <a:p>
          <a:endParaRPr lang="en-US"/>
        </a:p>
      </dgm:t>
    </dgm:pt>
    <dgm:pt modelId="{9306A4AB-0BB4-406E-8E6A-2FC54B466022}" type="pres">
      <dgm:prSet presAssocID="{D1BB35C2-19E3-490B-8619-1A513ACB3080}" presName="sibTrans" presStyleCnt="0"/>
      <dgm:spPr/>
    </dgm:pt>
    <dgm:pt modelId="{61B54381-3200-46C2-B9DF-0E28B43D10C9}" type="pres">
      <dgm:prSet presAssocID="{D387B911-04AE-4C55-9062-57A755D71A23}" presName="node" presStyleLbl="node1" presStyleIdx="2" presStyleCnt="3" custScaleX="143621" custLinFactNeighborX="-33" custLinFactNeighborY="-31146">
        <dgm:presLayoutVars>
          <dgm:bulletEnabled val="1"/>
        </dgm:presLayoutVars>
      </dgm:prSet>
      <dgm:spPr/>
      <dgm:t>
        <a:bodyPr/>
        <a:lstStyle/>
        <a:p>
          <a:endParaRPr lang="en-US"/>
        </a:p>
      </dgm:t>
    </dgm:pt>
  </dgm:ptLst>
  <dgm:cxnLst>
    <dgm:cxn modelId="{A7662B60-597B-4A72-B58D-9FD1D054D3D3}" type="presOf" srcId="{A72F042C-AC2C-4639-8A85-2DD62C407E2E}" destId="{874AA204-B8F5-4942-9DCC-F0353770562C}" srcOrd="0" destOrd="0" presId="urn:microsoft.com/office/officeart/2005/8/layout/default"/>
    <dgm:cxn modelId="{09244E41-59A0-441A-A0A4-792B92288F00}" type="presOf" srcId="{E3A090F8-79D7-4C79-9540-41062AB2DD01}" destId="{4F149B7D-9719-479C-B47F-E398523AF1F0}" srcOrd="0" destOrd="0" presId="urn:microsoft.com/office/officeart/2005/8/layout/default"/>
    <dgm:cxn modelId="{DB7CA1AD-A362-400B-A5BC-322B84B3951F}" srcId="{A72F042C-AC2C-4639-8A85-2DD62C407E2E}" destId="{E3A090F8-79D7-4C79-9540-41062AB2DD01}" srcOrd="1" destOrd="0" parTransId="{4BD46E86-FFD6-4A9E-9DD0-09B7D42D71DF}" sibTransId="{D1BB35C2-19E3-490B-8619-1A513ACB3080}"/>
    <dgm:cxn modelId="{1037F6B3-FFCF-4452-916B-0832E3741CE0}" type="presOf" srcId="{57CC7223-7A8C-4B10-933D-B4233291EC64}" destId="{E94C768B-B409-439D-8BF3-6476B558C83C}" srcOrd="0" destOrd="0" presId="urn:microsoft.com/office/officeart/2005/8/layout/default"/>
    <dgm:cxn modelId="{4DCD6F4E-84ED-4D25-80C7-B7F0B49E968A}" srcId="{A72F042C-AC2C-4639-8A85-2DD62C407E2E}" destId="{D387B911-04AE-4C55-9062-57A755D71A23}" srcOrd="2" destOrd="0" parTransId="{DF1BB547-4379-49CD-9F36-9617819672B7}" sibTransId="{FBE03FC9-DB20-4D22-94AD-44282BB8C6A4}"/>
    <dgm:cxn modelId="{E3DD8BBA-CBBA-47F2-8F21-CB7855AE5DF8}" type="presOf" srcId="{D387B911-04AE-4C55-9062-57A755D71A23}" destId="{61B54381-3200-46C2-B9DF-0E28B43D10C9}" srcOrd="0" destOrd="0" presId="urn:microsoft.com/office/officeart/2005/8/layout/default"/>
    <dgm:cxn modelId="{4945B004-743E-473B-B066-D76939FAE2AC}" srcId="{A72F042C-AC2C-4639-8A85-2DD62C407E2E}" destId="{57CC7223-7A8C-4B10-933D-B4233291EC64}" srcOrd="0" destOrd="0" parTransId="{96EC7D32-7BBC-4131-ACF8-66C288A7FC79}" sibTransId="{38E7114B-CBBB-4BD6-8A5E-428D0547C5C3}"/>
    <dgm:cxn modelId="{36D62460-094A-4643-8BA4-661877AECB1F}" type="presParOf" srcId="{874AA204-B8F5-4942-9DCC-F0353770562C}" destId="{E94C768B-B409-439D-8BF3-6476B558C83C}" srcOrd="0" destOrd="0" presId="urn:microsoft.com/office/officeart/2005/8/layout/default"/>
    <dgm:cxn modelId="{024A9A85-C469-499C-9D01-CD366D4E11DB}" type="presParOf" srcId="{874AA204-B8F5-4942-9DCC-F0353770562C}" destId="{76370287-0475-48CE-9907-88E8041150F4}" srcOrd="1" destOrd="0" presId="urn:microsoft.com/office/officeart/2005/8/layout/default"/>
    <dgm:cxn modelId="{14B7CA53-A6FD-4232-BDFC-5497E9357EA4}" type="presParOf" srcId="{874AA204-B8F5-4942-9DCC-F0353770562C}" destId="{4F149B7D-9719-479C-B47F-E398523AF1F0}" srcOrd="2" destOrd="0" presId="urn:microsoft.com/office/officeart/2005/8/layout/default"/>
    <dgm:cxn modelId="{93CDCECA-DBB8-46A7-A498-B83CA3682169}" type="presParOf" srcId="{874AA204-B8F5-4942-9DCC-F0353770562C}" destId="{9306A4AB-0BB4-406E-8E6A-2FC54B466022}" srcOrd="3" destOrd="0" presId="urn:microsoft.com/office/officeart/2005/8/layout/default"/>
    <dgm:cxn modelId="{59947E72-6F19-4588-91CE-0A9835253142}" type="presParOf" srcId="{874AA204-B8F5-4942-9DCC-F0353770562C}" destId="{61B54381-3200-46C2-B9DF-0E28B43D10C9}" srcOrd="4" destOrd="0" presId="urn:microsoft.com/office/officeart/2005/8/layout/default"/>
  </dgm:cxnLst>
  <dgm:bg/>
  <dgm:whole/>
  <dgm:extLst>
    <a:ext uri="http://schemas.microsoft.com/office/drawing/2008/diagram">
      <dsp:dataModelExt xmlns:dsp="http://schemas.microsoft.com/office/drawing/2008/diagram" relId="rId30"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1F22884-E4FF-44A6-B6A6-2FD25D56DEE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097B02E9-3F1A-4A04-B74C-2D7430C4D03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12D4BD9-70FD-417D-AB0A-4D8834180249}"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6450266-BC69-481A-A8EF-32B92A20813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C3EBE222-DEAF-4CAF-BDF2-2C9D295F5081}"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091A8C3A-267E-4A0C-BCF3-2E809D8947C9}"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rtl="1"/>
          <a:r>
            <a:rPr lang="ar-EG" sz="2000" b="1" dirty="0" smtClean="0"/>
            <a:t>دور المنظمات الدولية و الإقليمية</a:t>
          </a:r>
          <a:endParaRPr lang="en-US" sz="2000" b="1" dirty="0"/>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smtClean="0"/>
            <a:t>التنظيم التشريعي الأوروبي لحماية البيانات الشخصية </a:t>
          </a:r>
          <a:endParaRPr lang="en-US" sz="2000" b="1" dirty="0" smtClean="0"/>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014AF32A-11B2-4615-9AAB-7EA6A326F905}">
      <dgm:prSet custT="1"/>
      <dgm:spPr/>
      <dgm:t>
        <a:bodyPr/>
        <a:lstStyle/>
        <a:p>
          <a:pPr rtl="1"/>
          <a:endParaRPr lang="en-US" sz="2000" b="1" dirty="0"/>
        </a:p>
      </dgm:t>
    </dgm:pt>
    <dgm:pt modelId="{9F092570-A2AF-449D-98A6-4C7BD3DA1157}" type="parTrans" cxnId="{C9CD22C7-6EE3-4297-BFFF-85FF7D5C1116}">
      <dgm:prSet/>
      <dgm:spPr/>
      <dgm:t>
        <a:bodyPr/>
        <a:lstStyle/>
        <a:p>
          <a:endParaRPr lang="en-US"/>
        </a:p>
      </dgm:t>
    </dgm:pt>
    <dgm:pt modelId="{F8E556F9-DE8F-4618-9DBC-66D8560BFB1D}" type="sibTrans" cxnId="{C9CD22C7-6EE3-4297-BFFF-85FF7D5C1116}">
      <dgm:prSet/>
      <dgm:spPr/>
      <dgm:t>
        <a:bodyPr/>
        <a:lstStyle/>
        <a:p>
          <a:endParaRPr lang="en-US"/>
        </a:p>
      </dgm:t>
    </dgm:pt>
    <dgm:pt modelId="{44CEFAA9-F6CA-40F6-941F-F08EF0B8BD63}">
      <dgm:prSet custT="1"/>
      <dgm:spPr/>
      <dgm:t>
        <a:bodyPr/>
        <a:lstStyle/>
        <a:p>
          <a:pPr rtl="1"/>
          <a:r>
            <a:rPr lang="ar-EG" sz="2000" b="1" dirty="0" smtClean="0"/>
            <a:t>دور القضاء في ترسيخ مفهوم الخصوصية </a:t>
          </a:r>
          <a:endParaRPr lang="en-US" sz="2000" b="1" dirty="0"/>
        </a:p>
      </dgm:t>
    </dgm:pt>
    <dgm:pt modelId="{7D31FC12-DC7B-4AEA-BB0B-FB08EE2D144E}" type="parTrans" cxnId="{F2805BE0-4243-4C09-9F13-AC713683514A}">
      <dgm:prSet/>
      <dgm:spPr/>
      <dgm:t>
        <a:bodyPr/>
        <a:lstStyle/>
        <a:p>
          <a:endParaRPr lang="en-US"/>
        </a:p>
      </dgm:t>
    </dgm:pt>
    <dgm:pt modelId="{FC7BD2B4-E80E-45D0-86DC-07F11F7055FF}" type="sibTrans" cxnId="{F2805BE0-4243-4C09-9F13-AC713683514A}">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t>
        <a:bodyPr/>
        <a:lstStyle/>
        <a:p>
          <a:endParaRPr lang="en-US"/>
        </a:p>
      </dgm:t>
    </dgm:pt>
    <dgm:pt modelId="{01A16F23-C45F-4911-85EF-1210632A0A70}" type="pres">
      <dgm:prSet presAssocID="{61CAAD6D-90C6-433C-AA35-9D8694D3D1C7}" presName="circ1" presStyleLbl="vennNode1" presStyleIdx="0" presStyleCnt="4"/>
      <dgm:spPr/>
      <dgm:t>
        <a:bodyPr/>
        <a:lstStyle/>
        <a:p>
          <a:endParaRPr lang="en-US"/>
        </a:p>
      </dgm:t>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t>
        <a:bodyPr/>
        <a:lstStyle/>
        <a:p>
          <a:endParaRPr lang="en-US"/>
        </a:p>
      </dgm:t>
    </dgm:pt>
    <dgm:pt modelId="{DDF24712-D9AF-4A5D-804A-3CCE3324A2BD}" type="pres">
      <dgm:prSet presAssocID="{AFE247C8-F63A-408C-B736-C6356E496CA1}" presName="circ2" presStyleLbl="vennNode1" presStyleIdx="1" presStyleCnt="4" custScaleX="146122" custLinFactNeighborX="1385" custLinFactNeighborY="4530"/>
      <dgm:spPr/>
      <dgm:t>
        <a:bodyPr/>
        <a:lstStyle/>
        <a:p>
          <a:endParaRPr lang="en-US"/>
        </a:p>
      </dgm:t>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t>
        <a:bodyPr/>
        <a:lstStyle/>
        <a:p>
          <a:endParaRPr lang="en-US"/>
        </a:p>
      </dgm:t>
    </dgm:pt>
    <dgm:pt modelId="{1F4260FC-FFC5-4C00-9EF7-A199E43FFB34}" type="pres">
      <dgm:prSet presAssocID="{014AF32A-11B2-4615-9AAB-7EA6A326F905}" presName="circ3" presStyleLbl="vennNode1" presStyleIdx="2" presStyleCnt="4" custScaleX="111828" custLinFactNeighborX="-3674" custLinFactNeighborY="1923"/>
      <dgm:spPr/>
      <dgm:t>
        <a:bodyPr/>
        <a:lstStyle/>
        <a:p>
          <a:endParaRPr lang="en-US"/>
        </a:p>
      </dgm:t>
    </dgm:pt>
    <dgm:pt modelId="{693857D4-4139-4816-BBA0-D569F8EA6558}" type="pres">
      <dgm:prSet presAssocID="{014AF32A-11B2-4615-9AAB-7EA6A326F905}" presName="circ3Tx" presStyleLbl="revTx" presStyleIdx="0" presStyleCnt="0">
        <dgm:presLayoutVars>
          <dgm:chMax val="0"/>
          <dgm:chPref val="0"/>
          <dgm:bulletEnabled val="1"/>
        </dgm:presLayoutVars>
      </dgm:prSet>
      <dgm:spPr/>
      <dgm:t>
        <a:bodyPr/>
        <a:lstStyle/>
        <a:p>
          <a:endParaRPr lang="en-US"/>
        </a:p>
      </dgm:t>
    </dgm:pt>
    <dgm:pt modelId="{539967C6-AFBB-41F6-B0BC-AB025837DB1C}" type="pres">
      <dgm:prSet presAssocID="{44CEFAA9-F6CA-40F6-941F-F08EF0B8BD63}" presName="circ4" presStyleLbl="vennNode1" presStyleIdx="3" presStyleCnt="4" custScaleX="130282"/>
      <dgm:spPr/>
      <dgm:t>
        <a:bodyPr/>
        <a:lstStyle/>
        <a:p>
          <a:endParaRPr lang="en-US"/>
        </a:p>
      </dgm:t>
    </dgm:pt>
    <dgm:pt modelId="{1AD7CB6C-546F-4ADD-90E0-A5E31E6AD5A6}" type="pres">
      <dgm:prSet presAssocID="{44CEFAA9-F6CA-40F6-941F-F08EF0B8BD63}" presName="circ4Tx" presStyleLbl="revTx" presStyleIdx="0" presStyleCnt="0">
        <dgm:presLayoutVars>
          <dgm:chMax val="0"/>
          <dgm:chPref val="0"/>
          <dgm:bulletEnabled val="1"/>
        </dgm:presLayoutVars>
      </dgm:prSet>
      <dgm:spPr/>
      <dgm:t>
        <a:bodyPr/>
        <a:lstStyle/>
        <a:p>
          <a:endParaRPr lang="en-US"/>
        </a:p>
      </dgm:t>
    </dgm:pt>
  </dgm:ptLst>
  <dgm:cxnLst>
    <dgm:cxn modelId="{2FCD4B8B-24E8-44B0-BFAD-7561CB376696}" type="presOf" srcId="{014AF32A-11B2-4615-9AAB-7EA6A326F905}" destId="{693857D4-4139-4816-BBA0-D569F8EA6558}" srcOrd="1"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86EE4937-A098-47C6-8D0D-780043DBD2DA}" srcId="{A2549BC2-D4D1-497E-BCDB-2EA8CC03AB9B}" destId="{AFE247C8-F63A-408C-B736-C6356E496CA1}" srcOrd="1" destOrd="0" parTransId="{C63B5186-557B-4CEB-BC67-B3B0BC851375}" sibTransId="{73605475-5BAE-4139-AD8C-80E5E4D35BF9}"/>
    <dgm:cxn modelId="{521CB0AA-2694-4119-9A0C-C724751E44F2}" type="presOf" srcId="{A2549BC2-D4D1-497E-BCDB-2EA8CC03AB9B}" destId="{8D91F3C3-BE84-42DD-8D72-718221BDD2BB}" srcOrd="0" destOrd="0" presId="urn:microsoft.com/office/officeart/2005/8/layout/venn1"/>
    <dgm:cxn modelId="{41EEC2BA-450A-4EE5-9670-6ECEF30A7EDA}" type="presOf" srcId="{44CEFAA9-F6CA-40F6-941F-F08EF0B8BD63}" destId="{1AD7CB6C-546F-4ADD-90E0-A5E31E6AD5A6}" srcOrd="1" destOrd="0" presId="urn:microsoft.com/office/officeart/2005/8/layout/venn1"/>
    <dgm:cxn modelId="{9630C400-A749-4F50-9F58-B23CA9B0A31E}" type="presOf" srcId="{61CAAD6D-90C6-433C-AA35-9D8694D3D1C7}" destId="{01A16F23-C45F-4911-85EF-1210632A0A70}" srcOrd="0" destOrd="0" presId="urn:microsoft.com/office/officeart/2005/8/layout/venn1"/>
    <dgm:cxn modelId="{FD73E9CA-09AF-4221-8904-4B9C3BC1B647}" type="presOf" srcId="{61CAAD6D-90C6-433C-AA35-9D8694D3D1C7}" destId="{DA02A205-EAF4-4316-A5D2-5E9D48150746}" srcOrd="1" destOrd="0" presId="urn:microsoft.com/office/officeart/2005/8/layout/venn1"/>
    <dgm:cxn modelId="{34E31D6E-F45C-45EC-BA7D-1C213D7D43D3}" type="presOf" srcId="{AFE247C8-F63A-408C-B736-C6356E496CA1}" destId="{DDF24712-D9AF-4A5D-804A-3CCE3324A2BD}" srcOrd="0" destOrd="0" presId="urn:microsoft.com/office/officeart/2005/8/layout/venn1"/>
    <dgm:cxn modelId="{F47EFB83-D05A-4B08-8DC2-2E98291B2FEA}" type="presOf" srcId="{AFE247C8-F63A-408C-B736-C6356E496CA1}" destId="{6C84E011-640F-4A12-AB04-F1106C28B7AA}" srcOrd="1" destOrd="0" presId="urn:microsoft.com/office/officeart/2005/8/layout/venn1"/>
    <dgm:cxn modelId="{064BBC44-4761-49E8-BC85-E7433F4B5BF0}" type="presOf" srcId="{44CEFAA9-F6CA-40F6-941F-F08EF0B8BD63}" destId="{539967C6-AFBB-41F6-B0BC-AB025837DB1C}" srcOrd="0" destOrd="0" presId="urn:microsoft.com/office/officeart/2005/8/layout/venn1"/>
    <dgm:cxn modelId="{C9CD22C7-6EE3-4297-BFFF-85FF7D5C1116}" srcId="{A2549BC2-D4D1-497E-BCDB-2EA8CC03AB9B}" destId="{014AF32A-11B2-4615-9AAB-7EA6A326F905}" srcOrd="2" destOrd="0" parTransId="{9F092570-A2AF-449D-98A6-4C7BD3DA1157}" sibTransId="{F8E556F9-DE8F-4618-9DBC-66D8560BFB1D}"/>
    <dgm:cxn modelId="{F2805BE0-4243-4C09-9F13-AC713683514A}" srcId="{A2549BC2-D4D1-497E-BCDB-2EA8CC03AB9B}" destId="{44CEFAA9-F6CA-40F6-941F-F08EF0B8BD63}" srcOrd="3" destOrd="0" parTransId="{7D31FC12-DC7B-4AEA-BB0B-FB08EE2D144E}" sibTransId="{FC7BD2B4-E80E-45D0-86DC-07F11F7055FF}"/>
    <dgm:cxn modelId="{219245F4-E35A-4BEF-8E75-2CF946E06573}" type="presOf" srcId="{014AF32A-11B2-4615-9AAB-7EA6A326F905}" destId="{1F4260FC-FFC5-4C00-9EF7-A199E43FFB34}" srcOrd="0" destOrd="0" presId="urn:microsoft.com/office/officeart/2005/8/layout/venn1"/>
    <dgm:cxn modelId="{9D929556-1E98-486B-A8C3-19E64691D85B}" type="presParOf" srcId="{8D91F3C3-BE84-42DD-8D72-718221BDD2BB}" destId="{01A16F23-C45F-4911-85EF-1210632A0A70}" srcOrd="0" destOrd="0" presId="urn:microsoft.com/office/officeart/2005/8/layout/venn1"/>
    <dgm:cxn modelId="{DCE4F7F5-9312-4747-B49D-EC8B9752166E}" type="presParOf" srcId="{8D91F3C3-BE84-42DD-8D72-718221BDD2BB}" destId="{DA02A205-EAF4-4316-A5D2-5E9D48150746}" srcOrd="1" destOrd="0" presId="urn:microsoft.com/office/officeart/2005/8/layout/venn1"/>
    <dgm:cxn modelId="{5D58B630-D34E-48D8-83D9-6D2CC275F2F8}" type="presParOf" srcId="{8D91F3C3-BE84-42DD-8D72-718221BDD2BB}" destId="{DDF24712-D9AF-4A5D-804A-3CCE3324A2BD}" srcOrd="2" destOrd="0" presId="urn:microsoft.com/office/officeart/2005/8/layout/venn1"/>
    <dgm:cxn modelId="{D959516A-D2C6-456F-8C3B-56F59D072E5C}" type="presParOf" srcId="{8D91F3C3-BE84-42DD-8D72-718221BDD2BB}" destId="{6C84E011-640F-4A12-AB04-F1106C28B7AA}" srcOrd="3" destOrd="0" presId="urn:microsoft.com/office/officeart/2005/8/layout/venn1"/>
    <dgm:cxn modelId="{C69AE923-6D25-44AE-B4A4-E98BA1F7DCB7}" type="presParOf" srcId="{8D91F3C3-BE84-42DD-8D72-718221BDD2BB}" destId="{1F4260FC-FFC5-4C00-9EF7-A199E43FFB34}" srcOrd="4" destOrd="0" presId="urn:microsoft.com/office/officeart/2005/8/layout/venn1"/>
    <dgm:cxn modelId="{9E241E47-E2DF-4EF6-B76F-E37963214AD3}" type="presParOf" srcId="{8D91F3C3-BE84-42DD-8D72-718221BDD2BB}" destId="{693857D4-4139-4816-BBA0-D569F8EA6558}" srcOrd="5" destOrd="0" presId="urn:microsoft.com/office/officeart/2005/8/layout/venn1"/>
    <dgm:cxn modelId="{BB94CD97-1D14-4CC6-B4FC-3EF8040C62E2}" type="presParOf" srcId="{8D91F3C3-BE84-42DD-8D72-718221BDD2BB}" destId="{539967C6-AFBB-41F6-B0BC-AB025837DB1C}" srcOrd="6" destOrd="0" presId="urn:microsoft.com/office/officeart/2005/8/layout/venn1"/>
    <dgm:cxn modelId="{798F64F9-55BB-40A1-9CDE-918D748503CF}" type="presParOf" srcId="{8D91F3C3-BE84-42DD-8D72-718221BDD2BB}" destId="{1AD7CB6C-546F-4ADD-90E0-A5E31E6AD5A6}" srcOrd="7"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FB5A4E44-8DD6-42FB-9168-5326D7297DC0}"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41140795-32DC-475A-9B98-2C7502D6C675}"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27FD0E2F-C4B8-4B16-89A8-497E8E8932C5}"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AF14B3E8-1684-485E-8B47-5E9A592C21EA}"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9EC9877C-8D25-447B-BFE4-EEF295FE579A}"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B1730A30-B429-4CDC-869D-8EA38F5D5EC1}"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0AE859F6-0404-47DE-85DF-610FDEAF256D}"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2EBF6347-AD15-428A-BEBB-085DB7FECBA8}"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CE1922F6-A1B8-49A9-B640-8CD19A9267F1}"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F4C622AE-B6CF-4AEA-98B4-016F18A827A7}"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566947BA-5A7A-4051-9848-06803F2EDE82}"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466DCBD7-41C8-494F-92DC-1B822D918B6E}" type="doc">
      <dgm:prSet loTypeId="urn:microsoft.com/office/officeart/2008/layout/PictureStrips" loCatId="picture" qsTypeId="urn:microsoft.com/office/officeart/2005/8/quickstyle/simple1" qsCatId="simple" csTypeId="urn:microsoft.com/office/officeart/2005/8/colors/accent1_2" csCatId="accent1" phldr="1"/>
      <dgm:spPr/>
      <dgm:t>
        <a:bodyPr/>
        <a:lstStyle/>
        <a:p>
          <a:endParaRPr lang="en-US"/>
        </a:p>
      </dgm:t>
    </dgm:pt>
    <dgm:pt modelId="{A592375A-5223-4625-8680-E5A67D33172F}">
      <dgm:prSet custT="1"/>
      <dgm:spPr/>
      <dgm:t>
        <a:bodyPr/>
        <a:lstStyle/>
        <a:p>
          <a:pPr rtl="1"/>
          <a:r>
            <a:rPr lang="ar-EG" sz="2000" b="1" dirty="0" smtClean="0"/>
            <a:t>3-مسئولية حائز البيانات الشخصية </a:t>
          </a:r>
          <a:endParaRPr lang="en-US" sz="2000" b="1" dirty="0"/>
        </a:p>
      </dgm:t>
    </dgm:pt>
    <dgm:pt modelId="{157882D1-52F6-451A-A765-9777813B6555}" type="parTrans" cxnId="{1EB46E7C-1641-4A9D-A8DE-4F3FE255AAEE}">
      <dgm:prSet/>
      <dgm:spPr/>
      <dgm:t>
        <a:bodyPr/>
        <a:lstStyle/>
        <a:p>
          <a:endParaRPr lang="en-US"/>
        </a:p>
      </dgm:t>
    </dgm:pt>
    <dgm:pt modelId="{98BD3512-947A-42D9-9A23-3D8511A1B820}" type="sibTrans" cxnId="{1EB46E7C-1641-4A9D-A8DE-4F3FE255AAEE}">
      <dgm:prSet/>
      <dgm:spPr/>
      <dgm:t>
        <a:bodyPr/>
        <a:lstStyle/>
        <a:p>
          <a:endParaRPr lang="en-US"/>
        </a:p>
      </dgm:t>
    </dgm:pt>
    <dgm:pt modelId="{6508287F-B312-4443-8C11-5749A7C71513}">
      <dgm:prSet custT="1"/>
      <dgm:spPr/>
      <dgm:t>
        <a:bodyPr/>
        <a:lstStyle/>
        <a:p>
          <a:pPr rtl="1"/>
          <a:r>
            <a:rPr lang="ar-EG" sz="2000" b="1" dirty="0" smtClean="0"/>
            <a:t>2-مسئولية معالج البيانات الشخصية </a:t>
          </a:r>
          <a:endParaRPr lang="en-US" sz="2000" b="1" dirty="0"/>
        </a:p>
      </dgm:t>
    </dgm:pt>
    <dgm:pt modelId="{3B5E7F6C-F991-4771-8682-001270B2EA06}" type="parTrans" cxnId="{889CC79D-7287-403E-BB97-0D18989DEB7F}">
      <dgm:prSet/>
      <dgm:spPr/>
      <dgm:t>
        <a:bodyPr/>
        <a:lstStyle/>
        <a:p>
          <a:endParaRPr lang="en-US"/>
        </a:p>
      </dgm:t>
    </dgm:pt>
    <dgm:pt modelId="{8503273E-29EA-4A76-B859-6262C2BCF602}" type="sibTrans" cxnId="{889CC79D-7287-403E-BB97-0D18989DEB7F}">
      <dgm:prSet/>
      <dgm:spPr/>
      <dgm:t>
        <a:bodyPr/>
        <a:lstStyle/>
        <a:p>
          <a:endParaRPr lang="en-US"/>
        </a:p>
      </dgm:t>
    </dgm:pt>
    <dgm:pt modelId="{8E53D04A-A57E-4462-B00A-015C2E4BAA6B}">
      <dgm:prSet custT="1"/>
      <dgm:spPr/>
      <dgm:t>
        <a:bodyPr/>
        <a:lstStyle/>
        <a:p>
          <a:pPr rtl="1"/>
          <a:r>
            <a:rPr lang="ar-EG" sz="2000" b="1" dirty="0" smtClean="0"/>
            <a:t>1-مسئولية المتحكم في البيانات الشخصية  </a:t>
          </a:r>
          <a:endParaRPr lang="en-US" sz="2000" b="1" dirty="0"/>
        </a:p>
      </dgm:t>
    </dgm:pt>
    <dgm:pt modelId="{4C326B3D-7380-461B-8227-51230C785D0A}" type="parTrans" cxnId="{2801F6E2-760A-48C7-83FE-405A322A34AF}">
      <dgm:prSet/>
      <dgm:spPr/>
      <dgm:t>
        <a:bodyPr/>
        <a:lstStyle/>
        <a:p>
          <a:endParaRPr lang="en-US"/>
        </a:p>
      </dgm:t>
    </dgm:pt>
    <dgm:pt modelId="{FAC183B0-A587-4EA0-99AE-1048AC1FEDE5}" type="sibTrans" cxnId="{2801F6E2-760A-48C7-83FE-405A322A34AF}">
      <dgm:prSet/>
      <dgm:spPr/>
      <dgm:t>
        <a:bodyPr/>
        <a:lstStyle/>
        <a:p>
          <a:endParaRPr lang="en-US"/>
        </a:p>
      </dgm:t>
    </dgm:pt>
    <dgm:pt modelId="{389E5299-D929-426E-A8D5-A29A40E9C21D}" type="pres">
      <dgm:prSet presAssocID="{466DCBD7-41C8-494F-92DC-1B822D918B6E}" presName="Name0" presStyleCnt="0">
        <dgm:presLayoutVars>
          <dgm:dir/>
          <dgm:resizeHandles val="exact"/>
        </dgm:presLayoutVars>
      </dgm:prSet>
      <dgm:spPr/>
      <dgm:t>
        <a:bodyPr/>
        <a:lstStyle/>
        <a:p>
          <a:endParaRPr lang="en-US"/>
        </a:p>
      </dgm:t>
    </dgm:pt>
    <dgm:pt modelId="{EE32D6DE-FD96-48FC-810B-D63E3F60F6E8}" type="pres">
      <dgm:prSet presAssocID="{A592375A-5223-4625-8680-E5A67D33172F}" presName="composite" presStyleCnt="0"/>
      <dgm:spPr/>
    </dgm:pt>
    <dgm:pt modelId="{4AC11293-51D9-4E10-839C-0F743AE9290C}" type="pres">
      <dgm:prSet presAssocID="{A592375A-5223-4625-8680-E5A67D33172F}" presName="rect1" presStyleLbl="trAlignAcc1" presStyleIdx="0" presStyleCnt="3">
        <dgm:presLayoutVars>
          <dgm:bulletEnabled val="1"/>
        </dgm:presLayoutVars>
      </dgm:prSet>
      <dgm:spPr/>
      <dgm:t>
        <a:bodyPr/>
        <a:lstStyle/>
        <a:p>
          <a:endParaRPr lang="en-US"/>
        </a:p>
      </dgm:t>
    </dgm:pt>
    <dgm:pt modelId="{525B6BC5-F18A-405D-9D36-DEE5C4583B2B}" type="pres">
      <dgm:prSet presAssocID="{A592375A-5223-4625-8680-E5A67D33172F}" presName="rect2" presStyleLbl="fgImgPlace1" presStyleIdx="0" presStyleCnt="3"/>
      <dgm:spPr/>
    </dgm:pt>
    <dgm:pt modelId="{269F1C07-BA4F-4037-B15F-925ABBDFF0A9}" type="pres">
      <dgm:prSet presAssocID="{98BD3512-947A-42D9-9A23-3D8511A1B820}" presName="sibTrans" presStyleCnt="0"/>
      <dgm:spPr/>
    </dgm:pt>
    <dgm:pt modelId="{CBA1A0F1-E337-4916-8C71-344DC8D78983}" type="pres">
      <dgm:prSet presAssocID="{6508287F-B312-4443-8C11-5749A7C71513}" presName="composite" presStyleCnt="0"/>
      <dgm:spPr/>
    </dgm:pt>
    <dgm:pt modelId="{660648D1-02C0-499A-A168-A021F170D353}" type="pres">
      <dgm:prSet presAssocID="{6508287F-B312-4443-8C11-5749A7C71513}" presName="rect1" presStyleLbl="trAlignAcc1" presStyleIdx="1" presStyleCnt="3" custScaleY="122747">
        <dgm:presLayoutVars>
          <dgm:bulletEnabled val="1"/>
        </dgm:presLayoutVars>
      </dgm:prSet>
      <dgm:spPr/>
      <dgm:t>
        <a:bodyPr/>
        <a:lstStyle/>
        <a:p>
          <a:endParaRPr lang="en-US"/>
        </a:p>
      </dgm:t>
    </dgm:pt>
    <dgm:pt modelId="{0C89528A-A0D8-4123-BA89-410ACC7EB7B7}" type="pres">
      <dgm:prSet presAssocID="{6508287F-B312-4443-8C11-5749A7C71513}" presName="rect2" presStyleLbl="fgImgPlace1" presStyleIdx="1" presStyleCnt="3"/>
      <dgm:spPr/>
    </dgm:pt>
    <dgm:pt modelId="{28BA3DD9-E794-4C15-A7E0-88159226A7EF}" type="pres">
      <dgm:prSet presAssocID="{8503273E-29EA-4A76-B859-6262C2BCF602}" presName="sibTrans" presStyleCnt="0"/>
      <dgm:spPr/>
    </dgm:pt>
    <dgm:pt modelId="{192F0AFE-DE84-453E-94C9-25DDC8E5EDE9}" type="pres">
      <dgm:prSet presAssocID="{8E53D04A-A57E-4462-B00A-015C2E4BAA6B}" presName="composite" presStyleCnt="0"/>
      <dgm:spPr/>
    </dgm:pt>
    <dgm:pt modelId="{7D9B6197-68C0-42B5-9A3E-33EF2F44B2B6}" type="pres">
      <dgm:prSet presAssocID="{8E53D04A-A57E-4462-B00A-015C2E4BAA6B}" presName="rect1" presStyleLbl="trAlignAcc1" presStyleIdx="2" presStyleCnt="3" custLinFactNeighborX="-1811" custLinFactNeighborY="-4374">
        <dgm:presLayoutVars>
          <dgm:bulletEnabled val="1"/>
        </dgm:presLayoutVars>
      </dgm:prSet>
      <dgm:spPr/>
      <dgm:t>
        <a:bodyPr/>
        <a:lstStyle/>
        <a:p>
          <a:endParaRPr lang="en-US"/>
        </a:p>
      </dgm:t>
    </dgm:pt>
    <dgm:pt modelId="{3925BE1E-57F6-4DD9-8ADB-432A27299D43}" type="pres">
      <dgm:prSet presAssocID="{8E53D04A-A57E-4462-B00A-015C2E4BAA6B}" presName="rect2" presStyleLbl="fgImgPlace1" presStyleIdx="2" presStyleCnt="3"/>
      <dgm:spPr/>
    </dgm:pt>
  </dgm:ptLst>
  <dgm:cxnLst>
    <dgm:cxn modelId="{164BDF44-233E-476E-8915-CED76BBFDC85}" type="presOf" srcId="{6508287F-B312-4443-8C11-5749A7C71513}" destId="{660648D1-02C0-499A-A168-A021F170D353}" srcOrd="0" destOrd="0" presId="urn:microsoft.com/office/officeart/2008/layout/PictureStrips"/>
    <dgm:cxn modelId="{2801F6E2-760A-48C7-83FE-405A322A34AF}" srcId="{466DCBD7-41C8-494F-92DC-1B822D918B6E}" destId="{8E53D04A-A57E-4462-B00A-015C2E4BAA6B}" srcOrd="2" destOrd="0" parTransId="{4C326B3D-7380-461B-8227-51230C785D0A}" sibTransId="{FAC183B0-A587-4EA0-99AE-1048AC1FEDE5}"/>
    <dgm:cxn modelId="{4C3101DE-E7DF-4AD7-A71D-27F1110EC8A4}" type="presOf" srcId="{A592375A-5223-4625-8680-E5A67D33172F}" destId="{4AC11293-51D9-4E10-839C-0F743AE9290C}" srcOrd="0" destOrd="0" presId="urn:microsoft.com/office/officeart/2008/layout/PictureStrips"/>
    <dgm:cxn modelId="{889CC79D-7287-403E-BB97-0D18989DEB7F}" srcId="{466DCBD7-41C8-494F-92DC-1B822D918B6E}" destId="{6508287F-B312-4443-8C11-5749A7C71513}" srcOrd="1" destOrd="0" parTransId="{3B5E7F6C-F991-4771-8682-001270B2EA06}" sibTransId="{8503273E-29EA-4A76-B859-6262C2BCF602}"/>
    <dgm:cxn modelId="{0F649023-9078-4315-9BF8-1D18337F9CEB}" type="presOf" srcId="{466DCBD7-41C8-494F-92DC-1B822D918B6E}" destId="{389E5299-D929-426E-A8D5-A29A40E9C21D}" srcOrd="0" destOrd="0" presId="urn:microsoft.com/office/officeart/2008/layout/PictureStrips"/>
    <dgm:cxn modelId="{9DE49040-491C-4CBC-BE85-7D15142580F9}" type="presOf" srcId="{8E53D04A-A57E-4462-B00A-015C2E4BAA6B}" destId="{7D9B6197-68C0-42B5-9A3E-33EF2F44B2B6}" srcOrd="0" destOrd="0" presId="urn:microsoft.com/office/officeart/2008/layout/PictureStrips"/>
    <dgm:cxn modelId="{1EB46E7C-1641-4A9D-A8DE-4F3FE255AAEE}" srcId="{466DCBD7-41C8-494F-92DC-1B822D918B6E}" destId="{A592375A-5223-4625-8680-E5A67D33172F}" srcOrd="0" destOrd="0" parTransId="{157882D1-52F6-451A-A765-9777813B6555}" sibTransId="{98BD3512-947A-42D9-9A23-3D8511A1B820}"/>
    <dgm:cxn modelId="{E68D8DAC-500F-4A09-8B32-22CAE14D3019}" type="presParOf" srcId="{389E5299-D929-426E-A8D5-A29A40E9C21D}" destId="{EE32D6DE-FD96-48FC-810B-D63E3F60F6E8}" srcOrd="0" destOrd="0" presId="urn:microsoft.com/office/officeart/2008/layout/PictureStrips"/>
    <dgm:cxn modelId="{18A63E06-785F-45F6-B51D-B5F156CAA02B}" type="presParOf" srcId="{EE32D6DE-FD96-48FC-810B-D63E3F60F6E8}" destId="{4AC11293-51D9-4E10-839C-0F743AE9290C}" srcOrd="0" destOrd="0" presId="urn:microsoft.com/office/officeart/2008/layout/PictureStrips"/>
    <dgm:cxn modelId="{E248BBC2-3C04-4FF2-AD1B-0AD877B9A2A0}" type="presParOf" srcId="{EE32D6DE-FD96-48FC-810B-D63E3F60F6E8}" destId="{525B6BC5-F18A-405D-9D36-DEE5C4583B2B}" srcOrd="1" destOrd="0" presId="urn:microsoft.com/office/officeart/2008/layout/PictureStrips"/>
    <dgm:cxn modelId="{8DBFE8E7-337E-45C4-B8B6-5EAC12E6713A}" type="presParOf" srcId="{389E5299-D929-426E-A8D5-A29A40E9C21D}" destId="{269F1C07-BA4F-4037-B15F-925ABBDFF0A9}" srcOrd="1" destOrd="0" presId="urn:microsoft.com/office/officeart/2008/layout/PictureStrips"/>
    <dgm:cxn modelId="{A0DD466B-C0C3-4E03-A151-445AB247FF18}" type="presParOf" srcId="{389E5299-D929-426E-A8D5-A29A40E9C21D}" destId="{CBA1A0F1-E337-4916-8C71-344DC8D78983}" srcOrd="2" destOrd="0" presId="urn:microsoft.com/office/officeart/2008/layout/PictureStrips"/>
    <dgm:cxn modelId="{8DEC28B9-55FA-4FC3-A53B-61FE7CF14926}" type="presParOf" srcId="{CBA1A0F1-E337-4916-8C71-344DC8D78983}" destId="{660648D1-02C0-499A-A168-A021F170D353}" srcOrd="0" destOrd="0" presId="urn:microsoft.com/office/officeart/2008/layout/PictureStrips"/>
    <dgm:cxn modelId="{C5D40CC7-319C-43E0-B137-6C21B659496B}" type="presParOf" srcId="{CBA1A0F1-E337-4916-8C71-344DC8D78983}" destId="{0C89528A-A0D8-4123-BA89-410ACC7EB7B7}" srcOrd="1" destOrd="0" presId="urn:microsoft.com/office/officeart/2008/layout/PictureStrips"/>
    <dgm:cxn modelId="{62AEC491-D49B-4694-9800-ADA097CC67A1}" type="presParOf" srcId="{389E5299-D929-426E-A8D5-A29A40E9C21D}" destId="{28BA3DD9-E794-4C15-A7E0-88159226A7EF}" srcOrd="3" destOrd="0" presId="urn:microsoft.com/office/officeart/2008/layout/PictureStrips"/>
    <dgm:cxn modelId="{70021279-6CCA-4FCC-BC52-ED5F7AC107DC}" type="presParOf" srcId="{389E5299-D929-426E-A8D5-A29A40E9C21D}" destId="{192F0AFE-DE84-453E-94C9-25DDC8E5EDE9}" srcOrd="4" destOrd="0" presId="urn:microsoft.com/office/officeart/2008/layout/PictureStrips"/>
    <dgm:cxn modelId="{E446F769-309E-4212-B717-C1BE13D0F9D3}" type="presParOf" srcId="{192F0AFE-DE84-453E-94C9-25DDC8E5EDE9}" destId="{7D9B6197-68C0-42B5-9A3E-33EF2F44B2B6}" srcOrd="0" destOrd="0" presId="urn:microsoft.com/office/officeart/2008/layout/PictureStrips"/>
    <dgm:cxn modelId="{1DB04B01-71E6-4C3D-92AC-472CBD54A4E5}" type="presParOf" srcId="{192F0AFE-DE84-453E-94C9-25DDC8E5EDE9}" destId="{3925BE1E-57F6-4DD9-8ADB-432A27299D43}" srcOrd="1" destOrd="0" presId="urn:microsoft.com/office/officeart/2008/layout/PictureStrips"/>
  </dgm:cxnLst>
  <dgm:bg/>
  <dgm:whole/>
  <dgm:extLst>
    <a:ext uri="http://schemas.microsoft.com/office/drawing/2008/diagram">
      <dsp:dataModelExt xmlns:dsp="http://schemas.microsoft.com/office/drawing/2008/diagram" relId="rId25"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0CD7304A-18A2-4158-A260-1A797871B183}"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EF4B6926-C7BF-47C0-9DCC-5A623469EC34}"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872A8A23-C837-4344-B8F1-5555B596A11F}"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FD27A0B3-02BF-4835-8E97-F81153BF685C}"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88DDF065-0915-4227-9E89-12FDED1DE95A}"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A9EC7F25-C9D2-4302-8368-BAC642089464}"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2A4569CC-97B4-44E4-8C30-27803A68B990}"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7491E0C8-D7FD-4834-85CD-B46DC39E0C0C}"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9ADCB629-020F-4E6D-88C3-9BCCF5894692}"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A88861AE-58A8-47DE-94CA-4C0E9B7CD837}"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132D1D45-78C8-443C-A8BE-7D672A5E59DF}"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6A0F5A2C-33D0-415A-AAA2-ED0397D527E9}"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C0A1EDE9-817A-43EE-AC04-D5B5CB4CD598}"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FA0AE6F-8351-479F-8903-FA87D762916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43229880-3672-45B2-8530-16EECBD35174}"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0E47A7-B8C2-433D-8C14-A37BAB0AEC1F}">
      <dsp:nvSpPr>
        <dsp:cNvPr id="0" name=""/>
        <dsp:cNvSpPr/>
      </dsp:nvSpPr>
      <dsp:spPr>
        <a:xfrm>
          <a:off x="0" y="0"/>
          <a:ext cx="6357582" cy="7113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ar-EG" sz="2000" b="1" kern="1200" dirty="0" smtClean="0"/>
            <a:t>4-المسئولية المدنية عن انتهاك الحق في الخصوصية </a:t>
          </a:r>
          <a:endParaRPr lang="en-US" sz="2000" kern="1200" dirty="0"/>
        </a:p>
      </dsp:txBody>
      <dsp:txXfrm>
        <a:off x="34726" y="34726"/>
        <a:ext cx="6288130" cy="641908"/>
      </dsp:txXfrm>
    </dsp:sp>
    <dsp:sp modelId="{892D9E84-61A4-4C34-8E51-F26507D0A1F0}">
      <dsp:nvSpPr>
        <dsp:cNvPr id="0" name=""/>
        <dsp:cNvSpPr/>
      </dsp:nvSpPr>
      <dsp:spPr>
        <a:xfrm>
          <a:off x="0" y="835160"/>
          <a:ext cx="6357582" cy="7113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ar-EG" sz="2000" b="1" kern="1200" dirty="0" smtClean="0"/>
            <a:t>5-المبادئ التوجيهية للجهات القضاية بشأن الخصوصية </a:t>
          </a:r>
          <a:endParaRPr lang="en-US" sz="2000" kern="1200" dirty="0"/>
        </a:p>
      </dsp:txBody>
      <dsp:txXfrm>
        <a:off x="34726" y="869886"/>
        <a:ext cx="6288130" cy="64190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0E47A7-B8C2-433D-8C14-A37BAB0AEC1F}">
      <dsp:nvSpPr>
        <dsp:cNvPr id="0" name=""/>
        <dsp:cNvSpPr/>
      </dsp:nvSpPr>
      <dsp:spPr>
        <a:xfrm>
          <a:off x="0" y="33165"/>
          <a:ext cx="5680600" cy="4826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ar-EG" sz="2000" b="1" kern="1200" dirty="0" smtClean="0"/>
            <a:t>1-ماهية الخصوصية الرقمية </a:t>
          </a:r>
          <a:endParaRPr lang="en-US" sz="2000" kern="1200" dirty="0"/>
        </a:p>
      </dsp:txBody>
      <dsp:txXfrm>
        <a:off x="23560" y="56725"/>
        <a:ext cx="5633480" cy="435505"/>
      </dsp:txXfrm>
    </dsp:sp>
    <dsp:sp modelId="{D21F54BA-3824-490C-9893-B73DB43594DB}">
      <dsp:nvSpPr>
        <dsp:cNvPr id="0" name=""/>
        <dsp:cNvSpPr/>
      </dsp:nvSpPr>
      <dsp:spPr>
        <a:xfrm>
          <a:off x="0" y="545174"/>
          <a:ext cx="5680600" cy="4826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ar-EG" sz="2000" b="1" kern="1200" dirty="0" smtClean="0"/>
            <a:t>2-موقف القانون الدولي من الحق في الخصوصية </a:t>
          </a:r>
          <a:endParaRPr lang="en-US" sz="2000" kern="1200" dirty="0"/>
        </a:p>
      </dsp:txBody>
      <dsp:txXfrm>
        <a:off x="23560" y="568734"/>
        <a:ext cx="5633480" cy="435505"/>
      </dsp:txXfrm>
    </dsp:sp>
    <dsp:sp modelId="{892D9E84-61A4-4C34-8E51-F26507D0A1F0}">
      <dsp:nvSpPr>
        <dsp:cNvPr id="0" name=""/>
        <dsp:cNvSpPr/>
      </dsp:nvSpPr>
      <dsp:spPr>
        <a:xfrm>
          <a:off x="0" y="1054180"/>
          <a:ext cx="5680600" cy="4826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ar-EG" sz="2000" b="1" kern="1200" dirty="0" smtClean="0"/>
            <a:t>3-المسئولية الجنائية عن انتهاك الحق في الخصوصية </a:t>
          </a:r>
          <a:endParaRPr lang="en-US" sz="2000" kern="1200" dirty="0"/>
        </a:p>
      </dsp:txBody>
      <dsp:txXfrm>
        <a:off x="23560" y="1077740"/>
        <a:ext cx="5633480" cy="43550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8.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6139254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38056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7/22/2023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1.xml"/><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11" Type="http://schemas.openxmlformats.org/officeDocument/2006/relationships/image" Target="../media/image7.png"/><Relationship Id="rId5" Type="http://schemas.openxmlformats.org/officeDocument/2006/relationships/diagramColors" Target="../diagrams/colors1.xml"/><Relationship Id="rId10" Type="http://schemas.openxmlformats.org/officeDocument/2006/relationships/image" Target="../media/image8.svg"/><Relationship Id="rId4" Type="http://schemas.openxmlformats.org/officeDocument/2006/relationships/diagramQuickStyle" Target="../diagrams/quickStyle1.xml"/><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8.jpg"/><Relationship Id="rId3" Type="http://schemas.openxmlformats.org/officeDocument/2006/relationships/diagramData" Target="../diagrams/data2.xml"/><Relationship Id="rId7" Type="http://schemas.microsoft.com/office/2007/relationships/diagramDrawing" Target="../diagrams/drawing2.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xml"/><Relationship Id="rId11" Type="http://schemas.openxmlformats.org/officeDocument/2006/relationships/image" Target="../media/image6.png"/><Relationship Id="rId5" Type="http://schemas.openxmlformats.org/officeDocument/2006/relationships/diagramQuickStyle" Target="../diagrams/quickStyle2.xml"/><Relationship Id="rId10" Type="http://schemas.openxmlformats.org/officeDocument/2006/relationships/image" Target="../media/image13.svg"/><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8.jpg"/><Relationship Id="rId3" Type="http://schemas.openxmlformats.org/officeDocument/2006/relationships/diagramData" Target="../diagrams/data3.xml"/><Relationship Id="rId7" Type="http://schemas.microsoft.com/office/2007/relationships/diagramDrawing" Target="../diagrams/drawing3.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xml"/><Relationship Id="rId11" Type="http://schemas.openxmlformats.org/officeDocument/2006/relationships/image" Target="../media/image6.png"/><Relationship Id="rId5" Type="http://schemas.openxmlformats.org/officeDocument/2006/relationships/diagramQuickStyle" Target="../diagrams/quickStyle3.xml"/><Relationship Id="rId10" Type="http://schemas.openxmlformats.org/officeDocument/2006/relationships/image" Target="../media/image13.svg"/><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8.jpg"/><Relationship Id="rId3" Type="http://schemas.openxmlformats.org/officeDocument/2006/relationships/diagramData" Target="../diagrams/data4.xml"/><Relationship Id="rId7" Type="http://schemas.microsoft.com/office/2007/relationships/diagramDrawing" Target="../diagrams/drawing4.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xml"/><Relationship Id="rId11" Type="http://schemas.openxmlformats.org/officeDocument/2006/relationships/image" Target="../media/image6.png"/><Relationship Id="rId5" Type="http://schemas.openxmlformats.org/officeDocument/2006/relationships/diagramQuickStyle" Target="../diagrams/quickStyle4.xml"/><Relationship Id="rId10" Type="http://schemas.openxmlformats.org/officeDocument/2006/relationships/image" Target="../media/image13.svg"/><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8.jpg"/><Relationship Id="rId3" Type="http://schemas.openxmlformats.org/officeDocument/2006/relationships/diagramData" Target="../diagrams/data5.xml"/><Relationship Id="rId7" Type="http://schemas.microsoft.com/office/2007/relationships/diagramDrawing" Target="../diagrams/drawing5.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5.xml"/><Relationship Id="rId11" Type="http://schemas.openxmlformats.org/officeDocument/2006/relationships/image" Target="../media/image6.png"/><Relationship Id="rId5" Type="http://schemas.openxmlformats.org/officeDocument/2006/relationships/diagramQuickStyle" Target="../diagrams/quickStyle5.xml"/><Relationship Id="rId10" Type="http://schemas.openxmlformats.org/officeDocument/2006/relationships/image" Target="../media/image13.svg"/><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8.jpg"/><Relationship Id="rId3" Type="http://schemas.openxmlformats.org/officeDocument/2006/relationships/diagramData" Target="../diagrams/data6.xml"/><Relationship Id="rId7" Type="http://schemas.microsoft.com/office/2007/relationships/diagramDrawing" Target="../diagrams/drawing6.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6.xml"/><Relationship Id="rId11" Type="http://schemas.openxmlformats.org/officeDocument/2006/relationships/image" Target="../media/image6.png"/><Relationship Id="rId5" Type="http://schemas.openxmlformats.org/officeDocument/2006/relationships/diagramQuickStyle" Target="../diagrams/quickStyle6.xml"/><Relationship Id="rId10" Type="http://schemas.openxmlformats.org/officeDocument/2006/relationships/image" Target="../media/image13.svg"/><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8" Type="http://schemas.microsoft.com/office/2007/relationships/diagramDrawing" Target="../diagrams/drawing7.xml"/><Relationship Id="rId13" Type="http://schemas.openxmlformats.org/officeDocument/2006/relationships/diagramData" Target="../diagrams/data8.xml"/><Relationship Id="rId3" Type="http://schemas.openxmlformats.org/officeDocument/2006/relationships/image" Target="../media/image3.png"/><Relationship Id="rId7" Type="http://schemas.openxmlformats.org/officeDocument/2006/relationships/diagramColors" Target="../diagrams/colors7.xml"/><Relationship Id="rId12" Type="http://schemas.openxmlformats.org/officeDocument/2006/relationships/image" Target="../media/image8.svg"/><Relationship Id="rId17" Type="http://schemas.microsoft.com/office/2007/relationships/diagramDrawing" Target="../diagrams/drawing8.xml"/><Relationship Id="rId2" Type="http://schemas.openxmlformats.org/officeDocument/2006/relationships/image" Target="../media/image9.jpeg"/><Relationship Id="rId16" Type="http://schemas.openxmlformats.org/officeDocument/2006/relationships/diagramColors" Target="../diagrams/colors8.xml"/><Relationship Id="rId1" Type="http://schemas.openxmlformats.org/officeDocument/2006/relationships/slideLayout" Target="../slideLayouts/slideLayout12.xml"/><Relationship Id="rId6" Type="http://schemas.openxmlformats.org/officeDocument/2006/relationships/diagramQuickStyle" Target="../diagrams/quickStyle7.xml"/><Relationship Id="rId11" Type="http://schemas.openxmlformats.org/officeDocument/2006/relationships/image" Target="../media/image6.png"/><Relationship Id="rId5" Type="http://schemas.openxmlformats.org/officeDocument/2006/relationships/diagramLayout" Target="../diagrams/layout7.xml"/><Relationship Id="rId15" Type="http://schemas.openxmlformats.org/officeDocument/2006/relationships/diagramQuickStyle" Target="../diagrams/quickStyle8.xml"/><Relationship Id="rId10" Type="http://schemas.openxmlformats.org/officeDocument/2006/relationships/image" Target="../media/image13.svg"/><Relationship Id="rId4" Type="http://schemas.openxmlformats.org/officeDocument/2006/relationships/diagramData" Target="../diagrams/data7.xml"/><Relationship Id="rId9" Type="http://schemas.openxmlformats.org/officeDocument/2006/relationships/image" Target="../media/image5.png"/><Relationship Id="rId14" Type="http://schemas.openxmlformats.org/officeDocument/2006/relationships/diagramLayout" Target="../diagrams/layout8.xml"/></Relationships>
</file>

<file path=ppt/slides/_rels/slide9.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diagramLayout" Target="../diagrams/layout10.xml"/><Relationship Id="rId3" Type="http://schemas.openxmlformats.org/officeDocument/2006/relationships/diagramData" Target="../diagrams/data9.xml"/><Relationship Id="rId7" Type="http://schemas.microsoft.com/office/2007/relationships/diagramDrawing" Target="../diagrams/drawing9.xml"/><Relationship Id="rId12" Type="http://schemas.openxmlformats.org/officeDocument/2006/relationships/diagramData" Target="../diagrams/data10.xml"/><Relationship Id="rId17" Type="http://schemas.openxmlformats.org/officeDocument/2006/relationships/image" Target="../media/image10.jpg"/><Relationship Id="rId2" Type="http://schemas.openxmlformats.org/officeDocument/2006/relationships/image" Target="../media/image3.png"/><Relationship Id="rId16" Type="http://schemas.microsoft.com/office/2007/relationships/diagramDrawing" Target="../diagrams/drawing10.xml"/><Relationship Id="rId1" Type="http://schemas.openxmlformats.org/officeDocument/2006/relationships/slideLayout" Target="../slideLayouts/slideLayout7.xml"/><Relationship Id="rId6" Type="http://schemas.openxmlformats.org/officeDocument/2006/relationships/diagramColors" Target="../diagrams/colors9.xml"/><Relationship Id="rId11" Type="http://schemas.openxmlformats.org/officeDocument/2006/relationships/image" Target="../media/image8.svg"/><Relationship Id="rId5" Type="http://schemas.openxmlformats.org/officeDocument/2006/relationships/diagramQuickStyle" Target="../diagrams/quickStyle9.xml"/><Relationship Id="rId15" Type="http://schemas.openxmlformats.org/officeDocument/2006/relationships/diagramColors" Target="../diagrams/colors10.xml"/><Relationship Id="rId10" Type="http://schemas.openxmlformats.org/officeDocument/2006/relationships/image" Target="../media/image6.png"/><Relationship Id="rId4" Type="http://schemas.openxmlformats.org/officeDocument/2006/relationships/diagramLayout" Target="../diagrams/layout9.xml"/><Relationship Id="rId9" Type="http://schemas.openxmlformats.org/officeDocument/2006/relationships/image" Target="../media/image13.svg"/><Relationship Id="rId14" Type="http://schemas.openxmlformats.org/officeDocument/2006/relationships/diagramQuickStyle" Target="../diagrams/quickStyle10.xml"/></Relationships>
</file>

<file path=ppt/slides/_rels/slide10.xml.rels><?xml version="1.0" encoding="UTF-8" standalone="yes"?>
<Relationships xmlns="http://schemas.openxmlformats.org/package/2006/relationships"><Relationship Id="rId8" Type="http://schemas.microsoft.com/office/2007/relationships/diagramDrawing" Target="../diagrams/drawing11.xml"/><Relationship Id="rId13" Type="http://schemas.openxmlformats.org/officeDocument/2006/relationships/image" Target="../media/image11.jpg"/><Relationship Id="rId3" Type="http://schemas.openxmlformats.org/officeDocument/2006/relationships/image" Target="../media/image3.png"/><Relationship Id="rId7" Type="http://schemas.openxmlformats.org/officeDocument/2006/relationships/diagramColors" Target="../diagrams/colors11.xml"/><Relationship Id="rId12" Type="http://schemas.openxmlformats.org/officeDocument/2006/relationships/image" Target="../media/image8.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QuickStyle" Target="../diagrams/quickStyle11.xml"/><Relationship Id="rId11" Type="http://schemas.openxmlformats.org/officeDocument/2006/relationships/image" Target="../media/image6.png"/><Relationship Id="rId5" Type="http://schemas.openxmlformats.org/officeDocument/2006/relationships/diagramLayout" Target="../diagrams/layout11.xml"/><Relationship Id="rId10" Type="http://schemas.openxmlformats.org/officeDocument/2006/relationships/image" Target="../media/image13.svg"/><Relationship Id="rId4" Type="http://schemas.openxmlformats.org/officeDocument/2006/relationships/diagramData" Target="../diagrams/data11.xml"/><Relationship Id="rId9"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1.jpg"/><Relationship Id="rId3" Type="http://schemas.openxmlformats.org/officeDocument/2006/relationships/diagramData" Target="../diagrams/data12.xml"/><Relationship Id="rId7" Type="http://schemas.microsoft.com/office/2007/relationships/diagramDrawing" Target="../diagrams/drawing12.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2.xml"/><Relationship Id="rId11" Type="http://schemas.openxmlformats.org/officeDocument/2006/relationships/image" Target="../media/image6.png"/><Relationship Id="rId5" Type="http://schemas.openxmlformats.org/officeDocument/2006/relationships/diagramQuickStyle" Target="../diagrams/quickStyle12.xml"/><Relationship Id="rId10" Type="http://schemas.openxmlformats.org/officeDocument/2006/relationships/image" Target="../media/image13.svg"/><Relationship Id="rId4" Type="http://schemas.openxmlformats.org/officeDocument/2006/relationships/diagramLayout" Target="../diagrams/layout12.xml"/></Relationships>
</file>

<file path=ppt/slides/_rels/slide1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1.jpg"/><Relationship Id="rId3" Type="http://schemas.openxmlformats.org/officeDocument/2006/relationships/diagramData" Target="../diagrams/data13.xml"/><Relationship Id="rId7" Type="http://schemas.microsoft.com/office/2007/relationships/diagramDrawing" Target="../diagrams/drawing13.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3.xml"/><Relationship Id="rId11" Type="http://schemas.openxmlformats.org/officeDocument/2006/relationships/image" Target="../media/image6.png"/><Relationship Id="rId5" Type="http://schemas.openxmlformats.org/officeDocument/2006/relationships/diagramQuickStyle" Target="../diagrams/quickStyle13.xml"/><Relationship Id="rId10" Type="http://schemas.openxmlformats.org/officeDocument/2006/relationships/image" Target="../media/image13.svg"/><Relationship Id="rId4" Type="http://schemas.openxmlformats.org/officeDocument/2006/relationships/diagramLayout" Target="../diagrams/layout13.xml"/></Relationships>
</file>

<file path=ppt/slides/_rels/slide13.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2.jpg"/><Relationship Id="rId3" Type="http://schemas.openxmlformats.org/officeDocument/2006/relationships/diagramData" Target="../diagrams/data14.xml"/><Relationship Id="rId7" Type="http://schemas.microsoft.com/office/2007/relationships/diagramDrawing" Target="../diagrams/drawing14.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4.xml"/><Relationship Id="rId11" Type="http://schemas.openxmlformats.org/officeDocument/2006/relationships/image" Target="../media/image6.png"/><Relationship Id="rId5" Type="http://schemas.openxmlformats.org/officeDocument/2006/relationships/diagramQuickStyle" Target="../diagrams/quickStyle14.xml"/><Relationship Id="rId10" Type="http://schemas.openxmlformats.org/officeDocument/2006/relationships/image" Target="../media/image13.svg"/><Relationship Id="rId4" Type="http://schemas.openxmlformats.org/officeDocument/2006/relationships/diagramLayout" Target="../diagrams/layout14.xml"/></Relationships>
</file>

<file path=ppt/slides/_rels/slide14.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3.jpg"/><Relationship Id="rId3" Type="http://schemas.openxmlformats.org/officeDocument/2006/relationships/diagramData" Target="../diagrams/data15.xml"/><Relationship Id="rId7" Type="http://schemas.microsoft.com/office/2007/relationships/diagramDrawing" Target="../diagrams/drawing15.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5.xml"/><Relationship Id="rId11" Type="http://schemas.openxmlformats.org/officeDocument/2006/relationships/image" Target="../media/image6.png"/><Relationship Id="rId5" Type="http://schemas.openxmlformats.org/officeDocument/2006/relationships/diagramQuickStyle" Target="../diagrams/quickStyle15.xml"/><Relationship Id="rId10" Type="http://schemas.openxmlformats.org/officeDocument/2006/relationships/image" Target="../media/image13.svg"/><Relationship Id="rId4" Type="http://schemas.openxmlformats.org/officeDocument/2006/relationships/diagramLayout" Target="../diagrams/layout15.xml"/></Relationships>
</file>

<file path=ppt/slides/_rels/slide15.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2.jpg"/><Relationship Id="rId3" Type="http://schemas.openxmlformats.org/officeDocument/2006/relationships/diagramData" Target="../diagrams/data16.xml"/><Relationship Id="rId7" Type="http://schemas.microsoft.com/office/2007/relationships/diagramDrawing" Target="../diagrams/drawing16.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6.xml"/><Relationship Id="rId11" Type="http://schemas.openxmlformats.org/officeDocument/2006/relationships/image" Target="../media/image6.png"/><Relationship Id="rId5" Type="http://schemas.openxmlformats.org/officeDocument/2006/relationships/diagramQuickStyle" Target="../diagrams/quickStyle16.xml"/><Relationship Id="rId10" Type="http://schemas.openxmlformats.org/officeDocument/2006/relationships/image" Target="../media/image13.svg"/><Relationship Id="rId4" Type="http://schemas.openxmlformats.org/officeDocument/2006/relationships/diagramLayout" Target="../diagrams/layout16.xml"/></Relationships>
</file>

<file path=ppt/slides/_rels/slide16.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17.xml"/><Relationship Id="rId18" Type="http://schemas.openxmlformats.org/officeDocument/2006/relationships/image" Target="../media/image13.svg"/><Relationship Id="rId26" Type="http://schemas.openxmlformats.org/officeDocument/2006/relationships/diagramData" Target="../diagrams/data19.xml"/><Relationship Id="rId21" Type="http://schemas.openxmlformats.org/officeDocument/2006/relationships/diagramData" Target="../diagrams/data18.xml"/><Relationship Id="rId12" Type="http://schemas.openxmlformats.org/officeDocument/2006/relationships/image" Target="../media/image10.svg"/><Relationship Id="rId17" Type="http://schemas.microsoft.com/office/2007/relationships/diagramDrawing" Target="../diagrams/drawing17.xml"/><Relationship Id="rId25" Type="http://schemas.microsoft.com/office/2007/relationships/diagramDrawing" Target="../diagrams/drawing18.xml"/><Relationship Id="rId2" Type="http://schemas.openxmlformats.org/officeDocument/2006/relationships/image" Target="../media/image5.png"/><Relationship Id="rId16" Type="http://schemas.openxmlformats.org/officeDocument/2006/relationships/diagramColors" Target="../diagrams/colors17.xml"/><Relationship Id="rId20" Type="http://schemas.openxmlformats.org/officeDocument/2006/relationships/image" Target="../media/image10.svg"/><Relationship Id="rId29" Type="http://schemas.openxmlformats.org/officeDocument/2006/relationships/diagramColors" Target="../diagrams/colors19.xml"/><Relationship Id="rId1" Type="http://schemas.openxmlformats.org/officeDocument/2006/relationships/slideLayout" Target="../slideLayouts/slideLayout7.xml"/><Relationship Id="rId11" Type="http://schemas.openxmlformats.org/officeDocument/2006/relationships/image" Target="../media/image7.png"/><Relationship Id="rId24" Type="http://schemas.openxmlformats.org/officeDocument/2006/relationships/diagramColors" Target="../diagrams/colors18.xml"/><Relationship Id="rId15" Type="http://schemas.openxmlformats.org/officeDocument/2006/relationships/diagramQuickStyle" Target="../diagrams/quickStyle17.xml"/><Relationship Id="rId23" Type="http://schemas.openxmlformats.org/officeDocument/2006/relationships/diagramQuickStyle" Target="../diagrams/quickStyle18.xml"/><Relationship Id="rId28" Type="http://schemas.openxmlformats.org/officeDocument/2006/relationships/diagramQuickStyle" Target="../diagrams/quickStyle19.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17.xml"/><Relationship Id="rId22" Type="http://schemas.openxmlformats.org/officeDocument/2006/relationships/diagramLayout" Target="../diagrams/layout18.xml"/><Relationship Id="rId27" Type="http://schemas.openxmlformats.org/officeDocument/2006/relationships/diagramLayout" Target="../diagrams/layout19.xml"/><Relationship Id="rId30" Type="http://schemas.microsoft.com/office/2007/relationships/diagramDrawing" Target="../diagrams/drawing19.xml"/></Relationships>
</file>

<file path=ppt/slides/_rels/slide17.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0.xml"/><Relationship Id="rId18" Type="http://schemas.openxmlformats.org/officeDocument/2006/relationships/image" Target="../media/image13.svg"/><Relationship Id="rId21" Type="http://schemas.openxmlformats.org/officeDocument/2006/relationships/image" Target="../media/image14.jpg"/><Relationship Id="rId12" Type="http://schemas.openxmlformats.org/officeDocument/2006/relationships/image" Target="../media/image10.svg"/><Relationship Id="rId17" Type="http://schemas.microsoft.com/office/2007/relationships/diagramDrawing" Target="../diagrams/drawing20.xml"/><Relationship Id="rId2" Type="http://schemas.openxmlformats.org/officeDocument/2006/relationships/image" Target="../media/image5.png"/><Relationship Id="rId16" Type="http://schemas.openxmlformats.org/officeDocument/2006/relationships/diagramColors" Target="../diagrams/colors20.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20.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20.xml"/></Relationships>
</file>

<file path=ppt/slides/_rels/slide18.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1.xml"/><Relationship Id="rId18" Type="http://schemas.openxmlformats.org/officeDocument/2006/relationships/image" Target="../media/image13.svg"/><Relationship Id="rId21" Type="http://schemas.openxmlformats.org/officeDocument/2006/relationships/image" Target="../media/image15.jpg"/><Relationship Id="rId12" Type="http://schemas.openxmlformats.org/officeDocument/2006/relationships/image" Target="../media/image10.svg"/><Relationship Id="rId17" Type="http://schemas.microsoft.com/office/2007/relationships/diagramDrawing" Target="../diagrams/drawing21.xml"/><Relationship Id="rId2" Type="http://schemas.openxmlformats.org/officeDocument/2006/relationships/image" Target="../media/image5.png"/><Relationship Id="rId16" Type="http://schemas.openxmlformats.org/officeDocument/2006/relationships/diagramColors" Target="../diagrams/colors21.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21.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21.xml"/></Relationships>
</file>

<file path=ppt/slides/_rels/slide19.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2.xml"/><Relationship Id="rId18" Type="http://schemas.openxmlformats.org/officeDocument/2006/relationships/image" Target="../media/image13.svg"/><Relationship Id="rId21" Type="http://schemas.openxmlformats.org/officeDocument/2006/relationships/image" Target="../media/image14.jpg"/><Relationship Id="rId12" Type="http://schemas.openxmlformats.org/officeDocument/2006/relationships/image" Target="../media/image10.svg"/><Relationship Id="rId17" Type="http://schemas.microsoft.com/office/2007/relationships/diagramDrawing" Target="../diagrams/drawing22.xml"/><Relationship Id="rId2" Type="http://schemas.openxmlformats.org/officeDocument/2006/relationships/image" Target="../media/image5.png"/><Relationship Id="rId16" Type="http://schemas.openxmlformats.org/officeDocument/2006/relationships/diagramColors" Target="../diagrams/colors22.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22.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22.xml"/></Relationships>
</file>

<file path=ppt/slides/_rels/slide20.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3.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23.xml"/><Relationship Id="rId2" Type="http://schemas.openxmlformats.org/officeDocument/2006/relationships/image" Target="../media/image5.png"/><Relationship Id="rId16" Type="http://schemas.openxmlformats.org/officeDocument/2006/relationships/diagramColors" Target="../diagrams/colors23.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23.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23.xml"/></Relationships>
</file>

<file path=ppt/slides/_rels/slide21.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4.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24.xml"/><Relationship Id="rId2" Type="http://schemas.openxmlformats.org/officeDocument/2006/relationships/image" Target="../media/image5.png"/><Relationship Id="rId16" Type="http://schemas.openxmlformats.org/officeDocument/2006/relationships/diagramColors" Target="../diagrams/colors24.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24.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24.xml"/></Relationships>
</file>

<file path=ppt/slides/_rels/slide2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diagramLayout" Target="../diagrams/layout26.xml"/><Relationship Id="rId3" Type="http://schemas.openxmlformats.org/officeDocument/2006/relationships/diagramData" Target="../diagrams/data25.xml"/><Relationship Id="rId7" Type="http://schemas.microsoft.com/office/2007/relationships/diagramDrawing" Target="../diagrams/drawing25.xml"/><Relationship Id="rId12" Type="http://schemas.openxmlformats.org/officeDocument/2006/relationships/diagramData" Target="../diagrams/data26.xml"/><Relationship Id="rId17" Type="http://schemas.openxmlformats.org/officeDocument/2006/relationships/image" Target="../media/image16.jpg"/><Relationship Id="rId2" Type="http://schemas.openxmlformats.org/officeDocument/2006/relationships/image" Target="../media/image3.png"/><Relationship Id="rId16" Type="http://schemas.microsoft.com/office/2007/relationships/diagramDrawing" Target="../diagrams/drawing26.xml"/><Relationship Id="rId1" Type="http://schemas.openxmlformats.org/officeDocument/2006/relationships/slideLayout" Target="../slideLayouts/slideLayout7.xml"/><Relationship Id="rId6" Type="http://schemas.openxmlformats.org/officeDocument/2006/relationships/diagramColors" Target="../diagrams/colors25.xml"/><Relationship Id="rId11" Type="http://schemas.openxmlformats.org/officeDocument/2006/relationships/image" Target="../media/image8.svg"/><Relationship Id="rId5" Type="http://schemas.openxmlformats.org/officeDocument/2006/relationships/diagramQuickStyle" Target="../diagrams/quickStyle25.xml"/><Relationship Id="rId15" Type="http://schemas.openxmlformats.org/officeDocument/2006/relationships/diagramColors" Target="../diagrams/colors26.xml"/><Relationship Id="rId10" Type="http://schemas.openxmlformats.org/officeDocument/2006/relationships/image" Target="../media/image6.png"/><Relationship Id="rId4" Type="http://schemas.openxmlformats.org/officeDocument/2006/relationships/diagramLayout" Target="../diagrams/layout25.xml"/><Relationship Id="rId9" Type="http://schemas.openxmlformats.org/officeDocument/2006/relationships/image" Target="../media/image13.svg"/><Relationship Id="rId14" Type="http://schemas.openxmlformats.org/officeDocument/2006/relationships/diagramQuickStyle" Target="../diagrams/quickStyle26.xml"/></Relationships>
</file>

<file path=ppt/slides/_rels/slide2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7.xml"/><Relationship Id="rId11" Type="http://schemas.openxmlformats.org/officeDocument/2006/relationships/image" Target="../media/image8.svg"/><Relationship Id="rId5" Type="http://schemas.openxmlformats.org/officeDocument/2006/relationships/diagramQuickStyle" Target="../diagrams/quickStyle27.xml"/><Relationship Id="rId10" Type="http://schemas.openxmlformats.org/officeDocument/2006/relationships/image" Target="../media/image6.png"/><Relationship Id="rId4" Type="http://schemas.openxmlformats.org/officeDocument/2006/relationships/diagramLayout" Target="../diagrams/layout27.xml"/><Relationship Id="rId9" Type="http://schemas.openxmlformats.org/officeDocument/2006/relationships/image" Target="../media/image13.svg"/></Relationships>
</file>

<file path=ppt/slides/_rels/slide2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8.xml"/><Relationship Id="rId11" Type="http://schemas.openxmlformats.org/officeDocument/2006/relationships/image" Target="../media/image8.svg"/><Relationship Id="rId5" Type="http://schemas.openxmlformats.org/officeDocument/2006/relationships/diagramQuickStyle" Target="../diagrams/quickStyle28.xml"/><Relationship Id="rId10" Type="http://schemas.openxmlformats.org/officeDocument/2006/relationships/image" Target="../media/image6.png"/><Relationship Id="rId4" Type="http://schemas.openxmlformats.org/officeDocument/2006/relationships/diagramLayout" Target="../diagrams/layout28.xml"/><Relationship Id="rId9" Type="http://schemas.openxmlformats.org/officeDocument/2006/relationships/image" Target="../media/image13.svg"/></Relationships>
</file>

<file path=ppt/slides/_rels/slide2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9.xml"/><Relationship Id="rId11" Type="http://schemas.openxmlformats.org/officeDocument/2006/relationships/image" Target="../media/image8.svg"/><Relationship Id="rId5" Type="http://schemas.openxmlformats.org/officeDocument/2006/relationships/diagramQuickStyle" Target="../diagrams/quickStyle29.xml"/><Relationship Id="rId10" Type="http://schemas.openxmlformats.org/officeDocument/2006/relationships/image" Target="../media/image6.png"/><Relationship Id="rId4" Type="http://schemas.openxmlformats.org/officeDocument/2006/relationships/diagramLayout" Target="../diagrams/layout29.xml"/><Relationship Id="rId9" Type="http://schemas.openxmlformats.org/officeDocument/2006/relationships/image" Target="../media/image13.svg"/></Relationships>
</file>

<file path=ppt/slides/_rels/slide2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0.xml"/><Relationship Id="rId7" Type="http://schemas.microsoft.com/office/2007/relationships/diagramDrawing" Target="../diagrams/drawing30.xml"/><Relationship Id="rId12" Type="http://schemas.openxmlformats.org/officeDocument/2006/relationships/image" Target="../media/image15.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0.xml"/><Relationship Id="rId11" Type="http://schemas.openxmlformats.org/officeDocument/2006/relationships/image" Target="../media/image8.svg"/><Relationship Id="rId5" Type="http://schemas.openxmlformats.org/officeDocument/2006/relationships/diagramQuickStyle" Target="../diagrams/quickStyle30.xml"/><Relationship Id="rId10" Type="http://schemas.openxmlformats.org/officeDocument/2006/relationships/image" Target="../media/image6.png"/><Relationship Id="rId4" Type="http://schemas.openxmlformats.org/officeDocument/2006/relationships/diagramLayout" Target="../diagrams/layout30.xml"/><Relationship Id="rId9" Type="http://schemas.openxmlformats.org/officeDocument/2006/relationships/image" Target="../media/image13.svg"/></Relationships>
</file>

<file path=ppt/slides/_rels/slide2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1.xml"/><Relationship Id="rId7" Type="http://schemas.microsoft.com/office/2007/relationships/diagramDrawing" Target="../diagrams/drawing31.xml"/><Relationship Id="rId12" Type="http://schemas.openxmlformats.org/officeDocument/2006/relationships/image" Target="../media/image15.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1.xml"/><Relationship Id="rId11" Type="http://schemas.openxmlformats.org/officeDocument/2006/relationships/image" Target="../media/image8.svg"/><Relationship Id="rId5" Type="http://schemas.openxmlformats.org/officeDocument/2006/relationships/diagramQuickStyle" Target="../diagrams/quickStyle31.xml"/><Relationship Id="rId10" Type="http://schemas.openxmlformats.org/officeDocument/2006/relationships/image" Target="../media/image6.png"/><Relationship Id="rId4" Type="http://schemas.openxmlformats.org/officeDocument/2006/relationships/diagramLayout" Target="../diagrams/layout31.xml"/><Relationship Id="rId9" Type="http://schemas.openxmlformats.org/officeDocument/2006/relationships/image" Target="../media/image13.svg"/></Relationships>
</file>

<file path=ppt/slides/_rels/slide2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2.xml"/><Relationship Id="rId7" Type="http://schemas.microsoft.com/office/2007/relationships/diagramDrawing" Target="../diagrams/drawing32.xml"/><Relationship Id="rId12"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2.xml"/><Relationship Id="rId11" Type="http://schemas.openxmlformats.org/officeDocument/2006/relationships/image" Target="../media/image8.svg"/><Relationship Id="rId5" Type="http://schemas.openxmlformats.org/officeDocument/2006/relationships/diagramQuickStyle" Target="../diagrams/quickStyle32.xml"/><Relationship Id="rId10" Type="http://schemas.openxmlformats.org/officeDocument/2006/relationships/image" Target="../media/image6.png"/><Relationship Id="rId4" Type="http://schemas.openxmlformats.org/officeDocument/2006/relationships/diagramLayout" Target="../diagrams/layout32.xml"/><Relationship Id="rId9" Type="http://schemas.openxmlformats.org/officeDocument/2006/relationships/image" Target="../media/image13.svg"/></Relationships>
</file>

<file path=ppt/slides/_rels/slide2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3.xml"/><Relationship Id="rId7" Type="http://schemas.microsoft.com/office/2007/relationships/diagramDrawing" Target="../diagrams/drawing33.xml"/><Relationship Id="rId12"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3.xml"/><Relationship Id="rId11" Type="http://schemas.openxmlformats.org/officeDocument/2006/relationships/image" Target="../media/image8.svg"/><Relationship Id="rId5" Type="http://schemas.openxmlformats.org/officeDocument/2006/relationships/diagramQuickStyle" Target="../diagrams/quickStyle33.xml"/><Relationship Id="rId10" Type="http://schemas.openxmlformats.org/officeDocument/2006/relationships/image" Target="../media/image6.png"/><Relationship Id="rId4" Type="http://schemas.openxmlformats.org/officeDocument/2006/relationships/diagramLayout" Target="../diagrams/layout33.xml"/><Relationship Id="rId9" Type="http://schemas.openxmlformats.org/officeDocument/2006/relationships/image" Target="../media/image13.svg"/></Relationships>
</file>

<file path=ppt/slides/_rels/slide3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4.xml"/><Relationship Id="rId7" Type="http://schemas.microsoft.com/office/2007/relationships/diagramDrawing" Target="../diagrams/drawing34.xml"/><Relationship Id="rId12"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4.xml"/><Relationship Id="rId11" Type="http://schemas.openxmlformats.org/officeDocument/2006/relationships/image" Target="../media/image8.svg"/><Relationship Id="rId5" Type="http://schemas.openxmlformats.org/officeDocument/2006/relationships/diagramQuickStyle" Target="../diagrams/quickStyle34.xml"/><Relationship Id="rId10" Type="http://schemas.openxmlformats.org/officeDocument/2006/relationships/image" Target="../media/image6.png"/><Relationship Id="rId4" Type="http://schemas.openxmlformats.org/officeDocument/2006/relationships/diagramLayout" Target="../diagrams/layout34.xml"/><Relationship Id="rId9" Type="http://schemas.openxmlformats.org/officeDocument/2006/relationships/image" Target="../media/image13.svg"/></Relationships>
</file>

<file path=ppt/slides/_rels/slide3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5.xml"/><Relationship Id="rId7" Type="http://schemas.microsoft.com/office/2007/relationships/diagramDrawing" Target="../diagrams/drawing35.xml"/><Relationship Id="rId12"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5.xml"/><Relationship Id="rId11" Type="http://schemas.openxmlformats.org/officeDocument/2006/relationships/image" Target="../media/image8.svg"/><Relationship Id="rId5" Type="http://schemas.openxmlformats.org/officeDocument/2006/relationships/diagramQuickStyle" Target="../diagrams/quickStyle35.xml"/><Relationship Id="rId10" Type="http://schemas.openxmlformats.org/officeDocument/2006/relationships/image" Target="../media/image6.png"/><Relationship Id="rId4" Type="http://schemas.openxmlformats.org/officeDocument/2006/relationships/diagramLayout" Target="../diagrams/layout35.xml"/><Relationship Id="rId9" Type="http://schemas.openxmlformats.org/officeDocument/2006/relationships/image" Target="../media/image13.svg"/></Relationships>
</file>

<file path=ppt/slides/_rels/slide3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6.xml"/><Relationship Id="rId7" Type="http://schemas.microsoft.com/office/2007/relationships/diagramDrawing" Target="../diagrams/drawing36.xml"/><Relationship Id="rId12"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6.xml"/><Relationship Id="rId11" Type="http://schemas.openxmlformats.org/officeDocument/2006/relationships/image" Target="../media/image8.svg"/><Relationship Id="rId5" Type="http://schemas.openxmlformats.org/officeDocument/2006/relationships/diagramQuickStyle" Target="../diagrams/quickStyle36.xml"/><Relationship Id="rId10" Type="http://schemas.openxmlformats.org/officeDocument/2006/relationships/image" Target="../media/image6.png"/><Relationship Id="rId4" Type="http://schemas.openxmlformats.org/officeDocument/2006/relationships/diagramLayout" Target="../diagrams/layout36.xml"/><Relationship Id="rId9" Type="http://schemas.openxmlformats.org/officeDocument/2006/relationships/image" Target="../media/image13.svg"/></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7.xml"/><Relationship Id="rId18" Type="http://schemas.openxmlformats.org/officeDocument/2006/relationships/image" Target="../media/image13.svg"/><Relationship Id="rId26" Type="http://schemas.openxmlformats.org/officeDocument/2006/relationships/image" Target="../media/image18.jpg"/><Relationship Id="rId21" Type="http://schemas.openxmlformats.org/officeDocument/2006/relationships/diagramData" Target="../diagrams/data38.xml"/><Relationship Id="rId12" Type="http://schemas.openxmlformats.org/officeDocument/2006/relationships/image" Target="../media/image10.svg"/><Relationship Id="rId17" Type="http://schemas.microsoft.com/office/2007/relationships/diagramDrawing" Target="../diagrams/drawing37.xml"/><Relationship Id="rId25" Type="http://schemas.microsoft.com/office/2007/relationships/diagramDrawing" Target="../diagrams/drawing38.xml"/><Relationship Id="rId2" Type="http://schemas.openxmlformats.org/officeDocument/2006/relationships/image" Target="../media/image5.png"/><Relationship Id="rId16" Type="http://schemas.openxmlformats.org/officeDocument/2006/relationships/diagramColors" Target="../diagrams/colors37.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24" Type="http://schemas.openxmlformats.org/officeDocument/2006/relationships/diagramColors" Target="../diagrams/colors38.xml"/><Relationship Id="rId15" Type="http://schemas.openxmlformats.org/officeDocument/2006/relationships/diagramQuickStyle" Target="../diagrams/quickStyle37.xml"/><Relationship Id="rId23" Type="http://schemas.openxmlformats.org/officeDocument/2006/relationships/diagramQuickStyle" Target="../diagrams/quickStyle38.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7.xml"/><Relationship Id="rId22" Type="http://schemas.openxmlformats.org/officeDocument/2006/relationships/diagramLayout" Target="../diagrams/layout38.xml"/></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9.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39.xml"/><Relationship Id="rId2" Type="http://schemas.openxmlformats.org/officeDocument/2006/relationships/image" Target="../media/image5.png"/><Relationship Id="rId16" Type="http://schemas.openxmlformats.org/officeDocument/2006/relationships/diagramColors" Target="../diagrams/colors39.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9.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9.xml"/></Relationships>
</file>

<file path=ppt/slides/_rels/slide35.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40.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40.xml"/><Relationship Id="rId2" Type="http://schemas.openxmlformats.org/officeDocument/2006/relationships/image" Target="../media/image5.png"/><Relationship Id="rId16" Type="http://schemas.openxmlformats.org/officeDocument/2006/relationships/diagramColors" Target="../diagrams/colors40.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40.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40.xml"/></Relationships>
</file>

<file path=ppt/slides/_rels/slide36.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41.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41.xml"/><Relationship Id="rId2" Type="http://schemas.openxmlformats.org/officeDocument/2006/relationships/image" Target="../media/image5.png"/><Relationship Id="rId16" Type="http://schemas.openxmlformats.org/officeDocument/2006/relationships/diagramColors" Target="../diagrams/colors41.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41.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41.xml"/></Relationships>
</file>

<file path=ppt/slides/_rels/slide37.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42.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42.xml"/><Relationship Id="rId2" Type="http://schemas.openxmlformats.org/officeDocument/2006/relationships/image" Target="../media/image5.png"/><Relationship Id="rId16" Type="http://schemas.openxmlformats.org/officeDocument/2006/relationships/diagramColors" Target="../diagrams/colors42.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42.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42.xml"/></Relationships>
</file>

<file path=ppt/slides/_rels/slide38.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43.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43.xml"/><Relationship Id="rId2" Type="http://schemas.openxmlformats.org/officeDocument/2006/relationships/image" Target="../media/image5.png"/><Relationship Id="rId16" Type="http://schemas.openxmlformats.org/officeDocument/2006/relationships/diagramColors" Target="../diagrams/colors43.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43.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43.xml"/></Relationships>
</file>

<file path=ppt/slides/_rels/slide39.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44.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44.xml"/><Relationship Id="rId2" Type="http://schemas.openxmlformats.org/officeDocument/2006/relationships/image" Target="../media/image5.png"/><Relationship Id="rId16" Type="http://schemas.openxmlformats.org/officeDocument/2006/relationships/diagramColors" Target="../diagrams/colors44.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44.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44.xml"/></Relationships>
</file>

<file path=ppt/slides/_rels/slide40.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45.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45.xml"/><Relationship Id="rId2" Type="http://schemas.openxmlformats.org/officeDocument/2006/relationships/image" Target="../media/image5.png"/><Relationship Id="rId16" Type="http://schemas.openxmlformats.org/officeDocument/2006/relationships/diagramColors" Target="../diagrams/colors45.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45.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45.xml"/></Relationships>
</file>

<file path=ppt/slides/_rels/slide41.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46.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46.xml"/><Relationship Id="rId2" Type="http://schemas.openxmlformats.org/officeDocument/2006/relationships/image" Target="../media/image5.png"/><Relationship Id="rId16" Type="http://schemas.openxmlformats.org/officeDocument/2006/relationships/diagramColors" Target="../diagrams/colors46.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46.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46.xml"/></Relationships>
</file>

<file path=ppt/slides/_rels/slide4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47.xml"/><Relationship Id="rId7" Type="http://schemas.microsoft.com/office/2007/relationships/diagramDrawing" Target="../diagrams/drawing47.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47.xml"/><Relationship Id="rId11" Type="http://schemas.openxmlformats.org/officeDocument/2006/relationships/image" Target="../media/image8.svg"/><Relationship Id="rId5" Type="http://schemas.openxmlformats.org/officeDocument/2006/relationships/diagramQuickStyle" Target="../diagrams/quickStyle47.xml"/><Relationship Id="rId10" Type="http://schemas.openxmlformats.org/officeDocument/2006/relationships/image" Target="../media/image6.png"/><Relationship Id="rId4" Type="http://schemas.openxmlformats.org/officeDocument/2006/relationships/diagramLayout" Target="../diagrams/layout47.xml"/><Relationship Id="rId9" Type="http://schemas.openxmlformats.org/officeDocument/2006/relationships/image" Target="../media/image13.svg"/></Relationships>
</file>

<file path=ppt/slides/_rels/slide4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48.xml"/><Relationship Id="rId7" Type="http://schemas.microsoft.com/office/2007/relationships/diagramDrawing" Target="../diagrams/drawing48.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8.xml"/><Relationship Id="rId11" Type="http://schemas.openxmlformats.org/officeDocument/2006/relationships/image" Target="../media/image8.svg"/><Relationship Id="rId5" Type="http://schemas.openxmlformats.org/officeDocument/2006/relationships/diagramQuickStyle" Target="../diagrams/quickStyle48.xml"/><Relationship Id="rId10" Type="http://schemas.openxmlformats.org/officeDocument/2006/relationships/image" Target="../media/image6.png"/><Relationship Id="rId4" Type="http://schemas.openxmlformats.org/officeDocument/2006/relationships/diagramLayout" Target="../diagrams/layout48.xml"/><Relationship Id="rId9" Type="http://schemas.openxmlformats.org/officeDocument/2006/relationships/image" Target="../media/image13.svg"/></Relationships>
</file>

<file path=ppt/slides/_rels/slide4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49.xml"/><Relationship Id="rId7" Type="http://schemas.microsoft.com/office/2007/relationships/diagramDrawing" Target="../diagrams/drawing49.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9.xml"/><Relationship Id="rId11" Type="http://schemas.openxmlformats.org/officeDocument/2006/relationships/image" Target="../media/image8.svg"/><Relationship Id="rId5" Type="http://schemas.openxmlformats.org/officeDocument/2006/relationships/diagramQuickStyle" Target="../diagrams/quickStyle49.xml"/><Relationship Id="rId10" Type="http://schemas.openxmlformats.org/officeDocument/2006/relationships/image" Target="../media/image6.png"/><Relationship Id="rId4" Type="http://schemas.openxmlformats.org/officeDocument/2006/relationships/diagramLayout" Target="../diagrams/layout49.xml"/><Relationship Id="rId9" Type="http://schemas.openxmlformats.org/officeDocument/2006/relationships/image" Target="../media/image13.svg"/></Relationships>
</file>

<file path=ppt/slides/_rels/slide4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50.xml"/><Relationship Id="rId7" Type="http://schemas.microsoft.com/office/2007/relationships/diagramDrawing" Target="../diagrams/drawing50.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50.xml"/><Relationship Id="rId11" Type="http://schemas.openxmlformats.org/officeDocument/2006/relationships/image" Target="../media/image8.svg"/><Relationship Id="rId5" Type="http://schemas.openxmlformats.org/officeDocument/2006/relationships/diagramQuickStyle" Target="../diagrams/quickStyle50.xml"/><Relationship Id="rId10" Type="http://schemas.openxmlformats.org/officeDocument/2006/relationships/image" Target="../media/image6.png"/><Relationship Id="rId4" Type="http://schemas.openxmlformats.org/officeDocument/2006/relationships/diagramLayout" Target="../diagrams/layout50.xml"/><Relationship Id="rId9" Type="http://schemas.openxmlformats.org/officeDocument/2006/relationships/image" Target="../media/image13.svg"/></Relationships>
</file>

<file path=ppt/slides/_rels/slide4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51.xml"/><Relationship Id="rId7" Type="http://schemas.microsoft.com/office/2007/relationships/diagramDrawing" Target="../diagrams/drawing51.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51.xml"/><Relationship Id="rId11" Type="http://schemas.openxmlformats.org/officeDocument/2006/relationships/image" Target="../media/image8.svg"/><Relationship Id="rId5" Type="http://schemas.openxmlformats.org/officeDocument/2006/relationships/diagramQuickStyle" Target="../diagrams/quickStyle51.xml"/><Relationship Id="rId10" Type="http://schemas.openxmlformats.org/officeDocument/2006/relationships/image" Target="../media/image6.png"/><Relationship Id="rId4" Type="http://schemas.openxmlformats.org/officeDocument/2006/relationships/diagramLayout" Target="../diagrams/layout51.xml"/><Relationship Id="rId9" Type="http://schemas.openxmlformats.org/officeDocument/2006/relationships/image" Target="../media/image13.svg"/></Relationships>
</file>

<file path=ppt/slides/_rels/slide47.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52.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52.xml"/><Relationship Id="rId2" Type="http://schemas.openxmlformats.org/officeDocument/2006/relationships/image" Target="../media/image5.png"/><Relationship Id="rId16" Type="http://schemas.openxmlformats.org/officeDocument/2006/relationships/diagramColors" Target="../diagrams/colors52.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52.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52.xml"/></Relationships>
</file>

<file path=ppt/slides/_rels/slide4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53.xml"/><Relationship Id="rId7" Type="http://schemas.microsoft.com/office/2007/relationships/diagramDrawing" Target="../diagrams/drawing53.xml"/><Relationship Id="rId12" Type="http://schemas.openxmlformats.org/officeDocument/2006/relationships/image" Target="../media/image19.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53.xml"/><Relationship Id="rId11" Type="http://schemas.openxmlformats.org/officeDocument/2006/relationships/image" Target="../media/image8.svg"/><Relationship Id="rId5" Type="http://schemas.openxmlformats.org/officeDocument/2006/relationships/diagramQuickStyle" Target="../diagrams/quickStyle53.xml"/><Relationship Id="rId10" Type="http://schemas.openxmlformats.org/officeDocument/2006/relationships/image" Target="../media/image6.png"/><Relationship Id="rId4" Type="http://schemas.openxmlformats.org/officeDocument/2006/relationships/diagramLayout" Target="../diagrams/layout53.xml"/><Relationship Id="rId9" Type="http://schemas.openxmlformats.org/officeDocument/2006/relationships/image" Target="../media/image13.svg"/></Relationships>
</file>

<file path=ppt/slides/_rels/slide4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1.png"/><Relationship Id="rId7" Type="http://schemas.openxmlformats.org/officeDocument/2006/relationships/image" Target="../media/image7.png"/><Relationship Id="rId2" Type="http://schemas.openxmlformats.org/officeDocument/2006/relationships/image" Target="../media/image20.jpeg"/><Relationship Id="rId1" Type="http://schemas.openxmlformats.org/officeDocument/2006/relationships/slideLayout" Target="../slideLayouts/slideLayout14.xml"/><Relationship Id="rId6" Type="http://schemas.openxmlformats.org/officeDocument/2006/relationships/image" Target="../media/image20.svg"/><Relationship Id="rId10" Type="http://schemas.openxmlformats.org/officeDocument/2006/relationships/image" Target="../media/image5.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7305537" y="5525307"/>
            <a:ext cx="4886463" cy="707886"/>
          </a:xfrm>
          <a:prstGeom prst="rect">
            <a:avLst/>
          </a:prstGeom>
          <a:noFill/>
        </p:spPr>
        <p:txBody>
          <a:bodyPr wrap="square" rtlCol="0">
            <a:spAutoFit/>
          </a:bodyPr>
          <a:lstStyle/>
          <a:p>
            <a:r>
              <a:rPr lang="en-US" sz="2000" b="1" smtClean="0">
                <a:solidFill>
                  <a:srgbClr val="2D3956"/>
                </a:solidFill>
                <a:cs typeface="+mj-cs"/>
              </a:rPr>
              <a:t>Prepared </a:t>
            </a:r>
            <a:endParaRPr lang="ar-EG" sz="2000" b="1" dirty="0" smtClean="0">
              <a:solidFill>
                <a:srgbClr val="2D3956"/>
              </a:solidFill>
              <a:cs typeface="+mj-cs"/>
            </a:endParaRPr>
          </a:p>
          <a:p>
            <a:r>
              <a:rPr lang="en-US" sz="2000" b="1" smtClean="0">
                <a:solidFill>
                  <a:srgbClr val="2D3956"/>
                </a:solidFill>
                <a:cs typeface="+mj-cs"/>
              </a:rPr>
              <a:t>by Dr. Ahmed Elkhouly</a:t>
            </a:r>
            <a:endParaRPr lang="en-US" sz="2000" b="1" dirty="0">
              <a:solidFill>
                <a:srgbClr val="2D3956"/>
              </a:solidFill>
              <a:cs typeface="+mj-cs"/>
            </a:endParaRPr>
          </a:p>
        </p:txBody>
      </p:sp>
      <p:sp>
        <p:nvSpPr>
          <p:cNvPr id="44" name="Rectangle 43">
            <a:extLst>
              <a:ext uri="{FF2B5EF4-FFF2-40B4-BE49-F238E27FC236}">
                <a16:creationId xmlns=""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7305537" y="4210514"/>
            <a:ext cx="4226540" cy="972336"/>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rgbClr val="2D3956"/>
                </a:solidFill>
                <a:latin typeface="Sitka Banner" panose="02000505000000020004" pitchFamily="2" charset="0"/>
              </a:rPr>
              <a:t>ا</a:t>
            </a:r>
            <a:r>
              <a:rPr lang="ar-EG" sz="2400" b="1" dirty="0" smtClean="0">
                <a:solidFill>
                  <a:srgbClr val="2D3956"/>
                </a:solidFill>
                <a:latin typeface="Sitka Banner" panose="02000505000000020004" pitchFamily="2" charset="0"/>
              </a:rPr>
              <a:t>لمحاضرة السادسة</a:t>
            </a:r>
          </a:p>
          <a:p>
            <a:pPr algn="ctr"/>
            <a:r>
              <a:rPr lang="ar-EG" sz="2400" b="1" dirty="0" smtClean="0">
                <a:solidFill>
                  <a:srgbClr val="2D3956"/>
                </a:solidFill>
                <a:latin typeface="Sitka Banner" panose="02000505000000020004" pitchFamily="2" charset="0"/>
              </a:rPr>
              <a:t>حماية البيانات الشخصية الرقمية</a:t>
            </a:r>
            <a:endParaRPr lang="en-US" sz="2400" b="1" dirty="0">
              <a:solidFill>
                <a:srgbClr val="2D3956"/>
              </a:solidFill>
              <a:latin typeface="Sitka Banner" panose="02000505000000020004" pitchFamily="2"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7762126" y="3070238"/>
            <a:ext cx="1912703" cy="707886"/>
          </a:xfrm>
          <a:prstGeom prst="rect">
            <a:avLst/>
          </a:prstGeom>
          <a:noFill/>
        </p:spPr>
        <p:txBody>
          <a:bodyPr wrap="none" rtlCol="0">
            <a:spAutoFit/>
          </a:bodyPr>
          <a:lstStyle/>
          <a:p>
            <a:r>
              <a:rPr lang="en-US" sz="2000" b="1" smtClean="0">
                <a:solidFill>
                  <a:srgbClr val="2D3956"/>
                </a:solidFill>
                <a:latin typeface="Times New Roman" panose="02020603050405020304" pitchFamily="18" charset="0"/>
                <a:cs typeface="Times New Roman" panose="02020603050405020304" pitchFamily="18" charset="0"/>
              </a:rPr>
              <a:t>     LAW 601</a:t>
            </a:r>
            <a:endParaRPr lang="en-US" sz="2000" b="1" dirty="0">
              <a:solidFill>
                <a:srgbClr val="2D3956"/>
              </a:solidFill>
              <a:latin typeface="Times New Roman" panose="02020603050405020304" pitchFamily="18" charset="0"/>
              <a:cs typeface="Times New Roman" panose="02020603050405020304" pitchFamily="18" charset="0"/>
            </a:endParaRPr>
          </a:p>
          <a:p>
            <a:r>
              <a:rPr lang="ar-EG" sz="2000" b="1" smtClean="0">
                <a:solidFill>
                  <a:srgbClr val="2D3956"/>
                </a:solidFill>
                <a:latin typeface="Tajawal Medium" panose="00000600000000000000" pitchFamily="2" charset="-78"/>
              </a:rPr>
              <a:t>أسس القانون الرقمي</a:t>
            </a:r>
            <a:endParaRPr lang="en-US" sz="2000" b="1" dirty="0">
              <a:solidFill>
                <a:srgbClr val="2D3956"/>
              </a:solidFill>
              <a:latin typeface="Tajawal Medium" panose="00000600000000000000" pitchFamily="2" charset="-78"/>
            </a:endParaRP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18" name="TextBox 17">
            <a:extLst>
              <a:ext uri="{FF2B5EF4-FFF2-40B4-BE49-F238E27FC236}">
                <a16:creationId xmlns="" xmlns:a16="http://schemas.microsoft.com/office/drawing/2014/main" id="{25760A6C-566F-B7E3-1EEE-CB29F0CF0113}"/>
              </a:ext>
            </a:extLst>
          </p:cNvPr>
          <p:cNvSpPr txBox="1"/>
          <p:nvPr/>
        </p:nvSpPr>
        <p:spPr>
          <a:xfrm>
            <a:off x="6038677" y="2137077"/>
            <a:ext cx="5661188" cy="769441"/>
          </a:xfrm>
          <a:prstGeom prst="rect">
            <a:avLst/>
          </a:prstGeom>
          <a:noFill/>
        </p:spPr>
        <p:txBody>
          <a:bodyPr wrap="square" rtlCol="0">
            <a:spAutoFit/>
          </a:bodyPr>
          <a:lstStyle/>
          <a:p>
            <a:pPr algn="ctr"/>
            <a:r>
              <a:rPr lang="ar-EG" sz="2800" b="1" smtClean="0">
                <a:solidFill>
                  <a:srgbClr val="8E5A6D"/>
                </a:solidFill>
                <a:latin typeface="Tajawal Medium" panose="00000600000000000000" pitchFamily="2" charset="-78"/>
              </a:rPr>
              <a:t>ماجستير القانون الرقمي</a:t>
            </a:r>
            <a:r>
              <a:rPr lang="ar-EG" sz="4400" b="1" smtClean="0">
                <a:solidFill>
                  <a:srgbClr val="8E5A6D"/>
                </a:solidFill>
                <a:latin typeface="Tajawal Medium" panose="00000600000000000000" pitchFamily="2" charset="-78"/>
              </a:rPr>
              <a:t> </a:t>
            </a:r>
            <a:endParaRPr lang="en-US" sz="4400" b="1" dirty="0">
              <a:solidFill>
                <a:srgbClr val="8E5A6D"/>
              </a:solidFill>
              <a:latin typeface="Tajawal Medium" panose="00000600000000000000" pitchFamily="2" charset="-78"/>
            </a:endParaRPr>
          </a:p>
        </p:txBody>
      </p:sp>
    </p:spTree>
    <p:extLst>
      <p:ext uri="{BB962C8B-B14F-4D97-AF65-F5344CB8AC3E}">
        <p14:creationId xmlns:p14="http://schemas.microsoft.com/office/powerpoint/2010/main" val="36887017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672029" y="1287887"/>
            <a:ext cx="11250519" cy="48334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768335" y="459002"/>
            <a:ext cx="3902032" cy="523220"/>
          </a:xfrm>
          <a:prstGeom prst="rect">
            <a:avLst/>
          </a:prstGeom>
          <a:noFill/>
        </p:spPr>
        <p:txBody>
          <a:bodyPr wrap="square" rtlCol="0">
            <a:spAutoFit/>
          </a:bodyPr>
          <a:lstStyle/>
          <a:p>
            <a:pPr algn="r"/>
            <a:r>
              <a:rPr lang="ar-EG" sz="2800" b="1" dirty="0" smtClean="0">
                <a:solidFill>
                  <a:schemeClr val="bg1"/>
                </a:solidFill>
                <a:latin typeface="Tajawal Medium" panose="00000600000000000000" pitchFamily="2" charset="-78"/>
                <a:cs typeface="Tajawal Medium" panose="00000600000000000000" pitchFamily="2" charset="-78"/>
              </a:rPr>
              <a:t>تمهيد</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625893" y="248508"/>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a typeface="Roboto Light" panose="02000000000000000000" pitchFamily="2" charset="0"/>
              </a:rPr>
              <a:t>Lecture</a:t>
            </a:r>
          </a:p>
          <a:p>
            <a:pPr algn="ctr"/>
            <a:r>
              <a:rPr lang="ar-EG" sz="2800" b="1" dirty="0" smtClean="0">
                <a:solidFill>
                  <a:schemeClr val="bg1"/>
                </a:solidFill>
                <a:ea typeface="Roboto Light" panose="02000000000000000000" pitchFamily="2" charset="0"/>
              </a:rPr>
              <a:t>06</a:t>
            </a:r>
            <a:endParaRPr lang="en-US" sz="2800" b="1" dirty="0">
              <a:solidFill>
                <a:schemeClr val="bg1"/>
              </a:solidFill>
              <a:ea typeface="Roboto Light" panose="02000000000000000000" pitchFamily="2" charset="0"/>
            </a:endParaRPr>
          </a:p>
        </p:txBody>
      </p:sp>
      <p:graphicFrame>
        <p:nvGraphicFramePr>
          <p:cNvPr id="6" name="Diagram 5"/>
          <p:cNvGraphicFramePr/>
          <p:nvPr>
            <p:extLst>
              <p:ext uri="{D42A27DB-BD31-4B8C-83A1-F6EECF244321}">
                <p14:modId xmlns:p14="http://schemas.microsoft.com/office/powerpoint/2010/main" val="211800547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8"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9"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10" name="TextBox 9"/>
          <p:cNvSpPr txBox="1"/>
          <p:nvPr/>
        </p:nvSpPr>
        <p:spPr>
          <a:xfrm>
            <a:off x="1081825" y="1521496"/>
            <a:ext cx="10559715" cy="2246769"/>
          </a:xfrm>
          <a:prstGeom prst="rect">
            <a:avLst/>
          </a:prstGeom>
          <a:noFill/>
        </p:spPr>
        <p:txBody>
          <a:bodyPr wrap="square" rtlCol="0">
            <a:spAutoFit/>
          </a:bodyPr>
          <a:lstStyle/>
          <a:p>
            <a:pPr algn="justLow" rtl="1"/>
            <a:endParaRPr lang="ar-EG" sz="2000" dirty="0" smtClean="0"/>
          </a:p>
          <a:p>
            <a:pPr algn="justLow" rtl="1"/>
            <a:r>
              <a:rPr lang="ar-EG" sz="2000" dirty="0" smtClean="0"/>
              <a:t>سترتكز هذه المحاضرة على زاويتين اعتدنا على تناول أسس القانون الرقمي من خلالهما ؛ فأما عن الزاوية الأولى فستتعلق بماهية الحق في خصوصية البيانات ، و أما عن الزاوية الثانية فستتعلق بعلاقة فروع القانون المختلفة بتنظيم هذا الحق و تعزيزه ؛ كدور القانون الدولي التقليدي و المعاصر بشأن ترسيخ مفهوم الحق في الخصوصية ، ثم الحديث عن المسئولية الجنائية عن انتهاك الحق في الخصوصية ، وكذا يتعين الحديث أيضاً عن المسئولية المدنية الناشئة عن مخالفة قواعد الحق في الخصوصية . وفي مجال إنفاذ القانون تخيرنا </a:t>
            </a:r>
            <a:r>
              <a:rPr lang="ar-EG" sz="2000" dirty="0"/>
              <a:t>المبادئ التوجيهية للجهات القضاية بشأن </a:t>
            </a:r>
            <a:r>
              <a:rPr lang="ar-EG" sz="2000" dirty="0" smtClean="0"/>
              <a:t>الخصوصية. </a:t>
            </a:r>
            <a:endParaRPr lang="en-US" sz="2000" dirty="0"/>
          </a:p>
          <a:p>
            <a:pPr algn="justLow" rtl="1"/>
            <a:endParaRPr lang="en-US" sz="2000" dirty="0"/>
          </a:p>
        </p:txBody>
      </p:sp>
    </p:spTree>
    <p:extLst>
      <p:ext uri="{BB962C8B-B14F-4D97-AF65-F5344CB8AC3E}">
        <p14:creationId xmlns:p14="http://schemas.microsoft.com/office/powerpoint/2010/main" val="21438485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 xmlns:a16="http://schemas.microsoft.com/office/drawing/2014/main" id="{904B7CA6-23A4-2E24-5FFC-ECEA38831F6A}"/>
              </a:ext>
            </a:extLst>
          </p:cNvPr>
          <p:cNvSpPr txBox="1"/>
          <p:nvPr/>
        </p:nvSpPr>
        <p:spPr>
          <a:xfrm>
            <a:off x="5436234" y="846840"/>
            <a:ext cx="4359207" cy="523220"/>
          </a:xfrm>
          <a:prstGeom prst="rect">
            <a:avLst/>
          </a:prstGeom>
          <a:noFill/>
        </p:spPr>
        <p:txBody>
          <a:bodyPr wrap="square" rtlCol="0">
            <a:spAutoFit/>
          </a:bodyPr>
          <a:lstStyle/>
          <a:p>
            <a:r>
              <a:rPr lang="ar-EG" sz="2800" b="1" smtClean="0">
                <a:solidFill>
                  <a:srgbClr val="2D3956"/>
                </a:solidFill>
                <a:latin typeface="Tajawal Medium" panose="00000600000000000000" pitchFamily="2" charset="-78"/>
                <a:cs typeface="+mj-cs"/>
              </a:rPr>
              <a:t> أولاً: مقدمة </a:t>
            </a:r>
            <a:endParaRPr lang="en-US" sz="2800" b="1" dirty="0">
              <a:solidFill>
                <a:srgbClr val="2D3956"/>
              </a:solidFill>
              <a:latin typeface="Tajawal Medium" panose="00000600000000000000" pitchFamily="2" charset="-78"/>
              <a:cs typeface="+mj-cs"/>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284153539"/>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2843163" y="38160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ea typeface="Roboto Light" panose="02000000000000000000" pitchFamily="2" charset="0"/>
              </a:rPr>
              <a:t>Lecture</a:t>
            </a:r>
          </a:p>
          <a:p>
            <a:pPr algn="ctr"/>
            <a:r>
              <a:rPr lang="ar-EG" sz="2400" b="1" dirty="0" smtClean="0">
                <a:solidFill>
                  <a:schemeClr val="bg1"/>
                </a:solidFill>
                <a:ea typeface="Roboto Light" panose="02000000000000000000" pitchFamily="2" charset="0"/>
              </a:rPr>
              <a:t>06</a:t>
            </a:r>
            <a:endParaRPr lang="en-US" sz="2400" b="1" dirty="0">
              <a:solidFill>
                <a:schemeClr val="bg1"/>
              </a:solidFill>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1" name="TextBox 10"/>
          <p:cNvSpPr txBox="1"/>
          <p:nvPr/>
        </p:nvSpPr>
        <p:spPr>
          <a:xfrm>
            <a:off x="2845377" y="1370060"/>
            <a:ext cx="8757362" cy="11603176"/>
          </a:xfrm>
          <a:prstGeom prst="rect">
            <a:avLst/>
          </a:prstGeom>
          <a:noFill/>
        </p:spPr>
        <p:txBody>
          <a:bodyPr wrap="square" rtlCol="0">
            <a:spAutoFit/>
          </a:bodyPr>
          <a:lstStyle/>
          <a:p>
            <a:pPr algn="justLow" rtl="1"/>
            <a:r>
              <a:rPr lang="ar-EG" sz="2000" dirty="0"/>
              <a:t>في الحقيقة، إن الحياة الرقمية يترتب عليها العديد </a:t>
            </a:r>
            <a:r>
              <a:rPr lang="ar-EG" sz="2000" dirty="0" smtClean="0"/>
              <a:t>من</a:t>
            </a:r>
            <a:r>
              <a:rPr lang="en-US" sz="2000" dirty="0" smtClean="0"/>
              <a:t> </a:t>
            </a:r>
            <a:r>
              <a:rPr lang="ar-EG" sz="2000" dirty="0" smtClean="0"/>
              <a:t>المشكلات المتعلقة بالوجود القانوني في هذه الحياة الافتراضية. ومن جهة أخري، فإذا كان القانون، فيما سبق،</a:t>
            </a:r>
            <a:r>
              <a:rPr lang="ar-EG" sz="2000" dirty="0"/>
              <a:t> يحركه الاقتصاد والسياسة، فإن القانون في زمن </a:t>
            </a:r>
            <a:r>
              <a:rPr lang="ar-EG" sz="2000" dirty="0" smtClean="0"/>
              <a:t>الحياة الرقمية </a:t>
            </a:r>
            <a:r>
              <a:rPr lang="ar-EG" sz="2000" dirty="0"/>
              <a:t>يحركه أيضاً الاقتصاد والسياسة. فليس خافياً</a:t>
            </a:r>
            <a:r>
              <a:rPr lang="en-US" sz="2000" dirty="0"/>
              <a:t> </a:t>
            </a:r>
            <a:r>
              <a:rPr lang="ar-EG" sz="2000" dirty="0"/>
              <a:t>على أحد أن اقتصاديات العالم الافتراضي قد وصلت </a:t>
            </a:r>
            <a:r>
              <a:rPr lang="ar-EG" sz="2000" dirty="0" smtClean="0"/>
              <a:t>لأرقام تجاوزت </a:t>
            </a:r>
            <a:r>
              <a:rPr lang="ar-EG" sz="2000" dirty="0"/>
              <a:t>بكثير كل التوقعات. إن من بين أهم مصادر الثروة</a:t>
            </a:r>
            <a:r>
              <a:rPr lang="en-US" sz="2000" dirty="0"/>
              <a:t> </a:t>
            </a:r>
            <a:r>
              <a:rPr lang="ar-EG" sz="2000" dirty="0"/>
              <a:t>في الحياة الرقمية "تجارة المعلومات"، ويدخل في </a:t>
            </a:r>
            <a:r>
              <a:rPr lang="ar-EG" sz="2000" dirty="0" smtClean="0"/>
              <a:t>هذه التجارة</a:t>
            </a:r>
            <a:r>
              <a:rPr lang="ar-EG" sz="2000" dirty="0"/>
              <a:t>، علي وجه الخصوص، التجارة المتعلقة بالبيانات</a:t>
            </a:r>
            <a:r>
              <a:rPr lang="en-US" sz="2000" dirty="0"/>
              <a:t> </a:t>
            </a:r>
            <a:r>
              <a:rPr lang="ar-EG" sz="2000" dirty="0"/>
              <a:t>الشخصية. ليس هذا فحسب، فالبيانات الشخصية </a:t>
            </a:r>
            <a:r>
              <a:rPr lang="ar-EG" sz="2000" dirty="0" smtClean="0"/>
              <a:t>تستعمل كذلك </a:t>
            </a:r>
            <a:r>
              <a:rPr lang="ar-EG" sz="2000" dirty="0"/>
              <a:t>سياسياً وعسكرياً وأمنياً. وحينما أصبح إستغلال</a:t>
            </a:r>
            <a:r>
              <a:rPr lang="en-US" sz="2000" dirty="0"/>
              <a:t> </a:t>
            </a:r>
            <a:r>
              <a:rPr lang="ar-EG" sz="2000" dirty="0"/>
              <a:t>البيانات الشخصية " ظاهرة" بالمعني الحقيقي </a:t>
            </a:r>
            <a:r>
              <a:rPr lang="ar-EG" sz="2000" dirty="0" smtClean="0"/>
              <a:t>لمصطلح " </a:t>
            </a:r>
            <a:r>
              <a:rPr lang="ar-EG" sz="2000" dirty="0"/>
              <a:t>ظاهرة" في علم الاجتماع القانوني، وارتبط بها العديد من الأنشطة الإنسانية، كان لزاماً على القانون التدخل </a:t>
            </a:r>
            <a:r>
              <a:rPr lang="ar-EG" sz="2000" dirty="0" smtClean="0"/>
              <a:t>لضبط هذه </a:t>
            </a:r>
            <a:r>
              <a:rPr lang="ar-EG" sz="2000" dirty="0"/>
              <a:t>الظاهرة من خلال التشريع</a:t>
            </a:r>
            <a:r>
              <a:rPr lang="ar-EG" sz="2000" dirty="0" smtClean="0"/>
              <a:t>.</a:t>
            </a:r>
            <a:endParaRPr lang="ar-EG" sz="2000" dirty="0"/>
          </a:p>
          <a:p>
            <a:pPr algn="justLow" rtl="1"/>
            <a:r>
              <a:rPr lang="ar-EG" sz="2000" dirty="0"/>
              <a:t>لذلك فإن حماية )أو بالأحرى( تنظيم استخدام </a:t>
            </a:r>
            <a:r>
              <a:rPr lang="ar-EG" sz="2000" dirty="0" smtClean="0"/>
              <a:t>البيانات الشخصية </a:t>
            </a:r>
            <a:r>
              <a:rPr lang="ar-EG" sz="2000" dirty="0"/>
              <a:t>يرتبط بشكل وثيق بحماية الحق الدستوري </a:t>
            </a:r>
            <a:r>
              <a:rPr lang="ar-EG" sz="2000" dirty="0" smtClean="0"/>
              <a:t>في الخصوصية</a:t>
            </a:r>
            <a:r>
              <a:rPr lang="ar-EG" sz="2000" dirty="0"/>
              <a:t>، ومن ثم فإن التشريعات التي تنظم </a:t>
            </a:r>
            <a:r>
              <a:rPr lang="ar-EG" sz="2000" dirty="0" smtClean="0"/>
              <a:t>استخدام البيانات </a:t>
            </a:r>
            <a:r>
              <a:rPr lang="ar-EG" sz="2000" dirty="0"/>
              <a:t>الشخصية هي من القوانين المكملة للدستور.</a:t>
            </a:r>
          </a:p>
          <a:p>
            <a:pPr algn="justLow" rtl="1"/>
            <a:r>
              <a:rPr lang="ar-EG" sz="2000" dirty="0" smtClean="0"/>
              <a:t>فمن بين المباديء التي قامت عليها الحداثة القانونية والتي تمثل أساسا للقانون في العصر الحديث، التفرقة بين الشأن العام والشأن الخاص، والذي ترتب عليها التفرقة بين القانون العام والقانون الخاص، وأدت إلي ظهور مفهوم الحياة الخاصة بكل أبعادها المعروفة في نظرية القانون في العصر الحديث. </a:t>
            </a:r>
          </a:p>
          <a:p>
            <a:pPr algn="justLow" rtl="1"/>
            <a:r>
              <a:rPr lang="ar-EG" sz="2000" dirty="0" smtClean="0"/>
              <a:t>ويعتبر الحق في الخصوصية من بين الحقوق الأكثر إشكالية. ففي ظل غياب أي توافق حول أساس نظري واضح لمفهوم الخصوصية</a:t>
            </a:r>
            <a:r>
              <a:rPr lang="ar-EG" sz="2000" dirty="0"/>
              <a:t>، لا يكاد يوجد رابط، معتمد، بين مختلف القضايا والموضوعات، التي يتم </a:t>
            </a:r>
            <a:r>
              <a:rPr lang="ar-EG" sz="2000" dirty="0" smtClean="0"/>
              <a:t>إدراجها</a:t>
            </a:r>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justLow" rtl="1"/>
            <a:endParaRPr lang="ar-EG" sz="2000" b="1" dirty="0"/>
          </a:p>
          <a:p>
            <a:pPr algn="justLow" rtl="1"/>
            <a:endParaRPr lang="ar-EG" sz="2000" b="1" dirty="0"/>
          </a:p>
          <a:p>
            <a:pPr algn="justLow"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smtClean="0"/>
          </a:p>
          <a:p>
            <a:pPr algn="r" rtl="1"/>
            <a:endParaRPr lang="ar-EG" dirty="0"/>
          </a:p>
          <a:p>
            <a:pPr algn="r" rtl="1"/>
            <a:endParaRPr lang="ar-EG" dirty="0"/>
          </a:p>
          <a:p>
            <a:pPr algn="r" rtl="1"/>
            <a:r>
              <a:rPr lang="ar-EG" dirty="0" smtClean="0"/>
              <a:t>،</a:t>
            </a:r>
            <a:endParaRPr lang="ar-EG" dirty="0"/>
          </a:p>
          <a:p>
            <a:pPr algn="r" rtl="1"/>
            <a:endParaRPr lang="ar-EG" dirty="0" smtClean="0"/>
          </a:p>
          <a:p>
            <a:pPr algn="r" rtl="1"/>
            <a:endParaRPr lang="ar-EG" dirty="0" smtClean="0"/>
          </a:p>
          <a:p>
            <a:pPr algn="r" rtl="1"/>
            <a:endParaRPr lang="en-US" dirty="0"/>
          </a:p>
        </p:txBody>
      </p:sp>
      <p:pic>
        <p:nvPicPr>
          <p:cNvPr id="14" name="Pictur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78926" y="339520"/>
            <a:ext cx="2153675" cy="5328395"/>
          </a:xfrm>
          <a:prstGeom prst="rect">
            <a:avLst/>
          </a:prstGeom>
        </p:spPr>
      </p:pic>
    </p:spTree>
    <p:extLst>
      <p:ext uri="{BB962C8B-B14F-4D97-AF65-F5344CB8AC3E}">
        <p14:creationId xmlns:p14="http://schemas.microsoft.com/office/powerpoint/2010/main" val="20561379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3982424976"/>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2964495" y="47340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ea typeface="Roboto Light" panose="02000000000000000000" pitchFamily="2" charset="0"/>
              </a:rPr>
              <a:t>Lecture</a:t>
            </a:r>
          </a:p>
          <a:p>
            <a:pPr algn="ctr"/>
            <a:r>
              <a:rPr lang="ar-EG" sz="2400" b="1" dirty="0" smtClean="0">
                <a:solidFill>
                  <a:schemeClr val="bg1"/>
                </a:solidFill>
                <a:ea typeface="Roboto Light" panose="02000000000000000000" pitchFamily="2" charset="0"/>
              </a:rPr>
              <a:t>06</a:t>
            </a:r>
            <a:endParaRPr lang="en-US" sz="2400" b="1" dirty="0">
              <a:solidFill>
                <a:schemeClr val="bg1"/>
              </a:solidFill>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1" name="TextBox 10"/>
          <p:cNvSpPr txBox="1"/>
          <p:nvPr/>
        </p:nvSpPr>
        <p:spPr>
          <a:xfrm>
            <a:off x="2964495" y="1571900"/>
            <a:ext cx="8553172" cy="8617744"/>
          </a:xfrm>
          <a:prstGeom prst="rect">
            <a:avLst/>
          </a:prstGeom>
          <a:noFill/>
        </p:spPr>
        <p:txBody>
          <a:bodyPr wrap="square" rtlCol="0">
            <a:spAutoFit/>
          </a:bodyPr>
          <a:lstStyle/>
          <a:p>
            <a:pPr algn="justLow" rtl="1"/>
            <a:r>
              <a:rPr lang="ar-EG" sz="2000" dirty="0" smtClean="0"/>
              <a:t>تحت هذا الحق . </a:t>
            </a:r>
            <a:r>
              <a:rPr lang="ar-EG" sz="2000" dirty="0"/>
              <a:t>فدعاوى الخصوصية تستخدم للدفاع عن حقوق تبدو متباعدة تمامًا، مثل الحق في عدم التعرض لمراقبة المكالمات الهاتفية، والحق في الإجهاض، والحق في معرفة ما تحتفظ به شركة الاتصالات من بيانات شخصية لعملائها. وبالتالي فإن غياب الأساس النظري الواضح للحق في الخصوصية يؤدي لتعرضه لمخاطر متعددة في عهد التوسع الهائل لاستخدام شبكة الإنترنت وتطور تطبيقاتها، وفي ظل تصاعد الحرب ضد الإرهاب حول العالم</a:t>
            </a:r>
            <a:r>
              <a:rPr lang="ar-EG" sz="2000" dirty="0" smtClean="0"/>
              <a:t>.</a:t>
            </a:r>
          </a:p>
          <a:p>
            <a:pPr algn="justLow" rtl="1"/>
            <a:r>
              <a:rPr lang="ar-EG" sz="2000" dirty="0" smtClean="0"/>
              <a:t>ومن </a:t>
            </a:r>
            <a:r>
              <a:rPr lang="ar-EG" sz="2000" dirty="0"/>
              <a:t>جانب آخر، يعتبر الحق في الخصوصية حقًا نسبيًا، </a:t>
            </a:r>
            <a:r>
              <a:rPr lang="ar-EG" sz="2000" dirty="0" smtClean="0"/>
              <a:t>سواء من </a:t>
            </a:r>
            <a:r>
              <a:rPr lang="ar-EG" sz="2000" dirty="0"/>
              <a:t>حيث الزمان أو المكان، وذلك لارتباطه بالثقافة السائدة </a:t>
            </a:r>
            <a:r>
              <a:rPr lang="ar-EG" sz="2000" dirty="0" smtClean="0"/>
              <a:t>في مجتمع </a:t>
            </a:r>
            <a:r>
              <a:rPr lang="ar-EG" sz="2000" dirty="0"/>
              <a:t>بعينه وزمن بعينه. فأكثر من أي حق آخر، يعتمد </a:t>
            </a:r>
            <a:r>
              <a:rPr lang="ar-EG" sz="2000" dirty="0" smtClean="0"/>
              <a:t>الحق في </a:t>
            </a:r>
            <a:r>
              <a:rPr lang="ar-EG" sz="2000" dirty="0"/>
              <a:t>الخصوصية على تصورات الناس عن حدود </a:t>
            </a:r>
            <a:r>
              <a:rPr lang="ar-EG" sz="2000" dirty="0" smtClean="0"/>
              <a:t>خصوصيتهم ومدى </a:t>
            </a:r>
            <a:r>
              <a:rPr lang="ar-EG" sz="2000" dirty="0"/>
              <a:t>تقديرهم لقيمتها في حياتهم، وتختلف هذه التصورات</a:t>
            </a:r>
            <a:r>
              <a:rPr lang="ar-EG" sz="2000" dirty="0" smtClean="0"/>
              <a:t>،</a:t>
            </a:r>
            <a:r>
              <a:rPr lang="ar-EG" sz="2000" dirty="0"/>
              <a:t> بقدر كبير، من مكان إلى مكان، كما تختلف بمرور الزمن</a:t>
            </a:r>
            <a:r>
              <a:rPr lang="ar-EG" sz="2000" dirty="0" smtClean="0"/>
              <a:t>،</a:t>
            </a:r>
            <a:r>
              <a:rPr lang="ar-EG" sz="2000" dirty="0"/>
              <a:t> ونتيجة لتغير أنماط الحياة اليومية. فتصور ذلك الحق </a:t>
            </a:r>
            <a:r>
              <a:rPr lang="ar-EG" sz="2000" dirty="0" smtClean="0"/>
              <a:t>نسبي من </a:t>
            </a:r>
            <a:r>
              <a:rPr lang="ar-EG" sz="2000" dirty="0"/>
              <a:t>حيث المكان في في الزمان الواحد، ونسبي من حيث الزمان</a:t>
            </a:r>
          </a:p>
          <a:p>
            <a:pPr algn="justLow" rtl="1"/>
            <a:r>
              <a:rPr lang="ar-EG" sz="2000" dirty="0"/>
              <a:t>في المكان الواحد.</a:t>
            </a:r>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dirty="0"/>
          </a:p>
          <a:p>
            <a:pPr algn="r" rtl="1"/>
            <a:endParaRPr lang="ar-EG" sz="2000" dirty="0"/>
          </a:p>
          <a:p>
            <a:pPr algn="r" rtl="1"/>
            <a:endParaRPr lang="ar-EG" sz="2000" dirty="0"/>
          </a:p>
          <a:p>
            <a:pPr algn="r" rtl="1"/>
            <a:endParaRPr lang="ar-EG" sz="2000" dirty="0" smtClean="0"/>
          </a:p>
          <a:p>
            <a:pPr algn="r" rtl="1"/>
            <a:endParaRPr lang="ar-EG" sz="2000" dirty="0"/>
          </a:p>
          <a:p>
            <a:pPr algn="r" rtl="1"/>
            <a:endParaRPr lang="ar-EG" sz="2000" dirty="0"/>
          </a:p>
          <a:p>
            <a:pPr algn="r" rtl="1"/>
            <a:endParaRPr lang="ar-EG" dirty="0"/>
          </a:p>
          <a:p>
            <a:pPr algn="r" rtl="1"/>
            <a:endParaRPr lang="ar-EG" dirty="0"/>
          </a:p>
          <a:p>
            <a:pPr algn="r" rtl="1"/>
            <a:endParaRPr lang="ar-EG" dirty="0"/>
          </a:p>
        </p:txBody>
      </p:sp>
      <p:pic>
        <p:nvPicPr>
          <p:cNvPr id="4" name="Picture 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23154" y="473405"/>
            <a:ext cx="2153675" cy="5328395"/>
          </a:xfrm>
          <a:prstGeom prst="rect">
            <a:avLst/>
          </a:prstGeom>
        </p:spPr>
      </p:pic>
    </p:spTree>
    <p:extLst>
      <p:ext uri="{BB962C8B-B14F-4D97-AF65-F5344CB8AC3E}">
        <p14:creationId xmlns:p14="http://schemas.microsoft.com/office/powerpoint/2010/main" val="15685471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16463696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2555523" y="48783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dirty="0" smtClean="0">
              <a:solidFill>
                <a:schemeClr val="bg1"/>
              </a:solidFill>
              <a:ea typeface="Roboto Light" panose="02000000000000000000" pitchFamily="2" charset="0"/>
            </a:endParaRPr>
          </a:p>
          <a:p>
            <a:pPr algn="ctr"/>
            <a:r>
              <a:rPr lang="en-US" sz="2400" b="1" dirty="0" smtClean="0">
                <a:solidFill>
                  <a:schemeClr val="bg1"/>
                </a:solidFill>
                <a:ea typeface="Roboto Light" panose="02000000000000000000" pitchFamily="2" charset="0"/>
              </a:rPr>
              <a:t>Lecture</a:t>
            </a:r>
            <a:endParaRPr lang="en-US" sz="2400" b="1" dirty="0">
              <a:solidFill>
                <a:schemeClr val="bg1"/>
              </a:solidFill>
              <a:ea typeface="Roboto Light" panose="02000000000000000000" pitchFamily="2" charset="0"/>
            </a:endParaRPr>
          </a:p>
          <a:p>
            <a:pPr algn="ctr"/>
            <a:r>
              <a:rPr lang="ar-EG" sz="2400" b="1" dirty="0" smtClean="0">
                <a:solidFill>
                  <a:schemeClr val="bg1"/>
                </a:solidFill>
                <a:ea typeface="Roboto Light" panose="02000000000000000000" pitchFamily="2" charset="0"/>
              </a:rPr>
              <a:t>06</a:t>
            </a:r>
            <a:endParaRPr lang="en-US" sz="2400" b="1" dirty="0">
              <a:solidFill>
                <a:schemeClr val="bg1"/>
              </a:solidFill>
              <a:ea typeface="Roboto Light" panose="02000000000000000000" pitchFamily="2" charset="0"/>
            </a:endParaRPr>
          </a:p>
          <a:p>
            <a:pPr algn="ct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2660554" y="1506802"/>
            <a:ext cx="8857113" cy="8159622"/>
          </a:xfrm>
          <a:prstGeom prst="rect">
            <a:avLst/>
          </a:prstGeom>
          <a:noFill/>
        </p:spPr>
        <p:txBody>
          <a:bodyPr wrap="square" rtlCol="0">
            <a:spAutoFit/>
          </a:bodyPr>
          <a:lstStyle/>
          <a:p>
            <a:pPr algn="justLow" rtl="1"/>
            <a:r>
              <a:rPr lang="ar-EG" sz="2000" dirty="0"/>
              <a:t>وفي ظل تسارع التغيرات الاجتماعية في العقود </a:t>
            </a:r>
            <a:r>
              <a:rPr lang="ar-EG" sz="2000" dirty="0" smtClean="0"/>
              <a:t>الأخيرة، وبدرجة </a:t>
            </a:r>
            <a:r>
              <a:rPr lang="ar-EG" sz="2000" dirty="0"/>
              <a:t>أكبر في السنوات الأخيرة نتيجة الاستعمال </a:t>
            </a:r>
            <a:r>
              <a:rPr lang="ar-EG" sz="2000" dirty="0" smtClean="0"/>
              <a:t>الكبيروالواسع </a:t>
            </a:r>
            <a:r>
              <a:rPr lang="ar-EG" sz="2000" dirty="0"/>
              <a:t>لوسائل التواصل الرقمية في الحياة اليومية- </a:t>
            </a:r>
            <a:r>
              <a:rPr lang="ar-EG" sz="2000" dirty="0" smtClean="0"/>
              <a:t>تشهد تصورات </a:t>
            </a:r>
            <a:r>
              <a:rPr lang="ar-EG" sz="2000" dirty="0"/>
              <a:t>الناس عن الخصوصية اضطرابًا كبيرًا. وذلك لأن </a:t>
            </a:r>
            <a:r>
              <a:rPr lang="ar-EG" sz="2000" dirty="0" smtClean="0"/>
              <a:t>هذه التصورات </a:t>
            </a:r>
            <a:r>
              <a:rPr lang="ar-EG" sz="2000" dirty="0"/>
              <a:t>غير قادرة على التعامل مع مواقف جديدة </a:t>
            </a:r>
            <a:r>
              <a:rPr lang="ar-EG" sz="2000" dirty="0" smtClean="0"/>
              <a:t>يفرضها الواقع </a:t>
            </a:r>
            <a:r>
              <a:rPr lang="ar-EG" sz="2000" dirty="0"/>
              <a:t>اليومي. خاصة أن هذه المواقف لا تخضع </a:t>
            </a:r>
            <a:r>
              <a:rPr lang="ar-EG" sz="2000" dirty="0" smtClean="0"/>
              <a:t>للأنماط التقليدية </a:t>
            </a:r>
            <a:r>
              <a:rPr lang="ar-EG" sz="2000" dirty="0"/>
              <a:t>التي ما زالت أغلب التصورات السائدة </a:t>
            </a:r>
            <a:r>
              <a:rPr lang="ar-EG" sz="2000" dirty="0" smtClean="0"/>
              <a:t>للخصوصية تعتمد </a:t>
            </a:r>
            <a:r>
              <a:rPr lang="ar-EG" sz="2000" dirty="0"/>
              <a:t>عليها</a:t>
            </a:r>
            <a:r>
              <a:rPr lang="ar-EG" sz="2000" dirty="0" smtClean="0"/>
              <a:t>.</a:t>
            </a:r>
            <a:endParaRPr lang="ar-EG" sz="2000" dirty="0"/>
          </a:p>
          <a:p>
            <a:pPr algn="justLow" rtl="1"/>
            <a:r>
              <a:rPr lang="ar-EG" sz="2000" dirty="0" smtClean="0"/>
              <a:t>في </a:t>
            </a:r>
            <a:r>
              <a:rPr lang="ar-EG" sz="2000" dirty="0"/>
              <a:t>ظل هذه العوامل، تزداد الحاجة إلى بناء مفهوم </a:t>
            </a:r>
            <a:r>
              <a:rPr lang="ar-EG" sz="2000" dirty="0" smtClean="0"/>
              <a:t>نظري متماسك </a:t>
            </a:r>
            <a:r>
              <a:rPr lang="ar-EG" sz="2000" dirty="0"/>
              <a:t>للحق في الخصوصية. وفي هذا الصدد </a:t>
            </a:r>
            <a:r>
              <a:rPr lang="ar-EG" sz="2000" dirty="0" smtClean="0"/>
              <a:t>احتدم الجدل </a:t>
            </a:r>
            <a:r>
              <a:rPr lang="ar-EG" sz="2000" dirty="0"/>
              <a:t>حول مفهوم الخصوصية في النصف الثاني من </a:t>
            </a:r>
            <a:r>
              <a:rPr lang="ar-EG" sz="2000" dirty="0" smtClean="0"/>
              <a:t>القرن العشرين</a:t>
            </a:r>
            <a:r>
              <a:rPr lang="ar-EG" sz="2000" dirty="0"/>
              <a:t>. ويمكن التمييز بين مدرستين من المدارس </a:t>
            </a:r>
            <a:r>
              <a:rPr lang="ar-EG" sz="2000" dirty="0" smtClean="0"/>
              <a:t>الفقهية التي </a:t>
            </a:r>
            <a:r>
              <a:rPr lang="ar-EG" sz="2000" dirty="0"/>
              <a:t>تتناول مفهوم الحق في الخصوصية. المدرسة </a:t>
            </a:r>
            <a:r>
              <a:rPr lang="ar-EG" sz="2000" dirty="0" smtClean="0"/>
              <a:t>الأولى هي </a:t>
            </a:r>
            <a:r>
              <a:rPr lang="ar-EG" sz="2000" dirty="0"/>
              <a:t>المدرسة الوصفية التي تحدد على سبيل الحصر </a:t>
            </a:r>
            <a:r>
              <a:rPr lang="ar-EG" sz="2000" dirty="0" smtClean="0"/>
              <a:t>ما ينبغي </a:t>
            </a:r>
            <a:r>
              <a:rPr lang="ar-EG" sz="2000" dirty="0"/>
              <a:t>عمليًا حمايته بوصفه خاصًا. أما الثانية فهي </a:t>
            </a:r>
            <a:r>
              <a:rPr lang="ar-EG" sz="2000" dirty="0" smtClean="0"/>
              <a:t>المدرسة المعيارية </a:t>
            </a:r>
            <a:r>
              <a:rPr lang="ar-EG" sz="2000" dirty="0"/>
              <a:t>التي تدافع عن الخصوصية كقيمة، وتحاول أن </a:t>
            </a:r>
            <a:r>
              <a:rPr lang="ar-EG" sz="2000" dirty="0" smtClean="0"/>
              <a:t>تضع للحق </a:t>
            </a:r>
            <a:r>
              <a:rPr lang="ar-EG" sz="2000" dirty="0"/>
              <a:t>في الخصوصية تعريفًا يمكن أن يندرج تحته بعد </a:t>
            </a:r>
            <a:r>
              <a:rPr lang="ar-EG" sz="2000" dirty="0" smtClean="0"/>
              <a:t>ذلك كل </a:t>
            </a:r>
            <a:r>
              <a:rPr lang="ar-EG" sz="2000" dirty="0"/>
              <a:t>الأمور المستجدة التي تمثل نوعا من الخصوصية.</a:t>
            </a:r>
            <a:endParaRPr lang="en-US" sz="2000" dirty="0"/>
          </a:p>
          <a:p>
            <a:pPr algn="justLow" rtl="1"/>
            <a:r>
              <a:rPr lang="ar-EG" sz="2000" dirty="0"/>
              <a:t>ويجب الاعتراف بأن بناء مفهوم متماسك للحق </a:t>
            </a:r>
            <a:r>
              <a:rPr lang="ar-EG" sz="2000" dirty="0" smtClean="0"/>
              <a:t>في الخصوصية </a:t>
            </a:r>
            <a:r>
              <a:rPr lang="ar-EG" sz="2000" dirty="0"/>
              <a:t>في العصر الحالي يمثل مشكلة حقيقية، </a:t>
            </a:r>
            <a:r>
              <a:rPr lang="ar-EG" sz="2000" dirty="0" smtClean="0"/>
              <a:t>نظرًا لعدم </a:t>
            </a:r>
            <a:r>
              <a:rPr lang="ar-EG" sz="2000" dirty="0"/>
              <a:t>اهتمام رجال القانون بالتأصيل الفلسفي، الذي لا غني عنه لضبط المفاهيم. ففي حالة الاحتياج </a:t>
            </a:r>
            <a:r>
              <a:rPr lang="ar-EG" sz="2000" dirty="0" smtClean="0"/>
              <a:t>لمفاهيم مجردة لابد </a:t>
            </a:r>
            <a:r>
              <a:rPr lang="ar-EG" sz="2000" dirty="0"/>
              <a:t>من الاستعانة بالتأصيل الفلسفي. ونحن اليوم في </a:t>
            </a:r>
            <a:r>
              <a:rPr lang="ar-EG" sz="2000" dirty="0" smtClean="0"/>
              <a:t>أشد الحاجة </a:t>
            </a:r>
            <a:r>
              <a:rPr lang="ar-EG" sz="2000" dirty="0"/>
              <a:t>لخلق مفاهيم جديدة، خصوصًا ونحن نواجه </a:t>
            </a:r>
            <a:r>
              <a:rPr lang="ar-EG" sz="2000" dirty="0" smtClean="0"/>
              <a:t>واقعًا جديدًا </a:t>
            </a:r>
            <a:r>
              <a:rPr lang="ar-EG" sz="2000" dirty="0"/>
              <a:t>يستحيل معه استخدام الآليات التقليدية </a:t>
            </a:r>
            <a:r>
              <a:rPr lang="ar-EG" sz="2000" dirty="0" smtClean="0"/>
              <a:t>للممارسة</a:t>
            </a:r>
            <a:r>
              <a:rPr lang="ar-EG" sz="2000" dirty="0"/>
              <a:t> القانونية، وبالتالي تفقد المفاهيم التقليدية للفكر </a:t>
            </a:r>
            <a:r>
              <a:rPr lang="ar-EG" sz="2000" dirty="0" smtClean="0"/>
              <a:t>القانوني جدواها</a:t>
            </a:r>
            <a:r>
              <a:rPr lang="ar-EG" sz="2000" dirty="0"/>
              <a:t> </a:t>
            </a:r>
            <a:r>
              <a:rPr lang="ar-EG" sz="2000" dirty="0" smtClean="0"/>
              <a:t>.</a:t>
            </a:r>
            <a:endParaRPr lang="ar-EG" sz="2000"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91128" y="453502"/>
            <a:ext cx="2148759" cy="5316233"/>
          </a:xfrm>
          <a:prstGeom prst="rect">
            <a:avLst/>
          </a:prstGeom>
        </p:spPr>
      </p:pic>
    </p:spTree>
    <p:extLst>
      <p:ext uri="{BB962C8B-B14F-4D97-AF65-F5344CB8AC3E}">
        <p14:creationId xmlns:p14="http://schemas.microsoft.com/office/powerpoint/2010/main" val="40888195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674701015"/>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2555523" y="48783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dirty="0" smtClean="0">
              <a:solidFill>
                <a:schemeClr val="bg1"/>
              </a:solidFill>
              <a:ea typeface="Roboto Light" panose="02000000000000000000" pitchFamily="2" charset="0"/>
            </a:endParaRPr>
          </a:p>
          <a:p>
            <a:pPr algn="ctr"/>
            <a:r>
              <a:rPr lang="en-US" sz="2400" b="1" dirty="0" smtClean="0">
                <a:solidFill>
                  <a:schemeClr val="bg1"/>
                </a:solidFill>
                <a:ea typeface="Roboto Light" panose="02000000000000000000" pitchFamily="2" charset="0"/>
              </a:rPr>
              <a:t>Lecture</a:t>
            </a:r>
            <a:endParaRPr lang="en-US" sz="2400" b="1" dirty="0">
              <a:solidFill>
                <a:schemeClr val="bg1"/>
              </a:solidFill>
              <a:ea typeface="Roboto Light" panose="02000000000000000000" pitchFamily="2" charset="0"/>
            </a:endParaRPr>
          </a:p>
          <a:p>
            <a:pPr algn="ctr"/>
            <a:r>
              <a:rPr lang="ar-EG" sz="2400" b="1" dirty="0" smtClean="0">
                <a:solidFill>
                  <a:schemeClr val="bg1"/>
                </a:solidFill>
                <a:ea typeface="Roboto Light" panose="02000000000000000000" pitchFamily="2" charset="0"/>
              </a:rPr>
              <a:t>06</a:t>
            </a:r>
            <a:endParaRPr lang="en-US" sz="2400" b="1" dirty="0">
              <a:solidFill>
                <a:schemeClr val="bg1"/>
              </a:solidFill>
              <a:ea typeface="Roboto Light" panose="02000000000000000000" pitchFamily="2" charset="0"/>
            </a:endParaRPr>
          </a:p>
          <a:p>
            <a:pPr algn="ct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2660554" y="1506802"/>
            <a:ext cx="8857113" cy="11787842"/>
          </a:xfrm>
          <a:prstGeom prst="rect">
            <a:avLst/>
          </a:prstGeom>
          <a:noFill/>
        </p:spPr>
        <p:txBody>
          <a:bodyPr wrap="square" rtlCol="0">
            <a:spAutoFit/>
          </a:bodyPr>
          <a:lstStyle/>
          <a:p>
            <a:pPr algn="justLow" rtl="1"/>
            <a:r>
              <a:rPr lang="ar-EG" sz="2000" dirty="0" smtClean="0"/>
              <a:t>المفهوم الحقيقي للحق في الخصوصية يرتبط بالفلسفة </a:t>
            </a:r>
            <a:r>
              <a:rPr lang="ar-EG" sz="2000" dirty="0"/>
              <a:t>الحديثة، وخصوصا فلسفات العقد الاجتماعي التي</a:t>
            </a:r>
          </a:p>
          <a:p>
            <a:pPr algn="justLow" rtl="1"/>
            <a:r>
              <a:rPr lang="ar-EG" sz="2000" dirty="0" smtClean="0"/>
              <a:t>تمثل الأساس الفلسفي للغة القانون في العصر الحديث. فعلى سبيل المثال، ترى فلسفة جون لوك </a:t>
            </a:r>
            <a:r>
              <a:rPr lang="en-US" sz="2000" dirty="0" smtClean="0"/>
              <a:t>John Locke ، </a:t>
            </a:r>
            <a:r>
              <a:rPr lang="ar-EG" sz="2000" dirty="0" smtClean="0"/>
              <a:t>أن معيار التمييز بين الشأن العام والشأن الخاص يكمن في ممارسة الحق في الملكية. فالنطاق الذي يحق للفرد أن يمارس فيه حرية كاملة للتصرف في مكوناته، بينما لا يكون لغيره مثل هذا الحق، هو الشأن الخاص للفرد، ويمتد هذا النطاق إلى كل ما يملكه الفرد. في حين أن جون ستيوارت ميل </a:t>
            </a:r>
            <a:r>
              <a:rPr lang="en-US" sz="2000" dirty="0" smtClean="0"/>
              <a:t>John Stuart Mill</a:t>
            </a:r>
            <a:r>
              <a:rPr lang="ar-EG" sz="2000" dirty="0" smtClean="0"/>
              <a:t> يرى أن هذا المعيار يكمن في مبدأ "رفع الأذى"، حيث يرى أنه لا يحق للسلطة التدخل في شئون الأفراد، إلا بغرض حماية الأخرين من الأذى. ومن ثم فإن المجال الخاص يتعلق بكل أفعال وممارسات الفرد التي لا يمكن إثبات أن ينشأ عنها أذى يلحق بغيره.</a:t>
            </a:r>
          </a:p>
          <a:p>
            <a:pPr algn="justLow" rtl="1"/>
            <a:endParaRPr lang="ar-EG" sz="2000" dirty="0"/>
          </a:p>
          <a:p>
            <a:pPr algn="justLow" rtl="1"/>
            <a:r>
              <a:rPr lang="ar-EG" sz="2000" dirty="0" smtClean="0"/>
              <a:t>ولكن ظهور مفهوم محدد للحق في الخصوصية بناءً على هذه التفرقة بين الشأن العام والشأن الخاص ارتبط باستخدام الصور </a:t>
            </a:r>
            <a:r>
              <a:rPr lang="ar-EG" sz="2000" dirty="0"/>
              <a:t>الفوتوغرافية في الصحافة في نهاية القرن </a:t>
            </a:r>
            <a:r>
              <a:rPr lang="ar-EG" sz="2000" dirty="0" smtClean="0"/>
              <a:t>التاسع عشر </a:t>
            </a:r>
            <a:r>
              <a:rPr lang="ar-EG" sz="2000" dirty="0"/>
              <a:t>إضافة إلى تصاعد رواج الصحف بين الطبقات </a:t>
            </a:r>
            <a:r>
              <a:rPr lang="ar-EG" sz="2000" dirty="0" smtClean="0"/>
              <a:t>الوسطى والشعبية </a:t>
            </a:r>
            <a:r>
              <a:rPr lang="ar-EG" sz="2000" dirty="0"/>
              <a:t>في الولايات المتحدة بصفة خاصة، مما أدى </a:t>
            </a:r>
            <a:r>
              <a:rPr lang="ar-EG" sz="2000" dirty="0" smtClean="0"/>
              <a:t>إلى خلق </a:t>
            </a:r>
            <a:r>
              <a:rPr lang="ar-EG" sz="2000" dirty="0"/>
              <a:t>مناخ ملائم لإبراز الحاجة إلى تطوير مفهوم قانوني </a:t>
            </a:r>
            <a:r>
              <a:rPr lang="ar-EG" sz="2000" dirty="0" smtClean="0"/>
              <a:t>للحق في </a:t>
            </a:r>
            <a:r>
              <a:rPr lang="ar-EG" sz="2000" dirty="0"/>
              <a:t>الخصوصية. وهذا العصر هو عصر نشأة ما سمي </a:t>
            </a:r>
            <a:r>
              <a:rPr lang="ar-EG" sz="2000" dirty="0" smtClean="0"/>
              <a:t>بالصحف الصفراء </a:t>
            </a:r>
            <a:r>
              <a:rPr lang="ar-EG" sz="2000" dirty="0"/>
              <a:t>والتي اهتمت بنقل صور تفصيلية لأروقة حياة </a:t>
            </a:r>
            <a:r>
              <a:rPr lang="ar-EG" sz="2000" dirty="0" smtClean="0"/>
              <a:t>النخبة وما </a:t>
            </a:r>
            <a:r>
              <a:rPr lang="ar-EG" sz="2000" dirty="0"/>
              <a:t>يدور فيها وحولها من شائعات وقصص وفضائح.</a:t>
            </a:r>
          </a:p>
          <a:p>
            <a:pPr algn="justLow" rtl="1"/>
            <a:endParaRPr lang="ar-EG" sz="2000" b="1" dirty="0"/>
          </a:p>
          <a:p>
            <a:pPr algn="justLow" rtl="1"/>
            <a:endParaRPr lang="ar-EG" sz="2000" b="1" dirty="0"/>
          </a:p>
          <a:p>
            <a:pPr algn="justLow" rtl="1"/>
            <a:endParaRPr lang="ar-EG" sz="2000" b="1" dirty="0"/>
          </a:p>
          <a:p>
            <a:pPr algn="justLow" rtl="1"/>
            <a:endParaRPr lang="ar-EG" sz="2000" b="1" dirty="0"/>
          </a:p>
          <a:p>
            <a:pPr algn="justLow" rtl="1"/>
            <a:endParaRPr lang="ar-EG" sz="2000" b="1" dirty="0"/>
          </a:p>
          <a:p>
            <a:pPr algn="justLow" rtl="1"/>
            <a:endParaRPr lang="ar-EG" sz="2000" b="1" dirty="0" smtClean="0"/>
          </a:p>
          <a:p>
            <a:pPr algn="justLow" rtl="1"/>
            <a:endParaRPr lang="en-US" sz="2000" dirty="0" smtClean="0"/>
          </a:p>
          <a:p>
            <a:pPr algn="justLow" rtl="1"/>
            <a:endParaRPr lang="ar-EG" sz="2000" b="1" dirty="0"/>
          </a:p>
          <a:p>
            <a:pPr algn="justLow" rtl="1"/>
            <a:endParaRPr lang="ar-EG" sz="2000" b="1" dirty="0"/>
          </a:p>
          <a:p>
            <a:pPr algn="justLow" rtl="1"/>
            <a:endParaRPr lang="ar-EG" sz="2000" b="1" dirty="0"/>
          </a:p>
          <a:p>
            <a:pPr algn="justLow" rtl="1"/>
            <a:endParaRPr lang="ar-EG" sz="2000" b="1" dirty="0"/>
          </a:p>
          <a:p>
            <a:pPr algn="justLow" rtl="1"/>
            <a:endParaRPr lang="ar-EG" sz="2000" b="1" dirty="0"/>
          </a:p>
          <a:p>
            <a:pPr algn="justLow" rtl="1"/>
            <a:endParaRPr lang="ar-EG" sz="2000" b="1" dirty="0" smtClean="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91128" y="453502"/>
            <a:ext cx="2148759" cy="5316233"/>
          </a:xfrm>
          <a:prstGeom prst="rect">
            <a:avLst/>
          </a:prstGeom>
        </p:spPr>
      </p:pic>
    </p:spTree>
    <p:extLst>
      <p:ext uri="{BB962C8B-B14F-4D97-AF65-F5344CB8AC3E}">
        <p14:creationId xmlns:p14="http://schemas.microsoft.com/office/powerpoint/2010/main" val="23507884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710596703"/>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2555523" y="48783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dirty="0" smtClean="0">
              <a:solidFill>
                <a:schemeClr val="bg1"/>
              </a:solidFill>
              <a:ea typeface="Roboto Light" panose="02000000000000000000" pitchFamily="2" charset="0"/>
            </a:endParaRPr>
          </a:p>
          <a:p>
            <a:pPr algn="ctr"/>
            <a:r>
              <a:rPr lang="en-US" sz="2400" b="1" dirty="0" smtClean="0">
                <a:solidFill>
                  <a:schemeClr val="bg1"/>
                </a:solidFill>
                <a:ea typeface="Roboto Light" panose="02000000000000000000" pitchFamily="2" charset="0"/>
              </a:rPr>
              <a:t>Lecture</a:t>
            </a:r>
            <a:endParaRPr lang="en-US" sz="2400" b="1" dirty="0">
              <a:solidFill>
                <a:schemeClr val="bg1"/>
              </a:solidFill>
              <a:ea typeface="Roboto Light" panose="02000000000000000000" pitchFamily="2" charset="0"/>
            </a:endParaRPr>
          </a:p>
          <a:p>
            <a:pPr algn="ctr"/>
            <a:r>
              <a:rPr lang="ar-EG" sz="2400" b="1" dirty="0" smtClean="0">
                <a:solidFill>
                  <a:schemeClr val="bg1"/>
                </a:solidFill>
                <a:ea typeface="Roboto Light" panose="02000000000000000000" pitchFamily="2" charset="0"/>
              </a:rPr>
              <a:t>06</a:t>
            </a:r>
            <a:endParaRPr lang="en-US" sz="2400" b="1" dirty="0">
              <a:solidFill>
                <a:schemeClr val="bg1"/>
              </a:solidFill>
              <a:ea typeface="Roboto Light" panose="02000000000000000000" pitchFamily="2" charset="0"/>
            </a:endParaRPr>
          </a:p>
          <a:p>
            <a:pPr algn="ct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2660554" y="1506802"/>
            <a:ext cx="8857113" cy="13018949"/>
          </a:xfrm>
          <a:prstGeom prst="rect">
            <a:avLst/>
          </a:prstGeom>
          <a:noFill/>
        </p:spPr>
        <p:txBody>
          <a:bodyPr wrap="square" rtlCol="0">
            <a:spAutoFit/>
          </a:bodyPr>
          <a:lstStyle/>
          <a:p>
            <a:pPr algn="justLow" rtl="1"/>
            <a:r>
              <a:rPr lang="ar-EG" sz="2000" dirty="0"/>
              <a:t>ونتيجة ازدياد عدد القضايا في هذا الخصوص، والتي </a:t>
            </a:r>
            <a:r>
              <a:rPr lang="ar-EG" sz="2000" dirty="0" smtClean="0"/>
              <a:t>نظرتها المحاكم </a:t>
            </a:r>
            <a:r>
              <a:rPr lang="ar-EG" sz="2000" dirty="0"/>
              <a:t>الأمريكية، استطاع الفقهاء وضع تصور - ليس </a:t>
            </a:r>
            <a:r>
              <a:rPr lang="ar-EG" sz="2000" dirty="0" smtClean="0"/>
              <a:t>لمفهوم</a:t>
            </a:r>
            <a:r>
              <a:rPr lang="ar-EG" sz="2000" dirty="0"/>
              <a:t>الحق في الخصوصية - ولكن لما قد يعتبر انتهاكا لهذا الحق</a:t>
            </a:r>
            <a:r>
              <a:rPr lang="ar-EG" sz="2000" dirty="0" smtClean="0"/>
              <a:t>،</a:t>
            </a:r>
            <a:r>
              <a:rPr lang="ar-EG" sz="2000" dirty="0"/>
              <a:t> مثل: التطفل على خلوة أو عزلة الشخص، أو التدخل </a:t>
            </a:r>
            <a:r>
              <a:rPr lang="ar-EG" sz="2000" dirty="0" smtClean="0"/>
              <a:t>في</a:t>
            </a:r>
            <a:r>
              <a:rPr lang="ar-EG" sz="2000" dirty="0"/>
              <a:t>شئونه الشخصية، أو الفضح العلني لحقائق خاصة </a:t>
            </a:r>
            <a:r>
              <a:rPr lang="ar-EG" sz="2000" dirty="0" smtClean="0"/>
              <a:t>محرجة عن </a:t>
            </a:r>
            <a:r>
              <a:rPr lang="ar-EG" sz="2000" dirty="0"/>
              <a:t>الشخص، أو النشر العلني الذي يضع الشخص في </a:t>
            </a:r>
            <a:r>
              <a:rPr lang="ar-EG" sz="2000" dirty="0" smtClean="0"/>
              <a:t>صورة زائفة </a:t>
            </a:r>
            <a:r>
              <a:rPr lang="ar-EG" sz="2000" dirty="0"/>
              <a:t>في أعين الرأي العام، أو الاستخدام دون إذن لإسم أو </a:t>
            </a:r>
            <a:r>
              <a:rPr lang="ar-EG" sz="2000" dirty="0" smtClean="0"/>
              <a:t>صورة</a:t>
            </a:r>
            <a:r>
              <a:rPr lang="ar-EG" sz="2000" dirty="0"/>
              <a:t>شخص لتحقيق مصالح شخص أخر. ويهدف هذا الحق، </a:t>
            </a:r>
            <a:r>
              <a:rPr lang="ar-EG" sz="2000" dirty="0" smtClean="0"/>
              <a:t>بصفة عامة</a:t>
            </a:r>
            <a:r>
              <a:rPr lang="ar-EG" sz="2000" dirty="0"/>
              <a:t>، إلى: الحماية من التطفل على منزل وشخص المواطن</a:t>
            </a:r>
            <a:r>
              <a:rPr lang="ar-EG" sz="2000" dirty="0" smtClean="0"/>
              <a:t>،</a:t>
            </a:r>
            <a:r>
              <a:rPr lang="ar-EG" sz="2000" dirty="0"/>
              <a:t> وضمان الاستقلالية وهي حق الشخص في اتخاذ </a:t>
            </a:r>
            <a:r>
              <a:rPr lang="ar-EG" sz="2000" dirty="0" smtClean="0"/>
              <a:t>قرارات مصيرية </a:t>
            </a:r>
            <a:r>
              <a:rPr lang="ar-EG" sz="2000" dirty="0"/>
              <a:t>شخصية دون تدخل من غيره، وحماية حق الفرد </a:t>
            </a:r>
            <a:r>
              <a:rPr lang="ar-EG" sz="2000" dirty="0" smtClean="0"/>
              <a:t>في منع </a:t>
            </a:r>
            <a:r>
              <a:rPr lang="ar-EG" sz="2000" dirty="0"/>
              <a:t>نشر معلومات شخصية عنه</a:t>
            </a:r>
            <a:r>
              <a:rPr lang="ar-EG" sz="2000" dirty="0" smtClean="0"/>
              <a:t>.</a:t>
            </a:r>
            <a:endParaRPr lang="ar-EG" sz="2000" dirty="0"/>
          </a:p>
          <a:p>
            <a:pPr algn="justLow" rtl="1"/>
            <a:r>
              <a:rPr lang="ar-EG" sz="2000" dirty="0" smtClean="0"/>
              <a:t>وعلى </a:t>
            </a:r>
            <a:r>
              <a:rPr lang="ar-EG" sz="2000" dirty="0"/>
              <a:t>الرغم من ذلك، ما زال مفهوم الحق في </a:t>
            </a:r>
            <a:r>
              <a:rPr lang="ar-EG" sz="2000" dirty="0" smtClean="0"/>
              <a:t>الخصوصية يحتاج </a:t>
            </a:r>
            <a:r>
              <a:rPr lang="ar-EG" sz="2000" dirty="0"/>
              <a:t>إلى دراسات عميقة تستطيع الوقوف على كل </a:t>
            </a:r>
            <a:r>
              <a:rPr lang="ar-EG" sz="2000" dirty="0" smtClean="0"/>
              <a:t>التطورات التي </a:t>
            </a:r>
            <a:r>
              <a:rPr lang="ar-EG" sz="2000" dirty="0"/>
              <a:t>تلحق به يومًا بعد يوم في ظل التسارع التكنولوجي </a:t>
            </a:r>
            <a:r>
              <a:rPr lang="ar-EG" sz="2000" dirty="0" smtClean="0"/>
              <a:t>الذي نعيش </a:t>
            </a:r>
            <a:r>
              <a:rPr lang="ar-EG" sz="2000" dirty="0"/>
              <a:t>فيه والذي يخلق كل يوم أدوات جديدة تساهم فيما </a:t>
            </a:r>
            <a:r>
              <a:rPr lang="ar-EG" sz="2000" dirty="0" smtClean="0"/>
              <a:t>يمكن</a:t>
            </a:r>
            <a:r>
              <a:rPr lang="ar-EG" sz="2000" dirty="0"/>
              <a:t>اعتباره حقًا في الخصوصية. فهل يُقصد بالخصوصية </a:t>
            </a:r>
            <a:r>
              <a:rPr lang="ar-EG" sz="2000" dirty="0" smtClean="0"/>
              <a:t>التحكم</a:t>
            </a:r>
            <a:r>
              <a:rPr lang="ar-EG" sz="2000" dirty="0"/>
              <a:t>في المعلومات الشخصية حصرًا؟ هل الخصوصية هي </a:t>
            </a:r>
            <a:r>
              <a:rPr lang="ar-EG" sz="2000" dirty="0" smtClean="0"/>
              <a:t>أحد وجوه </a:t>
            </a:r>
            <a:r>
              <a:rPr lang="ar-EG" sz="2000" dirty="0"/>
              <a:t>الكرامة الإنسانية؟ أم أنها تتعلق بفكرة الحميمية؟</a:t>
            </a:r>
          </a:p>
          <a:p>
            <a:pPr algn="justLow" rtl="1"/>
            <a:r>
              <a:rPr lang="ar-EG" sz="2000" dirty="0"/>
              <a:t>وبصفة عامة، يمكن القول بأن المعلومات الشخصية </a:t>
            </a:r>
            <a:r>
              <a:rPr lang="ar-EG" sz="2000" dirty="0" smtClean="0"/>
              <a:t>هي</a:t>
            </a:r>
            <a:r>
              <a:rPr lang="ar-EG" sz="2000" dirty="0"/>
              <a:t>"الحقائق" التي يفضل أغلب الناس إبقائها سرًا ولا يرغبون </a:t>
            </a:r>
            <a:r>
              <a:rPr lang="ar-EG" sz="2000" dirty="0" smtClean="0"/>
              <a:t>في نشرها</a:t>
            </a:r>
            <a:r>
              <a:rPr lang="ar-EG" sz="2000" dirty="0"/>
              <a:t>، والمتعلقة </a:t>
            </a:r>
            <a:r>
              <a:rPr lang="ar-EG" sz="2000" dirty="0" smtClean="0"/>
              <a:t>مثلًا </a:t>
            </a:r>
            <a:r>
              <a:rPr lang="ar-EG" sz="2000" dirty="0"/>
              <a:t>بحالتهم الصحية، أو دخلهم، أو </a:t>
            </a:r>
            <a:r>
              <a:rPr lang="ar-EG" sz="2000" dirty="0" smtClean="0"/>
              <a:t>وزنهم، أو </a:t>
            </a:r>
            <a:r>
              <a:rPr lang="ar-EG" sz="2000" dirty="0"/>
              <a:t>توجههم الجنسي.</a:t>
            </a:r>
          </a:p>
          <a:p>
            <a:pPr algn="justLow" rtl="1"/>
            <a:endParaRPr lang="ar-EG" sz="2000" b="1" dirty="0"/>
          </a:p>
          <a:p>
            <a:pPr algn="justLow" rtl="1"/>
            <a:endParaRPr lang="ar-EG" sz="2000" b="1" dirty="0"/>
          </a:p>
          <a:p>
            <a:pPr algn="justLow" rtl="1"/>
            <a:endParaRPr lang="ar-EG" sz="2000" b="1" dirty="0"/>
          </a:p>
          <a:p>
            <a:pPr algn="justLow" rtl="1"/>
            <a:endParaRPr lang="ar-EG" sz="2000" b="1" dirty="0"/>
          </a:p>
          <a:p>
            <a:pPr algn="justLow" rtl="1"/>
            <a:endParaRPr lang="ar-EG" sz="2000" b="1" dirty="0"/>
          </a:p>
          <a:p>
            <a:pPr algn="justLow" rtl="1"/>
            <a:endParaRPr lang="ar-EG" sz="2000" b="1" dirty="0"/>
          </a:p>
          <a:p>
            <a:pPr algn="justLow" rtl="1"/>
            <a:endParaRPr lang="ar-EG" sz="2000" b="1" dirty="0"/>
          </a:p>
          <a:p>
            <a:pPr algn="justLow" rtl="1"/>
            <a:endParaRPr lang="ar-EG" sz="2000" b="1" dirty="0"/>
          </a:p>
          <a:p>
            <a:pPr algn="justLow" rtl="1"/>
            <a:endParaRPr lang="ar-EG" sz="2000" b="1" dirty="0"/>
          </a:p>
          <a:p>
            <a:pPr algn="justLow" rtl="1"/>
            <a:endParaRPr lang="ar-EG" sz="2000" b="1" dirty="0"/>
          </a:p>
          <a:p>
            <a:pPr algn="justLow" rtl="1"/>
            <a:endParaRPr lang="ar-EG" sz="2000" b="1" dirty="0" smtClean="0"/>
          </a:p>
          <a:p>
            <a:pPr algn="justLow" rtl="1"/>
            <a:endParaRPr lang="en-US" sz="2000" dirty="0" smtClean="0"/>
          </a:p>
          <a:p>
            <a:pPr algn="justLow" rtl="1"/>
            <a:endParaRPr lang="ar-EG" sz="2000" b="1" dirty="0"/>
          </a:p>
          <a:p>
            <a:pPr algn="justLow" rtl="1"/>
            <a:endParaRPr lang="ar-EG" sz="2000" b="1" dirty="0"/>
          </a:p>
          <a:p>
            <a:pPr algn="justLow" rtl="1"/>
            <a:endParaRPr lang="ar-EG" sz="2000" b="1" dirty="0"/>
          </a:p>
          <a:p>
            <a:pPr algn="justLow" rtl="1"/>
            <a:endParaRPr lang="ar-EG" sz="2000" b="1" dirty="0"/>
          </a:p>
          <a:p>
            <a:pPr algn="justLow" rtl="1"/>
            <a:endParaRPr lang="ar-EG" sz="2000" b="1" dirty="0"/>
          </a:p>
          <a:p>
            <a:pPr algn="justLow" rtl="1"/>
            <a:endParaRPr lang="ar-EG" sz="2000" b="1" dirty="0" smtClean="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91128" y="453502"/>
            <a:ext cx="2148759" cy="5316233"/>
          </a:xfrm>
          <a:prstGeom prst="rect">
            <a:avLst/>
          </a:prstGeom>
        </p:spPr>
      </p:pic>
    </p:spTree>
    <p:extLst>
      <p:ext uri="{BB962C8B-B14F-4D97-AF65-F5344CB8AC3E}">
        <p14:creationId xmlns:p14="http://schemas.microsoft.com/office/powerpoint/2010/main" val="7578644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9830" y="933664"/>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53954" y="727122"/>
            <a:ext cx="99364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2157551" y="849701"/>
            <a:ext cx="1242472"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rgbClr val="8E5A6D"/>
                </a:solidFill>
                <a:ea typeface="Roboto Light" panose="02000000000000000000" pitchFamily="2" charset="0"/>
              </a:rPr>
              <a:t>Lecture</a:t>
            </a:r>
          </a:p>
          <a:p>
            <a:pPr algn="ctr"/>
            <a:r>
              <a:rPr lang="en-US" sz="2400" b="1" smtClean="0">
                <a:solidFill>
                  <a:srgbClr val="8E5A6D"/>
                </a:solidFill>
                <a:ea typeface="Roboto Light" panose="02000000000000000000" pitchFamily="2" charset="0"/>
              </a:rPr>
              <a:t>06</a:t>
            </a:r>
            <a:endParaRPr lang="en-US" sz="2400" b="1" dirty="0">
              <a:solidFill>
                <a:srgbClr val="8E5A6D"/>
              </a:solidFill>
              <a:ea typeface="Roboto Light" panose="02000000000000000000" pitchFamily="2" charset="0"/>
            </a:endParaRPr>
          </a:p>
        </p:txBody>
      </p:sp>
      <p:grpSp>
        <p:nvGrpSpPr>
          <p:cNvPr id="14" name="Group 13">
            <a:extLst>
              <a:ext uri="{FF2B5EF4-FFF2-40B4-BE49-F238E27FC236}">
                <a16:creationId xmlns="" xmlns:a16="http://schemas.microsoft.com/office/drawing/2014/main" id="{E7353E13-FFD6-46C5-8448-5076604E4CB8}"/>
              </a:ext>
            </a:extLst>
          </p:cNvPr>
          <p:cNvGrpSpPr/>
          <p:nvPr/>
        </p:nvGrpSpPr>
        <p:grpSpPr>
          <a:xfrm flipH="1">
            <a:off x="6977773" y="2866030"/>
            <a:ext cx="4023343" cy="1601388"/>
            <a:chOff x="645649" y="1388017"/>
            <a:chExt cx="4023343" cy="695342"/>
          </a:xfrm>
        </p:grpSpPr>
        <p:sp>
          <p:nvSpPr>
            <p:cNvPr id="15" name="TextBox 14">
              <a:extLst>
                <a:ext uri="{FF2B5EF4-FFF2-40B4-BE49-F238E27FC236}">
                  <a16:creationId xmlns="" xmlns:a16="http://schemas.microsoft.com/office/drawing/2014/main" id="{74ABCF72-DB01-4793-ABF1-B2DC5E906B4B}"/>
                </a:ext>
              </a:extLst>
            </p:cNvPr>
            <p:cNvSpPr txBox="1"/>
            <p:nvPr/>
          </p:nvSpPr>
          <p:spPr>
            <a:xfrm>
              <a:off x="645649" y="1388017"/>
              <a:ext cx="3150722" cy="149677"/>
            </a:xfrm>
            <a:prstGeom prst="rect">
              <a:avLst/>
            </a:prstGeom>
            <a:noFill/>
          </p:spPr>
          <p:txBody>
            <a:bodyPr wrap="square" rtlCol="0">
              <a:spAutoFit/>
            </a:bodyPr>
            <a:lstStyle/>
            <a:p>
              <a:pPr algn="r">
                <a:lnSpc>
                  <a:spcPct val="80000"/>
                </a:lnSpc>
              </a:pPr>
              <a:endParaRPr lang="en-US" sz="2000" dirty="0">
                <a:solidFill>
                  <a:schemeClr val="bg1"/>
                </a:solidFill>
                <a:latin typeface="+mj-lt"/>
              </a:endParaRPr>
            </a:p>
          </p:txBody>
        </p:sp>
        <p:sp>
          <p:nvSpPr>
            <p:cNvPr id="16" name="Rectangle 15">
              <a:extLst>
                <a:ext uri="{FF2B5EF4-FFF2-40B4-BE49-F238E27FC236}">
                  <a16:creationId xmlns="" xmlns:a16="http://schemas.microsoft.com/office/drawing/2014/main" id="{070EAA65-7B3A-46D2-99B0-020F0CF88A82}"/>
                </a:ext>
              </a:extLst>
            </p:cNvPr>
            <p:cNvSpPr/>
            <p:nvPr/>
          </p:nvSpPr>
          <p:spPr>
            <a:xfrm>
              <a:off x="645651" y="1923548"/>
              <a:ext cx="4023341" cy="159811"/>
            </a:xfrm>
            <a:prstGeom prst="rect">
              <a:avLst/>
            </a:prstGeom>
          </p:spPr>
          <p:txBody>
            <a:bodyPr wrap="square">
              <a:spAutoFit/>
            </a:bodyPr>
            <a:lstStyle/>
            <a:p>
              <a:pPr algn="r">
                <a:lnSpc>
                  <a:spcPct val="120000"/>
                </a:lnSpc>
              </a:pPr>
              <a:endParaRPr lang="en-US" sz="1600" dirty="0">
                <a:solidFill>
                  <a:schemeClr val="bg1"/>
                </a:solidFill>
                <a:cs typeface="Segoe UI Light" panose="020B0502040204020203" pitchFamily="34" charset="0"/>
              </a:endParaRPr>
            </a:p>
          </p:txBody>
        </p:sp>
      </p:grpSp>
      <p:sp>
        <p:nvSpPr>
          <p:cNvPr id="6" name="Rectangle 5">
            <a:extLst>
              <a:ext uri="{FF2B5EF4-FFF2-40B4-BE49-F238E27FC236}">
                <a16:creationId xmlns="" xmlns:a16="http://schemas.microsoft.com/office/drawing/2014/main" id="{625A65B4-F2A8-05FC-5604-83D2080647B6}"/>
              </a:ext>
            </a:extLst>
          </p:cNvPr>
          <p:cNvSpPr/>
          <p:nvPr/>
        </p:nvSpPr>
        <p:spPr>
          <a:xfrm>
            <a:off x="2537600" y="459957"/>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graphicFrame>
        <p:nvGraphicFramePr>
          <p:cNvPr id="7" name="Diagram 6"/>
          <p:cNvGraphicFramePr/>
          <p:nvPr>
            <p:extLst>
              <p:ext uri="{D42A27DB-BD31-4B8C-83A1-F6EECF244321}">
                <p14:modId xmlns:p14="http://schemas.microsoft.com/office/powerpoint/2010/main" val="3796957263"/>
              </p:ext>
            </p:extLst>
          </p:nvPr>
        </p:nvGraphicFramePr>
        <p:xfrm>
          <a:off x="441594" y="4737139"/>
          <a:ext cx="6357582" cy="15585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1" name="TextBox 40">
            <a:extLst>
              <a:ext uri="{FF2B5EF4-FFF2-40B4-BE49-F238E27FC236}">
                <a16:creationId xmlns="" xmlns:a16="http://schemas.microsoft.com/office/drawing/2014/main" id="{C7D257D7-D9C6-8F63-F8F8-E2BE53F2E2DB}"/>
              </a:ext>
            </a:extLst>
          </p:cNvPr>
          <p:cNvSpPr txBox="1"/>
          <p:nvPr/>
        </p:nvSpPr>
        <p:spPr>
          <a:xfrm>
            <a:off x="6437816" y="850476"/>
            <a:ext cx="3887603" cy="584775"/>
          </a:xfrm>
          <a:prstGeom prst="rect">
            <a:avLst/>
          </a:prstGeom>
          <a:noFill/>
        </p:spPr>
        <p:txBody>
          <a:bodyPr wrap="none" rtlCol="0">
            <a:spAutoFit/>
          </a:bodyPr>
          <a:lstStyle/>
          <a:p>
            <a:r>
              <a:rPr lang="ar-EG" sz="3200" b="1" smtClean="0">
                <a:solidFill>
                  <a:srgbClr val="8E5A6D"/>
                </a:solidFill>
                <a:latin typeface="Tajawal Medium" panose="00000600000000000000" pitchFamily="2" charset="-78"/>
                <a:cs typeface="Tajawal Medium" panose="00000600000000000000" pitchFamily="2" charset="-78"/>
              </a:rPr>
              <a:t>محاور المحاضرة </a:t>
            </a:r>
            <a:endParaRPr lang="en-US" sz="32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19" y="6347983"/>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graphicFrame>
        <p:nvGraphicFramePr>
          <p:cNvPr id="18" name="Diagram 17"/>
          <p:cNvGraphicFramePr/>
          <p:nvPr>
            <p:extLst>
              <p:ext uri="{D42A27DB-BD31-4B8C-83A1-F6EECF244321}">
                <p14:modId xmlns:p14="http://schemas.microsoft.com/office/powerpoint/2010/main" val="1429824833"/>
              </p:ext>
            </p:extLst>
          </p:nvPr>
        </p:nvGraphicFramePr>
        <p:xfrm>
          <a:off x="6122194" y="4744324"/>
          <a:ext cx="5680600" cy="1539335"/>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245860" y="1543599"/>
            <a:ext cx="12302521" cy="492239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nvPr>
        </p:nvGraphicFramePr>
        <p:xfrm>
          <a:off x="1632032" y="3136633"/>
          <a:ext cx="10653745" cy="2821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280308" y="1428065"/>
            <a:ext cx="12005469" cy="461665"/>
          </a:xfrm>
          <a:prstGeom prst="rect">
            <a:avLst/>
          </a:prstGeom>
          <a:noFill/>
        </p:spPr>
        <p:txBody>
          <a:bodyPr wrap="square" rtlCol="0">
            <a:spAutoFit/>
          </a:bodyPr>
          <a:lstStyle/>
          <a:p>
            <a:pPr algn="justLow" rtl="1"/>
            <a:r>
              <a:rPr lang="ar-EG" sz="2400" smtClean="0"/>
              <a:t> </a:t>
            </a:r>
            <a:endParaRPr lang="en-US" sz="2000"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2264248" y="312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06</a:t>
            </a:r>
            <a:endParaRPr lang="en-US" sz="1600" b="1" dirty="0">
              <a:ea typeface="Roboto Light" panose="02000000000000000000" pitchFamily="2" charset="0"/>
            </a:endParaRP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3454848" y="597022"/>
            <a:ext cx="5660739" cy="523220"/>
          </a:xfrm>
          <a:prstGeom prst="rect">
            <a:avLst/>
          </a:prstGeom>
          <a:noFill/>
        </p:spPr>
        <p:txBody>
          <a:bodyPr wrap="square" rtlCol="0">
            <a:spAutoFit/>
          </a:bodyPr>
          <a:lstStyle/>
          <a:p>
            <a:pPr lvl="0" algn="ctr" rtl="1"/>
            <a:r>
              <a:rPr lang="ar-EG" sz="2800" b="1" dirty="0" smtClean="0">
                <a:solidFill>
                  <a:srgbClr val="2D3956"/>
                </a:solidFill>
              </a:rPr>
              <a:t>أولاً: ماهية الخصوصية الرقمية </a:t>
            </a:r>
            <a:endParaRPr lang="en-US" sz="2800" dirty="0">
              <a:solidFill>
                <a:srgbClr val="2D3956"/>
              </a:solidFill>
            </a:endParaRPr>
          </a:p>
        </p:txBody>
      </p:sp>
      <p:graphicFrame>
        <p:nvGraphicFramePr>
          <p:cNvPr id="12" name="Diagram 11"/>
          <p:cNvGraphicFramePr/>
          <p:nvPr>
            <p:extLst>
              <p:ext uri="{D42A27DB-BD31-4B8C-83A1-F6EECF244321}">
                <p14:modId xmlns:p14="http://schemas.microsoft.com/office/powerpoint/2010/main" val="1663897868"/>
              </p:ext>
            </p:extLst>
          </p:nvPr>
        </p:nvGraphicFramePr>
        <p:xfrm>
          <a:off x="723332" y="1834291"/>
          <a:ext cx="12883486" cy="437868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pic>
        <p:nvPicPr>
          <p:cNvPr id="13" name="Picture 12"/>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450762" y="1664713"/>
            <a:ext cx="3024824" cy="4126181"/>
          </a:xfrm>
          <a:prstGeom prst="rect">
            <a:avLst/>
          </a:prstGeom>
        </p:spPr>
      </p:pic>
    </p:spTree>
    <p:extLst>
      <p:ext uri="{BB962C8B-B14F-4D97-AF65-F5344CB8AC3E}">
        <p14:creationId xmlns:p14="http://schemas.microsoft.com/office/powerpoint/2010/main" val="4631527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2349" y="838923"/>
            <a:ext cx="3573861" cy="523220"/>
          </a:xfrm>
          <a:prstGeom prst="rect">
            <a:avLst/>
          </a:prstGeom>
          <a:noFill/>
        </p:spPr>
        <p:txBody>
          <a:bodyPr wrap="square" rtlCol="0">
            <a:spAutoFit/>
          </a:bodyPr>
          <a:lstStyle/>
          <a:p>
            <a:pPr algn="r"/>
            <a:r>
              <a:rPr lang="ar-EG" sz="2800" b="1" dirty="0" smtClean="0">
                <a:solidFill>
                  <a:srgbClr val="2D3956"/>
                </a:solidFill>
                <a:latin typeface="Times New Roman" panose="02020603050405020304" pitchFamily="18" charset="0"/>
                <a:cs typeface="Times New Roman" panose="02020603050405020304" pitchFamily="18" charset="0"/>
              </a:rPr>
              <a:t>1-الحق في الخصوصية </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846874765"/>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2" name="Rectangle 31">
            <a:extLst>
              <a:ext uri="{FF2B5EF4-FFF2-40B4-BE49-F238E27FC236}">
                <a16:creationId xmlns="" xmlns:a16="http://schemas.microsoft.com/office/drawing/2014/main" id="{6FE380F3-A68B-26EA-9084-2C15BB9E43F9}"/>
              </a:ext>
            </a:extLst>
          </p:cNvPr>
          <p:cNvSpPr/>
          <p:nvPr/>
        </p:nvSpPr>
        <p:spPr>
          <a:xfrm>
            <a:off x="2221035" y="56786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06</a:t>
            </a:r>
            <a:endParaRPr lang="en-US" sz="2400" b="1" dirty="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4" name="TextBox 3"/>
          <p:cNvSpPr txBox="1"/>
          <p:nvPr/>
        </p:nvSpPr>
        <p:spPr>
          <a:xfrm>
            <a:off x="2447778" y="1571900"/>
            <a:ext cx="9084579" cy="6740307"/>
          </a:xfrm>
          <a:prstGeom prst="rect">
            <a:avLst/>
          </a:prstGeom>
          <a:noFill/>
        </p:spPr>
        <p:txBody>
          <a:bodyPr wrap="square" rtlCol="0">
            <a:spAutoFit/>
          </a:bodyPr>
          <a:lstStyle/>
          <a:p>
            <a:pPr algn="justLow" rtl="1"/>
            <a:r>
              <a:rPr lang="ar-EG" sz="2000" b="1" dirty="0" smtClean="0"/>
              <a:t>يقصد </a:t>
            </a:r>
            <a:r>
              <a:rPr lang="ar-EG" sz="2000" b="1" dirty="0"/>
              <a:t>بالخصوصية لغةً</a:t>
            </a:r>
            <a:r>
              <a:rPr lang="ar-EG" sz="2000" b="1" dirty="0" smtClean="0"/>
              <a:t>:</a:t>
            </a:r>
          </a:p>
          <a:p>
            <a:pPr algn="justLow" rtl="1"/>
            <a:r>
              <a:rPr lang="ar-EG" sz="2000" dirty="0" smtClean="0"/>
              <a:t> </a:t>
            </a:r>
            <a:r>
              <a:rPr lang="ar-EG" sz="2000" dirty="0"/>
              <a:t>حالة الخصوص، والخصوص نقيض العموم، ويقال خصه بالشيء يخُصّه خَصّاً وخُصوصاً وخَصُوصِيّةً، </a:t>
            </a:r>
            <a:r>
              <a:rPr lang="ar-EG" sz="2000" dirty="0" smtClean="0"/>
              <a:t>وأخصه</a:t>
            </a:r>
            <a:r>
              <a:rPr lang="ar-EG" sz="2000" dirty="0"/>
              <a:t>: أي أفرده دون غيره. </a:t>
            </a:r>
          </a:p>
          <a:p>
            <a:pPr algn="justLow" rtl="1"/>
            <a:r>
              <a:rPr lang="ar-EG" sz="2000" dirty="0" smtClean="0"/>
              <a:t>يرى </a:t>
            </a:r>
            <a:r>
              <a:rPr lang="ar-EG" sz="2000" dirty="0"/>
              <a:t>البعض أن أبعاد الحق في الخصوصية تتمثل فى أربع فئات وهى: خصوصية الشخص، خصوصية سلوكه، خصوصية بياناته، خصوصية اتصالاته. </a:t>
            </a:r>
          </a:p>
          <a:p>
            <a:pPr algn="justLow" rtl="1"/>
            <a:r>
              <a:rPr lang="ar-EG" sz="2000" dirty="0"/>
              <a:t>يُعد الحق فى الخصوصية </a:t>
            </a:r>
            <a:r>
              <a:rPr lang="en-US" sz="2000" dirty="0" smtClean="0"/>
              <a:t>The </a:t>
            </a:r>
            <a:r>
              <a:rPr lang="en-US" sz="2000" dirty="0"/>
              <a:t>right to privacy </a:t>
            </a:r>
            <a:r>
              <a:rPr lang="en-US" sz="2000" dirty="0" smtClean="0"/>
              <a:t>)</a:t>
            </a:r>
            <a:r>
              <a:rPr lang="ar-EG" sz="2000" dirty="0" smtClean="0"/>
              <a:t> </a:t>
            </a:r>
            <a:r>
              <a:rPr lang="en-US" sz="2000" dirty="0" smtClean="0"/>
              <a:t>(</a:t>
            </a:r>
            <a:r>
              <a:rPr lang="ar-EG" sz="2000" dirty="0" smtClean="0"/>
              <a:t>أو الحق </a:t>
            </a:r>
            <a:r>
              <a:rPr lang="ar-EG" sz="2000" dirty="0"/>
              <a:t>فى حرمة الحياة </a:t>
            </a:r>
            <a:r>
              <a:rPr lang="ar-EG" sz="2000" dirty="0" smtClean="0"/>
              <a:t>الخاصة </a:t>
            </a:r>
            <a:r>
              <a:rPr lang="ar-EG" sz="2000" dirty="0"/>
              <a:t>من أكثر الحقوق ارتباطاً بالشخصية </a:t>
            </a:r>
            <a:r>
              <a:rPr lang="ar-EG" sz="2000" dirty="0" smtClean="0"/>
              <a:t>القانونية للإنسان</a:t>
            </a:r>
            <a:r>
              <a:rPr lang="ar-EG" sz="2000" dirty="0"/>
              <a:t> </a:t>
            </a:r>
            <a:r>
              <a:rPr lang="ar-EG" sz="2000" dirty="0" smtClean="0"/>
              <a:t>وأشدها </a:t>
            </a:r>
            <a:r>
              <a:rPr lang="ar-EG" sz="2000" dirty="0"/>
              <a:t>تعلقاً بالكرامة، وهو مؤشر على تحضر الأمم ورقيها، وذلك لجمعه بين الجوانب المادية والمعنوية </a:t>
            </a:r>
            <a:r>
              <a:rPr lang="ar-EG" sz="2000" dirty="0" smtClean="0"/>
              <a:t>لشخصية الإنسان </a:t>
            </a:r>
            <a:r>
              <a:rPr lang="ar-EG" sz="2000" dirty="0"/>
              <a:t>وعلاقته الوثيقة وتداخله الشديد بالحقوق والحريات الأخرى، إضافة إلى خضوعه لقواعد الدين </a:t>
            </a:r>
            <a:r>
              <a:rPr lang="ar-EG" sz="2000" dirty="0" smtClean="0"/>
              <a:t>والأخلاق والأعراف السائدة </a:t>
            </a:r>
            <a:r>
              <a:rPr lang="ar-EG" sz="2000" dirty="0"/>
              <a:t>فى المجتمع، وتأثره بطبيعة النظام السياسى الذى يحكم الدولة والتطورات التكنولوجية التى فرضها التقدم العلمى.</a:t>
            </a:r>
          </a:p>
          <a:p>
            <a:pPr algn="justLow" rtl="1"/>
            <a:r>
              <a:rPr lang="ar-EG" sz="2000" dirty="0"/>
              <a:t>وتتعدد مظاهر هذا </a:t>
            </a:r>
            <a:r>
              <a:rPr lang="ar-EG" sz="2000" dirty="0" smtClean="0"/>
              <a:t>الحق وتتنوع </a:t>
            </a:r>
            <a:r>
              <a:rPr lang="ar-EG" sz="2000" dirty="0"/>
              <a:t>سبل حمايته، وتحرص </a:t>
            </a:r>
            <a:r>
              <a:rPr lang="ar-EG" sz="2000" dirty="0" smtClean="0"/>
              <a:t>المجتمعات على </a:t>
            </a:r>
            <a:r>
              <a:rPr lang="ar-EG" sz="2000" dirty="0"/>
              <a:t>احترامه، فاعتبرته </a:t>
            </a:r>
            <a:r>
              <a:rPr lang="ar-EG" sz="2000" dirty="0" smtClean="0"/>
              <a:t>حقاً </a:t>
            </a:r>
            <a:r>
              <a:rPr lang="ar-EG" sz="2000" dirty="0"/>
              <a:t>مستقلاً </a:t>
            </a:r>
            <a:r>
              <a:rPr lang="ar-EG" sz="2000" dirty="0" smtClean="0"/>
              <a:t>قائماً بذاته</a:t>
            </a:r>
            <a:r>
              <a:rPr lang="ar-EG" sz="2000" dirty="0"/>
              <a:t>، </a:t>
            </a:r>
            <a:r>
              <a:rPr lang="ar-EG" sz="2000" dirty="0" smtClean="0"/>
              <a:t>ولم تكتف </a:t>
            </a:r>
            <a:r>
              <a:rPr lang="ar-EG" sz="2000" dirty="0"/>
              <a:t>بسن </a:t>
            </a:r>
            <a:r>
              <a:rPr lang="ar-EG" sz="2000" dirty="0" smtClean="0"/>
              <a:t>القوانين لحمايته </a:t>
            </a:r>
            <a:r>
              <a:rPr lang="ar-EG" sz="2000" dirty="0"/>
              <a:t>بل سعت </a:t>
            </a:r>
            <a:r>
              <a:rPr lang="ar-EG" sz="2000" dirty="0" smtClean="0"/>
              <a:t>إلى ترسيخه ﻓي اﻷذهان</a:t>
            </a:r>
            <a:r>
              <a:rPr lang="ar-EG" sz="2000" dirty="0"/>
              <a:t>، وما زال يحظى </a:t>
            </a:r>
            <a:r>
              <a:rPr lang="ar-EG" sz="2000" dirty="0" smtClean="0"/>
              <a:t>باهتمامم كبير من </a:t>
            </a:r>
            <a:r>
              <a:rPr lang="ar-EG" sz="2000" dirty="0"/>
              <a:t>جانب </a:t>
            </a:r>
            <a:r>
              <a:rPr lang="ar-EG" sz="2000" dirty="0" smtClean="0"/>
              <a:t>الهيئات والمنظمات اﻟدولية واﻟدساتير واﻟنظم القانونية .</a:t>
            </a:r>
            <a:endParaRPr lang="ar-EG" sz="2000" dirty="0"/>
          </a:p>
          <a:p>
            <a:pPr algn="r" rtl="1"/>
            <a:endParaRPr lang="ar-EG" sz="2000" b="1" dirty="0"/>
          </a:p>
          <a:p>
            <a:pPr algn="r" rtl="1"/>
            <a:endParaRPr lang="ar-EG" sz="2000" b="1" dirty="0"/>
          </a:p>
          <a:p>
            <a:pPr algn="r" rtl="1"/>
            <a:endParaRPr lang="ar-EG" sz="2000" dirty="0" smtClean="0"/>
          </a:p>
          <a:p>
            <a:pPr algn="r" rtl="1"/>
            <a:endParaRPr lang="ar-EG" sz="2000" dirty="0"/>
          </a:p>
          <a:p>
            <a:pPr algn="r" rtl="1"/>
            <a:endParaRPr lang="ar-EG" sz="2000" dirty="0"/>
          </a:p>
          <a:p>
            <a:pPr algn="r" rtl="1"/>
            <a:endParaRPr lang="ar-EG" dirty="0" smtClean="0"/>
          </a:p>
          <a:p>
            <a:pPr algn="r" rtl="1"/>
            <a:endParaRPr lang="ar-EG" dirty="0"/>
          </a:p>
          <a:p>
            <a:pPr algn="r" rtl="1"/>
            <a:endParaRPr lang="ar-EG" dirty="0" smtClean="0"/>
          </a:p>
          <a:p>
            <a:pPr algn="r" rtl="1"/>
            <a:endParaRPr lang="en-US" dirty="0"/>
          </a:p>
        </p:txBody>
      </p:sp>
      <p:pic>
        <p:nvPicPr>
          <p:cNvPr id="5" name="Picture 4"/>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1015" y="303115"/>
            <a:ext cx="2161271" cy="5562268"/>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68659690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2221035" y="56786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06</a:t>
            </a:r>
            <a:endParaRPr lang="en-US" sz="2400" b="1" dirty="0">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1" name="TextBox 10"/>
          <p:cNvSpPr txBox="1"/>
          <p:nvPr/>
        </p:nvSpPr>
        <p:spPr>
          <a:xfrm>
            <a:off x="2447778" y="1571900"/>
            <a:ext cx="9084579" cy="9202519"/>
          </a:xfrm>
          <a:prstGeom prst="rect">
            <a:avLst/>
          </a:prstGeom>
          <a:noFill/>
        </p:spPr>
        <p:txBody>
          <a:bodyPr wrap="square" rtlCol="0">
            <a:spAutoFit/>
          </a:bodyPr>
          <a:lstStyle/>
          <a:p>
            <a:pPr algn="r" rtl="1"/>
            <a:r>
              <a:rPr lang="ar-EG" sz="2000" dirty="0" smtClean="0"/>
              <a:t>وتقتضى </a:t>
            </a:r>
            <a:r>
              <a:rPr lang="ar-EG" sz="2000" dirty="0"/>
              <a:t>خصوصية البيانات تنظيم عملية جمع البيانات والمعلومات الشخصية ومعالجتها واستخدامها ونقلها، على نحو </a:t>
            </a:r>
            <a:r>
              <a:rPr lang="ar-EG" sz="2000" dirty="0" smtClean="0"/>
              <a:t>يكفل سريتها </a:t>
            </a:r>
            <a:r>
              <a:rPr lang="ar-EG" sz="2000" dirty="0"/>
              <a:t>خصوصاً فى ظل المخاطر المتزايدة للكشف عنها وإساءة استخدامها بفعل الحاسب الآلى وشبكة </a:t>
            </a:r>
            <a:r>
              <a:rPr lang="ar-EG" sz="2000" dirty="0" smtClean="0"/>
              <a:t>الانترنت والتطور المتعاظم </a:t>
            </a:r>
            <a:r>
              <a:rPr lang="ar-EG" sz="2000" dirty="0"/>
              <a:t>للبلوك تشين وأنظمة الذكاء الاصطناعى.</a:t>
            </a:r>
          </a:p>
          <a:p>
            <a:pPr algn="justLow" rtl="1"/>
            <a:r>
              <a:rPr lang="ar-EG" sz="2000" dirty="0"/>
              <a:t>ويعتبر الحق فى حماية البيانات الشخصية وصونها وعدم إفشائها للغير، من أهم وأعظم صور الحق فى </a:t>
            </a:r>
            <a:r>
              <a:rPr lang="ar-EG" sz="2000" dirty="0" smtClean="0"/>
              <a:t>الخصوصية</a:t>
            </a:r>
            <a:r>
              <a:rPr lang="ar-EG" sz="2000" dirty="0"/>
              <a:t> </a:t>
            </a:r>
            <a:r>
              <a:rPr lang="ar-EG" sz="2000" dirty="0" smtClean="0"/>
              <a:t>أو حرمة الحياة </a:t>
            </a:r>
            <a:r>
              <a:rPr lang="ar-EG" sz="2000" dirty="0"/>
              <a:t>الخاصة، فالحفاظ على أسرار الإنسان هو جوهر وأساس ضمانة </a:t>
            </a:r>
            <a:r>
              <a:rPr lang="ar-EG" sz="2000" dirty="0" smtClean="0"/>
              <a:t>حرية الخصوصية </a:t>
            </a:r>
            <a:r>
              <a:rPr lang="ar-EG" sz="2000" dirty="0"/>
              <a:t>ضد انتهاك الغير، وهنا يظهر </a:t>
            </a:r>
            <a:r>
              <a:rPr lang="ar-EG" sz="2000" dirty="0" smtClean="0"/>
              <a:t>دور القواعد </a:t>
            </a:r>
            <a:r>
              <a:rPr lang="ar-EG" sz="2000" dirty="0"/>
              <a:t>القانونية التى تؤطر وتحكم وتنظم مسائل هذه الحماية، من </a:t>
            </a:r>
            <a:r>
              <a:rPr lang="ar-EG" sz="2000" dirty="0" smtClean="0"/>
              <a:t>خلال </a:t>
            </a:r>
            <a:r>
              <a:rPr lang="ar-EG" sz="2000" dirty="0"/>
              <a:t>ما تسنه من تشريعات تكفل ضمان عدم المساس </a:t>
            </a:r>
            <a:r>
              <a:rPr lang="ar-EG" sz="2000" dirty="0" smtClean="0"/>
              <a:t>بها أو </a:t>
            </a:r>
            <a:r>
              <a:rPr lang="ar-EG" sz="2000" dirty="0"/>
              <a:t>إفشائها.</a:t>
            </a:r>
          </a:p>
          <a:p>
            <a:pPr algn="justLow" rtl="1"/>
            <a:r>
              <a:rPr lang="ar-EG" sz="2000" dirty="0"/>
              <a:t>وقد أولت التشريعات الدولية المختلفة اهتماماً متعاظماً لحماية حق الأفراد </a:t>
            </a:r>
            <a:r>
              <a:rPr lang="ar-EG" sz="2000" dirty="0" smtClean="0"/>
              <a:t>في الخصوصية </a:t>
            </a:r>
            <a:r>
              <a:rPr lang="ar-EG" sz="2000" dirty="0"/>
              <a:t>نظراً لاعتماد أنماط الحياة المعاصرة باطراد على البنى </a:t>
            </a:r>
            <a:r>
              <a:rPr lang="ar-EG" sz="2000" dirty="0" smtClean="0"/>
              <a:t>التكنولوجية في </a:t>
            </a:r>
            <a:r>
              <a:rPr lang="ar-EG" sz="2000" dirty="0"/>
              <a:t>مختلف أوجه الإدارة والإتصال، ما نتج عنه تعاظماً في كمية البيانات </a:t>
            </a:r>
            <a:r>
              <a:rPr lang="ar-EG" sz="2000" dirty="0" smtClean="0"/>
              <a:t>التي تحوذها </a:t>
            </a:r>
            <a:r>
              <a:rPr lang="ar-EG" sz="2000" dirty="0"/>
              <a:t>الدولة والمؤسسات الخاصة، ما استدعى أن ينظر المشرع بوجه </a:t>
            </a:r>
            <a:r>
              <a:rPr lang="ar-EG" sz="2000" dirty="0" smtClean="0"/>
              <a:t>العناية إلى </a:t>
            </a:r>
            <a:r>
              <a:rPr lang="ar-EG" sz="2000" dirty="0"/>
              <a:t>الكيفية التي يتم بها جمع، وحفظ، ومعالجة البيانات التي يمكن أن </a:t>
            </a:r>
            <a:r>
              <a:rPr lang="ar-EG" sz="2000" dirty="0" smtClean="0"/>
              <a:t>تحتوي على </a:t>
            </a:r>
            <a:r>
              <a:rPr lang="ar-EG" sz="2000" dirty="0"/>
              <a:t>معلومات خاصة بالأفراد؛ وما قد ينتج عن إساءة استخدامها من </a:t>
            </a:r>
            <a:r>
              <a:rPr lang="ar-EG" sz="2000" dirty="0" smtClean="0"/>
              <a:t>انتهاك لخصوصيتهم</a:t>
            </a:r>
            <a:r>
              <a:rPr lang="ar-EG" sz="2000" dirty="0"/>
              <a:t>، وذلك في حاجة ملحة تضمن خصوصية المواطنين؛ بحيث </a:t>
            </a:r>
            <a:r>
              <a:rPr lang="ar-EG" sz="2000" dirty="0" smtClean="0"/>
              <a:t>يجرم جمع </a:t>
            </a:r>
            <a:r>
              <a:rPr lang="ar-EG" sz="2000" dirty="0"/>
              <a:t>البيانات الشخصية بطرق غير مشروعة، ومعالجتها بطرق تدليسية، </a:t>
            </a:r>
            <a:r>
              <a:rPr lang="ar-EG" sz="2000" dirty="0" smtClean="0"/>
              <a:t>ونقلها عبر الحدود الجغرافية، ويجرم إفشاءها؛ ما قد يعرض المواطنين لانتهاك حرمة حياتهم الخاصة وحقهم في الخصوصية. </a:t>
            </a:r>
          </a:p>
          <a:p>
            <a:pPr algn="justLow" rtl="1"/>
            <a:endParaRPr lang="ar-EG" sz="2000" dirty="0" smtClean="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r" rtl="1"/>
            <a:endParaRPr lang="ar-EG" sz="2000" b="1" dirty="0"/>
          </a:p>
          <a:p>
            <a:pPr algn="r" rtl="1"/>
            <a:endParaRPr lang="ar-EG" sz="2000" dirty="0" smtClean="0"/>
          </a:p>
          <a:p>
            <a:pPr algn="r" rtl="1"/>
            <a:endParaRPr lang="ar-EG" sz="2000" dirty="0"/>
          </a:p>
          <a:p>
            <a:pPr algn="r" rtl="1"/>
            <a:endParaRPr lang="ar-EG" sz="2000" dirty="0"/>
          </a:p>
          <a:p>
            <a:pPr algn="r" rtl="1"/>
            <a:endParaRPr lang="ar-EG" dirty="0" smtClean="0"/>
          </a:p>
          <a:p>
            <a:pPr algn="r" rtl="1"/>
            <a:endParaRPr lang="ar-EG" dirty="0"/>
          </a:p>
          <a:p>
            <a:pPr algn="r" rtl="1"/>
            <a:endParaRPr lang="ar-EG" dirty="0" smtClean="0"/>
          </a:p>
          <a:p>
            <a:pPr algn="r" rtl="1"/>
            <a:endParaRPr lang="en-US" dirty="0"/>
          </a:p>
        </p:txBody>
      </p:sp>
      <p:pic>
        <p:nvPicPr>
          <p:cNvPr id="12" name="Picture 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1015" y="303115"/>
            <a:ext cx="2161271" cy="5562268"/>
          </a:xfrm>
          <a:prstGeom prst="rect">
            <a:avLst/>
          </a:prstGeom>
        </p:spPr>
      </p:pic>
    </p:spTree>
    <p:extLst>
      <p:ext uri="{BB962C8B-B14F-4D97-AF65-F5344CB8AC3E}">
        <p14:creationId xmlns:p14="http://schemas.microsoft.com/office/powerpoint/2010/main" val="17114912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1202021674"/>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2221035" y="56786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06</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2447778" y="1571900"/>
            <a:ext cx="9084579" cy="4708981"/>
          </a:xfrm>
          <a:prstGeom prst="rect">
            <a:avLst/>
          </a:prstGeom>
          <a:noFill/>
        </p:spPr>
        <p:txBody>
          <a:bodyPr wrap="square" rtlCol="0">
            <a:spAutoFit/>
          </a:bodyPr>
          <a:lstStyle/>
          <a:p>
            <a:pPr algn="justLow" rtl="1"/>
            <a:r>
              <a:rPr lang="ar-EG" sz="2000" dirty="0"/>
              <a:t>أدى التطـور الهائل الذي تشهده تكنولوجيا الاتصالات والمعلومات إلى ميلاد </a:t>
            </a:r>
            <a:r>
              <a:rPr lang="ar-EG" sz="2000" dirty="0" smtClean="0"/>
              <a:t>مفهوم جديد </a:t>
            </a:r>
            <a:r>
              <a:rPr lang="ar-EG" sz="2000" dirty="0"/>
              <a:t>للحق في الخصوصية ارتبط بمدى قدرة الأفراد على التحكم في تدفق </a:t>
            </a:r>
            <a:r>
              <a:rPr lang="ar-EG" sz="2000" dirty="0" smtClean="0"/>
              <a:t>معلوماتهم الخاصـة </a:t>
            </a:r>
            <a:r>
              <a:rPr lang="ar-EG" sz="2000" dirty="0"/>
              <a:t>عبر هـذه التكنولوجيـات </a:t>
            </a:r>
            <a:r>
              <a:rPr lang="ar-EG" sz="2000" dirty="0" smtClean="0"/>
              <a:t>توقيا </a:t>
            </a:r>
            <a:r>
              <a:rPr lang="ar-EG" sz="2000" dirty="0"/>
              <a:t>لمخاطـر جمعها ومعالجتها فـي بيئات </a:t>
            </a:r>
            <a:r>
              <a:rPr lang="ar-EG" sz="2000" dirty="0" smtClean="0"/>
              <a:t>رقمية لأغراض </a:t>
            </a:r>
            <a:r>
              <a:rPr lang="ar-EG" sz="2000" dirty="0"/>
              <a:t>غير مشروعة أو إساءة استعمالها إضـرارا بهم </a:t>
            </a:r>
            <a:r>
              <a:rPr lang="ar-EG" sz="2000" dirty="0" smtClean="0"/>
              <a:t>. وقد </a:t>
            </a:r>
            <a:r>
              <a:rPr lang="ar-EG" sz="2000" dirty="0"/>
              <a:t>سـمـي هـذا </a:t>
            </a:r>
            <a:r>
              <a:rPr lang="ar-EG" sz="2000" dirty="0" smtClean="0"/>
              <a:t>المفهوم بالخصوصية </a:t>
            </a:r>
            <a:r>
              <a:rPr lang="ar-EG" sz="2000" dirty="0"/>
              <a:t>المعلوماتية </a:t>
            </a:r>
            <a:r>
              <a:rPr lang="ar-EG" sz="2000" dirty="0" smtClean="0"/>
              <a:t>لأنه </a:t>
            </a:r>
            <a:r>
              <a:rPr lang="ar-EG" sz="2000" dirty="0"/>
              <a:t>يشمل توفير الحماية القانونية لمعلومات خاصة </a:t>
            </a:r>
            <a:r>
              <a:rPr lang="ar-EG" sz="2000" dirty="0" smtClean="0"/>
              <a:t>بشخص صاحبها </a:t>
            </a:r>
            <a:r>
              <a:rPr lang="ar-EG" sz="2000" dirty="0"/>
              <a:t>تنتمي إلى كيانه الإنساني مثل الاسم والعنوان ورقم الهاتف وغيرها </a:t>
            </a:r>
            <a:r>
              <a:rPr lang="ar-EG" sz="2000" dirty="0" smtClean="0"/>
              <a:t>التي تأخذ شكل </a:t>
            </a:r>
            <a:r>
              <a:rPr lang="ar-EG" sz="2000" dirty="0"/>
              <a:t>بيانات وثيقة الارتباط والالتصاق بكل شخص طبيعي معرف أو قابل </a:t>
            </a:r>
            <a:r>
              <a:rPr lang="ar-EG" sz="2000" dirty="0" smtClean="0"/>
              <a:t>للتعريف .</a:t>
            </a:r>
          </a:p>
          <a:p>
            <a:pPr algn="justLow" rtl="1"/>
            <a:r>
              <a:rPr lang="ar-EG" sz="2000" dirty="0" smtClean="0"/>
              <a:t>تتضمن </a:t>
            </a:r>
            <a:r>
              <a:rPr lang="ar-EG" sz="2000" dirty="0"/>
              <a:t>الخصوصية المعلوماتية </a:t>
            </a:r>
            <a:r>
              <a:rPr lang="ar-EG" sz="2000" dirty="0" smtClean="0"/>
              <a:t>إذاً </a:t>
            </a:r>
            <a:r>
              <a:rPr lang="ar-EG" sz="2000" dirty="0"/>
              <a:t>قواعد جمع وإدارة البيانات الخاصة بالأفراد </a:t>
            </a:r>
            <a:r>
              <a:rPr lang="ar-EG" sz="2000" dirty="0" smtClean="0"/>
              <a:t>مثل تلك </a:t>
            </a:r>
            <a:r>
              <a:rPr lang="ar-EG" sz="2000" dirty="0"/>
              <a:t>الخاصة ببطاقات الهوية والحالة المالية والطبية، وتشمل -أيضًا- سرية </a:t>
            </a:r>
            <a:r>
              <a:rPr lang="ar-EG" sz="2000" dirty="0" smtClean="0"/>
              <a:t>المراسلات الهاتفية </a:t>
            </a:r>
            <a:r>
              <a:rPr lang="ar-EG" sz="2000" dirty="0"/>
              <a:t>عبر شبكة الإنترنت والبريد الإلكتروني.. وغيرها من وسائل الاتصالات. </a:t>
            </a:r>
            <a:r>
              <a:rPr lang="ar-EG" sz="2000" dirty="0" smtClean="0"/>
              <a:t>ويهدف الحق </a:t>
            </a:r>
            <a:r>
              <a:rPr lang="ar-EG" sz="2000" dirty="0"/>
              <a:t>في الخصوصية المعلوماتية إلى حماية البيانات الشخصية التي تتم معالجتها آليا أوتقييد استخدامها بالأحوال المصرح بها قانونا </a:t>
            </a:r>
            <a:r>
              <a:rPr lang="ar-EG" sz="2000" dirty="0" smtClean="0"/>
              <a:t>، </a:t>
            </a:r>
            <a:r>
              <a:rPr lang="ar-EG" sz="2000" dirty="0"/>
              <a:t>نظرا لأن البيانات الشخصية </a:t>
            </a:r>
            <a:r>
              <a:rPr lang="ar-EG" sz="2000" dirty="0" smtClean="0"/>
              <a:t>أصبحت مادة </a:t>
            </a:r>
            <a:r>
              <a:rPr lang="ar-EG" sz="2000" dirty="0"/>
              <a:t>تتعرض لصـور شـتى من الانتهاكات، فإما أن يتم استغلالها تجاريا بغرض </a:t>
            </a:r>
            <a:r>
              <a:rPr lang="ar-EG" sz="2000" dirty="0" smtClean="0"/>
              <a:t>الدعاية التسويقية</a:t>
            </a:r>
            <a:r>
              <a:rPr lang="ar-EG" sz="2000" dirty="0"/>
              <a:t>، أو رقابتها من قبل الجهات الحكومية، أو سرقتها </a:t>
            </a:r>
            <a:r>
              <a:rPr lang="ar-EG" sz="2000" dirty="0" smtClean="0"/>
              <a:t>إضراراً </a:t>
            </a:r>
            <a:r>
              <a:rPr lang="ar-EG" sz="2000" dirty="0"/>
              <a:t>بأصحابها </a:t>
            </a:r>
            <a:r>
              <a:rPr lang="ar-EG" sz="2000" dirty="0" smtClean="0"/>
              <a:t>.</a:t>
            </a:r>
          </a:p>
          <a:p>
            <a:pPr algn="justLow" rtl="1"/>
            <a:r>
              <a:rPr lang="ar-EG" sz="2000" dirty="0" smtClean="0"/>
              <a:t>ومن هنا يمكن القول بأن مدلول الخصوصية المعلوماتية ينصرف إلى حماية البيانات الشخصية للأفراد من تقنيات معالجتها غير المشروعة ؛ أي أن هذا المدلول يتحدد بالبيانات الشخصية للأفراد الي يتم معالجتها بطريقة آلية غير قانونية . ومن ثم يستلزم الأمر التعرض لماهية البيانات الشخصية و المقصود بمعالجتها الآلية .</a:t>
            </a:r>
            <a:endParaRPr lang="en-US"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1015" y="303115"/>
            <a:ext cx="2161271" cy="5562268"/>
          </a:xfrm>
          <a:prstGeom prst="rect">
            <a:avLst/>
          </a:prstGeom>
        </p:spPr>
      </p:pic>
    </p:spTree>
    <p:extLst>
      <p:ext uri="{BB962C8B-B14F-4D97-AF65-F5344CB8AC3E}">
        <p14:creationId xmlns:p14="http://schemas.microsoft.com/office/powerpoint/2010/main" val="24999391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 xmlns:a16="http://schemas.microsoft.com/office/drawing/2014/main" id="{904B7CA6-23A4-2E24-5FFC-ECEA38831F6A}"/>
              </a:ext>
            </a:extLst>
          </p:cNvPr>
          <p:cNvSpPr txBox="1"/>
          <p:nvPr/>
        </p:nvSpPr>
        <p:spPr>
          <a:xfrm>
            <a:off x="5436234" y="846840"/>
            <a:ext cx="4359207" cy="461665"/>
          </a:xfrm>
          <a:prstGeom prst="rect">
            <a:avLst/>
          </a:prstGeom>
          <a:noFill/>
        </p:spPr>
        <p:txBody>
          <a:bodyPr wrap="square" rtlCol="0">
            <a:spAutoFit/>
          </a:bodyPr>
          <a:lstStyle/>
          <a:p>
            <a:pPr lvl="0" rtl="1"/>
            <a:r>
              <a:rPr lang="ar-EG" sz="2400" b="1" dirty="0" smtClean="0">
                <a:solidFill>
                  <a:srgbClr val="C00000"/>
                </a:solidFill>
              </a:rPr>
              <a:t>2- مفهوم </a:t>
            </a:r>
            <a:r>
              <a:rPr lang="ar-EG" sz="2400" b="1" dirty="0">
                <a:solidFill>
                  <a:srgbClr val="C00000"/>
                </a:solidFill>
              </a:rPr>
              <a:t>البيانات الشخصية الرقمية </a:t>
            </a:r>
            <a:endParaRPr lang="en-US" sz="2400" dirty="0">
              <a:solidFill>
                <a:srgbClr val="C00000"/>
              </a:solidFill>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32149859"/>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2555523" y="55493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06</a:t>
            </a:r>
            <a:endParaRPr lang="en-US" sz="2400" b="1" dirty="0">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1" name="TextBox 10"/>
          <p:cNvSpPr txBox="1"/>
          <p:nvPr/>
        </p:nvSpPr>
        <p:spPr>
          <a:xfrm>
            <a:off x="2703186" y="1483859"/>
            <a:ext cx="8814480" cy="7786747"/>
          </a:xfrm>
          <a:prstGeom prst="rect">
            <a:avLst/>
          </a:prstGeom>
          <a:noFill/>
        </p:spPr>
        <p:txBody>
          <a:bodyPr wrap="square" rtlCol="0">
            <a:spAutoFit/>
          </a:bodyPr>
          <a:lstStyle/>
          <a:p>
            <a:pPr algn="justLow" rtl="1"/>
            <a:r>
              <a:rPr lang="ar-EG" sz="2000" dirty="0" smtClean="0"/>
              <a:t>تتعلق البيانات الشخصية بحرمة الحياة الخاصة للإنسان  فهي تسمح بوضع تصور يحدد اتجاهاته و ميوله السياسية و معتقداته الدينية و تعاملاته المالية و البنكية و جنسيته . و لا تختلف البيانات الشخصية التقليدية عن البيانات الشخصية الرقمية إلا في أن الأخيرة تستخدم عند التعامل مع الوسائل الالكترونية . فكلتاهما عبارة عن البيانات الشخصية لكل إنسان التي تشمل إسمه و لقبه و رقم هاتفه و رقمه البريدي و السن و الجنس          و تاريخ الميلاد و الجنسية و غيرها من البيانات التي يمكن من خلالها تحديد صاحبها أو يكون قابلاً للتحديد .</a:t>
            </a:r>
          </a:p>
          <a:p>
            <a:pPr algn="justLow" rtl="1"/>
            <a:r>
              <a:rPr lang="ar-EG" sz="2000" dirty="0" smtClean="0"/>
              <a:t>وقد لاحق التطور الذي شهدته شبكة الانترنت البيانات الشخصية ، بحيث لم تقتصر على الاشم و اللقب و البريد الالكتروني ، إنما اتسعت لتشمل صورة و صوت المستخدم و ملاءته المالية و سلوكياته و عاداته و ميوله و أذواقه ، و كذلك منحاه التفكيري و توجهاته الأيدلوجية . و الأكثر من ذلك كله بياناته الجسدية أو البيانات البيومترية . ولا ينكر أحد أن البيانات الشخصية تمثل حقاً من الحقوق الأساسية اللصيقة بالإنسان الواجب حمايتها جنائياً و مدنياً .</a:t>
            </a:r>
          </a:p>
          <a:p>
            <a:pPr algn="justLow" rtl="1"/>
            <a:r>
              <a:rPr lang="ar-EG" sz="2000" b="1" dirty="0" smtClean="0"/>
              <a:t>تصدت بعض التشريعات العربية - كالتشريع المصري- </a:t>
            </a:r>
            <a:r>
              <a:rPr lang="ar-EG" sz="2000" b="1" dirty="0"/>
              <a:t>لتعريف البيانات الشخصية </a:t>
            </a:r>
            <a:r>
              <a:rPr lang="ar-EG" sz="2000" dirty="0" smtClean="0"/>
              <a:t>فى قوانينها الداخلية ؛ كما جاء  المادة </a:t>
            </a:r>
            <a:r>
              <a:rPr lang="ar-EG" sz="2000" dirty="0"/>
              <a:t>الأولى من قانون حماية </a:t>
            </a:r>
            <a:r>
              <a:rPr lang="ar-EG" sz="2000" dirty="0" smtClean="0"/>
              <a:t>البيانات الشخصية رقم 151 لسنة 2020، </a:t>
            </a:r>
            <a:r>
              <a:rPr lang="ar-EG" sz="2000" dirty="0"/>
              <a:t>بأنها "أي بيانات متعلقة بشخص طبيعي محدد، </a:t>
            </a:r>
            <a:r>
              <a:rPr lang="ar-EG" sz="2000" dirty="0" smtClean="0"/>
              <a:t>أو</a:t>
            </a:r>
            <a:r>
              <a:rPr lang="ar-EG" sz="2000" dirty="0"/>
              <a:t>يمكن تحديده بشكل مباشر أو غير مباشر عن طريق </a:t>
            </a:r>
            <a:r>
              <a:rPr lang="ar-EG" sz="2000" dirty="0" smtClean="0"/>
              <a:t>الربط بين </a:t>
            </a:r>
            <a:r>
              <a:rPr lang="ar-EG" sz="2000" dirty="0"/>
              <a:t>هذه البيانات وأي بيانات أخرى، كالاسم أو الصوت، </a:t>
            </a:r>
            <a:r>
              <a:rPr lang="ar-EG" sz="2000" dirty="0" smtClean="0"/>
              <a:t>أو</a:t>
            </a:r>
            <a:r>
              <a:rPr lang="ar-EG" sz="2000" dirty="0"/>
              <a:t>الصورة، أو رقم تعريفي، أو محدد للهوية عبر الانترنت، أو </a:t>
            </a:r>
            <a:r>
              <a:rPr lang="ar-EG" sz="2000" dirty="0" smtClean="0"/>
              <a:t>أي بيانات </a:t>
            </a:r>
            <a:r>
              <a:rPr lang="ar-EG" sz="2000" dirty="0"/>
              <a:t>تحدد الهوية النفسية، أو الصحية، أو الاقتصادية، </a:t>
            </a:r>
            <a:r>
              <a:rPr lang="ar-EG" sz="2000" dirty="0" smtClean="0"/>
              <a:t>أو الثقافية</a:t>
            </a:r>
            <a:r>
              <a:rPr lang="ar-EG" sz="2000" dirty="0"/>
              <a:t>، أو الاجتماعية".</a:t>
            </a:r>
            <a:endParaRPr lang="en-US"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p:txBody>
      </p:sp>
      <p:pic>
        <p:nvPicPr>
          <p:cNvPr id="23" name="Picture 22"/>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08012" y="554932"/>
            <a:ext cx="2082398" cy="5368293"/>
          </a:xfrm>
          <a:prstGeom prst="rect">
            <a:avLst/>
          </a:prstGeom>
        </p:spPr>
      </p:pic>
    </p:spTree>
    <p:extLst>
      <p:ext uri="{BB962C8B-B14F-4D97-AF65-F5344CB8AC3E}">
        <p14:creationId xmlns:p14="http://schemas.microsoft.com/office/powerpoint/2010/main" val="18687247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4166895912"/>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3292816" y="51834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06</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3527467" y="1506802"/>
            <a:ext cx="8068308" cy="11172289"/>
          </a:xfrm>
          <a:prstGeom prst="rect">
            <a:avLst/>
          </a:prstGeom>
          <a:noFill/>
        </p:spPr>
        <p:txBody>
          <a:bodyPr wrap="square" rtlCol="0">
            <a:spAutoFit/>
          </a:bodyPr>
          <a:lstStyle/>
          <a:p>
            <a:pPr algn="justLow" rtl="1"/>
            <a:r>
              <a:rPr lang="ar-EG" sz="2000" dirty="0"/>
              <a:t>وبقراءة النص المصري بشكل متعمق يظهر أنه قد اقتصرعلى البيانات المتعلقة بالأشخاص الطبيعيين فقط، كما تضمن التعريف للبيانات الشخصية بعض الأمثلة التى تبين هوية الشخص مثل الاسم أو الصورة أو الصوت ...... وكل الأمثلة التي وردت بهذه المادة بالنسبة للبيانات الشخصية إنما أتت على سبيل المثال وليس على سبيل الحصر، وهذا يعني أن أية بيانات أخرى من الممكن أن يتم اعتبارها بيانات </a:t>
            </a:r>
            <a:r>
              <a:rPr lang="ar-EG" sz="2000" dirty="0" smtClean="0"/>
              <a:t>شخصية طالما </a:t>
            </a:r>
            <a:r>
              <a:rPr lang="ar-EG" sz="2000" dirty="0"/>
              <a:t>تعلقت بشخص طبيعي محدد أو من الممكن تحديده.</a:t>
            </a:r>
          </a:p>
          <a:p>
            <a:pPr algn="justLow" rtl="1"/>
            <a:r>
              <a:rPr lang="ar-EG" sz="2000" dirty="0"/>
              <a:t>أما إذا كانت هذه البيانات غير متعلقة بشخص محدد ولا توجد أية إمكانية لتحديده بشكل مباشر أو غير مباشر، فإنه بمفهوم المخالفة لنص المادة في تعريفها للبيانات الشخصية لا يمكن اعتبار هذه البيانات بيانات شخصية، وذلك لأن المشرع قد اشترط أنه لابد أن تكون البيانات متعلقة بشخص محدد أو يمكن تحديده لاعتبارها بيانات شخصية</a:t>
            </a:r>
            <a:r>
              <a:rPr lang="ar-EG" sz="2000" dirty="0" smtClean="0"/>
              <a:t>.</a:t>
            </a:r>
          </a:p>
          <a:p>
            <a:pPr algn="justLow" rtl="1"/>
            <a:r>
              <a:rPr lang="ar-EG" sz="2000" dirty="0" smtClean="0"/>
              <a:t>كما </a:t>
            </a:r>
            <a:r>
              <a:rPr lang="ar-EG" sz="2000" dirty="0"/>
              <a:t>تعرف المادة 4 من </a:t>
            </a:r>
            <a:r>
              <a:rPr lang="ar-EG" sz="2000" b="1" dirty="0"/>
              <a:t>اللائحة الأوروبية </a:t>
            </a:r>
            <a:r>
              <a:rPr lang="en-US" sz="2000" b="1" dirty="0" smtClean="0"/>
              <a:t>GDPR </a:t>
            </a:r>
            <a:r>
              <a:rPr lang="en-US" sz="2000" b="1" dirty="0"/>
              <a:t>( "</a:t>
            </a:r>
            <a:r>
              <a:rPr lang="ar-EG" sz="2000" dirty="0" smtClean="0"/>
              <a:t>البيانات الشخصية </a:t>
            </a:r>
            <a:r>
              <a:rPr lang="en-US" sz="2000" dirty="0" smtClean="0"/>
              <a:t>Personal data " </a:t>
            </a:r>
            <a:r>
              <a:rPr lang="ar-EG" sz="2000" dirty="0" smtClean="0"/>
              <a:t>بأنها "تعني أي معلومات تتعلق بشخص طبيعي محدد أو قابل للتحديد )صاحب البيانات(؛ والشخص الطبيعي هو الشخص الذى يمكن تحديد هويته بشكل مباشر أو غير مباشر، بوجه خاص بالرجوع إلى محدد للهوية (مُعرف شخصي ) مثل الاسم أو رقم الضمان</a:t>
            </a:r>
            <a:r>
              <a:rPr lang="ar-EG" sz="2000" dirty="0"/>
              <a:t> </a:t>
            </a:r>
            <a:r>
              <a:rPr lang="ar-EG" sz="2000" dirty="0" smtClean="0"/>
              <a:t>الاجتماعي </a:t>
            </a:r>
            <a:r>
              <a:rPr lang="en-US" sz="2000" dirty="0"/>
              <a:t>identification number </a:t>
            </a:r>
            <a:r>
              <a:rPr lang="ar-EG" sz="2000" dirty="0"/>
              <a:t>أو بيانات الموقع أو </a:t>
            </a:r>
            <a:r>
              <a:rPr lang="ar-EG" sz="2000" dirty="0" smtClean="0"/>
              <a:t>المعرّف عبر </a:t>
            </a:r>
            <a:r>
              <a:rPr lang="ar-EG" sz="2000" dirty="0"/>
              <a:t>الإنترنت )عنوان </a:t>
            </a:r>
            <a:r>
              <a:rPr lang="en-US" sz="2000" dirty="0"/>
              <a:t>IP </a:t>
            </a:r>
            <a:r>
              <a:rPr lang="ar-EG" sz="2000" dirty="0"/>
              <a:t>أو عنوان البريد </a:t>
            </a:r>
            <a:r>
              <a:rPr lang="ar-EG" sz="2000" dirty="0" smtClean="0"/>
              <a:t>الإلكتروني </a:t>
            </a:r>
            <a:r>
              <a:rPr lang="ar-EG" sz="2000" dirty="0"/>
              <a:t>أو </a:t>
            </a:r>
            <a:r>
              <a:rPr lang="ar-EG" sz="2000" dirty="0" smtClean="0"/>
              <a:t>لواحد أو </a:t>
            </a:r>
            <a:r>
              <a:rPr lang="ar-EG" sz="2000" dirty="0"/>
              <a:t>أكثر من العوامل الخاصة بالهوية البدنية أو الفسيولوجية </a:t>
            </a:r>
            <a:r>
              <a:rPr lang="ar-EG" sz="2000" dirty="0" smtClean="0"/>
              <a:t>أو الجينية </a:t>
            </a:r>
            <a:r>
              <a:rPr lang="ar-EG" sz="2000" dirty="0"/>
              <a:t>أو العقلية أو الاقتصادية أو الثقافية أو الاجتماعية </a:t>
            </a:r>
            <a:r>
              <a:rPr lang="ar-EG" sz="2000" dirty="0" smtClean="0"/>
              <a:t>لهذا الشخص الطبيعى. </a:t>
            </a:r>
          </a:p>
          <a:p>
            <a:pPr algn="justLow" rtl="1"/>
            <a:endParaRPr lang="ar-EG" sz="2000" dirty="0"/>
          </a:p>
          <a:p>
            <a:pPr algn="justLow" rtl="1"/>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r" rtl="1"/>
            <a:endParaRPr lang="ar-EG" sz="2000" dirty="0"/>
          </a:p>
          <a:p>
            <a:pPr algn="r"/>
            <a:endParaRPr lang="ar-EG" sz="2000" dirty="0"/>
          </a:p>
          <a:p>
            <a:pPr algn="r" rtl="1"/>
            <a:endParaRPr lang="ar-EG" sz="2000" dirty="0"/>
          </a:p>
          <a:p>
            <a:pPr algn="r" rtl="1"/>
            <a:endParaRPr lang="ar-EG" sz="2000" dirty="0"/>
          </a:p>
          <a:p>
            <a:pPr algn="r" rtl="1"/>
            <a:endParaRPr lang="ar-EG" sz="2000" dirty="0"/>
          </a:p>
          <a:p>
            <a:pPr algn="r" rtl="1"/>
            <a:endParaRPr lang="ar-EG" dirty="0"/>
          </a:p>
          <a:p>
            <a:pPr algn="r" rtl="1"/>
            <a:endParaRPr lang="ar-EG" dirty="0"/>
          </a:p>
          <a:p>
            <a:pPr algn="r" rtl="1"/>
            <a:endParaRPr lang="ar-EG" dirty="0"/>
          </a:p>
          <a:p>
            <a:pPr algn="r" rtl="1"/>
            <a:endParaRPr lang="ar-EG" dirty="0"/>
          </a:p>
          <a:p>
            <a:pPr algn="r" rtl="1"/>
            <a:endParaRPr lang="ar-EG" dirty="0"/>
          </a:p>
          <a:p>
            <a:pPr algn="r" rtl="1"/>
            <a:endParaRPr lang="ar-EG" dirty="0" smtClean="0"/>
          </a:p>
          <a:p>
            <a:pPr algn="r" rtl="1"/>
            <a:endParaRPr lang="ar-EG" dirty="0"/>
          </a:p>
          <a:p>
            <a:pPr algn="r" rtl="1"/>
            <a:endParaRPr lang="ar-EG" dirty="0" smtClean="0"/>
          </a:p>
          <a:p>
            <a:pPr algn="r" rtl="1"/>
            <a:endParaRPr lang="ar-EG" dirty="0" smtClean="0"/>
          </a:p>
          <a:p>
            <a:pPr algn="r" rtl="1"/>
            <a:endParaRPr lang="en-US"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90711" y="518349"/>
            <a:ext cx="2256090" cy="5320873"/>
          </a:xfrm>
          <a:prstGeom prst="rect">
            <a:avLst/>
          </a:prstGeom>
        </p:spPr>
      </p:pic>
    </p:spTree>
    <p:extLst>
      <p:ext uri="{BB962C8B-B14F-4D97-AF65-F5344CB8AC3E}">
        <p14:creationId xmlns:p14="http://schemas.microsoft.com/office/powerpoint/2010/main" val="14854920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041811971"/>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3292816" y="51834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06</a:t>
            </a:r>
            <a:endParaRPr lang="en-US" sz="2400" b="1" dirty="0">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1" name="TextBox 10"/>
          <p:cNvSpPr txBox="1"/>
          <p:nvPr/>
        </p:nvSpPr>
        <p:spPr>
          <a:xfrm>
            <a:off x="3527467" y="1506802"/>
            <a:ext cx="8068308" cy="7171194"/>
          </a:xfrm>
          <a:prstGeom prst="rect">
            <a:avLst/>
          </a:prstGeom>
          <a:noFill/>
        </p:spPr>
        <p:txBody>
          <a:bodyPr wrap="square" rtlCol="0">
            <a:spAutoFit/>
          </a:bodyPr>
          <a:lstStyle/>
          <a:p>
            <a:pPr algn="justLow" rtl="1"/>
            <a:r>
              <a:rPr lang="ar-EG" sz="2000" dirty="0"/>
              <a:t>ويكاد يتطابق تعريف القانون المصري للبيانات الشخصية مع التعريف الوارد فى اللائحة الأوروبية، ومد نطاق تحديد هوية الشخص إلى النواحي الصحية أو الثقافية أو الاقتصادية أو الاجتماعية، بيد أن الأخير توسع بعض الشئ فى بيان المسائل الخاصة التى يمكن الاستعانة بها لتحديد هوية الشخص</a:t>
            </a:r>
          </a:p>
          <a:p>
            <a:pPr algn="justLow" rtl="1"/>
            <a:r>
              <a:rPr lang="ar-EG" sz="2000" dirty="0"/>
              <a:t>الطبيعي، وهي تشمل، لأول مرة، أمور مثل المعلومات الجينية أو العقلية ومع هذا جاء التعريف المصري عاماً وواسعاً أيضاً بما يسمح باستيعاب هذه المسائل لتحديد هوية الشخص الطبيعي</a:t>
            </a:r>
            <a:r>
              <a:rPr lang="ar-EG" sz="2000" dirty="0" smtClean="0"/>
              <a:t>.</a:t>
            </a:r>
          </a:p>
          <a:p>
            <a:pPr algn="justLow" rtl="1"/>
            <a:r>
              <a:rPr lang="ar-EG" sz="2000" dirty="0" smtClean="0"/>
              <a:t>كذلك </a:t>
            </a:r>
            <a:r>
              <a:rPr lang="ar-EG" sz="2000" b="1" dirty="0"/>
              <a:t>يعرف المشرع الفرنسي البيانات الشخصية </a:t>
            </a:r>
            <a:r>
              <a:rPr lang="ar-EG" sz="2000" dirty="0"/>
              <a:t>فى </a:t>
            </a:r>
            <a:r>
              <a:rPr lang="ar-EG" sz="2000" dirty="0" smtClean="0"/>
              <a:t>المادة الثانية من قانون المعلوماتية والحريات )المعدل( بأنه: "يعتبر بياناً </a:t>
            </a:r>
            <a:r>
              <a:rPr lang="ar-EG" sz="2000" dirty="0"/>
              <a:t>شخصياً أي معلومة تتعلق بشخص طبيعي محدد </a:t>
            </a:r>
            <a:r>
              <a:rPr lang="ar-EG" sz="2000" dirty="0" smtClean="0"/>
              <a:t>هويته أو </a:t>
            </a:r>
            <a:r>
              <a:rPr lang="ar-EG" sz="2000" dirty="0"/>
              <a:t>من الممكن تحديد هويته بطريقة مباشرة أو غير مباشرة</a:t>
            </a:r>
            <a:r>
              <a:rPr lang="ar-EG" sz="2000" dirty="0" smtClean="0"/>
              <a:t>،</a:t>
            </a:r>
            <a:r>
              <a:rPr lang="ar-EG" sz="2000" dirty="0"/>
              <a:t> سواء تم تحديد هويته بالرجوع إلى رقمه الشخصي أو </a:t>
            </a:r>
            <a:r>
              <a:rPr lang="ar-EG" sz="2000" dirty="0" smtClean="0"/>
              <a:t>بالرجوع إلى </a:t>
            </a:r>
            <a:r>
              <a:rPr lang="ar-EG" sz="2000" dirty="0"/>
              <a:t>أي شيء يخصه</a:t>
            </a:r>
            <a:r>
              <a:rPr lang="ar-EG" sz="2000" dirty="0" smtClean="0"/>
              <a:t>".</a:t>
            </a:r>
          </a:p>
          <a:p>
            <a:pPr algn="justLow" rtl="1"/>
            <a:r>
              <a:rPr lang="ar-EG" sz="2000" dirty="0" smtClean="0"/>
              <a:t>ووفقاً </a:t>
            </a:r>
            <a:r>
              <a:rPr lang="ar-EG" sz="2000" dirty="0"/>
              <a:t>للتعريف المشار إليه فإن أي معلومة تتعلق </a:t>
            </a:r>
            <a:r>
              <a:rPr lang="ar-EG" sz="2000" dirty="0" smtClean="0"/>
              <a:t>بشخص طبيعي </a:t>
            </a:r>
            <a:r>
              <a:rPr lang="ar-EG" sz="2000" dirty="0"/>
              <a:t>يمكن تحديد هويته تُعتبر بياناً شخصياً يخضع </a:t>
            </a:r>
            <a:r>
              <a:rPr lang="ar-EG" sz="2000" dirty="0" smtClean="0"/>
              <a:t>للحماية القانونية</a:t>
            </a:r>
            <a:r>
              <a:rPr lang="ar-EG" sz="2000" dirty="0"/>
              <a:t>، طالما أن هذا الشخص الطبيعي محدد هويته، أو </a:t>
            </a:r>
            <a:r>
              <a:rPr lang="ar-EG" sz="2000" dirty="0" smtClean="0"/>
              <a:t>أنه من </a:t>
            </a:r>
            <a:r>
              <a:rPr lang="ar-EG" sz="2000" dirty="0"/>
              <a:t>الممكن تحديد هويته بأي طريقة مباشرة أو غير مباشرة</a:t>
            </a:r>
            <a:r>
              <a:rPr lang="ar-EG" sz="2000" dirty="0" smtClean="0"/>
              <a:t>.</a:t>
            </a:r>
            <a:r>
              <a:rPr lang="ar-EG" sz="2000" dirty="0"/>
              <a:t> ويبدو من ذلك أن تعريف البيانات يعتبر بمثابة معيار يمكن </a:t>
            </a:r>
            <a:r>
              <a:rPr lang="ar-EG" sz="2000" dirty="0" smtClean="0"/>
              <a:t>عن طريقه </a:t>
            </a:r>
            <a:r>
              <a:rPr lang="ar-EG" sz="2000" dirty="0"/>
              <a:t>تحديد ما إذا كانت المعلومة تعتبر بياناً شخصياً أم لا</a:t>
            </a:r>
            <a:r>
              <a:rPr lang="ar-EG" sz="2000" dirty="0" smtClean="0"/>
              <a:t>،</a:t>
            </a:r>
            <a:r>
              <a:rPr lang="ar-EG" sz="2000" dirty="0"/>
              <a:t> ومن ثم مدى خضوعها للحماية القانونية للبيانات </a:t>
            </a:r>
            <a:r>
              <a:rPr lang="ar-EG" sz="2000" dirty="0" smtClean="0"/>
              <a:t>الشخصية من </a:t>
            </a:r>
            <a:r>
              <a:rPr lang="ar-EG" sz="2000" dirty="0"/>
              <a:t>عدمه</a:t>
            </a:r>
            <a:r>
              <a:rPr lang="ar-EG" sz="2000" dirty="0" smtClean="0"/>
              <a:t>.</a:t>
            </a:r>
            <a:endParaRPr lang="ar-EG" sz="2000" dirty="0"/>
          </a:p>
          <a:p>
            <a:pPr algn="justLow" rtl="1"/>
            <a:r>
              <a:rPr lang="ar-EG" sz="2000" dirty="0" smtClean="0"/>
              <a:t>وتجدر الإشارة إلى أن الحماية القانونية للبيانات الشخصية قاصرة فقط على البيانات الشخصية الخاصة بالأشخاص الطبيعيين</a:t>
            </a:r>
            <a:r>
              <a:rPr lang="ar-EG" sz="2000" dirty="0"/>
              <a:t>، ومن ثم فالبيانات الخاصة بالشخص </a:t>
            </a:r>
            <a:r>
              <a:rPr lang="ar-EG" sz="2000" dirty="0" smtClean="0"/>
              <a:t>المعنوي مستبعدة </a:t>
            </a:r>
            <a:r>
              <a:rPr lang="ar-EG" sz="2000" dirty="0"/>
              <a:t>من </a:t>
            </a:r>
            <a:r>
              <a:rPr lang="ar-EG" sz="2000" dirty="0" smtClean="0"/>
              <a:t>نطاق الحماية القانونية المتعلقة بالبيانات الشخصية الرقمية.</a:t>
            </a:r>
            <a:endParaRPr lang="en-US" sz="2000" dirty="0"/>
          </a:p>
          <a:p>
            <a:pPr algn="justLow" rtl="1"/>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ar-EG" sz="2000" dirty="0"/>
          </a:p>
          <a:p>
            <a:pPr algn="justLow" rtl="1"/>
            <a:endParaRPr lang="ar-EG" sz="2000" dirty="0"/>
          </a:p>
        </p:txBody>
      </p:sp>
      <p:pic>
        <p:nvPicPr>
          <p:cNvPr id="14" name="Pictur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77392" y="583447"/>
            <a:ext cx="1951796" cy="5408666"/>
          </a:xfrm>
          <a:prstGeom prst="rect">
            <a:avLst/>
          </a:prstGeom>
        </p:spPr>
      </p:pic>
    </p:spTree>
    <p:extLst>
      <p:ext uri="{BB962C8B-B14F-4D97-AF65-F5344CB8AC3E}">
        <p14:creationId xmlns:p14="http://schemas.microsoft.com/office/powerpoint/2010/main" val="16464649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5" name="TextBox 4">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8"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9"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10"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11" name="Rectangle 10">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 xmlns:a16="http://schemas.microsoft.com/office/drawing/2014/main" id="{F9A80F9F-74DB-1D57-04E8-E20E92A09B0A}"/>
              </a:ext>
            </a:extLst>
          </p:cNvPr>
          <p:cNvSpPr txBox="1"/>
          <p:nvPr/>
        </p:nvSpPr>
        <p:spPr>
          <a:xfrm>
            <a:off x="2614171" y="409888"/>
            <a:ext cx="4619141" cy="461665"/>
          </a:xfrm>
          <a:prstGeom prst="rect">
            <a:avLst/>
          </a:prstGeom>
          <a:noFill/>
        </p:spPr>
        <p:txBody>
          <a:bodyPr wrap="square" rtlCol="0">
            <a:spAutoFit/>
          </a:bodyPr>
          <a:lstStyle/>
          <a:p>
            <a:pPr algn="ctr"/>
            <a:r>
              <a:rPr lang="ar-EG" sz="2400" b="1" dirty="0" smtClean="0">
                <a:solidFill>
                  <a:schemeClr val="bg1"/>
                </a:solidFill>
                <a:latin typeface="Times New Roman" panose="02020603050405020304" pitchFamily="18" charset="0"/>
                <a:cs typeface="Times New Roman" panose="02020603050405020304" pitchFamily="18" charset="0"/>
              </a:rPr>
              <a:t>3-مفهوم معالجة البيانات الشخصية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06</a:t>
            </a:r>
            <a:endParaRPr lang="en-US" sz="2400" b="1" dirty="0">
              <a:ea typeface="Roboto Light" panose="02000000000000000000" pitchFamily="2" charset="0"/>
            </a:endParaRPr>
          </a:p>
        </p:txBody>
      </p:sp>
      <p:graphicFrame>
        <p:nvGraphicFramePr>
          <p:cNvPr id="15" name="Diagram 14"/>
          <p:cNvGraphicFramePr/>
          <p:nvPr>
            <p:extLst>
              <p:ext uri="{D42A27DB-BD31-4B8C-83A1-F6EECF244321}">
                <p14:modId xmlns:p14="http://schemas.microsoft.com/office/powerpoint/2010/main" val="215002306"/>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9" name="TextBox 18"/>
          <p:cNvSpPr txBox="1"/>
          <p:nvPr/>
        </p:nvSpPr>
        <p:spPr>
          <a:xfrm>
            <a:off x="694979" y="1620402"/>
            <a:ext cx="11151277" cy="1200329"/>
          </a:xfrm>
          <a:prstGeom prst="rect">
            <a:avLst/>
          </a:prstGeom>
          <a:noFill/>
        </p:spPr>
        <p:txBody>
          <a:bodyPr wrap="square" rtlCol="0">
            <a:spAutoFit/>
          </a:bodyPr>
          <a:lstStyle/>
          <a:p>
            <a:pPr algn="justLow" rtl="1"/>
            <a:r>
              <a:rPr lang="ar-EG" sz="2400" b="1" dirty="0" smtClean="0"/>
              <a:t>تقسيم :</a:t>
            </a:r>
          </a:p>
          <a:p>
            <a:pPr algn="justLow" rtl="1"/>
            <a:r>
              <a:rPr lang="ar-EG" sz="2400" b="1" dirty="0" smtClean="0"/>
              <a:t>سنتناول مفهوم معالجة البيانات الشخصية بشكل مقارن بين اللائحة الأوروبية لحماية البيانات – كتشريع دولي -  ، و بين التشريع المصري – كنموذج عربي – و التشريع الفرنسي – باعتباره من أقدم التشريعات في هذا المجال. </a:t>
            </a:r>
            <a:endParaRPr lang="ar-EG" sz="2400" b="1" dirty="0"/>
          </a:p>
        </p:txBody>
      </p:sp>
      <p:graphicFrame>
        <p:nvGraphicFramePr>
          <p:cNvPr id="2" name="Diagram 1"/>
          <p:cNvGraphicFramePr/>
          <p:nvPr>
            <p:extLst>
              <p:ext uri="{D42A27DB-BD31-4B8C-83A1-F6EECF244321}">
                <p14:modId xmlns:p14="http://schemas.microsoft.com/office/powerpoint/2010/main" val="785498655"/>
              </p:ext>
            </p:extLst>
          </p:nvPr>
        </p:nvGraphicFramePr>
        <p:xfrm>
          <a:off x="651517" y="3388754"/>
          <a:ext cx="11151277" cy="2388210"/>
        </p:xfrm>
        <a:graphic>
          <a:graphicData uri="http://schemas.openxmlformats.org/drawingml/2006/diagram">
            <dgm:relIds xmlns:dgm="http://schemas.openxmlformats.org/drawingml/2006/diagram" xmlns:r="http://schemas.openxmlformats.org/officeDocument/2006/relationships" r:dm="rId21" r:lo="rId22" r:qs="rId23" r:cs="rId24"/>
          </a:graphicData>
        </a:graphic>
      </p:graphicFrame>
      <p:graphicFrame>
        <p:nvGraphicFramePr>
          <p:cNvPr id="21" name="Diagram 20"/>
          <p:cNvGraphicFramePr/>
          <p:nvPr>
            <p:extLst>
              <p:ext uri="{D42A27DB-BD31-4B8C-83A1-F6EECF244321}">
                <p14:modId xmlns:p14="http://schemas.microsoft.com/office/powerpoint/2010/main" val="2704402807"/>
              </p:ext>
            </p:extLst>
          </p:nvPr>
        </p:nvGraphicFramePr>
        <p:xfrm>
          <a:off x="944168" y="2551934"/>
          <a:ext cx="10734639" cy="2967431"/>
        </p:xfrm>
        <a:graphic>
          <a:graphicData uri="http://schemas.openxmlformats.org/drawingml/2006/diagram">
            <dgm:relIds xmlns:dgm="http://schemas.openxmlformats.org/drawingml/2006/diagram" xmlns:r="http://schemas.openxmlformats.org/officeDocument/2006/relationships" r:dm="rId26" r:lo="rId27" r:qs="rId28" r:cs="rId29"/>
          </a:graphicData>
        </a:graphic>
      </p:graphicFrame>
    </p:spTree>
    <p:extLst>
      <p:ext uri="{BB962C8B-B14F-4D97-AF65-F5344CB8AC3E}">
        <p14:creationId xmlns:p14="http://schemas.microsoft.com/office/powerpoint/2010/main" val="40776440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06</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3" name="Diagram 12"/>
          <p:cNvGraphicFramePr/>
          <p:nvPr>
            <p:extLst>
              <p:ext uri="{D42A27DB-BD31-4B8C-83A1-F6EECF244321}">
                <p14:modId xmlns:p14="http://schemas.microsoft.com/office/powerpoint/2010/main" val="2151839032"/>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7" name="TextBox 16"/>
          <p:cNvSpPr txBox="1"/>
          <p:nvPr/>
        </p:nvSpPr>
        <p:spPr>
          <a:xfrm>
            <a:off x="2645142" y="1414509"/>
            <a:ext cx="9201114" cy="8463855"/>
          </a:xfrm>
          <a:prstGeom prst="rect">
            <a:avLst/>
          </a:prstGeom>
          <a:noFill/>
        </p:spPr>
        <p:txBody>
          <a:bodyPr wrap="square" rtlCol="0">
            <a:spAutoFit/>
          </a:bodyPr>
          <a:lstStyle/>
          <a:p>
            <a:pPr algn="r" rtl="1"/>
            <a:r>
              <a:rPr lang="ar-EG" sz="2400" b="1" u="sng" dirty="0" smtClean="0"/>
              <a:t>أولاً: تعريف المعالجة في التشريع المصري ؛ كأحد أحدث التشريعات العربية في هذا المجال :</a:t>
            </a:r>
            <a:endParaRPr lang="en-US" sz="2400" b="1" u="sng" dirty="0"/>
          </a:p>
          <a:p>
            <a:pPr lvl="0" algn="justLow" rtl="1"/>
            <a:endParaRPr lang="ar-EG" sz="2000" b="1" dirty="0"/>
          </a:p>
          <a:p>
            <a:pPr algn="justLow" rtl="1"/>
            <a:r>
              <a:rPr lang="ar-EG" sz="2000" dirty="0"/>
              <a:t>عرف المشرع المصري </a:t>
            </a:r>
            <a:r>
              <a:rPr lang="ar-EG" sz="2000" b="1" dirty="0" smtClean="0"/>
              <a:t>المعالجة في القانون رقم 151 لسنة 2020 </a:t>
            </a:r>
            <a:r>
              <a:rPr lang="ar-EG" sz="2000" dirty="0" smtClean="0"/>
              <a:t>بأنها</a:t>
            </a:r>
            <a:r>
              <a:rPr lang="ar-EG" sz="2000" dirty="0"/>
              <a:t>: "أي عملية </a:t>
            </a:r>
            <a:r>
              <a:rPr lang="ar-EG" sz="2000" dirty="0" smtClean="0"/>
              <a:t>إلكترونية أو </a:t>
            </a:r>
            <a:r>
              <a:rPr lang="ar-EG" sz="2000" dirty="0"/>
              <a:t>تقنية لكتابة البيانات الشخصية، أو تجميعها، أو تسجيلها</a:t>
            </a:r>
            <a:r>
              <a:rPr lang="ar-EG" sz="2000" dirty="0" smtClean="0"/>
              <a:t>،</a:t>
            </a:r>
            <a:r>
              <a:rPr lang="ar-EG" sz="2000" dirty="0"/>
              <a:t> أو حفظها، أو تخزينها، أو دمجها، أو عرضها، أو إرسالها، </a:t>
            </a:r>
            <a:r>
              <a:rPr lang="ar-EG" sz="2000" dirty="0" smtClean="0"/>
              <a:t>أو</a:t>
            </a:r>
            <a:r>
              <a:rPr lang="ar-EG" sz="2000" dirty="0"/>
              <a:t>استقبالها، أو تداولها، أو نشرها، أو محوها، أو تغييرها، </a:t>
            </a:r>
            <a:r>
              <a:rPr lang="ar-EG" sz="2000" dirty="0" smtClean="0"/>
              <a:t>أو</a:t>
            </a:r>
            <a:r>
              <a:rPr lang="ar-EG" sz="2000" dirty="0"/>
              <a:t>تعديلها، أو استرجاعها أو تحليلها وذلك باستخدام أي </a:t>
            </a:r>
            <a:r>
              <a:rPr lang="ar-EG" sz="2000" dirty="0" smtClean="0"/>
              <a:t>وسيط من </a:t>
            </a:r>
            <a:r>
              <a:rPr lang="ar-EG" sz="2000" dirty="0"/>
              <a:t>الوسائط أو الأجهزة الإلكترونية أو التقنية سواء تم </a:t>
            </a:r>
            <a:r>
              <a:rPr lang="ar-EG" sz="2000" dirty="0" smtClean="0"/>
              <a:t>ذلك جزئياً </a:t>
            </a:r>
            <a:r>
              <a:rPr lang="ar-EG" sz="2000" dirty="0"/>
              <a:t>أو كلياً".</a:t>
            </a:r>
          </a:p>
          <a:p>
            <a:pPr algn="justLow" rtl="1"/>
            <a:r>
              <a:rPr lang="ar-EG" sz="2000" dirty="0" smtClean="0"/>
              <a:t> و يلاحظ أن المشرع المصري ضيق من مفهوم معالجة البيانات الشخصية ؛ حيث قصره فقط على العمليات الآلية دون اليدوية . كما حدد ماهية العمليات التي سيشملها مفهوم المعالجة وهي : التجميع ، أو التسجيل، </a:t>
            </a:r>
            <a:r>
              <a:rPr lang="ar-EG" sz="2000" dirty="0"/>
              <a:t>أو </a:t>
            </a:r>
            <a:r>
              <a:rPr lang="ar-EG" sz="2000" dirty="0" smtClean="0"/>
              <a:t>الحفظ ، </a:t>
            </a:r>
            <a:r>
              <a:rPr lang="ar-EG" sz="2000" dirty="0"/>
              <a:t>أو </a:t>
            </a:r>
            <a:r>
              <a:rPr lang="ar-EG" sz="2000" dirty="0" smtClean="0"/>
              <a:t>التخزين ، </a:t>
            </a:r>
            <a:r>
              <a:rPr lang="ar-EG" sz="2000" dirty="0"/>
              <a:t>أو </a:t>
            </a:r>
            <a:r>
              <a:rPr lang="ar-EG" sz="2000" dirty="0" smtClean="0"/>
              <a:t>الدمج ، </a:t>
            </a:r>
            <a:r>
              <a:rPr lang="ar-EG" sz="2000" dirty="0"/>
              <a:t>أو </a:t>
            </a:r>
            <a:r>
              <a:rPr lang="ar-EG" sz="2000" dirty="0" smtClean="0"/>
              <a:t>العرض ، </a:t>
            </a:r>
            <a:r>
              <a:rPr lang="ar-EG" sz="2000" dirty="0"/>
              <a:t>أو </a:t>
            </a:r>
            <a:r>
              <a:rPr lang="ar-EG" sz="2000" dirty="0" smtClean="0"/>
              <a:t>الإرسال ، أوالاستقبال ، </a:t>
            </a:r>
            <a:r>
              <a:rPr lang="ar-EG" sz="2000" dirty="0"/>
              <a:t>أو </a:t>
            </a:r>
            <a:r>
              <a:rPr lang="ar-EG" sz="2000" dirty="0" smtClean="0"/>
              <a:t>التداول، </a:t>
            </a:r>
            <a:r>
              <a:rPr lang="ar-EG" sz="2000" dirty="0"/>
              <a:t>أو </a:t>
            </a:r>
            <a:r>
              <a:rPr lang="ar-EG" sz="2000" dirty="0" smtClean="0"/>
              <a:t>النشر ، </a:t>
            </a:r>
            <a:r>
              <a:rPr lang="ar-EG" sz="2000" dirty="0"/>
              <a:t>أو </a:t>
            </a:r>
            <a:r>
              <a:rPr lang="ar-EG" sz="2000" dirty="0" smtClean="0"/>
              <a:t>المحو ، </a:t>
            </a:r>
            <a:r>
              <a:rPr lang="ar-EG" sz="2000" dirty="0"/>
              <a:t>أو </a:t>
            </a:r>
            <a:r>
              <a:rPr lang="ar-EG" sz="2000" dirty="0" smtClean="0"/>
              <a:t>التغيير، أوالتعديلها</a:t>
            </a:r>
            <a:r>
              <a:rPr lang="ar-EG" sz="2000" dirty="0"/>
              <a:t>، أو </a:t>
            </a:r>
            <a:r>
              <a:rPr lang="ar-EG" sz="2000" dirty="0" smtClean="0"/>
              <a:t>الاسترجاع أو التحليل .</a:t>
            </a:r>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lvl="0" algn="r"/>
            <a:endParaRPr lang="ar-EG" sz="2000" b="1" dirty="0"/>
          </a:p>
          <a:p>
            <a:pPr lvl="0" algn="r"/>
            <a:endParaRPr lang="ar-EG" sz="2000" b="1" dirty="0" smtClean="0"/>
          </a:p>
          <a:p>
            <a:pPr lvl="0" algn="r"/>
            <a:endParaRPr lang="ar-EG" sz="2000" b="1" dirty="0"/>
          </a:p>
          <a:p>
            <a:pPr lvl="0" algn="r"/>
            <a:endParaRPr lang="ar-EG" sz="2000" b="1" dirty="0" smtClean="0"/>
          </a:p>
          <a:p>
            <a:pPr lvl="0" algn="r"/>
            <a:endParaRPr lang="ar-EG" sz="2000" b="1" dirty="0"/>
          </a:p>
          <a:p>
            <a:pPr lvl="0" algn="r"/>
            <a:r>
              <a:rPr lang="ar-EG" sz="2000" b="1" dirty="0" smtClean="0"/>
              <a:t> </a:t>
            </a:r>
            <a:endParaRPr lang="en-US" sz="2000" b="1" dirty="0"/>
          </a:p>
          <a:p>
            <a:pPr algn="justLow" rtl="1"/>
            <a:endParaRPr lang="ar-EG" sz="2000" dirty="0"/>
          </a:p>
        </p:txBody>
      </p:sp>
      <p:pic>
        <p:nvPicPr>
          <p:cNvPr id="18" name="Picture 17"/>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155766" y="1443597"/>
            <a:ext cx="2292012" cy="4558221"/>
          </a:xfrm>
          <a:prstGeom prst="rect">
            <a:avLst/>
          </a:prstGeom>
        </p:spPr>
      </p:pic>
    </p:spTree>
    <p:extLst>
      <p:ext uri="{BB962C8B-B14F-4D97-AF65-F5344CB8AC3E}">
        <p14:creationId xmlns:p14="http://schemas.microsoft.com/office/powerpoint/2010/main" val="15507251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05773" y="129710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2330487" y="141454"/>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06</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385416130"/>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3032716" y="1424375"/>
            <a:ext cx="8813540" cy="11233845"/>
          </a:xfrm>
          <a:prstGeom prst="rect">
            <a:avLst/>
          </a:prstGeom>
          <a:noFill/>
        </p:spPr>
        <p:txBody>
          <a:bodyPr wrap="square" rtlCol="0">
            <a:spAutoFit/>
          </a:bodyPr>
          <a:lstStyle/>
          <a:p>
            <a:pPr algn="justLow" rtl="1"/>
            <a:r>
              <a:rPr lang="ar-EG" sz="2400" b="1" u="sng" dirty="0"/>
              <a:t>ثانيًّا: </a:t>
            </a:r>
            <a:r>
              <a:rPr lang="ar-EG" sz="2400" b="1" u="sng" dirty="0" smtClean="0"/>
              <a:t>تعريف اللائحة الأوروبية لمعالجة البيانات :</a:t>
            </a:r>
          </a:p>
          <a:p>
            <a:pPr algn="justLow" rtl="1"/>
            <a:r>
              <a:rPr lang="ar-EG" sz="2000" dirty="0"/>
              <a:t>وفى المقابل تُعرف المادة 4 من </a:t>
            </a:r>
            <a:r>
              <a:rPr lang="ar-EG" sz="2000" b="1" dirty="0"/>
              <a:t>اللائحة الأوروبية </a:t>
            </a:r>
            <a:r>
              <a:rPr lang="ar-EG" sz="2000" dirty="0" smtClean="0"/>
              <a:t>لحماية</a:t>
            </a:r>
            <a:r>
              <a:rPr lang="ar-EG" sz="2000" dirty="0"/>
              <a:t> </a:t>
            </a:r>
            <a:r>
              <a:rPr lang="ar-EG" sz="2000" dirty="0" smtClean="0"/>
              <a:t>البيانات </a:t>
            </a:r>
            <a:r>
              <a:rPr lang="ar-EG" sz="2000" dirty="0"/>
              <a:t>"المعالجة </a:t>
            </a:r>
            <a:r>
              <a:rPr lang="en-US" sz="2000" dirty="0"/>
              <a:t>Processing " </a:t>
            </a:r>
            <a:r>
              <a:rPr lang="ar-EG" sz="2000" dirty="0"/>
              <a:t>بأنها: "أي عملية أو </a:t>
            </a:r>
            <a:r>
              <a:rPr lang="ar-EG" sz="2000" dirty="0" smtClean="0"/>
              <a:t>مجموعة من </a:t>
            </a:r>
            <a:r>
              <a:rPr lang="ar-EG" sz="2000" dirty="0"/>
              <a:t>العمليات التي يتم إجراؤها على البيانات الشخصية </a:t>
            </a:r>
            <a:r>
              <a:rPr lang="ar-EG" sz="2000" dirty="0" smtClean="0"/>
              <a:t>أو على مجموعات من البيانات الشخصية، سواء بوسائل آلية أم لا</a:t>
            </a:r>
            <a:r>
              <a:rPr lang="ar-EG" sz="2000" dirty="0"/>
              <a:t>، </a:t>
            </a:r>
            <a:r>
              <a:rPr lang="ar-EG" sz="2000" b="1" dirty="0"/>
              <a:t>مثل </a:t>
            </a:r>
            <a:r>
              <a:rPr lang="ar-EG" sz="2000" dirty="0"/>
              <a:t>التجميع أو التسجيل أو التنظيم أو الهيكلة أو </a:t>
            </a:r>
            <a:r>
              <a:rPr lang="ar-EG" sz="2000" dirty="0" smtClean="0"/>
              <a:t>التخزين أو </a:t>
            </a:r>
            <a:r>
              <a:rPr lang="ar-EG" sz="2000" dirty="0"/>
              <a:t>التكييف أو التغيير أو الاسترجاع أو التشاور أو الاستخدام </a:t>
            </a:r>
            <a:r>
              <a:rPr lang="ar-EG" sz="2000" dirty="0" smtClean="0"/>
              <a:t>أو</a:t>
            </a:r>
            <a:r>
              <a:rPr lang="ar-EG" sz="2000" dirty="0"/>
              <a:t>الإفصاح عن طريق الإرسال أو النشر أو الإتاحة أو المحاذاة </a:t>
            </a:r>
            <a:r>
              <a:rPr lang="ar-EG" sz="2000" dirty="0" smtClean="0"/>
              <a:t>أو الدمج </a:t>
            </a:r>
            <a:r>
              <a:rPr lang="ar-EG" sz="2000" dirty="0"/>
              <a:t>أو التقييد أو المحو أو التدمير</a:t>
            </a:r>
            <a:r>
              <a:rPr lang="ar-EG" sz="2000" dirty="0" smtClean="0"/>
              <a:t>".</a:t>
            </a:r>
          </a:p>
          <a:p>
            <a:pPr algn="justLow" rtl="1"/>
            <a:r>
              <a:rPr lang="ar-EG" sz="2000" dirty="0" smtClean="0"/>
              <a:t>ومن </a:t>
            </a:r>
            <a:r>
              <a:rPr lang="ar-EG" sz="2000" dirty="0"/>
              <a:t>ثم فإن معالجة البيانات الشخصية، تشمل أية </a:t>
            </a:r>
            <a:r>
              <a:rPr lang="ar-EG" sz="2000" dirty="0" smtClean="0"/>
              <a:t>إجراءات متعلقة </a:t>
            </a:r>
            <a:r>
              <a:rPr lang="ar-EG" sz="2000" dirty="0"/>
              <a:t>بالبيانات بغض النظر عن الطريقة التي </a:t>
            </a:r>
            <a:r>
              <a:rPr lang="ar-EG" sz="2000" dirty="0" smtClean="0"/>
              <a:t>استخدمت في </a:t>
            </a:r>
            <a:r>
              <a:rPr lang="ar-EG" sz="2000" dirty="0"/>
              <a:t>هذا الإجراء، فأي إجراء يتم اتخاذه ويتعلق </a:t>
            </a:r>
            <a:r>
              <a:rPr lang="ar-EG" sz="2000" dirty="0" smtClean="0"/>
              <a:t>بالبيانات الشخصية </a:t>
            </a:r>
            <a:r>
              <a:rPr lang="ar-EG" sz="2000" dirty="0"/>
              <a:t>يعتبر معالجة لهذه </a:t>
            </a:r>
            <a:r>
              <a:rPr lang="ar-EG" sz="2000" dirty="0" smtClean="0"/>
              <a:t>البيانات.</a:t>
            </a:r>
          </a:p>
          <a:p>
            <a:pPr algn="justLow" rtl="1"/>
            <a:endParaRPr lang="ar-EG" sz="2000" dirty="0"/>
          </a:p>
          <a:p>
            <a:pPr algn="justLow" rtl="1"/>
            <a:r>
              <a:rPr lang="ar-EG" sz="2000" dirty="0" smtClean="0"/>
              <a:t>  وبمقارنة </a:t>
            </a:r>
            <a:r>
              <a:rPr lang="ar-EG" sz="2000" dirty="0"/>
              <a:t>النص في التشريع المصري مع نظيره الأوروبي </a:t>
            </a:r>
            <a:r>
              <a:rPr lang="ar-EG" sz="2000" dirty="0" smtClean="0"/>
              <a:t>يظهر</a:t>
            </a:r>
            <a:r>
              <a:rPr lang="ar-EG" sz="2000" dirty="0"/>
              <a:t>جلياً أن المشرع المصري ذكر العمليات التى تعد من </a:t>
            </a:r>
            <a:r>
              <a:rPr lang="ar-EG" sz="2000" dirty="0" smtClean="0"/>
              <a:t>قبيل المعالجة </a:t>
            </a:r>
            <a:r>
              <a:rPr lang="ar-EG" sz="2000" dirty="0"/>
              <a:t>فى التعريف على سبيل الحصر، كما قصر </a:t>
            </a:r>
            <a:r>
              <a:rPr lang="ar-EG" sz="2000" dirty="0" smtClean="0"/>
              <a:t>عملية المعالجة </a:t>
            </a:r>
            <a:r>
              <a:rPr lang="ar-EG" sz="2000" dirty="0"/>
              <a:t>على أي عمليات الكترونية أو تقنية تتم على البيانات</a:t>
            </a:r>
            <a:r>
              <a:rPr lang="ar-EG" sz="2000" dirty="0" smtClean="0"/>
              <a:t>،</a:t>
            </a:r>
            <a:r>
              <a:rPr lang="ar-EG" sz="2000" dirty="0"/>
              <a:t> بينما أورد المشرع الأوروبي أن هذه العمليات وردت على </a:t>
            </a:r>
            <a:r>
              <a:rPr lang="ar-EG" sz="2000" dirty="0" smtClean="0"/>
              <a:t>سبيل المثال </a:t>
            </a:r>
            <a:r>
              <a:rPr lang="en-US" sz="2000" dirty="0"/>
              <a:t>Such As ، </a:t>
            </a:r>
            <a:r>
              <a:rPr lang="ar-EG" sz="2000" dirty="0"/>
              <a:t>كما توسع فى وسيلة المعالجة أياً كان </a:t>
            </a:r>
            <a:r>
              <a:rPr lang="ar-EG" sz="2000" dirty="0" smtClean="0"/>
              <a:t>نوعها، إلكترونية </a:t>
            </a:r>
            <a:r>
              <a:rPr lang="ar-EG" sz="2000" dirty="0"/>
              <a:t>أو غيرها.</a:t>
            </a:r>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lvl="0" algn="r"/>
            <a:endParaRPr lang="ar-EG" sz="2000" b="1" dirty="0"/>
          </a:p>
          <a:p>
            <a:pPr lvl="0" algn="r"/>
            <a:endParaRPr lang="ar-EG" sz="2000" b="1" dirty="0" smtClean="0"/>
          </a:p>
          <a:p>
            <a:pPr lvl="0" algn="r"/>
            <a:endParaRPr lang="ar-EG" sz="2000" b="1" dirty="0"/>
          </a:p>
          <a:p>
            <a:pPr lvl="0" algn="r"/>
            <a:endParaRPr lang="ar-EG" sz="2000" b="1" dirty="0" smtClean="0"/>
          </a:p>
          <a:p>
            <a:pPr lvl="0" algn="r"/>
            <a:endParaRPr lang="ar-EG" sz="2000" b="1" dirty="0"/>
          </a:p>
          <a:p>
            <a:pPr lvl="0" algn="r"/>
            <a:r>
              <a:rPr lang="ar-EG" sz="2000" b="1" dirty="0" smtClean="0"/>
              <a:t> </a:t>
            </a:r>
            <a:endParaRPr lang="en-US" sz="2000" b="1" dirty="0"/>
          </a:p>
          <a:p>
            <a:pPr algn="justLow" rtl="1"/>
            <a:endParaRPr lang="ar-EG" sz="2000" dirty="0"/>
          </a:p>
        </p:txBody>
      </p:sp>
      <p:pic>
        <p:nvPicPr>
          <p:cNvPr id="17" name="Picture 16"/>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403136" y="1373709"/>
            <a:ext cx="2530897" cy="4633516"/>
          </a:xfrm>
          <a:prstGeom prst="rect">
            <a:avLst/>
          </a:prstGeom>
        </p:spPr>
      </p:pic>
    </p:spTree>
    <p:extLst>
      <p:ext uri="{BB962C8B-B14F-4D97-AF65-F5344CB8AC3E}">
        <p14:creationId xmlns:p14="http://schemas.microsoft.com/office/powerpoint/2010/main" val="16522143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661814" y="91782"/>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06</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2150351166"/>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2692864" y="1414509"/>
            <a:ext cx="9153391" cy="9756517"/>
          </a:xfrm>
          <a:prstGeom prst="rect">
            <a:avLst/>
          </a:prstGeom>
          <a:noFill/>
        </p:spPr>
        <p:txBody>
          <a:bodyPr wrap="square" rtlCol="0">
            <a:spAutoFit/>
          </a:bodyPr>
          <a:lstStyle/>
          <a:p>
            <a:pPr algn="justLow" rtl="1"/>
            <a:endParaRPr lang="ar-EG" sz="2000" dirty="0" smtClean="0"/>
          </a:p>
          <a:p>
            <a:pPr algn="justLow" rtl="1"/>
            <a:r>
              <a:rPr lang="ar-EG" sz="2000" dirty="0" smtClean="0"/>
              <a:t>وإن </a:t>
            </a:r>
            <a:r>
              <a:rPr lang="ar-EG" sz="2000" dirty="0"/>
              <a:t>كان تعداد الأفعال التى تدخل فى نطاق المعالجة </a:t>
            </a:r>
            <a:r>
              <a:rPr lang="ar-EG" sz="2000" dirty="0" smtClean="0"/>
              <a:t>وفقا لتعريف </a:t>
            </a:r>
            <a:r>
              <a:rPr lang="ar-EG" sz="2000" dirty="0"/>
              <a:t>المشرع المصري يكاد يبدو كافياً من الوهلة </a:t>
            </a:r>
            <a:r>
              <a:rPr lang="ar-EG" sz="2000" dirty="0" smtClean="0"/>
              <a:t>الأولى، وقد </a:t>
            </a:r>
            <a:r>
              <a:rPr lang="ar-EG" sz="2000" dirty="0"/>
              <a:t>لا يتخيل وجود أفعال أو عمليات يمكن أن تقع على </a:t>
            </a:r>
            <a:r>
              <a:rPr lang="ar-EG" sz="2000" dirty="0" smtClean="0"/>
              <a:t>البيانات غير </a:t>
            </a:r>
            <a:r>
              <a:rPr lang="ar-EG" sz="2000" dirty="0"/>
              <a:t>تلك الواردة فى التعريف إلا أنه ربما كان من </a:t>
            </a:r>
            <a:r>
              <a:rPr lang="ar-EG" sz="2000" dirty="0" smtClean="0"/>
              <a:t>الأفضل لو </a:t>
            </a:r>
            <a:r>
              <a:rPr lang="ar-EG" sz="2000" dirty="0"/>
              <a:t>اقتدى المشرع المصري بنظيره الأوروبي فى هذا </a:t>
            </a:r>
            <a:r>
              <a:rPr lang="ar-EG" sz="2000" dirty="0" smtClean="0"/>
              <a:t>الشأن حتى </a:t>
            </a:r>
            <a:r>
              <a:rPr lang="ar-EG" sz="2000" dirty="0"/>
              <a:t>يترك الباب مفتوحاً أمام استيعاب أى أفعال أخرى </a:t>
            </a:r>
            <a:r>
              <a:rPr lang="ar-EG" sz="2000" dirty="0" smtClean="0"/>
              <a:t>ربما تنشأ </a:t>
            </a:r>
            <a:r>
              <a:rPr lang="ar-EG" sz="2000" dirty="0"/>
              <a:t>عن التطور المستمر فى التعامل مع البيانات </a:t>
            </a:r>
            <a:r>
              <a:rPr lang="ar-EG" sz="2000" dirty="0" smtClean="0"/>
              <a:t>باستخدام التكنولوجيا.</a:t>
            </a:r>
            <a:endParaRPr lang="ar-EG" sz="2000" dirty="0"/>
          </a:p>
          <a:p>
            <a:pPr algn="justLow" rtl="1"/>
            <a:r>
              <a:rPr lang="ar-EG" sz="2000" dirty="0" smtClean="0"/>
              <a:t>ويؤخذ </a:t>
            </a:r>
            <a:r>
              <a:rPr lang="ar-EG" sz="2000" dirty="0"/>
              <a:t>على المشرع المصري عدم تعريفه للأفعال التى </a:t>
            </a:r>
            <a:r>
              <a:rPr lang="ar-EG" sz="2000" dirty="0" smtClean="0"/>
              <a:t>تدخل فى </a:t>
            </a:r>
            <a:r>
              <a:rPr lang="ar-EG" sz="2000" dirty="0"/>
              <a:t>إطار المعالجة، فلم يحدد المقصود "بتجميع </a:t>
            </a:r>
            <a:r>
              <a:rPr lang="ar-EG" sz="2000" dirty="0" smtClean="0"/>
              <a:t>البيانات« أو </a:t>
            </a:r>
            <a:r>
              <a:rPr lang="ar-EG" sz="2000" dirty="0"/>
              <a:t>"تسجيلها" أو "حفظها" أو "تخزينها وغير ذلك من </a:t>
            </a:r>
            <a:r>
              <a:rPr lang="ar-EG" sz="2000" dirty="0" smtClean="0"/>
              <a:t>الأفعال التى </a:t>
            </a:r>
            <a:r>
              <a:rPr lang="ar-EG" sz="2000" dirty="0"/>
              <a:t>تناولها تعريف المعالجة، بينما تطرق المشرع </a:t>
            </a:r>
            <a:r>
              <a:rPr lang="ar-EG" sz="2000" dirty="0" smtClean="0"/>
              <a:t>الأوروبي إلى </a:t>
            </a:r>
            <a:r>
              <a:rPr lang="ar-EG" sz="2000" dirty="0"/>
              <a:t>تعريف بعض العمليات دون غيرها، كما أضاف </a:t>
            </a:r>
            <a:r>
              <a:rPr lang="ar-EG" sz="2000" dirty="0" smtClean="0"/>
              <a:t>بعض المصطلحات </a:t>
            </a:r>
            <a:r>
              <a:rPr lang="ar-EG" sz="2000" dirty="0"/>
              <a:t>التى ترتبط بالمعالجة وعرفها ووضح </a:t>
            </a:r>
            <a:r>
              <a:rPr lang="ar-EG" sz="2000" dirty="0" smtClean="0"/>
              <a:t>مدى خضوعها </a:t>
            </a:r>
            <a:r>
              <a:rPr lang="ar-EG" sz="2000" dirty="0"/>
              <a:t>للائحة.</a:t>
            </a:r>
          </a:p>
          <a:p>
            <a:pPr algn="r" rtl="1"/>
            <a:endParaRPr lang="ar-EG" sz="2000" dirty="0"/>
          </a:p>
          <a:p>
            <a:pPr algn="r" rtl="1"/>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justLow" rtl="1"/>
            <a:endParaRPr lang="ar-EG" sz="2000" dirty="0"/>
          </a:p>
          <a:p>
            <a:pPr algn="justLow" rtl="1"/>
            <a:endParaRPr lang="ar-EG" sz="2400" dirty="0"/>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lvl="0" algn="r"/>
            <a:endParaRPr lang="ar-EG" sz="2000" b="1" dirty="0"/>
          </a:p>
          <a:p>
            <a:pPr lvl="0" algn="r"/>
            <a:endParaRPr lang="ar-EG" sz="2000" b="1" dirty="0" smtClean="0"/>
          </a:p>
          <a:p>
            <a:pPr lvl="0" algn="r"/>
            <a:endParaRPr lang="ar-EG" sz="2000" b="1" dirty="0"/>
          </a:p>
          <a:p>
            <a:pPr lvl="0" algn="r"/>
            <a:endParaRPr lang="ar-EG" sz="2000" b="1" dirty="0" smtClean="0"/>
          </a:p>
          <a:p>
            <a:pPr lvl="0" algn="r"/>
            <a:endParaRPr lang="ar-EG" sz="2000" b="1" dirty="0"/>
          </a:p>
          <a:p>
            <a:pPr lvl="0" algn="r"/>
            <a:r>
              <a:rPr lang="ar-EG" sz="2000" b="1" dirty="0" smtClean="0"/>
              <a:t> </a:t>
            </a:r>
            <a:endParaRPr lang="en-US" sz="2000" b="1" dirty="0"/>
          </a:p>
          <a:p>
            <a:pPr algn="justLow" rtl="1"/>
            <a:endParaRPr lang="ar-EG" sz="2000" dirty="0"/>
          </a:p>
        </p:txBody>
      </p:sp>
      <p:pic>
        <p:nvPicPr>
          <p:cNvPr id="17" name="Picture 16"/>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378990" y="1323730"/>
            <a:ext cx="2200096" cy="4587046"/>
          </a:xfrm>
          <a:prstGeom prst="rect">
            <a:avLst/>
          </a:prstGeom>
        </p:spPr>
      </p:pic>
    </p:spTree>
    <p:extLst>
      <p:ext uri="{BB962C8B-B14F-4D97-AF65-F5344CB8AC3E}">
        <p14:creationId xmlns:p14="http://schemas.microsoft.com/office/powerpoint/2010/main" val="10131282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06</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3660128451"/>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694979" y="1585451"/>
            <a:ext cx="11151277" cy="10064294"/>
          </a:xfrm>
          <a:prstGeom prst="rect">
            <a:avLst/>
          </a:prstGeom>
          <a:noFill/>
        </p:spPr>
        <p:txBody>
          <a:bodyPr wrap="square" rtlCol="0">
            <a:spAutoFit/>
          </a:bodyPr>
          <a:lstStyle/>
          <a:p>
            <a:pPr algn="r" rtl="1"/>
            <a:r>
              <a:rPr lang="ar-EG" sz="2400" b="1" u="sng" dirty="0"/>
              <a:t>ثالثًا: تعريف التشريع الفرنسي لمعالجة البيانات </a:t>
            </a:r>
            <a:r>
              <a:rPr lang="ar-EG" sz="2400" b="1" u="sng" dirty="0" smtClean="0"/>
              <a:t>:</a:t>
            </a:r>
            <a:endParaRPr lang="ar-EG" sz="2000" dirty="0"/>
          </a:p>
          <a:p>
            <a:pPr algn="r" rtl="1"/>
            <a:r>
              <a:rPr lang="ar-EG" sz="2000" dirty="0"/>
              <a:t>في فرنسا، نص المشرع في المادة الثانية من القانون رقم ۱۹۷۸-۱۷ المعدلة بالأمررقم ٢٠١٨-١١٢٥ المؤرخ ۱۲ ديسمبر ۲۰۱۸ علی ان «ينطبق هذا القانون على </a:t>
            </a:r>
            <a:r>
              <a:rPr lang="ar-EG" sz="2000" dirty="0" smtClean="0"/>
              <a:t>المعالجة الآلية </a:t>
            </a:r>
            <a:r>
              <a:rPr lang="ar-EG" sz="2000" dirty="0"/>
              <a:t>للبيانات الشخصية كليا أو جزئيا، وكذلك على المعالجة غير الآليـة </a:t>
            </a:r>
            <a:r>
              <a:rPr lang="ar-EG" sz="2000" dirty="0" smtClean="0"/>
              <a:t>للبيانات الشخصية </a:t>
            </a:r>
            <a:r>
              <a:rPr lang="ar-EG" sz="2000" dirty="0"/>
              <a:t>الواردة أو المزمع إدراجها في الملفات، عندما يسـتـوفـي الشخص المسؤولالشروط المنصوص عليها في المادة (3) من هذا القانون</a:t>
            </a:r>
            <a:r>
              <a:rPr lang="ar-EG" sz="2000" dirty="0" smtClean="0"/>
              <a:t>». </a:t>
            </a:r>
          </a:p>
          <a:p>
            <a:pPr algn="r" rtl="1"/>
            <a:r>
              <a:rPr lang="ar-EG" sz="2000" dirty="0" smtClean="0"/>
              <a:t>وهو </a:t>
            </a:r>
            <a:r>
              <a:rPr lang="ar-EG" sz="2000" dirty="0"/>
              <a:t>ما يؤكد تبني المشرع الفرنسي مفهوما واسعا لمعالجة البيانات الشخصية يشملجميـع العمليات التي تجري عليها سـواء تمت بطريقـة آلية أو يدويـة، وذلك من </a:t>
            </a:r>
            <a:r>
              <a:rPr lang="ar-EG" sz="2000" dirty="0" smtClean="0"/>
              <a:t>أجل تحقيق </a:t>
            </a:r>
            <a:r>
              <a:rPr lang="ar-EG" sz="2000" dirty="0"/>
              <a:t>الحماية الشاملة والكافية لهذه البيانات</a:t>
            </a:r>
            <a:r>
              <a:rPr lang="ar-EG" sz="2000" dirty="0" smtClean="0"/>
              <a:t>.</a:t>
            </a:r>
          </a:p>
          <a:p>
            <a:pPr algn="justLow" rtl="1"/>
            <a:r>
              <a:rPr lang="ar-EG" sz="2000" dirty="0" smtClean="0"/>
              <a:t>وتطبيقا </a:t>
            </a:r>
            <a:r>
              <a:rPr lang="ar-EG" sz="2000" dirty="0"/>
              <a:t>لذلك قضت محكمة النقض الفرنسية بأنه يعد مـن قبيل المعالجة </a:t>
            </a:r>
            <a:r>
              <a:rPr lang="ar-EG" sz="2000" dirty="0" smtClean="0"/>
              <a:t>تحديد عناوين </a:t>
            </a:r>
            <a:r>
              <a:rPr lang="ar-EG" sz="2000" dirty="0"/>
              <a:t>البريد الإلكتروني ومستخدميها بدون حفظها في ملف معين بطريقة </a:t>
            </a:r>
            <a:r>
              <a:rPr lang="ar-EG" sz="2000" dirty="0" smtClean="0"/>
              <a:t>إلكترونية لإرسال </a:t>
            </a:r>
            <a:r>
              <a:rPr lang="ar-EG" sz="2000" dirty="0"/>
              <a:t>الإعلانات إلى أصحابها </a:t>
            </a:r>
            <a:r>
              <a:rPr lang="ar-EG" sz="2000" dirty="0" smtClean="0"/>
              <a:t> . وبالتالي</a:t>
            </a:r>
            <a:r>
              <a:rPr lang="ar-EG" sz="2000" dirty="0"/>
              <a:t>، فإن طلب معلومات على الإنترنت، واستشارة بطاقات البيانات الشخصية،وتبادل الرسائل في مجموعات المناقشـة، واختصـار عـدد العمليات المعلوماتية </a:t>
            </a:r>
            <a:r>
              <a:rPr lang="ar-EG" sz="2000" dirty="0" smtClean="0"/>
              <a:t>على الإنترنت </a:t>
            </a:r>
            <a:r>
              <a:rPr lang="ar-EG" sz="2000" dirty="0"/>
              <a:t>يمكن تكييفه بأنه معالجة للبيانات الشخصية المدرجة بهذه البطاقات </a:t>
            </a:r>
            <a:r>
              <a:rPr lang="ar-EG" sz="2000" dirty="0" smtClean="0"/>
              <a:t>. </a:t>
            </a:r>
          </a:p>
          <a:p>
            <a:pPr algn="r" rtl="1"/>
            <a:endParaRPr lang="ar-EG" sz="2000" dirty="0"/>
          </a:p>
          <a:p>
            <a:pPr algn="justLow" rtl="1"/>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justLow" rtl="1"/>
            <a:endParaRPr lang="ar-EG" sz="2000" dirty="0"/>
          </a:p>
          <a:p>
            <a:pPr algn="justLow" rtl="1"/>
            <a:endParaRPr lang="ar-EG" sz="2400" dirty="0"/>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lvl="0" algn="r"/>
            <a:endParaRPr lang="ar-EG" sz="2000" b="1" dirty="0"/>
          </a:p>
          <a:p>
            <a:pPr lvl="0" algn="r"/>
            <a:endParaRPr lang="ar-EG" sz="2000" b="1" dirty="0" smtClean="0"/>
          </a:p>
          <a:p>
            <a:pPr lvl="0" algn="r"/>
            <a:endParaRPr lang="ar-EG" sz="2000" b="1" dirty="0"/>
          </a:p>
          <a:p>
            <a:pPr lvl="0" algn="r"/>
            <a:endParaRPr lang="ar-EG" sz="2000" b="1" dirty="0" smtClean="0"/>
          </a:p>
          <a:p>
            <a:pPr lvl="0" algn="r"/>
            <a:endParaRPr lang="ar-EG" sz="2000" b="1" dirty="0"/>
          </a:p>
          <a:p>
            <a:pPr lvl="0" algn="r"/>
            <a:r>
              <a:rPr lang="ar-EG" sz="2000" b="1" dirty="0" smtClean="0"/>
              <a:t> </a:t>
            </a:r>
            <a:endParaRPr lang="en-US" sz="2000" b="1" dirty="0"/>
          </a:p>
          <a:p>
            <a:pPr algn="justLow" rtl="1"/>
            <a:endParaRPr lang="ar-EG" sz="2000" dirty="0"/>
          </a:p>
        </p:txBody>
      </p:sp>
    </p:spTree>
    <p:extLst>
      <p:ext uri="{BB962C8B-B14F-4D97-AF65-F5344CB8AC3E}">
        <p14:creationId xmlns:p14="http://schemas.microsoft.com/office/powerpoint/2010/main" val="28056216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06</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1159638844"/>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694979" y="1585451"/>
            <a:ext cx="11151277" cy="10002738"/>
          </a:xfrm>
          <a:prstGeom prst="rect">
            <a:avLst/>
          </a:prstGeom>
          <a:noFill/>
        </p:spPr>
        <p:txBody>
          <a:bodyPr wrap="square" rtlCol="0">
            <a:spAutoFit/>
          </a:bodyPr>
          <a:lstStyle/>
          <a:p>
            <a:pPr algn="r" rtl="1"/>
            <a:endParaRPr lang="ar-EG" sz="2000" dirty="0" smtClean="0"/>
          </a:p>
          <a:p>
            <a:pPr algn="justLow" rtl="1"/>
            <a:r>
              <a:rPr lang="ar-EG" sz="2000" dirty="0" smtClean="0"/>
              <a:t>واتساقا </a:t>
            </a:r>
            <a:r>
              <a:rPr lang="ar-EG" sz="2000" dirty="0"/>
              <a:t>مع هذا المفهوم الموسع، عرف المشرع الفرنسي معالجة البيانات </a:t>
            </a:r>
            <a:r>
              <a:rPr lang="ar-EG" sz="2000" dirty="0" smtClean="0"/>
              <a:t>الشخصية في </a:t>
            </a:r>
            <a:r>
              <a:rPr lang="ar-EG" sz="2000" dirty="0"/>
              <a:t>المادة السابقة المعدلة بمقتضى القانون رقم ٢٠٠٤-٨٠١ المؤرخ 6 أغسطس ٢٠٠٤بأنهـا «كل عملية أو مجموعة من العمليات التي تجـرى على هذه البيانات، بغض النظر عن الطريقة المستخدمة، بما في ذلك جمعها وتسجيلها وتنظيمها وتخزينها وتحويرهاأو تعديلها واسترجاعها واقتباسها واستخدامها والكشف عنها من خلال نقلها أو </a:t>
            </a:r>
            <a:r>
              <a:rPr lang="ar-EG" sz="2000" dirty="0" smtClean="0"/>
              <a:t>نشرها بأي </a:t>
            </a:r>
            <a:r>
              <a:rPr lang="ar-EG" sz="2000" dirty="0"/>
              <a:t>شكل من الأشكال المتاحة مثل التقريب أو الربط البيني، وأيضـا غلقها ، ومحوها ،أو إتلافها</a:t>
            </a:r>
            <a:r>
              <a:rPr lang="ar-EG" sz="2000" dirty="0" smtClean="0"/>
              <a:t>».ويتضح </a:t>
            </a:r>
            <a:r>
              <a:rPr lang="ar-EG" sz="2000" dirty="0"/>
              <a:t>من هذا التعريف، أن المشرع الفرنسي قد وسّع من مصطلح المعالجة </a:t>
            </a:r>
            <a:r>
              <a:rPr lang="ar-EG" sz="2000" dirty="0" smtClean="0"/>
              <a:t>ليشمل مجموعة </a:t>
            </a:r>
            <a:r>
              <a:rPr lang="ar-EG" sz="2000" dirty="0"/>
              <a:t>من العمليات التي تهدف إلى جمع البيانات الشخصية وتسجيلها </a:t>
            </a:r>
            <a:r>
              <a:rPr lang="ar-EG" sz="2000" dirty="0" smtClean="0"/>
              <a:t>وتنظيمها وتخزينها </a:t>
            </a:r>
            <a:r>
              <a:rPr lang="ar-EG" sz="2000" dirty="0"/>
              <a:t>وتحويرها أو تعديلها واسترجاعها أومراجعتها أو الإفصاح عنها من خلالإرسالها أو نشرها بأية وسيلة كانت أو أي شكل آخر من الأشكال المتاحة مثل التقريب أوالربط البيني أو القفل أو المسـح أو التدمير. ومن ثم لا تقتصر عملية النشر على النشرالإلكتروني فقط بل يتسع مدلولها لأية وسيلة يسفر عنها التقدم </a:t>
            </a:r>
            <a:r>
              <a:rPr lang="ar-EG" sz="2000" dirty="0" smtClean="0"/>
              <a:t>التكنولوجي </a:t>
            </a:r>
            <a:r>
              <a:rPr lang="ar-EG" sz="2000" dirty="0"/>
              <a:t>مستقبلًا.</a:t>
            </a:r>
          </a:p>
          <a:p>
            <a:pPr algn="justLow" rtl="1"/>
            <a:endParaRPr lang="ar-EG" sz="2000" dirty="0"/>
          </a:p>
          <a:p>
            <a:pPr algn="justLow" rtl="1"/>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justLow" rtl="1"/>
            <a:endParaRPr lang="ar-EG" sz="2000" dirty="0"/>
          </a:p>
          <a:p>
            <a:pPr algn="justLow" rtl="1"/>
            <a:endParaRPr lang="ar-EG" sz="2400" dirty="0"/>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lvl="0" algn="r"/>
            <a:endParaRPr lang="ar-EG" sz="2000" b="1" dirty="0"/>
          </a:p>
          <a:p>
            <a:pPr lvl="0" algn="r"/>
            <a:endParaRPr lang="ar-EG" sz="2000" b="1" dirty="0" smtClean="0"/>
          </a:p>
          <a:p>
            <a:pPr lvl="0" algn="r"/>
            <a:endParaRPr lang="ar-EG" sz="2000" b="1" dirty="0"/>
          </a:p>
          <a:p>
            <a:pPr lvl="0" algn="r"/>
            <a:endParaRPr lang="ar-EG" sz="2000" b="1" dirty="0" smtClean="0"/>
          </a:p>
          <a:p>
            <a:pPr lvl="0" algn="r"/>
            <a:endParaRPr lang="ar-EG" sz="2000" b="1" dirty="0"/>
          </a:p>
          <a:p>
            <a:pPr lvl="0" algn="r"/>
            <a:r>
              <a:rPr lang="ar-EG" sz="2000" b="1" dirty="0" smtClean="0"/>
              <a:t> </a:t>
            </a:r>
            <a:endParaRPr lang="en-US" sz="2000" b="1" dirty="0"/>
          </a:p>
          <a:p>
            <a:pPr algn="justLow" rtl="1"/>
            <a:endParaRPr lang="ar-EG" sz="2000" dirty="0"/>
          </a:p>
        </p:txBody>
      </p:sp>
    </p:spTree>
    <p:extLst>
      <p:ext uri="{BB962C8B-B14F-4D97-AF65-F5344CB8AC3E}">
        <p14:creationId xmlns:p14="http://schemas.microsoft.com/office/powerpoint/2010/main" val="5121290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245860" y="1543599"/>
            <a:ext cx="12302521" cy="492239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nvPr>
        </p:nvGraphicFramePr>
        <p:xfrm>
          <a:off x="1632032" y="3136633"/>
          <a:ext cx="10653745" cy="2821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280308" y="1428065"/>
            <a:ext cx="12005469" cy="461665"/>
          </a:xfrm>
          <a:prstGeom prst="rect">
            <a:avLst/>
          </a:prstGeom>
          <a:noFill/>
        </p:spPr>
        <p:txBody>
          <a:bodyPr wrap="square" rtlCol="0">
            <a:spAutoFit/>
          </a:bodyPr>
          <a:lstStyle/>
          <a:p>
            <a:pPr algn="justLow" rtl="1"/>
            <a:r>
              <a:rPr lang="ar-EG" sz="2400" smtClean="0"/>
              <a:t> </a:t>
            </a:r>
            <a:endParaRPr lang="en-US" sz="2000"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2264248" y="312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06</a:t>
            </a:r>
            <a:endParaRPr lang="en-US" sz="16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1887307157"/>
              </p:ext>
            </p:extLst>
          </p:nvPr>
        </p:nvGraphicFramePr>
        <p:xfrm>
          <a:off x="5189838" y="1855234"/>
          <a:ext cx="8416980" cy="435774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14" name="TextBox 13">
            <a:extLst>
              <a:ext uri="{FF2B5EF4-FFF2-40B4-BE49-F238E27FC236}">
                <a16:creationId xmlns="" xmlns:a16="http://schemas.microsoft.com/office/drawing/2014/main" id="{904B7CA6-23A4-2E24-5FFC-ECEA38831F6A}"/>
              </a:ext>
            </a:extLst>
          </p:cNvPr>
          <p:cNvSpPr txBox="1"/>
          <p:nvPr/>
        </p:nvSpPr>
        <p:spPr>
          <a:xfrm>
            <a:off x="3526956" y="624788"/>
            <a:ext cx="5264201" cy="1200329"/>
          </a:xfrm>
          <a:prstGeom prst="rect">
            <a:avLst/>
          </a:prstGeom>
          <a:noFill/>
        </p:spPr>
        <p:txBody>
          <a:bodyPr wrap="square" rtlCol="0">
            <a:spAutoFit/>
          </a:bodyPr>
          <a:lstStyle/>
          <a:p>
            <a:pPr algn="ctr"/>
            <a:r>
              <a:rPr lang="ar-EG" sz="2400" b="1" dirty="0" smtClean="0">
                <a:solidFill>
                  <a:srgbClr val="2D3956"/>
                </a:solidFill>
                <a:latin typeface="Tajawal Medium" panose="00000600000000000000" pitchFamily="2" charset="-78"/>
              </a:rPr>
              <a:t>ثانياً: دور القانون في الاعتراف بالخصوصية كأحد الحقوق الأساسية للإنسان </a:t>
            </a:r>
            <a:endParaRPr lang="en-US" sz="2400" b="1" dirty="0">
              <a:solidFill>
                <a:srgbClr val="2D3956"/>
              </a:solidFill>
              <a:latin typeface="Tajawal Medium" panose="00000600000000000000" pitchFamily="2" charset="-78"/>
            </a:endParaRPr>
          </a:p>
          <a:p>
            <a:endParaRPr lang="en-US" sz="2400" b="1" dirty="0">
              <a:solidFill>
                <a:srgbClr val="2D3956"/>
              </a:solidFill>
              <a:latin typeface="Tajawal Medium" panose="00000600000000000000" pitchFamily="2" charset="-78"/>
              <a:cs typeface="Tajawal Medium" panose="00000600000000000000" pitchFamily="2" charset="-78"/>
            </a:endParaRPr>
          </a:p>
        </p:txBody>
      </p:sp>
      <p:pic>
        <p:nvPicPr>
          <p:cNvPr id="11" name="Picture 10"/>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358408" y="1831026"/>
            <a:ext cx="6192879" cy="3882018"/>
          </a:xfrm>
          <a:prstGeom prst="rect">
            <a:avLst/>
          </a:prstGeom>
        </p:spPr>
      </p:pic>
    </p:spTree>
    <p:extLst>
      <p:ext uri="{BB962C8B-B14F-4D97-AF65-F5344CB8AC3E}">
        <p14:creationId xmlns:p14="http://schemas.microsoft.com/office/powerpoint/2010/main" val="7965407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103992386"/>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364043" y="1825767"/>
            <a:ext cx="10801628" cy="4339650"/>
          </a:xfrm>
          <a:prstGeom prst="rect">
            <a:avLst/>
          </a:prstGeom>
          <a:noFill/>
        </p:spPr>
        <p:txBody>
          <a:bodyPr wrap="square" rtlCol="0">
            <a:spAutoFit/>
          </a:bodyPr>
          <a:lstStyle/>
          <a:p>
            <a:pPr algn="justLow" rtl="1"/>
            <a:r>
              <a:rPr lang="ar-EG" sz="2000" b="1" u="sng" dirty="0" smtClean="0">
                <a:solidFill>
                  <a:srgbClr val="C00000"/>
                </a:solidFill>
              </a:rPr>
              <a:t>1-دور </a:t>
            </a:r>
            <a:r>
              <a:rPr lang="ar-EG" sz="2000" b="1" u="sng" dirty="0">
                <a:solidFill>
                  <a:srgbClr val="C00000"/>
                </a:solidFill>
              </a:rPr>
              <a:t>المنظمات الدولية و </a:t>
            </a:r>
            <a:r>
              <a:rPr lang="ar-EG" sz="2000" b="1" u="sng" dirty="0" smtClean="0">
                <a:solidFill>
                  <a:srgbClr val="C00000"/>
                </a:solidFill>
              </a:rPr>
              <a:t>الإقليمية : </a:t>
            </a:r>
          </a:p>
          <a:p>
            <a:pPr algn="justLow" rtl="1"/>
            <a:r>
              <a:rPr lang="ar-EG" sz="2000" b="1" dirty="0" smtClean="0"/>
              <a:t>يرجع الفضل في حماية الخصوصية على الصعيد الدولي لجهود المنظمات الدولية و الإقليمية التي كان لها الأثر البين في صياغة النظام القانوني لخصوصية البيانات الشخصية . </a:t>
            </a:r>
          </a:p>
          <a:p>
            <a:pPr algn="justLow" rtl="1"/>
            <a:r>
              <a:rPr lang="ar-EG" sz="2000" dirty="0" smtClean="0"/>
              <a:t>ونجد </a:t>
            </a:r>
            <a:r>
              <a:rPr lang="ar-EG" sz="2000" dirty="0"/>
              <a:t>أهم جهود المنظمات الدولية والاقليمية فى مجال حماية لخصوصية البيانات الشخصية، واضحة فيما يلى:-</a:t>
            </a:r>
          </a:p>
          <a:p>
            <a:pPr marL="457200" indent="-457200" algn="justLow" rtl="1">
              <a:buAutoNum type="arabic1Minus"/>
            </a:pPr>
            <a:r>
              <a:rPr lang="ar-EG" sz="2000" b="1" dirty="0" smtClean="0"/>
              <a:t>الإعلان </a:t>
            </a:r>
            <a:r>
              <a:rPr lang="ar-EG" sz="2000" b="1" dirty="0"/>
              <a:t>العالمى لحقوق الإنسان الصادر عام 1948</a:t>
            </a:r>
            <a:r>
              <a:rPr lang="ar-EG" sz="2000" dirty="0"/>
              <a:t> : حيث يرسخ الحق فى الخصوصية، بشكل واضح فى المادة 12 منه التى تنص على أن: "لا يجوز تعريض أي </a:t>
            </a:r>
            <a:r>
              <a:rPr lang="ar-EG" sz="2000" dirty="0" smtClean="0"/>
              <a:t>شخص للتدخل </a:t>
            </a:r>
            <a:r>
              <a:rPr lang="ar-EG" sz="2000" dirty="0"/>
              <a:t>التعسفي في خصوصياته أو في شئونه الأسرية أو المنزلية أو في مراساته، ولا حتى إثارة </a:t>
            </a:r>
            <a:r>
              <a:rPr lang="ar-EG" sz="2000" dirty="0" smtClean="0"/>
              <a:t>حملات تستهدف </a:t>
            </a:r>
            <a:r>
              <a:rPr lang="ar-EG" sz="2000" dirty="0"/>
              <a:t>شرفه وسمعته. ويمتلك كل إنسان الحق في </a:t>
            </a:r>
            <a:r>
              <a:rPr lang="ar-EG" sz="2000" dirty="0" smtClean="0"/>
              <a:t>الحصول على </a:t>
            </a:r>
            <a:r>
              <a:rPr lang="ar-EG" sz="2000" dirty="0"/>
              <a:t>حماية القانون ضد مثل هذا التدخل أو تلك الهجمات</a:t>
            </a:r>
            <a:r>
              <a:rPr lang="ar-EG" sz="2000" dirty="0" smtClean="0"/>
              <a:t>.</a:t>
            </a:r>
          </a:p>
          <a:p>
            <a:pPr marL="457200" indent="-457200" algn="justLow" rtl="1">
              <a:buFontTx/>
              <a:buAutoNum type="arabic1Minus"/>
            </a:pPr>
            <a:r>
              <a:rPr lang="ar-EG" sz="2000" dirty="0"/>
              <a:t>ثم تبعه </a:t>
            </a:r>
            <a:r>
              <a:rPr lang="ar-EG" sz="2000" b="1" dirty="0"/>
              <a:t>العهدان الدوليان الخاصان بحقوق الإنسان في العام 1966</a:t>
            </a:r>
            <a:r>
              <a:rPr lang="ar-EG" sz="2000" dirty="0"/>
              <a:t> وغيرها من المعاهدات والمواثيق الإقليمية والدولية. وتنص </a:t>
            </a:r>
            <a:r>
              <a:rPr lang="ar-EG" sz="2000" b="1" dirty="0"/>
              <a:t>المادة 17 من العهد الدولي الخاص بالحقوق </a:t>
            </a:r>
            <a:r>
              <a:rPr lang="ar-EG" sz="2000" b="1" dirty="0" smtClean="0"/>
              <a:t>المدنية والسياسية </a:t>
            </a:r>
            <a:r>
              <a:rPr lang="ar-EG" sz="2000" dirty="0"/>
              <a:t>على أنه لا يجوز تعريض أي شخص، على نحو تعسفي أو غير قانوني،لتدخل في خصوصياته أو شؤون أسرته أو بيته أو مراسلاته، ولا لأي حملات غيرقانونية تمس شرفه أو سمعته. وأنه من حق كل شخص أن يحميه القانون من مثل هذاالتدخل أو المساس.</a:t>
            </a:r>
          </a:p>
          <a:p>
            <a:pPr algn="r" rtl="1"/>
            <a:endParaRPr lang="en-US" i="1" dirty="0"/>
          </a:p>
          <a:p>
            <a:pPr algn="r" rtl="1"/>
            <a:endParaRPr lang="ar-EG" dirty="0"/>
          </a:p>
        </p:txBody>
      </p:sp>
      <p:sp>
        <p:nvSpPr>
          <p:cNvPr id="11" name="Rectangle 10">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06</a:t>
            </a:r>
            <a:endParaRPr lang="en-US" sz="1400" b="1" dirty="0">
              <a:ea typeface="Roboto Light" panose="02000000000000000000" pitchFamily="2" charset="0"/>
            </a:endParaRPr>
          </a:p>
        </p:txBody>
      </p:sp>
    </p:spTree>
    <p:extLst>
      <p:ext uri="{BB962C8B-B14F-4D97-AF65-F5344CB8AC3E}">
        <p14:creationId xmlns:p14="http://schemas.microsoft.com/office/powerpoint/2010/main" val="22728493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330874105"/>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364043" y="1825767"/>
            <a:ext cx="10801628" cy="4524315"/>
          </a:xfrm>
          <a:prstGeom prst="rect">
            <a:avLst/>
          </a:prstGeom>
          <a:noFill/>
        </p:spPr>
        <p:txBody>
          <a:bodyPr wrap="square" rtlCol="0">
            <a:spAutoFit/>
          </a:bodyPr>
          <a:lstStyle/>
          <a:p>
            <a:pPr algn="justLow" rtl="1"/>
            <a:r>
              <a:rPr lang="ar-EG" b="1" dirty="0"/>
              <a:t>ج - المبادئ التوجيهية لمنظمة التعاون الاقتصادي والتنمية ) </a:t>
            </a:r>
            <a:r>
              <a:rPr lang="en-US" b="1" dirty="0"/>
              <a:t>OECD ( </a:t>
            </a:r>
            <a:r>
              <a:rPr lang="ar-EG" b="1" dirty="0"/>
              <a:t>عام 1980</a:t>
            </a:r>
            <a:r>
              <a:rPr lang="ar-EG" dirty="0"/>
              <a:t> : وهى مجموعة قواعد لحماية الخصوصية ولضمان نقل البيانات ذات الطبيعة الشخصية عبر الحدود، وتبني مجلس المنظمة هذه القواعد وصدقت عليها العديد من الدول، وتعد تلك المبادئ إرشادية غير ملزمة بحيث لا يتم توقيع جزاءات علي الدول الأعضاء حال مخالفتها، ولكن لا يمكن أغفال أهمية ما أفرزته هذه المبادئ من قواعد تشريعية وإدارية تتعلق بالحصول علي البيانات عبر وسائل عادلة ومشروعة، واستخدامها في الاغراض المحددة سلفاً والتي تم على أساسها جمع البيانات وذلك بعد موافقة أصاحبها، هذا بالاضافة إلي مبدأ الوقاية الأمنية للبيانات الشخصية خال مراحل الجمع والتخزين والنقل والمعالجة، ومبدأ مشاركة الأفراد بحيث يحق للمواطنين الاطاع علي البيانات الخاصة بهم وأحقيتهم في تعديلها ومحوها </a:t>
            </a:r>
            <a:r>
              <a:rPr lang="ar-EG" dirty="0" smtClean="0"/>
              <a:t>.</a:t>
            </a:r>
          </a:p>
          <a:p>
            <a:pPr algn="justLow" rtl="1"/>
            <a:r>
              <a:rPr lang="ar-EG" b="1" dirty="0" smtClean="0"/>
              <a:t>د</a:t>
            </a:r>
            <a:r>
              <a:rPr lang="ar-EG" dirty="0" smtClean="0"/>
              <a:t>- كما </a:t>
            </a:r>
            <a:r>
              <a:rPr lang="ar-EG" dirty="0"/>
              <a:t>تنص المادة 11 من </a:t>
            </a:r>
            <a:r>
              <a:rPr lang="ar-EG" b="1" dirty="0"/>
              <a:t>الاتفاقية الأميركية لحقوق الإنسان </a:t>
            </a:r>
            <a:r>
              <a:rPr lang="ar-EG" dirty="0"/>
              <a:t>على الحق في </a:t>
            </a:r>
            <a:r>
              <a:rPr lang="ar-EG" dirty="0" smtClean="0"/>
              <a:t>الخصوصية وعلى </a:t>
            </a:r>
            <a:r>
              <a:rPr lang="ar-EG" dirty="0"/>
              <a:t>منع أي تعرض تعسفي أو غير مشروع لهذا الحق.</a:t>
            </a:r>
          </a:p>
          <a:p>
            <a:pPr algn="justLow" rtl="1"/>
            <a:r>
              <a:rPr lang="ar-EG" dirty="0"/>
              <a:t>على الصعيد العربي، اعتمدت القمة العربية في تونس لعام 2004 النسخة الأحدث من الميثاق العربي لحقوق الإنسان، علماً أن النسخة الأولى جرى اعتمادها عام 1994.وتنص المادة 21 من هذا النسخة الحديثة من الميثاق على أنه لا يجوز تعريض أي شخص،على نحو تعسفي أو غير قانوني، للتدخل في خصوصياته أو شؤون أسرته أو بيته أومراسلته أو لتشهير يمس شرفه أو سمعته؛ وأنه من حق كل شخص أن يحميه القانون منمثل هذا التدخل أو المساس</a:t>
            </a:r>
            <a:r>
              <a:rPr lang="ar-EG" dirty="0" smtClean="0"/>
              <a:t>.</a:t>
            </a:r>
            <a:endParaRPr lang="ar-EG" dirty="0"/>
          </a:p>
          <a:p>
            <a:pPr algn="justLow" rtl="1"/>
            <a:r>
              <a:rPr lang="ar-EG" b="1" dirty="0"/>
              <a:t> ه</a:t>
            </a:r>
            <a:r>
              <a:rPr lang="ar-EG" b="1" dirty="0" smtClean="0"/>
              <a:t> </a:t>
            </a:r>
            <a:r>
              <a:rPr lang="ar-EG" b="1" dirty="0"/>
              <a:t>- قرار الجمعية العامة للأمم المتحدة بشأن الحق فى الخصوصية فى العصر الرقمى عام 2013 </a:t>
            </a:r>
            <a:r>
              <a:rPr lang="ar-EG" dirty="0"/>
              <a:t>: حيث اعتمدت الجمعية العامة في 20 ديسمبر ٢٠١٣، بالإجماع، وبدون تصويت، القرار رقم ) ٦٨/ ١٦٧( بشأن الحق في الخصوصية في العصر الرقمي، ليدعم بقوة "احترام وحماية الحق في الخصوصية"، داعيا جميع الدول إلى اتخاذ التدابير اللازمة لوضع حد للأنشطة التي تنتهك هذا "المبدأ الأساسي للمجتمع الديمقراطي، ومعربة عن قلقها إزاء التأثير السلبي للمراقبة الإلكترونية واعتراض الاتصالات الرقمية وجمع البيانات الشخصية، على حقوق الإنسان.</a:t>
            </a:r>
          </a:p>
          <a:p>
            <a:pPr algn="r" rtl="1"/>
            <a:endParaRPr lang="ar-EG" dirty="0"/>
          </a:p>
        </p:txBody>
      </p:sp>
      <p:sp>
        <p:nvSpPr>
          <p:cNvPr id="11" name="Rectangle 10">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06</a:t>
            </a:r>
            <a:endParaRPr lang="en-US" sz="1400" b="1" dirty="0">
              <a:ea typeface="Roboto Light" panose="02000000000000000000" pitchFamily="2" charset="0"/>
            </a:endParaRPr>
          </a:p>
        </p:txBody>
      </p:sp>
    </p:spTree>
    <p:extLst>
      <p:ext uri="{BB962C8B-B14F-4D97-AF65-F5344CB8AC3E}">
        <p14:creationId xmlns:p14="http://schemas.microsoft.com/office/powerpoint/2010/main" val="3559623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002977061"/>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364043" y="1825767"/>
            <a:ext cx="10801628" cy="2523768"/>
          </a:xfrm>
          <a:prstGeom prst="rect">
            <a:avLst/>
          </a:prstGeom>
          <a:noFill/>
        </p:spPr>
        <p:txBody>
          <a:bodyPr wrap="square" rtlCol="0">
            <a:spAutoFit/>
          </a:bodyPr>
          <a:lstStyle/>
          <a:p>
            <a:pPr algn="justLow" rtl="1"/>
            <a:endParaRPr lang="ar-EG" sz="2000" b="1" dirty="0" smtClean="0"/>
          </a:p>
          <a:p>
            <a:pPr algn="justLow" rtl="1"/>
            <a:r>
              <a:rPr lang="ar-EG" sz="2000" b="1" dirty="0" smtClean="0"/>
              <a:t>و- وفي 18/12/2014 عادت الجمعية العامة للأمم المتحدة و اعتمدت مشروع قرار جديد بالموضوع و العنوان ذاته تحت رقم 166/69 </a:t>
            </a:r>
            <a:r>
              <a:rPr lang="ar-EG" sz="2000" dirty="0" smtClean="0"/>
              <a:t>، و قد جاء مكرراً و مكملاً لمضمون القرار السابق ، و قد تناول قيام الشركات بتعزيز قدرات السلطات الرسمية على مراقبة خصوصية الأفراد .</a:t>
            </a:r>
          </a:p>
          <a:p>
            <a:pPr algn="justLow" rtl="1"/>
            <a:endParaRPr lang="ar-EG" sz="2000" dirty="0" smtClean="0"/>
          </a:p>
          <a:p>
            <a:pPr algn="justLow" rtl="1"/>
            <a:r>
              <a:rPr lang="ar-EG" sz="2000" dirty="0" smtClean="0"/>
              <a:t>و قانوناً ، لا تعتبر قرارات الجمعية العامة للأمم المتحدة ملزمة للدول و إنما تتمتع بالقيمة المعنوية المعبرة عن إرادة المجتمع الدولي في القضايا ذات الاهتمام المشترك والتي هي بحاجة لجهود مشتركة لمعالجة مخاطرها و آثارها .</a:t>
            </a:r>
            <a:endParaRPr lang="ar-EG" sz="2000" dirty="0"/>
          </a:p>
          <a:p>
            <a:pPr algn="r" rtl="1"/>
            <a:endParaRPr lang="ar-EG"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06</a:t>
            </a:r>
            <a:endParaRPr lang="en-US" sz="1400" b="1" dirty="0">
              <a:ea typeface="Roboto Light" panose="02000000000000000000" pitchFamily="2" charset="0"/>
            </a:endParaRPr>
          </a:p>
        </p:txBody>
      </p:sp>
    </p:spTree>
    <p:extLst>
      <p:ext uri="{BB962C8B-B14F-4D97-AF65-F5344CB8AC3E}">
        <p14:creationId xmlns:p14="http://schemas.microsoft.com/office/powerpoint/2010/main" val="12872285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886711580"/>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2925772" y="1731826"/>
            <a:ext cx="9239897" cy="4555093"/>
          </a:xfrm>
          <a:prstGeom prst="rect">
            <a:avLst/>
          </a:prstGeom>
          <a:noFill/>
        </p:spPr>
        <p:txBody>
          <a:bodyPr wrap="square" rtlCol="0">
            <a:spAutoFit/>
          </a:bodyPr>
          <a:lstStyle/>
          <a:p>
            <a:pPr algn="justLow" rtl="1"/>
            <a:r>
              <a:rPr lang="ar-EG" sz="2000" b="1" u="sng" dirty="0" smtClean="0">
                <a:solidFill>
                  <a:srgbClr val="C00000"/>
                </a:solidFill>
              </a:rPr>
              <a:t>2- التنظيم التشريعي الأوروبي لحماية البيانات الشخصية :</a:t>
            </a:r>
          </a:p>
          <a:p>
            <a:pPr algn="justLow" rtl="1"/>
            <a:r>
              <a:rPr lang="ar-EG" sz="2000" dirty="0" smtClean="0"/>
              <a:t>غير أن القانون الأوروبي احتل الريادة في هذا الصدد وذلك من خلال اللائحة العامة لحماية البيانات الشخصية بالاتحاد الأوروبي </a:t>
            </a:r>
            <a:r>
              <a:rPr lang="en-US" sz="2000" dirty="0" smtClean="0"/>
              <a:t>General Data Protection Regulation ( GDPR)  </a:t>
            </a:r>
            <a:r>
              <a:rPr lang="ar-EG" sz="2000" dirty="0" smtClean="0"/>
              <a:t> ، والتي تمثل قانوناً نموذجاً للعديد من التشريعات الوطنية داخل الاتحاد الأوروبي و خارجه . </a:t>
            </a:r>
            <a:endParaRPr lang="ar-EG" sz="2000" dirty="0"/>
          </a:p>
          <a:p>
            <a:pPr algn="justLow" rtl="1"/>
            <a:r>
              <a:rPr lang="ar-EG" dirty="0"/>
              <a:t>و</a:t>
            </a:r>
            <a:r>
              <a:rPr lang="ar-EG" dirty="0" smtClean="0"/>
              <a:t>هي </a:t>
            </a:r>
            <a:r>
              <a:rPr lang="ar-EG" dirty="0"/>
              <a:t>مجموعة من القواعد المتعلقة بحماية البيانات تم وضعها من قبل الإتحاد الأوروبي تمت الموافقة عليها في 14 أبريل 2016 من قِبل المفوضية الأوروبية، بغرض</a:t>
            </a:r>
            <a:r>
              <a:rPr lang="en-US" dirty="0"/>
              <a:t> </a:t>
            </a:r>
            <a:r>
              <a:rPr lang="ar-EG" dirty="0"/>
              <a:t>حماية حقوق جميع مواطني الدول الأعضاء فى الاتحاد الأوروبي وبياناتهم الشخصية، وقد جاءت هذه اللائحة لتحل محل التوجيه الأوروبى رقم 95/46/</a:t>
            </a:r>
            <a:r>
              <a:rPr lang="en-US" dirty="0"/>
              <a:t>EC </a:t>
            </a:r>
            <a:r>
              <a:rPr lang="ar-EG" dirty="0"/>
              <a:t>الصادر عن</a:t>
            </a:r>
            <a:r>
              <a:rPr lang="en-US" dirty="0"/>
              <a:t> </a:t>
            </a:r>
            <a:r>
              <a:rPr lang="ar-EG" dirty="0"/>
              <a:t>البرلمان الأوروبي بتاريخ 24 أكتوبر 1995 بشأن حماية الأفراد فيما يتعلق بمعالجة البيانات الشخصية وبشأن حرية تداول البيانات، وقد دخلت حيز النفاذ في كافة الدول</a:t>
            </a:r>
            <a:r>
              <a:rPr lang="en-US" dirty="0"/>
              <a:t> </a:t>
            </a:r>
            <a:r>
              <a:rPr lang="ar-EG" sz="2000" dirty="0"/>
              <a:t>الأوروبية فى 25 مايو 2018 . </a:t>
            </a:r>
            <a:endParaRPr lang="en-US" sz="2000" dirty="0"/>
          </a:p>
          <a:p>
            <a:pPr algn="justLow" rtl="1"/>
            <a:r>
              <a:rPr lang="ar-EG" sz="2000" dirty="0" smtClean="0"/>
              <a:t>تجدر </a:t>
            </a:r>
            <a:r>
              <a:rPr lang="ar-EG" sz="2000" dirty="0"/>
              <a:t>الإشارة إلى الأحكام المعنية بحماية البيانات الشخصية والسابقة على صدور هذه اللائحة كانت تصدر من الاتحاد الأوروبى فى صورة </a:t>
            </a:r>
            <a:r>
              <a:rPr lang="ar-EG" sz="2000" dirty="0" smtClean="0"/>
              <a:t>توجيهات (</a:t>
            </a:r>
            <a:r>
              <a:rPr lang="en-US" sz="2000" dirty="0" smtClean="0"/>
              <a:t>Directives</a:t>
            </a:r>
            <a:r>
              <a:rPr lang="ar-EG" sz="2000" dirty="0" smtClean="0"/>
              <a:t> )، بينما </a:t>
            </a:r>
            <a:r>
              <a:rPr lang="ar-EG" sz="2000" dirty="0"/>
              <a:t>نلاحظ أن الأحكام الحديثة لتنظيم حماية البيانات الشخصية قد صدرت فى صورة لائحة </a:t>
            </a:r>
            <a:r>
              <a:rPr lang="ar-EG" sz="2000" dirty="0" smtClean="0"/>
              <a:t>(</a:t>
            </a:r>
            <a:r>
              <a:rPr lang="en-US" sz="2000" dirty="0" smtClean="0"/>
              <a:t>Regulation </a:t>
            </a:r>
            <a:r>
              <a:rPr lang="ar-EG" sz="2000" dirty="0"/>
              <a:t>)</a:t>
            </a:r>
            <a:r>
              <a:rPr lang="en-US" sz="2000" dirty="0" smtClean="0"/>
              <a:t> </a:t>
            </a:r>
            <a:r>
              <a:rPr lang="ar-EG" sz="2000" dirty="0"/>
              <a:t>ذات صفة إلزامية قانونية أكبر من التوجيهات على </a:t>
            </a:r>
            <a:r>
              <a:rPr lang="ar-EG" sz="2000" dirty="0" smtClean="0"/>
              <a:t>الدول الأعضاء </a:t>
            </a:r>
            <a:r>
              <a:rPr lang="ar-EG" sz="2000" dirty="0"/>
              <a:t>كما أن لها تطبيق مباشر داخل الدول. وربما يستدل بذلك على رغبة الاتحاد الأوروبى فى توحيد حماية البيانات الشخصية والوقوف على أحكام موحدة </a:t>
            </a:r>
            <a:r>
              <a:rPr lang="ar-EG" sz="2000" dirty="0" smtClean="0"/>
              <a:t>بالنسبة لحماية </a:t>
            </a:r>
            <a:r>
              <a:rPr lang="ar-EG" sz="2000" dirty="0"/>
              <a:t>البيانات الشخصية داخل الدول الأعضاء</a:t>
            </a:r>
            <a:r>
              <a:rPr lang="ar-EG" sz="2000" dirty="0" smtClean="0"/>
              <a:t>.</a:t>
            </a:r>
            <a:endParaRPr lang="ar-EG" sz="2000" dirty="0" smtClean="0"/>
          </a:p>
          <a:p>
            <a:pPr algn="justLow" rtl="1"/>
            <a:endParaRPr lang="ar-EG" dirty="0"/>
          </a:p>
        </p:txBody>
      </p:sp>
      <p:sp>
        <p:nvSpPr>
          <p:cNvPr id="11" name="Rectangle 10">
            <a:extLst>
              <a:ext uri="{FF2B5EF4-FFF2-40B4-BE49-F238E27FC236}">
                <a16:creationId xmlns="" xmlns:a16="http://schemas.microsoft.com/office/drawing/2014/main" id="{6FE380F3-A68B-26EA-9084-2C15BB9E43F9}"/>
              </a:ext>
            </a:extLst>
          </p:cNvPr>
          <p:cNvSpPr/>
          <p:nvPr/>
        </p:nvSpPr>
        <p:spPr>
          <a:xfrm>
            <a:off x="2740764" y="60736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06</a:t>
            </a:r>
            <a:endParaRPr lang="en-US" sz="1400" b="1" dirty="0">
              <a:ea typeface="Roboto Light" panose="02000000000000000000" pitchFamily="2" charset="0"/>
            </a:endParaRPr>
          </a:p>
        </p:txBody>
      </p:sp>
      <p:pic>
        <p:nvPicPr>
          <p:cNvPr id="12" name="Picture 1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86602" y="1072161"/>
            <a:ext cx="2171012" cy="4903749"/>
          </a:xfrm>
          <a:prstGeom prst="rect">
            <a:avLst/>
          </a:prstGeom>
        </p:spPr>
      </p:pic>
    </p:spTree>
    <p:extLst>
      <p:ext uri="{BB962C8B-B14F-4D97-AF65-F5344CB8AC3E}">
        <p14:creationId xmlns:p14="http://schemas.microsoft.com/office/powerpoint/2010/main" val="31416317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550836154"/>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2925772" y="1731826"/>
            <a:ext cx="9239897" cy="4862870"/>
          </a:xfrm>
          <a:prstGeom prst="rect">
            <a:avLst/>
          </a:prstGeom>
          <a:noFill/>
        </p:spPr>
        <p:txBody>
          <a:bodyPr wrap="square" rtlCol="0">
            <a:spAutoFit/>
          </a:bodyPr>
          <a:lstStyle/>
          <a:p>
            <a:pPr algn="r" rtl="1"/>
            <a:r>
              <a:rPr lang="ar-EG" b="1" dirty="0" smtClean="0"/>
              <a:t>توجيهات </a:t>
            </a:r>
            <a:r>
              <a:rPr lang="ar-EG" b="1" dirty="0"/>
              <a:t>الاتحاد الأوروبي بشأن معالجة البيانات الشخصية: </a:t>
            </a:r>
            <a:r>
              <a:rPr lang="ar-EG" dirty="0"/>
              <a:t>فقد سعي الاتحاد الأوروبي لتوحيد قواعد حماية الخصوصية اعتباراً من عام 1976 ، حيث أصدر التعليمات رقم 8/ 4/ 76 المتعلقة بحماية الأفراد من أنشطة التقييم الآلي للبيانات </a:t>
            </a:r>
            <a:endParaRPr lang="ar-EG" dirty="0" smtClean="0"/>
          </a:p>
          <a:p>
            <a:pPr algn="r" rtl="1"/>
            <a:r>
              <a:rPr lang="en-US" dirty="0" smtClean="0"/>
              <a:t>The </a:t>
            </a:r>
            <a:r>
              <a:rPr lang="en-US" dirty="0"/>
              <a:t>protection of the individual against the technical evolution of informatics ، </a:t>
            </a:r>
            <a:endParaRPr lang="ar-EG" dirty="0" smtClean="0"/>
          </a:p>
          <a:p>
            <a:pPr algn="r" rtl="1"/>
            <a:r>
              <a:rPr lang="ar-EG" dirty="0" smtClean="0"/>
              <a:t>والتعليمات </a:t>
            </a:r>
            <a:r>
              <a:rPr lang="ar-EG" dirty="0"/>
              <a:t>8/ 5/ 79 المتعلقة بحماية الأفراد في مواجهة التطور التقني لمعالجة البيانات </a:t>
            </a:r>
            <a:r>
              <a:rPr lang="ar-EG" dirty="0" smtClean="0"/>
              <a:t>.</a:t>
            </a:r>
          </a:p>
          <a:p>
            <a:pPr algn="r" rtl="1"/>
            <a:r>
              <a:rPr lang="ar-EG" dirty="0" smtClean="0"/>
              <a:t> </a:t>
            </a:r>
            <a:r>
              <a:rPr lang="en-US" dirty="0"/>
              <a:t>The protection of the rights of the individual in the face of technical developments in data processing</a:t>
            </a:r>
          </a:p>
          <a:p>
            <a:pPr algn="r" rtl="1"/>
            <a:r>
              <a:rPr lang="ar-EG" dirty="0"/>
              <a:t>كما ينص التوجيه الاوروبي رقم 95 / 46 في مادته السادسة علي المبادئ الأساسية لحماية البيانات حيث يقرر ضرورة مراعاة التعامل مع البيانات الشخصية وشروطها.</a:t>
            </a:r>
          </a:p>
          <a:p>
            <a:pPr algn="r" rtl="1"/>
            <a:r>
              <a:rPr lang="ar-EG" dirty="0"/>
              <a:t>وفي هذا السياق أيضاً، تنص المادة الثامنة من الاتفاقية الأوروبية لحقوق الإنسان لعام1950 على أنه لكل شخص الحق باحترام حياته الخاصة والعائلية وبيته ومراسلاته؛ولا يجوز التعرض لممارسة هذا الحق إلا وفق نص القانون وبشرط أن يكون ضرورياًفي مجتمع ديمقراطي لمصلحة الأمن العام أو السلامة العامة أو الرخاء الاقتصادي أو لمنعالجرائم وحفظ النظام أو لحماية الصحة العامة والآداب أو لحماية حقوق </a:t>
            </a:r>
            <a:r>
              <a:rPr lang="ar-EG" dirty="0" smtClean="0"/>
              <a:t>الآخرين وحرياتهم</a:t>
            </a:r>
            <a:r>
              <a:rPr lang="ar-EG" dirty="0"/>
              <a:t>. </a:t>
            </a:r>
          </a:p>
          <a:p>
            <a:pPr algn="r" rtl="1"/>
            <a:r>
              <a:rPr lang="ar-EG" dirty="0"/>
              <a:t>ثم جاء ميثاق الحقوق الأساسية للاتحاد الأوروبي في العام 2000 </a:t>
            </a:r>
            <a:r>
              <a:rPr lang="ar-EG" dirty="0" smtClean="0"/>
              <a:t>ليؤكد المادة </a:t>
            </a:r>
            <a:r>
              <a:rPr lang="ar-EG" dirty="0"/>
              <a:t>السابعة منه على احترام الحياة الخاصة والعائلية للشخص ومسكنه واتصالاته.</a:t>
            </a:r>
          </a:p>
          <a:p>
            <a:pPr algn="justLow" rtl="1"/>
            <a:endParaRPr lang="ar-EG" sz="2000" dirty="0"/>
          </a:p>
          <a:p>
            <a:pPr algn="justLow" rtl="1"/>
            <a:endParaRPr lang="ar-EG" sz="2000" dirty="0" smtClean="0"/>
          </a:p>
          <a:p>
            <a:pPr algn="justLow" rtl="1"/>
            <a:endParaRPr lang="ar-EG"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2740764" y="60736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06</a:t>
            </a:r>
            <a:endParaRPr lang="en-US" sz="1400" b="1" dirty="0">
              <a:ea typeface="Roboto Light" panose="02000000000000000000" pitchFamily="2" charset="0"/>
            </a:endParaRPr>
          </a:p>
        </p:txBody>
      </p:sp>
      <p:pic>
        <p:nvPicPr>
          <p:cNvPr id="11" name="Picture 1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86602" y="1072161"/>
            <a:ext cx="2171012" cy="4903749"/>
          </a:xfrm>
          <a:prstGeom prst="rect">
            <a:avLst/>
          </a:prstGeom>
        </p:spPr>
      </p:pic>
    </p:spTree>
    <p:extLst>
      <p:ext uri="{BB962C8B-B14F-4D97-AF65-F5344CB8AC3E}">
        <p14:creationId xmlns:p14="http://schemas.microsoft.com/office/powerpoint/2010/main" val="28043874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4152790059"/>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3142445" y="1731826"/>
            <a:ext cx="9023224" cy="6555641"/>
          </a:xfrm>
          <a:prstGeom prst="rect">
            <a:avLst/>
          </a:prstGeom>
          <a:noFill/>
        </p:spPr>
        <p:txBody>
          <a:bodyPr wrap="square" rtlCol="0">
            <a:spAutoFit/>
          </a:bodyPr>
          <a:lstStyle/>
          <a:p>
            <a:pPr marL="457200" indent="-457200" algn="justLow" rtl="1">
              <a:buAutoNum type="arabic1Minus"/>
            </a:pPr>
            <a:r>
              <a:rPr lang="ar-EG" sz="2000" b="1" u="sng" dirty="0" smtClean="0"/>
              <a:t>القضاء الدستوري في الدول العربية : </a:t>
            </a:r>
            <a:endParaRPr lang="ar-EG" sz="2000" b="1" u="sng" dirty="0"/>
          </a:p>
          <a:p>
            <a:pPr algn="justLow" rtl="1"/>
            <a:r>
              <a:rPr lang="ar-EG" sz="2000" dirty="0"/>
              <a:t>وفى سبيل التأكيد على أهمية حماية الحق فى </a:t>
            </a:r>
            <a:r>
              <a:rPr lang="ar-EG" sz="2000" dirty="0" smtClean="0"/>
              <a:t>الخصوصية، وهو </a:t>
            </a:r>
            <a:r>
              <a:rPr lang="ar-EG" sz="2000" dirty="0"/>
              <a:t>ما ينصرف بالطبع للبيانات الشخصية، ذهبت </a:t>
            </a:r>
            <a:r>
              <a:rPr lang="ar-EG" sz="2000" b="1" dirty="0" smtClean="0"/>
              <a:t>المحكمة الدستورية </a:t>
            </a:r>
            <a:r>
              <a:rPr lang="ar-EG" sz="2000" b="1" dirty="0"/>
              <a:t>العليا </a:t>
            </a:r>
            <a:r>
              <a:rPr lang="ar-EG" sz="2000" dirty="0"/>
              <a:t>المصرية - فى حكمها الصادر بجلسة </a:t>
            </a:r>
            <a:r>
              <a:rPr lang="ar-EG" sz="2000" dirty="0" smtClean="0"/>
              <a:t>15 نوفمبر </a:t>
            </a:r>
            <a:r>
              <a:rPr lang="ar-EG" sz="2000" dirty="0"/>
              <a:t>1996 </a:t>
            </a:r>
            <a:r>
              <a:rPr lang="ar-EG" sz="2000" dirty="0" smtClean="0"/>
              <a:t>- </a:t>
            </a:r>
            <a:r>
              <a:rPr lang="ar-EG" sz="2000" dirty="0"/>
              <a:t>إلي أن هناك " ثمة مناطق من </a:t>
            </a:r>
            <a:r>
              <a:rPr lang="ar-EG" sz="2000" dirty="0" smtClean="0"/>
              <a:t>الحياة الخاصة </a:t>
            </a:r>
            <a:r>
              <a:rPr lang="ar-EG" sz="2000" dirty="0"/>
              <a:t>لكل فرد تمثل أغواراً لا يجوز النفاذ إليها، </a:t>
            </a:r>
            <a:r>
              <a:rPr lang="ar-EG" sz="2000" dirty="0" smtClean="0"/>
              <a:t>وينبغي دوماً ألا يقتحمها أحد ضماناً لسريتها وصوناً لحرمتها، فلا يكون اختلاس بعض جوانبها مقبولاً. وهذه المناطق من خواص الحياة </a:t>
            </a:r>
            <a:r>
              <a:rPr lang="ar-EG" sz="2000" dirty="0"/>
              <a:t>ودخائلها تصون مصلحتين تتكامان فيما بينهما </a:t>
            </a:r>
            <a:r>
              <a:rPr lang="ar-EG" sz="2000" dirty="0" smtClean="0"/>
              <a:t>وإن بديتا </a:t>
            </a:r>
            <a:r>
              <a:rPr lang="ar-EG" sz="2000" dirty="0"/>
              <a:t>منفصلتين، ذلك أنهما تتعلقان بوجه عام بنطاق </a:t>
            </a:r>
            <a:r>
              <a:rPr lang="ar-EG" sz="2000" dirty="0" smtClean="0"/>
              <a:t>المسائل الشخصية </a:t>
            </a:r>
            <a:r>
              <a:rPr lang="ar-EG" sz="2000" dirty="0"/>
              <a:t>التي ينبغي كتمانها وحجبها عن الآخرين، </a:t>
            </a:r>
            <a:r>
              <a:rPr lang="ar-EG" sz="2000" dirty="0" smtClean="0"/>
              <a:t>وكذلك بما </a:t>
            </a:r>
            <a:r>
              <a:rPr lang="ar-EG" sz="2000" dirty="0"/>
              <a:t>ينبغي أن يستقل به كل فرد من سلطة التقرير فيما يؤثر</a:t>
            </a:r>
          </a:p>
          <a:p>
            <a:pPr algn="justLow" rtl="1"/>
            <a:r>
              <a:rPr lang="ar-EG" sz="2000" dirty="0"/>
              <a:t>في مصيره. وتبلور هذه المناطق جميعها التي يلوذ الفرد </a:t>
            </a:r>
            <a:r>
              <a:rPr lang="ar-EG" sz="2000" dirty="0" smtClean="0"/>
              <a:t>بها، مطمئناً </a:t>
            </a:r>
            <a:r>
              <a:rPr lang="ar-EG" sz="2000" dirty="0"/>
              <a:t>لحرمتها، وامتناع إخضاعها لأشكال الرقابة </a:t>
            </a:r>
            <a:r>
              <a:rPr lang="ar-EG" sz="2000" dirty="0" smtClean="0"/>
              <a:t>وأدواتها على </a:t>
            </a:r>
            <a:r>
              <a:rPr lang="ar-EG" sz="2000" dirty="0"/>
              <a:t>اختلافها، الحق في أن تكون للحياة الخاصة </a:t>
            </a:r>
            <a:r>
              <a:rPr lang="ar-EG" sz="2000" dirty="0" smtClean="0"/>
              <a:t>تخومها، باعتبار </a:t>
            </a:r>
            <a:r>
              <a:rPr lang="ar-EG" sz="2000" dirty="0"/>
              <a:t>أن صونها من العدوان أوثق اتصالاً بالقيم التي </a:t>
            </a:r>
            <a:r>
              <a:rPr lang="ar-EG" sz="2000" dirty="0" smtClean="0"/>
              <a:t>تدعو إليها </a:t>
            </a:r>
            <a:r>
              <a:rPr lang="ar-EG" sz="2000" dirty="0"/>
              <a:t>الأمم المتحضرة، وأكفل للحرية الشخصية التي يجب </a:t>
            </a:r>
            <a:r>
              <a:rPr lang="ar-EG" sz="2000" dirty="0" smtClean="0"/>
              <a:t>أن يكون </a:t>
            </a:r>
            <a:r>
              <a:rPr lang="ar-EG" sz="2000" dirty="0"/>
              <a:t>نهجها متواصاً ليوائم مضمونها الآفاق الجديدة </a:t>
            </a:r>
            <a:r>
              <a:rPr lang="ar-EG" sz="2000" dirty="0" smtClean="0"/>
              <a:t>التي ترنو </a:t>
            </a:r>
            <a:r>
              <a:rPr lang="ar-EG" sz="2000" dirty="0"/>
              <a:t>الجماعة إليها".</a:t>
            </a:r>
            <a:endParaRPr lang="ar-EG" sz="2000" b="1" u="sng" dirty="0"/>
          </a:p>
          <a:p>
            <a:pPr algn="r" rtl="1"/>
            <a:endParaRPr lang="ar-EG" sz="2000" dirty="0"/>
          </a:p>
          <a:p>
            <a:pPr algn="r" rtl="1"/>
            <a:endParaRPr lang="ar-EG" sz="2000" dirty="0" smtClean="0"/>
          </a:p>
          <a:p>
            <a:pPr marL="457200" indent="-457200" algn="justLow" rtl="1">
              <a:buAutoNum type="arabic1Minus"/>
            </a:pPr>
            <a:endParaRPr lang="ar-EG" sz="2000" b="1" u="sng" dirty="0"/>
          </a:p>
          <a:p>
            <a:pPr marL="457200" indent="-457200" algn="justLow" rtl="1">
              <a:buAutoNum type="arabic1Minus"/>
            </a:pPr>
            <a:endParaRPr lang="ar-EG" sz="2000" b="1" u="sng" dirty="0" smtClean="0"/>
          </a:p>
          <a:p>
            <a:pPr marL="457200" indent="-457200" algn="justLow" rtl="1">
              <a:buAutoNum type="arabic1Minus"/>
            </a:pPr>
            <a:endParaRPr lang="ar-EG" sz="2000" b="1" u="sng" dirty="0"/>
          </a:p>
          <a:p>
            <a:pPr marL="457200" indent="-457200" algn="justLow" rtl="1">
              <a:buAutoNum type="arabic1Minus"/>
            </a:pPr>
            <a:endParaRPr lang="ar-EG" sz="2000" b="1" u="sng" dirty="0" smtClean="0"/>
          </a:p>
          <a:p>
            <a:pPr marL="457200" indent="-457200" algn="justLow" rtl="1">
              <a:buAutoNum type="arabic1Minus"/>
            </a:pPr>
            <a:endParaRPr lang="ar-EG" sz="2000" b="1" u="sng" dirty="0"/>
          </a:p>
          <a:p>
            <a:pPr marL="457200" indent="-457200" algn="justLow" rtl="1">
              <a:buAutoNum type="arabic1Minus"/>
            </a:pPr>
            <a:endParaRPr lang="ar-EG" sz="2000" b="1" u="sng" dirty="0" smtClean="0"/>
          </a:p>
          <a:p>
            <a:pPr marL="457200" indent="-457200" algn="justLow" rtl="1">
              <a:buAutoNum type="arabic1Minus"/>
            </a:pPr>
            <a:endParaRPr lang="ar-EG" sz="2000" b="1" u="sng" dirty="0"/>
          </a:p>
          <a:p>
            <a:pPr algn="justLow" rtl="1"/>
            <a:endParaRPr lang="ar-EG" sz="2000" b="1" u="sng" dirty="0" smtClean="0"/>
          </a:p>
        </p:txBody>
      </p:sp>
      <p:sp>
        <p:nvSpPr>
          <p:cNvPr id="10" name="Rectangle 9">
            <a:extLst>
              <a:ext uri="{FF2B5EF4-FFF2-40B4-BE49-F238E27FC236}">
                <a16:creationId xmlns="" xmlns:a16="http://schemas.microsoft.com/office/drawing/2014/main" id="{6FE380F3-A68B-26EA-9084-2C15BB9E43F9}"/>
              </a:ext>
            </a:extLst>
          </p:cNvPr>
          <p:cNvSpPr/>
          <p:nvPr/>
        </p:nvSpPr>
        <p:spPr>
          <a:xfrm>
            <a:off x="2740764" y="60736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06</a:t>
            </a:r>
            <a:endParaRPr lang="en-US" sz="1400" b="1" dirty="0">
              <a:ea typeface="Roboto Light" panose="02000000000000000000" pitchFamily="2"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3960068" y="908390"/>
            <a:ext cx="4619141" cy="830997"/>
          </a:xfrm>
          <a:prstGeom prst="rect">
            <a:avLst/>
          </a:prstGeom>
          <a:noFill/>
        </p:spPr>
        <p:txBody>
          <a:bodyPr wrap="square" rtlCol="0">
            <a:spAutoFit/>
          </a:bodyPr>
          <a:lstStyle/>
          <a:p>
            <a:pPr algn="ctr"/>
            <a:r>
              <a:rPr lang="ar-EG" sz="2400" b="1" dirty="0" smtClean="0">
                <a:solidFill>
                  <a:srgbClr val="C00000"/>
                </a:solidFill>
                <a:latin typeface="Times New Roman" panose="02020603050405020304" pitchFamily="18" charset="0"/>
                <a:cs typeface="Times New Roman" panose="02020603050405020304" pitchFamily="18" charset="0"/>
              </a:rPr>
              <a:t>3- دور القضاء في ترسيخ الحق في الخصوصية </a:t>
            </a:r>
            <a:endParaRPr lang="en-US" sz="2400" b="1" dirty="0">
              <a:solidFill>
                <a:srgbClr val="C00000"/>
              </a:solidFill>
              <a:latin typeface="Times New Roman" panose="02020603050405020304" pitchFamily="18" charset="0"/>
              <a:cs typeface="Times New Roman" panose="02020603050405020304" pitchFamily="18" charset="0"/>
            </a:endParaRPr>
          </a:p>
        </p:txBody>
      </p:sp>
      <p:pic>
        <p:nvPicPr>
          <p:cNvPr id="14" name="Picture 1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77720" y="1748874"/>
            <a:ext cx="2654557" cy="4134685"/>
          </a:xfrm>
          <a:prstGeom prst="rect">
            <a:avLst/>
          </a:prstGeom>
        </p:spPr>
      </p:pic>
    </p:spTree>
    <p:extLst>
      <p:ext uri="{BB962C8B-B14F-4D97-AF65-F5344CB8AC3E}">
        <p14:creationId xmlns:p14="http://schemas.microsoft.com/office/powerpoint/2010/main" val="35003494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963457362"/>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3142445" y="1731826"/>
            <a:ext cx="9023224" cy="7171194"/>
          </a:xfrm>
          <a:prstGeom prst="rect">
            <a:avLst/>
          </a:prstGeom>
          <a:noFill/>
        </p:spPr>
        <p:txBody>
          <a:bodyPr wrap="square" rtlCol="0">
            <a:spAutoFit/>
          </a:bodyPr>
          <a:lstStyle/>
          <a:p>
            <a:pPr marL="457200" indent="-457200" algn="justLow" rtl="1">
              <a:buAutoNum type="arabic1Minus"/>
            </a:pPr>
            <a:r>
              <a:rPr lang="ar-EG" sz="2000" b="1" u="sng" dirty="0" smtClean="0"/>
              <a:t>موقف القضاء في الدول الأوروبية  :</a:t>
            </a:r>
          </a:p>
          <a:p>
            <a:pPr algn="justLow" rtl="1"/>
            <a:r>
              <a:rPr lang="ar-EG" sz="2000" b="1" dirty="0" smtClean="0"/>
              <a:t>ويمكن </a:t>
            </a:r>
            <a:r>
              <a:rPr lang="ar-EG" sz="2000" b="1" dirty="0"/>
              <a:t>القول أن الحق بالخصوصية يتقاطع مع غيره من الحقوق والحريات التي </a:t>
            </a:r>
            <a:r>
              <a:rPr lang="ar-EG" sz="2000" b="1" dirty="0" smtClean="0"/>
              <a:t>تمارس على </a:t>
            </a:r>
            <a:r>
              <a:rPr lang="ar-EG" sz="2000" b="1" dirty="0"/>
              <a:t>شبكة الإنترنت؛ لذلك، أشار قرار الجمعية العامة للأمم المتحدة رقم 68/167 إلى </a:t>
            </a:r>
            <a:r>
              <a:rPr lang="ar-EG" sz="2000" b="1" dirty="0" smtClean="0"/>
              <a:t>هذا التقاطع </a:t>
            </a:r>
            <a:r>
              <a:rPr lang="ar-EG" sz="2000" b="1" dirty="0"/>
              <a:t>وشدد على علاقة الحق في الخصوصية مع ثلاثة حقوق على وجه الخصوص،وهي الحق في حرية الرأي والتعبير والحق في التجمع والحق في الوصول إلى </a:t>
            </a:r>
            <a:r>
              <a:rPr lang="ar-EG" sz="2000" b="1" dirty="0" smtClean="0"/>
              <a:t>المعلومات وتلقيها </a:t>
            </a:r>
            <a:r>
              <a:rPr lang="ar-EG" sz="2000" b="1" dirty="0"/>
              <a:t>ونقلها</a:t>
            </a:r>
            <a:r>
              <a:rPr lang="ar-EG" sz="2000" b="1" dirty="0" smtClean="0"/>
              <a:t>.  </a:t>
            </a:r>
            <a:endParaRPr lang="ar-EG" sz="2000" b="1" dirty="0"/>
          </a:p>
          <a:p>
            <a:pPr algn="justLow" rtl="1"/>
            <a:r>
              <a:rPr lang="ar-EG" sz="2000" dirty="0" smtClean="0"/>
              <a:t>في </a:t>
            </a:r>
            <a:r>
              <a:rPr lang="ar-EG" sz="2000" dirty="0"/>
              <a:t>الواقع، لا توجد حياة خاصة وعائلية ب"الطبيعة"، فهذه تعتمد على تقدير </a:t>
            </a:r>
            <a:r>
              <a:rPr lang="ar-EG" sz="2000" dirty="0" smtClean="0"/>
              <a:t>الأفراد وتطور </a:t>
            </a:r>
            <a:r>
              <a:rPr lang="ar-EG" sz="2000" dirty="0"/>
              <a:t>السلوكيات والأخلاق في كل مجتمع، وإن حمايتها هي نسبية مرتبطة </a:t>
            </a:r>
            <a:r>
              <a:rPr lang="ar-EG" sz="2000" dirty="0" smtClean="0"/>
              <a:t>بمتطلبات أخرى </a:t>
            </a:r>
            <a:r>
              <a:rPr lang="ar-EG" sz="2000" dirty="0"/>
              <a:t>للمجتمعات الديمقراطية مثل حرية التعبير عن الرأي وحق الوصول إلى </a:t>
            </a:r>
            <a:r>
              <a:rPr lang="ar-EG" sz="2000" dirty="0" smtClean="0"/>
              <a:t>المعلومات والعمل </a:t>
            </a:r>
            <a:r>
              <a:rPr lang="ar-EG" sz="2000" dirty="0"/>
              <a:t>ضد الدعاية المروجة للجريمة والإرهاب</a:t>
            </a:r>
            <a:r>
              <a:rPr lang="ar-EG" sz="2000" dirty="0" smtClean="0"/>
              <a:t>. </a:t>
            </a:r>
          </a:p>
          <a:p>
            <a:pPr algn="justLow" rtl="1"/>
            <a:r>
              <a:rPr lang="ar-EG" sz="2000" dirty="0" smtClean="0"/>
              <a:t> ونحن </a:t>
            </a:r>
            <a:r>
              <a:rPr lang="ar-EG" sz="2000" dirty="0"/>
              <a:t>نرى أن الحق بالخصوصية في عصر الإنترنت وتكنولوجيا المعلومات </a:t>
            </a:r>
            <a:r>
              <a:rPr lang="ar-EG" sz="2000" dirty="0" smtClean="0"/>
              <a:t>أصبح من </a:t>
            </a:r>
            <a:r>
              <a:rPr lang="ar-EG" sz="2000" dirty="0"/>
              <a:t>أهم الحقوق بالنظر للإمكانيات التقنية الفعالة في تسجيل الحدث أو الصور عبركاميرات الهواتف الذكية والقدرة على نقلها مباشرة إلى جمهور غير محدود عبر </a:t>
            </a:r>
            <a:r>
              <a:rPr lang="ar-EG" sz="2000" dirty="0" smtClean="0"/>
              <a:t>وسائل التواصل </a:t>
            </a:r>
            <a:r>
              <a:rPr lang="ar-EG" sz="2000" dirty="0"/>
              <a:t>الاجتماعي. ولا يكفي اعتماد هذا المبدأ نظرياً في تشريعات الدول بل </a:t>
            </a:r>
            <a:r>
              <a:rPr lang="ar-EG" sz="2000" dirty="0" smtClean="0"/>
              <a:t>يجب تقنين </a:t>
            </a:r>
            <a:r>
              <a:rPr lang="ar-EG" sz="2000" dirty="0"/>
              <a:t>تطبيقاته ضمن النصوص القانونية، لاسيما حماية الحياة الخاصة والحق </a:t>
            </a:r>
            <a:r>
              <a:rPr lang="ar-EG" sz="2000" dirty="0" smtClean="0"/>
              <a:t>بالصورة الملتقطة </a:t>
            </a:r>
            <a:r>
              <a:rPr lang="ar-EG" sz="2000" dirty="0"/>
              <a:t>في مكان خاص وعدم اعتراض محتوى الرسائل أو الاتصالات لأسباب غيرمشروعة وغير ذلك، وذلك بنصوص جزائية رادعة</a:t>
            </a:r>
            <a:r>
              <a:rPr lang="ar-EG" sz="2000" dirty="0" smtClean="0"/>
              <a:t>.</a:t>
            </a:r>
          </a:p>
          <a:p>
            <a:pPr algn="r" rtl="1"/>
            <a:endParaRPr lang="ar-EG" sz="2000" dirty="0" smtClean="0"/>
          </a:p>
          <a:p>
            <a:pPr marL="457200" indent="-457200" algn="justLow" rtl="1">
              <a:buAutoNum type="arabic1Minus"/>
            </a:pPr>
            <a:endParaRPr lang="ar-EG" sz="2000" b="1" u="sng" dirty="0"/>
          </a:p>
          <a:p>
            <a:pPr marL="457200" indent="-457200" algn="justLow" rtl="1">
              <a:buAutoNum type="arabic1Minus"/>
            </a:pPr>
            <a:endParaRPr lang="ar-EG" sz="2000" b="1" u="sng" dirty="0" smtClean="0"/>
          </a:p>
          <a:p>
            <a:pPr marL="457200" indent="-457200" algn="justLow" rtl="1">
              <a:buAutoNum type="arabic1Minus"/>
            </a:pPr>
            <a:endParaRPr lang="ar-EG" sz="2000" b="1" u="sng" dirty="0"/>
          </a:p>
          <a:p>
            <a:pPr marL="457200" indent="-457200" algn="justLow" rtl="1">
              <a:buAutoNum type="arabic1Minus"/>
            </a:pPr>
            <a:endParaRPr lang="ar-EG" sz="2000" b="1" u="sng" dirty="0" smtClean="0"/>
          </a:p>
          <a:p>
            <a:pPr marL="457200" indent="-457200" algn="justLow" rtl="1">
              <a:buAutoNum type="arabic1Minus"/>
            </a:pPr>
            <a:endParaRPr lang="ar-EG" sz="2000" b="1" u="sng" dirty="0"/>
          </a:p>
          <a:p>
            <a:pPr marL="457200" indent="-457200" algn="justLow" rtl="1">
              <a:buAutoNum type="arabic1Minus"/>
            </a:pPr>
            <a:endParaRPr lang="ar-EG" sz="2000" b="1" u="sng" dirty="0" smtClean="0"/>
          </a:p>
          <a:p>
            <a:pPr marL="457200" indent="-457200" algn="justLow" rtl="1">
              <a:buAutoNum type="arabic1Minus"/>
            </a:pPr>
            <a:endParaRPr lang="ar-EG" sz="2000" b="1" u="sng" dirty="0"/>
          </a:p>
          <a:p>
            <a:pPr algn="justLow" rtl="1"/>
            <a:endParaRPr lang="ar-EG" sz="2000" b="1" u="sng" dirty="0" smtClean="0"/>
          </a:p>
        </p:txBody>
      </p:sp>
      <p:sp>
        <p:nvSpPr>
          <p:cNvPr id="10" name="Rectangle 9">
            <a:extLst>
              <a:ext uri="{FF2B5EF4-FFF2-40B4-BE49-F238E27FC236}">
                <a16:creationId xmlns="" xmlns:a16="http://schemas.microsoft.com/office/drawing/2014/main" id="{6FE380F3-A68B-26EA-9084-2C15BB9E43F9}"/>
              </a:ext>
            </a:extLst>
          </p:cNvPr>
          <p:cNvSpPr/>
          <p:nvPr/>
        </p:nvSpPr>
        <p:spPr>
          <a:xfrm>
            <a:off x="2740764" y="60736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06</a:t>
            </a:r>
            <a:endParaRPr lang="en-US" sz="1400" b="1" dirty="0">
              <a:ea typeface="Roboto Light" panose="02000000000000000000" pitchFamily="2" charset="0"/>
            </a:endParaRPr>
          </a:p>
        </p:txBody>
      </p:sp>
      <p:pic>
        <p:nvPicPr>
          <p:cNvPr id="12" name="Picture 1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77720" y="1748874"/>
            <a:ext cx="2654557" cy="4134685"/>
          </a:xfrm>
          <a:prstGeom prst="rect">
            <a:avLst/>
          </a:prstGeom>
        </p:spPr>
      </p:pic>
    </p:spTree>
    <p:extLst>
      <p:ext uri="{BB962C8B-B14F-4D97-AF65-F5344CB8AC3E}">
        <p14:creationId xmlns:p14="http://schemas.microsoft.com/office/powerpoint/2010/main" val="1175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677754672"/>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3142445" y="1731826"/>
            <a:ext cx="9023224" cy="5632311"/>
          </a:xfrm>
          <a:prstGeom prst="rect">
            <a:avLst/>
          </a:prstGeom>
          <a:noFill/>
        </p:spPr>
        <p:txBody>
          <a:bodyPr wrap="square" rtlCol="0">
            <a:spAutoFit/>
          </a:bodyPr>
          <a:lstStyle/>
          <a:p>
            <a:pPr algn="justLow" rtl="1"/>
            <a:r>
              <a:rPr lang="ar-EG" sz="2000" dirty="0" smtClean="0"/>
              <a:t>وإن </a:t>
            </a:r>
            <a:r>
              <a:rPr lang="ar-EG" sz="2000" b="1" dirty="0"/>
              <a:t>الارتباط بين الحق في الخصوصية والحق في حرية الرأي والتعبير </a:t>
            </a:r>
            <a:r>
              <a:rPr lang="ar-EG" sz="2000" dirty="0"/>
              <a:t>يظهر من </a:t>
            </a:r>
            <a:r>
              <a:rPr lang="ar-EG" sz="2000" dirty="0" smtClean="0"/>
              <a:t>خلال الآراء </a:t>
            </a:r>
            <a:r>
              <a:rPr lang="ar-EG" sz="2000" dirty="0"/>
              <a:t>والتعليقات التي قد يطلقها المستخدمون عن غيرهم، عند ممارستهم حقهم بالتعبيرالحر، والتي قد تطال خصوصية الغير أو تمس سمعته أو مركزه الاجتماعي أو تكشف،هويته مما يسمح بمراقبته وتبعاً لذلك يحجم هذا الغير عن التعبير أو يحد منه</a:t>
            </a:r>
            <a:r>
              <a:rPr lang="ar-EG" sz="2000" dirty="0" smtClean="0"/>
              <a:t>.</a:t>
            </a:r>
          </a:p>
          <a:p>
            <a:pPr algn="justLow" rtl="1"/>
            <a:r>
              <a:rPr lang="ar-EG" sz="2000" dirty="0" smtClean="0"/>
              <a:t>في </a:t>
            </a:r>
            <a:r>
              <a:rPr lang="ar-EG" sz="2000" dirty="0"/>
              <a:t>هذا الخصوص، اعتبرت محكمة الدرجة الأولى في باريس في قرارها تاريخ13/11/2013 أن حق الشخص باحترام حياته الخاصة قد ينحصر أمام متطلبات </a:t>
            </a:r>
            <a:r>
              <a:rPr lang="ar-EG" sz="2000" dirty="0" smtClean="0"/>
              <a:t>حرية التعبير </a:t>
            </a:r>
            <a:r>
              <a:rPr lang="ar-EG" sz="2000" dirty="0"/>
              <a:t>عن الرأي، ويتم تقدير ذلك في ضوء مجموعة من الظروف تتعلق </a:t>
            </a:r>
            <a:r>
              <a:rPr lang="ar-EG" sz="2000" dirty="0" smtClean="0"/>
              <a:t>بالضحية  وبصفتها </a:t>
            </a:r>
            <a:r>
              <a:rPr lang="ar-EG" sz="2000" dirty="0"/>
              <a:t>وبتصرفها السابق وبموضوع النشر وبمحتواه وبشكله وكذلك في ضوء </a:t>
            </a:r>
            <a:r>
              <a:rPr lang="ar-EG" sz="2000" dirty="0" smtClean="0"/>
              <a:t>سوء النية </a:t>
            </a:r>
            <a:r>
              <a:rPr lang="ar-EG" sz="2000" dirty="0"/>
              <a:t>ومدى التعرض لكرامة الشخص والمشاركة في نقاش ذات اهتمام </a:t>
            </a:r>
            <a:r>
              <a:rPr lang="ar-EG" sz="2000" dirty="0" smtClean="0"/>
              <a:t>عام.</a:t>
            </a:r>
          </a:p>
          <a:p>
            <a:pPr algn="justLow" rtl="1"/>
            <a:r>
              <a:rPr lang="ar-EG" sz="2000" dirty="0" smtClean="0"/>
              <a:t>كما </a:t>
            </a:r>
            <a:r>
              <a:rPr lang="ar-EG" sz="2000" dirty="0"/>
              <a:t>أن </a:t>
            </a:r>
            <a:r>
              <a:rPr lang="ar-EG" sz="2000" b="1" dirty="0"/>
              <a:t>الارتباط بين الحق في الخصوصية والحق في الوصول إلى المعلومات </a:t>
            </a:r>
            <a:r>
              <a:rPr lang="ar-EG" sz="2000" dirty="0" smtClean="0"/>
              <a:t>يتضح من خلال </a:t>
            </a:r>
            <a:r>
              <a:rPr lang="ar-EG" sz="2000" dirty="0"/>
              <a:t>حاجة المجتمع إلى الإطلاع على نشاطات المسؤولين والموظفين </a:t>
            </a:r>
            <a:r>
              <a:rPr lang="ar-EG" sz="2000" dirty="0" smtClean="0"/>
              <a:t>العمومين لمراقبتهم </a:t>
            </a:r>
            <a:r>
              <a:rPr lang="ar-EG" sz="2000" dirty="0"/>
              <a:t>وتقييمهم، وكذلك من خلال حاجته إلى المعلومات لأغراض الاستفادة منالأفكار الثقافية والإطلاع على الأخبار والمستجدات والاستمتاع بالمهارات </a:t>
            </a:r>
            <a:r>
              <a:rPr lang="ar-EG" sz="2000" dirty="0" smtClean="0"/>
              <a:t>والفنون والرياضة </a:t>
            </a:r>
            <a:r>
              <a:rPr lang="ar-EG" sz="2000" dirty="0"/>
              <a:t>ولممارسة المهن الصحافية وحق التأليف والابتكار</a:t>
            </a:r>
            <a:r>
              <a:rPr lang="ar-EG" sz="2000" dirty="0" smtClean="0"/>
              <a:t>.</a:t>
            </a:r>
            <a:endParaRPr lang="ar-EG" sz="2000" b="1" u="sng" dirty="0" smtClean="0"/>
          </a:p>
          <a:p>
            <a:pPr marL="457200" indent="-457200" algn="justLow" rtl="1">
              <a:buAutoNum type="arabic1Minus"/>
            </a:pPr>
            <a:endParaRPr lang="ar-EG" sz="2000" b="1" u="sng" dirty="0"/>
          </a:p>
          <a:p>
            <a:pPr marL="457200" indent="-457200" algn="justLow" rtl="1">
              <a:buAutoNum type="arabic1Minus"/>
            </a:pPr>
            <a:endParaRPr lang="ar-EG" sz="2000" b="1" u="sng" dirty="0" smtClean="0"/>
          </a:p>
          <a:p>
            <a:pPr marL="457200" indent="-457200" algn="justLow" rtl="1">
              <a:buAutoNum type="arabic1Minus"/>
            </a:pPr>
            <a:endParaRPr lang="ar-EG" sz="2000" b="1" u="sng" dirty="0"/>
          </a:p>
          <a:p>
            <a:pPr marL="457200" indent="-457200" algn="justLow" rtl="1">
              <a:buAutoNum type="arabic1Minus"/>
            </a:pPr>
            <a:endParaRPr lang="ar-EG" sz="2000" b="1" u="sng" dirty="0" smtClean="0"/>
          </a:p>
          <a:p>
            <a:pPr marL="457200" indent="-457200" algn="justLow" rtl="1">
              <a:buAutoNum type="arabic1Minus"/>
            </a:pPr>
            <a:endParaRPr lang="ar-EG" sz="2000" b="1" u="sng" dirty="0"/>
          </a:p>
          <a:p>
            <a:pPr algn="justLow" rtl="1"/>
            <a:endParaRPr lang="ar-EG" sz="2000" b="1" u="sng" dirty="0" smtClean="0"/>
          </a:p>
        </p:txBody>
      </p:sp>
      <p:sp>
        <p:nvSpPr>
          <p:cNvPr id="10" name="Rectangle 9">
            <a:extLst>
              <a:ext uri="{FF2B5EF4-FFF2-40B4-BE49-F238E27FC236}">
                <a16:creationId xmlns="" xmlns:a16="http://schemas.microsoft.com/office/drawing/2014/main" id="{6FE380F3-A68B-26EA-9084-2C15BB9E43F9}"/>
              </a:ext>
            </a:extLst>
          </p:cNvPr>
          <p:cNvSpPr/>
          <p:nvPr/>
        </p:nvSpPr>
        <p:spPr>
          <a:xfrm>
            <a:off x="2740764" y="60736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06</a:t>
            </a:r>
            <a:endParaRPr lang="en-US" sz="1400" b="1" dirty="0">
              <a:ea typeface="Roboto Light" panose="02000000000000000000" pitchFamily="2" charset="0"/>
            </a:endParaRPr>
          </a:p>
        </p:txBody>
      </p:sp>
      <p:pic>
        <p:nvPicPr>
          <p:cNvPr id="12" name="Picture 1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77720" y="1748874"/>
            <a:ext cx="2654557" cy="4134685"/>
          </a:xfrm>
          <a:prstGeom prst="rect">
            <a:avLst/>
          </a:prstGeom>
        </p:spPr>
      </p:pic>
    </p:spTree>
    <p:extLst>
      <p:ext uri="{BB962C8B-B14F-4D97-AF65-F5344CB8AC3E}">
        <p14:creationId xmlns:p14="http://schemas.microsoft.com/office/powerpoint/2010/main" val="31885358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560134371"/>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3142445" y="1731826"/>
            <a:ext cx="9023224" cy="7171194"/>
          </a:xfrm>
          <a:prstGeom prst="rect">
            <a:avLst/>
          </a:prstGeom>
          <a:noFill/>
        </p:spPr>
        <p:txBody>
          <a:bodyPr wrap="square" rtlCol="0">
            <a:spAutoFit/>
          </a:bodyPr>
          <a:lstStyle/>
          <a:p>
            <a:pPr algn="justLow" rtl="1"/>
            <a:r>
              <a:rPr lang="ar-EG" sz="2000" dirty="0" smtClean="0"/>
              <a:t>كما </a:t>
            </a:r>
            <a:r>
              <a:rPr lang="ar-EG" sz="2000" dirty="0"/>
              <a:t>يتم </a:t>
            </a:r>
            <a:r>
              <a:rPr lang="ar-EG" sz="2000" b="1" dirty="0"/>
              <a:t>موازنة حق الشخص بالخصوصية مع مبررات حماية الأمن الوطني في </a:t>
            </a:r>
            <a:r>
              <a:rPr lang="ar-EG" sz="2000" b="1" dirty="0" smtClean="0"/>
              <a:t>الدولة </a:t>
            </a:r>
            <a:r>
              <a:rPr lang="ar-EG" sz="2000" dirty="0" smtClean="0"/>
              <a:t>لجهة </a:t>
            </a:r>
            <a:r>
              <a:rPr lang="ar-EG" sz="2000" dirty="0"/>
              <a:t>استخدام المراقبة الرقمية على الأفراد لرصد الجرائم وتعقب مرتكبيها، </a:t>
            </a:r>
            <a:r>
              <a:rPr lang="ar-EG" sz="2000" dirty="0" smtClean="0"/>
              <a:t>ولاسيما لجهة </a:t>
            </a:r>
            <a:r>
              <a:rPr lang="ar-EG" sz="2000" dirty="0"/>
              <a:t>ما ينشر على وسائل التواصل الاجتماعي أو لاستعمالها للتواصل بين </a:t>
            </a:r>
            <a:r>
              <a:rPr lang="ar-EG" sz="2000" dirty="0" smtClean="0"/>
              <a:t>الشبكات الإجرامية </a:t>
            </a:r>
            <a:r>
              <a:rPr lang="ar-EG" sz="2000" dirty="0"/>
              <a:t>أو الإرهابية والاستفادة من تقنيات التشفير أو حصر المحتوى بنطاق ضيق </a:t>
            </a:r>
            <a:r>
              <a:rPr lang="ar-EG" sz="2000" dirty="0" smtClean="0"/>
              <a:t>من المستخدمين</a:t>
            </a:r>
            <a:r>
              <a:rPr lang="ar-EG" sz="2000" dirty="0"/>
              <a:t>، والتي تجعل مضمون الاتصال سريا</a:t>
            </a:r>
            <a:r>
              <a:rPr lang="ar-EG" sz="2000" dirty="0" smtClean="0"/>
              <a:t>.</a:t>
            </a:r>
          </a:p>
          <a:p>
            <a:pPr algn="justLow" rtl="1"/>
            <a:r>
              <a:rPr lang="ar-EG" sz="2000" dirty="0" smtClean="0"/>
              <a:t>وقد </a:t>
            </a:r>
            <a:r>
              <a:rPr lang="ar-EG" sz="2000" dirty="0"/>
              <a:t>قضت </a:t>
            </a:r>
            <a:r>
              <a:rPr lang="ar-EG" sz="2000" b="1" dirty="0"/>
              <a:t>المحكمة الأوروبية لحقوق الإنسان </a:t>
            </a:r>
            <a:r>
              <a:rPr lang="ar-EG" sz="2000" dirty="0"/>
              <a:t>أنه من المقبول أن تمنح التشريعات </a:t>
            </a:r>
            <a:r>
              <a:rPr lang="ar-EG" sz="2000" dirty="0" smtClean="0"/>
              <a:t>الوطنية سلطات </a:t>
            </a:r>
            <a:r>
              <a:rPr lang="ar-EG" sz="2000" dirty="0"/>
              <a:t>مراقبة على البريد والاتصالات في ظل ظروف استثنائية، لاسيما منها </a:t>
            </a:r>
            <a:r>
              <a:rPr lang="ar-EG" sz="2000" dirty="0" smtClean="0"/>
              <a:t>حالات التجسس </a:t>
            </a:r>
            <a:r>
              <a:rPr lang="ar-EG" sz="2000" dirty="0"/>
              <a:t>والإرهاب، وهذا ضروري في مجتمع ديمقراطي من أجل الحفاظ على </a:t>
            </a:r>
            <a:r>
              <a:rPr lang="ar-EG" sz="2000" dirty="0" smtClean="0"/>
              <a:t>الأمن الوطني </a:t>
            </a:r>
            <a:r>
              <a:rPr lang="ar-EG" sz="2000" dirty="0"/>
              <a:t>ولمنع الجريمة؛ وأنه يجب أن توجد ضمانات فعالة وملائمة ضد التعسف </a:t>
            </a:r>
            <a:r>
              <a:rPr lang="ar-EG" sz="2000" dirty="0" smtClean="0"/>
              <a:t>في المراقبة</a:t>
            </a:r>
            <a:r>
              <a:rPr lang="ar-EG" sz="2000" dirty="0"/>
              <a:t>. </a:t>
            </a:r>
            <a:endParaRPr lang="ar-EG" sz="2000" dirty="0" smtClean="0"/>
          </a:p>
          <a:p>
            <a:pPr algn="justLow" rtl="1"/>
            <a:r>
              <a:rPr lang="ar-EG" sz="2000" dirty="0" smtClean="0"/>
              <a:t>في </a:t>
            </a:r>
            <a:r>
              <a:rPr lang="ar-EG" sz="2000" dirty="0"/>
              <a:t>المبدأ، توجد في معظم الدول قوانين تنص على خصوصية الفرد تجاه باقي </a:t>
            </a:r>
            <a:r>
              <a:rPr lang="ar-EG" sz="2000" dirty="0" smtClean="0"/>
              <a:t>الأفراد وأيضاً </a:t>
            </a:r>
            <a:r>
              <a:rPr lang="ar-EG" sz="2000" dirty="0"/>
              <a:t>تجاه الدولة بالنسبة للمعلومات الخاصة والسرية، وذلك في ما يتعلق </a:t>
            </a:r>
            <a:r>
              <a:rPr lang="ar-EG" sz="2000" dirty="0" smtClean="0"/>
              <a:t>بالبيانات الشخصية</a:t>
            </a:r>
            <a:r>
              <a:rPr lang="ar-EG" sz="2000" dirty="0"/>
              <a:t>، وهذه القوانين تطبق على وسائل التواصل الاجتماعي</a:t>
            </a:r>
            <a:r>
              <a:rPr lang="ar-EG" sz="2000" dirty="0" smtClean="0"/>
              <a:t>.</a:t>
            </a:r>
          </a:p>
          <a:p>
            <a:pPr algn="justLow" rtl="1"/>
            <a:r>
              <a:rPr lang="ar-EG" sz="2000" dirty="0" smtClean="0"/>
              <a:t>وقد </a:t>
            </a:r>
            <a:r>
              <a:rPr lang="ar-EG" sz="2000" dirty="0"/>
              <a:t>أكدت المحكمة الأوروبية لحقوق الإنسان على وجود التزام سلبي على عاتق </a:t>
            </a:r>
            <a:r>
              <a:rPr lang="ar-EG" sz="2000" dirty="0" smtClean="0"/>
              <a:t>الدول بعدم </a:t>
            </a:r>
            <a:r>
              <a:rPr lang="ar-EG" sz="2000" dirty="0"/>
              <a:t>التدخل التعسفي أو غير المشروع في الحياة الخاصة للأشخاص وفي رسائلهم،وكذلك التزام إيجابي في تأمين احترام الحياة الخاصة </a:t>
            </a:r>
            <a:r>
              <a:rPr lang="ar-EG" sz="2000" dirty="0" smtClean="0"/>
              <a:t>والعائلية. </a:t>
            </a:r>
            <a:endParaRPr lang="ar-EG" sz="2000" dirty="0"/>
          </a:p>
          <a:p>
            <a:pPr algn="r" rtl="1"/>
            <a:endParaRPr lang="ar-EG" sz="2000" dirty="0" smtClean="0"/>
          </a:p>
          <a:p>
            <a:pPr marL="457200" indent="-457200" algn="justLow" rtl="1">
              <a:buAutoNum type="arabic1Minus"/>
            </a:pPr>
            <a:endParaRPr lang="ar-EG" sz="2000" b="1" u="sng" dirty="0"/>
          </a:p>
          <a:p>
            <a:pPr marL="457200" indent="-457200" algn="justLow" rtl="1">
              <a:buAutoNum type="arabic1Minus"/>
            </a:pPr>
            <a:endParaRPr lang="ar-EG" sz="2000" b="1" u="sng" dirty="0" smtClean="0"/>
          </a:p>
          <a:p>
            <a:pPr marL="457200" indent="-457200" algn="justLow" rtl="1">
              <a:buAutoNum type="arabic1Minus"/>
            </a:pPr>
            <a:endParaRPr lang="ar-EG" sz="2000" b="1" u="sng" dirty="0"/>
          </a:p>
          <a:p>
            <a:pPr marL="457200" indent="-457200" algn="justLow" rtl="1">
              <a:buAutoNum type="arabic1Minus"/>
            </a:pPr>
            <a:endParaRPr lang="ar-EG" sz="2000" b="1" u="sng" dirty="0" smtClean="0"/>
          </a:p>
          <a:p>
            <a:pPr marL="457200" indent="-457200" algn="justLow" rtl="1">
              <a:buAutoNum type="arabic1Minus"/>
            </a:pPr>
            <a:endParaRPr lang="ar-EG" sz="2000" b="1" u="sng" dirty="0"/>
          </a:p>
          <a:p>
            <a:pPr marL="457200" indent="-457200" algn="justLow" rtl="1">
              <a:buAutoNum type="arabic1Minus"/>
            </a:pPr>
            <a:endParaRPr lang="ar-EG" sz="2000" b="1" u="sng" dirty="0" smtClean="0"/>
          </a:p>
          <a:p>
            <a:pPr marL="457200" indent="-457200" algn="justLow" rtl="1">
              <a:buAutoNum type="arabic1Minus"/>
            </a:pPr>
            <a:endParaRPr lang="ar-EG" sz="2000" b="1" u="sng" dirty="0"/>
          </a:p>
          <a:p>
            <a:pPr algn="justLow" rtl="1"/>
            <a:endParaRPr lang="ar-EG" sz="2000" b="1" u="sng" dirty="0" smtClean="0"/>
          </a:p>
        </p:txBody>
      </p:sp>
      <p:sp>
        <p:nvSpPr>
          <p:cNvPr id="10" name="Rectangle 9">
            <a:extLst>
              <a:ext uri="{FF2B5EF4-FFF2-40B4-BE49-F238E27FC236}">
                <a16:creationId xmlns="" xmlns:a16="http://schemas.microsoft.com/office/drawing/2014/main" id="{6FE380F3-A68B-26EA-9084-2C15BB9E43F9}"/>
              </a:ext>
            </a:extLst>
          </p:cNvPr>
          <p:cNvSpPr/>
          <p:nvPr/>
        </p:nvSpPr>
        <p:spPr>
          <a:xfrm>
            <a:off x="2740764" y="60736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06</a:t>
            </a:r>
            <a:endParaRPr lang="en-US" sz="1400" b="1" dirty="0">
              <a:ea typeface="Roboto Light" panose="02000000000000000000" pitchFamily="2" charset="0"/>
            </a:endParaRPr>
          </a:p>
        </p:txBody>
      </p:sp>
      <p:pic>
        <p:nvPicPr>
          <p:cNvPr id="11" name="Picture 1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77720" y="1748874"/>
            <a:ext cx="2654557" cy="4134685"/>
          </a:xfrm>
          <a:prstGeom prst="rect">
            <a:avLst/>
          </a:prstGeom>
        </p:spPr>
      </p:pic>
    </p:spTree>
    <p:extLst>
      <p:ext uri="{BB962C8B-B14F-4D97-AF65-F5344CB8AC3E}">
        <p14:creationId xmlns:p14="http://schemas.microsoft.com/office/powerpoint/2010/main" val="7499340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4049771293"/>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3142445" y="1731826"/>
            <a:ext cx="9023224" cy="3477875"/>
          </a:xfrm>
          <a:prstGeom prst="rect">
            <a:avLst/>
          </a:prstGeom>
          <a:noFill/>
        </p:spPr>
        <p:txBody>
          <a:bodyPr wrap="square" rtlCol="0">
            <a:spAutoFit/>
          </a:bodyPr>
          <a:lstStyle/>
          <a:p>
            <a:pPr algn="justLow" rtl="1"/>
            <a:r>
              <a:rPr lang="ar-EG" sz="2000" dirty="0"/>
              <a:t>ففي فرنسا مثلا، نشأ الحق باحترام الحياة الخاصة للمواطن عن قرار للمجلس </a:t>
            </a:r>
            <a:r>
              <a:rPr lang="ar-EG" sz="2000" dirty="0" smtClean="0"/>
              <a:t>الدستوري الفرنسي </a:t>
            </a:r>
            <a:r>
              <a:rPr lang="ar-EG" sz="2000" dirty="0"/>
              <a:t>صدر بتاريخ 12/1/1977 حول تفتيش الآليات </a:t>
            </a:r>
            <a:r>
              <a:rPr lang="ar-EG" sz="2000" dirty="0" smtClean="0"/>
              <a:t>. </a:t>
            </a:r>
            <a:r>
              <a:rPr lang="ar-EG" sz="2000" dirty="0"/>
              <a:t>وأصبحت الحياة </a:t>
            </a:r>
            <a:r>
              <a:rPr lang="ar-EG" sz="2000" dirty="0" smtClean="0"/>
              <a:t>الخاصة كعنصر </a:t>
            </a:r>
            <a:r>
              <a:rPr lang="ar-EG" sz="2000" dirty="0"/>
              <a:t>من الحرية الشخصية مع قرار آخر للمجلس الدستوري الفرنسي تاريخ18/1/1995 حول المراقبة </a:t>
            </a:r>
            <a:r>
              <a:rPr lang="ar-EG" sz="2000" dirty="0" smtClean="0"/>
              <a:t>بالفيديو. ثم </a:t>
            </a:r>
            <a:r>
              <a:rPr lang="ar-EG" sz="2000" dirty="0"/>
              <a:t>عدل المجلس الدستوري الأساس </a:t>
            </a:r>
            <a:r>
              <a:rPr lang="ar-EG" sz="2000" dirty="0" smtClean="0"/>
              <a:t>القانوني للحق </a:t>
            </a:r>
            <a:r>
              <a:rPr lang="ar-EG" sz="2000" dirty="0"/>
              <a:t>باحترام الحياة الخاصة إلى المادة الثانية من إعلان حقوق الإنسان </a:t>
            </a:r>
            <a:r>
              <a:rPr lang="ar-EG" sz="2000" dirty="0" smtClean="0"/>
              <a:t>لعام.1789. </a:t>
            </a:r>
          </a:p>
          <a:p>
            <a:pPr algn="justLow" rtl="1"/>
            <a:r>
              <a:rPr lang="ar-EG" sz="2000" dirty="0" smtClean="0"/>
              <a:t>وتنص </a:t>
            </a:r>
            <a:r>
              <a:rPr lang="ar-EG" sz="2000" dirty="0"/>
              <a:t>المادة التاسعة من القانون المدني الفرنسي على أنه لكل شخص الحق باحترامحياته الخاصة؛ وللقضاة، بالإضافة إلى حق الشخص بالتعويض، اتخاذ </a:t>
            </a:r>
            <a:r>
              <a:rPr lang="ar-EG" sz="2000" dirty="0" smtClean="0"/>
              <a:t>جميع التدابير مثل </a:t>
            </a:r>
            <a:r>
              <a:rPr lang="ar-EG" sz="2000" dirty="0"/>
              <a:t>الحراسة القضائية والحجز أو غيرها لمنع أو وقف كل تعرض للحياة الخاصة؛ </a:t>
            </a:r>
            <a:r>
              <a:rPr lang="ar-EG" sz="2000" dirty="0" smtClean="0"/>
              <a:t>ويمكن اتخاذ </a:t>
            </a:r>
            <a:r>
              <a:rPr lang="ar-EG" sz="2000" dirty="0"/>
              <a:t>هذه التدابير في حالة العجلة بأمر على </a:t>
            </a:r>
            <a:r>
              <a:rPr lang="ar-EG" sz="2000" dirty="0" smtClean="0"/>
              <a:t>عريضة .</a:t>
            </a:r>
          </a:p>
          <a:p>
            <a:pPr algn="justLow" rtl="1"/>
            <a:r>
              <a:rPr lang="ar-EG" sz="2000" dirty="0"/>
              <a:t> </a:t>
            </a:r>
            <a:r>
              <a:rPr lang="ar-EG" sz="2000" dirty="0" smtClean="0"/>
              <a:t>وقد </a:t>
            </a:r>
            <a:r>
              <a:rPr lang="ar-EG" sz="2000" dirty="0"/>
              <a:t>قضت محكمة الدرجة الأولى في باريس بتاريخ 6/11/2013 بإلزام غوغل، </a:t>
            </a:r>
            <a:r>
              <a:rPr lang="ar-EG" sz="2000" dirty="0" smtClean="0"/>
              <a:t>بالاستناد إلى </a:t>
            </a:r>
            <a:r>
              <a:rPr lang="ar-EG" sz="2000" dirty="0"/>
              <a:t>الحق بالحياة الخاصة، بوقف عرض صور تكشف الحياة الجنسية لأحد </a:t>
            </a:r>
            <a:r>
              <a:rPr lang="ar-EG" sz="2000" dirty="0" smtClean="0"/>
              <a:t>الأشخاص. </a:t>
            </a:r>
          </a:p>
          <a:p>
            <a:pPr algn="justLow" rtl="1"/>
            <a:r>
              <a:rPr lang="ar-EG" sz="2000" dirty="0" smtClean="0"/>
              <a:t>كما </a:t>
            </a:r>
            <a:r>
              <a:rPr lang="ar-EG" sz="2000" dirty="0"/>
              <a:t>قضت بتاريخ 31/1/2013 بإدانة شابين للقيام بأربعين ساعة عمل ذات منفعة عامةوبغرامة 300 يورو لترويجهما على فيسبوك لفكرة الموت الرحيم لشخص معاق . </a:t>
            </a:r>
            <a:endParaRPr lang="ar-EG" sz="2000" b="1" u="sng" dirty="0" smtClean="0"/>
          </a:p>
        </p:txBody>
      </p:sp>
      <p:sp>
        <p:nvSpPr>
          <p:cNvPr id="10" name="Rectangle 9">
            <a:extLst>
              <a:ext uri="{FF2B5EF4-FFF2-40B4-BE49-F238E27FC236}">
                <a16:creationId xmlns="" xmlns:a16="http://schemas.microsoft.com/office/drawing/2014/main" id="{6FE380F3-A68B-26EA-9084-2C15BB9E43F9}"/>
              </a:ext>
            </a:extLst>
          </p:cNvPr>
          <p:cNvSpPr/>
          <p:nvPr/>
        </p:nvSpPr>
        <p:spPr>
          <a:xfrm>
            <a:off x="2740764" y="60736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06</a:t>
            </a:r>
            <a:endParaRPr lang="en-US" sz="1400" b="1" dirty="0">
              <a:ea typeface="Roboto Light" panose="02000000000000000000" pitchFamily="2" charset="0"/>
            </a:endParaRPr>
          </a:p>
        </p:txBody>
      </p:sp>
      <p:pic>
        <p:nvPicPr>
          <p:cNvPr id="11" name="Picture 1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77720" y="1748874"/>
            <a:ext cx="2654557" cy="4134685"/>
          </a:xfrm>
          <a:prstGeom prst="rect">
            <a:avLst/>
          </a:prstGeom>
        </p:spPr>
      </p:pic>
    </p:spTree>
    <p:extLst>
      <p:ext uri="{BB962C8B-B14F-4D97-AF65-F5344CB8AC3E}">
        <p14:creationId xmlns:p14="http://schemas.microsoft.com/office/powerpoint/2010/main" val="16933614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06</a:t>
            </a:r>
            <a:endParaRPr lang="en-US" sz="2400" b="1" dirty="0">
              <a:ea typeface="Roboto Light" panose="02000000000000000000" pitchFamily="2" charset="0"/>
            </a:endParaRPr>
          </a:p>
        </p:txBody>
      </p:sp>
      <p:graphicFrame>
        <p:nvGraphicFramePr>
          <p:cNvPr id="13" name="Diagram 12"/>
          <p:cNvGraphicFramePr/>
          <p:nvPr>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graphicFrame>
        <p:nvGraphicFramePr>
          <p:cNvPr id="18" name="Diagram 17"/>
          <p:cNvGraphicFramePr/>
          <p:nvPr>
            <p:extLst>
              <p:ext uri="{D42A27DB-BD31-4B8C-83A1-F6EECF244321}">
                <p14:modId xmlns:p14="http://schemas.microsoft.com/office/powerpoint/2010/main" val="4103724180"/>
              </p:ext>
            </p:extLst>
          </p:nvPr>
        </p:nvGraphicFramePr>
        <p:xfrm>
          <a:off x="3099466" y="3602282"/>
          <a:ext cx="8951507" cy="2053631"/>
        </p:xfrm>
        <a:graphic>
          <a:graphicData uri="http://schemas.openxmlformats.org/drawingml/2006/diagram">
            <dgm:relIds xmlns:dgm="http://schemas.openxmlformats.org/drawingml/2006/diagram" xmlns:r="http://schemas.openxmlformats.org/officeDocument/2006/relationships" r:dm="rId21" r:lo="rId22" r:qs="rId23" r:cs="rId24"/>
          </a:graphicData>
        </a:graphic>
      </p:graphicFrame>
      <p:sp>
        <p:nvSpPr>
          <p:cNvPr id="17" name="TextBox 16">
            <a:extLst>
              <a:ext uri="{FF2B5EF4-FFF2-40B4-BE49-F238E27FC236}">
                <a16:creationId xmlns="" xmlns:a16="http://schemas.microsoft.com/office/drawing/2014/main" id="{F9A80F9F-74DB-1D57-04E8-E20E92A09B0A}"/>
              </a:ext>
            </a:extLst>
          </p:cNvPr>
          <p:cNvSpPr txBox="1"/>
          <p:nvPr/>
        </p:nvSpPr>
        <p:spPr>
          <a:xfrm>
            <a:off x="3342230" y="500423"/>
            <a:ext cx="4619141" cy="830997"/>
          </a:xfrm>
          <a:prstGeom prst="rect">
            <a:avLst/>
          </a:prstGeom>
          <a:noFill/>
        </p:spPr>
        <p:txBody>
          <a:bodyPr wrap="square" rtlCol="0">
            <a:spAutoFit/>
          </a:bodyPr>
          <a:lstStyle/>
          <a:p>
            <a:pPr algn="ctr"/>
            <a:r>
              <a:rPr lang="ar-EG" sz="2400" b="1" dirty="0" smtClean="0">
                <a:solidFill>
                  <a:schemeClr val="bg1"/>
                </a:solidFill>
                <a:latin typeface="Times New Roman" panose="02020603050405020304" pitchFamily="18" charset="0"/>
                <a:cs typeface="Times New Roman" panose="02020603050405020304" pitchFamily="18" charset="0"/>
              </a:rPr>
              <a:t>ثالثاً : نطاق المسئولية الجنائية الناشئة عن انتهاك الخصوصية المعلوماتية </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20" name="TextBox 19"/>
          <p:cNvSpPr txBox="1"/>
          <p:nvPr/>
        </p:nvSpPr>
        <p:spPr>
          <a:xfrm>
            <a:off x="3108478" y="1542800"/>
            <a:ext cx="8488171" cy="2523768"/>
          </a:xfrm>
          <a:prstGeom prst="rect">
            <a:avLst/>
          </a:prstGeom>
          <a:noFill/>
        </p:spPr>
        <p:txBody>
          <a:bodyPr wrap="square" rtlCol="0">
            <a:spAutoFit/>
          </a:bodyPr>
          <a:lstStyle/>
          <a:p>
            <a:pPr algn="justLow" rtl="1"/>
            <a:r>
              <a:rPr lang="ar-EG" sz="2000" b="1" u="sng" dirty="0" smtClean="0"/>
              <a:t>تمهيد و تقسيم : </a:t>
            </a:r>
          </a:p>
          <a:p>
            <a:pPr algn="justLow" rtl="1"/>
            <a:r>
              <a:rPr lang="ar-EG" sz="2000" dirty="0" smtClean="0"/>
              <a:t>المسئولية </a:t>
            </a:r>
            <a:r>
              <a:rPr lang="ar-EG" sz="2000" dirty="0"/>
              <a:t>الجنائيـة </a:t>
            </a:r>
            <a:r>
              <a:rPr lang="ar-EG" sz="2000" dirty="0" smtClean="0"/>
              <a:t>عموماً </a:t>
            </a:r>
            <a:r>
              <a:rPr lang="ar-EG" sz="2000" dirty="0"/>
              <a:t>هـي الالتزام بتحمـل العقوبات التي يقرهـا القانون </a:t>
            </a:r>
            <a:r>
              <a:rPr lang="ar-EG" sz="2000" dirty="0" smtClean="0"/>
              <a:t>لمن يخالـف </a:t>
            </a:r>
            <a:r>
              <a:rPr lang="ar-EG" sz="2000" dirty="0"/>
              <a:t>أحكامه  </a:t>
            </a:r>
            <a:r>
              <a:rPr lang="ar-EG" sz="2000" dirty="0" smtClean="0"/>
              <a:t>، أو هي </a:t>
            </a:r>
            <a:r>
              <a:rPr lang="ar-EG" sz="2000" dirty="0"/>
              <a:t>التزام المجرم بتحمـل تبعة عقوبة الجريمة التي </a:t>
            </a:r>
            <a:r>
              <a:rPr lang="ar-EG" sz="2000" dirty="0" smtClean="0"/>
              <a:t>ارتكبها ، ومـن </a:t>
            </a:r>
            <a:r>
              <a:rPr lang="ar-EG" sz="2000" dirty="0"/>
              <a:t>ثم يجـب توافر الركن المادي والمعنوي في الجريمة، وإسناد ذلك إلى </a:t>
            </a:r>
            <a:r>
              <a:rPr lang="ar-EG" sz="2000" dirty="0" smtClean="0"/>
              <a:t>شخص طبيعي </a:t>
            </a:r>
            <a:r>
              <a:rPr lang="ar-EG" sz="2000" dirty="0"/>
              <a:t>أو معنوي</a:t>
            </a:r>
            <a:r>
              <a:rPr lang="ar-EG" sz="2000" dirty="0" smtClean="0"/>
              <a:t>. وتتنوع </a:t>
            </a:r>
            <a:r>
              <a:rPr lang="ar-EG" sz="2000" dirty="0"/>
              <a:t>المسئولية الجنائية عن انتهاك الخصوصية المعلوماتية لرواد مواقع </a:t>
            </a:r>
            <a:r>
              <a:rPr lang="ar-EG" sz="2000" dirty="0" smtClean="0"/>
              <a:t>التواصل الاجتماعي </a:t>
            </a:r>
            <a:r>
              <a:rPr lang="ar-EG" sz="2000" dirty="0"/>
              <a:t>بحسـب الدور الذي يشغله المعتدي، فقد يضطلع بدور المتحكم في </a:t>
            </a:r>
            <a:r>
              <a:rPr lang="ar-EG" sz="2000" dirty="0" smtClean="0"/>
              <a:t>البيانات الشخصية</a:t>
            </a:r>
            <a:r>
              <a:rPr lang="ar-EG" sz="2000" dirty="0"/>
              <a:t>، أو المعالج لها، أو </a:t>
            </a:r>
            <a:r>
              <a:rPr lang="ar-EG" sz="2000" dirty="0" smtClean="0"/>
              <a:t>حائزها </a:t>
            </a:r>
            <a:r>
              <a:rPr lang="ar-EG" sz="2000" dirty="0"/>
              <a:t>على التفصيل التالي:</a:t>
            </a:r>
          </a:p>
          <a:p>
            <a:pPr algn="justLow" rtl="1"/>
            <a:endParaRPr lang="ar-EG" sz="2000" dirty="0" smtClean="0"/>
          </a:p>
          <a:p>
            <a:pPr algn="justLow" rtl="1"/>
            <a:endParaRPr lang="ar-EG" dirty="0"/>
          </a:p>
        </p:txBody>
      </p:sp>
      <p:pic>
        <p:nvPicPr>
          <p:cNvPr id="11" name="Picture 10"/>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403137" y="1468002"/>
            <a:ext cx="2660450" cy="4298501"/>
          </a:xfrm>
          <a:prstGeom prst="rect">
            <a:avLst/>
          </a:prstGeom>
        </p:spPr>
      </p:pic>
    </p:spTree>
    <p:extLst>
      <p:ext uri="{BB962C8B-B14F-4D97-AF65-F5344CB8AC3E}">
        <p14:creationId xmlns:p14="http://schemas.microsoft.com/office/powerpoint/2010/main" val="33693297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06</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2731911959"/>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528008" y="1382301"/>
            <a:ext cx="11275264" cy="5632311"/>
          </a:xfrm>
          <a:prstGeom prst="rect">
            <a:avLst/>
          </a:prstGeom>
          <a:noFill/>
        </p:spPr>
        <p:txBody>
          <a:bodyPr wrap="square" rtlCol="0">
            <a:spAutoFit/>
          </a:bodyPr>
          <a:lstStyle/>
          <a:p>
            <a:pPr lvl="0" algn="r"/>
            <a:r>
              <a:rPr lang="ar-EG" sz="2000" b="1" u="sng" dirty="0" smtClean="0"/>
              <a:t>1- مسئولية المتحكم في البيانات الشخصية :</a:t>
            </a:r>
            <a:endParaRPr lang="ar-EG" sz="2000" b="1" u="sng" dirty="0"/>
          </a:p>
          <a:p>
            <a:pPr lvl="0" algn="justLow" rtl="1"/>
            <a:r>
              <a:rPr lang="ar-EG" sz="2000" dirty="0" smtClean="0"/>
              <a:t>عرفت بعض التشريعات العربية المتحكم </a:t>
            </a:r>
            <a:r>
              <a:rPr lang="ar-EG" sz="2000" dirty="0"/>
              <a:t>في </a:t>
            </a:r>
            <a:r>
              <a:rPr lang="ar-EG" sz="2000" dirty="0" smtClean="0"/>
              <a:t>البيانات </a:t>
            </a:r>
            <a:r>
              <a:rPr lang="ar-EG" sz="2000" dirty="0"/>
              <a:t>الشخصية بأنه «أي شخص </a:t>
            </a:r>
            <a:r>
              <a:rPr lang="ar-EG" sz="2000" dirty="0" smtClean="0"/>
              <a:t>طبيعي </a:t>
            </a:r>
            <a:r>
              <a:rPr lang="ar-EG" sz="2000" dirty="0"/>
              <a:t> </a:t>
            </a:r>
            <a:r>
              <a:rPr lang="ar-EG" sz="2000" dirty="0" smtClean="0"/>
              <a:t>أو </a:t>
            </a:r>
            <a:r>
              <a:rPr lang="ar-EG" sz="2000" dirty="0"/>
              <a:t>اعتباري يكون له بحكم أو طبيعة عمله، الحق في الحصول على البيانات </a:t>
            </a:r>
            <a:r>
              <a:rPr lang="ar-EG" sz="2000" dirty="0" smtClean="0"/>
              <a:t>الشخصية وتحديد </a:t>
            </a:r>
            <a:r>
              <a:rPr lang="ar-EG" sz="2000" dirty="0"/>
              <a:t>طريقة وأسلوب ومعايير الاحتفاظ بها، أو معالجتها والتحكم فيها طبقا للغرضالمحدد أو نشاطه</a:t>
            </a:r>
            <a:r>
              <a:rPr lang="ar-EG" sz="2000" dirty="0" smtClean="0"/>
              <a:t>».</a:t>
            </a:r>
          </a:p>
          <a:p>
            <a:pPr lvl="0" algn="justLow" rtl="1"/>
            <a:r>
              <a:rPr lang="ar-EG" sz="2000" dirty="0" smtClean="0"/>
              <a:t>ويبين </a:t>
            </a:r>
            <a:r>
              <a:rPr lang="ar-EG" sz="2000" dirty="0"/>
              <a:t>من هذا التعريف، أن المتحكم هـو المعني -دائما- بالحصول على البياناتالشخصية في إطار ممارسة نشاطه المتصـل بها، وتحديد أطر التعامل معها </a:t>
            </a:r>
            <a:r>
              <a:rPr lang="ar-EG" sz="2000" dirty="0" smtClean="0"/>
              <a:t>سـواء بالاحتفاظ </a:t>
            </a:r>
            <a:r>
              <a:rPr lang="ar-EG" sz="2000" dirty="0"/>
              <a:t>بهـا أو معالجتهـا والتحكم فيها مع خضوعه لجملة التزامات </a:t>
            </a:r>
            <a:r>
              <a:rPr lang="ar-EG" sz="2000" dirty="0" smtClean="0"/>
              <a:t>يوجب عليه المشرع </a:t>
            </a:r>
            <a:r>
              <a:rPr lang="ar-EG" sz="2000" dirty="0"/>
              <a:t>اتخاذها </a:t>
            </a:r>
            <a:r>
              <a:rPr lang="ar-EG" sz="2000" dirty="0" smtClean="0"/>
              <a:t>.</a:t>
            </a:r>
          </a:p>
          <a:p>
            <a:pPr lvl="0" algn="justLow" rtl="1"/>
            <a:r>
              <a:rPr lang="ar-EG" sz="2000" dirty="0" smtClean="0"/>
              <a:t>ومن </a:t>
            </a:r>
            <a:r>
              <a:rPr lang="ar-EG" sz="2000" dirty="0"/>
              <a:t>ثم يلعب المتحكم دورا محوريا أو مركزيا في عملية </a:t>
            </a:r>
            <a:r>
              <a:rPr lang="ar-EG" sz="2000" dirty="0" smtClean="0"/>
              <a:t>المعالجة ؛ </a:t>
            </a:r>
            <a:r>
              <a:rPr lang="ar-EG" sz="2000" dirty="0"/>
              <a:t>حيث </a:t>
            </a:r>
            <a:r>
              <a:rPr lang="ar-EG" sz="2000" dirty="0" smtClean="0"/>
              <a:t>يضطلع بتحديد </a:t>
            </a:r>
            <a:r>
              <a:rPr lang="ar-EG" sz="2000" dirty="0"/>
              <a:t>أغراض ووسائل المعالجة </a:t>
            </a:r>
            <a:r>
              <a:rPr lang="ar-EG" sz="2000" dirty="0" smtClean="0"/>
              <a:t>، </a:t>
            </a:r>
            <a:r>
              <a:rPr lang="ar-EG" sz="2000" dirty="0"/>
              <a:t>وهذا ما يفسر سبب تسميته في قانون </a:t>
            </a:r>
            <a:r>
              <a:rPr lang="ar-EG" sz="2000" dirty="0" smtClean="0"/>
              <a:t>المعلوماتية والحريات </a:t>
            </a:r>
            <a:r>
              <a:rPr lang="ar-EG" sz="2000" dirty="0"/>
              <a:t>الفرنسـي رقـم ۱۹۷۸-۱۷ المـؤرخ 6 يناير ١٩٧٨ بالمراقب أو المسئول </a:t>
            </a:r>
            <a:r>
              <a:rPr lang="ar-EG" sz="2000" dirty="0" smtClean="0"/>
              <a:t>عن المعالجـة </a:t>
            </a:r>
            <a:r>
              <a:rPr lang="ar-EG" sz="2000" dirty="0"/>
              <a:t>«</a:t>
            </a:r>
            <a:r>
              <a:rPr lang="en-US" sz="2000" dirty="0" err="1"/>
              <a:t>responsable</a:t>
            </a:r>
            <a:r>
              <a:rPr lang="en-US" sz="2000" dirty="0"/>
              <a:t> du </a:t>
            </a:r>
            <a:r>
              <a:rPr lang="en-US" sz="2000" dirty="0" err="1"/>
              <a:t>traitement</a:t>
            </a:r>
            <a:r>
              <a:rPr lang="en-US" sz="2000" dirty="0"/>
              <a:t>»؛ </a:t>
            </a:r>
            <a:r>
              <a:rPr lang="ar-EG" sz="2000" dirty="0"/>
              <a:t>حيث عرفته المادة (3) من ذات القانون بأنه«الشخص الطبيعي أو الاعتباري أو السلطة العامة أو الوكالة أو أي هيئة أخرى تحدد- بمفردها أو بالاشتراك مع آخرين - أغراض ووسائل معالجة المعطيات ذات </a:t>
            </a:r>
            <a:r>
              <a:rPr lang="ar-EG" sz="2000" dirty="0" smtClean="0"/>
              <a:t>الطابع الشخصي</a:t>
            </a:r>
            <a:r>
              <a:rPr lang="ar-EG" sz="2000" dirty="0"/>
              <a:t>» </a:t>
            </a:r>
            <a:r>
              <a:rPr lang="ar-EG" sz="2000" dirty="0" smtClean="0"/>
              <a:t>.</a:t>
            </a:r>
          </a:p>
          <a:p>
            <a:pPr lvl="0" algn="justLow" rtl="1"/>
            <a:r>
              <a:rPr lang="ar-EG" sz="2000" dirty="0" smtClean="0"/>
              <a:t>ويثور </a:t>
            </a:r>
            <a:r>
              <a:rPr lang="ar-EG" sz="2000" dirty="0"/>
              <a:t>التساؤل الآن عن مدى امتداد التزام المتحكم بإعلام الشخص المعني بجمعبياناته الشخصية؛ تمهيدا للقيام بمعالجتهـا طبقا للغرض المحدد منها، </a:t>
            </a:r>
            <a:r>
              <a:rPr lang="ar-EG" sz="2000" dirty="0" smtClean="0"/>
              <a:t>والحصـول على </a:t>
            </a:r>
            <a:r>
              <a:rPr lang="ar-EG" sz="2000" dirty="0"/>
              <a:t>موافقته الصريحة بذلك إلى مشغلي مواقع التواصل الاجتماعي في صدد </a:t>
            </a:r>
            <a:r>
              <a:rPr lang="ar-EG" sz="2000" dirty="0" smtClean="0"/>
              <a:t>بيانات روادها</a:t>
            </a:r>
            <a:r>
              <a:rPr lang="ar-EG" sz="2000" dirty="0"/>
              <a:t> الشخصية؟</a:t>
            </a:r>
            <a:endParaRPr lang="en-US" sz="2000" dirty="0" smtClean="0"/>
          </a:p>
          <a:p>
            <a:pPr algn="justLow" rtl="1"/>
            <a:r>
              <a:rPr lang="ar-EG" sz="2000" dirty="0"/>
              <a:t>في واقع الحال، اتجهت محكمة العدل الأوروبية إلى اعتبار مستغلي محركات البحثمن المسئولين عن المعالجة؛ لأن نشاطهم ينصب على جمع وتنظيم البيانات والمعلوماتالشخصية المنشورة على شبكة الإنترنت من أجل تسهيل وصول المستخدمين إليها. وهمبذلك يختلفون عن الناشرين الذين يتابعون المواقع، ويقومون ببعض المعالجات المتنوعةعليها </a:t>
            </a:r>
            <a:r>
              <a:rPr lang="ar-EG" sz="2000" dirty="0" smtClean="0"/>
              <a:t>.</a:t>
            </a:r>
          </a:p>
          <a:p>
            <a:pPr algn="justLow" rtl="1"/>
            <a:endParaRPr lang="en-US" sz="2000" dirty="0" smtClean="0"/>
          </a:p>
          <a:p>
            <a:pPr algn="justLow" rtl="1"/>
            <a:endParaRPr lang="en-US" sz="2000" dirty="0"/>
          </a:p>
          <a:p>
            <a:pPr algn="justLow" rtl="1"/>
            <a:endParaRPr lang="en-US" sz="2000" dirty="0"/>
          </a:p>
          <a:p>
            <a:pPr algn="justLow" rtl="1"/>
            <a:endParaRPr lang="ar-EG" sz="2000" dirty="0" smtClean="0"/>
          </a:p>
        </p:txBody>
      </p:sp>
    </p:spTree>
    <p:extLst>
      <p:ext uri="{BB962C8B-B14F-4D97-AF65-F5344CB8AC3E}">
        <p14:creationId xmlns:p14="http://schemas.microsoft.com/office/powerpoint/2010/main" val="6349018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06</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893734081"/>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367466" y="1414509"/>
            <a:ext cx="11435806" cy="6863417"/>
          </a:xfrm>
          <a:prstGeom prst="rect">
            <a:avLst/>
          </a:prstGeom>
          <a:noFill/>
        </p:spPr>
        <p:txBody>
          <a:bodyPr wrap="square" rtlCol="0">
            <a:spAutoFit/>
          </a:bodyPr>
          <a:lstStyle/>
          <a:p>
            <a:pPr algn="justLow" rtl="1"/>
            <a:r>
              <a:rPr lang="ar-EG" sz="2000" dirty="0" smtClean="0"/>
              <a:t>كما </a:t>
            </a:r>
            <a:r>
              <a:rPr lang="ar-EG" sz="2000" dirty="0"/>
              <a:t>اعتبرت محكمة العدل الأوروبية مشـغلى وسائل التواصل الاجتماعي ولا سيماموقع الفيس بوك مسئولين عن معالجة البيانات الشخصية التي يقومون بجمعها منمستخدميها </a:t>
            </a:r>
            <a:r>
              <a:rPr lang="ar-EG" sz="2000" dirty="0" smtClean="0"/>
              <a:t>.</a:t>
            </a:r>
          </a:p>
          <a:p>
            <a:pPr algn="justLow" rtl="1"/>
            <a:r>
              <a:rPr lang="ar-EG" sz="2000" dirty="0" smtClean="0"/>
              <a:t>فموقع </a:t>
            </a:r>
            <a:r>
              <a:rPr lang="ar-EG" sz="2000" dirty="0"/>
              <a:t>الفيس بوك يعد متحكما في بيانات المستخدمين الشخصية المسجلة لديهعلى حسابهم الشخصي؛ إذ يتطلب التسجيل عليه إدلاء المستخدم بمجموعة من بياناتهالشخصية التي تشمل الاسم، وتاريخ الميلاد، والصـورة، والصـوت، وعنوان البريدالإلكتروني، ورقـم الهاتف النقال، ونوع الجنس، والجنسية، ومحـل الإقامة، والحياةالعاطفية والأسرية، والمستوى التعليمي، والوضـع المهني، ومحل العمل ...إلخ، وحينئذيقـوم مـوقـع الفيس بوك بجمع وتنظيم هذه البيانات تمهيدا لمعالجتهـا من قبله أو منقبل شركة أخرى تعمل لصالحه لقاء حصوله على أرباح مالية نتيجة تسويقها </a:t>
            </a:r>
            <a:r>
              <a:rPr lang="ar-EG" sz="2000" dirty="0" smtClean="0"/>
              <a:t>إلكترونيا لشركات </a:t>
            </a:r>
            <a:r>
              <a:rPr lang="ar-EG" sz="2000" dirty="0"/>
              <a:t>الإعلانات </a:t>
            </a:r>
            <a:r>
              <a:rPr lang="ar-EG" sz="2000" dirty="0" smtClean="0"/>
              <a:t>التجارية.</a:t>
            </a:r>
          </a:p>
          <a:p>
            <a:pPr algn="justLow" rtl="1"/>
            <a:r>
              <a:rPr lang="ar-EG" sz="2000" dirty="0" smtClean="0"/>
              <a:t>وبالتالي</a:t>
            </a:r>
            <a:r>
              <a:rPr lang="ar-EG" sz="2000" dirty="0"/>
              <a:t>، يمكن مسـاءلة مشغلي مواقع التواصل الاجتماعي جنائيا عن </a:t>
            </a:r>
            <a:r>
              <a:rPr lang="ar-EG" sz="2000" dirty="0" smtClean="0"/>
              <a:t>مخالفة الالتزامات </a:t>
            </a:r>
            <a:r>
              <a:rPr lang="ar-EG" sz="2000" dirty="0"/>
              <a:t>الناشئة عن معالجة البيانات الشخصية لمستخدميها، ولا سيما </a:t>
            </a:r>
            <a:r>
              <a:rPr lang="ar-EG" sz="2000" dirty="0" smtClean="0"/>
              <a:t>التزامهم بإعلامهـم </a:t>
            </a:r>
            <a:r>
              <a:rPr lang="ar-EG" sz="2000" dirty="0"/>
              <a:t>بجمـع بياناتهم الشخصية؛ تمهيدا لمعالجتهـا طبقا للغرض المحدد </a:t>
            </a:r>
            <a:r>
              <a:rPr lang="ar-EG" sz="2000" dirty="0" smtClean="0"/>
              <a:t>منها والحصول </a:t>
            </a:r>
            <a:r>
              <a:rPr lang="ar-EG" sz="2000" dirty="0"/>
              <a:t>على موافقتهم الصـريحة بذلك، والتزامهم بالأمانة والمشروعية في إجراءعملية المعالجة، فضلًا عن اتخاذ الإجراءات الكفيلة لضمان سلامتها، ومن ثم </a:t>
            </a:r>
            <a:r>
              <a:rPr lang="ar-EG" sz="2000" dirty="0" smtClean="0"/>
              <a:t>يستأهلوا توقيع العقوبات عليهم في تلك الحالة . </a:t>
            </a:r>
            <a:endParaRPr lang="en-US"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r>
              <a:rPr lang="ar-EG" sz="2000" dirty="0" smtClean="0"/>
              <a:t>ا</a:t>
            </a:r>
            <a:endParaRPr lang="ar-EG" sz="2000" dirty="0"/>
          </a:p>
          <a:p>
            <a:pPr algn="justLow" rtl="1"/>
            <a:endParaRPr lang="ar-EG" sz="2000" dirty="0"/>
          </a:p>
          <a:p>
            <a:pPr algn="justLow" rtl="1"/>
            <a:endParaRPr lang="ar-EG" sz="2000" dirty="0"/>
          </a:p>
          <a:p>
            <a:pPr algn="justLow" rtl="1"/>
            <a:endParaRPr lang="ar-EG" sz="2000" dirty="0"/>
          </a:p>
        </p:txBody>
      </p:sp>
    </p:spTree>
    <p:extLst>
      <p:ext uri="{BB962C8B-B14F-4D97-AF65-F5344CB8AC3E}">
        <p14:creationId xmlns:p14="http://schemas.microsoft.com/office/powerpoint/2010/main" val="29900578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 </a:t>
            </a:r>
          </a:p>
          <a:p>
            <a:pPr algn="ctr"/>
            <a:r>
              <a:rPr lang="ar-EG" sz="2400" b="1" dirty="0" smtClean="0">
                <a:ea typeface="Roboto Light" panose="02000000000000000000" pitchFamily="2" charset="0"/>
              </a:rPr>
              <a:t>06</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1375153871"/>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528008" y="1382301"/>
            <a:ext cx="11275264" cy="5693866"/>
          </a:xfrm>
          <a:prstGeom prst="rect">
            <a:avLst/>
          </a:prstGeom>
          <a:noFill/>
        </p:spPr>
        <p:txBody>
          <a:bodyPr wrap="square" rtlCol="0">
            <a:spAutoFit/>
          </a:bodyPr>
          <a:lstStyle/>
          <a:p>
            <a:pPr algn="justLow" rtl="1"/>
            <a:r>
              <a:rPr lang="ar-EG" sz="2400" b="1" u="sng" dirty="0" smtClean="0"/>
              <a:t>2-مسئولية معالج البيانات :</a:t>
            </a:r>
          </a:p>
          <a:p>
            <a:pPr algn="justLow" rtl="1"/>
            <a:r>
              <a:rPr lang="ar-EG" sz="2000" dirty="0"/>
              <a:t>عرف المشرع المصري المعالج للبيانات الشخصية في المادة (1) من قانون حمايةالبيانات الشخصية بأنه «أي شخص طبيعي أو اعتباري مختص بطبيعة عمله، بمعالجةالبيانات الشخصية لصالحه أو لصالح المتحكم بالاتفاق معه ووفقا لتعليماته</a:t>
            </a:r>
            <a:r>
              <a:rPr lang="ar-EG" sz="2000" dirty="0" smtClean="0"/>
              <a:t>».</a:t>
            </a:r>
          </a:p>
          <a:p>
            <a:pPr algn="justLow" rtl="1"/>
            <a:r>
              <a:rPr lang="ar-EG" sz="2000" dirty="0" smtClean="0"/>
              <a:t>فالمعالج </a:t>
            </a:r>
            <a:r>
              <a:rPr lang="ar-EG" sz="2000" dirty="0"/>
              <a:t>هو كل شخص طبيعي أو اعتباري يباشر عملية معالجة البيانات الشخصيةإما لصالحه أو لصالح المتحكم بالاتفاق معه ووفقا لتعليماته وامتثالًا لأوامره، لا سيمامـا يتعلق منها بتوافـق عملية المعالجة مع القواعد المتعلقة بحماية البيانات </a:t>
            </a:r>
            <a:r>
              <a:rPr lang="ar-EG" sz="2000" dirty="0" smtClean="0"/>
              <a:t>الشخصية وفقا </a:t>
            </a:r>
            <a:r>
              <a:rPr lang="ar-EG" sz="2000" dirty="0"/>
              <a:t>للمتطلبات التي نص عليها القانون رقم 151 لسنة ٢٠٢٠ بإصدار قانون حمايةالبيانات الشخصية، ويخضـع في ذلك لجملة التزامات أوجب عليه المشرع اتخاذهافي المادة (5) من القانون السابق – كما سيأتي – وهو بصدد القيام بعملية المعالجة</a:t>
            </a:r>
            <a:r>
              <a:rPr lang="ar-EG" sz="2000" dirty="0" smtClean="0"/>
              <a:t>.</a:t>
            </a:r>
          </a:p>
          <a:p>
            <a:pPr algn="justLow" rtl="1"/>
            <a:r>
              <a:rPr lang="ar-EG" sz="2000" dirty="0" smtClean="0"/>
              <a:t>وبذلك </a:t>
            </a:r>
            <a:r>
              <a:rPr lang="ar-EG" sz="2000" dirty="0"/>
              <a:t>لم يشـأ المشـرع المصـري أن يقصـر نطاق المسئولية الجنائية عن </a:t>
            </a:r>
            <a:r>
              <a:rPr lang="ar-EG" sz="2000" dirty="0" smtClean="0"/>
              <a:t>معالجة البيانات </a:t>
            </a:r>
            <a:r>
              <a:rPr lang="ar-EG" sz="2000" dirty="0"/>
              <a:t>الشخصية فـي شـخص المتحكم فقط، بل أشار إلي المعالج باعتباره مسئولا-أيضـا - عن تنفيذ عملية معالجة هذه البيانات مما يسمح بإقامة المسئولية بدرجاتمختلفة ويسهم إلى حد كبير في تحسين كفاءة حماية الأشخاص الطبيعيين من مخاطرمعالجة بياناتهم الشخصية</a:t>
            </a:r>
            <a:r>
              <a:rPr lang="ar-EG" sz="2000" dirty="0" smtClean="0"/>
              <a:t>.</a:t>
            </a:r>
          </a:p>
          <a:p>
            <a:pPr algn="justLow" rtl="1"/>
            <a:r>
              <a:rPr lang="ar-EG" sz="2000" dirty="0" smtClean="0"/>
              <a:t>أما </a:t>
            </a:r>
            <a:r>
              <a:rPr lang="ar-EG" sz="2000" dirty="0"/>
              <a:t>المشرع الفرنسي فقد ضيق من مفهوم المعالج أو المناول «</a:t>
            </a:r>
            <a:r>
              <a:rPr lang="en-US" sz="2000" dirty="0"/>
              <a:t>sous-</a:t>
            </a:r>
            <a:r>
              <a:rPr lang="en-US" sz="2000" dirty="0" err="1"/>
              <a:t>traitant</a:t>
            </a:r>
            <a:r>
              <a:rPr lang="en-US" sz="2000" dirty="0"/>
              <a:t>» </a:t>
            </a:r>
            <a:r>
              <a:rPr lang="ar-EG" sz="2000" dirty="0" smtClean="0"/>
              <a:t>بحيث قصـره </a:t>
            </a:r>
            <a:r>
              <a:rPr lang="ar-EG" sz="2000" dirty="0"/>
              <a:t>فقط على من يقوم بعملية المعالجة لحساب المراقب، حيث نص في المادة </a:t>
            </a:r>
            <a:r>
              <a:rPr lang="ar-EG" sz="2000" dirty="0" smtClean="0"/>
              <a:t> (3) </a:t>
            </a:r>
            <a:r>
              <a:rPr lang="ar-EG" sz="2000" dirty="0"/>
              <a:t>من قانون المعلوماتية والحريات بأنه «الشخص الطبيعي أو الاعتباري أو السلطة العامةأو الوكالة أو أي هيئة أخرى تعالج البيانات الشخصية نيابة عن المراقب</a:t>
            </a:r>
            <a:r>
              <a:rPr lang="ar-EG" sz="2000" dirty="0" smtClean="0"/>
              <a:t>». </a:t>
            </a:r>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ar-EG" sz="2000" dirty="0"/>
          </a:p>
        </p:txBody>
      </p:sp>
    </p:spTree>
    <p:extLst>
      <p:ext uri="{BB962C8B-B14F-4D97-AF65-F5344CB8AC3E}">
        <p14:creationId xmlns:p14="http://schemas.microsoft.com/office/powerpoint/2010/main" val="24018360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06</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142351015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694979" y="1585451"/>
            <a:ext cx="11151277" cy="4401205"/>
          </a:xfrm>
          <a:prstGeom prst="rect">
            <a:avLst/>
          </a:prstGeom>
          <a:noFill/>
        </p:spPr>
        <p:txBody>
          <a:bodyPr wrap="square" rtlCol="0">
            <a:spAutoFit/>
          </a:bodyPr>
          <a:lstStyle/>
          <a:p>
            <a:pPr algn="justLow" rtl="1"/>
            <a:r>
              <a:rPr lang="ar-EG" sz="2000" dirty="0" smtClean="0"/>
              <a:t>فالمقصـود </a:t>
            </a:r>
            <a:r>
              <a:rPr lang="ar-EG" sz="2000" dirty="0"/>
              <a:t>- هنا- هو الشخص أو الهيئة التي إذا توافرت لديها الوسائل </a:t>
            </a:r>
            <a:r>
              <a:rPr lang="ar-EG" sz="2000" dirty="0" smtClean="0"/>
              <a:t>اللازمة لتنفيذ </a:t>
            </a:r>
            <a:r>
              <a:rPr lang="ar-EG" sz="2000" dirty="0"/>
              <a:t>معالجة البيانات الشخصية؛ فإنها لا يمكنها تحديد الغرض الذي من أجله </a:t>
            </a:r>
            <a:r>
              <a:rPr lang="ar-EG" sz="2000" dirty="0" smtClean="0"/>
              <a:t>تتم هذه </a:t>
            </a:r>
            <a:r>
              <a:rPr lang="ar-EG" sz="2000" dirty="0"/>
              <a:t>المعالجة طالما أنها تعمل نيابة عن المسئول عن المعالجة أو المراقب. وهذا المفهوم منشأنه أن يسمح بتحقيق أعلى درجة من الحماية؛ لأنه سوف يلزم كل شخص </a:t>
            </a:r>
            <a:r>
              <a:rPr lang="ar-EG" sz="2000" dirty="0" smtClean="0"/>
              <a:t>يتصرف نيابة </a:t>
            </a:r>
            <a:r>
              <a:rPr lang="ar-EG" sz="2000" dirty="0"/>
              <a:t>عن المسئول عن المعالجة باحترام الالتزامات المتعلقة بحماية الأشخاص </a:t>
            </a:r>
            <a:r>
              <a:rPr lang="ar-EG" sz="2000" dirty="0" smtClean="0"/>
              <a:t>الطبيعيين خلال </a:t>
            </a:r>
            <a:r>
              <a:rPr lang="ar-EG" sz="2000" dirty="0"/>
              <a:t>معالجة البيانات الشخصية وفقا لما نص عليه قانون الجماعة </a:t>
            </a:r>
            <a:r>
              <a:rPr lang="ar-EG" sz="2000" dirty="0" smtClean="0"/>
              <a:t>الأوروبية .</a:t>
            </a:r>
          </a:p>
          <a:p>
            <a:pPr algn="justLow" rtl="1"/>
            <a:r>
              <a:rPr lang="ar-EG" sz="2000" dirty="0" smtClean="0"/>
              <a:t>ويثـور </a:t>
            </a:r>
            <a:r>
              <a:rPr lang="ar-EG" sz="2000" dirty="0"/>
              <a:t>التساؤل الآن عن مـدى امتداد التزامات المعالج بإعلام الشخص </a:t>
            </a:r>
            <a:r>
              <a:rPr lang="ar-EG" sz="2000" dirty="0" smtClean="0"/>
              <a:t>المعني بمعالجة </a:t>
            </a:r>
            <a:r>
              <a:rPr lang="ar-EG" sz="2000" dirty="0"/>
              <a:t>بياناته الشخصية لأغراض مشروعة والحصول على موافقته الصريحة بذلكوعدم تجاوز الغرض المحدد للمعالجة ومدتها إلى مشـغلى وسـائل الاجتماعي فـي </a:t>
            </a:r>
            <a:r>
              <a:rPr lang="ar-EG" sz="2000" dirty="0" smtClean="0"/>
              <a:t>صدد بيانات </a:t>
            </a:r>
            <a:r>
              <a:rPr lang="ar-EG" sz="2000" dirty="0"/>
              <a:t>روادها الشخصية</a:t>
            </a:r>
            <a:r>
              <a:rPr lang="ar-EG" sz="2000" dirty="0" smtClean="0"/>
              <a:t>؟</a:t>
            </a:r>
          </a:p>
          <a:p>
            <a:pPr algn="justLow" rtl="1"/>
            <a:r>
              <a:rPr lang="ar-EG" sz="2000" b="1" u="sng" dirty="0" smtClean="0"/>
              <a:t>ينبغي </a:t>
            </a:r>
            <a:r>
              <a:rPr lang="ar-EG" sz="2000" b="1" u="sng" dirty="0"/>
              <a:t>التفرقة بين فرضين</a:t>
            </a:r>
            <a:r>
              <a:rPr lang="ar-EG" sz="2000" b="1" u="sng" dirty="0" smtClean="0"/>
              <a:t>:</a:t>
            </a:r>
          </a:p>
          <a:p>
            <a:pPr algn="justLow" rtl="1"/>
            <a:r>
              <a:rPr lang="ar-EG" sz="2000" b="1" u="sng" dirty="0" smtClean="0"/>
              <a:t>الفرض </a:t>
            </a:r>
            <a:r>
              <a:rPr lang="ar-EG" sz="2000" b="1" u="sng" dirty="0"/>
              <a:t>الأول/ اضطلاع وسائل التواصل الاجتماعي بتنفيذ عملية المعالجة</a:t>
            </a:r>
            <a:r>
              <a:rPr lang="ar-EG" sz="2000" b="1" u="sng" dirty="0" smtClean="0"/>
              <a:t>:</a:t>
            </a:r>
          </a:p>
          <a:p>
            <a:pPr algn="justLow" rtl="1"/>
            <a:r>
              <a:rPr lang="ar-EG" sz="2000" dirty="0" smtClean="0"/>
              <a:t>إذا </a:t>
            </a:r>
            <a:r>
              <a:rPr lang="ar-EG" sz="2000" dirty="0"/>
              <a:t>ما قامت وسائل التواصل الاجتماعي مباشرة بعملية معالجة البيانات </a:t>
            </a:r>
            <a:r>
              <a:rPr lang="ar-EG" sz="2000" dirty="0" smtClean="0"/>
              <a:t>الشخصية التي </a:t>
            </a:r>
            <a:r>
              <a:rPr lang="ar-EG" sz="2000" dirty="0"/>
              <a:t>قامت بجمعها من مستخدميها لا سيما بهدف إنشاء قاعدة بيانات </a:t>
            </a:r>
            <a:r>
              <a:rPr lang="en-US" sz="2000" dirty="0"/>
              <a:t>Database</a:t>
            </a:r>
            <a:r>
              <a:rPr lang="ar-EG" sz="2000" dirty="0"/>
              <a:t>تخصهم من أجل تسويقها إلكترونيا، فإنها تكون مسئولة جنائيا عن مخالفة </a:t>
            </a:r>
            <a:r>
              <a:rPr lang="ar-EG" sz="2000" dirty="0" smtClean="0"/>
              <a:t>الالتزامات المفروضـة </a:t>
            </a:r>
            <a:r>
              <a:rPr lang="ar-EG" sz="2000" dirty="0"/>
              <a:t>عليها بوصفها المتحكم والمعالج لبيانات المستخدمين الشخصية </a:t>
            </a:r>
            <a:r>
              <a:rPr lang="ar-EG" sz="2000" dirty="0" smtClean="0"/>
              <a:t>الخاضعة لعملية </a:t>
            </a:r>
            <a:r>
              <a:rPr lang="ar-EG" sz="2000" dirty="0"/>
              <a:t>المعالجة</a:t>
            </a:r>
            <a:r>
              <a:rPr lang="ar-EG" sz="2000" dirty="0" smtClean="0"/>
              <a:t>.</a:t>
            </a:r>
          </a:p>
          <a:p>
            <a:pPr algn="justLow" rtl="1"/>
            <a:r>
              <a:rPr lang="ar-EG" sz="2000" dirty="0" smtClean="0"/>
              <a:t>فموقع </a:t>
            </a:r>
            <a:r>
              <a:rPr lang="ar-EG" sz="2000" dirty="0"/>
              <a:t>الفيس بوك إذا ما قام بإنشاء قاعدة بيانات لمستخدميه الذين لديهم </a:t>
            </a:r>
            <a:r>
              <a:rPr lang="ar-EG" sz="2000" dirty="0" smtClean="0"/>
              <a:t>شغف بالألعاب </a:t>
            </a:r>
            <a:r>
              <a:rPr lang="ar-EG" sz="2000" dirty="0"/>
              <a:t>الإلكترونية بهدف تسـويقها لدى الشركات المنتجة لهـذه الألعاب، فإنه يكونمسئولا جنائيا عن مخالفة الالتزامات الواقعة عليه بوصفه بداءة متحكما ثم </a:t>
            </a:r>
            <a:r>
              <a:rPr lang="ar-EG" sz="2000" dirty="0" smtClean="0"/>
              <a:t>معالجا لبيانات </a:t>
            </a:r>
            <a:r>
              <a:rPr lang="ar-EG" sz="2000" dirty="0"/>
              <a:t>مستخدميه الشخصية.</a:t>
            </a:r>
          </a:p>
        </p:txBody>
      </p:sp>
    </p:spTree>
    <p:extLst>
      <p:ext uri="{BB962C8B-B14F-4D97-AF65-F5344CB8AC3E}">
        <p14:creationId xmlns:p14="http://schemas.microsoft.com/office/powerpoint/2010/main" val="34887764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5" name="TextBox 4">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7"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8"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9"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10" name="Rectangle 9">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1"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06</a:t>
            </a:r>
            <a:endParaRPr lang="en-US" sz="2400" b="1" dirty="0">
              <a:ea typeface="Roboto Light" panose="02000000000000000000" pitchFamily="2" charset="0"/>
            </a:endParaRPr>
          </a:p>
        </p:txBody>
      </p:sp>
      <p:graphicFrame>
        <p:nvGraphicFramePr>
          <p:cNvPr id="13" name="Diagram 12"/>
          <p:cNvGraphicFramePr/>
          <p:nvPr>
            <p:extLst>
              <p:ext uri="{D42A27DB-BD31-4B8C-83A1-F6EECF244321}">
                <p14:modId xmlns:p14="http://schemas.microsoft.com/office/powerpoint/2010/main" val="1040367102"/>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7" name="TextBox 16"/>
          <p:cNvSpPr txBox="1"/>
          <p:nvPr/>
        </p:nvSpPr>
        <p:spPr>
          <a:xfrm>
            <a:off x="447737" y="1495883"/>
            <a:ext cx="11435806" cy="4093428"/>
          </a:xfrm>
          <a:prstGeom prst="rect">
            <a:avLst/>
          </a:prstGeom>
          <a:noFill/>
        </p:spPr>
        <p:txBody>
          <a:bodyPr wrap="square" rtlCol="0">
            <a:spAutoFit/>
          </a:bodyPr>
          <a:lstStyle/>
          <a:p>
            <a:pPr algn="justLow" rtl="1"/>
            <a:r>
              <a:rPr lang="ar-EG" sz="2000" dirty="0"/>
              <a:t>وهنـا يمكننا أن نلحـظ توفير أقصى درجات الحماية للبيانات الشخصية أثناءخضوعها لعملية المعالجة على وسائل التواصل الاجتماعي، ذلك أن المصلحة المحميةالمبتغاة من نصـوص تجريم انتهاك خصوصية المستخدمين المعلوماتية -بوجه عام-تقتضـي فرض الحماية الجنائيـة على كافـة أشـكال ومراحـل التعامل مـع البياناتالشخصية لدى كافة المعنيين بالتعامل عليها</a:t>
            </a:r>
            <a:r>
              <a:rPr lang="ar-EG" sz="2000" dirty="0" smtClean="0"/>
              <a:t>.</a:t>
            </a:r>
          </a:p>
          <a:p>
            <a:pPr algn="justLow" rtl="1"/>
            <a:r>
              <a:rPr lang="ar-EG" sz="2000" b="1" u="sng" dirty="0" smtClean="0"/>
              <a:t>الفرض </a:t>
            </a:r>
            <a:r>
              <a:rPr lang="ar-EG" sz="2000" b="1" u="sng" dirty="0"/>
              <a:t>الثاني/ اضطلاع شـركـة متخصصـة أو تابعـة لوسائل </a:t>
            </a:r>
            <a:r>
              <a:rPr lang="ar-EG" sz="2000" b="1" u="sng" dirty="0" smtClean="0"/>
              <a:t>التواصل الاجتماعي </a:t>
            </a:r>
            <a:r>
              <a:rPr lang="ar-EG" sz="2000" b="1" u="sng" dirty="0"/>
              <a:t>بتنفيذ عملية المعالجة</a:t>
            </a:r>
            <a:r>
              <a:rPr lang="ar-EG" sz="2000" b="1" u="sng" dirty="0" smtClean="0"/>
              <a:t>:</a:t>
            </a:r>
          </a:p>
          <a:p>
            <a:pPr algn="justLow" rtl="1"/>
            <a:r>
              <a:rPr lang="ar-EG" sz="2000" dirty="0" smtClean="0"/>
              <a:t>قد </a:t>
            </a:r>
            <a:r>
              <a:rPr lang="ar-EG" sz="2000" dirty="0"/>
              <a:t>يختلف الكيان المتحكم في بيانات المستخدمين الشخصية على وسائل التواصلالاجتماعـي عن الكيـان المعالج لهـذه البيانات عبر تلك الوسائل، ويبرز ذلك بصـفةخاصـة فيما يتعلق بالتسـويق الإلكتروني؛ حيث يحدث أن تتعاقد الشركة المالكة لموقعفيس بوك مع أخرى متخصصـة فـي مجال معالجة البيانات الشخصية بهدف إجراءعملية معالجة بيانات المستخدمين لصالحها من أجل تسـويقها للشركات المتخصصةفي الأغراض الدعائية أو الإعلانية</a:t>
            </a:r>
            <a:r>
              <a:rPr lang="ar-EG" sz="2000" dirty="0" smtClean="0"/>
              <a:t>.</a:t>
            </a:r>
          </a:p>
          <a:p>
            <a:pPr algn="justLow" rtl="1"/>
            <a:r>
              <a:rPr lang="ar-EG" sz="2000" dirty="0" smtClean="0"/>
              <a:t>كما </a:t>
            </a:r>
            <a:r>
              <a:rPr lang="ar-EG" sz="2000" dirty="0"/>
              <a:t>يمكن أن يكون المعالج شركة تابعة أو مرتبطة تعاقديا مع شركة الفيس بوك تقومبمعالجة بيانات المستخدمين الشخصية لحسابها بهدف إعدادها للتسويق الإلكترونيواستغلالها فـي الأغراض الدعائية أو الإعلانيـة. ويحدث ذلك عادة بالنسبة لمديرأو مشـرف صـفحة المعجبين على موقع الفيس بوك؛ حيث يقوم بإنشـاء صـفحة </a:t>
            </a:r>
            <a:r>
              <a:rPr lang="ar-EG" sz="2000" dirty="0" smtClean="0"/>
              <a:t>تخص شركته </a:t>
            </a:r>
            <a:r>
              <a:rPr lang="ar-EG" sz="2000" dirty="0"/>
              <a:t>كتلك التي تعمل في مجال بيع السيارات، ويتم تجميع أكبر :عدد من </a:t>
            </a:r>
            <a:r>
              <a:rPr lang="ar-EG" sz="2000" dirty="0" smtClean="0"/>
              <a:t>المستخدمين المعجبين </a:t>
            </a:r>
            <a:r>
              <a:rPr lang="ar-EG" sz="2000" dirty="0"/>
              <a:t>بهـا عليها، ثم يقـوم بمعالجة بيانات هؤلاء المستخدمين من زوار </a:t>
            </a:r>
            <a:r>
              <a:rPr lang="ar-EG" sz="2000" dirty="0" smtClean="0"/>
              <a:t>الصفحة بهدف </a:t>
            </a:r>
            <a:r>
              <a:rPr lang="ar-EG" sz="2000" dirty="0"/>
              <a:t>إعدادها للمتحكم (موقع الفيس بوك) الذي يتولى تسويقها إلكترونيا</a:t>
            </a:r>
            <a:r>
              <a:rPr lang="ar-EG" sz="2000" dirty="0" smtClean="0"/>
              <a:t>.</a:t>
            </a:r>
          </a:p>
        </p:txBody>
      </p:sp>
    </p:spTree>
    <p:extLst>
      <p:ext uri="{BB962C8B-B14F-4D97-AF65-F5344CB8AC3E}">
        <p14:creationId xmlns:p14="http://schemas.microsoft.com/office/powerpoint/2010/main" val="17754626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06</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2079652297"/>
              </p:ext>
            </p:extLst>
          </p:nvPr>
        </p:nvGraphicFramePr>
        <p:xfrm>
          <a:off x="620444" y="1225798"/>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673257" y="1408599"/>
            <a:ext cx="11151277" cy="5324535"/>
          </a:xfrm>
          <a:prstGeom prst="rect">
            <a:avLst/>
          </a:prstGeom>
          <a:noFill/>
        </p:spPr>
        <p:txBody>
          <a:bodyPr wrap="square" rtlCol="0">
            <a:spAutoFit/>
          </a:bodyPr>
          <a:lstStyle/>
          <a:p>
            <a:pPr algn="justLow" rtl="1"/>
            <a:r>
              <a:rPr lang="ar-EG" sz="2000" dirty="0"/>
              <a:t>ففي قضية تتلخص وقائعها في قيام شركة ألمانية متخصصة في مجال </a:t>
            </a:r>
            <a:r>
              <a:rPr lang="ar-EG" sz="2000" dirty="0" smtClean="0"/>
              <a:t>خدمات التدريب </a:t>
            </a:r>
            <a:r>
              <a:rPr lang="ar-EG" sz="2000" dirty="0"/>
              <a:t>والتعليم بالنشر عبر صفحتها على موقع الفيس بوك عن هذه الخدمات؛ حيثقام مدیرصفحة المعجبين الخاصة بالشركة بجمع بيانات زوارها دون موافقتهم </a:t>
            </a:r>
            <a:r>
              <a:rPr lang="ar-EG" sz="2000" dirty="0" smtClean="0"/>
              <a:t>تمهيدا لمعالجتها </a:t>
            </a:r>
            <a:r>
              <a:rPr lang="ar-EG" sz="2000" dirty="0"/>
              <a:t>لصالح المتحكم (موقع الفيس بوك ) ، وهنـا اعتبرت محكمة العدل </a:t>
            </a:r>
            <a:r>
              <a:rPr lang="ar-EG" sz="2000" dirty="0" smtClean="0"/>
              <a:t>الأوروبية أن </a:t>
            </a:r>
            <a:r>
              <a:rPr lang="ar-EG" sz="2000" dirty="0"/>
              <a:t>المعالج مدير صفحة المعجبين مسئول مع المتحكم في موقع الفيس بوك عن مخالفةالتزامهما بإعلام المستخدمين على صفحة هذه المجموعة بمعالجة بياناتهم </a:t>
            </a:r>
            <a:r>
              <a:rPr lang="ar-EG" sz="2000" dirty="0" smtClean="0"/>
              <a:t>الشخصية، وانتهت </a:t>
            </a:r>
            <a:r>
              <a:rPr lang="ar-EG" sz="2000" dirty="0"/>
              <a:t>المحكمة إلى أن مدير الصفحة يعتبر مسئولا مع موقع الفيس بوك على </a:t>
            </a:r>
            <a:r>
              <a:rPr lang="ar-EG" sz="2000" dirty="0" smtClean="0"/>
              <a:t>أساس استخدام </a:t>
            </a:r>
            <a:r>
              <a:rPr lang="ar-EG" sz="2000" dirty="0"/>
              <a:t>منصة أقامها عليه بالتوافق معه من أجل الاستفادة من الخدمات التي </a:t>
            </a:r>
            <a:r>
              <a:rPr lang="ar-EG" sz="2000" dirty="0" smtClean="0"/>
              <a:t>يقدمها الموقع</a:t>
            </a:r>
            <a:r>
              <a:rPr lang="ar-EG" sz="2000" dirty="0"/>
              <a:t>، ولا يمكن إعفاؤه من الالتزامات التي تقع على عاتقه في مجال حماية البياناتذات الطابع الشخصي).وبالتـالي؛ يمكن مسـاءلة مشغلى مواقع التواصل الاجتماعي جنائيا عن مخالفةالالتزامات الناشئة عن معالجة البيانات الشخصية لمستخدميها - سـواء </a:t>
            </a:r>
            <a:r>
              <a:rPr lang="ar-EG" sz="2000" dirty="0" smtClean="0"/>
              <a:t>اضطلعوا منفرديـن </a:t>
            </a:r>
            <a:r>
              <a:rPr lang="ar-EG" sz="2000" dirty="0"/>
              <a:t>بإجـراء عمليـة المعالجـة أو تم تنفيذها لحسابهم – ولا سيما فيما </a:t>
            </a:r>
            <a:r>
              <a:rPr lang="ar-EG" sz="2000" dirty="0" smtClean="0"/>
              <a:t>يخص التزامهم </a:t>
            </a:r>
            <a:r>
              <a:rPr lang="ar-EG" sz="2000" dirty="0"/>
              <a:t>بإعلام روادها بخضـوع بياناتهم الشخصية للمعالجة والحصول منهم </a:t>
            </a:r>
            <a:r>
              <a:rPr lang="ar-EG" sz="2000" dirty="0" smtClean="0"/>
              <a:t>على موافقتهـم </a:t>
            </a:r>
            <a:r>
              <a:rPr lang="ar-EG" sz="2000" dirty="0"/>
              <a:t>الصـريحة بذلك، وكذلك التزامهم بالأمانة والمشـروعية فـي إجراء </a:t>
            </a:r>
            <a:r>
              <a:rPr lang="ar-EG" sz="2000" dirty="0" smtClean="0"/>
              <a:t>عملية المعالجة</a:t>
            </a:r>
            <a:r>
              <a:rPr lang="ar-EG" sz="2000" dirty="0"/>
              <a:t>، </a:t>
            </a:r>
            <a:r>
              <a:rPr lang="ar-EG" sz="2000" dirty="0" smtClean="0"/>
              <a:t>فضلًا عن </a:t>
            </a:r>
            <a:r>
              <a:rPr lang="ar-EG" sz="2000" dirty="0"/>
              <a:t>اتخاذ الإجراءات الكفيلة لضمان </a:t>
            </a:r>
            <a:r>
              <a:rPr lang="ar-EG" sz="2000" dirty="0" smtClean="0"/>
              <a:t>سلامتها</a:t>
            </a:r>
            <a:r>
              <a:rPr lang="ar-EG" sz="2000" dirty="0"/>
              <a:t> </a:t>
            </a:r>
            <a:r>
              <a:rPr lang="ar-EG" sz="2000" dirty="0" smtClean="0"/>
              <a:t>. </a:t>
            </a:r>
            <a:endParaRPr lang="ar-EG" sz="2000" dirty="0"/>
          </a:p>
          <a:p>
            <a:pPr algn="r" rtl="1"/>
            <a:endParaRPr lang="ar-EG" sz="2000" b="1" dirty="0" smtClean="0"/>
          </a:p>
          <a:p>
            <a:pPr algn="r" rtl="1"/>
            <a:endParaRPr lang="ar-EG" sz="2000" b="1" dirty="0"/>
          </a:p>
          <a:p>
            <a:pPr algn="r" rtl="1"/>
            <a:endParaRPr lang="ar-EG" sz="2000" b="1" dirty="0" smtClean="0"/>
          </a:p>
          <a:p>
            <a:pPr algn="r" rtl="1"/>
            <a:endParaRPr lang="ar-EG" sz="2000" b="1" dirty="0"/>
          </a:p>
          <a:p>
            <a:pPr algn="r" rtl="1"/>
            <a:endParaRPr lang="ar-EG" sz="2000" b="1" dirty="0" smtClean="0"/>
          </a:p>
          <a:p>
            <a:pPr algn="r" rtl="1"/>
            <a:endParaRPr lang="ar-EG" sz="2000" b="1" dirty="0"/>
          </a:p>
          <a:p>
            <a:pPr algn="r" rtl="1"/>
            <a:endParaRPr lang="en-US" sz="2000" b="1" dirty="0"/>
          </a:p>
        </p:txBody>
      </p:sp>
    </p:spTree>
    <p:extLst>
      <p:ext uri="{BB962C8B-B14F-4D97-AF65-F5344CB8AC3E}">
        <p14:creationId xmlns:p14="http://schemas.microsoft.com/office/powerpoint/2010/main" val="12955633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06</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120314124"/>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447737" y="1495883"/>
            <a:ext cx="11435806" cy="5940088"/>
          </a:xfrm>
          <a:prstGeom prst="rect">
            <a:avLst/>
          </a:prstGeom>
          <a:noFill/>
        </p:spPr>
        <p:txBody>
          <a:bodyPr wrap="square" rtlCol="0">
            <a:spAutoFit/>
          </a:bodyPr>
          <a:lstStyle/>
          <a:p>
            <a:pPr algn="justLow" rtl="1"/>
            <a:r>
              <a:rPr lang="ar-EG" sz="2000" b="1" u="sng" dirty="0"/>
              <a:t>3</a:t>
            </a:r>
            <a:r>
              <a:rPr lang="ar-EG" sz="2000" b="1" u="sng" dirty="0" smtClean="0"/>
              <a:t>-المسئولية الجنائية للناشر الالكتروني عبر وسائل التواصل الاجتماعي  :</a:t>
            </a:r>
          </a:p>
          <a:p>
            <a:pPr algn="justLow" rtl="1"/>
            <a:r>
              <a:rPr lang="ar-EG" sz="2000" dirty="0" smtClean="0"/>
              <a:t>عرف التقرير الصادر عن الجمعية الوطنية الفرنسية الناشر الالكتروني على وسائل التواصل الاجتماعي ؛ بأنه الشخص « الذي يقوم بصياغة المعلومات أو تحريرها أو نشرها أو إعادة نشرها أو وضعها على مواقع التواصل الاجتماعي .</a:t>
            </a:r>
          </a:p>
          <a:p>
            <a:pPr algn="justLow" rtl="1"/>
            <a:r>
              <a:rPr lang="ar-EG" sz="2000" dirty="0" smtClean="0"/>
              <a:t>فالناشر الالكتروني إما أن يكون مدير تحرير الموقع أي الذي قام بإنشاء صفحة الويب ، و قد يكون شخصاً أخر قام بنشر المحتوى على الموقع أو كتب تعليقاً ، أو أرسل نصاً ، أو رسالة أو مقطع فيديو أو صورة ... إلخ ، ومن ثم يخرج من نطاق الناشر الالكتروني الأشخاص المنوط بهم توصيل خدمات الاتصال مباشرة بالانترنت كمتعهدي الوصول ، أو تخزين المحتوى المعلوماتي كمتعهدي الإيواء ؛ فكل هؤلاء ليسوا بناشرين . ومن ثم يتسع مفهوم الناشر الالكتروني عبر وسائل التواصل الاجتماعي ليشمل كل  من </a:t>
            </a:r>
            <a:r>
              <a:rPr lang="ar-EG" sz="2000" dirty="0"/>
              <a:t>قام بداءة بإنشـاء صـفحة أو حساب عليها وسمح للمستخدمين الآخرين بالدخولإليها، ثم قام بتدوين المحتوى وصياغته، أو وضعه على الموقع، أو أرسله عبرالمعلوماتية إلى مستخدمين </a:t>
            </a:r>
            <a:r>
              <a:rPr lang="ar-EG" sz="2000" dirty="0" smtClean="0"/>
              <a:t>آخرين ، </a:t>
            </a:r>
            <a:r>
              <a:rPr lang="ar-EG" sz="2000" dirty="0"/>
              <a:t>فهو يتولى نشـر بيانات من تجميعـه، أو </a:t>
            </a:r>
            <a:r>
              <a:rPr lang="ar-EG" sz="2000" dirty="0" smtClean="0"/>
              <a:t>تأليفها لشبكة لوضعها </a:t>
            </a:r>
            <a:r>
              <a:rPr lang="ar-EG" sz="2000" dirty="0"/>
              <a:t>على وسائل التواصل الاجتماعي تحت تصرف روادها – بمقابل أو مجانا </a:t>
            </a:r>
            <a:r>
              <a:rPr lang="ar-EG" sz="2000" dirty="0" smtClean="0"/>
              <a:t>– وله سلطة </a:t>
            </a:r>
            <a:r>
              <a:rPr lang="ar-EG" sz="2000" dirty="0"/>
              <a:t>الرقابة والتحكم على المحتوى المنشور. كما قد يكون هـو المنتج لهذا المحتوى أوصاحب الحق في نشره، وبمثابة محرر الصفحة أو </a:t>
            </a:r>
            <a:r>
              <a:rPr lang="ar-EG" sz="2000" dirty="0" smtClean="0"/>
              <a:t>الموقع</a:t>
            </a:r>
            <a:r>
              <a:rPr lang="ar-EG" sz="2000" dirty="0"/>
              <a:t> </a:t>
            </a:r>
            <a:r>
              <a:rPr lang="ar-EG" sz="2000" dirty="0" smtClean="0"/>
              <a:t>.</a:t>
            </a:r>
          </a:p>
          <a:p>
            <a:pPr algn="justLow" rtl="1"/>
            <a:r>
              <a:rPr lang="ar-EG" sz="2000" dirty="0" smtClean="0"/>
              <a:t>-</a:t>
            </a:r>
            <a:r>
              <a:rPr lang="ar-EG" sz="2000" dirty="0"/>
              <a:t>وبالتالي، تقوم المسئولية الجنائية لمستخدمي وسائل التواصل الاجتماعي إذا كانواهم القائمين بتحميل المحتوى المعلوماتي الذي يشكل تعرضـا لخصوصية الغير وحياتهالخاصـة، أو يشكل تشهيرا، أوقذفا به، أو تهديدا له، أو احتيالًا عليه، أو ابتزازا له، أويشكل اعتداء على الملكية الفكرية، أو العلامات التجارية، أو إخلالا بالنظام العام فيالدولة. يستوي في ذلك أن يكونوا هم من قاموا بتأليفه وابتكاره أو تجميعه بوصفهموسطاء بين مؤلف المحتوى </a:t>
            </a:r>
            <a:r>
              <a:rPr lang="ar-EG" sz="2000" dirty="0" smtClean="0"/>
              <a:t>والجمهور .</a:t>
            </a:r>
          </a:p>
          <a:p>
            <a:pPr algn="justLow" rtl="1"/>
            <a:endParaRPr lang="ar-EG" sz="2000" dirty="0" smtClean="0"/>
          </a:p>
          <a:p>
            <a:pPr algn="justLow" rtl="1"/>
            <a:endParaRPr lang="ar-EG" sz="2000" dirty="0"/>
          </a:p>
          <a:p>
            <a:pPr algn="justLow" rtl="1"/>
            <a:endParaRPr lang="ar-EG" sz="2000" dirty="0" smtClean="0"/>
          </a:p>
          <a:p>
            <a:pPr algn="justLow" rtl="1"/>
            <a:endParaRPr lang="ar-EG" sz="2000" dirty="0"/>
          </a:p>
        </p:txBody>
      </p:sp>
    </p:spTree>
    <p:extLst>
      <p:ext uri="{BB962C8B-B14F-4D97-AF65-F5344CB8AC3E}">
        <p14:creationId xmlns:p14="http://schemas.microsoft.com/office/powerpoint/2010/main" val="32778938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6" name="TextBox 5">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8"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9"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10"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11" name="Rectangle 10">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06</a:t>
            </a:r>
            <a:endParaRPr lang="en-US" sz="2400" b="1" dirty="0">
              <a:ea typeface="Roboto Light" panose="02000000000000000000" pitchFamily="2" charset="0"/>
            </a:endParaRPr>
          </a:p>
        </p:txBody>
      </p:sp>
      <p:graphicFrame>
        <p:nvGraphicFramePr>
          <p:cNvPr id="14" name="Diagram 13"/>
          <p:cNvGraphicFramePr/>
          <p:nvPr>
            <p:extLst>
              <p:ext uri="{D42A27DB-BD31-4B8C-83A1-F6EECF244321}">
                <p14:modId xmlns:p14="http://schemas.microsoft.com/office/powerpoint/2010/main" val="2417660989"/>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5"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6"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7"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8" name="TextBox 17"/>
          <p:cNvSpPr txBox="1"/>
          <p:nvPr/>
        </p:nvSpPr>
        <p:spPr>
          <a:xfrm>
            <a:off x="447737" y="1495883"/>
            <a:ext cx="11435806" cy="5324535"/>
          </a:xfrm>
          <a:prstGeom prst="rect">
            <a:avLst/>
          </a:prstGeom>
          <a:noFill/>
        </p:spPr>
        <p:txBody>
          <a:bodyPr wrap="square" rtlCol="0">
            <a:spAutoFit/>
          </a:bodyPr>
          <a:lstStyle/>
          <a:p>
            <a:pPr algn="justLow" rtl="1"/>
            <a:endParaRPr lang="ar-EG" sz="2000" dirty="0" smtClean="0"/>
          </a:p>
          <a:p>
            <a:pPr algn="justLow" rtl="1"/>
            <a:r>
              <a:rPr lang="ar-EG" sz="2000" dirty="0" smtClean="0"/>
              <a:t>ومن </a:t>
            </a:r>
            <a:r>
              <a:rPr lang="ar-EG" sz="2000" dirty="0"/>
              <a:t>هذا المنطلق، يعتبر المستخدم صاحب الصفحة الشخصية على موقع الفيسبوك مسـئولا جنائيا كناشـر للمحتوى غير المشروع على شبكة الإنترنت. كما أنه يعدمسئولا -أيضا- عن تغريداته وتعليقاته التي يطلقها على وسائل التواصل </a:t>
            </a:r>
            <a:r>
              <a:rPr lang="ar-EG" sz="2000" dirty="0" smtClean="0"/>
              <a:t>الاجتماعي .كما </a:t>
            </a:r>
            <a:r>
              <a:rPr lang="ar-EG" sz="2000" dirty="0"/>
              <a:t>تقوم هذه المسئولية -أيضا- إذا نقل المستخدم المحتوى الضـار عن الغير </a:t>
            </a:r>
            <a:r>
              <a:rPr lang="ar-EG" sz="2000" dirty="0" smtClean="0"/>
              <a:t>من خلال </a:t>
            </a:r>
            <a:r>
              <a:rPr lang="ar-EG" sz="2000" dirty="0"/>
              <a:t>إعادة صياغته أو إعادة إنتاجه ونسخه </a:t>
            </a:r>
            <a:r>
              <a:rPr lang="en-US" sz="2000" dirty="0"/>
              <a:t>share/retweet، </a:t>
            </a:r>
            <a:r>
              <a:rPr lang="ar-EG" sz="2000" dirty="0"/>
              <a:t>بحسبان أن إعادة النشرتعد واقعة مستقلة ولاحقة على عملية النشر </a:t>
            </a:r>
            <a:r>
              <a:rPr lang="ar-EG" sz="2000" dirty="0" smtClean="0"/>
              <a:t>الأولى</a:t>
            </a:r>
            <a:r>
              <a:rPr lang="ar-EG" sz="2000" dirty="0"/>
              <a:t> </a:t>
            </a:r>
            <a:r>
              <a:rPr lang="ar-EG" sz="2000" dirty="0" smtClean="0"/>
              <a:t>. </a:t>
            </a:r>
            <a:r>
              <a:rPr lang="ar-EG" sz="2000" dirty="0"/>
              <a:t>فالمستخدم الذي وضع </a:t>
            </a:r>
            <a:r>
              <a:rPr lang="ar-EG" sz="2000" dirty="0" smtClean="0"/>
              <a:t>المحتوى المنقول </a:t>
            </a:r>
            <a:r>
              <a:rPr lang="ar-EG" sz="2000" dirty="0"/>
              <a:t>من الغير تحت أعين لائحة معارفه أو أصـدقائه، يكون مسئولا جنائيا </a:t>
            </a:r>
            <a:r>
              <a:rPr lang="ar-EG" sz="2000" dirty="0" smtClean="0"/>
              <a:t>بوصفه ناشر عن واقعة النشر الأخيرة .</a:t>
            </a:r>
            <a:endParaRPr lang="ar-EG" sz="2000" dirty="0"/>
          </a:p>
          <a:p>
            <a:pPr algn="justLow" rtl="1"/>
            <a:endParaRPr lang="ar-EG" sz="2000" dirty="0"/>
          </a:p>
          <a:p>
            <a:pPr algn="justLow" rtl="1"/>
            <a:endParaRPr lang="ar-EG" sz="2000" dirty="0"/>
          </a:p>
          <a:p>
            <a:pPr algn="justLow" rtl="1"/>
            <a:endParaRPr lang="ar-EG" sz="2000" dirty="0" smtClean="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p:txBody>
      </p:sp>
    </p:spTree>
    <p:extLst>
      <p:ext uri="{BB962C8B-B14F-4D97-AF65-F5344CB8AC3E}">
        <p14:creationId xmlns:p14="http://schemas.microsoft.com/office/powerpoint/2010/main" val="32289563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 name="Diagram 4"/>
          <p:cNvGraphicFramePr/>
          <p:nvPr>
            <p:extLst>
              <p:ext uri="{D42A27DB-BD31-4B8C-83A1-F6EECF244321}">
                <p14:modId xmlns:p14="http://schemas.microsoft.com/office/powerpoint/2010/main" val="3564558475"/>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2" name="TextBox 1"/>
          <p:cNvSpPr txBox="1"/>
          <p:nvPr/>
        </p:nvSpPr>
        <p:spPr>
          <a:xfrm>
            <a:off x="1390372" y="1972265"/>
            <a:ext cx="10801628" cy="4678204"/>
          </a:xfrm>
          <a:prstGeom prst="rect">
            <a:avLst/>
          </a:prstGeom>
          <a:noFill/>
        </p:spPr>
        <p:txBody>
          <a:bodyPr wrap="square" rtlCol="0">
            <a:spAutoFit/>
          </a:bodyPr>
          <a:lstStyle/>
          <a:p>
            <a:pPr algn="justLow" rtl="1"/>
            <a:r>
              <a:rPr lang="ar-EG" sz="2000" b="1" dirty="0"/>
              <a:t>يقصد بالمسئولية المدنية: مجموعة القواعد القانونية التي تلزم كل من </a:t>
            </a:r>
            <a:r>
              <a:rPr lang="ar-EG" sz="2000" b="1" dirty="0" smtClean="0"/>
              <a:t>سبب للغير ضررا بجبر هذا </a:t>
            </a:r>
            <a:r>
              <a:rPr lang="ar-EG" sz="2000" b="1" dirty="0"/>
              <a:t>الضرر، وذلك بتعويض المضرور عما أصابه من ضرر</a:t>
            </a:r>
            <a:r>
              <a:rPr lang="ar-EG" sz="2000" b="1" dirty="0" smtClean="0"/>
              <a:t>.</a:t>
            </a:r>
          </a:p>
          <a:p>
            <a:pPr algn="justLow" rtl="1"/>
            <a:r>
              <a:rPr lang="ar-EG" sz="2000" b="1" dirty="0" smtClean="0"/>
              <a:t>وهي وفقاً للقواعد العامة إما مسئولية عقدية أو تقصيرية .</a:t>
            </a:r>
          </a:p>
          <a:p>
            <a:pPr algn="justLow" rtl="1"/>
            <a:r>
              <a:rPr lang="ar-EG" sz="2000" dirty="0" smtClean="0"/>
              <a:t>وقد تخيرنا في هذا المقام الحديث عن حكم محكمة النقض المصرية في الطعن رقم 9542 لسنة 91 ق ، و المتعلق بإحدى القضايا الشهيرة التي مست الحق في الخصوصية من خلال نشر أحد الفنانين لصورة التقطت بقمرة القيادة بإحدى الطائرات مع الطيار ، و تم نشر تلك الصور عبر مواقع التواصل الاجتماعي .</a:t>
            </a:r>
          </a:p>
          <a:p>
            <a:pPr algn="justLow" rtl="1"/>
            <a:r>
              <a:rPr lang="ar-EG" sz="2000" dirty="0"/>
              <a:t>تتلخص وقائع الدعوى في أن </a:t>
            </a:r>
            <a:r>
              <a:rPr lang="ar-EG" sz="2000" dirty="0" smtClean="0"/>
              <a:t>الطيار قد </a:t>
            </a:r>
            <a:r>
              <a:rPr lang="ar-EG" sz="2000" dirty="0"/>
              <a:t>أقام على </a:t>
            </a:r>
            <a:r>
              <a:rPr lang="ar-EG" sz="2000" dirty="0" smtClean="0"/>
              <a:t>الفنان الشهير دعوى بطلب الحكم أولا</a:t>
            </a:r>
            <a:r>
              <a:rPr lang="ar-EG" sz="2000" dirty="0"/>
              <a:t>: بإلزامه بأن يسدد له مبلغا ماليا قدره خمسة وعشرين مليون جنيه مصري تعويضا لهعما لحقه من أضرار مادية وأدبية بسبب اعتداءاته على حقوقه على صورته الشخصية</a:t>
            </a:r>
            <a:r>
              <a:rPr lang="ar-EG" sz="2000" dirty="0" smtClean="0"/>
              <a:t>،             ثانيا</a:t>
            </a:r>
            <a:r>
              <a:rPr lang="ar-EG" sz="2000" dirty="0"/>
              <a:t>: بندب أحد خبراء الملكية الفكرية تكون مهمته إثبات واقعة الاعتداء والأضرار </a:t>
            </a:r>
            <a:r>
              <a:rPr lang="ar-EG" sz="2000" dirty="0" smtClean="0"/>
              <a:t>التي لحقته.</a:t>
            </a:r>
          </a:p>
          <a:p>
            <a:pPr algn="justLow" rtl="1"/>
            <a:endParaRPr lang="ar-EG" sz="2000" b="1" dirty="0" smtClean="0"/>
          </a:p>
          <a:p>
            <a:pPr algn="justLow" rtl="1"/>
            <a:endParaRPr lang="ar-EG" sz="2000" b="1" dirty="0"/>
          </a:p>
          <a:p>
            <a:pPr algn="justLow" rtl="1"/>
            <a:endParaRPr lang="ar-EG" sz="2000" b="1" dirty="0" smtClean="0"/>
          </a:p>
          <a:p>
            <a:pPr algn="justLow" rtl="1"/>
            <a:endParaRPr lang="ar-EG" sz="2000" b="1" dirty="0"/>
          </a:p>
          <a:p>
            <a:pPr algn="justLow" rtl="1"/>
            <a:endParaRPr lang="ar-EG" sz="2000" b="1" dirty="0" smtClean="0"/>
          </a:p>
          <a:p>
            <a:pPr algn="justLow" rtl="1"/>
            <a:endParaRPr lang="ar-EG" dirty="0"/>
          </a:p>
        </p:txBody>
      </p:sp>
      <p:sp>
        <p:nvSpPr>
          <p:cNvPr id="10" name="TextBox 9">
            <a:extLst>
              <a:ext uri="{FF2B5EF4-FFF2-40B4-BE49-F238E27FC236}">
                <a16:creationId xmlns="" xmlns:a16="http://schemas.microsoft.com/office/drawing/2014/main" id="{904B7CA6-23A4-2E24-5FFC-ECEA38831F6A}"/>
              </a:ext>
            </a:extLst>
          </p:cNvPr>
          <p:cNvSpPr txBox="1"/>
          <p:nvPr/>
        </p:nvSpPr>
        <p:spPr>
          <a:xfrm>
            <a:off x="3248167" y="886215"/>
            <a:ext cx="5496588" cy="830997"/>
          </a:xfrm>
          <a:prstGeom prst="rect">
            <a:avLst/>
          </a:prstGeom>
          <a:noFill/>
        </p:spPr>
        <p:txBody>
          <a:bodyPr wrap="square" rtlCol="0">
            <a:spAutoFit/>
          </a:bodyPr>
          <a:lstStyle/>
          <a:p>
            <a:pPr algn="ctr"/>
            <a:r>
              <a:rPr lang="ar-EG" sz="2400" b="1" dirty="0" smtClean="0">
                <a:solidFill>
                  <a:srgbClr val="2D3956"/>
                </a:solidFill>
                <a:latin typeface="Tajawal Medium" panose="00000600000000000000" pitchFamily="2" charset="-78"/>
              </a:rPr>
              <a:t>رابعاً: المسئولية المدنية عن الاعتداء على الحق في الخصوصية </a:t>
            </a:r>
            <a:endParaRPr lang="en-US" sz="2000" b="1" dirty="0">
              <a:solidFill>
                <a:srgbClr val="2D3956"/>
              </a:solidFill>
              <a:latin typeface="Tajawal Medium" panose="00000600000000000000" pitchFamily="2" charset="-78"/>
              <a:cs typeface="Tajawal Medium" panose="00000600000000000000" pitchFamily="2" charset="-78"/>
            </a:endParaRPr>
          </a:p>
        </p:txBody>
      </p:sp>
      <p:sp>
        <p:nvSpPr>
          <p:cNvPr id="11" name="Rectangle 10">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06</a:t>
            </a:r>
            <a:endParaRPr lang="en-US" sz="1400" b="1" dirty="0">
              <a:ea typeface="Roboto Light" panose="02000000000000000000" pitchFamily="2" charset="0"/>
            </a:endParaRP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1883276911"/>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390372" y="1934836"/>
            <a:ext cx="10801628" cy="3693319"/>
          </a:xfrm>
          <a:prstGeom prst="rect">
            <a:avLst/>
          </a:prstGeom>
          <a:noFill/>
        </p:spPr>
        <p:txBody>
          <a:bodyPr wrap="square" rtlCol="0">
            <a:spAutoFit/>
          </a:bodyPr>
          <a:lstStyle/>
          <a:p>
            <a:pPr algn="justLow" rtl="1"/>
            <a:r>
              <a:rPr lang="ar-EG" dirty="0"/>
              <a:t>وقال الطيار بيانًا لذلك: "إنه كان قائدا للطائرة الخاصة التي استقلها الطاعن للسفر إلى مدينة الرياض، وأثناء الرحلة فوجئ بالأخير يدخل غرفة القيادة المفتوحة على المكان المخصص للركاب، وطلب منه الحصول على صورة تذكارية معه لكي يراها نجله، فسمح له بالتقاط تلك الصورة معه مع التنبيه عليه بعدم نشرها بأي وسيلة من وسائل النشر، إلا أن الطاعن- ودون إذن أو علم مورث المطعون ضدهم-قد قام باستغلال هذه الصورة بأن قام بنشرها في فيديو كليب خاص بإحدى أغنياته على مواقع التواصل الاجتماعي والقناة الخاصة به على اليوتيوب بهدف تحقيق الربح من ذلك، وهو ما أصابه بأضرار جسيمة يتعذر تداركها تمثلت في إقالته من وظيفته ومنعهمن الطيران مدى الحياة وحرمانه من مصدر دخله الوحيد، فضلًا عما لحقه من </a:t>
            </a:r>
            <a:r>
              <a:rPr lang="ar-EG" dirty="0" smtClean="0"/>
              <a:t>خسارة وما </a:t>
            </a:r>
            <a:r>
              <a:rPr lang="ar-EG" dirty="0"/>
              <a:t>فاته من كسب بما يتوفر معه في جانب الطاعن أركان المسؤولية التقصيرية </a:t>
            </a:r>
            <a:r>
              <a:rPr lang="ar-EG" dirty="0" smtClean="0"/>
              <a:t>الموجبة للتعويض </a:t>
            </a:r>
            <a:r>
              <a:rPr lang="ar-EG" dirty="0"/>
              <a:t>المادي والأدبي</a:t>
            </a:r>
            <a:r>
              <a:rPr lang="ar-EG" dirty="0" smtClean="0"/>
              <a:t>"</a:t>
            </a:r>
            <a:endParaRPr lang="ar-EG" dirty="0"/>
          </a:p>
          <a:p>
            <a:pPr algn="justLow" rtl="1"/>
            <a:r>
              <a:rPr lang="ar-EG" b="1" dirty="0"/>
              <a:t>وفي المقابل، وجه </a:t>
            </a:r>
            <a:r>
              <a:rPr lang="ar-EG" b="1" dirty="0" smtClean="0"/>
              <a:t>الفنان دعوى </a:t>
            </a:r>
            <a:r>
              <a:rPr lang="ar-EG" b="1" dirty="0"/>
              <a:t>فرعية </a:t>
            </a:r>
            <a:r>
              <a:rPr lang="ar-EG" dirty="0"/>
              <a:t>إلى مورث المطعون ضدهم بطلب </a:t>
            </a:r>
            <a:r>
              <a:rPr lang="ar-EG" dirty="0" smtClean="0"/>
              <a:t>الحكم بإلزامه </a:t>
            </a:r>
            <a:r>
              <a:rPr lang="ar-EG" dirty="0"/>
              <a:t>بأن يؤدي له مبلغا قدره خمسة مليون جنيها تعويضا له عما لحقه من أضرارمادية وأدبية من جراء حملة التشهير الممنهجة التي قادها ضده لتضليل الرأي العامبالادعاء كذبا بأنه لم يأذن له بالتصوير بقصد النيل من سمعته بين أصدقائه وفي </a:t>
            </a:r>
            <a:r>
              <a:rPr lang="ar-EG" dirty="0" smtClean="0"/>
              <a:t>جميع الأوساط </a:t>
            </a:r>
            <a:r>
              <a:rPr lang="ar-EG" dirty="0"/>
              <a:t>الفنية والاجتماعية وجميع طبقات المجتمع المصري والعربي، وذلك </a:t>
            </a:r>
            <a:r>
              <a:rPr lang="ar-EG" dirty="0" smtClean="0"/>
              <a:t>بترديده على </a:t>
            </a:r>
            <a:r>
              <a:rPr lang="ar-EG" dirty="0"/>
              <a:t>وسائل الإعلام وكافة القنوات الفضائية ومواقع اليوتيوب في لقاءات مصورة أوتليفزيونية على الهواء مما أصابه بأضرار مادية تمثلت في إلغاء بعض الحفلات </a:t>
            </a:r>
            <a:r>
              <a:rPr lang="ar-EG" dirty="0" smtClean="0"/>
              <a:t>وتكبده مبالغ </a:t>
            </a:r>
            <a:r>
              <a:rPr lang="ar-EG" dirty="0"/>
              <a:t>طائلة للاستعانة بمكتب محام للدفاع عنه، فضلا عما أصابه من أضرار </a:t>
            </a:r>
            <a:r>
              <a:rPr lang="ar-EG" dirty="0" smtClean="0"/>
              <a:t>أدبية تمثلت </a:t>
            </a:r>
            <a:r>
              <a:rPr lang="ar-EG" dirty="0"/>
              <a:t>في النيل من </a:t>
            </a:r>
            <a:r>
              <a:rPr lang="ar-EG" dirty="0" smtClean="0"/>
              <a:t>سمعته. </a:t>
            </a:r>
            <a:endParaRPr lang="ar-EG" dirty="0"/>
          </a:p>
          <a:p>
            <a:pPr algn="justLow" rtl="1"/>
            <a:r>
              <a:rPr lang="ar-EG" b="1" dirty="0" smtClean="0"/>
              <a:t>وقضت محكمة الاقتصادية </a:t>
            </a:r>
            <a:r>
              <a:rPr lang="ar-EG" b="1" dirty="0"/>
              <a:t>بتاريخ٢٠٢١/٤/٧ في الدعوى الأصلية بإلزام الطاعن بأن يؤدي لمورث الطعون ضدهم ،إجماليا مقداره ستة ملايين جنيها تعويضا عن الأضرار المادية والأدبية التي حاقت به،وفي الدعوى الفرعية برفضها</a:t>
            </a:r>
            <a:r>
              <a:rPr lang="ar-EG" b="1" dirty="0" smtClean="0"/>
              <a:t>.</a:t>
            </a:r>
            <a:r>
              <a:rPr lang="ar-EG" dirty="0" smtClean="0"/>
              <a:t>.</a:t>
            </a:r>
          </a:p>
        </p:txBody>
      </p:sp>
      <p:sp>
        <p:nvSpPr>
          <p:cNvPr id="11" name="Rectangle 10">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06</a:t>
            </a:r>
            <a:endParaRPr lang="en-US" sz="1400" b="1" dirty="0">
              <a:ea typeface="Roboto Light" panose="02000000000000000000" pitchFamily="2" charset="0"/>
            </a:endParaRPr>
          </a:p>
        </p:txBody>
      </p:sp>
    </p:spTree>
    <p:extLst>
      <p:ext uri="{BB962C8B-B14F-4D97-AF65-F5344CB8AC3E}">
        <p14:creationId xmlns:p14="http://schemas.microsoft.com/office/powerpoint/2010/main" val="27326693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94929597"/>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390372" y="1972265"/>
            <a:ext cx="10801628" cy="5940088"/>
          </a:xfrm>
          <a:prstGeom prst="rect">
            <a:avLst/>
          </a:prstGeom>
          <a:noFill/>
        </p:spPr>
        <p:txBody>
          <a:bodyPr wrap="square" rtlCol="0">
            <a:spAutoFit/>
          </a:bodyPr>
          <a:lstStyle/>
          <a:p>
            <a:pPr algn="justLow" rtl="1"/>
            <a:r>
              <a:rPr lang="ar-EG" sz="2000" dirty="0"/>
              <a:t> </a:t>
            </a:r>
            <a:r>
              <a:rPr lang="ar-EG" sz="2000" dirty="0" smtClean="0"/>
              <a:t>ثم قضت </a:t>
            </a:r>
            <a:r>
              <a:rPr lang="ar-EG" sz="2000" dirty="0"/>
              <a:t>محكمة النقض بقبول الطعن شكلا، وفي الموضوع برفضه وتأييد الحكم المطعون فيه، على سند من انتهاك الطاعن لنص المادة(۱۷۸) من قانون حماية الملكية الفكرية المصري رقم (٨٢) لسنة ٢٠٠٢، ونشره صورة شخصية لمورث المطعون ضدهم في مواقع التواصل الاجتماعية دون الحصول </a:t>
            </a:r>
            <a:r>
              <a:rPr lang="ar-EG" sz="2000" dirty="0" smtClean="0"/>
              <a:t>على إذن </a:t>
            </a:r>
            <a:r>
              <a:rPr lang="ar-EG" sz="2000" dirty="0"/>
              <a:t>منه بذلك ما أصابه بأضرار مادية وأدبية من جراء </a:t>
            </a:r>
            <a:r>
              <a:rPr lang="ar-EG" sz="2000" dirty="0" smtClean="0"/>
              <a:t>ذلك. </a:t>
            </a:r>
            <a:endParaRPr lang="ar-EG" sz="2000" dirty="0"/>
          </a:p>
          <a:p>
            <a:pPr algn="justLow" rtl="1"/>
            <a:endParaRPr lang="ar-EG" sz="2000" dirty="0" smtClean="0"/>
          </a:p>
          <a:p>
            <a:pPr algn="justLow" rtl="1"/>
            <a:r>
              <a:rPr lang="ar-EG" sz="2000" dirty="0" smtClean="0"/>
              <a:t>واستطردت المحكمة القول بأن لإنترنت </a:t>
            </a:r>
            <a:r>
              <a:rPr lang="ar-EG" sz="2000" dirty="0"/>
              <a:t>ليس له حدود ولا قيادة قانونية، وبعبارة أخرى ليس له شخصية قانونية معنويةتمثله في مواجهة المستعلمين له أو في مواجهة الغير، لأنه عباره عن اتحاد </a:t>
            </a:r>
            <a:r>
              <a:rPr lang="ar-EG" sz="2000" dirty="0" smtClean="0"/>
              <a:t>فيدرالي للشبكات </a:t>
            </a:r>
            <a:r>
              <a:rPr lang="ar-EG" sz="2000" dirty="0"/>
              <a:t>في مجموعها يغطى تقريبا كل الكرة الأرضية، وكان مما لا شك فيه أن بحثالحماية القانونية ضد هذه الأخطار لا يكون إلا من خلال القانون، والذي تطور في </a:t>
            </a:r>
            <a:r>
              <a:rPr lang="ar-EG" sz="2000" dirty="0" smtClean="0"/>
              <a:t>هذا المجال </a:t>
            </a:r>
            <a:r>
              <a:rPr lang="ar-EG" sz="2000" dirty="0"/>
              <a:t>بوضع القواعد القانونية التي تحمي من اعتداء أي شخص على الحياة الخاصةللآخرين من خلال الإنترنت؛ إذ أصبحت الحياة الخاصة في غالبية دول العالم قيمةأساسية تستحق الحماية، وقد أكدت هذه القيمة المادة 57 من الدستور المصري الحالي؛والتي تنص على أن: "للحياة الخاصة حرمة، وهي مصونة لا تمس ....."، وهو </a:t>
            </a:r>
            <a:r>
              <a:rPr lang="ar-EG" sz="2000" dirty="0" smtClean="0"/>
              <a:t>ذات النهج </a:t>
            </a:r>
            <a:r>
              <a:rPr lang="ar-EG" sz="2000" dirty="0"/>
              <a:t>الذي انتهجه المشرع المصري في المادة 178 من قانون حماية حقوق الملكيةالفكرية رقم ٨٢ لسنة ٢٠٠٢.....</a:t>
            </a:r>
          </a:p>
          <a:p>
            <a:pPr algn="justLow" rtl="1"/>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sz="2000" dirty="0"/>
          </a:p>
        </p:txBody>
      </p:sp>
      <p:sp>
        <p:nvSpPr>
          <p:cNvPr id="11" name="Rectangle 10">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06</a:t>
            </a:r>
            <a:endParaRPr lang="en-US" sz="1400" b="1" dirty="0">
              <a:ea typeface="Roboto Light" panose="02000000000000000000" pitchFamily="2" charset="0"/>
            </a:endParaRPr>
          </a:p>
        </p:txBody>
      </p:sp>
    </p:spTree>
    <p:extLst>
      <p:ext uri="{BB962C8B-B14F-4D97-AF65-F5344CB8AC3E}">
        <p14:creationId xmlns:p14="http://schemas.microsoft.com/office/powerpoint/2010/main" val="42771729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2088266742"/>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263988" y="1785495"/>
            <a:ext cx="10928011" cy="4924425"/>
          </a:xfrm>
          <a:prstGeom prst="rect">
            <a:avLst/>
          </a:prstGeom>
          <a:noFill/>
        </p:spPr>
        <p:txBody>
          <a:bodyPr wrap="square" rtlCol="0">
            <a:spAutoFit/>
          </a:bodyPr>
          <a:lstStyle/>
          <a:p>
            <a:pPr algn="justLow" rtl="1"/>
            <a:r>
              <a:rPr lang="ar-EG" sz="2000" dirty="0" smtClean="0"/>
              <a:t>نادراً </a:t>
            </a:r>
            <a:r>
              <a:rPr lang="ar-EG" sz="2000" dirty="0"/>
              <a:t>ما يتم النظر في الحق في الخصوصية وتطبيقه دون النظر إلى الحقوق الأخرى </a:t>
            </a:r>
            <a:r>
              <a:rPr lang="ar-EG" sz="2000" dirty="0" smtClean="0"/>
              <a:t>المرافقة له</a:t>
            </a:r>
            <a:r>
              <a:rPr lang="ar-EG" sz="2000" dirty="0"/>
              <a:t>، والتي يجب أخذها في الاعتبار بشكلٍ متناسب. ومبدأ التناسب، الذي يعد الأداة الرئيسية </a:t>
            </a:r>
            <a:r>
              <a:rPr lang="ar-EG" sz="2000" dirty="0" smtClean="0"/>
              <a:t>لهذه المهمة</a:t>
            </a:r>
            <a:r>
              <a:rPr lang="ar-EG" sz="2000" dirty="0"/>
              <a:t>، متجذرٌ بعمق في فكرة كرامة الإنسان. نشأ هذا المفهوم من النظام الدستوري </a:t>
            </a:r>
            <a:r>
              <a:rPr lang="ar-EG" sz="2000" dirty="0" smtClean="0"/>
              <a:t>الألماني بعد </a:t>
            </a:r>
            <a:r>
              <a:rPr lang="ar-EG" sz="2000" dirty="0"/>
              <a:t>الحرب العالمية الثانية، 9 وأثرَّ على الاجتهاد القضائي لمحكمة العدل الأوروبية ) ،)</a:t>
            </a:r>
            <a:r>
              <a:rPr lang="en-US" sz="2000" dirty="0" smtClean="0"/>
              <a:t>ECJ</a:t>
            </a:r>
            <a:r>
              <a:rPr lang="ar-EG" sz="2000" dirty="0" smtClean="0"/>
              <a:t> التي </a:t>
            </a:r>
            <a:r>
              <a:rPr lang="ar-EG" sz="2000" dirty="0"/>
              <a:t>تعترف به كمبدأ عام للقانون، 10 والمحكمة الأوروبية لحقوق الإنسان ) </a:t>
            </a:r>
            <a:r>
              <a:rPr lang="en-US" sz="2000" dirty="0"/>
              <a:t>ECtHR (، </a:t>
            </a:r>
            <a:r>
              <a:rPr lang="ar-EG" sz="2000" dirty="0" smtClean="0"/>
              <a:t>والمحكمة الأفريقية </a:t>
            </a:r>
            <a:r>
              <a:rPr lang="ar-EG" sz="2000" dirty="0"/>
              <a:t>لحقوق الإنسان وحقوق الشعوب ) </a:t>
            </a:r>
            <a:r>
              <a:rPr lang="en-US" sz="2000" dirty="0" err="1"/>
              <a:t>AfCHPR</a:t>
            </a:r>
            <a:r>
              <a:rPr lang="en-US" sz="2000" dirty="0"/>
              <a:t> (، </a:t>
            </a:r>
            <a:r>
              <a:rPr lang="ar-EG" sz="2000" dirty="0"/>
              <a:t>ومحكمة البلدان الأمريكية </a:t>
            </a:r>
            <a:r>
              <a:rPr lang="ar-EG" sz="2000" dirty="0" smtClean="0"/>
              <a:t>لحقوق الإنسان .)</a:t>
            </a:r>
            <a:r>
              <a:rPr lang="en-US" sz="2000" dirty="0" err="1" smtClean="0"/>
              <a:t>IACtHR</a:t>
            </a:r>
            <a:endParaRPr lang="ar-EG" sz="2000" dirty="0" smtClean="0"/>
          </a:p>
          <a:p>
            <a:pPr algn="justLow" rtl="1"/>
            <a:r>
              <a:rPr lang="ar-EG" sz="2000" dirty="0"/>
              <a:t>يدور اختبار التناسب بشكلٍ عام حول ثلاث خطوات: الملاءمة )ما إذا كان التدخل مناسباً بالفعل لتحقيق </a:t>
            </a:r>
            <a:r>
              <a:rPr lang="ar-EG" sz="2000" dirty="0" smtClean="0"/>
              <a:t>الهدف المرغوب</a:t>
            </a:r>
            <a:r>
              <a:rPr lang="ar-EG" sz="2000" dirty="0"/>
              <a:t>(، والضرورة )أيضا "البديل الأقل تقييدا"ً أو "الحد الأدنى من الضرر"؛ ما إذا كان التدبير المتخذ </a:t>
            </a:r>
            <a:r>
              <a:rPr lang="ar-EG" sz="2000" dirty="0" smtClean="0"/>
              <a:t>هو البديل </a:t>
            </a:r>
            <a:r>
              <a:rPr lang="ar-EG" sz="2000" dirty="0"/>
              <a:t>الأقل </a:t>
            </a:r>
            <a:r>
              <a:rPr lang="ar-EG" sz="2000" dirty="0" smtClean="0"/>
              <a:t>تقييداً ، </a:t>
            </a:r>
            <a:r>
              <a:rPr lang="ar-EG" sz="2000" dirty="0"/>
              <a:t>والتناسب بالمعنى الدقيق للكلمة )ما إذا كانت القيود الناجمة تفوق الفوائد المحققة(. وعادةً </a:t>
            </a:r>
            <a:r>
              <a:rPr lang="ar-EG" sz="2000" dirty="0" smtClean="0"/>
              <a:t>ما يسبقه </a:t>
            </a:r>
            <a:r>
              <a:rPr lang="ar-EG" sz="2000" dirty="0"/>
              <a:t>أيضا اختباران إضافيان للشرعية )ما إذا كان التدخل قائما على القانون الوطني( والهدف المشروع )ما </a:t>
            </a:r>
            <a:r>
              <a:rPr lang="ar-EG" sz="2000" dirty="0" smtClean="0"/>
              <a:t>إذا كان </a:t>
            </a:r>
            <a:r>
              <a:rPr lang="ar-EG" sz="2000" dirty="0"/>
              <a:t>التدخل يرمي إلى أحد الأهداف التي تمليها بنود التقييد الموجودة في العهد الخاص بالحقوق المدنية </a:t>
            </a:r>
            <a:r>
              <a:rPr lang="ar-EG" sz="2000" dirty="0" smtClean="0"/>
              <a:t>والسياسية</a:t>
            </a:r>
            <a:r>
              <a:rPr lang="en-US" sz="2000" dirty="0"/>
              <a:t>ICCPR</a:t>
            </a:r>
            <a:r>
              <a:rPr lang="ar-EG" sz="2000" dirty="0"/>
              <a:t>أو المحكمة الأوروبية لحقوق الإنسان </a:t>
            </a:r>
            <a:r>
              <a:rPr lang="en-US" sz="2000" dirty="0" smtClean="0"/>
              <a:t>ECHR </a:t>
            </a:r>
            <a:r>
              <a:rPr lang="ar-EG" sz="2000" dirty="0" smtClean="0"/>
              <a:t>أو </a:t>
            </a:r>
            <a:r>
              <a:rPr lang="ar-EG" sz="2000" dirty="0"/>
              <a:t>اللجنة الأفريقية لحقوق الإنسان والشعوب </a:t>
            </a:r>
            <a:r>
              <a:rPr lang="ar-EG" sz="2000" dirty="0" smtClean="0"/>
              <a:t>أو</a:t>
            </a:r>
            <a:r>
              <a:rPr lang="ar-EG" sz="2000" dirty="0"/>
              <a:t>المحكمة الأفريقية لحقوق الإنسان وحقوق الشعوب، على </a:t>
            </a:r>
            <a:r>
              <a:rPr lang="ar-EG" sz="2000" dirty="0" smtClean="0"/>
              <a:t>التوالي وتتخذ </a:t>
            </a:r>
            <a:r>
              <a:rPr lang="ar-EG" sz="2000" dirty="0"/>
              <a:t>هذه الاختبارات في بعض </a:t>
            </a:r>
            <a:r>
              <a:rPr lang="ar-EG" sz="2000" dirty="0" smtClean="0"/>
              <a:t>الأنظمة الإقليمية </a:t>
            </a:r>
            <a:r>
              <a:rPr lang="ar-EG" sz="2000" dirty="0"/>
              <a:t>المحددة خصائص مميزة.</a:t>
            </a:r>
          </a:p>
          <a:p>
            <a:pPr algn="justLow" rtl="1"/>
            <a:r>
              <a:rPr lang="ar-EG" sz="2000" b="1" dirty="0" smtClean="0"/>
              <a:t>تتبَّع </a:t>
            </a:r>
            <a:r>
              <a:rPr lang="ar-EG" sz="2000" b="1" dirty="0"/>
              <a:t>المحكمة الأوروبية لحقوق الإنسان </a:t>
            </a:r>
            <a:r>
              <a:rPr lang="ar-EG" sz="2000" dirty="0"/>
              <a:t>اختبارا يتألف من 3 مكوّنات لإثبات انتهاك </a:t>
            </a:r>
            <a:r>
              <a:rPr lang="ar-EG" sz="2000" dirty="0" smtClean="0"/>
              <a:t>حقوق الخصوصية </a:t>
            </a:r>
            <a:r>
              <a:rPr lang="ar-EG" sz="2000" dirty="0"/>
              <a:t>المنصوص عليها في المادة 8 من الاتفاقية. وتستند تلك المكونات إلى </a:t>
            </a:r>
            <a:r>
              <a:rPr lang="ar-EG" sz="2000" dirty="0" smtClean="0"/>
              <a:t>مفاهيم </a:t>
            </a:r>
            <a:r>
              <a:rPr lang="ar-EG" sz="2000" b="1" dirty="0" smtClean="0"/>
              <a:t>القانونية </a:t>
            </a:r>
            <a:r>
              <a:rPr lang="ar-EG" sz="2000" dirty="0"/>
              <a:t>و</a:t>
            </a:r>
            <a:r>
              <a:rPr lang="ar-EG" sz="2000" b="1" dirty="0"/>
              <a:t>الشرعية </a:t>
            </a:r>
            <a:r>
              <a:rPr lang="ar-EG" sz="2000" dirty="0"/>
              <a:t>و</a:t>
            </a:r>
            <a:r>
              <a:rPr lang="ar-EG" sz="2000" b="1" dirty="0"/>
              <a:t>الضرورة في مجتمعٍ ديمقراطي</a:t>
            </a:r>
            <a:r>
              <a:rPr lang="ar-EG" sz="2000" dirty="0"/>
              <a:t>.</a:t>
            </a:r>
          </a:p>
          <a:p>
            <a:pPr algn="justLow" rtl="1"/>
            <a:endParaRPr lang="ar-EG" dirty="0"/>
          </a:p>
          <a:p>
            <a:pPr algn="justLow" rtl="1"/>
            <a:endParaRPr lang="ar-EG" dirty="0"/>
          </a:p>
          <a:p>
            <a:pPr algn="justLow" rtl="1"/>
            <a:endParaRPr lang="en-US" dirty="0"/>
          </a:p>
        </p:txBody>
      </p:sp>
      <p:sp>
        <p:nvSpPr>
          <p:cNvPr id="11" name="Rectangle 10">
            <a:extLst>
              <a:ext uri="{FF2B5EF4-FFF2-40B4-BE49-F238E27FC236}">
                <a16:creationId xmlns="" xmlns:a16="http://schemas.microsoft.com/office/drawing/2014/main" id="{6FE380F3-A68B-26EA-9084-2C15BB9E43F9}"/>
              </a:ext>
            </a:extLst>
          </p:cNvPr>
          <p:cNvSpPr/>
          <p:nvPr/>
        </p:nvSpPr>
        <p:spPr>
          <a:xfrm>
            <a:off x="1632032" y="927385"/>
            <a:ext cx="1190600" cy="821489"/>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06</a:t>
            </a:r>
            <a:endParaRPr lang="en-US" sz="1400" b="1" dirty="0">
              <a:ea typeface="Roboto Light" panose="02000000000000000000" pitchFamily="2" charset="0"/>
            </a:endParaRPr>
          </a:p>
        </p:txBody>
      </p:sp>
      <p:sp>
        <p:nvSpPr>
          <p:cNvPr id="12" name="TextBox 11">
            <a:extLst>
              <a:ext uri="{FF2B5EF4-FFF2-40B4-BE49-F238E27FC236}">
                <a16:creationId xmlns="" xmlns:a16="http://schemas.microsoft.com/office/drawing/2014/main" id="{904B7CA6-23A4-2E24-5FFC-ECEA38831F6A}"/>
              </a:ext>
            </a:extLst>
          </p:cNvPr>
          <p:cNvSpPr txBox="1"/>
          <p:nvPr/>
        </p:nvSpPr>
        <p:spPr>
          <a:xfrm>
            <a:off x="3248167" y="886215"/>
            <a:ext cx="5496588" cy="830997"/>
          </a:xfrm>
          <a:prstGeom prst="rect">
            <a:avLst/>
          </a:prstGeom>
          <a:noFill/>
        </p:spPr>
        <p:txBody>
          <a:bodyPr wrap="square" rtlCol="0">
            <a:spAutoFit/>
          </a:bodyPr>
          <a:lstStyle/>
          <a:p>
            <a:pPr algn="ctr"/>
            <a:r>
              <a:rPr lang="ar-EG" sz="2400" b="1" dirty="0" smtClean="0">
                <a:solidFill>
                  <a:srgbClr val="2D3956"/>
                </a:solidFill>
                <a:latin typeface="Tajawal Medium" panose="00000600000000000000" pitchFamily="2" charset="-78"/>
              </a:rPr>
              <a:t>خامساً </a:t>
            </a:r>
            <a:r>
              <a:rPr lang="ar-EG" sz="2400" b="1" dirty="0" smtClean="0">
                <a:solidFill>
                  <a:srgbClr val="2D3956"/>
                </a:solidFill>
                <a:latin typeface="Tajawal Medium" panose="00000600000000000000" pitchFamily="2" charset="-78"/>
              </a:rPr>
              <a:t>: ال</a:t>
            </a:r>
            <a:r>
              <a:rPr lang="ar-EG" sz="2400" b="1" dirty="0" smtClean="0">
                <a:solidFill>
                  <a:srgbClr val="2D3956"/>
                </a:solidFill>
                <a:latin typeface="Tajawal Medium" panose="00000600000000000000" pitchFamily="2" charset="-78"/>
              </a:rPr>
              <a:t>مبادئ التوجيهية </a:t>
            </a:r>
            <a:r>
              <a:rPr lang="ar-EG" sz="2400" b="1" dirty="0">
                <a:solidFill>
                  <a:srgbClr val="2D3956"/>
                </a:solidFill>
                <a:latin typeface="Tajawal Medium" panose="00000600000000000000" pitchFamily="2" charset="-78"/>
              </a:rPr>
              <a:t>للجهات القضائية بشأن الخصوصية و حماية البيانات </a:t>
            </a:r>
            <a:endParaRPr lang="en-US" sz="2400" b="1" dirty="0">
              <a:solidFill>
                <a:srgbClr val="2D3956"/>
              </a:solidFill>
              <a:latin typeface="Tajawal Medium" panose="00000600000000000000" pitchFamily="2" charset="-78"/>
            </a:endParaRPr>
          </a:p>
        </p:txBody>
      </p:sp>
    </p:spTree>
    <p:extLst>
      <p:ext uri="{BB962C8B-B14F-4D97-AF65-F5344CB8AC3E}">
        <p14:creationId xmlns:p14="http://schemas.microsoft.com/office/powerpoint/2010/main" val="28842820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652107964"/>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263988" y="1785495"/>
            <a:ext cx="10928011" cy="6309420"/>
          </a:xfrm>
          <a:prstGeom prst="rect">
            <a:avLst/>
          </a:prstGeom>
          <a:noFill/>
        </p:spPr>
        <p:txBody>
          <a:bodyPr wrap="square" rtlCol="0">
            <a:spAutoFit/>
          </a:bodyPr>
          <a:lstStyle/>
          <a:p>
            <a:pPr algn="justLow" rtl="1"/>
            <a:r>
              <a:rPr lang="ar-EG" sz="2000" dirty="0"/>
              <a:t>تشير القانونية إلى وجود قانون سابق يمكن الوصول إليه، تم سنُّه من خلال عملية صحيحة </a:t>
            </a:r>
            <a:r>
              <a:rPr lang="ar-EG" sz="2000" dirty="0" smtClean="0"/>
              <a:t>تخول شخص </a:t>
            </a:r>
            <a:r>
              <a:rPr lang="ar-EG" sz="2000" dirty="0"/>
              <a:t>أو سلطة معينة باتخاذ إجراءات. وبعبارةٍ أخرى، يجب أن يستند التدخل إلى قانون </a:t>
            </a:r>
            <a:r>
              <a:rPr lang="ar-EG" sz="2000" dirty="0" smtClean="0"/>
              <a:t>محلي متاح </a:t>
            </a:r>
            <a:r>
              <a:rPr lang="ar-EG" sz="2000" dirty="0"/>
              <a:t>)قضية </a:t>
            </a:r>
            <a:r>
              <a:rPr lang="ar-EG" sz="2000" b="1" dirty="0"/>
              <a:t>شيموفولوس ضد روسيا</a:t>
            </a:r>
            <a:r>
              <a:rPr lang="ar-EG" sz="2000" dirty="0"/>
              <a:t>(، ومتوقع )قضية </a:t>
            </a:r>
            <a:r>
              <a:rPr lang="ar-EG" sz="2000" b="1" dirty="0"/>
              <a:t>روتارو ضد رومانيا</a:t>
            </a:r>
            <a:r>
              <a:rPr lang="ar-EG" sz="2000" dirty="0"/>
              <a:t>( وأن </a:t>
            </a:r>
            <a:r>
              <a:rPr lang="ar-EG" sz="2000" dirty="0" smtClean="0"/>
              <a:t>يكون مصحوباً </a:t>
            </a:r>
            <a:r>
              <a:rPr lang="ar-EG" sz="2000" dirty="0"/>
              <a:t>"بضمانات فعالة ]ضد إساءة الاستخدام[ ينص عليها القانون" </a:t>
            </a:r>
            <a:r>
              <a:rPr lang="ar-EG" sz="2000" dirty="0" smtClean="0"/>
              <a:t>)</a:t>
            </a:r>
            <a:r>
              <a:rPr lang="ar-EG" sz="2000" dirty="0"/>
              <a:t>قضية </a:t>
            </a:r>
            <a:r>
              <a:rPr lang="ar-EG" sz="2000" b="1" dirty="0"/>
              <a:t>روتارو </a:t>
            </a:r>
            <a:r>
              <a:rPr lang="ar-EG" sz="2000" b="1" dirty="0" smtClean="0"/>
              <a:t>ضد رومانيا</a:t>
            </a:r>
            <a:r>
              <a:rPr lang="ar-EG" sz="2000" dirty="0"/>
              <a:t>(. ووفقاً للمحكمة الأوروبية لحقوق الإنسان في قضية </a:t>
            </a:r>
            <a:r>
              <a:rPr lang="ar-EG" sz="2000" b="1" dirty="0"/>
              <a:t>إل. إتش. ضد لاتفيا</a:t>
            </a:r>
            <a:r>
              <a:rPr lang="ar-EG" sz="2000" dirty="0"/>
              <a:t>، يجب </a:t>
            </a:r>
            <a:r>
              <a:rPr lang="ar-EG" sz="2000" dirty="0" smtClean="0"/>
              <a:t>أن</a:t>
            </a:r>
            <a:r>
              <a:rPr lang="ar-EG" dirty="0"/>
              <a:t>يكون هناك، باختصار، "قانون محلي، ويجب أن يكون متوافقا مع سيادة القانون، وهذا </a:t>
            </a:r>
            <a:r>
              <a:rPr lang="ar-EG" dirty="0" smtClean="0"/>
              <a:t>بدوره يعني </a:t>
            </a:r>
            <a:r>
              <a:rPr lang="ar-EG" dirty="0"/>
              <a:t>أنه يجب صياغة القانون المحلي بدقة كافية ويجب توفير الحماية القانونية الكافية </a:t>
            </a:r>
            <a:r>
              <a:rPr lang="ar-EG" dirty="0" smtClean="0"/>
              <a:t>ضد التعسف".</a:t>
            </a:r>
          </a:p>
          <a:p>
            <a:pPr algn="justLow" rtl="1"/>
            <a:endParaRPr lang="ar-EG" dirty="0"/>
          </a:p>
          <a:p>
            <a:pPr algn="justLow" rtl="1"/>
            <a:r>
              <a:rPr lang="ar-EG" sz="2000" b="1" dirty="0" smtClean="0"/>
              <a:t>يشير </a:t>
            </a:r>
            <a:r>
              <a:rPr lang="ar-EG" sz="2000" b="1" dirty="0"/>
              <a:t>المكون الثاني من الاختبار، وهو الشرعية، </a:t>
            </a:r>
            <a:r>
              <a:rPr lang="ar-EG" sz="2000" dirty="0"/>
              <a:t>إلى الغايات من الفعل، أي ما إذا كانت </a:t>
            </a:r>
            <a:r>
              <a:rPr lang="ar-EG" sz="2000" dirty="0" smtClean="0"/>
              <a:t>تسعى لوظيفة </a:t>
            </a:r>
            <a:r>
              <a:rPr lang="ar-EG" sz="2000" dirty="0"/>
              <a:t>مشروعة فيما يتعلق بالاتفاقية. وهذا ما تحدده المادة 8 ) 2( من الاتفاقية، وهي: </a:t>
            </a:r>
            <a:r>
              <a:rPr lang="ar-EG" sz="2000" dirty="0" smtClean="0"/>
              <a:t>الأمن القومي</a:t>
            </a:r>
            <a:r>
              <a:rPr lang="ar-EG" sz="2000" dirty="0"/>
              <a:t>؛ السلامة العامة؛ الرفاه الاقتصادي للبلد؛ منع الفوضى أو الجريمة؛ حماية الصحة </a:t>
            </a:r>
            <a:r>
              <a:rPr lang="ar-EG" sz="2000" dirty="0" smtClean="0"/>
              <a:t>أو الأخلاق</a:t>
            </a:r>
            <a:r>
              <a:rPr lang="ar-EG" sz="2000" dirty="0"/>
              <a:t>؛ أو حماية حقوق وحريات الآخرين.</a:t>
            </a:r>
          </a:p>
          <a:p>
            <a:pPr algn="justLow" rtl="1"/>
            <a:r>
              <a:rPr lang="ar-EG" sz="2000" dirty="0"/>
              <a:t>أخيراً، فإن ما يحدد الضرورة هو غياب بديلٍ أقل تقييداً، وفي هذه الحالة، فهي تنسجم أيضاً </a:t>
            </a:r>
            <a:r>
              <a:rPr lang="ar-EG" sz="2000" dirty="0" smtClean="0"/>
              <a:t>مع عناصر </a:t>
            </a:r>
            <a:r>
              <a:rPr lang="ar-EG" sz="2000" dirty="0"/>
              <a:t>التناسب الصارم لأنها تقارن التأثير المحتمل للدعوى على الحقوق بالفائدة </a:t>
            </a:r>
            <a:r>
              <a:rPr lang="ar-EG" sz="2000" dirty="0" smtClean="0"/>
              <a:t>المحتملة المستمدة </a:t>
            </a:r>
            <a:r>
              <a:rPr lang="ar-EG" sz="2000" dirty="0"/>
              <a:t>منها. يعطي اختبار التناسب في الاجتهاد القضائي للمحكمة الأوروبية لحقوق </a:t>
            </a:r>
            <a:r>
              <a:rPr lang="ar-EG" sz="2000" dirty="0" smtClean="0"/>
              <a:t>الإنسان أهميةً </a:t>
            </a:r>
            <a:r>
              <a:rPr lang="ar-EG" sz="2000" dirty="0"/>
              <a:t>كبيرةً للتناسب بالمعنى الدقيق للكلمة، حيث تتحد الملاءمة والضرورة إما في </a:t>
            </a:r>
            <a:r>
              <a:rPr lang="ar-EG" sz="2000" dirty="0" smtClean="0"/>
              <a:t>المكون الثالث </a:t>
            </a:r>
            <a:r>
              <a:rPr lang="ar-EG" sz="2000" dirty="0"/>
              <a:t>من الاختبار أو في المكونين التحليليَّين الأوليَّين.</a:t>
            </a:r>
          </a:p>
          <a:p>
            <a:pPr algn="r" rtl="1"/>
            <a:endParaRPr lang="ar-EG" sz="2000" dirty="0"/>
          </a:p>
          <a:p>
            <a:pPr algn="r" rtl="1"/>
            <a:endParaRPr lang="ar-EG" sz="2000" dirty="0"/>
          </a:p>
          <a:p>
            <a:pPr algn="justLow" rtl="1"/>
            <a:endParaRPr lang="ar-EG" dirty="0"/>
          </a:p>
          <a:p>
            <a:pPr algn="justLow" rtl="1"/>
            <a:endParaRPr lang="ar-EG" dirty="0" smtClean="0"/>
          </a:p>
          <a:p>
            <a:pPr algn="justLow" rtl="1"/>
            <a:endParaRPr lang="ar-EG" dirty="0"/>
          </a:p>
          <a:p>
            <a:pPr algn="justLow" rtl="1"/>
            <a:endParaRPr lang="ar-EG" dirty="0" smtClean="0"/>
          </a:p>
          <a:p>
            <a:pPr algn="justLow" rtl="1"/>
            <a:endParaRPr lang="ar-EG" dirty="0"/>
          </a:p>
          <a:p>
            <a:pPr algn="justLow" rtl="1"/>
            <a:endParaRPr lang="en-US"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1632032" y="927385"/>
            <a:ext cx="1190600" cy="821489"/>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06</a:t>
            </a:r>
            <a:endParaRPr lang="en-US" sz="1400" b="1" dirty="0">
              <a:ea typeface="Roboto Light" panose="02000000000000000000" pitchFamily="2" charset="0"/>
            </a:endParaRPr>
          </a:p>
        </p:txBody>
      </p:sp>
    </p:spTree>
    <p:extLst>
      <p:ext uri="{BB962C8B-B14F-4D97-AF65-F5344CB8AC3E}">
        <p14:creationId xmlns:p14="http://schemas.microsoft.com/office/powerpoint/2010/main" val="25328209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06</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367321305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527530" y="1414509"/>
            <a:ext cx="11275264" cy="2862322"/>
          </a:xfrm>
          <a:prstGeom prst="rect">
            <a:avLst/>
          </a:prstGeom>
          <a:noFill/>
        </p:spPr>
        <p:txBody>
          <a:bodyPr wrap="square" rtlCol="0">
            <a:spAutoFit/>
          </a:bodyPr>
          <a:lstStyle/>
          <a:p>
            <a:pPr algn="justLow" rtl="1"/>
            <a:r>
              <a:rPr lang="ar-EG" sz="2000" dirty="0" smtClean="0"/>
              <a:t>1- </a:t>
            </a:r>
            <a:r>
              <a:rPr lang="ar-EG" sz="2000" dirty="0" smtClean="0"/>
              <a:t>د/مها بطيخ  </a:t>
            </a:r>
            <a:r>
              <a:rPr lang="ar-EG" sz="2000" dirty="0" smtClean="0"/>
              <a:t>، </a:t>
            </a:r>
            <a:r>
              <a:rPr lang="ar-EG" sz="2000" dirty="0" smtClean="0"/>
              <a:t>الاعتداء على الحق في الصورة عبر مواقع التواصل الاجتماعي ، المجلة القانونية ، 2023</a:t>
            </a:r>
            <a:r>
              <a:rPr lang="ar-EG" sz="2000" dirty="0" smtClean="0"/>
              <a:t>.</a:t>
            </a:r>
          </a:p>
          <a:p>
            <a:pPr algn="justLow" rtl="1"/>
            <a:r>
              <a:rPr lang="ar-EG" sz="2000" dirty="0" smtClean="0"/>
              <a:t>2- د/ </a:t>
            </a:r>
            <a:r>
              <a:rPr lang="ar-EG" sz="2000" dirty="0" smtClean="0"/>
              <a:t>سامح سامي ،  المسئولية الجنائية عن انتهاك الخصوصية المعلوماتية عبر مواقع التواصل الاجتماعي ، </a:t>
            </a:r>
            <a:r>
              <a:rPr lang="ar-EG" sz="2000" dirty="0" smtClean="0"/>
              <a:t>مجلة </a:t>
            </a:r>
            <a:r>
              <a:rPr lang="ar-EG" sz="2000" dirty="0" smtClean="0"/>
              <a:t>القانون و التكنولوجيا ، أكتوبر 2022</a:t>
            </a:r>
            <a:r>
              <a:rPr lang="ar-EG" sz="2000" dirty="0" smtClean="0"/>
              <a:t>.</a:t>
            </a:r>
          </a:p>
          <a:p>
            <a:pPr algn="justLow" rtl="1"/>
            <a:r>
              <a:rPr lang="ar-EG" sz="2000" dirty="0" smtClean="0"/>
              <a:t>3-د.وسيم شفيق ، النظام القانوني لوسائل التواصل الاجتماعي ، المركز العربي للبحوث القانونية و القضائية ، 2017. </a:t>
            </a:r>
          </a:p>
          <a:p>
            <a:pPr algn="justLow" rtl="1"/>
            <a:r>
              <a:rPr lang="ar-EG" sz="2000" dirty="0" smtClean="0"/>
              <a:t>4-ادانيلو دونيدا ، </a:t>
            </a:r>
            <a:r>
              <a:rPr lang="ar-EG" sz="2000" dirty="0" smtClean="0"/>
              <a:t>مبادئ توجيهية </a:t>
            </a:r>
            <a:r>
              <a:rPr lang="ar-EG" sz="2000" dirty="0" smtClean="0"/>
              <a:t>للجهات القضائية بشأن الخصوصية و حماية البيانات ، منظمة الأمم المتحدة للتربية و التعليم و الثقافة ، 2022. </a:t>
            </a:r>
          </a:p>
          <a:p>
            <a:pPr algn="justLow" rtl="1"/>
            <a:r>
              <a:rPr lang="ar-EG" sz="2000" dirty="0" smtClean="0"/>
              <a:t>5-دراسة نقدية لقانون حماية البيانات الشخصية 151 لسنة 2020 ، مركز بحوث القانون و التكنولوجيا ، كلية القانون بالجامعة البريطانية ، 2020. </a:t>
            </a:r>
          </a:p>
          <a:p>
            <a:pPr algn="justLow" rtl="1"/>
            <a:r>
              <a:rPr lang="ar-EG" sz="2000" dirty="0" smtClean="0"/>
              <a:t>6- د/ عبدالمطلب علي محمد، الحماية الجنائية الموضوعية للتحول الرقمي ، مجلة الشريعة و القانون ، جامعة الأزهر ، أكتوبر 2022.</a:t>
            </a:r>
            <a:endParaRPr lang="ar-EG" sz="2000" dirty="0"/>
          </a:p>
        </p:txBody>
      </p:sp>
      <p:sp>
        <p:nvSpPr>
          <p:cNvPr id="17" name="TextBox 16"/>
          <p:cNvSpPr txBox="1"/>
          <p:nvPr/>
        </p:nvSpPr>
        <p:spPr>
          <a:xfrm>
            <a:off x="1859081" y="401140"/>
            <a:ext cx="7315976" cy="461665"/>
          </a:xfrm>
          <a:prstGeom prst="rect">
            <a:avLst/>
          </a:prstGeom>
          <a:noFill/>
        </p:spPr>
        <p:txBody>
          <a:bodyPr wrap="square" rtlCol="0">
            <a:spAutoFit/>
          </a:bodyPr>
          <a:lstStyle/>
          <a:p>
            <a:pPr algn="ctr" rtl="1"/>
            <a:r>
              <a:rPr lang="ar-EG" sz="2400" b="1" dirty="0" smtClean="0">
                <a:solidFill>
                  <a:schemeClr val="bg1"/>
                </a:solidFill>
              </a:rPr>
              <a:t>قائمة المراجع </a:t>
            </a:r>
            <a:endParaRPr lang="ar-EG" sz="2400" b="1" dirty="0">
              <a:solidFill>
                <a:schemeClr val="bg1"/>
              </a:solidFill>
            </a:endParaRPr>
          </a:p>
        </p:txBody>
      </p:sp>
    </p:spTree>
    <p:extLst>
      <p:ext uri="{BB962C8B-B14F-4D97-AF65-F5344CB8AC3E}">
        <p14:creationId xmlns:p14="http://schemas.microsoft.com/office/powerpoint/2010/main" val="333506872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1318898308"/>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263988" y="1785495"/>
            <a:ext cx="10928011" cy="3908762"/>
          </a:xfrm>
          <a:prstGeom prst="rect">
            <a:avLst/>
          </a:prstGeom>
          <a:noFill/>
        </p:spPr>
        <p:txBody>
          <a:bodyPr wrap="square" rtlCol="0">
            <a:spAutoFit/>
          </a:bodyPr>
          <a:lstStyle/>
          <a:p>
            <a:pPr algn="r" rtl="1"/>
            <a:endParaRPr lang="ar-EG" sz="2000" dirty="0" smtClean="0"/>
          </a:p>
          <a:p>
            <a:pPr algn="r" rtl="1"/>
            <a:endParaRPr lang="ar-EG" sz="2000" dirty="0"/>
          </a:p>
          <a:p>
            <a:pPr algn="r" rtl="1"/>
            <a:endParaRPr lang="ar-EG" sz="2000" dirty="0" smtClean="0"/>
          </a:p>
          <a:p>
            <a:pPr algn="r" rtl="1"/>
            <a:endParaRPr lang="ar-EG" sz="2000" dirty="0"/>
          </a:p>
          <a:p>
            <a:pPr algn="r" rtl="1"/>
            <a:endParaRPr lang="ar-EG" sz="2000" dirty="0" smtClean="0"/>
          </a:p>
          <a:p>
            <a:pPr algn="r" rtl="1"/>
            <a:endParaRPr lang="ar-EG" sz="2000" dirty="0"/>
          </a:p>
          <a:p>
            <a:pPr algn="r" rtl="1"/>
            <a:endParaRPr lang="ar-EG" sz="2000" dirty="0"/>
          </a:p>
          <a:p>
            <a:pPr algn="justLow" rtl="1"/>
            <a:endParaRPr lang="ar-EG" dirty="0"/>
          </a:p>
          <a:p>
            <a:pPr algn="justLow" rtl="1"/>
            <a:endParaRPr lang="ar-EG" dirty="0" smtClean="0"/>
          </a:p>
          <a:p>
            <a:pPr algn="justLow" rtl="1"/>
            <a:endParaRPr lang="ar-EG" dirty="0"/>
          </a:p>
          <a:p>
            <a:pPr algn="justLow" rtl="1"/>
            <a:endParaRPr lang="ar-EG" dirty="0" smtClean="0"/>
          </a:p>
          <a:p>
            <a:pPr algn="justLow" rtl="1"/>
            <a:endParaRPr lang="ar-EG" dirty="0"/>
          </a:p>
          <a:p>
            <a:pPr algn="justLow" rtl="1"/>
            <a:endParaRPr lang="en-US"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1632032" y="927385"/>
            <a:ext cx="1190600" cy="821489"/>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06</a:t>
            </a:r>
            <a:endParaRPr lang="en-US" sz="1400" b="1" dirty="0">
              <a:ea typeface="Roboto Light" panose="02000000000000000000" pitchFamily="2" charset="0"/>
            </a:endParaRPr>
          </a:p>
        </p:txBody>
      </p:sp>
      <p:pic>
        <p:nvPicPr>
          <p:cNvPr id="11" name="Picture 1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04449" y="1808830"/>
            <a:ext cx="11549490" cy="4162873"/>
          </a:xfrm>
          <a:prstGeom prst="rect">
            <a:avLst/>
          </a:prstGeom>
        </p:spPr>
      </p:pic>
    </p:spTree>
    <p:extLst>
      <p:ext uri="{BB962C8B-B14F-4D97-AF65-F5344CB8AC3E}">
        <p14:creationId xmlns:p14="http://schemas.microsoft.com/office/powerpoint/2010/main" val="341425310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1883392" y="548510"/>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smtClean="0">
                <a:solidFill>
                  <a:schemeClr val="bg1"/>
                </a:solidFill>
                <a:latin typeface="Tajawal Medium" panose="00000600000000000000" pitchFamily="2" charset="-78"/>
                <a:cs typeface="Tajawal Medium" panose="00000600000000000000" pitchFamily="2" charset="-78"/>
              </a:rPr>
              <a:t>Thank You</a:t>
            </a:r>
            <a:endParaRPr lang="en-US" sz="5400" b="1" dirty="0">
              <a:solidFill>
                <a:schemeClr val="bg1"/>
              </a:solidFill>
              <a:latin typeface="Tajawal Medium" panose="00000600000000000000" pitchFamily="2" charset="-78"/>
              <a:cs typeface="Tajawal Medium" panose="00000600000000000000" pitchFamily="2" charset="-78"/>
            </a:endParaRP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6491</TotalTime>
  <Words>9982</Words>
  <Application>Microsoft Office PowerPoint</Application>
  <PresentationFormat>Widescreen</PresentationFormat>
  <Paragraphs>799</Paragraphs>
  <Slides>49</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49</vt:i4>
      </vt:variant>
    </vt:vector>
  </HeadingPairs>
  <TitlesOfParts>
    <vt:vector size="58" baseType="lpstr">
      <vt:lpstr>Arial</vt:lpstr>
      <vt:lpstr>Calibri</vt:lpstr>
      <vt:lpstr>Calibri Light</vt:lpstr>
      <vt:lpstr>Roboto Light</vt:lpstr>
      <vt:lpstr>Segoe UI Light</vt:lpstr>
      <vt:lpstr>Sitka Banner</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3815</cp:revision>
  <dcterms:created xsi:type="dcterms:W3CDTF">2023-04-29T09:08:23Z</dcterms:created>
  <dcterms:modified xsi:type="dcterms:W3CDTF">2023-07-22T16:24:46Z</dcterms:modified>
</cp:coreProperties>
</file>