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14" r:id="rId4"/>
    <p:sldId id="341" r:id="rId5"/>
    <p:sldId id="315" r:id="rId6"/>
    <p:sldId id="316" r:id="rId7"/>
    <p:sldId id="324" r:id="rId8"/>
    <p:sldId id="323" r:id="rId9"/>
    <p:sldId id="325" r:id="rId10"/>
    <p:sldId id="326" r:id="rId11"/>
    <p:sldId id="357" r:id="rId12"/>
    <p:sldId id="365" r:id="rId13"/>
    <p:sldId id="328" r:id="rId14"/>
    <p:sldId id="366" r:id="rId15"/>
    <p:sldId id="327" r:id="rId16"/>
    <p:sldId id="329" r:id="rId17"/>
    <p:sldId id="358" r:id="rId18"/>
    <p:sldId id="317" r:id="rId19"/>
    <p:sldId id="331" r:id="rId20"/>
    <p:sldId id="332" r:id="rId21"/>
    <p:sldId id="359" r:id="rId22"/>
    <p:sldId id="333" r:id="rId23"/>
    <p:sldId id="367" r:id="rId24"/>
    <p:sldId id="368" r:id="rId25"/>
    <p:sldId id="344" r:id="rId26"/>
    <p:sldId id="354" r:id="rId27"/>
    <p:sldId id="377" r:id="rId28"/>
    <p:sldId id="345" r:id="rId29"/>
    <p:sldId id="378" r:id="rId30"/>
    <p:sldId id="338" r:id="rId31"/>
    <p:sldId id="336" r:id="rId32"/>
    <p:sldId id="337" r:id="rId33"/>
    <p:sldId id="334" r:id="rId34"/>
    <p:sldId id="335" r:id="rId35"/>
    <p:sldId id="360" r:id="rId36"/>
    <p:sldId id="343" r:id="rId37"/>
    <p:sldId id="374" r:id="rId38"/>
    <p:sldId id="375" r:id="rId39"/>
    <p:sldId id="376" r:id="rId40"/>
    <p:sldId id="372" r:id="rId41"/>
    <p:sldId id="369" r:id="rId42"/>
    <p:sldId id="319" r:id="rId43"/>
    <p:sldId id="320" r:id="rId44"/>
    <p:sldId id="361" r:id="rId45"/>
    <p:sldId id="321" r:id="rId46"/>
    <p:sldId id="355" r:id="rId47"/>
    <p:sldId id="362" r:id="rId48"/>
    <p:sldId id="363" r:id="rId49"/>
    <p:sldId id="322" r:id="rId50"/>
    <p:sldId id="347" r:id="rId51"/>
    <p:sldId id="348" r:id="rId52"/>
    <p:sldId id="349" r:id="rId53"/>
    <p:sldId id="364" r:id="rId54"/>
    <p:sldId id="340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EA5D00-9B84-44D4-8FBD-1DF3547F880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A023E6D-57C8-42BA-866D-A105D9073296}">
      <dgm:prSet phldrT="[Text]"/>
      <dgm:spPr/>
      <dgm:t>
        <a:bodyPr/>
        <a:lstStyle/>
        <a:p>
          <a:r>
            <a:rPr lang="en-US" dirty="0"/>
            <a:t>Close unused ports</a:t>
          </a:r>
        </a:p>
      </dgm:t>
    </dgm:pt>
    <dgm:pt modelId="{3CB056BA-A6AF-4B70-9C10-A43C8C871171}" type="parTrans" cxnId="{58362ED0-4343-424E-9ADE-6CA7BD636744}">
      <dgm:prSet/>
      <dgm:spPr/>
      <dgm:t>
        <a:bodyPr/>
        <a:lstStyle/>
        <a:p>
          <a:endParaRPr lang="en-US"/>
        </a:p>
      </dgm:t>
    </dgm:pt>
    <dgm:pt modelId="{515A50E6-53C9-4E06-AB5A-CDE8F8160580}" type="sibTrans" cxnId="{58362ED0-4343-424E-9ADE-6CA7BD636744}">
      <dgm:prSet/>
      <dgm:spPr/>
      <dgm:t>
        <a:bodyPr/>
        <a:lstStyle/>
        <a:p>
          <a:endParaRPr lang="en-US"/>
        </a:p>
      </dgm:t>
    </dgm:pt>
    <dgm:pt modelId="{DD0AF88A-835E-4B0B-916C-68F95F0C2406}">
      <dgm:prSet phldrT="[Text]"/>
      <dgm:spPr/>
      <dgm:t>
        <a:bodyPr/>
        <a:lstStyle/>
        <a:p>
          <a:r>
            <a:rPr lang="en-US" dirty="0"/>
            <a:t>Disable unnecessary services </a:t>
          </a:r>
        </a:p>
      </dgm:t>
    </dgm:pt>
    <dgm:pt modelId="{C5262938-3802-4DE8-A04A-946F87495FB7}" type="parTrans" cxnId="{EA0449E8-F292-4591-B210-1E3820361742}">
      <dgm:prSet/>
      <dgm:spPr/>
      <dgm:t>
        <a:bodyPr/>
        <a:lstStyle/>
        <a:p>
          <a:endParaRPr lang="en-US"/>
        </a:p>
      </dgm:t>
    </dgm:pt>
    <dgm:pt modelId="{ECE061FF-ED46-45C0-8D3E-831D1DC11156}" type="sibTrans" cxnId="{EA0449E8-F292-4591-B210-1E3820361742}">
      <dgm:prSet/>
      <dgm:spPr/>
      <dgm:t>
        <a:bodyPr/>
        <a:lstStyle/>
        <a:p>
          <a:endParaRPr lang="en-US"/>
        </a:p>
      </dgm:t>
    </dgm:pt>
    <dgm:pt modelId="{8E38F191-7568-439F-B869-A9D0BAEEA93E}">
      <dgm:prSet phldrT="[Text]"/>
      <dgm:spPr/>
      <dgm:t>
        <a:bodyPr/>
        <a:lstStyle/>
        <a:p>
          <a:r>
            <a:rPr lang="en-US" dirty="0"/>
            <a:t>Hide or customize banners</a:t>
          </a:r>
        </a:p>
      </dgm:t>
    </dgm:pt>
    <dgm:pt modelId="{A50C90C4-2A87-4A1D-88A7-602C05EA3B2E}" type="parTrans" cxnId="{E723B49F-0D16-40CC-AB08-5010482C5BCF}">
      <dgm:prSet/>
      <dgm:spPr/>
      <dgm:t>
        <a:bodyPr/>
        <a:lstStyle/>
        <a:p>
          <a:endParaRPr lang="en-US"/>
        </a:p>
      </dgm:t>
    </dgm:pt>
    <dgm:pt modelId="{5FCADA8F-B4C1-4B5D-BA12-AFD2C1C0C7CA}" type="sibTrans" cxnId="{E723B49F-0D16-40CC-AB08-5010482C5BCF}">
      <dgm:prSet/>
      <dgm:spPr/>
      <dgm:t>
        <a:bodyPr/>
        <a:lstStyle/>
        <a:p>
          <a:endParaRPr lang="en-US"/>
        </a:p>
      </dgm:t>
    </dgm:pt>
    <dgm:pt modelId="{366BEB0A-92E3-4A20-8471-0A95D82493AB}" type="pres">
      <dgm:prSet presAssocID="{73EA5D00-9B84-44D4-8FBD-1DF3547F8802}" presName="Name0" presStyleCnt="0">
        <dgm:presLayoutVars>
          <dgm:dir/>
          <dgm:animLvl val="lvl"/>
          <dgm:resizeHandles val="exact"/>
        </dgm:presLayoutVars>
      </dgm:prSet>
      <dgm:spPr/>
    </dgm:pt>
    <dgm:pt modelId="{21303D40-291F-4472-A9D8-0AFEFBC0E491}" type="pres">
      <dgm:prSet presAssocID="{BA023E6D-57C8-42BA-866D-A105D9073296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9A0E88A1-DE34-420F-879F-BD855EC3EFAF}" type="pres">
      <dgm:prSet presAssocID="{515A50E6-53C9-4E06-AB5A-CDE8F8160580}" presName="parTxOnlySpace" presStyleCnt="0"/>
      <dgm:spPr/>
    </dgm:pt>
    <dgm:pt modelId="{91E4B7C9-8539-4237-B2D4-5A1596C24AE2}" type="pres">
      <dgm:prSet presAssocID="{DD0AF88A-835E-4B0B-916C-68F95F0C240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67752CD8-9C4C-473F-AB1D-C83A0C0A2ABF}" type="pres">
      <dgm:prSet presAssocID="{ECE061FF-ED46-45C0-8D3E-831D1DC11156}" presName="parTxOnlySpace" presStyleCnt="0"/>
      <dgm:spPr/>
    </dgm:pt>
    <dgm:pt modelId="{7C020F17-F17D-42B9-B8EF-CC4029828F15}" type="pres">
      <dgm:prSet presAssocID="{8E38F191-7568-439F-B869-A9D0BAEEA93E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B6F74D35-33DF-4E08-85F5-70AE4FC6A431}" type="presOf" srcId="{BA023E6D-57C8-42BA-866D-A105D9073296}" destId="{21303D40-291F-4472-A9D8-0AFEFBC0E491}" srcOrd="0" destOrd="0" presId="urn:microsoft.com/office/officeart/2005/8/layout/chevron1"/>
    <dgm:cxn modelId="{E723B49F-0D16-40CC-AB08-5010482C5BCF}" srcId="{73EA5D00-9B84-44D4-8FBD-1DF3547F8802}" destId="{8E38F191-7568-439F-B869-A9D0BAEEA93E}" srcOrd="2" destOrd="0" parTransId="{A50C90C4-2A87-4A1D-88A7-602C05EA3B2E}" sibTransId="{5FCADA8F-B4C1-4B5D-BA12-AFD2C1C0C7CA}"/>
    <dgm:cxn modelId="{58362ED0-4343-424E-9ADE-6CA7BD636744}" srcId="{73EA5D00-9B84-44D4-8FBD-1DF3547F8802}" destId="{BA023E6D-57C8-42BA-866D-A105D9073296}" srcOrd="0" destOrd="0" parTransId="{3CB056BA-A6AF-4B70-9C10-A43C8C871171}" sibTransId="{515A50E6-53C9-4E06-AB5A-CDE8F8160580}"/>
    <dgm:cxn modelId="{414882DB-7461-4ECC-91D7-DCE7163AF5E3}" type="presOf" srcId="{DD0AF88A-835E-4B0B-916C-68F95F0C2406}" destId="{91E4B7C9-8539-4237-B2D4-5A1596C24AE2}" srcOrd="0" destOrd="0" presId="urn:microsoft.com/office/officeart/2005/8/layout/chevron1"/>
    <dgm:cxn modelId="{EA0449E8-F292-4591-B210-1E3820361742}" srcId="{73EA5D00-9B84-44D4-8FBD-1DF3547F8802}" destId="{DD0AF88A-835E-4B0B-916C-68F95F0C2406}" srcOrd="1" destOrd="0" parTransId="{C5262938-3802-4DE8-A04A-946F87495FB7}" sibTransId="{ECE061FF-ED46-45C0-8D3E-831D1DC11156}"/>
    <dgm:cxn modelId="{CDD237F0-EDF3-4BF5-9AA4-EEB63880C272}" type="presOf" srcId="{8E38F191-7568-439F-B869-A9D0BAEEA93E}" destId="{7C020F17-F17D-42B9-B8EF-CC4029828F15}" srcOrd="0" destOrd="0" presId="urn:microsoft.com/office/officeart/2005/8/layout/chevron1"/>
    <dgm:cxn modelId="{415411F1-5093-4F8F-BE21-0B7B681E33EA}" type="presOf" srcId="{73EA5D00-9B84-44D4-8FBD-1DF3547F8802}" destId="{366BEB0A-92E3-4A20-8471-0A95D82493AB}" srcOrd="0" destOrd="0" presId="urn:microsoft.com/office/officeart/2005/8/layout/chevron1"/>
    <dgm:cxn modelId="{DD137ED0-4787-4C21-93BA-C96D9A7914EE}" type="presParOf" srcId="{366BEB0A-92E3-4A20-8471-0A95D82493AB}" destId="{21303D40-291F-4472-A9D8-0AFEFBC0E491}" srcOrd="0" destOrd="0" presId="urn:microsoft.com/office/officeart/2005/8/layout/chevron1"/>
    <dgm:cxn modelId="{D314E4E6-6133-4EE2-9783-F2294C1D8B4F}" type="presParOf" srcId="{366BEB0A-92E3-4A20-8471-0A95D82493AB}" destId="{9A0E88A1-DE34-420F-879F-BD855EC3EFAF}" srcOrd="1" destOrd="0" presId="urn:microsoft.com/office/officeart/2005/8/layout/chevron1"/>
    <dgm:cxn modelId="{3B6AAD56-790F-43DF-9738-18722232410B}" type="presParOf" srcId="{366BEB0A-92E3-4A20-8471-0A95D82493AB}" destId="{91E4B7C9-8539-4237-B2D4-5A1596C24AE2}" srcOrd="2" destOrd="0" presId="urn:microsoft.com/office/officeart/2005/8/layout/chevron1"/>
    <dgm:cxn modelId="{21C43161-EE8B-4AD3-AC8D-3063646B3BDA}" type="presParOf" srcId="{366BEB0A-92E3-4A20-8471-0A95D82493AB}" destId="{67752CD8-9C4C-473F-AB1D-C83A0C0A2ABF}" srcOrd="3" destOrd="0" presId="urn:microsoft.com/office/officeart/2005/8/layout/chevron1"/>
    <dgm:cxn modelId="{BCA82E57-2D1F-47D2-A377-6D16C8BEE4CD}" type="presParOf" srcId="{366BEB0A-92E3-4A20-8471-0A95D82493AB}" destId="{7C020F17-F17D-42B9-B8EF-CC4029828F15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303D40-291F-4472-A9D8-0AFEFBC0E491}">
      <dsp:nvSpPr>
        <dsp:cNvPr id="0" name=""/>
        <dsp:cNvSpPr/>
      </dsp:nvSpPr>
      <dsp:spPr>
        <a:xfrm>
          <a:off x="2381" y="1036755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Close unused ports</a:t>
          </a:r>
        </a:p>
      </dsp:txBody>
      <dsp:txXfrm>
        <a:off x="582612" y="1036755"/>
        <a:ext cx="1740694" cy="1160462"/>
      </dsp:txXfrm>
    </dsp:sp>
    <dsp:sp modelId="{91E4B7C9-8539-4237-B2D4-5A1596C24AE2}">
      <dsp:nvSpPr>
        <dsp:cNvPr id="0" name=""/>
        <dsp:cNvSpPr/>
      </dsp:nvSpPr>
      <dsp:spPr>
        <a:xfrm>
          <a:off x="2613421" y="1036755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Disable unnecessary services </a:t>
          </a:r>
        </a:p>
      </dsp:txBody>
      <dsp:txXfrm>
        <a:off x="3193652" y="1036755"/>
        <a:ext cx="1740694" cy="1160462"/>
      </dsp:txXfrm>
    </dsp:sp>
    <dsp:sp modelId="{7C020F17-F17D-42B9-B8EF-CC4029828F15}">
      <dsp:nvSpPr>
        <dsp:cNvPr id="0" name=""/>
        <dsp:cNvSpPr/>
      </dsp:nvSpPr>
      <dsp:spPr>
        <a:xfrm>
          <a:off x="5224462" y="1036755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Hide or customize banners</a:t>
          </a:r>
        </a:p>
      </dsp:txBody>
      <dsp:txXfrm>
        <a:off x="5804693" y="1036755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2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3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://www.angryip.org/" TargetMode="Externa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8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0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32.png"/><Relationship Id="rId4" Type="http://schemas.openxmlformats.org/officeDocument/2006/relationships/image" Target="../media/image8.emf"/><Relationship Id="rId9" Type="http://schemas.openxmlformats.org/officeDocument/2006/relationships/image" Target="../media/image31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12" Type="http://schemas.openxmlformats.org/officeDocument/2006/relationships/diagramColors" Target="../diagrams/colors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9.emf"/><Relationship Id="rId10" Type="http://schemas.openxmlformats.org/officeDocument/2006/relationships/diagramLayout" Target="../diagrams/layout1.xml"/><Relationship Id="rId4" Type="http://schemas.openxmlformats.org/officeDocument/2006/relationships/image" Target="../media/image8.emf"/><Relationship Id="rId9" Type="http://schemas.openxmlformats.org/officeDocument/2006/relationships/diagramData" Target="../diagrams/data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4839017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Cybersecurity </a:t>
            </a:r>
          </a:p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Network scanning</a:t>
            </a:r>
          </a:p>
          <a:p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Nermin Hamza</a:t>
            </a:r>
          </a:p>
          <a:p>
            <a:r>
              <a:rPr lang="en-US" sz="26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ar-EG" sz="26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01562" y="3154728"/>
            <a:ext cx="59218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CYB740</a:t>
            </a:r>
          </a:p>
          <a:p>
            <a:r>
              <a:rPr lang="en-US" sz="27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and Ethical hacking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0A39024-BECA-D869-7AFB-B09D941DB9F3}"/>
              </a:ext>
            </a:extLst>
          </p:cNvPr>
          <p:cNvSpPr txBox="1"/>
          <p:nvPr/>
        </p:nvSpPr>
        <p:spPr>
          <a:xfrm>
            <a:off x="802460" y="1744981"/>
            <a:ext cx="728795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Scanning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Discover alive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Port scanning the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Banner grabbing and operating system identification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Penetration test summary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1333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Scanning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6D8D42-1FB8-B4FC-47A8-E32E21C3D5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89299" y="1284993"/>
            <a:ext cx="5543550" cy="39338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FED13E3-4CDE-6AA1-684F-4B39C5569A33}"/>
              </a:ext>
            </a:extLst>
          </p:cNvPr>
          <p:cNvSpPr txBox="1"/>
          <p:nvPr/>
        </p:nvSpPr>
        <p:spPr>
          <a:xfrm>
            <a:off x="870834" y="2068802"/>
            <a:ext cx="622818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500" dirty="0"/>
              <a:t>One of the information gathering piece is to get  IP addresses that both belonged to the target and that we were authorized to attack. </a:t>
            </a:r>
          </a:p>
        </p:txBody>
      </p:sp>
    </p:spTree>
    <p:extLst>
      <p:ext uri="{BB962C8B-B14F-4D97-AF65-F5344CB8AC3E}">
        <p14:creationId xmlns:p14="http://schemas.microsoft.com/office/powerpoint/2010/main" val="1683460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Scanning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25A1FDAC-0F01-21AF-86F8-0B0F0DD7B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740" y="1597634"/>
            <a:ext cx="7438678" cy="4351338"/>
          </a:xfrm>
        </p:spPr>
        <p:txBody>
          <a:bodyPr>
            <a:normAutofit/>
          </a:bodyPr>
          <a:lstStyle/>
          <a:p>
            <a:r>
              <a:rPr lang="en-US" sz="2400" dirty="0"/>
              <a:t> Network scanning refers to a set of procedures for identifying hosts , ports, and services in a network.</a:t>
            </a:r>
          </a:p>
          <a:p>
            <a:r>
              <a:rPr lang="en-US" sz="2400" dirty="0"/>
              <a:t>Objectives of network scanning :</a:t>
            </a:r>
          </a:p>
          <a:p>
            <a:pPr lvl="1"/>
            <a:r>
              <a:rPr lang="en-US" sz="2200" dirty="0"/>
              <a:t>To discover live hosts, IP address, and ports of live hosts</a:t>
            </a:r>
          </a:p>
          <a:p>
            <a:pPr lvl="1"/>
            <a:r>
              <a:rPr lang="en-US" sz="2200" dirty="0"/>
              <a:t>To discover operating systems </a:t>
            </a:r>
          </a:p>
          <a:p>
            <a:pPr lvl="1"/>
            <a:r>
              <a:rPr lang="en-US" sz="2200" dirty="0"/>
              <a:t>To discover services running on hosts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64B7C0F-8024-F7C8-59FC-C9859F07CE6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73921" y="1413510"/>
            <a:ext cx="20193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25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67189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81255"/>
            <a:ext cx="5767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live hosts, IP address, and ports of live hosts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346C438-82DE-D849-AD44-4BD7E7534C57}"/>
              </a:ext>
            </a:extLst>
          </p:cNvPr>
          <p:cNvSpPr txBox="1"/>
          <p:nvPr/>
        </p:nvSpPr>
        <p:spPr>
          <a:xfrm>
            <a:off x="1262952" y="2083742"/>
            <a:ext cx="711593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Determining if a system is alive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Port scanning the system with Nmap.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58405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58689" y="523735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D42793-66D5-A94F-62E5-7343969F9991}"/>
              </a:ext>
            </a:extLst>
          </p:cNvPr>
          <p:cNvSpPr txBox="1"/>
          <p:nvPr/>
        </p:nvSpPr>
        <p:spPr>
          <a:xfrm>
            <a:off x="269634" y="1901365"/>
            <a:ext cx="8305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ping</a:t>
            </a:r>
            <a:r>
              <a:rPr lang="en-US" dirty="0"/>
              <a:t> is a special type of network packet called an Internet Control Message Protocol (ICMP) packet.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BFB3CF-74C7-6455-70EE-51EAE27EA0B4}"/>
              </a:ext>
            </a:extLst>
          </p:cNvPr>
          <p:cNvSpPr txBox="1"/>
          <p:nvPr/>
        </p:nvSpPr>
        <p:spPr>
          <a:xfrm>
            <a:off x="303884" y="2706939"/>
            <a:ext cx="77865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What is the Internet Control Message Protocol (ICMP)?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dirty="0"/>
              <a:t>The Internet Control Message Protocol (ICMP) is a network layer protocol used by network devices to diagnose network communication issues.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dirty="0"/>
              <a:t> ICMP is mainly used to determine whether or not data is reaching its intended destination in a timely manner.</a:t>
            </a:r>
          </a:p>
        </p:txBody>
      </p:sp>
    </p:spTree>
    <p:extLst>
      <p:ext uri="{BB962C8B-B14F-4D97-AF65-F5344CB8AC3E}">
        <p14:creationId xmlns:p14="http://schemas.microsoft.com/office/powerpoint/2010/main" val="173757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91065" y="495576"/>
            <a:ext cx="17379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82A10E5-AA07-2E92-DD95-D5AD1462D187}"/>
              </a:ext>
            </a:extLst>
          </p:cNvPr>
          <p:cNvSpPr txBox="1"/>
          <p:nvPr/>
        </p:nvSpPr>
        <p:spPr>
          <a:xfrm>
            <a:off x="683210" y="2204822"/>
            <a:ext cx="685726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200" dirty="0"/>
              <a:t>What is ICMP used for?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/>
              <a:t>The primary purpose of ICMP is for error reporting.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/>
              <a:t> A secondary use of ICMP protocol is to perform network diagnostics; the commonly used terminal utilities traceroute and ping both operate using ICMP</a:t>
            </a:r>
          </a:p>
        </p:txBody>
      </p:sp>
    </p:spTree>
    <p:extLst>
      <p:ext uri="{BB962C8B-B14F-4D97-AF65-F5344CB8AC3E}">
        <p14:creationId xmlns:p14="http://schemas.microsoft.com/office/powerpoint/2010/main" val="1902211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114" y="383954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1364" y="495060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D4205B-D650-B3FE-B648-9EC2C3E56CD5}"/>
              </a:ext>
            </a:extLst>
          </p:cNvPr>
          <p:cNvSpPr txBox="1"/>
          <p:nvPr/>
        </p:nvSpPr>
        <p:spPr>
          <a:xfrm>
            <a:off x="558400" y="1615494"/>
            <a:ext cx="537992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Pings work by sending a particular type of network traffic, called an ICMP </a:t>
            </a:r>
            <a:r>
              <a:rPr lang="en-US" sz="2000" b="1" dirty="0"/>
              <a:t>echo request packet</a:t>
            </a:r>
            <a:r>
              <a:rPr lang="en-US" sz="2000" dirty="0"/>
              <a:t>, to a specific interface on a computer or network device.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If the device (and the attached network card) that </a:t>
            </a:r>
            <a:r>
              <a:rPr lang="en-US" sz="2000" b="1" dirty="0"/>
              <a:t>received the ping packet </a:t>
            </a:r>
            <a:r>
              <a:rPr lang="en-US" sz="2000" dirty="0"/>
              <a:t>is turned on and not restricted from responding, the receiving machine will respond back to the originating machine with an echo reply packet. </a:t>
            </a:r>
          </a:p>
        </p:txBody>
      </p:sp>
      <p:pic>
        <p:nvPicPr>
          <p:cNvPr id="1028" name="Picture 4" descr="What is ICMP Protocol - How do ICMP works, Message Code &amp; DDoS">
            <a:extLst>
              <a:ext uri="{FF2B5EF4-FFF2-40B4-BE49-F238E27FC236}">
                <a16:creationId xmlns:a16="http://schemas.microsoft.com/office/drawing/2014/main" id="{1B92395B-313D-8C7F-3BF9-DBD5D66EC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204" y="1279278"/>
            <a:ext cx="5494951" cy="286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868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76010" y="590410"/>
            <a:ext cx="17379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D4205B-D650-B3FE-B648-9EC2C3E56CD5}"/>
              </a:ext>
            </a:extLst>
          </p:cNvPr>
          <p:cNvSpPr txBox="1"/>
          <p:nvPr/>
        </p:nvSpPr>
        <p:spPr>
          <a:xfrm>
            <a:off x="1103311" y="1851429"/>
            <a:ext cx="698710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Aside from telling us that a host is alive and accepting traffic, pings provide other valuable information including the total time it took for the packet to travel to the target and return.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Pings also report traffic loss that can be used to gauge the reliability of a network connection.</a:t>
            </a:r>
          </a:p>
        </p:txBody>
      </p:sp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173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9437" y="567300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00936C-D055-0568-2CAC-85DDDF24478A}"/>
              </a:ext>
            </a:extLst>
          </p:cNvPr>
          <p:cNvSpPr txBox="1"/>
          <p:nvPr/>
        </p:nvSpPr>
        <p:spPr>
          <a:xfrm>
            <a:off x="464842" y="2068093"/>
            <a:ext cx="622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ping </a:t>
            </a:r>
            <a:r>
              <a:rPr lang="en-US" dirty="0" err="1"/>
              <a:t>target_ip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F7871A-35CA-94CF-DFA1-E0CAC9B7142F}"/>
              </a:ext>
            </a:extLst>
          </p:cNvPr>
          <p:cNvSpPr txBox="1"/>
          <p:nvPr/>
        </p:nvSpPr>
        <p:spPr>
          <a:xfrm>
            <a:off x="422966" y="2602484"/>
            <a:ext cx="73214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You will need to replace the “</a:t>
            </a:r>
            <a:r>
              <a:rPr lang="en-US" dirty="0" err="1"/>
              <a:t>target_ip</a:t>
            </a:r>
            <a:r>
              <a:rPr lang="en-US" dirty="0"/>
              <a:t>” portion of the command with the actual IP address or hostname of the machine you are trying to ping.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DEECCD7-F18D-B420-E570-11FC2F0CED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168" y="3291608"/>
            <a:ext cx="6890040" cy="262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9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33" y="283584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0839" y="526615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B90FFF-44A1-2402-7A0E-F2809F102117}"/>
              </a:ext>
            </a:extLst>
          </p:cNvPr>
          <p:cNvSpPr txBox="1"/>
          <p:nvPr/>
        </p:nvSpPr>
        <p:spPr>
          <a:xfrm>
            <a:off x="303884" y="1530122"/>
            <a:ext cx="747996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“64 bytes from”. This line is telling us that our ICMP echo request packet successfully reached the target host and that the host successfully sent a reply packet back to our machine.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“64 bytes” indicates the size of the response packet.</a:t>
            </a:r>
          </a:p>
          <a:p>
            <a:r>
              <a:rPr lang="en-US" sz="2400" dirty="0"/>
              <a:t>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D1767F3-545F-9342-79F0-D6DD105C7F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13742" y="3578996"/>
            <a:ext cx="6890040" cy="262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62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33" y="283584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0839" y="526615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B90FFF-44A1-2402-7A0E-F2809F102117}"/>
              </a:ext>
            </a:extLst>
          </p:cNvPr>
          <p:cNvSpPr txBox="1"/>
          <p:nvPr/>
        </p:nvSpPr>
        <p:spPr>
          <a:xfrm>
            <a:off x="303884" y="1530122"/>
            <a:ext cx="74799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“from ord08s05-in-f6.1e100.net (74.125.225.6):” specifies which hostname (and IP address) responded to our google.com ping.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“</a:t>
            </a:r>
            <a:r>
              <a:rPr lang="en-US" sz="2400" dirty="0" err="1"/>
              <a:t>icmp_seq</a:t>
            </a:r>
            <a:r>
              <a:rPr lang="en-US" sz="2400" dirty="0"/>
              <a:t>=” designates the packet order.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D1767F3-545F-9342-79F0-D6DD105C7F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168" y="3291608"/>
            <a:ext cx="6890040" cy="262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45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33" y="283584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0839" y="526615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B90FFF-44A1-2402-7A0E-F2809F102117}"/>
              </a:ext>
            </a:extLst>
          </p:cNvPr>
          <p:cNvSpPr txBox="1"/>
          <p:nvPr/>
        </p:nvSpPr>
        <p:spPr>
          <a:xfrm>
            <a:off x="612122" y="1944556"/>
            <a:ext cx="747996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“</a:t>
            </a:r>
            <a:r>
              <a:rPr lang="en-US" sz="2400" dirty="0" err="1"/>
              <a:t>ttl</a:t>
            </a:r>
            <a:r>
              <a:rPr lang="en-US" sz="2400" dirty="0"/>
              <a:t> = 128” is the time to live value; this is used to determine the  maximum number of hops the packet will take before automatically expiring.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“Time = 29.2 </a:t>
            </a:r>
            <a:r>
              <a:rPr lang="en-US" sz="2400" dirty="0" err="1"/>
              <a:t>ms</a:t>
            </a:r>
            <a:r>
              <a:rPr lang="en-US" sz="2400" dirty="0"/>
              <a:t>” is telling you how long the entire trip took for the packets to travel to and from the target.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AC22E1-D804-3E9F-5F17-C77F1ABD9C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02052" y="4008787"/>
            <a:ext cx="6890040" cy="262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88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33" y="283584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0839" y="526615"/>
            <a:ext cx="173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system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B90FFF-44A1-2402-7A0E-F2809F102117}"/>
              </a:ext>
            </a:extLst>
          </p:cNvPr>
          <p:cNvSpPr txBox="1"/>
          <p:nvPr/>
        </p:nvSpPr>
        <p:spPr>
          <a:xfrm>
            <a:off x="612122" y="1944556"/>
            <a:ext cx="74799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After stopping the ping command, you will be provided with an output of statistics including the number of packets transmitted, packet loss, and a series of time-based stats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AC22E1-D804-3E9F-5F17-C77F1ABD9C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794" y="3635138"/>
            <a:ext cx="6890040" cy="262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31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1445868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386" y="1591770"/>
            <a:ext cx="25081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Test with your self </a:t>
            </a:r>
          </a:p>
          <a:p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0190756-DF8E-3528-2E41-27591D5B4AA1}"/>
              </a:ext>
            </a:extLst>
          </p:cNvPr>
          <p:cNvSpPr txBox="1"/>
          <p:nvPr/>
        </p:nvSpPr>
        <p:spPr>
          <a:xfrm>
            <a:off x="550039" y="2544932"/>
            <a:ext cx="813242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Using a Windows Ping</a:t>
            </a:r>
          </a:p>
          <a:p>
            <a:r>
              <a:rPr lang="en-US" sz="2200" dirty="0"/>
              <a:t>To use the built-in ping command in Windows to test connectivity to another system:</a:t>
            </a:r>
          </a:p>
          <a:p>
            <a:r>
              <a:rPr lang="en-US" sz="2200" dirty="0"/>
              <a:t>1. Open a command prompt in Windows.</a:t>
            </a:r>
          </a:p>
          <a:p>
            <a:r>
              <a:rPr lang="en-US" sz="2200" dirty="0"/>
              <a:t>2. Type ping www.microsoft.com.</a:t>
            </a:r>
          </a:p>
        </p:txBody>
      </p:sp>
    </p:spTree>
    <p:extLst>
      <p:ext uri="{BB962C8B-B14F-4D97-AF65-F5344CB8AC3E}">
        <p14:creationId xmlns:p14="http://schemas.microsoft.com/office/powerpoint/2010/main" val="375486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86025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98891" y="488474"/>
            <a:ext cx="18165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alive  system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ICMP? - Waht is The Purpose of ICMP - Logsign">
            <a:extLst>
              <a:ext uri="{FF2B5EF4-FFF2-40B4-BE49-F238E27FC236}">
                <a16:creationId xmlns:a16="http://schemas.microsoft.com/office/drawing/2014/main" id="{9B50346C-A2F3-1403-8423-94B05134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715" y="1279278"/>
            <a:ext cx="3620724" cy="197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E84FF7-D672-B3A5-ED2A-C74A560E9039}"/>
              </a:ext>
            </a:extLst>
          </p:cNvPr>
          <p:cNvSpPr txBox="1"/>
          <p:nvPr/>
        </p:nvSpPr>
        <p:spPr>
          <a:xfrm>
            <a:off x="1103312" y="4048816"/>
            <a:ext cx="622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n-NO" dirty="0"/>
              <a:t>fping -a -g 216.58.209.46 216.58.209.200  &gt;hosts.txt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9421317-DD49-8FAD-0B3E-9D760C30A505}"/>
              </a:ext>
            </a:extLst>
          </p:cNvPr>
          <p:cNvSpPr txBox="1"/>
          <p:nvPr/>
        </p:nvSpPr>
        <p:spPr>
          <a:xfrm>
            <a:off x="830355" y="1944507"/>
            <a:ext cx="679061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ping sweep </a:t>
            </a:r>
            <a:r>
              <a:rPr lang="en-US" dirty="0"/>
              <a:t>is a series of pings that are automatically sent to a range of IP addresses, rather than individually entering each target’s address.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simplest way to run a ping sweep is with a tool called </a:t>
            </a:r>
            <a:r>
              <a:rPr lang="en-US" b="1" dirty="0" err="1"/>
              <a:t>FPing</a:t>
            </a:r>
            <a:r>
              <a:rPr lang="en-US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FPing</a:t>
            </a:r>
            <a:r>
              <a:rPr lang="en-US" dirty="0"/>
              <a:t> is built into Kali and is run from the terminal.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tool can also be downloaded for Windows.</a:t>
            </a:r>
          </a:p>
        </p:txBody>
      </p:sp>
    </p:spTree>
    <p:extLst>
      <p:ext uri="{BB962C8B-B14F-4D97-AF65-F5344CB8AC3E}">
        <p14:creationId xmlns:p14="http://schemas.microsoft.com/office/powerpoint/2010/main" val="3426677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84" y="2813804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2944317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853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0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08E6D5C-45AB-7B98-8AC5-C1AAB9B7180C}"/>
              </a:ext>
            </a:extLst>
          </p:cNvPr>
          <p:cNvSpPr txBox="1"/>
          <p:nvPr/>
        </p:nvSpPr>
        <p:spPr>
          <a:xfrm>
            <a:off x="1014364" y="1779799"/>
            <a:ext cx="724572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What Does Port Number Mean?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A port number is the </a:t>
            </a:r>
            <a:r>
              <a:rPr lang="en-US" sz="2400" b="1" dirty="0"/>
              <a:t>logical address </a:t>
            </a:r>
            <a:r>
              <a:rPr lang="en-US" sz="2400" dirty="0"/>
              <a:t>of each application or process that uses a network or the Internet to communicate.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A port number </a:t>
            </a:r>
            <a:r>
              <a:rPr lang="en-US" sz="2400" b="1" dirty="0"/>
              <a:t>uniquely identifies </a:t>
            </a:r>
            <a:r>
              <a:rPr lang="en-US" sz="2400" dirty="0"/>
              <a:t>a network-based application on a computer.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Each application/program is allocated a </a:t>
            </a:r>
            <a:r>
              <a:rPr lang="en-US" sz="2400" b="1" dirty="0"/>
              <a:t>16-bit </a:t>
            </a:r>
            <a:r>
              <a:rPr lang="en-US" sz="2400" dirty="0"/>
              <a:t>integer port number.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This number is assigned automatically by the OS, manually by the user or is set as a default for some popular applications.</a:t>
            </a:r>
          </a:p>
        </p:txBody>
      </p:sp>
    </p:spTree>
    <p:extLst>
      <p:ext uri="{BB962C8B-B14F-4D97-AF65-F5344CB8AC3E}">
        <p14:creationId xmlns:p14="http://schemas.microsoft.com/office/powerpoint/2010/main" val="35486929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738C190-9782-47B4-AE3F-D54BB7A2CD34}"/>
              </a:ext>
            </a:extLst>
          </p:cNvPr>
          <p:cNvSpPr txBox="1"/>
          <p:nvPr/>
        </p:nvSpPr>
        <p:spPr>
          <a:xfrm>
            <a:off x="1278687" y="2604217"/>
            <a:ext cx="622818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An </a:t>
            </a:r>
            <a:r>
              <a:rPr lang="en-US" sz="2400" b="1" dirty="0"/>
              <a:t>IP address </a:t>
            </a:r>
            <a:r>
              <a:rPr lang="en-US" sz="2400" dirty="0"/>
              <a:t>identifies a machine in an IP network and is used to determine the destination of a data packet.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Port numbers </a:t>
            </a:r>
            <a:r>
              <a:rPr lang="en-US" sz="2400" dirty="0"/>
              <a:t>identify a particular application or service on a system.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4B0095-A3E5-51B5-37B1-048460A131EB}"/>
              </a:ext>
            </a:extLst>
          </p:cNvPr>
          <p:cNvSpPr txBox="1"/>
          <p:nvPr/>
        </p:nvSpPr>
        <p:spPr>
          <a:xfrm>
            <a:off x="1103312" y="1631227"/>
            <a:ext cx="66970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What is the difference between an IP address and a port number?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F854951-141C-AE3A-153E-141333724BE6}"/>
              </a:ext>
            </a:extLst>
          </p:cNvPr>
          <p:cNvSpPr txBox="1"/>
          <p:nvPr/>
        </p:nvSpPr>
        <p:spPr>
          <a:xfrm>
            <a:off x="1103312" y="4848560"/>
            <a:ext cx="62281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Question : what is MAC address? </a:t>
            </a:r>
          </a:p>
        </p:txBody>
      </p:sp>
    </p:spTree>
    <p:extLst>
      <p:ext uri="{BB962C8B-B14F-4D97-AF65-F5344CB8AC3E}">
        <p14:creationId xmlns:p14="http://schemas.microsoft.com/office/powerpoint/2010/main" val="26768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00856B5-0382-6E42-FAC1-39BB2A932FBB}"/>
              </a:ext>
            </a:extLst>
          </p:cNvPr>
          <p:cNvSpPr txBox="1"/>
          <p:nvPr/>
        </p:nvSpPr>
        <p:spPr>
          <a:xfrm>
            <a:off x="382647" y="1778767"/>
            <a:ext cx="802026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There are 65,535 port numbers, but not all are used every day.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Restricted port numbers or well-known port numbers are reserved by prominent companies and range from 0 to 1023.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Those who want to register a specific port number can choose from 1024 to 49151. Software companies typically register these port numbers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 Dynamic or private ports ranging from 49152 to 65535 are available for anyone to use.</a:t>
            </a:r>
          </a:p>
        </p:txBody>
      </p:sp>
    </p:spTree>
    <p:extLst>
      <p:ext uri="{BB962C8B-B14F-4D97-AF65-F5344CB8AC3E}">
        <p14:creationId xmlns:p14="http://schemas.microsoft.com/office/powerpoint/2010/main" val="15394362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graphicFrame>
        <p:nvGraphicFramePr>
          <p:cNvPr id="6" name="Table 11">
            <a:extLst>
              <a:ext uri="{FF2B5EF4-FFF2-40B4-BE49-F238E27FC236}">
                <a16:creationId xmlns:a16="http://schemas.microsoft.com/office/drawing/2014/main" id="{32A9564C-6C08-EF5E-A1D4-78987EE83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742249"/>
              </p:ext>
            </p:extLst>
          </p:nvPr>
        </p:nvGraphicFramePr>
        <p:xfrm>
          <a:off x="553605" y="2364987"/>
          <a:ext cx="614577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288">
                  <a:extLst>
                    <a:ext uri="{9D8B030D-6E8A-4147-A177-3AD203B41FA5}">
                      <a16:colId xmlns:a16="http://schemas.microsoft.com/office/drawing/2014/main" val="461294547"/>
                    </a:ext>
                  </a:extLst>
                </a:gridCol>
                <a:gridCol w="3890487">
                  <a:extLst>
                    <a:ext uri="{9D8B030D-6E8A-4147-A177-3AD203B41FA5}">
                      <a16:colId xmlns:a16="http://schemas.microsoft.com/office/drawing/2014/main" val="1084064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92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Well-Known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0-1023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5165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NN Registered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1024-49151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338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NN Dynamic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49152-65535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103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9099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00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system: well-know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55AF237F-8B70-B8F5-9DE9-772C943F72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899632"/>
              </p:ext>
            </p:extLst>
          </p:nvPr>
        </p:nvGraphicFramePr>
        <p:xfrm>
          <a:off x="303884" y="1470266"/>
          <a:ext cx="8126763" cy="4817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5406">
                  <a:extLst>
                    <a:ext uri="{9D8B030D-6E8A-4147-A177-3AD203B41FA5}">
                      <a16:colId xmlns:a16="http://schemas.microsoft.com/office/drawing/2014/main" val="939280703"/>
                    </a:ext>
                  </a:extLst>
                </a:gridCol>
                <a:gridCol w="1802497">
                  <a:extLst>
                    <a:ext uri="{9D8B030D-6E8A-4147-A177-3AD203B41FA5}">
                      <a16:colId xmlns:a16="http://schemas.microsoft.com/office/drawing/2014/main" val="3328156487"/>
                    </a:ext>
                  </a:extLst>
                </a:gridCol>
                <a:gridCol w="5768860">
                  <a:extLst>
                    <a:ext uri="{9D8B030D-6E8A-4147-A177-3AD203B41FA5}">
                      <a16:colId xmlns:a16="http://schemas.microsoft.com/office/drawing/2014/main" val="1671486327"/>
                    </a:ext>
                  </a:extLst>
                </a:gridCol>
              </a:tblGrid>
              <a:tr h="2999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Port no.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Echo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Echo service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601410459"/>
                  </a:ext>
                </a:extLst>
              </a:tr>
              <a:tr h="2999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FTP-data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File Transfer Protocol data transfer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3082256294"/>
                  </a:ext>
                </a:extLst>
              </a:tr>
              <a:tr h="2999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FTP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File Transfer Protocol (FTP) control connection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1262343064"/>
                  </a:ext>
                </a:extLst>
              </a:tr>
              <a:tr h="4227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SSH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Secure Shell, secure logins, file transfers (</a:t>
                      </a:r>
                      <a:r>
                        <a:rPr lang="en-US" sz="1400" dirty="0" err="1">
                          <a:effectLst/>
                        </a:rPr>
                        <a:t>scp</a:t>
                      </a:r>
                      <a:r>
                        <a:rPr lang="en-US" sz="1400" dirty="0">
                          <a:effectLst/>
                        </a:rPr>
                        <a:t>, sftp), and port forwarding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495796419"/>
                  </a:ext>
                </a:extLst>
              </a:tr>
              <a:tr h="4227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Telnet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Telnet protocol—unencrypted text communications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2309573215"/>
                  </a:ext>
                </a:extLst>
              </a:tr>
              <a:tr h="4227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SMTP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Simple Mail Transfer Protocol, used for email routing between mail servers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107361959"/>
                  </a:ext>
                </a:extLst>
              </a:tr>
              <a:tr h="2999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DNS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Domain Name System name resolver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825068346"/>
                  </a:ext>
                </a:extLst>
              </a:tr>
              <a:tr h="7379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HTTP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1400" dirty="0">
                          <a:effectLst/>
                        </a:rPr>
                        <a:t>Hypertext Transfer Protocol (HTTP) uses TCP in versions 1.x and 2. </a:t>
                      </a:r>
                    </a:p>
                    <a:p>
                      <a:pPr marL="0" marR="0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1400" dirty="0">
                          <a:effectLst/>
                        </a:rPr>
                        <a:t>HTTP/3 uses QUIC, a transport protocol on top of UDP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1043013019"/>
                  </a:ext>
                </a:extLst>
              </a:tr>
              <a:tr h="2999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Kerberos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Network authentication system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1802050630"/>
                  </a:ext>
                </a:extLst>
              </a:tr>
              <a:tr h="5455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443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082" marR="26082" marT="66509" marB="66509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HTTPS (HTTP over SSL)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Hypertext Transfer Protocol Secure (HTTPS) uses TCP in versions 1.x and 2. HTTP/3 uses QUIC, a transport protocol on top of UDP.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5205" marR="65205" marT="91287" marB="91287" anchor="b"/>
                </a:tc>
                <a:extLst>
                  <a:ext uri="{0D108BD9-81ED-4DB2-BD59-A6C34878D82A}">
                    <a16:rowId xmlns:a16="http://schemas.microsoft.com/office/drawing/2014/main" val="32631635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219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0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system: registered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B31773B-E3D6-83ED-A7E2-49F22E5A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305161"/>
              </p:ext>
            </p:extLst>
          </p:nvPr>
        </p:nvGraphicFramePr>
        <p:xfrm>
          <a:off x="809046" y="1789968"/>
          <a:ext cx="6084438" cy="32780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2631">
                  <a:extLst>
                    <a:ext uri="{9D8B030D-6E8A-4147-A177-3AD203B41FA5}">
                      <a16:colId xmlns:a16="http://schemas.microsoft.com/office/drawing/2014/main" val="4142921334"/>
                    </a:ext>
                  </a:extLst>
                </a:gridCol>
                <a:gridCol w="1400519">
                  <a:extLst>
                    <a:ext uri="{9D8B030D-6E8A-4147-A177-3AD203B41FA5}">
                      <a16:colId xmlns:a16="http://schemas.microsoft.com/office/drawing/2014/main" val="3444125730"/>
                    </a:ext>
                  </a:extLst>
                </a:gridCol>
                <a:gridCol w="4071288">
                  <a:extLst>
                    <a:ext uri="{9D8B030D-6E8A-4147-A177-3AD203B41FA5}">
                      <a16:colId xmlns:a16="http://schemas.microsoft.com/office/drawing/2014/main" val="1741793969"/>
                    </a:ext>
                  </a:extLst>
                </a:gridCol>
              </a:tblGrid>
              <a:tr h="4603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1194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8100" marR="38100" marT="97155" marB="97155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OpenVPN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OpenVPN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extLst>
                  <a:ext uri="{0D108BD9-81ED-4DB2-BD59-A6C34878D82A}">
                    <a16:rowId xmlns:a16="http://schemas.microsoft.com/office/drawing/2014/main" val="306315027"/>
                  </a:ext>
                </a:extLst>
              </a:tr>
              <a:tr h="4603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1589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8100" marR="38100" marT="97155" marB="97155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Cisco VQP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Cisco VLAN Query Protocol (VQP)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extLst>
                  <a:ext uri="{0D108BD9-81ED-4DB2-BD59-A6C34878D82A}">
                    <a16:rowId xmlns:a16="http://schemas.microsoft.com/office/drawing/2014/main" val="3907125428"/>
                  </a:ext>
                </a:extLst>
              </a:tr>
              <a:tr h="8679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2483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8100" marR="38100" marT="97155" marB="97155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Oracle DB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Oracle database listening for insecure client connections to the listener, replaces port 1521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extLst>
                  <a:ext uri="{0D108BD9-81ED-4DB2-BD59-A6C34878D82A}">
                    <a16:rowId xmlns:a16="http://schemas.microsoft.com/office/drawing/2014/main" val="1215152327"/>
                  </a:ext>
                </a:extLst>
              </a:tr>
              <a:tr h="6641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2484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8100" marR="38100" marT="97155" marB="97155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Oracle DB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 dirty="0">
                          <a:effectLst/>
                        </a:rPr>
                        <a:t>Oracle database listening for SSL client connections to the listener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extLst>
                  <a:ext uri="{0D108BD9-81ED-4DB2-BD59-A6C34878D82A}">
                    <a16:rowId xmlns:a16="http://schemas.microsoft.com/office/drawing/2014/main" val="1194182358"/>
                  </a:ext>
                </a:extLst>
              </a:tr>
              <a:tr h="6641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2967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8100" marR="38100" marT="97155" marB="97155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>
                          <a:effectLst/>
                        </a:rPr>
                        <a:t>Symantec AV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spc="10" dirty="0">
                          <a:effectLst/>
                        </a:rPr>
                        <a:t>Symantec System Center agent (SSC-AGENT)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133350" marB="133350" anchor="b"/>
                </a:tc>
                <a:extLst>
                  <a:ext uri="{0D108BD9-81ED-4DB2-BD59-A6C34878D82A}">
                    <a16:rowId xmlns:a16="http://schemas.microsoft.com/office/drawing/2014/main" val="2532821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3060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2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30FAFEF-0553-DC68-A86E-DA942839E983}"/>
              </a:ext>
            </a:extLst>
          </p:cNvPr>
          <p:cNvSpPr txBox="1"/>
          <p:nvPr/>
        </p:nvSpPr>
        <p:spPr>
          <a:xfrm>
            <a:off x="742607" y="1779799"/>
            <a:ext cx="773891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dirty="0"/>
              <a:t>When we conduct a port scan, our tool will literally create a packet and send it to each designated port on the machine.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goal is to determine what kind of a response we get from the target port.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Different types of port scans can produce different results.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It is important to understand the type of scan you are running as well as the expected output of that scan.</a:t>
            </a:r>
          </a:p>
        </p:txBody>
      </p:sp>
    </p:spTree>
    <p:extLst>
      <p:ext uri="{BB962C8B-B14F-4D97-AF65-F5344CB8AC3E}">
        <p14:creationId xmlns:p14="http://schemas.microsoft.com/office/powerpoint/2010/main" val="319156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97882BC-7790-3069-AC3E-7F2F2ECAC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782" y="1615722"/>
            <a:ext cx="6294120" cy="4351338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Nmap is a free, open source tool that quickly and efficiently performs ping sweeps, port scanning, service identification, IP address detection, and operating system detection.</a:t>
            </a:r>
          </a:p>
          <a:p>
            <a:pPr algn="just"/>
            <a:r>
              <a:rPr lang="en-US" sz="2400" dirty="0"/>
              <a:t>Nmap has the benefit of scanning a large number of machines in a single session. </a:t>
            </a:r>
          </a:p>
          <a:p>
            <a:pPr algn="just"/>
            <a:r>
              <a:rPr lang="en-US" sz="2400" dirty="0"/>
              <a:t>It’s supported by many operating systems, including Unix, Windows, and Linux.</a:t>
            </a:r>
          </a:p>
        </p:txBody>
      </p:sp>
    </p:spTree>
    <p:extLst>
      <p:ext uri="{BB962C8B-B14F-4D97-AF65-F5344CB8AC3E}">
        <p14:creationId xmlns:p14="http://schemas.microsoft.com/office/powerpoint/2010/main" val="11627362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1FDC4D4-D9DA-D463-58FC-41EE47806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26679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 state of the port as determined by an </a:t>
            </a:r>
            <a:r>
              <a:rPr lang="en-US" sz="2400" dirty="0" err="1"/>
              <a:t>nmap</a:t>
            </a:r>
            <a:r>
              <a:rPr lang="en-US" sz="2400" dirty="0"/>
              <a:t> scan can be open, filtered, or unfiltered.</a:t>
            </a:r>
          </a:p>
          <a:p>
            <a:r>
              <a:rPr lang="en-US" sz="2400" dirty="0"/>
              <a:t>Open means that the target machine accepts incoming request on that port.</a:t>
            </a:r>
          </a:p>
          <a:p>
            <a:r>
              <a:rPr lang="en-US" sz="2400" dirty="0"/>
              <a:t> Filtered means a firewall or network filter is screening the port and preventing </a:t>
            </a:r>
            <a:r>
              <a:rPr lang="en-US" sz="2400" dirty="0" err="1"/>
              <a:t>nmap</a:t>
            </a:r>
            <a:r>
              <a:rPr lang="en-US" sz="2400" dirty="0"/>
              <a:t> from discovering whether it’s open. </a:t>
            </a:r>
          </a:p>
          <a:p>
            <a:r>
              <a:rPr lang="en-US" sz="2400" dirty="0"/>
              <a:t>Unfiltered mean the port is determined to be closed, and no firewall or filter is interfering with the </a:t>
            </a:r>
            <a:r>
              <a:rPr lang="en-US" sz="2400" dirty="0" err="1"/>
              <a:t>nmap</a:t>
            </a:r>
            <a:r>
              <a:rPr lang="en-US" sz="2400" dirty="0"/>
              <a:t> requests.</a:t>
            </a:r>
          </a:p>
        </p:txBody>
      </p:sp>
    </p:spTree>
    <p:extLst>
      <p:ext uri="{BB962C8B-B14F-4D97-AF65-F5344CB8AC3E}">
        <p14:creationId xmlns:p14="http://schemas.microsoft.com/office/powerpoint/2010/main" val="165716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61F9C9C-4A33-0608-ED08-004790086077}"/>
              </a:ext>
            </a:extLst>
          </p:cNvPr>
          <p:cNvSpPr txBox="1"/>
          <p:nvPr/>
        </p:nvSpPr>
        <p:spPr>
          <a:xfrm>
            <a:off x="428625" y="2484499"/>
            <a:ext cx="81153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baseline="0" dirty="0" err="1">
                <a:latin typeface="CourierStd"/>
              </a:rPr>
              <a:t>nmap</a:t>
            </a:r>
            <a:r>
              <a:rPr lang="en-US" sz="2000" b="1" i="0" u="none" strike="noStrike" baseline="0" dirty="0">
                <a:latin typeface="CourierStd"/>
              </a:rPr>
              <a:t> &lt;Scan Type&gt; &lt;Option&gt; &lt;Target Specification&gt;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78126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F109141-B341-75C0-6848-8A3874C1461F}"/>
              </a:ext>
            </a:extLst>
          </p:cNvPr>
          <p:cNvSpPr txBox="1"/>
          <p:nvPr/>
        </p:nvSpPr>
        <p:spPr>
          <a:xfrm>
            <a:off x="1014365" y="1794043"/>
            <a:ext cx="72457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Nmap has server scan types such as :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1F9C9C-4A33-0608-ED08-004790086077}"/>
              </a:ext>
            </a:extLst>
          </p:cNvPr>
          <p:cNvSpPr txBox="1"/>
          <p:nvPr/>
        </p:nvSpPr>
        <p:spPr>
          <a:xfrm>
            <a:off x="1256317" y="2411035"/>
            <a:ext cx="62293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TCP scan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UDP scan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Specific port scan</a:t>
            </a:r>
          </a:p>
        </p:txBody>
      </p:sp>
    </p:spTree>
    <p:extLst>
      <p:ext uri="{BB962C8B-B14F-4D97-AF65-F5344CB8AC3E}">
        <p14:creationId xmlns:p14="http://schemas.microsoft.com/office/powerpoint/2010/main" val="1705530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61F9C9C-4A33-0608-ED08-004790086077}"/>
              </a:ext>
            </a:extLst>
          </p:cNvPr>
          <p:cNvSpPr txBox="1"/>
          <p:nvPr/>
        </p:nvSpPr>
        <p:spPr>
          <a:xfrm>
            <a:off x="1262952" y="1876064"/>
            <a:ext cx="6229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TCP scan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3151B4-D2BE-28F0-EAE2-47B5BFC41D06}"/>
              </a:ext>
            </a:extLst>
          </p:cNvPr>
          <p:cNvSpPr txBox="1"/>
          <p:nvPr/>
        </p:nvSpPr>
        <p:spPr>
          <a:xfrm>
            <a:off x="1007168" y="2488947"/>
            <a:ext cx="622935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first scan we will look at is called the TCP Connect scan.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This scan is often considered the most basic and stable of all the port scans because Nmap attempts to complete the three-way handshake on each port specified in the Nmap command.</a:t>
            </a:r>
          </a:p>
        </p:txBody>
      </p:sp>
    </p:spTree>
    <p:extLst>
      <p:ext uri="{BB962C8B-B14F-4D97-AF65-F5344CB8AC3E}">
        <p14:creationId xmlns:p14="http://schemas.microsoft.com/office/powerpoint/2010/main" val="8011582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2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B0EAD12-92F6-D70E-7D3E-B282A9646DFB}"/>
              </a:ext>
            </a:extLst>
          </p:cNvPr>
          <p:cNvSpPr txBox="1"/>
          <p:nvPr/>
        </p:nvSpPr>
        <p:spPr>
          <a:xfrm>
            <a:off x="802433" y="1735943"/>
            <a:ext cx="6986699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b="1" dirty="0"/>
              <a:t>What is TCP protocol?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/>
              <a:t>TCP stands for Transmission Control Protocol. It is a transport layer protocol that facilitates the transmission of packets from source to destination. It is a connection-oriented protocol that means it establishes the connection prior to the communication that occurs between the computing devices in a network. This protocol is used with an IP protocol, so together, they are referred to as a TCP/IP.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pic>
        <p:nvPicPr>
          <p:cNvPr id="3074" name="Picture 2" descr="Physical Layer in OSI Model &amp; its Functions | Shardeum">
            <a:extLst>
              <a:ext uri="{FF2B5EF4-FFF2-40B4-BE49-F238E27FC236}">
                <a16:creationId xmlns:a16="http://schemas.microsoft.com/office/drawing/2014/main" id="{67A7B3C1-4B15-917B-F323-1262B3E3A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097" y="1152417"/>
            <a:ext cx="3361169" cy="481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257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BDAB928-837D-9B76-F2D3-5E95CF26B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52521" cy="4351338"/>
          </a:xfrm>
        </p:spPr>
        <p:txBody>
          <a:bodyPr/>
          <a:lstStyle/>
          <a:p>
            <a:r>
              <a:rPr lang="en-US" dirty="0"/>
              <a:t>TCP connect scan detects when a port is open by completing the </a:t>
            </a:r>
            <a:r>
              <a:rPr lang="en-US" dirty="0">
                <a:solidFill>
                  <a:srgbClr val="FF0000"/>
                </a:solidFill>
              </a:rPr>
              <a:t>three-way handshake</a:t>
            </a:r>
            <a:r>
              <a:rPr lang="en-US" dirty="0"/>
              <a:t>.</a:t>
            </a:r>
          </a:p>
        </p:txBody>
      </p:sp>
      <p:pic>
        <p:nvPicPr>
          <p:cNvPr id="10242" name="Picture 2" descr="Transmission Control Protocol">
            <a:extLst>
              <a:ext uri="{FF2B5EF4-FFF2-40B4-BE49-F238E27FC236}">
                <a16:creationId xmlns:a16="http://schemas.microsoft.com/office/drawing/2014/main" id="{6830E00D-A16B-AC82-2578-677D95AD4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763" y="2847817"/>
            <a:ext cx="5749117" cy="286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1898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53D4199C-26AB-137A-8DC4-ED0B63A83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64" y="1779799"/>
            <a:ext cx="7655560" cy="4351338"/>
          </a:xfrm>
        </p:spPr>
        <p:txBody>
          <a:bodyPr>
            <a:normAutofit/>
          </a:bodyPr>
          <a:lstStyle/>
          <a:p>
            <a:r>
              <a:rPr lang="en-US" dirty="0"/>
              <a:t>The client sends a single </a:t>
            </a:r>
            <a:r>
              <a:rPr lang="en-US" dirty="0">
                <a:solidFill>
                  <a:srgbClr val="FF0000"/>
                </a:solidFill>
              </a:rPr>
              <a:t>SYN</a:t>
            </a:r>
            <a:r>
              <a:rPr lang="en-US" dirty="0"/>
              <a:t> packet to the server on the appropriate port </a:t>
            </a:r>
          </a:p>
          <a:p>
            <a:r>
              <a:rPr lang="en-US" dirty="0"/>
              <a:t>If the </a:t>
            </a:r>
            <a:r>
              <a:rPr lang="en-US" dirty="0">
                <a:highlight>
                  <a:srgbClr val="C0C0C0"/>
                </a:highlight>
              </a:rPr>
              <a:t>port is open </a:t>
            </a:r>
            <a:r>
              <a:rPr lang="en-US" dirty="0"/>
              <a:t>then the server responds with a </a:t>
            </a:r>
            <a:r>
              <a:rPr lang="en-US" dirty="0">
                <a:solidFill>
                  <a:srgbClr val="FF0000"/>
                </a:solidFill>
              </a:rPr>
              <a:t>SYN/ACK </a:t>
            </a:r>
            <a:r>
              <a:rPr lang="en-US" dirty="0"/>
              <a:t>packet </a:t>
            </a:r>
          </a:p>
          <a:p>
            <a:r>
              <a:rPr lang="en-US" dirty="0"/>
              <a:t>The client sends the </a:t>
            </a:r>
            <a:r>
              <a:rPr lang="en-US" dirty="0">
                <a:solidFill>
                  <a:srgbClr val="FF0000"/>
                </a:solidFill>
              </a:rPr>
              <a:t>RST</a:t>
            </a:r>
            <a:r>
              <a:rPr lang="en-US" dirty="0"/>
              <a:t> packet to close the initiation before a connection can ever be established </a:t>
            </a:r>
          </a:p>
          <a:p>
            <a:r>
              <a:rPr lang="en-US" dirty="0"/>
              <a:t>If the server responds with an </a:t>
            </a:r>
            <a:r>
              <a:rPr lang="en-US" dirty="0">
                <a:solidFill>
                  <a:srgbClr val="FF0000"/>
                </a:solidFill>
              </a:rPr>
              <a:t>RST</a:t>
            </a:r>
            <a:r>
              <a:rPr lang="en-US" dirty="0"/>
              <a:t> packet then the remote port is in the </a:t>
            </a:r>
            <a:r>
              <a:rPr lang="en-US" dirty="0">
                <a:highlight>
                  <a:srgbClr val="C0C0C0"/>
                </a:highlight>
              </a:rPr>
              <a:t>closed state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9BD298-3542-66C4-327E-58D2674D97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1780" y="1309877"/>
            <a:ext cx="3333750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932BB1E-8424-74F4-6361-9511A27994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0583" y="3785789"/>
            <a:ext cx="6807046" cy="224372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26BACAF-DF1E-F9FA-4FAF-3D33E7E6F45D}"/>
              </a:ext>
            </a:extLst>
          </p:cNvPr>
          <p:cNvSpPr txBox="1"/>
          <p:nvPr/>
        </p:nvSpPr>
        <p:spPr>
          <a:xfrm>
            <a:off x="915578" y="1662131"/>
            <a:ext cx="7174839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/>
              <a:t>nmap</a:t>
            </a:r>
            <a:r>
              <a:rPr lang="en-US" sz="2200" dirty="0"/>
              <a:t> &lt;target Ip Address&gt;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Nmap is very simple to use, this would return us the ports that are opened upon the target host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Lets test with google IP address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If you do not specify a specific port range, Nmap will scan the 1000 most common ports.</a:t>
            </a:r>
          </a:p>
        </p:txBody>
      </p:sp>
    </p:spTree>
    <p:extLst>
      <p:ext uri="{BB962C8B-B14F-4D97-AF65-F5344CB8AC3E}">
        <p14:creationId xmlns:p14="http://schemas.microsoft.com/office/powerpoint/2010/main" val="41786864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2B7356-3E85-C48F-1C02-4DB3F28997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8326" y="1021618"/>
            <a:ext cx="6539204" cy="5414354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1B072FD-D9C8-1576-5EBA-0508B5F74709}"/>
              </a:ext>
            </a:extLst>
          </p:cNvPr>
          <p:cNvSpPr txBox="1"/>
          <p:nvPr/>
        </p:nvSpPr>
        <p:spPr>
          <a:xfrm>
            <a:off x="312784" y="2029179"/>
            <a:ext cx="37644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“-</a:t>
            </a:r>
            <a:r>
              <a:rPr lang="en-US" sz="2000" dirty="0" err="1"/>
              <a:t>sT</a:t>
            </a:r>
            <a:r>
              <a:rPr lang="en-US" sz="2000" dirty="0"/>
              <a:t>” is used to run a scan type of TCP Connect.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AdvPS8C43"/>
              </a:rPr>
              <a:t>We use the “</a:t>
            </a:r>
            <a:r>
              <a:rPr lang="en-US" sz="2000" b="0" i="0" u="none" strike="noStrike" baseline="0" dirty="0">
                <a:latin typeface="AdvOT9374a312"/>
              </a:rPr>
              <a:t>-p-</a:t>
            </a:r>
            <a:r>
              <a:rPr lang="en-US" sz="2000" b="0" i="0" u="none" strike="noStrike" baseline="0" dirty="0">
                <a:latin typeface="AdvPS8C43"/>
              </a:rPr>
              <a:t>” to tell Nmap to scan all the ports not just the default 1000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“-</a:t>
            </a:r>
            <a:r>
              <a:rPr lang="en-US" sz="2000" dirty="0" err="1"/>
              <a:t>Pn</a:t>
            </a:r>
            <a:r>
              <a:rPr lang="en-US" sz="2000" dirty="0"/>
              <a:t>” switch will cause Nmap to disable host discovery and force the tool to scan every system as if it were alive.</a:t>
            </a:r>
          </a:p>
        </p:txBody>
      </p:sp>
    </p:spTree>
    <p:extLst>
      <p:ext uri="{BB962C8B-B14F-4D97-AF65-F5344CB8AC3E}">
        <p14:creationId xmlns:p14="http://schemas.microsoft.com/office/powerpoint/2010/main" val="19850973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3074" name="Picture 2" descr="The TCP/IP Model and Protocol Suite Explained for Beginners">
            <a:extLst>
              <a:ext uri="{FF2B5EF4-FFF2-40B4-BE49-F238E27FC236}">
                <a16:creationId xmlns:a16="http://schemas.microsoft.com/office/drawing/2014/main" id="{9E2B9152-A98E-4B62-9166-C23DA1122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211" y="1202811"/>
            <a:ext cx="4296968" cy="316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C8411B0-45CC-AE96-9B09-401DE0A6677A}"/>
              </a:ext>
            </a:extLst>
          </p:cNvPr>
          <p:cNvSpPr txBox="1"/>
          <p:nvPr/>
        </p:nvSpPr>
        <p:spPr>
          <a:xfrm>
            <a:off x="521150" y="1709260"/>
            <a:ext cx="622818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UDP scan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User Datagram Protocol (UDP) refers to a protocol used for communication throughout the internet. It is specifically chosen for time-sensitive applications like gaming, playing videos, or Domain Name System (DNS) lookups.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UDP results in speedier communication because it does not spend time forming a firm connection with the destination before transferring the data. </a:t>
            </a:r>
          </a:p>
        </p:txBody>
      </p:sp>
    </p:spTree>
    <p:extLst>
      <p:ext uri="{BB962C8B-B14F-4D97-AF65-F5344CB8AC3E}">
        <p14:creationId xmlns:p14="http://schemas.microsoft.com/office/powerpoint/2010/main" val="32547947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026" name="Picture 2" descr="What is User Datagram Protocol (UDP)?">
            <a:extLst>
              <a:ext uri="{FF2B5EF4-FFF2-40B4-BE49-F238E27FC236}">
                <a16:creationId xmlns:a16="http://schemas.microsoft.com/office/drawing/2014/main" id="{AEF4EBBF-9D7E-F896-A603-DD04B2C58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50" y="1425967"/>
            <a:ext cx="762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6866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81048" y="59688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3A921924-DF3C-1084-DD79-08FAA6EDF0E6}"/>
              </a:ext>
            </a:extLst>
          </p:cNvPr>
          <p:cNvSpPr txBox="1"/>
          <p:nvPr/>
        </p:nvSpPr>
        <p:spPr>
          <a:xfrm>
            <a:off x="130614" y="1546877"/>
            <a:ext cx="661139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200" b="0" i="0" u="none" strike="noStrike" baseline="0" dirty="0">
                <a:latin typeface="NewBaskerville-Roman"/>
              </a:rPr>
              <a:t>Nmap sends a UDP packet to a port.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200" b="0" i="0" u="none" strike="noStrike" baseline="0" dirty="0">
                <a:latin typeface="NewBaskerville-Roman"/>
              </a:rPr>
              <a:t>Depending </a:t>
            </a:r>
            <a:r>
              <a:rPr lang="en-US" sz="2200" b="1" i="0" u="none" strike="noStrike" baseline="0" dirty="0">
                <a:latin typeface="NewBaskerville-Roman"/>
              </a:rPr>
              <a:t>on the port</a:t>
            </a:r>
            <a:r>
              <a:rPr lang="en-US" sz="2200" b="0" i="0" u="none" strike="noStrike" baseline="0" dirty="0">
                <a:latin typeface="NewBaskerville-Roman"/>
              </a:rPr>
              <a:t>, the packet sent is protocol specific. 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200" b="0" i="0" u="none" strike="noStrike" baseline="0" dirty="0">
                <a:latin typeface="NewBaskerville-Roman"/>
              </a:rPr>
              <a:t>If it </a:t>
            </a:r>
            <a:r>
              <a:rPr lang="en-US" sz="2200" b="0" i="0" u="sng" strike="noStrike" baseline="0" dirty="0">
                <a:latin typeface="NewBaskerville-Roman"/>
              </a:rPr>
              <a:t>receives a response</a:t>
            </a:r>
            <a:r>
              <a:rPr lang="en-US" sz="2200" b="0" i="0" u="none" strike="noStrike" baseline="0" dirty="0">
                <a:latin typeface="NewBaskerville-Roman"/>
              </a:rPr>
              <a:t>, the port is considered </a:t>
            </a:r>
            <a:r>
              <a:rPr lang="en-US" sz="2200" b="0" i="0" u="none" strike="noStrike" baseline="0" dirty="0">
                <a:highlight>
                  <a:srgbClr val="C0C0C0"/>
                </a:highlight>
                <a:latin typeface="NewBaskerville-Roman"/>
              </a:rPr>
              <a:t>open</a:t>
            </a:r>
            <a:r>
              <a:rPr lang="en-US" sz="2200" b="0" i="0" u="none" strike="noStrike" baseline="0" dirty="0">
                <a:latin typeface="NewBaskerville-Roman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/>
              <a:t>If the port is </a:t>
            </a:r>
            <a:r>
              <a:rPr lang="en-US" sz="2200" dirty="0">
                <a:highlight>
                  <a:srgbClr val="C0C0C0"/>
                </a:highlight>
              </a:rPr>
              <a:t>closed</a:t>
            </a:r>
            <a:r>
              <a:rPr lang="en-US" sz="2200" dirty="0"/>
              <a:t>, Nmap will receive an </a:t>
            </a:r>
            <a:r>
              <a:rPr lang="en-US" sz="2200" u="sng" dirty="0"/>
              <a:t>ICMP Port Unreachable message</a:t>
            </a:r>
            <a:r>
              <a:rPr lang="en-US" sz="2200" dirty="0"/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/>
              <a:t>If Nmap receives </a:t>
            </a:r>
            <a:r>
              <a:rPr lang="en-US" sz="2200" dirty="0">
                <a:highlight>
                  <a:srgbClr val="C0C0C0"/>
                </a:highlight>
              </a:rPr>
              <a:t>no response </a:t>
            </a:r>
            <a:r>
              <a:rPr lang="en-US" sz="2200" dirty="0"/>
              <a:t>whatsoever, then either the port is open and the program listening does not respond to Nmap’s query, or the traffic is being </a:t>
            </a:r>
            <a:r>
              <a:rPr lang="en-US" sz="2200" dirty="0">
                <a:highlight>
                  <a:srgbClr val="C0C0C0"/>
                </a:highlight>
              </a:rPr>
              <a:t>filtered</a:t>
            </a:r>
            <a:r>
              <a:rPr lang="en-US" sz="2200" dirty="0"/>
              <a:t>. 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A22D0C46-B6C7-FE12-BF48-0445D6D11A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6280" y="876735"/>
            <a:ext cx="5525247" cy="412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729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DB92B9-3A23-F7A8-C609-E0E8B13423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7233" y="1259131"/>
            <a:ext cx="7008849" cy="480880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8D9DF2C-A7D8-B116-95D1-7DA5E9465F1C}"/>
              </a:ext>
            </a:extLst>
          </p:cNvPr>
          <p:cNvSpPr txBox="1"/>
          <p:nvPr/>
        </p:nvSpPr>
        <p:spPr>
          <a:xfrm>
            <a:off x="85725" y="2499240"/>
            <a:ext cx="50882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NewBaskerville-Roman"/>
              </a:rPr>
              <a:t>Because UDP is connectionless, the scanning logic is a bit different.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NewBaskerville-Roman"/>
              </a:rPr>
              <a:t>In a UDP scan (</a:t>
            </a:r>
            <a:r>
              <a:rPr lang="en-US" sz="2400" b="0" i="0" u="none" strike="noStrike" baseline="0" dirty="0">
                <a:latin typeface="TheSansMonoCondensed-Plain"/>
              </a:rPr>
              <a:t>-</a:t>
            </a:r>
            <a:r>
              <a:rPr lang="en-US" sz="2400" b="0" i="0" u="none" strike="noStrike" baseline="0" dirty="0" err="1">
                <a:latin typeface="TheSansMonoCondensed-Plain"/>
              </a:rPr>
              <a:t>sU</a:t>
            </a:r>
            <a:r>
              <a:rPr lang="en-US" sz="2400" b="0" i="0" u="none" strike="noStrike" baseline="0" dirty="0">
                <a:latin typeface="NewBaskerville-Roman"/>
              </a:rPr>
              <a:t>),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04064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9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 scanning the system with Nmap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1435810-AF3B-0E4D-492A-051A77B18ABD}"/>
              </a:ext>
            </a:extLst>
          </p:cNvPr>
          <p:cNvSpPr txBox="1"/>
          <p:nvPr/>
        </p:nvSpPr>
        <p:spPr>
          <a:xfrm>
            <a:off x="202937" y="1534465"/>
            <a:ext cx="62281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Scanning a Specific Port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DD10C3-A544-D1A7-EFB2-8BF903318525}"/>
              </a:ext>
            </a:extLst>
          </p:cNvPr>
          <p:cNvSpPr txBox="1"/>
          <p:nvPr/>
        </p:nvSpPr>
        <p:spPr>
          <a:xfrm>
            <a:off x="130614" y="1849367"/>
            <a:ext cx="822665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Nmap scans only the 1,000 ports it considers the most “interesting,” not the 65,535 possible TCP or UDP ports.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default Nmap scan will catch common running services, but in some cases it will miss a listening port or two. To scan specific ports, use the -p flag with Nmap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7EB5EE0-9E62-D13B-3A91-90A253D53A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011" y="3809516"/>
            <a:ext cx="913447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689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82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Test by yourself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D2BCFB1-38B9-B6CD-B1C6-005059495E5A}"/>
              </a:ext>
            </a:extLst>
          </p:cNvPr>
          <p:cNvSpPr txBox="1"/>
          <p:nvPr/>
        </p:nvSpPr>
        <p:spPr>
          <a:xfrm>
            <a:off x="1040179" y="1997838"/>
            <a:ext cx="721991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To use a port scan tool to determine listening ports of active hosts:</a:t>
            </a:r>
          </a:p>
          <a:p>
            <a:pPr marL="342900" indent="-342900">
              <a:buAutoNum type="arabicPeriod"/>
            </a:pPr>
            <a:r>
              <a:rPr lang="en-US" dirty="0"/>
              <a:t>Download Angry IP Scanner from </a:t>
            </a:r>
            <a:r>
              <a:rPr lang="en-US" dirty="0">
                <a:hlinkClick r:id="rId9"/>
              </a:rPr>
              <a:t>www.angryip.org</a:t>
            </a: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Enter the IP address of the target system in the Host or IP Address field or enter a range or IP address for your lab systems and click Start to perform a conventional (full connect) scan of standard ports.</a:t>
            </a:r>
          </a:p>
        </p:txBody>
      </p:sp>
    </p:spTree>
    <p:extLst>
      <p:ext uri="{BB962C8B-B14F-4D97-AF65-F5344CB8AC3E}">
        <p14:creationId xmlns:p14="http://schemas.microsoft.com/office/powerpoint/2010/main" val="4197574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58" y="2525751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56042" y="2728685"/>
            <a:ext cx="4602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Discover operating systems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268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68138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02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Discover operating systems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2A5268E9-6806-18AB-43CF-53DE032D1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99675" cy="2341512"/>
          </a:xfrm>
        </p:spPr>
        <p:txBody>
          <a:bodyPr/>
          <a:lstStyle/>
          <a:p>
            <a:pPr algn="just"/>
            <a:r>
              <a:rPr lang="en-US" dirty="0"/>
              <a:t>Banner grabbing or OS fingerprinting is the method to determine the operating system running on a remote target system. 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87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01795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BC376C1-788F-9551-AD88-E1BDF2110806}"/>
              </a:ext>
            </a:extLst>
          </p:cNvPr>
          <p:cNvSpPr txBox="1"/>
          <p:nvPr/>
        </p:nvSpPr>
        <p:spPr>
          <a:xfrm>
            <a:off x="422960" y="1779799"/>
            <a:ext cx="783713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/>
              <a:t>Banner grabbing is the process of opening a connection and reading the banner or response sent by the application.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/>
              <a:t>The process of fingerprinting allows the hacker to identify particularly vulnerable or high-value targets on the network.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/>
              <a:t>Hackers are looking for the easiest way to gain access to a system or network.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60984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01795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BC376C1-788F-9551-AD88-E1BDF2110806}"/>
              </a:ext>
            </a:extLst>
          </p:cNvPr>
          <p:cNvSpPr txBox="1"/>
          <p:nvPr/>
        </p:nvSpPr>
        <p:spPr>
          <a:xfrm>
            <a:off x="1014365" y="1779799"/>
            <a:ext cx="7245726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/>
              <a:t>Many email, FTP, and web servers will respond to a telnet connection with the name and version of the software.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/>
              <a:t>This aids a hacker in fingerprinting the OS and application software.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/>
              <a:t>For example, a Microsoft Exchange email server would only be installed on a Windows 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8025282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640" y="556736"/>
            <a:ext cx="785805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66FAE512-754D-DA44-6560-95D3F9D79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015480" cy="4351338"/>
          </a:xfrm>
        </p:spPr>
        <p:txBody>
          <a:bodyPr/>
          <a:lstStyle/>
          <a:p>
            <a:r>
              <a:rPr lang="en-US" dirty="0"/>
              <a:t>Identifying the OS used on the target host allows an attacker to figure out vulnerabilities the system posses and the exploits that might work on a system to further carry out additional attack.</a:t>
            </a:r>
          </a:p>
          <a:p>
            <a:r>
              <a:rPr lang="en-US" dirty="0"/>
              <a:t>There are two types of banner grabbing : </a:t>
            </a:r>
            <a:r>
              <a:rPr lang="en-US" b="1" dirty="0"/>
              <a:t>active and passive .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5F1CFD-FC75-14E3-F82D-27A249489ED7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16116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955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A1401B-A3D2-E2EE-E852-1791AD3CEE97}"/>
              </a:ext>
            </a:extLst>
          </p:cNvPr>
          <p:cNvSpPr txBox="1"/>
          <p:nvPr/>
        </p:nvSpPr>
        <p:spPr>
          <a:xfrm>
            <a:off x="303884" y="1747195"/>
            <a:ext cx="828998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Active stack fingerprinting is the most common form of fingerprinting.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It involves sending data to a system to see how the system responds.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It’s based on the fact that various operating system vendors implement the TCP stack differently, and responses will differ based on the operating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responses are then compared to a database to determine the operating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Active stack fingerprinting is detectable because it repeatedly attempts to connect with the same target system.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BB7A50-079C-8F6D-2442-293343FB5A71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523674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955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A1401B-A3D2-E2EE-E852-1791AD3CEE97}"/>
              </a:ext>
            </a:extLst>
          </p:cNvPr>
          <p:cNvSpPr txBox="1"/>
          <p:nvPr/>
        </p:nvSpPr>
        <p:spPr>
          <a:xfrm>
            <a:off x="523664" y="1989928"/>
            <a:ext cx="75667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Passive stack fingerprinting is stealthier and involves examining traffic on the network to determine the operating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 It uses sniffing techniques instead of scanning techniques.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 Passive stack fingerprinting usually goes undetected by an IDS or other security system but is less accurate than active fingerprinting.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BB7A50-079C-8F6D-2442-293343FB5A71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410606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955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BB7A50-079C-8F6D-2442-293343FB5A71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CAFB12B-606B-7714-81C5-BF2A79C0737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146" y="1685707"/>
            <a:ext cx="11519970" cy="452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835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099964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99683CE-46D6-1A5A-0BEC-3D9D1F1EC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52053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/>
              <a:t>Netcraft</a:t>
            </a:r>
            <a:r>
              <a:rPr lang="en-US" dirty="0"/>
              <a:t> </a:t>
            </a:r>
          </a:p>
          <a:p>
            <a:pPr algn="just"/>
            <a:r>
              <a:rPr lang="en-US" dirty="0" err="1"/>
              <a:t>Netcraft</a:t>
            </a:r>
            <a:r>
              <a:rPr lang="en-US" dirty="0"/>
              <a:t> reports a site’s operating system , web server and netblock owner together with, if available , a graphical view of the time since last reboot for each of the computer serving the site 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01F4EEE-405A-E41F-1572-BEE615DF75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1237896"/>
            <a:ext cx="6221219" cy="458691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12DE6AE-D1FA-9502-8326-128649F1AE0A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18429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0402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84E2ACDA-5206-D11D-2C63-0DAE043BB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479245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ID Server </a:t>
            </a:r>
          </a:p>
          <a:p>
            <a:pPr algn="just"/>
            <a:r>
              <a:rPr lang="en-US" dirty="0"/>
              <a:t>ID Server is used to identify the make, model, and version of any web site; server software.</a:t>
            </a:r>
          </a:p>
          <a:p>
            <a:pPr algn="just"/>
            <a:r>
              <a:rPr lang="en-US" dirty="0"/>
              <a:t>It is also used to identify non-HTTP internet servers such as FTP, SMTP, POP NEWs etc.</a:t>
            </a:r>
          </a:p>
          <a:p>
            <a:pPr algn="just"/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C066F3E-36B7-DF62-A8AF-2F2D7CA3E0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50559" y="1282600"/>
            <a:ext cx="4333546" cy="373707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226BB23-D8DE-F564-BFFB-7A38ADDEF3DD}"/>
              </a:ext>
            </a:extLst>
          </p:cNvPr>
          <p:cNvSpPr txBox="1"/>
          <p:nvPr/>
        </p:nvSpPr>
        <p:spPr>
          <a:xfrm>
            <a:off x="2149116" y="533330"/>
            <a:ext cx="7269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Banner grabbing and operating system identification</a:t>
            </a:r>
            <a:endParaRPr lang="en-US" sz="2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17910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Services and ports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32CF169-6354-DE67-4516-86227963C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about services and ports numbers 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A6EF8C9-69B3-B17A-E2AF-A5B136AC3C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77177" y="2212943"/>
            <a:ext cx="6184208" cy="33463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83DFF53-FC8F-92D0-4EBF-3D84B71456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44281" y="2242582"/>
            <a:ext cx="5857703" cy="331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322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2332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81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C20D22F-CE94-95D2-D9FB-326A249B5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52521" cy="4351338"/>
          </a:xfrm>
        </p:spPr>
        <p:txBody>
          <a:bodyPr/>
          <a:lstStyle/>
          <a:p>
            <a:pPr algn="just"/>
            <a:r>
              <a:rPr lang="en-US" dirty="0"/>
              <a:t>Pen testing a network for scanning vulnerabilities determines the network’s security posture by identifying live systems , discovering open ports , associating services and grabbing system banners to simulate a network hacking attempt.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5038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7190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3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countermeasure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A9A4BCBD-347A-B8A9-7191-979A9C07D6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4629569"/>
              </p:ext>
            </p:extLst>
          </p:nvPr>
        </p:nvGraphicFramePr>
        <p:xfrm>
          <a:off x="476041" y="2565918"/>
          <a:ext cx="8128000" cy="3233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28DE7258-55ED-077D-9D56-029A4F773BE1}"/>
              </a:ext>
            </a:extLst>
          </p:cNvPr>
          <p:cNvSpPr txBox="1"/>
          <p:nvPr/>
        </p:nvSpPr>
        <p:spPr>
          <a:xfrm>
            <a:off x="683209" y="1847110"/>
            <a:ext cx="71918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The penetration testing report will help system administrators to: </a:t>
            </a:r>
          </a:p>
        </p:txBody>
      </p:sp>
    </p:spTree>
    <p:extLst>
      <p:ext uri="{BB962C8B-B14F-4D97-AF65-F5344CB8AC3E}">
        <p14:creationId xmlns:p14="http://schemas.microsoft.com/office/powerpoint/2010/main" val="19253760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116" y="2813804"/>
            <a:ext cx="85253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958523"/>
            <a:ext cx="1222425" cy="646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5646" y="2997598"/>
            <a:ext cx="2722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Any Questions?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5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8059</TotalTime>
  <Words>2767</Words>
  <Application>Microsoft Office PowerPoint</Application>
  <PresentationFormat>Widescreen</PresentationFormat>
  <Paragraphs>354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4" baseType="lpstr">
      <vt:lpstr>AdvOT9374a312</vt:lpstr>
      <vt:lpstr>AdvPS8C43</vt:lpstr>
      <vt:lpstr>Arial</vt:lpstr>
      <vt:lpstr>Calibri</vt:lpstr>
      <vt:lpstr>Calibri Light</vt:lpstr>
      <vt:lpstr>CourierStd</vt:lpstr>
      <vt:lpstr>NewBaskerville-Roman</vt:lpstr>
      <vt:lpstr>Tajawal Medium</vt:lpstr>
      <vt:lpstr>TheSansMonoCondensed-Plain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nermin hamza</cp:lastModifiedBy>
  <cp:revision>186</cp:revision>
  <dcterms:created xsi:type="dcterms:W3CDTF">2021-08-03T13:03:26Z</dcterms:created>
  <dcterms:modified xsi:type="dcterms:W3CDTF">2023-02-15T21:44:25Z</dcterms:modified>
</cp:coreProperties>
</file>