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1"/>
  </p:notesMasterIdLst>
  <p:sldIdLst>
    <p:sldId id="480" r:id="rId5"/>
    <p:sldId id="271" r:id="rId6"/>
    <p:sldId id="256" r:id="rId7"/>
    <p:sldId id="558" r:id="rId8"/>
    <p:sldId id="559" r:id="rId9"/>
    <p:sldId id="560" r:id="rId10"/>
    <p:sldId id="561" r:id="rId11"/>
    <p:sldId id="557" r:id="rId12"/>
    <p:sldId id="528" r:id="rId13"/>
    <p:sldId id="529" r:id="rId14"/>
    <p:sldId id="530" r:id="rId15"/>
    <p:sldId id="555" r:id="rId16"/>
    <p:sldId id="556" r:id="rId17"/>
    <p:sldId id="553" r:id="rId18"/>
    <p:sldId id="554" r:id="rId19"/>
    <p:sldId id="551" r:id="rId20"/>
    <p:sldId id="552" r:id="rId21"/>
    <p:sldId id="549" r:id="rId22"/>
    <p:sldId id="550" r:id="rId23"/>
    <p:sldId id="531" r:id="rId24"/>
    <p:sldId id="532" r:id="rId25"/>
    <p:sldId id="533" r:id="rId26"/>
    <p:sldId id="534" r:id="rId27"/>
    <p:sldId id="535" r:id="rId28"/>
    <p:sldId id="536" r:id="rId29"/>
    <p:sldId id="537" r:id="rId30"/>
    <p:sldId id="538" r:id="rId31"/>
    <p:sldId id="539" r:id="rId32"/>
    <p:sldId id="540" r:id="rId33"/>
    <p:sldId id="541" r:id="rId34"/>
    <p:sldId id="542" r:id="rId35"/>
    <p:sldId id="543" r:id="rId36"/>
    <p:sldId id="544" r:id="rId37"/>
    <p:sldId id="545" r:id="rId38"/>
    <p:sldId id="546"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256"/>
            <p14:sldId id="558"/>
            <p14:sldId id="559"/>
            <p14:sldId id="560"/>
            <p14:sldId id="561"/>
            <p14:sldId id="557"/>
            <p14:sldId id="528"/>
            <p14:sldId id="529"/>
            <p14:sldId id="530"/>
            <p14:sldId id="555"/>
            <p14:sldId id="556"/>
            <p14:sldId id="553"/>
            <p14:sldId id="554"/>
            <p14:sldId id="551"/>
            <p14:sldId id="552"/>
            <p14:sldId id="549"/>
            <p14:sldId id="550"/>
            <p14:sldId id="531"/>
            <p14:sldId id="532"/>
            <p14:sldId id="533"/>
            <p14:sldId id="534"/>
            <p14:sldId id="535"/>
            <p14:sldId id="536"/>
            <p14:sldId id="537"/>
            <p14:sldId id="538"/>
            <p14:sldId id="539"/>
            <p14:sldId id="540"/>
            <p14:sldId id="541"/>
            <p14:sldId id="542"/>
            <p14:sldId id="543"/>
            <p14:sldId id="544"/>
            <p14:sldId id="545"/>
            <p14:sldId id="54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9F6C"/>
    <a:srgbClr val="00AEEF"/>
    <a:srgbClr val="FFD200"/>
    <a:srgbClr val="203E5F"/>
    <a:srgbClr val="F58221"/>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1/20/2025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Instructure: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Introduction Lecture</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188040" y="856084"/>
            <a:ext cx="6239934"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Course Overview</a:t>
            </a: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7256206" y="1514954"/>
            <a:ext cx="4355691" cy="523220"/>
          </a:xfrm>
          <a:prstGeom prst="rect">
            <a:avLst/>
          </a:prstGeom>
          <a:noFill/>
        </p:spPr>
        <p:txBody>
          <a:bodyPr wrap="square" rtlCol="0">
            <a:spAutoFit/>
          </a:bodyPr>
          <a:lstStyle/>
          <a:p>
            <a:pPr algn="ctr"/>
            <a:r>
              <a:rPr lang="ar-SA" sz="2800" b="1" dirty="0">
                <a:solidFill>
                  <a:srgbClr val="00B0F0"/>
                </a:solidFill>
                <a:latin typeface="Alexandria" charset="0"/>
                <a:cs typeface="Alexandria" charset="0"/>
              </a:rPr>
              <a:t>نظرة عامة عن المساق</a:t>
            </a:r>
            <a:endParaRPr lang="en-US" sz="2800" b="1" dirty="0">
              <a:solidFill>
                <a:srgbClr val="00B0F0"/>
              </a:solidFill>
              <a:latin typeface="Alexandria" charset="0"/>
              <a:cs typeface="Alexandri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Communication Skills</a:t>
            </a:r>
          </a:p>
        </p:txBody>
      </p:sp>
      <p:sp>
        <p:nvSpPr>
          <p:cNvPr id="9" name="TextBox 8"/>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مهارات التواصل</a:t>
            </a:r>
            <a:r>
              <a:rPr lang="en-US" sz="2400" b="1" dirty="0">
                <a:solidFill>
                  <a:srgbClr val="00B0F0"/>
                </a:solidFill>
                <a:latin typeface="Alexandria" charset="0"/>
                <a:cs typeface="Alexandria" charset="0"/>
              </a:rPr>
              <a:t> </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1238436" y="1356215"/>
            <a:ext cx="425736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Course Description</a:t>
            </a:r>
          </a:p>
        </p:txBody>
      </p:sp>
      <p:sp>
        <p:nvSpPr>
          <p:cNvPr id="7" name="Rectangle 6">
            <a:extLst>
              <a:ext uri="{FF2B5EF4-FFF2-40B4-BE49-F238E27FC236}">
                <a16:creationId xmlns:a16="http://schemas.microsoft.com/office/drawing/2014/main" id="{81F11100-025D-F5A1-5964-5F4D287037E5}"/>
              </a:ext>
            </a:extLst>
          </p:cNvPr>
          <p:cNvSpPr/>
          <p:nvPr/>
        </p:nvSpPr>
        <p:spPr>
          <a:xfrm>
            <a:off x="7033522" y="1390178"/>
            <a:ext cx="3841496" cy="461665"/>
          </a:xfrm>
          <a:prstGeom prst="rect">
            <a:avLst/>
          </a:prstGeom>
        </p:spPr>
        <p:txBody>
          <a:bodyPr wrap="square">
            <a:spAutoFit/>
          </a:bodyPr>
          <a:lstStyle/>
          <a:p>
            <a:pPr algn="ctr" rtl="1"/>
            <a:r>
              <a:rPr lang="ar-SA" sz="2400" b="1" dirty="0">
                <a:solidFill>
                  <a:srgbClr val="00B0F0"/>
                </a:solidFill>
                <a:latin typeface="Alexandria" charset="0"/>
                <a:cs typeface="Alexandria" charset="0"/>
              </a:rPr>
              <a:t>وصف المقرر</a:t>
            </a:r>
            <a:endParaRPr lang="en-US" sz="24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course is organized into five distinct parts: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Part I</a:t>
            </a:r>
            <a:r>
              <a:rPr lang="en-US" sz="2000" dirty="0">
                <a:solidFill>
                  <a:schemeClr val="accent6">
                    <a:lumMod val="50000"/>
                  </a:schemeClr>
                </a:solidFill>
                <a:latin typeface="Alexandria Light" pitchFamily="2" charset="-78"/>
                <a:cs typeface="Alexandria Light" pitchFamily="2" charset="-78"/>
              </a:rPr>
              <a:t> </a:t>
            </a:r>
            <a:r>
              <a:rPr lang="en-US" sz="2000" dirty="0">
                <a:latin typeface="Alexandria Light" pitchFamily="2" charset="-78"/>
                <a:cs typeface="Alexandria Light" pitchFamily="2" charset="-78"/>
              </a:rPr>
              <a:t>provides an overview of the foundations and key concepts important to studying business and professional communication and introduces students to central principles related to verbal and nonverbal communication and listening.</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310667"/>
          </a:xfrm>
          <a:prstGeom prst="rect">
            <a:avLst/>
          </a:prstGeom>
        </p:spPr>
        <p:txBody>
          <a:bodyPr wrap="square">
            <a:spAutoFit/>
          </a:bodyPr>
          <a:lstStyle/>
          <a:p>
            <a:pPr algn="just" rtl="1">
              <a:lnSpc>
                <a:spcPct val="200000"/>
              </a:lnSpc>
            </a:pPr>
            <a:r>
              <a:rPr lang="ar-SA" sz="2000" dirty="0">
                <a:solidFill>
                  <a:srgbClr val="002060"/>
                </a:solidFill>
                <a:latin typeface="Alexandria Light" pitchFamily="2" charset="-78"/>
                <a:cs typeface="Alexandria Light" pitchFamily="2" charset="-78"/>
              </a:rPr>
              <a:t>ينقسم المساق إلى خمسة أجزاء رئيسية</a:t>
            </a:r>
            <a:r>
              <a:rPr lang="en-US" sz="2000" dirty="0">
                <a:solidFill>
                  <a:srgbClr val="002060"/>
                </a:solidFill>
                <a:latin typeface="Alexandria Light" pitchFamily="2" charset="-78"/>
                <a:cs typeface="Alexandria Light" pitchFamily="2" charset="-78"/>
              </a:rPr>
              <a:t>:</a:t>
            </a:r>
          </a:p>
          <a:p>
            <a:pPr marL="342900" indent="-342900" algn="just" rtl="1">
              <a:lnSpc>
                <a:spcPct val="200000"/>
              </a:lnSpc>
              <a:buFont typeface="Arial" panose="020B0604020202020204" pitchFamily="34" charset="0"/>
              <a:buChar char="•"/>
            </a:pPr>
            <a:r>
              <a:rPr lang="ar-SA" sz="2000" b="1" dirty="0">
                <a:solidFill>
                  <a:schemeClr val="accent6">
                    <a:lumMod val="50000"/>
                  </a:schemeClr>
                </a:solidFill>
                <a:latin typeface="Alexandria Light" pitchFamily="2" charset="-78"/>
                <a:cs typeface="Alexandria Light" pitchFamily="2" charset="-78"/>
              </a:rPr>
              <a:t>الجزء الأول </a:t>
            </a:r>
            <a:r>
              <a:rPr lang="ar-SA" sz="2000" dirty="0">
                <a:latin typeface="Alexandria Light" pitchFamily="2" charset="-78"/>
                <a:cs typeface="Alexandria Light" pitchFamily="2" charset="-78"/>
              </a:rPr>
              <a:t>يقدم نظرة عامة على الأسس والمفاهيم الأساسية المهمة لدراسة الاتصالات التجارية والمهنية كما يقدم للطلاب المبادئ الأساسية المتعلقة بالتواصل اللفظي وغير اللفظي والاستماع في بيئة العمل.</a:t>
            </a:r>
            <a:endParaRPr lang="en-US" sz="2000" dirty="0">
              <a:latin typeface="Alexandria Light" pitchFamily="2" charset="-78"/>
              <a:cs typeface="Alexandria Light" pitchFamily="2" charset="-7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DB08A-1F27-8D4E-CA4E-0F23F48900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72CC9DD-94BC-57C1-E072-A182F97258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8C87E90-8C9F-5CC0-D2AC-1DFB25889B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143745-BDA2-3964-B06D-36CDF95F914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Communication Skills</a:t>
            </a:r>
          </a:p>
        </p:txBody>
      </p:sp>
      <p:sp>
        <p:nvSpPr>
          <p:cNvPr id="9" name="TextBox 8">
            <a:extLst>
              <a:ext uri="{FF2B5EF4-FFF2-40B4-BE49-F238E27FC236}">
                <a16:creationId xmlns:a16="http://schemas.microsoft.com/office/drawing/2014/main" id="{755E996A-6881-CFB1-849E-62A7CB0759C0}"/>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مهارات التواصل</a:t>
            </a:r>
            <a:r>
              <a:rPr lang="en-US" sz="2400" b="1" dirty="0">
                <a:solidFill>
                  <a:srgbClr val="00B0F0"/>
                </a:solidFill>
                <a:latin typeface="Alexandria" charset="0"/>
                <a:cs typeface="Alexandria" charset="0"/>
              </a:rPr>
              <a:t> </a:t>
            </a:r>
          </a:p>
        </p:txBody>
      </p:sp>
      <p:sp>
        <p:nvSpPr>
          <p:cNvPr id="3" name="Rectangle: Rounded Corners 2">
            <a:extLst>
              <a:ext uri="{FF2B5EF4-FFF2-40B4-BE49-F238E27FC236}">
                <a16:creationId xmlns:a16="http://schemas.microsoft.com/office/drawing/2014/main" id="{62098A66-0AD3-6E13-A6C9-A46C0B0213B3}"/>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0937B733-BC25-319D-A14B-21566C43C0CA}"/>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39B14EF3-5DE9-4802-246B-9BCA35EABFAE}"/>
              </a:ext>
            </a:extLst>
          </p:cNvPr>
          <p:cNvSpPr/>
          <p:nvPr/>
        </p:nvSpPr>
        <p:spPr>
          <a:xfrm>
            <a:off x="1238436" y="1356215"/>
            <a:ext cx="425736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Course Description</a:t>
            </a:r>
          </a:p>
        </p:txBody>
      </p:sp>
      <p:sp>
        <p:nvSpPr>
          <p:cNvPr id="7" name="Rectangle 6">
            <a:extLst>
              <a:ext uri="{FF2B5EF4-FFF2-40B4-BE49-F238E27FC236}">
                <a16:creationId xmlns:a16="http://schemas.microsoft.com/office/drawing/2014/main" id="{6E8CD359-8F26-BAC2-A860-876F23925EA5}"/>
              </a:ext>
            </a:extLst>
          </p:cNvPr>
          <p:cNvSpPr/>
          <p:nvPr/>
        </p:nvSpPr>
        <p:spPr>
          <a:xfrm>
            <a:off x="7033522" y="1390178"/>
            <a:ext cx="3841496" cy="461665"/>
          </a:xfrm>
          <a:prstGeom prst="rect">
            <a:avLst/>
          </a:prstGeom>
        </p:spPr>
        <p:txBody>
          <a:bodyPr wrap="square">
            <a:spAutoFit/>
          </a:bodyPr>
          <a:lstStyle/>
          <a:p>
            <a:pPr algn="ctr" rtl="1"/>
            <a:r>
              <a:rPr lang="ar-SA" sz="2400" b="1" dirty="0">
                <a:solidFill>
                  <a:srgbClr val="00B0F0"/>
                </a:solidFill>
                <a:latin typeface="Alexandria" charset="0"/>
                <a:cs typeface="Alexandria" charset="0"/>
              </a:rPr>
              <a:t>وصف المقرر</a:t>
            </a:r>
            <a:endParaRPr lang="en-US" sz="24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6FF605B3-5EE5-3116-8DBA-3C029E955446}"/>
              </a:ext>
            </a:extLst>
          </p:cNvPr>
          <p:cNvSpPr/>
          <p:nvPr/>
        </p:nvSpPr>
        <p:spPr>
          <a:xfrm>
            <a:off x="845574" y="2010190"/>
            <a:ext cx="4955458" cy="4656916"/>
          </a:xfrm>
          <a:prstGeom prst="rect">
            <a:avLst/>
          </a:prstGeom>
        </p:spPr>
        <p:txBody>
          <a:bodyPr wrap="square">
            <a:spAutoFit/>
          </a:bodyPr>
          <a:lstStyle/>
          <a:p>
            <a:pPr algn="just">
              <a:lnSpc>
                <a:spcPct val="150000"/>
              </a:lnSpc>
            </a:pPr>
            <a:r>
              <a:rPr lang="en-US" sz="2000" dirty="0">
                <a:solidFill>
                  <a:srgbClr val="002060"/>
                </a:solidFill>
                <a:latin typeface="Alexandria Light" pitchFamily="2" charset="-78"/>
                <a:cs typeface="Alexandria Light" pitchFamily="2" charset="-78"/>
              </a:rPr>
              <a:t>The course is organized into five distinct parts:</a:t>
            </a:r>
          </a:p>
          <a:p>
            <a:pPr marL="342900" indent="-342900" algn="just">
              <a:lnSpc>
                <a:spcPct val="15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Parts II, III, and IV</a:t>
            </a:r>
            <a:r>
              <a:rPr lang="en-US" sz="2000" dirty="0">
                <a:solidFill>
                  <a:schemeClr val="accent6">
                    <a:lumMod val="50000"/>
                  </a:schemeClr>
                </a:solidFill>
                <a:latin typeface="Alexandria Light" pitchFamily="2" charset="-78"/>
                <a:cs typeface="Alexandria Light" pitchFamily="2" charset="-78"/>
              </a:rPr>
              <a:t> </a:t>
            </a:r>
            <a:r>
              <a:rPr lang="en-US" sz="2000" dirty="0">
                <a:latin typeface="Alexandria Light" pitchFamily="2" charset="-78"/>
                <a:cs typeface="Alexandria Light" pitchFamily="2" charset="-78"/>
              </a:rPr>
              <a:t>correspond with the stages of experience that come with entering the workplace for the first time, developing and excelling  in the workplace, and connecting terms like cultural diversity, mutual respect, gender, ethnicity, race, religion, and disabilities</a:t>
            </a:r>
          </a:p>
        </p:txBody>
      </p:sp>
      <p:sp>
        <p:nvSpPr>
          <p:cNvPr id="10" name="Rectangle 9">
            <a:extLst>
              <a:ext uri="{FF2B5EF4-FFF2-40B4-BE49-F238E27FC236}">
                <a16:creationId xmlns:a16="http://schemas.microsoft.com/office/drawing/2014/main" id="{39592F6F-1320-1764-3648-1FF6B8A33DFF}"/>
              </a:ext>
            </a:extLst>
          </p:cNvPr>
          <p:cNvSpPr/>
          <p:nvPr/>
        </p:nvSpPr>
        <p:spPr>
          <a:xfrm>
            <a:off x="6476541" y="2010190"/>
            <a:ext cx="4955458" cy="4099712"/>
          </a:xfrm>
          <a:prstGeom prst="rect">
            <a:avLst/>
          </a:prstGeom>
        </p:spPr>
        <p:txBody>
          <a:bodyPr wrap="square">
            <a:spAutoFit/>
          </a:bodyPr>
          <a:lstStyle/>
          <a:p>
            <a:pPr algn="just" rtl="1">
              <a:lnSpc>
                <a:spcPct val="200000"/>
              </a:lnSpc>
            </a:pPr>
            <a:r>
              <a:rPr lang="ar-SA" sz="1900" dirty="0">
                <a:solidFill>
                  <a:srgbClr val="002060"/>
                </a:solidFill>
                <a:latin typeface="Alexandria Light" pitchFamily="2" charset="-78"/>
                <a:cs typeface="Alexandria Light" pitchFamily="2" charset="-78"/>
              </a:rPr>
              <a:t>ينقسم المساق إلى خمسة أجزاء رئيسية</a:t>
            </a:r>
            <a:r>
              <a:rPr lang="en-US" sz="1900" dirty="0">
                <a:solidFill>
                  <a:srgbClr val="002060"/>
                </a:solidFill>
                <a:latin typeface="Alexandria Light" pitchFamily="2" charset="-78"/>
                <a:cs typeface="Alexandria Light" pitchFamily="2" charset="-78"/>
              </a:rPr>
              <a:t>:</a:t>
            </a:r>
          </a:p>
          <a:p>
            <a:pPr marL="342900" indent="-342900" algn="just" rtl="1">
              <a:lnSpc>
                <a:spcPct val="200000"/>
              </a:lnSpc>
              <a:buFont typeface="Arial" panose="020B0604020202020204" pitchFamily="34" charset="0"/>
              <a:buChar char="•"/>
            </a:pPr>
            <a:r>
              <a:rPr lang="ar-SA" sz="1900" b="1" dirty="0">
                <a:solidFill>
                  <a:schemeClr val="accent6">
                    <a:lumMod val="50000"/>
                  </a:schemeClr>
                </a:solidFill>
                <a:latin typeface="Alexandria Light" pitchFamily="2" charset="-78"/>
                <a:cs typeface="Alexandria Light" pitchFamily="2" charset="-78"/>
              </a:rPr>
              <a:t>الجزء الثاني والثالث والرابع </a:t>
            </a:r>
            <a:r>
              <a:rPr lang="ar-SA" sz="1900" dirty="0">
                <a:latin typeface="Alexandria Light" pitchFamily="2" charset="-78"/>
                <a:cs typeface="Alexandria Light" pitchFamily="2" charset="-78"/>
              </a:rPr>
              <a:t>تقدم مراحل الخبرة التي تأتي مع دخول مكان العمل لأول مرة، والتطور في مكان العمل، والتفوق في مكان العمل، وربط ذلك بمفاهيم التنوع الثقافي، والاحترام المتبادل، والجنس، والعرق، والدين، والإعاقة</a:t>
            </a:r>
            <a:endParaRPr lang="en-US" sz="1900" dirty="0">
              <a:latin typeface="Alexandria Light" pitchFamily="2" charset="-78"/>
              <a:cs typeface="Alexandria Light" pitchFamily="2" charset="-78"/>
            </a:endParaRPr>
          </a:p>
        </p:txBody>
      </p:sp>
    </p:spTree>
    <p:extLst>
      <p:ext uri="{BB962C8B-B14F-4D97-AF65-F5344CB8AC3E}">
        <p14:creationId xmlns:p14="http://schemas.microsoft.com/office/powerpoint/2010/main" val="3212547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57076-1862-466D-0DC6-AA1E7F0E12E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52FCAD-6647-1EE6-E59F-55CBC175EB2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E7A3C13-C194-5635-2850-D68BE40D31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830A913-00D2-1FD7-B87E-609E149FDBE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Communication Skills</a:t>
            </a:r>
          </a:p>
        </p:txBody>
      </p:sp>
      <p:sp>
        <p:nvSpPr>
          <p:cNvPr id="9" name="TextBox 8">
            <a:extLst>
              <a:ext uri="{FF2B5EF4-FFF2-40B4-BE49-F238E27FC236}">
                <a16:creationId xmlns:a16="http://schemas.microsoft.com/office/drawing/2014/main" id="{3C1869B5-87FA-EF59-9186-AACF6DEF7EB9}"/>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مهارات التواصل</a:t>
            </a:r>
            <a:r>
              <a:rPr lang="en-US" sz="2400" b="1" dirty="0">
                <a:solidFill>
                  <a:srgbClr val="00B0F0"/>
                </a:solidFill>
                <a:latin typeface="Alexandria" charset="0"/>
                <a:cs typeface="Alexandria" charset="0"/>
              </a:rPr>
              <a:t> </a:t>
            </a:r>
          </a:p>
        </p:txBody>
      </p:sp>
      <p:sp>
        <p:nvSpPr>
          <p:cNvPr id="3" name="Rectangle: Rounded Corners 2">
            <a:extLst>
              <a:ext uri="{FF2B5EF4-FFF2-40B4-BE49-F238E27FC236}">
                <a16:creationId xmlns:a16="http://schemas.microsoft.com/office/drawing/2014/main" id="{18ABDE97-C3E5-0D5F-07CF-0CCB078D4859}"/>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8BE64441-F7F7-2191-8E7B-26C3A00E70BC}"/>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C227E65B-8C64-C257-0153-7EA266BAFDD6}"/>
              </a:ext>
            </a:extLst>
          </p:cNvPr>
          <p:cNvSpPr/>
          <p:nvPr/>
        </p:nvSpPr>
        <p:spPr>
          <a:xfrm>
            <a:off x="1238436" y="1356215"/>
            <a:ext cx="425736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Course Description</a:t>
            </a:r>
          </a:p>
        </p:txBody>
      </p:sp>
      <p:sp>
        <p:nvSpPr>
          <p:cNvPr id="7" name="Rectangle 6">
            <a:extLst>
              <a:ext uri="{FF2B5EF4-FFF2-40B4-BE49-F238E27FC236}">
                <a16:creationId xmlns:a16="http://schemas.microsoft.com/office/drawing/2014/main" id="{B1B779F9-966D-2C79-485D-55B7B1D4CA65}"/>
              </a:ext>
            </a:extLst>
          </p:cNvPr>
          <p:cNvSpPr/>
          <p:nvPr/>
        </p:nvSpPr>
        <p:spPr>
          <a:xfrm>
            <a:off x="7033522" y="1390178"/>
            <a:ext cx="3841496" cy="461665"/>
          </a:xfrm>
          <a:prstGeom prst="rect">
            <a:avLst/>
          </a:prstGeom>
        </p:spPr>
        <p:txBody>
          <a:bodyPr wrap="square">
            <a:spAutoFit/>
          </a:bodyPr>
          <a:lstStyle/>
          <a:p>
            <a:pPr algn="ctr" rtl="1"/>
            <a:r>
              <a:rPr lang="ar-SA" sz="2400" b="1" dirty="0">
                <a:solidFill>
                  <a:srgbClr val="00B0F0"/>
                </a:solidFill>
                <a:latin typeface="Alexandria" charset="0"/>
                <a:cs typeface="Alexandria" charset="0"/>
              </a:rPr>
              <a:t>وصف المقرر</a:t>
            </a:r>
            <a:endParaRPr lang="en-US" sz="24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96C5851E-245E-3E81-7DC3-AE1E57F64D6B}"/>
              </a:ext>
            </a:extLst>
          </p:cNvPr>
          <p:cNvSpPr/>
          <p:nvPr/>
        </p:nvSpPr>
        <p:spPr>
          <a:xfrm>
            <a:off x="845574" y="2010190"/>
            <a:ext cx="4955458" cy="4310667"/>
          </a:xfrm>
          <a:prstGeom prst="rect">
            <a:avLst/>
          </a:prstGeom>
        </p:spPr>
        <p:txBody>
          <a:bodyPr wrap="square">
            <a:spAutoFit/>
          </a:bodyPr>
          <a:lstStyle/>
          <a:p>
            <a:pPr algn="just">
              <a:lnSpc>
                <a:spcPct val="200000"/>
              </a:lnSpc>
            </a:pPr>
            <a:r>
              <a:rPr lang="en-US" sz="2000" dirty="0">
                <a:solidFill>
                  <a:srgbClr val="002060"/>
                </a:solidFill>
                <a:latin typeface="Alexandria Light" pitchFamily="2" charset="-78"/>
                <a:cs typeface="Alexandria Light" pitchFamily="2" charset="-78"/>
              </a:rPr>
              <a:t>The course is organized into five distinct parts:</a:t>
            </a:r>
          </a:p>
          <a:p>
            <a:pPr marL="342900" indent="-342900" algn="just">
              <a:lnSpc>
                <a:spcPct val="200000"/>
              </a:lnSpc>
              <a:buFont typeface="Arial" panose="020B0604020202020204" pitchFamily="34" charset="0"/>
              <a:buChar char="•"/>
            </a:pPr>
            <a:r>
              <a:rPr lang="en-US" sz="2000" b="1" dirty="0">
                <a:solidFill>
                  <a:schemeClr val="accent6">
                    <a:lumMod val="50000"/>
                  </a:schemeClr>
                </a:solidFill>
                <a:latin typeface="Alexandria Light" pitchFamily="2" charset="-78"/>
                <a:cs typeface="Alexandria Light" pitchFamily="2" charset="-78"/>
              </a:rPr>
              <a:t>Part V</a:t>
            </a:r>
            <a:r>
              <a:rPr lang="en-US" sz="2000" dirty="0">
                <a:solidFill>
                  <a:schemeClr val="accent6">
                    <a:lumMod val="50000"/>
                  </a:schemeClr>
                </a:solidFill>
                <a:latin typeface="Alexandria Light" pitchFamily="2" charset="-78"/>
                <a:cs typeface="Alexandria Light" pitchFamily="2" charset="-78"/>
              </a:rPr>
              <a:t> “</a:t>
            </a:r>
            <a:r>
              <a:rPr lang="en-US" sz="2000" dirty="0">
                <a:latin typeface="Alexandria Light" pitchFamily="2" charset="-78"/>
                <a:cs typeface="Alexandria Light" pitchFamily="2" charset="-78"/>
              </a:rPr>
              <a:t>Surviving in the Workplace”, encourages students to develop strategies for balancing work and life through communication process.</a:t>
            </a:r>
          </a:p>
        </p:txBody>
      </p:sp>
      <p:sp>
        <p:nvSpPr>
          <p:cNvPr id="10" name="Rectangle 9">
            <a:extLst>
              <a:ext uri="{FF2B5EF4-FFF2-40B4-BE49-F238E27FC236}">
                <a16:creationId xmlns:a16="http://schemas.microsoft.com/office/drawing/2014/main" id="{AF89603B-0090-D220-86D1-73B8D8E9F814}"/>
              </a:ext>
            </a:extLst>
          </p:cNvPr>
          <p:cNvSpPr/>
          <p:nvPr/>
        </p:nvSpPr>
        <p:spPr>
          <a:xfrm>
            <a:off x="6476541" y="2010190"/>
            <a:ext cx="4955458" cy="3624582"/>
          </a:xfrm>
          <a:prstGeom prst="rect">
            <a:avLst/>
          </a:prstGeom>
        </p:spPr>
        <p:txBody>
          <a:bodyPr wrap="square">
            <a:spAutoFit/>
          </a:bodyPr>
          <a:lstStyle/>
          <a:p>
            <a:pPr algn="just" rtl="1">
              <a:lnSpc>
                <a:spcPct val="250000"/>
              </a:lnSpc>
            </a:pPr>
            <a:r>
              <a:rPr lang="ar-SA" sz="1900" dirty="0">
                <a:solidFill>
                  <a:srgbClr val="002060"/>
                </a:solidFill>
                <a:latin typeface="Alexandria Light" pitchFamily="2" charset="-78"/>
                <a:cs typeface="Alexandria Light" pitchFamily="2" charset="-78"/>
              </a:rPr>
              <a:t>ينقسم المساق إلى خمسة أجزاء رئيسية</a:t>
            </a:r>
            <a:r>
              <a:rPr lang="en-US" sz="1900" dirty="0">
                <a:solidFill>
                  <a:srgbClr val="002060"/>
                </a:solidFill>
                <a:latin typeface="Alexandria Light" pitchFamily="2" charset="-78"/>
                <a:cs typeface="Alexandria Light" pitchFamily="2" charset="-78"/>
              </a:rPr>
              <a:t>:</a:t>
            </a:r>
          </a:p>
          <a:p>
            <a:pPr marL="342900" indent="-342900" algn="just" rtl="1">
              <a:lnSpc>
                <a:spcPct val="250000"/>
              </a:lnSpc>
              <a:buFont typeface="Arial" panose="020B0604020202020204" pitchFamily="34" charset="0"/>
              <a:buChar char="•"/>
            </a:pPr>
            <a:r>
              <a:rPr lang="ar-SA" sz="1900" b="1" dirty="0">
                <a:solidFill>
                  <a:schemeClr val="accent6">
                    <a:lumMod val="50000"/>
                  </a:schemeClr>
                </a:solidFill>
                <a:latin typeface="Alexandria Light" pitchFamily="2" charset="-78"/>
                <a:cs typeface="Alexandria Light" pitchFamily="2" charset="-78"/>
              </a:rPr>
              <a:t>الجزء الخامس </a:t>
            </a:r>
            <a:r>
              <a:rPr lang="ar-SA" sz="1900" dirty="0">
                <a:latin typeface="Alexandria Light" pitchFamily="2" charset="-78"/>
                <a:cs typeface="Alexandria Light" pitchFamily="2" charset="-78"/>
              </a:rPr>
              <a:t>"البقاء على قيد الحياة في مكان العمل" يشجع الطلاب على تطوير استراتيجيات لتحقيق التوازن بين العمل والحياة من خلال عملية التواصل.</a:t>
            </a:r>
            <a:endParaRPr lang="en-US" sz="1900" dirty="0">
              <a:latin typeface="Alexandria Light" pitchFamily="2" charset="-78"/>
              <a:cs typeface="Alexandria Light" pitchFamily="2" charset="-78"/>
            </a:endParaRPr>
          </a:p>
        </p:txBody>
      </p:sp>
    </p:spTree>
    <p:extLst>
      <p:ext uri="{BB962C8B-B14F-4D97-AF65-F5344CB8AC3E}">
        <p14:creationId xmlns:p14="http://schemas.microsoft.com/office/powerpoint/2010/main" val="975837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DEAD-3D87-083B-F325-5DBD85D3B0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B352B70-26AF-05BB-2836-570B80C6606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2FCB2B4-22A0-6C3B-0FB4-CDE280A402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E8F7000-3182-3809-0088-6575DA29ECA0}"/>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Reference Book</a:t>
            </a:r>
          </a:p>
        </p:txBody>
      </p:sp>
      <p:sp>
        <p:nvSpPr>
          <p:cNvPr id="3" name="TextBox 2">
            <a:extLst>
              <a:ext uri="{FF2B5EF4-FFF2-40B4-BE49-F238E27FC236}">
                <a16:creationId xmlns:a16="http://schemas.microsoft.com/office/drawing/2014/main" id="{B4481FC1-87CB-B77B-CBEB-C56F10402CAE}"/>
              </a:ext>
            </a:extLst>
          </p:cNvPr>
          <p:cNvSpPr txBox="1"/>
          <p:nvPr/>
        </p:nvSpPr>
        <p:spPr>
          <a:xfrm>
            <a:off x="3699366" y="648421"/>
            <a:ext cx="286858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المرجع المعتمد</a:t>
            </a:r>
            <a:endParaRPr lang="en-US" sz="2400" b="1" dirty="0">
              <a:solidFill>
                <a:srgbClr val="00B0F0"/>
              </a:solidFill>
              <a:latin typeface="Alexandria" charset="0"/>
              <a:cs typeface="Alexandria" charset="0"/>
            </a:endParaRPr>
          </a:p>
        </p:txBody>
      </p:sp>
      <p:pic>
        <p:nvPicPr>
          <p:cNvPr id="7" name="Picture 6">
            <a:extLst>
              <a:ext uri="{FF2B5EF4-FFF2-40B4-BE49-F238E27FC236}">
                <a16:creationId xmlns:a16="http://schemas.microsoft.com/office/drawing/2014/main" id="{57E9AC4F-7389-9B6F-03B0-C8E83894727E}"/>
              </a:ext>
            </a:extLst>
          </p:cNvPr>
          <p:cNvPicPr>
            <a:picLocks noChangeAspect="1"/>
          </p:cNvPicPr>
          <p:nvPr/>
        </p:nvPicPr>
        <p:blipFill>
          <a:blip r:embed="rId3"/>
          <a:stretch>
            <a:fillRect/>
          </a:stretch>
        </p:blipFill>
        <p:spPr>
          <a:xfrm>
            <a:off x="7320777" y="0"/>
            <a:ext cx="4835574" cy="6858000"/>
          </a:xfrm>
          <a:prstGeom prst="rect">
            <a:avLst/>
          </a:prstGeom>
        </p:spPr>
      </p:pic>
      <p:sp>
        <p:nvSpPr>
          <p:cNvPr id="10" name="Rectangle: Rounded Corners 9">
            <a:extLst>
              <a:ext uri="{FF2B5EF4-FFF2-40B4-BE49-F238E27FC236}">
                <a16:creationId xmlns:a16="http://schemas.microsoft.com/office/drawing/2014/main" id="{6CFB16ED-FD2A-7075-604D-FEA70A67200E}"/>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6A5B0646-10DF-0F93-8DAF-CCCDDAC8CA35}"/>
              </a:ext>
            </a:extLst>
          </p:cNvPr>
          <p:cNvSpPr/>
          <p:nvPr/>
        </p:nvSpPr>
        <p:spPr>
          <a:xfrm>
            <a:off x="775077" y="3047286"/>
            <a:ext cx="4945624" cy="1890326"/>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2000" dirty="0"/>
              <a:t>Quintanilla, K. M., &amp; Wahl, S. T. (2019). </a:t>
            </a:r>
            <a:r>
              <a:rPr lang="en-US" sz="2000" i="1" dirty="0">
                <a:solidFill>
                  <a:srgbClr val="002060"/>
                </a:solidFill>
              </a:rPr>
              <a:t>Business and professional communication: Keys for workplace excellence</a:t>
            </a:r>
            <a:r>
              <a:rPr lang="en-US" sz="2000" dirty="0"/>
              <a:t>. Sage Publications.</a:t>
            </a:r>
            <a:endParaRPr lang="en-US" sz="2400" dirty="0">
              <a:latin typeface="Alexandria" pitchFamily="2" charset="-78"/>
              <a:cs typeface="Alexandria" pitchFamily="2" charset="-78"/>
            </a:endParaRPr>
          </a:p>
        </p:txBody>
      </p:sp>
    </p:spTree>
    <p:extLst>
      <p:ext uri="{BB962C8B-B14F-4D97-AF65-F5344CB8AC3E}">
        <p14:creationId xmlns:p14="http://schemas.microsoft.com/office/powerpoint/2010/main" val="4283790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1BE55-7C22-DF6B-1829-B77C27CD5445}"/>
            </a:ext>
          </a:extLst>
        </p:cNvPr>
        <p:cNvGrpSpPr/>
        <p:nvPr/>
      </p:nvGrpSpPr>
      <p:grpSpPr>
        <a:xfrm>
          <a:off x="0" y="0"/>
          <a:ext cx="0" cy="0"/>
          <a:chOff x="0" y="0"/>
          <a:chExt cx="0" cy="0"/>
        </a:xfrm>
      </p:grpSpPr>
      <p:sp>
        <p:nvSpPr>
          <p:cNvPr id="26" name="Rectangle 25">
            <a:extLst>
              <a:ext uri="{FF2B5EF4-FFF2-40B4-BE49-F238E27FC236}">
                <a16:creationId xmlns:a16="http://schemas.microsoft.com/office/drawing/2014/main" id="{8F522EF6-2A5A-BD35-AFBC-520E45681A68}"/>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3ABC69F5-5A6E-C39D-8021-5C3F75B5DA8B}"/>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980" y="1117694"/>
            <a:ext cx="12155019" cy="4610100"/>
          </a:xfrm>
        </p:spPr>
      </p:pic>
      <p:sp>
        <p:nvSpPr>
          <p:cNvPr id="11" name="Rectangle 10">
            <a:extLst>
              <a:ext uri="{FF2B5EF4-FFF2-40B4-BE49-F238E27FC236}">
                <a16:creationId xmlns:a16="http://schemas.microsoft.com/office/drawing/2014/main" id="{BC13CAEC-9361-3D40-566F-A452F830CB9C}"/>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93E8B6D3-5022-63BE-5B62-D50D3D9B8953}"/>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6F520FDD-43F5-D50C-9C3A-9E312B49B47A}"/>
              </a:ext>
            </a:extLst>
          </p:cNvPr>
          <p:cNvSpPr txBox="1"/>
          <p:nvPr/>
        </p:nvSpPr>
        <p:spPr>
          <a:xfrm>
            <a:off x="6188040" y="856084"/>
            <a:ext cx="6239934" cy="523220"/>
          </a:xfrm>
          <a:prstGeom prst="rect">
            <a:avLst/>
          </a:prstGeom>
          <a:noFill/>
        </p:spPr>
        <p:txBody>
          <a:bodyPr wrap="square" rtlCol="0">
            <a:spAutoFit/>
          </a:bodyPr>
          <a:lstStyle/>
          <a:p>
            <a:pPr algn="ctr"/>
            <a:r>
              <a:rPr lang="en-US" sz="2800" b="1" dirty="0">
                <a:solidFill>
                  <a:srgbClr val="00B0F0"/>
                </a:solidFill>
                <a:latin typeface="Alexandria" charset="0"/>
                <a:cs typeface="Alexandria" charset="0"/>
              </a:rPr>
              <a:t>Course Chapters</a:t>
            </a:r>
          </a:p>
        </p:txBody>
      </p:sp>
      <p:sp>
        <p:nvSpPr>
          <p:cNvPr id="42" name="TextBox 41">
            <a:extLst>
              <a:ext uri="{FF2B5EF4-FFF2-40B4-BE49-F238E27FC236}">
                <a16:creationId xmlns:a16="http://schemas.microsoft.com/office/drawing/2014/main" id="{40A3FD6A-1F62-885B-F6DE-C5771A28BB57}"/>
              </a:ext>
            </a:extLst>
          </p:cNvPr>
          <p:cNvSpPr txBox="1"/>
          <p:nvPr/>
        </p:nvSpPr>
        <p:spPr>
          <a:xfrm>
            <a:off x="5071247" y="1139330"/>
            <a:ext cx="917148" cy="306705"/>
          </a:xfrm>
          <a:prstGeom prst="rect">
            <a:avLst/>
          </a:prstGeom>
          <a:noFill/>
        </p:spPr>
        <p:txBody>
          <a:bodyPr wrap="square" rtlCol="0">
            <a:spAutoFit/>
          </a:bodyPr>
          <a:lstStyle/>
          <a:p>
            <a:pPr algn="ctr"/>
            <a:r>
              <a:rPr lang="en-US" sz="1400" dirty="0">
                <a:solidFill>
                  <a:schemeClr val="bg1"/>
                </a:solidFill>
                <a:latin typeface="Alexandria" charset="0"/>
                <a:cs typeface="Alexandria" charset="0"/>
              </a:rPr>
              <a:t>Lecture</a:t>
            </a:r>
          </a:p>
        </p:txBody>
      </p:sp>
      <p:sp>
        <p:nvSpPr>
          <p:cNvPr id="43" name="TextBox 42">
            <a:extLst>
              <a:ext uri="{FF2B5EF4-FFF2-40B4-BE49-F238E27FC236}">
                <a16:creationId xmlns:a16="http://schemas.microsoft.com/office/drawing/2014/main" id="{B84562B2-FB39-9FAA-71E4-E3D8C5A641B5}"/>
              </a:ext>
            </a:extLst>
          </p:cNvPr>
          <p:cNvSpPr txBox="1"/>
          <p:nvPr/>
        </p:nvSpPr>
        <p:spPr>
          <a:xfrm>
            <a:off x="5005221" y="1354195"/>
            <a:ext cx="942618"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5" name="Graphic 21">
            <a:extLst>
              <a:ext uri="{FF2B5EF4-FFF2-40B4-BE49-F238E27FC236}">
                <a16:creationId xmlns:a16="http://schemas.microsoft.com/office/drawing/2014/main" id="{FDFB8E64-C2C2-AE6E-6CD6-DCB442F691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id="{D598132A-5680-F492-8E17-8D4175F0FA46}"/>
              </a:ext>
            </a:extLst>
          </p:cNvPr>
          <p:cNvSpPr txBox="1"/>
          <p:nvPr/>
        </p:nvSpPr>
        <p:spPr>
          <a:xfrm>
            <a:off x="7256206" y="1514954"/>
            <a:ext cx="4355691" cy="523220"/>
          </a:xfrm>
          <a:prstGeom prst="rect">
            <a:avLst/>
          </a:prstGeom>
          <a:noFill/>
        </p:spPr>
        <p:txBody>
          <a:bodyPr wrap="square" rtlCol="0">
            <a:spAutoFit/>
          </a:bodyPr>
          <a:lstStyle/>
          <a:p>
            <a:pPr algn="ctr"/>
            <a:r>
              <a:rPr lang="ar-SA" sz="2800" b="1" dirty="0">
                <a:solidFill>
                  <a:srgbClr val="00B0F0"/>
                </a:solidFill>
                <a:latin typeface="Alexandria" charset="0"/>
                <a:cs typeface="Alexandria" charset="0"/>
              </a:rPr>
              <a:t>الفصول الدراسية للمقرر</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1514304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4FEB42-04D4-742B-771B-F890B959A58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A044A1D-F2C9-8007-38CD-B3DEE8C95D5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B47F0C7B-B3E9-8709-4B06-C41C3D9684CB}"/>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91FC550-6AA9-FC96-CE61-E2D0B693DD6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B583BFB-ED2D-279B-16F3-B5411BA43CB6}"/>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Excellence</a:t>
            </a:r>
          </a:p>
        </p:txBody>
      </p:sp>
      <p:sp>
        <p:nvSpPr>
          <p:cNvPr id="9" name="TextBox 8">
            <a:extLst>
              <a:ext uri="{FF2B5EF4-FFF2-40B4-BE49-F238E27FC236}">
                <a16:creationId xmlns:a16="http://schemas.microsoft.com/office/drawing/2014/main" id="{69D91D2A-13AE-171A-0D4A-D181FE32ED34}"/>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التميز في الأعمال والمهن</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D6BF0DC1-17C0-49D8-A280-15A001ACD090}"/>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en-US" sz="2400" dirty="0">
                <a:latin typeface="Alexandria" pitchFamily="2" charset="-78"/>
                <a:ea typeface="Times New Roman" panose="02020603050405020304" pitchFamily="18" charset="0"/>
                <a:cs typeface="Alexandria" pitchFamily="2" charset="-78"/>
              </a:rPr>
              <a:t>: Business and Professional Excellence in the Workplace</a:t>
            </a:r>
          </a:p>
        </p:txBody>
      </p:sp>
      <p:sp>
        <p:nvSpPr>
          <p:cNvPr id="8" name="Rectangle: Rounded Corners 7">
            <a:extLst>
              <a:ext uri="{FF2B5EF4-FFF2-40B4-BE49-F238E27FC236}">
                <a16:creationId xmlns:a16="http://schemas.microsoft.com/office/drawing/2014/main" id="{E1D3D032-7520-8656-F2D0-1C7CEA1BA30D}"/>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C9B56A0-E4B6-A89D-301A-F8A8EEA3D6EC}"/>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الأول: </a:t>
            </a:r>
            <a:r>
              <a:rPr lang="ar-SA" sz="2400" dirty="0">
                <a:latin typeface="Alexandria" pitchFamily="2" charset="-78"/>
                <a:ea typeface="Times New Roman" panose="02020603050405020304" pitchFamily="18" charset="0"/>
                <a:cs typeface="Alexandria" pitchFamily="2" charset="-78"/>
              </a:rPr>
              <a:t>التميز في الأعمال والمهنة في بيئة العمل</a:t>
            </a:r>
            <a:endParaRPr lang="en-US" sz="2400" dirty="0">
              <a:latin typeface="Alexandria" pitchFamily="2" charset="-78"/>
              <a:ea typeface="Times New Roman" panose="02020603050405020304" pitchFamily="18" charset="0"/>
              <a:cs typeface="Alexandria" pitchFamily="2" charset="-78"/>
            </a:endParaRPr>
          </a:p>
        </p:txBody>
      </p:sp>
      <p:pic>
        <p:nvPicPr>
          <p:cNvPr id="1028" name="Picture 4" descr="Business excellence concept with icons. Vision, leadership, marketing, partnership, technology, innovation, feedback, result. Web vector infographic in minimal flat line style">
            <a:extLst>
              <a:ext uri="{FF2B5EF4-FFF2-40B4-BE49-F238E27FC236}">
                <a16:creationId xmlns:a16="http://schemas.microsoft.com/office/drawing/2014/main" id="{3C5F6D54-BC7D-EA77-FD76-5EE9FE98F7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69474" y="1458085"/>
            <a:ext cx="8921273" cy="26763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97395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A74405-A4E8-6373-2B9F-2646AD0340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4CFD34C-D6FE-E3E7-5D56-25984105527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07C3BEF-D6DC-392B-B775-A46350AC98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3B52B55-5207-0A62-3442-835F62B983A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Excellence</a:t>
            </a:r>
          </a:p>
        </p:txBody>
      </p:sp>
      <p:sp>
        <p:nvSpPr>
          <p:cNvPr id="9" name="TextBox 8">
            <a:extLst>
              <a:ext uri="{FF2B5EF4-FFF2-40B4-BE49-F238E27FC236}">
                <a16:creationId xmlns:a16="http://schemas.microsoft.com/office/drawing/2014/main" id="{0A33A0FA-4907-D7CB-5A37-0EE95DECD61E}"/>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التميز في الأعمال والمهن</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155CCC1-F6E5-E44D-A35A-F59E0019C16C}"/>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F84403F7-A4A0-8E2B-55CA-80713E7472AA}"/>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2BD91D67-B672-7D12-25F4-22B8C5B89802}"/>
              </a:ext>
            </a:extLst>
          </p:cNvPr>
          <p:cNvSpPr/>
          <p:nvPr/>
        </p:nvSpPr>
        <p:spPr>
          <a:xfrm>
            <a:off x="786582" y="1997838"/>
            <a:ext cx="4945624" cy="4195251"/>
          </a:xfrm>
          <a:prstGeom prst="rect">
            <a:avLst/>
          </a:prstGeom>
        </p:spPr>
        <p:txBody>
          <a:bodyPr wrap="square">
            <a:spAutoFit/>
          </a:bodyPr>
          <a:lstStyle/>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Business and Professional Communication</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Understanding the KEYS Process.</a:t>
            </a: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Importance of Human Communication.</a:t>
            </a: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Communication Process.</a:t>
            </a: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Social Media and Technology.</a:t>
            </a: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Communication Apprehension.</a:t>
            </a:r>
          </a:p>
          <a:p>
            <a:pPr marL="342900" indent="-342900">
              <a:lnSpc>
                <a:spcPct val="150000"/>
              </a:lnSpc>
              <a:buFont typeface="Arial" panose="020B0604020202020204" pitchFamily="34" charset="0"/>
              <a:buChar char="•"/>
            </a:pPr>
            <a:r>
              <a:rPr lang="en-US" sz="2000" dirty="0">
                <a:latin typeface="Alexandria" pitchFamily="2" charset="-78"/>
                <a:cs typeface="Alexandria" pitchFamily="2" charset="-78"/>
              </a:rPr>
              <a:t>Communication Ethics.</a:t>
            </a:r>
          </a:p>
        </p:txBody>
      </p:sp>
      <p:sp>
        <p:nvSpPr>
          <p:cNvPr id="15" name="Rectangle 14">
            <a:extLst>
              <a:ext uri="{FF2B5EF4-FFF2-40B4-BE49-F238E27FC236}">
                <a16:creationId xmlns:a16="http://schemas.microsoft.com/office/drawing/2014/main" id="{91DCB875-A301-BA09-5EDD-77702E5F382D}"/>
              </a:ext>
            </a:extLst>
          </p:cNvPr>
          <p:cNvSpPr/>
          <p:nvPr/>
        </p:nvSpPr>
        <p:spPr>
          <a:xfrm>
            <a:off x="6504059" y="1953592"/>
            <a:ext cx="4945624" cy="4315027"/>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اتصالات الأعمال والاتصالات المهنية.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فهم عملية </a:t>
            </a:r>
            <a:r>
              <a:rPr lang="en-US" sz="2000" dirty="0">
                <a:latin typeface="Alexandria" pitchFamily="2" charset="-78"/>
                <a:cs typeface="Alexandria" pitchFamily="2" charset="-78"/>
              </a:rPr>
              <a:t>KEYS</a:t>
            </a:r>
            <a:r>
              <a:rPr lang="ar-SA" sz="2000" dirty="0">
                <a:latin typeface="Alexandria" pitchFamily="2" charset="-78"/>
                <a:cs typeface="Alexandria" pitchFamily="2" charset="-78"/>
              </a:rPr>
              <a:t>.</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أهمية عملية التواصل الإنساني.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عملية الاتصال.</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التكنولوجيا والتواصل الاجتماعي.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الخوف من التواصل.</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أخلاقيات التواصل.</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50334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2822AE-8ADF-19BD-24CF-EAA1F5F8B99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5E53ACC-6F3F-4DE4-0F2E-B506095B05E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4630BEE-0492-5307-E660-FECA3470758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F4DCA63-93FC-E42C-501F-34CB6103A4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E170D34-C96D-6A78-5EE4-CFB55B8A289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22A83D4E-CC8B-AA47-DE95-EE40DA5B8636}"/>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6B33EFBA-EBA5-1B46-D515-C7D45307FD64}"/>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2: </a:t>
            </a:r>
            <a:r>
              <a:rPr lang="en-US" sz="2800" dirty="0">
                <a:latin typeface="Alexandria" pitchFamily="2" charset="-78"/>
                <a:ea typeface="Times New Roman" panose="02020603050405020304" pitchFamily="18" charset="0"/>
                <a:cs typeface="Alexandria" pitchFamily="2" charset="-78"/>
              </a:rPr>
              <a:t>Verbal and Nonverbal Communication</a:t>
            </a:r>
          </a:p>
        </p:txBody>
      </p:sp>
      <p:sp>
        <p:nvSpPr>
          <p:cNvPr id="8" name="Rectangle: Rounded Corners 7">
            <a:extLst>
              <a:ext uri="{FF2B5EF4-FFF2-40B4-BE49-F238E27FC236}">
                <a16:creationId xmlns:a16="http://schemas.microsoft.com/office/drawing/2014/main" id="{E794D26D-6259-6010-1E58-26CB5EA4F025}"/>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41B65AEA-28D8-3245-9CDD-34E99416B2B6}"/>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الثاني: </a:t>
            </a:r>
            <a:r>
              <a:rPr lang="ar-SA" sz="2400" dirty="0">
                <a:latin typeface="Alexandria" pitchFamily="2" charset="-78"/>
                <a:ea typeface="Times New Roman" panose="02020603050405020304" pitchFamily="18" charset="0"/>
                <a:cs typeface="Alexandria" pitchFamily="2" charset="-78"/>
              </a:rPr>
              <a:t>التواصل اللفظي وغير اللفظي</a:t>
            </a:r>
            <a:endParaRPr lang="en-US" sz="2400" dirty="0">
              <a:latin typeface="Alexandria" pitchFamily="2" charset="-78"/>
              <a:ea typeface="Times New Roman" panose="02020603050405020304" pitchFamily="18" charset="0"/>
              <a:cs typeface="Alexandria" pitchFamily="2" charset="-78"/>
            </a:endParaRPr>
          </a:p>
        </p:txBody>
      </p:sp>
      <p:pic>
        <p:nvPicPr>
          <p:cNvPr id="15362" name="Picture 2" descr="Verbal communication vs non-verbal communication - YouTube">
            <a:extLst>
              <a:ext uri="{FF2B5EF4-FFF2-40B4-BE49-F238E27FC236}">
                <a16:creationId xmlns:a16="http://schemas.microsoft.com/office/drawing/2014/main" id="{45FE025F-F631-D5BD-2AE1-E9A505D918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5098" t="7172" r="2656" b="17019"/>
          <a:stretch/>
        </p:blipFill>
        <p:spPr bwMode="auto">
          <a:xfrm>
            <a:off x="2468657" y="1458085"/>
            <a:ext cx="7187680" cy="26211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325904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6A250-04DC-4C0F-B206-B450502DFD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FC00A84-CD45-FF14-A9BF-58AF514B0DB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8906968-D577-2133-6007-6C0AB19C46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14B3C46-172F-912E-05C9-311CFA1D600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Verbal and Nonverbal Communication</a:t>
            </a:r>
          </a:p>
        </p:txBody>
      </p:sp>
      <p:sp>
        <p:nvSpPr>
          <p:cNvPr id="9" name="TextBox 8">
            <a:extLst>
              <a:ext uri="{FF2B5EF4-FFF2-40B4-BE49-F238E27FC236}">
                <a16:creationId xmlns:a16="http://schemas.microsoft.com/office/drawing/2014/main" id="{9C430750-6C00-B2D6-368C-20BB5FAAB8E3}"/>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التواصل اللفظي وغير اللفظي</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B0F67625-BD70-7922-D52F-6AAB4A0704EE}"/>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A01A1304-0B28-CD79-E253-089D0E686715}"/>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990B2F74-1ECF-3BEA-ABAC-60566E3AECE5}"/>
              </a:ext>
            </a:extLst>
          </p:cNvPr>
          <p:cNvSpPr/>
          <p:nvPr/>
        </p:nvSpPr>
        <p:spPr>
          <a:xfrm>
            <a:off x="786582" y="1997838"/>
            <a:ext cx="4945624" cy="4310667"/>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Verbal Communication</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Nonverbal Communication.</a:t>
            </a:r>
            <a:endParaRPr lang="ar-SA"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Codes of Nonverbal Communication</a:t>
            </a:r>
            <a:r>
              <a:rPr lang="ar-SA" sz="2000" dirty="0">
                <a:latin typeface="Alexandria" pitchFamily="2" charset="-78"/>
                <a:cs typeface="Alexandria" pitchFamily="2" charset="-78"/>
              </a:rPr>
              <a:t>.</a:t>
            </a: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Forming Relationships With Verbal and Nonverbal Communication</a:t>
            </a:r>
            <a:r>
              <a:rPr lang="ar-SA" sz="2000" dirty="0">
                <a:latin typeface="Alexandria" pitchFamily="2" charset="-78"/>
                <a:cs typeface="Alexandria" pitchFamily="2" charset="-78"/>
              </a:rPr>
              <a:t>.</a:t>
            </a:r>
          </a:p>
        </p:txBody>
      </p:sp>
      <p:sp>
        <p:nvSpPr>
          <p:cNvPr id="15" name="Rectangle 14">
            <a:extLst>
              <a:ext uri="{FF2B5EF4-FFF2-40B4-BE49-F238E27FC236}">
                <a16:creationId xmlns:a16="http://schemas.microsoft.com/office/drawing/2014/main" id="{67EC24A2-E4FB-3256-3E8D-19E1DF29C3E5}"/>
              </a:ext>
            </a:extLst>
          </p:cNvPr>
          <p:cNvSpPr/>
          <p:nvPr/>
        </p:nvSpPr>
        <p:spPr>
          <a:xfrm>
            <a:off x="6504059" y="1953592"/>
            <a:ext cx="4945624" cy="3079561"/>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الاتصال اللفظي.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الاتصال غير اللفظي.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رموز التواصل غير اللفظي.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تكوين العلاقات بالتواصل اللفظي وغير اللفظي.</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1479137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8DF6B-52BC-0EBC-3233-5E60B025125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22687D-911E-A835-2C33-74856463D95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2A08B66-9A7C-BEE9-E3A4-4CF970F44FAD}"/>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252DB7-6301-EE3C-B683-03275C8D15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1635F19-CFC9-0687-BEA6-C6363DF8CB52}"/>
              </a:ext>
            </a:extLst>
          </p:cNvPr>
          <p:cNvSpPr/>
          <p:nvPr/>
        </p:nvSpPr>
        <p:spPr>
          <a:xfrm>
            <a:off x="496489" y="634335"/>
            <a:ext cx="4458969"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35326C03-CD8E-1764-E78E-7E673C02A497}"/>
              </a:ext>
            </a:extLst>
          </p:cNvPr>
          <p:cNvSpPr txBox="1"/>
          <p:nvPr/>
        </p:nvSpPr>
        <p:spPr>
          <a:xfrm>
            <a:off x="6725265" y="624892"/>
            <a:ext cx="4828492" cy="46166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51850ACA-F705-2DA7-5958-BFD9357A9612}"/>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rgbClr val="002060"/>
                </a:solidFill>
                <a:latin typeface="Alexandria" pitchFamily="2" charset="-78"/>
                <a:ea typeface="Times New Roman" panose="02020603050405020304" pitchFamily="18" charset="0"/>
                <a:cs typeface="Alexandria" pitchFamily="2" charset="-78"/>
              </a:rPr>
              <a:t>Chapter </a:t>
            </a:r>
            <a:r>
              <a:rPr lang="ar-SA" sz="2800" b="1" dirty="0">
                <a:solidFill>
                  <a:srgbClr val="002060"/>
                </a:solidFill>
                <a:latin typeface="Alexandria" pitchFamily="2" charset="-78"/>
                <a:ea typeface="Times New Roman" panose="02020603050405020304" pitchFamily="18" charset="0"/>
                <a:cs typeface="Alexandria" pitchFamily="2" charset="-78"/>
              </a:rPr>
              <a:t>3</a:t>
            </a:r>
            <a:r>
              <a:rPr lang="en-US" sz="2800" b="1" dirty="0">
                <a:latin typeface="Alexandria" pitchFamily="2" charset="-78"/>
                <a:ea typeface="Times New Roman" panose="02020603050405020304" pitchFamily="18" charset="0"/>
                <a:cs typeface="Alexandria" pitchFamily="2" charset="-78"/>
              </a:rPr>
              <a:t>: Listening</a:t>
            </a:r>
          </a:p>
        </p:txBody>
      </p:sp>
      <p:sp>
        <p:nvSpPr>
          <p:cNvPr id="8" name="Rectangle: Rounded Corners 7">
            <a:extLst>
              <a:ext uri="{FF2B5EF4-FFF2-40B4-BE49-F238E27FC236}">
                <a16:creationId xmlns:a16="http://schemas.microsoft.com/office/drawing/2014/main" id="{AB80DDC0-6782-FED9-2079-22F2D2881428}"/>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BF06A0A-983E-9880-D9C4-565467881F67}"/>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b="1" dirty="0">
                <a:solidFill>
                  <a:srgbClr val="002060"/>
                </a:solidFill>
                <a:latin typeface="Alexandria" pitchFamily="2" charset="-78"/>
                <a:ea typeface="Times New Roman" panose="02020603050405020304" pitchFamily="18" charset="0"/>
                <a:cs typeface="Alexandria" pitchFamily="2" charset="-78"/>
              </a:rPr>
              <a:t>الفصل الثالث: </a:t>
            </a:r>
            <a:r>
              <a:rPr lang="ar-SA" sz="2400" b="1" dirty="0">
                <a:latin typeface="Alexandria" pitchFamily="2" charset="-78"/>
                <a:ea typeface="Times New Roman" panose="02020603050405020304" pitchFamily="18" charset="0"/>
                <a:cs typeface="Alexandria" pitchFamily="2" charset="-78"/>
              </a:rPr>
              <a:t>الاستماع</a:t>
            </a:r>
            <a:endParaRPr lang="en-US" sz="2400" b="1" dirty="0">
              <a:latin typeface="Alexandria" pitchFamily="2" charset="-78"/>
              <a:ea typeface="Times New Roman" panose="02020603050405020304" pitchFamily="18" charset="0"/>
              <a:cs typeface="Alexandria" pitchFamily="2" charset="-78"/>
            </a:endParaRPr>
          </a:p>
        </p:txBody>
      </p:sp>
      <p:pic>
        <p:nvPicPr>
          <p:cNvPr id="2050" name="Picture 2" descr="Listening skills Cut Out Stock Images &amp; Pictures - Alamy">
            <a:extLst>
              <a:ext uri="{FF2B5EF4-FFF2-40B4-BE49-F238E27FC236}">
                <a16:creationId xmlns:a16="http://schemas.microsoft.com/office/drawing/2014/main" id="{7FD95C06-744B-B60C-F74C-EDC71FEBD1BE}"/>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503" t="-1159" r="8348" b="36002"/>
          <a:stretch/>
        </p:blipFill>
        <p:spPr bwMode="auto">
          <a:xfrm>
            <a:off x="3474927" y="1356673"/>
            <a:ext cx="4926815" cy="283059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05278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A4E13-F9E1-1959-5CF5-B4A10D13AF6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7024F03-2395-E352-28FC-2FBBD6FCFF8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8DB5550-C513-0E9F-29DC-A84603FE15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6321AFF-F918-1F53-0D55-B7346E235150}"/>
              </a:ext>
            </a:extLst>
          </p:cNvPr>
          <p:cNvSpPr/>
          <p:nvPr/>
        </p:nvSpPr>
        <p:spPr>
          <a:xfrm>
            <a:off x="496489" y="634335"/>
            <a:ext cx="5491356" cy="461665"/>
          </a:xfrm>
          <a:prstGeom prst="rect">
            <a:avLst/>
          </a:prstGeom>
        </p:spPr>
        <p:txBody>
          <a:bodyPr wrap="square">
            <a:spAutoFit/>
          </a:bodyPr>
          <a:lstStyle/>
          <a:p>
            <a:pPr algn="ctr"/>
            <a:r>
              <a:rPr lang="en-US" sz="2400" b="1" dirty="0">
                <a:solidFill>
                  <a:srgbClr val="00B0F0"/>
                </a:solidFill>
                <a:latin typeface="Alexandria" charset="0"/>
                <a:cs typeface="Alexandria" charset="0"/>
              </a:rPr>
              <a:t>Listening</a:t>
            </a:r>
          </a:p>
        </p:txBody>
      </p:sp>
      <p:sp>
        <p:nvSpPr>
          <p:cNvPr id="9" name="TextBox 8">
            <a:extLst>
              <a:ext uri="{FF2B5EF4-FFF2-40B4-BE49-F238E27FC236}">
                <a16:creationId xmlns:a16="http://schemas.microsoft.com/office/drawing/2014/main" id="{FA22CF37-BAFC-C5E3-99C7-1235ED1A26D3}"/>
              </a:ext>
            </a:extLst>
          </p:cNvPr>
          <p:cNvSpPr txBox="1"/>
          <p:nvPr/>
        </p:nvSpPr>
        <p:spPr>
          <a:xfrm>
            <a:off x="6725265" y="624892"/>
            <a:ext cx="4404851" cy="461665"/>
          </a:xfrm>
          <a:prstGeom prst="rect">
            <a:avLst/>
          </a:prstGeom>
          <a:noFill/>
        </p:spPr>
        <p:txBody>
          <a:bodyPr wrap="square" rtlCol="0">
            <a:spAutoFit/>
          </a:bodyPr>
          <a:lstStyle/>
          <a:p>
            <a:pPr algn="ctr"/>
            <a:r>
              <a:rPr lang="ar-SA" sz="2400" b="1" dirty="0">
                <a:solidFill>
                  <a:srgbClr val="00B0F0"/>
                </a:solidFill>
                <a:latin typeface="Alexandria" charset="0"/>
                <a:cs typeface="Alexandria" charset="0"/>
              </a:rPr>
              <a:t>الاستماع</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469B6DAC-FBBD-ED4C-5BE1-A52A364B8B48}"/>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p>
        </p:txBody>
      </p:sp>
      <p:sp>
        <p:nvSpPr>
          <p:cNvPr id="11" name="Rectangle: Rounded Corners 10">
            <a:extLst>
              <a:ext uri="{FF2B5EF4-FFF2-40B4-BE49-F238E27FC236}">
                <a16:creationId xmlns:a16="http://schemas.microsoft.com/office/drawing/2014/main" id="{2E916D95-CD52-87B3-7D5F-C0932B2E5C05}"/>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4A4BA9CB-AE43-1F74-F034-14C27BDA6754}"/>
              </a:ext>
            </a:extLst>
          </p:cNvPr>
          <p:cNvSpPr/>
          <p:nvPr/>
        </p:nvSpPr>
        <p:spPr>
          <a:xfrm>
            <a:off x="786582" y="1997838"/>
            <a:ext cx="4945624" cy="3041089"/>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Hearing and Listening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Barriers to Listening.</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Listening Styles and Categories.</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Improving Your Listening.</a:t>
            </a:r>
          </a:p>
        </p:txBody>
      </p:sp>
      <p:sp>
        <p:nvSpPr>
          <p:cNvPr id="15" name="Rectangle 14">
            <a:extLst>
              <a:ext uri="{FF2B5EF4-FFF2-40B4-BE49-F238E27FC236}">
                <a16:creationId xmlns:a16="http://schemas.microsoft.com/office/drawing/2014/main" id="{B2CEC31A-1F4E-3600-174B-698B71A3ECB0}"/>
              </a:ext>
            </a:extLst>
          </p:cNvPr>
          <p:cNvSpPr/>
          <p:nvPr/>
        </p:nvSpPr>
        <p:spPr>
          <a:xfrm>
            <a:off x="6504059" y="1953592"/>
            <a:ext cx="4945624" cy="3041089"/>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السمع والاستماع.</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عوائق الاستماع.</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أنماط وفئات الاستماع.</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تحسين الاستماع الذاتي.</a:t>
            </a:r>
          </a:p>
        </p:txBody>
      </p:sp>
    </p:spTree>
    <p:extLst>
      <p:ext uri="{BB962C8B-B14F-4D97-AF65-F5344CB8AC3E}">
        <p14:creationId xmlns:p14="http://schemas.microsoft.com/office/powerpoint/2010/main" val="2615350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83884"/>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a:t>
            </a:r>
            <a:r>
              <a:rPr lang="ar-SA" sz="2800" dirty="0">
                <a:solidFill>
                  <a:srgbClr val="002060"/>
                </a:solidFill>
                <a:latin typeface="Alexandria" pitchFamily="2" charset="-78"/>
                <a:ea typeface="Times New Roman" panose="02020603050405020304" pitchFamily="18" charset="0"/>
                <a:cs typeface="Alexandria" pitchFamily="2" charset="-78"/>
              </a:rPr>
              <a:t>4</a:t>
            </a:r>
            <a:r>
              <a:rPr lang="en-US" sz="2800" dirty="0">
                <a:latin typeface="Alexandria" pitchFamily="2" charset="-78"/>
                <a:ea typeface="Times New Roman" panose="02020603050405020304" pitchFamily="18" charset="0"/>
                <a:cs typeface="Alexandria" pitchFamily="2" charset="-78"/>
              </a:rPr>
              <a:t>: Résumés, Interviews, and Negotiation</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الرابع: </a:t>
            </a:r>
            <a:r>
              <a:rPr lang="ar-SA" sz="2400" dirty="0">
                <a:latin typeface="Alexandria" pitchFamily="2" charset="-78"/>
                <a:ea typeface="Times New Roman" panose="02020603050405020304" pitchFamily="18" charset="0"/>
                <a:cs typeface="Alexandria" pitchFamily="2" charset="-78"/>
              </a:rPr>
              <a:t>السيرة الذاتية، المقابلات، والتفاوض</a:t>
            </a:r>
          </a:p>
        </p:txBody>
      </p:sp>
      <p:pic>
        <p:nvPicPr>
          <p:cNvPr id="3074" name="Picture 2" descr="The Job Search of An Exec: The Negotiation Process">
            <a:extLst>
              <a:ext uri="{FF2B5EF4-FFF2-40B4-BE49-F238E27FC236}">
                <a16:creationId xmlns:a16="http://schemas.microsoft.com/office/drawing/2014/main" id="{D92C4B6C-0CCD-D65D-B607-B728AAC177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9457" y="1440007"/>
            <a:ext cx="4557755" cy="283633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C55ED4-BBBD-90BB-69F7-807813F5E23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9BD2E5D-9F28-869B-57EA-A9B1D91F6F9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8188BD9-6F3B-FF19-6673-746FECA985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426E289-9958-B3BE-0A8C-136AF0A1FED3}"/>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Résumés, Interviews, and Negotiation</a:t>
            </a:r>
          </a:p>
        </p:txBody>
      </p:sp>
      <p:sp>
        <p:nvSpPr>
          <p:cNvPr id="9" name="TextBox 8">
            <a:extLst>
              <a:ext uri="{FF2B5EF4-FFF2-40B4-BE49-F238E27FC236}">
                <a16:creationId xmlns:a16="http://schemas.microsoft.com/office/drawing/2014/main" id="{5BB05DF9-3D86-D175-667B-90B6BC0F3826}"/>
              </a:ext>
            </a:extLst>
          </p:cNvPr>
          <p:cNvSpPr txBox="1"/>
          <p:nvPr/>
        </p:nvSpPr>
        <p:spPr>
          <a:xfrm>
            <a:off x="6007510" y="704841"/>
            <a:ext cx="5546247"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السيرة الذاتية، المقابلات، والتفاوض</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F3BE02C-C43C-B035-CC8C-684E01CD9964}"/>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3E2938AD-C4E0-2443-88D5-55CB105C56AB}"/>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162ED686-2BBA-6D4A-A5DA-495449E2803F}"/>
              </a:ext>
            </a:extLst>
          </p:cNvPr>
          <p:cNvSpPr/>
          <p:nvPr/>
        </p:nvSpPr>
        <p:spPr>
          <a:xfrm>
            <a:off x="786582" y="1997838"/>
            <a:ext cx="4945624" cy="4310667"/>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The Job-Seeking Process</a:t>
            </a:r>
            <a:r>
              <a:rPr lang="ar-SA" sz="2000" dirty="0">
                <a:latin typeface="Alexandria" pitchFamily="2" charset="-78"/>
                <a:cs typeface="Alexandria" pitchFamily="2" charset="-78"/>
              </a:rPr>
              <a:t>.</a:t>
            </a: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One: Exploring</a:t>
            </a:r>
            <a:r>
              <a:rPr lang="ar-SA" sz="2000" dirty="0">
                <a:latin typeface="Alexandria" pitchFamily="2" charset="-78"/>
                <a:cs typeface="Alexandria" pitchFamily="2" charset="-78"/>
              </a:rPr>
              <a:t>.</a:t>
            </a: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Two: Researching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Three: Applying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Four: Interviewing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Five: Following Up</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Stage Six: Negotiating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07A6818F-7852-D023-E8A1-A91A65339C64}"/>
              </a:ext>
            </a:extLst>
          </p:cNvPr>
          <p:cNvSpPr/>
          <p:nvPr/>
        </p:nvSpPr>
        <p:spPr>
          <a:xfrm>
            <a:off x="6504059" y="1953592"/>
            <a:ext cx="4945624" cy="4310667"/>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عملية البحث عن الوظيفة.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الأولى: الاستكشاف.</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الثانية: البحث.</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الثالثة: التقدم للوظيفة.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الرابعة: المقابلة.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الخامسة: المتابعة.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المرحلة السادسة: التفاوض.</a:t>
            </a:r>
          </a:p>
        </p:txBody>
      </p:sp>
    </p:spTree>
    <p:extLst>
      <p:ext uri="{BB962C8B-B14F-4D97-AF65-F5344CB8AC3E}">
        <p14:creationId xmlns:p14="http://schemas.microsoft.com/office/powerpoint/2010/main" val="1850306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256470-EF26-61AD-AF17-318A78FD177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CA88D48-C29B-EF1A-FB0A-7D427A0F5AE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68FFF6CA-5064-6AB2-96EB-D50B14E77F8C}"/>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DDEE5B7-1419-C1F0-3507-35518C95C6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5249C7B-9552-56EA-8029-E0924BE229E4}"/>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Diverse Workplace</a:t>
            </a:r>
          </a:p>
        </p:txBody>
      </p:sp>
      <p:sp>
        <p:nvSpPr>
          <p:cNvPr id="9" name="TextBox 8">
            <a:extLst>
              <a:ext uri="{FF2B5EF4-FFF2-40B4-BE49-F238E27FC236}">
                <a16:creationId xmlns:a16="http://schemas.microsoft.com/office/drawing/2014/main" id="{D3B6486D-52A5-B3E4-21E5-053824B31A6E}"/>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التنوع في بيئة العمل</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6B866E85-9944-9959-AB35-CBD0D90E8E3C}"/>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a:t>
            </a:r>
            <a:r>
              <a:rPr lang="ar-SA" sz="2800" dirty="0">
                <a:solidFill>
                  <a:srgbClr val="002060"/>
                </a:solidFill>
                <a:latin typeface="Alexandria" pitchFamily="2" charset="-78"/>
                <a:ea typeface="Times New Roman" panose="02020603050405020304" pitchFamily="18" charset="0"/>
                <a:cs typeface="Alexandria" pitchFamily="2" charset="-78"/>
              </a:rPr>
              <a:t>5</a:t>
            </a:r>
            <a:r>
              <a:rPr lang="en-US" sz="2800" dirty="0">
                <a:latin typeface="Alexandria" pitchFamily="2" charset="-78"/>
                <a:ea typeface="Times New Roman" panose="02020603050405020304" pitchFamily="18" charset="0"/>
                <a:cs typeface="Alexandria" pitchFamily="2" charset="-78"/>
              </a:rPr>
              <a:t>: Diverse Workplace</a:t>
            </a:r>
          </a:p>
        </p:txBody>
      </p:sp>
      <p:sp>
        <p:nvSpPr>
          <p:cNvPr id="8" name="Rectangle: Rounded Corners 7">
            <a:extLst>
              <a:ext uri="{FF2B5EF4-FFF2-40B4-BE49-F238E27FC236}">
                <a16:creationId xmlns:a16="http://schemas.microsoft.com/office/drawing/2014/main" id="{EBE683BF-90A2-76F4-0CF8-D36808116CF0}"/>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6A9A58F-21B6-464D-DD7E-5F5F839887EA}"/>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800" dirty="0">
                <a:solidFill>
                  <a:srgbClr val="002060"/>
                </a:solidFill>
                <a:latin typeface="Alexandria" pitchFamily="2" charset="-78"/>
                <a:ea typeface="Times New Roman" panose="02020603050405020304" pitchFamily="18" charset="0"/>
                <a:cs typeface="Alexandria" pitchFamily="2" charset="-78"/>
              </a:rPr>
              <a:t>الفصل الخامس: </a:t>
            </a:r>
            <a:r>
              <a:rPr lang="ar-SA" sz="2800" dirty="0">
                <a:latin typeface="Alexandria" pitchFamily="2" charset="-78"/>
                <a:ea typeface="Times New Roman" panose="02020603050405020304" pitchFamily="18" charset="0"/>
                <a:cs typeface="Alexandria" pitchFamily="2" charset="-78"/>
              </a:rPr>
              <a:t>التنوع في بيئة العمل.</a:t>
            </a:r>
          </a:p>
        </p:txBody>
      </p:sp>
      <p:pic>
        <p:nvPicPr>
          <p:cNvPr id="4098" name="Picture 2" descr="How to foster a diverse workplace">
            <a:extLst>
              <a:ext uri="{FF2B5EF4-FFF2-40B4-BE49-F238E27FC236}">
                <a16:creationId xmlns:a16="http://schemas.microsoft.com/office/drawing/2014/main" id="{95F1F11B-3BBC-274D-640D-7410315D8CF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76283" y="1458086"/>
            <a:ext cx="7871601" cy="27355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257279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E81BAD-93F4-5704-0390-910F2A29F57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A308AE-500E-530B-EF40-60A9F121D9C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EEEEBE5-9D5D-5E8B-3F50-2DAE97A9897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795D074-BBFF-D928-8913-3DFB13847641}"/>
              </a:ext>
            </a:extLst>
          </p:cNvPr>
          <p:cNvSpPr/>
          <p:nvPr/>
        </p:nvSpPr>
        <p:spPr>
          <a:xfrm>
            <a:off x="1425677" y="634335"/>
            <a:ext cx="5791200" cy="461665"/>
          </a:xfrm>
          <a:prstGeom prst="rect">
            <a:avLst/>
          </a:prstGeom>
        </p:spPr>
        <p:txBody>
          <a:bodyPr wrap="square">
            <a:spAutoFit/>
          </a:bodyPr>
          <a:lstStyle/>
          <a:p>
            <a:r>
              <a:rPr lang="en-US" sz="2400" b="1" dirty="0">
                <a:solidFill>
                  <a:srgbClr val="00B0F0"/>
                </a:solidFill>
                <a:latin typeface="Alexandria" charset="0"/>
                <a:cs typeface="Alexandria" charset="0"/>
              </a:rPr>
              <a:t>Diverse Workplace</a:t>
            </a:r>
          </a:p>
        </p:txBody>
      </p:sp>
      <p:sp>
        <p:nvSpPr>
          <p:cNvPr id="9" name="TextBox 8">
            <a:extLst>
              <a:ext uri="{FF2B5EF4-FFF2-40B4-BE49-F238E27FC236}">
                <a16:creationId xmlns:a16="http://schemas.microsoft.com/office/drawing/2014/main" id="{B2A34FE8-B176-6434-7059-DA004B9B1CB0}"/>
              </a:ext>
            </a:extLst>
          </p:cNvPr>
          <p:cNvSpPr txBox="1"/>
          <p:nvPr/>
        </p:nvSpPr>
        <p:spPr>
          <a:xfrm>
            <a:off x="6725265" y="624892"/>
            <a:ext cx="3814916"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التنوع في بيئة العمل</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89462BEE-9578-389E-EFED-CE1F5B744ABE}"/>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E004D2FB-6F71-CAFA-FD39-06993AC9BB94}"/>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08A102CB-1B0F-1AA7-4AD4-540F5FB69843}"/>
              </a:ext>
            </a:extLst>
          </p:cNvPr>
          <p:cNvSpPr/>
          <p:nvPr/>
        </p:nvSpPr>
        <p:spPr>
          <a:xfrm>
            <a:off x="786582" y="1997838"/>
            <a:ext cx="4945624" cy="3810530"/>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Workplace Culture</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Assimilating College Students</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Diversity in Your Workplace</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Examples of Diversity</a:t>
            </a:r>
            <a:r>
              <a:rPr lang="tr-TR" sz="2000" dirty="0">
                <a:latin typeface="Alexandria" pitchFamily="2" charset="-78"/>
                <a:cs typeface="Alexandria" pitchFamily="2" charset="-78"/>
              </a:rPr>
              <a:t> </a:t>
            </a:r>
            <a:r>
              <a:rPr lang="en-US" sz="2000" dirty="0">
                <a:latin typeface="Alexandria" pitchFamily="2" charset="-78"/>
                <a:cs typeface="Alexandria" pitchFamily="2" charset="-78"/>
              </a:rPr>
              <a:t>in Professional Contexts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AD38F600-CF58-169B-CE6C-D71E531683DA}"/>
              </a:ext>
            </a:extLst>
          </p:cNvPr>
          <p:cNvSpPr/>
          <p:nvPr/>
        </p:nvSpPr>
        <p:spPr>
          <a:xfrm>
            <a:off x="6504059" y="1953592"/>
            <a:ext cx="4945624" cy="3041089"/>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ثقافة بيئة العمل.</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استيعاب الطلبة.</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التنوع في مكان عملك.</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أمثلة على التنوع في السياق المهني.</a:t>
            </a:r>
          </a:p>
        </p:txBody>
      </p:sp>
    </p:spTree>
    <p:extLst>
      <p:ext uri="{BB962C8B-B14F-4D97-AF65-F5344CB8AC3E}">
        <p14:creationId xmlns:p14="http://schemas.microsoft.com/office/powerpoint/2010/main" val="2144217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6A18EB-C692-D36B-C3C3-542FF21BE79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FA0901C-F782-0DA6-B75F-8F05A3321D8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80CC38D-A162-56D8-7919-22BE6F7B209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F67D716-3B2C-C93B-DDE2-5A9AD72C46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88BA425-8CDD-F78D-9742-24E08A95685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9298AED8-D262-E2E6-E476-A9C01407E704}"/>
              </a:ext>
            </a:extLst>
          </p:cNvPr>
          <p:cNvSpPr txBox="1"/>
          <p:nvPr/>
        </p:nvSpPr>
        <p:spPr>
          <a:xfrm>
            <a:off x="6725265" y="683884"/>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1C09B81-5BE1-CCF6-9058-9D6B7226FAAD}"/>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6</a:t>
            </a:r>
            <a:r>
              <a:rPr lang="en-US" sz="2400" dirty="0">
                <a:latin typeface="Alexandria" pitchFamily="2" charset="-78"/>
                <a:ea typeface="Times New Roman" panose="02020603050405020304" pitchFamily="18" charset="0"/>
                <a:cs typeface="Alexandria" pitchFamily="2" charset="-78"/>
              </a:rPr>
              <a:t>: Interpersonal Communication at Work</a:t>
            </a:r>
          </a:p>
        </p:txBody>
      </p:sp>
      <p:sp>
        <p:nvSpPr>
          <p:cNvPr id="8" name="Rectangle: Rounded Corners 7">
            <a:extLst>
              <a:ext uri="{FF2B5EF4-FFF2-40B4-BE49-F238E27FC236}">
                <a16:creationId xmlns:a16="http://schemas.microsoft.com/office/drawing/2014/main" id="{FE71DAC4-00CD-4671-385A-C2721BC19A1F}"/>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2D5149A-FE4F-C95A-6A37-8DE6B8A08F10}"/>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السادس: </a:t>
            </a:r>
            <a:r>
              <a:rPr lang="ar-SA" sz="2400" dirty="0">
                <a:latin typeface="Alexandria" pitchFamily="2" charset="-78"/>
                <a:ea typeface="Times New Roman" panose="02020603050405020304" pitchFamily="18" charset="0"/>
                <a:cs typeface="Alexandria" pitchFamily="2" charset="-78"/>
              </a:rPr>
              <a:t>التواصل بين الأشخاص في العمل</a:t>
            </a:r>
            <a:endParaRPr lang="en-US" sz="2400" dirty="0">
              <a:latin typeface="Alexandria" pitchFamily="2" charset="-78"/>
              <a:ea typeface="Times New Roman" panose="02020603050405020304" pitchFamily="18" charset="0"/>
              <a:cs typeface="Alexandria" pitchFamily="2" charset="-78"/>
            </a:endParaRPr>
          </a:p>
        </p:txBody>
      </p:sp>
      <p:pic>
        <p:nvPicPr>
          <p:cNvPr id="5122" name="Picture 2" descr="Interpersonal Communication In The Workplace - Brosix">
            <a:extLst>
              <a:ext uri="{FF2B5EF4-FFF2-40B4-BE49-F238E27FC236}">
                <a16:creationId xmlns:a16="http://schemas.microsoft.com/office/drawing/2014/main" id="{24B86AFF-76FC-DD85-3511-C76DBCC7C9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9324" y="1367024"/>
            <a:ext cx="5715000" cy="3000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623705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6BDD9C-52A2-85E4-FC10-2E38F56CBF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C95FE76-5099-7A1E-B0F9-695D80301EB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EF60F66-0FFE-2A41-76AB-FABA9C8DA4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3C474DB-79B5-5480-1099-B42F0CB0D47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Interpersonal Communication at Work</a:t>
            </a:r>
          </a:p>
        </p:txBody>
      </p:sp>
      <p:sp>
        <p:nvSpPr>
          <p:cNvPr id="9" name="TextBox 8">
            <a:extLst>
              <a:ext uri="{FF2B5EF4-FFF2-40B4-BE49-F238E27FC236}">
                <a16:creationId xmlns:a16="http://schemas.microsoft.com/office/drawing/2014/main" id="{3B3C841F-4E77-2D10-8CC9-407C6ED6F6D8}"/>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التواصل بين الأشخاص في العمل</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F97B967-6849-032D-5604-5836082BA63E}"/>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F3D81AF8-E92F-6E47-2E1E-5A7103C9E26C}"/>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AD898E4E-1470-73B6-F243-5097CDD625B8}"/>
              </a:ext>
            </a:extLst>
          </p:cNvPr>
          <p:cNvSpPr/>
          <p:nvPr/>
        </p:nvSpPr>
        <p:spPr>
          <a:xfrm>
            <a:off x="786582" y="1997838"/>
            <a:ext cx="4945624" cy="3810530"/>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Exploring Relationship Types at Work</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The Line Between Professional and Personal</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Professional Etiquette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76F68AA5-D54F-A999-05D7-01DFB3494756}"/>
              </a:ext>
            </a:extLst>
          </p:cNvPr>
          <p:cNvSpPr/>
          <p:nvPr/>
        </p:nvSpPr>
        <p:spPr>
          <a:xfrm>
            <a:off x="6504059" y="1953592"/>
            <a:ext cx="4945624" cy="2271648"/>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استكشاف أنواع العلاقات في العمل.</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الخط الفاصل بين المهنية والشخصية</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آداب المهنة.</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248915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F4288-3478-87C1-9A9E-438917FC28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14800F-6ED8-1DF4-0E63-A38E37875C3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97C7C6A-1BB0-449F-1EC8-65BD1D7326D3}"/>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E18CF42-5733-2503-A1A7-D849F71273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C99808A-09F7-BB1A-03F9-9AF99180E8F5}"/>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p:txBody>
      </p:sp>
      <p:sp>
        <p:nvSpPr>
          <p:cNvPr id="9" name="TextBox 8">
            <a:extLst>
              <a:ext uri="{FF2B5EF4-FFF2-40B4-BE49-F238E27FC236}">
                <a16:creationId xmlns:a16="http://schemas.microsoft.com/office/drawing/2014/main" id="{5D077E20-4799-2648-9747-806F8B718E1B}"/>
              </a:ext>
            </a:extLst>
          </p:cNvPr>
          <p:cNvSpPr txBox="1"/>
          <p:nvPr/>
        </p:nvSpPr>
        <p:spPr>
          <a:xfrm>
            <a:off x="6729323" y="688559"/>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وإجراء الاجتماعات</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A27D198-6C77-23C5-D1B1-D4D98AC27C47}"/>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7</a:t>
            </a:r>
            <a:r>
              <a:rPr lang="en-US" sz="2400" dirty="0">
                <a:latin typeface="Alexandria" pitchFamily="2" charset="-78"/>
                <a:ea typeface="Times New Roman" panose="02020603050405020304" pitchFamily="18" charset="0"/>
                <a:cs typeface="Alexandria" pitchFamily="2" charset="-78"/>
              </a:rPr>
              <a:t>: Strengthening Teams and Conducting Meetings</a:t>
            </a:r>
          </a:p>
        </p:txBody>
      </p:sp>
      <p:sp>
        <p:nvSpPr>
          <p:cNvPr id="8" name="Rectangle: Rounded Corners 7">
            <a:extLst>
              <a:ext uri="{FF2B5EF4-FFF2-40B4-BE49-F238E27FC236}">
                <a16:creationId xmlns:a16="http://schemas.microsoft.com/office/drawing/2014/main" id="{8A1715BA-76BE-DD93-298C-E5964B34E61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75A60C5-3CB4-B8E0-3231-F06D29F283C1}"/>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السابع: </a:t>
            </a:r>
            <a:r>
              <a:rPr lang="ar-SA" sz="2400" dirty="0">
                <a:latin typeface="Alexandria" pitchFamily="2" charset="-78"/>
                <a:ea typeface="Times New Roman" panose="02020603050405020304" pitchFamily="18" charset="0"/>
                <a:cs typeface="Alexandria" pitchFamily="2" charset="-78"/>
              </a:rPr>
              <a:t>تعزيز الفرق وإجراء الاجتماعات</a:t>
            </a:r>
            <a:endParaRPr lang="en-US" sz="2400" dirty="0">
              <a:latin typeface="Alexandria" pitchFamily="2" charset="-78"/>
              <a:ea typeface="Times New Roman" panose="02020603050405020304" pitchFamily="18" charset="0"/>
              <a:cs typeface="Alexandria" pitchFamily="2" charset="-78"/>
            </a:endParaRPr>
          </a:p>
        </p:txBody>
      </p:sp>
      <p:pic>
        <p:nvPicPr>
          <p:cNvPr id="14338" name="Picture 2" descr="How to Run Effective Meetings">
            <a:extLst>
              <a:ext uri="{FF2B5EF4-FFF2-40B4-BE49-F238E27FC236}">
                <a16:creationId xmlns:a16="http://schemas.microsoft.com/office/drawing/2014/main" id="{B0F9F6B5-773C-B54C-215D-891FDEB8FA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2362" y="1394131"/>
            <a:ext cx="5978013" cy="29609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3750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97011-4436-ECC0-3B29-8B348F7BEFC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9F9DFDC-2E05-7EF3-AB4B-A0A0702A432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73DDCCC-ED2E-6C2D-9A00-2CFC4CC83B1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8F97E0C-E2FD-BE08-5107-53462C5F9AF5}"/>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p:txBody>
      </p:sp>
      <p:sp>
        <p:nvSpPr>
          <p:cNvPr id="9" name="TextBox 8">
            <a:extLst>
              <a:ext uri="{FF2B5EF4-FFF2-40B4-BE49-F238E27FC236}">
                <a16:creationId xmlns:a16="http://schemas.microsoft.com/office/drawing/2014/main" id="{1BC4BBEA-9153-B380-245E-D4DD825CF089}"/>
              </a:ext>
            </a:extLst>
          </p:cNvPr>
          <p:cNvSpPr txBox="1"/>
          <p:nvPr/>
        </p:nvSpPr>
        <p:spPr>
          <a:xfrm>
            <a:off x="6725265" y="682386"/>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وإجراء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75C3D84-FA04-C370-744F-0B885FA39059}"/>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534CA0EC-4BC6-8E62-3FB3-6E31F8712ECA}"/>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6EA2E731-6FF6-49A7-C05E-7CEFFFDE9A60}"/>
              </a:ext>
            </a:extLst>
          </p:cNvPr>
          <p:cNvSpPr/>
          <p:nvPr/>
        </p:nvSpPr>
        <p:spPr>
          <a:xfrm>
            <a:off x="747254" y="1997838"/>
            <a:ext cx="5070952" cy="3695114"/>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How Do Groups Differ From Teams</a:t>
            </a:r>
            <a:r>
              <a:rPr lang="ar-SA" sz="2000" dirty="0">
                <a:latin typeface="Alexandria" pitchFamily="2" charset="-78"/>
                <a:cs typeface="Alexandria" pitchFamily="2" charset="-78"/>
              </a:rPr>
              <a:t>?</a:t>
            </a: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Conducting Meetings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Shared Leadership</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Problem Solving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Cultivating Innovative Thinking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Conflict in Team Meetings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C8C366DD-F14A-FF17-4668-EBEB8D617DB6}"/>
              </a:ext>
            </a:extLst>
          </p:cNvPr>
          <p:cNvSpPr/>
          <p:nvPr/>
        </p:nvSpPr>
        <p:spPr>
          <a:xfrm>
            <a:off x="6504059" y="1953592"/>
            <a:ext cx="4945624" cy="3695114"/>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كيف تختلف المجموعات عن الفرق؟</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عقد الاجتماعات.</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القيادة المشتركة.</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حل المشكلات.</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تنمية التفكير الابتكاري.</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الصراع في اجتماعات الفريق.</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4048325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3FA5C-B733-B131-FBA2-CAA98EAD63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8197001-E153-3E87-08AA-4A7F3098BF6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B6CE8D1-AEC8-7BB0-B5DE-FAC41DA9A04A}"/>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FA3ED39-3B9B-A6E9-617E-30F4BF709E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7DADAD7D-98A2-306C-F7F7-C5C318BE532C}"/>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Technology in the Workplace</a:t>
            </a:r>
          </a:p>
        </p:txBody>
      </p:sp>
      <p:sp>
        <p:nvSpPr>
          <p:cNvPr id="9" name="TextBox 8">
            <a:extLst>
              <a:ext uri="{FF2B5EF4-FFF2-40B4-BE49-F238E27FC236}">
                <a16:creationId xmlns:a16="http://schemas.microsoft.com/office/drawing/2014/main" id="{B6396ED1-EEE8-00EF-E8FD-289275E88A86}"/>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التكنولوجيا في مكان العمل</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12B7FE60-022D-A804-8913-CAC8E2B15D35}"/>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8</a:t>
            </a:r>
            <a:r>
              <a:rPr lang="en-US" sz="2400" dirty="0">
                <a:latin typeface="Alexandria" pitchFamily="2" charset="-78"/>
                <a:ea typeface="Times New Roman" panose="02020603050405020304" pitchFamily="18" charset="0"/>
                <a:cs typeface="Alexandria" pitchFamily="2" charset="-78"/>
              </a:rPr>
              <a:t>: Technology in the Workplace</a:t>
            </a:r>
          </a:p>
        </p:txBody>
      </p:sp>
      <p:sp>
        <p:nvSpPr>
          <p:cNvPr id="8" name="Rectangle: Rounded Corners 7">
            <a:extLst>
              <a:ext uri="{FF2B5EF4-FFF2-40B4-BE49-F238E27FC236}">
                <a16:creationId xmlns:a16="http://schemas.microsoft.com/office/drawing/2014/main" id="{582F44C6-56F7-29DC-F541-744A31304988}"/>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F58330FD-C91A-7F85-1662-E0A1DC718D27}"/>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الثامن: </a:t>
            </a:r>
            <a:r>
              <a:rPr lang="ar-SA" sz="2400" dirty="0">
                <a:latin typeface="Alexandria" pitchFamily="2" charset="-78"/>
                <a:ea typeface="Times New Roman" panose="02020603050405020304" pitchFamily="18" charset="0"/>
                <a:cs typeface="Alexandria" pitchFamily="2" charset="-78"/>
              </a:rPr>
              <a:t>التكنولوجيا في مكان العمل</a:t>
            </a:r>
            <a:endParaRPr lang="en-US" sz="2400" dirty="0">
              <a:latin typeface="Alexandria" pitchFamily="2" charset="-78"/>
              <a:ea typeface="Times New Roman" panose="02020603050405020304" pitchFamily="18" charset="0"/>
              <a:cs typeface="Alexandria" pitchFamily="2" charset="-78"/>
            </a:endParaRPr>
          </a:p>
        </p:txBody>
      </p:sp>
      <p:pic>
        <p:nvPicPr>
          <p:cNvPr id="13314" name="Picture 2" descr="Digital Workplaces: Drive Employee Productivity With Automation">
            <a:extLst>
              <a:ext uri="{FF2B5EF4-FFF2-40B4-BE49-F238E27FC236}">
                <a16:creationId xmlns:a16="http://schemas.microsoft.com/office/drawing/2014/main" id="{7C3AD90C-3E3F-D82D-6435-013F5E431C0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14292" y="1401088"/>
            <a:ext cx="5848086" cy="29240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317533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90373C-5C98-9E63-3104-6A39AB92B7C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1038A8C-6337-A544-DF88-8438D7DFD51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FA61801-9717-F84E-D339-866785312C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D6BBD4F-A0A6-4E4A-4B5B-F19AFA8D9A3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Technology in the Workplace</a:t>
            </a:r>
          </a:p>
        </p:txBody>
      </p:sp>
      <p:sp>
        <p:nvSpPr>
          <p:cNvPr id="9" name="TextBox 8">
            <a:extLst>
              <a:ext uri="{FF2B5EF4-FFF2-40B4-BE49-F238E27FC236}">
                <a16:creationId xmlns:a16="http://schemas.microsoft.com/office/drawing/2014/main" id="{53B4533E-9BEC-8A8B-2A75-8E6EB398EE06}"/>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التكنولوجيا في مكان العمل</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62C509E-30B2-1AC1-2B09-EE1E56DE6513}"/>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6B181860-B50D-842F-06B2-5D4AAD81AD77}"/>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534D94D8-1DD4-BE41-906C-54B33D12461D}"/>
              </a:ext>
            </a:extLst>
          </p:cNvPr>
          <p:cNvSpPr/>
          <p:nvPr/>
        </p:nvSpPr>
        <p:spPr>
          <a:xfrm>
            <a:off x="786582" y="1997838"/>
            <a:ext cx="4945624" cy="3810530"/>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Communication and Technology: Tools for Professionals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Drawbacks of Technology</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Professional Etiquette With Technology</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C82B1554-D9DE-B67E-B013-851078C29455}"/>
              </a:ext>
            </a:extLst>
          </p:cNvPr>
          <p:cNvSpPr/>
          <p:nvPr/>
        </p:nvSpPr>
        <p:spPr>
          <a:xfrm>
            <a:off x="6430297" y="1953592"/>
            <a:ext cx="5019386" cy="2271648"/>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الاتصالات والتكنولوجيا: أدوات للمحترفين</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عيوب التكنولوجيا.</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آداب المهنة مع التكنولوجيا.</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7305901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E7CF6-4B4D-82E9-4EC8-4A2A0850CD6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6FD5353-4458-56D8-4282-60FDF9C73F5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95037A0-8601-C35B-0550-0BEED844593F}"/>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854E3C3-77F6-BE0C-AD9C-35C6468C20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0D6C5C-D9C9-563D-B6D1-7BA39D94941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6FC44118-8A1B-EE09-7554-DD7EADBA89E3}"/>
              </a:ext>
            </a:extLst>
          </p:cNvPr>
          <p:cNvSpPr txBox="1"/>
          <p:nvPr/>
        </p:nvSpPr>
        <p:spPr>
          <a:xfrm>
            <a:off x="6729323" y="692369"/>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الكتابة التجارية والمهنية</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DEE7D0F-7FE5-C285-A9B1-D179AE04285E}"/>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9</a:t>
            </a:r>
            <a:r>
              <a:rPr lang="en-US" sz="2400" dirty="0">
                <a:latin typeface="Alexandria" pitchFamily="2" charset="-78"/>
                <a:ea typeface="Times New Roman" panose="02020603050405020304" pitchFamily="18" charset="0"/>
                <a:cs typeface="Alexandria" pitchFamily="2" charset="-78"/>
              </a:rPr>
              <a:t>: Business and Professional Writing</a:t>
            </a:r>
          </a:p>
        </p:txBody>
      </p:sp>
      <p:sp>
        <p:nvSpPr>
          <p:cNvPr id="8" name="Rectangle: Rounded Corners 7">
            <a:extLst>
              <a:ext uri="{FF2B5EF4-FFF2-40B4-BE49-F238E27FC236}">
                <a16:creationId xmlns:a16="http://schemas.microsoft.com/office/drawing/2014/main" id="{CED1036C-72F9-E51E-FE2D-171844CCF3C9}"/>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16C7FEEA-4660-7BEC-8E39-6BFC530A2287}"/>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التاسع: </a:t>
            </a:r>
            <a:r>
              <a:rPr lang="ar-SA" sz="2400" dirty="0">
                <a:latin typeface="Alexandria" pitchFamily="2" charset="-78"/>
                <a:ea typeface="Times New Roman" panose="02020603050405020304" pitchFamily="18" charset="0"/>
                <a:cs typeface="Alexandria" pitchFamily="2" charset="-78"/>
              </a:rPr>
              <a:t>الكتابة التجارية والمهنية</a:t>
            </a:r>
            <a:endParaRPr lang="en-US" sz="2400" dirty="0">
              <a:latin typeface="Alexandria" pitchFamily="2" charset="-78"/>
              <a:ea typeface="Times New Roman" panose="02020603050405020304" pitchFamily="18" charset="0"/>
              <a:cs typeface="Alexandria" pitchFamily="2" charset="-78"/>
            </a:endParaRPr>
          </a:p>
        </p:txBody>
      </p:sp>
      <p:pic>
        <p:nvPicPr>
          <p:cNvPr id="12290" name="Picture 2" descr="Tips to Improve your Business Writing Skills and Excel in Your Career">
            <a:extLst>
              <a:ext uri="{FF2B5EF4-FFF2-40B4-BE49-F238E27FC236}">
                <a16:creationId xmlns:a16="http://schemas.microsoft.com/office/drawing/2014/main" id="{8F736412-2EC4-0F35-B1C2-D3AD8271016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907534" y="1351833"/>
            <a:ext cx="5617034" cy="294409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1473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F0B86-1C83-979F-F889-AD054CF071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1EEA246-C322-4EED-A9BE-30ED690C6E9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F559985-2798-0D7A-9B9A-31EBB2B183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537556D-068D-AA32-B0C5-D05DA56A9D98}"/>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Business and Professional Writing</a:t>
            </a:r>
          </a:p>
        </p:txBody>
      </p:sp>
      <p:sp>
        <p:nvSpPr>
          <p:cNvPr id="9" name="TextBox 8">
            <a:extLst>
              <a:ext uri="{FF2B5EF4-FFF2-40B4-BE49-F238E27FC236}">
                <a16:creationId xmlns:a16="http://schemas.microsoft.com/office/drawing/2014/main" id="{D193F2F1-AE1D-B39D-A3D4-B097D79BB77C}"/>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الكتابة التجارية والمهنية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C2726B59-538F-C892-E5AB-1F377D995B80}"/>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200000"/>
              </a:lnSpc>
            </a:pPr>
            <a:endParaRPr lang="en-US" dirty="0"/>
          </a:p>
        </p:txBody>
      </p:sp>
      <p:sp>
        <p:nvSpPr>
          <p:cNvPr id="11" name="Rectangle: Rounded Corners 10">
            <a:extLst>
              <a:ext uri="{FF2B5EF4-FFF2-40B4-BE49-F238E27FC236}">
                <a16:creationId xmlns:a16="http://schemas.microsoft.com/office/drawing/2014/main" id="{51CEF86C-8697-5F4F-1EC0-24BAB966439E}"/>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A422EF4F-77BE-9F1C-1B6C-C329F60F8D43}"/>
              </a:ext>
            </a:extLst>
          </p:cNvPr>
          <p:cNvSpPr/>
          <p:nvPr/>
        </p:nvSpPr>
        <p:spPr>
          <a:xfrm>
            <a:off x="786582" y="1997838"/>
            <a:ext cx="4945624" cy="3810530"/>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The Importance of Written Communication</a:t>
            </a:r>
            <a:r>
              <a:rPr lang="ar-SA" sz="2000" dirty="0">
                <a:latin typeface="Alexandria" pitchFamily="2" charset="-78"/>
                <a:cs typeface="Alexandria" pitchFamily="2" charset="-78"/>
              </a:rPr>
              <a:t>.</a:t>
            </a: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Striving for Written Communication Excellence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Types of Written Communication</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4DF1AA4C-08BB-0DA6-7A53-F6C02D0A611E}"/>
              </a:ext>
            </a:extLst>
          </p:cNvPr>
          <p:cNvSpPr/>
          <p:nvPr/>
        </p:nvSpPr>
        <p:spPr>
          <a:xfrm>
            <a:off x="6504059" y="1953592"/>
            <a:ext cx="4945624" cy="3041089"/>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أهمية التواصل الكتابي.</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السعي لتحقيق التميز في التواصل الكتابي.</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أنواع التواصل الكتابي.</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92801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BDE35B-60F2-633A-2A5A-0E855D4E5A1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FE7FB4-BD3E-77E5-299A-5F44F1495AC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2B303386-8114-EE31-6F38-92F55A1349C0}"/>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B7B3E13-0317-099C-B2C3-79FC8539FD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511A6B6-C377-F6AF-3627-E67C8D220CE1}"/>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Leadership and</a:t>
            </a:r>
            <a:r>
              <a:rPr lang="ar-SA" sz="2400" b="1" dirty="0">
                <a:solidFill>
                  <a:srgbClr val="00B0F0"/>
                </a:solidFill>
                <a:latin typeface="Alexandria" charset="0"/>
                <a:cs typeface="Alexandria" charset="0"/>
              </a:rPr>
              <a:t> </a:t>
            </a:r>
            <a:r>
              <a:rPr lang="en-US" sz="2400" b="1" dirty="0">
                <a:solidFill>
                  <a:srgbClr val="00B0F0"/>
                </a:solidFill>
                <a:latin typeface="Alexandria" charset="0"/>
                <a:cs typeface="Alexandria" charset="0"/>
              </a:rPr>
              <a:t>Conflict Management</a:t>
            </a:r>
          </a:p>
        </p:txBody>
      </p:sp>
      <p:sp>
        <p:nvSpPr>
          <p:cNvPr id="9" name="TextBox 8">
            <a:extLst>
              <a:ext uri="{FF2B5EF4-FFF2-40B4-BE49-F238E27FC236}">
                <a16:creationId xmlns:a16="http://schemas.microsoft.com/office/drawing/2014/main" id="{FF10E6FE-0A08-B354-4467-E14780D161BA}"/>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القيادة وإدارة الصراع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1B0D801-470F-4B83-3799-C890FB01AF71}"/>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ar-SA" sz="2400" dirty="0">
                <a:solidFill>
                  <a:srgbClr val="002060"/>
                </a:solidFill>
                <a:latin typeface="Alexandria" pitchFamily="2" charset="-78"/>
                <a:ea typeface="Times New Roman" panose="02020603050405020304" pitchFamily="18" charset="0"/>
                <a:cs typeface="Alexandria" pitchFamily="2" charset="-78"/>
              </a:rPr>
              <a:t>0</a:t>
            </a:r>
            <a:r>
              <a:rPr lang="en-US" sz="2400" dirty="0">
                <a:latin typeface="Alexandria" pitchFamily="2" charset="-78"/>
                <a:ea typeface="Times New Roman" panose="02020603050405020304" pitchFamily="18" charset="0"/>
                <a:cs typeface="Alexandria" pitchFamily="2" charset="-78"/>
              </a:rPr>
              <a:t>: Leadership and</a:t>
            </a:r>
            <a:r>
              <a:rPr lang="ar-SA" sz="2400" dirty="0">
                <a:latin typeface="Alexandria" pitchFamily="2" charset="-78"/>
                <a:ea typeface="Times New Roman" panose="02020603050405020304" pitchFamily="18" charset="0"/>
                <a:cs typeface="Alexandria" pitchFamily="2" charset="-78"/>
              </a:rPr>
              <a:t> </a:t>
            </a:r>
            <a:r>
              <a:rPr lang="en-US" sz="2400" dirty="0">
                <a:latin typeface="Alexandria" pitchFamily="2" charset="-78"/>
                <a:ea typeface="Times New Roman" panose="02020603050405020304" pitchFamily="18" charset="0"/>
                <a:cs typeface="Alexandria" pitchFamily="2" charset="-78"/>
              </a:rPr>
              <a:t>Conflict Management</a:t>
            </a:r>
          </a:p>
        </p:txBody>
      </p:sp>
      <p:sp>
        <p:nvSpPr>
          <p:cNvPr id="8" name="Rectangle: Rounded Corners 7">
            <a:extLst>
              <a:ext uri="{FF2B5EF4-FFF2-40B4-BE49-F238E27FC236}">
                <a16:creationId xmlns:a16="http://schemas.microsoft.com/office/drawing/2014/main" id="{8B9ADF96-DB30-8892-136E-7DC46CFBE092}"/>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latin typeface="Alexandria" pitchFamily="2" charset="-78"/>
              <a:cs typeface="Alexandria" pitchFamily="2" charset="-78"/>
            </a:endParaRPr>
          </a:p>
        </p:txBody>
      </p:sp>
      <p:sp>
        <p:nvSpPr>
          <p:cNvPr id="12" name="Rectangle 11">
            <a:extLst>
              <a:ext uri="{FF2B5EF4-FFF2-40B4-BE49-F238E27FC236}">
                <a16:creationId xmlns:a16="http://schemas.microsoft.com/office/drawing/2014/main" id="{1234D7CD-E0FC-2AC5-8993-C0EDC05CA83B}"/>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العاشر: </a:t>
            </a:r>
            <a:r>
              <a:rPr lang="ar-SA" sz="2400" dirty="0">
                <a:latin typeface="Alexandria" pitchFamily="2" charset="-78"/>
                <a:ea typeface="Times New Roman" panose="02020603050405020304" pitchFamily="18" charset="0"/>
                <a:cs typeface="Alexandria" pitchFamily="2" charset="-78"/>
              </a:rPr>
              <a:t>القيادة وإدارة الصراع</a:t>
            </a:r>
          </a:p>
        </p:txBody>
      </p:sp>
      <p:pic>
        <p:nvPicPr>
          <p:cNvPr id="10" name="Picture 9">
            <a:extLst>
              <a:ext uri="{FF2B5EF4-FFF2-40B4-BE49-F238E27FC236}">
                <a16:creationId xmlns:a16="http://schemas.microsoft.com/office/drawing/2014/main" id="{428E1AFE-9866-347A-380B-23E5167D69E8}"/>
              </a:ext>
            </a:extLst>
          </p:cNvPr>
          <p:cNvPicPr>
            <a:picLocks noChangeAspect="1"/>
          </p:cNvPicPr>
          <p:nvPr/>
        </p:nvPicPr>
        <p:blipFill>
          <a:blip r:embed="rId3"/>
          <a:stretch>
            <a:fillRect/>
          </a:stretch>
        </p:blipFill>
        <p:spPr>
          <a:xfrm>
            <a:off x="2775925" y="1418915"/>
            <a:ext cx="6023947" cy="290872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130366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9B6188-7C99-996D-1B4E-59C09C0D631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FF190DF-7886-1131-BC33-3B21D934CC9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5706BF9-E67C-CB6E-8E09-49D60388AC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6A01DB3-01CD-5256-2BCE-FA84B7D119EA}"/>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Leadership and</a:t>
            </a:r>
            <a:r>
              <a:rPr lang="ar-SA" sz="2400" b="1" dirty="0">
                <a:solidFill>
                  <a:srgbClr val="00B0F0"/>
                </a:solidFill>
                <a:latin typeface="Alexandria" charset="0"/>
                <a:cs typeface="Alexandria" charset="0"/>
              </a:rPr>
              <a:t> </a:t>
            </a:r>
            <a:r>
              <a:rPr lang="en-US" sz="2400" b="1" dirty="0">
                <a:solidFill>
                  <a:srgbClr val="00B0F0"/>
                </a:solidFill>
                <a:latin typeface="Alexandria" charset="0"/>
                <a:cs typeface="Alexandria" charset="0"/>
              </a:rPr>
              <a:t>Conflict Management</a:t>
            </a:r>
          </a:p>
        </p:txBody>
      </p:sp>
      <p:sp>
        <p:nvSpPr>
          <p:cNvPr id="9" name="TextBox 8">
            <a:extLst>
              <a:ext uri="{FF2B5EF4-FFF2-40B4-BE49-F238E27FC236}">
                <a16:creationId xmlns:a16="http://schemas.microsoft.com/office/drawing/2014/main" id="{645D0437-8191-D1BA-C10E-E59A038B7FE0}"/>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القيادة وإدارة الصراع</a:t>
            </a:r>
          </a:p>
        </p:txBody>
      </p:sp>
      <p:sp>
        <p:nvSpPr>
          <p:cNvPr id="3" name="Rectangle: Rounded Corners 2">
            <a:extLst>
              <a:ext uri="{FF2B5EF4-FFF2-40B4-BE49-F238E27FC236}">
                <a16:creationId xmlns:a16="http://schemas.microsoft.com/office/drawing/2014/main" id="{38587736-45EA-4D4E-EF4C-3C3ADC1AB477}"/>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2AFC4B0D-75F7-57DB-CED7-A9DC9D173726}"/>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4C7C2B60-0A49-5951-E6FA-8E68CD4373A2}"/>
              </a:ext>
            </a:extLst>
          </p:cNvPr>
          <p:cNvSpPr/>
          <p:nvPr/>
        </p:nvSpPr>
        <p:spPr>
          <a:xfrm>
            <a:off x="786582" y="1997838"/>
            <a:ext cx="4945624" cy="4615944"/>
          </a:xfrm>
          <a:prstGeom prst="rect">
            <a:avLst/>
          </a:prstGeom>
        </p:spPr>
        <p:txBody>
          <a:bodyPr wrap="square">
            <a:spAutoFit/>
          </a:bodyPr>
          <a:lstStyle/>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What Is Leadership? </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Utilizing Power</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Improving Communication With Leadership Theories</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Hiring the Right Team</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Following Up and Following Through</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Communicating About Your Team</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Dealing With Difficult People</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Giving Feedback</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Putting It Together</a:t>
            </a:r>
          </a:p>
          <a:p>
            <a:pPr marL="342900" indent="-342900">
              <a:lnSpc>
                <a:spcPct val="150000"/>
              </a:lnSpc>
              <a:buFont typeface="Arial" panose="020B0604020202020204" pitchFamily="34" charset="0"/>
              <a:buChar char="•"/>
            </a:pPr>
            <a:r>
              <a:rPr lang="en-US" dirty="0">
                <a:latin typeface="Alexandria" pitchFamily="2" charset="-78"/>
                <a:cs typeface="Alexandria" pitchFamily="2" charset="-78"/>
              </a:rPr>
              <a:t>Managing Your Public Image</a:t>
            </a:r>
          </a:p>
        </p:txBody>
      </p:sp>
      <p:sp>
        <p:nvSpPr>
          <p:cNvPr id="15" name="Rectangle 14">
            <a:extLst>
              <a:ext uri="{FF2B5EF4-FFF2-40B4-BE49-F238E27FC236}">
                <a16:creationId xmlns:a16="http://schemas.microsoft.com/office/drawing/2014/main" id="{0E2F53D0-DAA9-FCA0-97EE-4E015F51E90E}"/>
              </a:ext>
            </a:extLst>
          </p:cNvPr>
          <p:cNvSpPr/>
          <p:nvPr/>
        </p:nvSpPr>
        <p:spPr>
          <a:xfrm>
            <a:off x="6504059" y="1953592"/>
            <a:ext cx="4945624" cy="4200445"/>
          </a:xfrm>
          <a:prstGeom prst="rect">
            <a:avLst/>
          </a:prstGeom>
        </p:spPr>
        <p:txBody>
          <a:bodyPr wrap="square">
            <a:spAutoFit/>
          </a:bodyPr>
          <a:lstStyle/>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ما هي القيادة؟</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استغلال القوة</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تحسين التواصل مع نظريات القيادة</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توظيف الفريق المناسب</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المتابعة والمتابعة</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التواصل حول فريقك</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التعامل مع الأشخاص الصعبين</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إعطاء ردود الفعل</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وضعها معا</a:t>
            </a:r>
          </a:p>
          <a:p>
            <a:pPr marL="342900" indent="-342900" algn="r" rtl="1">
              <a:lnSpc>
                <a:spcPct val="150000"/>
              </a:lnSpc>
              <a:buFont typeface="Arial" panose="020B0604020202020204" pitchFamily="34" charset="0"/>
              <a:buChar char="•"/>
            </a:pPr>
            <a:r>
              <a:rPr lang="ar-SA" dirty="0">
                <a:latin typeface="Alexandria" pitchFamily="2" charset="-78"/>
                <a:cs typeface="Alexandria" pitchFamily="2" charset="-78"/>
              </a:rPr>
              <a:t>إدارة صورتك العامة.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297051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83EF1-EEC7-689E-327C-286F32C06B3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A81361-6B3D-3244-CB4B-5514CA3C714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5A98538C-C761-91F2-3884-7ED800CAFBE7}"/>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8D03BB1-020F-332D-5B07-88BE881463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BC602B3-497B-38D9-5209-DDBC309B07AF}"/>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Informing and Persuading</a:t>
            </a:r>
          </a:p>
        </p:txBody>
      </p:sp>
      <p:sp>
        <p:nvSpPr>
          <p:cNvPr id="9" name="TextBox 8">
            <a:extLst>
              <a:ext uri="{FF2B5EF4-FFF2-40B4-BE49-F238E27FC236}">
                <a16:creationId xmlns:a16="http://schemas.microsoft.com/office/drawing/2014/main" id="{D5F38E56-D491-38B4-9425-3A93A9BFEFDA}"/>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الإعلام والاقناع</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6C54D0AB-2106-3871-A859-5A15FA30DF83}"/>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dirty="0">
                <a:solidFill>
                  <a:srgbClr val="002060"/>
                </a:solidFill>
                <a:latin typeface="Alexandria" pitchFamily="2" charset="-78"/>
                <a:ea typeface="Times New Roman" panose="02020603050405020304" pitchFamily="18" charset="0"/>
                <a:cs typeface="Alexandria" pitchFamily="2" charset="-78"/>
              </a:rPr>
              <a:t>Chapter 1</a:t>
            </a:r>
            <a:r>
              <a:rPr lang="ar-SA" sz="2800" dirty="0">
                <a:solidFill>
                  <a:srgbClr val="002060"/>
                </a:solidFill>
                <a:latin typeface="Alexandria" pitchFamily="2" charset="-78"/>
                <a:ea typeface="Times New Roman" panose="02020603050405020304" pitchFamily="18" charset="0"/>
                <a:cs typeface="Alexandria" pitchFamily="2" charset="-78"/>
              </a:rPr>
              <a:t>1</a:t>
            </a:r>
            <a:r>
              <a:rPr lang="en-US" sz="2800" dirty="0">
                <a:latin typeface="Alexandria" pitchFamily="2" charset="-78"/>
                <a:ea typeface="Times New Roman" panose="02020603050405020304" pitchFamily="18" charset="0"/>
                <a:cs typeface="Alexandria" pitchFamily="2" charset="-78"/>
              </a:rPr>
              <a:t>: Informing and Persuading</a:t>
            </a:r>
          </a:p>
        </p:txBody>
      </p:sp>
      <p:sp>
        <p:nvSpPr>
          <p:cNvPr id="8" name="Rectangle: Rounded Corners 7">
            <a:extLst>
              <a:ext uri="{FF2B5EF4-FFF2-40B4-BE49-F238E27FC236}">
                <a16:creationId xmlns:a16="http://schemas.microsoft.com/office/drawing/2014/main" id="{7D9D80B3-69CA-E6B4-6207-DDA075303589}"/>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51AC7A02-0506-EBCB-3B0E-7A5C1DA90551}"/>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800" dirty="0">
                <a:solidFill>
                  <a:srgbClr val="002060"/>
                </a:solidFill>
                <a:latin typeface="Alexandria" pitchFamily="2" charset="-78"/>
                <a:ea typeface="Times New Roman" panose="02020603050405020304" pitchFamily="18" charset="0"/>
                <a:cs typeface="Alexandria" pitchFamily="2" charset="-78"/>
              </a:rPr>
              <a:t>الفصل الحادي عشر: </a:t>
            </a:r>
            <a:r>
              <a:rPr lang="ar-SA" sz="2800" dirty="0">
                <a:latin typeface="Alexandria" pitchFamily="2" charset="-78"/>
                <a:ea typeface="Times New Roman" panose="02020603050405020304" pitchFamily="18" charset="0"/>
                <a:cs typeface="Alexandria" pitchFamily="2" charset="-78"/>
              </a:rPr>
              <a:t>الإعلام والاقناع</a:t>
            </a:r>
            <a:endParaRPr lang="en-US" sz="2800" dirty="0">
              <a:latin typeface="Alexandria" pitchFamily="2" charset="-78"/>
              <a:ea typeface="Times New Roman" panose="02020603050405020304" pitchFamily="18" charset="0"/>
              <a:cs typeface="Alexandria" pitchFamily="2" charset="-78"/>
            </a:endParaRPr>
          </a:p>
        </p:txBody>
      </p:sp>
      <p:pic>
        <p:nvPicPr>
          <p:cNvPr id="10242" name="Picture 2" descr="Life Cycle of Purpose in Advertising - Inform Remind Persuade - Slide 2">
            <a:extLst>
              <a:ext uri="{FF2B5EF4-FFF2-40B4-BE49-F238E27FC236}">
                <a16:creationId xmlns:a16="http://schemas.microsoft.com/office/drawing/2014/main" id="{F83D92DE-357E-82F0-416A-D1534F37AF6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668" b="26303"/>
          <a:stretch/>
        </p:blipFill>
        <p:spPr bwMode="auto">
          <a:xfrm>
            <a:off x="1366335" y="1591036"/>
            <a:ext cx="9144000" cy="257326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540917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26062-B025-6D07-3056-90CD176B970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859355D-8928-3C9F-F14B-34402F5C1D8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C7FE08B-B637-9106-0F84-7F36BBC600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EF8517-4292-7248-B80B-A11B4835400C}"/>
              </a:ext>
            </a:extLst>
          </p:cNvPr>
          <p:cNvSpPr/>
          <p:nvPr/>
        </p:nvSpPr>
        <p:spPr>
          <a:xfrm>
            <a:off x="1061883" y="634335"/>
            <a:ext cx="6154993" cy="461665"/>
          </a:xfrm>
          <a:prstGeom prst="rect">
            <a:avLst/>
          </a:prstGeom>
        </p:spPr>
        <p:txBody>
          <a:bodyPr wrap="square">
            <a:spAutoFit/>
          </a:bodyPr>
          <a:lstStyle/>
          <a:p>
            <a:r>
              <a:rPr lang="en-US" sz="2400" b="1" dirty="0">
                <a:solidFill>
                  <a:srgbClr val="00B0F0"/>
                </a:solidFill>
                <a:latin typeface="Alexandria" charset="0"/>
                <a:cs typeface="Alexandria" charset="0"/>
              </a:rPr>
              <a:t>Informing and Persuading</a:t>
            </a:r>
          </a:p>
        </p:txBody>
      </p:sp>
      <p:sp>
        <p:nvSpPr>
          <p:cNvPr id="9" name="TextBox 8">
            <a:extLst>
              <a:ext uri="{FF2B5EF4-FFF2-40B4-BE49-F238E27FC236}">
                <a16:creationId xmlns:a16="http://schemas.microsoft.com/office/drawing/2014/main" id="{EE4FE743-BBDA-AA70-76A9-57FEA0E9B7F7}"/>
              </a:ext>
            </a:extLst>
          </p:cNvPr>
          <p:cNvSpPr txBox="1"/>
          <p:nvPr/>
        </p:nvSpPr>
        <p:spPr>
          <a:xfrm>
            <a:off x="6725265" y="624892"/>
            <a:ext cx="3637935"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الإعلام والاقناع</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6A7C3D2-7730-DA87-7166-BF51E820A24F}"/>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5F2EB6B2-AD31-861A-EFD3-1F8BCA469332}"/>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25C7C5E8-B35B-D4F3-909B-72DAD59FC36E}"/>
              </a:ext>
            </a:extLst>
          </p:cNvPr>
          <p:cNvSpPr/>
          <p:nvPr/>
        </p:nvSpPr>
        <p:spPr>
          <a:xfrm>
            <a:off x="786582" y="1997838"/>
            <a:ext cx="4945624" cy="3695114"/>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The Importance of Presenting With Professional Excellence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Identifying Presentation Opportunities and Purposes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Speaking to Inform</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Speaking to Persuade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F9DDAB17-9EC2-D681-EC67-687D0A18D7A2}"/>
              </a:ext>
            </a:extLst>
          </p:cNvPr>
          <p:cNvSpPr/>
          <p:nvPr/>
        </p:nvSpPr>
        <p:spPr>
          <a:xfrm>
            <a:off x="6504059" y="1953592"/>
            <a:ext cx="4945624" cy="3041089"/>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أهمية العرض مع التميز المهني.</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تحديد فرص وأغراض العرض.</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التحدث للإعلام.</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التحدث للإقناع.</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709566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3CCC7-C36A-A969-C218-17C53BFB86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8CB689C-3B94-2DB6-6664-E574F305BCF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A648CFB6-26C5-80A9-6437-8BA80620DF5C}"/>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5D4C403-3A6E-D19C-450C-4CA30B8E60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DC3C050-59A3-3204-2435-E79DEB2E847C}"/>
              </a:ext>
            </a:extLst>
          </p:cNvPr>
          <p:cNvSpPr/>
          <p:nvPr/>
        </p:nvSpPr>
        <p:spPr>
          <a:xfrm>
            <a:off x="2281083" y="634335"/>
            <a:ext cx="4935793" cy="461665"/>
          </a:xfrm>
          <a:prstGeom prst="rect">
            <a:avLst/>
          </a:prstGeom>
        </p:spPr>
        <p:txBody>
          <a:bodyPr wrap="square">
            <a:spAutoFit/>
          </a:bodyPr>
          <a:lstStyle/>
          <a:p>
            <a:r>
              <a:rPr lang="en-US" sz="2400" b="1" dirty="0">
                <a:solidFill>
                  <a:srgbClr val="00B0F0"/>
                </a:solidFill>
                <a:latin typeface="Alexandria" charset="0"/>
                <a:cs typeface="Alexandria" charset="0"/>
              </a:rPr>
              <a:t>Speech Design</a:t>
            </a:r>
          </a:p>
        </p:txBody>
      </p:sp>
      <p:sp>
        <p:nvSpPr>
          <p:cNvPr id="9" name="TextBox 8">
            <a:extLst>
              <a:ext uri="{FF2B5EF4-FFF2-40B4-BE49-F238E27FC236}">
                <a16:creationId xmlns:a16="http://schemas.microsoft.com/office/drawing/2014/main" id="{AA669785-8D5A-545D-A283-E8746C128653}"/>
              </a:ext>
            </a:extLst>
          </p:cNvPr>
          <p:cNvSpPr txBox="1"/>
          <p:nvPr/>
        </p:nvSpPr>
        <p:spPr>
          <a:xfrm>
            <a:off x="6725265" y="624892"/>
            <a:ext cx="3185651"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تصميم الخطابة</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223F9610-625B-5B6D-776B-C4431B7E1F78}"/>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ar-SA" sz="2400" dirty="0">
                <a:solidFill>
                  <a:srgbClr val="002060"/>
                </a:solidFill>
                <a:latin typeface="Alexandria" pitchFamily="2" charset="-78"/>
                <a:ea typeface="Times New Roman" panose="02020603050405020304" pitchFamily="18" charset="0"/>
                <a:cs typeface="Alexandria" pitchFamily="2" charset="-78"/>
              </a:rPr>
              <a:t>2</a:t>
            </a:r>
            <a:r>
              <a:rPr lang="en-US" sz="2400" dirty="0">
                <a:latin typeface="Alexandria" pitchFamily="2" charset="-78"/>
                <a:ea typeface="Times New Roman" panose="02020603050405020304" pitchFamily="18" charset="0"/>
                <a:cs typeface="Alexandria" pitchFamily="2" charset="-78"/>
              </a:rPr>
              <a:t>: Speech Design</a:t>
            </a:r>
          </a:p>
        </p:txBody>
      </p:sp>
      <p:sp>
        <p:nvSpPr>
          <p:cNvPr id="8" name="Rectangle: Rounded Corners 7">
            <a:extLst>
              <a:ext uri="{FF2B5EF4-FFF2-40B4-BE49-F238E27FC236}">
                <a16:creationId xmlns:a16="http://schemas.microsoft.com/office/drawing/2014/main" id="{E3344476-1D75-0CB9-663B-8B358F1D2DF4}"/>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8CBD45F3-2449-61FF-88A0-0C96F8A2A6CC}"/>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الثاني عشر: </a:t>
            </a:r>
            <a:r>
              <a:rPr lang="ar-SA" sz="2400" dirty="0">
                <a:latin typeface="Alexandria" pitchFamily="2" charset="-78"/>
                <a:ea typeface="Times New Roman" panose="02020603050405020304" pitchFamily="18" charset="0"/>
                <a:cs typeface="Alexandria" pitchFamily="2" charset="-78"/>
              </a:rPr>
              <a:t>تصميم الخطابة</a:t>
            </a:r>
          </a:p>
        </p:txBody>
      </p:sp>
      <p:pic>
        <p:nvPicPr>
          <p:cNvPr id="9218" name="Picture 2" descr="Free vector &quot;Modern abstract speech bubble vector design&quot;">
            <a:extLst>
              <a:ext uri="{FF2B5EF4-FFF2-40B4-BE49-F238E27FC236}">
                <a16:creationId xmlns:a16="http://schemas.microsoft.com/office/drawing/2014/main" id="{EA1ECFC6-90D9-BE80-C0CE-796A9CBA8B1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85253" y="1383014"/>
            <a:ext cx="4821494" cy="29683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32440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948E3E-C603-AD8B-2BAA-B4E076334E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5BCB9D9-EB04-C2EF-0D25-96FDCC43C959}"/>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7AB6F0E-2447-4196-C6DD-4F297CB2C73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4334FE3-A19A-1C3C-C74E-7FBD2506F4F0}"/>
              </a:ext>
            </a:extLst>
          </p:cNvPr>
          <p:cNvSpPr/>
          <p:nvPr/>
        </p:nvSpPr>
        <p:spPr>
          <a:xfrm>
            <a:off x="1747520" y="644097"/>
            <a:ext cx="3662556" cy="461665"/>
          </a:xfrm>
          <a:prstGeom prst="rect">
            <a:avLst/>
          </a:prstGeom>
        </p:spPr>
        <p:txBody>
          <a:bodyPr wrap="square">
            <a:spAutoFit/>
          </a:bodyPr>
          <a:lstStyle/>
          <a:p>
            <a:r>
              <a:rPr lang="en-US" sz="2400" b="1" dirty="0">
                <a:solidFill>
                  <a:srgbClr val="00B0F0"/>
                </a:solidFill>
                <a:latin typeface="Alexandria" charset="0"/>
                <a:cs typeface="Alexandria" charset="0"/>
              </a:rPr>
              <a:t>Speech Design</a:t>
            </a:r>
          </a:p>
        </p:txBody>
      </p:sp>
      <p:sp>
        <p:nvSpPr>
          <p:cNvPr id="9" name="TextBox 8">
            <a:extLst>
              <a:ext uri="{FF2B5EF4-FFF2-40B4-BE49-F238E27FC236}">
                <a16:creationId xmlns:a16="http://schemas.microsoft.com/office/drawing/2014/main" id="{C652F6CB-722E-F3E8-8CBB-53B2AD7C5C9B}"/>
              </a:ext>
            </a:extLst>
          </p:cNvPr>
          <p:cNvSpPr txBox="1"/>
          <p:nvPr/>
        </p:nvSpPr>
        <p:spPr>
          <a:xfrm>
            <a:off x="5493740" y="664911"/>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تصميم الخطابة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64254D5-EC07-FF40-127D-F48E01E27670}"/>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D511CDE7-047F-AAFA-F744-8C4C6D6451B6}"/>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50565A63-142A-E7C2-B03F-48B295110CE1}"/>
              </a:ext>
            </a:extLst>
          </p:cNvPr>
          <p:cNvSpPr/>
          <p:nvPr/>
        </p:nvSpPr>
        <p:spPr>
          <a:xfrm>
            <a:off x="786582" y="1997838"/>
            <a:ext cx="4945624" cy="4310667"/>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Analyzing the Audience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Analyzing the Context</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Researching</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Organizing Your Presentation</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Introductions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Conclusions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Language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F466BC7B-FF88-D73D-5B1F-B4856A0660B7}"/>
              </a:ext>
            </a:extLst>
          </p:cNvPr>
          <p:cNvSpPr/>
          <p:nvPr/>
        </p:nvSpPr>
        <p:spPr>
          <a:xfrm>
            <a:off x="6504059" y="1953592"/>
            <a:ext cx="4945624" cy="4315027"/>
          </a:xfrm>
          <a:prstGeom prst="rect">
            <a:avLst/>
          </a:prstGeom>
        </p:spPr>
        <p:txBody>
          <a:bodyPr wrap="square">
            <a:spAutoFit/>
          </a:bodyPr>
          <a:lstStyle/>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تحليل الجمهور.</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تحليل السياق.</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البحث.</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تنظيم العرض التقديمي الخاص بك.</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المقدمات.</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الاستنتاجات.</a:t>
            </a:r>
          </a:p>
          <a:p>
            <a:pPr marL="342900" indent="-342900" algn="r" rtl="1">
              <a:lnSpc>
                <a:spcPct val="200000"/>
              </a:lnSpc>
              <a:buFont typeface="Arial" panose="020B0604020202020204" pitchFamily="34" charset="0"/>
              <a:buChar char="•"/>
            </a:pPr>
            <a:r>
              <a:rPr lang="ar-SA" sz="2000" dirty="0">
                <a:latin typeface="Alexandria" pitchFamily="2" charset="-78"/>
                <a:cs typeface="Alexandria" pitchFamily="2" charset="-78"/>
              </a:rPr>
              <a:t>اللغة.</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4841170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585F7-2ED8-9C70-78D3-940655D8F7D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EF35AB1-B58F-DF13-C1FD-97A06DA0C7C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13D6B60A-9FF7-F1A5-4707-9D10750E4D24}"/>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6EAAB9B-63D7-3ED2-7226-EA0BFA3F74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7448F2-8D59-0223-DD0C-751C6E6A2864}"/>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Delivering a Speech With Professional Excellence</a:t>
            </a:r>
          </a:p>
        </p:txBody>
      </p:sp>
      <p:sp>
        <p:nvSpPr>
          <p:cNvPr id="9" name="TextBox 8">
            <a:extLst>
              <a:ext uri="{FF2B5EF4-FFF2-40B4-BE49-F238E27FC236}">
                <a16:creationId xmlns:a16="http://schemas.microsoft.com/office/drawing/2014/main" id="{DFD0413F-D22C-91F4-9719-2F0974DEE651}"/>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إلقاء خطاب مع التميز المهني</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75BBF2AA-674B-D68D-006D-E20F5E1409E9}"/>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a:t>
            </a:r>
            <a:r>
              <a:rPr lang="ar-SA" sz="2400" dirty="0">
                <a:solidFill>
                  <a:srgbClr val="002060"/>
                </a:solidFill>
                <a:latin typeface="Alexandria" pitchFamily="2" charset="-78"/>
                <a:ea typeface="Times New Roman" panose="02020603050405020304" pitchFamily="18" charset="0"/>
                <a:cs typeface="Alexandria" pitchFamily="2" charset="-78"/>
              </a:rPr>
              <a:t>3</a:t>
            </a:r>
            <a:r>
              <a:rPr lang="en-US" sz="2400" dirty="0">
                <a:latin typeface="Alexandria" pitchFamily="2" charset="-78"/>
                <a:ea typeface="Times New Roman" panose="02020603050405020304" pitchFamily="18" charset="0"/>
                <a:cs typeface="Alexandria" pitchFamily="2" charset="-78"/>
              </a:rPr>
              <a:t>: Delivering a Speech With Professional Excellence</a:t>
            </a:r>
          </a:p>
        </p:txBody>
      </p:sp>
      <p:sp>
        <p:nvSpPr>
          <p:cNvPr id="8" name="Rectangle: Rounded Corners 7">
            <a:extLst>
              <a:ext uri="{FF2B5EF4-FFF2-40B4-BE49-F238E27FC236}">
                <a16:creationId xmlns:a16="http://schemas.microsoft.com/office/drawing/2014/main" id="{33ACD3A1-9310-1D9B-46B3-8118FDAC22CF}"/>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6D9992A-792D-D88A-CCE0-4A9EF2D34465}"/>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الثالث عشر: </a:t>
            </a:r>
            <a:r>
              <a:rPr lang="ar-SA" sz="2400" dirty="0">
                <a:latin typeface="Alexandria" pitchFamily="2" charset="-78"/>
                <a:ea typeface="Times New Roman" panose="02020603050405020304" pitchFamily="18" charset="0"/>
                <a:cs typeface="Alexandria" pitchFamily="2" charset="-78"/>
              </a:rPr>
              <a:t>إلقاء خطاب مع التميز المهني</a:t>
            </a:r>
            <a:endParaRPr lang="en-US" sz="2400" dirty="0">
              <a:latin typeface="Alexandria" pitchFamily="2" charset="-78"/>
              <a:ea typeface="Times New Roman" panose="02020603050405020304" pitchFamily="18" charset="0"/>
              <a:cs typeface="Alexandria" pitchFamily="2" charset="-78"/>
            </a:endParaRPr>
          </a:p>
        </p:txBody>
      </p:sp>
      <p:pic>
        <p:nvPicPr>
          <p:cNvPr id="8194" name="Picture 2" descr="Speech Audience Royalty-Free Images, Stock Photos &amp; Pictures | Shutterstock">
            <a:extLst>
              <a:ext uri="{FF2B5EF4-FFF2-40B4-BE49-F238E27FC236}">
                <a16:creationId xmlns:a16="http://schemas.microsoft.com/office/drawing/2014/main" id="{A8680D3D-F447-AFB0-EDB0-7283B1E8609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7667"/>
          <a:stretch/>
        </p:blipFill>
        <p:spPr bwMode="auto">
          <a:xfrm>
            <a:off x="3215763" y="1423420"/>
            <a:ext cx="5760474" cy="28639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90465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6891DA-C3EB-CF15-CCAA-521FA7006C1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F190F56-4414-82C8-D647-5AA4C2172A2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FEB7BE6-B25E-0770-626C-D9B5FF6469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C396F5E-0794-CE40-726C-27AD6EB075BF}"/>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Delivering a Speech With Professional Excellence</a:t>
            </a:r>
          </a:p>
        </p:txBody>
      </p:sp>
      <p:sp>
        <p:nvSpPr>
          <p:cNvPr id="9" name="TextBox 8">
            <a:extLst>
              <a:ext uri="{FF2B5EF4-FFF2-40B4-BE49-F238E27FC236}">
                <a16:creationId xmlns:a16="http://schemas.microsoft.com/office/drawing/2014/main" id="{C8B53DC8-51FF-33D4-9D30-FFFD75092C3A}"/>
              </a:ext>
            </a:extLst>
          </p:cNvPr>
          <p:cNvSpPr txBox="1"/>
          <p:nvPr/>
        </p:nvSpPr>
        <p:spPr>
          <a:xfrm>
            <a:off x="6725265" y="6248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إلقاء خطاب مع التميز المهني</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AF5FDAC-48F5-F728-0B23-9069314C3567}"/>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8708FF13-28CA-49D0-7055-E28D7C93A984}"/>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BE8E1C3C-421E-25DF-24DC-4D5A247C1FF4}"/>
              </a:ext>
            </a:extLst>
          </p:cNvPr>
          <p:cNvSpPr/>
          <p:nvPr/>
        </p:nvSpPr>
        <p:spPr>
          <a:xfrm>
            <a:off x="786582" y="1997838"/>
            <a:ext cx="4945624" cy="3695114"/>
          </a:xfrm>
          <a:prstGeom prst="rect">
            <a:avLst/>
          </a:prstGeom>
        </p:spPr>
        <p:txBody>
          <a:bodyPr wrap="square">
            <a:spAutoFit/>
          </a:bodyPr>
          <a:lstStyle/>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Delivering a Presentation With Professional Excellence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PowerPoint and Other Supporting Aids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Practice Makes Perfect</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00000"/>
              </a:lnSpc>
              <a:buFont typeface="Arial" panose="020B0604020202020204" pitchFamily="34" charset="0"/>
              <a:buChar char="•"/>
            </a:pPr>
            <a:r>
              <a:rPr lang="en-US" sz="2000" dirty="0">
                <a:latin typeface="Alexandria" pitchFamily="2" charset="-78"/>
                <a:cs typeface="Alexandria" pitchFamily="2" charset="-78"/>
              </a:rPr>
              <a:t>Team Presentations</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9FE7E2B4-080E-6037-E7D2-565645F4C949}"/>
              </a:ext>
            </a:extLst>
          </p:cNvPr>
          <p:cNvSpPr/>
          <p:nvPr/>
        </p:nvSpPr>
        <p:spPr>
          <a:xfrm>
            <a:off x="6504059" y="1953592"/>
            <a:ext cx="4945624" cy="3810530"/>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تقديم عرض تقديمي مع التميز المهني.</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برنامج </a:t>
            </a:r>
            <a:r>
              <a:rPr lang="en-US" sz="2000" dirty="0">
                <a:latin typeface="Alexandria" pitchFamily="2" charset="-78"/>
                <a:cs typeface="Alexandria" pitchFamily="2" charset="-78"/>
              </a:rPr>
              <a:t>PowerPoint </a:t>
            </a:r>
            <a:r>
              <a:rPr lang="ar-SA" sz="2000" dirty="0">
                <a:latin typeface="Alexandria" pitchFamily="2" charset="-78"/>
                <a:cs typeface="Alexandria" pitchFamily="2" charset="-78"/>
              </a:rPr>
              <a:t> والوسائل. المساعدة الداعمة الأخرى.</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الممارسة تجعلها مثالية.</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عروض الفريق.</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35915234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7613BD-503D-897B-A518-981DFCA472B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DCB6FA5-859A-7BAB-CFFB-7DBF30B0CD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A91C007-8AF7-D465-6D99-245DEB4607BB}"/>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40D7DA9-B988-E8E2-1A23-F44CB85CAA6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AF22A1E-E867-C0BD-CFB2-228BE783FA55}"/>
              </a:ext>
            </a:extLst>
          </p:cNvPr>
          <p:cNvSpPr/>
          <p:nvPr/>
        </p:nvSpPr>
        <p:spPr>
          <a:xfrm>
            <a:off x="496489" y="634335"/>
            <a:ext cx="6720388" cy="461665"/>
          </a:xfrm>
          <a:prstGeom prst="rect">
            <a:avLst/>
          </a:prstGeom>
        </p:spPr>
        <p:txBody>
          <a:bodyPr wrap="square">
            <a:spAutoFit/>
          </a:bodyPr>
          <a:lstStyle/>
          <a:p>
            <a:r>
              <a:rPr lang="en-US" sz="2400" b="1" dirty="0">
                <a:solidFill>
                  <a:srgbClr val="00B0F0"/>
                </a:solidFill>
                <a:latin typeface="Alexandria" charset="0"/>
                <a:cs typeface="Alexandria" charset="0"/>
              </a:rPr>
              <a:t>Work-Life Balance</a:t>
            </a:r>
          </a:p>
        </p:txBody>
      </p:sp>
      <p:sp>
        <p:nvSpPr>
          <p:cNvPr id="9" name="TextBox 8">
            <a:extLst>
              <a:ext uri="{FF2B5EF4-FFF2-40B4-BE49-F238E27FC236}">
                <a16:creationId xmlns:a16="http://schemas.microsoft.com/office/drawing/2014/main" id="{CA5E4655-DBEE-2452-23BB-C3660577B9D8}"/>
              </a:ext>
            </a:extLst>
          </p:cNvPr>
          <p:cNvSpPr txBox="1"/>
          <p:nvPr/>
        </p:nvSpPr>
        <p:spPr>
          <a:xfrm>
            <a:off x="6725265" y="6248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التوازن بين العمل والحياة</a:t>
            </a:r>
            <a:endParaRPr lang="en-US" sz="24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6EFE84D-7747-A63B-EBB0-BDB4954A5136}"/>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14</a:t>
            </a:r>
            <a:r>
              <a:rPr lang="en-US" sz="2400" dirty="0">
                <a:latin typeface="Alexandria" pitchFamily="2" charset="-78"/>
                <a:ea typeface="Times New Roman" panose="02020603050405020304" pitchFamily="18" charset="0"/>
                <a:cs typeface="Alexandria" pitchFamily="2" charset="-78"/>
              </a:rPr>
              <a:t>: Work-Life Balance</a:t>
            </a:r>
          </a:p>
        </p:txBody>
      </p:sp>
      <p:sp>
        <p:nvSpPr>
          <p:cNvPr id="8" name="Rectangle: Rounded Corners 7">
            <a:extLst>
              <a:ext uri="{FF2B5EF4-FFF2-40B4-BE49-F238E27FC236}">
                <a16:creationId xmlns:a16="http://schemas.microsoft.com/office/drawing/2014/main" id="{1E3FC4B7-8CBA-89E8-62C7-2EC06EE0C313}"/>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66E68B2-9500-74F0-1479-D071F9464B14}"/>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الرابع عشر: </a:t>
            </a:r>
            <a:r>
              <a:rPr lang="ar-SA" sz="2400" dirty="0">
                <a:latin typeface="Alexandria" pitchFamily="2" charset="-78"/>
                <a:ea typeface="Times New Roman" panose="02020603050405020304" pitchFamily="18" charset="0"/>
                <a:cs typeface="Alexandria" pitchFamily="2" charset="-78"/>
              </a:rPr>
              <a:t>التوازن بين العمل والحياة</a:t>
            </a:r>
            <a:endParaRPr lang="en-US" sz="2400" dirty="0">
              <a:latin typeface="Alexandria" pitchFamily="2" charset="-78"/>
              <a:ea typeface="Times New Roman" panose="02020603050405020304" pitchFamily="18" charset="0"/>
              <a:cs typeface="Alexandria" pitchFamily="2" charset="-78"/>
            </a:endParaRPr>
          </a:p>
        </p:txBody>
      </p:sp>
      <p:pic>
        <p:nvPicPr>
          <p:cNvPr id="7170" name="Picture 2" descr="Work-Life to Life Work Balance: What You Should Know - Insperity">
            <a:extLst>
              <a:ext uri="{FF2B5EF4-FFF2-40B4-BE49-F238E27FC236}">
                <a16:creationId xmlns:a16="http://schemas.microsoft.com/office/drawing/2014/main" id="{50B752BF-AF43-A6FC-19A7-976BD85DDE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17723" y="1328310"/>
            <a:ext cx="5862484" cy="307780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18584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F73A0-883B-ED0A-FBD0-7E182788337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689C046-C937-A4F7-1EBF-C360C6F9C98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DD020C4-8B40-3355-F8AB-9074EFAEF3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6E7D18B-7FBF-0179-D0F2-72F890F891C9}"/>
              </a:ext>
            </a:extLst>
          </p:cNvPr>
          <p:cNvSpPr/>
          <p:nvPr/>
        </p:nvSpPr>
        <p:spPr>
          <a:xfrm>
            <a:off x="1627199" y="664911"/>
            <a:ext cx="5361045" cy="461665"/>
          </a:xfrm>
          <a:prstGeom prst="rect">
            <a:avLst/>
          </a:prstGeom>
        </p:spPr>
        <p:txBody>
          <a:bodyPr wrap="square">
            <a:spAutoFit/>
          </a:bodyPr>
          <a:lstStyle/>
          <a:p>
            <a:r>
              <a:rPr lang="en-US" sz="2400" b="1" dirty="0">
                <a:solidFill>
                  <a:srgbClr val="00B0F0"/>
                </a:solidFill>
                <a:latin typeface="Alexandria" charset="0"/>
                <a:cs typeface="Alexandria" charset="0"/>
              </a:rPr>
              <a:t>Work-Life Balance</a:t>
            </a:r>
          </a:p>
        </p:txBody>
      </p:sp>
      <p:sp>
        <p:nvSpPr>
          <p:cNvPr id="9" name="TextBox 8">
            <a:extLst>
              <a:ext uri="{FF2B5EF4-FFF2-40B4-BE49-F238E27FC236}">
                <a16:creationId xmlns:a16="http://schemas.microsoft.com/office/drawing/2014/main" id="{D9D9E438-A6C3-6DAD-1C55-9AD0BB49B3ED}"/>
              </a:ext>
            </a:extLst>
          </p:cNvPr>
          <p:cNvSpPr txBox="1"/>
          <p:nvPr/>
        </p:nvSpPr>
        <p:spPr>
          <a:xfrm>
            <a:off x="6026824" y="632173"/>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التوازن بين العمل والحياة</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09D2A100-191D-E40A-0FF6-EE6BF1943EE8}"/>
              </a:ext>
            </a:extLst>
          </p:cNvPr>
          <p:cNvSpPr/>
          <p:nvPr/>
        </p:nvSpPr>
        <p:spPr>
          <a:xfrm>
            <a:off x="638244"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Rounded Corners 10">
            <a:extLst>
              <a:ext uri="{FF2B5EF4-FFF2-40B4-BE49-F238E27FC236}">
                <a16:creationId xmlns:a16="http://schemas.microsoft.com/office/drawing/2014/main" id="{870DCA2D-96EB-2453-FA4C-6763ACD409D1}"/>
              </a:ext>
            </a:extLst>
          </p:cNvPr>
          <p:cNvSpPr/>
          <p:nvPr/>
        </p:nvSpPr>
        <p:spPr>
          <a:xfrm>
            <a:off x="6334467" y="1734383"/>
            <a:ext cx="5219290" cy="47816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latin typeface="Alexandria" pitchFamily="2" charset="-78"/>
                <a:cs typeface="Alexandria" pitchFamily="2" charset="-78"/>
              </a:rPr>
              <a:t>Resolving conflicts: Face-to-face communication can be effective for resolving conflicts, as it allows for real-time interaction, active listening, and the opportunity to address concerns directly.</a:t>
            </a:r>
          </a:p>
        </p:txBody>
      </p:sp>
      <p:sp>
        <p:nvSpPr>
          <p:cNvPr id="14" name="Rectangle 13">
            <a:extLst>
              <a:ext uri="{FF2B5EF4-FFF2-40B4-BE49-F238E27FC236}">
                <a16:creationId xmlns:a16="http://schemas.microsoft.com/office/drawing/2014/main" id="{8B19DAC3-7F8E-53DD-E457-37691DEDE461}"/>
              </a:ext>
            </a:extLst>
          </p:cNvPr>
          <p:cNvSpPr/>
          <p:nvPr/>
        </p:nvSpPr>
        <p:spPr>
          <a:xfrm>
            <a:off x="786582" y="1997838"/>
            <a:ext cx="4945624" cy="3041089"/>
          </a:xfrm>
          <a:prstGeom prst="rect">
            <a:avLst/>
          </a:prstGeom>
        </p:spPr>
        <p:txBody>
          <a:bodyPr wrap="square">
            <a:spAutoFit/>
          </a:bodyPr>
          <a:lstStyle/>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The Importance of Work-Life Balance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Triggers to Imbalance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a:p>
            <a:pPr marL="342900" indent="-342900">
              <a:lnSpc>
                <a:spcPct val="250000"/>
              </a:lnSpc>
              <a:buFont typeface="Arial" panose="020B0604020202020204" pitchFamily="34" charset="0"/>
              <a:buChar char="•"/>
            </a:pPr>
            <a:r>
              <a:rPr lang="en-US" sz="2000" dirty="0">
                <a:latin typeface="Alexandria" pitchFamily="2" charset="-78"/>
                <a:cs typeface="Alexandria" pitchFamily="2" charset="-78"/>
              </a:rPr>
              <a:t>Strategies for Balance</a:t>
            </a:r>
            <a:r>
              <a:rPr lang="ar-SA" sz="2000" dirty="0">
                <a:latin typeface="Alexandria" pitchFamily="2" charset="-78"/>
                <a:cs typeface="Alexandria" pitchFamily="2" charset="-78"/>
              </a:rPr>
              <a:t>.</a:t>
            </a:r>
            <a:endParaRPr lang="en-US" sz="2000" dirty="0">
              <a:latin typeface="Alexandria" pitchFamily="2" charset="-78"/>
              <a:cs typeface="Alexandria" pitchFamily="2" charset="-78"/>
            </a:endParaRPr>
          </a:p>
        </p:txBody>
      </p:sp>
      <p:sp>
        <p:nvSpPr>
          <p:cNvPr id="15" name="Rectangle 14">
            <a:extLst>
              <a:ext uri="{FF2B5EF4-FFF2-40B4-BE49-F238E27FC236}">
                <a16:creationId xmlns:a16="http://schemas.microsoft.com/office/drawing/2014/main" id="{02843B98-B5FD-E734-4906-D3ABEEE1E6D8}"/>
              </a:ext>
            </a:extLst>
          </p:cNvPr>
          <p:cNvSpPr/>
          <p:nvPr/>
        </p:nvSpPr>
        <p:spPr>
          <a:xfrm>
            <a:off x="6504059" y="1953592"/>
            <a:ext cx="4945624" cy="2271648"/>
          </a:xfrm>
          <a:prstGeom prst="rect">
            <a:avLst/>
          </a:prstGeom>
        </p:spPr>
        <p:txBody>
          <a:bodyPr wrap="square">
            <a:spAutoFit/>
          </a:bodyPr>
          <a:lstStyle/>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أهمية التوازن بين العمل والحياة.</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يثير عدم التوازن.</a:t>
            </a:r>
          </a:p>
          <a:p>
            <a:pPr marL="342900" indent="-342900" algn="r" rtl="1">
              <a:lnSpc>
                <a:spcPct val="250000"/>
              </a:lnSpc>
              <a:buFont typeface="Arial" panose="020B0604020202020204" pitchFamily="34" charset="0"/>
              <a:buChar char="•"/>
            </a:pPr>
            <a:r>
              <a:rPr lang="ar-SA" sz="2000" dirty="0">
                <a:latin typeface="Alexandria" pitchFamily="2" charset="-78"/>
                <a:cs typeface="Alexandria" pitchFamily="2" charset="-78"/>
              </a:rPr>
              <a:t>استراتيجيات لتحقيق التوازن.</a:t>
            </a:r>
            <a:endParaRPr lang="en-US" sz="2000" dirty="0">
              <a:latin typeface="Alexandria" pitchFamily="2" charset="-78"/>
              <a:cs typeface="Alexandria" pitchFamily="2" charset="-78"/>
            </a:endParaRPr>
          </a:p>
        </p:txBody>
      </p:sp>
    </p:spTree>
    <p:extLst>
      <p:ext uri="{BB962C8B-B14F-4D97-AF65-F5344CB8AC3E}">
        <p14:creationId xmlns:p14="http://schemas.microsoft.com/office/powerpoint/2010/main" val="2761563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2CDCAD3D-7AD9-44C8-A8A8-FB752ECE778A}"/>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712</TotalTime>
  <Words>1850</Words>
  <Application>Microsoft Office PowerPoint</Application>
  <PresentationFormat>Widescreen</PresentationFormat>
  <Paragraphs>281</Paragraphs>
  <Slides>36</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Alexandria</vt:lpstr>
      <vt:lpstr>Alexandria Light</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81</cp:revision>
  <dcterms:created xsi:type="dcterms:W3CDTF">2023-04-29T09:08:00Z</dcterms:created>
  <dcterms:modified xsi:type="dcterms:W3CDTF">2025-01-20T10:21:59Z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