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handoutMasterIdLst>
    <p:handoutMasterId r:id="rId57"/>
  </p:handoutMasterIdLst>
  <p:sldIdLst>
    <p:sldId id="480" r:id="rId2"/>
    <p:sldId id="271" r:id="rId3"/>
    <p:sldId id="576" r:id="rId4"/>
    <p:sldId id="579" r:id="rId5"/>
    <p:sldId id="568" r:id="rId6"/>
    <p:sldId id="313" r:id="rId7"/>
    <p:sldId id="481" r:id="rId8"/>
    <p:sldId id="482" r:id="rId9"/>
    <p:sldId id="484" r:id="rId10"/>
    <p:sldId id="485" r:id="rId11"/>
    <p:sldId id="487" r:id="rId12"/>
    <p:sldId id="489" r:id="rId13"/>
    <p:sldId id="570" r:id="rId14"/>
    <p:sldId id="490" r:id="rId15"/>
    <p:sldId id="491" r:id="rId16"/>
    <p:sldId id="537" r:id="rId17"/>
    <p:sldId id="538" r:id="rId18"/>
    <p:sldId id="539" r:id="rId19"/>
    <p:sldId id="540" r:id="rId20"/>
    <p:sldId id="571" r:id="rId21"/>
    <p:sldId id="541" r:id="rId22"/>
    <p:sldId id="542" r:id="rId23"/>
    <p:sldId id="543" r:id="rId24"/>
    <p:sldId id="544" r:id="rId25"/>
    <p:sldId id="569" r:id="rId26"/>
    <p:sldId id="545" r:id="rId27"/>
    <p:sldId id="546" r:id="rId28"/>
    <p:sldId id="572" r:id="rId29"/>
    <p:sldId id="547" r:id="rId30"/>
    <p:sldId id="548" r:id="rId31"/>
    <p:sldId id="549" r:id="rId32"/>
    <p:sldId id="573" r:id="rId33"/>
    <p:sldId id="550" r:id="rId34"/>
    <p:sldId id="552" r:id="rId35"/>
    <p:sldId id="574" r:id="rId36"/>
    <p:sldId id="553" r:id="rId37"/>
    <p:sldId id="554" r:id="rId38"/>
    <p:sldId id="555" r:id="rId39"/>
    <p:sldId id="556" r:id="rId40"/>
    <p:sldId id="557" r:id="rId41"/>
    <p:sldId id="558" r:id="rId42"/>
    <p:sldId id="559" r:id="rId43"/>
    <p:sldId id="560" r:id="rId44"/>
    <p:sldId id="561" r:id="rId45"/>
    <p:sldId id="562" r:id="rId46"/>
    <p:sldId id="575" r:id="rId47"/>
    <p:sldId id="563" r:id="rId48"/>
    <p:sldId id="564" r:id="rId49"/>
    <p:sldId id="565" r:id="rId50"/>
    <p:sldId id="566" r:id="rId51"/>
    <p:sldId id="567" r:id="rId52"/>
    <p:sldId id="577" r:id="rId53"/>
    <p:sldId id="578"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576"/>
            <p14:sldId id="579"/>
            <p14:sldId id="568"/>
            <p14:sldId id="313"/>
            <p14:sldId id="481"/>
            <p14:sldId id="482"/>
            <p14:sldId id="484"/>
            <p14:sldId id="485"/>
            <p14:sldId id="487"/>
            <p14:sldId id="489"/>
            <p14:sldId id="570"/>
            <p14:sldId id="490"/>
            <p14:sldId id="491"/>
            <p14:sldId id="537"/>
            <p14:sldId id="538"/>
            <p14:sldId id="539"/>
            <p14:sldId id="540"/>
            <p14:sldId id="571"/>
            <p14:sldId id="541"/>
            <p14:sldId id="542"/>
            <p14:sldId id="543"/>
            <p14:sldId id="544"/>
            <p14:sldId id="569"/>
            <p14:sldId id="545"/>
            <p14:sldId id="546"/>
            <p14:sldId id="572"/>
            <p14:sldId id="547"/>
            <p14:sldId id="548"/>
            <p14:sldId id="549"/>
            <p14:sldId id="573"/>
            <p14:sldId id="550"/>
            <p14:sldId id="552"/>
            <p14:sldId id="574"/>
            <p14:sldId id="553"/>
            <p14:sldId id="554"/>
            <p14:sldId id="555"/>
            <p14:sldId id="556"/>
            <p14:sldId id="557"/>
            <p14:sldId id="558"/>
            <p14:sldId id="559"/>
            <p14:sldId id="560"/>
            <p14:sldId id="561"/>
            <p14:sldId id="562"/>
            <p14:sldId id="575"/>
            <p14:sldId id="563"/>
            <p14:sldId id="564"/>
            <p14:sldId id="565"/>
            <p14:sldId id="566"/>
            <p14:sldId id="567"/>
            <p14:sldId id="577"/>
            <p14:sldId id="578"/>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0A1F61"/>
    <a:srgbClr val="2D3956"/>
    <a:srgbClr val="669BBC"/>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3772" autoAdjust="0"/>
  </p:normalViewPr>
  <p:slideViewPr>
    <p:cSldViewPr snapToGrid="0">
      <p:cViewPr>
        <p:scale>
          <a:sx n="60" d="100"/>
          <a:sy n="60" d="100"/>
        </p:scale>
        <p:origin x="-996" y="-19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53" d="100"/>
          <a:sy n="53" d="100"/>
        </p:scale>
        <p:origin x="-2868"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handoutMaster" Target="handoutMasters/handout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7674315-65EC-4118-AA08-74E9AD196B2C}" type="datetimeFigureOut">
              <a:rPr lang="en-US" smtClean="0"/>
              <a:t>5/22/2023</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BF5BB983-192F-40B9-9149-EFA21550A113}" type="slidenum">
              <a:rPr lang="en-US" smtClean="0"/>
              <a:t>‹#›</a:t>
            </a:fld>
            <a:endParaRPr lang="en-US"/>
          </a:p>
        </p:txBody>
      </p:sp>
    </p:spTree>
    <p:extLst>
      <p:ext uri="{BB962C8B-B14F-4D97-AF65-F5344CB8AC3E}">
        <p14:creationId xmlns:p14="http://schemas.microsoft.com/office/powerpoint/2010/main" val="38427762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5/22/2023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5/22/2023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9.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9.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1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6.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9.jp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17.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9.jp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18.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9.jp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19.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9.jp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2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9.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21.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9.jp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22.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9.jp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23.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9.jp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24.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9.jp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2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10.pn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26.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27.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11.jpeg"/><Relationship Id="rId2" Type="http://schemas.openxmlformats.org/officeDocument/2006/relationships/notesSlide" Target="../notesSlides/notesSlide22.xml"/><Relationship Id="rId1" Type="http://schemas.openxmlformats.org/officeDocument/2006/relationships/slideLayout" Target="../slideLayouts/slideLayout14.xml"/><Relationship Id="rId11" Type="http://schemas.openxmlformats.org/officeDocument/2006/relationships/image" Target="../media/image10.png"/><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2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10.pn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29.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11.jpeg"/><Relationship Id="rId2" Type="http://schemas.openxmlformats.org/officeDocument/2006/relationships/notesSlide" Target="../notesSlides/notesSlide23.xml"/><Relationship Id="rId1" Type="http://schemas.openxmlformats.org/officeDocument/2006/relationships/slideLayout" Target="../slideLayouts/slideLayout14.xml"/><Relationship Id="rId11" Type="http://schemas.openxmlformats.org/officeDocument/2006/relationships/image" Target="../media/image10.png"/><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30.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11.jpeg"/><Relationship Id="rId2" Type="http://schemas.openxmlformats.org/officeDocument/2006/relationships/notesSlide" Target="../notesSlides/notesSlide24.xml"/><Relationship Id="rId1" Type="http://schemas.openxmlformats.org/officeDocument/2006/relationships/slideLayout" Target="../slideLayouts/slideLayout14.xml"/><Relationship Id="rId11" Type="http://schemas.openxmlformats.org/officeDocument/2006/relationships/image" Target="../media/image10.png"/><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31.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11.jpeg"/><Relationship Id="rId2" Type="http://schemas.openxmlformats.org/officeDocument/2006/relationships/notesSlide" Target="../notesSlides/notesSlide25.xml"/><Relationship Id="rId1" Type="http://schemas.openxmlformats.org/officeDocument/2006/relationships/slideLayout" Target="../slideLayouts/slideLayout14.xml"/><Relationship Id="rId11" Type="http://schemas.openxmlformats.org/officeDocument/2006/relationships/image" Target="../media/image10.png"/><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3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10.pn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33.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11.jpeg"/><Relationship Id="rId2" Type="http://schemas.openxmlformats.org/officeDocument/2006/relationships/notesSlide" Target="../notesSlides/notesSlide26.xml"/><Relationship Id="rId1" Type="http://schemas.openxmlformats.org/officeDocument/2006/relationships/slideLayout" Target="../slideLayouts/slideLayout14.xml"/><Relationship Id="rId11" Type="http://schemas.openxmlformats.org/officeDocument/2006/relationships/image" Target="../media/image10.png"/><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34.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11.jpeg"/><Relationship Id="rId2" Type="http://schemas.openxmlformats.org/officeDocument/2006/relationships/notesSlide" Target="../notesSlides/notesSlide27.xml"/><Relationship Id="rId1" Type="http://schemas.openxmlformats.org/officeDocument/2006/relationships/slideLayout" Target="../slideLayouts/slideLayout14.xml"/><Relationship Id="rId11" Type="http://schemas.openxmlformats.org/officeDocument/2006/relationships/image" Target="../media/image10.png"/><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3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10.pn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36.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11.jpeg"/><Relationship Id="rId2" Type="http://schemas.openxmlformats.org/officeDocument/2006/relationships/notesSlide" Target="../notesSlides/notesSlide28.xml"/><Relationship Id="rId1" Type="http://schemas.openxmlformats.org/officeDocument/2006/relationships/slideLayout" Target="../slideLayouts/slideLayout14.xml"/><Relationship Id="rId11" Type="http://schemas.openxmlformats.org/officeDocument/2006/relationships/image" Target="../media/image10.png"/><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37.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11.jpeg"/><Relationship Id="rId2" Type="http://schemas.openxmlformats.org/officeDocument/2006/relationships/notesSlide" Target="../notesSlides/notesSlide29.xml"/><Relationship Id="rId1" Type="http://schemas.openxmlformats.org/officeDocument/2006/relationships/slideLayout" Target="../slideLayouts/slideLayout14.xml"/><Relationship Id="rId11" Type="http://schemas.openxmlformats.org/officeDocument/2006/relationships/image" Target="../media/image10.png"/><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38.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11.jpeg"/><Relationship Id="rId2" Type="http://schemas.openxmlformats.org/officeDocument/2006/relationships/notesSlide" Target="../notesSlides/notesSlide30.xml"/><Relationship Id="rId1" Type="http://schemas.openxmlformats.org/officeDocument/2006/relationships/slideLayout" Target="../slideLayouts/slideLayout14.xml"/><Relationship Id="rId11" Type="http://schemas.openxmlformats.org/officeDocument/2006/relationships/image" Target="../media/image10.png"/><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39.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11.jpeg"/><Relationship Id="rId2" Type="http://schemas.openxmlformats.org/officeDocument/2006/relationships/notesSlide" Target="../notesSlides/notesSlide31.xml"/><Relationship Id="rId1" Type="http://schemas.openxmlformats.org/officeDocument/2006/relationships/slideLayout" Target="../slideLayouts/slideLayout14.xml"/><Relationship Id="rId11" Type="http://schemas.openxmlformats.org/officeDocument/2006/relationships/image" Target="../media/image10.png"/><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40.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11.jpeg"/><Relationship Id="rId2" Type="http://schemas.openxmlformats.org/officeDocument/2006/relationships/notesSlide" Target="../notesSlides/notesSlide32.xml"/><Relationship Id="rId1" Type="http://schemas.openxmlformats.org/officeDocument/2006/relationships/slideLayout" Target="../slideLayouts/slideLayout14.xml"/><Relationship Id="rId11" Type="http://schemas.openxmlformats.org/officeDocument/2006/relationships/image" Target="../media/image10.png"/><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41.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11.jpeg"/><Relationship Id="rId2" Type="http://schemas.openxmlformats.org/officeDocument/2006/relationships/notesSlide" Target="../notesSlides/notesSlide33.xml"/><Relationship Id="rId1" Type="http://schemas.openxmlformats.org/officeDocument/2006/relationships/slideLayout" Target="../slideLayouts/slideLayout14.xml"/><Relationship Id="rId11" Type="http://schemas.openxmlformats.org/officeDocument/2006/relationships/image" Target="../media/image10.png"/><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42.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11.jpeg"/><Relationship Id="rId2" Type="http://schemas.openxmlformats.org/officeDocument/2006/relationships/notesSlide" Target="../notesSlides/notesSlide34.xml"/><Relationship Id="rId1" Type="http://schemas.openxmlformats.org/officeDocument/2006/relationships/slideLayout" Target="../slideLayouts/slideLayout14.xml"/><Relationship Id="rId11" Type="http://schemas.openxmlformats.org/officeDocument/2006/relationships/image" Target="../media/image10.png"/><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43.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11.jpeg"/><Relationship Id="rId2" Type="http://schemas.openxmlformats.org/officeDocument/2006/relationships/notesSlide" Target="../notesSlides/notesSlide35.xml"/><Relationship Id="rId1" Type="http://schemas.openxmlformats.org/officeDocument/2006/relationships/slideLayout" Target="../slideLayouts/slideLayout14.xml"/><Relationship Id="rId11" Type="http://schemas.openxmlformats.org/officeDocument/2006/relationships/image" Target="../media/image10.png"/><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44.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11.jpeg"/><Relationship Id="rId2" Type="http://schemas.openxmlformats.org/officeDocument/2006/relationships/notesSlide" Target="../notesSlides/notesSlide36.xml"/><Relationship Id="rId1" Type="http://schemas.openxmlformats.org/officeDocument/2006/relationships/slideLayout" Target="../slideLayouts/slideLayout14.xml"/><Relationship Id="rId11" Type="http://schemas.openxmlformats.org/officeDocument/2006/relationships/image" Target="../media/image10.png"/><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45.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11.jpeg"/><Relationship Id="rId2" Type="http://schemas.openxmlformats.org/officeDocument/2006/relationships/notesSlide" Target="../notesSlides/notesSlide37.xml"/><Relationship Id="rId1" Type="http://schemas.openxmlformats.org/officeDocument/2006/relationships/slideLayout" Target="../slideLayouts/slideLayout14.xml"/><Relationship Id="rId11" Type="http://schemas.openxmlformats.org/officeDocument/2006/relationships/image" Target="../media/image10.png"/><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4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10.pn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47.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11.jpeg"/><Relationship Id="rId2" Type="http://schemas.openxmlformats.org/officeDocument/2006/relationships/notesSlide" Target="../notesSlides/notesSlide38.xml"/><Relationship Id="rId1" Type="http://schemas.openxmlformats.org/officeDocument/2006/relationships/slideLayout" Target="../slideLayouts/slideLayout14.xml"/><Relationship Id="rId11" Type="http://schemas.openxmlformats.org/officeDocument/2006/relationships/image" Target="../media/image10.png"/><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48.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11.jpeg"/><Relationship Id="rId2" Type="http://schemas.openxmlformats.org/officeDocument/2006/relationships/notesSlide" Target="../notesSlides/notesSlide39.xml"/><Relationship Id="rId1" Type="http://schemas.openxmlformats.org/officeDocument/2006/relationships/slideLayout" Target="../slideLayouts/slideLayout14.xml"/><Relationship Id="rId11" Type="http://schemas.openxmlformats.org/officeDocument/2006/relationships/image" Target="../media/image10.png"/><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49.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11.jpeg"/><Relationship Id="rId2" Type="http://schemas.openxmlformats.org/officeDocument/2006/relationships/notesSlide" Target="../notesSlides/notesSlide40.xml"/><Relationship Id="rId1" Type="http://schemas.openxmlformats.org/officeDocument/2006/relationships/slideLayout" Target="../slideLayouts/slideLayout14.xml"/><Relationship Id="rId11" Type="http://schemas.openxmlformats.org/officeDocument/2006/relationships/image" Target="../media/image10.png"/><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50.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11.jpeg"/><Relationship Id="rId2" Type="http://schemas.openxmlformats.org/officeDocument/2006/relationships/notesSlide" Target="../notesSlides/notesSlide41.xml"/><Relationship Id="rId1" Type="http://schemas.openxmlformats.org/officeDocument/2006/relationships/slideLayout" Target="../slideLayouts/slideLayout14.xml"/><Relationship Id="rId11" Type="http://schemas.openxmlformats.org/officeDocument/2006/relationships/image" Target="../media/image10.png"/><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51.xml.rels><?xml version="1.0" encoding="UTF-8" standalone="yes"?>
<Relationships xmlns="http://schemas.openxmlformats.org/package/2006/relationships"><Relationship Id="rId8" Type="http://schemas.openxmlformats.org/officeDocument/2006/relationships/image" Target="../media/image130.svg"/><Relationship Id="rId3" Type="http://schemas.openxmlformats.org/officeDocument/2006/relationships/image" Target="../media/image11.jpeg"/><Relationship Id="rId2" Type="http://schemas.openxmlformats.org/officeDocument/2006/relationships/notesSlide" Target="../notesSlides/notesSlide42.xml"/><Relationship Id="rId1" Type="http://schemas.openxmlformats.org/officeDocument/2006/relationships/slideLayout" Target="../slideLayouts/slideLayout14.xml"/><Relationship Id="rId11" Type="http://schemas.openxmlformats.org/officeDocument/2006/relationships/image" Target="../media/image10.png"/><Relationship Id="rId5" Type="http://schemas.openxmlformats.org/officeDocument/2006/relationships/image" Target="../media/image6.png"/><Relationship Id="rId10" Type="http://schemas.openxmlformats.org/officeDocument/2006/relationships/image" Target="../media/image80.svg"/><Relationship Id="rId4" Type="http://schemas.openxmlformats.org/officeDocument/2006/relationships/image" Target="../media/image3.png"/><Relationship Id="rId9" Type="http://schemas.openxmlformats.org/officeDocument/2006/relationships/image" Target="../media/image7.png"/></Relationships>
</file>

<file path=ppt/slides/_rels/slide5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4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5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g"/><Relationship Id="rId2" Type="http://schemas.openxmlformats.org/officeDocument/2006/relationships/notesSlide" Target="../notesSlides/notesSlide4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5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3.png"/><Relationship Id="rId7"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Layout" Target="../slideLayouts/slideLayout15.xml"/><Relationship Id="rId6" Type="http://schemas.openxmlformats.org/officeDocument/2006/relationships/image" Target="../media/image20.svg"/><Relationship Id="rId10" Type="http://schemas.openxmlformats.org/officeDocument/2006/relationships/image" Target="../media/image5.sv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xmlns=""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xmlns=""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5785337" y="3667782"/>
            <a:ext cx="4886463" cy="523220"/>
          </a:xfrm>
          <a:prstGeom prst="rect">
            <a:avLst/>
          </a:prstGeom>
          <a:noFill/>
        </p:spPr>
        <p:txBody>
          <a:bodyPr wrap="square" rtlCol="0">
            <a:spAutoFit/>
          </a:bodyPr>
          <a:lstStyle/>
          <a:p>
            <a:pPr algn="ctr"/>
            <a:r>
              <a:rPr lang="ar-EG" sz="2800" b="1" dirty="0" smtClean="0">
                <a:solidFill>
                  <a:srgbClr val="2D3956"/>
                </a:solidFill>
                <a:effectLst>
                  <a:outerShdw blurRad="38100" dist="38100" dir="2700000" algn="tl">
                    <a:srgbClr val="000000">
                      <a:alpha val="43137"/>
                    </a:srgbClr>
                  </a:outerShdw>
                </a:effectLst>
                <a:latin typeface="Times New Roman" pitchFamily="18" charset="0"/>
                <a:cs typeface="Times New Roman" pitchFamily="18" charset="0"/>
              </a:rPr>
              <a:t>د. معتز نبيل </a:t>
            </a:r>
            <a:endParaRPr lang="en-US" sz="2800" b="1" dirty="0">
              <a:solidFill>
                <a:srgbClr val="2D3956"/>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4" name="Rectangle 43">
            <a:extLst>
              <a:ext uri="{FF2B5EF4-FFF2-40B4-BE49-F238E27FC236}">
                <a16:creationId xmlns:a16="http://schemas.microsoft.com/office/drawing/2014/main" xmlns=""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6550866" y="2424037"/>
            <a:ext cx="3355406" cy="769441"/>
          </a:xfrm>
          <a:prstGeom prst="rect">
            <a:avLst/>
          </a:prstGeom>
          <a:noFill/>
        </p:spPr>
        <p:txBody>
          <a:bodyPr wrap="none" rtlCol="0">
            <a:spAutoFit/>
          </a:bodyPr>
          <a:lstStyle/>
          <a:p>
            <a:pPr algn="ctr"/>
            <a:r>
              <a:rPr lang="ar-EG" sz="4400" b="1" dirty="0" smtClean="0">
                <a:solidFill>
                  <a:srgbClr val="8E5A6D"/>
                </a:solidFill>
                <a:latin typeface="Times New Roman" pitchFamily="18" charset="0"/>
                <a:cs typeface="Times New Roman" pitchFamily="18" charset="0"/>
              </a:rPr>
              <a:t>الاتصال التسويقى</a:t>
            </a:r>
            <a:endParaRPr lang="en-US" sz="4400" b="1" dirty="0">
              <a:solidFill>
                <a:srgbClr val="8E5A6D"/>
              </a:solidFill>
              <a:latin typeface="Times New Roman" pitchFamily="18" charset="0"/>
              <a:cs typeface="Times New Roman" pitchFamily="18" charset="0"/>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2D3956"/>
                </a:solidFill>
                <a:latin typeface="Times New Roman" pitchFamily="18" charset="0"/>
                <a:cs typeface="Times New Roman" pitchFamily="18" charset="0"/>
              </a:rPr>
              <a:t>Lecture </a:t>
            </a:r>
            <a:r>
              <a:rPr lang="en-US" sz="2400" b="1" dirty="0" smtClean="0">
                <a:solidFill>
                  <a:srgbClr val="2D3956"/>
                </a:solidFill>
                <a:latin typeface="Times New Roman" pitchFamily="18" charset="0"/>
                <a:cs typeface="Times New Roman" pitchFamily="18" charset="0"/>
              </a:rPr>
              <a:t>4</a:t>
            </a:r>
            <a:endParaRPr lang="en-US" sz="2400" b="1" dirty="0">
              <a:solidFill>
                <a:srgbClr val="2D3956"/>
              </a:solidFill>
              <a:latin typeface="Times New Roman" pitchFamily="18" charset="0"/>
              <a:cs typeface="Times New Roman" pitchFamily="18"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xmlns=""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xmlns=""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7615036" y="3041685"/>
            <a:ext cx="1227066" cy="400110"/>
          </a:xfrm>
          <a:prstGeom prst="rect">
            <a:avLst/>
          </a:prstGeom>
          <a:noFill/>
        </p:spPr>
        <p:txBody>
          <a:bodyPr wrap="none" rtlCol="0">
            <a:spAutoFit/>
          </a:bodyPr>
          <a:lstStyle/>
          <a:p>
            <a:pPr algn="ctr"/>
            <a:r>
              <a:rPr lang="en-US" sz="2000" b="1" dirty="0" smtClean="0">
                <a:solidFill>
                  <a:srgbClr val="2D3956"/>
                </a:solidFill>
                <a:latin typeface="Times New Roman" pitchFamily="18" charset="0"/>
                <a:cs typeface="Times New Roman" pitchFamily="18" charset="0"/>
              </a:rPr>
              <a:t>MKT 112</a:t>
            </a:r>
            <a:endParaRPr lang="en-US" sz="2000" b="1" dirty="0">
              <a:solidFill>
                <a:srgbClr val="2D3956"/>
              </a:solidFill>
              <a:latin typeface="Times New Roman" pitchFamily="18" charset="0"/>
              <a:cs typeface="Times New Roman" pitchFamily="18" charset="0"/>
            </a:endParaRPr>
          </a:p>
        </p:txBody>
      </p:sp>
      <p:pic>
        <p:nvPicPr>
          <p:cNvPr id="47" name="Graphic 46">
            <a:extLst>
              <a:ext uri="{FF2B5EF4-FFF2-40B4-BE49-F238E27FC236}">
                <a16:creationId xmlns:a16="http://schemas.microsoft.com/office/drawing/2014/main" xmlns="" id="{D4AF3B79-7C62-249A-6AAB-EA6585FAC59E}"/>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5336"/>
    </mc:Choice>
    <mc:Fallback xmlns="">
      <p:transition spd="slow" advTm="1533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79"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xmlns="" id="{C7D257D7-D9C6-8F63-F8F8-E2BE53F2E2DB}"/>
              </a:ext>
            </a:extLst>
          </p:cNvPr>
          <p:cNvSpPr txBox="1"/>
          <p:nvPr/>
        </p:nvSpPr>
        <p:spPr>
          <a:xfrm>
            <a:off x="7217445" y="1273306"/>
            <a:ext cx="2494594" cy="461665"/>
          </a:xfrm>
          <a:prstGeom prst="rect">
            <a:avLst/>
          </a:prstGeom>
          <a:noFill/>
        </p:spPr>
        <p:txBody>
          <a:bodyPr wrap="none" rtlCol="0">
            <a:spAutoFit/>
          </a:bodyPr>
          <a:lstStyle/>
          <a:p>
            <a:pPr algn="just"/>
            <a:r>
              <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ماهية التسعير والتوزيع</a:t>
            </a: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a:t>
            </a:r>
            <a:endParaRPr lang="en-US" dirty="0">
              <a:solidFill>
                <a:schemeClr val="bg1"/>
              </a:solidFill>
              <a:latin typeface="Times New Roman" pitchFamily="18" charset="0"/>
              <a:cs typeface="Times New Roman"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38182" y="1249265"/>
            <a:ext cx="942618" cy="830997"/>
          </a:xfrm>
          <a:prstGeom prst="rect">
            <a:avLst/>
          </a:prstGeom>
          <a:noFill/>
        </p:spPr>
        <p:txBody>
          <a:bodyPr wrap="square" rtlCol="0">
            <a:spAutoFit/>
          </a:bodyPr>
          <a:lstStyle/>
          <a:p>
            <a:pPr algn="ctr"/>
            <a:r>
              <a:rPr lang="en-US" sz="4800" b="1" dirty="0" smtClean="0">
                <a:solidFill>
                  <a:srgbClr val="8E5A6D"/>
                </a:solidFill>
                <a:latin typeface="Tajawal Medium" panose="00000600000000000000" pitchFamily="2" charset="-78"/>
                <a:cs typeface="Tajawal Medium" panose="00000600000000000000" pitchFamily="2" charset="-78"/>
              </a:rPr>
              <a:t>4</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42795"/>
    </mc:Choice>
    <mc:Fallback xmlns="">
      <p:transition spd="slow" advTm="427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8405386" y="1323064"/>
            <a:ext cx="3778587" cy="573116"/>
          </a:xfrm>
          <a:prstGeom prst="roundRect">
            <a:avLst/>
          </a:prstGeom>
          <a:solidFill>
            <a:srgbClr val="2D395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62570"/>
            <a:ext cx="3386537" cy="2663718"/>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8078102" y="1403484"/>
            <a:ext cx="4113898" cy="461665"/>
          </a:xfrm>
          <a:prstGeom prst="rect">
            <a:avLst/>
          </a:prstGeom>
          <a:noFill/>
        </p:spPr>
        <p:txBody>
          <a:bodyPr wrap="square" rtlCol="0">
            <a:spAutoFit/>
          </a:bodyPr>
          <a:lstStyle/>
          <a:p>
            <a:pPr algn="ctr"/>
            <a:r>
              <a:rPr lang="ar-EG" sz="2400" b="1" dirty="0" smtClean="0">
                <a:solidFill>
                  <a:srgbClr val="FAC748"/>
                </a:solidFill>
              </a:rPr>
              <a:t>محتويات المحاضرة </a:t>
            </a:r>
            <a:endParaRPr lang="en-US" sz="2400" b="1" dirty="0">
              <a:solidFill>
                <a:srgbClr val="FAC748"/>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1883934"/>
            <a:ext cx="8417320" cy="4408899"/>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1700" b="1" dirty="0" smtClean="0">
                <a:solidFill>
                  <a:srgbClr val="0A1F61"/>
                </a:solidFill>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sz="1700" b="1" dirty="0" smtClean="0">
                <a:solidFill>
                  <a:srgbClr val="0A1F61"/>
                </a:solidFill>
                <a:latin typeface="Tajawal ExtraBold" panose="00000800000000000000" pitchFamily="2" charset="-78"/>
                <a:cs typeface="+mj-cs"/>
              </a:rPr>
              <a:t>ماهية التسعير</a:t>
            </a:r>
          </a:p>
          <a:p>
            <a:pPr marL="974725" indent="-342900" algn="just" rtl="1">
              <a:lnSpc>
                <a:spcPct val="150000"/>
              </a:lnSpc>
              <a:buSzPct val="200000"/>
              <a:buFont typeface="Arial" pitchFamily="34" charset="0"/>
              <a:buChar char="•"/>
            </a:pPr>
            <a:r>
              <a:rPr lang="ar-EG" sz="1700" b="1" dirty="0" smtClean="0">
                <a:solidFill>
                  <a:srgbClr val="0A1F61"/>
                </a:solidFill>
                <a:latin typeface="Tajawal ExtraBold" panose="00000800000000000000" pitchFamily="2" charset="-78"/>
                <a:cs typeface="+mj-cs"/>
              </a:rPr>
              <a:t>القوى المؤثرة على التسعير.</a:t>
            </a:r>
          </a:p>
          <a:p>
            <a:pPr marL="974725" indent="-342900" algn="just" rtl="1">
              <a:lnSpc>
                <a:spcPct val="150000"/>
              </a:lnSpc>
              <a:buSzPct val="200000"/>
              <a:buFont typeface="Arial" pitchFamily="34" charset="0"/>
              <a:buChar char="•"/>
            </a:pPr>
            <a:r>
              <a:rPr lang="ar-EG" sz="1700" b="1" dirty="0" smtClean="0">
                <a:solidFill>
                  <a:srgbClr val="0A1F61"/>
                </a:solidFill>
                <a:latin typeface="Tajawal ExtraBold" panose="00000800000000000000" pitchFamily="2" charset="-78"/>
                <a:cs typeface="+mj-cs"/>
              </a:rPr>
              <a:t>طرق تحديد التسعير.</a:t>
            </a:r>
          </a:p>
          <a:p>
            <a:pPr marL="457200" indent="-457200" algn="just" rtl="1">
              <a:lnSpc>
                <a:spcPct val="150000"/>
              </a:lnSpc>
              <a:buSzPct val="180000"/>
              <a:buFont typeface="+mj-lt"/>
              <a:buAutoNum type="arabicPeriod" startAt="3"/>
            </a:pPr>
            <a:r>
              <a:rPr lang="ar-EG" sz="1700" b="1" dirty="0" smtClean="0">
                <a:solidFill>
                  <a:srgbClr val="0A1F61"/>
                </a:solidFill>
                <a:latin typeface="Tajawal ExtraBold" panose="00000800000000000000" pitchFamily="2" charset="-78"/>
                <a:cs typeface="+mj-cs"/>
              </a:rPr>
              <a:t>ماهية التوزيع.</a:t>
            </a:r>
          </a:p>
          <a:p>
            <a:pPr marL="977900" indent="-347663" algn="just" rtl="1">
              <a:lnSpc>
                <a:spcPct val="150000"/>
              </a:lnSpc>
              <a:buSzPct val="180000"/>
              <a:buFont typeface="Arial" pitchFamily="34" charset="0"/>
              <a:buChar char="•"/>
              <a:tabLst>
                <a:tab pos="977900" algn="l"/>
              </a:tabLst>
            </a:pPr>
            <a:r>
              <a:rPr lang="ar-EG" sz="1700" b="1" dirty="0" smtClean="0">
                <a:solidFill>
                  <a:srgbClr val="0A1F61"/>
                </a:solidFill>
                <a:latin typeface="Tajawal ExtraBold" panose="00000800000000000000" pitchFamily="2" charset="-78"/>
                <a:cs typeface="+mj-cs"/>
              </a:rPr>
              <a:t>أبعاد نظام التوزيع.</a:t>
            </a:r>
          </a:p>
          <a:p>
            <a:pPr marL="977900" indent="-347663" algn="just" rtl="1">
              <a:lnSpc>
                <a:spcPct val="150000"/>
              </a:lnSpc>
              <a:buSzPct val="180000"/>
              <a:buFont typeface="Arial" pitchFamily="34" charset="0"/>
              <a:buChar char="•"/>
              <a:tabLst>
                <a:tab pos="977900" algn="l"/>
              </a:tabLst>
            </a:pPr>
            <a:r>
              <a:rPr lang="ar-EG" sz="1700" b="1" dirty="0" smtClean="0">
                <a:solidFill>
                  <a:srgbClr val="0A1F61"/>
                </a:solidFill>
                <a:latin typeface="Tajawal ExtraBold" panose="00000800000000000000" pitchFamily="2" charset="-78"/>
                <a:cs typeface="+mj-cs"/>
              </a:rPr>
              <a:t>استراتيجية التوزيع.</a:t>
            </a:r>
          </a:p>
          <a:p>
            <a:pPr marL="977900" indent="-347663" algn="just" rtl="1">
              <a:lnSpc>
                <a:spcPct val="150000"/>
              </a:lnSpc>
              <a:buSzPct val="180000"/>
              <a:buFont typeface="Arial" pitchFamily="34" charset="0"/>
              <a:buChar char="•"/>
              <a:tabLst>
                <a:tab pos="977900" algn="l"/>
              </a:tabLst>
            </a:pPr>
            <a:r>
              <a:rPr lang="ar-EG" sz="1700" b="1" dirty="0" smtClean="0">
                <a:solidFill>
                  <a:srgbClr val="0A1F61"/>
                </a:solidFill>
                <a:latin typeface="Tajawal ExtraBold" panose="00000800000000000000" pitchFamily="2" charset="-78"/>
                <a:cs typeface="+mj-cs"/>
              </a:rPr>
              <a:t>محددات اختيار قنوات التوزيع.</a:t>
            </a:r>
          </a:p>
          <a:p>
            <a:pPr marL="977900" indent="-347663" algn="just" rtl="1">
              <a:lnSpc>
                <a:spcPct val="150000"/>
              </a:lnSpc>
              <a:buSzPct val="180000"/>
              <a:buFont typeface="Arial" pitchFamily="34" charset="0"/>
              <a:buChar char="•"/>
              <a:tabLst>
                <a:tab pos="977900" algn="l"/>
              </a:tabLst>
            </a:pPr>
            <a:r>
              <a:rPr lang="ar-EG" sz="1700" b="1" dirty="0" smtClean="0">
                <a:solidFill>
                  <a:srgbClr val="0A1F61"/>
                </a:solidFill>
                <a:latin typeface="Tajawal ExtraBold" panose="00000800000000000000" pitchFamily="2" charset="-78"/>
                <a:cs typeface="+mj-cs"/>
              </a:rPr>
              <a:t>التخزين.</a:t>
            </a:r>
          </a:p>
          <a:p>
            <a:pPr marL="457200" indent="-457200" algn="just" rtl="1">
              <a:lnSpc>
                <a:spcPct val="150000"/>
              </a:lnSpc>
              <a:buSzPct val="180000"/>
              <a:buFont typeface="+mj-lt"/>
              <a:buAutoNum type="arabicPeriod" startAt="4"/>
            </a:pPr>
            <a:r>
              <a:rPr lang="ar-EG" sz="1700" b="1" dirty="0" smtClean="0">
                <a:solidFill>
                  <a:srgbClr val="0A1F61"/>
                </a:solidFill>
                <a:latin typeface="Tajawal ExtraBold" panose="00000800000000000000" pitchFamily="2" charset="-78"/>
                <a:cs typeface="+mj-cs"/>
              </a:rPr>
              <a:t>الخاتمة. </a:t>
            </a:r>
          </a:p>
          <a:p>
            <a:pPr marL="457200" indent="-457200" algn="just" rtl="1">
              <a:lnSpc>
                <a:spcPct val="150000"/>
              </a:lnSpc>
              <a:buSzPct val="180000"/>
              <a:buFont typeface="+mj-lt"/>
              <a:buAutoNum type="arabicPeriod" startAt="4"/>
            </a:pPr>
            <a:r>
              <a:rPr lang="ar-EG" sz="1700" b="1" dirty="0" smtClean="0">
                <a:solidFill>
                  <a:srgbClr val="0A1F61"/>
                </a:solidFill>
                <a:latin typeface="Tajawal ExtraBold" panose="00000800000000000000" pitchFamily="2" charset="-78"/>
                <a:cs typeface="+mj-cs"/>
              </a:rPr>
              <a:t>المراجع.</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TextBox 14">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rgbClr val="FFC000"/>
                </a:solidFill>
                <a:latin typeface="Tajawal Medium" panose="00000600000000000000" pitchFamily="2" charset="-78"/>
                <a:cs typeface="Tajawal Medium" panose="00000600000000000000" pitchFamily="2" charset="-78"/>
              </a:rPr>
              <a:t>4</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10086714"/>
      </p:ext>
    </p:extLst>
  </p:cSld>
  <p:clrMapOvr>
    <a:masterClrMapping/>
  </p:clrMapOvr>
  <mc:AlternateContent xmlns:mc="http://schemas.openxmlformats.org/markup-compatibility/2006" xmlns:p14="http://schemas.microsoft.com/office/powerpoint/2010/main">
    <mc:Choice Requires="p14">
      <p:transition spd="slow" p14:dur="2000" advTm="43472"/>
    </mc:Choice>
    <mc:Fallback xmlns="">
      <p:transition spd="slow" advTm="43472"/>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3" cy="1681376"/>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smtClean="0">
                <a:effectLst>
                  <a:outerShdw blurRad="38100" dist="38100" dir="2700000" algn="tl">
                    <a:srgbClr val="000000">
                      <a:alpha val="43137"/>
                    </a:srgbClr>
                  </a:outerShdw>
                </a:effectLst>
              </a:rPr>
              <a:t>تمهيد </a:t>
            </a:r>
            <a:endPar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2369387"/>
            <a:ext cx="8417320" cy="1555041"/>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spc="20" dirty="0" smtClean="0">
                <a:solidFill>
                  <a:srgbClr val="0A1F61"/>
                </a:solidFill>
                <a:latin typeface="Tajawal ExtraBold" panose="00000800000000000000" pitchFamily="2" charset="-78"/>
                <a:cs typeface="+mj-cs"/>
              </a:rPr>
              <a:t>يعد التسعير والتوزيع من أهم عناصر المزيج التسويقى الأربعة التى تساعد مديرى التسويق على تخطيط استراتيجية اتصالية فعالة بهدف الوصول إلى الجمهور المستهدف للشركة المراد الوصول إليه.</a:t>
            </a:r>
            <a:endParaRPr lang="ar-EG" sz="2200" b="1" spc="20" dirty="0">
              <a:solidFill>
                <a:srgbClr val="0A1F61"/>
              </a:solidFill>
              <a:latin typeface="Tajawal ExtraBold" panose="00000800000000000000" pitchFamily="2" charset="-78"/>
              <a:cs typeface="+mj-cs"/>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3924428"/>
            <a:ext cx="8417320" cy="206287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spc="30" dirty="0" smtClean="0">
                <a:solidFill>
                  <a:srgbClr val="0A1F61"/>
                </a:solidFill>
                <a:latin typeface="Tajawal ExtraBold" panose="00000800000000000000" pitchFamily="2" charset="-78"/>
                <a:cs typeface="+mj-cs"/>
              </a:rPr>
              <a:t>لذلك تتجه محاضرة اليوم إلى دراسة هذان العنصران بهدف معرفة أهميتهم داخل العملية الاتصالية وما بهم من متغيرات يجب أخذها فى الاعتبار ودراستها بشكل جيد للقيام بالعملية الاتصالية التسويقية بشكل فعال، بهدف تحقيق الاستجابة السلوكية أو الشرائية للمستهلك المستهدف.</a:t>
            </a:r>
            <a:endParaRPr lang="ar-EG" sz="2200" b="1" spc="30" dirty="0">
              <a:solidFill>
                <a:srgbClr val="0A1F61"/>
              </a:solidFill>
              <a:latin typeface="Tajawal ExtraBold" panose="00000800000000000000" pitchFamily="2" charset="-78"/>
              <a:cs typeface="+mj-cs"/>
            </a:endParaRPr>
          </a:p>
        </p:txBody>
      </p:sp>
    </p:spTree>
    <p:extLst>
      <p:ext uri="{BB962C8B-B14F-4D97-AF65-F5344CB8AC3E}">
        <p14:creationId xmlns:p14="http://schemas.microsoft.com/office/powerpoint/2010/main" val="3121378955"/>
      </p:ext>
    </p:extLst>
  </p:cSld>
  <p:clrMapOvr>
    <a:masterClrMapping/>
  </p:clrMapOvr>
  <mc:AlternateContent xmlns:mc="http://schemas.openxmlformats.org/markup-compatibility/2006" xmlns:p14="http://schemas.microsoft.com/office/powerpoint/2010/main">
    <mc:Choice Requires="p14">
      <p:transition spd="slow" p14:dur="2000" advTm="119367"/>
    </mc:Choice>
    <mc:Fallback xmlns="">
      <p:transition spd="slow" advTm="119367"/>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xmlns="" id="{C7D257D7-D9C6-8F63-F8F8-E2BE53F2E2DB}"/>
              </a:ext>
            </a:extLst>
          </p:cNvPr>
          <p:cNvSpPr txBox="1"/>
          <p:nvPr/>
        </p:nvSpPr>
        <p:spPr>
          <a:xfrm>
            <a:off x="6630835" y="1253054"/>
            <a:ext cx="1555234" cy="461665"/>
          </a:xfrm>
          <a:prstGeom prst="rect">
            <a:avLst/>
          </a:prstGeom>
          <a:noFill/>
        </p:spPr>
        <p:txBody>
          <a:bodyPr wrap="none" rtlCol="0">
            <a:spAutoFit/>
          </a:bodyPr>
          <a:lstStyle/>
          <a:p>
            <a:pPr algn="just"/>
            <a:r>
              <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ماهية </a:t>
            </a:r>
            <a:r>
              <a:rPr lang="ar-EG" sz="2400" b="1"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التسعير</a:t>
            </a:r>
            <a:endPar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55481" y="1139330"/>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a:t>
            </a:r>
            <a:endParaRPr lang="en-US" dirty="0">
              <a:solidFill>
                <a:schemeClr val="bg1"/>
              </a:solidFill>
              <a:latin typeface="Times New Roman" pitchFamily="18" charset="0"/>
              <a:cs typeface="Times New Roman"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38182" y="1249265"/>
            <a:ext cx="942618" cy="830997"/>
          </a:xfrm>
          <a:prstGeom prst="rect">
            <a:avLst/>
          </a:prstGeom>
          <a:noFill/>
        </p:spPr>
        <p:txBody>
          <a:bodyPr wrap="square" rtlCol="0">
            <a:spAutoFit/>
          </a:bodyPr>
          <a:lstStyle/>
          <a:p>
            <a:pPr algn="ctr"/>
            <a:r>
              <a:rPr lang="en-US" sz="4800" b="1" dirty="0" smtClean="0">
                <a:solidFill>
                  <a:srgbClr val="8E5A6D"/>
                </a:solidFill>
                <a:latin typeface="Tajawal Medium" panose="00000600000000000000" pitchFamily="2" charset="-78"/>
                <a:cs typeface="Tajawal Medium" panose="00000600000000000000" pitchFamily="2" charset="-78"/>
              </a:rPr>
              <a:t>4</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60881741"/>
      </p:ext>
    </p:extLst>
  </p:cSld>
  <p:clrMapOvr>
    <a:masterClrMapping/>
  </p:clrMapOvr>
  <mc:AlternateContent xmlns:mc="http://schemas.openxmlformats.org/markup-compatibility/2006" xmlns:p14="http://schemas.microsoft.com/office/powerpoint/2010/main">
    <mc:Choice Requires="p14">
      <p:transition spd="slow" p14:dur="2000" advTm="7602"/>
    </mc:Choice>
    <mc:Fallback xmlns="">
      <p:transition spd="slow" advTm="76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4" cy="1681376"/>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ماهية التسعير </a:t>
            </a:r>
            <a:endPar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2369387"/>
            <a:ext cx="8417320" cy="1555041"/>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dirty="0">
                <a:solidFill>
                  <a:srgbClr val="0A1F61"/>
                </a:solidFill>
                <a:latin typeface="Tajawal ExtraBold" panose="00000800000000000000" pitchFamily="2" charset="-78"/>
                <a:cs typeface="+mj-cs"/>
              </a:rPr>
              <a:t>يلعب السعر كأحد عناصر المزيج التسويقي دوراً حاسماً في نجاح مختلف أنواع المنظمات. فهو يؤثر بشكل مباشر على الإيرادات وبالتالي الأرباح، كما أنه موضع اهتمام مشترك من جانب المستهلكين والموردين والمنافسين والأجهزة الحكومية.</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3924428"/>
            <a:ext cx="8417320" cy="1555041"/>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dirty="0">
                <a:solidFill>
                  <a:srgbClr val="0A1F61"/>
                </a:solidFill>
                <a:latin typeface="Tajawal ExtraBold" panose="00000800000000000000" pitchFamily="2" charset="-78"/>
                <a:cs typeface="+mj-cs"/>
              </a:rPr>
              <a:t>يستخدم تعبير السعر لوصف قيمة الشيء بالنقود، لذلك </a:t>
            </a:r>
            <a:r>
              <a:rPr lang="ar-EG" sz="2200" b="1" dirty="0" smtClean="0">
                <a:solidFill>
                  <a:srgbClr val="0A1F61"/>
                </a:solidFill>
                <a:latin typeface="Tajawal ExtraBold" panose="00000800000000000000" pitchFamily="2" charset="-78"/>
                <a:cs typeface="+mj-cs"/>
              </a:rPr>
              <a:t>السعر </a:t>
            </a:r>
            <a:r>
              <a:rPr lang="ar-EG" sz="2200" b="1" dirty="0">
                <a:solidFill>
                  <a:srgbClr val="0A1F61"/>
                </a:solidFill>
                <a:latin typeface="Tajawal ExtraBold" panose="00000800000000000000" pitchFamily="2" charset="-78"/>
                <a:cs typeface="+mj-cs"/>
              </a:rPr>
              <a:t>هو القيمة معبراً عنها بوحدات نقدية، ويعبر السعر عن فن ترجمة قيمة المنتج للمستهلك إلى وحدات نقدية في نقطة زمنية معينة</a:t>
            </a:r>
            <a:r>
              <a:rPr lang="ar-EG" sz="2200" b="1" dirty="0" smtClean="0">
                <a:solidFill>
                  <a:srgbClr val="0A1F61"/>
                </a:solidFill>
                <a:latin typeface="Tajawal ExtraBold" panose="00000800000000000000" pitchFamily="2" charset="-78"/>
                <a:cs typeface="+mj-cs"/>
              </a:rPr>
              <a:t>.</a:t>
            </a:r>
            <a:endParaRPr lang="ar-EG" sz="2200" b="1" dirty="0">
              <a:solidFill>
                <a:srgbClr val="0A1F61"/>
              </a:solidFill>
              <a:latin typeface="Tajawal ExtraBold" panose="00000800000000000000" pitchFamily="2" charset="-78"/>
              <a:cs typeface="+mj-cs"/>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62454"/>
    </mc:Choice>
    <mc:Fallback xmlns="">
      <p:transition spd="slow" advTm="62454"/>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63" y="1335074"/>
            <a:ext cx="3385474" cy="1681376"/>
          </a:xfrm>
          <a:prstGeom prst="rect">
            <a:avLst/>
          </a:prstGeom>
          <a:solidFill>
            <a:schemeClr val="bg1">
              <a:lumMod val="85000"/>
              <a:alpha val="0"/>
            </a:schemeClr>
          </a:solidFill>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ماهية التسعير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2234313"/>
            <a:ext cx="8417320" cy="4154984"/>
          </a:xfrm>
          <a:prstGeom prst="rect">
            <a:avLst/>
          </a:prstGeom>
          <a:noFill/>
        </p:spPr>
        <p:txBody>
          <a:bodyPr wrap="square" rtlCol="0">
            <a:spAutoFit/>
          </a:bodyPr>
          <a:lstStyle/>
          <a:p>
            <a:pPr algn="just" rtl="1">
              <a:lnSpc>
                <a:spcPct val="150000"/>
              </a:lnSpc>
            </a:pPr>
            <a:r>
              <a:rPr lang="ar-EG" sz="2200" dirty="0">
                <a:solidFill>
                  <a:srgbClr val="0A1F61"/>
                </a:solidFill>
                <a:latin typeface="Times New Roman" pitchFamily="18" charset="0"/>
                <a:cs typeface="Times New Roman" pitchFamily="18" charset="0"/>
              </a:rPr>
              <a:t>ومن زاوية التسويق فإن المشاكل التي ينطوي عليها التسعير غاية في التعقيد وهي</a:t>
            </a:r>
            <a:r>
              <a:rPr lang="ar-EG" sz="2200" dirty="0" smtClean="0">
                <a:solidFill>
                  <a:srgbClr val="0A1F61"/>
                </a:solidFill>
                <a:latin typeface="Times New Roman" pitchFamily="18" charset="0"/>
                <a:cs typeface="Times New Roman" pitchFamily="18" charset="0"/>
              </a:rPr>
              <a:t>:</a:t>
            </a:r>
            <a:endParaRPr lang="en-US" sz="2200" dirty="0" smtClean="0">
              <a:solidFill>
                <a:srgbClr val="0A1F61"/>
              </a:solidFill>
              <a:latin typeface="Times New Roman" pitchFamily="18" charset="0"/>
              <a:cs typeface="Times New Roman" pitchFamily="18" charset="0"/>
            </a:endParaRPr>
          </a:p>
          <a:p>
            <a:pPr marL="457200" indent="-457200" algn="just" rtl="1">
              <a:lnSpc>
                <a:spcPct val="150000"/>
              </a:lnSpc>
              <a:buFont typeface="Arial" pitchFamily="34" charset="0"/>
              <a:buChar char="•"/>
            </a:pPr>
            <a:r>
              <a:rPr lang="ar-EG" sz="2200" dirty="0">
                <a:solidFill>
                  <a:srgbClr val="0A1F61"/>
                </a:solidFill>
                <a:latin typeface="Times New Roman" pitchFamily="18" charset="0"/>
                <a:cs typeface="Times New Roman" pitchFamily="18" charset="0"/>
              </a:rPr>
              <a:t>ترغب المنظمات في تحقيق أقصى ربح أو عائد على الاستثمار جنباً إلى جنب مع أعلى حجم ممكن من المبيعات والهدفان غالباً ما يتعارضان.</a:t>
            </a:r>
          </a:p>
          <a:p>
            <a:pPr marL="457200" indent="-457200" algn="just" rtl="1">
              <a:lnSpc>
                <a:spcPct val="150000"/>
              </a:lnSpc>
              <a:buFont typeface="Arial" pitchFamily="34" charset="0"/>
              <a:buChar char="•"/>
            </a:pPr>
            <a:r>
              <a:rPr lang="ar-EG" sz="2200" dirty="0">
                <a:solidFill>
                  <a:srgbClr val="0A1F61"/>
                </a:solidFill>
                <a:latin typeface="Times New Roman" pitchFamily="18" charset="0"/>
                <a:cs typeface="Times New Roman" pitchFamily="18" charset="0"/>
              </a:rPr>
              <a:t>هناك مشكلة تحديد المقصود بالمنتج فعند التسعير فإن المسئول يسعر خليطاً من المواصفات المادية والخدمات المرتبطة بالمنتج، وإذا كان هذا بالنسبة للمنتجات المادية فإن الأمر أكثر صعوبة بالنسبة لتسعير الخدمات.</a:t>
            </a:r>
          </a:p>
          <a:p>
            <a:pPr marL="457200" indent="-457200" algn="just" rtl="1">
              <a:lnSpc>
                <a:spcPct val="150000"/>
              </a:lnSpc>
              <a:buFont typeface="Arial" pitchFamily="34" charset="0"/>
              <a:buChar char="•"/>
            </a:pPr>
            <a:r>
              <a:rPr lang="ar-EG" sz="2200" dirty="0">
                <a:solidFill>
                  <a:srgbClr val="0A1F61"/>
                </a:solidFill>
                <a:latin typeface="Times New Roman" pitchFamily="18" charset="0"/>
                <a:cs typeface="Times New Roman" pitchFamily="18" charset="0"/>
              </a:rPr>
              <a:t>يجب أن يعكس السعر التكلفة الكلية بالنسبة للمنتج بالإضافة إلى تحقيق ربح أو عائد.</a:t>
            </a:r>
          </a:p>
          <a:p>
            <a:pPr marL="457200" indent="-457200" algn="just" rtl="1">
              <a:lnSpc>
                <a:spcPct val="150000"/>
              </a:lnSpc>
              <a:buFont typeface="Arial" pitchFamily="34" charset="0"/>
              <a:buChar char="•"/>
            </a:pPr>
            <a:endParaRPr lang="ar-EG" sz="220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4" name="TextBox 13">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01136315"/>
      </p:ext>
    </p:extLst>
  </p:cSld>
  <p:clrMapOvr>
    <a:masterClrMapping/>
  </p:clrMapOvr>
  <mc:AlternateContent xmlns:mc="http://schemas.openxmlformats.org/markup-compatibility/2006" xmlns:p14="http://schemas.microsoft.com/office/powerpoint/2010/main">
    <mc:Choice Requires="p14">
      <p:transition spd="slow" p14:dur="2000" advTm="63218"/>
    </mc:Choice>
    <mc:Fallback xmlns="">
      <p:transition spd="slow" advTm="6321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4" cy="1681376"/>
          </a:xfrm>
          <a:prstGeom prst="rect">
            <a:avLst/>
          </a:prstGeom>
          <a:solidFill>
            <a:schemeClr val="bg1">
              <a:lumMod val="85000"/>
              <a:alpha val="0"/>
            </a:schemeClr>
          </a:solidFill>
          <a:ln>
            <a:noFill/>
          </a:ln>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ماهية التسعير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617739" y="2551300"/>
            <a:ext cx="8417320" cy="3416320"/>
          </a:xfrm>
          <a:prstGeom prst="rect">
            <a:avLst/>
          </a:prstGeom>
          <a:noFill/>
        </p:spPr>
        <p:txBody>
          <a:bodyPr wrap="square" rtlCol="0">
            <a:spAutoFit/>
          </a:bodyPr>
          <a:lstStyle/>
          <a:p>
            <a:pPr marL="342900" indent="-342900" algn="just" rtl="1">
              <a:lnSpc>
                <a:spcPct val="150000"/>
              </a:lnSpc>
              <a:buSzPct val="100000"/>
              <a:buFont typeface="Arial" pitchFamily="34" charset="0"/>
              <a:buChar char="•"/>
            </a:pPr>
            <a:r>
              <a:rPr lang="ar-EG" sz="2400" b="1" dirty="0">
                <a:solidFill>
                  <a:srgbClr val="0A1F61"/>
                </a:solidFill>
                <a:latin typeface="Times New Roman" pitchFamily="18" charset="0"/>
                <a:cs typeface="Times New Roman" pitchFamily="18" charset="0"/>
              </a:rPr>
              <a:t>أهداف التسعير</a:t>
            </a:r>
            <a:r>
              <a:rPr lang="ar-EG" sz="2400" b="1" dirty="0" smtClean="0">
                <a:solidFill>
                  <a:srgbClr val="0A1F61"/>
                </a:solidFill>
                <a:latin typeface="Times New Roman" pitchFamily="18" charset="0"/>
                <a:cs typeface="Times New Roman" pitchFamily="18" charset="0"/>
              </a:rPr>
              <a:t>:</a:t>
            </a:r>
            <a:endParaRPr lang="en-US" sz="2400" b="1" dirty="0" smtClean="0">
              <a:solidFill>
                <a:srgbClr val="0A1F61"/>
              </a:solidFill>
              <a:latin typeface="Times New Roman" pitchFamily="18" charset="0"/>
              <a:cs typeface="Times New Roman" pitchFamily="18" charset="0"/>
            </a:endParaRPr>
          </a:p>
          <a:p>
            <a:pPr marL="457200" indent="-457200" algn="just" rtl="1">
              <a:lnSpc>
                <a:spcPct val="150000"/>
              </a:lnSpc>
              <a:buSzPct val="100000"/>
              <a:buFont typeface="Arial" pitchFamily="34" charset="0"/>
              <a:buChar char="•"/>
            </a:pPr>
            <a:r>
              <a:rPr lang="ar-EG" sz="2400" b="1" dirty="0">
                <a:solidFill>
                  <a:srgbClr val="0A1F61"/>
                </a:solidFill>
                <a:latin typeface="Times New Roman" pitchFamily="18" charset="0"/>
                <a:cs typeface="Times New Roman" pitchFamily="18" charset="0"/>
              </a:rPr>
              <a:t>يمكن التمييز بين مجموعتين من أهداف التسعير وهما:</a:t>
            </a:r>
          </a:p>
          <a:p>
            <a:pPr marL="693738" algn="just" rtl="1">
              <a:lnSpc>
                <a:spcPct val="150000"/>
              </a:lnSpc>
              <a:buSzPct val="100000"/>
            </a:pPr>
            <a:r>
              <a:rPr lang="ar-EG" sz="2400" b="1" dirty="0">
                <a:solidFill>
                  <a:srgbClr val="0A1F61"/>
                </a:solidFill>
                <a:latin typeface="Times New Roman" pitchFamily="18" charset="0"/>
                <a:cs typeface="Times New Roman" pitchFamily="18" charset="0"/>
              </a:rPr>
              <a:t>أولاً: الأهداف المرتبطة بالربح.</a:t>
            </a:r>
          </a:p>
          <a:p>
            <a:pPr marL="693738" algn="just" rtl="1">
              <a:lnSpc>
                <a:spcPct val="150000"/>
              </a:lnSpc>
              <a:buSzPct val="100000"/>
            </a:pPr>
            <a:r>
              <a:rPr lang="ar-EG" sz="2400" b="1" dirty="0">
                <a:solidFill>
                  <a:srgbClr val="0A1F61"/>
                </a:solidFill>
                <a:latin typeface="Times New Roman" pitchFamily="18" charset="0"/>
                <a:cs typeface="Times New Roman" pitchFamily="18" charset="0"/>
              </a:rPr>
              <a:t>ثانياً: الأهداف المرتبطة بحجم المبيعات.</a:t>
            </a:r>
          </a:p>
          <a:p>
            <a:pPr marL="457200" indent="-457200" algn="just" rtl="1">
              <a:lnSpc>
                <a:spcPct val="150000"/>
              </a:lnSpc>
              <a:buSzPct val="100000"/>
              <a:buFont typeface="+mj-lt"/>
              <a:buAutoNum type="arabicPeriod"/>
            </a:pPr>
            <a:endParaRPr lang="ar-EG" sz="2400" b="1" dirty="0">
              <a:solidFill>
                <a:srgbClr val="0A1F61"/>
              </a:solidFill>
              <a:latin typeface="Times New Roman" pitchFamily="18" charset="0"/>
              <a:cs typeface="Times New Roman" pitchFamily="18" charset="0"/>
            </a:endParaRPr>
          </a:p>
          <a:p>
            <a:pPr marL="457200" indent="-457200" algn="just" rtl="1">
              <a:lnSpc>
                <a:spcPct val="150000"/>
              </a:lnSpc>
              <a:buSzPct val="100000"/>
              <a:buFont typeface="+mj-lt"/>
              <a:buAutoNum type="arabicPeriod"/>
            </a:pPr>
            <a:endParaRPr lang="ar-EG" sz="2400" b="1"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63359620"/>
      </p:ext>
    </p:extLst>
  </p:cSld>
  <p:clrMapOvr>
    <a:masterClrMapping/>
  </p:clrMapOvr>
  <mc:AlternateContent xmlns:mc="http://schemas.openxmlformats.org/markup-compatibility/2006" xmlns:p14="http://schemas.microsoft.com/office/powerpoint/2010/main">
    <mc:Choice Requires="p14">
      <p:transition spd="slow" p14:dur="2000" advTm="16680"/>
    </mc:Choice>
    <mc:Fallback xmlns="">
      <p:transition spd="slow" advTm="1668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4" cy="1681376"/>
          </a:xfrm>
          <a:prstGeom prst="rect">
            <a:avLst/>
          </a:prstGeom>
          <a:solidFill>
            <a:schemeClr val="bg1">
              <a:lumMod val="85000"/>
              <a:alpha val="0"/>
            </a:schemeClr>
          </a:solidFill>
          <a:effectLst>
            <a:softEdge rad="12700"/>
          </a:effec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ماهية التسعير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2393260"/>
            <a:ext cx="8417320" cy="3808735"/>
          </a:xfrm>
          <a:prstGeom prst="rect">
            <a:avLst/>
          </a:prstGeom>
          <a:noFill/>
        </p:spPr>
        <p:txBody>
          <a:bodyPr wrap="square" rtlCol="0">
            <a:spAutoFit/>
          </a:bodyPr>
          <a:lstStyle/>
          <a:p>
            <a:pPr algn="just" rtl="1">
              <a:lnSpc>
                <a:spcPct val="150000"/>
              </a:lnSpc>
            </a:pPr>
            <a:r>
              <a:rPr lang="ar-EG" sz="2300" b="1" dirty="0">
                <a:solidFill>
                  <a:srgbClr val="0A1F61"/>
                </a:solidFill>
                <a:latin typeface="Times New Roman" pitchFamily="18" charset="0"/>
                <a:cs typeface="Times New Roman" pitchFamily="18" charset="0"/>
              </a:rPr>
              <a:t>أولاً: الأهداف المرتبطة بالربح:</a:t>
            </a:r>
          </a:p>
          <a:p>
            <a:pPr algn="just" rtl="1">
              <a:lnSpc>
                <a:spcPct val="150000"/>
              </a:lnSpc>
            </a:pPr>
            <a:r>
              <a:rPr lang="en-US" sz="2300" dirty="0" smtClean="0">
                <a:solidFill>
                  <a:srgbClr val="0A1F61"/>
                </a:solidFill>
                <a:latin typeface="Times New Roman" pitchFamily="18" charset="0"/>
                <a:cs typeface="Times New Roman" pitchFamily="18" charset="0"/>
              </a:rPr>
              <a:t>	</a:t>
            </a:r>
            <a:r>
              <a:rPr lang="ar-EG" sz="2300" dirty="0" smtClean="0">
                <a:solidFill>
                  <a:srgbClr val="0A1F61"/>
                </a:solidFill>
                <a:latin typeface="Times New Roman" pitchFamily="18" charset="0"/>
                <a:cs typeface="Times New Roman" pitchFamily="18" charset="0"/>
              </a:rPr>
              <a:t>تعظيم </a:t>
            </a:r>
            <a:r>
              <a:rPr lang="ar-EG" sz="2300" dirty="0">
                <a:solidFill>
                  <a:srgbClr val="0A1F61"/>
                </a:solidFill>
                <a:latin typeface="Times New Roman" pitchFamily="18" charset="0"/>
                <a:cs typeface="Times New Roman" pitchFamily="18" charset="0"/>
              </a:rPr>
              <a:t>الربح أو تحقيق أقصى ربح ممكن. وهو يمثل هدف من أهداف المشروع في المدى الطويل.</a:t>
            </a:r>
          </a:p>
          <a:p>
            <a:pPr algn="just" rtl="1">
              <a:lnSpc>
                <a:spcPct val="150000"/>
              </a:lnSpc>
            </a:pPr>
            <a:r>
              <a:rPr lang="ar-EG" sz="2300" dirty="0" smtClean="0">
                <a:solidFill>
                  <a:srgbClr val="0A1F61"/>
                </a:solidFill>
                <a:latin typeface="Times New Roman" pitchFamily="18" charset="0"/>
                <a:cs typeface="Times New Roman" pitchFamily="18" charset="0"/>
              </a:rPr>
              <a:t>	تحقيق </a:t>
            </a:r>
            <a:r>
              <a:rPr lang="ar-EG" sz="2300" dirty="0">
                <a:solidFill>
                  <a:srgbClr val="0A1F61"/>
                </a:solidFill>
                <a:latin typeface="Times New Roman" pitchFamily="18" charset="0"/>
                <a:cs typeface="Times New Roman" pitchFamily="18" charset="0"/>
              </a:rPr>
              <a:t>معدل مستهدف من العائد على الاستثمار أو على صافي المبيعات، حيث تحاول كثير من المشروعات الوصول إلى مستوى معين من الأرباح التي تحقق معدلاً مستهدفاً من العائد على الاستثمار.</a:t>
            </a:r>
          </a:p>
          <a:p>
            <a:pPr algn="just" rtl="1">
              <a:lnSpc>
                <a:spcPct val="150000"/>
              </a:lnSpc>
            </a:pPr>
            <a:endParaRPr lang="ar-EG" sz="230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63131327"/>
      </p:ext>
    </p:extLst>
  </p:cSld>
  <p:clrMapOvr>
    <a:masterClrMapping/>
  </p:clrMapOvr>
  <mc:AlternateContent xmlns:mc="http://schemas.openxmlformats.org/markup-compatibility/2006" xmlns:p14="http://schemas.microsoft.com/office/powerpoint/2010/main">
    <mc:Choice Requires="p14">
      <p:transition spd="slow" p14:dur="2000" advTm="31051"/>
    </mc:Choice>
    <mc:Fallback xmlns="">
      <p:transition spd="slow" advTm="3105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29617"/>
            <a:ext cx="3385473" cy="1681375"/>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effectLst>
                  <a:outerShdw blurRad="38100" dist="38100" dir="2700000" algn="tl">
                    <a:srgbClr val="000000">
                      <a:alpha val="43137"/>
                    </a:srgbClr>
                  </a:outerShdw>
                </a:effectLst>
                <a:cs typeface="+mj-cs"/>
              </a:rPr>
              <a:t>ماهية التسعير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2410458"/>
            <a:ext cx="8417320" cy="4154984"/>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dirty="0">
                <a:solidFill>
                  <a:srgbClr val="0A1F61"/>
                </a:solidFill>
                <a:latin typeface="Times New Roman" pitchFamily="18" charset="0"/>
                <a:cs typeface="Times New Roman" pitchFamily="18" charset="0"/>
              </a:rPr>
              <a:t>ثانياً: الأهداف المرتبطة بحجم المبيعات</a:t>
            </a:r>
            <a:r>
              <a:rPr lang="ar-EG" sz="2200" b="1" dirty="0" smtClean="0">
                <a:solidFill>
                  <a:srgbClr val="0A1F61"/>
                </a:solidFill>
                <a:latin typeface="Times New Roman" pitchFamily="18" charset="0"/>
                <a:cs typeface="Times New Roman" pitchFamily="18" charset="0"/>
              </a:rPr>
              <a:t>:</a:t>
            </a:r>
          </a:p>
          <a:p>
            <a:pPr marL="1146175" indent="-342900" algn="just" rtl="1">
              <a:lnSpc>
                <a:spcPct val="150000"/>
              </a:lnSpc>
              <a:buFont typeface="Arial" pitchFamily="34" charset="0"/>
              <a:buChar char="•"/>
            </a:pPr>
            <a:r>
              <a:rPr lang="ar-EG" sz="2200" dirty="0" smtClean="0">
                <a:solidFill>
                  <a:srgbClr val="0A1F61"/>
                </a:solidFill>
                <a:latin typeface="Times New Roman" pitchFamily="18" charset="0"/>
                <a:cs typeface="Times New Roman" pitchFamily="18" charset="0"/>
              </a:rPr>
              <a:t>تحقيق </a:t>
            </a:r>
            <a:r>
              <a:rPr lang="ar-EG" sz="2200" dirty="0">
                <a:solidFill>
                  <a:srgbClr val="0A1F61"/>
                </a:solidFill>
                <a:latin typeface="Times New Roman" pitchFamily="18" charset="0"/>
                <a:cs typeface="Times New Roman" pitchFamily="18" charset="0"/>
              </a:rPr>
              <a:t>أقصى إيراد من المبيعات، وذلك من خلال تحقيق أقصى حجم من المبيعات، ويمكن أن يتحقق ذلك عن طريق تخفيض السعر.</a:t>
            </a:r>
          </a:p>
          <a:p>
            <a:pPr marL="1193800" indent="-342900" algn="just" rtl="1">
              <a:lnSpc>
                <a:spcPct val="150000"/>
              </a:lnSpc>
              <a:buFont typeface="Arial" pitchFamily="34" charset="0"/>
              <a:buChar char="•"/>
            </a:pPr>
            <a:r>
              <a:rPr lang="ar-EG" sz="2200" dirty="0" smtClean="0">
                <a:solidFill>
                  <a:srgbClr val="0A1F61"/>
                </a:solidFill>
                <a:latin typeface="Times New Roman" pitchFamily="18" charset="0"/>
                <a:cs typeface="Times New Roman" pitchFamily="18" charset="0"/>
              </a:rPr>
              <a:t>زيادة </a:t>
            </a:r>
            <a:r>
              <a:rPr lang="ar-EG" sz="2200" dirty="0">
                <a:solidFill>
                  <a:srgbClr val="0A1F61"/>
                </a:solidFill>
                <a:latin typeface="Times New Roman" pitchFamily="18" charset="0"/>
                <a:cs typeface="Times New Roman" pitchFamily="18" charset="0"/>
              </a:rPr>
              <a:t>حصة المشروع في السوق، فعندما يدخل </a:t>
            </a:r>
            <a:r>
              <a:rPr lang="ar-EG" sz="2200" dirty="0" smtClean="0">
                <a:solidFill>
                  <a:srgbClr val="0A1F61"/>
                </a:solidFill>
                <a:latin typeface="Times New Roman" pitchFamily="18" charset="0"/>
                <a:cs typeface="Times New Roman" pitchFamily="18" charset="0"/>
              </a:rPr>
              <a:t>منافسين </a:t>
            </a:r>
            <a:r>
              <a:rPr lang="ar-EG" sz="2200" dirty="0">
                <a:solidFill>
                  <a:srgbClr val="0A1F61"/>
                </a:solidFill>
                <a:latin typeface="Times New Roman" pitchFamily="18" charset="0"/>
                <a:cs typeface="Times New Roman" pitchFamily="18" charset="0"/>
              </a:rPr>
              <a:t>جدد إلى السوق، فإنه يجب على المشروعات أن تحافظ على ما تحصل عليه من السوق حتى تتمكن من البقاء والاستمرار إلى جانب محاولة زيادة حصتها في السوق.</a:t>
            </a:r>
          </a:p>
          <a:p>
            <a:pPr algn="just" rtl="1">
              <a:lnSpc>
                <a:spcPct val="150000"/>
              </a:lnSpc>
            </a:pPr>
            <a:endParaRPr lang="ar-EG" sz="2200" dirty="0">
              <a:solidFill>
                <a:srgbClr val="0A1F61"/>
              </a:solidFill>
              <a:latin typeface="Times New Roman" pitchFamily="18" charset="0"/>
              <a:cs typeface="Times New Roman" pitchFamily="18" charset="0"/>
            </a:endParaRPr>
          </a:p>
          <a:p>
            <a:pPr lvl="1" algn="just" rtl="1">
              <a:lnSpc>
                <a:spcPct val="150000"/>
              </a:lnSpc>
            </a:pPr>
            <a:endParaRPr lang="ar-EG" sz="2200" b="1"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72211938"/>
      </p:ext>
    </p:extLst>
  </p:cSld>
  <p:clrMapOvr>
    <a:masterClrMapping/>
  </p:clrMapOvr>
  <mc:AlternateContent xmlns:mc="http://schemas.openxmlformats.org/markup-compatibility/2006" xmlns:p14="http://schemas.microsoft.com/office/powerpoint/2010/main">
    <mc:Choice Requires="p14">
      <p:transition spd="slow" p14:dur="2000" advTm="69415"/>
    </mc:Choice>
    <mc:Fallback xmlns="">
      <p:transition spd="slow" advTm="69415"/>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4" cy="1681376"/>
          </a:xfrm>
          <a:prstGeom prst="rect">
            <a:avLst/>
          </a:prstGeom>
          <a:solidFill>
            <a:schemeClr val="bg1">
              <a:lumMod val="85000"/>
              <a:alpha val="0"/>
            </a:schemeClr>
          </a:solidFill>
          <a:ln>
            <a:noFill/>
          </a:ln>
          <a:effectLst>
            <a:softEdge rad="38100"/>
          </a:effec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ماهية التسعير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2410458"/>
            <a:ext cx="8417320" cy="3586366"/>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dirty="0">
                <a:solidFill>
                  <a:srgbClr val="0A1F61"/>
                </a:solidFill>
                <a:latin typeface="Times New Roman" pitchFamily="18" charset="0"/>
                <a:cs typeface="Times New Roman" pitchFamily="18" charset="0"/>
              </a:rPr>
              <a:t>زيادة حجم العملاء، وذلك عن طريق تحديد أسعار منخفضة على أمل أن يزداد العملاء بما يؤدي إلى زيادة حصتها في السوق ومبيعاتها.</a:t>
            </a:r>
          </a:p>
          <a:p>
            <a:pPr marL="342900" indent="-342900" algn="just" rtl="1">
              <a:lnSpc>
                <a:spcPct val="150000"/>
              </a:lnSpc>
              <a:buFont typeface="Arial" pitchFamily="34" charset="0"/>
              <a:buChar char="•"/>
            </a:pPr>
            <a:r>
              <a:rPr lang="ar-EG" sz="2200" dirty="0">
                <a:solidFill>
                  <a:srgbClr val="0A1F61"/>
                </a:solidFill>
                <a:latin typeface="Times New Roman" pitchFamily="18" charset="0"/>
                <a:cs typeface="Times New Roman" pitchFamily="18" charset="0"/>
              </a:rPr>
              <a:t>تخفيض حجم العملاء، ويستخدم هذا الهدف في حالة السلع والخدمات التي تستهدف قطاعات معينة من الجمهور. فالفنادق والمطاعم التي تريد المحافظة على مستوى معين من العملاء تلجأ إلى رفع أسعارها تحقيقاً لذلك.</a:t>
            </a:r>
          </a:p>
          <a:p>
            <a:pPr marL="342900" indent="-342900" algn="just" rtl="1">
              <a:lnSpc>
                <a:spcPct val="150000"/>
              </a:lnSpc>
              <a:buFont typeface="Arial" pitchFamily="34" charset="0"/>
              <a:buChar char="•"/>
            </a:pPr>
            <a:r>
              <a:rPr lang="ar-EG" sz="2200" dirty="0">
                <a:solidFill>
                  <a:srgbClr val="0A1F61"/>
                </a:solidFill>
                <a:latin typeface="Times New Roman" pitchFamily="18" charset="0"/>
                <a:cs typeface="Times New Roman" pitchFamily="18" charset="0"/>
              </a:rPr>
              <a:t>الإبقاء على مستوى المبيعات الحالي.</a:t>
            </a:r>
          </a:p>
          <a:p>
            <a:pPr marL="342900" indent="-342900" algn="just" rtl="1">
              <a:lnSpc>
                <a:spcPct val="150000"/>
              </a:lnSpc>
              <a:buFont typeface="Arial" pitchFamily="34" charset="0"/>
              <a:buChar char="•"/>
            </a:pPr>
            <a:endParaRPr lang="ar-EG" sz="2200" dirty="0">
              <a:solidFill>
                <a:srgbClr val="0A1F61"/>
              </a:solidFill>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3055014"/>
      </p:ext>
    </p:extLst>
  </p:cSld>
  <p:clrMapOvr>
    <a:masterClrMapping/>
  </p:clrMapOvr>
  <mc:AlternateContent xmlns:mc="http://schemas.openxmlformats.org/markup-compatibility/2006" xmlns:p14="http://schemas.microsoft.com/office/powerpoint/2010/main">
    <mc:Choice Requires="p14">
      <p:transition spd="slow" p14:dur="2000" advTm="76372"/>
    </mc:Choice>
    <mc:Fallback xmlns="">
      <p:transition spd="slow" advTm="7637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4" cy="1681376"/>
          </a:xfrm>
          <a:prstGeom prst="rect">
            <a:avLst/>
          </a:prstGeom>
          <a:solidFill>
            <a:schemeClr val="bg1">
              <a:lumMod val="85000"/>
              <a:alpha val="0"/>
            </a:schemeClr>
          </a:solidFill>
          <a:ln>
            <a:noFill/>
          </a:ln>
          <a:effectLst>
            <a:softEdge rad="25400"/>
          </a:effectLst>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ماهية التسعير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2410458"/>
            <a:ext cx="8417320" cy="3078535"/>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dirty="0">
                <a:solidFill>
                  <a:srgbClr val="0A1F61"/>
                </a:solidFill>
                <a:latin typeface="Simplified Arabic" pitchFamily="18" charset="-78"/>
                <a:cs typeface="+mj-cs"/>
              </a:rPr>
              <a:t>مواجهة المنافسة، فقد تكون أبسط استراتيجية لتحسين المبيعات هي اتباع أسعار المنافسين.</a:t>
            </a:r>
          </a:p>
          <a:p>
            <a:pPr marL="342900" indent="-342900" algn="just" rtl="1">
              <a:lnSpc>
                <a:spcPct val="150000"/>
              </a:lnSpc>
              <a:buFont typeface="Arial" pitchFamily="34" charset="0"/>
              <a:buChar char="•"/>
            </a:pPr>
            <a:r>
              <a:rPr lang="ar-EG" sz="2200" b="1" dirty="0">
                <a:solidFill>
                  <a:srgbClr val="0A1F61"/>
                </a:solidFill>
                <a:latin typeface="Simplified Arabic" pitchFamily="18" charset="-78"/>
                <a:cs typeface="+mj-cs"/>
              </a:rPr>
              <a:t>المحافظة على الصورة الذهنية للمشروع، فالصورة الذهنية عامل هام في نجاح المشروع في السوق، ومن بين ما تتأثر به هذه الصورة سياسته السعرية، وهل يتبع سياسة سعرية مرتفعة أم منخفضة.</a:t>
            </a:r>
          </a:p>
          <a:p>
            <a:pPr marL="342900" indent="-342900" algn="just" rtl="1">
              <a:lnSpc>
                <a:spcPct val="150000"/>
              </a:lnSpc>
              <a:buFont typeface="Arial" pitchFamily="34" charset="0"/>
              <a:buChar char="•"/>
            </a:pPr>
            <a:endParaRPr lang="ar-EG" sz="2200" b="1" dirty="0">
              <a:solidFill>
                <a:srgbClr val="0A1F61"/>
              </a:solidFill>
              <a:latin typeface="Simplified Arabic" pitchFamily="18" charset="-78"/>
              <a:cs typeface="+mj-cs"/>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88964564"/>
      </p:ext>
    </p:extLst>
  </p:cSld>
  <p:clrMapOvr>
    <a:masterClrMapping/>
  </p:clrMapOvr>
  <mc:AlternateContent xmlns:mc="http://schemas.openxmlformats.org/markup-compatibility/2006" xmlns:p14="http://schemas.microsoft.com/office/powerpoint/2010/main">
    <mc:Choice Requires="p14">
      <p:transition spd="slow" p14:dur="2000" advTm="72859"/>
    </mc:Choice>
    <mc:Fallback xmlns="">
      <p:transition spd="slow" advTm="7285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xmlns="" id="{C7D257D7-D9C6-8F63-F8F8-E2BE53F2E2DB}"/>
              </a:ext>
            </a:extLst>
          </p:cNvPr>
          <p:cNvSpPr txBox="1"/>
          <p:nvPr/>
        </p:nvSpPr>
        <p:spPr>
          <a:xfrm>
            <a:off x="6979400" y="1273306"/>
            <a:ext cx="2970685" cy="461665"/>
          </a:xfrm>
          <a:prstGeom prst="rect">
            <a:avLst/>
          </a:prstGeom>
          <a:noFill/>
        </p:spPr>
        <p:txBody>
          <a:bodyPr wrap="none" rtlCol="0">
            <a:spAutoFit/>
          </a:bodyPr>
          <a:lstStyle/>
          <a:p>
            <a:pPr algn="just"/>
            <a:r>
              <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القوى المؤثرة على </a:t>
            </a:r>
            <a:r>
              <a:rPr lang="ar-EG" sz="2400" b="1"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التسعير</a:t>
            </a:r>
            <a:endPar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a:t>
            </a:r>
            <a:endParaRPr lang="en-US" dirty="0">
              <a:solidFill>
                <a:schemeClr val="bg1"/>
              </a:solidFill>
              <a:latin typeface="Times New Roman" pitchFamily="18" charset="0"/>
              <a:cs typeface="Times New Roman"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38182" y="1249265"/>
            <a:ext cx="942618" cy="830997"/>
          </a:xfrm>
          <a:prstGeom prst="rect">
            <a:avLst/>
          </a:prstGeom>
          <a:noFill/>
        </p:spPr>
        <p:txBody>
          <a:bodyPr wrap="square" rtlCol="0">
            <a:spAutoFit/>
          </a:bodyPr>
          <a:lstStyle/>
          <a:p>
            <a:pPr algn="ctr"/>
            <a:r>
              <a:rPr lang="en-US" sz="4800" b="1" dirty="0" smtClean="0">
                <a:solidFill>
                  <a:srgbClr val="8E5A6D"/>
                </a:solidFill>
                <a:latin typeface="Tajawal Medium" panose="00000600000000000000" pitchFamily="2" charset="-78"/>
                <a:cs typeface="Tajawal Medium" panose="00000600000000000000" pitchFamily="2" charset="-78"/>
              </a:rPr>
              <a:t>4</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828726826"/>
      </p:ext>
    </p:extLst>
  </p:cSld>
  <p:clrMapOvr>
    <a:masterClrMapping/>
  </p:clrMapOvr>
  <mc:AlternateContent xmlns:mc="http://schemas.openxmlformats.org/markup-compatibility/2006" xmlns:p14="http://schemas.microsoft.com/office/powerpoint/2010/main">
    <mc:Choice Requires="p14">
      <p:transition spd="slow" p14:dur="2000" advTm="13747"/>
    </mc:Choice>
    <mc:Fallback xmlns="">
      <p:transition spd="slow" advTm="137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6317" y="1335074"/>
            <a:ext cx="3385473" cy="1681375"/>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القوى المؤثرة على </a:t>
            </a:r>
            <a:r>
              <a:rPr lang="ar-EG" sz="2100" b="1" dirty="0" smtClean="0">
                <a:effectLst>
                  <a:outerShdw blurRad="38100" dist="38100" dir="2700000" algn="tl">
                    <a:srgbClr val="000000">
                      <a:alpha val="43137"/>
                    </a:srgbClr>
                  </a:outerShdw>
                </a:effectLst>
                <a:latin typeface="Simplified Arabic" pitchFamily="18" charset="-78"/>
                <a:cs typeface="Simplified Arabic" pitchFamily="18" charset="-78"/>
              </a:rPr>
              <a:t>التسعير</a:t>
            </a:r>
            <a:endParaRPr lang="ar-EG" sz="2100" b="1" dirty="0">
              <a:effectLst>
                <a:outerShdw blurRad="38100" dist="38100" dir="2700000" algn="tl">
                  <a:srgbClr val="000000">
                    <a:alpha val="43137"/>
                  </a:srgbClr>
                </a:outerShdw>
              </a:effectLst>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a16="http://schemas.microsoft.com/office/drawing/2014/main" xmlns="" id="{4527402C-3F97-690D-9C20-A459E375AEB7}"/>
              </a:ext>
            </a:extLst>
          </p:cNvPr>
          <p:cNvSpPr txBox="1"/>
          <p:nvPr/>
        </p:nvSpPr>
        <p:spPr>
          <a:xfrm>
            <a:off x="3551202" y="2323527"/>
            <a:ext cx="8417320" cy="4455066"/>
          </a:xfrm>
          <a:prstGeom prst="rect">
            <a:avLst/>
          </a:prstGeom>
          <a:noFill/>
        </p:spPr>
        <p:txBody>
          <a:bodyPr wrap="square" rtlCol="0">
            <a:spAutoFit/>
          </a:bodyPr>
          <a:lstStyle/>
          <a:p>
            <a:pPr marL="457200" indent="-457200" algn="just" rtl="1">
              <a:lnSpc>
                <a:spcPct val="150000"/>
              </a:lnSpc>
              <a:buFont typeface="+mj-lt"/>
              <a:buAutoNum type="arabicPeriod"/>
            </a:pPr>
            <a:r>
              <a:rPr lang="ar-EG" sz="2100" b="1" spc="30" dirty="0" smtClean="0">
                <a:solidFill>
                  <a:srgbClr val="0A1F61"/>
                </a:solidFill>
                <a:latin typeface="Simplified Arabic" pitchFamily="18" charset="-78"/>
                <a:cs typeface="+mj-cs"/>
              </a:rPr>
              <a:t>الطلب</a:t>
            </a:r>
            <a:r>
              <a:rPr lang="ar-EG" sz="2100" b="1" spc="30" dirty="0">
                <a:solidFill>
                  <a:srgbClr val="0A1F61"/>
                </a:solidFill>
                <a:latin typeface="Simplified Arabic" pitchFamily="18" charset="-78"/>
                <a:cs typeface="+mj-cs"/>
              </a:rPr>
              <a:t>: من البديهي أن للطلب تأثير كبير على السعر، ويتأثر الطلب بعدد وحجم المنافسين والأسعار التي يحددونها للمنتجات المماثلة، يضاف إلى ذلك درجة مرونة وليونة الطلب على المنتج.</a:t>
            </a:r>
          </a:p>
          <a:p>
            <a:pPr marL="342900" indent="-342900" algn="just" rtl="1">
              <a:lnSpc>
                <a:spcPct val="150000"/>
              </a:lnSpc>
              <a:buFont typeface="Arial" pitchFamily="34" charset="0"/>
              <a:buChar char="•"/>
            </a:pPr>
            <a:r>
              <a:rPr lang="ar-EG" sz="2100" b="1" spc="30" dirty="0" smtClean="0">
                <a:solidFill>
                  <a:srgbClr val="0A1F61"/>
                </a:solidFill>
                <a:latin typeface="Simplified Arabic" pitchFamily="18" charset="-78"/>
                <a:cs typeface="+mj-cs"/>
              </a:rPr>
              <a:t>ليونة </a:t>
            </a:r>
            <a:r>
              <a:rPr lang="ar-EG" sz="2100" b="1" spc="30" dirty="0">
                <a:solidFill>
                  <a:srgbClr val="0A1F61"/>
                </a:solidFill>
                <a:latin typeface="Simplified Arabic" pitchFamily="18" charset="-78"/>
                <a:cs typeface="+mj-cs"/>
              </a:rPr>
              <a:t>الطلب: وهو </a:t>
            </a:r>
            <a:r>
              <a:rPr lang="ar-EG" sz="2100" b="1" spc="30" dirty="0" smtClean="0">
                <a:solidFill>
                  <a:srgbClr val="0A1F61"/>
                </a:solidFill>
                <a:latin typeface="Simplified Arabic" pitchFamily="18" charset="-78"/>
                <a:cs typeface="+mj-cs"/>
              </a:rPr>
              <a:t>المصطلح </a:t>
            </a:r>
            <a:r>
              <a:rPr lang="ar-EG" sz="2100" b="1" spc="30" dirty="0">
                <a:solidFill>
                  <a:srgbClr val="0A1F61"/>
                </a:solidFill>
                <a:latin typeface="Simplified Arabic" pitchFamily="18" charset="-78"/>
                <a:cs typeface="+mj-cs"/>
              </a:rPr>
              <a:t>الذي يطلق على درجة حساسية الطلب للجهود الإعلانية والترويجية، أي الطلب الذي يتأثر فقط بالإعلان.</a:t>
            </a:r>
          </a:p>
          <a:p>
            <a:pPr marL="342900" indent="-342900" algn="just" rtl="1">
              <a:lnSpc>
                <a:spcPct val="150000"/>
              </a:lnSpc>
              <a:buFont typeface="Arial" pitchFamily="34" charset="0"/>
              <a:buChar char="•"/>
            </a:pPr>
            <a:r>
              <a:rPr lang="ar-EG" sz="2100" b="1" spc="30" dirty="0">
                <a:solidFill>
                  <a:srgbClr val="0A1F61"/>
                </a:solidFill>
                <a:latin typeface="Simplified Arabic" pitchFamily="18" charset="-78"/>
                <a:cs typeface="+mj-cs"/>
              </a:rPr>
              <a:t>مرونة الطلب: درجة حساسية الكميات المباعة للتغيير الذي يحدث في أسعار السلعة وليس للجهود الترويجية والإعلانية.</a:t>
            </a:r>
          </a:p>
          <a:p>
            <a:pPr algn="just" rtl="1">
              <a:lnSpc>
                <a:spcPct val="150000"/>
              </a:lnSpc>
            </a:pPr>
            <a:endParaRPr lang="ar-EG" sz="2100" b="1" dirty="0">
              <a:solidFill>
                <a:srgbClr val="0A1F61"/>
              </a:solidFill>
              <a:latin typeface="Simplified Arabic" pitchFamily="18" charset="-78"/>
              <a:cs typeface="+mj-cs"/>
            </a:endParaRPr>
          </a:p>
          <a:p>
            <a:pPr algn="just" rtl="1">
              <a:lnSpc>
                <a:spcPct val="150000"/>
              </a:lnSpc>
            </a:pPr>
            <a:endParaRPr lang="ar-EG" sz="2100" b="1" dirty="0">
              <a:solidFill>
                <a:srgbClr val="0A1F61"/>
              </a:solidFill>
              <a:latin typeface="Simplified Arabic" pitchFamily="18" charset="-78"/>
              <a:cs typeface="+mj-cs"/>
            </a:endParaRPr>
          </a:p>
        </p:txBody>
      </p:sp>
      <p:sp>
        <p:nvSpPr>
          <p:cNvPr id="14" name="TextBox 13">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10375415"/>
      </p:ext>
    </p:extLst>
  </p:cSld>
  <p:clrMapOvr>
    <a:masterClrMapping/>
  </p:clrMapOvr>
  <mc:AlternateContent xmlns:mc="http://schemas.openxmlformats.org/markup-compatibility/2006" xmlns:p14="http://schemas.microsoft.com/office/powerpoint/2010/main">
    <mc:Choice Requires="p14">
      <p:transition spd="slow" p14:dur="2000" advTm="206196"/>
    </mc:Choice>
    <mc:Fallback xmlns="">
      <p:transition spd="slow" advTm="20619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40685"/>
            <a:ext cx="3386537" cy="1681904"/>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القوى المؤثرة على التسعير</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2181637"/>
            <a:ext cx="8417320" cy="5170646"/>
          </a:xfrm>
          <a:prstGeom prst="rect">
            <a:avLst/>
          </a:prstGeom>
          <a:noFill/>
        </p:spPr>
        <p:txBody>
          <a:bodyPr wrap="square" rtlCol="0">
            <a:spAutoFit/>
          </a:bodyPr>
          <a:lstStyle/>
          <a:p>
            <a:pPr algn="just" rtl="1">
              <a:lnSpc>
                <a:spcPct val="150000"/>
              </a:lnSpc>
            </a:pPr>
            <a:r>
              <a:rPr lang="ar-EG" sz="2200" b="1" dirty="0">
                <a:solidFill>
                  <a:srgbClr val="0A1F61"/>
                </a:solidFill>
                <a:latin typeface="Simplified Arabic" pitchFamily="18" charset="-78"/>
                <a:cs typeface="+mj-cs"/>
              </a:rPr>
              <a:t>2- النصيب المستهدف من </a:t>
            </a:r>
            <a:r>
              <a:rPr lang="ar-EG" sz="2200" b="1" dirty="0" smtClean="0">
                <a:solidFill>
                  <a:srgbClr val="0A1F61"/>
                </a:solidFill>
                <a:latin typeface="Simplified Arabic" pitchFamily="18" charset="-78"/>
                <a:cs typeface="+mj-cs"/>
              </a:rPr>
              <a:t>السوق: </a:t>
            </a:r>
            <a:r>
              <a:rPr lang="ar-EG" sz="2200" dirty="0" smtClean="0">
                <a:solidFill>
                  <a:srgbClr val="0A1F61"/>
                </a:solidFill>
                <a:latin typeface="Simplified Arabic" pitchFamily="18" charset="-78"/>
                <a:cs typeface="+mj-cs"/>
              </a:rPr>
              <a:t>المشروع </a:t>
            </a:r>
            <a:r>
              <a:rPr lang="ar-EG" sz="2200" dirty="0">
                <a:solidFill>
                  <a:srgbClr val="0A1F61"/>
                </a:solidFill>
                <a:latin typeface="Simplified Arabic" pitchFamily="18" charset="-78"/>
                <a:cs typeface="+mj-cs"/>
              </a:rPr>
              <a:t>الذي يستهدف زيادة نصيبه من السوق قد يحدد أسعاراً أقل ويعطي خصومات أكبر من المشروع الذي يريد المحافظة على نصيبه الحالي من السوق.</a:t>
            </a:r>
          </a:p>
          <a:p>
            <a:pPr algn="just" rtl="1">
              <a:lnSpc>
                <a:spcPct val="150000"/>
              </a:lnSpc>
            </a:pPr>
            <a:r>
              <a:rPr lang="ar-EG" sz="2200" b="1" dirty="0">
                <a:solidFill>
                  <a:srgbClr val="0A1F61"/>
                </a:solidFill>
                <a:latin typeface="Simplified Arabic" pitchFamily="18" charset="-78"/>
                <a:cs typeface="+mj-cs"/>
              </a:rPr>
              <a:t>3- ردود أفعال المنافسين: </a:t>
            </a:r>
            <a:r>
              <a:rPr lang="ar-EG" sz="2200" dirty="0">
                <a:solidFill>
                  <a:srgbClr val="0A1F61"/>
                </a:solidFill>
                <a:latin typeface="Simplified Arabic" pitchFamily="18" charset="-78"/>
                <a:cs typeface="+mj-cs"/>
              </a:rPr>
              <a:t>حيث تؤثر المنافسة على تحديد السعر الأساسي سواء بالزيادة أو النقص.</a:t>
            </a:r>
          </a:p>
          <a:p>
            <a:pPr algn="just" rtl="1">
              <a:lnSpc>
                <a:spcPct val="150000"/>
              </a:lnSpc>
            </a:pPr>
            <a:r>
              <a:rPr lang="ar-EG" sz="2200" b="1" dirty="0">
                <a:solidFill>
                  <a:srgbClr val="0A1F61"/>
                </a:solidFill>
                <a:latin typeface="Simplified Arabic" pitchFamily="18" charset="-78"/>
                <a:cs typeface="+mj-cs"/>
              </a:rPr>
              <a:t>4- العناصر الأخرى في المزيج التسويقي: </a:t>
            </a:r>
            <a:r>
              <a:rPr lang="ar-EG" sz="2200" dirty="0" smtClean="0">
                <a:solidFill>
                  <a:srgbClr val="0A1F61"/>
                </a:solidFill>
                <a:latin typeface="Simplified Arabic" pitchFamily="18" charset="-78"/>
                <a:cs typeface="+mj-cs"/>
              </a:rPr>
              <a:t>عناصر </a:t>
            </a:r>
            <a:r>
              <a:rPr lang="ar-EG" sz="2200" dirty="0">
                <a:solidFill>
                  <a:srgbClr val="0A1F61"/>
                </a:solidFill>
                <a:latin typeface="Simplified Arabic" pitchFamily="18" charset="-78"/>
                <a:cs typeface="+mj-cs"/>
              </a:rPr>
              <a:t>المزيج التسويقي مترابطة فيما بينها ولا يمكن معالجة أي منها بشكل منفصل. فالمنتج وما يرتبط به من خدمات مكملة هو جوهر ما يتم تسعيره.</a:t>
            </a:r>
          </a:p>
          <a:p>
            <a:pPr algn="just" rtl="1">
              <a:lnSpc>
                <a:spcPct val="150000"/>
              </a:lnSpc>
            </a:pPr>
            <a:endParaRPr lang="ar-EG" sz="2200" b="1" dirty="0">
              <a:solidFill>
                <a:srgbClr val="0A1F61"/>
              </a:solidFill>
              <a:latin typeface="Simplified Arabic" pitchFamily="18" charset="-78"/>
              <a:cs typeface="+mj-cs"/>
            </a:endParaRPr>
          </a:p>
          <a:p>
            <a:pPr algn="just" rtl="1">
              <a:lnSpc>
                <a:spcPct val="150000"/>
              </a:lnSpc>
            </a:pPr>
            <a:endParaRPr lang="ar-EG" sz="2200" b="1" dirty="0">
              <a:solidFill>
                <a:srgbClr val="0A1F61"/>
              </a:solidFill>
              <a:latin typeface="Simplified Arabic" pitchFamily="18" charset="-78"/>
              <a:cs typeface="+mj-cs"/>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5" name="TextBox 14">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78423570"/>
      </p:ext>
    </p:extLst>
  </p:cSld>
  <p:clrMapOvr>
    <a:masterClrMapping/>
  </p:clrMapOvr>
  <mc:AlternateContent xmlns:mc="http://schemas.openxmlformats.org/markup-compatibility/2006" xmlns:p14="http://schemas.microsoft.com/office/powerpoint/2010/main">
    <mc:Choice Requires="p14">
      <p:transition spd="slow" p14:dur="2000" advTm="278820"/>
    </mc:Choice>
    <mc:Fallback xmlns="">
      <p:transition spd="slow" advTm="27882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29617"/>
            <a:ext cx="3385474" cy="1681376"/>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القوى المؤثرة على التسعير</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4527402C-3F97-690D-9C20-A459E375AEB7}"/>
              </a:ext>
            </a:extLst>
          </p:cNvPr>
          <p:cNvSpPr txBox="1"/>
          <p:nvPr/>
        </p:nvSpPr>
        <p:spPr>
          <a:xfrm>
            <a:off x="3598250" y="2551300"/>
            <a:ext cx="8417320" cy="2700739"/>
          </a:xfrm>
          <a:prstGeom prst="rect">
            <a:avLst/>
          </a:prstGeom>
          <a:noFill/>
        </p:spPr>
        <p:txBody>
          <a:bodyPr wrap="square" rtlCol="0">
            <a:spAutoFit/>
          </a:bodyPr>
          <a:lstStyle/>
          <a:p>
            <a:pPr algn="just" rtl="1">
              <a:lnSpc>
                <a:spcPct val="150000"/>
              </a:lnSpc>
            </a:pPr>
            <a:r>
              <a:rPr lang="ar-EG" sz="2200" b="1" dirty="0">
                <a:solidFill>
                  <a:srgbClr val="0A1F61"/>
                </a:solidFill>
                <a:latin typeface="Simplified Arabic" pitchFamily="18" charset="-78"/>
                <a:cs typeface="+mj-cs"/>
              </a:rPr>
              <a:t>5- التسعير على أساس الكشط أو </a:t>
            </a:r>
            <a:r>
              <a:rPr lang="ar-EG" sz="2200" b="1" dirty="0" smtClean="0">
                <a:solidFill>
                  <a:srgbClr val="0A1F61"/>
                </a:solidFill>
                <a:latin typeface="Simplified Arabic" pitchFamily="18" charset="-78"/>
                <a:cs typeface="+mj-cs"/>
              </a:rPr>
              <a:t>الاختراق: </a:t>
            </a:r>
          </a:p>
          <a:p>
            <a:pPr algn="just" rtl="1">
              <a:lnSpc>
                <a:spcPct val="150000"/>
              </a:lnSpc>
            </a:pPr>
            <a:r>
              <a:rPr lang="ar-EG" sz="2300" b="1" dirty="0">
                <a:solidFill>
                  <a:srgbClr val="0A1F61"/>
                </a:solidFill>
                <a:latin typeface="Simplified Arabic" pitchFamily="18" charset="-78"/>
                <a:cs typeface="+mj-cs"/>
              </a:rPr>
              <a:t>	</a:t>
            </a:r>
            <a:r>
              <a:rPr lang="ar-EG" sz="2300" dirty="0" smtClean="0">
                <a:solidFill>
                  <a:srgbClr val="0A1F61"/>
                </a:solidFill>
                <a:latin typeface="Simplified Arabic" pitchFamily="18" charset="-78"/>
                <a:cs typeface="+mj-cs"/>
              </a:rPr>
              <a:t>فعند </a:t>
            </a:r>
            <a:r>
              <a:rPr lang="ar-EG" sz="2300" dirty="0">
                <a:solidFill>
                  <a:srgbClr val="0A1F61"/>
                </a:solidFill>
                <a:latin typeface="Simplified Arabic" pitchFamily="18" charset="-78"/>
                <a:cs typeface="+mj-cs"/>
              </a:rPr>
              <a:t>تسعير منتج ما يجب أن تقرر الإدارة ما إذا كانت ستدخل السوق بسعر </a:t>
            </a:r>
            <a:r>
              <a:rPr lang="ar-EG" sz="2300" dirty="0" smtClean="0">
                <a:solidFill>
                  <a:srgbClr val="0A1F61"/>
                </a:solidFill>
                <a:latin typeface="Simplified Arabic" pitchFamily="18" charset="-78"/>
                <a:cs typeface="+mj-cs"/>
              </a:rPr>
              <a:t>مرتفع </a:t>
            </a:r>
            <a:r>
              <a:rPr lang="ar-EG" sz="2300" dirty="0">
                <a:solidFill>
                  <a:srgbClr val="0A1F61"/>
                </a:solidFill>
                <a:latin typeface="Simplified Arabic" pitchFamily="18" charset="-78"/>
                <a:cs typeface="+mj-cs"/>
              </a:rPr>
              <a:t>أم منخفض، وعادةً ما يشار إلى ذلك باسم التسعير على أساس الكشط والتسعير على أساس الاختراق.</a:t>
            </a:r>
          </a:p>
          <a:p>
            <a:pPr algn="just" rtl="1">
              <a:lnSpc>
                <a:spcPct val="150000"/>
              </a:lnSpc>
            </a:pPr>
            <a:endParaRPr lang="ar-EG" sz="2200" b="1" dirty="0">
              <a:solidFill>
                <a:srgbClr val="0A1F61"/>
              </a:solidFill>
              <a:latin typeface="Simplified Arabic" pitchFamily="18" charset="-78"/>
              <a:cs typeface="+mj-cs"/>
            </a:endParaRPr>
          </a:p>
        </p:txBody>
      </p:sp>
      <p:sp>
        <p:nvSpPr>
          <p:cNvPr id="15" name="TextBox 14">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90368923"/>
      </p:ext>
    </p:extLst>
  </p:cSld>
  <p:clrMapOvr>
    <a:masterClrMapping/>
  </p:clrMapOvr>
  <mc:AlternateContent xmlns:mc="http://schemas.openxmlformats.org/markup-compatibility/2006" xmlns:p14="http://schemas.microsoft.com/office/powerpoint/2010/main">
    <mc:Choice Requires="p14">
      <p:transition spd="slow" p14:dur="2000" advTm="39362"/>
    </mc:Choice>
    <mc:Fallback xmlns="">
      <p:transition spd="slow" advTm="3936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29617"/>
            <a:ext cx="3385474" cy="1681376"/>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القوى المؤثرة على التسعير</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4527402C-3F97-690D-9C20-A459E375AEB7}"/>
              </a:ext>
            </a:extLst>
          </p:cNvPr>
          <p:cNvSpPr txBox="1"/>
          <p:nvPr/>
        </p:nvSpPr>
        <p:spPr>
          <a:xfrm>
            <a:off x="3598250" y="2339263"/>
            <a:ext cx="8417320" cy="4154984"/>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dirty="0">
                <a:solidFill>
                  <a:srgbClr val="0A1F61"/>
                </a:solidFill>
                <a:latin typeface="Simplified Arabic" pitchFamily="18" charset="-78"/>
                <a:cs typeface="+mj-cs"/>
              </a:rPr>
              <a:t>استراتيجية الكشط: </a:t>
            </a:r>
            <a:endParaRPr lang="ar-EG" sz="2200" b="1" dirty="0" smtClean="0">
              <a:solidFill>
                <a:srgbClr val="0A1F61"/>
              </a:solidFill>
              <a:latin typeface="Simplified Arabic" pitchFamily="18" charset="-78"/>
              <a:cs typeface="+mj-cs"/>
            </a:endParaRPr>
          </a:p>
          <a:p>
            <a:pPr marL="457200" algn="just" rtl="1">
              <a:lnSpc>
                <a:spcPct val="150000"/>
              </a:lnSpc>
            </a:pPr>
            <a:r>
              <a:rPr lang="ar-EG" sz="2200" dirty="0" smtClean="0">
                <a:solidFill>
                  <a:srgbClr val="0A1F61"/>
                </a:solidFill>
                <a:latin typeface="Simplified Arabic" pitchFamily="18" charset="-78"/>
                <a:cs typeface="+mj-cs"/>
              </a:rPr>
              <a:t>والمقصود </a:t>
            </a:r>
            <a:r>
              <a:rPr lang="ar-EG" sz="2200" dirty="0">
                <a:solidFill>
                  <a:srgbClr val="0A1F61"/>
                </a:solidFill>
                <a:latin typeface="Simplified Arabic" pitchFamily="18" charset="-78"/>
                <a:cs typeface="+mj-cs"/>
              </a:rPr>
              <a:t>بها "السعر العالي والسوق المحدودة" حيث يقتصر عرض السلعة على مجموعة محدودة من المستهلكين المرتقبين ذوي الاهتمام الخاص بالحصول على السلعة، وتتطلب هذه الاستراتيجية ضرورة التوسع في استخدام البيع الشخصي لإقناع الموزعين بالتعامل في هذه السلعة، وتوجيه حملة إعلانية ضخمة للمستهلكين النهائيين، ويركز الإعلان في هذه الحالة على الجوانب التي تنفرد بها السلعة، ومدى مخاطبتها لاحتياجات خاصة.</a:t>
            </a:r>
          </a:p>
          <a:p>
            <a:pPr algn="just" rtl="1">
              <a:lnSpc>
                <a:spcPct val="150000"/>
              </a:lnSpc>
            </a:pPr>
            <a:endParaRPr lang="ar-EG" sz="2200" b="1" dirty="0">
              <a:solidFill>
                <a:srgbClr val="0A1F61"/>
              </a:solidFill>
              <a:latin typeface="Simplified Arabic" pitchFamily="18" charset="-78"/>
              <a:cs typeface="+mj-cs"/>
            </a:endParaRPr>
          </a:p>
        </p:txBody>
      </p:sp>
      <p:sp>
        <p:nvSpPr>
          <p:cNvPr id="15" name="TextBox 14">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85655215"/>
      </p:ext>
    </p:extLst>
  </p:cSld>
  <p:clrMapOvr>
    <a:masterClrMapping/>
  </p:clrMapOvr>
  <mc:AlternateContent xmlns:mc="http://schemas.openxmlformats.org/markup-compatibility/2006" xmlns:p14="http://schemas.microsoft.com/office/powerpoint/2010/main">
    <mc:Choice Requires="p14">
      <p:transition spd="slow" p14:dur="2000" advTm="140772"/>
    </mc:Choice>
    <mc:Fallback xmlns="">
      <p:transition spd="slow" advTm="140772"/>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35074"/>
            <a:ext cx="3385475" cy="1681376"/>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القوى المؤثرة على التسعير</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4527402C-3F97-690D-9C20-A459E375AEB7}"/>
              </a:ext>
            </a:extLst>
          </p:cNvPr>
          <p:cNvSpPr txBox="1"/>
          <p:nvPr/>
        </p:nvSpPr>
        <p:spPr>
          <a:xfrm>
            <a:off x="3598250" y="2339263"/>
            <a:ext cx="8417320" cy="3485570"/>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b="1" dirty="0">
                <a:solidFill>
                  <a:srgbClr val="0A1F61"/>
                </a:solidFill>
                <a:effectLst>
                  <a:outerShdw blurRad="38100" dist="38100" dir="2700000" algn="tl">
                    <a:srgbClr val="000000">
                      <a:alpha val="43137"/>
                    </a:srgbClr>
                  </a:outerShdw>
                </a:effectLst>
                <a:latin typeface="Simplified Arabic" pitchFamily="18" charset="-78"/>
                <a:cs typeface="+mj-cs"/>
              </a:rPr>
              <a:t>استراتيجية الاختراق: </a:t>
            </a:r>
            <a:endParaRPr lang="ar-EG" sz="2100" b="1" dirty="0" smtClean="0">
              <a:solidFill>
                <a:srgbClr val="0A1F61"/>
              </a:solidFill>
              <a:effectLst>
                <a:outerShdw blurRad="38100" dist="38100" dir="2700000" algn="tl">
                  <a:srgbClr val="000000">
                    <a:alpha val="43137"/>
                  </a:srgbClr>
                </a:outerShdw>
              </a:effectLst>
              <a:latin typeface="Simplified Arabic" pitchFamily="18" charset="-78"/>
              <a:cs typeface="+mj-cs"/>
            </a:endParaRPr>
          </a:p>
          <a:p>
            <a:pPr lvl="1" algn="just" rtl="1">
              <a:lnSpc>
                <a:spcPct val="150000"/>
              </a:lnSpc>
            </a:pPr>
            <a:r>
              <a:rPr lang="ar-EG" sz="2100" b="1" dirty="0" smtClean="0">
                <a:solidFill>
                  <a:srgbClr val="0A1F61"/>
                </a:solidFill>
                <a:latin typeface="Simplified Arabic" pitchFamily="18" charset="-78"/>
                <a:cs typeface="+mj-cs"/>
              </a:rPr>
              <a:t>والمقصود </a:t>
            </a:r>
            <a:r>
              <a:rPr lang="ar-EG" sz="2100" b="1" dirty="0">
                <a:solidFill>
                  <a:srgbClr val="0A1F61"/>
                </a:solidFill>
                <a:latin typeface="Simplified Arabic" pitchFamily="18" charset="-78"/>
                <a:cs typeface="+mj-cs"/>
              </a:rPr>
              <a:t>بها " السعر المنخفض والسوق الواسعة" وتركز على سياسة عرض السلعة بأسعار أقل من أسعار المنافسين لزيادة درجة قبول السلعة في السوق على نطاق واسع، وتتطلب هذه الاستراتيجية جهود إعلانية أقل لأنها تركز على السعر المنخفض كعنصر ترويجي هام، ويركز الإعلان في هذه الحالة على توافر السلعة بسعر منخفض لتشجيع نسبة كبيرة من المستهلكين على شراء السلعة.</a:t>
            </a:r>
          </a:p>
          <a:p>
            <a:pPr marL="342900" indent="-342900" algn="just" rtl="1">
              <a:lnSpc>
                <a:spcPct val="150000"/>
              </a:lnSpc>
              <a:buFont typeface="Arial" pitchFamily="34" charset="0"/>
              <a:buChar char="•"/>
            </a:pPr>
            <a:endParaRPr lang="ar-EG" sz="2100" b="1" dirty="0">
              <a:solidFill>
                <a:srgbClr val="0A1F61"/>
              </a:solidFill>
              <a:latin typeface="Simplified Arabic" pitchFamily="18" charset="-78"/>
              <a:cs typeface="+mj-cs"/>
            </a:endParaRPr>
          </a:p>
        </p:txBody>
      </p:sp>
      <p:sp>
        <p:nvSpPr>
          <p:cNvPr id="15" name="TextBox 14">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66012288"/>
      </p:ext>
    </p:extLst>
  </p:cSld>
  <p:clrMapOvr>
    <a:masterClrMapping/>
  </p:clrMapOvr>
  <mc:AlternateContent xmlns:mc="http://schemas.openxmlformats.org/markup-compatibility/2006" xmlns:p14="http://schemas.microsoft.com/office/powerpoint/2010/main">
    <mc:Choice Requires="p14">
      <p:transition spd="slow" p14:dur="2000" advTm="115349"/>
    </mc:Choice>
    <mc:Fallback xmlns="">
      <p:transition spd="slow" advTm="115349"/>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29617"/>
            <a:ext cx="3385474" cy="1681376"/>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القوى المؤثرة على التسعير</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4527402C-3F97-690D-9C20-A459E375AEB7}"/>
              </a:ext>
            </a:extLst>
          </p:cNvPr>
          <p:cNvSpPr txBox="1"/>
          <p:nvPr/>
        </p:nvSpPr>
        <p:spPr>
          <a:xfrm>
            <a:off x="3598250" y="2339263"/>
            <a:ext cx="8417320" cy="4154984"/>
          </a:xfrm>
          <a:prstGeom prst="rect">
            <a:avLst/>
          </a:prstGeom>
          <a:noFill/>
        </p:spPr>
        <p:txBody>
          <a:bodyPr wrap="square" rtlCol="0">
            <a:spAutoFit/>
          </a:bodyPr>
          <a:lstStyle/>
          <a:p>
            <a:pPr algn="just" rtl="1">
              <a:lnSpc>
                <a:spcPct val="150000"/>
              </a:lnSpc>
            </a:pPr>
            <a:r>
              <a:rPr lang="ar-EG" sz="2200" b="1" dirty="0">
                <a:solidFill>
                  <a:srgbClr val="0A1F61"/>
                </a:solidFill>
                <a:latin typeface="Simplified Arabic" pitchFamily="18" charset="-78"/>
                <a:cs typeface="+mj-cs"/>
              </a:rPr>
              <a:t>6- التكلفة: </a:t>
            </a:r>
            <a:r>
              <a:rPr lang="ar-EG" sz="2200" dirty="0">
                <a:solidFill>
                  <a:srgbClr val="0A1F61"/>
                </a:solidFill>
                <a:latin typeface="Simplified Arabic" pitchFamily="18" charset="-78"/>
                <a:cs typeface="+mj-cs"/>
              </a:rPr>
              <a:t>حيث تحدد الأسعار على أساس التكاليف.</a:t>
            </a:r>
          </a:p>
          <a:p>
            <a:pPr algn="just" rtl="1">
              <a:lnSpc>
                <a:spcPct val="150000"/>
              </a:lnSpc>
            </a:pPr>
            <a:r>
              <a:rPr lang="ar-EG" sz="2200" b="1" dirty="0">
                <a:solidFill>
                  <a:srgbClr val="0A1F61"/>
                </a:solidFill>
                <a:latin typeface="Simplified Arabic" pitchFamily="18" charset="-78"/>
                <a:cs typeface="+mj-cs"/>
              </a:rPr>
              <a:t>7- المحددات الحكومية: </a:t>
            </a:r>
            <a:r>
              <a:rPr lang="ar-EG" sz="2200" dirty="0">
                <a:solidFill>
                  <a:srgbClr val="0A1F61"/>
                </a:solidFill>
                <a:latin typeface="Simplified Arabic" pitchFamily="18" charset="-78"/>
                <a:cs typeface="+mj-cs"/>
              </a:rPr>
              <a:t>حيث تتدخل الحكومة في تحديد أسعار بعض السلع جبرياً أو دعم أسعار بعض السلع الأخرى حتى تكون في متناول الجميع أو تحديد هامش الربح بالنسبة للسلع المستوردة.</a:t>
            </a:r>
          </a:p>
          <a:p>
            <a:pPr algn="just" rtl="1">
              <a:lnSpc>
                <a:spcPct val="150000"/>
              </a:lnSpc>
            </a:pPr>
            <a:r>
              <a:rPr lang="ar-EG" sz="2200" b="1" spc="30" dirty="0">
                <a:solidFill>
                  <a:srgbClr val="0A1F61"/>
                </a:solidFill>
                <a:latin typeface="Simplified Arabic" pitchFamily="18" charset="-78"/>
                <a:cs typeface="+mj-cs"/>
              </a:rPr>
              <a:t>8- الاعتبارات الأخلاقية: </a:t>
            </a:r>
            <a:r>
              <a:rPr lang="ar-EG" sz="2200" spc="30" dirty="0">
                <a:solidFill>
                  <a:srgbClr val="0A1F61"/>
                </a:solidFill>
                <a:latin typeface="Simplified Arabic" pitchFamily="18" charset="-78"/>
                <a:cs typeface="+mj-cs"/>
              </a:rPr>
              <a:t>فالقول بالبيع بالسعر الذي يتحمله السوق أمر غير مقبول أخلاقياً إذا كان هناك من يحتاج إلى السلعة ولكن موارده لا تسمح له بالإنفاق عليها مثل الحاجة للموارد الغذائية بالنسبة للفقراء والحاجة إلى الأدوية بالنسبة للمسنين.</a:t>
            </a:r>
          </a:p>
          <a:p>
            <a:pPr algn="just" rtl="1">
              <a:lnSpc>
                <a:spcPct val="150000"/>
              </a:lnSpc>
            </a:pPr>
            <a:endParaRPr lang="ar-EG" sz="2200" b="1" dirty="0">
              <a:solidFill>
                <a:srgbClr val="0A1F61"/>
              </a:solidFill>
              <a:latin typeface="Simplified Arabic" pitchFamily="18" charset="-78"/>
              <a:cs typeface="+mj-cs"/>
            </a:endParaRPr>
          </a:p>
        </p:txBody>
      </p:sp>
      <p:sp>
        <p:nvSpPr>
          <p:cNvPr id="15" name="TextBox 14">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65038502"/>
      </p:ext>
    </p:extLst>
  </p:cSld>
  <p:clrMapOvr>
    <a:masterClrMapping/>
  </p:clrMapOvr>
  <mc:AlternateContent xmlns:mc="http://schemas.openxmlformats.org/markup-compatibility/2006" xmlns:p14="http://schemas.microsoft.com/office/powerpoint/2010/main">
    <mc:Choice Requires="p14">
      <p:transition spd="slow" p14:dur="2000" advTm="103493"/>
    </mc:Choice>
    <mc:Fallback xmlns="">
      <p:transition spd="slow" advTm="103493"/>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xmlns="" id="{C7D257D7-D9C6-8F63-F8F8-E2BE53F2E2DB}"/>
              </a:ext>
            </a:extLst>
          </p:cNvPr>
          <p:cNvSpPr txBox="1"/>
          <p:nvPr/>
        </p:nvSpPr>
        <p:spPr>
          <a:xfrm>
            <a:off x="6657324" y="1292861"/>
            <a:ext cx="1933543" cy="461665"/>
          </a:xfrm>
          <a:prstGeom prst="rect">
            <a:avLst/>
          </a:prstGeom>
          <a:noFill/>
        </p:spPr>
        <p:txBody>
          <a:bodyPr wrap="none" rtlCol="0">
            <a:spAutoFit/>
          </a:bodyPr>
          <a:lstStyle/>
          <a:p>
            <a:pPr algn="just"/>
            <a:r>
              <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طرق تحديد </a:t>
            </a:r>
            <a:r>
              <a:rPr lang="ar-EG" sz="2400" b="1"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السعر</a:t>
            </a:r>
            <a:endPar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a:t>
            </a:r>
            <a:endParaRPr lang="en-US" dirty="0">
              <a:solidFill>
                <a:schemeClr val="bg1"/>
              </a:solidFill>
              <a:latin typeface="Times New Roman" pitchFamily="18" charset="0"/>
              <a:cs typeface="Times New Roman"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38182" y="1249265"/>
            <a:ext cx="942618" cy="830997"/>
          </a:xfrm>
          <a:prstGeom prst="rect">
            <a:avLst/>
          </a:prstGeom>
          <a:noFill/>
        </p:spPr>
        <p:txBody>
          <a:bodyPr wrap="square" rtlCol="0">
            <a:spAutoFit/>
          </a:bodyPr>
          <a:lstStyle/>
          <a:p>
            <a:pPr algn="ctr"/>
            <a:r>
              <a:rPr lang="en-US" sz="4800" b="1" dirty="0" smtClean="0">
                <a:solidFill>
                  <a:srgbClr val="8E5A6D"/>
                </a:solidFill>
                <a:latin typeface="Tajawal Medium" panose="00000600000000000000" pitchFamily="2" charset="-78"/>
                <a:cs typeface="Tajawal Medium" panose="00000600000000000000" pitchFamily="2" charset="-78"/>
              </a:rPr>
              <a:t>4</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82420458"/>
      </p:ext>
    </p:extLst>
  </p:cSld>
  <p:clrMapOvr>
    <a:masterClrMapping/>
  </p:clrMapOvr>
  <mc:AlternateContent xmlns:mc="http://schemas.openxmlformats.org/markup-compatibility/2006" xmlns:p14="http://schemas.microsoft.com/office/powerpoint/2010/main">
    <mc:Choice Requires="p14">
      <p:transition spd="slow" p14:dur="2000" advTm="7153"/>
    </mc:Choice>
    <mc:Fallback xmlns="">
      <p:transition spd="slow" advTm="71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29617"/>
            <a:ext cx="3385474" cy="1681376"/>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طرق تحديد </a:t>
            </a:r>
            <a:r>
              <a:rPr lang="ar-EG" sz="2100" b="1" dirty="0" smtClean="0">
                <a:effectLst>
                  <a:outerShdw blurRad="38100" dist="38100" dir="2700000" algn="tl">
                    <a:srgbClr val="000000">
                      <a:alpha val="43137"/>
                    </a:srgbClr>
                  </a:outerShdw>
                </a:effectLst>
                <a:latin typeface="Simplified Arabic" pitchFamily="18" charset="-78"/>
                <a:cs typeface="Simplified Arabic" pitchFamily="18" charset="-78"/>
              </a:rPr>
              <a:t>السعر</a:t>
            </a:r>
            <a:endParaRPr lang="ar-EG" sz="2100" b="1" dirty="0">
              <a:effectLst>
                <a:outerShdw blurRad="38100" dist="38100" dir="2700000" algn="tl">
                  <a:srgbClr val="000000">
                    <a:alpha val="43137"/>
                  </a:srgbClr>
                </a:outerShdw>
              </a:effectLst>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4527402C-3F97-690D-9C20-A459E375AEB7}"/>
              </a:ext>
            </a:extLst>
          </p:cNvPr>
          <p:cNvSpPr txBox="1"/>
          <p:nvPr/>
        </p:nvSpPr>
        <p:spPr>
          <a:xfrm>
            <a:off x="3598250" y="2339263"/>
            <a:ext cx="8417320" cy="364715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spc="30" dirty="0" smtClean="0">
                <a:solidFill>
                  <a:srgbClr val="0A1F61"/>
                </a:solidFill>
                <a:latin typeface="Simplified Arabic" pitchFamily="18" charset="-78"/>
                <a:cs typeface="+mj-cs"/>
              </a:rPr>
              <a:t>أولاً</a:t>
            </a:r>
            <a:r>
              <a:rPr lang="ar-EG" sz="2200" b="1" spc="30" dirty="0">
                <a:solidFill>
                  <a:srgbClr val="0A1F61"/>
                </a:solidFill>
                <a:latin typeface="Simplified Arabic" pitchFamily="18" charset="-78"/>
                <a:cs typeface="+mj-cs"/>
              </a:rPr>
              <a:t>: التسعير على أساس التكلفة: </a:t>
            </a:r>
            <a:r>
              <a:rPr lang="ar-EG" sz="2200" spc="30" dirty="0">
                <a:solidFill>
                  <a:srgbClr val="0A1F61"/>
                </a:solidFill>
                <a:latin typeface="Simplified Arabic" pitchFamily="18" charset="-78"/>
                <a:cs typeface="+mj-cs"/>
              </a:rPr>
              <a:t>يعتبر التسعير على أساس التكلفة من أكثر الطرق شيوعاً، وتتلخص ببساطة في حساب تكلفة الوحدة من المنتج ثم إضافة هامش ربح للوصول إلى السعر. ويرجع استخدام هذه الطريقة إلى سهولتها وبساطتها وأحياناً تؤخذ أحجام المبيعات المتوقعة في الاعتبار لتحديد تكلفة الوحدة بدقة</a:t>
            </a:r>
            <a:r>
              <a:rPr lang="ar-EG" sz="2200" spc="30" dirty="0" smtClean="0">
                <a:solidFill>
                  <a:srgbClr val="0A1F61"/>
                </a:solidFill>
                <a:latin typeface="Simplified Arabic" pitchFamily="18" charset="-78"/>
                <a:cs typeface="+mj-cs"/>
              </a:rPr>
              <a:t>.</a:t>
            </a:r>
          </a:p>
          <a:p>
            <a:pPr algn="r" rtl="1">
              <a:lnSpc>
                <a:spcPct val="150000"/>
              </a:lnSpc>
            </a:pPr>
            <a:endParaRPr lang="ar-EG" sz="2200" b="1" dirty="0">
              <a:solidFill>
                <a:srgbClr val="0A1F61"/>
              </a:solidFill>
              <a:latin typeface="Simplified Arabic" pitchFamily="18" charset="-78"/>
              <a:cs typeface="+mj-cs"/>
            </a:endParaRPr>
          </a:p>
          <a:p>
            <a:pPr algn="ctr" rtl="1">
              <a:lnSpc>
                <a:spcPct val="150000"/>
              </a:lnSpc>
            </a:pPr>
            <a:r>
              <a:rPr lang="ar-EG" sz="2200" b="1" dirty="0">
                <a:solidFill>
                  <a:srgbClr val="0A1F61"/>
                </a:solidFill>
                <a:latin typeface="Simplified Arabic" pitchFamily="18" charset="-78"/>
                <a:cs typeface="+mj-cs"/>
              </a:rPr>
              <a:t>السعر = التكلفة الكلية + هامش الربح</a:t>
            </a:r>
          </a:p>
          <a:p>
            <a:pPr marL="342900" indent="-342900" algn="r" rtl="1">
              <a:lnSpc>
                <a:spcPct val="150000"/>
              </a:lnSpc>
              <a:buFont typeface="Arial" pitchFamily="34" charset="0"/>
              <a:buChar char="•"/>
            </a:pPr>
            <a:endParaRPr lang="ar-EG" sz="2200" b="1" dirty="0">
              <a:solidFill>
                <a:srgbClr val="0A1F61"/>
              </a:solidFill>
              <a:latin typeface="Simplified Arabic" pitchFamily="18" charset="-78"/>
              <a:cs typeface="+mj-cs"/>
            </a:endParaRPr>
          </a:p>
        </p:txBody>
      </p:sp>
      <p:sp>
        <p:nvSpPr>
          <p:cNvPr id="15" name="TextBox 14">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86018550"/>
      </p:ext>
    </p:extLst>
  </p:cSld>
  <p:clrMapOvr>
    <a:masterClrMapping/>
  </p:clrMapOvr>
  <mc:AlternateContent xmlns:mc="http://schemas.openxmlformats.org/markup-compatibility/2006" xmlns:p14="http://schemas.microsoft.com/office/powerpoint/2010/main">
    <mc:Choice Requires="p14">
      <p:transition spd="slow" p14:dur="2000" advTm="86302"/>
    </mc:Choice>
    <mc:Fallback xmlns="">
      <p:transition spd="slow" advTm="8630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63" y="1335074"/>
            <a:ext cx="3386537" cy="1681904"/>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طرق تحديد </a:t>
            </a:r>
            <a:r>
              <a:rPr lang="ar-EG" sz="2100" b="1" dirty="0" smtClean="0">
                <a:effectLst>
                  <a:outerShdw blurRad="38100" dist="38100" dir="2700000" algn="tl">
                    <a:srgbClr val="000000">
                      <a:alpha val="43137"/>
                    </a:srgbClr>
                  </a:outerShdw>
                </a:effectLst>
                <a:latin typeface="Simplified Arabic" pitchFamily="18" charset="-78"/>
                <a:cs typeface="Simplified Arabic" pitchFamily="18" charset="-78"/>
              </a:rPr>
              <a:t>السعر</a:t>
            </a:r>
            <a:endParaRPr lang="ar-EG" sz="2100" b="1" dirty="0">
              <a:effectLst>
                <a:outerShdw blurRad="38100" dist="38100" dir="2700000" algn="tl">
                  <a:srgbClr val="000000">
                    <a:alpha val="43137"/>
                  </a:srgbClr>
                </a:outerShdw>
              </a:effectLst>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4527402C-3F97-690D-9C20-A459E375AEB7}"/>
              </a:ext>
            </a:extLst>
          </p:cNvPr>
          <p:cNvSpPr txBox="1"/>
          <p:nvPr/>
        </p:nvSpPr>
        <p:spPr>
          <a:xfrm>
            <a:off x="3598250" y="2339263"/>
            <a:ext cx="8417320" cy="2062872"/>
          </a:xfrm>
          <a:prstGeom prst="rect">
            <a:avLst/>
          </a:prstGeom>
          <a:noFill/>
        </p:spPr>
        <p:txBody>
          <a:bodyPr wrap="square" rtlCol="0">
            <a:spAutoFit/>
          </a:bodyPr>
          <a:lstStyle/>
          <a:p>
            <a:pPr algn="just" rtl="1">
              <a:lnSpc>
                <a:spcPct val="150000"/>
              </a:lnSpc>
            </a:pPr>
            <a:r>
              <a:rPr lang="ar-EG" sz="2200" dirty="0">
                <a:solidFill>
                  <a:srgbClr val="0A1F61"/>
                </a:solidFill>
                <a:latin typeface="Simplified Arabic" pitchFamily="18" charset="-78"/>
                <a:cs typeface="+mj-cs"/>
              </a:rPr>
              <a:t>وتتمثل أهم جوانب ضعف هذه الطريقة في عدم أخذ تذبذب الطلب وأنشطة المنافسين في الاعتبار، يضاف إلى ذلك أنه إذا تم تحديد السعر بناءً على تقديرات المبيعات، فإن أي خطأ في التقدير يعني المتاعب.</a:t>
            </a:r>
          </a:p>
          <a:p>
            <a:pPr algn="r" rtl="1">
              <a:lnSpc>
                <a:spcPct val="150000"/>
              </a:lnSpc>
            </a:pPr>
            <a:endParaRPr lang="ar-EG" sz="2200" b="1" dirty="0">
              <a:solidFill>
                <a:srgbClr val="0A1F61"/>
              </a:solidFill>
              <a:latin typeface="Simplified Arabic" pitchFamily="18" charset="-78"/>
              <a:cs typeface="+mj-cs"/>
            </a:endParaRPr>
          </a:p>
        </p:txBody>
      </p:sp>
      <p:sp>
        <p:nvSpPr>
          <p:cNvPr id="15" name="TextBox 14">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94240895"/>
      </p:ext>
    </p:extLst>
  </p:cSld>
  <p:clrMapOvr>
    <a:masterClrMapping/>
  </p:clrMapOvr>
  <mc:AlternateContent xmlns:mc="http://schemas.openxmlformats.org/markup-compatibility/2006" xmlns:p14="http://schemas.microsoft.com/office/powerpoint/2010/main">
    <mc:Choice Requires="p14">
      <p:transition spd="slow" p14:dur="2000" advTm="93962"/>
    </mc:Choice>
    <mc:Fallback xmlns="">
      <p:transition spd="slow" advTm="93962"/>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29617"/>
            <a:ext cx="3385474" cy="1681376"/>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طرق تحديد </a:t>
            </a:r>
            <a:r>
              <a:rPr lang="ar-EG" sz="2100" b="1" dirty="0" smtClean="0">
                <a:effectLst>
                  <a:outerShdw blurRad="38100" dist="38100" dir="2700000" algn="tl">
                    <a:srgbClr val="000000">
                      <a:alpha val="43137"/>
                    </a:srgbClr>
                  </a:outerShdw>
                </a:effectLst>
                <a:latin typeface="Simplified Arabic" pitchFamily="18" charset="-78"/>
                <a:cs typeface="Simplified Arabic" pitchFamily="18" charset="-78"/>
              </a:rPr>
              <a:t>السعر</a:t>
            </a:r>
            <a:endParaRPr lang="ar-EG" sz="2100" b="1" dirty="0">
              <a:effectLst>
                <a:outerShdw blurRad="38100" dist="38100" dir="2700000" algn="tl">
                  <a:srgbClr val="000000">
                    <a:alpha val="43137"/>
                  </a:srgbClr>
                </a:outerShdw>
              </a:effectLst>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4527402C-3F97-690D-9C20-A459E375AEB7}"/>
              </a:ext>
            </a:extLst>
          </p:cNvPr>
          <p:cNvSpPr txBox="1"/>
          <p:nvPr/>
        </p:nvSpPr>
        <p:spPr>
          <a:xfrm>
            <a:off x="3598250" y="2339263"/>
            <a:ext cx="8417320" cy="2631490"/>
          </a:xfrm>
          <a:prstGeom prst="rect">
            <a:avLst/>
          </a:prstGeom>
          <a:noFill/>
        </p:spPr>
        <p:txBody>
          <a:bodyPr wrap="square" rtlCol="0">
            <a:spAutoFit/>
          </a:bodyPr>
          <a:lstStyle/>
          <a:p>
            <a:pPr algn="just" rtl="1">
              <a:lnSpc>
                <a:spcPct val="150000"/>
              </a:lnSpc>
            </a:pPr>
            <a:r>
              <a:rPr lang="ar-EG" sz="2200" b="1" dirty="0">
                <a:solidFill>
                  <a:srgbClr val="0A1F61"/>
                </a:solidFill>
                <a:latin typeface="Simplified Arabic" pitchFamily="18" charset="-78"/>
                <a:cs typeface="+mj-cs"/>
              </a:rPr>
              <a:t>ثانياً: التسعير على أساس </a:t>
            </a:r>
            <a:r>
              <a:rPr lang="ar-EG" sz="2200" b="1" dirty="0" smtClean="0">
                <a:solidFill>
                  <a:srgbClr val="0A1F61"/>
                </a:solidFill>
                <a:latin typeface="Simplified Arabic" pitchFamily="18" charset="-78"/>
                <a:cs typeface="+mj-cs"/>
              </a:rPr>
              <a:t>الطلب: </a:t>
            </a:r>
            <a:r>
              <a:rPr lang="ar-EG" sz="2200" dirty="0" smtClean="0">
                <a:solidFill>
                  <a:srgbClr val="0A1F61"/>
                </a:solidFill>
                <a:latin typeface="Simplified Arabic" pitchFamily="18" charset="-78"/>
                <a:cs typeface="+mj-cs"/>
              </a:rPr>
              <a:t>وتقوم </a:t>
            </a:r>
            <a:r>
              <a:rPr lang="ar-EG" sz="2200" dirty="0">
                <a:solidFill>
                  <a:srgbClr val="0A1F61"/>
                </a:solidFill>
                <a:latin typeface="Simplified Arabic" pitchFamily="18" charset="-78"/>
                <a:cs typeface="+mj-cs"/>
              </a:rPr>
              <a:t>هذه الطريقة على أساس تحديد السعر بناءً على طبيعة الطلب على المنتج أو في ضوء رؤية السوق للمنتج وليس بناء على اعتبارات التكلفة فقط. وعلى ذلك فإن التسعير يتم على أساس السعر الذي يمكن أن يقبله السوق وبحيث تحدد مقدار الربح أو الخسارة في ضوء مستوى التكاليف الخاص بإنتاج وتسويق السلعة، حيث أن معادلة السعر في هذه الحالة تكون: السعر – التكاليف = الربح أو </a:t>
            </a:r>
            <a:r>
              <a:rPr lang="ar-EG" sz="2200" dirty="0" smtClean="0">
                <a:solidFill>
                  <a:srgbClr val="0A1F61"/>
                </a:solidFill>
                <a:latin typeface="Simplified Arabic" pitchFamily="18" charset="-78"/>
                <a:cs typeface="+mj-cs"/>
              </a:rPr>
              <a:t>الخسارة.</a:t>
            </a:r>
            <a:endParaRPr lang="ar-EG" sz="2200" dirty="0">
              <a:solidFill>
                <a:srgbClr val="0A1F61"/>
              </a:solidFill>
              <a:latin typeface="Simplified Arabic" pitchFamily="18" charset="-78"/>
              <a:cs typeface="+mj-cs"/>
            </a:endParaRPr>
          </a:p>
        </p:txBody>
      </p:sp>
      <p:sp>
        <p:nvSpPr>
          <p:cNvPr id="15" name="TextBox 14">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78845098"/>
      </p:ext>
    </p:extLst>
  </p:cSld>
  <p:clrMapOvr>
    <a:masterClrMapping/>
  </p:clrMapOvr>
  <mc:AlternateContent xmlns:mc="http://schemas.openxmlformats.org/markup-compatibility/2006" xmlns:p14="http://schemas.microsoft.com/office/powerpoint/2010/main">
    <mc:Choice Requires="p14">
      <p:transition spd="slow" p14:dur="2000" advTm="100964"/>
    </mc:Choice>
    <mc:Fallback xmlns="">
      <p:transition spd="slow" advTm="10096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4" cy="1681376"/>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طرق تحديد </a:t>
            </a:r>
            <a:r>
              <a:rPr lang="ar-EG" sz="2100" b="1" dirty="0" smtClean="0">
                <a:effectLst>
                  <a:outerShdw blurRad="38100" dist="38100" dir="2700000" algn="tl">
                    <a:srgbClr val="000000">
                      <a:alpha val="43137"/>
                    </a:srgbClr>
                  </a:outerShdw>
                </a:effectLst>
                <a:latin typeface="Simplified Arabic" pitchFamily="18" charset="-78"/>
                <a:cs typeface="Simplified Arabic" pitchFamily="18" charset="-78"/>
              </a:rPr>
              <a:t>السعر</a:t>
            </a:r>
            <a:endParaRPr lang="ar-EG" sz="2100" b="1" dirty="0">
              <a:effectLst>
                <a:outerShdw blurRad="38100" dist="38100" dir="2700000" algn="tl">
                  <a:srgbClr val="000000">
                    <a:alpha val="43137"/>
                  </a:srgbClr>
                </a:outerShdw>
              </a:effectLst>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4527402C-3F97-690D-9C20-A459E375AEB7}"/>
              </a:ext>
            </a:extLst>
          </p:cNvPr>
          <p:cNvSpPr txBox="1"/>
          <p:nvPr/>
        </p:nvSpPr>
        <p:spPr>
          <a:xfrm>
            <a:off x="3551202" y="2541501"/>
            <a:ext cx="8417320" cy="2631490"/>
          </a:xfrm>
          <a:prstGeom prst="rect">
            <a:avLst/>
          </a:prstGeom>
          <a:noFill/>
        </p:spPr>
        <p:txBody>
          <a:bodyPr wrap="square" rtlCol="0">
            <a:spAutoFit/>
          </a:bodyPr>
          <a:lstStyle/>
          <a:p>
            <a:pPr algn="just" rtl="1">
              <a:lnSpc>
                <a:spcPct val="150000"/>
              </a:lnSpc>
            </a:pPr>
            <a:r>
              <a:rPr lang="ar-EG" sz="2200" dirty="0">
                <a:solidFill>
                  <a:srgbClr val="0A1F61"/>
                </a:solidFill>
                <a:latin typeface="Simplified Arabic" pitchFamily="18" charset="-78"/>
                <a:cs typeface="+mj-cs"/>
              </a:rPr>
              <a:t>وتظهر أهمية الاعتماد على هذه الطريقة في حالة ازدياد حدة المنافسة في السوق، وحيث تلعب استراتيجية التسعير دوراً أساسياً في نجاح أو فشل السلعة.</a:t>
            </a:r>
          </a:p>
          <a:p>
            <a:pPr algn="just" rtl="1">
              <a:lnSpc>
                <a:spcPct val="150000"/>
              </a:lnSpc>
            </a:pPr>
            <a:r>
              <a:rPr lang="ar-EG" sz="2200" dirty="0">
                <a:solidFill>
                  <a:srgbClr val="0A1F61"/>
                </a:solidFill>
                <a:latin typeface="Simplified Arabic" pitchFamily="18" charset="-78"/>
                <a:cs typeface="+mj-cs"/>
              </a:rPr>
              <a:t>ويجب ملاحظة أن التسعير على أساس السوق لا يعد بديلاً للتسعير على أساس التكلفة، بل إنه من الأفضل الجمع بين هذين الأسلوبين للوصول إلى السعر اللازم لتحقيق الأرباح.</a:t>
            </a:r>
          </a:p>
          <a:p>
            <a:pPr algn="just" rtl="1">
              <a:lnSpc>
                <a:spcPct val="150000"/>
              </a:lnSpc>
            </a:pPr>
            <a:endParaRPr lang="ar-EG" sz="2200" dirty="0">
              <a:solidFill>
                <a:srgbClr val="0A1F61"/>
              </a:solidFill>
              <a:latin typeface="Simplified Arabic" pitchFamily="18" charset="-78"/>
              <a:cs typeface="+mj-cs"/>
            </a:endParaRPr>
          </a:p>
        </p:txBody>
      </p:sp>
      <p:sp>
        <p:nvSpPr>
          <p:cNvPr id="15" name="TextBox 14">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32210496"/>
      </p:ext>
    </p:extLst>
  </p:cSld>
  <p:clrMapOvr>
    <a:masterClrMapping/>
  </p:clrMapOvr>
  <mc:AlternateContent xmlns:mc="http://schemas.openxmlformats.org/markup-compatibility/2006" xmlns:p14="http://schemas.microsoft.com/office/powerpoint/2010/main">
    <mc:Choice Requires="p14">
      <p:transition spd="slow" p14:dur="2000" advTm="57810"/>
    </mc:Choice>
    <mc:Fallback xmlns="">
      <p:transition spd="slow" advTm="5781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5005401"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xmlns="" id="{C7D257D7-D9C6-8F63-F8F8-E2BE53F2E2DB}"/>
              </a:ext>
            </a:extLst>
          </p:cNvPr>
          <p:cNvSpPr txBox="1"/>
          <p:nvPr/>
        </p:nvSpPr>
        <p:spPr>
          <a:xfrm>
            <a:off x="7168568" y="1277829"/>
            <a:ext cx="1540806" cy="461665"/>
          </a:xfrm>
          <a:prstGeom prst="rect">
            <a:avLst/>
          </a:prstGeom>
          <a:noFill/>
        </p:spPr>
        <p:txBody>
          <a:bodyPr wrap="none" rtlCol="0">
            <a:spAutoFit/>
          </a:bodyPr>
          <a:lstStyle/>
          <a:p>
            <a:pPr algn="just"/>
            <a:r>
              <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ماهية </a:t>
            </a:r>
            <a:r>
              <a:rPr lang="ar-EG" sz="2400" b="1"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التوزيع</a:t>
            </a:r>
            <a:endPar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a:t>
            </a:r>
            <a:endParaRPr lang="en-US" dirty="0">
              <a:solidFill>
                <a:schemeClr val="bg1"/>
              </a:solidFill>
              <a:latin typeface="Times New Roman" pitchFamily="18" charset="0"/>
              <a:cs typeface="Times New Roman"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38182" y="1249265"/>
            <a:ext cx="942618" cy="830997"/>
          </a:xfrm>
          <a:prstGeom prst="rect">
            <a:avLst/>
          </a:prstGeom>
          <a:noFill/>
        </p:spPr>
        <p:txBody>
          <a:bodyPr wrap="square" rtlCol="0">
            <a:spAutoFit/>
          </a:bodyPr>
          <a:lstStyle/>
          <a:p>
            <a:pPr algn="ctr"/>
            <a:r>
              <a:rPr lang="en-US" sz="4800" b="1" dirty="0" smtClean="0">
                <a:solidFill>
                  <a:srgbClr val="8E5A6D"/>
                </a:solidFill>
                <a:latin typeface="Tajawal Medium" panose="00000600000000000000" pitchFamily="2" charset="-78"/>
                <a:cs typeface="Tajawal Medium" panose="00000600000000000000" pitchFamily="2" charset="-78"/>
              </a:rPr>
              <a:t>4</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471046953"/>
      </p:ext>
    </p:extLst>
  </p:cSld>
  <p:clrMapOvr>
    <a:masterClrMapping/>
  </p:clrMapOvr>
  <mc:AlternateContent xmlns:mc="http://schemas.openxmlformats.org/markup-compatibility/2006" xmlns:p14="http://schemas.microsoft.com/office/powerpoint/2010/main">
    <mc:Choice Requires="p14">
      <p:transition spd="slow" p14:dur="2000" advTm="23688"/>
    </mc:Choice>
    <mc:Fallback xmlns="">
      <p:transition spd="slow" advTm="236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4" cy="2043287"/>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ماهية </a:t>
            </a:r>
            <a:r>
              <a:rPr lang="ar-EG" sz="2100" b="1" dirty="0" smtClean="0">
                <a:effectLst>
                  <a:outerShdw blurRad="38100" dist="38100" dir="2700000" algn="tl">
                    <a:srgbClr val="000000">
                      <a:alpha val="43137"/>
                    </a:srgbClr>
                  </a:outerShdw>
                </a:effectLst>
                <a:latin typeface="Simplified Arabic" pitchFamily="18" charset="-78"/>
                <a:cs typeface="Simplified Arabic" pitchFamily="18" charset="-78"/>
              </a:rPr>
              <a:t>التوزيع</a:t>
            </a:r>
            <a:endParaRPr lang="ar-EG" sz="2100" b="1" dirty="0">
              <a:effectLst>
                <a:outerShdw blurRad="38100" dist="38100" dir="2700000" algn="tl">
                  <a:srgbClr val="000000">
                    <a:alpha val="43137"/>
                  </a:srgbClr>
                </a:outerShdw>
              </a:effectLst>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4527402C-3F97-690D-9C20-A459E375AEB7}"/>
              </a:ext>
            </a:extLst>
          </p:cNvPr>
          <p:cNvSpPr txBox="1"/>
          <p:nvPr/>
        </p:nvSpPr>
        <p:spPr>
          <a:xfrm>
            <a:off x="3598250" y="2082101"/>
            <a:ext cx="8417320" cy="557845"/>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200" b="1" dirty="0" smtClean="0">
                <a:solidFill>
                  <a:srgbClr val="0A1F61"/>
                </a:solidFill>
                <a:effectLst>
                  <a:outerShdw blurRad="38100" dist="38100" dir="2700000" algn="tl">
                    <a:srgbClr val="000000">
                      <a:alpha val="43137"/>
                    </a:srgbClr>
                  </a:outerShdw>
                </a:effectLst>
                <a:latin typeface="Simplified Arabic" pitchFamily="18" charset="-78"/>
                <a:cs typeface="+mj-cs"/>
              </a:rPr>
              <a:t>التوزيع </a:t>
            </a:r>
            <a:r>
              <a:rPr lang="en-US" sz="2200" b="1" dirty="0">
                <a:solidFill>
                  <a:srgbClr val="0A1F61"/>
                </a:solidFill>
                <a:effectLst>
                  <a:outerShdw blurRad="38100" dist="38100" dir="2700000" algn="tl">
                    <a:srgbClr val="000000">
                      <a:alpha val="43137"/>
                    </a:srgbClr>
                  </a:outerShdw>
                </a:effectLst>
                <a:latin typeface="Simplified Arabic" pitchFamily="18" charset="-78"/>
                <a:cs typeface="+mj-cs"/>
              </a:rPr>
              <a:t>Place :</a:t>
            </a:r>
            <a:endParaRPr lang="ar-EG" sz="2200" dirty="0">
              <a:solidFill>
                <a:srgbClr val="0A1F61"/>
              </a:solidFill>
              <a:effectLst>
                <a:outerShdw blurRad="38100" dist="38100" dir="2700000" algn="tl">
                  <a:srgbClr val="000000">
                    <a:alpha val="43137"/>
                  </a:srgbClr>
                </a:outerShdw>
              </a:effectLst>
              <a:latin typeface="Simplified Arabic" pitchFamily="18" charset="-78"/>
              <a:cs typeface="+mj-cs"/>
            </a:endParaRP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51202" y="2497324"/>
            <a:ext cx="8417320" cy="3647152"/>
          </a:xfrm>
          <a:prstGeom prst="rect">
            <a:avLst/>
          </a:prstGeom>
          <a:noFill/>
        </p:spPr>
        <p:txBody>
          <a:bodyPr wrap="square" rtlCol="0">
            <a:spAutoFit/>
          </a:bodyPr>
          <a:lstStyle/>
          <a:p>
            <a:pPr marL="457200" indent="-457200" algn="just" rtl="1">
              <a:lnSpc>
                <a:spcPct val="150000"/>
              </a:lnSpc>
              <a:buFont typeface="Arial" pitchFamily="34" charset="0"/>
              <a:buChar char="•"/>
            </a:pPr>
            <a:r>
              <a:rPr lang="ar-EG" sz="2200" dirty="0">
                <a:solidFill>
                  <a:srgbClr val="0A1F61"/>
                </a:solidFill>
                <a:latin typeface="Simplified Arabic" pitchFamily="18" charset="-78"/>
                <a:cs typeface="+mj-cs"/>
              </a:rPr>
              <a:t>يعتبر التوزيع العنصر الثالث من عناصر المزيج التسويقي، وهو مجال هام من مجالات القرارات التسويقية، والقرارات المتعلقة بالتوزيع لا تنفصل أو تستقل عن القرارات المتعلقة بالمنتج والسعر والترويج، فالعلاقة بين هذه العناصر مترابطة ومتداخلة فيما بينها.</a:t>
            </a:r>
          </a:p>
          <a:p>
            <a:pPr algn="just" rtl="1">
              <a:lnSpc>
                <a:spcPct val="150000"/>
              </a:lnSpc>
            </a:pPr>
            <a:r>
              <a:rPr lang="ar-EG" sz="2200" b="1" dirty="0">
                <a:solidFill>
                  <a:srgbClr val="0A1F61"/>
                </a:solidFill>
                <a:effectLst>
                  <a:outerShdw blurRad="38100" dist="38100" dir="2700000" algn="tl">
                    <a:srgbClr val="000000">
                      <a:alpha val="43137"/>
                    </a:srgbClr>
                  </a:outerShdw>
                </a:effectLst>
                <a:latin typeface="Simplified Arabic" pitchFamily="18" charset="-78"/>
                <a:cs typeface="+mj-cs"/>
              </a:rPr>
              <a:t>قناة التوزيع وهيكل التوزيع:</a:t>
            </a:r>
          </a:p>
          <a:p>
            <a:pPr marL="457200" indent="-457200" algn="just" rtl="1">
              <a:lnSpc>
                <a:spcPct val="150000"/>
              </a:lnSpc>
              <a:buFont typeface="Arial" pitchFamily="34" charset="0"/>
              <a:buChar char="•"/>
            </a:pPr>
            <a:r>
              <a:rPr lang="ar-EG" sz="2200" u="sng" dirty="0">
                <a:solidFill>
                  <a:srgbClr val="0A1F61"/>
                </a:solidFill>
                <a:latin typeface="Simplified Arabic" pitchFamily="18" charset="-78"/>
                <a:cs typeface="+mj-cs"/>
              </a:rPr>
              <a:t>قناة </a:t>
            </a:r>
            <a:r>
              <a:rPr lang="ar-EG" sz="2200" u="sng" dirty="0" smtClean="0">
                <a:solidFill>
                  <a:srgbClr val="0A1F61"/>
                </a:solidFill>
                <a:latin typeface="Simplified Arabic" pitchFamily="18" charset="-78"/>
                <a:cs typeface="+mj-cs"/>
              </a:rPr>
              <a:t>التوزيع:</a:t>
            </a:r>
            <a:r>
              <a:rPr lang="ar-EG" sz="2200" dirty="0" smtClean="0">
                <a:solidFill>
                  <a:srgbClr val="0A1F61"/>
                </a:solidFill>
                <a:latin typeface="Simplified Arabic" pitchFamily="18" charset="-78"/>
                <a:cs typeface="+mj-cs"/>
              </a:rPr>
              <a:t>هي </a:t>
            </a:r>
            <a:r>
              <a:rPr lang="ar-EG" sz="2200" dirty="0">
                <a:solidFill>
                  <a:srgbClr val="0A1F61"/>
                </a:solidFill>
                <a:latin typeface="Simplified Arabic" pitchFamily="18" charset="-78"/>
                <a:cs typeface="+mj-cs"/>
              </a:rPr>
              <a:t>انتقال السلع والخدمات بين نقطة الإنتاج ونقطة الاستهلاك من خلال منظمات تؤدي عدة أنشطة تسويقية.</a:t>
            </a:r>
          </a:p>
          <a:p>
            <a:pPr marL="457200" indent="-457200" algn="just" rtl="1">
              <a:lnSpc>
                <a:spcPct val="150000"/>
              </a:lnSpc>
              <a:buFont typeface="Arial" pitchFamily="34" charset="0"/>
              <a:buChar char="•"/>
            </a:pPr>
            <a:r>
              <a:rPr lang="ar-EG" sz="2200" u="sng" dirty="0">
                <a:solidFill>
                  <a:srgbClr val="0A1F61"/>
                </a:solidFill>
                <a:latin typeface="Simplified Arabic" pitchFamily="18" charset="-78"/>
                <a:cs typeface="+mj-cs"/>
              </a:rPr>
              <a:t>هيكل </a:t>
            </a:r>
            <a:r>
              <a:rPr lang="ar-EG" sz="2200" u="sng" dirty="0" smtClean="0">
                <a:solidFill>
                  <a:srgbClr val="0A1F61"/>
                </a:solidFill>
                <a:latin typeface="Simplified Arabic" pitchFamily="18" charset="-78"/>
                <a:cs typeface="+mj-cs"/>
              </a:rPr>
              <a:t>التوزيع</a:t>
            </a:r>
            <a:r>
              <a:rPr lang="ar-EG" sz="2200" dirty="0">
                <a:solidFill>
                  <a:srgbClr val="0A1F61"/>
                </a:solidFill>
                <a:latin typeface="Simplified Arabic" pitchFamily="18" charset="-78"/>
                <a:cs typeface="+mj-cs"/>
              </a:rPr>
              <a:t>:</a:t>
            </a:r>
            <a:r>
              <a:rPr lang="ar-EG" sz="2200" dirty="0" smtClean="0">
                <a:solidFill>
                  <a:srgbClr val="0A1F61"/>
                </a:solidFill>
                <a:latin typeface="Simplified Arabic" pitchFamily="18" charset="-78"/>
                <a:cs typeface="+mj-cs"/>
              </a:rPr>
              <a:t> </a:t>
            </a:r>
            <a:r>
              <a:rPr lang="ar-EG" sz="2200" dirty="0">
                <a:solidFill>
                  <a:srgbClr val="0A1F61"/>
                </a:solidFill>
                <a:latin typeface="Simplified Arabic" pitchFamily="18" charset="-78"/>
                <a:cs typeface="+mj-cs"/>
              </a:rPr>
              <a:t>يستخدم هذا الاصطلاح ليشمل جميع قنوات التوزيع المتاحة في صناعة ما</a:t>
            </a:r>
            <a:r>
              <a:rPr lang="ar-EG" sz="2200" dirty="0" smtClean="0">
                <a:solidFill>
                  <a:srgbClr val="0A1F61"/>
                </a:solidFill>
                <a:latin typeface="Simplified Arabic" pitchFamily="18" charset="-78"/>
                <a:cs typeface="+mj-cs"/>
              </a:rPr>
              <a:t>.</a:t>
            </a:r>
            <a:endParaRPr lang="ar-EG" sz="2200" dirty="0">
              <a:solidFill>
                <a:srgbClr val="0A1F61"/>
              </a:solidFill>
              <a:latin typeface="Simplified Arabic" pitchFamily="18" charset="-78"/>
              <a:cs typeface="+mj-cs"/>
            </a:endParaRPr>
          </a:p>
        </p:txBody>
      </p:sp>
      <p:sp>
        <p:nvSpPr>
          <p:cNvPr id="16" name="TextBox 15">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7" name="TextBox 16">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99089736"/>
      </p:ext>
    </p:extLst>
  </p:cSld>
  <p:clrMapOvr>
    <a:masterClrMapping/>
  </p:clrMapOvr>
  <mc:AlternateContent xmlns:mc="http://schemas.openxmlformats.org/markup-compatibility/2006" xmlns:p14="http://schemas.microsoft.com/office/powerpoint/2010/main">
    <mc:Choice Requires="p14">
      <p:transition spd="slow" p14:dur="2000" advTm="173121"/>
    </mc:Choice>
    <mc:Fallback xmlns="">
      <p:transition spd="slow" advTm="17312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043287"/>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ماهية التوزيع</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4527402C-3F97-690D-9C20-A459E375AEB7}"/>
              </a:ext>
            </a:extLst>
          </p:cNvPr>
          <p:cNvSpPr txBox="1"/>
          <p:nvPr/>
        </p:nvSpPr>
        <p:spPr>
          <a:xfrm>
            <a:off x="3119280" y="2356717"/>
            <a:ext cx="8417320" cy="2123658"/>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dirty="0">
                <a:solidFill>
                  <a:srgbClr val="0A1F61"/>
                </a:solidFill>
                <a:latin typeface="Simplified Arabic" pitchFamily="18" charset="-78"/>
                <a:cs typeface="+mj-cs"/>
              </a:rPr>
              <a:t>مثال: في صناعة لعب الأطفال قد تأخذ إحدى القنوات هذا الشكل:</a:t>
            </a:r>
          </a:p>
          <a:p>
            <a:pPr marL="393700" algn="just" rtl="1">
              <a:lnSpc>
                <a:spcPct val="150000"/>
              </a:lnSpc>
            </a:pPr>
            <a:r>
              <a:rPr lang="ar-EG" sz="2200" b="1" dirty="0">
                <a:solidFill>
                  <a:srgbClr val="0A1F61"/>
                </a:solidFill>
                <a:latin typeface="Simplified Arabic" pitchFamily="18" charset="-78"/>
                <a:cs typeface="+mj-cs"/>
              </a:rPr>
              <a:t>المنتج                  تاجر جملة              تاجر </a:t>
            </a:r>
            <a:r>
              <a:rPr lang="ar-EG" sz="2200" b="1" dirty="0" smtClean="0">
                <a:solidFill>
                  <a:srgbClr val="0A1F61"/>
                </a:solidFill>
                <a:latin typeface="Simplified Arabic" pitchFamily="18" charset="-78"/>
                <a:cs typeface="+mj-cs"/>
              </a:rPr>
              <a:t>تجزئة.</a:t>
            </a:r>
            <a:endParaRPr lang="ar-EG" sz="2200" b="1" dirty="0">
              <a:solidFill>
                <a:srgbClr val="0A1F61"/>
              </a:solidFill>
              <a:latin typeface="Simplified Arabic" pitchFamily="18" charset="-78"/>
              <a:cs typeface="+mj-cs"/>
            </a:endParaRPr>
          </a:p>
          <a:p>
            <a:pPr marL="342900" indent="-342900" algn="just" rtl="1">
              <a:lnSpc>
                <a:spcPct val="150000"/>
              </a:lnSpc>
              <a:buFont typeface="Arial" pitchFamily="34" charset="0"/>
              <a:buChar char="•"/>
            </a:pPr>
            <a:r>
              <a:rPr lang="ar-EG" sz="2200" b="1" dirty="0">
                <a:solidFill>
                  <a:srgbClr val="0A1F61"/>
                </a:solidFill>
                <a:latin typeface="Simplified Arabic" pitchFamily="18" charset="-78"/>
                <a:cs typeface="+mj-cs"/>
              </a:rPr>
              <a:t>كما قد تأخذ قناة ثانية هذا الشكل:</a:t>
            </a:r>
          </a:p>
          <a:p>
            <a:pPr marL="393700" algn="just" rtl="1">
              <a:lnSpc>
                <a:spcPct val="150000"/>
              </a:lnSpc>
            </a:pPr>
            <a:r>
              <a:rPr lang="ar-EG" sz="2200" b="1" dirty="0">
                <a:solidFill>
                  <a:srgbClr val="0A1F61"/>
                </a:solidFill>
                <a:latin typeface="Simplified Arabic" pitchFamily="18" charset="-78"/>
                <a:cs typeface="+mj-cs"/>
              </a:rPr>
              <a:t>المنتج               شركات البيع </a:t>
            </a:r>
            <a:r>
              <a:rPr lang="ar-EG" sz="2200" b="1" dirty="0" smtClean="0">
                <a:solidFill>
                  <a:srgbClr val="0A1F61"/>
                </a:solidFill>
                <a:latin typeface="Simplified Arabic" pitchFamily="18" charset="-78"/>
                <a:cs typeface="+mj-cs"/>
              </a:rPr>
              <a:t>بالبريد</a:t>
            </a:r>
            <a:r>
              <a:rPr lang="ar-EG" sz="2200" b="1" dirty="0">
                <a:solidFill>
                  <a:srgbClr val="0A1F61"/>
                </a:solidFill>
                <a:latin typeface="Simplified Arabic" pitchFamily="18" charset="-78"/>
                <a:cs typeface="+mj-cs"/>
              </a:rPr>
              <a:t>.</a:t>
            </a:r>
          </a:p>
        </p:txBody>
      </p:sp>
      <p:sp>
        <p:nvSpPr>
          <p:cNvPr id="15" name="Line 4"/>
          <p:cNvSpPr>
            <a:spLocks noChangeShapeType="1"/>
          </p:cNvSpPr>
          <p:nvPr/>
        </p:nvSpPr>
        <p:spPr bwMode="auto">
          <a:xfrm flipH="1">
            <a:off x="9440958" y="3178832"/>
            <a:ext cx="939824" cy="0"/>
          </a:xfrm>
          <a:prstGeom prst="line">
            <a:avLst/>
          </a:prstGeom>
          <a:noFill/>
          <a:ln w="57150">
            <a:solidFill>
              <a:schemeClr val="accent1">
                <a:lumMod val="75000"/>
              </a:schemeClr>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n>
                <a:solidFill>
                  <a:schemeClr val="accent1"/>
                </a:solidFill>
              </a:ln>
            </a:endParaRPr>
          </a:p>
        </p:txBody>
      </p:sp>
      <p:sp>
        <p:nvSpPr>
          <p:cNvPr id="16" name="Line 4"/>
          <p:cNvSpPr>
            <a:spLocks noChangeShapeType="1"/>
          </p:cNvSpPr>
          <p:nvPr/>
        </p:nvSpPr>
        <p:spPr bwMode="auto">
          <a:xfrm flipH="1">
            <a:off x="7401548" y="3152009"/>
            <a:ext cx="816679" cy="0"/>
          </a:xfrm>
          <a:prstGeom prst="line">
            <a:avLst/>
          </a:prstGeom>
          <a:noFill/>
          <a:ln w="57150">
            <a:solidFill>
              <a:schemeClr val="accent1">
                <a:lumMod val="75000"/>
              </a:schemeClr>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 name="Line 4"/>
          <p:cNvSpPr>
            <a:spLocks noChangeShapeType="1"/>
          </p:cNvSpPr>
          <p:nvPr/>
        </p:nvSpPr>
        <p:spPr bwMode="auto">
          <a:xfrm flipH="1">
            <a:off x="9522360" y="4171512"/>
            <a:ext cx="930705" cy="0"/>
          </a:xfrm>
          <a:prstGeom prst="line">
            <a:avLst/>
          </a:prstGeom>
          <a:noFill/>
          <a:ln w="57150">
            <a:solidFill>
              <a:schemeClr val="accent1">
                <a:lumMod val="75000"/>
              </a:schemeClr>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n>
                <a:solidFill>
                  <a:schemeClr val="accent1"/>
                </a:solidFill>
              </a:ln>
            </a:endParaRPr>
          </a:p>
        </p:txBody>
      </p:sp>
      <p:pic>
        <p:nvPicPr>
          <p:cNvPr id="18"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1335074"/>
            <a:ext cx="3385474" cy="2043287"/>
          </a:xfrm>
          <a:prstGeom prst="rect">
            <a:avLst/>
          </a:prstGeom>
          <a:solidFill>
            <a:schemeClr val="bg1">
              <a:lumMod val="85000"/>
              <a:alpha val="0"/>
            </a:schemeClr>
          </a:solidFill>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9" name="TextBox 18">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97124802"/>
      </p:ext>
    </p:extLst>
  </p:cSld>
  <p:clrMapOvr>
    <a:masterClrMapping/>
  </p:clrMapOvr>
  <mc:AlternateContent xmlns:mc="http://schemas.openxmlformats.org/markup-compatibility/2006" xmlns:p14="http://schemas.microsoft.com/office/powerpoint/2010/main">
    <mc:Choice Requires="p14">
      <p:transition spd="slow" p14:dur="2000" advTm="48742"/>
    </mc:Choice>
    <mc:Fallback xmlns="">
      <p:transition spd="slow" advTm="48742"/>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5005401"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xmlns="" id="{C7D257D7-D9C6-8F63-F8F8-E2BE53F2E2DB}"/>
              </a:ext>
            </a:extLst>
          </p:cNvPr>
          <p:cNvSpPr txBox="1"/>
          <p:nvPr/>
        </p:nvSpPr>
        <p:spPr>
          <a:xfrm>
            <a:off x="6662134" y="1277829"/>
            <a:ext cx="1928733" cy="461665"/>
          </a:xfrm>
          <a:prstGeom prst="rect">
            <a:avLst/>
          </a:prstGeom>
          <a:noFill/>
        </p:spPr>
        <p:txBody>
          <a:bodyPr wrap="none" rtlCol="0">
            <a:spAutoFit/>
          </a:bodyPr>
          <a:lstStyle/>
          <a:p>
            <a:pPr algn="just"/>
            <a:r>
              <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أبعاد نظام </a:t>
            </a:r>
            <a:r>
              <a:rPr lang="ar-EG" sz="2400" b="1"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التوزيع</a:t>
            </a:r>
            <a:endPar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a:t>
            </a:r>
            <a:endParaRPr lang="en-US" dirty="0">
              <a:solidFill>
                <a:schemeClr val="bg1"/>
              </a:solidFill>
              <a:latin typeface="Times New Roman" pitchFamily="18" charset="0"/>
              <a:cs typeface="Times New Roman"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38182" y="1249265"/>
            <a:ext cx="942618" cy="830997"/>
          </a:xfrm>
          <a:prstGeom prst="rect">
            <a:avLst/>
          </a:prstGeom>
          <a:noFill/>
        </p:spPr>
        <p:txBody>
          <a:bodyPr wrap="square" rtlCol="0">
            <a:spAutoFit/>
          </a:bodyPr>
          <a:lstStyle/>
          <a:p>
            <a:pPr algn="ctr"/>
            <a:r>
              <a:rPr lang="en-US" sz="4800" b="1" dirty="0" smtClean="0">
                <a:solidFill>
                  <a:srgbClr val="8E5A6D"/>
                </a:solidFill>
                <a:latin typeface="Tajawal Medium" panose="00000600000000000000" pitchFamily="2" charset="-78"/>
                <a:cs typeface="Tajawal Medium" panose="00000600000000000000" pitchFamily="2" charset="-78"/>
              </a:rPr>
              <a:t>4</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364194948"/>
      </p:ext>
    </p:extLst>
  </p:cSld>
  <p:clrMapOvr>
    <a:masterClrMapping/>
  </p:clrMapOvr>
  <mc:AlternateContent xmlns:mc="http://schemas.openxmlformats.org/markup-compatibility/2006" xmlns:p14="http://schemas.microsoft.com/office/powerpoint/2010/main">
    <mc:Choice Requires="p14">
      <p:transition spd="slow" p14:dur="2000" advTm="7035"/>
    </mc:Choice>
    <mc:Fallback xmlns="">
      <p:transition spd="slow" advTm="70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43287"/>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أبعاد نظام </a:t>
            </a:r>
            <a:r>
              <a:rPr lang="ar-EG" sz="2100" b="1" dirty="0" smtClean="0">
                <a:effectLst>
                  <a:outerShdw blurRad="38100" dist="38100" dir="2700000" algn="tl">
                    <a:srgbClr val="000000">
                      <a:alpha val="43137"/>
                    </a:srgbClr>
                  </a:outerShdw>
                </a:effectLst>
                <a:latin typeface="Simplified Arabic" pitchFamily="18" charset="-78"/>
                <a:cs typeface="Simplified Arabic" pitchFamily="18" charset="-78"/>
              </a:rPr>
              <a:t>التوزيع</a:t>
            </a:r>
            <a:endParaRPr lang="ar-EG" sz="2100" b="1" dirty="0">
              <a:effectLst>
                <a:outerShdw blurRad="38100" dist="38100" dir="2700000" algn="tl">
                  <a:srgbClr val="000000">
                    <a:alpha val="43137"/>
                  </a:srgbClr>
                </a:outerShdw>
              </a:effectLst>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4527402C-3F97-690D-9C20-A459E375AEB7}"/>
              </a:ext>
            </a:extLst>
          </p:cNvPr>
          <p:cNvSpPr txBox="1"/>
          <p:nvPr/>
        </p:nvSpPr>
        <p:spPr>
          <a:xfrm>
            <a:off x="3598250" y="2339263"/>
            <a:ext cx="8417320" cy="4662815"/>
          </a:xfrm>
          <a:prstGeom prst="rect">
            <a:avLst/>
          </a:prstGeom>
          <a:noFill/>
        </p:spPr>
        <p:txBody>
          <a:bodyPr wrap="square" rtlCol="0">
            <a:spAutoFit/>
          </a:bodyPr>
          <a:lstStyle/>
          <a:p>
            <a:pPr marL="346075" algn="just" rtl="1">
              <a:lnSpc>
                <a:spcPct val="150000"/>
              </a:lnSpc>
            </a:pPr>
            <a:r>
              <a:rPr lang="ar-EG" sz="2200" b="1" dirty="0" smtClean="0">
                <a:solidFill>
                  <a:srgbClr val="0A1F61"/>
                </a:solidFill>
                <a:latin typeface="Simplified Arabic" pitchFamily="18" charset="-78"/>
                <a:cs typeface="+mj-cs"/>
              </a:rPr>
              <a:t>يمثل </a:t>
            </a:r>
            <a:r>
              <a:rPr lang="ar-EG" sz="2200" b="1" dirty="0">
                <a:solidFill>
                  <a:srgbClr val="0A1F61"/>
                </a:solidFill>
                <a:latin typeface="Simplified Arabic" pitchFamily="18" charset="-78"/>
                <a:cs typeface="+mj-cs"/>
              </a:rPr>
              <a:t>المنتجون والوسطاء والمستهلكون الأطراف الرئيسية في قناة التوزيع ولكل منهم دوره ومسئوليته وكذلك مساهمته في عملياتها.</a:t>
            </a:r>
          </a:p>
          <a:p>
            <a:pPr marL="342900" indent="-342900" algn="just" rtl="1">
              <a:lnSpc>
                <a:spcPct val="150000"/>
              </a:lnSpc>
              <a:buFont typeface="Arial" pitchFamily="34" charset="0"/>
              <a:buChar char="•"/>
            </a:pPr>
            <a:r>
              <a:rPr lang="ar-EG" sz="2200" b="1" dirty="0">
                <a:solidFill>
                  <a:srgbClr val="0A1F61"/>
                </a:solidFill>
                <a:latin typeface="Simplified Arabic" pitchFamily="18" charset="-78"/>
                <a:cs typeface="+mj-cs"/>
              </a:rPr>
              <a:t>ونتناول فيما يلي دور كل من هذه الأطراف:</a:t>
            </a:r>
          </a:p>
          <a:p>
            <a:pPr algn="just" rtl="1">
              <a:lnSpc>
                <a:spcPct val="150000"/>
              </a:lnSpc>
            </a:pPr>
            <a:r>
              <a:rPr lang="ar-EG" sz="2200" b="1" dirty="0">
                <a:solidFill>
                  <a:srgbClr val="0A1F61"/>
                </a:solidFill>
                <a:latin typeface="Simplified Arabic" pitchFamily="18" charset="-78"/>
                <a:cs typeface="+mj-cs"/>
              </a:rPr>
              <a:t>1- المنتجون:</a:t>
            </a:r>
          </a:p>
          <a:p>
            <a:pPr marL="346075" algn="just" rtl="1">
              <a:lnSpc>
                <a:spcPct val="150000"/>
              </a:lnSpc>
            </a:pPr>
            <a:r>
              <a:rPr lang="ar-EG" sz="2200" b="1" dirty="0" smtClean="0">
                <a:solidFill>
                  <a:srgbClr val="0A1F61"/>
                </a:solidFill>
                <a:latin typeface="Simplified Arabic" pitchFamily="18" charset="-78"/>
                <a:cs typeface="+mj-cs"/>
              </a:rPr>
              <a:t>يمكن </a:t>
            </a:r>
            <a:r>
              <a:rPr lang="ar-EG" sz="2200" b="1" dirty="0">
                <a:solidFill>
                  <a:srgbClr val="0A1F61"/>
                </a:solidFill>
                <a:latin typeface="Simplified Arabic" pitchFamily="18" charset="-78"/>
                <a:cs typeface="+mj-cs"/>
              </a:rPr>
              <a:t>القول بصفة عامة أن إدارة قناة التوزيع هي مسئولية المنتج، فهو الذي يصمم ويغير نظام التوزيع الخاص به.</a:t>
            </a:r>
          </a:p>
          <a:p>
            <a:pPr algn="just" rtl="1">
              <a:lnSpc>
                <a:spcPct val="150000"/>
              </a:lnSpc>
            </a:pPr>
            <a:endParaRPr lang="ar-EG" sz="2200" b="1" dirty="0">
              <a:solidFill>
                <a:srgbClr val="0A1F61"/>
              </a:solidFill>
              <a:latin typeface="Simplified Arabic" pitchFamily="18" charset="-78"/>
              <a:cs typeface="+mj-cs"/>
            </a:endParaRPr>
          </a:p>
          <a:p>
            <a:pPr algn="just" rtl="1">
              <a:lnSpc>
                <a:spcPct val="150000"/>
              </a:lnSpc>
            </a:pPr>
            <a:endParaRPr lang="ar-EG" sz="2200" b="1" dirty="0">
              <a:solidFill>
                <a:srgbClr val="0A1F61"/>
              </a:solidFill>
              <a:latin typeface="Simplified Arabic" pitchFamily="18" charset="-78"/>
              <a:cs typeface="+mj-cs"/>
            </a:endParaRPr>
          </a:p>
          <a:p>
            <a:pPr algn="just" rtl="1">
              <a:lnSpc>
                <a:spcPct val="150000"/>
              </a:lnSpc>
            </a:pPr>
            <a:endParaRPr lang="ar-EG" sz="2200" b="1" dirty="0">
              <a:solidFill>
                <a:srgbClr val="0A1F61"/>
              </a:solidFill>
              <a:latin typeface="Simplified Arabic" pitchFamily="18" charset="-78"/>
              <a:cs typeface="+mj-cs"/>
            </a:endParaRPr>
          </a:p>
        </p:txBody>
      </p:sp>
      <p:pic>
        <p:nvPicPr>
          <p:cNvPr id="15"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1335074"/>
            <a:ext cx="3385474" cy="2043287"/>
          </a:xfrm>
          <a:prstGeom prst="rect">
            <a:avLst/>
          </a:prstGeom>
          <a:solidFill>
            <a:schemeClr val="bg1">
              <a:lumMod val="85000"/>
              <a:alpha val="0"/>
            </a:schemeClr>
          </a:solidFill>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TextBox 15">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7" name="TextBox 16">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17954345"/>
      </p:ext>
    </p:extLst>
  </p:cSld>
  <p:clrMapOvr>
    <a:masterClrMapping/>
  </p:clrMapOvr>
  <mc:AlternateContent xmlns:mc="http://schemas.openxmlformats.org/markup-compatibility/2006" xmlns:p14="http://schemas.microsoft.com/office/powerpoint/2010/main">
    <mc:Choice Requires="p14">
      <p:transition spd="slow" p14:dur="2000" advTm="72622"/>
    </mc:Choice>
    <mc:Fallback xmlns="">
      <p:transition spd="slow" advTm="72622"/>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043287"/>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أبعاد نظام </a:t>
            </a:r>
            <a:r>
              <a:rPr lang="ar-EG" sz="2100" b="1" dirty="0" smtClean="0">
                <a:effectLst>
                  <a:outerShdw blurRad="38100" dist="38100" dir="2700000" algn="tl">
                    <a:srgbClr val="000000">
                      <a:alpha val="43137"/>
                    </a:srgbClr>
                  </a:outerShdw>
                </a:effectLst>
                <a:latin typeface="Simplified Arabic" pitchFamily="18" charset="-78"/>
                <a:cs typeface="Simplified Arabic" pitchFamily="18" charset="-78"/>
              </a:rPr>
              <a:t>التوزيع</a:t>
            </a:r>
            <a:endParaRPr lang="ar-EG" sz="2100" b="1" dirty="0">
              <a:effectLst>
                <a:outerShdw blurRad="38100" dist="38100" dir="2700000" algn="tl">
                  <a:srgbClr val="000000">
                    <a:alpha val="43137"/>
                  </a:srgbClr>
                </a:outerShdw>
              </a:effectLst>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4527402C-3F97-690D-9C20-A459E375AEB7}"/>
              </a:ext>
            </a:extLst>
          </p:cNvPr>
          <p:cNvSpPr txBox="1"/>
          <p:nvPr/>
        </p:nvSpPr>
        <p:spPr>
          <a:xfrm>
            <a:off x="3598250" y="2079562"/>
            <a:ext cx="8417320" cy="3970318"/>
          </a:xfrm>
          <a:prstGeom prst="rect">
            <a:avLst/>
          </a:prstGeom>
          <a:noFill/>
        </p:spPr>
        <p:txBody>
          <a:bodyPr wrap="square" rtlCol="0">
            <a:spAutoFit/>
          </a:bodyPr>
          <a:lstStyle/>
          <a:p>
            <a:pPr algn="just" rtl="1">
              <a:lnSpc>
                <a:spcPct val="150000"/>
              </a:lnSpc>
            </a:pPr>
            <a:r>
              <a:rPr lang="ar-EG" sz="2100" b="1" dirty="0">
                <a:solidFill>
                  <a:srgbClr val="0A1F61"/>
                </a:solidFill>
                <a:effectLst>
                  <a:outerShdw blurRad="38100" dist="38100" dir="2700000" algn="tl">
                    <a:srgbClr val="000000">
                      <a:alpha val="43137"/>
                    </a:srgbClr>
                  </a:outerShdw>
                </a:effectLst>
                <a:latin typeface="Simplified Arabic" pitchFamily="18" charset="-78"/>
                <a:cs typeface="+mj-cs"/>
              </a:rPr>
              <a:t>2- الوسطاء:</a:t>
            </a:r>
          </a:p>
          <a:p>
            <a:pPr algn="just" rtl="1">
              <a:lnSpc>
                <a:spcPct val="150000"/>
              </a:lnSpc>
            </a:pPr>
            <a:r>
              <a:rPr lang="ar-EG" sz="2100" b="1" dirty="0">
                <a:solidFill>
                  <a:srgbClr val="0A1F61"/>
                </a:solidFill>
                <a:latin typeface="Simplified Arabic" pitchFamily="18" charset="-78"/>
                <a:cs typeface="+mj-cs"/>
              </a:rPr>
              <a:t>الوسيط في عملية التوزيع هو مشروع متخصص في القيام بعمليات أو خدمات مرتبطة مباشرة بشراء وبيع المنتجات أثناء انتقالها من المنتج إلى المستهلك.</a:t>
            </a:r>
          </a:p>
          <a:p>
            <a:pPr algn="just" rtl="1">
              <a:lnSpc>
                <a:spcPct val="150000"/>
              </a:lnSpc>
            </a:pPr>
            <a:r>
              <a:rPr lang="ar-EG" sz="2100" b="1" dirty="0" smtClean="0">
                <a:solidFill>
                  <a:srgbClr val="0A1F61"/>
                </a:solidFill>
                <a:latin typeface="Simplified Arabic" pitchFamily="18" charset="-78"/>
                <a:cs typeface="+mj-cs"/>
              </a:rPr>
              <a:t>	والأنواع </a:t>
            </a:r>
            <a:r>
              <a:rPr lang="ar-EG" sz="2100" b="1" dirty="0">
                <a:solidFill>
                  <a:srgbClr val="0A1F61"/>
                </a:solidFill>
                <a:latin typeface="Simplified Arabic" pitchFamily="18" charset="-78"/>
                <a:cs typeface="+mj-cs"/>
              </a:rPr>
              <a:t>الرئيسية للوسطاء هي:</a:t>
            </a:r>
          </a:p>
          <a:p>
            <a:pPr algn="just" rtl="1">
              <a:lnSpc>
                <a:spcPct val="150000"/>
              </a:lnSpc>
            </a:pPr>
            <a:r>
              <a:rPr lang="ar-EG" sz="2100" b="1" dirty="0">
                <a:solidFill>
                  <a:srgbClr val="0A1F61"/>
                </a:solidFill>
                <a:latin typeface="Simplified Arabic" pitchFamily="18" charset="-78"/>
                <a:cs typeface="+mj-cs"/>
              </a:rPr>
              <a:t>*  تجار الجملة.                     *  تجار التجزئة.</a:t>
            </a:r>
          </a:p>
          <a:p>
            <a:pPr marL="284163" indent="-284163" algn="just" rtl="1">
              <a:lnSpc>
                <a:spcPct val="150000"/>
              </a:lnSpc>
            </a:pPr>
            <a:r>
              <a:rPr lang="ar-EG" sz="2100" b="1" dirty="0">
                <a:solidFill>
                  <a:srgbClr val="0A1F61"/>
                </a:solidFill>
                <a:latin typeface="Simplified Arabic" pitchFamily="18" charset="-78"/>
                <a:cs typeface="+mj-cs"/>
              </a:rPr>
              <a:t>*  القائمون بالأنشطة المساعدة (البنوك – التأمين – وسائل النقل المختلفة – وكالات الإعلان – جهات بحوث التسويق) وليس لهؤلاء علاقة بملكية السلع ولا يتدخلون في مناقشة عمليات الشراء والبيع</a:t>
            </a:r>
            <a:r>
              <a:rPr lang="ar-EG" sz="2100" b="1" dirty="0" smtClean="0">
                <a:solidFill>
                  <a:srgbClr val="0A1F61"/>
                </a:solidFill>
                <a:latin typeface="Simplified Arabic" pitchFamily="18" charset="-78"/>
                <a:cs typeface="+mj-cs"/>
              </a:rPr>
              <a:t>.</a:t>
            </a:r>
            <a:endParaRPr lang="ar-EG" sz="2100" b="1" dirty="0">
              <a:solidFill>
                <a:srgbClr val="0A1F61"/>
              </a:solidFill>
              <a:latin typeface="Simplified Arabic" pitchFamily="18" charset="-78"/>
              <a:cs typeface="+mj-cs"/>
            </a:endParaRPr>
          </a:p>
        </p:txBody>
      </p:sp>
      <p:pic>
        <p:nvPicPr>
          <p:cNvPr id="15"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1335074"/>
            <a:ext cx="3385474" cy="2043287"/>
          </a:xfrm>
          <a:prstGeom prst="rect">
            <a:avLst/>
          </a:prstGeom>
          <a:solidFill>
            <a:schemeClr val="bg1">
              <a:lumMod val="85000"/>
              <a:alpha val="0"/>
            </a:schemeClr>
          </a:solidFill>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TextBox 15">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7" name="TextBox 16">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2231620"/>
      </p:ext>
    </p:extLst>
  </p:cSld>
  <p:clrMapOvr>
    <a:masterClrMapping/>
  </p:clrMapOvr>
  <mc:AlternateContent xmlns:mc="http://schemas.openxmlformats.org/markup-compatibility/2006" xmlns:p14="http://schemas.microsoft.com/office/powerpoint/2010/main">
    <mc:Choice Requires="p14">
      <p:transition spd="slow" p14:dur="2000" advTm="91219"/>
    </mc:Choice>
    <mc:Fallback xmlns="">
      <p:transition spd="slow" advTm="9121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43287"/>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أبعاد نظام التوزيع</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4527402C-3F97-690D-9C20-A459E375AEB7}"/>
              </a:ext>
            </a:extLst>
          </p:cNvPr>
          <p:cNvSpPr txBox="1"/>
          <p:nvPr/>
        </p:nvSpPr>
        <p:spPr>
          <a:xfrm>
            <a:off x="3598250" y="2588876"/>
            <a:ext cx="8417320" cy="2631490"/>
          </a:xfrm>
          <a:prstGeom prst="rect">
            <a:avLst/>
          </a:prstGeom>
          <a:noFill/>
        </p:spPr>
        <p:txBody>
          <a:bodyPr wrap="square" rtlCol="0">
            <a:spAutoFit/>
          </a:bodyPr>
          <a:lstStyle/>
          <a:p>
            <a:pPr algn="just" rtl="1">
              <a:lnSpc>
                <a:spcPct val="150000"/>
              </a:lnSpc>
            </a:pPr>
            <a:r>
              <a:rPr lang="ar-EG" sz="2200" b="1" dirty="0">
                <a:solidFill>
                  <a:srgbClr val="0A1F61"/>
                </a:solidFill>
                <a:latin typeface="Simplified Arabic" pitchFamily="18" charset="-78"/>
                <a:cs typeface="+mj-cs"/>
              </a:rPr>
              <a:t>3- المستهلكون</a:t>
            </a:r>
            <a:r>
              <a:rPr lang="ar-EG" sz="2200" b="1" dirty="0" smtClean="0">
                <a:solidFill>
                  <a:srgbClr val="0A1F61"/>
                </a:solidFill>
                <a:latin typeface="Simplified Arabic" pitchFamily="18" charset="-78"/>
                <a:cs typeface="+mj-cs"/>
              </a:rPr>
              <a:t>:</a:t>
            </a:r>
          </a:p>
          <a:p>
            <a:pPr algn="just" rtl="1">
              <a:lnSpc>
                <a:spcPct val="150000"/>
              </a:lnSpc>
            </a:pPr>
            <a:r>
              <a:rPr lang="ar-EG" sz="2200" dirty="0">
                <a:solidFill>
                  <a:srgbClr val="0A1F61"/>
                </a:solidFill>
                <a:latin typeface="Simplified Arabic" pitchFamily="18" charset="-78"/>
                <a:cs typeface="+mj-cs"/>
              </a:rPr>
              <a:t>يمكن القول أن قناة التوزيع تنتهي عند تاجر التجزئة حيث تكون المنتجات متاحة للمستهلك الفرد، غير أن المستهلك قد يشتري أحياناً بالجملة من المصنع أو من تاجر التجزئة، ويظهر تاجر التجزئة بوضوح في حالة أسواق السلع الاستهلاكية.</a:t>
            </a:r>
          </a:p>
          <a:p>
            <a:pPr algn="just" rtl="1">
              <a:lnSpc>
                <a:spcPct val="150000"/>
              </a:lnSpc>
            </a:pPr>
            <a:endParaRPr lang="ar-EG" sz="2200" b="1" dirty="0">
              <a:solidFill>
                <a:srgbClr val="0A1F61"/>
              </a:solidFill>
              <a:latin typeface="Simplified Arabic" pitchFamily="18" charset="-78"/>
              <a:cs typeface="+mj-cs"/>
            </a:endParaRPr>
          </a:p>
        </p:txBody>
      </p:sp>
      <p:pic>
        <p:nvPicPr>
          <p:cNvPr id="15"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1335074"/>
            <a:ext cx="3385474" cy="2043287"/>
          </a:xfrm>
          <a:prstGeom prst="rect">
            <a:avLst/>
          </a:prstGeom>
          <a:solidFill>
            <a:schemeClr val="bg1">
              <a:lumMod val="85000"/>
              <a:alpha val="0"/>
            </a:schemeClr>
          </a:solidFill>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TextBox 15">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7" name="TextBox 16">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57529325"/>
      </p:ext>
    </p:extLst>
  </p:cSld>
  <p:clrMapOvr>
    <a:masterClrMapping/>
  </p:clrMapOvr>
  <mc:AlternateContent xmlns:mc="http://schemas.openxmlformats.org/markup-compatibility/2006" xmlns:p14="http://schemas.microsoft.com/office/powerpoint/2010/main">
    <mc:Choice Requires="p14">
      <p:transition spd="slow" p14:dur="2000" advTm="78725"/>
    </mc:Choice>
    <mc:Fallback xmlns="">
      <p:transition spd="slow" advTm="78725"/>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5005401"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xmlns="" id="{C7D257D7-D9C6-8F63-F8F8-E2BE53F2E2DB}"/>
              </a:ext>
            </a:extLst>
          </p:cNvPr>
          <p:cNvSpPr txBox="1"/>
          <p:nvPr/>
        </p:nvSpPr>
        <p:spPr>
          <a:xfrm>
            <a:off x="6543511" y="1277829"/>
            <a:ext cx="2165978" cy="461665"/>
          </a:xfrm>
          <a:prstGeom prst="rect">
            <a:avLst/>
          </a:prstGeom>
          <a:noFill/>
        </p:spPr>
        <p:txBody>
          <a:bodyPr wrap="none" rtlCol="0">
            <a:spAutoFit/>
          </a:bodyPr>
          <a:lstStyle/>
          <a:p>
            <a:pPr algn="just" rtl="1"/>
            <a:r>
              <a:rPr lang="ar-EG" sz="2400" b="1"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استراتيجية </a:t>
            </a:r>
            <a:r>
              <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التوزيع:</a:t>
            </a: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a:t>
            </a:r>
            <a:endParaRPr lang="en-US" dirty="0">
              <a:solidFill>
                <a:schemeClr val="bg1"/>
              </a:solidFill>
              <a:latin typeface="Times New Roman" pitchFamily="18" charset="0"/>
              <a:cs typeface="Times New Roman"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38182" y="1249265"/>
            <a:ext cx="942618" cy="830997"/>
          </a:xfrm>
          <a:prstGeom prst="rect">
            <a:avLst/>
          </a:prstGeom>
          <a:noFill/>
        </p:spPr>
        <p:txBody>
          <a:bodyPr wrap="square" rtlCol="0">
            <a:spAutoFit/>
          </a:bodyPr>
          <a:lstStyle/>
          <a:p>
            <a:pPr algn="ctr"/>
            <a:r>
              <a:rPr lang="en-US" sz="4800" b="1" dirty="0" smtClean="0">
                <a:solidFill>
                  <a:srgbClr val="8E5A6D"/>
                </a:solidFill>
                <a:latin typeface="Tajawal Medium" panose="00000600000000000000" pitchFamily="2" charset="-78"/>
                <a:cs typeface="Tajawal Medium" panose="00000600000000000000" pitchFamily="2" charset="-78"/>
              </a:rPr>
              <a:t>4</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75433154"/>
      </p:ext>
    </p:extLst>
  </p:cSld>
  <p:clrMapOvr>
    <a:masterClrMapping/>
  </p:clrMapOvr>
  <mc:AlternateContent xmlns:mc="http://schemas.openxmlformats.org/markup-compatibility/2006" xmlns:p14="http://schemas.microsoft.com/office/powerpoint/2010/main">
    <mc:Choice Requires="p14">
      <p:transition spd="slow" p14:dur="2000" advTm="7164"/>
    </mc:Choice>
    <mc:Fallback xmlns="">
      <p:transition spd="slow" advTm="71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43287"/>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smtClean="0">
                <a:effectLst>
                  <a:outerShdw blurRad="38100" dist="38100" dir="2700000" algn="tl">
                    <a:srgbClr val="000000">
                      <a:alpha val="43137"/>
                    </a:srgbClr>
                  </a:outerShdw>
                </a:effectLst>
                <a:latin typeface="Simplified Arabic" pitchFamily="18" charset="-78"/>
                <a:cs typeface="Simplified Arabic" pitchFamily="18" charset="-78"/>
              </a:rPr>
              <a:t>استراتيجية التوزيع</a:t>
            </a:r>
            <a:endParaRPr lang="ar-EG" sz="2100" b="1" dirty="0">
              <a:effectLst>
                <a:outerShdw blurRad="38100" dist="38100" dir="2700000" algn="tl">
                  <a:srgbClr val="000000">
                    <a:alpha val="43137"/>
                  </a:srgbClr>
                </a:outerShdw>
              </a:effectLst>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a16="http://schemas.microsoft.com/office/drawing/2014/main" xmlns="" id="{4527402C-3F97-690D-9C20-A459E375AEB7}"/>
              </a:ext>
            </a:extLst>
          </p:cNvPr>
          <p:cNvSpPr txBox="1"/>
          <p:nvPr/>
        </p:nvSpPr>
        <p:spPr>
          <a:xfrm>
            <a:off x="3667310" y="2573249"/>
            <a:ext cx="8417320" cy="3139321"/>
          </a:xfrm>
          <a:prstGeom prst="rect">
            <a:avLst/>
          </a:prstGeom>
          <a:noFill/>
        </p:spPr>
        <p:txBody>
          <a:bodyPr wrap="square" rtlCol="0">
            <a:spAutoFit/>
          </a:bodyPr>
          <a:lstStyle/>
          <a:p>
            <a:pPr algn="just" rtl="1">
              <a:lnSpc>
                <a:spcPct val="150000"/>
              </a:lnSpc>
            </a:pPr>
            <a:r>
              <a:rPr lang="ar-EG" sz="2200" b="1" dirty="0" smtClean="0">
                <a:solidFill>
                  <a:srgbClr val="0A1F61"/>
                </a:solidFill>
                <a:latin typeface="Simplified Arabic" pitchFamily="18" charset="-78"/>
                <a:cs typeface="+mj-cs"/>
              </a:rPr>
              <a:t>هناك </a:t>
            </a:r>
            <a:r>
              <a:rPr lang="ar-EG" sz="2200" b="1" dirty="0">
                <a:solidFill>
                  <a:srgbClr val="0A1F61"/>
                </a:solidFill>
                <a:latin typeface="Simplified Arabic" pitchFamily="18" charset="-78"/>
                <a:cs typeface="+mj-cs"/>
              </a:rPr>
              <a:t>استراتيجيتين أساسيتين وهما:</a:t>
            </a:r>
          </a:p>
          <a:p>
            <a:pPr marL="236538" indent="-236538" algn="just" rtl="1">
              <a:lnSpc>
                <a:spcPct val="150000"/>
              </a:lnSpc>
              <a:buFont typeface="+mj-lt"/>
              <a:buAutoNum type="arabicPeriod"/>
            </a:pPr>
            <a:r>
              <a:rPr lang="ar-EG" sz="2200" b="1" dirty="0" smtClean="0">
                <a:solidFill>
                  <a:srgbClr val="0A1F61"/>
                </a:solidFill>
                <a:latin typeface="Simplified Arabic" pitchFamily="18" charset="-78"/>
                <a:cs typeface="+mj-cs"/>
              </a:rPr>
              <a:t>استراتيجية </a:t>
            </a:r>
            <a:r>
              <a:rPr lang="ar-EG" sz="2200" b="1" dirty="0">
                <a:solidFill>
                  <a:srgbClr val="0A1F61"/>
                </a:solidFill>
                <a:latin typeface="Simplified Arabic" pitchFamily="18" charset="-78"/>
                <a:cs typeface="+mj-cs"/>
              </a:rPr>
              <a:t>الجذب </a:t>
            </a:r>
            <a:r>
              <a:rPr lang="en-US" sz="2200" b="1" dirty="0">
                <a:solidFill>
                  <a:srgbClr val="0A1F61"/>
                </a:solidFill>
                <a:latin typeface="Simplified Arabic" pitchFamily="18" charset="-78"/>
                <a:cs typeface="+mj-cs"/>
              </a:rPr>
              <a:t>Pull Strategy :</a:t>
            </a:r>
          </a:p>
          <a:p>
            <a:pPr marL="520700" algn="just" rtl="1">
              <a:lnSpc>
                <a:spcPct val="150000"/>
              </a:lnSpc>
            </a:pPr>
            <a:r>
              <a:rPr lang="ar-EG" sz="2200" b="1" dirty="0" smtClean="0">
                <a:solidFill>
                  <a:srgbClr val="0A1F61"/>
                </a:solidFill>
                <a:latin typeface="Simplified Arabic" pitchFamily="18" charset="-78"/>
                <a:cs typeface="+mj-cs"/>
              </a:rPr>
              <a:t>وهي </a:t>
            </a:r>
            <a:r>
              <a:rPr lang="ar-EG" sz="2200" b="1" dirty="0">
                <a:solidFill>
                  <a:srgbClr val="0A1F61"/>
                </a:solidFill>
                <a:latin typeface="Simplified Arabic" pitchFamily="18" charset="-78"/>
                <a:cs typeface="+mj-cs"/>
              </a:rPr>
              <a:t>التي تعتمد اعتماداً رئيسياً على الإعلان الذي يوجه إلى المستهلك الأخير لإقناعه بالسلعة أو الخدمة المعلن عنها وحثه على شرائها وخلق طلب فعال عليها وهو ما يؤدي بالتالي إلى اتجاه تجار التجزئة إلى طلب هذه السلعة وعرضها بمتاجرهم لمقابلة الطلب المتزايد عليها من قبل المستهلكين نتيجة الجهود الإعلانية.</a:t>
            </a:r>
          </a:p>
        </p:txBody>
      </p:sp>
      <p:pic>
        <p:nvPicPr>
          <p:cNvPr id="16"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1335074"/>
            <a:ext cx="3385474" cy="2043287"/>
          </a:xfrm>
          <a:prstGeom prst="rect">
            <a:avLst/>
          </a:prstGeom>
          <a:solidFill>
            <a:schemeClr val="bg1">
              <a:lumMod val="85000"/>
              <a:alpha val="0"/>
            </a:schemeClr>
          </a:solidFill>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7" name="TextBox 16">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87470098"/>
      </p:ext>
    </p:extLst>
  </p:cSld>
  <p:clrMapOvr>
    <a:masterClrMapping/>
  </p:clrMapOvr>
  <mc:AlternateContent xmlns:mc="http://schemas.openxmlformats.org/markup-compatibility/2006" xmlns:p14="http://schemas.microsoft.com/office/powerpoint/2010/main">
    <mc:Choice Requires="p14">
      <p:transition spd="slow" p14:dur="2000" advTm="132169"/>
    </mc:Choice>
    <mc:Fallback xmlns="">
      <p:transition spd="slow" advTm="132169"/>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43287"/>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استراتيجية التوزيع</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4527402C-3F97-690D-9C20-A459E375AEB7}"/>
              </a:ext>
            </a:extLst>
          </p:cNvPr>
          <p:cNvSpPr txBox="1"/>
          <p:nvPr/>
        </p:nvSpPr>
        <p:spPr>
          <a:xfrm>
            <a:off x="3598250" y="2588876"/>
            <a:ext cx="8417320" cy="2123658"/>
          </a:xfrm>
          <a:prstGeom prst="rect">
            <a:avLst/>
          </a:prstGeom>
          <a:noFill/>
        </p:spPr>
        <p:txBody>
          <a:bodyPr wrap="square" rtlCol="0">
            <a:spAutoFit/>
          </a:bodyPr>
          <a:lstStyle/>
          <a:p>
            <a:pPr marL="457200" indent="-457200" algn="just" rtl="1">
              <a:lnSpc>
                <a:spcPct val="150000"/>
              </a:lnSpc>
              <a:buFont typeface="+mj-lt"/>
              <a:buAutoNum type="arabicPeriod" startAt="2"/>
            </a:pPr>
            <a:r>
              <a:rPr lang="ar-EG" sz="2200" b="1" dirty="0">
                <a:solidFill>
                  <a:srgbClr val="0A1F61"/>
                </a:solidFill>
                <a:latin typeface="Simplified Arabic" pitchFamily="18" charset="-78"/>
                <a:cs typeface="+mj-cs"/>
              </a:rPr>
              <a:t>استراتيجية الدفع </a:t>
            </a:r>
            <a:r>
              <a:rPr lang="en-US" sz="2200" b="1" dirty="0">
                <a:solidFill>
                  <a:srgbClr val="0A1F61"/>
                </a:solidFill>
                <a:latin typeface="Simplified Arabic" pitchFamily="18" charset="-78"/>
                <a:cs typeface="+mj-cs"/>
              </a:rPr>
              <a:t>Push Strategy :</a:t>
            </a:r>
          </a:p>
          <a:p>
            <a:pPr marL="630238" algn="just" rtl="1">
              <a:lnSpc>
                <a:spcPct val="150000"/>
              </a:lnSpc>
            </a:pPr>
            <a:r>
              <a:rPr lang="ar-EG" sz="2200" b="1" dirty="0" smtClean="0">
                <a:solidFill>
                  <a:srgbClr val="0A1F61"/>
                </a:solidFill>
                <a:latin typeface="Simplified Arabic" pitchFamily="18" charset="-78"/>
                <a:cs typeface="+mj-cs"/>
              </a:rPr>
              <a:t>حيث </a:t>
            </a:r>
            <a:r>
              <a:rPr lang="ar-EG" sz="2200" b="1" dirty="0">
                <a:solidFill>
                  <a:srgbClr val="0A1F61"/>
                </a:solidFill>
                <a:latin typeface="Simplified Arabic" pitchFamily="18" charset="-78"/>
                <a:cs typeface="+mj-cs"/>
              </a:rPr>
              <a:t>يتم التركيز الجهود البيعية من المنتج إلى تجار الجملة ثم إلى تجار التجزئة. وتعتمد أساساً على الطرق الشخصية في الترويج وأهمها البيع الشخصي.</a:t>
            </a:r>
          </a:p>
          <a:p>
            <a:pPr algn="just" rtl="1">
              <a:lnSpc>
                <a:spcPct val="150000"/>
              </a:lnSpc>
            </a:pPr>
            <a:endParaRPr lang="ar-EG" sz="2200" b="1" dirty="0">
              <a:solidFill>
                <a:srgbClr val="0A1F61"/>
              </a:solidFill>
              <a:latin typeface="Simplified Arabic" pitchFamily="18" charset="-78"/>
              <a:cs typeface="+mj-cs"/>
            </a:endParaRPr>
          </a:p>
        </p:txBody>
      </p:sp>
      <p:pic>
        <p:nvPicPr>
          <p:cNvPr id="15"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1335074"/>
            <a:ext cx="3385474" cy="2043287"/>
          </a:xfrm>
          <a:prstGeom prst="rect">
            <a:avLst/>
          </a:prstGeom>
          <a:solidFill>
            <a:schemeClr val="bg1">
              <a:lumMod val="85000"/>
              <a:alpha val="0"/>
            </a:schemeClr>
          </a:solidFill>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TextBox 15">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7" name="TextBox 16">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72702687"/>
      </p:ext>
    </p:extLst>
  </p:cSld>
  <p:clrMapOvr>
    <a:masterClrMapping/>
  </p:clrMapOvr>
  <mc:AlternateContent xmlns:mc="http://schemas.openxmlformats.org/markup-compatibility/2006" xmlns:p14="http://schemas.microsoft.com/office/powerpoint/2010/main">
    <mc:Choice Requires="p14">
      <p:transition spd="slow" p14:dur="2000" advTm="81392"/>
    </mc:Choice>
    <mc:Fallback xmlns="">
      <p:transition spd="slow" advTm="81392"/>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5005401"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xmlns="" id="{C7D257D7-D9C6-8F63-F8F8-E2BE53F2E2DB}"/>
              </a:ext>
            </a:extLst>
          </p:cNvPr>
          <p:cNvSpPr txBox="1"/>
          <p:nvPr/>
        </p:nvSpPr>
        <p:spPr>
          <a:xfrm>
            <a:off x="6340616" y="1277829"/>
            <a:ext cx="3196709" cy="461665"/>
          </a:xfrm>
          <a:prstGeom prst="rect">
            <a:avLst/>
          </a:prstGeom>
          <a:noFill/>
        </p:spPr>
        <p:txBody>
          <a:bodyPr wrap="none" rtlCol="0">
            <a:spAutoFit/>
          </a:bodyPr>
          <a:lstStyle/>
          <a:p>
            <a:pPr algn="just" rtl="1"/>
            <a:r>
              <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محددات اختيار قنوات </a:t>
            </a:r>
            <a:r>
              <a:rPr lang="ar-EG" sz="2400" b="1"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التوزيع</a:t>
            </a:r>
            <a:endPar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a:t>
            </a:r>
            <a:endParaRPr lang="en-US" dirty="0">
              <a:solidFill>
                <a:schemeClr val="bg1"/>
              </a:solidFill>
              <a:latin typeface="Times New Roman" pitchFamily="18" charset="0"/>
              <a:cs typeface="Times New Roman"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38182" y="1249265"/>
            <a:ext cx="942618" cy="830997"/>
          </a:xfrm>
          <a:prstGeom prst="rect">
            <a:avLst/>
          </a:prstGeom>
          <a:noFill/>
        </p:spPr>
        <p:txBody>
          <a:bodyPr wrap="square" rtlCol="0">
            <a:spAutoFit/>
          </a:bodyPr>
          <a:lstStyle/>
          <a:p>
            <a:pPr algn="ctr"/>
            <a:r>
              <a:rPr lang="en-US" sz="4800" b="1" dirty="0" smtClean="0">
                <a:solidFill>
                  <a:srgbClr val="8E5A6D"/>
                </a:solidFill>
                <a:latin typeface="Tajawal Medium" panose="00000600000000000000" pitchFamily="2" charset="-78"/>
                <a:cs typeface="Tajawal Medium" panose="00000600000000000000" pitchFamily="2" charset="-78"/>
              </a:rPr>
              <a:t>4</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0567018"/>
      </p:ext>
    </p:extLst>
  </p:cSld>
  <p:clrMapOvr>
    <a:masterClrMapping/>
  </p:clrMapOvr>
  <mc:AlternateContent xmlns:mc="http://schemas.openxmlformats.org/markup-compatibility/2006" xmlns:p14="http://schemas.microsoft.com/office/powerpoint/2010/main">
    <mc:Choice Requires="p14">
      <p:transition spd="slow" p14:dur="2000" advTm="8496"/>
    </mc:Choice>
    <mc:Fallback xmlns="">
      <p:transition spd="slow" advTm="84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43287"/>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محددات اختيار قنوات </a:t>
            </a:r>
            <a:r>
              <a:rPr lang="ar-EG" sz="2100" b="1" dirty="0" smtClean="0">
                <a:effectLst>
                  <a:outerShdw blurRad="38100" dist="38100" dir="2700000" algn="tl">
                    <a:srgbClr val="000000">
                      <a:alpha val="43137"/>
                    </a:srgbClr>
                  </a:outerShdw>
                </a:effectLst>
                <a:latin typeface="Simplified Arabic" pitchFamily="18" charset="-78"/>
                <a:cs typeface="Simplified Arabic" pitchFamily="18" charset="-78"/>
              </a:rPr>
              <a:t>التوزيع</a:t>
            </a:r>
            <a:endParaRPr lang="ar-EG" sz="2100" b="1" dirty="0">
              <a:effectLst>
                <a:outerShdw blurRad="38100" dist="38100" dir="2700000" algn="tl">
                  <a:srgbClr val="000000">
                    <a:alpha val="43137"/>
                  </a:srgbClr>
                </a:outerShdw>
              </a:effectLst>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4527402C-3F97-690D-9C20-A459E375AEB7}"/>
              </a:ext>
            </a:extLst>
          </p:cNvPr>
          <p:cNvSpPr txBox="1"/>
          <p:nvPr/>
        </p:nvSpPr>
        <p:spPr>
          <a:xfrm>
            <a:off x="3598250" y="2588876"/>
            <a:ext cx="8417320" cy="3647152"/>
          </a:xfrm>
          <a:prstGeom prst="rect">
            <a:avLst/>
          </a:prstGeom>
          <a:noFill/>
        </p:spPr>
        <p:txBody>
          <a:bodyPr wrap="square" rtlCol="0">
            <a:spAutoFit/>
          </a:bodyPr>
          <a:lstStyle/>
          <a:p>
            <a:pPr algn="just" rtl="1">
              <a:lnSpc>
                <a:spcPct val="150000"/>
              </a:lnSpc>
            </a:pPr>
            <a:r>
              <a:rPr lang="ar-EG" sz="2200" b="1" dirty="0" smtClean="0">
                <a:solidFill>
                  <a:srgbClr val="0A1F61"/>
                </a:solidFill>
                <a:latin typeface="Simplified Arabic" pitchFamily="18" charset="-78"/>
                <a:cs typeface="+mj-cs"/>
              </a:rPr>
              <a:t>يتم </a:t>
            </a:r>
            <a:r>
              <a:rPr lang="ar-EG" sz="2200" b="1" dirty="0">
                <a:solidFill>
                  <a:srgbClr val="0A1F61"/>
                </a:solidFill>
                <a:latin typeface="Simplified Arabic" pitchFamily="18" charset="-78"/>
                <a:cs typeface="+mj-cs"/>
              </a:rPr>
              <a:t>اختيار قناة التوزيع وفقاً لعدة اعتبارات:</a:t>
            </a:r>
          </a:p>
          <a:p>
            <a:pPr algn="just" rtl="1">
              <a:lnSpc>
                <a:spcPct val="150000"/>
              </a:lnSpc>
            </a:pPr>
            <a:r>
              <a:rPr lang="ar-EG" sz="2200" b="1" dirty="0">
                <a:solidFill>
                  <a:srgbClr val="0A1F61"/>
                </a:solidFill>
                <a:latin typeface="Simplified Arabic" pitchFamily="18" charset="-78"/>
                <a:cs typeface="+mj-cs"/>
              </a:rPr>
              <a:t>1. الاعتبارات المتعلقة بالسوق:</a:t>
            </a:r>
          </a:p>
          <a:p>
            <a:pPr algn="just" rtl="1">
              <a:lnSpc>
                <a:spcPct val="150000"/>
              </a:lnSpc>
            </a:pPr>
            <a:r>
              <a:rPr lang="ar-EG" sz="2200" dirty="0" smtClean="0">
                <a:solidFill>
                  <a:srgbClr val="0A1F61"/>
                </a:solidFill>
                <a:latin typeface="Simplified Arabic" pitchFamily="18" charset="-78"/>
                <a:cs typeface="+mj-cs"/>
              </a:rPr>
              <a:t>	فلابد </a:t>
            </a:r>
            <a:r>
              <a:rPr lang="ar-EG" sz="2200" dirty="0">
                <a:solidFill>
                  <a:srgbClr val="0A1F61"/>
                </a:solidFill>
                <a:latin typeface="Simplified Arabic" pitchFamily="18" charset="-78"/>
                <a:cs typeface="+mj-cs"/>
              </a:rPr>
              <a:t>من أن نحدد في البداية ما إذا كانت السلعة موجهة إلى سوق الاستهلاك أم السوق الصناعي، فإذا كانت موجهة إلى السوق الصناعي فيستبعد تجار التجزئة، وهناك متغيرات هامة مرتبطة بالسوق يجب أخذها في الاعتبار وهي: عدد العملاء المحتملين – حجم السوق – حجم الشراء المتوقع.</a:t>
            </a:r>
          </a:p>
          <a:p>
            <a:pPr algn="just" rtl="1">
              <a:lnSpc>
                <a:spcPct val="150000"/>
              </a:lnSpc>
            </a:pPr>
            <a:endParaRPr lang="ar-EG" sz="2200" b="1" dirty="0">
              <a:solidFill>
                <a:srgbClr val="0A1F61"/>
              </a:solidFill>
              <a:latin typeface="Simplified Arabic" pitchFamily="18" charset="-78"/>
              <a:cs typeface="+mj-cs"/>
            </a:endParaRPr>
          </a:p>
        </p:txBody>
      </p:sp>
      <p:pic>
        <p:nvPicPr>
          <p:cNvPr id="15"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1335074"/>
            <a:ext cx="3385474" cy="2043287"/>
          </a:xfrm>
          <a:prstGeom prst="rect">
            <a:avLst/>
          </a:prstGeom>
          <a:solidFill>
            <a:schemeClr val="bg1">
              <a:lumMod val="85000"/>
              <a:alpha val="0"/>
            </a:schemeClr>
          </a:solidFill>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TextBox 15">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7" name="TextBox 16">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9610017"/>
      </p:ext>
    </p:extLst>
  </p:cSld>
  <p:clrMapOvr>
    <a:masterClrMapping/>
  </p:clrMapOvr>
  <mc:AlternateContent xmlns:mc="http://schemas.openxmlformats.org/markup-compatibility/2006" xmlns:p14="http://schemas.microsoft.com/office/powerpoint/2010/main">
    <mc:Choice Requires="p14">
      <p:transition spd="slow" p14:dur="2000" advTm="99572"/>
    </mc:Choice>
    <mc:Fallback xmlns="">
      <p:transition spd="slow" advTm="99572"/>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43287"/>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محددات اختيار قنوات التوزيع</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4527402C-3F97-690D-9C20-A459E375AEB7}"/>
              </a:ext>
            </a:extLst>
          </p:cNvPr>
          <p:cNvSpPr txBox="1"/>
          <p:nvPr/>
        </p:nvSpPr>
        <p:spPr>
          <a:xfrm>
            <a:off x="3598250" y="2323527"/>
            <a:ext cx="8417320" cy="4385816"/>
          </a:xfrm>
          <a:prstGeom prst="rect">
            <a:avLst/>
          </a:prstGeom>
          <a:noFill/>
        </p:spPr>
        <p:txBody>
          <a:bodyPr wrap="square" rtlCol="0">
            <a:spAutoFit/>
          </a:bodyPr>
          <a:lstStyle/>
          <a:p>
            <a:pPr algn="just" rtl="1">
              <a:lnSpc>
                <a:spcPct val="150000"/>
              </a:lnSpc>
            </a:pPr>
            <a:r>
              <a:rPr lang="ar-EG" sz="2200" b="1" dirty="0">
                <a:solidFill>
                  <a:srgbClr val="0A1F61"/>
                </a:solidFill>
                <a:latin typeface="Simplified Arabic" pitchFamily="18" charset="-78"/>
                <a:cs typeface="+mj-cs"/>
              </a:rPr>
              <a:t>2- الاعتبارات المتعلقة بالسلعة:</a:t>
            </a:r>
          </a:p>
          <a:p>
            <a:pPr marL="693738" algn="just" rtl="1">
              <a:lnSpc>
                <a:spcPct val="150000"/>
              </a:lnSpc>
            </a:pPr>
            <a:r>
              <a:rPr lang="ar-EG" sz="2200" dirty="0" smtClean="0">
                <a:solidFill>
                  <a:srgbClr val="0A1F61"/>
                </a:solidFill>
                <a:latin typeface="Simplified Arabic" pitchFamily="18" charset="-78"/>
                <a:cs typeface="+mj-cs"/>
              </a:rPr>
              <a:t>وتضم </a:t>
            </a:r>
            <a:r>
              <a:rPr lang="ar-EG" sz="2200" dirty="0">
                <a:solidFill>
                  <a:srgbClr val="0A1F61"/>
                </a:solidFill>
                <a:latin typeface="Simplified Arabic" pitchFamily="18" charset="-78"/>
                <a:cs typeface="+mj-cs"/>
              </a:rPr>
              <a:t>الجوانب الأساسية التالية:</a:t>
            </a:r>
          </a:p>
          <a:p>
            <a:pPr marL="1655763" indent="-457200" algn="just" rtl="1">
              <a:lnSpc>
                <a:spcPct val="150000"/>
              </a:lnSpc>
              <a:buFont typeface="+mj-lt"/>
              <a:buAutoNum type="arabicPeriod"/>
            </a:pPr>
            <a:r>
              <a:rPr lang="ar-EG" sz="2000" dirty="0">
                <a:solidFill>
                  <a:srgbClr val="0A1F61"/>
                </a:solidFill>
                <a:latin typeface="Simplified Arabic" pitchFamily="18" charset="-78"/>
                <a:cs typeface="+mj-cs"/>
              </a:rPr>
              <a:t>القيمة النقدية للوحدة.</a:t>
            </a:r>
          </a:p>
          <a:p>
            <a:pPr marL="1655763" indent="-457200" algn="just" rtl="1">
              <a:lnSpc>
                <a:spcPct val="150000"/>
              </a:lnSpc>
              <a:buFont typeface="+mj-lt"/>
              <a:buAutoNum type="arabicPeriod"/>
            </a:pPr>
            <a:r>
              <a:rPr lang="ar-EG" sz="2000" dirty="0">
                <a:solidFill>
                  <a:srgbClr val="0A1F61"/>
                </a:solidFill>
                <a:latin typeface="Simplified Arabic" pitchFamily="18" charset="-78"/>
                <a:cs typeface="+mj-cs"/>
              </a:rPr>
              <a:t>القابلية </a:t>
            </a:r>
            <a:r>
              <a:rPr lang="ar-EG" sz="2000" dirty="0" smtClean="0">
                <a:solidFill>
                  <a:srgbClr val="0A1F61"/>
                </a:solidFill>
                <a:latin typeface="Simplified Arabic" pitchFamily="18" charset="-78"/>
                <a:cs typeface="+mj-cs"/>
              </a:rPr>
              <a:t>للتلف فى السلع </a:t>
            </a:r>
            <a:r>
              <a:rPr lang="ar-EG" sz="2000" dirty="0">
                <a:solidFill>
                  <a:srgbClr val="0A1F61"/>
                </a:solidFill>
                <a:latin typeface="Simplified Arabic" pitchFamily="18" charset="-78"/>
                <a:cs typeface="+mj-cs"/>
              </a:rPr>
              <a:t>القابلة للتلف تحتاج إلى قناة أسرع.</a:t>
            </a:r>
          </a:p>
          <a:p>
            <a:pPr marL="1655763" indent="-457200" algn="just" rtl="1">
              <a:lnSpc>
                <a:spcPct val="150000"/>
              </a:lnSpc>
              <a:buFont typeface="+mj-lt"/>
              <a:buAutoNum type="arabicPeriod"/>
            </a:pPr>
            <a:r>
              <a:rPr lang="ar-EG" sz="2000" dirty="0">
                <a:solidFill>
                  <a:srgbClr val="0A1F61"/>
                </a:solidFill>
                <a:latin typeface="Simplified Arabic" pitchFamily="18" charset="-78"/>
                <a:cs typeface="+mj-cs"/>
              </a:rPr>
              <a:t>الطبيعة الفنية للمنتج، فالسلع الصناعية ذات المستوى الفني المعقد غالباً ما يتم توزيعها مباشر إلى المستعملين الصناعيين.</a:t>
            </a:r>
          </a:p>
          <a:p>
            <a:pPr marL="1655763" indent="-457200" algn="just" rtl="1">
              <a:lnSpc>
                <a:spcPct val="150000"/>
              </a:lnSpc>
              <a:buFont typeface="+mj-lt"/>
              <a:buAutoNum type="arabicPeriod"/>
            </a:pPr>
            <a:r>
              <a:rPr lang="ar-EG" sz="2000" dirty="0">
                <a:solidFill>
                  <a:srgbClr val="0A1F61"/>
                </a:solidFill>
                <a:latin typeface="Simplified Arabic" pitchFamily="18" charset="-78"/>
                <a:cs typeface="+mj-cs"/>
              </a:rPr>
              <a:t>مزيج المنتجات، فالذي ينتج عدداً كبيراً من المنتجات التي لها علاقة ببعضها يستطيع استعمال قناة أقصر من الذي ينتج منتجاً واحداً.</a:t>
            </a:r>
          </a:p>
          <a:p>
            <a:pPr algn="just" rtl="1">
              <a:lnSpc>
                <a:spcPct val="150000"/>
              </a:lnSpc>
            </a:pPr>
            <a:endParaRPr lang="ar-EG" sz="2200" b="1" dirty="0">
              <a:solidFill>
                <a:srgbClr val="0A1F61"/>
              </a:solidFill>
              <a:latin typeface="Simplified Arabic" pitchFamily="18" charset="-78"/>
              <a:cs typeface="+mj-cs"/>
            </a:endParaRPr>
          </a:p>
        </p:txBody>
      </p:sp>
      <p:pic>
        <p:nvPicPr>
          <p:cNvPr id="15"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1335074"/>
            <a:ext cx="3385474" cy="2043287"/>
          </a:xfrm>
          <a:prstGeom prst="rect">
            <a:avLst/>
          </a:prstGeom>
          <a:solidFill>
            <a:schemeClr val="bg1">
              <a:lumMod val="85000"/>
              <a:alpha val="0"/>
            </a:schemeClr>
          </a:solidFill>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TextBox 15">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7" name="TextBox 16">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10108365"/>
      </p:ext>
    </p:extLst>
  </p:cSld>
  <p:clrMapOvr>
    <a:masterClrMapping/>
  </p:clrMapOvr>
  <mc:AlternateContent xmlns:mc="http://schemas.openxmlformats.org/markup-compatibility/2006" xmlns:p14="http://schemas.microsoft.com/office/powerpoint/2010/main">
    <mc:Choice Requires="p14">
      <p:transition spd="slow" p14:dur="2000" advTm="111853"/>
    </mc:Choice>
    <mc:Fallback xmlns="">
      <p:transition spd="slow" advTm="111853"/>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43287"/>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محددات اختيار قنوات التوزيع</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4527402C-3F97-690D-9C20-A459E375AEB7}"/>
              </a:ext>
            </a:extLst>
          </p:cNvPr>
          <p:cNvSpPr txBox="1"/>
          <p:nvPr/>
        </p:nvSpPr>
        <p:spPr>
          <a:xfrm>
            <a:off x="3598250" y="2013483"/>
            <a:ext cx="8417320" cy="3139321"/>
          </a:xfrm>
          <a:prstGeom prst="rect">
            <a:avLst/>
          </a:prstGeom>
          <a:noFill/>
        </p:spPr>
        <p:txBody>
          <a:bodyPr wrap="square" rtlCol="0">
            <a:spAutoFit/>
          </a:bodyPr>
          <a:lstStyle/>
          <a:p>
            <a:pPr algn="just" rtl="1">
              <a:lnSpc>
                <a:spcPct val="150000"/>
              </a:lnSpc>
            </a:pPr>
            <a:r>
              <a:rPr lang="ar-EG" sz="2200" b="1" dirty="0">
                <a:solidFill>
                  <a:srgbClr val="0A1F61"/>
                </a:solidFill>
                <a:latin typeface="Simplified Arabic" pitchFamily="18" charset="-78"/>
                <a:cs typeface="+mj-cs"/>
              </a:rPr>
              <a:t>3- الاعتبارات المتعلقة بالوسطاء:</a:t>
            </a:r>
          </a:p>
          <a:p>
            <a:pPr marL="630238" algn="just" rtl="1">
              <a:lnSpc>
                <a:spcPct val="150000"/>
              </a:lnSpc>
            </a:pPr>
            <a:r>
              <a:rPr lang="ar-EG" sz="2200" dirty="0" smtClean="0">
                <a:solidFill>
                  <a:srgbClr val="0A1F61"/>
                </a:solidFill>
                <a:latin typeface="Simplified Arabic" pitchFamily="18" charset="-78"/>
                <a:cs typeface="+mj-cs"/>
              </a:rPr>
              <a:t>وتضم </a:t>
            </a:r>
            <a:r>
              <a:rPr lang="ar-EG" sz="2200" dirty="0">
                <a:solidFill>
                  <a:srgbClr val="0A1F61"/>
                </a:solidFill>
                <a:latin typeface="Simplified Arabic" pitchFamily="18" charset="-78"/>
                <a:cs typeface="+mj-cs"/>
              </a:rPr>
              <a:t>الجوانب الأساسية الآتية:</a:t>
            </a:r>
          </a:p>
          <a:p>
            <a:pPr marL="1260475" indent="-457200" algn="just" rtl="1">
              <a:lnSpc>
                <a:spcPct val="150000"/>
              </a:lnSpc>
              <a:buFont typeface="+mj-lt"/>
              <a:buAutoNum type="arabicPeriod"/>
            </a:pPr>
            <a:r>
              <a:rPr lang="ar-EG" sz="2200" b="1" dirty="0">
                <a:solidFill>
                  <a:srgbClr val="0A1F61"/>
                </a:solidFill>
                <a:latin typeface="Simplified Arabic" pitchFamily="18" charset="-78"/>
                <a:cs typeface="+mj-cs"/>
              </a:rPr>
              <a:t>الخدمات التي يقدمها الوسطاء.</a:t>
            </a:r>
          </a:p>
          <a:p>
            <a:pPr marL="1260475" indent="-457200" algn="just" rtl="1">
              <a:lnSpc>
                <a:spcPct val="150000"/>
              </a:lnSpc>
              <a:buFont typeface="+mj-lt"/>
              <a:buAutoNum type="arabicPeriod"/>
            </a:pPr>
            <a:r>
              <a:rPr lang="ar-EG" sz="2200" b="1" dirty="0">
                <a:solidFill>
                  <a:srgbClr val="0A1F61"/>
                </a:solidFill>
                <a:latin typeface="Simplified Arabic" pitchFamily="18" charset="-78"/>
                <a:cs typeface="+mj-cs"/>
              </a:rPr>
              <a:t>مدى توافر الوسطاء المطلوبين.</a:t>
            </a:r>
          </a:p>
          <a:p>
            <a:pPr marL="1260475" indent="-457200" algn="just" rtl="1">
              <a:lnSpc>
                <a:spcPct val="150000"/>
              </a:lnSpc>
              <a:buFont typeface="+mj-lt"/>
              <a:buAutoNum type="arabicPeriod"/>
            </a:pPr>
            <a:r>
              <a:rPr lang="ar-EG" sz="2200" b="1" dirty="0">
                <a:solidFill>
                  <a:srgbClr val="0A1F61"/>
                </a:solidFill>
                <a:latin typeface="Simplified Arabic" pitchFamily="18" charset="-78"/>
                <a:cs typeface="+mj-cs"/>
              </a:rPr>
              <a:t>اتجاهات الوسطاء نحو سياسات المنتجين.</a:t>
            </a:r>
          </a:p>
          <a:p>
            <a:pPr algn="just" rtl="1">
              <a:lnSpc>
                <a:spcPct val="150000"/>
              </a:lnSpc>
            </a:pPr>
            <a:endParaRPr lang="ar-EG" sz="2200" b="1" dirty="0">
              <a:solidFill>
                <a:srgbClr val="0A1F61"/>
              </a:solidFill>
              <a:latin typeface="Simplified Arabic" pitchFamily="18" charset="-78"/>
              <a:cs typeface="+mj-cs"/>
            </a:endParaRPr>
          </a:p>
        </p:txBody>
      </p:sp>
      <p:pic>
        <p:nvPicPr>
          <p:cNvPr id="15"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1335074"/>
            <a:ext cx="3385474" cy="2043287"/>
          </a:xfrm>
          <a:prstGeom prst="rect">
            <a:avLst/>
          </a:prstGeom>
          <a:solidFill>
            <a:schemeClr val="bg1">
              <a:lumMod val="85000"/>
              <a:alpha val="0"/>
            </a:schemeClr>
          </a:solidFill>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TextBox 15">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7" name="TextBox 16">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33712667"/>
      </p:ext>
    </p:extLst>
  </p:cSld>
  <p:clrMapOvr>
    <a:masterClrMapping/>
  </p:clrMapOvr>
  <mc:AlternateContent xmlns:mc="http://schemas.openxmlformats.org/markup-compatibility/2006" xmlns:p14="http://schemas.microsoft.com/office/powerpoint/2010/main">
    <mc:Choice Requires="p14">
      <p:transition spd="slow" p14:dur="2000" advTm="117415"/>
    </mc:Choice>
    <mc:Fallback xmlns="">
      <p:transition spd="slow" advTm="11741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43287"/>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محددات اختيار قنوات التوزيع</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4527402C-3F97-690D-9C20-A459E375AEB7}"/>
              </a:ext>
            </a:extLst>
          </p:cNvPr>
          <p:cNvSpPr txBox="1"/>
          <p:nvPr/>
        </p:nvSpPr>
        <p:spPr>
          <a:xfrm>
            <a:off x="3598250" y="2588876"/>
            <a:ext cx="8417320" cy="3139321"/>
          </a:xfrm>
          <a:prstGeom prst="rect">
            <a:avLst/>
          </a:prstGeom>
          <a:noFill/>
        </p:spPr>
        <p:txBody>
          <a:bodyPr wrap="square" rtlCol="0">
            <a:spAutoFit/>
          </a:bodyPr>
          <a:lstStyle/>
          <a:p>
            <a:pPr algn="just" rtl="1">
              <a:lnSpc>
                <a:spcPct val="150000"/>
              </a:lnSpc>
            </a:pPr>
            <a:r>
              <a:rPr lang="ar-EG" sz="2200" b="1" dirty="0">
                <a:solidFill>
                  <a:srgbClr val="0A1F61"/>
                </a:solidFill>
                <a:latin typeface="Simplified Arabic" pitchFamily="18" charset="-78"/>
                <a:cs typeface="+mj-cs"/>
              </a:rPr>
              <a:t>4- الاعتبارات المتعلقة بالشركة المنتجة:</a:t>
            </a:r>
          </a:p>
          <a:p>
            <a:pPr marL="803275" algn="just" rtl="1">
              <a:lnSpc>
                <a:spcPct val="150000"/>
              </a:lnSpc>
            </a:pPr>
            <a:r>
              <a:rPr lang="ar-EG" sz="2200" b="1" dirty="0" smtClean="0">
                <a:solidFill>
                  <a:srgbClr val="0A1F61"/>
                </a:solidFill>
                <a:latin typeface="Simplified Arabic" pitchFamily="18" charset="-78"/>
                <a:cs typeface="+mj-cs"/>
              </a:rPr>
              <a:t>وتضم </a:t>
            </a:r>
            <a:r>
              <a:rPr lang="ar-EG" sz="2200" b="1" dirty="0">
                <a:solidFill>
                  <a:srgbClr val="0A1F61"/>
                </a:solidFill>
                <a:latin typeface="Simplified Arabic" pitchFamily="18" charset="-78"/>
                <a:cs typeface="+mj-cs"/>
              </a:rPr>
              <a:t>الجوانب الأساسية الآتية:</a:t>
            </a:r>
          </a:p>
          <a:p>
            <a:pPr marL="1939925" indent="-457200" algn="just" rtl="1">
              <a:lnSpc>
                <a:spcPct val="150000"/>
              </a:lnSpc>
              <a:buFont typeface="+mj-lt"/>
              <a:buAutoNum type="arabicPeriod"/>
            </a:pPr>
            <a:r>
              <a:rPr lang="ar-EG" sz="2200" dirty="0">
                <a:solidFill>
                  <a:srgbClr val="0A1F61"/>
                </a:solidFill>
                <a:latin typeface="Simplified Arabic" pitchFamily="18" charset="-78"/>
                <a:cs typeface="+mj-cs"/>
              </a:rPr>
              <a:t>الموارد المالية.</a:t>
            </a:r>
          </a:p>
          <a:p>
            <a:pPr marL="1939925" indent="-457200" algn="just" rtl="1">
              <a:lnSpc>
                <a:spcPct val="150000"/>
              </a:lnSpc>
              <a:buFont typeface="+mj-lt"/>
              <a:buAutoNum type="arabicPeriod"/>
            </a:pPr>
            <a:r>
              <a:rPr lang="ar-EG" sz="2200" dirty="0">
                <a:solidFill>
                  <a:srgbClr val="0A1F61"/>
                </a:solidFill>
                <a:latin typeface="Simplified Arabic" pitchFamily="18" charset="-78"/>
                <a:cs typeface="+mj-cs"/>
              </a:rPr>
              <a:t>القدرة على الإدارة.</a:t>
            </a:r>
          </a:p>
          <a:p>
            <a:pPr marL="1939925" indent="-457200" algn="just" rtl="1">
              <a:lnSpc>
                <a:spcPct val="150000"/>
              </a:lnSpc>
              <a:buFont typeface="+mj-lt"/>
              <a:buAutoNum type="arabicPeriod"/>
            </a:pPr>
            <a:r>
              <a:rPr lang="ar-EG" sz="2200" dirty="0">
                <a:solidFill>
                  <a:srgbClr val="0A1F61"/>
                </a:solidFill>
                <a:latin typeface="Simplified Arabic" pitchFamily="18" charset="-78"/>
                <a:cs typeface="+mj-cs"/>
              </a:rPr>
              <a:t>الرغبة في السيطرة على قناة التوزيع.</a:t>
            </a:r>
          </a:p>
          <a:p>
            <a:pPr algn="just" rtl="1">
              <a:lnSpc>
                <a:spcPct val="150000"/>
              </a:lnSpc>
            </a:pPr>
            <a:endParaRPr lang="ar-EG" sz="2200" b="1" dirty="0">
              <a:solidFill>
                <a:srgbClr val="0A1F61"/>
              </a:solidFill>
              <a:latin typeface="Simplified Arabic" pitchFamily="18" charset="-78"/>
              <a:cs typeface="+mj-cs"/>
            </a:endParaRPr>
          </a:p>
        </p:txBody>
      </p:sp>
      <p:pic>
        <p:nvPicPr>
          <p:cNvPr id="15"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1335074"/>
            <a:ext cx="3385474" cy="2043287"/>
          </a:xfrm>
          <a:prstGeom prst="rect">
            <a:avLst/>
          </a:prstGeom>
          <a:solidFill>
            <a:schemeClr val="bg1">
              <a:lumMod val="85000"/>
              <a:alpha val="0"/>
            </a:schemeClr>
          </a:solidFill>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TextBox 15">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7" name="TextBox 16">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48222737"/>
      </p:ext>
    </p:extLst>
  </p:cSld>
  <p:clrMapOvr>
    <a:masterClrMapping/>
  </p:clrMapOvr>
  <mc:AlternateContent xmlns:mc="http://schemas.openxmlformats.org/markup-compatibility/2006" xmlns:p14="http://schemas.microsoft.com/office/powerpoint/2010/main">
    <mc:Choice Requires="p14">
      <p:transition spd="slow" p14:dur="2000" advTm="77672"/>
    </mc:Choice>
    <mc:Fallback xmlns="">
      <p:transition spd="slow" advTm="77672"/>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43287"/>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محددات اختيار قنوات التوزيع</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4527402C-3F97-690D-9C20-A459E375AEB7}"/>
              </a:ext>
            </a:extLst>
          </p:cNvPr>
          <p:cNvSpPr txBox="1"/>
          <p:nvPr/>
        </p:nvSpPr>
        <p:spPr>
          <a:xfrm>
            <a:off x="3598250" y="2588876"/>
            <a:ext cx="8417320" cy="3139321"/>
          </a:xfrm>
          <a:prstGeom prst="rect">
            <a:avLst/>
          </a:prstGeom>
          <a:noFill/>
        </p:spPr>
        <p:txBody>
          <a:bodyPr wrap="square" rtlCol="0">
            <a:spAutoFit/>
          </a:bodyPr>
          <a:lstStyle/>
          <a:p>
            <a:pPr algn="just" rtl="1">
              <a:lnSpc>
                <a:spcPct val="150000"/>
              </a:lnSpc>
            </a:pPr>
            <a:r>
              <a:rPr lang="ar-EG" sz="2200" b="1" dirty="0">
                <a:solidFill>
                  <a:srgbClr val="0A1F61"/>
                </a:solidFill>
                <a:latin typeface="Simplified Arabic" pitchFamily="18" charset="-78"/>
                <a:cs typeface="+mj-cs"/>
              </a:rPr>
              <a:t>5- الاعتبارات المتعلقة بالمنافسين:</a:t>
            </a:r>
          </a:p>
          <a:p>
            <a:pPr marL="803275" algn="just" rtl="1">
              <a:lnSpc>
                <a:spcPct val="150000"/>
              </a:lnSpc>
            </a:pPr>
            <a:r>
              <a:rPr lang="ar-EG" sz="2200" dirty="0" smtClean="0">
                <a:solidFill>
                  <a:srgbClr val="0A1F61"/>
                </a:solidFill>
                <a:latin typeface="Simplified Arabic" pitchFamily="18" charset="-78"/>
                <a:cs typeface="+mj-cs"/>
              </a:rPr>
              <a:t>قد </a:t>
            </a:r>
            <a:r>
              <a:rPr lang="ar-EG" sz="2200" dirty="0">
                <a:solidFill>
                  <a:srgbClr val="0A1F61"/>
                </a:solidFill>
                <a:latin typeface="Simplified Arabic" pitchFamily="18" charset="-78"/>
                <a:cs typeface="+mj-cs"/>
              </a:rPr>
              <a:t>يكون من الضروري في بعض الصناعات أن يقوم المنتج بمراقبة ورصد القرارات الخاصة بقنوات التوزيع التي يتخذها </a:t>
            </a:r>
            <a:r>
              <a:rPr lang="ar-EG" sz="2200" dirty="0" smtClean="0">
                <a:solidFill>
                  <a:srgbClr val="0A1F61"/>
                </a:solidFill>
                <a:latin typeface="Simplified Arabic" pitchFamily="18" charset="-78"/>
                <a:cs typeface="+mj-cs"/>
              </a:rPr>
              <a:t>المنافسين </a:t>
            </a:r>
            <a:r>
              <a:rPr lang="ar-EG" sz="2200" dirty="0">
                <a:solidFill>
                  <a:srgbClr val="0A1F61"/>
                </a:solidFill>
                <a:latin typeface="Simplified Arabic" pitchFamily="18" charset="-78"/>
                <a:cs typeface="+mj-cs"/>
              </a:rPr>
              <a:t>سواء نتج أو لم ينتج عن ذلك تقليد هذه القرارات، ومن مصلحة المنتج أن يجعل سلعته متاحة في نفس منافذ توزيع السلع المنافسة الأخرى.</a:t>
            </a:r>
          </a:p>
          <a:p>
            <a:pPr algn="just" rtl="1">
              <a:lnSpc>
                <a:spcPct val="150000"/>
              </a:lnSpc>
            </a:pPr>
            <a:endParaRPr lang="ar-EG" sz="2200" b="1" dirty="0">
              <a:solidFill>
                <a:srgbClr val="0A1F61"/>
              </a:solidFill>
              <a:latin typeface="Simplified Arabic" pitchFamily="18" charset="-78"/>
              <a:cs typeface="+mj-cs"/>
            </a:endParaRPr>
          </a:p>
        </p:txBody>
      </p:sp>
      <p:pic>
        <p:nvPicPr>
          <p:cNvPr id="15"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1335074"/>
            <a:ext cx="3385474" cy="2043287"/>
          </a:xfrm>
          <a:prstGeom prst="rect">
            <a:avLst/>
          </a:prstGeom>
          <a:solidFill>
            <a:schemeClr val="bg1">
              <a:lumMod val="85000"/>
              <a:alpha val="0"/>
            </a:schemeClr>
          </a:solidFill>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TextBox 15">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7" name="TextBox 16">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4605458"/>
      </p:ext>
    </p:extLst>
  </p:cSld>
  <p:clrMapOvr>
    <a:masterClrMapping/>
  </p:clrMapOvr>
  <mc:AlternateContent xmlns:mc="http://schemas.openxmlformats.org/markup-compatibility/2006" xmlns:p14="http://schemas.microsoft.com/office/powerpoint/2010/main">
    <mc:Choice Requires="p14">
      <p:transition spd="slow" p14:dur="2000" advTm="122956"/>
    </mc:Choice>
    <mc:Fallback xmlns="">
      <p:transition spd="slow" advTm="122956"/>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043287"/>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محددات اختيار قنوات التوزيع</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4527402C-3F97-690D-9C20-A459E375AEB7}"/>
              </a:ext>
            </a:extLst>
          </p:cNvPr>
          <p:cNvSpPr txBox="1"/>
          <p:nvPr/>
        </p:nvSpPr>
        <p:spPr>
          <a:xfrm>
            <a:off x="3598250" y="2588876"/>
            <a:ext cx="8417320" cy="4662815"/>
          </a:xfrm>
          <a:prstGeom prst="rect">
            <a:avLst/>
          </a:prstGeom>
          <a:noFill/>
        </p:spPr>
        <p:txBody>
          <a:bodyPr wrap="square" rtlCol="0">
            <a:spAutoFit/>
          </a:bodyPr>
          <a:lstStyle/>
          <a:p>
            <a:pPr marL="457200" indent="-457200" algn="just" rtl="1">
              <a:lnSpc>
                <a:spcPct val="150000"/>
              </a:lnSpc>
              <a:buFont typeface="+mj-lt"/>
              <a:buAutoNum type="arabicPeriod" startAt="6"/>
            </a:pPr>
            <a:r>
              <a:rPr lang="ar-EG" sz="2200" b="1" dirty="0">
                <a:solidFill>
                  <a:srgbClr val="0A1F61"/>
                </a:solidFill>
                <a:latin typeface="Simplified Arabic" pitchFamily="18" charset="-78"/>
                <a:cs typeface="+mj-cs"/>
              </a:rPr>
              <a:t>تحديد درجة كثافة التوزيع</a:t>
            </a:r>
            <a:r>
              <a:rPr lang="ar-EG" sz="2200" b="1" dirty="0" smtClean="0">
                <a:solidFill>
                  <a:srgbClr val="0A1F61"/>
                </a:solidFill>
                <a:latin typeface="Simplified Arabic" pitchFamily="18" charset="-78"/>
                <a:cs typeface="+mj-cs"/>
              </a:rPr>
              <a:t>:</a:t>
            </a:r>
          </a:p>
          <a:p>
            <a:pPr marL="568325" algn="just" rtl="1">
              <a:lnSpc>
                <a:spcPct val="150000"/>
              </a:lnSpc>
            </a:pPr>
            <a:r>
              <a:rPr lang="ar-EG" sz="2200" spc="30" dirty="0" smtClean="0">
                <a:solidFill>
                  <a:srgbClr val="0A1F61"/>
                </a:solidFill>
                <a:latin typeface="Simplified Arabic" pitchFamily="18" charset="-78"/>
                <a:cs typeface="+mj-cs"/>
              </a:rPr>
              <a:t>بعد </a:t>
            </a:r>
            <a:r>
              <a:rPr lang="ar-EG" sz="2200" spc="30" dirty="0">
                <a:solidFill>
                  <a:srgbClr val="0A1F61"/>
                </a:solidFill>
                <a:latin typeface="Simplified Arabic" pitchFamily="18" charset="-78"/>
                <a:cs typeface="+mj-cs"/>
              </a:rPr>
              <a:t>أن يتم اتخاذ قرار بشأن نوع القناة التوزيعية التي ستستخدم تكون الخطوة التالية هي تحديد عدد الوسطاء في كل مستوى أي تاجر الجملة والتجزئة، وهو ما يطلق عليه تعبير "كثافة التوزيع"، وهناك ثلاثة بدائل ليست مستقلة أو منفصلة عن بعضها تماماً ولكنها تكون فيما بينها امتداداً أو تدرجاً يبدأ من التوزيع الشامل أو المكثف </a:t>
            </a:r>
            <a:r>
              <a:rPr lang="en-US" sz="2200" spc="30" dirty="0">
                <a:solidFill>
                  <a:srgbClr val="0A1F61"/>
                </a:solidFill>
                <a:latin typeface="Simplified Arabic" pitchFamily="18" charset="-78"/>
                <a:cs typeface="+mj-cs"/>
              </a:rPr>
              <a:t>intensive </a:t>
            </a:r>
            <a:r>
              <a:rPr lang="ar-EG" sz="2200" spc="30" dirty="0" smtClean="0">
                <a:solidFill>
                  <a:srgbClr val="0A1F61"/>
                </a:solidFill>
                <a:latin typeface="Simplified Arabic" pitchFamily="18" charset="-78"/>
                <a:cs typeface="+mj-cs"/>
              </a:rPr>
              <a:t> ويمر </a:t>
            </a:r>
            <a:r>
              <a:rPr lang="ar-EG" sz="2200" spc="30" dirty="0">
                <a:solidFill>
                  <a:srgbClr val="0A1F61"/>
                </a:solidFill>
                <a:latin typeface="Simplified Arabic" pitchFamily="18" charset="-78"/>
                <a:cs typeface="+mj-cs"/>
              </a:rPr>
              <a:t>بالتوزيع الانتقائي </a:t>
            </a:r>
            <a:r>
              <a:rPr lang="en-US" sz="2200" spc="30" dirty="0">
                <a:solidFill>
                  <a:srgbClr val="0A1F61"/>
                </a:solidFill>
                <a:latin typeface="Simplified Arabic" pitchFamily="18" charset="-78"/>
                <a:cs typeface="+mj-cs"/>
              </a:rPr>
              <a:t>selective </a:t>
            </a:r>
            <a:r>
              <a:rPr lang="ar-EG" sz="2200" spc="30" dirty="0">
                <a:solidFill>
                  <a:srgbClr val="0A1F61"/>
                </a:solidFill>
                <a:latin typeface="Simplified Arabic" pitchFamily="18" charset="-78"/>
                <a:cs typeface="+mj-cs"/>
              </a:rPr>
              <a:t>وينتهي بالتوزيع عن طريق الموزع الوحيد </a:t>
            </a:r>
            <a:r>
              <a:rPr lang="en-US" sz="2200" spc="30" dirty="0">
                <a:solidFill>
                  <a:srgbClr val="0A1F61"/>
                </a:solidFill>
                <a:latin typeface="Simplified Arabic" pitchFamily="18" charset="-78"/>
                <a:cs typeface="+mj-cs"/>
              </a:rPr>
              <a:t>exclusive </a:t>
            </a:r>
            <a:r>
              <a:rPr lang="ar-EG" sz="2200" spc="30" dirty="0" smtClean="0">
                <a:solidFill>
                  <a:srgbClr val="0A1F61"/>
                </a:solidFill>
                <a:latin typeface="Simplified Arabic" pitchFamily="18" charset="-78"/>
                <a:cs typeface="+mj-cs"/>
              </a:rPr>
              <a:t> ويمكن </a:t>
            </a:r>
            <a:r>
              <a:rPr lang="ar-EG" sz="2200" spc="30" dirty="0">
                <a:solidFill>
                  <a:srgbClr val="0A1F61"/>
                </a:solidFill>
                <a:latin typeface="Simplified Arabic" pitchFamily="18" charset="-78"/>
                <a:cs typeface="+mj-cs"/>
              </a:rPr>
              <a:t>توضيح هذه الفكرة في الشكل التالي: </a:t>
            </a:r>
          </a:p>
          <a:p>
            <a:pPr algn="just" rtl="1">
              <a:lnSpc>
                <a:spcPct val="150000"/>
              </a:lnSpc>
            </a:pPr>
            <a:endParaRPr lang="ar-EG" sz="2200" b="1" dirty="0">
              <a:solidFill>
                <a:srgbClr val="0A1F61"/>
              </a:solidFill>
              <a:latin typeface="Simplified Arabic" pitchFamily="18" charset="-78"/>
              <a:cs typeface="+mj-cs"/>
            </a:endParaRPr>
          </a:p>
          <a:p>
            <a:pPr algn="just" rtl="1">
              <a:lnSpc>
                <a:spcPct val="150000"/>
              </a:lnSpc>
            </a:pPr>
            <a:endParaRPr lang="ar-EG" sz="2200" b="1" dirty="0">
              <a:solidFill>
                <a:srgbClr val="0A1F61"/>
              </a:solidFill>
              <a:latin typeface="Simplified Arabic" pitchFamily="18" charset="-78"/>
              <a:cs typeface="+mj-cs"/>
            </a:endParaRPr>
          </a:p>
        </p:txBody>
      </p:sp>
      <p:pic>
        <p:nvPicPr>
          <p:cNvPr id="15"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1335074"/>
            <a:ext cx="3385474" cy="2043287"/>
          </a:xfrm>
          <a:prstGeom prst="rect">
            <a:avLst/>
          </a:prstGeom>
          <a:solidFill>
            <a:schemeClr val="bg1">
              <a:lumMod val="85000"/>
              <a:alpha val="0"/>
            </a:schemeClr>
          </a:solidFill>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TextBox 15">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7" name="TextBox 16">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56405930"/>
      </p:ext>
    </p:extLst>
  </p:cSld>
  <p:clrMapOvr>
    <a:masterClrMapping/>
  </p:clrMapOvr>
  <mc:AlternateContent xmlns:mc="http://schemas.openxmlformats.org/markup-compatibility/2006" xmlns:p14="http://schemas.microsoft.com/office/powerpoint/2010/main">
    <mc:Choice Requires="p14">
      <p:transition spd="slow" p14:dur="2000" advTm="125661"/>
    </mc:Choice>
    <mc:Fallback xmlns="">
      <p:transition spd="slow" advTm="125661"/>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43287"/>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محددات اختيار قنوات التوزيع</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grpSp>
        <p:nvGrpSpPr>
          <p:cNvPr id="15" name="Group 69"/>
          <p:cNvGrpSpPr>
            <a:grpSpLocks/>
          </p:cNvGrpSpPr>
          <p:nvPr/>
        </p:nvGrpSpPr>
        <p:grpSpPr bwMode="auto">
          <a:xfrm>
            <a:off x="3956842" y="2483834"/>
            <a:ext cx="7523163" cy="2354262"/>
            <a:chOff x="476" y="2038"/>
            <a:chExt cx="4739" cy="1483"/>
          </a:xfrm>
        </p:grpSpPr>
        <p:sp>
          <p:nvSpPr>
            <p:cNvPr id="16" name="Text Box 5"/>
            <p:cNvSpPr txBox="1">
              <a:spLocks noChangeArrowheads="1"/>
            </p:cNvSpPr>
            <p:nvPr/>
          </p:nvSpPr>
          <p:spPr bwMode="auto">
            <a:xfrm>
              <a:off x="476" y="2038"/>
              <a:ext cx="4739" cy="1483"/>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eaLnBrk="1" hangingPunct="1"/>
              <a:endParaRPr lang="en-US" sz="4000"/>
            </a:p>
          </p:txBody>
        </p:sp>
        <p:sp>
          <p:nvSpPr>
            <p:cNvPr id="17" name="Oval 6"/>
            <p:cNvSpPr>
              <a:spLocks noChangeArrowheads="1"/>
            </p:cNvSpPr>
            <p:nvPr/>
          </p:nvSpPr>
          <p:spPr bwMode="auto">
            <a:xfrm>
              <a:off x="850" y="2223"/>
              <a:ext cx="125" cy="186"/>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18" name="Oval 7"/>
            <p:cNvSpPr>
              <a:spLocks noChangeArrowheads="1"/>
            </p:cNvSpPr>
            <p:nvPr/>
          </p:nvSpPr>
          <p:spPr bwMode="auto">
            <a:xfrm>
              <a:off x="850" y="3150"/>
              <a:ext cx="125" cy="186"/>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19" name="Oval 8"/>
            <p:cNvSpPr>
              <a:spLocks noChangeArrowheads="1"/>
            </p:cNvSpPr>
            <p:nvPr/>
          </p:nvSpPr>
          <p:spPr bwMode="auto">
            <a:xfrm>
              <a:off x="867" y="2687"/>
              <a:ext cx="125" cy="185"/>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20" name="Oval 9"/>
            <p:cNvSpPr>
              <a:spLocks noChangeArrowheads="1"/>
            </p:cNvSpPr>
            <p:nvPr/>
          </p:nvSpPr>
          <p:spPr bwMode="auto">
            <a:xfrm>
              <a:off x="1973" y="2223"/>
              <a:ext cx="124" cy="186"/>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21" name="Oval 10"/>
            <p:cNvSpPr>
              <a:spLocks noChangeArrowheads="1"/>
            </p:cNvSpPr>
            <p:nvPr/>
          </p:nvSpPr>
          <p:spPr bwMode="auto">
            <a:xfrm>
              <a:off x="1848" y="2718"/>
              <a:ext cx="125" cy="185"/>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22" name="Oval 11"/>
            <p:cNvSpPr>
              <a:spLocks noChangeArrowheads="1"/>
            </p:cNvSpPr>
            <p:nvPr/>
          </p:nvSpPr>
          <p:spPr bwMode="auto">
            <a:xfrm>
              <a:off x="1723" y="3181"/>
              <a:ext cx="125" cy="186"/>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23" name="Oval 12"/>
            <p:cNvSpPr>
              <a:spLocks noChangeArrowheads="1"/>
            </p:cNvSpPr>
            <p:nvPr/>
          </p:nvSpPr>
          <p:spPr bwMode="auto">
            <a:xfrm>
              <a:off x="2222" y="2223"/>
              <a:ext cx="125" cy="186"/>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24" name="Oval 13"/>
            <p:cNvSpPr>
              <a:spLocks noChangeArrowheads="1"/>
            </p:cNvSpPr>
            <p:nvPr/>
          </p:nvSpPr>
          <p:spPr bwMode="auto">
            <a:xfrm>
              <a:off x="2097" y="2718"/>
              <a:ext cx="125" cy="185"/>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26" name="Oval 14"/>
            <p:cNvSpPr>
              <a:spLocks noChangeArrowheads="1"/>
            </p:cNvSpPr>
            <p:nvPr/>
          </p:nvSpPr>
          <p:spPr bwMode="auto">
            <a:xfrm>
              <a:off x="1973" y="3181"/>
              <a:ext cx="124" cy="186"/>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27" name="Oval 15"/>
            <p:cNvSpPr>
              <a:spLocks noChangeArrowheads="1"/>
            </p:cNvSpPr>
            <p:nvPr/>
          </p:nvSpPr>
          <p:spPr bwMode="auto">
            <a:xfrm>
              <a:off x="2471" y="2223"/>
              <a:ext cx="125" cy="186"/>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30" name="Oval 16"/>
            <p:cNvSpPr>
              <a:spLocks noChangeArrowheads="1"/>
            </p:cNvSpPr>
            <p:nvPr/>
          </p:nvSpPr>
          <p:spPr bwMode="auto">
            <a:xfrm>
              <a:off x="2347" y="2718"/>
              <a:ext cx="124" cy="185"/>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31" name="Oval 17"/>
            <p:cNvSpPr>
              <a:spLocks noChangeArrowheads="1"/>
            </p:cNvSpPr>
            <p:nvPr/>
          </p:nvSpPr>
          <p:spPr bwMode="auto">
            <a:xfrm>
              <a:off x="2222" y="3181"/>
              <a:ext cx="125" cy="186"/>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35" name="Oval 18"/>
            <p:cNvSpPr>
              <a:spLocks noChangeArrowheads="1"/>
            </p:cNvSpPr>
            <p:nvPr/>
          </p:nvSpPr>
          <p:spPr bwMode="auto">
            <a:xfrm>
              <a:off x="2721" y="2223"/>
              <a:ext cx="125" cy="186"/>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38" name="Oval 19"/>
            <p:cNvSpPr>
              <a:spLocks noChangeArrowheads="1"/>
            </p:cNvSpPr>
            <p:nvPr/>
          </p:nvSpPr>
          <p:spPr bwMode="auto">
            <a:xfrm>
              <a:off x="2596" y="2718"/>
              <a:ext cx="125" cy="185"/>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39" name="Oval 20"/>
            <p:cNvSpPr>
              <a:spLocks noChangeArrowheads="1"/>
            </p:cNvSpPr>
            <p:nvPr/>
          </p:nvSpPr>
          <p:spPr bwMode="auto">
            <a:xfrm>
              <a:off x="2471" y="3181"/>
              <a:ext cx="125" cy="186"/>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40" name="Oval 21"/>
            <p:cNvSpPr>
              <a:spLocks noChangeArrowheads="1"/>
            </p:cNvSpPr>
            <p:nvPr/>
          </p:nvSpPr>
          <p:spPr bwMode="auto">
            <a:xfrm>
              <a:off x="2970" y="2223"/>
              <a:ext cx="125" cy="186"/>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41" name="Oval 22"/>
            <p:cNvSpPr>
              <a:spLocks noChangeArrowheads="1"/>
            </p:cNvSpPr>
            <p:nvPr/>
          </p:nvSpPr>
          <p:spPr bwMode="auto">
            <a:xfrm>
              <a:off x="2846" y="2718"/>
              <a:ext cx="124" cy="185"/>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42" name="Oval 23"/>
            <p:cNvSpPr>
              <a:spLocks noChangeArrowheads="1"/>
            </p:cNvSpPr>
            <p:nvPr/>
          </p:nvSpPr>
          <p:spPr bwMode="auto">
            <a:xfrm>
              <a:off x="2721" y="3181"/>
              <a:ext cx="125" cy="186"/>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43" name="Oval 24"/>
            <p:cNvSpPr>
              <a:spLocks noChangeArrowheads="1"/>
            </p:cNvSpPr>
            <p:nvPr/>
          </p:nvSpPr>
          <p:spPr bwMode="auto">
            <a:xfrm>
              <a:off x="3750" y="2378"/>
              <a:ext cx="124" cy="185"/>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44" name="Oval 25"/>
            <p:cNvSpPr>
              <a:spLocks noChangeArrowheads="1"/>
            </p:cNvSpPr>
            <p:nvPr/>
          </p:nvSpPr>
          <p:spPr bwMode="auto">
            <a:xfrm>
              <a:off x="3677" y="2579"/>
              <a:ext cx="125" cy="185"/>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45" name="Oval 26"/>
            <p:cNvSpPr>
              <a:spLocks noChangeArrowheads="1"/>
            </p:cNvSpPr>
            <p:nvPr/>
          </p:nvSpPr>
          <p:spPr bwMode="auto">
            <a:xfrm>
              <a:off x="3594" y="2810"/>
              <a:ext cx="124" cy="186"/>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46" name="Oval 27"/>
            <p:cNvSpPr>
              <a:spLocks noChangeArrowheads="1"/>
            </p:cNvSpPr>
            <p:nvPr/>
          </p:nvSpPr>
          <p:spPr bwMode="auto">
            <a:xfrm>
              <a:off x="3531" y="3042"/>
              <a:ext cx="125" cy="185"/>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47" name="Oval 28"/>
            <p:cNvSpPr>
              <a:spLocks noChangeArrowheads="1"/>
            </p:cNvSpPr>
            <p:nvPr/>
          </p:nvSpPr>
          <p:spPr bwMode="auto">
            <a:xfrm>
              <a:off x="3469" y="3289"/>
              <a:ext cx="125" cy="186"/>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48" name="Oval 29"/>
            <p:cNvSpPr>
              <a:spLocks noChangeArrowheads="1"/>
            </p:cNvSpPr>
            <p:nvPr/>
          </p:nvSpPr>
          <p:spPr bwMode="auto">
            <a:xfrm>
              <a:off x="3843" y="2162"/>
              <a:ext cx="125" cy="185"/>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49" name="Oval 30"/>
            <p:cNvSpPr>
              <a:spLocks noChangeArrowheads="1"/>
            </p:cNvSpPr>
            <p:nvPr/>
          </p:nvSpPr>
          <p:spPr bwMode="auto">
            <a:xfrm>
              <a:off x="3999" y="2362"/>
              <a:ext cx="125" cy="186"/>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50" name="Oval 31"/>
            <p:cNvSpPr>
              <a:spLocks noChangeArrowheads="1"/>
            </p:cNvSpPr>
            <p:nvPr/>
          </p:nvSpPr>
          <p:spPr bwMode="auto">
            <a:xfrm>
              <a:off x="3926" y="2563"/>
              <a:ext cx="125" cy="186"/>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51" name="Oval 32"/>
            <p:cNvSpPr>
              <a:spLocks noChangeArrowheads="1"/>
            </p:cNvSpPr>
            <p:nvPr/>
          </p:nvSpPr>
          <p:spPr bwMode="auto">
            <a:xfrm>
              <a:off x="3843" y="2795"/>
              <a:ext cx="125" cy="185"/>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52" name="Oval 33"/>
            <p:cNvSpPr>
              <a:spLocks noChangeArrowheads="1"/>
            </p:cNvSpPr>
            <p:nvPr/>
          </p:nvSpPr>
          <p:spPr bwMode="auto">
            <a:xfrm>
              <a:off x="3781" y="3027"/>
              <a:ext cx="125" cy="185"/>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53" name="Oval 34"/>
            <p:cNvSpPr>
              <a:spLocks noChangeArrowheads="1"/>
            </p:cNvSpPr>
            <p:nvPr/>
          </p:nvSpPr>
          <p:spPr bwMode="auto">
            <a:xfrm>
              <a:off x="3718" y="3274"/>
              <a:ext cx="125" cy="185"/>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54" name="Oval 35"/>
            <p:cNvSpPr>
              <a:spLocks noChangeArrowheads="1"/>
            </p:cNvSpPr>
            <p:nvPr/>
          </p:nvSpPr>
          <p:spPr bwMode="auto">
            <a:xfrm>
              <a:off x="4093" y="2146"/>
              <a:ext cx="124" cy="186"/>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55" name="Oval 36"/>
            <p:cNvSpPr>
              <a:spLocks noChangeArrowheads="1"/>
            </p:cNvSpPr>
            <p:nvPr/>
          </p:nvSpPr>
          <p:spPr bwMode="auto">
            <a:xfrm>
              <a:off x="4176" y="2563"/>
              <a:ext cx="124" cy="186"/>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56" name="Oval 37"/>
            <p:cNvSpPr>
              <a:spLocks noChangeArrowheads="1"/>
            </p:cNvSpPr>
            <p:nvPr/>
          </p:nvSpPr>
          <p:spPr bwMode="auto">
            <a:xfrm>
              <a:off x="4093" y="2795"/>
              <a:ext cx="124" cy="185"/>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57" name="Oval 38"/>
            <p:cNvSpPr>
              <a:spLocks noChangeArrowheads="1"/>
            </p:cNvSpPr>
            <p:nvPr/>
          </p:nvSpPr>
          <p:spPr bwMode="auto">
            <a:xfrm>
              <a:off x="4030" y="3027"/>
              <a:ext cx="125" cy="185"/>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58" name="Oval 39"/>
            <p:cNvSpPr>
              <a:spLocks noChangeArrowheads="1"/>
            </p:cNvSpPr>
            <p:nvPr/>
          </p:nvSpPr>
          <p:spPr bwMode="auto">
            <a:xfrm>
              <a:off x="3968" y="3274"/>
              <a:ext cx="125" cy="185"/>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59" name="Oval 40"/>
            <p:cNvSpPr>
              <a:spLocks noChangeArrowheads="1"/>
            </p:cNvSpPr>
            <p:nvPr/>
          </p:nvSpPr>
          <p:spPr bwMode="auto">
            <a:xfrm>
              <a:off x="4342" y="2146"/>
              <a:ext cx="125" cy="186"/>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60" name="Oval 41"/>
            <p:cNvSpPr>
              <a:spLocks noChangeArrowheads="1"/>
            </p:cNvSpPr>
            <p:nvPr/>
          </p:nvSpPr>
          <p:spPr bwMode="auto">
            <a:xfrm>
              <a:off x="4415" y="2548"/>
              <a:ext cx="124" cy="185"/>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61" name="Oval 42"/>
            <p:cNvSpPr>
              <a:spLocks noChangeArrowheads="1"/>
            </p:cNvSpPr>
            <p:nvPr/>
          </p:nvSpPr>
          <p:spPr bwMode="auto">
            <a:xfrm>
              <a:off x="4332" y="2780"/>
              <a:ext cx="124" cy="185"/>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62" name="Oval 43"/>
            <p:cNvSpPr>
              <a:spLocks noChangeArrowheads="1"/>
            </p:cNvSpPr>
            <p:nvPr/>
          </p:nvSpPr>
          <p:spPr bwMode="auto">
            <a:xfrm>
              <a:off x="4207" y="3258"/>
              <a:ext cx="125" cy="186"/>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63" name="Oval 44"/>
            <p:cNvSpPr>
              <a:spLocks noChangeArrowheads="1"/>
            </p:cNvSpPr>
            <p:nvPr/>
          </p:nvSpPr>
          <p:spPr bwMode="auto">
            <a:xfrm>
              <a:off x="4581" y="2131"/>
              <a:ext cx="125" cy="185"/>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64" name="Oval 45"/>
            <p:cNvSpPr>
              <a:spLocks noChangeArrowheads="1"/>
            </p:cNvSpPr>
            <p:nvPr/>
          </p:nvSpPr>
          <p:spPr bwMode="auto">
            <a:xfrm>
              <a:off x="4747" y="2362"/>
              <a:ext cx="125" cy="186"/>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65" name="Oval 46"/>
            <p:cNvSpPr>
              <a:spLocks noChangeArrowheads="1"/>
            </p:cNvSpPr>
            <p:nvPr/>
          </p:nvSpPr>
          <p:spPr bwMode="auto">
            <a:xfrm>
              <a:off x="4675" y="2563"/>
              <a:ext cx="124" cy="186"/>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66" name="Oval 47"/>
            <p:cNvSpPr>
              <a:spLocks noChangeArrowheads="1"/>
            </p:cNvSpPr>
            <p:nvPr/>
          </p:nvSpPr>
          <p:spPr bwMode="auto">
            <a:xfrm>
              <a:off x="4591" y="2795"/>
              <a:ext cx="125" cy="185"/>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67" name="Oval 48"/>
            <p:cNvSpPr>
              <a:spLocks noChangeArrowheads="1"/>
            </p:cNvSpPr>
            <p:nvPr/>
          </p:nvSpPr>
          <p:spPr bwMode="auto">
            <a:xfrm>
              <a:off x="4467" y="3274"/>
              <a:ext cx="124" cy="185"/>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68" name="Oval 49"/>
            <p:cNvSpPr>
              <a:spLocks noChangeArrowheads="1"/>
            </p:cNvSpPr>
            <p:nvPr/>
          </p:nvSpPr>
          <p:spPr bwMode="auto">
            <a:xfrm>
              <a:off x="4841" y="2146"/>
              <a:ext cx="125" cy="186"/>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69" name="Oval 50"/>
            <p:cNvSpPr>
              <a:spLocks noChangeArrowheads="1"/>
            </p:cNvSpPr>
            <p:nvPr/>
          </p:nvSpPr>
          <p:spPr bwMode="auto">
            <a:xfrm>
              <a:off x="4966" y="2362"/>
              <a:ext cx="124" cy="186"/>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70" name="Oval 51"/>
            <p:cNvSpPr>
              <a:spLocks noChangeArrowheads="1"/>
            </p:cNvSpPr>
            <p:nvPr/>
          </p:nvSpPr>
          <p:spPr bwMode="auto">
            <a:xfrm>
              <a:off x="4893" y="2563"/>
              <a:ext cx="125" cy="186"/>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71" name="Oval 52"/>
            <p:cNvSpPr>
              <a:spLocks noChangeArrowheads="1"/>
            </p:cNvSpPr>
            <p:nvPr/>
          </p:nvSpPr>
          <p:spPr bwMode="auto">
            <a:xfrm>
              <a:off x="4810" y="2795"/>
              <a:ext cx="124" cy="185"/>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72" name="Oval 53"/>
            <p:cNvSpPr>
              <a:spLocks noChangeArrowheads="1"/>
            </p:cNvSpPr>
            <p:nvPr/>
          </p:nvSpPr>
          <p:spPr bwMode="auto">
            <a:xfrm>
              <a:off x="4747" y="3027"/>
              <a:ext cx="125" cy="185"/>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73" name="Oval 54"/>
            <p:cNvSpPr>
              <a:spLocks noChangeArrowheads="1"/>
            </p:cNvSpPr>
            <p:nvPr/>
          </p:nvSpPr>
          <p:spPr bwMode="auto">
            <a:xfrm>
              <a:off x="4685" y="3274"/>
              <a:ext cx="125" cy="185"/>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74" name="Oval 55"/>
            <p:cNvSpPr>
              <a:spLocks noChangeArrowheads="1"/>
            </p:cNvSpPr>
            <p:nvPr/>
          </p:nvSpPr>
          <p:spPr bwMode="auto">
            <a:xfrm>
              <a:off x="5059" y="2146"/>
              <a:ext cx="125" cy="186"/>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75" name="Oval 56"/>
            <p:cNvSpPr>
              <a:spLocks noChangeArrowheads="1"/>
            </p:cNvSpPr>
            <p:nvPr/>
          </p:nvSpPr>
          <p:spPr bwMode="auto">
            <a:xfrm>
              <a:off x="5070" y="2563"/>
              <a:ext cx="124" cy="186"/>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76" name="Oval 57"/>
            <p:cNvSpPr>
              <a:spLocks noChangeArrowheads="1"/>
            </p:cNvSpPr>
            <p:nvPr/>
          </p:nvSpPr>
          <p:spPr bwMode="auto">
            <a:xfrm>
              <a:off x="4986" y="2795"/>
              <a:ext cx="125" cy="185"/>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77" name="Oval 58"/>
            <p:cNvSpPr>
              <a:spLocks noChangeArrowheads="1"/>
            </p:cNvSpPr>
            <p:nvPr/>
          </p:nvSpPr>
          <p:spPr bwMode="auto">
            <a:xfrm>
              <a:off x="4924" y="3027"/>
              <a:ext cx="125" cy="185"/>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78" name="Oval 59"/>
            <p:cNvSpPr>
              <a:spLocks noChangeArrowheads="1"/>
            </p:cNvSpPr>
            <p:nvPr/>
          </p:nvSpPr>
          <p:spPr bwMode="auto">
            <a:xfrm>
              <a:off x="4862" y="3274"/>
              <a:ext cx="124" cy="185"/>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79" name="Oval 60"/>
            <p:cNvSpPr>
              <a:spLocks noChangeArrowheads="1"/>
            </p:cNvSpPr>
            <p:nvPr/>
          </p:nvSpPr>
          <p:spPr bwMode="auto">
            <a:xfrm>
              <a:off x="5070" y="3042"/>
              <a:ext cx="124" cy="185"/>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80" name="Oval 61"/>
            <p:cNvSpPr>
              <a:spLocks noChangeArrowheads="1"/>
            </p:cNvSpPr>
            <p:nvPr/>
          </p:nvSpPr>
          <p:spPr bwMode="auto">
            <a:xfrm>
              <a:off x="5007" y="3274"/>
              <a:ext cx="125" cy="185"/>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81" name="Text Box 62"/>
            <p:cNvSpPr txBox="1">
              <a:spLocks noChangeArrowheads="1"/>
            </p:cNvSpPr>
            <p:nvPr/>
          </p:nvSpPr>
          <p:spPr bwMode="auto">
            <a:xfrm>
              <a:off x="4220" y="2283"/>
              <a:ext cx="873" cy="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eaLnBrk="1" hangingPunct="1"/>
              <a:r>
                <a:rPr lang="ar-SA" sz="2800" b="1" dirty="0">
                  <a:latin typeface="Times New Roman" pitchFamily="18" charset="0"/>
                  <a:cs typeface="Times New Roman" pitchFamily="18" charset="0"/>
                </a:rPr>
                <a:t>شامل</a:t>
              </a:r>
              <a:endParaRPr lang="en-US" sz="4000" dirty="0"/>
            </a:p>
          </p:txBody>
        </p:sp>
        <p:sp>
          <p:nvSpPr>
            <p:cNvPr id="82" name="Text Box 63"/>
            <p:cNvSpPr txBox="1">
              <a:spLocks noChangeArrowheads="1"/>
            </p:cNvSpPr>
            <p:nvPr/>
          </p:nvSpPr>
          <p:spPr bwMode="auto">
            <a:xfrm>
              <a:off x="4339" y="2921"/>
              <a:ext cx="873" cy="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eaLnBrk="1" hangingPunct="1"/>
              <a:r>
                <a:rPr lang="ar-SA" sz="2800" b="1" dirty="0">
                  <a:latin typeface="Times New Roman" pitchFamily="18" charset="0"/>
                  <a:cs typeface="Times New Roman" pitchFamily="18" charset="0"/>
                </a:rPr>
                <a:t>كثير</a:t>
              </a:r>
              <a:endParaRPr lang="en-US" sz="4000" dirty="0"/>
            </a:p>
          </p:txBody>
        </p:sp>
        <p:sp>
          <p:nvSpPr>
            <p:cNvPr id="83" name="Oval 64"/>
            <p:cNvSpPr>
              <a:spLocks noChangeArrowheads="1"/>
            </p:cNvSpPr>
            <p:nvPr/>
          </p:nvSpPr>
          <p:spPr bwMode="auto">
            <a:xfrm>
              <a:off x="4217" y="2965"/>
              <a:ext cx="125" cy="185"/>
            </a:xfrm>
            <a:prstGeom prst="ellipse">
              <a:avLst/>
            </a:prstGeom>
            <a:noFill/>
            <a:ln w="38100">
              <a:solidFill>
                <a:schemeClr val="tx1"/>
              </a:solidFill>
              <a:round/>
              <a:headEnd/>
              <a:tailEnd/>
            </a:ln>
            <a:extLst>
              <a:ext uri="{909E8E84-426E-40DD-AFC4-6F175D3DCCD1}">
                <a14:hiddenFill xmlns:a14="http://schemas.microsoft.com/office/drawing/2010/main">
                  <a:solidFill>
                    <a:srgbClr val="000000"/>
                  </a:solidFill>
                </a14:hiddenFill>
              </a:ext>
            </a:extLst>
          </p:spPr>
          <p:txBody>
            <a:bodyPr/>
            <a:lstStyle/>
            <a:p>
              <a:endParaRPr lang="en-US"/>
            </a:p>
          </p:txBody>
        </p:sp>
        <p:sp>
          <p:nvSpPr>
            <p:cNvPr id="84" name="Text Box 65"/>
            <p:cNvSpPr txBox="1">
              <a:spLocks noChangeArrowheads="1"/>
            </p:cNvSpPr>
            <p:nvPr/>
          </p:nvSpPr>
          <p:spPr bwMode="auto">
            <a:xfrm>
              <a:off x="2234" y="2396"/>
              <a:ext cx="873" cy="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eaLnBrk="1" hangingPunct="1"/>
              <a:r>
                <a:rPr lang="ar-SA" sz="2800" b="1" dirty="0">
                  <a:latin typeface="Times New Roman" pitchFamily="18" charset="0"/>
                  <a:cs typeface="Times New Roman" pitchFamily="18" charset="0"/>
                </a:rPr>
                <a:t>انتقائي</a:t>
              </a:r>
              <a:endParaRPr lang="en-US" sz="4000" dirty="0"/>
            </a:p>
          </p:txBody>
        </p:sp>
        <p:sp>
          <p:nvSpPr>
            <p:cNvPr id="85" name="Text Box 66"/>
            <p:cNvSpPr txBox="1">
              <a:spLocks noChangeArrowheads="1"/>
            </p:cNvSpPr>
            <p:nvPr/>
          </p:nvSpPr>
          <p:spPr bwMode="auto">
            <a:xfrm>
              <a:off x="2285" y="2847"/>
              <a:ext cx="873" cy="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eaLnBrk="1" hangingPunct="1"/>
              <a:r>
                <a:rPr lang="ar-SA" sz="2800" b="1" dirty="0">
                  <a:latin typeface="Times New Roman" pitchFamily="18" charset="0"/>
                  <a:cs typeface="Times New Roman" pitchFamily="18" charset="0"/>
                </a:rPr>
                <a:t>محدود</a:t>
              </a:r>
              <a:endParaRPr lang="en-US" sz="4000" dirty="0"/>
            </a:p>
          </p:txBody>
        </p:sp>
        <p:sp>
          <p:nvSpPr>
            <p:cNvPr id="86" name="Text Box 67"/>
            <p:cNvSpPr txBox="1">
              <a:spLocks noChangeArrowheads="1"/>
            </p:cNvSpPr>
            <p:nvPr/>
          </p:nvSpPr>
          <p:spPr bwMode="auto">
            <a:xfrm>
              <a:off x="975" y="2099"/>
              <a:ext cx="873" cy="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eaLnBrk="1" hangingPunct="1"/>
              <a:r>
                <a:rPr lang="ar-SA" sz="2800" b="1" dirty="0">
                  <a:latin typeface="Times New Roman" pitchFamily="18" charset="0"/>
                  <a:cs typeface="Times New Roman" pitchFamily="18" charset="0"/>
                </a:rPr>
                <a:t>وحيد</a:t>
              </a:r>
              <a:endParaRPr lang="en-US" sz="4000" dirty="0"/>
            </a:p>
          </p:txBody>
        </p:sp>
        <p:sp>
          <p:nvSpPr>
            <p:cNvPr id="87" name="Text Box 68"/>
            <p:cNvSpPr txBox="1">
              <a:spLocks noChangeArrowheads="1"/>
            </p:cNvSpPr>
            <p:nvPr/>
          </p:nvSpPr>
          <p:spPr bwMode="auto">
            <a:xfrm>
              <a:off x="836" y="2887"/>
              <a:ext cx="873" cy="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algn="r" rtl="1" eaLnBrk="0" fontAlgn="base" hangingPunct="0">
                <a:spcBef>
                  <a:spcPct val="0"/>
                </a:spcBef>
                <a:spcAft>
                  <a:spcPct val="0"/>
                </a:spcAft>
                <a:defRPr>
                  <a:solidFill>
                    <a:schemeClr val="tx1"/>
                  </a:solidFill>
                  <a:latin typeface="Arial" charset="0"/>
                  <a:cs typeface="Arial" charset="0"/>
                </a:defRPr>
              </a:lvl6pPr>
              <a:lvl7pPr marL="2971800" indent="-228600" algn="r" rtl="1" eaLnBrk="0" fontAlgn="base" hangingPunct="0">
                <a:spcBef>
                  <a:spcPct val="0"/>
                </a:spcBef>
                <a:spcAft>
                  <a:spcPct val="0"/>
                </a:spcAft>
                <a:defRPr>
                  <a:solidFill>
                    <a:schemeClr val="tx1"/>
                  </a:solidFill>
                  <a:latin typeface="Arial" charset="0"/>
                  <a:cs typeface="Arial" charset="0"/>
                </a:defRPr>
              </a:lvl7pPr>
              <a:lvl8pPr marL="3429000" indent="-228600" algn="r" rtl="1" eaLnBrk="0" fontAlgn="base" hangingPunct="0">
                <a:spcBef>
                  <a:spcPct val="0"/>
                </a:spcBef>
                <a:spcAft>
                  <a:spcPct val="0"/>
                </a:spcAft>
                <a:defRPr>
                  <a:solidFill>
                    <a:schemeClr val="tx1"/>
                  </a:solidFill>
                  <a:latin typeface="Arial" charset="0"/>
                  <a:cs typeface="Arial" charset="0"/>
                </a:defRPr>
              </a:lvl8pPr>
              <a:lvl9pPr marL="3886200" indent="-228600" algn="r" rtl="1" eaLnBrk="0" fontAlgn="base" hangingPunct="0">
                <a:spcBef>
                  <a:spcPct val="0"/>
                </a:spcBef>
                <a:spcAft>
                  <a:spcPct val="0"/>
                </a:spcAft>
                <a:defRPr>
                  <a:solidFill>
                    <a:schemeClr val="tx1"/>
                  </a:solidFill>
                  <a:latin typeface="Arial" charset="0"/>
                  <a:cs typeface="Arial" charset="0"/>
                </a:defRPr>
              </a:lvl9pPr>
            </a:lstStyle>
            <a:p>
              <a:pPr eaLnBrk="1" hangingPunct="1"/>
              <a:r>
                <a:rPr lang="ar-SA" sz="2800" b="1" dirty="0">
                  <a:latin typeface="Times New Roman" pitchFamily="18" charset="0"/>
                  <a:cs typeface="Times New Roman" pitchFamily="18" charset="0"/>
                </a:rPr>
                <a:t>واحد</a:t>
              </a:r>
              <a:endParaRPr lang="en-US" sz="4000" dirty="0"/>
            </a:p>
          </p:txBody>
        </p:sp>
      </p:grpSp>
      <p:sp>
        <p:nvSpPr>
          <p:cNvPr id="88" name="Rectangle 70"/>
          <p:cNvSpPr>
            <a:spLocks noChangeArrowheads="1"/>
          </p:cNvSpPr>
          <p:nvPr/>
        </p:nvSpPr>
        <p:spPr bwMode="auto">
          <a:xfrm>
            <a:off x="3505992" y="4999748"/>
            <a:ext cx="8229600" cy="9334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gn="ctr">
              <a:spcBef>
                <a:spcPct val="20000"/>
              </a:spcBef>
              <a:buClr>
                <a:schemeClr val="hlink"/>
              </a:buClr>
              <a:buSzPct val="90000"/>
              <a:buFont typeface="Wingdings" pitchFamily="2" charset="2"/>
              <a:buNone/>
              <a:defRPr/>
            </a:pPr>
            <a:r>
              <a:rPr lang="ar-SA" sz="2500" dirty="0">
                <a:effectLst>
                  <a:outerShdw blurRad="38100" dist="38100" dir="2700000" algn="tl">
                    <a:srgbClr val="000000"/>
                  </a:outerShdw>
                </a:effectLst>
              </a:rPr>
              <a:t>شكل يبين مدى كثافة التوزيع</a:t>
            </a:r>
          </a:p>
          <a:p>
            <a:pPr marL="342900" indent="-342900" algn="ctr" rtl="1">
              <a:spcBef>
                <a:spcPct val="20000"/>
              </a:spcBef>
              <a:buClr>
                <a:schemeClr val="hlink"/>
              </a:buClr>
              <a:buSzPct val="90000"/>
              <a:buFont typeface="Wingdings" pitchFamily="2" charset="2"/>
              <a:buNone/>
              <a:defRPr/>
            </a:pPr>
            <a:r>
              <a:rPr lang="ar-SA" sz="2500" dirty="0"/>
              <a:t>ونتناول فيما يلي كل نوع من هذه الأنواع:</a:t>
            </a:r>
            <a:r>
              <a:rPr lang="en-US" sz="2500" dirty="0"/>
              <a:t>  </a:t>
            </a:r>
          </a:p>
        </p:txBody>
      </p:sp>
      <p:pic>
        <p:nvPicPr>
          <p:cNvPr id="89"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1335074"/>
            <a:ext cx="3385474" cy="2043287"/>
          </a:xfrm>
          <a:prstGeom prst="rect">
            <a:avLst/>
          </a:prstGeom>
          <a:solidFill>
            <a:schemeClr val="bg1">
              <a:lumMod val="85000"/>
              <a:alpha val="0"/>
            </a:schemeClr>
          </a:solidFill>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90" name="TextBox 89">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91" name="TextBox 90">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46727487"/>
      </p:ext>
    </p:extLst>
  </p:cSld>
  <p:clrMapOvr>
    <a:masterClrMapping/>
  </p:clrMapOvr>
  <mc:AlternateContent xmlns:mc="http://schemas.openxmlformats.org/markup-compatibility/2006" xmlns:p14="http://schemas.microsoft.com/office/powerpoint/2010/main">
    <mc:Choice Requires="p14">
      <p:transition spd="slow" p14:dur="2000" advTm="95041"/>
    </mc:Choice>
    <mc:Fallback xmlns="">
      <p:transition spd="slow" advTm="95041"/>
    </mc:Fallback>
  </mc:AlternateContent>
  <p:timing>
    <p:tnLst>
      <p:par>
        <p:cTn id="1" dur="indefinite" restart="never" nodeType="tmRoot"/>
      </p:par>
    </p:tnLst>
  </p:timing>
  <p:extLst mod="1"/>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43287"/>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محددات اختيار قنوات التوزيع</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4527402C-3F97-690D-9C20-A459E375AEB7}"/>
              </a:ext>
            </a:extLst>
          </p:cNvPr>
          <p:cNvSpPr txBox="1"/>
          <p:nvPr/>
        </p:nvSpPr>
        <p:spPr>
          <a:xfrm>
            <a:off x="3598250" y="2588876"/>
            <a:ext cx="8417320" cy="2631490"/>
          </a:xfrm>
          <a:prstGeom prst="rect">
            <a:avLst/>
          </a:prstGeom>
          <a:noFill/>
        </p:spPr>
        <p:txBody>
          <a:bodyPr wrap="square" rtlCol="0">
            <a:spAutoFit/>
          </a:bodyPr>
          <a:lstStyle/>
          <a:p>
            <a:pPr marL="457200" indent="-457200" algn="just" rtl="1">
              <a:lnSpc>
                <a:spcPct val="150000"/>
              </a:lnSpc>
              <a:buFont typeface="+mj-lt"/>
              <a:buAutoNum type="alphaUcPeriod"/>
            </a:pPr>
            <a:r>
              <a:rPr lang="ar-EG" sz="2200" b="1" dirty="0" smtClean="0">
                <a:solidFill>
                  <a:srgbClr val="0A1F61"/>
                </a:solidFill>
                <a:effectLst>
                  <a:outerShdw blurRad="38100" dist="38100" dir="2700000" algn="tl">
                    <a:srgbClr val="000000">
                      <a:alpha val="43137"/>
                    </a:srgbClr>
                  </a:outerShdw>
                </a:effectLst>
                <a:latin typeface="Simplified Arabic" pitchFamily="18" charset="-78"/>
                <a:cs typeface="+mj-cs"/>
              </a:rPr>
              <a:t>التوزيع </a:t>
            </a:r>
            <a:r>
              <a:rPr lang="ar-EG" sz="2200" b="1" dirty="0">
                <a:solidFill>
                  <a:srgbClr val="0A1F61"/>
                </a:solidFill>
                <a:effectLst>
                  <a:outerShdw blurRad="38100" dist="38100" dir="2700000" algn="tl">
                    <a:srgbClr val="000000">
                      <a:alpha val="43137"/>
                    </a:srgbClr>
                  </a:outerShdw>
                </a:effectLst>
                <a:latin typeface="Simplified Arabic" pitchFamily="18" charset="-78"/>
                <a:cs typeface="+mj-cs"/>
              </a:rPr>
              <a:t>الشامل أو المكثف:</a:t>
            </a:r>
          </a:p>
          <a:p>
            <a:pPr algn="just" rtl="1">
              <a:lnSpc>
                <a:spcPct val="150000"/>
              </a:lnSpc>
            </a:pPr>
            <a:r>
              <a:rPr lang="ar-EG" sz="2200" dirty="0" smtClean="0">
                <a:solidFill>
                  <a:srgbClr val="0A1F61"/>
                </a:solidFill>
                <a:latin typeface="Simplified Arabic" pitchFamily="18" charset="-78"/>
                <a:cs typeface="+mj-cs"/>
              </a:rPr>
              <a:t>	يلجأ </a:t>
            </a:r>
            <a:r>
              <a:rPr lang="ar-EG" sz="2200" dirty="0">
                <a:solidFill>
                  <a:srgbClr val="0A1F61"/>
                </a:solidFill>
                <a:latin typeface="Simplified Arabic" pitchFamily="18" charset="-78"/>
                <a:cs typeface="+mj-cs"/>
              </a:rPr>
              <a:t>منتجو السلع الاستهلاكية الميسرة أو الاستقرابية إلى اتباع استراتيجية التوزيع الشامل أو المكثف، وعادةً ما يكون هذا النوع من التوزيع هو الأكثر ملاءمة بالنسبة للمنتجات منخفضة الثمن، والتي تشترى بشكل متكرر والتي تتسم أسواقها بدرجة عالية من المنافسة، وفي حالة التوزيع الشامل أو المكثف يقع عبء الإعلان والترويج على عاتق المنتج.</a:t>
            </a:r>
          </a:p>
        </p:txBody>
      </p:sp>
      <p:pic>
        <p:nvPicPr>
          <p:cNvPr id="15"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1335074"/>
            <a:ext cx="3385474" cy="2043287"/>
          </a:xfrm>
          <a:prstGeom prst="rect">
            <a:avLst/>
          </a:prstGeom>
          <a:solidFill>
            <a:schemeClr val="bg1">
              <a:lumMod val="85000"/>
              <a:alpha val="0"/>
            </a:schemeClr>
          </a:solidFill>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TextBox 15">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7" name="TextBox 16">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71765097"/>
      </p:ext>
    </p:extLst>
  </p:cSld>
  <p:clrMapOvr>
    <a:masterClrMapping/>
  </p:clrMapOvr>
  <mc:AlternateContent xmlns:mc="http://schemas.openxmlformats.org/markup-compatibility/2006" xmlns:p14="http://schemas.microsoft.com/office/powerpoint/2010/main">
    <mc:Choice Requires="p14">
      <p:transition spd="slow" p14:dur="2000" advTm="64377"/>
    </mc:Choice>
    <mc:Fallback xmlns="">
      <p:transition spd="slow" advTm="64377"/>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043287"/>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محددات اختيار قنوات التوزيع</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4527402C-3F97-690D-9C20-A459E375AEB7}"/>
              </a:ext>
            </a:extLst>
          </p:cNvPr>
          <p:cNvSpPr txBox="1"/>
          <p:nvPr/>
        </p:nvSpPr>
        <p:spPr>
          <a:xfrm>
            <a:off x="3598250" y="2588876"/>
            <a:ext cx="8417320" cy="3647152"/>
          </a:xfrm>
          <a:prstGeom prst="rect">
            <a:avLst/>
          </a:prstGeom>
          <a:noFill/>
        </p:spPr>
        <p:txBody>
          <a:bodyPr wrap="square" rtlCol="0">
            <a:spAutoFit/>
          </a:bodyPr>
          <a:lstStyle/>
          <a:p>
            <a:pPr marL="457200" indent="-457200" algn="just" rtl="1">
              <a:lnSpc>
                <a:spcPct val="150000"/>
              </a:lnSpc>
              <a:buFont typeface="+mj-lt"/>
              <a:buAutoNum type="alphaUcPeriod" startAt="2"/>
            </a:pPr>
            <a:r>
              <a:rPr lang="ar-EG" sz="2200" b="1" dirty="0" smtClean="0">
                <a:solidFill>
                  <a:srgbClr val="0A1F61"/>
                </a:solidFill>
                <a:effectLst>
                  <a:outerShdw blurRad="38100" dist="38100" dir="2700000" algn="tl">
                    <a:srgbClr val="000000">
                      <a:alpha val="43137"/>
                    </a:srgbClr>
                  </a:outerShdw>
                </a:effectLst>
                <a:latin typeface="Simplified Arabic" pitchFamily="18" charset="-78"/>
                <a:cs typeface="+mj-cs"/>
              </a:rPr>
              <a:t>التوزيع </a:t>
            </a:r>
            <a:r>
              <a:rPr lang="ar-EG" sz="2200" b="1" dirty="0">
                <a:solidFill>
                  <a:srgbClr val="0A1F61"/>
                </a:solidFill>
                <a:effectLst>
                  <a:outerShdw blurRad="38100" dist="38100" dir="2700000" algn="tl">
                    <a:srgbClr val="000000">
                      <a:alpha val="43137"/>
                    </a:srgbClr>
                  </a:outerShdw>
                </a:effectLst>
                <a:latin typeface="Simplified Arabic" pitchFamily="18" charset="-78"/>
                <a:cs typeface="+mj-cs"/>
              </a:rPr>
              <a:t>الانتقائي:</a:t>
            </a:r>
          </a:p>
          <a:p>
            <a:pPr marL="914400" algn="just" rtl="1">
              <a:lnSpc>
                <a:spcPct val="150000"/>
              </a:lnSpc>
            </a:pPr>
            <a:r>
              <a:rPr lang="ar-EG" sz="2200" dirty="0" smtClean="0">
                <a:solidFill>
                  <a:srgbClr val="0A1F61"/>
                </a:solidFill>
                <a:latin typeface="Simplified Arabic" pitchFamily="18" charset="-78"/>
                <a:cs typeface="+mj-cs"/>
              </a:rPr>
              <a:t>في </a:t>
            </a:r>
            <a:r>
              <a:rPr lang="ar-EG" sz="2200" dirty="0">
                <a:solidFill>
                  <a:srgbClr val="0A1F61"/>
                </a:solidFill>
                <a:latin typeface="Simplified Arabic" pitchFamily="18" charset="-78"/>
                <a:cs typeface="+mj-cs"/>
              </a:rPr>
              <a:t>حالة التوزيع الانتقائي يكون عدد منافذ التوزيع (تجار الجملة والتجزئة) في سوق معين أقل من مثيلتها في حالة التوزيع الشامل، ويلائم التوزيع </a:t>
            </a:r>
            <a:r>
              <a:rPr lang="ar-EG" sz="2200" dirty="0" smtClean="0">
                <a:solidFill>
                  <a:srgbClr val="0A1F61"/>
                </a:solidFill>
                <a:latin typeface="Simplified Arabic" pitchFamily="18" charset="-78"/>
                <a:cs typeface="+mj-cs"/>
              </a:rPr>
              <a:t>الانتقائي السلع </a:t>
            </a:r>
            <a:r>
              <a:rPr lang="ar-EG" sz="2200" dirty="0">
                <a:solidFill>
                  <a:srgbClr val="0A1F61"/>
                </a:solidFill>
                <a:latin typeface="Simplified Arabic" pitchFamily="18" charset="-78"/>
                <a:cs typeface="+mj-cs"/>
              </a:rPr>
              <a:t>الاستهلاكية </a:t>
            </a:r>
            <a:r>
              <a:rPr lang="ar-EG" sz="2200" dirty="0" smtClean="0">
                <a:solidFill>
                  <a:srgbClr val="0A1F61"/>
                </a:solidFill>
                <a:latin typeface="Simplified Arabic" pitchFamily="18" charset="-78"/>
                <a:cs typeface="+mj-cs"/>
              </a:rPr>
              <a:t>سلع التسوق، </a:t>
            </a:r>
            <a:r>
              <a:rPr lang="ar-EG" sz="2200" dirty="0">
                <a:solidFill>
                  <a:srgbClr val="0A1F61"/>
                </a:solidFill>
                <a:latin typeface="Simplified Arabic" pitchFamily="18" charset="-78"/>
                <a:cs typeface="+mj-cs"/>
              </a:rPr>
              <a:t>وقد تقرر الشركة اللجوء إلى سياسة التوزيع الانتقائي بعد تجربة التوزيع الشامل. وعادةً ما ينتج عن ارتفاع تكلفة التوزيع الشامل أو سوء أداء بعض الوسطاء.</a:t>
            </a:r>
          </a:p>
          <a:p>
            <a:pPr algn="just" rtl="1">
              <a:lnSpc>
                <a:spcPct val="150000"/>
              </a:lnSpc>
            </a:pPr>
            <a:endParaRPr lang="ar-EG" sz="2200" b="1" dirty="0">
              <a:solidFill>
                <a:srgbClr val="0A1F61"/>
              </a:solidFill>
              <a:latin typeface="Simplified Arabic" pitchFamily="18" charset="-78"/>
              <a:cs typeface="+mj-cs"/>
            </a:endParaRPr>
          </a:p>
        </p:txBody>
      </p:sp>
      <p:pic>
        <p:nvPicPr>
          <p:cNvPr id="15"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1335074"/>
            <a:ext cx="3385474" cy="2043287"/>
          </a:xfrm>
          <a:prstGeom prst="rect">
            <a:avLst/>
          </a:prstGeom>
          <a:solidFill>
            <a:schemeClr val="bg1">
              <a:lumMod val="85000"/>
              <a:alpha val="0"/>
            </a:schemeClr>
          </a:solidFill>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TextBox 15">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7" name="TextBox 16">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54563035"/>
      </p:ext>
    </p:extLst>
  </p:cSld>
  <p:clrMapOvr>
    <a:masterClrMapping/>
  </p:clrMapOvr>
  <mc:AlternateContent xmlns:mc="http://schemas.openxmlformats.org/markup-compatibility/2006" xmlns:p14="http://schemas.microsoft.com/office/powerpoint/2010/main">
    <mc:Choice Requires="p14">
      <p:transition spd="slow" p14:dur="2000" advTm="69623"/>
    </mc:Choice>
    <mc:Fallback xmlns="">
      <p:transition spd="slow" advTm="69623"/>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43287"/>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محددات اختيار قنوات التوزيع</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a16="http://schemas.microsoft.com/office/drawing/2014/main" xmlns="" id="{4527402C-3F97-690D-9C20-A459E375AEB7}"/>
              </a:ext>
            </a:extLst>
          </p:cNvPr>
          <p:cNvSpPr txBox="1"/>
          <p:nvPr/>
        </p:nvSpPr>
        <p:spPr>
          <a:xfrm>
            <a:off x="3598250" y="2698963"/>
            <a:ext cx="8417320" cy="2492990"/>
          </a:xfrm>
          <a:prstGeom prst="rect">
            <a:avLst/>
          </a:prstGeom>
          <a:noFill/>
        </p:spPr>
        <p:txBody>
          <a:bodyPr wrap="square" rtlCol="0">
            <a:spAutoFit/>
          </a:bodyPr>
          <a:lstStyle/>
          <a:p>
            <a:pPr marL="457200" indent="-457200" algn="just" rtl="1">
              <a:lnSpc>
                <a:spcPct val="150000"/>
              </a:lnSpc>
              <a:buFont typeface="+mj-lt"/>
              <a:buAutoNum type="alphaUcPeriod" startAt="3"/>
            </a:pPr>
            <a:r>
              <a:rPr lang="ar-EG" sz="2200" b="1" dirty="0" smtClean="0">
                <a:solidFill>
                  <a:srgbClr val="0A1F61"/>
                </a:solidFill>
                <a:effectLst>
                  <a:outerShdw blurRad="38100" dist="38100" dir="2700000" algn="tl">
                    <a:srgbClr val="000000">
                      <a:alpha val="43137"/>
                    </a:srgbClr>
                  </a:outerShdw>
                </a:effectLst>
                <a:latin typeface="Simplified Arabic" pitchFamily="18" charset="-78"/>
                <a:cs typeface="+mj-cs"/>
              </a:rPr>
              <a:t>التوزيع </a:t>
            </a:r>
            <a:r>
              <a:rPr lang="ar-EG" sz="2200" b="1" dirty="0">
                <a:solidFill>
                  <a:srgbClr val="0A1F61"/>
                </a:solidFill>
                <a:effectLst>
                  <a:outerShdw blurRad="38100" dist="38100" dir="2700000" algn="tl">
                    <a:srgbClr val="000000">
                      <a:alpha val="43137"/>
                    </a:srgbClr>
                  </a:outerShdw>
                </a:effectLst>
                <a:latin typeface="Simplified Arabic" pitchFamily="18" charset="-78"/>
                <a:cs typeface="+mj-cs"/>
              </a:rPr>
              <a:t>الوحيد:</a:t>
            </a:r>
          </a:p>
          <a:p>
            <a:pPr marL="693738" algn="just" rtl="1">
              <a:lnSpc>
                <a:spcPct val="150000"/>
              </a:lnSpc>
            </a:pPr>
            <a:r>
              <a:rPr lang="ar-EG" sz="2100" b="1" dirty="0" smtClean="0">
                <a:solidFill>
                  <a:srgbClr val="0A1F61"/>
                </a:solidFill>
                <a:latin typeface="Simplified Arabic" pitchFamily="18" charset="-78"/>
                <a:cs typeface="+mj-cs"/>
              </a:rPr>
              <a:t>وفي </a:t>
            </a:r>
            <a:r>
              <a:rPr lang="ar-EG" sz="2100" b="1" dirty="0">
                <a:solidFill>
                  <a:srgbClr val="0A1F61"/>
                </a:solidFill>
                <a:latin typeface="Simplified Arabic" pitchFamily="18" charset="-78"/>
                <a:cs typeface="+mj-cs"/>
              </a:rPr>
              <a:t>ضوء هذه السياسة يوافق المنتج على البيع إلى تاجر جملة أو تاجر تجزئة واحد في سوق معينة، وغالباً ما تستخدم هذه السياسة بالنسبة للسلع الاستهلاكية الخاصة مثل الماركات عالية الشهرة من الساعات </a:t>
            </a:r>
            <a:r>
              <a:rPr lang="ar-EG" sz="2100" b="1" dirty="0" smtClean="0">
                <a:solidFill>
                  <a:srgbClr val="0A1F61"/>
                </a:solidFill>
                <a:latin typeface="Simplified Arabic" pitchFamily="18" charset="-78"/>
                <a:cs typeface="+mj-cs"/>
              </a:rPr>
              <a:t>والمجوهرات</a:t>
            </a:r>
            <a:r>
              <a:rPr lang="ar-EG" sz="2100" b="1" dirty="0">
                <a:solidFill>
                  <a:srgbClr val="0A1F61"/>
                </a:solidFill>
                <a:latin typeface="Simplified Arabic" pitchFamily="18" charset="-78"/>
                <a:cs typeface="+mj-cs"/>
              </a:rPr>
              <a:t>.</a:t>
            </a:r>
          </a:p>
          <a:p>
            <a:pPr algn="just" rtl="1">
              <a:lnSpc>
                <a:spcPct val="150000"/>
              </a:lnSpc>
            </a:pPr>
            <a:endParaRPr lang="ar-EG" sz="1900" b="1" dirty="0">
              <a:solidFill>
                <a:srgbClr val="0A1F61"/>
              </a:solidFill>
              <a:latin typeface="Simplified Arabic" pitchFamily="18" charset="-78"/>
              <a:cs typeface="+mj-cs"/>
            </a:endParaRPr>
          </a:p>
        </p:txBody>
      </p:sp>
      <p:pic>
        <p:nvPicPr>
          <p:cNvPr id="16"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1335074"/>
            <a:ext cx="3385474" cy="2043287"/>
          </a:xfrm>
          <a:prstGeom prst="rect">
            <a:avLst/>
          </a:prstGeom>
          <a:solidFill>
            <a:schemeClr val="bg1">
              <a:lumMod val="85000"/>
              <a:alpha val="0"/>
            </a:schemeClr>
          </a:solidFill>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7" name="TextBox 16">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45607680"/>
      </p:ext>
    </p:extLst>
  </p:cSld>
  <p:clrMapOvr>
    <a:masterClrMapping/>
  </p:clrMapOvr>
  <mc:AlternateContent xmlns:mc="http://schemas.openxmlformats.org/markup-compatibility/2006" xmlns:p14="http://schemas.microsoft.com/office/powerpoint/2010/main">
    <mc:Choice Requires="p14">
      <p:transition spd="slow" p14:dur="2000" advTm="70485"/>
    </mc:Choice>
    <mc:Fallback xmlns="">
      <p:transition spd="slow" advTm="70485"/>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5005401"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xmlns="" id="{C7D257D7-D9C6-8F63-F8F8-E2BE53F2E2DB}"/>
              </a:ext>
            </a:extLst>
          </p:cNvPr>
          <p:cNvSpPr txBox="1"/>
          <p:nvPr/>
        </p:nvSpPr>
        <p:spPr>
          <a:xfrm>
            <a:off x="6986467" y="1262886"/>
            <a:ext cx="952504" cy="461665"/>
          </a:xfrm>
          <a:prstGeom prst="rect">
            <a:avLst/>
          </a:prstGeom>
          <a:noFill/>
        </p:spPr>
        <p:txBody>
          <a:bodyPr wrap="none" rtlCol="0">
            <a:spAutoFit/>
          </a:bodyPr>
          <a:lstStyle/>
          <a:p>
            <a:pPr algn="just" rtl="1"/>
            <a:r>
              <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التخزين</a:t>
            </a: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a:t>
            </a:r>
            <a:endParaRPr lang="en-US" dirty="0">
              <a:solidFill>
                <a:schemeClr val="bg1"/>
              </a:solidFill>
              <a:latin typeface="Times New Roman" pitchFamily="18" charset="0"/>
              <a:cs typeface="Times New Roman"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38182" y="1249265"/>
            <a:ext cx="942618" cy="830997"/>
          </a:xfrm>
          <a:prstGeom prst="rect">
            <a:avLst/>
          </a:prstGeom>
          <a:noFill/>
        </p:spPr>
        <p:txBody>
          <a:bodyPr wrap="square" rtlCol="0">
            <a:spAutoFit/>
          </a:bodyPr>
          <a:lstStyle/>
          <a:p>
            <a:pPr algn="ctr"/>
            <a:r>
              <a:rPr lang="en-US" sz="4800" b="1" dirty="0" smtClean="0">
                <a:solidFill>
                  <a:srgbClr val="8E5A6D"/>
                </a:solidFill>
                <a:latin typeface="Tajawal Medium" panose="00000600000000000000" pitchFamily="2" charset="-78"/>
                <a:cs typeface="Tajawal Medium" panose="00000600000000000000" pitchFamily="2" charset="-78"/>
              </a:rPr>
              <a:t>4</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2094952"/>
      </p:ext>
    </p:extLst>
  </p:cSld>
  <p:clrMapOvr>
    <a:masterClrMapping/>
  </p:clrMapOvr>
  <mc:AlternateContent xmlns:mc="http://schemas.openxmlformats.org/markup-compatibility/2006" xmlns:p14="http://schemas.microsoft.com/office/powerpoint/2010/main">
    <mc:Choice Requires="p14">
      <p:transition spd="slow" p14:dur="2000" advTm="12207"/>
    </mc:Choice>
    <mc:Fallback xmlns="">
      <p:transition spd="slow" advTm="122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43287"/>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التخزين</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4527402C-3F97-690D-9C20-A459E375AEB7}"/>
              </a:ext>
            </a:extLst>
          </p:cNvPr>
          <p:cNvSpPr txBox="1"/>
          <p:nvPr/>
        </p:nvSpPr>
        <p:spPr>
          <a:xfrm>
            <a:off x="3598250" y="2588876"/>
            <a:ext cx="8417320" cy="1555041"/>
          </a:xfrm>
          <a:prstGeom prst="rect">
            <a:avLst/>
          </a:prstGeom>
          <a:noFill/>
        </p:spPr>
        <p:txBody>
          <a:bodyPr wrap="square" rtlCol="0">
            <a:spAutoFit/>
          </a:bodyPr>
          <a:lstStyle/>
          <a:p>
            <a:pPr algn="just" rtl="1">
              <a:lnSpc>
                <a:spcPct val="150000"/>
              </a:lnSpc>
            </a:pPr>
            <a:r>
              <a:rPr lang="ar-EG" sz="2200" dirty="0" smtClean="0">
                <a:solidFill>
                  <a:srgbClr val="0A1F61"/>
                </a:solidFill>
                <a:latin typeface="Simplified Arabic" pitchFamily="18" charset="-78"/>
                <a:cs typeface="+mj-cs"/>
              </a:rPr>
              <a:t>يعتبر </a:t>
            </a:r>
            <a:r>
              <a:rPr lang="ar-EG" sz="2200" dirty="0">
                <a:solidFill>
                  <a:srgbClr val="0A1F61"/>
                </a:solidFill>
                <a:latin typeface="Simplified Arabic" pitchFamily="18" charset="-78"/>
                <a:cs typeface="+mj-cs"/>
              </a:rPr>
              <a:t>التخزين وظيفة تسويقية هامة ومكلفة ومعقدة يقوم بها جميع المنتجين والوسطاء تقريباً بدرجات متفاوتة، </a:t>
            </a:r>
            <a:r>
              <a:rPr lang="ar-EG" sz="2200" dirty="0" smtClean="0">
                <a:solidFill>
                  <a:srgbClr val="0A1F61"/>
                </a:solidFill>
                <a:latin typeface="Simplified Arabic" pitchFamily="18" charset="-78"/>
                <a:cs typeface="+mj-cs"/>
              </a:rPr>
              <a:t>وهى </a:t>
            </a:r>
            <a:r>
              <a:rPr lang="ar-EG" sz="2200" dirty="0">
                <a:solidFill>
                  <a:srgbClr val="0A1F61"/>
                </a:solidFill>
                <a:latin typeface="Simplified Arabic" pitchFamily="18" charset="-78"/>
                <a:cs typeface="+mj-cs"/>
              </a:rPr>
              <a:t>كذلك وظيفة اقتصادية حيث </a:t>
            </a:r>
            <a:r>
              <a:rPr lang="ar-EG" sz="2200" dirty="0" smtClean="0">
                <a:solidFill>
                  <a:srgbClr val="0A1F61"/>
                </a:solidFill>
                <a:latin typeface="Simplified Arabic" pitchFamily="18" charset="-78"/>
                <a:cs typeface="+mj-cs"/>
              </a:rPr>
              <a:t>أنها </a:t>
            </a:r>
            <a:r>
              <a:rPr lang="ar-EG" sz="2200" dirty="0">
                <a:solidFill>
                  <a:srgbClr val="0A1F61"/>
                </a:solidFill>
                <a:latin typeface="Simplified Arabic" pitchFamily="18" charset="-78"/>
                <a:cs typeface="+mj-cs"/>
              </a:rPr>
              <a:t>ت</a:t>
            </a:r>
            <a:r>
              <a:rPr lang="ar-EG" sz="2200" dirty="0" smtClean="0">
                <a:solidFill>
                  <a:srgbClr val="0A1F61"/>
                </a:solidFill>
                <a:latin typeface="Simplified Arabic" pitchFamily="18" charset="-78"/>
                <a:cs typeface="+mj-cs"/>
              </a:rPr>
              <a:t>عمل </a:t>
            </a:r>
            <a:r>
              <a:rPr lang="ar-EG" sz="2200" dirty="0">
                <a:solidFill>
                  <a:srgbClr val="0A1F61"/>
                </a:solidFill>
                <a:latin typeface="Simplified Arabic" pitchFamily="18" charset="-78"/>
                <a:cs typeface="+mj-cs"/>
              </a:rPr>
              <a:t>على إضافة المنفعة الزمانية للأشياء التي يتم تخزينها.</a:t>
            </a:r>
          </a:p>
        </p:txBody>
      </p:sp>
      <p:pic>
        <p:nvPicPr>
          <p:cNvPr id="15"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1335074"/>
            <a:ext cx="3385474" cy="2043287"/>
          </a:xfrm>
          <a:prstGeom prst="rect">
            <a:avLst/>
          </a:prstGeom>
          <a:solidFill>
            <a:schemeClr val="bg1">
              <a:lumMod val="85000"/>
              <a:alpha val="0"/>
            </a:schemeClr>
          </a:solidFill>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TextBox 15">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7" name="TextBox 16">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94814487"/>
      </p:ext>
    </p:extLst>
  </p:cSld>
  <p:clrMapOvr>
    <a:masterClrMapping/>
  </p:clrMapOvr>
  <mc:AlternateContent xmlns:mc="http://schemas.openxmlformats.org/markup-compatibility/2006" xmlns:p14="http://schemas.microsoft.com/office/powerpoint/2010/main">
    <mc:Choice Requires="p14">
      <p:transition spd="slow" p14:dur="2000" advTm="46921"/>
    </mc:Choice>
    <mc:Fallback xmlns="">
      <p:transition spd="slow" advTm="46921"/>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043287"/>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التخزين</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4527402C-3F97-690D-9C20-A459E375AEB7}"/>
              </a:ext>
            </a:extLst>
          </p:cNvPr>
          <p:cNvSpPr txBox="1"/>
          <p:nvPr/>
        </p:nvSpPr>
        <p:spPr>
          <a:xfrm>
            <a:off x="3598250" y="2588876"/>
            <a:ext cx="8417320" cy="3139321"/>
          </a:xfrm>
          <a:prstGeom prst="rect">
            <a:avLst/>
          </a:prstGeom>
          <a:noFill/>
        </p:spPr>
        <p:txBody>
          <a:bodyPr wrap="square" rtlCol="0">
            <a:spAutoFit/>
          </a:bodyPr>
          <a:lstStyle/>
          <a:p>
            <a:pPr algn="just" rtl="1">
              <a:lnSpc>
                <a:spcPct val="150000"/>
              </a:lnSpc>
            </a:pPr>
            <a:r>
              <a:rPr lang="ar-EG" sz="2200" b="1" dirty="0">
                <a:solidFill>
                  <a:srgbClr val="0A1F61"/>
                </a:solidFill>
                <a:latin typeface="Simplified Arabic" pitchFamily="18" charset="-78"/>
                <a:cs typeface="+mj-cs"/>
              </a:rPr>
              <a:t>ويعتبر التخزين ضرورياً من الناحية العملية لعدة أسباب من أهمها:</a:t>
            </a:r>
          </a:p>
          <a:p>
            <a:pPr marL="1025525" indent="-457200" algn="just" rtl="1">
              <a:lnSpc>
                <a:spcPct val="150000"/>
              </a:lnSpc>
              <a:buFont typeface="+mj-lt"/>
              <a:buAutoNum type="arabicPeriod"/>
            </a:pPr>
            <a:r>
              <a:rPr lang="ar-EG" sz="2200" dirty="0" smtClean="0">
                <a:solidFill>
                  <a:srgbClr val="0A1F61"/>
                </a:solidFill>
                <a:latin typeface="Simplified Arabic" pitchFamily="18" charset="-78"/>
                <a:cs typeface="+mj-cs"/>
              </a:rPr>
              <a:t>تحقيق </a:t>
            </a:r>
            <a:r>
              <a:rPr lang="ar-EG" sz="2200" dirty="0">
                <a:solidFill>
                  <a:srgbClr val="0A1F61"/>
                </a:solidFill>
                <a:latin typeface="Simplified Arabic" pitchFamily="18" charset="-78"/>
                <a:cs typeface="+mj-cs"/>
              </a:rPr>
              <a:t>التوازن بين الإنتاج الموسمي والاستهلاك المستمر على مدار السنة، </a:t>
            </a:r>
            <a:r>
              <a:rPr lang="ar-EG" sz="2200" dirty="0" smtClean="0">
                <a:solidFill>
                  <a:srgbClr val="0A1F61"/>
                </a:solidFill>
                <a:latin typeface="Simplified Arabic" pitchFamily="18" charset="-78"/>
                <a:cs typeface="+mj-cs"/>
              </a:rPr>
              <a:t>المنتجات </a:t>
            </a:r>
            <a:r>
              <a:rPr lang="ar-EG" sz="2200" dirty="0">
                <a:solidFill>
                  <a:srgbClr val="0A1F61"/>
                </a:solidFill>
                <a:latin typeface="Simplified Arabic" pitchFamily="18" charset="-78"/>
                <a:cs typeface="+mj-cs"/>
              </a:rPr>
              <a:t>الزراعية بصفة عامة (كالقطن والحبوب والفواكه) تنتج في مواسم معينة ولكنها تستهلك طوال العام ومعنى ذلك أن جزءاً من المحصول لابد من تخزينه لمقابلة الطلب المستقبلي.</a:t>
            </a:r>
          </a:p>
          <a:p>
            <a:pPr algn="just" rtl="1">
              <a:lnSpc>
                <a:spcPct val="150000"/>
              </a:lnSpc>
            </a:pPr>
            <a:endParaRPr lang="ar-EG" sz="2200" b="1" dirty="0">
              <a:solidFill>
                <a:srgbClr val="0A1F61"/>
              </a:solidFill>
              <a:latin typeface="Simplified Arabic" pitchFamily="18" charset="-78"/>
              <a:cs typeface="+mj-cs"/>
            </a:endParaRPr>
          </a:p>
        </p:txBody>
      </p:sp>
      <p:pic>
        <p:nvPicPr>
          <p:cNvPr id="15"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1335074"/>
            <a:ext cx="3385474" cy="2043287"/>
          </a:xfrm>
          <a:prstGeom prst="rect">
            <a:avLst/>
          </a:prstGeom>
          <a:solidFill>
            <a:schemeClr val="bg1">
              <a:lumMod val="85000"/>
              <a:alpha val="0"/>
            </a:schemeClr>
          </a:solidFill>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TextBox 15">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7" name="TextBox 16">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10921174"/>
      </p:ext>
    </p:extLst>
  </p:cSld>
  <p:clrMapOvr>
    <a:masterClrMapping/>
  </p:clrMapOvr>
  <mc:AlternateContent xmlns:mc="http://schemas.openxmlformats.org/markup-compatibility/2006" xmlns:p14="http://schemas.microsoft.com/office/powerpoint/2010/main">
    <mc:Choice Requires="p14">
      <p:transition spd="slow" p14:dur="2000" advTm="71753"/>
    </mc:Choice>
    <mc:Fallback xmlns="">
      <p:transition spd="slow" advTm="71753"/>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43287"/>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التخزين</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4527402C-3F97-690D-9C20-A459E375AEB7}"/>
              </a:ext>
            </a:extLst>
          </p:cNvPr>
          <p:cNvSpPr txBox="1"/>
          <p:nvPr/>
        </p:nvSpPr>
        <p:spPr>
          <a:xfrm>
            <a:off x="3598250" y="2323527"/>
            <a:ext cx="8417320" cy="3485570"/>
          </a:xfrm>
          <a:prstGeom prst="rect">
            <a:avLst/>
          </a:prstGeom>
          <a:noFill/>
        </p:spPr>
        <p:txBody>
          <a:bodyPr wrap="square" rtlCol="0">
            <a:spAutoFit/>
          </a:bodyPr>
          <a:lstStyle/>
          <a:p>
            <a:pPr marL="457200" indent="-457200" algn="just" rtl="1">
              <a:lnSpc>
                <a:spcPct val="150000"/>
              </a:lnSpc>
              <a:buFont typeface="+mj-lt"/>
              <a:buAutoNum type="arabicPeriod" startAt="2"/>
            </a:pPr>
            <a:r>
              <a:rPr lang="ar-EG" sz="2100" dirty="0">
                <a:solidFill>
                  <a:srgbClr val="0A1F61"/>
                </a:solidFill>
                <a:latin typeface="Simplified Arabic" pitchFamily="18" charset="-78"/>
                <a:cs typeface="+mj-cs"/>
              </a:rPr>
              <a:t>تحقيق التوازن بين الإنتاج المستمر والاستهلاك الموسمي، فالطلب على بعض المنتجات يتسم بالموسمية (كالملابس الشتوية والصيفية وملابس البحر، ووسائل التدفئة أو التهوية) وقد يجد المنتجون أن من الأفضل استمرار الإنتاج طوال السنة. وفي هذه الحالة لابد من اللجوء إلى التخزين.</a:t>
            </a:r>
          </a:p>
          <a:p>
            <a:pPr marL="457200" indent="-457200" algn="just" rtl="1">
              <a:lnSpc>
                <a:spcPct val="150000"/>
              </a:lnSpc>
              <a:buFont typeface="+mj-lt"/>
              <a:buAutoNum type="arabicPeriod" startAt="3"/>
            </a:pPr>
            <a:r>
              <a:rPr lang="ar-EG" sz="2100" dirty="0">
                <a:solidFill>
                  <a:srgbClr val="0A1F61"/>
                </a:solidFill>
                <a:latin typeface="Simplified Arabic" pitchFamily="18" charset="-78"/>
                <a:cs typeface="+mj-cs"/>
              </a:rPr>
              <a:t>التأثير في طبيعة السلعة، فبعض المنتجات تحتاج إلى وقت معين حتى تكتمل مواصفاتها من ناحية المذاق أو الصلاحية للاستهلاك ومن أمثلة ذلك الموز </a:t>
            </a:r>
            <a:r>
              <a:rPr lang="ar-EG" sz="2100" dirty="0" smtClean="0">
                <a:solidFill>
                  <a:srgbClr val="0A1F61"/>
                </a:solidFill>
                <a:latin typeface="Simplified Arabic" pitchFamily="18" charset="-78"/>
                <a:cs typeface="+mj-cs"/>
              </a:rPr>
              <a:t>والبن، </a:t>
            </a:r>
            <a:r>
              <a:rPr lang="ar-EG" sz="2100" dirty="0">
                <a:solidFill>
                  <a:srgbClr val="0A1F61"/>
                </a:solidFill>
                <a:latin typeface="Simplified Arabic" pitchFamily="18" charset="-78"/>
                <a:cs typeface="+mj-cs"/>
              </a:rPr>
              <a:t>وهناك منتجات أخرى كالجلود والفراء والأخشاب تحتاج إلى تخزينها فترة معينة قبل استخدامها</a:t>
            </a:r>
            <a:r>
              <a:rPr lang="ar-EG" sz="2100" dirty="0" smtClean="0">
                <a:solidFill>
                  <a:srgbClr val="0A1F61"/>
                </a:solidFill>
                <a:latin typeface="Simplified Arabic" pitchFamily="18" charset="-78"/>
                <a:cs typeface="+mj-cs"/>
              </a:rPr>
              <a:t>.</a:t>
            </a:r>
            <a:endParaRPr lang="ar-EG" sz="2100" dirty="0">
              <a:solidFill>
                <a:srgbClr val="0A1F61"/>
              </a:solidFill>
              <a:latin typeface="Simplified Arabic" pitchFamily="18" charset="-78"/>
              <a:cs typeface="+mj-cs"/>
            </a:endParaRPr>
          </a:p>
        </p:txBody>
      </p:sp>
      <p:pic>
        <p:nvPicPr>
          <p:cNvPr id="15"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1335074"/>
            <a:ext cx="3385474" cy="2043287"/>
          </a:xfrm>
          <a:prstGeom prst="rect">
            <a:avLst/>
          </a:prstGeom>
          <a:solidFill>
            <a:schemeClr val="bg1">
              <a:lumMod val="85000"/>
              <a:alpha val="0"/>
            </a:schemeClr>
          </a:solidFill>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TextBox 15">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7" name="TextBox 16">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47975416"/>
      </p:ext>
    </p:extLst>
  </p:cSld>
  <p:clrMapOvr>
    <a:masterClrMapping/>
  </p:clrMapOvr>
  <mc:AlternateContent xmlns:mc="http://schemas.openxmlformats.org/markup-compatibility/2006" xmlns:p14="http://schemas.microsoft.com/office/powerpoint/2010/main">
    <mc:Choice Requires="p14">
      <p:transition spd="slow" p14:dur="2000" advTm="78846"/>
    </mc:Choice>
    <mc:Fallback xmlns="">
      <p:transition spd="slow" advTm="78846"/>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43287"/>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التخزين</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4527402C-3F97-690D-9C20-A459E375AEB7}"/>
              </a:ext>
            </a:extLst>
          </p:cNvPr>
          <p:cNvSpPr txBox="1"/>
          <p:nvPr/>
        </p:nvSpPr>
        <p:spPr>
          <a:xfrm>
            <a:off x="3598250" y="2220725"/>
            <a:ext cx="8417320" cy="2631490"/>
          </a:xfrm>
          <a:prstGeom prst="rect">
            <a:avLst/>
          </a:prstGeom>
          <a:noFill/>
        </p:spPr>
        <p:txBody>
          <a:bodyPr wrap="square" rtlCol="0">
            <a:spAutoFit/>
          </a:bodyPr>
          <a:lstStyle/>
          <a:p>
            <a:pPr marL="457200" indent="-457200" algn="just" rtl="1">
              <a:lnSpc>
                <a:spcPct val="150000"/>
              </a:lnSpc>
              <a:buFont typeface="+mj-lt"/>
              <a:buAutoNum type="arabicPeriod" startAt="4"/>
            </a:pPr>
            <a:r>
              <a:rPr lang="ar-EG" sz="2200" dirty="0">
                <a:solidFill>
                  <a:srgbClr val="0A1F61"/>
                </a:solidFill>
                <a:latin typeface="Simplified Arabic" pitchFamily="18" charset="-78"/>
                <a:cs typeface="+mj-cs"/>
              </a:rPr>
              <a:t>مقابلة الطلب العادي، فمن الأسباب البديهية للتخزين توفير السلع في الوقت الذي يحتاجها فيه المستهلكون، فالمنتجون وتجار الجملة وتجار التجزئة لا يريدون أن يفقدوا أي فرصة بيعية بسبب نفاذ المخزون، ولتجنب ذلك فإنهم يحتفظون بمخزون من البضاعة لمقابلة أوامر العملاء.</a:t>
            </a:r>
          </a:p>
          <a:p>
            <a:pPr algn="just" rtl="1">
              <a:lnSpc>
                <a:spcPct val="150000"/>
              </a:lnSpc>
            </a:pPr>
            <a:endParaRPr lang="ar-EG" sz="2200" dirty="0">
              <a:solidFill>
                <a:srgbClr val="0A1F61"/>
              </a:solidFill>
              <a:latin typeface="Simplified Arabic" pitchFamily="18" charset="-78"/>
              <a:cs typeface="+mj-cs"/>
            </a:endParaRPr>
          </a:p>
        </p:txBody>
      </p:sp>
      <p:pic>
        <p:nvPicPr>
          <p:cNvPr id="15"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1335074"/>
            <a:ext cx="3385474" cy="2043287"/>
          </a:xfrm>
          <a:prstGeom prst="rect">
            <a:avLst/>
          </a:prstGeom>
          <a:solidFill>
            <a:schemeClr val="bg1">
              <a:lumMod val="85000"/>
              <a:alpha val="0"/>
            </a:schemeClr>
          </a:solidFill>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TextBox 15">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7" name="TextBox 16">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69926564"/>
      </p:ext>
    </p:extLst>
  </p:cSld>
  <p:clrMapOvr>
    <a:masterClrMapping/>
  </p:clrMapOvr>
  <mc:AlternateContent xmlns:mc="http://schemas.openxmlformats.org/markup-compatibility/2006" xmlns:p14="http://schemas.microsoft.com/office/powerpoint/2010/main">
    <mc:Choice Requires="p14">
      <p:transition spd="slow" p14:dur="2000" advTm="88146"/>
    </mc:Choice>
    <mc:Fallback xmlns="">
      <p:transition spd="slow" advTm="88146"/>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43287"/>
          </a:xfrm>
          <a:prstGeom prst="rect">
            <a:avLst/>
          </a:prstGeom>
          <a:solidFill>
            <a:schemeClr val="bg1">
              <a:lumMod val="85000"/>
              <a:alpha val="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effectLst>
                  <a:outerShdw blurRad="38100" dist="38100" dir="2700000" algn="tl">
                    <a:srgbClr val="000000">
                      <a:alpha val="43137"/>
                    </a:srgbClr>
                  </a:outerShdw>
                </a:effectLst>
                <a:latin typeface="Simplified Arabic" pitchFamily="18" charset="-78"/>
                <a:cs typeface="Simplified Arabic" pitchFamily="18" charset="-78"/>
              </a:rPr>
              <a:t>التخزين</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15"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1335074"/>
            <a:ext cx="3385474" cy="2043287"/>
          </a:xfrm>
          <a:prstGeom prst="rect">
            <a:avLst/>
          </a:prstGeom>
          <a:solidFill>
            <a:schemeClr val="bg1">
              <a:lumMod val="85000"/>
              <a:alpha val="0"/>
            </a:schemeClr>
          </a:solidFill>
        </p:spPr>
      </p:pic>
      <p:sp>
        <p:nvSpPr>
          <p:cNvPr id="14" name="TextBox 13">
            <a:extLst>
              <a:ext uri="{FF2B5EF4-FFF2-40B4-BE49-F238E27FC236}">
                <a16:creationId xmlns:a16="http://schemas.microsoft.com/office/drawing/2014/main" xmlns="" id="{4527402C-3F97-690D-9C20-A459E375AEB7}"/>
              </a:ext>
            </a:extLst>
          </p:cNvPr>
          <p:cNvSpPr txBox="1"/>
          <p:nvPr/>
        </p:nvSpPr>
        <p:spPr>
          <a:xfrm>
            <a:off x="3598250" y="2588876"/>
            <a:ext cx="8417320" cy="2062872"/>
          </a:xfrm>
          <a:prstGeom prst="rect">
            <a:avLst/>
          </a:prstGeom>
          <a:noFill/>
        </p:spPr>
        <p:txBody>
          <a:bodyPr wrap="square" rtlCol="0">
            <a:spAutoFit/>
          </a:bodyPr>
          <a:lstStyle/>
          <a:p>
            <a:pPr marL="457200" indent="-457200" algn="just" rtl="1">
              <a:lnSpc>
                <a:spcPct val="150000"/>
              </a:lnSpc>
              <a:buFont typeface="+mj-lt"/>
              <a:buAutoNum type="arabicPeriod" startAt="5"/>
            </a:pPr>
            <a:r>
              <a:rPr lang="ar-EG" sz="2200" b="1" dirty="0" smtClean="0">
                <a:solidFill>
                  <a:srgbClr val="0A1F61"/>
                </a:solidFill>
                <a:latin typeface="Simplified Arabic" pitchFamily="18" charset="-78"/>
                <a:cs typeface="+mj-cs"/>
              </a:rPr>
              <a:t>استغلال </a:t>
            </a:r>
            <a:r>
              <a:rPr lang="ar-EG" sz="2200" b="1" dirty="0">
                <a:solidFill>
                  <a:srgbClr val="0A1F61"/>
                </a:solidFill>
                <a:latin typeface="Simplified Arabic" pitchFamily="18" charset="-78"/>
                <a:cs typeface="+mj-cs"/>
              </a:rPr>
              <a:t>بعض الفرص الشرائية، فأحياناً قد يجد المشروع أن في إمكانه شراء كمية كبيرة بسعر خاص لسبب أو آخر، وإذا تجاوز الوفر في السعر تكلفة التخزين فإن الشراء يكون مغرياً من الناحية الاقتصادية.</a:t>
            </a:r>
          </a:p>
          <a:p>
            <a:pPr marL="457200" indent="-457200" algn="just" rtl="1">
              <a:lnSpc>
                <a:spcPct val="150000"/>
              </a:lnSpc>
              <a:buFont typeface="+mj-lt"/>
              <a:buAutoNum type="arabicPeriod" startAt="5"/>
            </a:pPr>
            <a:endParaRPr lang="ar-EG" sz="2200" b="1" dirty="0">
              <a:solidFill>
                <a:srgbClr val="0A1F61"/>
              </a:solidFill>
              <a:latin typeface="Simplified Arabic" pitchFamily="18" charset="-78"/>
              <a:cs typeface="+mj-cs"/>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TextBox 15">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17" name="TextBox 16">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4</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93570026"/>
      </p:ext>
    </p:extLst>
  </p:cSld>
  <p:clrMapOvr>
    <a:masterClrMapping/>
  </p:clrMapOvr>
  <mc:AlternateContent xmlns:mc="http://schemas.openxmlformats.org/markup-compatibility/2006" xmlns:p14="http://schemas.microsoft.com/office/powerpoint/2010/main">
    <mc:Choice Requires="p14">
      <p:transition spd="slow" p14:dur="2000" advTm="54946"/>
    </mc:Choice>
    <mc:Fallback xmlns="">
      <p:transition spd="slow" advTm="54946"/>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808" y="1335074"/>
            <a:ext cx="3383729" cy="2661510"/>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خاتمة</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3485570"/>
          </a:xfrm>
          <a:prstGeom prst="rect">
            <a:avLst/>
          </a:prstGeom>
          <a:noFill/>
        </p:spPr>
        <p:txBody>
          <a:bodyPr wrap="square" rtlCol="0">
            <a:spAutoFit/>
          </a:bodyPr>
          <a:lstStyle/>
          <a:p>
            <a:pPr algn="just" rtl="1">
              <a:lnSpc>
                <a:spcPct val="150000"/>
              </a:lnSpc>
            </a:pPr>
            <a:r>
              <a:rPr lang="ar-EG" sz="2100" b="1" dirty="0" smtClean="0">
                <a:solidFill>
                  <a:srgbClr val="0A1F61"/>
                </a:solidFill>
                <a:latin typeface="Simplified Arabic" pitchFamily="18" charset="-78"/>
                <a:cs typeface="+mj-cs"/>
              </a:rPr>
              <a:t>قدمت المحاضرة الرابعة ماهية التسعير كأحد عناصر المزيج التسويقى؛ ومن أهم العناصر الاتصالية التسويقية للقائم بعملية الاتصال التسويقى، وبما يتخلله من القوى المؤثرة على عملية التسعير. طرق تحديد السعر للمنتج المراد إيصال معلومات عنه لمتلقى الرسالة الإعلانية</a:t>
            </a:r>
            <a:r>
              <a:rPr lang="ar-EG" sz="2100" b="1" dirty="0">
                <a:solidFill>
                  <a:srgbClr val="0A1F61"/>
                </a:solidFill>
                <a:latin typeface="Simplified Arabic" pitchFamily="18" charset="-78"/>
                <a:cs typeface="+mj-cs"/>
              </a:rPr>
              <a:t>. </a:t>
            </a:r>
            <a:r>
              <a:rPr lang="ar-EG" sz="2100" b="1" dirty="0" smtClean="0">
                <a:solidFill>
                  <a:srgbClr val="0A1F61"/>
                </a:solidFill>
                <a:latin typeface="Simplified Arabic" pitchFamily="18" charset="-78"/>
                <a:cs typeface="+mj-cs"/>
              </a:rPr>
              <a:t>ثم تم </a:t>
            </a:r>
            <a:r>
              <a:rPr lang="ar-EG" sz="2100" b="1" dirty="0">
                <a:solidFill>
                  <a:srgbClr val="0A1F61"/>
                </a:solidFill>
                <a:latin typeface="Simplified Arabic" pitchFamily="18" charset="-78"/>
                <a:cs typeface="+mj-cs"/>
              </a:rPr>
              <a:t>التعرف على استراتيجيات التوزيع ( استراتيجية الجذب – استراتيجية الدفع </a:t>
            </a:r>
            <a:r>
              <a:rPr lang="ar-EG" sz="2100" b="1" dirty="0" smtClean="0">
                <a:solidFill>
                  <a:srgbClr val="0A1F61"/>
                </a:solidFill>
                <a:latin typeface="Simplified Arabic" pitchFamily="18" charset="-78"/>
                <a:cs typeface="+mj-cs"/>
              </a:rPr>
              <a:t>). ناقشت المحاضرة ماهية التوزيع وما به من أبعاد فى أنظمة التوزيع ( الشامل – الانتقائى – الوحيد ). تم التعرف على محددات اختيار قنوات التوزيع والتخزين وأسباب التخزين التى تلجأ إليها المنشأت بعد الانتهاء من عملية الإنتاج. </a:t>
            </a:r>
            <a:endParaRPr lang="ar-EG" sz="2000" b="1" dirty="0">
              <a:solidFill>
                <a:srgbClr val="0A1F61"/>
              </a:solidFill>
              <a:latin typeface="Simplified Arabic" pitchFamily="18" charset="-78"/>
              <a:cs typeface="Simplified Arabic" pitchFamily="18" charset="-78"/>
            </a:endParaRP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rgbClr val="FFC000"/>
                </a:solidFill>
                <a:latin typeface="Tajawal Medium" panose="00000600000000000000" pitchFamily="2" charset="-78"/>
                <a:cs typeface="Tajawal Medium" panose="00000600000000000000" pitchFamily="2" charset="-78"/>
              </a:rPr>
              <a:t>4</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24769819"/>
      </p:ext>
    </p:extLst>
  </p:cSld>
  <p:clrMapOvr>
    <a:masterClrMapping/>
  </p:clrMapOvr>
  <mc:AlternateContent xmlns:mc="http://schemas.openxmlformats.org/markup-compatibility/2006" xmlns:p14="http://schemas.microsoft.com/office/powerpoint/2010/main">
    <mc:Choice Requires="p14">
      <p:transition spd="slow" p14:dur="2000" advTm="67255"/>
    </mc:Choice>
    <mc:Fallback xmlns="">
      <p:transition spd="slow" advTm="67255"/>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808" y="1319520"/>
            <a:ext cx="3383729" cy="2661510"/>
          </a:xfrm>
          <a:prstGeom prst="rect">
            <a:avLst/>
          </a:prstGeom>
          <a:solidFill>
            <a:schemeClr val="bg1">
              <a:lumMod val="85000"/>
              <a:alpha val="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مراجع المحاضرة</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2400657"/>
          </a:xfrm>
          <a:prstGeom prst="rect">
            <a:avLst/>
          </a:prstGeom>
          <a:noFill/>
        </p:spPr>
        <p:txBody>
          <a:bodyPr wrap="square" rtlCol="0">
            <a:spAutoFit/>
          </a:bodyPr>
          <a:lstStyle/>
          <a:p>
            <a:pPr marL="457200" indent="-457200" algn="just" rtl="1">
              <a:lnSpc>
                <a:spcPct val="150000"/>
              </a:lnSpc>
              <a:buFont typeface="+mj-lt"/>
              <a:buAutoNum type="arabicPeriod"/>
            </a:pPr>
            <a:r>
              <a:rPr lang="ar-EG" sz="2000" b="1" dirty="0" smtClean="0">
                <a:solidFill>
                  <a:srgbClr val="0A1F61"/>
                </a:solidFill>
                <a:latin typeface="Simplified Arabic" pitchFamily="18" charset="-78"/>
                <a:cs typeface="Simplified Arabic" pitchFamily="18" charset="-78"/>
              </a:rPr>
              <a:t>سلوى </a:t>
            </a:r>
            <a:r>
              <a:rPr lang="ar-EG" sz="2000" b="1" dirty="0">
                <a:solidFill>
                  <a:srgbClr val="0A1F61"/>
                </a:solidFill>
                <a:latin typeface="Simplified Arabic" pitchFamily="18" charset="-78"/>
                <a:cs typeface="Simplified Arabic" pitchFamily="18" charset="-78"/>
              </a:rPr>
              <a:t>العوادلي، الإعلان وسلوك المستهلك، القاهرة: دار النهضة العربية، 2016.</a:t>
            </a:r>
          </a:p>
          <a:p>
            <a:pPr marL="457200" indent="-457200" algn="just" rtl="1">
              <a:lnSpc>
                <a:spcPct val="150000"/>
              </a:lnSpc>
              <a:buFont typeface="+mj-lt"/>
              <a:buAutoNum type="arabicPeriod"/>
            </a:pPr>
            <a:r>
              <a:rPr lang="ar-EG" sz="2000" b="1" dirty="0" smtClean="0">
                <a:solidFill>
                  <a:srgbClr val="0A1F61"/>
                </a:solidFill>
                <a:latin typeface="Simplified Arabic" pitchFamily="18" charset="-78"/>
                <a:cs typeface="Simplified Arabic" pitchFamily="18" charset="-78"/>
              </a:rPr>
              <a:t>طلعت </a:t>
            </a:r>
            <a:r>
              <a:rPr lang="ar-EG" sz="2000" b="1" dirty="0">
                <a:solidFill>
                  <a:srgbClr val="0A1F61"/>
                </a:solidFill>
                <a:latin typeface="Simplified Arabic" pitchFamily="18" charset="-78"/>
                <a:cs typeface="Simplified Arabic" pitchFamily="18" charset="-78"/>
              </a:rPr>
              <a:t>أسعد عبد الحميد، الاتصالات التسويقية المتكاملة طريقك المباشر إلى قلب وفكر العميل، الطبعة الرابعة، القاهرة: دار الفجر للتوزيع والنشر، 2014</a:t>
            </a:r>
            <a:r>
              <a:rPr lang="ar-EG" sz="2000" b="1" dirty="0" smtClean="0">
                <a:solidFill>
                  <a:srgbClr val="0A1F61"/>
                </a:solidFill>
                <a:latin typeface="Simplified Arabic" pitchFamily="18" charset="-78"/>
                <a:cs typeface="Simplified Arabic" pitchFamily="18" charset="-78"/>
              </a:rPr>
              <a:t>.</a:t>
            </a:r>
          </a:p>
          <a:p>
            <a:pPr marL="457200" indent="-457200" algn="just" rtl="1">
              <a:lnSpc>
                <a:spcPct val="150000"/>
              </a:lnSpc>
              <a:buFont typeface="+mj-lt"/>
              <a:buAutoNum type="arabicPeriod"/>
            </a:pPr>
            <a:r>
              <a:rPr lang="ar-EG" sz="2000" b="1" dirty="0" smtClean="0">
                <a:solidFill>
                  <a:srgbClr val="0A1F61"/>
                </a:solidFill>
                <a:latin typeface="Simplified Arabic" pitchFamily="18" charset="-78"/>
                <a:cs typeface="Simplified Arabic" pitchFamily="18" charset="-78"/>
              </a:rPr>
              <a:t>محمد </a:t>
            </a:r>
            <a:r>
              <a:rPr lang="ar-EG" sz="2000" b="1" dirty="0">
                <a:solidFill>
                  <a:srgbClr val="0A1F61"/>
                </a:solidFill>
                <a:latin typeface="Simplified Arabic" pitchFamily="18" charset="-78"/>
                <a:cs typeface="Simplified Arabic" pitchFamily="18" charset="-78"/>
              </a:rPr>
              <a:t>فريد الصحن، إسماعيل السيد، التسويق، ط1، الأسكندرية: الدار الجامعية للطباعة والنشر والتوزيع، 2005.</a:t>
            </a:r>
          </a:p>
        </p:txBody>
      </p:sp>
      <p:sp>
        <p:nvSpPr>
          <p:cNvPr id="14" name="TextBox 13">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rgbClr val="FFC000"/>
                </a:solidFill>
                <a:latin typeface="Tajawal Medium" panose="00000600000000000000" pitchFamily="2" charset="-78"/>
                <a:cs typeface="Tajawal Medium" panose="00000600000000000000" pitchFamily="2" charset="-78"/>
              </a:rPr>
              <a:t>4</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5267724"/>
      </p:ext>
    </p:extLst>
  </p:cSld>
  <p:clrMapOvr>
    <a:masterClrMapping/>
  </p:clrMapOvr>
  <mc:AlternateContent xmlns:mc="http://schemas.openxmlformats.org/markup-compatibility/2006" xmlns:p14="http://schemas.microsoft.com/office/powerpoint/2010/main">
    <mc:Choice Requires="p14">
      <p:transition spd="slow" p14:dur="2000" advTm="10178"/>
    </mc:Choice>
    <mc:Fallback xmlns="">
      <p:transition spd="slow" advTm="10178"/>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5197"/>
    </mc:Choice>
    <mc:Fallback xmlns="">
      <p:transition spd="slow" advTm="15197"/>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1514</TotalTime>
  <Words>2501</Words>
  <Application>Microsoft Office PowerPoint</Application>
  <PresentationFormat>Custom</PresentationFormat>
  <Paragraphs>335</Paragraphs>
  <Slides>54</Slides>
  <Notes>44</Notes>
  <HiddenSlides>0</HiddenSlides>
  <MMClips>0</MMClips>
  <ScaleCrop>false</ScaleCrop>
  <HeadingPairs>
    <vt:vector size="4" baseType="variant">
      <vt:variant>
        <vt:lpstr>Theme</vt:lpstr>
      </vt:variant>
      <vt:variant>
        <vt:i4>1</vt:i4>
      </vt:variant>
      <vt:variant>
        <vt:lpstr>Slide Titles</vt:lpstr>
      </vt:variant>
      <vt:variant>
        <vt:i4>54</vt:i4>
      </vt:variant>
    </vt:vector>
  </HeadingPairs>
  <TitlesOfParts>
    <vt:vector size="5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STW</cp:lastModifiedBy>
  <cp:revision>91</cp:revision>
  <dcterms:created xsi:type="dcterms:W3CDTF">2023-04-29T09:08:23Z</dcterms:created>
  <dcterms:modified xsi:type="dcterms:W3CDTF">2023-05-21T22:20:18Z</dcterms:modified>
</cp:coreProperties>
</file>