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7" r:id="rId3"/>
    <p:sldId id="258" r:id="rId4"/>
    <p:sldId id="259" r:id="rId5"/>
    <p:sldId id="261" r:id="rId6"/>
    <p:sldId id="262" r:id="rId7"/>
    <p:sldId id="265" r:id="rId8"/>
    <p:sldId id="266" r:id="rId9"/>
    <p:sldId id="267" r:id="rId10"/>
    <p:sldId id="268" r:id="rId11"/>
    <p:sldId id="269" r:id="rId12"/>
    <p:sldId id="270" r:id="rId13"/>
    <p:sldId id="271" r:id="rId14"/>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66" d="100"/>
          <a:sy n="66" d="100"/>
        </p:scale>
        <p:origin x="644"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323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548640"/>
          </a:xfrm>
          <a:prstGeom prst="rect">
            <a:avLst/>
          </a:prstGeom>
          <a:solidFill>
            <a:srgbClr val="0E1A24"/>
          </a:solidFill>
          <a:ln/>
        </p:spPr>
        <p:txBody>
          <a:bodyPr/>
          <a:lstStyle/>
          <a:p>
            <a:endParaRPr lang="en-US"/>
          </a:p>
        </p:txBody>
      </p:sp>
      <p:pic>
        <p:nvPicPr>
          <p:cNvPr id="3" name="Image 0" descr="preencoded.png"/>
          <p:cNvPicPr>
            <a:picLocks noChangeAspect="1"/>
          </p:cNvPicPr>
          <p:nvPr/>
        </p:nvPicPr>
        <p:blipFill>
          <a:blip r:embed="rId2"/>
          <a:srcRect/>
          <a:stretch/>
        </p:blipFill>
        <p:spPr>
          <a:xfrm>
            <a:off x="320040" y="91440"/>
            <a:ext cx="822960" cy="365760"/>
          </a:xfrm>
          <a:prstGeom prst="rect">
            <a:avLst/>
          </a:prstGeom>
        </p:spPr>
      </p:pic>
      <p:sp>
        <p:nvSpPr>
          <p:cNvPr id="4" name="Text 1"/>
          <p:cNvSpPr/>
          <p:nvPr/>
        </p:nvSpPr>
        <p:spPr>
          <a:xfrm>
            <a:off x="1280160" y="91440"/>
            <a:ext cx="10515600" cy="365760"/>
          </a:xfrm>
          <a:prstGeom prst="rect">
            <a:avLst/>
          </a:prstGeom>
          <a:noFill/>
          <a:ln/>
        </p:spPr>
        <p:txBody>
          <a:bodyPr wrap="square" rtlCol="0" anchor="ctr"/>
          <a:lstStyle/>
          <a:p>
            <a:pPr marL="0" indent="0" algn="r">
              <a:buNone/>
            </a:pPr>
            <a:r>
              <a:rPr lang="en-US" sz="1100" dirty="0">
                <a:solidFill>
                  <a:srgbClr val="FFFFFF"/>
                </a:solidFill>
                <a:latin typeface="Calibri" pitchFamily="34" charset="0"/>
                <a:ea typeface="Calibri" pitchFamily="34" charset="-122"/>
                <a:cs typeface="Calibri" pitchFamily="34" charset="-120"/>
              </a:rPr>
              <a:t>Midocean University  •  Master's Thesis Defense</a:t>
            </a:r>
            <a:endParaRPr lang="en-US" sz="1100" dirty="0"/>
          </a:p>
        </p:txBody>
      </p:sp>
      <p:sp>
        <p:nvSpPr>
          <p:cNvPr id="5" name="Shape 2"/>
          <p:cNvSpPr/>
          <p:nvPr/>
        </p:nvSpPr>
        <p:spPr>
          <a:xfrm>
            <a:off x="0" y="6629400"/>
            <a:ext cx="12191695" cy="228600"/>
          </a:xfrm>
          <a:prstGeom prst="rect">
            <a:avLst/>
          </a:prstGeom>
          <a:solidFill>
            <a:srgbClr val="F2F6F9"/>
          </a:solidFill>
          <a:ln/>
        </p:spPr>
        <p:txBody>
          <a:bodyPr/>
          <a:lstStyle/>
          <a:p>
            <a:endParaRPr lang="en-US"/>
          </a:p>
        </p:txBody>
      </p:sp>
      <p:sp>
        <p:nvSpPr>
          <p:cNvPr id="6" name="Text 3"/>
          <p:cNvSpPr/>
          <p:nvPr/>
        </p:nvSpPr>
        <p:spPr>
          <a:xfrm>
            <a:off x="365760" y="6629400"/>
            <a:ext cx="7315200" cy="228600"/>
          </a:xfrm>
          <a:prstGeom prst="rect">
            <a:avLst/>
          </a:prstGeom>
          <a:noFill/>
          <a:ln/>
        </p:spPr>
        <p:txBody>
          <a:bodyPr wrap="square" rtlCol="0" anchor="ctr"/>
          <a:lstStyle/>
          <a:p>
            <a:pPr marL="0" indent="0">
              <a:buNone/>
            </a:pPr>
            <a:r>
              <a:rPr lang="en-US" sz="900" dirty="0">
                <a:solidFill>
                  <a:srgbClr val="5A6A78"/>
                </a:solidFill>
                <a:latin typeface="Calibri" pitchFamily="34" charset="0"/>
                <a:ea typeface="Calibri" pitchFamily="34" charset="-122"/>
                <a:cs typeface="Calibri" pitchFamily="34" charset="-120"/>
              </a:rPr>
              <a:t>Shahad AlHarbi  •  Supervised by Dr. Khaled Eskaf</a:t>
            </a:r>
            <a:endParaRPr lang="en-US" sz="900" dirty="0"/>
          </a:p>
        </p:txBody>
      </p:sp>
      <p:sp>
        <p:nvSpPr>
          <p:cNvPr id="7" name="Text 4"/>
          <p:cNvSpPr/>
          <p:nvPr/>
        </p:nvSpPr>
        <p:spPr>
          <a:xfrm>
            <a:off x="10972800" y="6629400"/>
            <a:ext cx="914400" cy="228600"/>
          </a:xfrm>
          <a:prstGeom prst="rect">
            <a:avLst/>
          </a:prstGeom>
          <a:noFill/>
          <a:ln/>
        </p:spPr>
        <p:txBody>
          <a:bodyPr wrap="square" rtlCol="0" anchor="ctr"/>
          <a:lstStyle/>
          <a:p>
            <a:pPr marL="0" indent="0" algn="r">
              <a:buNone/>
            </a:pPr>
            <a:r>
              <a:rPr lang="en-US" sz="900" dirty="0">
                <a:solidFill>
                  <a:srgbClr val="5A6A78"/>
                </a:solidFill>
                <a:latin typeface="Calibri" pitchFamily="34" charset="0"/>
                <a:ea typeface="Calibri" pitchFamily="34" charset="-122"/>
                <a:cs typeface="Calibri" pitchFamily="34" charset="-120"/>
              </a:rPr>
              <a:t>Page</a:t>
            </a:r>
            <a:endParaRPr lang="en-US" sz="900" dirty="0"/>
          </a:p>
        </p:txBody>
      </p:sp>
      <p:sp>
        <p:nvSpPr>
          <p:cNvPr id="8" name="Shape 5"/>
          <p:cNvSpPr/>
          <p:nvPr/>
        </p:nvSpPr>
        <p:spPr>
          <a:xfrm>
            <a:off x="365760" y="685800"/>
            <a:ext cx="73152" cy="411480"/>
          </a:xfrm>
          <a:prstGeom prst="rect">
            <a:avLst/>
          </a:prstGeom>
          <a:solidFill>
            <a:srgbClr val="28A0DC"/>
          </a:solidFill>
          <a:ln/>
        </p:spPr>
        <p:txBody>
          <a:bodyPr/>
          <a:lstStyle/>
          <a:p>
            <a:endParaRPr lang="en-US"/>
          </a:p>
        </p:txBody>
      </p:sp>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a:t>
            </a:fld>
            <a:endParaRPr lang="en-US"/>
          </a:p>
        </p:txBody>
      </p:sp>
      <p:sp>
        <p:nvSpPr>
          <p:cNvPr id="3" name="TextBox 2">
            <a:extLst>
              <a:ext uri="{FF2B5EF4-FFF2-40B4-BE49-F238E27FC236}">
                <a16:creationId xmlns:a16="http://schemas.microsoft.com/office/drawing/2014/main" id="{834CB1FE-6915-1E42-2178-93B46AF926D9}"/>
              </a:ext>
            </a:extLst>
          </p:cNvPr>
          <p:cNvSpPr txBox="1"/>
          <p:nvPr userDrawn="1">
            <p:extLst>
              <p:ext uri="{1162E1C5-73C7-4A58-AE30-91384D911F3F}">
                <p184:classification xmlns:p184="http://schemas.microsoft.com/office/powerpoint/2018/4/main" val="hdr"/>
              </p:ext>
            </p:extLst>
          </p:nvPr>
        </p:nvSpPr>
        <p:spPr>
          <a:xfrm>
            <a:off x="63500" y="63500"/>
            <a:ext cx="931863" cy="152400"/>
          </a:xfrm>
          <a:prstGeom prst="rect">
            <a:avLst/>
          </a:prstGeom>
        </p:spPr>
        <p:txBody>
          <a:bodyPr horzOverflow="overflow" lIns="0" tIns="0" rIns="0" bIns="0">
            <a:spAutoFit/>
          </a:bodyPr>
          <a:lstStyle/>
          <a:p>
            <a:pPr algn="l"/>
            <a:r>
              <a:rPr lang="en-US" sz="1000">
                <a:solidFill>
                  <a:srgbClr val="0000FF">
                    <a:alpha val="50000"/>
                  </a:srgbClr>
                </a:solidFill>
                <a:latin typeface="Aptos" panose="020B0004020202020204" pitchFamily="34" charset="0"/>
              </a:rPr>
              <a:t>Internal use only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E1A24"/>
        </a:solidFill>
        <a:effectLst/>
      </p:bgPr>
    </p:bg>
    <p:spTree>
      <p:nvGrpSpPr>
        <p:cNvPr id="1" name=""/>
        <p:cNvGrpSpPr/>
        <p:nvPr/>
      </p:nvGrpSpPr>
      <p:grpSpPr>
        <a:xfrm>
          <a:off x="0" y="0"/>
          <a:ext cx="0" cy="0"/>
          <a:chOff x="0" y="0"/>
          <a:chExt cx="0" cy="0"/>
        </a:xfrm>
      </p:grpSpPr>
      <p:sp>
        <p:nvSpPr>
          <p:cNvPr id="2" name="Shape 0"/>
          <p:cNvSpPr/>
          <p:nvPr/>
        </p:nvSpPr>
        <p:spPr>
          <a:xfrm>
            <a:off x="0" y="0"/>
            <a:ext cx="228600" cy="6858000"/>
          </a:xfrm>
          <a:prstGeom prst="rect">
            <a:avLst/>
          </a:prstGeom>
          <a:solidFill>
            <a:srgbClr val="28A0DC"/>
          </a:solidFill>
          <a:ln/>
        </p:spPr>
        <p:txBody>
          <a:bodyPr/>
          <a:lstStyle/>
          <a:p>
            <a:endParaRPr lang="en-US"/>
          </a:p>
        </p:txBody>
      </p:sp>
      <p:sp>
        <p:nvSpPr>
          <p:cNvPr id="3" name="Shape 1"/>
          <p:cNvSpPr/>
          <p:nvPr/>
        </p:nvSpPr>
        <p:spPr>
          <a:xfrm>
            <a:off x="11963095" y="0"/>
            <a:ext cx="228600" cy="6858000"/>
          </a:xfrm>
          <a:prstGeom prst="rect">
            <a:avLst/>
          </a:prstGeom>
          <a:solidFill>
            <a:srgbClr val="28A0DC"/>
          </a:solidFill>
          <a:ln/>
        </p:spPr>
        <p:txBody>
          <a:bodyPr/>
          <a:lstStyle/>
          <a:p>
            <a:endParaRPr lang="en-US"/>
          </a:p>
        </p:txBody>
      </p:sp>
      <p:pic>
        <p:nvPicPr>
          <p:cNvPr id="4" name="Image 0" descr="preencoded.png"/>
          <p:cNvPicPr>
            <a:picLocks noChangeAspect="1"/>
          </p:cNvPicPr>
          <p:nvPr/>
        </p:nvPicPr>
        <p:blipFill>
          <a:blip r:embed="rId3"/>
          <a:srcRect/>
          <a:stretch/>
        </p:blipFill>
        <p:spPr>
          <a:xfrm>
            <a:off x="4632808" y="548640"/>
            <a:ext cx="2926080" cy="868680"/>
          </a:xfrm>
          <a:prstGeom prst="rect">
            <a:avLst/>
          </a:prstGeom>
        </p:spPr>
      </p:pic>
      <p:sp>
        <p:nvSpPr>
          <p:cNvPr id="5" name="Text 2"/>
          <p:cNvSpPr/>
          <p:nvPr/>
        </p:nvSpPr>
        <p:spPr>
          <a:xfrm>
            <a:off x="0" y="1554480"/>
            <a:ext cx="12191695" cy="365760"/>
          </a:xfrm>
          <a:prstGeom prst="rect">
            <a:avLst/>
          </a:prstGeom>
          <a:noFill/>
          <a:ln/>
        </p:spPr>
        <p:txBody>
          <a:bodyPr wrap="square" rtlCol="0" anchor="ctr"/>
          <a:lstStyle/>
          <a:p>
            <a:pPr marL="0" indent="0" algn="ctr">
              <a:buNone/>
            </a:pPr>
            <a:r>
              <a:rPr lang="en-US" sz="1400" b="1" kern="0" spc="800" dirty="0">
                <a:solidFill>
                  <a:srgbClr val="28A0DC"/>
                </a:solidFill>
                <a:latin typeface="Calibri" pitchFamily="34" charset="0"/>
                <a:ea typeface="Calibri" pitchFamily="34" charset="-122"/>
                <a:cs typeface="Calibri" pitchFamily="34" charset="-120"/>
              </a:rPr>
              <a:t>MIDOCEAN UNIVERSITY</a:t>
            </a:r>
            <a:endParaRPr lang="en-US" sz="1400" dirty="0"/>
          </a:p>
        </p:txBody>
      </p:sp>
      <p:sp>
        <p:nvSpPr>
          <p:cNvPr id="6" name="Shape 3"/>
          <p:cNvSpPr/>
          <p:nvPr/>
        </p:nvSpPr>
        <p:spPr>
          <a:xfrm>
            <a:off x="4998568" y="1965960"/>
            <a:ext cx="2194560" cy="0"/>
          </a:xfrm>
          <a:prstGeom prst="line">
            <a:avLst/>
          </a:prstGeom>
          <a:noFill/>
          <a:ln w="12700">
            <a:solidFill>
              <a:srgbClr val="28A0DC"/>
            </a:solidFill>
            <a:prstDash val="solid"/>
          </a:ln>
        </p:spPr>
        <p:txBody>
          <a:bodyPr/>
          <a:lstStyle/>
          <a:p>
            <a:endParaRPr lang="en-US"/>
          </a:p>
        </p:txBody>
      </p:sp>
      <p:sp>
        <p:nvSpPr>
          <p:cNvPr id="7" name="Text 4"/>
          <p:cNvSpPr/>
          <p:nvPr/>
        </p:nvSpPr>
        <p:spPr>
          <a:xfrm>
            <a:off x="548640" y="2720340"/>
            <a:ext cx="11094415" cy="640080"/>
          </a:xfrm>
          <a:prstGeom prst="rect">
            <a:avLst/>
          </a:prstGeom>
          <a:noFill/>
          <a:ln/>
        </p:spPr>
        <p:txBody>
          <a:bodyPr wrap="square" rtlCol="0" anchor="ctr"/>
          <a:lstStyle/>
          <a:p>
            <a:pPr algn="ctr"/>
            <a:r>
              <a:rPr lang="en-US" sz="3200" b="1" dirty="0">
                <a:solidFill>
                  <a:schemeClr val="bg1"/>
                </a:solidFill>
              </a:rPr>
              <a:t>Intelligent Customer Support Chatbot Using LLMs and RAG</a:t>
            </a:r>
            <a:endParaRPr lang="en-US" sz="3000" b="1" dirty="0">
              <a:solidFill>
                <a:schemeClr val="bg1"/>
              </a:solidFill>
            </a:endParaRPr>
          </a:p>
        </p:txBody>
      </p:sp>
      <p:sp>
        <p:nvSpPr>
          <p:cNvPr id="8" name="Text 5"/>
          <p:cNvSpPr/>
          <p:nvPr/>
        </p:nvSpPr>
        <p:spPr>
          <a:xfrm>
            <a:off x="548640" y="2788920"/>
            <a:ext cx="11094415" cy="914400"/>
          </a:xfrm>
          <a:prstGeom prst="rect">
            <a:avLst/>
          </a:prstGeom>
          <a:noFill/>
          <a:ln/>
        </p:spPr>
        <p:txBody>
          <a:bodyPr wrap="square" rtlCol="0" anchor="ctr"/>
          <a:lstStyle/>
          <a:p>
            <a:pPr marL="0" indent="0" algn="ctr">
              <a:buNone/>
            </a:pPr>
            <a:endParaRPr lang="en-US" sz="1800" dirty="0"/>
          </a:p>
        </p:txBody>
      </p:sp>
      <p:sp>
        <p:nvSpPr>
          <p:cNvPr id="9" name="Text 6"/>
          <p:cNvSpPr/>
          <p:nvPr/>
        </p:nvSpPr>
        <p:spPr>
          <a:xfrm>
            <a:off x="548640" y="4023360"/>
            <a:ext cx="11094415" cy="365760"/>
          </a:xfrm>
          <a:prstGeom prst="rect">
            <a:avLst/>
          </a:prstGeom>
          <a:noFill/>
          <a:ln/>
        </p:spPr>
        <p:txBody>
          <a:bodyPr wrap="square" rtlCol="0" anchor="ctr"/>
          <a:lstStyle/>
          <a:p>
            <a:pPr marL="0" indent="0" algn="ctr">
              <a:buNone/>
            </a:pPr>
            <a:r>
              <a:rPr lang="en-US" sz="1400" kern="0" spc="600" dirty="0">
                <a:solidFill>
                  <a:srgbClr val="28A0DC"/>
                </a:solidFill>
                <a:latin typeface="Calibri" pitchFamily="34" charset="0"/>
                <a:ea typeface="Calibri" pitchFamily="34" charset="-122"/>
                <a:cs typeface="Calibri" pitchFamily="34" charset="-120"/>
              </a:rPr>
              <a:t>Master's Thesis Defense</a:t>
            </a:r>
            <a:endParaRPr lang="en-US" sz="1400" dirty="0"/>
          </a:p>
        </p:txBody>
      </p:sp>
      <p:sp>
        <p:nvSpPr>
          <p:cNvPr id="10" name="Shape 7"/>
          <p:cNvSpPr/>
          <p:nvPr/>
        </p:nvSpPr>
        <p:spPr>
          <a:xfrm>
            <a:off x="3017520" y="4572000"/>
            <a:ext cx="6126480" cy="1463040"/>
          </a:xfrm>
          <a:prstGeom prst="rect">
            <a:avLst/>
          </a:prstGeom>
          <a:solidFill>
            <a:srgbClr val="060D14"/>
          </a:solidFill>
          <a:ln w="12700">
            <a:solidFill>
              <a:srgbClr val="28A0DC"/>
            </a:solidFill>
            <a:prstDash val="solid"/>
          </a:ln>
        </p:spPr>
        <p:txBody>
          <a:bodyPr/>
          <a:lstStyle/>
          <a:p>
            <a:endParaRPr lang="en-US"/>
          </a:p>
        </p:txBody>
      </p:sp>
      <p:sp>
        <p:nvSpPr>
          <p:cNvPr id="11" name="Text 8"/>
          <p:cNvSpPr/>
          <p:nvPr/>
        </p:nvSpPr>
        <p:spPr>
          <a:xfrm>
            <a:off x="3017520" y="4617720"/>
            <a:ext cx="6126480" cy="1417320"/>
          </a:xfrm>
          <a:prstGeom prst="rect">
            <a:avLst/>
          </a:prstGeom>
          <a:noFill/>
          <a:ln/>
        </p:spPr>
        <p:txBody>
          <a:bodyPr wrap="square" rtlCol="0" anchor="ctr"/>
          <a:lstStyle/>
          <a:p>
            <a:pPr marL="0" indent="0" algn="ctr">
              <a:buNone/>
            </a:pPr>
            <a:r>
              <a:rPr lang="en-US" sz="1100" kern="0" spc="400" dirty="0">
                <a:solidFill>
                  <a:srgbClr val="28A0DC"/>
                </a:solidFill>
                <a:latin typeface="Calibri" pitchFamily="34" charset="0"/>
                <a:ea typeface="Calibri" pitchFamily="34" charset="-122"/>
                <a:cs typeface="Calibri" pitchFamily="34" charset="-120"/>
              </a:rPr>
              <a:t>Presented by
</a:t>
            </a:r>
            <a:r>
              <a:rPr lang="en-US" sz="2200" b="1" dirty="0">
                <a:solidFill>
                  <a:srgbClr val="FFFFFF"/>
                </a:solidFill>
                <a:latin typeface="Cambria" pitchFamily="34" charset="0"/>
                <a:ea typeface="Cambria" pitchFamily="34" charset="-122"/>
                <a:cs typeface="Cambria" pitchFamily="34" charset="-120"/>
              </a:rPr>
              <a:t>Shahad AlHarbi
</a:t>
            </a:r>
            <a:r>
              <a:rPr lang="en-US" sz="1100" dirty="0">
                <a:solidFill>
                  <a:srgbClr val="F2F6F9"/>
                </a:solidFill>
                <a:latin typeface="Calibri" pitchFamily="34" charset="0"/>
                <a:ea typeface="Calibri" pitchFamily="34" charset="-122"/>
                <a:cs typeface="Calibri" pitchFamily="34" charset="-120"/>
              </a:rPr>
              <a:t>Student ID: 252000854
</a:t>
            </a:r>
            <a:r>
              <a:rPr lang="en-US" sz="1100" dirty="0">
                <a:solidFill>
                  <a:srgbClr val="28A0DC"/>
                </a:solidFill>
                <a:latin typeface="Calibri" pitchFamily="34" charset="0"/>
                <a:ea typeface="Calibri" pitchFamily="34" charset="-122"/>
                <a:cs typeface="Calibri" pitchFamily="34" charset="-120"/>
              </a:rPr>
              <a:t>Supervised by  </a:t>
            </a:r>
            <a:r>
              <a:rPr lang="en-US" sz="1300" b="1" dirty="0">
                <a:solidFill>
                  <a:srgbClr val="FFFFFF"/>
                </a:solidFill>
                <a:latin typeface="Calibri" pitchFamily="34" charset="0"/>
                <a:ea typeface="Calibri" pitchFamily="34" charset="-122"/>
                <a:cs typeface="Calibri" pitchFamily="34" charset="-120"/>
              </a:rPr>
              <a:t>Dr. Khaled Eskaf</a:t>
            </a:r>
            <a:endParaRPr lang="en-US" sz="1100" dirty="0"/>
          </a:p>
        </p:txBody>
      </p:sp>
      <p:sp>
        <p:nvSpPr>
          <p:cNvPr id="12" name="Text 9"/>
          <p:cNvSpPr/>
          <p:nvPr/>
        </p:nvSpPr>
        <p:spPr>
          <a:xfrm>
            <a:off x="548640" y="6263640"/>
            <a:ext cx="11094415" cy="274320"/>
          </a:xfrm>
          <a:prstGeom prst="rect">
            <a:avLst/>
          </a:prstGeom>
          <a:noFill/>
          <a:ln/>
        </p:spPr>
        <p:txBody>
          <a:bodyPr wrap="square" rtlCol="0" anchor="ctr"/>
          <a:lstStyle/>
          <a:p>
            <a:pPr marL="0" indent="0" algn="ctr">
              <a:buNone/>
            </a:pPr>
            <a:r>
              <a:rPr lang="en-US" sz="1100" kern="0" spc="400" dirty="0">
                <a:solidFill>
                  <a:srgbClr val="28A0DC"/>
                </a:solidFill>
                <a:latin typeface="Calibri" pitchFamily="34" charset="0"/>
                <a:ea typeface="Calibri" pitchFamily="34" charset="-122"/>
                <a:cs typeface="Calibri" pitchFamily="34" charset="-120"/>
              </a:rPr>
              <a:t>2026</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Agenda</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What we will cover today</a:t>
            </a:r>
            <a:endParaRPr lang="en-US" sz="1300" dirty="0"/>
          </a:p>
        </p:txBody>
      </p:sp>
      <p:sp>
        <p:nvSpPr>
          <p:cNvPr id="4" name="Shape 2"/>
          <p:cNvSpPr/>
          <p:nvPr/>
        </p:nvSpPr>
        <p:spPr>
          <a:xfrm>
            <a:off x="548640" y="1691640"/>
            <a:ext cx="5486400" cy="1280160"/>
          </a:xfrm>
          <a:prstGeom prst="rect">
            <a:avLst/>
          </a:prstGeom>
          <a:solidFill>
            <a:srgbClr val="F2F6F9"/>
          </a:solidFill>
          <a:ln w="9525">
            <a:solidFill>
              <a:srgbClr val="D6DEE5"/>
            </a:solidFill>
            <a:prstDash val="solid"/>
          </a:ln>
        </p:spPr>
        <p:txBody>
          <a:bodyPr/>
          <a:lstStyle/>
          <a:p>
            <a:endParaRPr lang="en-US"/>
          </a:p>
        </p:txBody>
      </p:sp>
      <p:sp>
        <p:nvSpPr>
          <p:cNvPr id="5" name="Shape 3"/>
          <p:cNvSpPr/>
          <p:nvPr/>
        </p:nvSpPr>
        <p:spPr>
          <a:xfrm>
            <a:off x="548640" y="1691640"/>
            <a:ext cx="73152" cy="1280160"/>
          </a:xfrm>
          <a:prstGeom prst="rect">
            <a:avLst/>
          </a:prstGeom>
          <a:solidFill>
            <a:srgbClr val="28A0DC"/>
          </a:solidFill>
          <a:ln/>
        </p:spPr>
        <p:txBody>
          <a:bodyPr/>
          <a:lstStyle/>
          <a:p>
            <a:endParaRPr lang="en-US"/>
          </a:p>
        </p:txBody>
      </p:sp>
      <p:sp>
        <p:nvSpPr>
          <p:cNvPr id="6" name="Text 4"/>
          <p:cNvSpPr/>
          <p:nvPr/>
        </p:nvSpPr>
        <p:spPr>
          <a:xfrm>
            <a:off x="777240" y="1828800"/>
            <a:ext cx="822960" cy="457200"/>
          </a:xfrm>
          <a:prstGeom prst="rect">
            <a:avLst/>
          </a:prstGeom>
          <a:noFill/>
          <a:ln/>
        </p:spPr>
        <p:txBody>
          <a:bodyPr wrap="square" rtlCol="0" anchor="ctr"/>
          <a:lstStyle/>
          <a:p>
            <a:pPr marL="0" indent="0">
              <a:buNone/>
            </a:pPr>
            <a:r>
              <a:rPr lang="en-US" sz="2600" b="1" dirty="0">
                <a:solidFill>
                  <a:srgbClr val="0E1A24"/>
                </a:solidFill>
                <a:latin typeface="Cambria" pitchFamily="34" charset="0"/>
                <a:ea typeface="Cambria" pitchFamily="34" charset="-122"/>
                <a:cs typeface="Cambria" pitchFamily="34" charset="-120"/>
              </a:rPr>
              <a:t>01</a:t>
            </a:r>
            <a:endParaRPr lang="en-US" sz="2600" dirty="0"/>
          </a:p>
        </p:txBody>
      </p:sp>
      <p:sp>
        <p:nvSpPr>
          <p:cNvPr id="7" name="Text 5"/>
          <p:cNvSpPr/>
          <p:nvPr/>
        </p:nvSpPr>
        <p:spPr>
          <a:xfrm>
            <a:off x="1600200" y="1856232"/>
            <a:ext cx="4297680" cy="457200"/>
          </a:xfrm>
          <a:prstGeom prst="rect">
            <a:avLst/>
          </a:prstGeom>
          <a:noFill/>
          <a:ln/>
        </p:spPr>
        <p:txBody>
          <a:bodyPr wrap="square" rtlCol="0" anchor="ctr"/>
          <a:lstStyle/>
          <a:p>
            <a:pPr marL="0" indent="0">
              <a:buNone/>
            </a:pPr>
            <a:r>
              <a:rPr lang="en-US" sz="1600" b="1" dirty="0">
                <a:solidFill>
                  <a:srgbClr val="0E1A24"/>
                </a:solidFill>
                <a:latin typeface="Cambria" pitchFamily="34" charset="0"/>
                <a:ea typeface="Cambria" pitchFamily="34" charset="-122"/>
                <a:cs typeface="Cambria" pitchFamily="34" charset="-120"/>
              </a:rPr>
              <a:t>Problem Statement</a:t>
            </a:r>
            <a:endParaRPr lang="en-US" sz="1600" dirty="0"/>
          </a:p>
        </p:txBody>
      </p:sp>
      <p:sp>
        <p:nvSpPr>
          <p:cNvPr id="8" name="Text 6"/>
          <p:cNvSpPr/>
          <p:nvPr/>
        </p:nvSpPr>
        <p:spPr>
          <a:xfrm>
            <a:off x="1600200" y="2331720"/>
            <a:ext cx="4297680" cy="548640"/>
          </a:xfrm>
          <a:prstGeom prst="rect">
            <a:avLst/>
          </a:prstGeom>
          <a:noFill/>
          <a:ln/>
        </p:spPr>
        <p:txBody>
          <a:bodyPr wrap="square" rtlCol="0" anchor="ctr"/>
          <a:lstStyle/>
          <a:p>
            <a:pPr marL="0" indent="0">
              <a:buNone/>
            </a:pPr>
            <a:r>
              <a:rPr lang="en-US" sz="1100" dirty="0">
                <a:solidFill>
                  <a:srgbClr val="5A6A78"/>
                </a:solidFill>
                <a:latin typeface="Calibri" pitchFamily="34" charset="0"/>
                <a:ea typeface="Calibri" pitchFamily="34" charset="-122"/>
                <a:cs typeface="Calibri" pitchFamily="34" charset="-120"/>
              </a:rPr>
              <a:t>The gap in today's conversational systems</a:t>
            </a:r>
            <a:endParaRPr lang="en-US" sz="1100" dirty="0"/>
          </a:p>
        </p:txBody>
      </p:sp>
      <p:sp>
        <p:nvSpPr>
          <p:cNvPr id="9" name="Shape 7"/>
          <p:cNvSpPr/>
          <p:nvPr/>
        </p:nvSpPr>
        <p:spPr>
          <a:xfrm>
            <a:off x="6217920" y="1691640"/>
            <a:ext cx="5486400" cy="1280160"/>
          </a:xfrm>
          <a:prstGeom prst="rect">
            <a:avLst/>
          </a:prstGeom>
          <a:solidFill>
            <a:srgbClr val="F2F6F9"/>
          </a:solidFill>
          <a:ln w="9525">
            <a:solidFill>
              <a:srgbClr val="D6DEE5"/>
            </a:solidFill>
            <a:prstDash val="solid"/>
          </a:ln>
        </p:spPr>
        <p:txBody>
          <a:bodyPr/>
          <a:lstStyle/>
          <a:p>
            <a:endParaRPr lang="en-US"/>
          </a:p>
        </p:txBody>
      </p:sp>
      <p:sp>
        <p:nvSpPr>
          <p:cNvPr id="10" name="Shape 8"/>
          <p:cNvSpPr/>
          <p:nvPr/>
        </p:nvSpPr>
        <p:spPr>
          <a:xfrm>
            <a:off x="6217920" y="1691640"/>
            <a:ext cx="73152" cy="1280160"/>
          </a:xfrm>
          <a:prstGeom prst="rect">
            <a:avLst/>
          </a:prstGeom>
          <a:solidFill>
            <a:srgbClr val="28A0DC"/>
          </a:solidFill>
          <a:ln/>
        </p:spPr>
        <p:txBody>
          <a:bodyPr/>
          <a:lstStyle/>
          <a:p>
            <a:endParaRPr lang="en-US"/>
          </a:p>
        </p:txBody>
      </p:sp>
      <p:sp>
        <p:nvSpPr>
          <p:cNvPr id="11" name="Text 9"/>
          <p:cNvSpPr/>
          <p:nvPr/>
        </p:nvSpPr>
        <p:spPr>
          <a:xfrm>
            <a:off x="6446520" y="1828800"/>
            <a:ext cx="822960" cy="457200"/>
          </a:xfrm>
          <a:prstGeom prst="rect">
            <a:avLst/>
          </a:prstGeom>
          <a:noFill/>
          <a:ln/>
        </p:spPr>
        <p:txBody>
          <a:bodyPr wrap="square" rtlCol="0" anchor="ctr"/>
          <a:lstStyle/>
          <a:p>
            <a:pPr marL="0" indent="0">
              <a:buNone/>
            </a:pPr>
            <a:r>
              <a:rPr lang="en-US" sz="2600" b="1" dirty="0">
                <a:solidFill>
                  <a:srgbClr val="0E1A24"/>
                </a:solidFill>
                <a:latin typeface="Cambria" pitchFamily="34" charset="0"/>
                <a:ea typeface="Cambria" pitchFamily="34" charset="-122"/>
                <a:cs typeface="Cambria" pitchFamily="34" charset="-120"/>
              </a:rPr>
              <a:t>02</a:t>
            </a:r>
            <a:endParaRPr lang="en-US" sz="2600" dirty="0"/>
          </a:p>
        </p:txBody>
      </p:sp>
      <p:sp>
        <p:nvSpPr>
          <p:cNvPr id="12" name="Text 10"/>
          <p:cNvSpPr/>
          <p:nvPr/>
        </p:nvSpPr>
        <p:spPr>
          <a:xfrm>
            <a:off x="7269480" y="1856232"/>
            <a:ext cx="4297680" cy="457200"/>
          </a:xfrm>
          <a:prstGeom prst="rect">
            <a:avLst/>
          </a:prstGeom>
          <a:noFill/>
          <a:ln/>
        </p:spPr>
        <p:txBody>
          <a:bodyPr wrap="square" rtlCol="0" anchor="ctr"/>
          <a:lstStyle/>
          <a:p>
            <a:pPr marL="0" indent="0">
              <a:buNone/>
            </a:pPr>
            <a:r>
              <a:rPr lang="en-US" sz="1600" b="1" dirty="0">
                <a:solidFill>
                  <a:srgbClr val="0E1A24"/>
                </a:solidFill>
                <a:latin typeface="Cambria" pitchFamily="34" charset="0"/>
                <a:ea typeface="Cambria" pitchFamily="34" charset="-122"/>
                <a:cs typeface="Cambria" pitchFamily="34" charset="-120"/>
              </a:rPr>
              <a:t>Proposed Solution</a:t>
            </a:r>
            <a:endParaRPr lang="en-US" sz="1600" dirty="0"/>
          </a:p>
        </p:txBody>
      </p:sp>
      <p:sp>
        <p:nvSpPr>
          <p:cNvPr id="13" name="Text 11"/>
          <p:cNvSpPr/>
          <p:nvPr/>
        </p:nvSpPr>
        <p:spPr>
          <a:xfrm>
            <a:off x="7269480" y="2331720"/>
            <a:ext cx="4297680" cy="548640"/>
          </a:xfrm>
          <a:prstGeom prst="rect">
            <a:avLst/>
          </a:prstGeom>
          <a:noFill/>
          <a:ln/>
        </p:spPr>
        <p:txBody>
          <a:bodyPr wrap="square" rtlCol="0" anchor="ctr"/>
          <a:lstStyle/>
          <a:p>
            <a:pPr marL="0" indent="0">
              <a:buNone/>
            </a:pPr>
            <a:r>
              <a:rPr lang="en-US" sz="1100" dirty="0">
                <a:solidFill>
                  <a:srgbClr val="5A6A78"/>
                </a:solidFill>
                <a:latin typeface="Calibri" pitchFamily="34" charset="0"/>
                <a:ea typeface="Calibri" pitchFamily="34" charset="-122"/>
                <a:cs typeface="Calibri" pitchFamily="34" charset="-120"/>
              </a:rPr>
              <a:t>A bilingual, emotion-aware framework</a:t>
            </a:r>
            <a:endParaRPr lang="en-US" sz="1100" dirty="0"/>
          </a:p>
        </p:txBody>
      </p:sp>
      <p:sp>
        <p:nvSpPr>
          <p:cNvPr id="14" name="Shape 12"/>
          <p:cNvSpPr/>
          <p:nvPr/>
        </p:nvSpPr>
        <p:spPr>
          <a:xfrm>
            <a:off x="548640" y="3154680"/>
            <a:ext cx="5486400" cy="1280160"/>
          </a:xfrm>
          <a:prstGeom prst="rect">
            <a:avLst/>
          </a:prstGeom>
          <a:solidFill>
            <a:srgbClr val="F2F6F9"/>
          </a:solidFill>
          <a:ln w="9525">
            <a:solidFill>
              <a:srgbClr val="D6DEE5"/>
            </a:solidFill>
            <a:prstDash val="solid"/>
          </a:ln>
        </p:spPr>
        <p:txBody>
          <a:bodyPr/>
          <a:lstStyle/>
          <a:p>
            <a:endParaRPr lang="en-US"/>
          </a:p>
        </p:txBody>
      </p:sp>
      <p:sp>
        <p:nvSpPr>
          <p:cNvPr id="15" name="Shape 13"/>
          <p:cNvSpPr/>
          <p:nvPr/>
        </p:nvSpPr>
        <p:spPr>
          <a:xfrm>
            <a:off x="548640" y="3154680"/>
            <a:ext cx="73152" cy="1280160"/>
          </a:xfrm>
          <a:prstGeom prst="rect">
            <a:avLst/>
          </a:prstGeom>
          <a:solidFill>
            <a:srgbClr val="28A0DC"/>
          </a:solidFill>
          <a:ln/>
        </p:spPr>
        <p:txBody>
          <a:bodyPr/>
          <a:lstStyle/>
          <a:p>
            <a:endParaRPr lang="en-US"/>
          </a:p>
        </p:txBody>
      </p:sp>
      <p:sp>
        <p:nvSpPr>
          <p:cNvPr id="16" name="Text 14"/>
          <p:cNvSpPr/>
          <p:nvPr/>
        </p:nvSpPr>
        <p:spPr>
          <a:xfrm>
            <a:off x="777240" y="3291840"/>
            <a:ext cx="822960" cy="457200"/>
          </a:xfrm>
          <a:prstGeom prst="rect">
            <a:avLst/>
          </a:prstGeom>
          <a:noFill/>
          <a:ln/>
        </p:spPr>
        <p:txBody>
          <a:bodyPr wrap="square" rtlCol="0" anchor="ctr"/>
          <a:lstStyle/>
          <a:p>
            <a:pPr marL="0" indent="0">
              <a:buNone/>
            </a:pPr>
            <a:r>
              <a:rPr lang="en-US" sz="2600" b="1" dirty="0">
                <a:solidFill>
                  <a:srgbClr val="0E1A24"/>
                </a:solidFill>
                <a:latin typeface="Cambria" pitchFamily="34" charset="0"/>
                <a:ea typeface="Cambria" pitchFamily="34" charset="-122"/>
                <a:cs typeface="Cambria" pitchFamily="34" charset="-120"/>
              </a:rPr>
              <a:t>03</a:t>
            </a:r>
            <a:endParaRPr lang="en-US" sz="2600" dirty="0"/>
          </a:p>
        </p:txBody>
      </p:sp>
      <p:sp>
        <p:nvSpPr>
          <p:cNvPr id="17" name="Text 15"/>
          <p:cNvSpPr/>
          <p:nvPr/>
        </p:nvSpPr>
        <p:spPr>
          <a:xfrm>
            <a:off x="1600200" y="3319272"/>
            <a:ext cx="4297680" cy="457200"/>
          </a:xfrm>
          <a:prstGeom prst="rect">
            <a:avLst/>
          </a:prstGeom>
          <a:noFill/>
          <a:ln/>
        </p:spPr>
        <p:txBody>
          <a:bodyPr wrap="square" rtlCol="0" anchor="ctr"/>
          <a:lstStyle/>
          <a:p>
            <a:r>
              <a:rPr lang="en-US" sz="1600" b="1" dirty="0">
                <a:solidFill>
                  <a:srgbClr val="0E1A24"/>
                </a:solidFill>
                <a:latin typeface="Cambria" pitchFamily="34" charset="0"/>
                <a:ea typeface="Cambria" pitchFamily="34" charset="-122"/>
                <a:cs typeface="Cambria" pitchFamily="34" charset="-120"/>
              </a:rPr>
              <a:t>Dataset</a:t>
            </a:r>
            <a:endParaRPr lang="en-US" sz="1600" dirty="0"/>
          </a:p>
          <a:p>
            <a:pPr marL="0" indent="0">
              <a:buNone/>
            </a:pPr>
            <a:endParaRPr lang="en-US" sz="1600" dirty="0"/>
          </a:p>
        </p:txBody>
      </p:sp>
      <p:sp>
        <p:nvSpPr>
          <p:cNvPr id="18" name="Text 16"/>
          <p:cNvSpPr/>
          <p:nvPr/>
        </p:nvSpPr>
        <p:spPr>
          <a:xfrm>
            <a:off x="1600200" y="3794760"/>
            <a:ext cx="4297680" cy="548640"/>
          </a:xfrm>
          <a:prstGeom prst="rect">
            <a:avLst/>
          </a:prstGeom>
          <a:noFill/>
          <a:ln/>
        </p:spPr>
        <p:txBody>
          <a:bodyPr wrap="square" rtlCol="0" anchor="ctr"/>
          <a:lstStyle/>
          <a:p>
            <a:r>
              <a:rPr lang="en-US" sz="1100" dirty="0">
                <a:solidFill>
                  <a:srgbClr val="5A6A78"/>
                </a:solidFill>
                <a:latin typeface="Calibri" pitchFamily="34" charset="0"/>
                <a:ea typeface="Calibri" pitchFamily="34" charset="-122"/>
                <a:cs typeface="Calibri" pitchFamily="34" charset="-120"/>
              </a:rPr>
              <a:t>Sources, languages, and preparation</a:t>
            </a:r>
            <a:endParaRPr lang="en-US" sz="1100" dirty="0"/>
          </a:p>
          <a:p>
            <a:pPr marL="0" indent="0">
              <a:buNone/>
            </a:pPr>
            <a:endParaRPr lang="en-US" sz="1100" dirty="0"/>
          </a:p>
        </p:txBody>
      </p:sp>
      <p:sp>
        <p:nvSpPr>
          <p:cNvPr id="19" name="Shape 17"/>
          <p:cNvSpPr/>
          <p:nvPr/>
        </p:nvSpPr>
        <p:spPr>
          <a:xfrm>
            <a:off x="6217920" y="3154680"/>
            <a:ext cx="5486400" cy="1280160"/>
          </a:xfrm>
          <a:prstGeom prst="rect">
            <a:avLst/>
          </a:prstGeom>
          <a:solidFill>
            <a:srgbClr val="F2F6F9"/>
          </a:solidFill>
          <a:ln w="9525">
            <a:solidFill>
              <a:srgbClr val="D6DEE5"/>
            </a:solidFill>
            <a:prstDash val="solid"/>
          </a:ln>
        </p:spPr>
        <p:txBody>
          <a:bodyPr/>
          <a:lstStyle/>
          <a:p>
            <a:endParaRPr lang="en-US"/>
          </a:p>
        </p:txBody>
      </p:sp>
      <p:sp>
        <p:nvSpPr>
          <p:cNvPr id="20" name="Shape 18"/>
          <p:cNvSpPr/>
          <p:nvPr/>
        </p:nvSpPr>
        <p:spPr>
          <a:xfrm>
            <a:off x="6217920" y="3154680"/>
            <a:ext cx="73152" cy="1280160"/>
          </a:xfrm>
          <a:prstGeom prst="rect">
            <a:avLst/>
          </a:prstGeom>
          <a:solidFill>
            <a:srgbClr val="28A0DC"/>
          </a:solidFill>
          <a:ln/>
        </p:spPr>
        <p:txBody>
          <a:bodyPr/>
          <a:lstStyle/>
          <a:p>
            <a:endParaRPr lang="en-US"/>
          </a:p>
        </p:txBody>
      </p:sp>
      <p:sp>
        <p:nvSpPr>
          <p:cNvPr id="21" name="Text 19"/>
          <p:cNvSpPr/>
          <p:nvPr/>
        </p:nvSpPr>
        <p:spPr>
          <a:xfrm>
            <a:off x="6446520" y="3291840"/>
            <a:ext cx="822960" cy="457200"/>
          </a:xfrm>
          <a:prstGeom prst="rect">
            <a:avLst/>
          </a:prstGeom>
          <a:noFill/>
          <a:ln/>
        </p:spPr>
        <p:txBody>
          <a:bodyPr wrap="square" rtlCol="0" anchor="ctr"/>
          <a:lstStyle/>
          <a:p>
            <a:pPr marL="0" indent="0">
              <a:buNone/>
            </a:pPr>
            <a:r>
              <a:rPr lang="en-US" sz="2600" b="1" dirty="0">
                <a:solidFill>
                  <a:srgbClr val="0E1A24"/>
                </a:solidFill>
                <a:latin typeface="Cambria" pitchFamily="34" charset="0"/>
                <a:ea typeface="Cambria" pitchFamily="34" charset="-122"/>
                <a:cs typeface="Cambria" pitchFamily="34" charset="-120"/>
              </a:rPr>
              <a:t>04</a:t>
            </a:r>
            <a:endParaRPr lang="en-US" sz="2600" dirty="0"/>
          </a:p>
        </p:txBody>
      </p:sp>
      <p:sp>
        <p:nvSpPr>
          <p:cNvPr id="22" name="Text 20"/>
          <p:cNvSpPr/>
          <p:nvPr/>
        </p:nvSpPr>
        <p:spPr>
          <a:xfrm>
            <a:off x="7269480" y="3319272"/>
            <a:ext cx="4297680" cy="457200"/>
          </a:xfrm>
          <a:prstGeom prst="rect">
            <a:avLst/>
          </a:prstGeom>
          <a:noFill/>
          <a:ln/>
        </p:spPr>
        <p:txBody>
          <a:bodyPr wrap="square" rtlCol="0" anchor="ctr"/>
          <a:lstStyle/>
          <a:p>
            <a:r>
              <a:rPr lang="en-US" sz="1600" b="1" dirty="0">
                <a:solidFill>
                  <a:srgbClr val="0E1A24"/>
                </a:solidFill>
                <a:latin typeface="Cambria" pitchFamily="34" charset="0"/>
                <a:ea typeface="Cambria" pitchFamily="34" charset="-122"/>
                <a:cs typeface="Cambria" pitchFamily="34" charset="-120"/>
              </a:rPr>
              <a:t>System Block Diagram</a:t>
            </a:r>
            <a:endParaRPr lang="en-US" sz="1600" dirty="0"/>
          </a:p>
          <a:p>
            <a:pPr marL="0" indent="0">
              <a:buNone/>
            </a:pPr>
            <a:endParaRPr lang="en-US" sz="1600" dirty="0"/>
          </a:p>
        </p:txBody>
      </p:sp>
      <p:sp>
        <p:nvSpPr>
          <p:cNvPr id="23" name="Text 21"/>
          <p:cNvSpPr/>
          <p:nvPr/>
        </p:nvSpPr>
        <p:spPr>
          <a:xfrm>
            <a:off x="7269480" y="3794760"/>
            <a:ext cx="4297680" cy="548640"/>
          </a:xfrm>
          <a:prstGeom prst="rect">
            <a:avLst/>
          </a:prstGeom>
          <a:noFill/>
          <a:ln/>
        </p:spPr>
        <p:txBody>
          <a:bodyPr wrap="square" rtlCol="0" anchor="ctr"/>
          <a:lstStyle/>
          <a:p>
            <a:r>
              <a:rPr lang="en-US" sz="1100" dirty="0">
                <a:solidFill>
                  <a:srgbClr val="5A6A78"/>
                </a:solidFill>
                <a:latin typeface="Calibri" pitchFamily="34" charset="0"/>
                <a:ea typeface="Calibri" pitchFamily="34" charset="-122"/>
                <a:cs typeface="Calibri" pitchFamily="34" charset="-120"/>
              </a:rPr>
              <a:t>End-to-end architecture</a:t>
            </a:r>
            <a:endParaRPr lang="en-US" sz="1100" dirty="0"/>
          </a:p>
          <a:p>
            <a:pPr marL="0" indent="0">
              <a:buNone/>
            </a:pPr>
            <a:endParaRPr lang="en-US" sz="1100" dirty="0"/>
          </a:p>
        </p:txBody>
      </p:sp>
      <p:sp>
        <p:nvSpPr>
          <p:cNvPr id="24" name="Shape 22"/>
          <p:cNvSpPr/>
          <p:nvPr/>
        </p:nvSpPr>
        <p:spPr>
          <a:xfrm>
            <a:off x="3291840" y="4630714"/>
            <a:ext cx="5486400" cy="1280160"/>
          </a:xfrm>
          <a:prstGeom prst="rect">
            <a:avLst/>
          </a:prstGeom>
          <a:solidFill>
            <a:srgbClr val="F2F6F9"/>
          </a:solidFill>
          <a:ln w="9525">
            <a:solidFill>
              <a:srgbClr val="D6DEE5"/>
            </a:solidFill>
            <a:prstDash val="solid"/>
          </a:ln>
        </p:spPr>
        <p:txBody>
          <a:bodyPr/>
          <a:lstStyle/>
          <a:p>
            <a:endParaRPr lang="en-US"/>
          </a:p>
        </p:txBody>
      </p:sp>
      <p:sp>
        <p:nvSpPr>
          <p:cNvPr id="25" name="Shape 23"/>
          <p:cNvSpPr/>
          <p:nvPr/>
        </p:nvSpPr>
        <p:spPr>
          <a:xfrm>
            <a:off x="3313016" y="4639377"/>
            <a:ext cx="73152" cy="1280160"/>
          </a:xfrm>
          <a:prstGeom prst="rect">
            <a:avLst/>
          </a:prstGeom>
          <a:solidFill>
            <a:srgbClr val="28A0DC"/>
          </a:solidFill>
          <a:ln/>
        </p:spPr>
        <p:txBody>
          <a:bodyPr/>
          <a:lstStyle/>
          <a:p>
            <a:endParaRPr lang="en-US"/>
          </a:p>
        </p:txBody>
      </p:sp>
      <p:sp>
        <p:nvSpPr>
          <p:cNvPr id="26" name="Text 24"/>
          <p:cNvSpPr/>
          <p:nvPr/>
        </p:nvSpPr>
        <p:spPr>
          <a:xfrm>
            <a:off x="3823636" y="4987811"/>
            <a:ext cx="822960" cy="457200"/>
          </a:xfrm>
          <a:prstGeom prst="rect">
            <a:avLst/>
          </a:prstGeom>
          <a:noFill/>
          <a:ln/>
        </p:spPr>
        <p:txBody>
          <a:bodyPr wrap="square" rtlCol="0" anchor="ctr"/>
          <a:lstStyle/>
          <a:p>
            <a:pPr marL="0" indent="0">
              <a:buNone/>
            </a:pPr>
            <a:r>
              <a:rPr lang="en-US" sz="2600" b="1" dirty="0">
                <a:solidFill>
                  <a:srgbClr val="0E1A24"/>
                </a:solidFill>
                <a:latin typeface="Cambria" pitchFamily="34" charset="0"/>
                <a:ea typeface="Cambria" pitchFamily="34" charset="-122"/>
                <a:cs typeface="Cambria" pitchFamily="34" charset="-120"/>
              </a:rPr>
              <a:t>05</a:t>
            </a:r>
            <a:endParaRPr lang="en-US" sz="2600" dirty="0"/>
          </a:p>
        </p:txBody>
      </p:sp>
      <p:sp>
        <p:nvSpPr>
          <p:cNvPr id="27" name="Text 25"/>
          <p:cNvSpPr/>
          <p:nvPr/>
        </p:nvSpPr>
        <p:spPr>
          <a:xfrm>
            <a:off x="5286676" y="4950754"/>
            <a:ext cx="4297680" cy="457200"/>
          </a:xfrm>
          <a:prstGeom prst="rect">
            <a:avLst/>
          </a:prstGeom>
          <a:noFill/>
          <a:ln/>
        </p:spPr>
        <p:txBody>
          <a:bodyPr wrap="square" rtlCol="0" anchor="ctr"/>
          <a:lstStyle/>
          <a:p>
            <a:r>
              <a:rPr lang="en-US" sz="1600" b="1" dirty="0">
                <a:solidFill>
                  <a:srgbClr val="0E1A24"/>
                </a:solidFill>
                <a:latin typeface="Cambria" pitchFamily="34" charset="0"/>
                <a:ea typeface="Cambria" pitchFamily="34" charset="-122"/>
                <a:cs typeface="Cambria" pitchFamily="34" charset="-120"/>
              </a:rPr>
              <a:t>Implementation</a:t>
            </a:r>
            <a:endParaRPr lang="en-US" sz="1600" dirty="0"/>
          </a:p>
          <a:p>
            <a:pPr marL="0" indent="0">
              <a:buNone/>
            </a:pPr>
            <a:endParaRPr lang="en-US" sz="1600" dirty="0"/>
          </a:p>
        </p:txBody>
      </p:sp>
      <p:sp>
        <p:nvSpPr>
          <p:cNvPr id="28" name="Text 26"/>
          <p:cNvSpPr/>
          <p:nvPr/>
        </p:nvSpPr>
        <p:spPr>
          <a:xfrm>
            <a:off x="5120640" y="5270794"/>
            <a:ext cx="4297680" cy="548640"/>
          </a:xfrm>
          <a:prstGeom prst="rect">
            <a:avLst/>
          </a:prstGeom>
          <a:noFill/>
          <a:ln/>
        </p:spPr>
        <p:txBody>
          <a:bodyPr wrap="square" rtlCol="0" anchor="ctr"/>
          <a:lstStyle/>
          <a:p>
            <a:r>
              <a:rPr lang="en-US" sz="1100" dirty="0">
                <a:solidFill>
                  <a:srgbClr val="5A6A78"/>
                </a:solidFill>
                <a:latin typeface="Calibri" pitchFamily="34" charset="0"/>
                <a:ea typeface="Calibri" pitchFamily="34" charset="-122"/>
                <a:cs typeface="Calibri" pitchFamily="34" charset="-120"/>
              </a:rPr>
              <a:t>Backend, frontend, and AI stack</a:t>
            </a:r>
            <a:endParaRPr lang="en-US" sz="1100" dirty="0"/>
          </a:p>
          <a:p>
            <a:pPr marL="0" indent="0">
              <a:buNone/>
            </a:pPr>
            <a:endParaRPr lang="en-US" sz="1100" dirty="0"/>
          </a:p>
        </p:txBody>
      </p:sp>
      <p:sp>
        <p:nvSpPr>
          <p:cNvPr id="34"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Problem Statement</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Limitations of current conversational systems</a:t>
            </a:r>
            <a:endParaRPr lang="en-US" sz="1300" dirty="0"/>
          </a:p>
        </p:txBody>
      </p:sp>
      <p:sp>
        <p:nvSpPr>
          <p:cNvPr id="4" name="Shape 2"/>
          <p:cNvSpPr/>
          <p:nvPr/>
        </p:nvSpPr>
        <p:spPr>
          <a:xfrm>
            <a:off x="548640" y="1691640"/>
            <a:ext cx="5120640" cy="4572000"/>
          </a:xfrm>
          <a:prstGeom prst="rect">
            <a:avLst/>
          </a:prstGeom>
          <a:solidFill>
            <a:srgbClr val="0E1A24"/>
          </a:solidFill>
          <a:ln/>
        </p:spPr>
        <p:txBody>
          <a:bodyPr/>
          <a:lstStyle/>
          <a:p>
            <a:endParaRPr lang="en-US"/>
          </a:p>
        </p:txBody>
      </p:sp>
      <p:sp>
        <p:nvSpPr>
          <p:cNvPr id="5" name="Text 3"/>
          <p:cNvSpPr/>
          <p:nvPr/>
        </p:nvSpPr>
        <p:spPr>
          <a:xfrm>
            <a:off x="777240" y="1828800"/>
            <a:ext cx="4663440" cy="365760"/>
          </a:xfrm>
          <a:prstGeom prst="rect">
            <a:avLst/>
          </a:prstGeom>
          <a:noFill/>
          <a:ln/>
        </p:spPr>
        <p:txBody>
          <a:bodyPr wrap="square" rtlCol="0" anchor="ctr"/>
          <a:lstStyle/>
          <a:p>
            <a:pPr marL="0" indent="0">
              <a:buNone/>
            </a:pPr>
            <a:r>
              <a:rPr lang="en-US" sz="1600" kern="0" spc="400" dirty="0">
                <a:solidFill>
                  <a:srgbClr val="28A0DC"/>
                </a:solidFill>
                <a:latin typeface="Cambria" pitchFamily="34" charset="0"/>
                <a:ea typeface="Cambria" pitchFamily="34" charset="-122"/>
                <a:cs typeface="Cambria" pitchFamily="34" charset="-120"/>
              </a:rPr>
              <a:t>The Challenge</a:t>
            </a:r>
            <a:endParaRPr lang="en-US" sz="1600" dirty="0"/>
          </a:p>
        </p:txBody>
      </p:sp>
      <p:sp>
        <p:nvSpPr>
          <p:cNvPr id="6" name="Text 4"/>
          <p:cNvSpPr/>
          <p:nvPr/>
        </p:nvSpPr>
        <p:spPr>
          <a:xfrm>
            <a:off x="777240" y="2240280"/>
            <a:ext cx="4663440" cy="2286000"/>
          </a:xfrm>
          <a:prstGeom prst="rect">
            <a:avLst/>
          </a:prstGeom>
          <a:noFill/>
          <a:ln/>
        </p:spPr>
        <p:txBody>
          <a:bodyPr wrap="square" rtlCol="0" anchor="ctr"/>
          <a:lstStyle/>
          <a:p>
            <a:pPr marL="0" indent="0">
              <a:buNone/>
            </a:pPr>
            <a:r>
              <a:rPr lang="en-US" sz="2000" i="1" dirty="0">
                <a:solidFill>
                  <a:srgbClr val="FFFFFF"/>
                </a:solidFill>
                <a:latin typeface="Cambria" pitchFamily="34" charset="0"/>
                <a:ea typeface="Cambria" pitchFamily="34" charset="-122"/>
                <a:cs typeface="Cambria" pitchFamily="34" charset="-120"/>
              </a:rPr>
              <a:t>Modern users expect chatbots that understand intent, emotion, and context — in both Arabic and English. Existing systems fall short.</a:t>
            </a:r>
            <a:endParaRPr lang="en-US" sz="2000" dirty="0"/>
          </a:p>
        </p:txBody>
      </p:sp>
      <p:sp>
        <p:nvSpPr>
          <p:cNvPr id="7" name="Text 5"/>
          <p:cNvSpPr/>
          <p:nvPr/>
        </p:nvSpPr>
        <p:spPr>
          <a:xfrm>
            <a:off x="777240" y="5806440"/>
            <a:ext cx="4663440" cy="274320"/>
          </a:xfrm>
          <a:prstGeom prst="rect">
            <a:avLst/>
          </a:prstGeom>
          <a:noFill/>
          <a:ln/>
        </p:spPr>
        <p:txBody>
          <a:bodyPr wrap="square" rtlCol="0" anchor="ctr"/>
          <a:lstStyle/>
          <a:p>
            <a:pPr marL="0" indent="0">
              <a:buNone/>
            </a:pPr>
            <a:r>
              <a:rPr lang="en-US" sz="1000" dirty="0">
                <a:solidFill>
                  <a:srgbClr val="F2F6F9"/>
                </a:solidFill>
                <a:latin typeface="Calibri" pitchFamily="34" charset="0"/>
                <a:ea typeface="Calibri" pitchFamily="34" charset="-122"/>
                <a:cs typeface="Calibri" pitchFamily="34" charset="-120"/>
              </a:rPr>
              <a:t>Source: Thesis §1.2 — Problem Definition</a:t>
            </a:r>
            <a:endParaRPr lang="en-US" sz="1000" dirty="0"/>
          </a:p>
        </p:txBody>
      </p:sp>
      <p:sp>
        <p:nvSpPr>
          <p:cNvPr id="8" name="Shape 6"/>
          <p:cNvSpPr/>
          <p:nvPr/>
        </p:nvSpPr>
        <p:spPr>
          <a:xfrm>
            <a:off x="5943600" y="1691640"/>
            <a:ext cx="5669280" cy="1051560"/>
          </a:xfrm>
          <a:prstGeom prst="rect">
            <a:avLst/>
          </a:prstGeom>
          <a:solidFill>
            <a:srgbClr val="FFFFFF"/>
          </a:solidFill>
          <a:ln w="9525">
            <a:solidFill>
              <a:srgbClr val="D6DEE5"/>
            </a:solidFill>
            <a:prstDash val="solid"/>
          </a:ln>
        </p:spPr>
        <p:txBody>
          <a:bodyPr/>
          <a:lstStyle/>
          <a:p>
            <a:endParaRPr lang="en-US"/>
          </a:p>
        </p:txBody>
      </p:sp>
      <p:sp>
        <p:nvSpPr>
          <p:cNvPr id="9" name="Shape 7"/>
          <p:cNvSpPr/>
          <p:nvPr/>
        </p:nvSpPr>
        <p:spPr>
          <a:xfrm>
            <a:off x="5943600" y="1691640"/>
            <a:ext cx="73152" cy="1051560"/>
          </a:xfrm>
          <a:prstGeom prst="rect">
            <a:avLst/>
          </a:prstGeom>
          <a:solidFill>
            <a:srgbClr val="28A0DC"/>
          </a:solidFill>
          <a:ln/>
        </p:spPr>
        <p:txBody>
          <a:bodyPr/>
          <a:lstStyle/>
          <a:p>
            <a:endParaRPr lang="en-US"/>
          </a:p>
        </p:txBody>
      </p:sp>
      <p:sp>
        <p:nvSpPr>
          <p:cNvPr id="10" name="Text 8"/>
          <p:cNvSpPr/>
          <p:nvPr/>
        </p:nvSpPr>
        <p:spPr>
          <a:xfrm>
            <a:off x="6126480" y="1783080"/>
            <a:ext cx="5394960" cy="365760"/>
          </a:xfrm>
          <a:prstGeom prst="rect">
            <a:avLst/>
          </a:prstGeom>
          <a:noFill/>
          <a:ln/>
        </p:spPr>
        <p:txBody>
          <a:bodyPr wrap="square" rtlCol="0" anchor="ctr"/>
          <a:lstStyle/>
          <a:p>
            <a:pPr marL="0" indent="0">
              <a:buNone/>
            </a:pPr>
            <a:r>
              <a:rPr lang="en-US" sz="1400" b="1" dirty="0">
                <a:solidFill>
                  <a:srgbClr val="0E1A24"/>
                </a:solidFill>
                <a:latin typeface="Cambria" pitchFamily="34" charset="0"/>
                <a:ea typeface="Cambria" pitchFamily="34" charset="-122"/>
                <a:cs typeface="Cambria" pitchFamily="34" charset="-120"/>
              </a:rPr>
              <a:t>Rigid rule-based bots</a:t>
            </a:r>
            <a:endParaRPr lang="en-US" sz="1400" dirty="0"/>
          </a:p>
        </p:txBody>
      </p:sp>
      <p:sp>
        <p:nvSpPr>
          <p:cNvPr id="11" name="Text 9"/>
          <p:cNvSpPr/>
          <p:nvPr/>
        </p:nvSpPr>
        <p:spPr>
          <a:xfrm>
            <a:off x="6126480" y="2148840"/>
            <a:ext cx="5394960" cy="548640"/>
          </a:xfrm>
          <a:prstGeom prst="rect">
            <a:avLst/>
          </a:prstGeom>
          <a:noFill/>
          <a:ln/>
        </p:spPr>
        <p:txBody>
          <a:bodyPr wrap="square" rtlCol="0" anchor="ctr"/>
          <a:lstStyle/>
          <a:p>
            <a:pPr marL="0" indent="0">
              <a:buNone/>
            </a:pPr>
            <a:r>
              <a:rPr lang="en-US" sz="1100" dirty="0">
                <a:solidFill>
                  <a:srgbClr val="5A6A78"/>
                </a:solidFill>
                <a:latin typeface="Calibri" pitchFamily="34" charset="0"/>
                <a:ea typeface="Calibri" pitchFamily="34" charset="-122"/>
                <a:cs typeface="Calibri" pitchFamily="34" charset="-120"/>
              </a:rPr>
              <a:t>Fail to handle paraphrasing, slang, and out-of-script queries.</a:t>
            </a:r>
            <a:endParaRPr lang="en-US" sz="1100" dirty="0"/>
          </a:p>
        </p:txBody>
      </p:sp>
      <p:sp>
        <p:nvSpPr>
          <p:cNvPr id="16" name="Shape 14"/>
          <p:cNvSpPr/>
          <p:nvPr/>
        </p:nvSpPr>
        <p:spPr>
          <a:xfrm>
            <a:off x="5897880" y="3446807"/>
            <a:ext cx="5669280" cy="1051560"/>
          </a:xfrm>
          <a:prstGeom prst="rect">
            <a:avLst/>
          </a:prstGeom>
          <a:solidFill>
            <a:srgbClr val="FFFFFF"/>
          </a:solidFill>
          <a:ln w="9525">
            <a:solidFill>
              <a:srgbClr val="D6DEE5"/>
            </a:solidFill>
            <a:prstDash val="solid"/>
          </a:ln>
        </p:spPr>
        <p:txBody>
          <a:bodyPr/>
          <a:lstStyle/>
          <a:p>
            <a:endParaRPr lang="en-US"/>
          </a:p>
        </p:txBody>
      </p:sp>
      <p:sp>
        <p:nvSpPr>
          <p:cNvPr id="17" name="Shape 15"/>
          <p:cNvSpPr/>
          <p:nvPr/>
        </p:nvSpPr>
        <p:spPr>
          <a:xfrm>
            <a:off x="5900768" y="3446807"/>
            <a:ext cx="73152" cy="1051560"/>
          </a:xfrm>
          <a:prstGeom prst="rect">
            <a:avLst/>
          </a:prstGeom>
          <a:solidFill>
            <a:srgbClr val="28A0DC"/>
          </a:solidFill>
          <a:ln/>
        </p:spPr>
        <p:txBody>
          <a:bodyPr/>
          <a:lstStyle/>
          <a:p>
            <a:endParaRPr lang="en-US"/>
          </a:p>
        </p:txBody>
      </p:sp>
      <p:sp>
        <p:nvSpPr>
          <p:cNvPr id="18" name="Text 16"/>
          <p:cNvSpPr/>
          <p:nvPr/>
        </p:nvSpPr>
        <p:spPr>
          <a:xfrm>
            <a:off x="6062472" y="3685032"/>
            <a:ext cx="5394960" cy="365760"/>
          </a:xfrm>
          <a:prstGeom prst="rect">
            <a:avLst/>
          </a:prstGeom>
          <a:noFill/>
          <a:ln/>
        </p:spPr>
        <p:txBody>
          <a:bodyPr wrap="square" rtlCol="0" anchor="ctr"/>
          <a:lstStyle/>
          <a:p>
            <a:pPr marL="0" indent="0">
              <a:buNone/>
            </a:pPr>
            <a:r>
              <a:rPr lang="en-US" sz="1400" b="1" dirty="0">
                <a:solidFill>
                  <a:srgbClr val="0E1A24"/>
                </a:solidFill>
                <a:latin typeface="Cambria" pitchFamily="34" charset="0"/>
                <a:ea typeface="Cambria" pitchFamily="34" charset="-122"/>
                <a:cs typeface="Cambria" pitchFamily="34" charset="-120"/>
              </a:rPr>
              <a:t>No emotional awareness</a:t>
            </a:r>
            <a:endParaRPr lang="en-US" sz="1400" dirty="0"/>
          </a:p>
        </p:txBody>
      </p:sp>
      <p:sp>
        <p:nvSpPr>
          <p:cNvPr id="19" name="Text 17"/>
          <p:cNvSpPr/>
          <p:nvPr/>
        </p:nvSpPr>
        <p:spPr>
          <a:xfrm>
            <a:off x="5980176" y="3934808"/>
            <a:ext cx="5394960" cy="548640"/>
          </a:xfrm>
          <a:prstGeom prst="rect">
            <a:avLst/>
          </a:prstGeom>
          <a:noFill/>
          <a:ln/>
        </p:spPr>
        <p:txBody>
          <a:bodyPr wrap="square" rtlCol="0" anchor="ctr"/>
          <a:lstStyle/>
          <a:p>
            <a:pPr marL="0" indent="0">
              <a:buNone/>
            </a:pPr>
            <a:r>
              <a:rPr lang="en-US" sz="1100" dirty="0">
                <a:solidFill>
                  <a:srgbClr val="5A6A78"/>
                </a:solidFill>
                <a:latin typeface="Calibri" pitchFamily="34" charset="0"/>
                <a:ea typeface="Calibri" pitchFamily="34" charset="-122"/>
                <a:cs typeface="Calibri" pitchFamily="34" charset="-120"/>
              </a:rPr>
              <a:t>Responses ignore user frustration, urgency, or satisfaction.</a:t>
            </a:r>
            <a:endParaRPr lang="en-US" sz="1100" dirty="0"/>
          </a:p>
        </p:txBody>
      </p:sp>
      <p:sp>
        <p:nvSpPr>
          <p:cNvPr id="20" name="Shape 18"/>
          <p:cNvSpPr/>
          <p:nvPr/>
        </p:nvSpPr>
        <p:spPr>
          <a:xfrm>
            <a:off x="5943600" y="5175504"/>
            <a:ext cx="5669280" cy="1051560"/>
          </a:xfrm>
          <a:prstGeom prst="rect">
            <a:avLst/>
          </a:prstGeom>
          <a:solidFill>
            <a:srgbClr val="FFFFFF"/>
          </a:solidFill>
          <a:ln w="9525">
            <a:solidFill>
              <a:srgbClr val="D6DEE5"/>
            </a:solidFill>
            <a:prstDash val="solid"/>
          </a:ln>
        </p:spPr>
        <p:txBody>
          <a:bodyPr/>
          <a:lstStyle/>
          <a:p>
            <a:endParaRPr lang="en-US"/>
          </a:p>
        </p:txBody>
      </p:sp>
      <p:sp>
        <p:nvSpPr>
          <p:cNvPr id="21" name="Shape 19"/>
          <p:cNvSpPr/>
          <p:nvPr/>
        </p:nvSpPr>
        <p:spPr>
          <a:xfrm>
            <a:off x="5943600" y="5175504"/>
            <a:ext cx="73152" cy="1051560"/>
          </a:xfrm>
          <a:prstGeom prst="rect">
            <a:avLst/>
          </a:prstGeom>
          <a:solidFill>
            <a:srgbClr val="28A0DC"/>
          </a:solidFill>
          <a:ln/>
        </p:spPr>
        <p:txBody>
          <a:bodyPr/>
          <a:lstStyle/>
          <a:p>
            <a:endParaRPr lang="en-US"/>
          </a:p>
        </p:txBody>
      </p:sp>
      <p:sp>
        <p:nvSpPr>
          <p:cNvPr id="22" name="Text 20"/>
          <p:cNvSpPr/>
          <p:nvPr/>
        </p:nvSpPr>
        <p:spPr>
          <a:xfrm>
            <a:off x="6126480" y="5266944"/>
            <a:ext cx="5394960" cy="365760"/>
          </a:xfrm>
          <a:prstGeom prst="rect">
            <a:avLst/>
          </a:prstGeom>
          <a:noFill/>
          <a:ln/>
        </p:spPr>
        <p:txBody>
          <a:bodyPr wrap="square" rtlCol="0" anchor="ctr"/>
          <a:lstStyle/>
          <a:p>
            <a:pPr marL="0" indent="0">
              <a:buNone/>
            </a:pPr>
            <a:r>
              <a:rPr lang="en-US" sz="1400" b="1" dirty="0">
                <a:solidFill>
                  <a:srgbClr val="0E1A24"/>
                </a:solidFill>
                <a:latin typeface="Cambria" pitchFamily="34" charset="0"/>
                <a:ea typeface="Cambria" pitchFamily="34" charset="-122"/>
                <a:cs typeface="Cambria" pitchFamily="34" charset="-120"/>
              </a:rPr>
              <a:t>Overload on human agents</a:t>
            </a:r>
            <a:endParaRPr lang="en-US" sz="1400" dirty="0"/>
          </a:p>
        </p:txBody>
      </p:sp>
      <p:sp>
        <p:nvSpPr>
          <p:cNvPr id="23" name="Text 21"/>
          <p:cNvSpPr/>
          <p:nvPr/>
        </p:nvSpPr>
        <p:spPr>
          <a:xfrm>
            <a:off x="6126480" y="5632704"/>
            <a:ext cx="5394960" cy="548640"/>
          </a:xfrm>
          <a:prstGeom prst="rect">
            <a:avLst/>
          </a:prstGeom>
          <a:noFill/>
          <a:ln/>
        </p:spPr>
        <p:txBody>
          <a:bodyPr wrap="square" rtlCol="0" anchor="ctr"/>
          <a:lstStyle/>
          <a:p>
            <a:pPr marL="0" indent="0">
              <a:buNone/>
            </a:pPr>
            <a:r>
              <a:rPr lang="en-US" sz="1100" dirty="0">
                <a:solidFill>
                  <a:srgbClr val="5A6A78"/>
                </a:solidFill>
                <a:latin typeface="Calibri" pitchFamily="34" charset="0"/>
                <a:ea typeface="Calibri" pitchFamily="34" charset="-122"/>
                <a:cs typeface="Calibri" pitchFamily="34" charset="-120"/>
              </a:rPr>
              <a:t>Most e-commerce chatbots fail to grasp user intent and emotion, so they immediately escalate every query to a human agent — overwhelming the support team.</a:t>
            </a:r>
            <a:endParaRPr lang="en-US" sz="1100" dirty="0"/>
          </a:p>
        </p:txBody>
      </p:sp>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Proposed Solution</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A bilingual, emotion-aware, retrieval-augmented framework</a:t>
            </a:r>
            <a:endParaRPr lang="en-US" sz="1300" dirty="0"/>
          </a:p>
        </p:txBody>
      </p:sp>
      <p:sp>
        <p:nvSpPr>
          <p:cNvPr id="4" name="Text 2"/>
          <p:cNvSpPr/>
          <p:nvPr/>
        </p:nvSpPr>
        <p:spPr>
          <a:xfrm>
            <a:off x="548640" y="1554480"/>
            <a:ext cx="11064240" cy="548640"/>
          </a:xfrm>
          <a:prstGeom prst="rect">
            <a:avLst/>
          </a:prstGeom>
          <a:noFill/>
          <a:ln/>
        </p:spPr>
        <p:txBody>
          <a:bodyPr wrap="square" rtlCol="0" anchor="ctr"/>
          <a:lstStyle/>
          <a:p>
            <a:pPr marL="0" indent="0">
              <a:buNone/>
            </a:pPr>
            <a:r>
              <a:rPr lang="en-US" sz="1300" dirty="0">
                <a:solidFill>
                  <a:srgbClr val="0E1A24"/>
                </a:solidFill>
                <a:latin typeface="Calibri" pitchFamily="34" charset="0"/>
                <a:ea typeface="Calibri" pitchFamily="34" charset="-122"/>
                <a:cs typeface="Calibri" pitchFamily="34" charset="-120"/>
              </a:rPr>
              <a:t>A unified pipeline that recognizes user intent, detects emotion, retrieves grounded knowledge dynamically, and generates context-aware bilingual responses.</a:t>
            </a:r>
            <a:endParaRPr lang="en-US" sz="1300" dirty="0"/>
          </a:p>
        </p:txBody>
      </p:sp>
      <p:sp>
        <p:nvSpPr>
          <p:cNvPr id="5" name="Shape 3"/>
          <p:cNvSpPr/>
          <p:nvPr/>
        </p:nvSpPr>
        <p:spPr>
          <a:xfrm>
            <a:off x="548640" y="2286000"/>
            <a:ext cx="2670048" cy="3931920"/>
          </a:xfrm>
          <a:prstGeom prst="rect">
            <a:avLst/>
          </a:prstGeom>
          <a:solidFill>
            <a:srgbClr val="F2F6F9"/>
          </a:solidFill>
          <a:ln w="9525">
            <a:solidFill>
              <a:srgbClr val="D6DEE5"/>
            </a:solidFill>
            <a:prstDash val="solid"/>
          </a:ln>
        </p:spPr>
        <p:txBody>
          <a:bodyPr/>
          <a:lstStyle/>
          <a:p>
            <a:endParaRPr lang="en-US"/>
          </a:p>
        </p:txBody>
      </p:sp>
      <p:sp>
        <p:nvSpPr>
          <p:cNvPr id="6" name="Shape 4"/>
          <p:cNvSpPr/>
          <p:nvPr/>
        </p:nvSpPr>
        <p:spPr>
          <a:xfrm>
            <a:off x="548640" y="2286000"/>
            <a:ext cx="2670048" cy="548640"/>
          </a:xfrm>
          <a:prstGeom prst="rect">
            <a:avLst/>
          </a:prstGeom>
          <a:solidFill>
            <a:srgbClr val="0E1A24"/>
          </a:solidFill>
          <a:ln/>
        </p:spPr>
        <p:txBody>
          <a:bodyPr/>
          <a:lstStyle/>
          <a:p>
            <a:endParaRPr lang="en-US"/>
          </a:p>
        </p:txBody>
      </p:sp>
      <p:sp>
        <p:nvSpPr>
          <p:cNvPr id="7" name="Text 5"/>
          <p:cNvSpPr/>
          <p:nvPr/>
        </p:nvSpPr>
        <p:spPr>
          <a:xfrm>
            <a:off x="548640" y="2331720"/>
            <a:ext cx="2670048" cy="457200"/>
          </a:xfrm>
          <a:prstGeom prst="rect">
            <a:avLst/>
          </a:prstGeom>
          <a:noFill/>
          <a:ln/>
        </p:spPr>
        <p:txBody>
          <a:bodyPr wrap="square" rtlCol="0" anchor="ctr"/>
          <a:lstStyle/>
          <a:p>
            <a:pPr marL="0" indent="0" algn="ctr">
              <a:buNone/>
            </a:pPr>
            <a:r>
              <a:rPr lang="en-US" sz="1600" b="1" dirty="0">
                <a:solidFill>
                  <a:srgbClr val="28A0DC"/>
                </a:solidFill>
                <a:latin typeface="Cambria" pitchFamily="34" charset="0"/>
                <a:ea typeface="Cambria" pitchFamily="34" charset="-122"/>
                <a:cs typeface="Cambria" pitchFamily="34" charset="-120"/>
              </a:rPr>
              <a:t>01</a:t>
            </a:r>
            <a:endParaRPr lang="en-US" sz="1600" dirty="0"/>
          </a:p>
        </p:txBody>
      </p:sp>
      <p:sp>
        <p:nvSpPr>
          <p:cNvPr id="8" name="Text 6"/>
          <p:cNvSpPr/>
          <p:nvPr/>
        </p:nvSpPr>
        <p:spPr>
          <a:xfrm>
            <a:off x="685800" y="2971800"/>
            <a:ext cx="2395728" cy="548640"/>
          </a:xfrm>
          <a:prstGeom prst="rect">
            <a:avLst/>
          </a:prstGeom>
          <a:noFill/>
          <a:ln/>
        </p:spPr>
        <p:txBody>
          <a:bodyPr wrap="square" rtlCol="0" anchor="ctr"/>
          <a:lstStyle/>
          <a:p>
            <a:pPr marL="0" indent="0" algn="ctr">
              <a:buNone/>
            </a:pPr>
            <a:r>
              <a:rPr lang="en-US" sz="1500" b="1" dirty="0">
                <a:solidFill>
                  <a:srgbClr val="0E1A24"/>
                </a:solidFill>
                <a:latin typeface="Cambria" pitchFamily="34" charset="0"/>
                <a:ea typeface="Cambria" pitchFamily="34" charset="-122"/>
                <a:cs typeface="Cambria" pitchFamily="34" charset="-120"/>
              </a:rPr>
              <a:t>Intent Recognition</a:t>
            </a:r>
            <a:endParaRPr lang="en-US" sz="1500" dirty="0"/>
          </a:p>
        </p:txBody>
      </p:sp>
      <p:sp>
        <p:nvSpPr>
          <p:cNvPr id="9" name="Shape 7"/>
          <p:cNvSpPr/>
          <p:nvPr/>
        </p:nvSpPr>
        <p:spPr>
          <a:xfrm>
            <a:off x="1517904" y="3520440"/>
            <a:ext cx="731520" cy="0"/>
          </a:xfrm>
          <a:prstGeom prst="line">
            <a:avLst/>
          </a:prstGeom>
          <a:noFill/>
          <a:ln w="12700">
            <a:solidFill>
              <a:srgbClr val="28A0DC"/>
            </a:solidFill>
            <a:prstDash val="solid"/>
          </a:ln>
        </p:spPr>
        <p:txBody>
          <a:bodyPr/>
          <a:lstStyle/>
          <a:p>
            <a:endParaRPr lang="en-US"/>
          </a:p>
        </p:txBody>
      </p:sp>
      <p:sp>
        <p:nvSpPr>
          <p:cNvPr id="10" name="Text 8"/>
          <p:cNvSpPr/>
          <p:nvPr/>
        </p:nvSpPr>
        <p:spPr>
          <a:xfrm>
            <a:off x="731520" y="3657600"/>
            <a:ext cx="2304288" cy="2377440"/>
          </a:xfrm>
          <a:prstGeom prst="rect">
            <a:avLst/>
          </a:prstGeom>
          <a:noFill/>
          <a:ln/>
        </p:spPr>
        <p:txBody>
          <a:bodyPr wrap="square" rtlCol="0" anchor="ctr"/>
          <a:lstStyle/>
          <a:p>
            <a:pPr marL="0" indent="0" algn="ctr">
              <a:buNone/>
            </a:pPr>
            <a:r>
              <a:rPr lang="en-US" sz="1100" dirty="0">
                <a:solidFill>
                  <a:srgbClr val="0E1A24"/>
                </a:solidFill>
                <a:latin typeface="Calibri" pitchFamily="34" charset="0"/>
                <a:ea typeface="Calibri" pitchFamily="34" charset="-122"/>
                <a:cs typeface="Calibri" pitchFamily="34" charset="-120"/>
              </a:rPr>
              <a:t>Sentence-Transformer embeddings classify user queries into actionable intents.</a:t>
            </a:r>
            <a:endParaRPr lang="en-US" sz="1100" dirty="0"/>
          </a:p>
        </p:txBody>
      </p:sp>
      <p:sp>
        <p:nvSpPr>
          <p:cNvPr id="11" name="Shape 9"/>
          <p:cNvSpPr/>
          <p:nvPr/>
        </p:nvSpPr>
        <p:spPr>
          <a:xfrm>
            <a:off x="3401568" y="2286000"/>
            <a:ext cx="2670048" cy="3931920"/>
          </a:xfrm>
          <a:prstGeom prst="rect">
            <a:avLst/>
          </a:prstGeom>
          <a:solidFill>
            <a:srgbClr val="F2F6F9"/>
          </a:solidFill>
          <a:ln w="9525">
            <a:solidFill>
              <a:srgbClr val="D6DEE5"/>
            </a:solidFill>
            <a:prstDash val="solid"/>
          </a:ln>
        </p:spPr>
        <p:txBody>
          <a:bodyPr/>
          <a:lstStyle/>
          <a:p>
            <a:endParaRPr lang="en-US"/>
          </a:p>
        </p:txBody>
      </p:sp>
      <p:sp>
        <p:nvSpPr>
          <p:cNvPr id="12" name="Shape 10"/>
          <p:cNvSpPr/>
          <p:nvPr/>
        </p:nvSpPr>
        <p:spPr>
          <a:xfrm>
            <a:off x="3401568" y="2286000"/>
            <a:ext cx="2670048" cy="548640"/>
          </a:xfrm>
          <a:prstGeom prst="rect">
            <a:avLst/>
          </a:prstGeom>
          <a:solidFill>
            <a:srgbClr val="0E1A24"/>
          </a:solidFill>
          <a:ln/>
        </p:spPr>
        <p:txBody>
          <a:bodyPr/>
          <a:lstStyle/>
          <a:p>
            <a:endParaRPr lang="en-US"/>
          </a:p>
        </p:txBody>
      </p:sp>
      <p:sp>
        <p:nvSpPr>
          <p:cNvPr id="13" name="Text 11"/>
          <p:cNvSpPr/>
          <p:nvPr/>
        </p:nvSpPr>
        <p:spPr>
          <a:xfrm>
            <a:off x="3401568" y="2331720"/>
            <a:ext cx="2670048" cy="457200"/>
          </a:xfrm>
          <a:prstGeom prst="rect">
            <a:avLst/>
          </a:prstGeom>
          <a:noFill/>
          <a:ln/>
        </p:spPr>
        <p:txBody>
          <a:bodyPr wrap="square" rtlCol="0" anchor="ctr"/>
          <a:lstStyle/>
          <a:p>
            <a:pPr marL="0" indent="0" algn="ctr">
              <a:buNone/>
            </a:pPr>
            <a:r>
              <a:rPr lang="en-US" sz="1600" b="1" dirty="0">
                <a:solidFill>
                  <a:srgbClr val="28A0DC"/>
                </a:solidFill>
                <a:latin typeface="Cambria" pitchFamily="34" charset="0"/>
                <a:ea typeface="Cambria" pitchFamily="34" charset="-122"/>
                <a:cs typeface="Cambria" pitchFamily="34" charset="-120"/>
              </a:rPr>
              <a:t>02</a:t>
            </a:r>
            <a:endParaRPr lang="en-US" sz="1600" dirty="0"/>
          </a:p>
        </p:txBody>
      </p:sp>
      <p:sp>
        <p:nvSpPr>
          <p:cNvPr id="14" name="Text 12"/>
          <p:cNvSpPr/>
          <p:nvPr/>
        </p:nvSpPr>
        <p:spPr>
          <a:xfrm>
            <a:off x="3538728" y="2971800"/>
            <a:ext cx="2395728" cy="548640"/>
          </a:xfrm>
          <a:prstGeom prst="rect">
            <a:avLst/>
          </a:prstGeom>
          <a:noFill/>
          <a:ln/>
        </p:spPr>
        <p:txBody>
          <a:bodyPr wrap="square" rtlCol="0" anchor="ctr"/>
          <a:lstStyle/>
          <a:p>
            <a:pPr marL="0" indent="0" algn="ctr">
              <a:buNone/>
            </a:pPr>
            <a:r>
              <a:rPr lang="en-US" sz="1500" b="1" dirty="0">
                <a:solidFill>
                  <a:srgbClr val="0E1A24"/>
                </a:solidFill>
                <a:latin typeface="Cambria" pitchFamily="34" charset="0"/>
                <a:ea typeface="Cambria" pitchFamily="34" charset="-122"/>
                <a:cs typeface="Cambria" pitchFamily="34" charset="-120"/>
              </a:rPr>
              <a:t>Emotion Analysis</a:t>
            </a:r>
            <a:endParaRPr lang="en-US" sz="1500" dirty="0"/>
          </a:p>
        </p:txBody>
      </p:sp>
      <p:sp>
        <p:nvSpPr>
          <p:cNvPr id="15" name="Shape 13"/>
          <p:cNvSpPr/>
          <p:nvPr/>
        </p:nvSpPr>
        <p:spPr>
          <a:xfrm>
            <a:off x="4370832" y="3520440"/>
            <a:ext cx="731520" cy="0"/>
          </a:xfrm>
          <a:prstGeom prst="line">
            <a:avLst/>
          </a:prstGeom>
          <a:noFill/>
          <a:ln w="12700">
            <a:solidFill>
              <a:srgbClr val="28A0DC"/>
            </a:solidFill>
            <a:prstDash val="solid"/>
          </a:ln>
        </p:spPr>
        <p:txBody>
          <a:bodyPr/>
          <a:lstStyle/>
          <a:p>
            <a:endParaRPr lang="en-US"/>
          </a:p>
        </p:txBody>
      </p:sp>
      <p:sp>
        <p:nvSpPr>
          <p:cNvPr id="16" name="Text 14"/>
          <p:cNvSpPr/>
          <p:nvPr/>
        </p:nvSpPr>
        <p:spPr>
          <a:xfrm>
            <a:off x="3584448" y="3657600"/>
            <a:ext cx="2304288" cy="2377440"/>
          </a:xfrm>
          <a:prstGeom prst="rect">
            <a:avLst/>
          </a:prstGeom>
          <a:noFill/>
          <a:ln/>
        </p:spPr>
        <p:txBody>
          <a:bodyPr wrap="square" rtlCol="0" anchor="ctr"/>
          <a:lstStyle/>
          <a:p>
            <a:pPr marL="0" indent="0" algn="ctr">
              <a:buNone/>
            </a:pPr>
            <a:r>
              <a:rPr lang="en-US" sz="1100" dirty="0">
                <a:solidFill>
                  <a:srgbClr val="0E1A24"/>
                </a:solidFill>
                <a:latin typeface="Calibri" pitchFamily="34" charset="0"/>
                <a:ea typeface="Calibri" pitchFamily="34" charset="-122"/>
                <a:cs typeface="Calibri" pitchFamily="34" charset="-120"/>
              </a:rPr>
              <a:t>Transformer classifier detects user sentiment to adapt response tone.</a:t>
            </a:r>
            <a:endParaRPr lang="en-US" sz="1100" dirty="0"/>
          </a:p>
        </p:txBody>
      </p:sp>
      <p:sp>
        <p:nvSpPr>
          <p:cNvPr id="17" name="Shape 15"/>
          <p:cNvSpPr/>
          <p:nvPr/>
        </p:nvSpPr>
        <p:spPr>
          <a:xfrm>
            <a:off x="6254496" y="2286000"/>
            <a:ext cx="2670048" cy="3931920"/>
          </a:xfrm>
          <a:prstGeom prst="rect">
            <a:avLst/>
          </a:prstGeom>
          <a:solidFill>
            <a:srgbClr val="F2F6F9"/>
          </a:solidFill>
          <a:ln w="9525">
            <a:solidFill>
              <a:srgbClr val="D6DEE5"/>
            </a:solidFill>
            <a:prstDash val="solid"/>
          </a:ln>
        </p:spPr>
        <p:txBody>
          <a:bodyPr/>
          <a:lstStyle/>
          <a:p>
            <a:endParaRPr lang="en-US"/>
          </a:p>
        </p:txBody>
      </p:sp>
      <p:sp>
        <p:nvSpPr>
          <p:cNvPr id="18" name="Shape 16"/>
          <p:cNvSpPr/>
          <p:nvPr/>
        </p:nvSpPr>
        <p:spPr>
          <a:xfrm>
            <a:off x="6254496" y="2286000"/>
            <a:ext cx="2670048" cy="548640"/>
          </a:xfrm>
          <a:prstGeom prst="rect">
            <a:avLst/>
          </a:prstGeom>
          <a:solidFill>
            <a:srgbClr val="0E1A24"/>
          </a:solidFill>
          <a:ln/>
        </p:spPr>
        <p:txBody>
          <a:bodyPr/>
          <a:lstStyle/>
          <a:p>
            <a:endParaRPr lang="en-US"/>
          </a:p>
        </p:txBody>
      </p:sp>
      <p:sp>
        <p:nvSpPr>
          <p:cNvPr id="19" name="Text 17"/>
          <p:cNvSpPr/>
          <p:nvPr/>
        </p:nvSpPr>
        <p:spPr>
          <a:xfrm>
            <a:off x="6254496" y="2331720"/>
            <a:ext cx="2670048" cy="457200"/>
          </a:xfrm>
          <a:prstGeom prst="rect">
            <a:avLst/>
          </a:prstGeom>
          <a:noFill/>
          <a:ln/>
        </p:spPr>
        <p:txBody>
          <a:bodyPr wrap="square" rtlCol="0" anchor="ctr"/>
          <a:lstStyle/>
          <a:p>
            <a:pPr marL="0" indent="0" algn="ctr">
              <a:buNone/>
            </a:pPr>
            <a:r>
              <a:rPr lang="en-US" sz="1600" b="1" dirty="0">
                <a:solidFill>
                  <a:srgbClr val="28A0DC"/>
                </a:solidFill>
                <a:latin typeface="Cambria" pitchFamily="34" charset="0"/>
                <a:ea typeface="Cambria" pitchFamily="34" charset="-122"/>
                <a:cs typeface="Cambria" pitchFamily="34" charset="-120"/>
              </a:rPr>
              <a:t>03</a:t>
            </a:r>
            <a:endParaRPr lang="en-US" sz="1600" dirty="0"/>
          </a:p>
        </p:txBody>
      </p:sp>
      <p:sp>
        <p:nvSpPr>
          <p:cNvPr id="20" name="Text 18"/>
          <p:cNvSpPr/>
          <p:nvPr/>
        </p:nvSpPr>
        <p:spPr>
          <a:xfrm>
            <a:off x="6391656" y="2971800"/>
            <a:ext cx="2395728" cy="548640"/>
          </a:xfrm>
          <a:prstGeom prst="rect">
            <a:avLst/>
          </a:prstGeom>
          <a:noFill/>
          <a:ln/>
        </p:spPr>
        <p:txBody>
          <a:bodyPr wrap="square" rtlCol="0" anchor="ctr"/>
          <a:lstStyle/>
          <a:p>
            <a:pPr marL="0" indent="0" algn="ctr">
              <a:buNone/>
            </a:pPr>
            <a:r>
              <a:rPr lang="en-US" sz="1500" b="1" dirty="0">
                <a:solidFill>
                  <a:srgbClr val="0E1A24"/>
                </a:solidFill>
                <a:latin typeface="Cambria" pitchFamily="34" charset="0"/>
                <a:ea typeface="Cambria" pitchFamily="34" charset="-122"/>
                <a:cs typeface="Cambria" pitchFamily="34" charset="-120"/>
              </a:rPr>
              <a:t>Dynamic RAG</a:t>
            </a:r>
            <a:endParaRPr lang="en-US" sz="1500" dirty="0"/>
          </a:p>
        </p:txBody>
      </p:sp>
      <p:sp>
        <p:nvSpPr>
          <p:cNvPr id="21" name="Shape 19"/>
          <p:cNvSpPr/>
          <p:nvPr/>
        </p:nvSpPr>
        <p:spPr>
          <a:xfrm>
            <a:off x="7223760" y="3520440"/>
            <a:ext cx="731520" cy="0"/>
          </a:xfrm>
          <a:prstGeom prst="line">
            <a:avLst/>
          </a:prstGeom>
          <a:noFill/>
          <a:ln w="12700">
            <a:solidFill>
              <a:srgbClr val="28A0DC"/>
            </a:solidFill>
            <a:prstDash val="solid"/>
          </a:ln>
        </p:spPr>
        <p:txBody>
          <a:bodyPr/>
          <a:lstStyle/>
          <a:p>
            <a:endParaRPr lang="en-US"/>
          </a:p>
        </p:txBody>
      </p:sp>
      <p:sp>
        <p:nvSpPr>
          <p:cNvPr id="22" name="Text 20"/>
          <p:cNvSpPr/>
          <p:nvPr/>
        </p:nvSpPr>
        <p:spPr>
          <a:xfrm>
            <a:off x="6437376" y="3657600"/>
            <a:ext cx="2304288" cy="2377440"/>
          </a:xfrm>
          <a:prstGeom prst="rect">
            <a:avLst/>
          </a:prstGeom>
          <a:noFill/>
          <a:ln/>
        </p:spPr>
        <p:txBody>
          <a:bodyPr wrap="square" rtlCol="0" anchor="ctr"/>
          <a:lstStyle/>
          <a:p>
            <a:pPr marL="0" indent="0" algn="ctr">
              <a:buNone/>
            </a:pPr>
            <a:r>
              <a:rPr lang="en-US" sz="1100" dirty="0">
                <a:solidFill>
                  <a:srgbClr val="0E1A24"/>
                </a:solidFill>
                <a:latin typeface="Calibri" pitchFamily="34" charset="0"/>
                <a:ea typeface="Calibri" pitchFamily="34" charset="-122"/>
                <a:cs typeface="Calibri" pitchFamily="34" charset="-120"/>
              </a:rPr>
              <a:t>FAISS vector search over indexed documents grounds the LLM in real knowledge.</a:t>
            </a:r>
            <a:endParaRPr lang="en-US" sz="1100" dirty="0"/>
          </a:p>
        </p:txBody>
      </p:sp>
      <p:sp>
        <p:nvSpPr>
          <p:cNvPr id="23" name="Shape 21"/>
          <p:cNvSpPr/>
          <p:nvPr/>
        </p:nvSpPr>
        <p:spPr>
          <a:xfrm>
            <a:off x="9107424" y="2286000"/>
            <a:ext cx="2670048" cy="3931920"/>
          </a:xfrm>
          <a:prstGeom prst="rect">
            <a:avLst/>
          </a:prstGeom>
          <a:solidFill>
            <a:srgbClr val="F2F6F9"/>
          </a:solidFill>
          <a:ln w="9525">
            <a:solidFill>
              <a:srgbClr val="D6DEE5"/>
            </a:solidFill>
            <a:prstDash val="solid"/>
          </a:ln>
        </p:spPr>
        <p:txBody>
          <a:bodyPr/>
          <a:lstStyle/>
          <a:p>
            <a:endParaRPr lang="en-US"/>
          </a:p>
        </p:txBody>
      </p:sp>
      <p:sp>
        <p:nvSpPr>
          <p:cNvPr id="24" name="Shape 22"/>
          <p:cNvSpPr/>
          <p:nvPr/>
        </p:nvSpPr>
        <p:spPr>
          <a:xfrm>
            <a:off x="9107424" y="2286000"/>
            <a:ext cx="2670048" cy="548640"/>
          </a:xfrm>
          <a:prstGeom prst="rect">
            <a:avLst/>
          </a:prstGeom>
          <a:solidFill>
            <a:srgbClr val="0E1A24"/>
          </a:solidFill>
          <a:ln/>
        </p:spPr>
        <p:txBody>
          <a:bodyPr/>
          <a:lstStyle/>
          <a:p>
            <a:endParaRPr lang="en-US"/>
          </a:p>
        </p:txBody>
      </p:sp>
      <p:sp>
        <p:nvSpPr>
          <p:cNvPr id="25" name="Text 23"/>
          <p:cNvSpPr/>
          <p:nvPr/>
        </p:nvSpPr>
        <p:spPr>
          <a:xfrm>
            <a:off x="9107424" y="2331720"/>
            <a:ext cx="2670048" cy="457200"/>
          </a:xfrm>
          <a:prstGeom prst="rect">
            <a:avLst/>
          </a:prstGeom>
          <a:noFill/>
          <a:ln/>
        </p:spPr>
        <p:txBody>
          <a:bodyPr wrap="square" rtlCol="0" anchor="ctr"/>
          <a:lstStyle/>
          <a:p>
            <a:pPr marL="0" indent="0" algn="ctr">
              <a:buNone/>
            </a:pPr>
            <a:r>
              <a:rPr lang="en-US" sz="1600" b="1" dirty="0">
                <a:solidFill>
                  <a:srgbClr val="28A0DC"/>
                </a:solidFill>
                <a:latin typeface="Cambria" pitchFamily="34" charset="0"/>
                <a:ea typeface="Cambria" pitchFamily="34" charset="-122"/>
                <a:cs typeface="Cambria" pitchFamily="34" charset="-120"/>
              </a:rPr>
              <a:t>04</a:t>
            </a:r>
            <a:endParaRPr lang="en-US" sz="1600" dirty="0"/>
          </a:p>
        </p:txBody>
      </p:sp>
      <p:sp>
        <p:nvSpPr>
          <p:cNvPr id="26" name="Text 24"/>
          <p:cNvSpPr/>
          <p:nvPr/>
        </p:nvSpPr>
        <p:spPr>
          <a:xfrm>
            <a:off x="9244584" y="2971800"/>
            <a:ext cx="2395728" cy="548640"/>
          </a:xfrm>
          <a:prstGeom prst="rect">
            <a:avLst/>
          </a:prstGeom>
          <a:noFill/>
          <a:ln/>
        </p:spPr>
        <p:txBody>
          <a:bodyPr wrap="square" rtlCol="0" anchor="ctr"/>
          <a:lstStyle/>
          <a:p>
            <a:pPr marL="0" indent="0" algn="ctr">
              <a:buNone/>
            </a:pPr>
            <a:r>
              <a:rPr lang="en-US" sz="1500" b="1" dirty="0">
                <a:solidFill>
                  <a:srgbClr val="0E1A24"/>
                </a:solidFill>
                <a:latin typeface="Cambria" pitchFamily="34" charset="0"/>
                <a:ea typeface="Cambria" pitchFamily="34" charset="-122"/>
                <a:cs typeface="Cambria" pitchFamily="34" charset="-120"/>
              </a:rPr>
              <a:t>Bilingual LLM</a:t>
            </a:r>
            <a:endParaRPr lang="en-US" sz="1500" dirty="0"/>
          </a:p>
        </p:txBody>
      </p:sp>
      <p:sp>
        <p:nvSpPr>
          <p:cNvPr id="27" name="Shape 25"/>
          <p:cNvSpPr/>
          <p:nvPr/>
        </p:nvSpPr>
        <p:spPr>
          <a:xfrm>
            <a:off x="10076688" y="3520440"/>
            <a:ext cx="731520" cy="0"/>
          </a:xfrm>
          <a:prstGeom prst="line">
            <a:avLst/>
          </a:prstGeom>
          <a:noFill/>
          <a:ln w="12700">
            <a:solidFill>
              <a:srgbClr val="28A0DC"/>
            </a:solidFill>
            <a:prstDash val="solid"/>
          </a:ln>
        </p:spPr>
        <p:txBody>
          <a:bodyPr/>
          <a:lstStyle/>
          <a:p>
            <a:endParaRPr lang="en-US"/>
          </a:p>
        </p:txBody>
      </p:sp>
      <p:sp>
        <p:nvSpPr>
          <p:cNvPr id="28" name="Text 26"/>
          <p:cNvSpPr/>
          <p:nvPr/>
        </p:nvSpPr>
        <p:spPr>
          <a:xfrm>
            <a:off x="9290304" y="3657600"/>
            <a:ext cx="2304288" cy="2377440"/>
          </a:xfrm>
          <a:prstGeom prst="rect">
            <a:avLst/>
          </a:prstGeom>
          <a:noFill/>
          <a:ln/>
        </p:spPr>
        <p:txBody>
          <a:bodyPr wrap="square" rtlCol="0" anchor="ctr"/>
          <a:lstStyle/>
          <a:p>
            <a:pPr marL="0" indent="0" algn="ctr">
              <a:buNone/>
            </a:pPr>
            <a:r>
              <a:rPr lang="en-US" sz="1100" dirty="0">
                <a:solidFill>
                  <a:srgbClr val="0E1A24"/>
                </a:solidFill>
                <a:latin typeface="Calibri" pitchFamily="34" charset="0"/>
                <a:ea typeface="Calibri" pitchFamily="34" charset="-122"/>
                <a:cs typeface="Calibri" pitchFamily="34" charset="-120"/>
              </a:rPr>
              <a:t>Arabic + English generation via LiteLLM (Google GenAI / Cohere).</a:t>
            </a:r>
            <a:endParaRPr lang="en-US" sz="1100" dirty="0"/>
          </a:p>
        </p:txBody>
      </p:sp>
      <p:sp>
        <p:nvSpPr>
          <p:cNvPr id="29"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Dataset</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Sources, languages and preparation</a:t>
            </a:r>
            <a:endParaRPr lang="en-US" sz="1300" dirty="0"/>
          </a:p>
        </p:txBody>
      </p:sp>
      <p:sp>
        <p:nvSpPr>
          <p:cNvPr id="4" name="Shape 2"/>
          <p:cNvSpPr/>
          <p:nvPr/>
        </p:nvSpPr>
        <p:spPr>
          <a:xfrm>
            <a:off x="548640" y="1645920"/>
            <a:ext cx="5303520" cy="4572000"/>
          </a:xfrm>
          <a:prstGeom prst="rect">
            <a:avLst/>
          </a:prstGeom>
          <a:solidFill>
            <a:srgbClr val="F2F6F9"/>
          </a:solidFill>
          <a:ln w="9525">
            <a:solidFill>
              <a:srgbClr val="D6DEE5"/>
            </a:solidFill>
            <a:prstDash val="solid"/>
          </a:ln>
        </p:spPr>
        <p:txBody>
          <a:bodyPr/>
          <a:lstStyle/>
          <a:p>
            <a:endParaRPr lang="en-US" dirty="0"/>
          </a:p>
          <a:p>
            <a:endParaRPr lang="en-US" dirty="0"/>
          </a:p>
          <a:p>
            <a:endParaRPr lang="en-US" dirty="0"/>
          </a:p>
          <a:p>
            <a:endParaRPr lang="en-US" dirty="0"/>
          </a:p>
          <a:p>
            <a:pPr marL="285750" indent="-285750">
              <a:buFont typeface="Arial" panose="020B0604020202020204" pitchFamily="34" charset="0"/>
              <a:buChar char="•"/>
            </a:pPr>
            <a:r>
              <a:rPr lang="en-US" b="1" dirty="0"/>
              <a:t>CLINC150</a:t>
            </a:r>
            <a:r>
              <a:rPr lang="en-US" dirty="0"/>
              <a:t>  &amp; </a:t>
            </a:r>
            <a:r>
              <a:rPr lang="en-US" b="1" dirty="0"/>
              <a:t>Banking77</a:t>
            </a:r>
            <a:r>
              <a:rPr lang="en-US" dirty="0"/>
              <a:t>  for Intent Classification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err="1"/>
              <a:t>GoEmotions</a:t>
            </a:r>
            <a:r>
              <a:rPr lang="en-US" dirty="0"/>
              <a:t> for </a:t>
            </a:r>
            <a:r>
              <a:rPr lang="en-US" dirty="0">
                <a:solidFill>
                  <a:srgbClr val="0E1A24"/>
                </a:solidFill>
                <a:latin typeface="Cambria" pitchFamily="34" charset="0"/>
                <a:ea typeface="Cambria" pitchFamily="34" charset="-122"/>
                <a:cs typeface="Cambria" pitchFamily="34" charset="-120"/>
              </a:rPr>
              <a:t>Emotion Analysis</a:t>
            </a:r>
          </a:p>
          <a:p>
            <a:pPr marL="285750" indent="-285750">
              <a:buFont typeface="Arial" panose="020B0604020202020204" pitchFamily="34" charset="0"/>
              <a:buChar char="•"/>
            </a:pPr>
            <a:endParaRPr lang="en-US" dirty="0">
              <a:solidFill>
                <a:srgbClr val="0E1A24"/>
              </a:solidFill>
              <a:latin typeface="Cambria" pitchFamily="34" charset="0"/>
              <a:ea typeface="Cambria" pitchFamily="34" charset="-122"/>
              <a:cs typeface="Cambria" pitchFamily="34" charset="-120"/>
            </a:endParaRPr>
          </a:p>
          <a:p>
            <a:pPr marL="285750" indent="-285750">
              <a:buFont typeface="Arial" panose="020B0604020202020204" pitchFamily="34" charset="0"/>
              <a:buChar char="•"/>
            </a:pPr>
            <a:r>
              <a:rPr lang="en-US" b="1" dirty="0" err="1"/>
              <a:t>EmpatheticDialogues</a:t>
            </a:r>
            <a:r>
              <a:rPr lang="en-US" dirty="0"/>
              <a:t> for Empathetic Conversations</a:t>
            </a:r>
          </a:p>
          <a:p>
            <a:endParaRPr lang="en-US" dirty="0"/>
          </a:p>
          <a:p>
            <a:pPr marL="285750" indent="-285750">
              <a:buFont typeface="Arial" panose="020B0604020202020204" pitchFamily="34" charset="0"/>
              <a:buChar char="•"/>
            </a:pPr>
            <a:r>
              <a:rPr lang="en-US" dirty="0"/>
              <a:t>Also trained the bot for specific use cases built for E-commerce sector</a:t>
            </a:r>
          </a:p>
        </p:txBody>
      </p:sp>
      <p:sp>
        <p:nvSpPr>
          <p:cNvPr id="5" name="Text 3"/>
          <p:cNvSpPr/>
          <p:nvPr/>
        </p:nvSpPr>
        <p:spPr>
          <a:xfrm>
            <a:off x="777240" y="1783080"/>
            <a:ext cx="4846320" cy="365760"/>
          </a:xfrm>
          <a:prstGeom prst="rect">
            <a:avLst/>
          </a:prstGeom>
          <a:noFill/>
          <a:ln/>
        </p:spPr>
        <p:txBody>
          <a:bodyPr wrap="square" rtlCol="0" anchor="ctr"/>
          <a:lstStyle/>
          <a:p>
            <a:pPr marL="0" indent="0">
              <a:buNone/>
            </a:pPr>
            <a:r>
              <a:rPr lang="en-US" sz="1600" b="1" dirty="0">
                <a:solidFill>
                  <a:srgbClr val="0E1A24"/>
                </a:solidFill>
                <a:latin typeface="Cambria" pitchFamily="34" charset="0"/>
                <a:ea typeface="Cambria" pitchFamily="34" charset="-122"/>
                <a:cs typeface="Cambria" pitchFamily="34" charset="-120"/>
              </a:rPr>
              <a:t>Knowledge Corpus</a:t>
            </a:r>
            <a:endParaRPr lang="en-US" sz="1600" dirty="0"/>
          </a:p>
        </p:txBody>
      </p:sp>
      <p:sp>
        <p:nvSpPr>
          <p:cNvPr id="6" name="Shape 4"/>
          <p:cNvSpPr/>
          <p:nvPr/>
        </p:nvSpPr>
        <p:spPr>
          <a:xfrm>
            <a:off x="777240" y="219456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868680" y="2331720"/>
            <a:ext cx="4846320" cy="3657600"/>
          </a:xfrm>
          <a:prstGeom prst="rect">
            <a:avLst/>
          </a:prstGeom>
          <a:noFill/>
          <a:ln/>
        </p:spPr>
        <p:txBody>
          <a:bodyPr wrap="square" rtlCol="0" anchor="ctr"/>
          <a:lstStyle/>
          <a:p>
            <a:pPr marL="342900" indent="-342900">
              <a:spcAft>
                <a:spcPts val="600"/>
              </a:spcAft>
              <a:buSzPct val="100000"/>
              <a:buChar char="■"/>
            </a:pPr>
            <a:endParaRPr lang="en-US" sz="1200" dirty="0"/>
          </a:p>
        </p:txBody>
      </p:sp>
      <p:sp>
        <p:nvSpPr>
          <p:cNvPr id="11" name="Text 9"/>
          <p:cNvSpPr/>
          <p:nvPr/>
        </p:nvSpPr>
        <p:spPr>
          <a:xfrm>
            <a:off x="6263640" y="2423160"/>
            <a:ext cx="2286000" cy="640080"/>
          </a:xfrm>
          <a:prstGeom prst="rect">
            <a:avLst/>
          </a:prstGeom>
          <a:noFill/>
          <a:ln/>
        </p:spPr>
        <p:txBody>
          <a:bodyPr wrap="square" rtlCol="0" anchor="ctr"/>
          <a:lstStyle/>
          <a:p>
            <a:pPr marL="0" indent="0">
              <a:buNone/>
            </a:pPr>
            <a:r>
              <a:rPr lang="en-US" sz="1100" kern="0" spc="200" dirty="0">
                <a:solidFill>
                  <a:srgbClr val="F2F6F9"/>
                </a:solidFill>
                <a:latin typeface="Calibri" pitchFamily="34" charset="0"/>
                <a:ea typeface="Calibri" pitchFamily="34" charset="-122"/>
                <a:cs typeface="Calibri" pitchFamily="34" charset="-120"/>
              </a:rPr>
              <a:t>Intent samples</a:t>
            </a:r>
            <a:endParaRPr lang="en-US" sz="1100" dirty="0"/>
          </a:p>
        </p:txBody>
      </p:sp>
      <p:sp>
        <p:nvSpPr>
          <p:cNvPr id="12" name="Text 10"/>
          <p:cNvSpPr/>
          <p:nvPr/>
        </p:nvSpPr>
        <p:spPr>
          <a:xfrm>
            <a:off x="8595360" y="2423160"/>
            <a:ext cx="2926080" cy="640080"/>
          </a:xfrm>
          <a:prstGeom prst="rect">
            <a:avLst/>
          </a:prstGeom>
          <a:noFill/>
          <a:ln/>
        </p:spPr>
        <p:txBody>
          <a:bodyPr wrap="square"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 4,200 utterances</a:t>
            </a:r>
            <a:endParaRPr lang="en-US" sz="1300" dirty="0"/>
          </a:p>
        </p:txBody>
      </p:sp>
      <p:sp>
        <p:nvSpPr>
          <p:cNvPr id="14" name="Text 12"/>
          <p:cNvSpPr/>
          <p:nvPr/>
        </p:nvSpPr>
        <p:spPr>
          <a:xfrm>
            <a:off x="6263640" y="3136392"/>
            <a:ext cx="2286000" cy="640080"/>
          </a:xfrm>
          <a:prstGeom prst="rect">
            <a:avLst/>
          </a:prstGeom>
          <a:noFill/>
          <a:ln/>
        </p:spPr>
        <p:txBody>
          <a:bodyPr wrap="square" rtlCol="0" anchor="ctr"/>
          <a:lstStyle/>
          <a:p>
            <a:pPr marL="0" indent="0">
              <a:buNone/>
            </a:pPr>
            <a:r>
              <a:rPr lang="en-US" sz="1100" kern="0" spc="200" dirty="0">
                <a:solidFill>
                  <a:srgbClr val="F2F6F9"/>
                </a:solidFill>
                <a:latin typeface="Calibri" pitchFamily="34" charset="0"/>
                <a:ea typeface="Calibri" pitchFamily="34" charset="-122"/>
                <a:cs typeface="Calibri" pitchFamily="34" charset="-120"/>
              </a:rPr>
              <a:t>Emotion labels</a:t>
            </a:r>
            <a:endParaRPr lang="en-US" sz="1100" dirty="0"/>
          </a:p>
        </p:txBody>
      </p:sp>
      <p:sp>
        <p:nvSpPr>
          <p:cNvPr id="17" name="Text 15"/>
          <p:cNvSpPr/>
          <p:nvPr/>
        </p:nvSpPr>
        <p:spPr>
          <a:xfrm>
            <a:off x="6263640" y="3849624"/>
            <a:ext cx="2286000" cy="640080"/>
          </a:xfrm>
          <a:prstGeom prst="rect">
            <a:avLst/>
          </a:prstGeom>
          <a:noFill/>
          <a:ln/>
        </p:spPr>
        <p:txBody>
          <a:bodyPr wrap="square" rtlCol="0" anchor="ctr"/>
          <a:lstStyle/>
          <a:p>
            <a:pPr marL="0" indent="0">
              <a:buNone/>
            </a:pPr>
            <a:r>
              <a:rPr lang="en-US" sz="1100" kern="0" spc="200" dirty="0">
                <a:solidFill>
                  <a:srgbClr val="F2F6F9"/>
                </a:solidFill>
                <a:latin typeface="Calibri" pitchFamily="34" charset="0"/>
                <a:ea typeface="Calibri" pitchFamily="34" charset="-122"/>
                <a:cs typeface="Calibri" pitchFamily="34" charset="-120"/>
              </a:rPr>
              <a:t>Languages</a:t>
            </a:r>
            <a:endParaRPr lang="en-US" sz="1100" dirty="0"/>
          </a:p>
        </p:txBody>
      </p:sp>
      <p:sp>
        <p:nvSpPr>
          <p:cNvPr id="18" name="Text 16"/>
          <p:cNvSpPr/>
          <p:nvPr/>
        </p:nvSpPr>
        <p:spPr>
          <a:xfrm>
            <a:off x="8595360" y="3849624"/>
            <a:ext cx="2926080" cy="640080"/>
          </a:xfrm>
          <a:prstGeom prst="rect">
            <a:avLst/>
          </a:prstGeom>
          <a:noFill/>
          <a:ln/>
        </p:spPr>
        <p:txBody>
          <a:bodyPr wrap="square" rtlCol="0" anchor="ctr"/>
          <a:lstStyle/>
          <a:p>
            <a:pPr marL="0" indent="0">
              <a:buNone/>
            </a:pPr>
            <a:r>
              <a:rPr lang="en-US" sz="1300" b="1" dirty="0">
                <a:solidFill>
                  <a:srgbClr val="FFFFFF"/>
                </a:solidFill>
                <a:latin typeface="Cambria" pitchFamily="34" charset="0"/>
                <a:ea typeface="Cambria" pitchFamily="34" charset="-122"/>
                <a:cs typeface="Cambria" pitchFamily="34" charset="-120"/>
              </a:rPr>
              <a:t>Arabic &amp; English (balanced split)</a:t>
            </a:r>
            <a:endParaRPr lang="en-US" sz="1300" dirty="0"/>
          </a:p>
        </p:txBody>
      </p:sp>
      <p:sp>
        <p:nvSpPr>
          <p:cNvPr id="20" name="Text 18"/>
          <p:cNvSpPr/>
          <p:nvPr/>
        </p:nvSpPr>
        <p:spPr>
          <a:xfrm>
            <a:off x="6263640" y="4562856"/>
            <a:ext cx="2286000" cy="640080"/>
          </a:xfrm>
          <a:prstGeom prst="rect">
            <a:avLst/>
          </a:prstGeom>
          <a:noFill/>
          <a:ln/>
        </p:spPr>
        <p:txBody>
          <a:bodyPr wrap="square" rtlCol="0" anchor="ctr"/>
          <a:lstStyle/>
          <a:p>
            <a:pPr marL="0" indent="0">
              <a:buNone/>
            </a:pPr>
            <a:r>
              <a:rPr lang="en-US" sz="1100" kern="0" spc="200" dirty="0">
                <a:solidFill>
                  <a:srgbClr val="F2F6F9"/>
                </a:solidFill>
                <a:latin typeface="Calibri" pitchFamily="34" charset="0"/>
                <a:ea typeface="Calibri" pitchFamily="34" charset="-122"/>
                <a:cs typeface="Calibri" pitchFamily="34" charset="-120"/>
              </a:rPr>
              <a:t>Train / Val / Test</a:t>
            </a:r>
            <a:endParaRPr lang="en-US" sz="1100" dirty="0"/>
          </a:p>
        </p:txBody>
      </p:sp>
      <p:sp>
        <p:nvSpPr>
          <p:cNvPr id="23" name="Text 21"/>
          <p:cNvSpPr/>
          <p:nvPr/>
        </p:nvSpPr>
        <p:spPr>
          <a:xfrm>
            <a:off x="6263640" y="5276088"/>
            <a:ext cx="2286000" cy="640080"/>
          </a:xfrm>
          <a:prstGeom prst="rect">
            <a:avLst/>
          </a:prstGeom>
          <a:noFill/>
          <a:ln/>
        </p:spPr>
        <p:txBody>
          <a:bodyPr wrap="square" rtlCol="0" anchor="ctr"/>
          <a:lstStyle/>
          <a:p>
            <a:pPr marL="0" indent="0">
              <a:buNone/>
            </a:pPr>
            <a:r>
              <a:rPr lang="en-US" sz="1100" kern="0" spc="200" dirty="0">
                <a:solidFill>
                  <a:srgbClr val="F2F6F9"/>
                </a:solidFill>
                <a:latin typeface="Calibri" pitchFamily="34" charset="0"/>
                <a:ea typeface="Calibri" pitchFamily="34" charset="-122"/>
                <a:cs typeface="Calibri" pitchFamily="34" charset="-120"/>
              </a:rPr>
              <a:t>Knowledge chunks</a:t>
            </a:r>
            <a:endParaRPr lang="en-US" sz="1100" dirty="0"/>
          </a:p>
        </p:txBody>
      </p:sp>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5</a:t>
            </a:fld>
            <a:endParaRPr lang="en-US"/>
          </a:p>
        </p:txBody>
      </p:sp>
      <p:pic>
        <p:nvPicPr>
          <p:cNvPr id="27" name="Picture 26">
            <a:extLst>
              <a:ext uri="{FF2B5EF4-FFF2-40B4-BE49-F238E27FC236}">
                <a16:creationId xmlns:a16="http://schemas.microsoft.com/office/drawing/2014/main" id="{5E7A708B-0665-AD60-8DA8-236614DC6526}"/>
              </a:ext>
            </a:extLst>
          </p:cNvPr>
          <p:cNvPicPr>
            <a:picLocks noChangeAspect="1"/>
          </p:cNvPicPr>
          <p:nvPr/>
        </p:nvPicPr>
        <p:blipFill>
          <a:blip r:embed="rId3"/>
          <a:stretch>
            <a:fillRect/>
          </a:stretch>
        </p:blipFill>
        <p:spPr>
          <a:xfrm>
            <a:off x="6552992" y="1807874"/>
            <a:ext cx="4861768" cy="40835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System Block Diagram</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Sequential end-to-end flow — from login to grounded response</a:t>
            </a:r>
            <a:endParaRPr lang="en-US" sz="1300" dirty="0"/>
          </a:p>
        </p:txBody>
      </p:sp>
      <p:sp>
        <p:nvSpPr>
          <p:cNvPr id="4" name="Shape 2"/>
          <p:cNvSpPr/>
          <p:nvPr/>
        </p:nvSpPr>
        <p:spPr>
          <a:xfrm>
            <a:off x="365760" y="169164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5" name="Shape 3"/>
          <p:cNvSpPr/>
          <p:nvPr/>
        </p:nvSpPr>
        <p:spPr>
          <a:xfrm>
            <a:off x="438912" y="1764792"/>
            <a:ext cx="384048" cy="384048"/>
          </a:xfrm>
          <a:prstGeom prst="ellipse">
            <a:avLst/>
          </a:prstGeom>
          <a:solidFill>
            <a:srgbClr val="28A0DC"/>
          </a:solidFill>
          <a:ln w="12700">
            <a:solidFill>
              <a:srgbClr val="28A0DC"/>
            </a:solidFill>
            <a:prstDash val="solid"/>
          </a:ln>
        </p:spPr>
        <p:txBody>
          <a:bodyPr/>
          <a:lstStyle/>
          <a:p>
            <a:endParaRPr lang="en-US"/>
          </a:p>
        </p:txBody>
      </p:sp>
      <p:sp>
        <p:nvSpPr>
          <p:cNvPr id="6" name="Text 4"/>
          <p:cNvSpPr/>
          <p:nvPr/>
        </p:nvSpPr>
        <p:spPr>
          <a:xfrm>
            <a:off x="438912" y="176479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1</a:t>
            </a:r>
            <a:endParaRPr lang="en-US" sz="1200" dirty="0"/>
          </a:p>
        </p:txBody>
      </p:sp>
      <p:sp>
        <p:nvSpPr>
          <p:cNvPr id="7" name="Text 5"/>
          <p:cNvSpPr/>
          <p:nvPr/>
        </p:nvSpPr>
        <p:spPr>
          <a:xfrm>
            <a:off x="914400" y="174650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User Login</a:t>
            </a:r>
            <a:endParaRPr lang="en-US" sz="1100" dirty="0"/>
          </a:p>
        </p:txBody>
      </p:sp>
      <p:sp>
        <p:nvSpPr>
          <p:cNvPr id="8" name="Text 6"/>
          <p:cNvSpPr/>
          <p:nvPr/>
        </p:nvSpPr>
        <p:spPr>
          <a:xfrm>
            <a:off x="914400" y="207568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Email + password via React UI</a:t>
            </a:r>
            <a:endParaRPr lang="en-US" sz="900" dirty="0"/>
          </a:p>
        </p:txBody>
      </p:sp>
      <p:sp>
        <p:nvSpPr>
          <p:cNvPr id="9" name="Shape 7"/>
          <p:cNvSpPr/>
          <p:nvPr/>
        </p:nvSpPr>
        <p:spPr>
          <a:xfrm>
            <a:off x="2971800" y="2148840"/>
            <a:ext cx="274320" cy="0"/>
          </a:xfrm>
          <a:prstGeom prst="line">
            <a:avLst/>
          </a:prstGeom>
          <a:noFill/>
          <a:ln w="31750">
            <a:solidFill>
              <a:srgbClr val="28A0DC"/>
            </a:solidFill>
            <a:prstDash val="solid"/>
            <a:tailEnd type="triangle"/>
          </a:ln>
        </p:spPr>
        <p:txBody>
          <a:bodyPr/>
          <a:lstStyle/>
          <a:p>
            <a:endParaRPr lang="en-US"/>
          </a:p>
        </p:txBody>
      </p:sp>
      <p:sp>
        <p:nvSpPr>
          <p:cNvPr id="10" name="Shape 8"/>
          <p:cNvSpPr/>
          <p:nvPr/>
        </p:nvSpPr>
        <p:spPr>
          <a:xfrm>
            <a:off x="3246120" y="169164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11" name="Shape 9"/>
          <p:cNvSpPr/>
          <p:nvPr/>
        </p:nvSpPr>
        <p:spPr>
          <a:xfrm>
            <a:off x="3319272" y="1764792"/>
            <a:ext cx="384048" cy="384048"/>
          </a:xfrm>
          <a:prstGeom prst="ellipse">
            <a:avLst/>
          </a:prstGeom>
          <a:solidFill>
            <a:srgbClr val="28A0DC"/>
          </a:solidFill>
          <a:ln w="12700">
            <a:solidFill>
              <a:srgbClr val="28A0DC"/>
            </a:solidFill>
            <a:prstDash val="solid"/>
          </a:ln>
        </p:spPr>
        <p:txBody>
          <a:bodyPr/>
          <a:lstStyle/>
          <a:p>
            <a:endParaRPr lang="en-US"/>
          </a:p>
        </p:txBody>
      </p:sp>
      <p:sp>
        <p:nvSpPr>
          <p:cNvPr id="12" name="Text 10"/>
          <p:cNvSpPr/>
          <p:nvPr/>
        </p:nvSpPr>
        <p:spPr>
          <a:xfrm>
            <a:off x="3319272" y="176479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2</a:t>
            </a:r>
            <a:endParaRPr lang="en-US" sz="1200" dirty="0"/>
          </a:p>
        </p:txBody>
      </p:sp>
      <p:sp>
        <p:nvSpPr>
          <p:cNvPr id="13" name="Text 11"/>
          <p:cNvSpPr/>
          <p:nvPr/>
        </p:nvSpPr>
        <p:spPr>
          <a:xfrm>
            <a:off x="3794760" y="174650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JWT Validation</a:t>
            </a:r>
            <a:endParaRPr lang="en-US" sz="1100" dirty="0"/>
          </a:p>
        </p:txBody>
      </p:sp>
      <p:sp>
        <p:nvSpPr>
          <p:cNvPr id="14" name="Text 12"/>
          <p:cNvSpPr/>
          <p:nvPr/>
        </p:nvSpPr>
        <p:spPr>
          <a:xfrm>
            <a:off x="3794760" y="207568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FastAPI verifies token &amp; loads profile</a:t>
            </a:r>
            <a:endParaRPr lang="en-US" sz="900" dirty="0"/>
          </a:p>
        </p:txBody>
      </p:sp>
      <p:sp>
        <p:nvSpPr>
          <p:cNvPr id="15" name="Shape 13"/>
          <p:cNvSpPr/>
          <p:nvPr/>
        </p:nvSpPr>
        <p:spPr>
          <a:xfrm>
            <a:off x="5852160" y="2148840"/>
            <a:ext cx="274320" cy="0"/>
          </a:xfrm>
          <a:prstGeom prst="line">
            <a:avLst/>
          </a:prstGeom>
          <a:noFill/>
          <a:ln w="31750">
            <a:solidFill>
              <a:srgbClr val="28A0DC"/>
            </a:solidFill>
            <a:prstDash val="solid"/>
            <a:tailEnd type="triangle"/>
          </a:ln>
        </p:spPr>
        <p:txBody>
          <a:bodyPr/>
          <a:lstStyle/>
          <a:p>
            <a:endParaRPr lang="en-US"/>
          </a:p>
        </p:txBody>
      </p:sp>
      <p:sp>
        <p:nvSpPr>
          <p:cNvPr id="16" name="Shape 14"/>
          <p:cNvSpPr/>
          <p:nvPr/>
        </p:nvSpPr>
        <p:spPr>
          <a:xfrm>
            <a:off x="6126480" y="169164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17" name="Shape 15"/>
          <p:cNvSpPr/>
          <p:nvPr/>
        </p:nvSpPr>
        <p:spPr>
          <a:xfrm>
            <a:off x="6199632" y="1764792"/>
            <a:ext cx="384048" cy="384048"/>
          </a:xfrm>
          <a:prstGeom prst="ellipse">
            <a:avLst/>
          </a:prstGeom>
          <a:solidFill>
            <a:srgbClr val="28A0DC"/>
          </a:solidFill>
          <a:ln w="12700">
            <a:solidFill>
              <a:srgbClr val="28A0DC"/>
            </a:solidFill>
            <a:prstDash val="solid"/>
          </a:ln>
        </p:spPr>
        <p:txBody>
          <a:bodyPr/>
          <a:lstStyle/>
          <a:p>
            <a:endParaRPr lang="en-US"/>
          </a:p>
        </p:txBody>
      </p:sp>
      <p:sp>
        <p:nvSpPr>
          <p:cNvPr id="18" name="Text 16"/>
          <p:cNvSpPr/>
          <p:nvPr/>
        </p:nvSpPr>
        <p:spPr>
          <a:xfrm>
            <a:off x="6199632" y="176479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3</a:t>
            </a:r>
            <a:endParaRPr lang="en-US" sz="1200" dirty="0"/>
          </a:p>
        </p:txBody>
      </p:sp>
      <p:sp>
        <p:nvSpPr>
          <p:cNvPr id="19" name="Text 17"/>
          <p:cNvSpPr/>
          <p:nvPr/>
        </p:nvSpPr>
        <p:spPr>
          <a:xfrm>
            <a:off x="6675120" y="174650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User Query</a:t>
            </a:r>
            <a:endParaRPr lang="en-US" sz="1100" dirty="0"/>
          </a:p>
        </p:txBody>
      </p:sp>
      <p:sp>
        <p:nvSpPr>
          <p:cNvPr id="20" name="Text 18"/>
          <p:cNvSpPr/>
          <p:nvPr/>
        </p:nvSpPr>
        <p:spPr>
          <a:xfrm>
            <a:off x="6675120" y="207568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Sends AR / EN message to /chat</a:t>
            </a:r>
            <a:endParaRPr lang="en-US" sz="900" dirty="0"/>
          </a:p>
        </p:txBody>
      </p:sp>
      <p:sp>
        <p:nvSpPr>
          <p:cNvPr id="21" name="Shape 19"/>
          <p:cNvSpPr/>
          <p:nvPr/>
        </p:nvSpPr>
        <p:spPr>
          <a:xfrm>
            <a:off x="8732520" y="2148840"/>
            <a:ext cx="274320" cy="0"/>
          </a:xfrm>
          <a:prstGeom prst="line">
            <a:avLst/>
          </a:prstGeom>
          <a:noFill/>
          <a:ln w="31750">
            <a:solidFill>
              <a:srgbClr val="28A0DC"/>
            </a:solidFill>
            <a:prstDash val="solid"/>
            <a:tailEnd type="triangle"/>
          </a:ln>
        </p:spPr>
        <p:txBody>
          <a:bodyPr/>
          <a:lstStyle/>
          <a:p>
            <a:endParaRPr lang="en-US"/>
          </a:p>
        </p:txBody>
      </p:sp>
      <p:sp>
        <p:nvSpPr>
          <p:cNvPr id="22" name="Shape 20"/>
          <p:cNvSpPr/>
          <p:nvPr/>
        </p:nvSpPr>
        <p:spPr>
          <a:xfrm>
            <a:off x="9006840" y="169164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23" name="Shape 21"/>
          <p:cNvSpPr/>
          <p:nvPr/>
        </p:nvSpPr>
        <p:spPr>
          <a:xfrm>
            <a:off x="9079992" y="1764792"/>
            <a:ext cx="384048" cy="384048"/>
          </a:xfrm>
          <a:prstGeom prst="ellipse">
            <a:avLst/>
          </a:prstGeom>
          <a:solidFill>
            <a:srgbClr val="28A0DC"/>
          </a:solidFill>
          <a:ln w="12700">
            <a:solidFill>
              <a:srgbClr val="28A0DC"/>
            </a:solidFill>
            <a:prstDash val="solid"/>
          </a:ln>
        </p:spPr>
        <p:txBody>
          <a:bodyPr/>
          <a:lstStyle/>
          <a:p>
            <a:endParaRPr lang="en-US"/>
          </a:p>
        </p:txBody>
      </p:sp>
      <p:sp>
        <p:nvSpPr>
          <p:cNvPr id="24" name="Text 22"/>
          <p:cNvSpPr/>
          <p:nvPr/>
        </p:nvSpPr>
        <p:spPr>
          <a:xfrm>
            <a:off x="9079992" y="176479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4</a:t>
            </a:r>
            <a:endParaRPr lang="en-US" sz="1200" dirty="0"/>
          </a:p>
        </p:txBody>
      </p:sp>
      <p:sp>
        <p:nvSpPr>
          <p:cNvPr id="25" name="Text 23"/>
          <p:cNvSpPr/>
          <p:nvPr/>
        </p:nvSpPr>
        <p:spPr>
          <a:xfrm>
            <a:off x="9555480" y="174650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Preprocessing</a:t>
            </a:r>
            <a:endParaRPr lang="en-US" sz="1100" dirty="0"/>
          </a:p>
        </p:txBody>
      </p:sp>
      <p:sp>
        <p:nvSpPr>
          <p:cNvPr id="26" name="Text 24"/>
          <p:cNvSpPr/>
          <p:nvPr/>
        </p:nvSpPr>
        <p:spPr>
          <a:xfrm>
            <a:off x="9555480" y="207568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Normalize • tokenize • detect language</a:t>
            </a:r>
            <a:endParaRPr lang="en-US" sz="900" dirty="0"/>
          </a:p>
        </p:txBody>
      </p:sp>
      <p:sp>
        <p:nvSpPr>
          <p:cNvPr id="27" name="Shape 25"/>
          <p:cNvSpPr/>
          <p:nvPr/>
        </p:nvSpPr>
        <p:spPr>
          <a:xfrm>
            <a:off x="10309860" y="2606040"/>
            <a:ext cx="0" cy="274320"/>
          </a:xfrm>
          <a:prstGeom prst="line">
            <a:avLst/>
          </a:prstGeom>
          <a:noFill/>
          <a:ln w="31750">
            <a:solidFill>
              <a:srgbClr val="28A0DC"/>
            </a:solidFill>
            <a:prstDash val="solid"/>
            <a:tailEnd type="triangle"/>
          </a:ln>
        </p:spPr>
        <p:txBody>
          <a:bodyPr/>
          <a:lstStyle/>
          <a:p>
            <a:endParaRPr lang="en-US"/>
          </a:p>
        </p:txBody>
      </p:sp>
      <p:sp>
        <p:nvSpPr>
          <p:cNvPr id="28" name="Shape 26"/>
          <p:cNvSpPr/>
          <p:nvPr/>
        </p:nvSpPr>
        <p:spPr>
          <a:xfrm>
            <a:off x="9006840" y="2880360"/>
            <a:ext cx="2606040" cy="914400"/>
          </a:xfrm>
          <a:prstGeom prst="roundRect">
            <a:avLst>
              <a:gd name="adj" fmla="val 8000"/>
            </a:avLst>
          </a:prstGeom>
          <a:solidFill>
            <a:srgbClr val="0E1A24"/>
          </a:solidFill>
          <a:ln w="12700">
            <a:solidFill>
              <a:srgbClr val="0E1A24"/>
            </a:solidFill>
            <a:prstDash val="solid"/>
          </a:ln>
        </p:spPr>
        <p:txBody>
          <a:bodyPr/>
          <a:lstStyle/>
          <a:p>
            <a:endParaRPr lang="en-US"/>
          </a:p>
        </p:txBody>
      </p:sp>
      <p:sp>
        <p:nvSpPr>
          <p:cNvPr id="29" name="Shape 27"/>
          <p:cNvSpPr/>
          <p:nvPr/>
        </p:nvSpPr>
        <p:spPr>
          <a:xfrm>
            <a:off x="9079992" y="2953512"/>
            <a:ext cx="384048" cy="384048"/>
          </a:xfrm>
          <a:prstGeom prst="ellipse">
            <a:avLst/>
          </a:prstGeom>
          <a:solidFill>
            <a:srgbClr val="28A0DC"/>
          </a:solidFill>
          <a:ln w="12700">
            <a:solidFill>
              <a:srgbClr val="28A0DC"/>
            </a:solidFill>
            <a:prstDash val="solid"/>
          </a:ln>
        </p:spPr>
        <p:txBody>
          <a:bodyPr/>
          <a:lstStyle/>
          <a:p>
            <a:endParaRPr lang="en-US"/>
          </a:p>
        </p:txBody>
      </p:sp>
      <p:sp>
        <p:nvSpPr>
          <p:cNvPr id="30" name="Text 28"/>
          <p:cNvSpPr/>
          <p:nvPr/>
        </p:nvSpPr>
        <p:spPr>
          <a:xfrm>
            <a:off x="9079992" y="295351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5</a:t>
            </a:r>
            <a:endParaRPr lang="en-US" sz="1200" dirty="0"/>
          </a:p>
        </p:txBody>
      </p:sp>
      <p:sp>
        <p:nvSpPr>
          <p:cNvPr id="31" name="Text 29"/>
          <p:cNvSpPr/>
          <p:nvPr/>
        </p:nvSpPr>
        <p:spPr>
          <a:xfrm>
            <a:off x="9555480" y="2935224"/>
            <a:ext cx="1965960" cy="347472"/>
          </a:xfrm>
          <a:prstGeom prst="rect">
            <a:avLst/>
          </a:prstGeom>
          <a:noFill/>
          <a:ln/>
        </p:spPr>
        <p:txBody>
          <a:bodyPr wrap="square" lIns="0" tIns="0" rIns="0" bIns="0" rtlCol="0" anchor="ctr"/>
          <a:lstStyle/>
          <a:p>
            <a:pPr marL="0" indent="0">
              <a:buNone/>
            </a:pPr>
            <a:r>
              <a:rPr lang="en-US" sz="1100" b="1" dirty="0">
                <a:solidFill>
                  <a:srgbClr val="FFFFFF"/>
                </a:solidFill>
                <a:latin typeface="Cambria" pitchFamily="34" charset="0"/>
                <a:ea typeface="Cambria" pitchFamily="34" charset="-122"/>
                <a:cs typeface="Cambria" pitchFamily="34" charset="-120"/>
              </a:rPr>
              <a:t>Intent Recognition</a:t>
            </a:r>
            <a:endParaRPr lang="en-US" sz="1100" dirty="0"/>
          </a:p>
        </p:txBody>
      </p:sp>
      <p:sp>
        <p:nvSpPr>
          <p:cNvPr id="32" name="Text 30"/>
          <p:cNvSpPr/>
          <p:nvPr/>
        </p:nvSpPr>
        <p:spPr>
          <a:xfrm>
            <a:off x="9555480" y="3264408"/>
            <a:ext cx="1965960" cy="493776"/>
          </a:xfrm>
          <a:prstGeom prst="rect">
            <a:avLst/>
          </a:prstGeom>
          <a:noFill/>
          <a:ln/>
        </p:spPr>
        <p:txBody>
          <a:bodyPr wrap="square" lIns="0" tIns="0" rIns="0" bIns="0" rtlCol="0" anchor="t"/>
          <a:lstStyle/>
          <a:p>
            <a:pPr marL="0" indent="0">
              <a:buNone/>
            </a:pPr>
            <a:r>
              <a:rPr lang="en-US" sz="900" dirty="0">
                <a:solidFill>
                  <a:srgbClr val="F2F6F9"/>
                </a:solidFill>
                <a:latin typeface="Calibri" pitchFamily="34" charset="0"/>
                <a:ea typeface="Calibri" pitchFamily="34" charset="-122"/>
                <a:cs typeface="Calibri" pitchFamily="34" charset="-120"/>
              </a:rPr>
              <a:t>Sentence-Transformer + cosine similarity</a:t>
            </a:r>
            <a:endParaRPr lang="en-US" sz="900" dirty="0"/>
          </a:p>
        </p:txBody>
      </p:sp>
      <p:sp>
        <p:nvSpPr>
          <p:cNvPr id="33" name="Shape 31"/>
          <p:cNvSpPr/>
          <p:nvPr/>
        </p:nvSpPr>
        <p:spPr>
          <a:xfrm>
            <a:off x="9006840" y="3337560"/>
            <a:ext cx="0" cy="0"/>
          </a:xfrm>
          <a:prstGeom prst="line">
            <a:avLst/>
          </a:prstGeom>
          <a:noFill/>
          <a:ln w="31750">
            <a:solidFill>
              <a:srgbClr val="28A0DC"/>
            </a:solidFill>
            <a:prstDash val="solid"/>
            <a:tailEnd type="triangle"/>
          </a:ln>
        </p:spPr>
        <p:txBody>
          <a:bodyPr/>
          <a:lstStyle/>
          <a:p>
            <a:endParaRPr lang="en-US"/>
          </a:p>
        </p:txBody>
      </p:sp>
      <p:sp>
        <p:nvSpPr>
          <p:cNvPr id="34" name="Shape 32"/>
          <p:cNvSpPr/>
          <p:nvPr/>
        </p:nvSpPr>
        <p:spPr>
          <a:xfrm>
            <a:off x="6126480" y="2880360"/>
            <a:ext cx="2606040" cy="914400"/>
          </a:xfrm>
          <a:prstGeom prst="roundRect">
            <a:avLst>
              <a:gd name="adj" fmla="val 8000"/>
            </a:avLst>
          </a:prstGeom>
          <a:solidFill>
            <a:srgbClr val="0E1A24"/>
          </a:solidFill>
          <a:ln w="12700">
            <a:solidFill>
              <a:srgbClr val="0E1A24"/>
            </a:solidFill>
            <a:prstDash val="solid"/>
          </a:ln>
        </p:spPr>
        <p:txBody>
          <a:bodyPr/>
          <a:lstStyle/>
          <a:p>
            <a:endParaRPr lang="en-US"/>
          </a:p>
        </p:txBody>
      </p:sp>
      <p:sp>
        <p:nvSpPr>
          <p:cNvPr id="35" name="Shape 33"/>
          <p:cNvSpPr/>
          <p:nvPr/>
        </p:nvSpPr>
        <p:spPr>
          <a:xfrm>
            <a:off x="6199632" y="2953512"/>
            <a:ext cx="384048" cy="384048"/>
          </a:xfrm>
          <a:prstGeom prst="ellipse">
            <a:avLst/>
          </a:prstGeom>
          <a:solidFill>
            <a:srgbClr val="28A0DC"/>
          </a:solidFill>
          <a:ln w="12700">
            <a:solidFill>
              <a:srgbClr val="28A0DC"/>
            </a:solidFill>
            <a:prstDash val="solid"/>
          </a:ln>
        </p:spPr>
        <p:txBody>
          <a:bodyPr/>
          <a:lstStyle/>
          <a:p>
            <a:endParaRPr lang="en-US"/>
          </a:p>
        </p:txBody>
      </p:sp>
      <p:sp>
        <p:nvSpPr>
          <p:cNvPr id="36" name="Text 34"/>
          <p:cNvSpPr/>
          <p:nvPr/>
        </p:nvSpPr>
        <p:spPr>
          <a:xfrm>
            <a:off x="6199632" y="295351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6</a:t>
            </a:r>
            <a:endParaRPr lang="en-US" sz="1200" dirty="0"/>
          </a:p>
        </p:txBody>
      </p:sp>
      <p:sp>
        <p:nvSpPr>
          <p:cNvPr id="37" name="Text 35"/>
          <p:cNvSpPr/>
          <p:nvPr/>
        </p:nvSpPr>
        <p:spPr>
          <a:xfrm>
            <a:off x="6675120" y="2935224"/>
            <a:ext cx="1965960" cy="347472"/>
          </a:xfrm>
          <a:prstGeom prst="rect">
            <a:avLst/>
          </a:prstGeom>
          <a:noFill/>
          <a:ln/>
        </p:spPr>
        <p:txBody>
          <a:bodyPr wrap="square" lIns="0" tIns="0" rIns="0" bIns="0" rtlCol="0" anchor="ctr"/>
          <a:lstStyle/>
          <a:p>
            <a:pPr marL="0" indent="0">
              <a:buNone/>
            </a:pPr>
            <a:r>
              <a:rPr lang="en-US" sz="1100" b="1" dirty="0">
                <a:solidFill>
                  <a:srgbClr val="FFFFFF"/>
                </a:solidFill>
                <a:latin typeface="Cambria" pitchFamily="34" charset="0"/>
                <a:ea typeface="Cambria" pitchFamily="34" charset="-122"/>
                <a:cs typeface="Cambria" pitchFamily="34" charset="-120"/>
              </a:rPr>
              <a:t>Emotion Analysis</a:t>
            </a:r>
            <a:endParaRPr lang="en-US" sz="1100" dirty="0"/>
          </a:p>
        </p:txBody>
      </p:sp>
      <p:sp>
        <p:nvSpPr>
          <p:cNvPr id="38" name="Text 36"/>
          <p:cNvSpPr/>
          <p:nvPr/>
        </p:nvSpPr>
        <p:spPr>
          <a:xfrm>
            <a:off x="6675120" y="3264408"/>
            <a:ext cx="1965960" cy="493776"/>
          </a:xfrm>
          <a:prstGeom prst="rect">
            <a:avLst/>
          </a:prstGeom>
          <a:noFill/>
          <a:ln/>
        </p:spPr>
        <p:txBody>
          <a:bodyPr wrap="square" lIns="0" tIns="0" rIns="0" bIns="0" rtlCol="0" anchor="t"/>
          <a:lstStyle/>
          <a:p>
            <a:pPr marL="0" indent="0">
              <a:buNone/>
            </a:pPr>
            <a:r>
              <a:rPr lang="en-US" sz="900" dirty="0">
                <a:solidFill>
                  <a:srgbClr val="F2F6F9"/>
                </a:solidFill>
                <a:latin typeface="Calibri" pitchFamily="34" charset="0"/>
                <a:ea typeface="Calibri" pitchFamily="34" charset="-122"/>
                <a:cs typeface="Calibri" pitchFamily="34" charset="-120"/>
              </a:rPr>
              <a:t>BERT classifier → 6 emotion classes</a:t>
            </a:r>
            <a:endParaRPr lang="en-US" sz="900" dirty="0"/>
          </a:p>
        </p:txBody>
      </p:sp>
      <p:sp>
        <p:nvSpPr>
          <p:cNvPr id="39" name="Shape 37"/>
          <p:cNvSpPr/>
          <p:nvPr/>
        </p:nvSpPr>
        <p:spPr>
          <a:xfrm>
            <a:off x="6126480" y="3337560"/>
            <a:ext cx="0" cy="0"/>
          </a:xfrm>
          <a:prstGeom prst="line">
            <a:avLst/>
          </a:prstGeom>
          <a:noFill/>
          <a:ln w="31750">
            <a:solidFill>
              <a:srgbClr val="28A0DC"/>
            </a:solidFill>
            <a:prstDash val="solid"/>
            <a:tailEnd type="triangle"/>
          </a:ln>
        </p:spPr>
        <p:txBody>
          <a:bodyPr/>
          <a:lstStyle/>
          <a:p>
            <a:endParaRPr lang="en-US"/>
          </a:p>
        </p:txBody>
      </p:sp>
      <p:sp>
        <p:nvSpPr>
          <p:cNvPr id="40" name="Shape 38"/>
          <p:cNvSpPr/>
          <p:nvPr/>
        </p:nvSpPr>
        <p:spPr>
          <a:xfrm>
            <a:off x="3246120" y="2880360"/>
            <a:ext cx="2606040" cy="914400"/>
          </a:xfrm>
          <a:prstGeom prst="roundRect">
            <a:avLst>
              <a:gd name="adj" fmla="val 8000"/>
            </a:avLst>
          </a:prstGeom>
          <a:solidFill>
            <a:srgbClr val="0E1A24"/>
          </a:solidFill>
          <a:ln w="12700">
            <a:solidFill>
              <a:srgbClr val="0E1A24"/>
            </a:solidFill>
            <a:prstDash val="solid"/>
          </a:ln>
        </p:spPr>
        <p:txBody>
          <a:bodyPr/>
          <a:lstStyle/>
          <a:p>
            <a:endParaRPr lang="en-US"/>
          </a:p>
        </p:txBody>
      </p:sp>
      <p:sp>
        <p:nvSpPr>
          <p:cNvPr id="41" name="Shape 39"/>
          <p:cNvSpPr/>
          <p:nvPr/>
        </p:nvSpPr>
        <p:spPr>
          <a:xfrm>
            <a:off x="3319272" y="2953512"/>
            <a:ext cx="384048" cy="384048"/>
          </a:xfrm>
          <a:prstGeom prst="ellipse">
            <a:avLst/>
          </a:prstGeom>
          <a:solidFill>
            <a:srgbClr val="28A0DC"/>
          </a:solidFill>
          <a:ln w="12700">
            <a:solidFill>
              <a:srgbClr val="28A0DC"/>
            </a:solidFill>
            <a:prstDash val="solid"/>
          </a:ln>
        </p:spPr>
        <p:txBody>
          <a:bodyPr/>
          <a:lstStyle/>
          <a:p>
            <a:endParaRPr lang="en-US"/>
          </a:p>
        </p:txBody>
      </p:sp>
      <p:sp>
        <p:nvSpPr>
          <p:cNvPr id="42" name="Text 40"/>
          <p:cNvSpPr/>
          <p:nvPr/>
        </p:nvSpPr>
        <p:spPr>
          <a:xfrm>
            <a:off x="3319272" y="295351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7</a:t>
            </a:r>
            <a:endParaRPr lang="en-US" sz="1200" dirty="0"/>
          </a:p>
        </p:txBody>
      </p:sp>
      <p:sp>
        <p:nvSpPr>
          <p:cNvPr id="43" name="Text 41"/>
          <p:cNvSpPr/>
          <p:nvPr/>
        </p:nvSpPr>
        <p:spPr>
          <a:xfrm>
            <a:off x="3794760" y="2935224"/>
            <a:ext cx="1965960" cy="347472"/>
          </a:xfrm>
          <a:prstGeom prst="rect">
            <a:avLst/>
          </a:prstGeom>
          <a:noFill/>
          <a:ln/>
        </p:spPr>
        <p:txBody>
          <a:bodyPr wrap="square" lIns="0" tIns="0" rIns="0" bIns="0" rtlCol="0" anchor="ctr"/>
          <a:lstStyle/>
          <a:p>
            <a:pPr marL="0" indent="0">
              <a:buNone/>
            </a:pPr>
            <a:r>
              <a:rPr lang="en-US" sz="1100" b="1" dirty="0">
                <a:solidFill>
                  <a:srgbClr val="FFFFFF"/>
                </a:solidFill>
                <a:latin typeface="Cambria" pitchFamily="34" charset="0"/>
                <a:ea typeface="Cambria" pitchFamily="34" charset="-122"/>
                <a:cs typeface="Cambria" pitchFamily="34" charset="-120"/>
              </a:rPr>
              <a:t>RAG Retrieval</a:t>
            </a:r>
            <a:endParaRPr lang="en-US" sz="1100" dirty="0"/>
          </a:p>
        </p:txBody>
      </p:sp>
      <p:sp>
        <p:nvSpPr>
          <p:cNvPr id="44" name="Text 42"/>
          <p:cNvSpPr/>
          <p:nvPr/>
        </p:nvSpPr>
        <p:spPr>
          <a:xfrm>
            <a:off x="3794760" y="3264408"/>
            <a:ext cx="1965960" cy="493776"/>
          </a:xfrm>
          <a:prstGeom prst="rect">
            <a:avLst/>
          </a:prstGeom>
          <a:noFill/>
          <a:ln/>
        </p:spPr>
        <p:txBody>
          <a:bodyPr wrap="square" lIns="0" tIns="0" rIns="0" bIns="0" rtlCol="0" anchor="t"/>
          <a:lstStyle/>
          <a:p>
            <a:pPr marL="0" indent="0">
              <a:buNone/>
            </a:pPr>
            <a:r>
              <a:rPr lang="en-US" sz="900" dirty="0">
                <a:solidFill>
                  <a:srgbClr val="F2F6F9"/>
                </a:solidFill>
                <a:latin typeface="Calibri" pitchFamily="34" charset="0"/>
                <a:ea typeface="Calibri" pitchFamily="34" charset="-122"/>
                <a:cs typeface="Calibri" pitchFamily="34" charset="-120"/>
              </a:rPr>
              <a:t>FAISS top-k search over knowledge base</a:t>
            </a:r>
            <a:endParaRPr lang="en-US" sz="900" dirty="0"/>
          </a:p>
        </p:txBody>
      </p:sp>
      <p:sp>
        <p:nvSpPr>
          <p:cNvPr id="45" name="Shape 43"/>
          <p:cNvSpPr/>
          <p:nvPr/>
        </p:nvSpPr>
        <p:spPr>
          <a:xfrm>
            <a:off x="3246120" y="3337560"/>
            <a:ext cx="0" cy="0"/>
          </a:xfrm>
          <a:prstGeom prst="line">
            <a:avLst/>
          </a:prstGeom>
          <a:noFill/>
          <a:ln w="31750">
            <a:solidFill>
              <a:srgbClr val="28A0DC"/>
            </a:solidFill>
            <a:prstDash val="solid"/>
            <a:tailEnd type="triangle"/>
          </a:ln>
        </p:spPr>
        <p:txBody>
          <a:bodyPr/>
          <a:lstStyle/>
          <a:p>
            <a:endParaRPr lang="en-US"/>
          </a:p>
        </p:txBody>
      </p:sp>
      <p:sp>
        <p:nvSpPr>
          <p:cNvPr id="46" name="Shape 44"/>
          <p:cNvSpPr/>
          <p:nvPr/>
        </p:nvSpPr>
        <p:spPr>
          <a:xfrm>
            <a:off x="365760" y="2880360"/>
            <a:ext cx="2606040" cy="914400"/>
          </a:xfrm>
          <a:prstGeom prst="roundRect">
            <a:avLst>
              <a:gd name="adj" fmla="val 8000"/>
            </a:avLst>
          </a:prstGeom>
          <a:solidFill>
            <a:srgbClr val="0E1A24"/>
          </a:solidFill>
          <a:ln w="12700">
            <a:solidFill>
              <a:srgbClr val="0E1A24"/>
            </a:solidFill>
            <a:prstDash val="solid"/>
          </a:ln>
        </p:spPr>
        <p:txBody>
          <a:bodyPr/>
          <a:lstStyle/>
          <a:p>
            <a:endParaRPr lang="en-US"/>
          </a:p>
        </p:txBody>
      </p:sp>
      <p:sp>
        <p:nvSpPr>
          <p:cNvPr id="47" name="Shape 45"/>
          <p:cNvSpPr/>
          <p:nvPr/>
        </p:nvSpPr>
        <p:spPr>
          <a:xfrm>
            <a:off x="438912" y="2953512"/>
            <a:ext cx="384048" cy="384048"/>
          </a:xfrm>
          <a:prstGeom prst="ellipse">
            <a:avLst/>
          </a:prstGeom>
          <a:solidFill>
            <a:srgbClr val="28A0DC"/>
          </a:solidFill>
          <a:ln w="12700">
            <a:solidFill>
              <a:srgbClr val="28A0DC"/>
            </a:solidFill>
            <a:prstDash val="solid"/>
          </a:ln>
        </p:spPr>
        <p:txBody>
          <a:bodyPr/>
          <a:lstStyle/>
          <a:p>
            <a:endParaRPr lang="en-US"/>
          </a:p>
        </p:txBody>
      </p:sp>
      <p:sp>
        <p:nvSpPr>
          <p:cNvPr id="48" name="Text 46"/>
          <p:cNvSpPr/>
          <p:nvPr/>
        </p:nvSpPr>
        <p:spPr>
          <a:xfrm>
            <a:off x="438912" y="295351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8</a:t>
            </a:r>
            <a:endParaRPr lang="en-US" sz="1200" dirty="0"/>
          </a:p>
        </p:txBody>
      </p:sp>
      <p:sp>
        <p:nvSpPr>
          <p:cNvPr id="49" name="Text 47"/>
          <p:cNvSpPr/>
          <p:nvPr/>
        </p:nvSpPr>
        <p:spPr>
          <a:xfrm>
            <a:off x="914400" y="2935224"/>
            <a:ext cx="1965960" cy="347472"/>
          </a:xfrm>
          <a:prstGeom prst="rect">
            <a:avLst/>
          </a:prstGeom>
          <a:noFill/>
          <a:ln/>
        </p:spPr>
        <p:txBody>
          <a:bodyPr wrap="square" lIns="0" tIns="0" rIns="0" bIns="0" rtlCol="0" anchor="ctr"/>
          <a:lstStyle/>
          <a:p>
            <a:pPr marL="0" indent="0">
              <a:buNone/>
            </a:pPr>
            <a:r>
              <a:rPr lang="en-US" sz="1100" b="1" dirty="0">
                <a:solidFill>
                  <a:srgbClr val="FFFFFF"/>
                </a:solidFill>
                <a:latin typeface="Cambria" pitchFamily="34" charset="0"/>
                <a:ea typeface="Cambria" pitchFamily="34" charset="-122"/>
                <a:cs typeface="Cambria" pitchFamily="34" charset="-120"/>
              </a:rPr>
              <a:t>Prompt Construction</a:t>
            </a:r>
            <a:endParaRPr lang="en-US" sz="1100" dirty="0"/>
          </a:p>
        </p:txBody>
      </p:sp>
      <p:sp>
        <p:nvSpPr>
          <p:cNvPr id="50" name="Text 48"/>
          <p:cNvSpPr/>
          <p:nvPr/>
        </p:nvSpPr>
        <p:spPr>
          <a:xfrm>
            <a:off x="914400" y="3264408"/>
            <a:ext cx="1965960" cy="493776"/>
          </a:xfrm>
          <a:prstGeom prst="rect">
            <a:avLst/>
          </a:prstGeom>
          <a:noFill/>
          <a:ln/>
        </p:spPr>
        <p:txBody>
          <a:bodyPr wrap="square" lIns="0" tIns="0" rIns="0" bIns="0" rtlCol="0" anchor="t"/>
          <a:lstStyle/>
          <a:p>
            <a:pPr marL="0" indent="0">
              <a:buNone/>
            </a:pPr>
            <a:r>
              <a:rPr lang="en-US" sz="900" dirty="0">
                <a:solidFill>
                  <a:srgbClr val="F2F6F9"/>
                </a:solidFill>
                <a:latin typeface="Calibri" pitchFamily="34" charset="0"/>
                <a:ea typeface="Calibri" pitchFamily="34" charset="-122"/>
                <a:cs typeface="Calibri" pitchFamily="34" charset="-120"/>
              </a:rPr>
              <a:t>Combine intent + emotion + context</a:t>
            </a:r>
            <a:endParaRPr lang="en-US" sz="900" dirty="0"/>
          </a:p>
        </p:txBody>
      </p:sp>
      <p:sp>
        <p:nvSpPr>
          <p:cNvPr id="51" name="Shape 49"/>
          <p:cNvSpPr/>
          <p:nvPr/>
        </p:nvSpPr>
        <p:spPr>
          <a:xfrm>
            <a:off x="1668780" y="3794760"/>
            <a:ext cx="0" cy="274320"/>
          </a:xfrm>
          <a:prstGeom prst="line">
            <a:avLst/>
          </a:prstGeom>
          <a:noFill/>
          <a:ln w="31750">
            <a:solidFill>
              <a:srgbClr val="28A0DC"/>
            </a:solidFill>
            <a:prstDash val="solid"/>
            <a:tailEnd type="triangle"/>
          </a:ln>
        </p:spPr>
        <p:txBody>
          <a:bodyPr/>
          <a:lstStyle/>
          <a:p>
            <a:endParaRPr lang="en-US"/>
          </a:p>
        </p:txBody>
      </p:sp>
      <p:sp>
        <p:nvSpPr>
          <p:cNvPr id="52" name="Shape 50"/>
          <p:cNvSpPr/>
          <p:nvPr/>
        </p:nvSpPr>
        <p:spPr>
          <a:xfrm>
            <a:off x="365760" y="406908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53" name="Shape 51"/>
          <p:cNvSpPr/>
          <p:nvPr/>
        </p:nvSpPr>
        <p:spPr>
          <a:xfrm>
            <a:off x="438912" y="4142232"/>
            <a:ext cx="384048" cy="384048"/>
          </a:xfrm>
          <a:prstGeom prst="ellipse">
            <a:avLst/>
          </a:prstGeom>
          <a:solidFill>
            <a:srgbClr val="28A0DC"/>
          </a:solidFill>
          <a:ln w="12700">
            <a:solidFill>
              <a:srgbClr val="28A0DC"/>
            </a:solidFill>
            <a:prstDash val="solid"/>
          </a:ln>
        </p:spPr>
        <p:txBody>
          <a:bodyPr/>
          <a:lstStyle/>
          <a:p>
            <a:endParaRPr lang="en-US"/>
          </a:p>
        </p:txBody>
      </p:sp>
      <p:sp>
        <p:nvSpPr>
          <p:cNvPr id="54" name="Text 52"/>
          <p:cNvSpPr/>
          <p:nvPr/>
        </p:nvSpPr>
        <p:spPr>
          <a:xfrm>
            <a:off x="438912" y="414223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9</a:t>
            </a:r>
            <a:endParaRPr lang="en-US" sz="1200" dirty="0"/>
          </a:p>
        </p:txBody>
      </p:sp>
      <p:sp>
        <p:nvSpPr>
          <p:cNvPr id="55" name="Text 53"/>
          <p:cNvSpPr/>
          <p:nvPr/>
        </p:nvSpPr>
        <p:spPr>
          <a:xfrm>
            <a:off x="914400" y="412394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LLM Generation</a:t>
            </a:r>
            <a:endParaRPr lang="en-US" sz="1100" dirty="0"/>
          </a:p>
        </p:txBody>
      </p:sp>
      <p:sp>
        <p:nvSpPr>
          <p:cNvPr id="56" name="Text 54"/>
          <p:cNvSpPr/>
          <p:nvPr/>
        </p:nvSpPr>
        <p:spPr>
          <a:xfrm>
            <a:off x="914400" y="445312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LiteLLM → Google GenAI / Cohere</a:t>
            </a:r>
            <a:endParaRPr lang="en-US" sz="900" dirty="0"/>
          </a:p>
        </p:txBody>
      </p:sp>
      <p:sp>
        <p:nvSpPr>
          <p:cNvPr id="57" name="Shape 55"/>
          <p:cNvSpPr/>
          <p:nvPr/>
        </p:nvSpPr>
        <p:spPr>
          <a:xfrm>
            <a:off x="2971800" y="4526280"/>
            <a:ext cx="274320" cy="0"/>
          </a:xfrm>
          <a:prstGeom prst="line">
            <a:avLst/>
          </a:prstGeom>
          <a:noFill/>
          <a:ln w="31750">
            <a:solidFill>
              <a:srgbClr val="28A0DC"/>
            </a:solidFill>
            <a:prstDash val="solid"/>
            <a:tailEnd type="triangle"/>
          </a:ln>
        </p:spPr>
        <p:txBody>
          <a:bodyPr/>
          <a:lstStyle/>
          <a:p>
            <a:endParaRPr lang="en-US"/>
          </a:p>
        </p:txBody>
      </p:sp>
      <p:sp>
        <p:nvSpPr>
          <p:cNvPr id="58" name="Shape 56"/>
          <p:cNvSpPr/>
          <p:nvPr/>
        </p:nvSpPr>
        <p:spPr>
          <a:xfrm>
            <a:off x="3246120" y="406908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59" name="Shape 57"/>
          <p:cNvSpPr/>
          <p:nvPr/>
        </p:nvSpPr>
        <p:spPr>
          <a:xfrm>
            <a:off x="3319272" y="4142232"/>
            <a:ext cx="384048" cy="384048"/>
          </a:xfrm>
          <a:prstGeom prst="ellipse">
            <a:avLst/>
          </a:prstGeom>
          <a:solidFill>
            <a:srgbClr val="28A0DC"/>
          </a:solidFill>
          <a:ln w="12700">
            <a:solidFill>
              <a:srgbClr val="28A0DC"/>
            </a:solidFill>
            <a:prstDash val="solid"/>
          </a:ln>
        </p:spPr>
        <p:txBody>
          <a:bodyPr/>
          <a:lstStyle/>
          <a:p>
            <a:endParaRPr lang="en-US"/>
          </a:p>
        </p:txBody>
      </p:sp>
      <p:sp>
        <p:nvSpPr>
          <p:cNvPr id="60" name="Text 58"/>
          <p:cNvSpPr/>
          <p:nvPr/>
        </p:nvSpPr>
        <p:spPr>
          <a:xfrm>
            <a:off x="3319272" y="414223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10</a:t>
            </a:r>
            <a:endParaRPr lang="en-US" sz="1200" dirty="0"/>
          </a:p>
        </p:txBody>
      </p:sp>
      <p:sp>
        <p:nvSpPr>
          <p:cNvPr id="61" name="Text 59"/>
          <p:cNvSpPr/>
          <p:nvPr/>
        </p:nvSpPr>
        <p:spPr>
          <a:xfrm>
            <a:off x="3794760" y="412394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Bilingual Response</a:t>
            </a:r>
            <a:endParaRPr lang="en-US" sz="1100" dirty="0"/>
          </a:p>
        </p:txBody>
      </p:sp>
      <p:sp>
        <p:nvSpPr>
          <p:cNvPr id="62" name="Text 60"/>
          <p:cNvSpPr/>
          <p:nvPr/>
        </p:nvSpPr>
        <p:spPr>
          <a:xfrm>
            <a:off x="3794760" y="445312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Returned to React UI in user's language</a:t>
            </a:r>
            <a:endParaRPr lang="en-US" sz="900" dirty="0"/>
          </a:p>
        </p:txBody>
      </p:sp>
      <p:sp>
        <p:nvSpPr>
          <p:cNvPr id="63" name="Shape 61"/>
          <p:cNvSpPr/>
          <p:nvPr/>
        </p:nvSpPr>
        <p:spPr>
          <a:xfrm>
            <a:off x="5852160" y="4526280"/>
            <a:ext cx="274320" cy="0"/>
          </a:xfrm>
          <a:prstGeom prst="line">
            <a:avLst/>
          </a:prstGeom>
          <a:noFill/>
          <a:ln w="31750">
            <a:solidFill>
              <a:srgbClr val="28A0DC"/>
            </a:solidFill>
            <a:prstDash val="solid"/>
            <a:tailEnd type="triangle"/>
          </a:ln>
        </p:spPr>
        <p:txBody>
          <a:bodyPr/>
          <a:lstStyle/>
          <a:p>
            <a:endParaRPr lang="en-US"/>
          </a:p>
        </p:txBody>
      </p:sp>
      <p:sp>
        <p:nvSpPr>
          <p:cNvPr id="64" name="Shape 62"/>
          <p:cNvSpPr/>
          <p:nvPr/>
        </p:nvSpPr>
        <p:spPr>
          <a:xfrm>
            <a:off x="6126480" y="406908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65" name="Shape 63"/>
          <p:cNvSpPr/>
          <p:nvPr/>
        </p:nvSpPr>
        <p:spPr>
          <a:xfrm>
            <a:off x="6199632" y="4142232"/>
            <a:ext cx="384048" cy="384048"/>
          </a:xfrm>
          <a:prstGeom prst="ellipse">
            <a:avLst/>
          </a:prstGeom>
          <a:solidFill>
            <a:srgbClr val="28A0DC"/>
          </a:solidFill>
          <a:ln w="12700">
            <a:solidFill>
              <a:srgbClr val="28A0DC"/>
            </a:solidFill>
            <a:prstDash val="solid"/>
          </a:ln>
        </p:spPr>
        <p:txBody>
          <a:bodyPr/>
          <a:lstStyle/>
          <a:p>
            <a:endParaRPr lang="en-US"/>
          </a:p>
        </p:txBody>
      </p:sp>
      <p:sp>
        <p:nvSpPr>
          <p:cNvPr id="66" name="Text 64"/>
          <p:cNvSpPr/>
          <p:nvPr/>
        </p:nvSpPr>
        <p:spPr>
          <a:xfrm>
            <a:off x="6199632" y="414223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11</a:t>
            </a:r>
            <a:endParaRPr lang="en-US" sz="1200" dirty="0"/>
          </a:p>
        </p:txBody>
      </p:sp>
      <p:sp>
        <p:nvSpPr>
          <p:cNvPr id="67" name="Text 65"/>
          <p:cNvSpPr/>
          <p:nvPr/>
        </p:nvSpPr>
        <p:spPr>
          <a:xfrm>
            <a:off x="6675120" y="412394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Persist Session</a:t>
            </a:r>
            <a:endParaRPr lang="en-US" sz="1100" dirty="0"/>
          </a:p>
        </p:txBody>
      </p:sp>
      <p:sp>
        <p:nvSpPr>
          <p:cNvPr id="68" name="Text 66"/>
          <p:cNvSpPr/>
          <p:nvPr/>
        </p:nvSpPr>
        <p:spPr>
          <a:xfrm>
            <a:off x="6675120" y="445312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Save query + response to MongoDB</a:t>
            </a:r>
            <a:endParaRPr lang="en-US" sz="900" dirty="0"/>
          </a:p>
        </p:txBody>
      </p:sp>
      <p:sp>
        <p:nvSpPr>
          <p:cNvPr id="69" name="Shape 67"/>
          <p:cNvSpPr/>
          <p:nvPr/>
        </p:nvSpPr>
        <p:spPr>
          <a:xfrm>
            <a:off x="8732520" y="4526280"/>
            <a:ext cx="274320" cy="0"/>
          </a:xfrm>
          <a:prstGeom prst="line">
            <a:avLst/>
          </a:prstGeom>
          <a:noFill/>
          <a:ln w="31750">
            <a:solidFill>
              <a:srgbClr val="28A0DC"/>
            </a:solidFill>
            <a:prstDash val="solid"/>
            <a:tailEnd type="triangle"/>
          </a:ln>
        </p:spPr>
        <p:txBody>
          <a:bodyPr/>
          <a:lstStyle/>
          <a:p>
            <a:endParaRPr lang="en-US"/>
          </a:p>
        </p:txBody>
      </p:sp>
      <p:sp>
        <p:nvSpPr>
          <p:cNvPr id="70" name="Shape 68"/>
          <p:cNvSpPr/>
          <p:nvPr/>
        </p:nvSpPr>
        <p:spPr>
          <a:xfrm>
            <a:off x="9006840" y="4069080"/>
            <a:ext cx="2606040" cy="914400"/>
          </a:xfrm>
          <a:prstGeom prst="roundRect">
            <a:avLst>
              <a:gd name="adj" fmla="val 8000"/>
            </a:avLst>
          </a:prstGeom>
          <a:solidFill>
            <a:srgbClr val="F2F6F9"/>
          </a:solidFill>
          <a:ln w="12700">
            <a:solidFill>
              <a:srgbClr val="0E1A24"/>
            </a:solidFill>
            <a:prstDash val="solid"/>
          </a:ln>
        </p:spPr>
        <p:txBody>
          <a:bodyPr/>
          <a:lstStyle/>
          <a:p>
            <a:endParaRPr lang="en-US"/>
          </a:p>
        </p:txBody>
      </p:sp>
      <p:sp>
        <p:nvSpPr>
          <p:cNvPr id="71" name="Shape 69"/>
          <p:cNvSpPr/>
          <p:nvPr/>
        </p:nvSpPr>
        <p:spPr>
          <a:xfrm>
            <a:off x="9079992" y="4142232"/>
            <a:ext cx="384048" cy="384048"/>
          </a:xfrm>
          <a:prstGeom prst="ellipse">
            <a:avLst/>
          </a:prstGeom>
          <a:solidFill>
            <a:srgbClr val="28A0DC"/>
          </a:solidFill>
          <a:ln w="12700">
            <a:solidFill>
              <a:srgbClr val="28A0DC"/>
            </a:solidFill>
            <a:prstDash val="solid"/>
          </a:ln>
        </p:spPr>
        <p:txBody>
          <a:bodyPr/>
          <a:lstStyle/>
          <a:p>
            <a:endParaRPr lang="en-US"/>
          </a:p>
        </p:txBody>
      </p:sp>
      <p:sp>
        <p:nvSpPr>
          <p:cNvPr id="72" name="Text 70"/>
          <p:cNvSpPr/>
          <p:nvPr/>
        </p:nvSpPr>
        <p:spPr>
          <a:xfrm>
            <a:off x="9079992" y="4142232"/>
            <a:ext cx="384048" cy="384048"/>
          </a:xfrm>
          <a:prstGeom prst="rect">
            <a:avLst/>
          </a:prstGeom>
          <a:noFill/>
          <a:ln/>
        </p:spPr>
        <p:txBody>
          <a:bodyPr wrap="square" rtlCol="0" anchor="ctr"/>
          <a:lstStyle/>
          <a:p>
            <a:pPr marL="0" indent="0" algn="ctr">
              <a:buNone/>
            </a:pPr>
            <a:r>
              <a:rPr lang="en-US" sz="1200" b="1" dirty="0">
                <a:solidFill>
                  <a:srgbClr val="0E1A24"/>
                </a:solidFill>
                <a:latin typeface="Cambria" pitchFamily="34" charset="0"/>
                <a:ea typeface="Cambria" pitchFamily="34" charset="-122"/>
                <a:cs typeface="Cambria" pitchFamily="34" charset="-120"/>
              </a:rPr>
              <a:t>12</a:t>
            </a:r>
            <a:endParaRPr lang="en-US" sz="1200" dirty="0"/>
          </a:p>
        </p:txBody>
      </p:sp>
      <p:sp>
        <p:nvSpPr>
          <p:cNvPr id="73" name="Text 71"/>
          <p:cNvSpPr/>
          <p:nvPr/>
        </p:nvSpPr>
        <p:spPr>
          <a:xfrm>
            <a:off x="9555480" y="4123944"/>
            <a:ext cx="1965960" cy="347472"/>
          </a:xfrm>
          <a:prstGeom prst="rect">
            <a:avLst/>
          </a:prstGeom>
          <a:noFill/>
          <a:ln/>
        </p:spPr>
        <p:txBody>
          <a:bodyPr wrap="square" lIns="0" tIns="0" rIns="0" bIns="0" rtlCol="0" anchor="ctr"/>
          <a:lstStyle/>
          <a:p>
            <a:pPr marL="0" indent="0">
              <a:buNone/>
            </a:pPr>
            <a:r>
              <a:rPr lang="en-US" sz="1100" b="1" dirty="0">
                <a:solidFill>
                  <a:srgbClr val="0E1A24"/>
                </a:solidFill>
                <a:latin typeface="Cambria" pitchFamily="34" charset="0"/>
                <a:ea typeface="Cambria" pitchFamily="34" charset="-122"/>
                <a:cs typeface="Cambria" pitchFamily="34" charset="-120"/>
              </a:rPr>
              <a:t>LLM Evaluation</a:t>
            </a:r>
            <a:endParaRPr lang="en-US" sz="1100" dirty="0"/>
          </a:p>
        </p:txBody>
      </p:sp>
      <p:sp>
        <p:nvSpPr>
          <p:cNvPr id="74" name="Text 72"/>
          <p:cNvSpPr/>
          <p:nvPr/>
        </p:nvSpPr>
        <p:spPr>
          <a:xfrm>
            <a:off x="9555480" y="4453128"/>
            <a:ext cx="1965960" cy="493776"/>
          </a:xfrm>
          <a:prstGeom prst="rect">
            <a:avLst/>
          </a:prstGeom>
          <a:noFill/>
          <a:ln/>
        </p:spPr>
        <p:txBody>
          <a:bodyPr wrap="square" lIns="0" tIns="0" rIns="0" bIns="0" rtlCol="0" anchor="t"/>
          <a:lstStyle/>
          <a:p>
            <a:pPr marL="0" indent="0">
              <a:buNone/>
            </a:pPr>
            <a:r>
              <a:rPr lang="en-US" sz="900" dirty="0">
                <a:solidFill>
                  <a:srgbClr val="5A6A78"/>
                </a:solidFill>
                <a:latin typeface="Calibri" pitchFamily="34" charset="0"/>
                <a:ea typeface="Calibri" pitchFamily="34" charset="-122"/>
                <a:cs typeface="Calibri" pitchFamily="34" charset="-120"/>
              </a:rPr>
              <a:t>/chat/evaluate scores faithfulness</a:t>
            </a:r>
            <a:endParaRPr lang="en-US" sz="900" dirty="0"/>
          </a:p>
        </p:txBody>
      </p:sp>
      <p:sp>
        <p:nvSpPr>
          <p:cNvPr id="75" name="Shape 73"/>
          <p:cNvSpPr/>
          <p:nvPr/>
        </p:nvSpPr>
        <p:spPr>
          <a:xfrm>
            <a:off x="365760" y="5257800"/>
            <a:ext cx="11430000" cy="1097280"/>
          </a:xfrm>
          <a:prstGeom prst="rect">
            <a:avLst/>
          </a:prstGeom>
          <a:solidFill>
            <a:srgbClr val="F2F6F9"/>
          </a:solidFill>
          <a:ln w="6350">
            <a:solidFill>
              <a:srgbClr val="D6DEE5"/>
            </a:solidFill>
            <a:prstDash val="solid"/>
          </a:ln>
        </p:spPr>
        <p:txBody>
          <a:bodyPr/>
          <a:lstStyle/>
          <a:p>
            <a:endParaRPr lang="en-US"/>
          </a:p>
        </p:txBody>
      </p:sp>
      <p:sp>
        <p:nvSpPr>
          <p:cNvPr id="76" name="Shape 74"/>
          <p:cNvSpPr/>
          <p:nvPr/>
        </p:nvSpPr>
        <p:spPr>
          <a:xfrm>
            <a:off x="365760" y="5257800"/>
            <a:ext cx="73152" cy="1097280"/>
          </a:xfrm>
          <a:prstGeom prst="rect">
            <a:avLst/>
          </a:prstGeom>
          <a:solidFill>
            <a:srgbClr val="28A0DC"/>
          </a:solidFill>
          <a:ln/>
        </p:spPr>
        <p:txBody>
          <a:bodyPr/>
          <a:lstStyle/>
          <a:p>
            <a:endParaRPr lang="en-US"/>
          </a:p>
        </p:txBody>
      </p:sp>
      <p:sp>
        <p:nvSpPr>
          <p:cNvPr id="77" name="Text 75"/>
          <p:cNvSpPr/>
          <p:nvPr/>
        </p:nvSpPr>
        <p:spPr>
          <a:xfrm>
            <a:off x="548640" y="5330952"/>
            <a:ext cx="1828800" cy="274320"/>
          </a:xfrm>
          <a:prstGeom prst="rect">
            <a:avLst/>
          </a:prstGeom>
          <a:noFill/>
          <a:ln/>
        </p:spPr>
        <p:txBody>
          <a:bodyPr wrap="square" rtlCol="0" anchor="ctr"/>
          <a:lstStyle/>
          <a:p>
            <a:pPr marL="0" indent="0">
              <a:buNone/>
            </a:pPr>
            <a:r>
              <a:rPr lang="en-US" sz="1200" b="1" dirty="0">
                <a:solidFill>
                  <a:srgbClr val="0E1A24"/>
                </a:solidFill>
                <a:latin typeface="Cambria" pitchFamily="34" charset="0"/>
                <a:ea typeface="Cambria" pitchFamily="34" charset="-122"/>
                <a:cs typeface="Cambria" pitchFamily="34" charset="-120"/>
              </a:rPr>
              <a:t>Legend</a:t>
            </a:r>
            <a:endParaRPr lang="en-US" sz="1200" dirty="0"/>
          </a:p>
        </p:txBody>
      </p:sp>
      <p:sp>
        <p:nvSpPr>
          <p:cNvPr id="78" name="Shape 76"/>
          <p:cNvSpPr/>
          <p:nvPr/>
        </p:nvSpPr>
        <p:spPr>
          <a:xfrm>
            <a:off x="548640" y="5669280"/>
            <a:ext cx="228600" cy="228600"/>
          </a:xfrm>
          <a:prstGeom prst="ellipse">
            <a:avLst/>
          </a:prstGeom>
          <a:solidFill>
            <a:srgbClr val="28A0DC"/>
          </a:solidFill>
          <a:ln/>
        </p:spPr>
        <p:txBody>
          <a:bodyPr/>
          <a:lstStyle/>
          <a:p>
            <a:endParaRPr lang="en-US"/>
          </a:p>
        </p:txBody>
      </p:sp>
      <p:sp>
        <p:nvSpPr>
          <p:cNvPr id="79" name="Text 77"/>
          <p:cNvSpPr/>
          <p:nvPr/>
        </p:nvSpPr>
        <p:spPr>
          <a:xfrm>
            <a:off x="868680" y="5641848"/>
            <a:ext cx="3657600" cy="274320"/>
          </a:xfrm>
          <a:prstGeom prst="rect">
            <a:avLst/>
          </a:prstGeom>
          <a:noFill/>
          <a:ln/>
        </p:spPr>
        <p:txBody>
          <a:bodyPr wrap="square" rtlCol="0" anchor="ctr"/>
          <a:lstStyle/>
          <a:p>
            <a:pPr marL="0" indent="0">
              <a:buNone/>
            </a:pPr>
            <a:r>
              <a:rPr lang="en-US" sz="1000" dirty="0">
                <a:solidFill>
                  <a:srgbClr val="0E1A24"/>
                </a:solidFill>
                <a:latin typeface="Calibri" pitchFamily="34" charset="0"/>
                <a:ea typeface="Calibri" pitchFamily="34" charset="-122"/>
                <a:cs typeface="Calibri" pitchFamily="34" charset="-120"/>
              </a:rPr>
              <a:t>Numbered execution order (1 → 12)</a:t>
            </a:r>
            <a:endParaRPr lang="en-US" sz="1000" dirty="0"/>
          </a:p>
        </p:txBody>
      </p:sp>
      <p:sp>
        <p:nvSpPr>
          <p:cNvPr id="80" name="Shape 78"/>
          <p:cNvSpPr/>
          <p:nvPr/>
        </p:nvSpPr>
        <p:spPr>
          <a:xfrm>
            <a:off x="548640" y="6007608"/>
            <a:ext cx="274320" cy="164592"/>
          </a:xfrm>
          <a:prstGeom prst="rect">
            <a:avLst/>
          </a:prstGeom>
          <a:solidFill>
            <a:srgbClr val="F2F6F9"/>
          </a:solidFill>
          <a:ln w="12700">
            <a:solidFill>
              <a:srgbClr val="0E1A24"/>
            </a:solidFill>
            <a:prstDash val="solid"/>
          </a:ln>
        </p:spPr>
        <p:txBody>
          <a:bodyPr/>
          <a:lstStyle/>
          <a:p>
            <a:endParaRPr lang="en-US"/>
          </a:p>
        </p:txBody>
      </p:sp>
      <p:sp>
        <p:nvSpPr>
          <p:cNvPr id="81" name="Text 79"/>
          <p:cNvSpPr/>
          <p:nvPr/>
        </p:nvSpPr>
        <p:spPr>
          <a:xfrm>
            <a:off x="914400" y="5971032"/>
            <a:ext cx="2286000" cy="274320"/>
          </a:xfrm>
          <a:prstGeom prst="rect">
            <a:avLst/>
          </a:prstGeom>
          <a:noFill/>
          <a:ln/>
        </p:spPr>
        <p:txBody>
          <a:bodyPr wrap="square" rtlCol="0" anchor="ctr"/>
          <a:lstStyle/>
          <a:p>
            <a:pPr marL="0" indent="0">
              <a:buNone/>
            </a:pPr>
            <a:r>
              <a:rPr lang="en-US" sz="1000" dirty="0">
                <a:solidFill>
                  <a:srgbClr val="0E1A24"/>
                </a:solidFill>
                <a:latin typeface="Calibri" pitchFamily="34" charset="0"/>
                <a:ea typeface="Calibri" pitchFamily="34" charset="-122"/>
                <a:cs typeface="Calibri" pitchFamily="34" charset="-120"/>
              </a:rPr>
              <a:t>Sync / I/O step</a:t>
            </a:r>
            <a:endParaRPr lang="en-US" sz="1000" dirty="0"/>
          </a:p>
        </p:txBody>
      </p:sp>
      <p:sp>
        <p:nvSpPr>
          <p:cNvPr id="82" name="Shape 80"/>
          <p:cNvSpPr/>
          <p:nvPr/>
        </p:nvSpPr>
        <p:spPr>
          <a:xfrm>
            <a:off x="3291840" y="6007608"/>
            <a:ext cx="274320" cy="164592"/>
          </a:xfrm>
          <a:prstGeom prst="rect">
            <a:avLst/>
          </a:prstGeom>
          <a:solidFill>
            <a:srgbClr val="0E1A24"/>
          </a:solidFill>
          <a:ln/>
        </p:spPr>
        <p:txBody>
          <a:bodyPr/>
          <a:lstStyle/>
          <a:p>
            <a:endParaRPr lang="en-US"/>
          </a:p>
        </p:txBody>
      </p:sp>
      <p:sp>
        <p:nvSpPr>
          <p:cNvPr id="83" name="Text 81"/>
          <p:cNvSpPr/>
          <p:nvPr/>
        </p:nvSpPr>
        <p:spPr>
          <a:xfrm>
            <a:off x="3657600" y="5971032"/>
            <a:ext cx="2286000" cy="274320"/>
          </a:xfrm>
          <a:prstGeom prst="rect">
            <a:avLst/>
          </a:prstGeom>
          <a:noFill/>
          <a:ln/>
        </p:spPr>
        <p:txBody>
          <a:bodyPr wrap="square" rtlCol="0" anchor="ctr"/>
          <a:lstStyle/>
          <a:p>
            <a:pPr marL="0" indent="0">
              <a:buNone/>
            </a:pPr>
            <a:r>
              <a:rPr lang="en-US" sz="1000" dirty="0">
                <a:solidFill>
                  <a:srgbClr val="0E1A24"/>
                </a:solidFill>
                <a:latin typeface="Calibri" pitchFamily="34" charset="0"/>
                <a:ea typeface="Calibri" pitchFamily="34" charset="-122"/>
                <a:cs typeface="Calibri" pitchFamily="34" charset="-120"/>
              </a:rPr>
              <a:t>AI / NLP step</a:t>
            </a:r>
            <a:endParaRPr lang="en-US" sz="1000" dirty="0"/>
          </a:p>
        </p:txBody>
      </p:sp>
      <p:sp>
        <p:nvSpPr>
          <p:cNvPr id="84" name="Text 82"/>
          <p:cNvSpPr/>
          <p:nvPr/>
        </p:nvSpPr>
        <p:spPr>
          <a:xfrm>
            <a:off x="5943600" y="5760720"/>
            <a:ext cx="5760720" cy="548640"/>
          </a:xfrm>
          <a:prstGeom prst="rect">
            <a:avLst/>
          </a:prstGeom>
          <a:noFill/>
          <a:ln/>
        </p:spPr>
        <p:txBody>
          <a:bodyPr wrap="square" rtlCol="0" anchor="ctr"/>
          <a:lstStyle/>
          <a:p>
            <a:pPr marL="0" indent="0">
              <a:buNone/>
            </a:pPr>
            <a:r>
              <a:rPr lang="en-US" sz="1000" i="1" dirty="0">
                <a:solidFill>
                  <a:srgbClr val="5A6A78"/>
                </a:solidFill>
                <a:latin typeface="Calibri" pitchFamily="34" charset="0"/>
                <a:ea typeface="Calibri" pitchFamily="34" charset="-122"/>
                <a:cs typeface="Calibri" pitchFamily="34" charset="-120"/>
              </a:rPr>
              <a:t>MongoDB persists users, sessions, and knowledge embeddings throughout the flow.</a:t>
            </a:r>
            <a:endParaRPr lang="en-US" sz="1000" dirty="0"/>
          </a:p>
        </p:txBody>
      </p:sp>
      <p:sp>
        <p:nvSpPr>
          <p:cNvPr id="8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Emotion-Aware Response</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The bot detects user frustration and adapts its tone</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When the user expresses anger and disappointment about a missing order, the Emotion Analysis module classifies the message and the bot replies with an empathetic, reassuring tone — acknowledging the feeling before offering a solution.</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Personalized Recommendations</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Recommendations grounded in user sign-up preferences</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Using the interests selected at sign-up (e.g. fashion, casual style), the RAG layer retrieves matching products from the knowledge base and the LLM generates a personalized recommendation tailored to that user.</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Arabic &amp; Slang Understanding</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Bilingual NLU including informal Arabic dialect</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The user writes in colloquial Saudi Arabic slang ('لو ابغى ارجع طلبيتي كيف الطريقة؟'). The bot correctly identifies the refund intent and responds fluently in formal Arabic with full RTL layout support.</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LLM-as-a-Judge Evaluation</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Automated response quality scoring via /chat/evaluate</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A separate LLM evaluates each response on three axes — Faithfulness, Answer Relevance, and Context Relevance — returning a structured JSON score with reasoning. This enables continuous, reproducible evaluation of the chatbot's quality.</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User Management (MongoDB)</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Users collection storing profiles &amp; secured credentials</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All accounts are stored in MongoDB with hashed passwords (Argon2/Bcrypt) plus profile attributes — full name, gender, age, and interests — that personalize each conversation. Managed via MongoDB Compass.</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48640" y="685800"/>
            <a:ext cx="10515600" cy="457200"/>
          </a:xfrm>
          <a:prstGeom prst="rect">
            <a:avLst/>
          </a:prstGeom>
          <a:noFill/>
          <a:ln/>
        </p:spPr>
        <p:txBody>
          <a:bodyPr wrap="square" rtlCol="0" anchor="ctr"/>
          <a:lstStyle/>
          <a:p>
            <a:pPr marL="0" indent="0">
              <a:buNone/>
            </a:pPr>
            <a:r>
              <a:rPr lang="en-US" sz="2800" b="1" dirty="0">
                <a:solidFill>
                  <a:srgbClr val="0E1A24"/>
                </a:solidFill>
                <a:latin typeface="Cambria" pitchFamily="34" charset="0"/>
                <a:ea typeface="Cambria" pitchFamily="34" charset="-122"/>
                <a:cs typeface="Cambria" pitchFamily="34" charset="-120"/>
              </a:rPr>
              <a:t>Demo — Knowledge Base (RAG Source)</a:t>
            </a:r>
            <a:endParaRPr lang="en-US" sz="2800" dirty="0"/>
          </a:p>
        </p:txBody>
      </p:sp>
      <p:sp>
        <p:nvSpPr>
          <p:cNvPr id="3" name="Text 1"/>
          <p:cNvSpPr/>
          <p:nvPr/>
        </p:nvSpPr>
        <p:spPr>
          <a:xfrm>
            <a:off x="548640" y="1115568"/>
            <a:ext cx="10515600" cy="320040"/>
          </a:xfrm>
          <a:prstGeom prst="rect">
            <a:avLst/>
          </a:prstGeom>
          <a:noFill/>
          <a:ln/>
        </p:spPr>
        <p:txBody>
          <a:bodyPr wrap="square" rtlCol="0" anchor="ctr"/>
          <a:lstStyle/>
          <a:p>
            <a:pPr marL="0" indent="0">
              <a:buNone/>
            </a:pPr>
            <a:r>
              <a:rPr lang="en-US" sz="1300" i="1" dirty="0">
                <a:solidFill>
                  <a:srgbClr val="28A0DC"/>
                </a:solidFill>
                <a:latin typeface="Calibri" pitchFamily="34" charset="0"/>
                <a:ea typeface="Calibri" pitchFamily="34" charset="-122"/>
                <a:cs typeface="Calibri" pitchFamily="34" charset="-120"/>
              </a:rPr>
              <a:t>Bilingual knowledge collection powering FAISS retrieval</a:t>
            </a:r>
            <a:endParaRPr lang="en-US" sz="1300" dirty="0"/>
          </a:p>
        </p:txBody>
      </p:sp>
      <p:sp>
        <p:nvSpPr>
          <p:cNvPr id="4" name="Shape 2"/>
          <p:cNvSpPr/>
          <p:nvPr/>
        </p:nvSpPr>
        <p:spPr>
          <a:xfrm>
            <a:off x="548640" y="1691640"/>
            <a:ext cx="3657600" cy="4663440"/>
          </a:xfrm>
          <a:prstGeom prst="rect">
            <a:avLst/>
          </a:prstGeom>
          <a:solidFill>
            <a:srgbClr val="0E1A24"/>
          </a:solidFill>
          <a:ln/>
        </p:spPr>
        <p:txBody>
          <a:bodyPr/>
          <a:lstStyle/>
          <a:p>
            <a:endParaRPr lang="en-US"/>
          </a:p>
        </p:txBody>
      </p:sp>
      <p:sp>
        <p:nvSpPr>
          <p:cNvPr id="5" name="Text 3"/>
          <p:cNvSpPr/>
          <p:nvPr/>
        </p:nvSpPr>
        <p:spPr>
          <a:xfrm>
            <a:off x="777240" y="1828800"/>
            <a:ext cx="3291840" cy="365760"/>
          </a:xfrm>
          <a:prstGeom prst="rect">
            <a:avLst/>
          </a:prstGeom>
          <a:noFill/>
          <a:ln/>
        </p:spPr>
        <p:txBody>
          <a:bodyPr wrap="square" rtlCol="0" anchor="ctr"/>
          <a:lstStyle/>
          <a:p>
            <a:pPr marL="0" indent="0">
              <a:buNone/>
            </a:pPr>
            <a:r>
              <a:rPr lang="en-US" sz="1400" kern="0" spc="400" dirty="0">
                <a:solidFill>
                  <a:srgbClr val="28A0DC"/>
                </a:solidFill>
                <a:latin typeface="Cambria" pitchFamily="34" charset="0"/>
                <a:ea typeface="Cambria" pitchFamily="34" charset="-122"/>
                <a:cs typeface="Cambria" pitchFamily="34" charset="-120"/>
              </a:rPr>
              <a:t>Live Demo</a:t>
            </a:r>
            <a:endParaRPr lang="en-US" sz="1400" dirty="0"/>
          </a:p>
        </p:txBody>
      </p:sp>
      <p:sp>
        <p:nvSpPr>
          <p:cNvPr id="6" name="Shape 4"/>
          <p:cNvSpPr/>
          <p:nvPr/>
        </p:nvSpPr>
        <p:spPr>
          <a:xfrm>
            <a:off x="777240" y="2240280"/>
            <a:ext cx="731520" cy="0"/>
          </a:xfrm>
          <a:prstGeom prst="line">
            <a:avLst/>
          </a:prstGeom>
          <a:noFill/>
          <a:ln w="19050">
            <a:solidFill>
              <a:srgbClr val="28A0DC"/>
            </a:solidFill>
            <a:prstDash val="solid"/>
          </a:ln>
        </p:spPr>
        <p:txBody>
          <a:bodyPr/>
          <a:lstStyle/>
          <a:p>
            <a:endParaRPr lang="en-US"/>
          </a:p>
        </p:txBody>
      </p:sp>
      <p:sp>
        <p:nvSpPr>
          <p:cNvPr id="7" name="Text 5"/>
          <p:cNvSpPr/>
          <p:nvPr/>
        </p:nvSpPr>
        <p:spPr>
          <a:xfrm>
            <a:off x="777240" y="2377440"/>
            <a:ext cx="3291840" cy="3840480"/>
          </a:xfrm>
          <a:prstGeom prst="rect">
            <a:avLst/>
          </a:prstGeom>
          <a:noFill/>
          <a:ln/>
        </p:spPr>
        <p:txBody>
          <a:bodyPr wrap="square" rtlCol="0" anchor="t"/>
          <a:lstStyle/>
          <a:p>
            <a:pPr marL="0" indent="0">
              <a:buNone/>
            </a:pPr>
            <a:r>
              <a:rPr lang="en-US" sz="1300" dirty="0">
                <a:solidFill>
                  <a:srgbClr val="FFFFFF"/>
                </a:solidFill>
                <a:latin typeface="Calibri" pitchFamily="34" charset="0"/>
                <a:ea typeface="Calibri" pitchFamily="34" charset="-122"/>
                <a:cs typeface="Calibri" pitchFamily="34" charset="-120"/>
              </a:rPr>
              <a:t>The 'knowledge' collection holds bilingual passages (Arabic + English) categorized by topic (discovery, recommendations, refund, …). Each entry is embedded and indexed in FAISS, then retrieved at query time to ground the LLM's response.</a:t>
            </a:r>
            <a:endParaRPr lang="en-US" sz="1300" dirty="0"/>
          </a:p>
        </p:txBody>
      </p:sp>
      <p:sp>
        <p:nvSpPr>
          <p:cNvPr id="8" name="Shape 6"/>
          <p:cNvSpPr/>
          <p:nvPr/>
        </p:nvSpPr>
        <p:spPr>
          <a:xfrm>
            <a:off x="4343400" y="1691640"/>
            <a:ext cx="7315200" cy="4663440"/>
          </a:xfrm>
          <a:prstGeom prst="rect">
            <a:avLst/>
          </a:prstGeom>
          <a:solidFill>
            <a:srgbClr val="F2F6F9"/>
          </a:solidFill>
          <a:ln w="9525">
            <a:solidFill>
              <a:srgbClr val="D6DEE5"/>
            </a:solidFill>
            <a:prstDash val="solid"/>
          </a:ln>
        </p:spPr>
        <p:txBody>
          <a:bodyPr/>
          <a:lstStyle/>
          <a:p>
            <a:endParaRPr lang="en-US"/>
          </a:p>
        </p:txBody>
      </p:sp>
      <p:pic>
        <p:nvPicPr>
          <p:cNvPr id="9" name="Image 0" descr="preencoded.png"/>
          <p:cNvPicPr>
            <a:picLocks noChangeAspect="1"/>
          </p:cNvPicPr>
          <p:nvPr/>
        </p:nvPicPr>
        <p:blipFill>
          <a:blip r:embed="rId3"/>
          <a:srcRect/>
          <a:stretch/>
        </p:blipFill>
        <p:spPr>
          <a:xfrm>
            <a:off x="4434840" y="1783080"/>
            <a:ext cx="7132320" cy="4480560"/>
          </a:xfrm>
          <a:prstGeom prst="rect">
            <a:avLst/>
          </a:prstGeom>
        </p:spPr>
      </p:pic>
      <p:sp>
        <p:nvSpPr>
          <p:cNvPr id="25" name="Slide Number Placeholder 0"/>
          <p:cNvSpPr>
            <a:spLocks noGrp="1"/>
          </p:cNvSpPr>
          <p:nvPr>
            <p:ph type="sldNum" sz="quarter" idx="4294967295"/>
          </p:nvPr>
        </p:nvSpPr>
        <p:spPr>
          <a:xfrm>
            <a:off x="11612880" y="6629400"/>
            <a:ext cx="457200" cy="228600"/>
          </a:xfrm>
          <a:prstGeom prst="rect">
            <a:avLst/>
          </a:prstGeom>
          <a:extLst>
            <a:ext uri="{C572A759-6A51-4108-AA02-DFA0A04FC94B}">
              <ma14:wrappingTextBoxFlag xmlns:ma14="http://schemas.microsoft.com/office/mac/drawingml/2011/main" xmlns="" val="0"/>
            </a:ext>
          </a:extLst>
        </p:spPr>
        <p:txBody>
          <a:bodyPr/>
          <a:lstStyle>
            <a:lvl1pPr>
              <a:defRPr sz="900">
                <a:solidFill>
                  <a:srgbClr val="5A6A78"/>
                </a:solidFill>
                <a:latin typeface="Calibri"/>
                <a:ea typeface="Calibri"/>
                <a:cs typeface="Calibri"/>
              </a:defRPr>
            </a:lvl1pPr>
          </a:lstStyle>
          <a:p>
            <a:pPr algn="r"/>
            <a:fld id="{F7021451-1387-4CA6-816F-3879F97B5CBC}" type="slidenum">
              <a:rPr lang="en-US" b="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6">
    <p:bg>
      <p:bgPr>
        <a:solidFill>
          <a:srgbClr val="0E1A24"/>
        </a:solidFill>
        <a:effectLst/>
      </p:bgPr>
    </p:bg>
    <p:spTree>
      <p:nvGrpSpPr>
        <p:cNvPr id="1" name=""/>
        <p:cNvGrpSpPr/>
        <p:nvPr/>
      </p:nvGrpSpPr>
      <p:grpSpPr>
        <a:xfrm>
          <a:off x="0" y="0"/>
          <a:ext cx="0" cy="0"/>
          <a:chOff x="0" y="0"/>
          <a:chExt cx="0" cy="0"/>
        </a:xfrm>
      </p:grpSpPr>
      <p:sp>
        <p:nvSpPr>
          <p:cNvPr id="2" name="Shape 0"/>
          <p:cNvSpPr/>
          <p:nvPr/>
        </p:nvSpPr>
        <p:spPr>
          <a:xfrm>
            <a:off x="0" y="0"/>
            <a:ext cx="228600" cy="6858000"/>
          </a:xfrm>
          <a:prstGeom prst="rect">
            <a:avLst/>
          </a:prstGeom>
          <a:solidFill>
            <a:srgbClr val="28A0DC"/>
          </a:solidFill>
          <a:ln/>
        </p:spPr>
        <p:txBody>
          <a:bodyPr/>
          <a:lstStyle/>
          <a:p>
            <a:endParaRPr lang="en-US"/>
          </a:p>
        </p:txBody>
      </p:sp>
      <p:sp>
        <p:nvSpPr>
          <p:cNvPr id="3" name="Shape 1"/>
          <p:cNvSpPr/>
          <p:nvPr/>
        </p:nvSpPr>
        <p:spPr>
          <a:xfrm>
            <a:off x="11963095" y="0"/>
            <a:ext cx="228600" cy="6858000"/>
          </a:xfrm>
          <a:prstGeom prst="rect">
            <a:avLst/>
          </a:prstGeom>
          <a:solidFill>
            <a:srgbClr val="28A0DC"/>
          </a:solidFill>
          <a:ln/>
        </p:spPr>
        <p:txBody>
          <a:bodyPr/>
          <a:lstStyle/>
          <a:p>
            <a:endParaRPr lang="en-US"/>
          </a:p>
        </p:txBody>
      </p:sp>
      <p:pic>
        <p:nvPicPr>
          <p:cNvPr id="4" name="Image 0" descr="preencoded.png"/>
          <p:cNvPicPr>
            <a:picLocks noChangeAspect="1"/>
          </p:cNvPicPr>
          <p:nvPr/>
        </p:nvPicPr>
        <p:blipFill>
          <a:blip r:embed="rId3"/>
          <a:srcRect/>
          <a:stretch/>
        </p:blipFill>
        <p:spPr>
          <a:xfrm>
            <a:off x="4907128" y="640080"/>
            <a:ext cx="2377440" cy="731520"/>
          </a:xfrm>
          <a:prstGeom prst="rect">
            <a:avLst/>
          </a:prstGeom>
        </p:spPr>
      </p:pic>
      <p:sp>
        <p:nvSpPr>
          <p:cNvPr id="5" name="Text 2"/>
          <p:cNvSpPr/>
          <p:nvPr/>
        </p:nvSpPr>
        <p:spPr>
          <a:xfrm>
            <a:off x="548640" y="2194560"/>
            <a:ext cx="11094415" cy="1097280"/>
          </a:xfrm>
          <a:prstGeom prst="rect">
            <a:avLst/>
          </a:prstGeom>
          <a:noFill/>
          <a:ln/>
        </p:spPr>
        <p:txBody>
          <a:bodyPr wrap="square" rtlCol="0" anchor="ctr"/>
          <a:lstStyle/>
          <a:p>
            <a:pPr marL="0" indent="0" algn="ctr">
              <a:buNone/>
            </a:pPr>
            <a:r>
              <a:rPr lang="en-US" sz="7200" b="1" dirty="0">
                <a:solidFill>
                  <a:srgbClr val="FFFFFF"/>
                </a:solidFill>
                <a:latin typeface="Cambria" pitchFamily="34" charset="0"/>
                <a:ea typeface="Cambria" pitchFamily="34" charset="-122"/>
                <a:cs typeface="Cambria" pitchFamily="34" charset="-120"/>
              </a:rPr>
              <a:t>Thank You</a:t>
            </a:r>
            <a:endParaRPr lang="en-US" sz="7200" dirty="0"/>
          </a:p>
        </p:txBody>
      </p:sp>
      <p:sp>
        <p:nvSpPr>
          <p:cNvPr id="6" name="Shape 3"/>
          <p:cNvSpPr/>
          <p:nvPr/>
        </p:nvSpPr>
        <p:spPr>
          <a:xfrm>
            <a:off x="4998568" y="3337560"/>
            <a:ext cx="2194560" cy="0"/>
          </a:xfrm>
          <a:prstGeom prst="line">
            <a:avLst/>
          </a:prstGeom>
          <a:noFill/>
          <a:ln w="19050">
            <a:solidFill>
              <a:srgbClr val="28A0DC"/>
            </a:solidFill>
            <a:prstDash val="solid"/>
          </a:ln>
        </p:spPr>
        <p:txBody>
          <a:bodyPr/>
          <a:lstStyle/>
          <a:p>
            <a:endParaRPr lang="en-US"/>
          </a:p>
        </p:txBody>
      </p:sp>
      <p:sp>
        <p:nvSpPr>
          <p:cNvPr id="7" name="Text 4"/>
          <p:cNvSpPr/>
          <p:nvPr/>
        </p:nvSpPr>
        <p:spPr>
          <a:xfrm>
            <a:off x="548640" y="3520440"/>
            <a:ext cx="11094415" cy="457200"/>
          </a:xfrm>
          <a:prstGeom prst="rect">
            <a:avLst/>
          </a:prstGeom>
          <a:noFill/>
          <a:ln/>
        </p:spPr>
        <p:txBody>
          <a:bodyPr wrap="square" rtlCol="0" anchor="ctr"/>
          <a:lstStyle/>
          <a:p>
            <a:pPr marL="0" indent="0" algn="ctr">
              <a:buNone/>
            </a:pPr>
            <a:r>
              <a:rPr lang="en-US" sz="2200" i="1" dirty="0">
                <a:solidFill>
                  <a:srgbClr val="28A0DC"/>
                </a:solidFill>
                <a:latin typeface="Cambria" pitchFamily="34" charset="0"/>
                <a:ea typeface="Cambria" pitchFamily="34" charset="-122"/>
                <a:cs typeface="Cambria" pitchFamily="34" charset="-120"/>
              </a:rPr>
              <a:t>Questions &amp; Discussion</a:t>
            </a:r>
            <a:endParaRPr lang="en-US" sz="2200" dirty="0"/>
          </a:p>
        </p:txBody>
      </p:sp>
      <p:sp>
        <p:nvSpPr>
          <p:cNvPr id="8" name="Shape 5"/>
          <p:cNvSpPr/>
          <p:nvPr/>
        </p:nvSpPr>
        <p:spPr>
          <a:xfrm>
            <a:off x="3017520" y="4480560"/>
            <a:ext cx="6126480" cy="1463040"/>
          </a:xfrm>
          <a:prstGeom prst="rect">
            <a:avLst/>
          </a:prstGeom>
          <a:solidFill>
            <a:srgbClr val="060D14"/>
          </a:solidFill>
          <a:ln w="12700">
            <a:solidFill>
              <a:srgbClr val="28A0DC"/>
            </a:solidFill>
            <a:prstDash val="solid"/>
          </a:ln>
        </p:spPr>
        <p:txBody>
          <a:bodyPr/>
          <a:lstStyle/>
          <a:p>
            <a:endParaRPr lang="en-US"/>
          </a:p>
        </p:txBody>
      </p:sp>
      <p:sp>
        <p:nvSpPr>
          <p:cNvPr id="9" name="Text 6"/>
          <p:cNvSpPr/>
          <p:nvPr/>
        </p:nvSpPr>
        <p:spPr>
          <a:xfrm>
            <a:off x="3017520" y="4526280"/>
            <a:ext cx="6126480" cy="1417320"/>
          </a:xfrm>
          <a:prstGeom prst="rect">
            <a:avLst/>
          </a:prstGeom>
          <a:noFill/>
          <a:ln/>
        </p:spPr>
        <p:txBody>
          <a:bodyPr wrap="square" rtlCol="0" anchor="ctr"/>
          <a:lstStyle/>
          <a:p>
            <a:pPr marL="0" indent="0" algn="ctr">
              <a:buNone/>
            </a:pPr>
            <a:r>
              <a:rPr lang="en-US" sz="2000" b="1" dirty="0">
                <a:solidFill>
                  <a:srgbClr val="FFFFFF"/>
                </a:solidFill>
                <a:latin typeface="Cambria" pitchFamily="34" charset="0"/>
                <a:ea typeface="Cambria" pitchFamily="34" charset="-122"/>
                <a:cs typeface="Cambria" pitchFamily="34" charset="-120"/>
              </a:rPr>
              <a:t>Shahad AlHarbi
</a:t>
            </a:r>
            <a:r>
              <a:rPr lang="en-US" sz="1100" dirty="0">
                <a:solidFill>
                  <a:srgbClr val="F2F6F9"/>
                </a:solidFill>
                <a:latin typeface="Calibri" pitchFamily="34" charset="0"/>
                <a:ea typeface="Calibri" pitchFamily="34" charset="-122"/>
                <a:cs typeface="Calibri" pitchFamily="34" charset="-120"/>
              </a:rPr>
              <a:t>Master's Candidate  •  ID 252000854
</a:t>
            </a:r>
            <a:r>
              <a:rPr lang="en-US" sz="1100" dirty="0">
                <a:solidFill>
                  <a:srgbClr val="28A0DC"/>
                </a:solidFill>
                <a:latin typeface="Calibri" pitchFamily="34" charset="0"/>
                <a:ea typeface="Calibri" pitchFamily="34" charset="-122"/>
                <a:cs typeface="Calibri" pitchFamily="34" charset="-120"/>
              </a:rPr>
              <a:t>Supervised by  </a:t>
            </a:r>
            <a:r>
              <a:rPr lang="en-US" sz="1300" b="1" dirty="0">
                <a:solidFill>
                  <a:srgbClr val="FFFFFF"/>
                </a:solidFill>
                <a:latin typeface="Calibri" pitchFamily="34" charset="0"/>
                <a:ea typeface="Calibri" pitchFamily="34" charset="-122"/>
                <a:cs typeface="Calibri" pitchFamily="34" charset="-120"/>
              </a:rPr>
              <a:t>Dr. Khaled Eskaf</a:t>
            </a:r>
            <a:endParaRPr lang="en-US" sz="2000" dirty="0"/>
          </a:p>
        </p:txBody>
      </p:sp>
      <p:sp>
        <p:nvSpPr>
          <p:cNvPr id="10" name="Text 7"/>
          <p:cNvSpPr/>
          <p:nvPr/>
        </p:nvSpPr>
        <p:spPr>
          <a:xfrm>
            <a:off x="548640" y="6263640"/>
            <a:ext cx="11094415" cy="274320"/>
          </a:xfrm>
          <a:prstGeom prst="rect">
            <a:avLst/>
          </a:prstGeom>
          <a:noFill/>
          <a:ln/>
        </p:spPr>
        <p:txBody>
          <a:bodyPr wrap="square" rtlCol="0" anchor="ctr"/>
          <a:lstStyle/>
          <a:p>
            <a:pPr marL="0" indent="0" algn="ctr">
              <a:buNone/>
            </a:pPr>
            <a:r>
              <a:rPr lang="en-US" sz="1100" kern="0" spc="600" dirty="0">
                <a:solidFill>
                  <a:srgbClr val="28A0DC"/>
                </a:solidFill>
                <a:latin typeface="Calibri" pitchFamily="34" charset="0"/>
                <a:ea typeface="Calibri" pitchFamily="34" charset="-122"/>
                <a:cs typeface="Calibri" pitchFamily="34" charset="-120"/>
              </a:rPr>
              <a:t>Midocean University  •  2026</a:t>
            </a:r>
            <a:endParaRPr lang="en-US" sz="11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839</Words>
  <Application>Microsoft Office PowerPoint</Application>
  <PresentationFormat>Widescreen</PresentationFormat>
  <Paragraphs>164</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an Intelligent Customer Support Chatbot Using LLMs with Intent and Emotion Analysis and Dynamic RAG Based Knowledge Retrieval</dc:title>
  <dc:subject>PptxGenJS Presentation</dc:subject>
  <dc:creator>Shahad AlHarbi</dc:creator>
  <cp:lastModifiedBy>Shahad Alharbi</cp:lastModifiedBy>
  <cp:revision>4</cp:revision>
  <dcterms:created xsi:type="dcterms:W3CDTF">2026-04-25T21:12:48Z</dcterms:created>
  <dcterms:modified xsi:type="dcterms:W3CDTF">2026-04-30T10:02:10Z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bcc74a6-d0e2-44d5-861c-5b991489d698_Enabled">
    <vt:lpwstr>true</vt:lpwstr>
  </property>
  <property fmtid="{D5CDD505-2E9C-101B-9397-08002B2CF9AE}" pid="3" name="MSIP_Label_bbcc74a6-d0e2-44d5-861c-5b991489d698_SetDate">
    <vt:lpwstr>2026-04-26T16:32:36Z</vt:lpwstr>
  </property>
  <property fmtid="{D5CDD505-2E9C-101B-9397-08002B2CF9AE}" pid="4" name="MSIP_Label_bbcc74a6-d0e2-44d5-861c-5b991489d698_Method">
    <vt:lpwstr>Standard</vt:lpwstr>
  </property>
  <property fmtid="{D5CDD505-2E9C-101B-9397-08002B2CF9AE}" pid="5" name="MSIP_Label_bbcc74a6-d0e2-44d5-861c-5b991489d698_Name">
    <vt:lpwstr>Internal</vt:lpwstr>
  </property>
  <property fmtid="{D5CDD505-2E9C-101B-9397-08002B2CF9AE}" pid="6" name="MSIP_Label_bbcc74a6-d0e2-44d5-861c-5b991489d698_SiteId">
    <vt:lpwstr>9d4167bf-5fea-4468-89bd-25d21cba4e14</vt:lpwstr>
  </property>
  <property fmtid="{D5CDD505-2E9C-101B-9397-08002B2CF9AE}" pid="7" name="MSIP_Label_bbcc74a6-d0e2-44d5-861c-5b991489d698_ActionId">
    <vt:lpwstr>5ef78ef6-c7e8-4ed9-9a64-c799b4207fbc</vt:lpwstr>
  </property>
  <property fmtid="{D5CDD505-2E9C-101B-9397-08002B2CF9AE}" pid="8" name="MSIP_Label_bbcc74a6-d0e2-44d5-861c-5b991489d698_ContentBits">
    <vt:lpwstr>1</vt:lpwstr>
  </property>
  <property fmtid="{D5CDD505-2E9C-101B-9397-08002B2CF9AE}" pid="9" name="MSIP_Label_bbcc74a6-d0e2-44d5-861c-5b991489d698_Tag">
    <vt:lpwstr>10, 3, 0, 1</vt:lpwstr>
  </property>
  <property fmtid="{D5CDD505-2E9C-101B-9397-08002B2CF9AE}" pid="10" name="ClassificationContentMarkingHeaderLocations">
    <vt:lpwstr>Office Theme:3</vt:lpwstr>
  </property>
  <property fmtid="{D5CDD505-2E9C-101B-9397-08002B2CF9AE}" pid="11" name="ClassificationContentMarkingHeaderText">
    <vt:lpwstr>Internal use only</vt:lpwstr>
  </property>
</Properties>
</file>