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 id="2147483752" r:id="rId6"/>
    <p:sldMasterId id="2147483765" r:id="rId7"/>
  </p:sldMasterIdLst>
  <p:notesMasterIdLst>
    <p:notesMasterId r:id="rId73"/>
  </p:notesMasterIdLst>
  <p:handoutMasterIdLst>
    <p:handoutMasterId r:id="rId74"/>
  </p:handoutMasterIdLst>
  <p:sldIdLst>
    <p:sldId id="355" r:id="rId8"/>
    <p:sldId id="619" r:id="rId9"/>
    <p:sldId id="259" r:id="rId10"/>
    <p:sldId id="299" r:id="rId11"/>
    <p:sldId id="313" r:id="rId12"/>
    <p:sldId id="315" r:id="rId13"/>
    <p:sldId id="609" r:id="rId14"/>
    <p:sldId id="610" r:id="rId15"/>
    <p:sldId id="611" r:id="rId16"/>
    <p:sldId id="612" r:id="rId17"/>
    <p:sldId id="316" r:id="rId18"/>
    <p:sldId id="618" r:id="rId19"/>
    <p:sldId id="264" r:id="rId20"/>
    <p:sldId id="265" r:id="rId21"/>
    <p:sldId id="267" r:id="rId22"/>
    <p:sldId id="268" r:id="rId23"/>
    <p:sldId id="312" r:id="rId24"/>
    <p:sldId id="271" r:id="rId25"/>
    <p:sldId id="584" r:id="rId26"/>
    <p:sldId id="605" r:id="rId27"/>
    <p:sldId id="273" r:id="rId28"/>
    <p:sldId id="274" r:id="rId29"/>
    <p:sldId id="304" r:id="rId30"/>
    <p:sldId id="585" r:id="rId31"/>
    <p:sldId id="276" r:id="rId32"/>
    <p:sldId id="305" r:id="rId33"/>
    <p:sldId id="277" r:id="rId34"/>
    <p:sldId id="306" r:id="rId35"/>
    <p:sldId id="279" r:id="rId36"/>
    <p:sldId id="620" r:id="rId37"/>
    <p:sldId id="281" r:id="rId38"/>
    <p:sldId id="588" r:id="rId39"/>
    <p:sldId id="308" r:id="rId40"/>
    <p:sldId id="589" r:id="rId41"/>
    <p:sldId id="307" r:id="rId42"/>
    <p:sldId id="590" r:id="rId43"/>
    <p:sldId id="310" r:id="rId44"/>
    <p:sldId id="621" r:id="rId45"/>
    <p:sldId id="288" r:id="rId46"/>
    <p:sldId id="311" r:id="rId47"/>
    <p:sldId id="289" r:id="rId48"/>
    <p:sldId id="290" r:id="rId49"/>
    <p:sldId id="291" r:id="rId50"/>
    <p:sldId id="292" r:id="rId51"/>
    <p:sldId id="586" r:id="rId52"/>
    <p:sldId id="587" r:id="rId53"/>
    <p:sldId id="294" r:id="rId54"/>
    <p:sldId id="622" r:id="rId55"/>
    <p:sldId id="596" r:id="rId56"/>
    <p:sldId id="597" r:id="rId57"/>
    <p:sldId id="602" r:id="rId58"/>
    <p:sldId id="603" r:id="rId59"/>
    <p:sldId id="598" r:id="rId60"/>
    <p:sldId id="613" r:id="rId61"/>
    <p:sldId id="614" r:id="rId62"/>
    <p:sldId id="615" r:id="rId63"/>
    <p:sldId id="616" r:id="rId64"/>
    <p:sldId id="599" r:id="rId65"/>
    <p:sldId id="595" r:id="rId66"/>
    <p:sldId id="295" r:id="rId67"/>
    <p:sldId id="591" r:id="rId68"/>
    <p:sldId id="592" r:id="rId69"/>
    <p:sldId id="593" r:id="rId70"/>
    <p:sldId id="594" r:id="rId71"/>
    <p:sldId id="583"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39" autoAdjust="0"/>
    <p:restoredTop sz="94291" autoAdjust="0"/>
  </p:normalViewPr>
  <p:slideViewPr>
    <p:cSldViewPr snapToGrid="0">
      <p:cViewPr varScale="1">
        <p:scale>
          <a:sx n="119" d="100"/>
          <a:sy n="119" d="100"/>
        </p:scale>
        <p:origin x="114" y="222"/>
      </p:cViewPr>
      <p:guideLst>
        <p:guide orient="horz" pos="2160"/>
        <p:guide pos="3840"/>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handoutMaster" Target="handoutMasters/handoutMaster1.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viewProps" Target="viewProps.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2025-10-30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2025-10-30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a:p>
        </p:txBody>
      </p:sp>
    </p:spTree>
    <p:extLst>
      <p:ext uri="{BB962C8B-B14F-4D97-AF65-F5344CB8AC3E}">
        <p14:creationId xmlns:p14="http://schemas.microsoft.com/office/powerpoint/2010/main" val="404614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Everyone has come across a USB (Universal Serial Bus) at some point, but this is just a general name for connecting different devices. So in today's clip you will find a complete guide to the types of USBs. USB-A is the most popular USB standard and is found at the end of almost every USB cable nowadays. It is a rectangular connector and fits in one way. Type A ports are most often found on host devices, such as televisions, game consoles, laptops, computers, cars, media players, and so on. The USB-B port type is an old one, and it is not used much nowadays. It has a square shape at one end and is usually connected to a printer or similar device. As the name suggests, the mini-USB is a small port type, suitable for some mobile devices. It has been replaced by micro-USB, but is still used on some cameras or MP3 players. Micro-USB is one of the most popular USB ports, often found on some Android phones, </a:t>
            </a:r>
            <a:r>
              <a:rPr lang="en-US" dirty="0" err="1"/>
              <a:t>bluetooth</a:t>
            </a:r>
            <a:r>
              <a:rPr lang="en-US" dirty="0"/>
              <a:t> headsets, external batteries, smartwatches and others. However, some of these devices now use the new USB-C port. USB-C can be used in conjunction with Thunderbolt 3 technology, which allows Thunderbolt and USB-C to combine for 40 Gbps bandwidth. In addition to the types of USB connectors we talked about, each USB cable and port has a speed standard. USB 1.0 appeared in 1996, and was a prototype for USB 1.1 released in 1998. It was capable of transferring data at speeds of up to 1.5 Mbps. USB 1.1 appeared in 1998, offering transfer speeds of 12 Mbps. It could only use USB-A and USB-B connectors. USB 2.0 appeared in 2000 and supports transfer speeds of up to 480 Mbps and was compatible with USB 1.0 and USB 1.1. USB 2.0 is used in flash drives, mouse, keyboards or similar devices. USB 3.0 was launched in 2008 and came with a major upgrade of transfer speeds of up to 5 Gbps. USB 3.0 has become USB 3.1 Gen 1, and can be recognized by its blue color and is compatible with previous versions. USB 3.1 was launched in 2013, and the transfer speed can reach up to 10 Gbps and received the label USB 3.1 Gen 2 (Now USB 3.2 Gen2). USB 3.2 was launched in 2017 and is the first to use the USB-C connector as the only connector. It offers a maximum speed of 20 Gbps and is called USB 3.2 Gen 2x2. Thunderbolt 3 is a standard that uses the USB-C port, offering data transfer rates of up to 40 </a:t>
            </a:r>
            <a:r>
              <a:rPr lang="en-US" dirty="0" err="1"/>
              <a:t>GBps</a:t>
            </a:r>
            <a:r>
              <a:rPr lang="en-US" dirty="0"/>
              <a:t>. Moreover, it can charge, transfer data or video at the same time, something that USB does not allow. USB 4 is based on the Thunderbolt 3 protocol and uses two bands with speeds up to 40 Gbps, through the USB-C connection. USB4 offers power delivery of up to 100 watts because it uses the USB-C port. It will also allow content display at 8K 60fps resolution with HDR and even at 16K 60fps. Thunderbolt 4 is the next communications standard. The new standard can send 4K video content on two monitors or 8K on one monitor. In addition, it facilitates power transfer of up to 100W, meaning it can charge powerful laptops from a monitor, for example. Thanks for watching! Don't forget to subscribe  and share this video! See you in the next video! you</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a:p>
        </p:txBody>
      </p:sp>
    </p:spTree>
    <p:extLst>
      <p:ext uri="{BB962C8B-B14F-4D97-AF65-F5344CB8AC3E}">
        <p14:creationId xmlns:p14="http://schemas.microsoft.com/office/powerpoint/2010/main" val="2687039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you're watching this video on a computer then I would assume that you used your mouse to do so by moving your cursor and clicking on the thumbnail now have you ever wondered what exactly it is inside of your mouse that allows it to replicate the movement of your hand to the movement of a little cursor on your screen if you have then you're in the right place because that's what I'll be going over for this video to start with I'll be talking about Optical mice which are pretty much the only kind that are still in use today if you hold the mouse slightly above the surface that's on you might notice a little red glow and even if you don't see that you can still see that your Mouse has a little hole in it like mine does right here inside that hole there's an optical sensor that is essentially just a tiny little camera with an extremely fast frame rate that is to say it takes a ton of pictures per second there's also a small Illuminating Light usually an LED that illuminates the surface beneath it which the mouse is placed on this little camera in your mouse constantly takes pictures of the illuminated surface it's on and then Compares that picture to the previous one by comparing these two images the computer has all the information it needs to figure out how far your mouse has been pulled along the surface and in what direction the resolution in frame rate of the camera in your mouse determine how accurate smooth and reliable the cursor movement is if the mouse took only 100 pictures per second and you moved your mouse really fast it might have a completely different image than the </a:t>
            </a:r>
            <a:r>
              <a:rPr lang="en-US" dirty="0" err="1"/>
              <a:t>the</a:t>
            </a:r>
            <a:r>
              <a:rPr lang="en-US" dirty="0"/>
              <a:t> one it had just before with no overlap and as a result it'll have no way of knowing where the mouse is in relation to where it was beforehand as a result it won't be able to properly replicate that movement onto your screen now likewise if its resolution were too low let's say only 50 dots per inch it might have trouble comparing the features that Define the surface that it's placed on and will get confused you'll see here that the mouse has actually moved further than the camera realizes but because it has such a low resolution it basically has to make assumptions about how specific that movement actually was it's for this reason that in most Optical mice the camera actually has a frame rate of at least 2,000 pictures taken each second though some can have as much as 6,000 and they have a resolution of about 1,600 pixels per inch and can have as many as 4,000 while 2,000 images per second might seem mind-blowing keep in mind that neither your mouse nor computer have to store these images once one frame is compared to the previous frame </a:t>
            </a:r>
            <a:r>
              <a:rPr lang="en-US" dirty="0" err="1"/>
              <a:t>frame</a:t>
            </a:r>
            <a:r>
              <a:rPr lang="en-US" dirty="0"/>
              <a:t> the previous frame is immediately discarded so no data storage is needed it's worth noting that the technology in Optical mice was actually pioneered by the military for tracking targets from aircraft the calculations on how much the mouse has moved and in which direction are all done by very simple processing chips in the mouse itself and then it sends that information to your CPU your computer does the rest of the work from here with that data and translates it into the actions you see on your screen these calculations in your CPU occur in what's known as the kernel which is one of the lowest levels of operating systems in your computer this handles all the fundamentally important instructions that keep your computer functioning including being able to receive control inputs such as the mouse this is why sometimes when your programs freeze up for a moment you can still move the mouse just fine that process is given priority over all else because without it you couldn't even interact with the computer to begin with while Optical mice are the norm today there was a time when ball mice were the norm now these mice instead of using a small little camera and led had a rubber ball placed in the middle of them which rolled around as you pulled the mouse across the surface and as this ball rolled it caused these two little adjoining Wheels to turn as well which gave your mouse all the data it needed about how it was moving on a two-dimensional X and Y plane you may also have seen some of the mice that are controlled by actually rolling a big ball around with your fingers and these mice used the exact same mechanical system </a:t>
            </a:r>
            <a:r>
              <a:rPr lang="en-US" dirty="0" err="1"/>
              <a:t>system</a:t>
            </a:r>
            <a:r>
              <a:rPr lang="en-US" dirty="0"/>
              <a:t> but had the advantage of being able to be used in situations where you didn't have access to a large flat surface and that concludes this video </a:t>
            </a:r>
          </a:p>
          <a:p>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a:p>
        </p:txBody>
      </p:sp>
    </p:spTree>
    <p:extLst>
      <p:ext uri="{BB962C8B-B14F-4D97-AF65-F5344CB8AC3E}">
        <p14:creationId xmlns:p14="http://schemas.microsoft.com/office/powerpoint/2010/main" val="287749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2010, South Korea experienced a particularly cold winter. People couldn't activate their smartphones while wearing gloves, so they began wielding snack sausages— causing one company to see a 40% rise in sausage sales. So, what could sausages do that gloves couldn’t? In other words, how do touchscreens actually work? In 1965, the first ever touchscreen was invented to help British air traffic controllers efficiently update flight plans. However, the technology was too unwieldy and expensive for widespread use. Over the following decades, engineers further developed this technology and experimented with alternative kinds of touchscreens. Soon, resistive touchscreens dominated the market. But then, in 2007, Apple released the first iPhone. It was a breakthrough, yet it functioned using the same principle as the first touchscreen: capacitance. Nowadays, capacitive and resistive touchscreens are two of the most common types. Both use an external input to complete their electric circuits. In conductive materials, electrons flow around atoms, forming an electric current. In contrast to insulators, the electrons in conductors are weakly bound and flow easily. A resistive touchscreen has two layers. The top is a clear, flexible material— usually plastic— while the bottom is something rigid, like glass. These layers are coated with a conductive substance and separated by a thin gap. When something pushes hard enough, the layers connect, completing the electric circuit. This causes a change in voltage that the machine’s software reacts to. Resistive touchscreens can be a little unresponsive, but they're generally cheap and durable, so they're favored for industrial or mass use. A vast majority of the touchscreens produced in 2007 were resistive. But in the years following the iPhone’s release, most became capacitive. Individual models vary, but smartphone touchscreens today typically consist of a protective, insulating glass exterior and an LCD screen at the bottom that produces the images you see. Between the glass exterior and the LCD screen are several sheets. One is lined with rows of a transparent, conductive material that carry an alternating electric current. A thin insulating layer separates these conductive lines from others that are arranged as columns. One on top of the other, the lines form a grid. The points where they intersect are called nodes. The phone's battery draws electrons along the first layer of lines, and some electrons accumulate at every node, creating a small electric field. These screens are called capacitive touchscreens because the nodes act like capacitors by storing charge. They’re generally easier to use than resistive touchscreens because they interact directly with your finger without the application of force. Your body is a great conductor and is constantly transmitting electric currents. Why? Because about 60% of you is water. Now, while chemically pure water is an insulator, most water is impure. The water inside you is loaded with ions— atoms or molecules that have a net electrical charge. So when you click on an app, your finger functions like a third electrical line. It interacts with the existing electric field, which induces a weak electric current that travels through your finger and eventually back into the phone. This changes the amount of charge at the affected nodes. And voltage measurements along the second layer of lines tell the phone’s microprocessor which part of the screen is being touched. However, if you try using a smartphone while your hands are wet or gloved, you'll probably have some trouble. Both interrupt the electrical connection between your finger and phone. If water is splashed across the screen, it might trigger many underlying nodes, and the phone could act like you’ve touched it in multiple places at once. On the other hand, gloves are insulators, so the charge has nowhere to go. Meanwhile, objects that conduct electricity about as well as your finger— like banana peels and certain processed meats— can all activate the screen— knowledge that can come in clutch, when you’re in a pickle.</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19</a:t>
            </a:fld>
            <a:endParaRPr lang="en-US"/>
          </a:p>
        </p:txBody>
      </p:sp>
    </p:spTree>
    <p:extLst>
      <p:ext uri="{BB962C8B-B14F-4D97-AF65-F5344CB8AC3E}">
        <p14:creationId xmlns:p14="http://schemas.microsoft.com/office/powerpoint/2010/main" val="2088917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barcodes in one lesson barcodes are found on virtually all products that you see in any store when a laser from a computer scans a barcode it's actually scanning through a series of 95 evenly spaced columns and checking to see if each one of those columns is reflecting a lot of laser light or virtually none computers only understand ones and zeros so any of the columns that reflect virtually no light are considered a one and any of the columns that reflect a lot of light are considered zero probably the reverse of what you might expect so in this example the computer begins reading the columns from left to right the first column reflects virtually no light so it considers that a 1 the next column reflects a lot of light so it considers that a 0 the third column is like the first it reflects virtually no light so it also considers that a 1 the fourth fifth and sixth columns all reflect a lot of light so they are all considered zeros the computer continues reading the columns all the way across the barcode and comes up with a number that is 95 digits long full of ones and zeros these ones and zeros are then grouped into 15 different sections 12 of these sections are used for the numbers that you see at the bottom of the barcode the other three are used as guards these guards let the computer know where the barcode begins and ends and also where the six numbers on each side begin and end this is important because the numbers on the left are identified based upon one set of codes and the numbers on the right are identified based upon another set of codes these codes are different because the computer needs to know whether it's reading the barcode from left to right or whether the barcode is being read upside down it figures that out based upon how many ones there are in the code for each digit the codes on the left always have an odd number of ones and the codes on the right always have an even number of so if the computer reads an even number of ones on the left hand side it knows that the barcode is flipped upside down and once it reads it </a:t>
            </a:r>
            <a:r>
              <a:rPr lang="en-US" dirty="0" err="1"/>
              <a:t>it</a:t>
            </a:r>
            <a:r>
              <a:rPr lang="en-US" dirty="0"/>
              <a:t> can just flip the numbers around before processing them also as an additional error check all the codes on the left side begin with a 0 and end with a 1 and all the codes on the right side begin with a 1 and end with a 0 so in this case we'll plug in the numbers above and you'll see that those numbers are the exact same as the numbers below but what do these numbers actually mean well the first number on the left hand side the 0 which is outside of the actual barcode tells us what type of barcode this is 0 is a standard barcode a 2 is a weight item like fruit or meat a 3 is a pharmacy item and a 5 is a coupon the next set of five numbers tells us who the manufacturer of the product is in this case it's the Campbell Soup Company the second set of five digits tells us the product code which in this case is a 10 and 3/4 ounce can of chicken noodle soup and finally the last number on the right hand side is called the modulo check character and this is another form of error checking when the computer scans the barcode and processes the numbers it means a final way to know that it read and processed everything correctly so it performs a calculation and comes up with the modulo check character the modulo check character formula is actually based upon the positions of each of the numbers at the bottom of the barcode it first adds up the digits and the odd-numbered positions and then it adds up the digits and the even-numbered positions it then multiplies the odd-numbered digits by 3 and adds that amount to the sum of the even-numbered digits so we'll go ahead and plug in the numbers from our barcode and we come up with a final total of 23 we then subtract the result of this formula from the next highest multiple of 10 to get the modulo check character so the next highest multiple of 10 after 23 is 30 and 30 minus 23 is 7 so we know that we have read the barcode correctly so now you've learned barcodes in one lesson</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23</a:t>
            </a:fld>
            <a:endParaRPr lang="en-US"/>
          </a:p>
        </p:txBody>
      </p:sp>
    </p:spTree>
    <p:extLst>
      <p:ext uri="{BB962C8B-B14F-4D97-AF65-F5344CB8AC3E}">
        <p14:creationId xmlns:p14="http://schemas.microsoft.com/office/powerpoint/2010/main" val="3852233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are probably familiar with the black and white square shaped barcodes you might have seen them at billing desks product </a:t>
            </a:r>
            <a:r>
              <a:rPr lang="en-US" dirty="0" err="1"/>
              <a:t>packagings</a:t>
            </a:r>
            <a:r>
              <a:rPr lang="en-US" dirty="0"/>
              <a:t> or even on tent cards and restaurants these are called </a:t>
            </a:r>
            <a:r>
              <a:rPr lang="en-US" dirty="0" err="1"/>
              <a:t>qr</a:t>
            </a:r>
            <a:r>
              <a:rPr lang="en-US" dirty="0"/>
              <a:t> codes they connect the offline media with online content and you are wondering how do these </a:t>
            </a:r>
            <a:r>
              <a:rPr lang="en-US" dirty="0" err="1"/>
              <a:t>qr</a:t>
            </a:r>
            <a:r>
              <a:rPr lang="en-US" dirty="0"/>
              <a:t> codes work well first you need to think of a </a:t>
            </a:r>
            <a:r>
              <a:rPr lang="en-US" dirty="0" err="1"/>
              <a:t>qr</a:t>
            </a:r>
            <a:r>
              <a:rPr lang="en-US" dirty="0"/>
              <a:t> code as a language that mobile devices and scanners can read but humans can't just as every language has some letters or words to form a sentence a </a:t>
            </a:r>
            <a:r>
              <a:rPr lang="en-US" dirty="0" err="1"/>
              <a:t>qr</a:t>
            </a:r>
            <a:r>
              <a:rPr lang="en-US" dirty="0"/>
              <a:t> code has elements and this video explains all the elements of a </a:t>
            </a:r>
            <a:r>
              <a:rPr lang="en-US" dirty="0" err="1"/>
              <a:t>qr</a:t>
            </a:r>
            <a:r>
              <a:rPr lang="en-US" dirty="0"/>
              <a:t> code and how they contribute to its functionality first data modules they are the black and white blocks of a </a:t>
            </a:r>
            <a:r>
              <a:rPr lang="en-US" dirty="0" err="1"/>
              <a:t>qr</a:t>
            </a:r>
            <a:r>
              <a:rPr lang="en-US" dirty="0"/>
              <a:t> code they store all the information which is shown to the end users the positioning of data bits begins from the bottom right corner of the matrix it moves upward in a two module wide column and switches direction on reaching the top this makes the rows and columns of the </a:t>
            </a:r>
            <a:r>
              <a:rPr lang="en-US" dirty="0" err="1"/>
              <a:t>qr</a:t>
            </a:r>
            <a:r>
              <a:rPr lang="en-US" dirty="0"/>
              <a:t> code second eyes or the finder patterns they are the big squares at the corners of the </a:t>
            </a:r>
            <a:r>
              <a:rPr lang="en-US" dirty="0" err="1"/>
              <a:t>qr</a:t>
            </a:r>
            <a:r>
              <a:rPr lang="en-US" dirty="0"/>
              <a:t> code they allow the scanners to recognize the </a:t>
            </a:r>
            <a:r>
              <a:rPr lang="en-US" dirty="0" err="1"/>
              <a:t>qr</a:t>
            </a:r>
            <a:r>
              <a:rPr lang="en-US" dirty="0"/>
              <a:t> code accurately and allow them to read it at high speed third separator it helps the scanners differentiate finder patterns from the actual data fourth quiet zone it is the white space equal to four modules around the boundaries of the </a:t>
            </a:r>
            <a:r>
              <a:rPr lang="en-US" dirty="0" err="1"/>
              <a:t>qr</a:t>
            </a:r>
            <a:r>
              <a:rPr lang="en-US" dirty="0"/>
              <a:t> code it helps the scanners locate the finder patterns fifth alignment markers they are smaller than eyes and their role is to help the scanners determine the orientation of the </a:t>
            </a:r>
            <a:r>
              <a:rPr lang="en-US" dirty="0" err="1"/>
              <a:t>qr</a:t>
            </a:r>
            <a:r>
              <a:rPr lang="en-US" dirty="0"/>
              <a:t> code this helps skin the </a:t>
            </a:r>
            <a:r>
              <a:rPr lang="en-US" dirty="0" err="1"/>
              <a:t>qr</a:t>
            </a:r>
            <a:r>
              <a:rPr lang="en-US" dirty="0"/>
              <a:t> code at any angle which gives it 360 degree </a:t>
            </a:r>
            <a:r>
              <a:rPr lang="en-US" dirty="0" err="1"/>
              <a:t>scannability</a:t>
            </a:r>
            <a:r>
              <a:rPr lang="en-US" dirty="0"/>
              <a:t> 6. error correction it ensures that </a:t>
            </a:r>
            <a:r>
              <a:rPr lang="en-US" dirty="0" err="1"/>
              <a:t>qr</a:t>
            </a:r>
            <a:r>
              <a:rPr lang="en-US" dirty="0"/>
              <a:t> code remains scannable even after getting damaged or dirty by up to 30 percent </a:t>
            </a:r>
            <a:br>
              <a:rPr lang="en-US" dirty="0"/>
            </a:br>
            <a:r>
              <a:rPr lang="en-US" dirty="0"/>
              <a:t> now you know how a </a:t>
            </a:r>
            <a:r>
              <a:rPr lang="en-US" dirty="0" err="1"/>
              <a:t>qr</a:t>
            </a:r>
            <a:r>
              <a:rPr lang="en-US" dirty="0"/>
              <a:t> code works and comes live within two seconds of holding a smartphone in front of it note that each </a:t>
            </a:r>
            <a:r>
              <a:rPr lang="en-US" dirty="0" err="1"/>
              <a:t>qr</a:t>
            </a:r>
            <a:r>
              <a:rPr lang="en-US" dirty="0"/>
              <a:t> code can store up to 7089 numeric or 4296 alphanumeric characters and it's important for a </a:t>
            </a:r>
            <a:r>
              <a:rPr lang="en-US" dirty="0" err="1"/>
              <a:t>qr</a:t>
            </a:r>
            <a:r>
              <a:rPr lang="en-US" dirty="0"/>
              <a:t> code to have high contrast with the background for good </a:t>
            </a:r>
            <a:r>
              <a:rPr lang="en-US" dirty="0" err="1"/>
              <a:t>scannability</a:t>
            </a:r>
            <a:r>
              <a:rPr lang="en-US" dirty="0"/>
              <a:t> in case you want to know how to scan a </a:t>
            </a:r>
            <a:r>
              <a:rPr lang="en-US" dirty="0" err="1"/>
              <a:t>qr</a:t>
            </a:r>
            <a:r>
              <a:rPr lang="en-US" dirty="0"/>
              <a:t> code just open your smartphone's camera and hold it in front of the </a:t>
            </a:r>
            <a:r>
              <a:rPr lang="en-US" dirty="0" err="1"/>
              <a:t>qr</a:t>
            </a:r>
            <a:r>
              <a:rPr lang="en-US" dirty="0"/>
              <a:t> code you'll receive a notification when it gets scanned in case your phone doesn't have inbuilt </a:t>
            </a:r>
            <a:r>
              <a:rPr lang="en-US" dirty="0" err="1"/>
              <a:t>qr</a:t>
            </a:r>
            <a:r>
              <a:rPr lang="en-US" dirty="0"/>
              <a:t> code scanning feature you can install any free third-party </a:t>
            </a:r>
            <a:r>
              <a:rPr lang="en-US" dirty="0" err="1"/>
              <a:t>qr</a:t>
            </a:r>
            <a:r>
              <a:rPr lang="en-US" dirty="0"/>
              <a:t> code scanning app to do the job </a:t>
            </a:r>
          </a:p>
          <a:p>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24</a:t>
            </a:fld>
            <a:endParaRPr lang="en-US"/>
          </a:p>
        </p:txBody>
      </p:sp>
    </p:spTree>
    <p:extLst>
      <p:ext uri="{BB962C8B-B14F-4D97-AF65-F5344CB8AC3E}">
        <p14:creationId xmlns:p14="http://schemas.microsoft.com/office/powerpoint/2010/main" val="793210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biometric screening is a way of using an individual's specific physical or biological characteristics to verify identity its purpose is to tighten security protecting personal documents such as passports or contracts and making actions like withdrawing money or entering private premises safer and easier the oldest and most widely used form is digital fingerprinting unique and permanent except when a person suffers severe burns the patterns making up our fingerprints are identifiable thanks to Regions known as Deltas forks and ridge endings each print contains up to 90 of these points but using just a dozen or so should be enough to identify one identical twin from another I scans work in a similar way thanks to the distinct structure of each individual Iris reliable identification is possible the technique however is costly a less expensive option using a palm morphology reader the only problem the form of a person's hand changes over time this technique can be useful however for quick identification purposes even in Dusty or dirty conditions and that's why it's often used on construction sites and at Harbors finger or hand vein recognition is another way of checking identity as infrared light shows the patterns unique to each individual already present at birth they remain with us until we die finally there's the good old-fashioned signing on the dotted line of contracts and papers pressure points pace and pattern all make up the specific identity of our signature</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26</a:t>
            </a:fld>
            <a:endParaRPr lang="en-US"/>
          </a:p>
        </p:txBody>
      </p:sp>
    </p:spTree>
    <p:extLst>
      <p:ext uri="{BB962C8B-B14F-4D97-AF65-F5344CB8AC3E}">
        <p14:creationId xmlns:p14="http://schemas.microsoft.com/office/powerpoint/2010/main" val="3772017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do smartphones take pictures? So let’s dive into this complex system. To start we are going to divide the system into its components, or sub-systems, and lay them out into this systems diagram. First of all we need an input to tell the smartphone to load the camera app and take a picture. This input is read via a screen that measures changes in capacitance and outputs X and Y coordinates of one or multiple touches. This input signal feeds into the central processing unit or CPU and random access memory or RAM. Here, the CPU acts as the brain and thinking power of a smartphone while the RAM is the working memory, it’s </a:t>
            </a:r>
            <a:r>
              <a:rPr lang="en-US" dirty="0" err="1"/>
              <a:t>kinda</a:t>
            </a:r>
            <a:r>
              <a:rPr lang="en-US" dirty="0"/>
              <a:t> like what you are thinking of at any moment. Software and programs such as the camera app are moved from the smartphones storage location which in this case is a solid-state drive and into the random access memory. It would be wasteful if your smartphone always had the camera app loaded into its active working memory or RAM. It’s like if you always thought of what you were going to eat at your next meal. It’s tasty, but not efficient. Once the camera software is loaded, the camera is activated, a light sensor measures the brightness of the environment and a laser range finder measures the distance to the objects in front of the camera. Based on these readings, the CPU and software sets the electronic shutter to limit the amount of incoming light while a miniature motor moves the camera’s lens forwards or backward in order to get the objects in focus. The active image from the camera is sent back to the display and depending on the environment, an LED light is used to illuminate the scene. Finally, when camera is triggered, a picture is taken and sent to the display for review and the solid-state drive for storage. </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28</a:t>
            </a:fld>
            <a:endParaRPr lang="en-US"/>
          </a:p>
        </p:txBody>
      </p:sp>
    </p:spTree>
    <p:extLst>
      <p:ext uri="{BB962C8B-B14F-4D97-AF65-F5344CB8AC3E}">
        <p14:creationId xmlns:p14="http://schemas.microsoft.com/office/powerpoint/2010/main" val="112623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29</a:t>
            </a:fld>
            <a:endParaRPr lang="en-US"/>
          </a:p>
        </p:txBody>
      </p:sp>
    </p:spTree>
    <p:extLst>
      <p:ext uri="{BB962C8B-B14F-4D97-AF65-F5344CB8AC3E}">
        <p14:creationId xmlns:p14="http://schemas.microsoft.com/office/powerpoint/2010/main" val="2186830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LCD works by using a layer of liquid  crystals,   that can be controlled to allow or block the passage of light. The liquid crystals  are placed between two polarizing filters, that are arranged perpendicular to each other. The first polarizing filter polarizes the light entering the display, and the second filter blocks or allows  the polarized light depending on the alignment of the liquid crystals. When an electrical charge  is applied to the liquid crystals   they change their orientation and alter the polarization  of light passing through them,   this change in polarization is then either blocked or allowed  to pass through the second filter creating an image on the screen. Each pixel on the LCD screen  consists of three subpixels,   one for each primary color RED GREEN and BLUE. By controlling  the amount of light passing through each subpixel   the screen can produce a vast range  of colors and shades. The backlight, located behind the LCD panel, provides the necessary illumination for the display to be visible</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35</a:t>
            </a:fld>
            <a:endParaRPr lang="en-US"/>
          </a:p>
        </p:txBody>
      </p:sp>
    </p:spTree>
    <p:extLst>
      <p:ext uri="{BB962C8B-B14F-4D97-AF65-F5344CB8AC3E}">
        <p14:creationId xmlns:p14="http://schemas.microsoft.com/office/powerpoint/2010/main" val="2160623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in this video we're going to talk  about different types of printers. Now printers   allow the ability to print copies of documents  or photos onto paper from a computer. Now there   are several different types of printers, but  the most common types that are used in homes   and businesses are inkjets and laser printers. And  there are also a couple of less common printers   such as thermal printers and dot matrix printers  which we'll talk about later. So let's first talk   about inkjet printers. Now inkjet printers are the  most common printers that are used in homes. They   are affordable and they produce photo quality  results and they are enough to suit the needs   of a typical home user. Now an inkjet printer  works by the printhead moving back and forth   across the paper during printing. And during this  process the printhead places ink on the paper in   very tiny dots. In fact these dots are so tiny  that they are smaller in diameter than a human   hair. And as these dots are precisely placed  they form to create an image on paper. Now to   explain how the ink is placed on paper, here we  have an example of an ink cartridge with a built   in printhead. So inside we have the ink, a heating  element, and a nozzle. So what happens is that the   heating element receives a charge of electricity  and it heats up. Then as it heats up it forms a   bubble in the ink. Then as the bubble expands, it  squeezes out drops of ink on the printhead nozzle   and on to the paper. Then the cycle is repeated  until the print job is done. Now this particular   type of inkjet technology is called thermal  bubble, which is used in HP and Canon printers. Inkjet printers use liquid ink in cartridges.  Now typically lower-end inkjet printers come   with two cartridges: one for black and the  other one for color. But higher-end inkjets   come with four ink cartridges: such as one  for black, cyan, magenta, and a yellow.   So now we're going to talk about laser printers.  Now laser printers come in different sizes from   smaller personal ones to larger ones for  businesses. Laser printers provide the   highest quality print when printing text  and simple graphics and they are also more   expensive than inkjet printers. Now a laser  printer basically works by first placing an   electric charge on a rotating drum. Then a laser  discharges a lower electrical charge on the drum. So basically the laser draws the image  that is going to be printed on the drum   itself. Then the drum is coated with  a fine black powder known as toner. And as the drum is being coded, the toner only  clings to the areas where the laser has drawn.   Then as the paper goes through the printer,   the toner is placed on the paper and the result  is a high quality print that is second to none. And another type of printer is called a thermal  printer. Now thermal printers print by using   heat. Thermal printers use special print paper  called thermal paper and on this thermal paper   is wax based ink and when heat is applied to this  ink, it turns black. So in a thermal printer the   only thing the printhead does is apply heat to the  areas where ink should be printed. Then when the   ink is cooled, it becomes permanent and because of  this technology, thermal printers are very quiet.   Thermal printers are commonly used for printing  labels and barcodes. And lastly there's dot matrix   printers. Now dot matrix printers are almost  non-existent today. They are an old technology   that produced mediocre print quality, especially  when compared to laser or inkjet printers and   they are also very noisy. Now dot matrix printers  are impact printers. The printhead in a dot matrix   printer moves across the paper. And as it moves,  the pins on the printhead strike against a cloth   ink ribbon which then comes in direct contact  with the paper, producing each character in   the form of dots. But despite being an outdated  technology, dot matrix printers can print multi   copy documents, such as carbon copies. They are  also very durable and they last a long time.</a:t>
            </a:r>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40</a:t>
            </a:fld>
            <a:endParaRPr lang="en-US"/>
          </a:p>
        </p:txBody>
      </p:sp>
    </p:spTree>
    <p:extLst>
      <p:ext uri="{BB962C8B-B14F-4D97-AF65-F5344CB8AC3E}">
        <p14:creationId xmlns:p14="http://schemas.microsoft.com/office/powerpoint/2010/main" val="4107587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336C0AD9-F3EC-49D5-B219-D36EA4F2CDD0}" type="slidenum">
              <a:rPr lang="en-US" smtClean="0"/>
              <a:t>43</a:t>
            </a:fld>
            <a:endParaRPr lang="en-US"/>
          </a:p>
        </p:txBody>
      </p:sp>
    </p:spTree>
    <p:extLst>
      <p:ext uri="{BB962C8B-B14F-4D97-AF65-F5344CB8AC3E}">
        <p14:creationId xmlns:p14="http://schemas.microsoft.com/office/powerpoint/2010/main" val="628502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7618" y="1122363"/>
            <a:ext cx="9889588" cy="2387600"/>
          </a:xfrm>
        </p:spPr>
        <p:txBody>
          <a:bodyPr anchor="b">
            <a:normAutofit/>
          </a:bodyPr>
          <a:lstStyle>
            <a:lvl1pPr algn="ctr">
              <a:defRPr sz="5400">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Lecture 2 - Introduction to information technology </a:t>
            </a:r>
            <a:endParaRPr lang="en-US" dirty="0"/>
          </a:p>
        </p:txBody>
      </p:sp>
      <p:sp>
        <p:nvSpPr>
          <p:cNvPr id="5" name="Footer Placeholder 4"/>
          <p:cNvSpPr>
            <a:spLocks noGrp="1"/>
          </p:cNvSpPr>
          <p:nvPr>
            <p:ph type="ftr" sz="quarter" idx="11"/>
          </p:nvPr>
        </p:nvSpPr>
        <p:spPr/>
        <p:txBody>
          <a:bodyPr/>
          <a:lstStyle/>
          <a:p>
            <a:r>
              <a:rPr lang="en-US"/>
              <a:t>Dr. Eng Youssef Ntefeh</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269386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24882" cy="1325563"/>
          </a:xfrm>
          <a:solidFill>
            <a:srgbClr val="002060"/>
          </a:solidFill>
        </p:spPr>
        <p:txBody>
          <a:bodyPr/>
          <a:lstStyle>
            <a:lvl1pPr algn="ctr">
              <a:defRPr>
                <a:solidFill>
                  <a:schemeClr val="bg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28800"/>
            <a:ext cx="10515600" cy="4348163"/>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63082" y="0"/>
            <a:ext cx="2154265" cy="1931831"/>
          </a:xfrm>
          <a:prstGeom prst="rect">
            <a:avLst/>
          </a:prstGeom>
        </p:spPr>
      </p:pic>
      <p:sp>
        <p:nvSpPr>
          <p:cNvPr id="8" name="Footer Placeholder 4"/>
          <p:cNvSpPr txBox="1">
            <a:spLocks/>
          </p:cNvSpPr>
          <p:nvPr/>
        </p:nvSpPr>
        <p:spPr>
          <a:xfrm>
            <a:off x="8338457" y="6356350"/>
            <a:ext cx="3651775"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Introduction to</a:t>
            </a:r>
            <a:r>
              <a:rPr lang="en-US" b="1" baseline="0"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Information Technology  - IT111 </a:t>
            </a:r>
          </a:p>
        </p:txBody>
      </p:sp>
      <p:sp>
        <p:nvSpPr>
          <p:cNvPr id="9" name="Footer Placeholder 4"/>
          <p:cNvSpPr txBox="1">
            <a:spLocks/>
          </p:cNvSpPr>
          <p:nvPr/>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Dr. Eng. Youssef </a:t>
            </a:r>
            <a:r>
              <a:rPr lang="en-US" b="1" dirty="0" err="1">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3"/>
          <a:stretch>
            <a:fillRect/>
          </a:stretch>
        </p:blipFill>
        <p:spPr>
          <a:xfrm>
            <a:off x="0" y="2346337"/>
            <a:ext cx="238650" cy="2709534"/>
          </a:xfrm>
          <a:prstGeom prst="rect">
            <a:avLst/>
          </a:prstGeom>
        </p:spPr>
      </p:pic>
      <p:pic>
        <p:nvPicPr>
          <p:cNvPr id="12" name="Picture 11"/>
          <p:cNvPicPr>
            <a:picLocks noChangeAspect="1"/>
          </p:cNvPicPr>
          <p:nvPr/>
        </p:nvPicPr>
        <p:blipFill>
          <a:blip r:embed="rId3"/>
          <a:stretch>
            <a:fillRect/>
          </a:stretch>
        </p:blipFill>
        <p:spPr>
          <a:xfrm>
            <a:off x="11990232" y="2648114"/>
            <a:ext cx="238650" cy="2709534"/>
          </a:xfrm>
          <a:prstGeom prst="rect">
            <a:avLst/>
          </a:prstGeom>
        </p:spPr>
      </p:pic>
      <p:pic>
        <p:nvPicPr>
          <p:cNvPr id="13" name="Picture 12"/>
          <p:cNvPicPr>
            <a:picLocks noChangeAspect="1"/>
          </p:cNvPicPr>
          <p:nvPr/>
        </p:nvPicPr>
        <p:blipFill>
          <a:blip r:embed="rId4"/>
          <a:stretch>
            <a:fillRect/>
          </a:stretch>
        </p:blipFill>
        <p:spPr>
          <a:xfrm>
            <a:off x="837053" y="6169338"/>
            <a:ext cx="10515600" cy="217529"/>
          </a:xfrm>
          <a:prstGeom prst="rect">
            <a:avLst/>
          </a:prstGeom>
        </p:spPr>
      </p:pic>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3082" y="0"/>
            <a:ext cx="2154265" cy="1931831"/>
          </a:xfrm>
          <a:prstGeom prst="rect">
            <a:avLst/>
          </a:prstGeom>
        </p:spPr>
      </p:pic>
      <p:sp>
        <p:nvSpPr>
          <p:cNvPr id="16" name="Footer Placeholder 4"/>
          <p:cNvSpPr txBox="1">
            <a:spLocks/>
          </p:cNvSpPr>
          <p:nvPr userDrawn="1"/>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Dr. Eng. Youssef </a:t>
            </a:r>
            <a:r>
              <a:rPr lang="en-US" b="1" dirty="0" err="1">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7" name="Footer Placeholder 4"/>
          <p:cNvSpPr txBox="1">
            <a:spLocks/>
          </p:cNvSpPr>
          <p:nvPr userDrawn="1"/>
        </p:nvSpPr>
        <p:spPr>
          <a:xfrm>
            <a:off x="238650" y="6356348"/>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Lecture 4 - Input and Output</a:t>
            </a:r>
          </a:p>
        </p:txBody>
      </p:sp>
    </p:spTree>
    <p:extLst>
      <p:ext uri="{BB962C8B-B14F-4D97-AF65-F5344CB8AC3E}">
        <p14:creationId xmlns:p14="http://schemas.microsoft.com/office/powerpoint/2010/main" val="2423768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1 -  History of computing. </a:t>
            </a:r>
          </a:p>
        </p:txBody>
      </p:sp>
      <p:sp>
        <p:nvSpPr>
          <p:cNvPr id="5" name="Footer Placeholder 4"/>
          <p:cNvSpPr>
            <a:spLocks noGrp="1"/>
          </p:cNvSpPr>
          <p:nvPr>
            <p:ph type="ftr" sz="quarter" idx="11"/>
          </p:nvPr>
        </p:nvSpPr>
        <p:spPr/>
        <p:txBody>
          <a:bodyPr/>
          <a:lstStyle/>
          <a:p>
            <a:r>
              <a:rPr lang="en-US"/>
              <a:t>Dr. Eng Youssef Ntefeh</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613560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1 -  History of computing. </a:t>
            </a:r>
          </a:p>
        </p:txBody>
      </p:sp>
      <p:sp>
        <p:nvSpPr>
          <p:cNvPr id="6" name="Footer Placeholder 5"/>
          <p:cNvSpPr>
            <a:spLocks noGrp="1"/>
          </p:cNvSpPr>
          <p:nvPr>
            <p:ph type="ftr" sz="quarter" idx="11"/>
          </p:nvPr>
        </p:nvSpPr>
        <p:spPr/>
        <p:txBody>
          <a:bodyPr/>
          <a:lstStyle/>
          <a:p>
            <a:r>
              <a:rPr lang="en-US"/>
              <a:t>Dr. Eng Youssef Ntefeh</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188822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1 -  History of computing. </a:t>
            </a:r>
          </a:p>
        </p:txBody>
      </p:sp>
      <p:sp>
        <p:nvSpPr>
          <p:cNvPr id="8" name="Footer Placeholder 7"/>
          <p:cNvSpPr>
            <a:spLocks noGrp="1"/>
          </p:cNvSpPr>
          <p:nvPr>
            <p:ph type="ftr" sz="quarter" idx="11"/>
          </p:nvPr>
        </p:nvSpPr>
        <p:spPr/>
        <p:txBody>
          <a:bodyPr/>
          <a:lstStyle/>
          <a:p>
            <a:r>
              <a:rPr lang="en-US"/>
              <a:t>Dr. Eng Youssef Ntefeh</a:t>
            </a:r>
          </a:p>
        </p:txBody>
      </p:sp>
      <p:sp>
        <p:nvSpPr>
          <p:cNvPr id="9" name="Slide Number Placeholder 8"/>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296443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Lecture 1 -  History of computing. </a:t>
            </a:r>
          </a:p>
        </p:txBody>
      </p:sp>
      <p:sp>
        <p:nvSpPr>
          <p:cNvPr id="4" name="Footer Placeholder 3"/>
          <p:cNvSpPr>
            <a:spLocks noGrp="1"/>
          </p:cNvSpPr>
          <p:nvPr>
            <p:ph type="ftr" sz="quarter" idx="11"/>
          </p:nvPr>
        </p:nvSpPr>
        <p:spPr/>
        <p:txBody>
          <a:bodyPr/>
          <a:lstStyle/>
          <a:p>
            <a:r>
              <a:rPr lang="en-US"/>
              <a:t>Dr. Eng Youssef Ntefeh</a:t>
            </a:r>
          </a:p>
        </p:txBody>
      </p:sp>
      <p:sp>
        <p:nvSpPr>
          <p:cNvPr id="5" name="Slide Number Placeholder 4"/>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336323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1 -  History of computing. </a:t>
            </a:r>
          </a:p>
        </p:txBody>
      </p:sp>
      <p:sp>
        <p:nvSpPr>
          <p:cNvPr id="3" name="Footer Placeholder 2"/>
          <p:cNvSpPr>
            <a:spLocks noGrp="1"/>
          </p:cNvSpPr>
          <p:nvPr>
            <p:ph type="ftr" sz="quarter" idx="11"/>
          </p:nvPr>
        </p:nvSpPr>
        <p:spPr/>
        <p:txBody>
          <a:bodyPr/>
          <a:lstStyle/>
          <a:p>
            <a:r>
              <a:rPr lang="en-US"/>
              <a:t>Dr. Eng Youssef Ntefeh</a:t>
            </a:r>
          </a:p>
        </p:txBody>
      </p:sp>
      <p:sp>
        <p:nvSpPr>
          <p:cNvPr id="4" name="Slide Number Placeholder 3"/>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24878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1 -  History of computing. </a:t>
            </a:r>
          </a:p>
        </p:txBody>
      </p:sp>
      <p:sp>
        <p:nvSpPr>
          <p:cNvPr id="6" name="Footer Placeholder 5"/>
          <p:cNvSpPr>
            <a:spLocks noGrp="1"/>
          </p:cNvSpPr>
          <p:nvPr>
            <p:ph type="ftr" sz="quarter" idx="11"/>
          </p:nvPr>
        </p:nvSpPr>
        <p:spPr/>
        <p:txBody>
          <a:bodyPr/>
          <a:lstStyle/>
          <a:p>
            <a:r>
              <a:rPr lang="en-US"/>
              <a:t>Dr. Eng Youssef Ntefeh</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772534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1 -  History of computing. </a:t>
            </a:r>
          </a:p>
        </p:txBody>
      </p:sp>
      <p:sp>
        <p:nvSpPr>
          <p:cNvPr id="6" name="Footer Placeholder 5"/>
          <p:cNvSpPr>
            <a:spLocks noGrp="1"/>
          </p:cNvSpPr>
          <p:nvPr>
            <p:ph type="ftr" sz="quarter" idx="11"/>
          </p:nvPr>
        </p:nvSpPr>
        <p:spPr/>
        <p:txBody>
          <a:bodyPr/>
          <a:lstStyle/>
          <a:p>
            <a:r>
              <a:rPr lang="en-US"/>
              <a:t>Dr. Eng Youssef Ntefeh</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108390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1 -  History of computing. </a:t>
            </a:r>
          </a:p>
        </p:txBody>
      </p:sp>
      <p:sp>
        <p:nvSpPr>
          <p:cNvPr id="5" name="Footer Placeholder 4"/>
          <p:cNvSpPr>
            <a:spLocks noGrp="1"/>
          </p:cNvSpPr>
          <p:nvPr>
            <p:ph type="ftr" sz="quarter" idx="11"/>
          </p:nvPr>
        </p:nvSpPr>
        <p:spPr/>
        <p:txBody>
          <a:bodyPr/>
          <a:lstStyle/>
          <a:p>
            <a:r>
              <a:rPr lang="en-US"/>
              <a:t>Dr. Eng Youssef Ntefeh</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776149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1 -  History of computing. </a:t>
            </a:r>
          </a:p>
        </p:txBody>
      </p:sp>
      <p:sp>
        <p:nvSpPr>
          <p:cNvPr id="5" name="Footer Placeholder 4"/>
          <p:cNvSpPr>
            <a:spLocks noGrp="1"/>
          </p:cNvSpPr>
          <p:nvPr>
            <p:ph type="ftr" sz="quarter" idx="11"/>
          </p:nvPr>
        </p:nvSpPr>
        <p:spPr/>
        <p:txBody>
          <a:bodyPr/>
          <a:lstStyle/>
          <a:p>
            <a:r>
              <a:rPr lang="en-US"/>
              <a:t>Dr. Eng Youssef Ntefeh</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2835341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6116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353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4062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709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1765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1118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04885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84408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93782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45160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34815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1836634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7730248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7184898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7293948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307308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5291433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843317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585713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552200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1948939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4202296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1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33C2188-4416-448A-93CC-3C79FD914749}"/>
              </a:ext>
            </a:extLst>
          </p:cNvPr>
          <p:cNvSpPr>
            <a:spLocks noGrp="1"/>
          </p:cNvSpPr>
          <p:nvPr>
            <p:ph type="dt" sz="half" idx="10"/>
          </p:nvPr>
        </p:nvSpPr>
        <p:spPr>
          <a:xfrm>
            <a:off x="159656" y="6474053"/>
            <a:ext cx="3706906" cy="378047"/>
          </a:xfrm>
          <a:prstGeom prst="rect">
            <a:avLst/>
          </a:prstGeom>
        </p:spPr>
        <p:txBody>
          <a:bodyPr/>
          <a:lstStyle/>
          <a:p>
            <a:r>
              <a:rPr lang="ar-SY"/>
              <a:t>Lecture 3 Storage</a:t>
            </a:r>
            <a:endParaRPr lang="en-US" dirty="0"/>
          </a:p>
        </p:txBody>
      </p:sp>
      <p:sp>
        <p:nvSpPr>
          <p:cNvPr id="8" name="Footer Placeholder 7">
            <a:extLst>
              <a:ext uri="{FF2B5EF4-FFF2-40B4-BE49-F238E27FC236}">
                <a16:creationId xmlns:a16="http://schemas.microsoft.com/office/drawing/2014/main" id="{35239E14-9DC3-43DA-8552-CC1630428310}"/>
              </a:ext>
            </a:extLst>
          </p:cNvPr>
          <p:cNvSpPr>
            <a:spLocks noGrp="1"/>
          </p:cNvSpPr>
          <p:nvPr>
            <p:ph type="ftr" sz="quarter" idx="11"/>
          </p:nvPr>
        </p:nvSpPr>
        <p:spPr>
          <a:xfrm>
            <a:off x="4242545" y="6473328"/>
            <a:ext cx="3706906" cy="365125"/>
          </a:xfrm>
          <a:prstGeom prst="rect">
            <a:avLst/>
          </a:prstGeom>
        </p:spPr>
        <p:txBody>
          <a:bodyPr/>
          <a:lstStyle/>
          <a:p>
            <a:endParaRPr lang="en-US" dirty="0">
              <a:solidFill>
                <a:schemeClr val="bg1"/>
              </a:solidFill>
            </a:endParaRPr>
          </a:p>
        </p:txBody>
      </p:sp>
      <p:sp>
        <p:nvSpPr>
          <p:cNvPr id="9" name="Slide Number Placeholder 8">
            <a:extLst>
              <a:ext uri="{FF2B5EF4-FFF2-40B4-BE49-F238E27FC236}">
                <a16:creationId xmlns:a16="http://schemas.microsoft.com/office/drawing/2014/main" id="{8BA41D10-6636-4A65-8356-1F9DC04C3A45}"/>
              </a:ext>
            </a:extLst>
          </p:cNvPr>
          <p:cNvSpPr>
            <a:spLocks noGrp="1"/>
          </p:cNvSpPr>
          <p:nvPr>
            <p:ph type="sldNum" sz="quarter" idx="12"/>
          </p:nvPr>
        </p:nvSpPr>
        <p:spPr>
          <a:xfrm>
            <a:off x="8980227" y="6486976"/>
            <a:ext cx="3023085" cy="365125"/>
          </a:xfrm>
          <a:prstGeom prst="rect">
            <a:avLst/>
          </a:prstGeom>
        </p:spPr>
        <p:txBody>
          <a:bodyPr/>
          <a:lstStyle/>
          <a:p>
            <a:pPr algn="ctr"/>
            <a:r>
              <a:rPr lang="en-US" dirty="0"/>
              <a:t>IT111 Introduction to Information Technology </a:t>
            </a:r>
          </a:p>
        </p:txBody>
      </p:sp>
    </p:spTree>
    <p:extLst>
      <p:ext uri="{BB962C8B-B14F-4D97-AF65-F5344CB8AC3E}">
        <p14:creationId xmlns:p14="http://schemas.microsoft.com/office/powerpoint/2010/main" val="10191354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3 Storage</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05042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06906" cy="378047"/>
          </a:xfrm>
          <a:prstGeom prst="rect">
            <a:avLst/>
          </a:prstGeom>
        </p:spPr>
        <p:txBody>
          <a:bodyPr/>
          <a:lstStyle/>
          <a:p>
            <a:r>
              <a:rPr lang="ar-SY"/>
              <a:t>Lecture 3 Storage</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28091537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3 Storage</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389195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9518792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0696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3342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18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400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6919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0083729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057542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1085218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2488646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98472423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5520217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1894968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9490488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7661637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1012466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322469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image" Target="../media/image5.png"/><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image" Target="../media/image4.png"/><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theme" Target="../theme/theme3.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4.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Lecture 1 -  History of computing. </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Eng Youssef Ntefeh</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5CB5-BC59-4CF9-8239-F64668574F7B}" type="slidenum">
              <a:rPr lang="en-US" smtClean="0"/>
              <a:t>‹#›</a:t>
            </a:fld>
            <a:endParaRPr lang="en-US"/>
          </a:p>
        </p:txBody>
      </p:sp>
    </p:spTree>
    <p:extLst>
      <p:ext uri="{BB962C8B-B14F-4D97-AF65-F5344CB8AC3E}">
        <p14:creationId xmlns:p14="http://schemas.microsoft.com/office/powerpoint/2010/main" val="338120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C74A31B-FF56-417B-8DEE-958FFCC6BCD5}"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2025-10-30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585290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13776754"/>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29" r:id="rId13"/>
    <p:sldLayoutId id="2147483730" r:id="rId14"/>
    <p:sldLayoutId id="2147483731" r:id="rId15"/>
    <p:sldLayoutId id="2147483732" r:id="rId16"/>
    <p:sldLayoutId id="2147483745" r:id="rId17"/>
    <p:sldLayoutId id="2147483747" r:id="rId18"/>
    <p:sldLayoutId id="2147483748" r:id="rId19"/>
    <p:sldLayoutId id="2147483749" r:id="rId20"/>
    <p:sldLayoutId id="2147483750" r:id="rId21"/>
    <p:sldLayoutId id="2147483751" r:id="rId22"/>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21">
            <a:extLst>
              <a:ext uri="{FF2B5EF4-FFF2-40B4-BE49-F238E27FC236}">
                <a16:creationId xmlns:a16="http://schemas.microsoft.com/office/drawing/2014/main" id="{4022B028-B6DA-4111-8A40-F1C9C9A54F20}"/>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0654936"/>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4.xml"/><Relationship Id="rId5" Type="http://schemas.openxmlformats.org/officeDocument/2006/relationships/image" Target="../media/image5.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8.pn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0.png"/><Relationship Id="rId4" Type="http://schemas.openxmlformats.org/officeDocument/2006/relationships/notesSlide" Target="../notesSlides/notesSlid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microsoft.com/office/2007/relationships/media" Target="../media/media5.mp4"/><Relationship Id="rId1" Type="http://schemas.openxmlformats.org/officeDocument/2006/relationships/video" Target="NULL" TargetMode="External"/><Relationship Id="rId5" Type="http://schemas.openxmlformats.org/officeDocument/2006/relationships/image" Target="../media/image23.png"/><Relationship Id="rId4" Type="http://schemas.openxmlformats.org/officeDocument/2006/relationships/notesSlide" Target="../notesSlides/notesSlide6.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24.png"/><Relationship Id="rId4"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26.png"/><Relationship Id="rId4" Type="http://schemas.openxmlformats.org/officeDocument/2006/relationships/notesSlide" Target="../notesSlides/notesSlide8.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notesSlide" Target="../notesSlides/notesSlide9.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0.mp4"/><Relationship Id="rId1" Type="http://schemas.microsoft.com/office/2007/relationships/media" Target="../media/media10.mp4"/><Relationship Id="rId5" Type="http://schemas.openxmlformats.org/officeDocument/2006/relationships/image" Target="../media/image32.png"/><Relationship Id="rId4" Type="http://schemas.openxmlformats.org/officeDocument/2006/relationships/notesSlide" Target="../notesSlides/notesSlide11.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microsoft.com/office/2007/relationships/media" Target="../media/media12.mp4"/><Relationship Id="rId1" Type="http://schemas.openxmlformats.org/officeDocument/2006/relationships/video" Target="NULL" TargetMode="External"/><Relationship Id="rId5" Type="http://schemas.openxmlformats.org/officeDocument/2006/relationships/image" Target="../media/image36.png"/><Relationship Id="rId4" Type="http://schemas.openxmlformats.org/officeDocument/2006/relationships/notesSlide" Target="../notesSlides/notesSlide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4.xml"/><Relationship Id="rId4" Type="http://schemas.openxmlformats.org/officeDocument/2006/relationships/image" Target="../media/image45.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0" y="-43542"/>
            <a:ext cx="8659664" cy="5300798"/>
          </a:xfrm>
        </p:spPr>
      </p:pic>
      <p:sp>
        <p:nvSpPr>
          <p:cNvPr id="10" name="Rectangle: Rounded Corners 9"/>
          <p:cNvSpPr/>
          <p:nvPr/>
        </p:nvSpPr>
        <p:spPr>
          <a:xfrm>
            <a:off x="6384738" y="445348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p:cNvSpPr txBox="1"/>
          <p:nvPr/>
        </p:nvSpPr>
        <p:spPr>
          <a:xfrm>
            <a:off x="6311231" y="4994280"/>
            <a:ext cx="540614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ITC202</a:t>
            </a:r>
          </a:p>
          <a:p>
            <a:pPr lvl="0"/>
            <a:r>
              <a:rPr lang="en-US" sz="2000" b="1" dirty="0">
                <a:solidFill>
                  <a:prstClr val="black"/>
                </a:solidFill>
                <a:latin typeface="Times New Roman" panose="02020603050405020304" pitchFamily="18" charset="0"/>
                <a:cs typeface="Times New Roman" panose="02020603050405020304" pitchFamily="18" charset="0"/>
              </a:rPr>
              <a:t>Input and Output</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a:ea typeface="+mn-ea"/>
                <a:cs typeface="Times New Roman"/>
              </a:rPr>
              <a:t>Printers</a:t>
            </a:r>
            <a:endParaRPr kumimoji="0" lang="en-US" sz="2400" b="1" i="0" u="none" strike="noStrike" kern="1200" cap="none" spc="0" normalizeH="0" baseline="0" noProof="0" dirty="0">
              <a:ln>
                <a:noFill/>
              </a:ln>
              <a:solidFill>
                <a:srgbClr val="00B0F0"/>
              </a:solidFill>
              <a:effectLst/>
              <a:uLnTx/>
              <a:uFillTx/>
              <a:latin typeface="Times New Roman"/>
              <a:ea typeface="+mn-ea"/>
              <a:cs typeface="Times New Roman"/>
            </a:endParaRP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18887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6"/>
                                        </p:tgtEl>
                                        <p:attrNameLst>
                                          <p:attrName>fillcolor</p:attrName>
                                        </p:attrNameLst>
                                      </p:cBhvr>
                                      <p:to>
                                        <a:srgbClr val="FFFF00"/>
                                      </p:to>
                                    </p:animClr>
                                    <p:set>
                                      <p:cBhvr>
                                        <p:cTn id="7" dur="2000" fill="hold"/>
                                        <p:tgtEl>
                                          <p:spTgt spid="16"/>
                                        </p:tgtEl>
                                        <p:attrNameLst>
                                          <p:attrName>fill.type</p:attrName>
                                        </p:attrNameLst>
                                      </p:cBhvr>
                                      <p:to>
                                        <p:strVal val="solid"/>
                                      </p:to>
                                    </p:set>
                                    <p:set>
                                      <p:cBhvr>
                                        <p:cTn id="8" dur="2000" fill="hold"/>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a:xfrm>
            <a:off x="265471" y="1430594"/>
            <a:ext cx="11505615" cy="4822722"/>
          </a:xfrm>
        </p:spPr>
        <p:txBody>
          <a:bodyPr>
            <a:noAutofit/>
          </a:bodyPr>
          <a:lstStyle/>
          <a:p>
            <a:pPr marL="457200" indent="-457200" algn="just">
              <a:lnSpc>
                <a:spcPct val="170000"/>
              </a:lnSpc>
              <a:buFontTx/>
              <a:buAutoNum type="arabicPeriod"/>
            </a:pPr>
            <a:r>
              <a:rPr lang="en-US" altLang="en-US" sz="2400" dirty="0"/>
              <a:t>List different types of ports.</a:t>
            </a:r>
          </a:p>
          <a:p>
            <a:pPr marL="457200" indent="-457200" algn="just">
              <a:lnSpc>
                <a:spcPct val="170000"/>
              </a:lnSpc>
              <a:buFontTx/>
              <a:buAutoNum type="arabicPeriod"/>
            </a:pPr>
            <a:r>
              <a:rPr lang="en-US" altLang="en-US" sz="2400" dirty="0"/>
              <a:t>Explain the purpose of a computer keyboard and the types of keyboards widely used today.</a:t>
            </a:r>
          </a:p>
          <a:p>
            <a:pPr marL="457200" indent="-457200" algn="just">
              <a:lnSpc>
                <a:spcPct val="170000"/>
              </a:lnSpc>
              <a:buFontTx/>
              <a:buAutoNum type="arabicPeriod"/>
            </a:pPr>
            <a:r>
              <a:rPr lang="en-US" altLang="en-US" sz="2400" dirty="0"/>
              <a:t>List several different pointing devices and describe their functions.</a:t>
            </a:r>
          </a:p>
          <a:p>
            <a:pPr marL="457200" indent="-457200" algn="just">
              <a:lnSpc>
                <a:spcPct val="170000"/>
              </a:lnSpc>
              <a:buFontTx/>
              <a:buAutoNum type="arabicPeriod"/>
            </a:pPr>
            <a:r>
              <a:rPr lang="en-US" altLang="en-US" sz="2400" dirty="0"/>
              <a:t>Describe the purposes of scanners and readers and list some types of scanners and readers in use today.</a:t>
            </a:r>
          </a:p>
          <a:p>
            <a:pPr marL="457200" indent="-457200" algn="just">
              <a:lnSpc>
                <a:spcPct val="170000"/>
              </a:lnSpc>
              <a:buFontTx/>
              <a:buAutoNum type="arabicPeriod"/>
            </a:pPr>
            <a:r>
              <a:rPr lang="en-US" altLang="en-US" sz="2400" dirty="0"/>
              <a:t>Explain what digital cameras are and how they are used today.</a:t>
            </a:r>
          </a:p>
        </p:txBody>
      </p:sp>
    </p:spTree>
    <p:extLst>
      <p:ext uri="{BB962C8B-B14F-4D97-AF65-F5344CB8AC3E}">
        <p14:creationId xmlns:p14="http://schemas.microsoft.com/office/powerpoint/2010/main" val="4104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a:bodyPr>
          <a:lstStyle/>
          <a:p>
            <a:pPr marL="457200" indent="-457200">
              <a:lnSpc>
                <a:spcPct val="170000"/>
              </a:lnSpc>
              <a:buFontTx/>
              <a:buAutoNum type="arabicPeriod" startAt="6"/>
            </a:pPr>
            <a:r>
              <a:rPr lang="en-US" altLang="en-US" dirty="0"/>
              <a:t>Describe the characteristics of a display device and explain some of the technologies used to display images.</a:t>
            </a:r>
          </a:p>
          <a:p>
            <a:pPr marL="457200" indent="-457200">
              <a:lnSpc>
                <a:spcPct val="170000"/>
              </a:lnSpc>
              <a:buFontTx/>
              <a:buAutoNum type="arabicPeriod" startAt="6"/>
            </a:pPr>
            <a:r>
              <a:rPr lang="en-US" altLang="en-US" dirty="0"/>
              <a:t>List several types of printers and explain their function.</a:t>
            </a:r>
          </a:p>
        </p:txBody>
      </p:sp>
    </p:spTree>
    <p:extLst>
      <p:ext uri="{BB962C8B-B14F-4D97-AF65-F5344CB8AC3E}">
        <p14:creationId xmlns:p14="http://schemas.microsoft.com/office/powerpoint/2010/main" val="4104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Ports and Connectors</a:t>
            </a:r>
            <a:endParaRPr lang="en-US" dirty="0"/>
          </a:p>
        </p:txBody>
      </p:sp>
      <p:sp>
        <p:nvSpPr>
          <p:cNvPr id="5" name="Content Placeholder 4">
            <a:extLst>
              <a:ext uri="{FF2B5EF4-FFF2-40B4-BE49-F238E27FC236}">
                <a16:creationId xmlns:a16="http://schemas.microsoft.com/office/drawing/2014/main" id="{22926E17-4527-4862-9D6A-AECF640C2B61}"/>
              </a:ext>
            </a:extLst>
          </p:cNvPr>
          <p:cNvSpPr>
            <a:spLocks noGrp="1"/>
          </p:cNvSpPr>
          <p:nvPr>
            <p:ph idx="1"/>
          </p:nvPr>
        </p:nvSpPr>
        <p:spPr/>
        <p:txBody>
          <a:bodyPr/>
          <a:lstStyle/>
          <a:p>
            <a:endParaRPr lang="ar-SY"/>
          </a:p>
        </p:txBody>
      </p:sp>
      <p:pic>
        <p:nvPicPr>
          <p:cNvPr id="6" name="Computer Basics_ Buttons and Ports on a Computer(720P_HD)">
            <a:hlinkClick r:id="" action="ppaction://media"/>
            <a:extLst>
              <a:ext uri="{FF2B5EF4-FFF2-40B4-BE49-F238E27FC236}">
                <a16:creationId xmlns:a16="http://schemas.microsoft.com/office/drawing/2014/main" id="{49F94017-B4E2-4CAA-9ADB-523CE6F3D73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53030" y="1334246"/>
            <a:ext cx="8927646" cy="5022104"/>
          </a:xfrm>
          <a:prstGeom prst="rect">
            <a:avLst/>
          </a:prstGeom>
        </p:spPr>
      </p:pic>
    </p:spTree>
    <p:extLst>
      <p:ext uri="{BB962C8B-B14F-4D97-AF65-F5344CB8AC3E}">
        <p14:creationId xmlns:p14="http://schemas.microsoft.com/office/powerpoint/2010/main" val="195843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87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77273"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USB</a:t>
            </a:r>
          </a:p>
        </p:txBody>
      </p:sp>
      <p:pic>
        <p:nvPicPr>
          <p:cNvPr id="8" name="USB Cables Explained  USB 3.0 3.1 3.2 Connectors - BLASTERTECHNOLOGY (1080p, h264)">
            <a:hlinkClick r:id="" action="ppaction://media"/>
            <a:extLst>
              <a:ext uri="{FF2B5EF4-FFF2-40B4-BE49-F238E27FC236}">
                <a16:creationId xmlns:a16="http://schemas.microsoft.com/office/drawing/2014/main" id="{EB7DEF69-47F6-4496-B480-B9D784BE7679}"/>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5"/>
          <a:srcRect b="7170"/>
          <a:stretch>
            <a:fillRect/>
          </a:stretch>
        </p:blipFill>
        <p:spPr>
          <a:xfrm>
            <a:off x="1311532" y="1289663"/>
            <a:ext cx="9763434" cy="5098477"/>
          </a:xfrm>
        </p:spPr>
      </p:pic>
    </p:spTree>
    <p:extLst>
      <p:ext uri="{BB962C8B-B14F-4D97-AF65-F5344CB8AC3E}">
        <p14:creationId xmlns:p14="http://schemas.microsoft.com/office/powerpoint/2010/main" val="319647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38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F2C-2A96-4BD6-9C9F-12EA1C94341E}"/>
              </a:ext>
            </a:extLst>
          </p:cNvPr>
          <p:cNvSpPr>
            <a:spLocks noGrp="1"/>
          </p:cNvSpPr>
          <p:nvPr>
            <p:ph type="title"/>
          </p:nvPr>
        </p:nvSpPr>
        <p:spPr/>
        <p:txBody>
          <a:bodyPr/>
          <a:lstStyle/>
          <a:p>
            <a:r>
              <a:rPr lang="en-US" dirty="0"/>
              <a:t>USB (Universal Serial Bus) </a:t>
            </a:r>
            <a:endParaRPr lang="ar-SY" dirty="0"/>
          </a:p>
        </p:txBody>
      </p:sp>
      <p:sp>
        <p:nvSpPr>
          <p:cNvPr id="3" name="Content Placeholder 2">
            <a:extLst>
              <a:ext uri="{FF2B5EF4-FFF2-40B4-BE49-F238E27FC236}">
                <a16:creationId xmlns:a16="http://schemas.microsoft.com/office/drawing/2014/main" id="{5FBA0EBF-4682-49F6-8C94-886F15724E58}"/>
              </a:ext>
            </a:extLst>
          </p:cNvPr>
          <p:cNvSpPr>
            <a:spLocks noGrp="1"/>
          </p:cNvSpPr>
          <p:nvPr>
            <p:ph idx="1"/>
          </p:nvPr>
        </p:nvSpPr>
        <p:spPr/>
        <p:txBody>
          <a:bodyPr>
            <a:normAutofit/>
          </a:bodyPr>
          <a:lstStyle/>
          <a:p>
            <a:r>
              <a:rPr lang="en-US" b="1" dirty="0">
                <a:solidFill>
                  <a:schemeClr val="accent1"/>
                </a:solidFill>
              </a:rPr>
              <a:t>USB</a:t>
            </a:r>
            <a:r>
              <a:rPr lang="en-US" dirty="0"/>
              <a:t> is a widely adopted industry standard for connecting peripherals to computers and other electronic devices, enabling data transmission and power delivery through cables and connectors. </a:t>
            </a:r>
          </a:p>
          <a:p>
            <a:r>
              <a:rPr lang="en-US" b="1" dirty="0">
                <a:solidFill>
                  <a:schemeClr val="accent1"/>
                </a:solidFill>
              </a:rPr>
              <a:t>Plug-and-Play</a:t>
            </a:r>
            <a:r>
              <a:rPr lang="en-US" b="1" dirty="0"/>
              <a:t>: </a:t>
            </a:r>
            <a:r>
              <a:rPr lang="en-US" dirty="0"/>
              <a:t>USB allows devices like keyboards, mice, and flash drives to be connected to computers and used </a:t>
            </a:r>
            <a:r>
              <a:rPr lang="en-US" b="1" dirty="0"/>
              <a:t>immediately</a:t>
            </a:r>
            <a:r>
              <a:rPr lang="en-US" dirty="0"/>
              <a:t> without complex setup. 	</a:t>
            </a:r>
          </a:p>
        </p:txBody>
      </p:sp>
      <p:pic>
        <p:nvPicPr>
          <p:cNvPr id="2050" name="Picture 2" descr="DIGITUS by ASSMANN Shop | USB Type-C Adapter, USB A - USB-C">
            <a:extLst>
              <a:ext uri="{FF2B5EF4-FFF2-40B4-BE49-F238E27FC236}">
                <a16:creationId xmlns:a16="http://schemas.microsoft.com/office/drawing/2014/main" id="{2AA7E503-60BF-4979-83E3-8F1B2973921F}"/>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48618" y="4750899"/>
            <a:ext cx="2854694" cy="1902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128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7BF2C-2A96-4BD6-9C9F-12EA1C94341E}"/>
              </a:ext>
            </a:extLst>
          </p:cNvPr>
          <p:cNvSpPr>
            <a:spLocks noGrp="1"/>
          </p:cNvSpPr>
          <p:nvPr>
            <p:ph type="title"/>
          </p:nvPr>
        </p:nvSpPr>
        <p:spPr/>
        <p:txBody>
          <a:bodyPr/>
          <a:lstStyle/>
          <a:p>
            <a:r>
              <a:rPr lang="en-US" dirty="0"/>
              <a:t>USB (Universal Serial Bus) </a:t>
            </a:r>
            <a:endParaRPr lang="ar-SY" dirty="0"/>
          </a:p>
        </p:txBody>
      </p:sp>
      <p:sp>
        <p:nvSpPr>
          <p:cNvPr id="3" name="Content Placeholder 2">
            <a:extLst>
              <a:ext uri="{FF2B5EF4-FFF2-40B4-BE49-F238E27FC236}">
                <a16:creationId xmlns:a16="http://schemas.microsoft.com/office/drawing/2014/main" id="{5FBA0EBF-4682-49F6-8C94-886F15724E58}"/>
              </a:ext>
            </a:extLst>
          </p:cNvPr>
          <p:cNvSpPr>
            <a:spLocks noGrp="1"/>
          </p:cNvSpPr>
          <p:nvPr>
            <p:ph idx="1"/>
          </p:nvPr>
        </p:nvSpPr>
        <p:spPr/>
        <p:txBody>
          <a:bodyPr>
            <a:normAutofit fontScale="85000" lnSpcReduction="20000"/>
          </a:bodyPr>
          <a:lstStyle/>
          <a:p>
            <a:pPr fontAlgn="ctr"/>
            <a:r>
              <a:rPr lang="en-US" b="1" dirty="0"/>
              <a:t>USB 1.x</a:t>
            </a:r>
            <a:r>
              <a:rPr lang="en-US" dirty="0"/>
              <a:t>: The first generation, offering a maximum data transfer rate of 12 Mbps. </a:t>
            </a:r>
            <a:r>
              <a:rPr lang="en-US" b="1" dirty="0"/>
              <a:t>White</a:t>
            </a:r>
            <a:endParaRPr lang="en-US" dirty="0"/>
          </a:p>
          <a:p>
            <a:pPr fontAlgn="ctr"/>
            <a:r>
              <a:rPr lang="en-US" b="1" dirty="0"/>
              <a:t>USB 2.0</a:t>
            </a:r>
            <a:r>
              <a:rPr lang="en-US" dirty="0"/>
              <a:t>: The next major release, increasing the speed to a maximum of 480 Mbps. </a:t>
            </a:r>
          </a:p>
          <a:p>
            <a:pPr fontAlgn="ctr"/>
            <a:r>
              <a:rPr lang="en-US" b="1" dirty="0"/>
              <a:t>USB 3.x (including USB 3.2)</a:t>
            </a:r>
            <a:r>
              <a:rPr lang="en-US" dirty="0"/>
              <a:t>: This series introduced more complex numbering and capabilities.</a:t>
            </a:r>
          </a:p>
          <a:p>
            <a:pPr lvl="1" fontAlgn="ctr"/>
            <a:r>
              <a:rPr lang="en-US" b="1" dirty="0"/>
              <a:t>USB 3.0 </a:t>
            </a:r>
            <a:r>
              <a:rPr lang="en-US" dirty="0"/>
              <a:t>: Also known as SuperSpeed USB 5 Gbps</a:t>
            </a:r>
          </a:p>
          <a:p>
            <a:pPr lvl="1" fontAlgn="ctr"/>
            <a:r>
              <a:rPr lang="en-US" b="1" dirty="0"/>
              <a:t>USB 3.1: </a:t>
            </a:r>
            <a:r>
              <a:rPr lang="en-US" dirty="0"/>
              <a:t>10 Gbps</a:t>
            </a:r>
          </a:p>
          <a:p>
            <a:pPr lvl="1" fontAlgn="ctr"/>
            <a:r>
              <a:rPr lang="en-US" b="1" dirty="0"/>
              <a:t>USB 3.2 :</a:t>
            </a:r>
            <a:r>
              <a:rPr lang="en-US" dirty="0"/>
              <a:t>Utilizes two data lanes to achieve speeds of up to 20 Gbps. </a:t>
            </a:r>
          </a:p>
          <a:p>
            <a:r>
              <a:rPr lang="en-US" b="1" dirty="0"/>
              <a:t>USB 4</a:t>
            </a:r>
            <a:r>
              <a:rPr lang="en-US" dirty="0"/>
              <a:t>: The latest generation, offering speeds of up to 40 Gbps and a unified USB-C connector to reduce confusion. </a:t>
            </a:r>
          </a:p>
          <a:p>
            <a:endParaRPr lang="ar-SY" dirty="0"/>
          </a:p>
        </p:txBody>
      </p:sp>
    </p:spTree>
    <p:extLst>
      <p:ext uri="{BB962C8B-B14F-4D97-AF65-F5344CB8AC3E}">
        <p14:creationId xmlns:p14="http://schemas.microsoft.com/office/powerpoint/2010/main" val="3656507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41DF4-51FE-4ABE-9B75-48E2A9F11A8E}"/>
              </a:ext>
            </a:extLst>
          </p:cNvPr>
          <p:cNvSpPr>
            <a:spLocks noGrp="1"/>
          </p:cNvSpPr>
          <p:nvPr>
            <p:ph type="title"/>
          </p:nvPr>
        </p:nvSpPr>
        <p:spPr/>
        <p:txBody>
          <a:bodyPr/>
          <a:lstStyle/>
          <a:p>
            <a:r>
              <a:rPr lang="en-US" dirty="0"/>
              <a:t>USB (Universal Serial Bus) </a:t>
            </a:r>
            <a:endParaRPr lang="ar-SY" dirty="0"/>
          </a:p>
        </p:txBody>
      </p:sp>
      <p:pic>
        <p:nvPicPr>
          <p:cNvPr id="1026" name="Picture 2" descr="USB Cables 101 • A Guide to USB Connector Types - Consolidated Electronic  Wire and Cable">
            <a:extLst>
              <a:ext uri="{FF2B5EF4-FFF2-40B4-BE49-F238E27FC236}">
                <a16:creationId xmlns:a16="http://schemas.microsoft.com/office/drawing/2014/main" id="{CC98B44B-CD93-4F51-81FC-05B7E8FB55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29" y="2327111"/>
            <a:ext cx="12450583" cy="4061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347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A79DF-2BDC-44B5-9DD4-5A141BC13490}"/>
              </a:ext>
            </a:extLst>
          </p:cNvPr>
          <p:cNvSpPr>
            <a:spLocks noGrp="1"/>
          </p:cNvSpPr>
          <p:nvPr>
            <p:ph type="title"/>
          </p:nvPr>
        </p:nvSpPr>
        <p:spPr/>
        <p:txBody>
          <a:bodyPr/>
          <a:lstStyle/>
          <a:p>
            <a:endParaRPr lang="ar-SY"/>
          </a:p>
        </p:txBody>
      </p:sp>
      <p:sp>
        <p:nvSpPr>
          <p:cNvPr id="3" name="Content Placeholder 2">
            <a:extLst>
              <a:ext uri="{FF2B5EF4-FFF2-40B4-BE49-F238E27FC236}">
                <a16:creationId xmlns:a16="http://schemas.microsoft.com/office/drawing/2014/main" id="{B686D1EC-9DF0-49AF-9A2E-4DB47B26214F}"/>
              </a:ext>
            </a:extLst>
          </p:cNvPr>
          <p:cNvSpPr>
            <a:spLocks noGrp="1"/>
          </p:cNvSpPr>
          <p:nvPr>
            <p:ph idx="1"/>
          </p:nvPr>
        </p:nvSpPr>
        <p:spPr/>
        <p:txBody>
          <a:bodyPr/>
          <a:lstStyle/>
          <a:p>
            <a:endParaRPr lang="ar-SY"/>
          </a:p>
        </p:txBody>
      </p:sp>
      <p:pic>
        <p:nvPicPr>
          <p:cNvPr id="5" name="Picture 6" descr="USB color codes - Which USB version by color?">
            <a:extLst>
              <a:ext uri="{FF2B5EF4-FFF2-40B4-BE49-F238E27FC236}">
                <a16:creationId xmlns:a16="http://schemas.microsoft.com/office/drawing/2014/main" id="{70BB68FC-828C-4290-8FDF-33FF20D2F5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0979" y="1280104"/>
            <a:ext cx="8790038" cy="5076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930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are USB 2.0, USB 3.0, and USB3.1? Which version should I buy? | AVLT®  | Found by AVLA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5470" y="1374550"/>
            <a:ext cx="4970207" cy="49702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underbolt 3, USB 3.1, USB Type-C: Making Sense of Connections | B&amp;amp;H  Explo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3739" y="2126717"/>
            <a:ext cx="6156304" cy="346292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1194EB5-E0F6-44A5-87B4-8EFA2C6568AD}"/>
              </a:ext>
            </a:extLst>
          </p:cNvPr>
          <p:cNvSpPr>
            <a:spLocks noGrp="1"/>
          </p:cNvSpPr>
          <p:nvPr>
            <p:ph type="title"/>
          </p:nvPr>
        </p:nvSpPr>
        <p:spPr/>
        <p:txBody>
          <a:bodyPr/>
          <a:lstStyle/>
          <a:p>
            <a:r>
              <a:rPr lang="en-US" dirty="0"/>
              <a:t>USB</a:t>
            </a:r>
            <a:endParaRPr lang="ar-SY" dirty="0"/>
          </a:p>
        </p:txBody>
      </p:sp>
    </p:spTree>
    <p:extLst>
      <p:ext uri="{BB962C8B-B14F-4D97-AF65-F5344CB8AC3E}">
        <p14:creationId xmlns:p14="http://schemas.microsoft.com/office/powerpoint/2010/main" val="554868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a:ea typeface="+mn-ea"/>
                <a:cs typeface="Times New Roman"/>
              </a:rPr>
              <a:t>Printers</a:t>
            </a:r>
            <a:endParaRPr kumimoji="0" lang="en-US" sz="2400" b="1" i="0" u="none" strike="noStrike" kern="1200" cap="none" spc="0" normalizeH="0" baseline="0" noProof="0" dirty="0">
              <a:ln>
                <a:noFill/>
              </a:ln>
              <a:solidFill>
                <a:srgbClr val="00B0F0"/>
              </a:solidFill>
              <a:effectLst/>
              <a:uLnTx/>
              <a:uFillTx/>
              <a:latin typeface="Times New Roman"/>
              <a:ea typeface="+mn-ea"/>
              <a:cs typeface="Times New Roman"/>
            </a:endParaRP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85565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Keyboards</a:t>
            </a:r>
            <a:endParaRPr lang="en-US" dirty="0"/>
          </a:p>
        </p:txBody>
      </p:sp>
      <p:sp>
        <p:nvSpPr>
          <p:cNvPr id="3" name="Content Placeholder 2"/>
          <p:cNvSpPr>
            <a:spLocks noGrp="1"/>
          </p:cNvSpPr>
          <p:nvPr>
            <p:ph idx="1"/>
          </p:nvPr>
        </p:nvSpPr>
        <p:spPr/>
        <p:txBody>
          <a:bodyPr>
            <a:normAutofit fontScale="77500" lnSpcReduction="20000"/>
          </a:bodyPr>
          <a:lstStyle/>
          <a:p>
            <a:pPr>
              <a:lnSpc>
                <a:spcPct val="160000"/>
              </a:lnSpc>
            </a:pPr>
            <a:r>
              <a:rPr lang="en-US" altLang="en-US" b="1" dirty="0">
                <a:solidFill>
                  <a:schemeClr val="accent1"/>
                </a:solidFill>
              </a:rPr>
              <a:t>Keyboard</a:t>
            </a:r>
            <a:r>
              <a:rPr lang="en-US" altLang="en-US" dirty="0"/>
              <a:t>: An input device used to enter characters at the location marked by the insertion point or cursor.</a:t>
            </a:r>
          </a:p>
          <a:p>
            <a:pPr lvl="1">
              <a:lnSpc>
                <a:spcPct val="160000"/>
              </a:lnSpc>
            </a:pPr>
            <a:r>
              <a:rPr lang="en-US" altLang="en-US" dirty="0"/>
              <a:t>Can be wired or wireless.</a:t>
            </a:r>
          </a:p>
          <a:p>
            <a:pPr>
              <a:lnSpc>
                <a:spcPct val="160000"/>
              </a:lnSpc>
            </a:pPr>
            <a:r>
              <a:rPr lang="en-US" altLang="en-US" dirty="0"/>
              <a:t>Typically contains:</a:t>
            </a:r>
          </a:p>
          <a:p>
            <a:pPr lvl="1">
              <a:lnSpc>
                <a:spcPct val="160000"/>
              </a:lnSpc>
              <a:buFont typeface="Wingdings" panose="05000000000000000000" pitchFamily="2" charset="2"/>
              <a:buChar char="v"/>
            </a:pPr>
            <a:r>
              <a:rPr lang="en-US" altLang="en-US" dirty="0"/>
              <a:t>Standard alphanumeric keys.</a:t>
            </a:r>
          </a:p>
          <a:p>
            <a:pPr lvl="1">
              <a:lnSpc>
                <a:spcPct val="160000"/>
              </a:lnSpc>
              <a:buFont typeface="Wingdings" panose="05000000000000000000" pitchFamily="2" charset="2"/>
              <a:buChar char="v"/>
            </a:pPr>
            <a:r>
              <a:rPr lang="en-US" altLang="en-US" dirty="0"/>
              <a:t>Numeric keypad.</a:t>
            </a:r>
          </a:p>
          <a:p>
            <a:pPr lvl="1">
              <a:lnSpc>
                <a:spcPct val="160000"/>
              </a:lnSpc>
              <a:buFont typeface="Wingdings" panose="05000000000000000000" pitchFamily="2" charset="2"/>
              <a:buChar char="v"/>
            </a:pPr>
            <a:r>
              <a:rPr lang="en-US" altLang="en-US" dirty="0"/>
              <a:t>Function keys.</a:t>
            </a:r>
          </a:p>
          <a:p>
            <a:pPr lvl="1">
              <a:lnSpc>
                <a:spcPct val="160000"/>
              </a:lnSpc>
              <a:buFont typeface="Wingdings" panose="05000000000000000000" pitchFamily="2" charset="2"/>
              <a:buChar char="v"/>
            </a:pPr>
            <a:r>
              <a:rPr lang="en-US" altLang="en-US" dirty="0"/>
              <a:t>Delete and Backspace keys.</a:t>
            </a:r>
          </a:p>
          <a:p>
            <a:pPr lvl="1">
              <a:lnSpc>
                <a:spcPct val="160000"/>
              </a:lnSpc>
              <a:buFont typeface="Wingdings" panose="05000000000000000000" pitchFamily="2" charset="2"/>
              <a:buChar char="v"/>
            </a:pPr>
            <a:r>
              <a:rPr lang="en-US" altLang="en-US" dirty="0"/>
              <a:t>Control and Alternate keys.</a:t>
            </a:r>
          </a:p>
          <a:p>
            <a:pPr lvl="1">
              <a:lnSpc>
                <a:spcPct val="160000"/>
              </a:lnSpc>
              <a:buFont typeface="Wingdings" panose="05000000000000000000" pitchFamily="2" charset="2"/>
              <a:buChar char="v"/>
            </a:pPr>
            <a:r>
              <a:rPr lang="en-US" altLang="en-US" dirty="0"/>
              <a:t>Arrow directional keys and special keys.</a:t>
            </a:r>
          </a:p>
        </p:txBody>
      </p:sp>
      <p:pic>
        <p:nvPicPr>
          <p:cNvPr id="3074" name="Picture 2" descr="Standard KEYBOARD - Black - Geemarc UK">
            <a:extLst>
              <a:ext uri="{FF2B5EF4-FFF2-40B4-BE49-F238E27FC236}">
                <a16:creationId xmlns:a16="http://schemas.microsoft.com/office/drawing/2014/main" id="{0204B3D8-455C-4002-9498-74C90D722D8F}"/>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31223" y="2223866"/>
            <a:ext cx="6672089" cy="333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3311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Keyboards</a:t>
            </a:r>
            <a:endParaRPr lang="en-US" dirty="0"/>
          </a:p>
        </p:txBody>
      </p:sp>
      <p:pic>
        <p:nvPicPr>
          <p:cNvPr id="6" name="Content Placeholder 5">
            <a:extLst>
              <a:ext uri="{FF2B5EF4-FFF2-40B4-BE49-F238E27FC236}">
                <a16:creationId xmlns:a16="http://schemas.microsoft.com/office/drawing/2014/main" id="{8AE4EA70-CA9C-4CCE-8A88-61F2C256AED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3637358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Pointing Devices</a:t>
            </a:r>
            <a:endParaRPr lang="en-US" dirty="0"/>
          </a:p>
        </p:txBody>
      </p:sp>
      <p:sp>
        <p:nvSpPr>
          <p:cNvPr id="3" name="Content Placeholder 2"/>
          <p:cNvSpPr>
            <a:spLocks noGrp="1"/>
          </p:cNvSpPr>
          <p:nvPr>
            <p:ph idx="1"/>
          </p:nvPr>
        </p:nvSpPr>
        <p:spPr/>
        <p:txBody>
          <a:bodyPr>
            <a:normAutofit/>
          </a:bodyPr>
          <a:lstStyle/>
          <a:p>
            <a:pPr>
              <a:lnSpc>
                <a:spcPct val="150000"/>
              </a:lnSpc>
            </a:pPr>
            <a:r>
              <a:rPr lang="en-US" altLang="en-US" b="1" dirty="0">
                <a:solidFill>
                  <a:schemeClr val="accent1"/>
                </a:solidFill>
              </a:rPr>
              <a:t>Pointing devices</a:t>
            </a:r>
            <a:r>
              <a:rPr lang="en-US" altLang="en-US" dirty="0"/>
              <a:t>: Used to select and manipulate objects.</a:t>
            </a:r>
          </a:p>
          <a:p>
            <a:pPr lvl="1">
              <a:lnSpc>
                <a:spcPct val="150000"/>
              </a:lnSpc>
            </a:pPr>
            <a:r>
              <a:rPr lang="en-US" altLang="en-US" dirty="0"/>
              <a:t>Used to input data.</a:t>
            </a:r>
          </a:p>
          <a:p>
            <a:pPr lvl="1">
              <a:lnSpc>
                <a:spcPct val="150000"/>
              </a:lnSpc>
            </a:pPr>
            <a:r>
              <a:rPr lang="en-US" altLang="en-US" dirty="0"/>
              <a:t>Used to issue commands to the computer.</a:t>
            </a:r>
          </a:p>
          <a:p>
            <a:pPr>
              <a:lnSpc>
                <a:spcPct val="150000"/>
              </a:lnSpc>
            </a:pPr>
            <a:r>
              <a:rPr lang="en-US" altLang="en-US" dirty="0"/>
              <a:t>Common types of pointing devices:</a:t>
            </a:r>
          </a:p>
          <a:p>
            <a:pPr lvl="1">
              <a:lnSpc>
                <a:spcPct val="150000"/>
              </a:lnSpc>
            </a:pPr>
            <a:r>
              <a:rPr lang="en-US" altLang="en-US" dirty="0"/>
              <a:t>Mouse.</a:t>
            </a:r>
          </a:p>
          <a:p>
            <a:pPr lvl="1">
              <a:lnSpc>
                <a:spcPct val="150000"/>
              </a:lnSpc>
            </a:pPr>
            <a:r>
              <a:rPr lang="en-US" altLang="en-US" dirty="0"/>
              <a:t>Touch screen.</a:t>
            </a:r>
          </a:p>
          <a:p>
            <a:pPr>
              <a:lnSpc>
                <a:spcPct val="150000"/>
              </a:lnSpc>
            </a:pPr>
            <a:endParaRPr lang="en-US" dirty="0"/>
          </a:p>
        </p:txBody>
      </p:sp>
    </p:spTree>
    <p:extLst>
      <p:ext uri="{BB962C8B-B14F-4D97-AF65-F5344CB8AC3E}">
        <p14:creationId xmlns:p14="http://schemas.microsoft.com/office/powerpoint/2010/main" val="1058070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Pointing Devices</a:t>
            </a:r>
            <a:endParaRPr lang="en-US" dirty="0"/>
          </a:p>
        </p:txBody>
      </p:sp>
      <p:sp>
        <p:nvSpPr>
          <p:cNvPr id="3" name="Content Placeholder 2"/>
          <p:cNvSpPr>
            <a:spLocks noGrp="1"/>
          </p:cNvSpPr>
          <p:nvPr>
            <p:ph idx="1"/>
          </p:nvPr>
        </p:nvSpPr>
        <p:spPr>
          <a:xfrm>
            <a:off x="265472" y="1268361"/>
            <a:ext cx="11668224" cy="2854188"/>
          </a:xfrm>
        </p:spPr>
        <p:txBody>
          <a:bodyPr>
            <a:normAutofit/>
          </a:bodyPr>
          <a:lstStyle/>
          <a:p>
            <a:pPr>
              <a:lnSpc>
                <a:spcPct val="150000"/>
              </a:lnSpc>
            </a:pPr>
            <a:r>
              <a:rPr lang="en-US" altLang="en-US" b="1" dirty="0">
                <a:solidFill>
                  <a:schemeClr val="accent1"/>
                </a:solidFill>
              </a:rPr>
              <a:t>Mouse</a:t>
            </a:r>
            <a:r>
              <a:rPr lang="en-US" altLang="en-US" dirty="0"/>
              <a:t>: A common pointing device that the user slides along a flat surface to move a pointer around the screen and clicks its buttons to make selections.</a:t>
            </a:r>
          </a:p>
          <a:p>
            <a:pPr>
              <a:lnSpc>
                <a:spcPct val="150000"/>
              </a:lnSpc>
            </a:pPr>
            <a:endParaRPr lang="en-US" dirty="0"/>
          </a:p>
        </p:txBody>
      </p:sp>
      <p:pic>
        <p:nvPicPr>
          <p:cNvPr id="6" name="Picture 5">
            <a:extLst>
              <a:ext uri="{FF2B5EF4-FFF2-40B4-BE49-F238E27FC236}">
                <a16:creationId xmlns:a16="http://schemas.microsoft.com/office/drawing/2014/main" id="{B86C0E21-80B9-4A52-8558-4B5E991794C0}"/>
              </a:ext>
            </a:extLst>
          </p:cNvPr>
          <p:cNvPicPr>
            <a:picLocks noChangeAspect="1"/>
          </p:cNvPicPr>
          <p:nvPr/>
        </p:nvPicPr>
        <p:blipFill rotWithShape="1">
          <a:blip r:embed="rId2"/>
          <a:srcRect l="13185" t="6830" r="63851" b="48772"/>
          <a:stretch/>
        </p:blipFill>
        <p:spPr>
          <a:xfrm>
            <a:off x="1716227" y="2810498"/>
            <a:ext cx="3723678" cy="4047502"/>
          </a:xfrm>
          <a:prstGeom prst="rect">
            <a:avLst/>
          </a:prstGeom>
        </p:spPr>
      </p:pic>
      <p:pic>
        <p:nvPicPr>
          <p:cNvPr id="7" name="Picture 6">
            <a:extLst>
              <a:ext uri="{FF2B5EF4-FFF2-40B4-BE49-F238E27FC236}">
                <a16:creationId xmlns:a16="http://schemas.microsoft.com/office/drawing/2014/main" id="{19BA16C8-7C49-4083-85A5-339B5C30FCDC}"/>
              </a:ext>
            </a:extLst>
          </p:cNvPr>
          <p:cNvPicPr>
            <a:picLocks noChangeAspect="1"/>
          </p:cNvPicPr>
          <p:nvPr/>
        </p:nvPicPr>
        <p:blipFill rotWithShape="1">
          <a:blip r:embed="rId2"/>
          <a:srcRect l="13185" t="50512" r="62622" b="6830"/>
          <a:stretch/>
        </p:blipFill>
        <p:spPr>
          <a:xfrm>
            <a:off x="7062061" y="2776572"/>
            <a:ext cx="4082950" cy="4047433"/>
          </a:xfrm>
          <a:prstGeom prst="rect">
            <a:avLst/>
          </a:prstGeom>
        </p:spPr>
      </p:pic>
    </p:spTree>
    <p:extLst>
      <p:ext uri="{BB962C8B-B14F-4D97-AF65-F5344CB8AC3E}">
        <p14:creationId xmlns:p14="http://schemas.microsoft.com/office/powerpoint/2010/main" val="3325151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Mouse works</a:t>
            </a:r>
          </a:p>
        </p:txBody>
      </p:sp>
      <p:sp>
        <p:nvSpPr>
          <p:cNvPr id="5" name="Content Placeholder 4">
            <a:extLst>
              <a:ext uri="{FF2B5EF4-FFF2-40B4-BE49-F238E27FC236}">
                <a16:creationId xmlns:a16="http://schemas.microsoft.com/office/drawing/2014/main" id="{B7EFBE1B-460C-463D-92C1-6CCD53576B02}"/>
              </a:ext>
            </a:extLst>
          </p:cNvPr>
          <p:cNvSpPr>
            <a:spLocks noGrp="1"/>
          </p:cNvSpPr>
          <p:nvPr>
            <p:ph idx="1"/>
          </p:nvPr>
        </p:nvSpPr>
        <p:spPr/>
        <p:txBody>
          <a:bodyPr/>
          <a:lstStyle/>
          <a:p>
            <a:endParaRPr lang="ar-SY"/>
          </a:p>
        </p:txBody>
      </p:sp>
      <p:pic>
        <p:nvPicPr>
          <p:cNvPr id="6" name="How Does a Mouse Work_(720P_HD)">
            <a:hlinkClick r:id="" action="ppaction://media"/>
            <a:extLst>
              <a:ext uri="{FF2B5EF4-FFF2-40B4-BE49-F238E27FC236}">
                <a16:creationId xmlns:a16="http://schemas.microsoft.com/office/drawing/2014/main" id="{DF78CA31-36D1-462C-8DBB-6BBCB8DE290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24486" y="1363408"/>
            <a:ext cx="8770937" cy="4933950"/>
          </a:xfrm>
          <a:prstGeom prst="rect">
            <a:avLst/>
          </a:prstGeom>
        </p:spPr>
      </p:pic>
    </p:spTree>
    <p:extLst>
      <p:ext uri="{BB962C8B-B14F-4D97-AF65-F5344CB8AC3E}">
        <p14:creationId xmlns:p14="http://schemas.microsoft.com/office/powerpoint/2010/main" val="49073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60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1818"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Touch Screens</a:t>
            </a:r>
            <a:endParaRPr lang="en-US" dirty="0"/>
          </a:p>
        </p:txBody>
      </p:sp>
      <p:sp>
        <p:nvSpPr>
          <p:cNvPr id="3" name="Content Placeholder 2"/>
          <p:cNvSpPr>
            <a:spLocks noGrp="1"/>
          </p:cNvSpPr>
          <p:nvPr>
            <p:ph idx="1"/>
          </p:nvPr>
        </p:nvSpPr>
        <p:spPr/>
        <p:txBody>
          <a:bodyPr/>
          <a:lstStyle/>
          <a:p>
            <a:pPr>
              <a:lnSpc>
                <a:spcPct val="150000"/>
              </a:lnSpc>
            </a:pPr>
            <a:r>
              <a:rPr lang="en-US" altLang="en-US" b="1" dirty="0">
                <a:solidFill>
                  <a:schemeClr val="accent1"/>
                </a:solidFill>
              </a:rPr>
              <a:t>Touch screen</a:t>
            </a:r>
            <a:r>
              <a:rPr lang="en-US" altLang="en-US" dirty="0"/>
              <a:t>: Display device that is touched with the finger to select commands or otherwise provide input to the computer.</a:t>
            </a:r>
          </a:p>
          <a:p>
            <a:pPr>
              <a:lnSpc>
                <a:spcPct val="150000"/>
              </a:lnSpc>
            </a:pPr>
            <a:r>
              <a:rPr lang="en-US" altLang="en-US" dirty="0"/>
              <a:t>Used with:</a:t>
            </a:r>
          </a:p>
          <a:p>
            <a:pPr lvl="1">
              <a:lnSpc>
                <a:spcPct val="150000"/>
              </a:lnSpc>
            </a:pPr>
            <a:r>
              <a:rPr lang="en-US" altLang="en-US" dirty="0"/>
              <a:t>Desktop and portable computers.</a:t>
            </a:r>
          </a:p>
          <a:p>
            <a:pPr lvl="1">
              <a:lnSpc>
                <a:spcPct val="150000"/>
              </a:lnSpc>
            </a:pPr>
            <a:r>
              <a:rPr lang="en-US" altLang="en-US" dirty="0"/>
              <a:t>Mobile phones and mobile devices.</a:t>
            </a:r>
          </a:p>
          <a:p>
            <a:pPr>
              <a:lnSpc>
                <a:spcPct val="150000"/>
              </a:lnSpc>
            </a:pPr>
            <a:r>
              <a:rPr lang="en-US" altLang="en-US" dirty="0"/>
              <a:t>All modern mobile screens are multi-touch.</a:t>
            </a:r>
          </a:p>
          <a:p>
            <a:pPr>
              <a:lnSpc>
                <a:spcPct val="150000"/>
              </a:lnSpc>
            </a:pPr>
            <a:endParaRPr lang="en-US" dirty="0"/>
          </a:p>
        </p:txBody>
      </p:sp>
      <p:pic>
        <p:nvPicPr>
          <p:cNvPr id="4098" name="Picture 2" descr="32&quot; Touch Screen K Interactive Display Kiosk – ThinPC">
            <a:extLst>
              <a:ext uri="{FF2B5EF4-FFF2-40B4-BE49-F238E27FC236}">
                <a16:creationId xmlns:a16="http://schemas.microsoft.com/office/drawing/2014/main" id="{1AB3CD7E-07FF-4089-8F06-AA4E82E9AA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2550" y="2580968"/>
            <a:ext cx="3363256" cy="33632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6590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5A847-EAF5-46A9-B61E-DBA31A3CD694}"/>
              </a:ext>
            </a:extLst>
          </p:cNvPr>
          <p:cNvSpPr>
            <a:spLocks noGrp="1"/>
          </p:cNvSpPr>
          <p:nvPr>
            <p:ph type="title"/>
          </p:nvPr>
        </p:nvSpPr>
        <p:spPr/>
        <p:txBody>
          <a:bodyPr/>
          <a:lstStyle/>
          <a:p>
            <a:r>
              <a:rPr lang="en-US" dirty="0"/>
              <a:t>Capacitive touchscreen</a:t>
            </a:r>
            <a:endParaRPr lang="ar-SY" dirty="0"/>
          </a:p>
        </p:txBody>
      </p:sp>
      <p:pic>
        <p:nvPicPr>
          <p:cNvPr id="9" name="Why a sausage can do what your gloves cannot - Charles Wallace and Sajan Saini (1)">
            <a:hlinkClick r:id="" action="ppaction://media"/>
            <a:extLst>
              <a:ext uri="{FF2B5EF4-FFF2-40B4-BE49-F238E27FC236}">
                <a16:creationId xmlns:a16="http://schemas.microsoft.com/office/drawing/2014/main" id="{CDC204B9-42FC-4A2B-9BF4-5C1A7635C7F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507462" y="1361442"/>
            <a:ext cx="8770937" cy="4933950"/>
          </a:xfrm>
        </p:spPr>
      </p:pic>
    </p:spTree>
    <p:extLst>
      <p:ext uri="{BB962C8B-B14F-4D97-AF65-F5344CB8AC3E}">
        <p14:creationId xmlns:p14="http://schemas.microsoft.com/office/powerpoint/2010/main" val="1310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064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a:ea typeface="+mn-ea"/>
                <a:cs typeface="Times New Roman"/>
              </a:rPr>
              <a:t>Printers</a:t>
            </a:r>
            <a:endParaRPr kumimoji="0" lang="en-US" sz="2400" b="1" i="0" u="none" strike="noStrike" kern="1200" cap="none" spc="0" normalizeH="0" baseline="0" noProof="0" dirty="0">
              <a:ln>
                <a:noFill/>
              </a:ln>
              <a:solidFill>
                <a:srgbClr val="00B0F0"/>
              </a:solidFill>
              <a:effectLst/>
              <a:uLnTx/>
              <a:uFillTx/>
              <a:latin typeface="Times New Roman"/>
              <a:ea typeface="+mn-ea"/>
              <a:cs typeface="Times New Roman"/>
            </a:endParaRP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35960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6"/>
                                        </p:tgtEl>
                                        <p:attrNameLst>
                                          <p:attrName>fillcolor</p:attrName>
                                        </p:attrNameLst>
                                      </p:cBhvr>
                                      <p:to>
                                        <a:srgbClr val="FFFF00"/>
                                      </p:to>
                                    </p:animClr>
                                    <p:set>
                                      <p:cBhvr>
                                        <p:cTn id="7" dur="2000" fill="hold"/>
                                        <p:tgtEl>
                                          <p:spTgt spid="16"/>
                                        </p:tgtEl>
                                        <p:attrNameLst>
                                          <p:attrName>fill.type</p:attrName>
                                        </p:attrNameLst>
                                      </p:cBhvr>
                                      <p:to>
                                        <p:strVal val="solid"/>
                                      </p:to>
                                    </p:set>
                                    <p:set>
                                      <p:cBhvr>
                                        <p:cTn id="8" dur="2000" fill="hold"/>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Scanners</a:t>
            </a:r>
            <a:endParaRPr lang="en-US" dirty="0"/>
          </a:p>
        </p:txBody>
      </p:sp>
      <p:sp>
        <p:nvSpPr>
          <p:cNvPr id="3" name="Content Placeholder 2"/>
          <p:cNvSpPr>
            <a:spLocks noGrp="1"/>
          </p:cNvSpPr>
          <p:nvPr>
            <p:ph idx="1"/>
          </p:nvPr>
        </p:nvSpPr>
        <p:spPr>
          <a:xfrm>
            <a:off x="325212" y="1430594"/>
            <a:ext cx="11541576" cy="4608257"/>
          </a:xfrm>
        </p:spPr>
        <p:txBody>
          <a:bodyPr>
            <a:normAutofit lnSpcReduction="10000"/>
          </a:bodyPr>
          <a:lstStyle/>
          <a:p>
            <a:pPr>
              <a:lnSpc>
                <a:spcPct val="150000"/>
              </a:lnSpc>
            </a:pPr>
            <a:r>
              <a:rPr lang="en-US" altLang="en-US" sz="2000" b="1" dirty="0"/>
              <a:t>Scanner (optical scanner): </a:t>
            </a:r>
            <a:r>
              <a:rPr lang="en-US" altLang="en-US" sz="2000" dirty="0"/>
              <a:t>Input device that captures an image of an object and transfers them to a computer in digital form.</a:t>
            </a:r>
          </a:p>
          <a:p>
            <a:pPr lvl="1">
              <a:lnSpc>
                <a:spcPct val="150000"/>
              </a:lnSpc>
            </a:pPr>
            <a:r>
              <a:rPr lang="en-US" altLang="en-US" sz="2000" dirty="0"/>
              <a:t>Can scan photos, documents, drawings, (flat objects).</a:t>
            </a:r>
          </a:p>
          <a:p>
            <a:pPr lvl="1">
              <a:lnSpc>
                <a:spcPct val="150000"/>
              </a:lnSpc>
            </a:pPr>
            <a:r>
              <a:rPr lang="en-US" altLang="en-US" sz="2000" dirty="0"/>
              <a:t>Data is typically input as a single image.</a:t>
            </a:r>
          </a:p>
          <a:p>
            <a:pPr>
              <a:lnSpc>
                <a:spcPct val="150000"/>
              </a:lnSpc>
            </a:pPr>
            <a:r>
              <a:rPr lang="en-US" altLang="en-US" sz="2000" dirty="0"/>
              <a:t>Types of scanners:</a:t>
            </a:r>
          </a:p>
          <a:p>
            <a:pPr lvl="1">
              <a:lnSpc>
                <a:spcPct val="150000"/>
              </a:lnSpc>
            </a:pPr>
            <a:r>
              <a:rPr lang="en-US" altLang="en-US" sz="2000" dirty="0"/>
              <a:t>Flatbed.           </a:t>
            </a:r>
          </a:p>
          <a:p>
            <a:pPr lvl="1">
              <a:lnSpc>
                <a:spcPct val="150000"/>
              </a:lnSpc>
            </a:pPr>
            <a:r>
              <a:rPr lang="en-US" altLang="en-US" sz="2000" dirty="0"/>
              <a:t>Portable.</a:t>
            </a:r>
          </a:p>
          <a:p>
            <a:pPr lvl="1">
              <a:lnSpc>
                <a:spcPct val="150000"/>
              </a:lnSpc>
            </a:pPr>
            <a:r>
              <a:rPr lang="en-US" altLang="en-US" sz="2000" dirty="0"/>
              <a:t>3D.</a:t>
            </a:r>
          </a:p>
          <a:p>
            <a:pPr lvl="1">
              <a:lnSpc>
                <a:spcPct val="150000"/>
              </a:lnSpc>
            </a:pPr>
            <a:r>
              <a:rPr lang="en-US" altLang="en-US" sz="2000" dirty="0"/>
              <a:t>Integrated (ATMs, etc.)</a:t>
            </a:r>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4252686" y="3509633"/>
            <a:ext cx="7614102" cy="284150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51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Barcode Readers</a:t>
            </a:r>
            <a:endParaRPr lang="en-US" dirty="0"/>
          </a:p>
        </p:txBody>
      </p:sp>
      <p:sp>
        <p:nvSpPr>
          <p:cNvPr id="3" name="Content Placeholder 2"/>
          <p:cNvSpPr>
            <a:spLocks noGrp="1"/>
          </p:cNvSpPr>
          <p:nvPr>
            <p:ph idx="1"/>
          </p:nvPr>
        </p:nvSpPr>
        <p:spPr/>
        <p:txBody>
          <a:bodyPr>
            <a:normAutofit/>
          </a:bodyPr>
          <a:lstStyle/>
          <a:p>
            <a:pPr>
              <a:lnSpc>
                <a:spcPct val="150000"/>
              </a:lnSpc>
            </a:pPr>
            <a:r>
              <a:rPr lang="en-US" altLang="en-US" b="1" dirty="0">
                <a:solidFill>
                  <a:schemeClr val="accent1"/>
                </a:solidFill>
              </a:rPr>
              <a:t>Barcode readers</a:t>
            </a:r>
            <a:r>
              <a:rPr lang="en-US" altLang="en-US" dirty="0"/>
              <a:t>: </a:t>
            </a:r>
            <a:r>
              <a:rPr lang="en-US" altLang="en-US" u="sng" dirty="0"/>
              <a:t>Input</a:t>
            </a:r>
            <a:r>
              <a:rPr lang="en-US" altLang="en-US" dirty="0"/>
              <a:t> devices that read barcodes.</a:t>
            </a:r>
          </a:p>
          <a:p>
            <a:pPr>
              <a:lnSpc>
                <a:spcPct val="150000"/>
              </a:lnSpc>
            </a:pPr>
            <a:r>
              <a:rPr lang="en-US" altLang="en-US" dirty="0"/>
              <a:t>Barcode: Machine-readable code that represents data as a set of bars.</a:t>
            </a:r>
          </a:p>
          <a:p>
            <a:pPr lvl="1">
              <a:lnSpc>
                <a:spcPct val="150000"/>
              </a:lnSpc>
            </a:pPr>
            <a:r>
              <a:rPr lang="en-US" altLang="en-US" dirty="0"/>
              <a:t>Common types:</a:t>
            </a:r>
          </a:p>
          <a:p>
            <a:pPr lvl="2">
              <a:lnSpc>
                <a:spcPct val="150000"/>
              </a:lnSpc>
            </a:pPr>
            <a:r>
              <a:rPr lang="en-US" altLang="en-US" dirty="0"/>
              <a:t>Universal Product Code (UPC).</a:t>
            </a:r>
          </a:p>
          <a:p>
            <a:pPr lvl="2">
              <a:lnSpc>
                <a:spcPct val="150000"/>
              </a:lnSpc>
            </a:pPr>
            <a:r>
              <a:rPr lang="en-US" altLang="en-US" dirty="0"/>
              <a:t>ISBN.</a:t>
            </a:r>
          </a:p>
          <a:p>
            <a:pPr lvl="2">
              <a:lnSpc>
                <a:spcPct val="150000"/>
              </a:lnSpc>
            </a:pPr>
            <a:r>
              <a:rPr lang="en-US" altLang="en-US" dirty="0"/>
              <a:t>2D (QR) – hold more data.</a:t>
            </a:r>
          </a:p>
          <a:p>
            <a:pPr lvl="2">
              <a:lnSpc>
                <a:spcPct val="150000"/>
              </a:lnSpc>
            </a:pPr>
            <a:endParaRPr lang="en-US" altLang="en-US" dirty="0"/>
          </a:p>
          <a:p>
            <a:pPr>
              <a:lnSpc>
                <a:spcPct val="150000"/>
              </a:lnSpc>
            </a:pPr>
            <a:endParaRPr lang="en-US" dirty="0"/>
          </a:p>
        </p:txBody>
      </p:sp>
      <p:pic>
        <p:nvPicPr>
          <p:cNvPr id="4" name="Picture 5" descr="fig4-13.jpg"/>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auto">
          <a:xfrm>
            <a:off x="7821412" y="2912135"/>
            <a:ext cx="3747831" cy="329673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687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barcode read</a:t>
            </a:r>
          </a:p>
        </p:txBody>
      </p:sp>
      <p:pic>
        <p:nvPicPr>
          <p:cNvPr id="4" name="How Barcodes Work">
            <a:hlinkClick r:id="" action="ppaction://media"/>
          </p:cNvPr>
          <p:cNvPicPr>
            <a:picLocks noGrp="1" noChangeAspect="1"/>
          </p:cNvPicPr>
          <p:nvPr>
            <p:ph idx="1"/>
            <a:videoFile r:link="rId1"/>
            <p:extLst>
              <p:ext uri="{DAA4B4D4-6D71-4841-9C94-3DE7FCFB9230}">
                <p14:media xmlns:p14="http://schemas.microsoft.com/office/powerpoint/2010/main" r:embed="rId2">
                  <p14:trim st="4884" end="18602"/>
                </p14:media>
              </p:ext>
            </p:extLst>
          </p:nvPr>
        </p:nvPicPr>
        <p:blipFill>
          <a:blip r:embed="rId5"/>
          <a:stretch>
            <a:fillRect/>
          </a:stretch>
        </p:blipFill>
        <p:spPr>
          <a:xfrm>
            <a:off x="1444752" y="1365703"/>
            <a:ext cx="9674352" cy="4933950"/>
          </a:xfrm>
        </p:spPr>
      </p:pic>
    </p:spTree>
    <p:extLst>
      <p:ext uri="{BB962C8B-B14F-4D97-AF65-F5344CB8AC3E}">
        <p14:creationId xmlns:p14="http://schemas.microsoft.com/office/powerpoint/2010/main" val="129133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9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How do QR Codes Work Explained in Minutes - Scanova (1080p, h264)">
            <a:hlinkClick r:id="" action="ppaction://media"/>
            <a:extLst>
              <a:ext uri="{FF2B5EF4-FFF2-40B4-BE49-F238E27FC236}">
                <a16:creationId xmlns:a16="http://schemas.microsoft.com/office/drawing/2014/main" id="{561ECC6F-3433-486D-96AB-23C9C107C5A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10099" y="1365062"/>
            <a:ext cx="8771802" cy="4934139"/>
          </a:xfrm>
          <a:prstGeom prst="rect">
            <a:avLst/>
          </a:prstGeom>
        </p:spPr>
      </p:pic>
      <p:sp>
        <p:nvSpPr>
          <p:cNvPr id="2" name="Title 1">
            <a:extLst>
              <a:ext uri="{FF2B5EF4-FFF2-40B4-BE49-F238E27FC236}">
                <a16:creationId xmlns:a16="http://schemas.microsoft.com/office/drawing/2014/main" id="{4486971C-1338-4EA6-9A30-7465341B4007}"/>
              </a:ext>
            </a:extLst>
          </p:cNvPr>
          <p:cNvSpPr>
            <a:spLocks noGrp="1"/>
          </p:cNvSpPr>
          <p:nvPr>
            <p:ph type="title"/>
          </p:nvPr>
        </p:nvSpPr>
        <p:spPr/>
        <p:txBody>
          <a:bodyPr/>
          <a:lstStyle/>
          <a:p>
            <a:r>
              <a:rPr lang="en-US" dirty="0"/>
              <a:t>QR codes </a:t>
            </a:r>
            <a:endParaRPr lang="ar-SY" dirty="0"/>
          </a:p>
        </p:txBody>
      </p:sp>
    </p:spTree>
    <p:extLst>
      <p:ext uri="{BB962C8B-B14F-4D97-AF65-F5344CB8AC3E}">
        <p14:creationId xmlns:p14="http://schemas.microsoft.com/office/powerpoint/2010/main" val="339577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6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mute="1">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Biometric Readers</a:t>
            </a:r>
            <a:endParaRPr lang="en-US" dirty="0"/>
          </a:p>
        </p:txBody>
      </p:sp>
      <p:sp>
        <p:nvSpPr>
          <p:cNvPr id="3" name="Content Placeholder 2"/>
          <p:cNvSpPr>
            <a:spLocks noGrp="1"/>
          </p:cNvSpPr>
          <p:nvPr>
            <p:ph idx="1"/>
          </p:nvPr>
        </p:nvSpPr>
        <p:spPr>
          <a:xfrm>
            <a:off x="188686" y="1422213"/>
            <a:ext cx="9506642" cy="4934138"/>
          </a:xfrm>
        </p:spPr>
        <p:txBody>
          <a:bodyPr>
            <a:normAutofit fontScale="85000" lnSpcReduction="20000"/>
          </a:bodyPr>
          <a:lstStyle/>
          <a:p>
            <a:pPr>
              <a:lnSpc>
                <a:spcPct val="150000"/>
              </a:lnSpc>
            </a:pPr>
            <a:r>
              <a:rPr lang="en-US" altLang="en-US" b="1" dirty="0">
                <a:solidFill>
                  <a:schemeClr val="accent1"/>
                </a:solidFill>
              </a:rPr>
              <a:t>Biometric data</a:t>
            </a:r>
            <a:r>
              <a:rPr lang="en-US" altLang="en-US" dirty="0"/>
              <a:t>: Based on unique physiological characteristics or personal trait.</a:t>
            </a:r>
          </a:p>
          <a:p>
            <a:pPr lvl="1">
              <a:lnSpc>
                <a:spcPct val="150000"/>
              </a:lnSpc>
            </a:pPr>
            <a:r>
              <a:rPr lang="en-US" altLang="en-US" dirty="0"/>
              <a:t>Fingerprint.</a:t>
            </a:r>
          </a:p>
          <a:p>
            <a:pPr lvl="1">
              <a:lnSpc>
                <a:spcPct val="150000"/>
              </a:lnSpc>
            </a:pPr>
            <a:r>
              <a:rPr lang="en-US" altLang="en-US" dirty="0"/>
              <a:t>Hand or face geometry.</a:t>
            </a:r>
          </a:p>
          <a:p>
            <a:pPr lvl="1">
              <a:lnSpc>
                <a:spcPct val="150000"/>
              </a:lnSpc>
            </a:pPr>
            <a:r>
              <a:rPr lang="en-US" altLang="en-US" dirty="0"/>
              <a:t>Iris of the eye.</a:t>
            </a:r>
          </a:p>
          <a:p>
            <a:pPr lvl="1">
              <a:lnSpc>
                <a:spcPct val="150000"/>
              </a:lnSpc>
            </a:pPr>
            <a:r>
              <a:rPr lang="en-US" altLang="en-US" dirty="0"/>
              <a:t>Voice or signature.</a:t>
            </a:r>
          </a:p>
          <a:p>
            <a:pPr>
              <a:lnSpc>
                <a:spcPct val="150000"/>
              </a:lnSpc>
            </a:pPr>
            <a:r>
              <a:rPr lang="en-US" altLang="en-US" dirty="0"/>
              <a:t>Biometric readers: Used to input biometric data.</a:t>
            </a:r>
          </a:p>
          <a:p>
            <a:pPr lvl="1">
              <a:lnSpc>
                <a:spcPct val="150000"/>
              </a:lnSpc>
            </a:pPr>
            <a:r>
              <a:rPr lang="en-US" altLang="en-US" dirty="0"/>
              <a:t>Can be stand-alone or built into another piece of hardware.</a:t>
            </a:r>
          </a:p>
          <a:p>
            <a:pPr lvl="1">
              <a:lnSpc>
                <a:spcPct val="150000"/>
              </a:lnSpc>
            </a:pPr>
            <a:r>
              <a:rPr lang="en-US" altLang="en-US" dirty="0"/>
              <a:t>Used to allow access only by authorized individuals.</a:t>
            </a:r>
          </a:p>
          <a:p>
            <a:pPr lvl="1">
              <a:lnSpc>
                <a:spcPct val="150000"/>
              </a:lnSpc>
            </a:pPr>
            <a:r>
              <a:rPr lang="en-US" altLang="en-US" dirty="0"/>
              <a:t>Most often used for access control and to verify transactions.</a:t>
            </a:r>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6916994" y="2270620"/>
            <a:ext cx="5060719" cy="346778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842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Biometric</a:t>
            </a:r>
            <a:endParaRPr lang="en-US" dirty="0"/>
          </a:p>
        </p:txBody>
      </p:sp>
      <p:pic>
        <p:nvPicPr>
          <p:cNvPr id="4" name="Biometric identifica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255505" y="1380451"/>
            <a:ext cx="7680990" cy="4933950"/>
          </a:xfrm>
        </p:spPr>
      </p:pic>
    </p:spTree>
    <p:extLst>
      <p:ext uri="{BB962C8B-B14F-4D97-AF65-F5344CB8AC3E}">
        <p14:creationId xmlns:p14="http://schemas.microsoft.com/office/powerpoint/2010/main" val="66900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79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Digital Cameras</a:t>
            </a:r>
            <a:endParaRPr lang="en-US" dirty="0"/>
          </a:p>
        </p:txBody>
      </p:sp>
      <p:sp>
        <p:nvSpPr>
          <p:cNvPr id="3" name="Content Placeholder 2"/>
          <p:cNvSpPr>
            <a:spLocks noGrp="1"/>
          </p:cNvSpPr>
          <p:nvPr>
            <p:ph idx="1"/>
          </p:nvPr>
        </p:nvSpPr>
        <p:spPr/>
        <p:txBody>
          <a:bodyPr>
            <a:normAutofit fontScale="92500" lnSpcReduction="20000"/>
          </a:bodyPr>
          <a:lstStyle/>
          <a:p>
            <a:pPr>
              <a:lnSpc>
                <a:spcPct val="150000"/>
              </a:lnSpc>
            </a:pPr>
            <a:r>
              <a:rPr lang="en-US" altLang="en-US" b="1" dirty="0">
                <a:solidFill>
                  <a:schemeClr val="accent1"/>
                </a:solidFill>
              </a:rPr>
              <a:t>Digital cameras</a:t>
            </a:r>
            <a:r>
              <a:rPr lang="en-US" altLang="en-US" dirty="0"/>
              <a:t>: Record images on digital storage medium rather than film.</a:t>
            </a:r>
          </a:p>
          <a:p>
            <a:pPr lvl="1">
              <a:lnSpc>
                <a:spcPct val="150000"/>
              </a:lnSpc>
            </a:pPr>
            <a:r>
              <a:rPr lang="en-US" altLang="en-US" dirty="0"/>
              <a:t>Can either be still cameras or video cameras.</a:t>
            </a:r>
          </a:p>
          <a:p>
            <a:pPr lvl="1">
              <a:lnSpc>
                <a:spcPct val="150000"/>
              </a:lnSpc>
            </a:pPr>
            <a:r>
              <a:rPr lang="en-US" altLang="en-US" dirty="0"/>
              <a:t>Integrated into many portable computers and mobile phones.</a:t>
            </a:r>
          </a:p>
          <a:p>
            <a:pPr>
              <a:lnSpc>
                <a:spcPct val="150000"/>
              </a:lnSpc>
            </a:pPr>
            <a:r>
              <a:rPr lang="en-US" altLang="en-US" dirty="0"/>
              <a:t>Digital still cameras:</a:t>
            </a:r>
          </a:p>
          <a:p>
            <a:pPr lvl="1">
              <a:lnSpc>
                <a:spcPct val="150000"/>
              </a:lnSpc>
            </a:pPr>
            <a:r>
              <a:rPr lang="en-US" altLang="en-US" dirty="0"/>
              <a:t>Available in a wide variety of sizes and capabilities.</a:t>
            </a:r>
          </a:p>
          <a:p>
            <a:pPr lvl="1">
              <a:lnSpc>
                <a:spcPct val="150000"/>
              </a:lnSpc>
            </a:pPr>
            <a:r>
              <a:rPr lang="en-US" altLang="en-US" dirty="0"/>
              <a:t>Primary appeal is images </a:t>
            </a:r>
            <a:r>
              <a:rPr lang="en-US" altLang="en-US" b="1" u="sng" dirty="0"/>
              <a:t>immediately</a:t>
            </a:r>
            <a:r>
              <a:rPr lang="en-US" altLang="en-US" dirty="0"/>
              <a:t> available.</a:t>
            </a:r>
          </a:p>
          <a:p>
            <a:pPr lvl="1">
              <a:lnSpc>
                <a:spcPct val="150000"/>
              </a:lnSpc>
            </a:pPr>
            <a:r>
              <a:rPr lang="en-US" altLang="en-US" dirty="0"/>
              <a:t>Camera quality is measured in </a:t>
            </a:r>
            <a:r>
              <a:rPr lang="en-US" altLang="en-US" b="1" u="sng" dirty="0"/>
              <a:t>megapixels</a:t>
            </a:r>
            <a:r>
              <a:rPr lang="en-US" altLang="en-US" dirty="0"/>
              <a:t>.</a:t>
            </a:r>
          </a:p>
          <a:p>
            <a:pPr lvl="1">
              <a:lnSpc>
                <a:spcPct val="150000"/>
              </a:lnSpc>
            </a:pPr>
            <a:r>
              <a:rPr lang="en-US" altLang="en-US" dirty="0"/>
              <a:t>Typically use flash memory for storage.</a:t>
            </a:r>
          </a:p>
          <a:p>
            <a:pPr lvl="1">
              <a:lnSpc>
                <a:spcPct val="150000"/>
              </a:lnSpc>
            </a:pPr>
            <a:r>
              <a:rPr lang="en-US" altLang="en-US" dirty="0"/>
              <a:t>Camera phones can be used to read barcodes, for mobile deposit, etc.</a:t>
            </a:r>
          </a:p>
        </p:txBody>
      </p:sp>
      <p:pic>
        <p:nvPicPr>
          <p:cNvPr id="5122" name="Picture 2" descr="Small &amp; Compact Digital Camera with Zoom | DSC-W830 | Sony Ireland">
            <a:extLst>
              <a:ext uri="{FF2B5EF4-FFF2-40B4-BE49-F238E27FC236}">
                <a16:creationId xmlns:a16="http://schemas.microsoft.com/office/drawing/2014/main" id="{3926872C-C428-4B40-ACFF-88AAF8241F34}"/>
              </a:ext>
            </a:extLst>
          </p:cNvPr>
          <p:cNvPicPr>
            <a:picLocks noChangeAspect="1" noChangeArrowheads="1"/>
          </p:cNvPicPr>
          <p:nvPr/>
        </p:nvPicPr>
        <p:blipFill>
          <a:blip r:embed="rId2" cstate="print">
            <a:clrChange>
              <a:clrFrom>
                <a:srgbClr val="F0F3F8"/>
              </a:clrFrom>
              <a:clrTo>
                <a:srgbClr val="F0F3F8">
                  <a:alpha val="0"/>
                </a:srgbClr>
              </a:clrTo>
            </a:clrChange>
            <a:extLst>
              <a:ext uri="{28A0092B-C50C-407E-A947-70E740481C1C}">
                <a14:useLocalDpi xmlns:a14="http://schemas.microsoft.com/office/drawing/2010/main" val="0"/>
              </a:ext>
            </a:extLst>
          </a:blip>
          <a:srcRect/>
          <a:stretch>
            <a:fillRect/>
          </a:stretch>
        </p:blipFill>
        <p:spPr bwMode="auto">
          <a:xfrm>
            <a:off x="8387200" y="2692587"/>
            <a:ext cx="3458845"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6053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A CAMERA WORK?</a:t>
            </a:r>
          </a:p>
        </p:txBody>
      </p:sp>
      <p:pic>
        <p:nvPicPr>
          <p:cNvPr id="8" name="How does a camera work">
            <a:hlinkClick r:id="" action="ppaction://media"/>
            <a:extLst>
              <a:ext uri="{FF2B5EF4-FFF2-40B4-BE49-F238E27FC236}">
                <a16:creationId xmlns:a16="http://schemas.microsoft.com/office/drawing/2014/main" id="{1BE17B69-CDC9-477A-972C-3F5F149AACA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9738" y="1378156"/>
            <a:ext cx="8770937" cy="4933950"/>
          </a:xfrm>
          <a:prstGeom prst="rect">
            <a:avLst/>
          </a:prstGeom>
        </p:spPr>
      </p:pic>
      <p:pic>
        <p:nvPicPr>
          <p:cNvPr id="6" name="Picture 2" descr="https://media-mrs2-2.cdn.whatsapp.net/v/t61.24694-24/328146594_624702429853588_7505936495229372390_n.jpg?ccb=11-4&amp;oh=01_AdQL3ZVHqbMAwOa8ShGegpjCWxDFsmXnmRc6u4RQ9mrLGg&amp;oe=65BE0F8D&amp;_nc_sid=e6ed6c&amp;_nc_cat=107">
            <a:extLst>
              <a:ext uri="{FF2B5EF4-FFF2-40B4-BE49-F238E27FC236}">
                <a16:creationId xmlns:a16="http://schemas.microsoft.com/office/drawing/2014/main" id="{9FA76CB7-65AC-4349-AAA7-617824FDA34D}"/>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996516" y="5575877"/>
            <a:ext cx="1445552" cy="705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828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31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Audio Input</a:t>
            </a:r>
            <a:endParaRPr lang="en-US" dirty="0"/>
          </a:p>
        </p:txBody>
      </p:sp>
      <p:sp>
        <p:nvSpPr>
          <p:cNvPr id="3" name="Content Placeholder 2"/>
          <p:cNvSpPr>
            <a:spLocks noGrp="1"/>
          </p:cNvSpPr>
          <p:nvPr>
            <p:ph idx="1"/>
          </p:nvPr>
        </p:nvSpPr>
        <p:spPr/>
        <p:txBody>
          <a:bodyPr>
            <a:normAutofit/>
          </a:bodyPr>
          <a:lstStyle/>
          <a:p>
            <a:pPr>
              <a:lnSpc>
                <a:spcPct val="150000"/>
              </a:lnSpc>
              <a:spcBef>
                <a:spcPct val="5000"/>
              </a:spcBef>
              <a:spcAft>
                <a:spcPct val="5000"/>
              </a:spcAft>
            </a:pPr>
            <a:r>
              <a:rPr lang="en-US" altLang="en-US" b="1" dirty="0"/>
              <a:t>Audio input</a:t>
            </a:r>
            <a:r>
              <a:rPr lang="en-US" altLang="en-US" dirty="0"/>
              <a:t>: The process of entering audio data into the computer</a:t>
            </a:r>
          </a:p>
          <a:p>
            <a:pPr>
              <a:lnSpc>
                <a:spcPct val="150000"/>
              </a:lnSpc>
              <a:spcBef>
                <a:spcPct val="5000"/>
              </a:spcBef>
              <a:spcAft>
                <a:spcPct val="5000"/>
              </a:spcAft>
            </a:pPr>
            <a:r>
              <a:rPr lang="en-US" altLang="en-US" b="1" dirty="0"/>
              <a:t>Voice input</a:t>
            </a:r>
            <a:r>
              <a:rPr lang="en-US" altLang="en-US" dirty="0"/>
              <a:t>: Inputting spoken words and converting them to digital form.</a:t>
            </a:r>
          </a:p>
          <a:p>
            <a:pPr lvl="1">
              <a:lnSpc>
                <a:spcPct val="150000"/>
              </a:lnSpc>
              <a:spcBef>
                <a:spcPct val="5000"/>
              </a:spcBef>
              <a:spcAft>
                <a:spcPct val="5000"/>
              </a:spcAft>
            </a:pPr>
            <a:r>
              <a:rPr lang="en-US" altLang="en-US" dirty="0"/>
              <a:t>Via microphone or headset.</a:t>
            </a:r>
          </a:p>
          <a:p>
            <a:pPr lvl="1">
              <a:lnSpc>
                <a:spcPct val="150000"/>
              </a:lnSpc>
              <a:spcBef>
                <a:spcPct val="5000"/>
              </a:spcBef>
              <a:spcAft>
                <a:spcPct val="5000"/>
              </a:spcAft>
            </a:pPr>
            <a:r>
              <a:rPr lang="en-US" altLang="en-US" dirty="0"/>
              <a:t>To provide spoken instructions to computer (speech recognition systems).</a:t>
            </a:r>
          </a:p>
          <a:p>
            <a:pPr>
              <a:lnSpc>
                <a:spcPct val="150000"/>
              </a:lnSpc>
              <a:spcBef>
                <a:spcPct val="5000"/>
              </a:spcBef>
              <a:spcAft>
                <a:spcPct val="5000"/>
              </a:spcAft>
            </a:pPr>
            <a:r>
              <a:rPr lang="en-US" altLang="en-US" dirty="0"/>
              <a:t>Music input systems are used to input music.</a:t>
            </a:r>
          </a:p>
          <a:p>
            <a:pPr lvl="1">
              <a:lnSpc>
                <a:spcPct val="150000"/>
              </a:lnSpc>
              <a:spcBef>
                <a:spcPct val="5000"/>
              </a:spcBef>
              <a:spcAft>
                <a:spcPct val="5000"/>
              </a:spcAft>
            </a:pPr>
            <a:r>
              <a:rPr lang="en-US" altLang="en-US" dirty="0"/>
              <a:t>Microphones.</a:t>
            </a:r>
            <a:endParaRPr lang="en-US" dirty="0"/>
          </a:p>
        </p:txBody>
      </p:sp>
      <p:pic>
        <p:nvPicPr>
          <p:cNvPr id="6148" name="Picture 4" descr="Voice Input - Overview (O11) | OutSystems">
            <a:extLst>
              <a:ext uri="{FF2B5EF4-FFF2-40B4-BE49-F238E27FC236}">
                <a16:creationId xmlns:a16="http://schemas.microsoft.com/office/drawing/2014/main" id="{3E05A0E1-9DFD-4F02-AE81-4DB3CBB204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60187" y="405350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949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87351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a:ea typeface="+mn-ea"/>
                <a:cs typeface="Times New Roman"/>
              </a:rPr>
              <a:t>Printers</a:t>
            </a:r>
            <a:endParaRPr kumimoji="0" lang="en-US" sz="2400" b="1" i="0" u="none" strike="noStrike" kern="1200" cap="none" spc="0" normalizeH="0" baseline="0" noProof="0" dirty="0">
              <a:ln>
                <a:noFill/>
              </a:ln>
              <a:solidFill>
                <a:srgbClr val="00B0F0"/>
              </a:solidFill>
              <a:effectLst/>
              <a:uLnTx/>
              <a:uFillTx/>
              <a:latin typeface="Times New Roman"/>
              <a:ea typeface="+mn-ea"/>
              <a:cs typeface="Times New Roman"/>
            </a:endParaRP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426566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Display Devices</a:t>
            </a:r>
            <a:endParaRPr lang="en-US" dirty="0"/>
          </a:p>
        </p:txBody>
      </p:sp>
      <p:sp>
        <p:nvSpPr>
          <p:cNvPr id="3" name="Content Placeholder 2"/>
          <p:cNvSpPr>
            <a:spLocks noGrp="1"/>
          </p:cNvSpPr>
          <p:nvPr>
            <p:ph idx="1"/>
          </p:nvPr>
        </p:nvSpPr>
        <p:spPr/>
        <p:txBody>
          <a:bodyPr>
            <a:normAutofit/>
          </a:bodyPr>
          <a:lstStyle/>
          <a:p>
            <a:pPr>
              <a:lnSpc>
                <a:spcPct val="150000"/>
              </a:lnSpc>
            </a:pPr>
            <a:r>
              <a:rPr lang="en-US" altLang="en-US" b="1" dirty="0">
                <a:solidFill>
                  <a:schemeClr val="accent1"/>
                </a:solidFill>
              </a:rPr>
              <a:t>Display device</a:t>
            </a:r>
            <a:r>
              <a:rPr lang="en-US" altLang="en-US" dirty="0"/>
              <a:t>: Presents output visually</a:t>
            </a:r>
          </a:p>
          <a:p>
            <a:pPr lvl="1">
              <a:lnSpc>
                <a:spcPct val="150000"/>
              </a:lnSpc>
            </a:pPr>
            <a:r>
              <a:rPr lang="en-US" altLang="en-US" dirty="0"/>
              <a:t>Monitor: Display device for a desktop computer.</a:t>
            </a:r>
          </a:p>
          <a:p>
            <a:pPr lvl="1">
              <a:lnSpc>
                <a:spcPct val="150000"/>
              </a:lnSpc>
            </a:pPr>
            <a:r>
              <a:rPr lang="en-US" altLang="en-US" dirty="0"/>
              <a:t>Display screen: Screen built into a variety of devices:</a:t>
            </a:r>
          </a:p>
          <a:p>
            <a:pPr lvl="2">
              <a:lnSpc>
                <a:spcPct val="150000"/>
              </a:lnSpc>
            </a:pPr>
            <a:r>
              <a:rPr lang="en-US" altLang="en-US" dirty="0"/>
              <a:t>Notebook and other portable computers.</a:t>
            </a:r>
          </a:p>
          <a:p>
            <a:pPr lvl="2">
              <a:lnSpc>
                <a:spcPct val="150000"/>
              </a:lnSpc>
            </a:pPr>
            <a:r>
              <a:rPr lang="en-US" altLang="en-US" dirty="0"/>
              <a:t>Mobile phones and mobile devices.</a:t>
            </a:r>
          </a:p>
          <a:p>
            <a:pPr lvl="2">
              <a:lnSpc>
                <a:spcPct val="150000"/>
              </a:lnSpc>
            </a:pPr>
            <a:r>
              <a:rPr lang="en-US" altLang="en-US" dirty="0"/>
              <a:t>Handheld gaming devices, home entertainment devices.</a:t>
            </a:r>
          </a:p>
          <a:p>
            <a:pPr marL="0" indent="0">
              <a:lnSpc>
                <a:spcPct val="150000"/>
              </a:lnSpc>
              <a:buNone/>
            </a:pPr>
            <a:endParaRPr lang="en-US" dirty="0"/>
          </a:p>
        </p:txBody>
      </p:sp>
    </p:spTree>
    <p:extLst>
      <p:ext uri="{BB962C8B-B14F-4D97-AF65-F5344CB8AC3E}">
        <p14:creationId xmlns:p14="http://schemas.microsoft.com/office/powerpoint/2010/main" val="10479931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1F64D-2F9C-470C-8B18-42EF32A079E4}"/>
              </a:ext>
            </a:extLst>
          </p:cNvPr>
          <p:cNvSpPr>
            <a:spLocks noGrp="1"/>
          </p:cNvSpPr>
          <p:nvPr>
            <p:ph type="title"/>
          </p:nvPr>
        </p:nvSpPr>
        <p:spPr/>
        <p:txBody>
          <a:bodyPr>
            <a:normAutofit/>
          </a:bodyPr>
          <a:lstStyle/>
          <a:p>
            <a:r>
              <a:rPr lang="en-US" altLang="en-US" dirty="0"/>
              <a:t>Display Devices</a:t>
            </a:r>
            <a:endParaRPr lang="ar-SY" dirty="0"/>
          </a:p>
        </p:txBody>
      </p:sp>
      <p:sp>
        <p:nvSpPr>
          <p:cNvPr id="3" name="Content Placeholder 2">
            <a:extLst>
              <a:ext uri="{FF2B5EF4-FFF2-40B4-BE49-F238E27FC236}">
                <a16:creationId xmlns:a16="http://schemas.microsoft.com/office/drawing/2014/main" id="{446BE041-C28E-4487-8254-B67CC6613851}"/>
              </a:ext>
            </a:extLst>
          </p:cNvPr>
          <p:cNvSpPr>
            <a:spLocks noGrp="1"/>
          </p:cNvSpPr>
          <p:nvPr>
            <p:ph idx="1"/>
          </p:nvPr>
        </p:nvSpPr>
        <p:spPr/>
        <p:txBody>
          <a:bodyPr>
            <a:normAutofit/>
          </a:bodyPr>
          <a:lstStyle/>
          <a:p>
            <a:r>
              <a:rPr lang="en-US" b="1" dirty="0"/>
              <a:t>Screen Resolution</a:t>
            </a:r>
            <a:r>
              <a:rPr lang="en-US" b="1" dirty="0">
                <a:solidFill>
                  <a:schemeClr val="accent1"/>
                </a:solidFill>
              </a:rPr>
              <a:t>: </a:t>
            </a:r>
            <a:r>
              <a:rPr lang="en-US" dirty="0"/>
              <a:t>display device is divided into a fine grid of tiny pixels,. The number of pixels used on a display screen determines the </a:t>
            </a:r>
            <a:r>
              <a:rPr lang="en-US" b="1" i="1" dirty="0">
                <a:solidFill>
                  <a:schemeClr val="accent1"/>
                </a:solidFill>
              </a:rPr>
              <a:t>screen resolution</a:t>
            </a:r>
            <a:r>
              <a:rPr lang="en-US" dirty="0"/>
              <a:t>, which affects the amount of information that can be displayed on the screen at one time. </a:t>
            </a:r>
          </a:p>
          <a:p>
            <a:r>
              <a:rPr lang="en-US" dirty="0"/>
              <a:t>When a higher resolution is selected, such as 1,280 pixels horizontally by 1,024 pixels vertically, more information can fit on the screen, but everything will be displayed smaller than with a lower resolution, such as 1,024 × 768.</a:t>
            </a:r>
            <a:endParaRPr lang="ar-SY" dirty="0"/>
          </a:p>
        </p:txBody>
      </p:sp>
    </p:spTree>
    <p:extLst>
      <p:ext uri="{BB962C8B-B14F-4D97-AF65-F5344CB8AC3E}">
        <p14:creationId xmlns:p14="http://schemas.microsoft.com/office/powerpoint/2010/main" val="3800341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Screen Resolution Explained</a:t>
            </a:r>
          </a:p>
        </p:txBody>
      </p:sp>
      <p:pic>
        <p:nvPicPr>
          <p:cNvPr id="6" name="Screen Resolution Explained">
            <a:hlinkClick r:id="" action="ppaction://media"/>
            <a:extLst>
              <a:ext uri="{FF2B5EF4-FFF2-40B4-BE49-F238E27FC236}">
                <a16:creationId xmlns:a16="http://schemas.microsoft.com/office/drawing/2014/main" id="{3B357B3F-667E-4FAB-891C-03534873190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16942" y="1312606"/>
            <a:ext cx="6644557" cy="4983418"/>
          </a:xfrm>
          <a:prstGeom prst="rect">
            <a:avLst/>
          </a:prstGeom>
        </p:spPr>
      </p:pic>
    </p:spTree>
    <p:extLst>
      <p:ext uri="{BB962C8B-B14F-4D97-AF65-F5344CB8AC3E}">
        <p14:creationId xmlns:p14="http://schemas.microsoft.com/office/powerpoint/2010/main" val="2150338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14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4848"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7E296-40B8-4091-8ABB-EE53F31F447F}"/>
              </a:ext>
            </a:extLst>
          </p:cNvPr>
          <p:cNvSpPr>
            <a:spLocks noGrp="1"/>
          </p:cNvSpPr>
          <p:nvPr>
            <p:ph type="title"/>
          </p:nvPr>
        </p:nvSpPr>
        <p:spPr/>
        <p:txBody>
          <a:bodyPr/>
          <a:lstStyle/>
          <a:p>
            <a:r>
              <a:rPr lang="en-US" dirty="0"/>
              <a:t>Liquid Crystal Displays (LCDs) </a:t>
            </a:r>
            <a:endParaRPr lang="ar-SY" dirty="0"/>
          </a:p>
        </p:txBody>
      </p:sp>
      <p:sp>
        <p:nvSpPr>
          <p:cNvPr id="3" name="Content Placeholder 2">
            <a:extLst>
              <a:ext uri="{FF2B5EF4-FFF2-40B4-BE49-F238E27FC236}">
                <a16:creationId xmlns:a16="http://schemas.microsoft.com/office/drawing/2014/main" id="{C5EF4AC2-604E-4797-8A7D-EA19D12475CC}"/>
              </a:ext>
            </a:extLst>
          </p:cNvPr>
          <p:cNvSpPr>
            <a:spLocks noGrp="1"/>
          </p:cNvSpPr>
          <p:nvPr>
            <p:ph idx="1"/>
          </p:nvPr>
        </p:nvSpPr>
        <p:spPr/>
        <p:txBody>
          <a:bodyPr>
            <a:normAutofit fontScale="85000" lnSpcReduction="20000"/>
          </a:bodyPr>
          <a:lstStyle/>
          <a:p>
            <a:r>
              <a:rPr lang="en-US" b="1" dirty="0">
                <a:solidFill>
                  <a:schemeClr val="accent1"/>
                </a:solidFill>
              </a:rPr>
              <a:t>liquid Crystal Display (LCD) </a:t>
            </a:r>
            <a:r>
              <a:rPr lang="en-US" dirty="0"/>
              <a:t>uses charged liquid crystals located between two sheets of clear material (usually glass or plastic) to light up the appropriate pixels to form the image on the screen. </a:t>
            </a:r>
          </a:p>
          <a:p>
            <a:r>
              <a:rPr lang="en-US" dirty="0"/>
              <a:t>In their normal state, the liquid crystals are </a:t>
            </a:r>
            <a:r>
              <a:rPr lang="en-US" b="1" dirty="0"/>
              <a:t>aligned</a:t>
            </a:r>
            <a:r>
              <a:rPr lang="en-US" dirty="0"/>
              <a:t> so that light </a:t>
            </a:r>
            <a:r>
              <a:rPr lang="en-US" b="1" dirty="0"/>
              <a:t>passes</a:t>
            </a:r>
            <a:r>
              <a:rPr lang="en-US" dirty="0"/>
              <a:t> through the display. When an electrical charge is applied to the liquid crystals, the liquid crystals </a:t>
            </a:r>
            <a:r>
              <a:rPr lang="en-US" b="1" dirty="0"/>
              <a:t>change</a:t>
            </a:r>
            <a:r>
              <a:rPr lang="en-US" dirty="0"/>
              <a:t> their </a:t>
            </a:r>
            <a:r>
              <a:rPr lang="en-US" b="1" dirty="0"/>
              <a:t>orientation</a:t>
            </a:r>
            <a:r>
              <a:rPr lang="en-US" dirty="0"/>
              <a:t> so that light </a:t>
            </a:r>
            <a:r>
              <a:rPr lang="en-US" b="1" dirty="0"/>
              <a:t>cannot</a:t>
            </a:r>
            <a:r>
              <a:rPr lang="en-US" dirty="0"/>
              <a:t> pass through the display</a:t>
            </a:r>
          </a:p>
          <a:p>
            <a:r>
              <a:rPr lang="en-US" dirty="0"/>
              <a:t>LCD panels used with computer monitors typically include a </a:t>
            </a:r>
            <a:r>
              <a:rPr lang="en-US" b="1" dirty="0"/>
              <a:t>light</a:t>
            </a:r>
            <a:r>
              <a:rPr lang="en-US" dirty="0"/>
              <a:t> inside the panel, a technique referred to as backlighting.</a:t>
            </a:r>
          </a:p>
          <a:p>
            <a:r>
              <a:rPr lang="en-US" dirty="0"/>
              <a:t>LEDs are also beginning to be used to </a:t>
            </a:r>
            <a:r>
              <a:rPr lang="en-US" b="1" dirty="0"/>
              <a:t>backlight</a:t>
            </a:r>
            <a:r>
              <a:rPr lang="en-US" dirty="0"/>
              <a:t> LCD panels.</a:t>
            </a:r>
          </a:p>
          <a:p>
            <a:endParaRPr lang="ar-SY" dirty="0"/>
          </a:p>
        </p:txBody>
      </p:sp>
    </p:spTree>
    <p:extLst>
      <p:ext uri="{BB962C8B-B14F-4D97-AF65-F5344CB8AC3E}">
        <p14:creationId xmlns:p14="http://schemas.microsoft.com/office/powerpoint/2010/main" val="3790265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LCD</a:t>
            </a:r>
          </a:p>
        </p:txBody>
      </p:sp>
      <p:pic>
        <p:nvPicPr>
          <p:cNvPr id="6" name="How LCD Works _ LCD Working Principle _ This is How LCD Works _ #shorts #ytshorts">
            <a:hlinkClick r:id="" action="ppaction://media"/>
            <a:extLst>
              <a:ext uri="{FF2B5EF4-FFF2-40B4-BE49-F238E27FC236}">
                <a16:creationId xmlns:a16="http://schemas.microsoft.com/office/drawing/2014/main" id="{E5687856-2304-4E7D-8BEB-F5898DF9DDE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4153420" y="0"/>
            <a:ext cx="3885159" cy="6907937"/>
          </a:xfrm>
        </p:spPr>
      </p:pic>
    </p:spTree>
    <p:extLst>
      <p:ext uri="{BB962C8B-B14F-4D97-AF65-F5344CB8AC3E}">
        <p14:creationId xmlns:p14="http://schemas.microsoft.com/office/powerpoint/2010/main" val="3917796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76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6A952-CB6B-4377-B383-F01CC80A5FB3}"/>
              </a:ext>
            </a:extLst>
          </p:cNvPr>
          <p:cNvSpPr>
            <a:spLocks noGrp="1"/>
          </p:cNvSpPr>
          <p:nvPr>
            <p:ph type="title"/>
          </p:nvPr>
        </p:nvSpPr>
        <p:spPr/>
        <p:txBody>
          <a:bodyPr>
            <a:normAutofit fontScale="90000"/>
          </a:bodyPr>
          <a:lstStyle/>
          <a:p>
            <a:r>
              <a:rPr lang="en-US" dirty="0"/>
              <a:t>Organic Light Emitting Diode (OLED) Displays </a:t>
            </a:r>
            <a:endParaRPr lang="ar-SY" dirty="0"/>
          </a:p>
        </p:txBody>
      </p:sp>
      <p:sp>
        <p:nvSpPr>
          <p:cNvPr id="3" name="Content Placeholder 2">
            <a:extLst>
              <a:ext uri="{FF2B5EF4-FFF2-40B4-BE49-F238E27FC236}">
                <a16:creationId xmlns:a16="http://schemas.microsoft.com/office/drawing/2014/main" id="{741A9483-7CE3-4378-BDF3-51532D439B8E}"/>
              </a:ext>
            </a:extLst>
          </p:cNvPr>
          <p:cNvSpPr>
            <a:spLocks noGrp="1"/>
          </p:cNvSpPr>
          <p:nvPr>
            <p:ph idx="1"/>
          </p:nvPr>
        </p:nvSpPr>
        <p:spPr>
          <a:xfrm>
            <a:off x="188686" y="1422213"/>
            <a:ext cx="9224682" cy="4934138"/>
          </a:xfrm>
        </p:spPr>
        <p:txBody>
          <a:bodyPr>
            <a:normAutofit fontScale="85000" lnSpcReduction="10000"/>
          </a:bodyPr>
          <a:lstStyle/>
          <a:p>
            <a:r>
              <a:rPr lang="en-US" b="1" dirty="0"/>
              <a:t>Organic Light Emitting Diode </a:t>
            </a:r>
            <a:r>
              <a:rPr lang="en-US" dirty="0"/>
              <a:t>(OLED) displays do not use backlighting</a:t>
            </a:r>
          </a:p>
          <a:p>
            <a:r>
              <a:rPr lang="en-US" dirty="0"/>
              <a:t>OLED  material emits visible light.</a:t>
            </a:r>
          </a:p>
          <a:p>
            <a:r>
              <a:rPr lang="en-US" dirty="0"/>
              <a:t>This characteristic makes OLEDs </a:t>
            </a:r>
            <a:r>
              <a:rPr lang="en-US" b="1" u="sng" dirty="0"/>
              <a:t>more energy efficient </a:t>
            </a:r>
            <a:r>
              <a:rPr lang="en-US" dirty="0"/>
              <a:t>than LCDs </a:t>
            </a:r>
          </a:p>
          <a:p>
            <a:r>
              <a:rPr lang="en-US" dirty="0"/>
              <a:t>OLEDs are </a:t>
            </a:r>
            <a:r>
              <a:rPr lang="en-US" b="1" u="sng" dirty="0"/>
              <a:t>thinner</a:t>
            </a:r>
            <a:r>
              <a:rPr lang="en-US" dirty="0"/>
              <a:t> than LCDs, </a:t>
            </a:r>
          </a:p>
          <a:p>
            <a:r>
              <a:rPr lang="en-US" dirty="0"/>
              <a:t>OLEDs have a </a:t>
            </a:r>
            <a:r>
              <a:rPr lang="en-US" b="1" u="sng" dirty="0"/>
              <a:t>wider viewing angle </a:t>
            </a:r>
            <a:r>
              <a:rPr lang="en-US" dirty="0"/>
              <a:t>than LCDs and so displayed content is visible from virtually all directions, </a:t>
            </a:r>
          </a:p>
          <a:p>
            <a:r>
              <a:rPr lang="en-US" dirty="0"/>
              <a:t>OLEDs images are brighter and sharper than LCDs.</a:t>
            </a:r>
            <a:endParaRPr lang="ar-SY" dirty="0"/>
          </a:p>
        </p:txBody>
      </p:sp>
      <p:pic>
        <p:nvPicPr>
          <p:cNvPr id="7" name="Picture 6">
            <a:extLst>
              <a:ext uri="{FF2B5EF4-FFF2-40B4-BE49-F238E27FC236}">
                <a16:creationId xmlns:a16="http://schemas.microsoft.com/office/drawing/2014/main" id="{362FE576-0F26-4D5B-BEEF-1154F1A6C3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33589" y="2104727"/>
            <a:ext cx="3169725" cy="17845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94669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LCD vs. LED</a:t>
            </a:r>
          </a:p>
        </p:txBody>
      </p:sp>
      <p:pic>
        <p:nvPicPr>
          <p:cNvPr id="4" name="How do computer monitors work_(720P_H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805113" y="1377950"/>
            <a:ext cx="6578600" cy="4933950"/>
          </a:xfrm>
        </p:spPr>
      </p:pic>
    </p:spTree>
    <p:extLst>
      <p:ext uri="{BB962C8B-B14F-4D97-AF65-F5344CB8AC3E}">
        <p14:creationId xmlns:p14="http://schemas.microsoft.com/office/powerpoint/2010/main" val="154106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1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87351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1206022"/>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Printers</a:t>
            </a: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93066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2"/>
                                        </p:tgtEl>
                                        <p:attrNameLst>
                                          <p:attrName>fillcolor</p:attrName>
                                        </p:attrNameLst>
                                      </p:cBhvr>
                                      <p:to>
                                        <a:srgbClr val="FFFF00"/>
                                      </p:to>
                                    </p:animClr>
                                    <p:set>
                                      <p:cBhvr>
                                        <p:cTn id="7" dur="2000" fill="hold"/>
                                        <p:tgtEl>
                                          <p:spTgt spid="32"/>
                                        </p:tgtEl>
                                        <p:attrNameLst>
                                          <p:attrName>fill.type</p:attrName>
                                        </p:attrNameLst>
                                      </p:cBhvr>
                                      <p:to>
                                        <p:strVal val="solid"/>
                                      </p:to>
                                    </p:set>
                                    <p:set>
                                      <p:cBhvr>
                                        <p:cTn id="8" dur="2000" fill="hold"/>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Printer Characteristics</a:t>
            </a:r>
          </a:p>
        </p:txBody>
      </p:sp>
      <p:sp>
        <p:nvSpPr>
          <p:cNvPr id="3" name="Content Placeholder 2"/>
          <p:cNvSpPr>
            <a:spLocks noGrp="1"/>
          </p:cNvSpPr>
          <p:nvPr>
            <p:ph idx="1"/>
          </p:nvPr>
        </p:nvSpPr>
        <p:spPr/>
        <p:txBody>
          <a:bodyPr>
            <a:normAutofit fontScale="77500" lnSpcReduction="20000"/>
          </a:bodyPr>
          <a:lstStyle/>
          <a:p>
            <a:r>
              <a:rPr lang="en-US" b="1" dirty="0">
                <a:solidFill>
                  <a:schemeClr val="accent1"/>
                </a:solidFill>
              </a:rPr>
              <a:t>Print resolution</a:t>
            </a:r>
            <a:r>
              <a:rPr lang="en-US" b="1" dirty="0"/>
              <a:t>: </a:t>
            </a:r>
            <a:r>
              <a:rPr lang="en-US" dirty="0"/>
              <a:t>The number of dots per inch (dpi).Printers form images with dots of liquid ink or flecks of toner powder.</a:t>
            </a:r>
          </a:p>
          <a:p>
            <a:r>
              <a:rPr lang="en-US" b="1" dirty="0"/>
              <a:t>Guidelines</a:t>
            </a:r>
            <a:r>
              <a:rPr lang="en-US" dirty="0"/>
              <a:t> for acceptable print resolution are typically 300 dpi for general-purpose printouts, 600 dpi for higher-quality documents, 1,200 dpi for photographs, and 2,400 dpi for professional applications.</a:t>
            </a:r>
          </a:p>
          <a:p>
            <a:r>
              <a:rPr lang="en-US" b="1" dirty="0">
                <a:solidFill>
                  <a:schemeClr val="accent1"/>
                </a:solidFill>
              </a:rPr>
              <a:t>Print speed </a:t>
            </a:r>
            <a:r>
              <a:rPr lang="en-US" dirty="0"/>
              <a:t>is measured in pages per minute (ppm). How long it takes a document to print depends on the actual printer being used, the selected print resolution, and the content being printed. </a:t>
            </a:r>
          </a:p>
          <a:p>
            <a:r>
              <a:rPr lang="en-US" b="1" dirty="0"/>
              <a:t>Common speeds </a:t>
            </a:r>
            <a:r>
              <a:rPr lang="en-US" dirty="0"/>
              <a:t>for personal printers today range from about 15 to 35 ppm; network printers typically print from 40 to 100 ppm. </a:t>
            </a:r>
          </a:p>
        </p:txBody>
      </p:sp>
      <p:pic>
        <p:nvPicPr>
          <p:cNvPr id="8196" name="Picture 4" descr="Canon PIXMA G660 MegaTank printer - Photo Review">
            <a:extLst>
              <a:ext uri="{FF2B5EF4-FFF2-40B4-BE49-F238E27FC236}">
                <a16:creationId xmlns:a16="http://schemas.microsoft.com/office/drawing/2014/main" id="{1845684F-D8FE-4259-918C-0F1B0E8977C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57533" y="4510087"/>
            <a:ext cx="2857501" cy="234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7389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Types of Printers</a:t>
            </a:r>
            <a:endParaRPr lang="en-US" dirty="0"/>
          </a:p>
        </p:txBody>
      </p:sp>
      <p:pic>
        <p:nvPicPr>
          <p:cNvPr id="4" name="Printers Explained - Laser, Inkjet, Thermal, &amp; Dot Matrix">
            <a:hlinkClick r:id="" action="ppaction://media"/>
          </p:cNvPr>
          <p:cNvPicPr>
            <a:picLocks noGrp="1" noChangeAspect="1"/>
          </p:cNvPicPr>
          <p:nvPr>
            <p:ph idx="1"/>
            <a:videoFile r:link="rId1"/>
            <p:extLst>
              <p:ext uri="{DAA4B4D4-6D71-4841-9C94-3DE7FCFB9230}">
                <p14:media xmlns:p14="http://schemas.microsoft.com/office/powerpoint/2010/main" r:embed="rId2">
                  <p14:trim end="23637"/>
                </p14:media>
              </p:ext>
            </p:extLst>
          </p:nvPr>
        </p:nvPicPr>
        <p:blipFill rotWithShape="1">
          <a:blip r:embed="rId5"/>
          <a:srcRect l="8774" t="11104" r="9432" b="8709"/>
          <a:stretch/>
        </p:blipFill>
        <p:spPr>
          <a:xfrm>
            <a:off x="2438399" y="1343889"/>
            <a:ext cx="7256929" cy="4988832"/>
          </a:xfrm>
        </p:spPr>
      </p:pic>
    </p:spTree>
    <p:extLst>
      <p:ext uri="{BB962C8B-B14F-4D97-AF65-F5344CB8AC3E}">
        <p14:creationId xmlns:p14="http://schemas.microsoft.com/office/powerpoint/2010/main" val="1979802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92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Laser Printers</a:t>
            </a:r>
            <a:endParaRPr lang="en-US" dirty="0"/>
          </a:p>
        </p:txBody>
      </p:sp>
      <p:sp>
        <p:nvSpPr>
          <p:cNvPr id="3" name="Content Placeholder 2"/>
          <p:cNvSpPr>
            <a:spLocks noGrp="1"/>
          </p:cNvSpPr>
          <p:nvPr>
            <p:ph idx="1"/>
          </p:nvPr>
        </p:nvSpPr>
        <p:spPr>
          <a:xfrm>
            <a:off x="280219" y="1371600"/>
            <a:ext cx="11690107" cy="4805363"/>
          </a:xfrm>
        </p:spPr>
        <p:txBody>
          <a:bodyPr>
            <a:normAutofit/>
          </a:bodyPr>
          <a:lstStyle/>
          <a:p>
            <a:r>
              <a:rPr lang="en-US" altLang="en-US" dirty="0"/>
              <a:t>To print a document, the laser printer first uses a </a:t>
            </a:r>
            <a:r>
              <a:rPr lang="en-US" altLang="en-US" b="1" dirty="0"/>
              <a:t>laser</a:t>
            </a:r>
            <a:r>
              <a:rPr lang="en-US" altLang="en-US" dirty="0"/>
              <a:t> beam to </a:t>
            </a:r>
            <a:r>
              <a:rPr lang="en-US" altLang="en-US" b="1" dirty="0"/>
              <a:t>charge</a:t>
            </a:r>
            <a:r>
              <a:rPr lang="en-US" altLang="en-US" dirty="0"/>
              <a:t> the appropriate locations on a </a:t>
            </a:r>
            <a:r>
              <a:rPr lang="en-US" altLang="en-US" b="1" dirty="0"/>
              <a:t>drum</a:t>
            </a:r>
            <a:r>
              <a:rPr lang="en-US" altLang="en-US" dirty="0"/>
              <a:t> to form the page’s image, and then toner powder (powdered ink) is released from a toner cartridge and </a:t>
            </a:r>
            <a:r>
              <a:rPr lang="en-US" altLang="en-US" b="1" dirty="0"/>
              <a:t>sticks</a:t>
            </a:r>
            <a:r>
              <a:rPr lang="en-US" altLang="en-US" dirty="0"/>
              <a:t> to the </a:t>
            </a:r>
            <a:r>
              <a:rPr lang="en-US" altLang="en-US" b="1" dirty="0"/>
              <a:t>drum</a:t>
            </a:r>
            <a:r>
              <a:rPr lang="en-US" altLang="en-US" dirty="0"/>
              <a:t>. The toner is then transferred to a piece of paper when the paper is rolled over the drum, and a heating unit </a:t>
            </a:r>
            <a:r>
              <a:rPr lang="en-US" altLang="en-US" b="1" dirty="0"/>
              <a:t>fuses</a:t>
            </a:r>
            <a:r>
              <a:rPr lang="en-US" altLang="en-US" dirty="0"/>
              <a:t> the toner powder to the paper to permanently form the image.</a:t>
            </a:r>
          </a:p>
          <a:p>
            <a:r>
              <a:rPr lang="en-US" altLang="en-US" dirty="0"/>
              <a:t>Generally faster and have better quality than ink-jet printers.</a:t>
            </a:r>
          </a:p>
        </p:txBody>
      </p:sp>
    </p:spTree>
    <p:extLst>
      <p:ext uri="{BB962C8B-B14F-4D97-AF65-F5344CB8AC3E}">
        <p14:creationId xmlns:p14="http://schemas.microsoft.com/office/powerpoint/2010/main" val="1862836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Laser Printers</a:t>
            </a:r>
            <a:endParaRPr lang="en-US" dirty="0"/>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211187" y="1331600"/>
            <a:ext cx="7769625" cy="503304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9527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Ink-Jet Printers</a:t>
            </a:r>
            <a:endParaRPr lang="en-US" dirty="0"/>
          </a:p>
        </p:txBody>
      </p:sp>
      <p:sp>
        <p:nvSpPr>
          <p:cNvPr id="3" name="Content Placeholder 2"/>
          <p:cNvSpPr>
            <a:spLocks noGrp="1"/>
          </p:cNvSpPr>
          <p:nvPr>
            <p:ph idx="1"/>
          </p:nvPr>
        </p:nvSpPr>
        <p:spPr>
          <a:xfrm>
            <a:off x="188685" y="1238865"/>
            <a:ext cx="11814627" cy="5117486"/>
          </a:xfrm>
        </p:spPr>
        <p:txBody>
          <a:bodyPr>
            <a:normAutofit fontScale="92500"/>
          </a:bodyPr>
          <a:lstStyle/>
          <a:p>
            <a:pPr>
              <a:lnSpc>
                <a:spcPct val="150000"/>
              </a:lnSpc>
            </a:pPr>
            <a:r>
              <a:rPr lang="en-US" altLang="en-US" b="1" dirty="0">
                <a:solidFill>
                  <a:schemeClr val="accent1"/>
                </a:solidFill>
              </a:rPr>
              <a:t>Ink-jet printer</a:t>
            </a:r>
            <a:r>
              <a:rPr lang="en-US" altLang="en-US" dirty="0"/>
              <a:t>: Sprays droplets of ink to produce images on paper.</a:t>
            </a:r>
          </a:p>
          <a:p>
            <a:pPr lvl="1">
              <a:lnSpc>
                <a:spcPct val="150000"/>
              </a:lnSpc>
            </a:pPr>
            <a:r>
              <a:rPr lang="en-US" altLang="en-US" dirty="0"/>
              <a:t>Often the choice for home use.</a:t>
            </a:r>
          </a:p>
          <a:p>
            <a:pPr lvl="1">
              <a:lnSpc>
                <a:spcPct val="150000"/>
              </a:lnSpc>
            </a:pPr>
            <a:r>
              <a:rPr lang="en-US" altLang="en-US" dirty="0"/>
              <a:t>Print fairly slowly, one line at a time.</a:t>
            </a:r>
          </a:p>
          <a:p>
            <a:pPr lvl="1">
              <a:lnSpc>
                <a:spcPct val="150000"/>
              </a:lnSpc>
            </a:pPr>
            <a:r>
              <a:rPr lang="en-US" altLang="en-US" dirty="0"/>
              <a:t>Quality not quite as good as a laser printer.</a:t>
            </a:r>
          </a:p>
          <a:p>
            <a:pPr lvl="1">
              <a:lnSpc>
                <a:spcPct val="150000"/>
              </a:lnSpc>
            </a:pPr>
            <a:r>
              <a:rPr lang="en-US" altLang="en-US" dirty="0"/>
              <a:t>Use ink-jet cartridges.</a:t>
            </a:r>
          </a:p>
          <a:p>
            <a:pPr>
              <a:lnSpc>
                <a:spcPct val="150000"/>
              </a:lnSpc>
            </a:pPr>
            <a:r>
              <a:rPr lang="en-US" altLang="en-US" dirty="0"/>
              <a:t>Newer printers with full width printheads are much faster.</a:t>
            </a:r>
          </a:p>
          <a:p>
            <a:pPr>
              <a:lnSpc>
                <a:spcPct val="150000"/>
              </a:lnSpc>
            </a:pPr>
            <a:r>
              <a:rPr lang="en-US" altLang="en-US" dirty="0"/>
              <a:t>Potential applications for the future.</a:t>
            </a:r>
          </a:p>
          <a:p>
            <a:pPr lvl="1">
              <a:lnSpc>
                <a:spcPct val="150000"/>
              </a:lnSpc>
            </a:pPr>
            <a:r>
              <a:rPr lang="en-US" altLang="en-US" dirty="0"/>
              <a:t>Dispensing liquid metal, aromas, computer chips and other circuitry, “printing” human tissue.</a:t>
            </a:r>
            <a:endParaRPr lang="en-US" altLang="en-US" sz="2000" dirty="0"/>
          </a:p>
        </p:txBody>
      </p:sp>
    </p:spTree>
    <p:extLst>
      <p:ext uri="{BB962C8B-B14F-4D97-AF65-F5344CB8AC3E}">
        <p14:creationId xmlns:p14="http://schemas.microsoft.com/office/powerpoint/2010/main" val="19380721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Ink-Jet Printers</a:t>
            </a:r>
            <a:endParaRPr lang="en-US" dirty="0"/>
          </a:p>
        </p:txBody>
      </p:sp>
      <p:sp>
        <p:nvSpPr>
          <p:cNvPr id="3" name="Content Placeholder 2"/>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5AA3A9E2-37C8-436B-AD52-ABA2D3328EAD}"/>
              </a:ext>
            </a:extLst>
          </p:cNvPr>
          <p:cNvPicPr>
            <a:picLocks noChangeAspect="1"/>
          </p:cNvPicPr>
          <p:nvPr/>
        </p:nvPicPr>
        <p:blipFill rotWithShape="1">
          <a:blip r:embed="rId2"/>
          <a:srcRect l="34432" t="12306" r="13750" b="5230"/>
          <a:stretch/>
        </p:blipFill>
        <p:spPr>
          <a:xfrm>
            <a:off x="3740725" y="720436"/>
            <a:ext cx="6037616" cy="5402078"/>
          </a:xfrm>
          <a:prstGeom prst="rect">
            <a:avLst/>
          </a:prstGeom>
        </p:spPr>
      </p:pic>
    </p:spTree>
    <p:extLst>
      <p:ext uri="{BB962C8B-B14F-4D97-AF65-F5344CB8AC3E}">
        <p14:creationId xmlns:p14="http://schemas.microsoft.com/office/powerpoint/2010/main" val="16011460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269A5-3EC0-48C2-817F-92BC7EC0BC90}"/>
              </a:ext>
            </a:extLst>
          </p:cNvPr>
          <p:cNvSpPr>
            <a:spLocks noGrp="1"/>
          </p:cNvSpPr>
          <p:nvPr>
            <p:ph type="title"/>
          </p:nvPr>
        </p:nvSpPr>
        <p:spPr/>
        <p:txBody>
          <a:bodyPr/>
          <a:lstStyle/>
          <a:p>
            <a:r>
              <a:rPr lang="en-US" dirty="0"/>
              <a:t>Thermal printer </a:t>
            </a:r>
            <a:endParaRPr lang="ar-SY" dirty="0"/>
          </a:p>
        </p:txBody>
      </p:sp>
      <p:sp>
        <p:nvSpPr>
          <p:cNvPr id="3" name="Content Placeholder 2">
            <a:extLst>
              <a:ext uri="{FF2B5EF4-FFF2-40B4-BE49-F238E27FC236}">
                <a16:creationId xmlns:a16="http://schemas.microsoft.com/office/drawing/2014/main" id="{0E169A70-7AAB-48B9-8717-54212F9F438D}"/>
              </a:ext>
            </a:extLst>
          </p:cNvPr>
          <p:cNvSpPr>
            <a:spLocks noGrp="1"/>
          </p:cNvSpPr>
          <p:nvPr>
            <p:ph idx="1"/>
          </p:nvPr>
        </p:nvSpPr>
        <p:spPr>
          <a:xfrm>
            <a:off x="188685" y="1422213"/>
            <a:ext cx="7455739" cy="4934138"/>
          </a:xfrm>
        </p:spPr>
        <p:txBody>
          <a:bodyPr>
            <a:normAutofit fontScale="77500" lnSpcReduction="20000"/>
          </a:bodyPr>
          <a:lstStyle/>
          <a:p>
            <a:r>
              <a:rPr lang="en-US" b="1" dirty="0">
                <a:solidFill>
                  <a:schemeClr val="accent1"/>
                </a:solidFill>
              </a:rPr>
              <a:t>Thermal printers </a:t>
            </a:r>
            <a:r>
              <a:rPr lang="en-US" dirty="0"/>
              <a:t>use special print paper called thermal paper and on this thermal paper is wax based ink and when heat is applied to this ink, it turns black. </a:t>
            </a:r>
          </a:p>
          <a:p>
            <a:r>
              <a:rPr lang="en-US" dirty="0"/>
              <a:t>In a thermal printer the only thing the printhead does is apply heat to the areas where ink should be printed. </a:t>
            </a:r>
          </a:p>
          <a:p>
            <a:r>
              <a:rPr lang="en-US" dirty="0"/>
              <a:t>Then when the ink is cooled, it becomes permanent and because of this technology, thermal printers are very </a:t>
            </a:r>
            <a:r>
              <a:rPr lang="en-US" b="1" dirty="0"/>
              <a:t>quiet</a:t>
            </a:r>
            <a:r>
              <a:rPr lang="en-US" dirty="0"/>
              <a:t>. </a:t>
            </a:r>
          </a:p>
          <a:p>
            <a:r>
              <a:rPr lang="en-US" dirty="0"/>
              <a:t>Thermal printers are commonly used for printing labels and barcodes. </a:t>
            </a:r>
            <a:endParaRPr lang="ar-SY" dirty="0"/>
          </a:p>
        </p:txBody>
      </p:sp>
      <p:pic>
        <p:nvPicPr>
          <p:cNvPr id="1026" name="Picture 2" descr="Your Guide to Thermal Printers: Types, Technologies, and Applications">
            <a:extLst>
              <a:ext uri="{FF2B5EF4-FFF2-40B4-BE49-F238E27FC236}">
                <a16:creationId xmlns:a16="http://schemas.microsoft.com/office/drawing/2014/main" id="{41691F4A-DF1E-4DC6-B004-7B1351EB6F80}"/>
              </a:ext>
            </a:extLst>
          </p:cNvPr>
          <p:cNvPicPr>
            <a:picLocks noChangeAspect="1" noChangeArrowheads="1"/>
          </p:cNvPicPr>
          <p:nvPr/>
        </p:nvPicPr>
        <p:blipFill>
          <a:blip r:embed="rId2">
            <a:clrChange>
              <a:clrFrom>
                <a:srgbClr val="EAEBED"/>
              </a:clrFrom>
              <a:clrTo>
                <a:srgbClr val="EAEBED">
                  <a:alpha val="0"/>
                </a:srgbClr>
              </a:clrTo>
            </a:clrChange>
            <a:extLst>
              <a:ext uri="{28A0092B-C50C-407E-A947-70E740481C1C}">
                <a14:useLocalDpi xmlns:a14="http://schemas.microsoft.com/office/drawing/2010/main" val="0"/>
              </a:ext>
            </a:extLst>
          </a:blip>
          <a:srcRect/>
          <a:stretch>
            <a:fillRect/>
          </a:stretch>
        </p:blipFill>
        <p:spPr bwMode="auto">
          <a:xfrm>
            <a:off x="7644425" y="1422213"/>
            <a:ext cx="4358889" cy="2981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5468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72468-F739-4E6F-A507-5220E5735DEA}"/>
              </a:ext>
            </a:extLst>
          </p:cNvPr>
          <p:cNvSpPr>
            <a:spLocks noGrp="1"/>
          </p:cNvSpPr>
          <p:nvPr>
            <p:ph type="title"/>
          </p:nvPr>
        </p:nvSpPr>
        <p:spPr/>
        <p:txBody>
          <a:bodyPr/>
          <a:lstStyle/>
          <a:p>
            <a:r>
              <a:rPr lang="en-US" dirty="0"/>
              <a:t>Dot matrix printer </a:t>
            </a:r>
            <a:endParaRPr lang="ar-SY" dirty="0"/>
          </a:p>
        </p:txBody>
      </p:sp>
      <p:sp>
        <p:nvSpPr>
          <p:cNvPr id="3" name="Content Placeholder 2">
            <a:extLst>
              <a:ext uri="{FF2B5EF4-FFF2-40B4-BE49-F238E27FC236}">
                <a16:creationId xmlns:a16="http://schemas.microsoft.com/office/drawing/2014/main" id="{14B52D4A-C210-4065-A8E6-795B30A399A3}"/>
              </a:ext>
            </a:extLst>
          </p:cNvPr>
          <p:cNvSpPr>
            <a:spLocks noGrp="1"/>
          </p:cNvSpPr>
          <p:nvPr>
            <p:ph idx="1"/>
          </p:nvPr>
        </p:nvSpPr>
        <p:spPr/>
        <p:txBody>
          <a:bodyPr>
            <a:normAutofit/>
          </a:bodyPr>
          <a:lstStyle/>
          <a:p>
            <a:r>
              <a:rPr lang="en-US" b="1" dirty="0">
                <a:solidFill>
                  <a:schemeClr val="accent1"/>
                </a:solidFill>
              </a:rPr>
              <a:t>Dot matrix printer </a:t>
            </a:r>
            <a:r>
              <a:rPr lang="en-US" dirty="0"/>
              <a:t>is an impact printer that creates an image by striking an ink-soaked ribbon with a print head containing pins. </a:t>
            </a:r>
          </a:p>
          <a:p>
            <a:r>
              <a:rPr lang="en-US" dirty="0"/>
              <a:t>These pins form characters and graphics as dots on the paper. </a:t>
            </a:r>
          </a:p>
          <a:p>
            <a:r>
              <a:rPr lang="en-US" dirty="0"/>
              <a:t>Known for their ability to print on </a:t>
            </a:r>
            <a:r>
              <a:rPr lang="en-US" b="1" dirty="0"/>
              <a:t>multi copy documents</a:t>
            </a:r>
            <a:r>
              <a:rPr lang="en-US" dirty="0"/>
              <a:t>, low operating costs, and durability in harsh environment</a:t>
            </a:r>
          </a:p>
          <a:p>
            <a:r>
              <a:rPr lang="en-US" dirty="0"/>
              <a:t>Dot matrix printer are characterized by their slower speeds, noisier operation, and lower print quality compared to modern printers.</a:t>
            </a:r>
          </a:p>
        </p:txBody>
      </p:sp>
    </p:spTree>
    <p:extLst>
      <p:ext uri="{BB962C8B-B14F-4D97-AF65-F5344CB8AC3E}">
        <p14:creationId xmlns:p14="http://schemas.microsoft.com/office/powerpoint/2010/main" val="16518042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Audio Output</a:t>
            </a:r>
            <a:endParaRPr lang="en-US" dirty="0"/>
          </a:p>
        </p:txBody>
      </p:sp>
      <p:sp>
        <p:nvSpPr>
          <p:cNvPr id="3" name="Content Placeholder 2"/>
          <p:cNvSpPr>
            <a:spLocks noGrp="1"/>
          </p:cNvSpPr>
          <p:nvPr>
            <p:ph idx="1"/>
          </p:nvPr>
        </p:nvSpPr>
        <p:spPr>
          <a:xfrm>
            <a:off x="280219" y="1254918"/>
            <a:ext cx="11319164" cy="4348163"/>
          </a:xfrm>
        </p:spPr>
        <p:txBody>
          <a:bodyPr/>
          <a:lstStyle/>
          <a:p>
            <a:pPr>
              <a:lnSpc>
                <a:spcPct val="150000"/>
              </a:lnSpc>
              <a:spcBef>
                <a:spcPct val="5000"/>
              </a:spcBef>
              <a:spcAft>
                <a:spcPct val="5000"/>
              </a:spcAft>
            </a:pPr>
            <a:r>
              <a:rPr lang="en-US" altLang="en-US" dirty="0"/>
              <a:t>Audio output: Output in the form of voice, music, and other audible sounds.</a:t>
            </a:r>
          </a:p>
          <a:p>
            <a:pPr lvl="1">
              <a:lnSpc>
                <a:spcPct val="150000"/>
              </a:lnSpc>
              <a:spcBef>
                <a:spcPct val="5000"/>
              </a:spcBef>
              <a:spcAft>
                <a:spcPct val="5000"/>
              </a:spcAft>
            </a:pPr>
            <a:r>
              <a:rPr lang="en-US" altLang="en-US" dirty="0"/>
              <a:t>Speakers.</a:t>
            </a:r>
          </a:p>
          <a:p>
            <a:pPr lvl="1">
              <a:lnSpc>
                <a:spcPct val="150000"/>
              </a:lnSpc>
              <a:spcBef>
                <a:spcPct val="5000"/>
              </a:spcBef>
              <a:spcAft>
                <a:spcPct val="5000"/>
              </a:spcAft>
            </a:pPr>
            <a:r>
              <a:rPr lang="en-US" altLang="en-US" dirty="0"/>
              <a:t>Headphones and headsets.</a:t>
            </a:r>
          </a:p>
          <a:p>
            <a:pPr lvl="1">
              <a:lnSpc>
                <a:spcPct val="150000"/>
              </a:lnSpc>
              <a:spcBef>
                <a:spcPct val="5000"/>
              </a:spcBef>
              <a:spcAft>
                <a:spcPct val="5000"/>
              </a:spcAft>
            </a:pPr>
            <a:r>
              <a:rPr lang="en-US" altLang="en-US" dirty="0"/>
              <a:t>Earphones and earbuds.</a:t>
            </a:r>
          </a:p>
          <a:p>
            <a:pPr>
              <a:lnSpc>
                <a:spcPct val="150000"/>
              </a:lnSpc>
            </a:pPr>
            <a:endParaRPr lang="en-US" dirty="0"/>
          </a:p>
        </p:txBody>
      </p:sp>
      <p:pic>
        <p:nvPicPr>
          <p:cNvPr id="9220" name="Picture 4" descr="Roon Compatible Audio Devices - Speakers, DACs &amp; Network Players">
            <a:extLst>
              <a:ext uri="{FF2B5EF4-FFF2-40B4-BE49-F238E27FC236}">
                <a16:creationId xmlns:a16="http://schemas.microsoft.com/office/drawing/2014/main" id="{91B00BBA-5027-4358-A9F1-ED0C1C67A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9801" y="3050613"/>
            <a:ext cx="38100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7775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60BCA87E-AE36-423A-8409-EC4A9F58B7EC}"/>
              </a:ext>
            </a:extLst>
          </p:cNvPr>
          <p:cNvSpPr/>
          <p:nvPr/>
        </p:nvSpPr>
        <p:spPr>
          <a:xfrm>
            <a:off x="355599" y="131617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B6E34009-870A-4486-892B-EF291C778FC6}"/>
              </a:ext>
            </a:extLst>
          </p:cNvPr>
          <p:cNvSpPr/>
          <p:nvPr/>
        </p:nvSpPr>
        <p:spPr>
          <a:xfrm>
            <a:off x="355599" y="1316179"/>
            <a:ext cx="2295065" cy="4622799"/>
          </a:xfrm>
          <a:custGeom>
            <a:avLst/>
            <a:gdLst>
              <a:gd name="connsiteX0" fmla="*/ 0 w 2295065"/>
              <a:gd name="connsiteY0" fmla="*/ 0 h 4622799"/>
              <a:gd name="connsiteX1" fmla="*/ 2295065 w 2295065"/>
              <a:gd name="connsiteY1" fmla="*/ 0 h 4622799"/>
              <a:gd name="connsiteX2" fmla="*/ 2295065 w 2295065"/>
              <a:gd name="connsiteY2" fmla="*/ 4622799 h 4622799"/>
              <a:gd name="connsiteX3" fmla="*/ 0 w 2295065"/>
              <a:gd name="connsiteY3" fmla="*/ 4622799 h 4622799"/>
              <a:gd name="connsiteX4" fmla="*/ 0 w 22950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22799">
                <a:moveTo>
                  <a:pt x="0" y="0"/>
                </a:moveTo>
                <a:lnTo>
                  <a:pt x="2295065" y="0"/>
                </a:lnTo>
                <a:lnTo>
                  <a:pt x="22950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56210" tIns="156210" rIns="156210" bIns="156210" numCol="1" spcCol="1270" anchor="t" anchorCtr="0">
            <a:noAutofit/>
          </a:bodyPr>
          <a:lstStyle/>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endPar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82245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Input and Output</a:t>
            </a:r>
          </a:p>
        </p:txBody>
      </p:sp>
      <p:sp>
        <p:nvSpPr>
          <p:cNvPr id="6" name="Freeform: Shape 5">
            <a:extLst>
              <a:ext uri="{FF2B5EF4-FFF2-40B4-BE49-F238E27FC236}">
                <a16:creationId xmlns:a16="http://schemas.microsoft.com/office/drawing/2014/main" id="{1A9AEC28-E831-4307-AC38-24E41FD8D10E}"/>
              </a:ext>
            </a:extLst>
          </p:cNvPr>
          <p:cNvSpPr/>
          <p:nvPr/>
        </p:nvSpPr>
        <p:spPr>
          <a:xfrm>
            <a:off x="2822794" y="1347385"/>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Keyboards</a:t>
            </a:r>
          </a:p>
        </p:txBody>
      </p:sp>
      <p:sp>
        <p:nvSpPr>
          <p:cNvPr id="8" name="Straight Connector 7">
            <a:extLst>
              <a:ext uri="{FF2B5EF4-FFF2-40B4-BE49-F238E27FC236}">
                <a16:creationId xmlns:a16="http://schemas.microsoft.com/office/drawing/2014/main" id="{91D73581-EB8B-479A-A7D8-C72851172146}"/>
              </a:ext>
            </a:extLst>
          </p:cNvPr>
          <p:cNvSpPr/>
          <p:nvPr/>
        </p:nvSpPr>
        <p:spPr>
          <a:xfrm>
            <a:off x="2650664" y="179139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B391EB10-6A2A-4128-B905-5D1EE400ABE0}"/>
              </a:ext>
            </a:extLst>
          </p:cNvPr>
          <p:cNvSpPr/>
          <p:nvPr/>
        </p:nvSpPr>
        <p:spPr>
          <a:xfrm>
            <a:off x="2822794" y="1822603"/>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Pointing and Touch Devices</a:t>
            </a:r>
          </a:p>
        </p:txBody>
      </p:sp>
      <p:sp>
        <p:nvSpPr>
          <p:cNvPr id="10" name="Freeform: Shape 9">
            <a:extLst>
              <a:ext uri="{FF2B5EF4-FFF2-40B4-BE49-F238E27FC236}">
                <a16:creationId xmlns:a16="http://schemas.microsoft.com/office/drawing/2014/main" id="{2735096D-5E62-4B1A-ABBE-31A1F3FF9D16}"/>
              </a:ext>
            </a:extLst>
          </p:cNvPr>
          <p:cNvSpPr/>
          <p:nvPr/>
        </p:nvSpPr>
        <p:spPr>
          <a:xfrm>
            <a:off x="7412926" y="186684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Mice</a:t>
            </a:r>
          </a:p>
        </p:txBody>
      </p:sp>
      <p:sp>
        <p:nvSpPr>
          <p:cNvPr id="11" name="Straight Connector 10">
            <a:extLst>
              <a:ext uri="{FF2B5EF4-FFF2-40B4-BE49-F238E27FC236}">
                <a16:creationId xmlns:a16="http://schemas.microsoft.com/office/drawing/2014/main" id="{69414FE5-48B0-4B72-BEBC-1F0456321C14}"/>
              </a:ext>
            </a:extLst>
          </p:cNvPr>
          <p:cNvSpPr/>
          <p:nvPr/>
        </p:nvSpPr>
        <p:spPr>
          <a:xfrm>
            <a:off x="7240796" y="2224256"/>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8BA39651-BD90-4487-84A5-7859C90CC1D6}"/>
              </a:ext>
            </a:extLst>
          </p:cNvPr>
          <p:cNvSpPr/>
          <p:nvPr/>
        </p:nvSpPr>
        <p:spPr>
          <a:xfrm>
            <a:off x="7412926" y="2290085"/>
            <a:ext cx="4418001" cy="326396"/>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alt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Touch Screens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07E652E7-7296-4509-A64D-CF9E648483BB}"/>
              </a:ext>
            </a:extLst>
          </p:cNvPr>
          <p:cNvSpPr/>
          <p:nvPr/>
        </p:nvSpPr>
        <p:spPr>
          <a:xfrm>
            <a:off x="2650664" y="2668406"/>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77D6E3E8-9C4D-4AB4-BB8B-BC29E4478A76}"/>
              </a:ext>
            </a:extLst>
          </p:cNvPr>
          <p:cNvSpPr/>
          <p:nvPr/>
        </p:nvSpPr>
        <p:spPr>
          <a:xfrm>
            <a:off x="2822794" y="2699612"/>
            <a:ext cx="4418001" cy="866387"/>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Scanners, Readers, and Digital Cameras</a:t>
            </a:r>
          </a:p>
        </p:txBody>
      </p:sp>
      <p:sp>
        <p:nvSpPr>
          <p:cNvPr id="17" name="Freeform: Shape 16">
            <a:extLst>
              <a:ext uri="{FF2B5EF4-FFF2-40B4-BE49-F238E27FC236}">
                <a16:creationId xmlns:a16="http://schemas.microsoft.com/office/drawing/2014/main" id="{D05820A9-730F-4665-9BFB-98ED42148AD4}"/>
              </a:ext>
            </a:extLst>
          </p:cNvPr>
          <p:cNvSpPr/>
          <p:nvPr/>
        </p:nvSpPr>
        <p:spPr>
          <a:xfrm>
            <a:off x="7412926" y="2699612"/>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Scanners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8" name="Straight Connector 17">
            <a:extLst>
              <a:ext uri="{FF2B5EF4-FFF2-40B4-BE49-F238E27FC236}">
                <a16:creationId xmlns:a16="http://schemas.microsoft.com/office/drawing/2014/main" id="{EFE0AA4B-1431-42DB-A1AC-4E7071A04EE8}"/>
              </a:ext>
            </a:extLst>
          </p:cNvPr>
          <p:cNvSpPr/>
          <p:nvPr/>
        </p:nvSpPr>
        <p:spPr>
          <a:xfrm>
            <a:off x="7240796" y="299058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2DF5B2D9-4AE5-44A7-87C8-676ED631983F}"/>
              </a:ext>
            </a:extLst>
          </p:cNvPr>
          <p:cNvSpPr/>
          <p:nvPr/>
        </p:nvSpPr>
        <p:spPr>
          <a:xfrm>
            <a:off x="7412926" y="2990580"/>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Readers</a:t>
            </a:r>
          </a:p>
        </p:txBody>
      </p:sp>
      <p:sp>
        <p:nvSpPr>
          <p:cNvPr id="20" name="Straight Connector 19">
            <a:extLst>
              <a:ext uri="{FF2B5EF4-FFF2-40B4-BE49-F238E27FC236}">
                <a16:creationId xmlns:a16="http://schemas.microsoft.com/office/drawing/2014/main" id="{6D07C48B-C4B8-4E68-9564-D42CA342CB68}"/>
              </a:ext>
            </a:extLst>
          </p:cNvPr>
          <p:cNvSpPr/>
          <p:nvPr/>
        </p:nvSpPr>
        <p:spPr>
          <a:xfrm>
            <a:off x="7240796" y="3281548"/>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0433760-386D-4B07-86BF-50DECF8B978F}"/>
              </a:ext>
            </a:extLst>
          </p:cNvPr>
          <p:cNvSpPr/>
          <p:nvPr/>
        </p:nvSpPr>
        <p:spPr>
          <a:xfrm>
            <a:off x="7412926" y="3281548"/>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Digital Cameras</a:t>
            </a:r>
          </a:p>
        </p:txBody>
      </p:sp>
      <p:sp>
        <p:nvSpPr>
          <p:cNvPr id="22" name="Straight Connector 21">
            <a:extLst>
              <a:ext uri="{FF2B5EF4-FFF2-40B4-BE49-F238E27FC236}">
                <a16:creationId xmlns:a16="http://schemas.microsoft.com/office/drawing/2014/main" id="{A4BE7C80-0EE8-4218-A410-A7002FB8B032}"/>
              </a:ext>
            </a:extLst>
          </p:cNvPr>
          <p:cNvSpPr/>
          <p:nvPr/>
        </p:nvSpPr>
        <p:spPr>
          <a:xfrm>
            <a:off x="2650664" y="3586980"/>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2F410F13-D1CC-42C8-899B-C0FB723D47E0}"/>
              </a:ext>
            </a:extLst>
          </p:cNvPr>
          <p:cNvSpPr/>
          <p:nvPr/>
        </p:nvSpPr>
        <p:spPr>
          <a:xfrm>
            <a:off x="2822794" y="3618187"/>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Audio Input</a:t>
            </a:r>
          </a:p>
        </p:txBody>
      </p:sp>
      <p:sp>
        <p:nvSpPr>
          <p:cNvPr id="24" name="Straight Connector 23">
            <a:extLst>
              <a:ext uri="{FF2B5EF4-FFF2-40B4-BE49-F238E27FC236}">
                <a16:creationId xmlns:a16="http://schemas.microsoft.com/office/drawing/2014/main" id="{0B9F1981-799D-494A-94C3-1AE14B802153}"/>
              </a:ext>
            </a:extLst>
          </p:cNvPr>
          <p:cNvSpPr/>
          <p:nvPr/>
        </p:nvSpPr>
        <p:spPr>
          <a:xfrm>
            <a:off x="2650664" y="4076053"/>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29978CD-AA8F-4081-92A5-77B02160F12F}"/>
              </a:ext>
            </a:extLst>
          </p:cNvPr>
          <p:cNvSpPr/>
          <p:nvPr/>
        </p:nvSpPr>
        <p:spPr>
          <a:xfrm>
            <a:off x="2822794" y="4107259"/>
            <a:ext cx="4418001" cy="87351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a:ea typeface="+mn-ea"/>
                <a:cs typeface="Times New Roman"/>
              </a:rPr>
              <a:t>Display Devices</a:t>
            </a:r>
          </a:p>
        </p:txBody>
      </p:sp>
      <p:sp>
        <p:nvSpPr>
          <p:cNvPr id="26" name="Freeform: Shape 25">
            <a:extLst>
              <a:ext uri="{FF2B5EF4-FFF2-40B4-BE49-F238E27FC236}">
                <a16:creationId xmlns:a16="http://schemas.microsoft.com/office/drawing/2014/main" id="{FCB712EF-DA47-45A1-811F-0C38137DB87B}"/>
              </a:ext>
            </a:extLst>
          </p:cNvPr>
          <p:cNvSpPr/>
          <p:nvPr/>
        </p:nvSpPr>
        <p:spPr>
          <a:xfrm>
            <a:off x="7412926" y="4107259"/>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Display Device Characteristics</a:t>
            </a:r>
          </a:p>
        </p:txBody>
      </p:sp>
      <p:sp>
        <p:nvSpPr>
          <p:cNvPr id="27" name="Straight Connector 26">
            <a:extLst>
              <a:ext uri="{FF2B5EF4-FFF2-40B4-BE49-F238E27FC236}">
                <a16:creationId xmlns:a16="http://schemas.microsoft.com/office/drawing/2014/main" id="{DA74FF1A-A907-4B0F-87F4-C7C6C99D6250}"/>
              </a:ext>
            </a:extLst>
          </p:cNvPr>
          <p:cNvSpPr/>
          <p:nvPr/>
        </p:nvSpPr>
        <p:spPr>
          <a:xfrm>
            <a:off x="7240796" y="4398227"/>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2043B737-8492-4D65-8E6A-0CF1B7D3D966}"/>
              </a:ext>
            </a:extLst>
          </p:cNvPr>
          <p:cNvSpPr/>
          <p:nvPr/>
        </p:nvSpPr>
        <p:spPr>
          <a:xfrm>
            <a:off x="7412926" y="4398227"/>
            <a:ext cx="4418001"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Liquid Crystal Displays (LCDs)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9" name="Straight Connector 28">
            <a:extLst>
              <a:ext uri="{FF2B5EF4-FFF2-40B4-BE49-F238E27FC236}">
                <a16:creationId xmlns:a16="http://schemas.microsoft.com/office/drawing/2014/main" id="{8B6F70EF-9F71-4A5E-A149-609E10DB87AF}"/>
              </a:ext>
            </a:extLst>
          </p:cNvPr>
          <p:cNvSpPr/>
          <p:nvPr/>
        </p:nvSpPr>
        <p:spPr>
          <a:xfrm>
            <a:off x="7240796" y="47030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79FD129-9ED4-49D7-9398-051267BC47AE}"/>
              </a:ext>
            </a:extLst>
          </p:cNvPr>
          <p:cNvSpPr/>
          <p:nvPr/>
        </p:nvSpPr>
        <p:spPr>
          <a:xfrm>
            <a:off x="7412925" y="4703050"/>
            <a:ext cx="4572000" cy="207837"/>
          </a:xfrm>
          <a:custGeom>
            <a:avLst/>
            <a:gdLst>
              <a:gd name="connsiteX0" fmla="*/ 0 w 4418001"/>
              <a:gd name="connsiteY0" fmla="*/ 0 h 207837"/>
              <a:gd name="connsiteX1" fmla="*/ 4418001 w 4418001"/>
              <a:gd name="connsiteY1" fmla="*/ 0 h 207837"/>
              <a:gd name="connsiteX2" fmla="*/ 4418001 w 4418001"/>
              <a:gd name="connsiteY2" fmla="*/ 207837 h 207837"/>
              <a:gd name="connsiteX3" fmla="*/ 0 w 4418001"/>
              <a:gd name="connsiteY3" fmla="*/ 207837 h 207837"/>
              <a:gd name="connsiteX4" fmla="*/ 0 w 4418001"/>
              <a:gd name="connsiteY4" fmla="*/ 0 h 207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07837">
                <a:moveTo>
                  <a:pt x="0" y="0"/>
                </a:moveTo>
                <a:lnTo>
                  <a:pt x="4418001" y="0"/>
                </a:lnTo>
                <a:lnTo>
                  <a:pt x="4418001" y="207837"/>
                </a:lnTo>
                <a:lnTo>
                  <a:pt x="0" y="20783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Organic Light Emitting Diode (OLED) Displays </a:t>
            </a:r>
          </a:p>
        </p:txBody>
      </p:sp>
      <p:sp>
        <p:nvSpPr>
          <p:cNvPr id="31" name="Straight Connector 30">
            <a:extLst>
              <a:ext uri="{FF2B5EF4-FFF2-40B4-BE49-F238E27FC236}">
                <a16:creationId xmlns:a16="http://schemas.microsoft.com/office/drawing/2014/main" id="{D6F74A6D-017B-4E9A-BB03-85E026EC458C}"/>
              </a:ext>
            </a:extLst>
          </p:cNvPr>
          <p:cNvSpPr/>
          <p:nvPr/>
        </p:nvSpPr>
        <p:spPr>
          <a:xfrm>
            <a:off x="2650664" y="4980772"/>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285A495C-EE0C-4468-B8F7-43D63C988E99}"/>
              </a:ext>
            </a:extLst>
          </p:cNvPr>
          <p:cNvSpPr/>
          <p:nvPr/>
        </p:nvSpPr>
        <p:spPr>
          <a:xfrm>
            <a:off x="2822794" y="5011978"/>
            <a:ext cx="4418001" cy="624123"/>
          </a:xfrm>
          <a:custGeom>
            <a:avLst/>
            <a:gdLst>
              <a:gd name="connsiteX0" fmla="*/ 0 w 4418001"/>
              <a:gd name="connsiteY0" fmla="*/ 0 h 624123"/>
              <a:gd name="connsiteX1" fmla="*/ 4418001 w 4418001"/>
              <a:gd name="connsiteY1" fmla="*/ 0 h 624123"/>
              <a:gd name="connsiteX2" fmla="*/ 4418001 w 4418001"/>
              <a:gd name="connsiteY2" fmla="*/ 624123 h 624123"/>
              <a:gd name="connsiteX3" fmla="*/ 0 w 4418001"/>
              <a:gd name="connsiteY3" fmla="*/ 624123 h 624123"/>
              <a:gd name="connsiteX4" fmla="*/ 0 w 4418001"/>
              <a:gd name="connsiteY4" fmla="*/ 0 h 624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624123">
                <a:moveTo>
                  <a:pt x="0" y="0"/>
                </a:moveTo>
                <a:lnTo>
                  <a:pt x="4418001" y="0"/>
                </a:lnTo>
                <a:lnTo>
                  <a:pt x="4418001" y="624123"/>
                </a:lnTo>
                <a:lnTo>
                  <a:pt x="0" y="62412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a:ea typeface="+mn-ea"/>
                <a:cs typeface="Times New Roman"/>
              </a:rPr>
              <a:t>Printers</a:t>
            </a:r>
            <a:endParaRPr kumimoji="0" lang="en-US" sz="2400" b="1" i="0" u="none" strike="noStrike" kern="1200" cap="none" spc="0" normalizeH="0" baseline="0" noProof="0" dirty="0">
              <a:ln>
                <a:noFill/>
              </a:ln>
              <a:solidFill>
                <a:srgbClr val="00B0F0"/>
              </a:solidFill>
              <a:effectLst/>
              <a:uLnTx/>
              <a:uFillTx/>
              <a:latin typeface="Times New Roman"/>
              <a:ea typeface="+mn-ea"/>
              <a:cs typeface="Times New Roman"/>
            </a:endParaRPr>
          </a:p>
        </p:txBody>
      </p:sp>
      <p:sp>
        <p:nvSpPr>
          <p:cNvPr id="33" name="Freeform: Shape 32">
            <a:extLst>
              <a:ext uri="{FF2B5EF4-FFF2-40B4-BE49-F238E27FC236}">
                <a16:creationId xmlns:a16="http://schemas.microsoft.com/office/drawing/2014/main" id="{F4C2E1C6-BA7E-493B-9C4D-54FA0173D93D}"/>
              </a:ext>
            </a:extLst>
          </p:cNvPr>
          <p:cNvSpPr/>
          <p:nvPr/>
        </p:nvSpPr>
        <p:spPr>
          <a:xfrm>
            <a:off x="7412926" y="5011978"/>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Laser Printers</a:t>
            </a:r>
          </a:p>
        </p:txBody>
      </p:sp>
      <p:sp>
        <p:nvSpPr>
          <p:cNvPr id="34" name="Straight Connector 33">
            <a:extLst>
              <a:ext uri="{FF2B5EF4-FFF2-40B4-BE49-F238E27FC236}">
                <a16:creationId xmlns:a16="http://schemas.microsoft.com/office/drawing/2014/main" id="{71A789D3-C73B-44E0-A610-9E6847DA179E}"/>
              </a:ext>
            </a:extLst>
          </p:cNvPr>
          <p:cNvSpPr/>
          <p:nvPr/>
        </p:nvSpPr>
        <p:spPr>
          <a:xfrm>
            <a:off x="7240796" y="5320414"/>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CF307C27-54AB-4CF9-B071-79CAC1867A78}"/>
              </a:ext>
            </a:extLst>
          </p:cNvPr>
          <p:cNvSpPr/>
          <p:nvPr/>
        </p:nvSpPr>
        <p:spPr>
          <a:xfrm>
            <a:off x="7412926" y="5320414"/>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Ink-Jet Printers</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6" name="Straight Connector 35">
            <a:extLst>
              <a:ext uri="{FF2B5EF4-FFF2-40B4-BE49-F238E27FC236}">
                <a16:creationId xmlns:a16="http://schemas.microsoft.com/office/drawing/2014/main" id="{101F456A-80E8-4663-81EA-39B742D8A3C7}"/>
              </a:ext>
            </a:extLst>
          </p:cNvPr>
          <p:cNvSpPr/>
          <p:nvPr/>
        </p:nvSpPr>
        <p:spPr>
          <a:xfrm>
            <a:off x="7240796" y="5628850"/>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719BA7A4-24AB-4224-B1B1-58C5FF6505E0}"/>
              </a:ext>
            </a:extLst>
          </p:cNvPr>
          <p:cNvSpPr/>
          <p:nvPr/>
        </p:nvSpPr>
        <p:spPr>
          <a:xfrm>
            <a:off x="7412926" y="5628850"/>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Thermal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8" name="Straight Connector 37">
            <a:extLst>
              <a:ext uri="{FF2B5EF4-FFF2-40B4-BE49-F238E27FC236}">
                <a16:creationId xmlns:a16="http://schemas.microsoft.com/office/drawing/2014/main" id="{389F99C3-6D6D-4E93-95E5-D4E97F7D0800}"/>
              </a:ext>
            </a:extLst>
          </p:cNvPr>
          <p:cNvSpPr/>
          <p:nvPr/>
        </p:nvSpPr>
        <p:spPr>
          <a:xfrm>
            <a:off x="7240796" y="5895721"/>
            <a:ext cx="4418001"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81FE0402-46E5-4525-8BAA-E3EF71884A93}"/>
              </a:ext>
            </a:extLst>
          </p:cNvPr>
          <p:cNvSpPr/>
          <p:nvPr/>
        </p:nvSpPr>
        <p:spPr>
          <a:xfrm>
            <a:off x="7412926" y="5895721"/>
            <a:ext cx="4418001" cy="156030"/>
          </a:xfrm>
          <a:custGeom>
            <a:avLst/>
            <a:gdLst>
              <a:gd name="connsiteX0" fmla="*/ 0 w 4418001"/>
              <a:gd name="connsiteY0" fmla="*/ 0 h 156030"/>
              <a:gd name="connsiteX1" fmla="*/ 4418001 w 4418001"/>
              <a:gd name="connsiteY1" fmla="*/ 0 h 156030"/>
              <a:gd name="connsiteX2" fmla="*/ 4418001 w 4418001"/>
              <a:gd name="connsiteY2" fmla="*/ 156030 h 156030"/>
              <a:gd name="connsiteX3" fmla="*/ 0 w 4418001"/>
              <a:gd name="connsiteY3" fmla="*/ 156030 h 156030"/>
              <a:gd name="connsiteX4" fmla="*/ 0 w 4418001"/>
              <a:gd name="connsiteY4" fmla="*/ 0 h 1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56030">
                <a:moveTo>
                  <a:pt x="0" y="0"/>
                </a:moveTo>
                <a:lnTo>
                  <a:pt x="4418001" y="0"/>
                </a:lnTo>
                <a:lnTo>
                  <a:pt x="4418001" y="156030"/>
                </a:lnTo>
                <a:lnTo>
                  <a:pt x="0" y="15603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marR="0" lvl="0" indent="0" algn="l" defTabSz="311150" rtl="0" eaLnBrk="1" fontAlgn="auto" latinLnBrk="0" hangingPunct="1">
              <a:lnSpc>
                <a:spcPct val="90000"/>
              </a:lnSpc>
              <a:spcBef>
                <a:spcPct val="0"/>
              </a:spcBef>
              <a:spcAft>
                <a:spcPct val="35000"/>
              </a:spcAft>
              <a:buClrTx/>
              <a:buSzTx/>
              <a:buFontTx/>
              <a:buNone/>
              <a:tabLst/>
              <a:defRPr/>
            </a:pPr>
            <a:r>
              <a:rPr kumimoji="0" lang="en-US" sz="18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Dot matrix printer </a:t>
            </a:r>
            <a:endParaRPr kumimoji="0" lang="en-US" sz="1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0" name="Straight Connector 39">
            <a:extLst>
              <a:ext uri="{FF2B5EF4-FFF2-40B4-BE49-F238E27FC236}">
                <a16:creationId xmlns:a16="http://schemas.microsoft.com/office/drawing/2014/main" id="{50AF9D4B-4B9C-49C4-8688-DA71102A9C5A}"/>
              </a:ext>
            </a:extLst>
          </p:cNvPr>
          <p:cNvSpPr/>
          <p:nvPr/>
        </p:nvSpPr>
        <p:spPr>
          <a:xfrm>
            <a:off x="2650664" y="6218007"/>
            <a:ext cx="918026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4978719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1DE28-E361-46AA-8FC2-474ABE14E0A1}"/>
              </a:ext>
            </a:extLst>
          </p:cNvPr>
          <p:cNvSpPr>
            <a:spLocks noGrp="1"/>
          </p:cNvSpPr>
          <p:nvPr>
            <p:ph type="title"/>
          </p:nvPr>
        </p:nvSpPr>
        <p:spPr/>
        <p:txBody>
          <a:bodyPr>
            <a:normAutofit fontScale="90000"/>
          </a:bodyPr>
          <a:lstStyle/>
          <a:p>
            <a:r>
              <a:rPr lang="en-US" dirty="0"/>
              <a:t>Smart Managerial Utilization of Input and Output Devices</a:t>
            </a:r>
            <a:endParaRPr lang="ar-SY" dirty="0"/>
          </a:p>
        </p:txBody>
      </p:sp>
      <p:sp>
        <p:nvSpPr>
          <p:cNvPr id="3" name="Content Placeholder 2">
            <a:extLst>
              <a:ext uri="{FF2B5EF4-FFF2-40B4-BE49-F238E27FC236}">
                <a16:creationId xmlns:a16="http://schemas.microsoft.com/office/drawing/2014/main" id="{CF504936-F8DF-42D8-8123-2E60E23DA33B}"/>
              </a:ext>
            </a:extLst>
          </p:cNvPr>
          <p:cNvSpPr>
            <a:spLocks noGrp="1"/>
          </p:cNvSpPr>
          <p:nvPr>
            <p:ph idx="1"/>
          </p:nvPr>
        </p:nvSpPr>
        <p:spPr/>
        <p:txBody>
          <a:bodyPr>
            <a:normAutofit fontScale="70000" lnSpcReduction="20000"/>
          </a:bodyPr>
          <a:lstStyle/>
          <a:p>
            <a:pPr marL="0" indent="0">
              <a:buNone/>
            </a:pPr>
            <a:r>
              <a:rPr lang="en-US" b="1" dirty="0"/>
              <a:t>Why Should Business Students Understand These Devices?</a:t>
            </a:r>
          </a:p>
          <a:p>
            <a:r>
              <a:rPr lang="en-US" dirty="0"/>
              <a:t>In today’s digital business environment, technology is not just a support tool—it’s a strategic asset. Input and output devices are the gateways through which organizations interact with data, systems, and people. For managers, understanding these devices is essential because they directly impact:</a:t>
            </a:r>
          </a:p>
          <a:p>
            <a:pPr lvl="1">
              <a:buFont typeface="Wingdings" panose="05000000000000000000" pitchFamily="2" charset="2"/>
              <a:buChar char="v"/>
            </a:pPr>
            <a:r>
              <a:rPr lang="en-US" b="1" dirty="0"/>
              <a:t>Operational efficiency</a:t>
            </a:r>
            <a:endParaRPr lang="en-US" dirty="0"/>
          </a:p>
          <a:p>
            <a:pPr lvl="1">
              <a:buFont typeface="Wingdings" panose="05000000000000000000" pitchFamily="2" charset="2"/>
              <a:buChar char="v"/>
            </a:pPr>
            <a:r>
              <a:rPr lang="en-US" b="1" dirty="0"/>
              <a:t>Employee productivity</a:t>
            </a:r>
            <a:endParaRPr lang="en-US" dirty="0"/>
          </a:p>
          <a:p>
            <a:pPr lvl="1">
              <a:buFont typeface="Wingdings" panose="05000000000000000000" pitchFamily="2" charset="2"/>
              <a:buChar char="v"/>
            </a:pPr>
            <a:r>
              <a:rPr lang="en-US" b="1" dirty="0"/>
              <a:t>Customer experience</a:t>
            </a:r>
            <a:endParaRPr lang="en-US" dirty="0"/>
          </a:p>
          <a:p>
            <a:pPr lvl="1">
              <a:buFont typeface="Wingdings" panose="05000000000000000000" pitchFamily="2" charset="2"/>
              <a:buChar char="v"/>
            </a:pPr>
            <a:r>
              <a:rPr lang="en-US" b="1" dirty="0"/>
              <a:t>Cost management</a:t>
            </a:r>
            <a:endParaRPr lang="en-US" dirty="0"/>
          </a:p>
          <a:p>
            <a:pPr lvl="1">
              <a:buFont typeface="Wingdings" panose="05000000000000000000" pitchFamily="2" charset="2"/>
              <a:buChar char="v"/>
            </a:pPr>
            <a:r>
              <a:rPr lang="en-US" b="1" dirty="0"/>
              <a:t>Sustainability and compliance</a:t>
            </a:r>
            <a:endParaRPr lang="en-US" dirty="0"/>
          </a:p>
          <a:p>
            <a:r>
              <a:rPr lang="en-US" dirty="0"/>
              <a:t>Choosing the right devices is no longer a technical decision—it’s a managerial one that affects the bottom line.</a:t>
            </a:r>
          </a:p>
        </p:txBody>
      </p:sp>
    </p:spTree>
    <p:extLst>
      <p:ext uri="{BB962C8B-B14F-4D97-AF65-F5344CB8AC3E}">
        <p14:creationId xmlns:p14="http://schemas.microsoft.com/office/powerpoint/2010/main" val="26543181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6A4DB-7B4D-4542-8C89-FF8EF15C6A70}"/>
              </a:ext>
            </a:extLst>
          </p:cNvPr>
          <p:cNvSpPr>
            <a:spLocks noGrp="1"/>
          </p:cNvSpPr>
          <p:nvPr>
            <p:ph type="title"/>
          </p:nvPr>
        </p:nvSpPr>
        <p:spPr/>
        <p:txBody>
          <a:bodyPr>
            <a:normAutofit fontScale="90000"/>
          </a:bodyPr>
          <a:lstStyle/>
          <a:p>
            <a:r>
              <a:rPr lang="en-US" dirty="0"/>
              <a:t> How Can Managers Make Smart Decisions?</a:t>
            </a:r>
            <a:endParaRPr lang="ar-SY" dirty="0"/>
          </a:p>
        </p:txBody>
      </p:sp>
      <p:sp>
        <p:nvSpPr>
          <p:cNvPr id="3" name="Content Placeholder 2">
            <a:extLst>
              <a:ext uri="{FF2B5EF4-FFF2-40B4-BE49-F238E27FC236}">
                <a16:creationId xmlns:a16="http://schemas.microsoft.com/office/drawing/2014/main" id="{1FE664A4-767B-4D55-9F23-D8073EE03846}"/>
              </a:ext>
            </a:extLst>
          </p:cNvPr>
          <p:cNvSpPr>
            <a:spLocks noGrp="1"/>
          </p:cNvSpPr>
          <p:nvPr>
            <p:ph idx="1"/>
          </p:nvPr>
        </p:nvSpPr>
        <p:spPr/>
        <p:txBody>
          <a:bodyPr>
            <a:normAutofit fontScale="77500" lnSpcReduction="20000"/>
          </a:bodyPr>
          <a:lstStyle/>
          <a:p>
            <a:pPr marL="0" indent="0">
              <a:buNone/>
            </a:pPr>
            <a:r>
              <a:rPr lang="en-US" b="1" dirty="0"/>
              <a:t>1. Operational Needs Assessment</a:t>
            </a:r>
          </a:p>
          <a:p>
            <a:pPr>
              <a:buFont typeface="Wingdings" panose="05000000000000000000" pitchFamily="2" charset="2"/>
              <a:buChar char="§"/>
            </a:pPr>
            <a:r>
              <a:rPr lang="en-US" dirty="0"/>
              <a:t>Before selecting any device, managers must ask:</a:t>
            </a:r>
          </a:p>
          <a:p>
            <a:pPr lvl="1">
              <a:buFont typeface="Wingdings" panose="05000000000000000000" pitchFamily="2" charset="2"/>
              <a:buChar char="v"/>
            </a:pPr>
            <a:r>
              <a:rPr lang="en-US" dirty="0"/>
              <a:t>What type of data is being entered or processed daily?</a:t>
            </a:r>
          </a:p>
          <a:p>
            <a:pPr lvl="1">
              <a:buFont typeface="Wingdings" panose="05000000000000000000" pitchFamily="2" charset="2"/>
              <a:buChar char="v"/>
            </a:pPr>
            <a:r>
              <a:rPr lang="en-US" dirty="0"/>
              <a:t>Are employees printing reports, invoices, or contracts regularly?</a:t>
            </a:r>
          </a:p>
          <a:p>
            <a:pPr lvl="1">
              <a:buFont typeface="Wingdings" panose="05000000000000000000" pitchFamily="2" charset="2"/>
              <a:buChar char="v"/>
            </a:pPr>
            <a:r>
              <a:rPr lang="en-US" dirty="0"/>
              <a:t>Is there direct customer interaction requiring touchscreens or microphones?</a:t>
            </a:r>
          </a:p>
          <a:p>
            <a:pPr marL="0" indent="0">
              <a:buNone/>
            </a:pPr>
            <a:r>
              <a:rPr lang="en-US" b="1" dirty="0"/>
              <a:t>2. Performance vs. Cost Evaluation</a:t>
            </a:r>
          </a:p>
          <a:p>
            <a:r>
              <a:rPr lang="en-US" dirty="0"/>
              <a:t>Not all high-performance devices are suitable for every organization. Managers must balance:</a:t>
            </a:r>
          </a:p>
          <a:p>
            <a:pPr lvl="1">
              <a:buFont typeface="Wingdings" panose="05000000000000000000" pitchFamily="2" charset="2"/>
              <a:buChar char="v"/>
            </a:pPr>
            <a:r>
              <a:rPr lang="en-US" b="1" dirty="0"/>
              <a:t>Speed and accuracy</a:t>
            </a:r>
            <a:r>
              <a:rPr lang="en-US" dirty="0"/>
              <a:t> (e.g., printer speed, screen resolution)</a:t>
            </a:r>
          </a:p>
          <a:p>
            <a:pPr lvl="1">
              <a:buFont typeface="Wingdings" panose="05000000000000000000" pitchFamily="2" charset="2"/>
              <a:buChar char="v"/>
            </a:pPr>
            <a:r>
              <a:rPr lang="en-US" b="1" dirty="0"/>
              <a:t>Initial cost</a:t>
            </a:r>
            <a:r>
              <a:rPr lang="en-US" dirty="0"/>
              <a:t> vs. </a:t>
            </a:r>
            <a:r>
              <a:rPr lang="en-US" b="1" dirty="0"/>
              <a:t>long-term maintenance</a:t>
            </a:r>
            <a:endParaRPr lang="en-US" dirty="0"/>
          </a:p>
          <a:p>
            <a:pPr lvl="1">
              <a:buFont typeface="Wingdings" panose="05000000000000000000" pitchFamily="2" charset="2"/>
              <a:buChar char="v"/>
            </a:pPr>
            <a:r>
              <a:rPr lang="en-US" b="1" dirty="0"/>
              <a:t>Device lifespan and reliability</a:t>
            </a:r>
            <a:endParaRPr lang="en-US" dirty="0"/>
          </a:p>
          <a:p>
            <a:endParaRPr lang="ar-SY" dirty="0"/>
          </a:p>
        </p:txBody>
      </p:sp>
    </p:spTree>
    <p:extLst>
      <p:ext uri="{BB962C8B-B14F-4D97-AF65-F5344CB8AC3E}">
        <p14:creationId xmlns:p14="http://schemas.microsoft.com/office/powerpoint/2010/main" val="13274079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6A4DB-7B4D-4542-8C89-FF8EF15C6A70}"/>
              </a:ext>
            </a:extLst>
          </p:cNvPr>
          <p:cNvSpPr>
            <a:spLocks noGrp="1"/>
          </p:cNvSpPr>
          <p:nvPr>
            <p:ph type="title"/>
          </p:nvPr>
        </p:nvSpPr>
        <p:spPr/>
        <p:txBody>
          <a:bodyPr>
            <a:normAutofit fontScale="90000"/>
          </a:bodyPr>
          <a:lstStyle/>
          <a:p>
            <a:r>
              <a:rPr lang="en-US" dirty="0"/>
              <a:t> How Can Managers Make Smart Decisions?</a:t>
            </a:r>
            <a:endParaRPr lang="ar-SY" dirty="0"/>
          </a:p>
        </p:txBody>
      </p:sp>
      <p:sp>
        <p:nvSpPr>
          <p:cNvPr id="3" name="Content Placeholder 2">
            <a:extLst>
              <a:ext uri="{FF2B5EF4-FFF2-40B4-BE49-F238E27FC236}">
                <a16:creationId xmlns:a16="http://schemas.microsoft.com/office/drawing/2014/main" id="{1FE664A4-767B-4D55-9F23-D8073EE03846}"/>
              </a:ext>
            </a:extLst>
          </p:cNvPr>
          <p:cNvSpPr>
            <a:spLocks noGrp="1"/>
          </p:cNvSpPr>
          <p:nvPr>
            <p:ph idx="1"/>
          </p:nvPr>
        </p:nvSpPr>
        <p:spPr/>
        <p:txBody>
          <a:bodyPr>
            <a:normAutofit fontScale="77500" lnSpcReduction="20000"/>
          </a:bodyPr>
          <a:lstStyle/>
          <a:p>
            <a:pPr marL="0" indent="0">
              <a:buNone/>
            </a:pPr>
            <a:r>
              <a:rPr lang="en-US" b="1" dirty="0"/>
              <a:t>3. Sustainability and Environmental Impact</a:t>
            </a:r>
          </a:p>
          <a:p>
            <a:r>
              <a:rPr lang="en-US" dirty="0"/>
              <a:t>Modern organizations are expected to be environmentally responsible. Managers should consider:</a:t>
            </a:r>
          </a:p>
          <a:p>
            <a:pPr lvl="1">
              <a:buFont typeface="Wingdings" panose="05000000000000000000" pitchFamily="2" charset="2"/>
              <a:buChar char="v"/>
            </a:pPr>
            <a:r>
              <a:rPr lang="en-US" dirty="0"/>
              <a:t>Energy consumption</a:t>
            </a:r>
          </a:p>
          <a:p>
            <a:pPr lvl="1">
              <a:buFont typeface="Wingdings" panose="05000000000000000000" pitchFamily="2" charset="2"/>
              <a:buChar char="v"/>
            </a:pPr>
            <a:r>
              <a:rPr lang="en-US" dirty="0"/>
              <a:t>Recyclable materials</a:t>
            </a:r>
          </a:p>
          <a:p>
            <a:pPr lvl="1">
              <a:buFont typeface="Wingdings" panose="05000000000000000000" pitchFamily="2" charset="2"/>
              <a:buChar char="v"/>
            </a:pPr>
            <a:r>
              <a:rPr lang="en-US" dirty="0"/>
              <a:t>Eco-friendly certifications</a:t>
            </a:r>
          </a:p>
          <a:p>
            <a:pPr marL="0" indent="0">
              <a:buNone/>
            </a:pPr>
            <a:r>
              <a:rPr lang="en-US" b="1" dirty="0"/>
              <a:t>4. Ease of Use and Training Requirements</a:t>
            </a:r>
          </a:p>
          <a:p>
            <a:r>
              <a:rPr lang="en-US" dirty="0"/>
              <a:t>Complex devices can reduce productivity. Managers should prioritize:</a:t>
            </a:r>
          </a:p>
          <a:p>
            <a:pPr lvl="1">
              <a:buFont typeface="Wingdings" panose="05000000000000000000" pitchFamily="2" charset="2"/>
              <a:buChar char="v"/>
            </a:pPr>
            <a:r>
              <a:rPr lang="en-US" dirty="0"/>
              <a:t>User-friendly interfaces</a:t>
            </a:r>
          </a:p>
          <a:p>
            <a:pPr lvl="1">
              <a:buFont typeface="Wingdings" panose="05000000000000000000" pitchFamily="2" charset="2"/>
              <a:buChar char="v"/>
            </a:pPr>
            <a:r>
              <a:rPr lang="en-US" dirty="0"/>
              <a:t>Minimal training needs</a:t>
            </a:r>
          </a:p>
          <a:p>
            <a:pPr lvl="1">
              <a:buFont typeface="Wingdings" panose="05000000000000000000" pitchFamily="2" charset="2"/>
              <a:buChar char="v"/>
            </a:pPr>
            <a:r>
              <a:rPr lang="en-US" dirty="0"/>
              <a:t>Multilingual support if necessary</a:t>
            </a:r>
          </a:p>
          <a:p>
            <a:endParaRPr lang="ar-SY" dirty="0"/>
          </a:p>
        </p:txBody>
      </p:sp>
      <p:pic>
        <p:nvPicPr>
          <p:cNvPr id="10248" name="Picture 8" descr="Eco-Friendly Gadgets: Top 10 Sustainable Tech Products You Need in 2024 |  by Anwar Morshed | Medium">
            <a:extLst>
              <a:ext uri="{FF2B5EF4-FFF2-40B4-BE49-F238E27FC236}">
                <a16:creationId xmlns:a16="http://schemas.microsoft.com/office/drawing/2014/main" id="{D206E395-A388-4FC7-955A-A10A325B669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21935" y="2521975"/>
            <a:ext cx="2496672" cy="2093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436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6A4DB-7B4D-4542-8C89-FF8EF15C6A70}"/>
              </a:ext>
            </a:extLst>
          </p:cNvPr>
          <p:cNvSpPr>
            <a:spLocks noGrp="1"/>
          </p:cNvSpPr>
          <p:nvPr>
            <p:ph type="title"/>
          </p:nvPr>
        </p:nvSpPr>
        <p:spPr/>
        <p:txBody>
          <a:bodyPr>
            <a:normAutofit fontScale="90000"/>
          </a:bodyPr>
          <a:lstStyle/>
          <a:p>
            <a:r>
              <a:rPr lang="en-US" dirty="0"/>
              <a:t> How Can Managers Make Smart Decisions?</a:t>
            </a:r>
            <a:endParaRPr lang="ar-SY" dirty="0"/>
          </a:p>
        </p:txBody>
      </p:sp>
      <p:sp>
        <p:nvSpPr>
          <p:cNvPr id="3" name="Content Placeholder 2">
            <a:extLst>
              <a:ext uri="{FF2B5EF4-FFF2-40B4-BE49-F238E27FC236}">
                <a16:creationId xmlns:a16="http://schemas.microsoft.com/office/drawing/2014/main" id="{1FE664A4-767B-4D55-9F23-D8073EE03846}"/>
              </a:ext>
            </a:extLst>
          </p:cNvPr>
          <p:cNvSpPr>
            <a:spLocks noGrp="1"/>
          </p:cNvSpPr>
          <p:nvPr>
            <p:ph idx="1"/>
          </p:nvPr>
        </p:nvSpPr>
        <p:spPr/>
        <p:txBody>
          <a:bodyPr/>
          <a:lstStyle/>
          <a:p>
            <a:pPr marL="0" indent="0">
              <a:buNone/>
            </a:pPr>
            <a:r>
              <a:rPr lang="en-US" b="1" dirty="0"/>
              <a:t>5. System Integration and Compatibility</a:t>
            </a:r>
          </a:p>
          <a:p>
            <a:pPr lvl="1">
              <a:buFont typeface="Wingdings" panose="05000000000000000000" pitchFamily="2" charset="2"/>
              <a:buChar char="v"/>
            </a:pPr>
            <a:r>
              <a:rPr lang="en-US" dirty="0"/>
              <a:t>Devices must work seamlessly with existing systems:</a:t>
            </a:r>
          </a:p>
          <a:p>
            <a:pPr lvl="1">
              <a:buFont typeface="Wingdings" panose="05000000000000000000" pitchFamily="2" charset="2"/>
              <a:buChar char="v"/>
            </a:pPr>
            <a:r>
              <a:rPr lang="en-US" dirty="0"/>
              <a:t>HR platforms</a:t>
            </a:r>
          </a:p>
          <a:p>
            <a:pPr lvl="1">
              <a:buFont typeface="Wingdings" panose="05000000000000000000" pitchFamily="2" charset="2"/>
              <a:buChar char="v"/>
            </a:pPr>
            <a:r>
              <a:rPr lang="en-US" dirty="0"/>
              <a:t>Point-of-sale systems</a:t>
            </a:r>
          </a:p>
          <a:p>
            <a:pPr lvl="1">
              <a:buFont typeface="Wingdings" panose="05000000000000000000" pitchFamily="2" charset="2"/>
              <a:buChar char="v"/>
            </a:pPr>
            <a:r>
              <a:rPr lang="en-US" dirty="0"/>
              <a:t>Inventory and CRM tools</a:t>
            </a:r>
          </a:p>
          <a:p>
            <a:endParaRPr lang="ar-SY" dirty="0"/>
          </a:p>
        </p:txBody>
      </p:sp>
    </p:spTree>
    <p:extLst>
      <p:ext uri="{BB962C8B-B14F-4D97-AF65-F5344CB8AC3E}">
        <p14:creationId xmlns:p14="http://schemas.microsoft.com/office/powerpoint/2010/main" val="10652867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B6BDF-738A-4570-B7B5-7199BE053839}"/>
              </a:ext>
            </a:extLst>
          </p:cNvPr>
          <p:cNvSpPr>
            <a:spLocks noGrp="1"/>
          </p:cNvSpPr>
          <p:nvPr>
            <p:ph type="title"/>
          </p:nvPr>
        </p:nvSpPr>
        <p:spPr/>
        <p:txBody>
          <a:bodyPr>
            <a:normAutofit/>
          </a:bodyPr>
          <a:lstStyle/>
          <a:p>
            <a:r>
              <a:rPr lang="en-US" dirty="0"/>
              <a:t>Real-World Business Applications</a:t>
            </a:r>
            <a:endParaRPr lang="ar-SY" dirty="0"/>
          </a:p>
        </p:txBody>
      </p:sp>
      <p:graphicFrame>
        <p:nvGraphicFramePr>
          <p:cNvPr id="4" name="Content Placeholder 3">
            <a:extLst>
              <a:ext uri="{FF2B5EF4-FFF2-40B4-BE49-F238E27FC236}">
                <a16:creationId xmlns:a16="http://schemas.microsoft.com/office/drawing/2014/main" id="{73CEAD96-34C4-42F1-95A2-0BFBCDDB1712}"/>
              </a:ext>
            </a:extLst>
          </p:cNvPr>
          <p:cNvGraphicFramePr>
            <a:graphicFrameLocks noGrp="1"/>
          </p:cNvGraphicFramePr>
          <p:nvPr>
            <p:ph idx="1"/>
            <p:extLst>
              <p:ext uri="{D42A27DB-BD31-4B8C-83A1-F6EECF244321}">
                <p14:modId xmlns:p14="http://schemas.microsoft.com/office/powerpoint/2010/main" val="2845150413"/>
              </p:ext>
            </p:extLst>
          </p:nvPr>
        </p:nvGraphicFramePr>
        <p:xfrm>
          <a:off x="470647" y="1842135"/>
          <a:ext cx="11151081" cy="3996690"/>
        </p:xfrm>
        <a:graphic>
          <a:graphicData uri="http://schemas.openxmlformats.org/drawingml/2006/table">
            <a:tbl>
              <a:tblPr>
                <a:tableStyleId>{5940675A-B579-460E-94D1-54222C63F5DA}</a:tableStyleId>
              </a:tblPr>
              <a:tblGrid>
                <a:gridCol w="3717027">
                  <a:extLst>
                    <a:ext uri="{9D8B030D-6E8A-4147-A177-3AD203B41FA5}">
                      <a16:colId xmlns:a16="http://schemas.microsoft.com/office/drawing/2014/main" val="1719552082"/>
                    </a:ext>
                  </a:extLst>
                </a:gridCol>
                <a:gridCol w="3717027">
                  <a:extLst>
                    <a:ext uri="{9D8B030D-6E8A-4147-A177-3AD203B41FA5}">
                      <a16:colId xmlns:a16="http://schemas.microsoft.com/office/drawing/2014/main" val="943524615"/>
                    </a:ext>
                  </a:extLst>
                </a:gridCol>
                <a:gridCol w="3717027">
                  <a:extLst>
                    <a:ext uri="{9D8B030D-6E8A-4147-A177-3AD203B41FA5}">
                      <a16:colId xmlns:a16="http://schemas.microsoft.com/office/drawing/2014/main" val="4035645208"/>
                    </a:ext>
                  </a:extLst>
                </a:gridCol>
              </a:tblGrid>
              <a:tr h="0">
                <a:tc>
                  <a:txBody>
                    <a:bodyPr/>
                    <a:lstStyle/>
                    <a:p>
                      <a:pPr algn="l" fontAlgn="t"/>
                      <a:r>
                        <a:rPr lang="en-US" sz="2400" b="1" dirty="0">
                          <a:effectLst/>
                        </a:rPr>
                        <a:t>Sector</a:t>
                      </a:r>
                    </a:p>
                  </a:txBody>
                  <a:tcPr marL="114300" marR="76200" marT="76200" marB="66675">
                    <a:solidFill>
                      <a:schemeClr val="accent1">
                        <a:lumMod val="20000"/>
                        <a:lumOff val="80000"/>
                      </a:schemeClr>
                    </a:solidFill>
                  </a:tcPr>
                </a:tc>
                <a:tc>
                  <a:txBody>
                    <a:bodyPr/>
                    <a:lstStyle/>
                    <a:p>
                      <a:pPr algn="l" fontAlgn="t"/>
                      <a:r>
                        <a:rPr lang="en-US" sz="2400" b="1" dirty="0">
                          <a:effectLst/>
                        </a:rPr>
                        <a:t>Relevant Devices</a:t>
                      </a:r>
                    </a:p>
                  </a:txBody>
                  <a:tcPr marL="114300" marR="76200" marT="76200" marB="66675">
                    <a:solidFill>
                      <a:schemeClr val="accent1">
                        <a:lumMod val="20000"/>
                        <a:lumOff val="80000"/>
                      </a:schemeClr>
                    </a:solidFill>
                  </a:tcPr>
                </a:tc>
                <a:tc>
                  <a:txBody>
                    <a:bodyPr/>
                    <a:lstStyle/>
                    <a:p>
                      <a:pPr algn="l" fontAlgn="t"/>
                      <a:r>
                        <a:rPr lang="en-US" sz="2400" b="1" dirty="0">
                          <a:effectLst/>
                        </a:rPr>
                        <a:t>Managerial Impact</a:t>
                      </a:r>
                    </a:p>
                  </a:txBody>
                  <a:tcPr marL="114300" marR="76200" marT="76200" marB="66675">
                    <a:solidFill>
                      <a:schemeClr val="accent1">
                        <a:lumMod val="20000"/>
                        <a:lumOff val="80000"/>
                      </a:schemeClr>
                    </a:solidFill>
                  </a:tcPr>
                </a:tc>
                <a:extLst>
                  <a:ext uri="{0D108BD9-81ED-4DB2-BD59-A6C34878D82A}">
                    <a16:rowId xmlns:a16="http://schemas.microsoft.com/office/drawing/2014/main" val="1597081024"/>
                  </a:ext>
                </a:extLst>
              </a:tr>
              <a:tr h="0">
                <a:tc>
                  <a:txBody>
                    <a:bodyPr/>
                    <a:lstStyle/>
                    <a:p>
                      <a:pPr algn="l" fontAlgn="t"/>
                      <a:r>
                        <a:rPr lang="en-US" sz="2400" b="1" dirty="0">
                          <a:effectLst/>
                        </a:rPr>
                        <a:t>Accounting</a:t>
                      </a:r>
                    </a:p>
                  </a:txBody>
                  <a:tcPr marL="114300" marR="76200" marT="76200" marB="66675">
                    <a:solidFill>
                      <a:schemeClr val="accent1">
                        <a:lumMod val="20000"/>
                        <a:lumOff val="80000"/>
                      </a:schemeClr>
                    </a:solidFill>
                  </a:tcPr>
                </a:tc>
                <a:tc>
                  <a:txBody>
                    <a:bodyPr/>
                    <a:lstStyle/>
                    <a:p>
                      <a:pPr algn="l" fontAlgn="t"/>
                      <a:r>
                        <a:rPr lang="en-US" sz="2400" dirty="0">
                          <a:effectLst/>
                        </a:rPr>
                        <a:t>Scanners, Laser Printers</a:t>
                      </a:r>
                      <a:endParaRPr lang="en-US" sz="2400" b="1" dirty="0">
                        <a:effectLst/>
                      </a:endParaRPr>
                    </a:p>
                  </a:txBody>
                  <a:tcPr marL="114300" marR="76200" marT="76200" marB="66675"/>
                </a:tc>
                <a:tc>
                  <a:txBody>
                    <a:bodyPr/>
                    <a:lstStyle/>
                    <a:p>
                      <a:pPr algn="l" fontAlgn="t"/>
                      <a:r>
                        <a:rPr lang="en-US" sz="2400">
                          <a:effectLst/>
                        </a:rPr>
                        <a:t>Faster invoice processing and audit readiness</a:t>
                      </a:r>
                      <a:endParaRPr lang="en-US" sz="2400" b="1">
                        <a:effectLst/>
                      </a:endParaRPr>
                    </a:p>
                  </a:txBody>
                  <a:tcPr marL="114300" marR="76200" marT="76200" marB="66675"/>
                </a:tc>
                <a:extLst>
                  <a:ext uri="{0D108BD9-81ED-4DB2-BD59-A6C34878D82A}">
                    <a16:rowId xmlns:a16="http://schemas.microsoft.com/office/drawing/2014/main" val="3429386437"/>
                  </a:ext>
                </a:extLst>
              </a:tr>
              <a:tr h="0">
                <a:tc>
                  <a:txBody>
                    <a:bodyPr/>
                    <a:lstStyle/>
                    <a:p>
                      <a:pPr algn="l" fontAlgn="t"/>
                      <a:r>
                        <a:rPr lang="en-US" sz="2400" b="1" dirty="0">
                          <a:effectLst/>
                        </a:rPr>
                        <a:t>Marketing</a:t>
                      </a:r>
                    </a:p>
                  </a:txBody>
                  <a:tcPr marL="114300" marR="76200" marT="76200" marB="66675">
                    <a:solidFill>
                      <a:schemeClr val="accent1">
                        <a:lumMod val="20000"/>
                        <a:lumOff val="80000"/>
                      </a:schemeClr>
                    </a:solidFill>
                  </a:tcPr>
                </a:tc>
                <a:tc>
                  <a:txBody>
                    <a:bodyPr/>
                    <a:lstStyle/>
                    <a:p>
                      <a:pPr algn="l" fontAlgn="t"/>
                      <a:r>
                        <a:rPr lang="en-US" sz="2400" dirty="0">
                          <a:effectLst/>
                        </a:rPr>
                        <a:t>OLED Displays, Digital Cameras</a:t>
                      </a:r>
                      <a:endParaRPr lang="en-US" sz="2400" b="1" dirty="0">
                        <a:effectLst/>
                      </a:endParaRPr>
                    </a:p>
                  </a:txBody>
                  <a:tcPr marL="114300" marR="76200" marT="76200" marB="66675"/>
                </a:tc>
                <a:tc>
                  <a:txBody>
                    <a:bodyPr/>
                    <a:lstStyle/>
                    <a:p>
                      <a:pPr algn="l" fontAlgn="t"/>
                      <a:r>
                        <a:rPr lang="en-US" sz="2400">
                          <a:effectLst/>
                        </a:rPr>
                        <a:t>Enhanced visual content creation</a:t>
                      </a:r>
                      <a:endParaRPr lang="en-US" sz="2400" b="1">
                        <a:effectLst/>
                      </a:endParaRPr>
                    </a:p>
                  </a:txBody>
                  <a:tcPr marL="114300" marR="76200" marT="76200" marB="66675"/>
                </a:tc>
                <a:extLst>
                  <a:ext uri="{0D108BD9-81ED-4DB2-BD59-A6C34878D82A}">
                    <a16:rowId xmlns:a16="http://schemas.microsoft.com/office/drawing/2014/main" val="2963754329"/>
                  </a:ext>
                </a:extLst>
              </a:tr>
              <a:tr h="0">
                <a:tc>
                  <a:txBody>
                    <a:bodyPr/>
                    <a:lstStyle/>
                    <a:p>
                      <a:pPr algn="l" fontAlgn="t"/>
                      <a:r>
                        <a:rPr lang="en-US" sz="2400" b="1" dirty="0">
                          <a:effectLst/>
                        </a:rPr>
                        <a:t>Retail Sales</a:t>
                      </a:r>
                    </a:p>
                  </a:txBody>
                  <a:tcPr marL="114300" marR="76200" marT="76200" marB="66675">
                    <a:solidFill>
                      <a:schemeClr val="accent1">
                        <a:lumMod val="20000"/>
                        <a:lumOff val="80000"/>
                      </a:schemeClr>
                    </a:solidFill>
                  </a:tcPr>
                </a:tc>
                <a:tc>
                  <a:txBody>
                    <a:bodyPr/>
                    <a:lstStyle/>
                    <a:p>
                      <a:pPr algn="l" fontAlgn="t"/>
                      <a:r>
                        <a:rPr lang="en-US" sz="2400" dirty="0">
                          <a:effectLst/>
                        </a:rPr>
                        <a:t>Barcode Readers, Thermal Printers</a:t>
                      </a:r>
                      <a:endParaRPr lang="en-US" sz="2400" b="1" dirty="0">
                        <a:effectLst/>
                      </a:endParaRPr>
                    </a:p>
                  </a:txBody>
                  <a:tcPr marL="114300" marR="76200" marT="76200" marB="66675"/>
                </a:tc>
                <a:tc>
                  <a:txBody>
                    <a:bodyPr/>
                    <a:lstStyle/>
                    <a:p>
                      <a:pPr algn="l" fontAlgn="t"/>
                      <a:r>
                        <a:rPr lang="en-US" sz="2400">
                          <a:effectLst/>
                        </a:rPr>
                        <a:t>Streamlined checkout and inventory tracking</a:t>
                      </a:r>
                      <a:endParaRPr lang="en-US" sz="2400" b="1">
                        <a:effectLst/>
                      </a:endParaRPr>
                    </a:p>
                  </a:txBody>
                  <a:tcPr marL="114300" marR="76200" marT="76200" marB="66675"/>
                </a:tc>
                <a:extLst>
                  <a:ext uri="{0D108BD9-81ED-4DB2-BD59-A6C34878D82A}">
                    <a16:rowId xmlns:a16="http://schemas.microsoft.com/office/drawing/2014/main" val="3622831005"/>
                  </a:ext>
                </a:extLst>
              </a:tr>
              <a:tr h="0">
                <a:tc>
                  <a:txBody>
                    <a:bodyPr/>
                    <a:lstStyle/>
                    <a:p>
                      <a:pPr algn="l" fontAlgn="t"/>
                      <a:r>
                        <a:rPr lang="en-US" sz="2400" b="1" dirty="0">
                          <a:effectLst/>
                        </a:rPr>
                        <a:t>Customer Service</a:t>
                      </a:r>
                    </a:p>
                  </a:txBody>
                  <a:tcPr marL="114300" marR="76200" marT="76200" marB="57150">
                    <a:solidFill>
                      <a:schemeClr val="accent1">
                        <a:lumMod val="20000"/>
                        <a:lumOff val="80000"/>
                      </a:schemeClr>
                    </a:solidFill>
                  </a:tcPr>
                </a:tc>
                <a:tc>
                  <a:txBody>
                    <a:bodyPr/>
                    <a:lstStyle/>
                    <a:p>
                      <a:pPr algn="l" fontAlgn="t"/>
                      <a:r>
                        <a:rPr lang="en-US" sz="2400" dirty="0">
                          <a:effectLst/>
                        </a:rPr>
                        <a:t>Touchscreens, High-quality Microphones</a:t>
                      </a:r>
                      <a:endParaRPr lang="en-US" sz="2400" b="1" dirty="0">
                        <a:effectLst/>
                      </a:endParaRPr>
                    </a:p>
                  </a:txBody>
                  <a:tcPr marL="114300" marR="76200" marT="76200" marB="57150"/>
                </a:tc>
                <a:tc>
                  <a:txBody>
                    <a:bodyPr/>
                    <a:lstStyle/>
                    <a:p>
                      <a:pPr algn="l" fontAlgn="t"/>
                      <a:r>
                        <a:rPr lang="en-US" sz="2400" dirty="0">
                          <a:effectLst/>
                        </a:rPr>
                        <a:t>Improved customer interaction and satisfaction</a:t>
                      </a:r>
                      <a:endParaRPr lang="en-US" sz="2400" b="1" dirty="0">
                        <a:effectLst/>
                      </a:endParaRPr>
                    </a:p>
                  </a:txBody>
                  <a:tcPr marL="114300" marR="76200" marT="76200" marB="57150"/>
                </a:tc>
                <a:extLst>
                  <a:ext uri="{0D108BD9-81ED-4DB2-BD59-A6C34878D82A}">
                    <a16:rowId xmlns:a16="http://schemas.microsoft.com/office/drawing/2014/main" val="3716372468"/>
                  </a:ext>
                </a:extLst>
              </a:tr>
            </a:tbl>
          </a:graphicData>
        </a:graphic>
      </p:graphicFrame>
    </p:spTree>
    <p:extLst>
      <p:ext uri="{BB962C8B-B14F-4D97-AF65-F5344CB8AC3E}">
        <p14:creationId xmlns:p14="http://schemas.microsoft.com/office/powerpoint/2010/main" val="8200015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95875-7882-4D55-9DBE-F512AFA0D6C9}"/>
              </a:ext>
            </a:extLst>
          </p:cNvPr>
          <p:cNvSpPr>
            <a:spLocks noGrp="1"/>
          </p:cNvSpPr>
          <p:nvPr>
            <p:ph type="title"/>
          </p:nvPr>
        </p:nvSpPr>
        <p:spPr>
          <a:xfrm>
            <a:off x="470647" y="206477"/>
            <a:ext cx="9224681" cy="918646"/>
          </a:xfrm>
        </p:spPr>
        <p:txBody>
          <a:bodyPr>
            <a:noAutofit/>
          </a:bodyPr>
          <a:lstStyle/>
          <a:p>
            <a:r>
              <a:rPr lang="en-US" sz="3200" b="1" dirty="0"/>
              <a:t>Case Study: Walmart’s Strategic Use of Input and Output Devices to Drive Operational Excellence</a:t>
            </a:r>
            <a:endParaRPr lang="ar-SY" sz="3200" dirty="0"/>
          </a:p>
        </p:txBody>
      </p:sp>
      <p:sp>
        <p:nvSpPr>
          <p:cNvPr id="3" name="Content Placeholder 2">
            <a:extLst>
              <a:ext uri="{FF2B5EF4-FFF2-40B4-BE49-F238E27FC236}">
                <a16:creationId xmlns:a16="http://schemas.microsoft.com/office/drawing/2014/main" id="{6A5F4AF6-43EB-4BAF-A9DA-9C52205B6C06}"/>
              </a:ext>
            </a:extLst>
          </p:cNvPr>
          <p:cNvSpPr>
            <a:spLocks noGrp="1"/>
          </p:cNvSpPr>
          <p:nvPr>
            <p:ph idx="1"/>
          </p:nvPr>
        </p:nvSpPr>
        <p:spPr/>
        <p:txBody>
          <a:bodyPr/>
          <a:lstStyle/>
          <a:p>
            <a:pPr marL="0" indent="0">
              <a:buNone/>
            </a:pPr>
            <a:r>
              <a:rPr lang="en-US" b="1" dirty="0">
                <a:solidFill>
                  <a:srgbClr val="FF0000"/>
                </a:solidFill>
              </a:rPr>
              <a:t>Company Background</a:t>
            </a:r>
          </a:p>
          <a:p>
            <a:r>
              <a:rPr lang="en-US" dirty="0"/>
              <a:t>Walmart is the world’s largest retail chain, known for its low prices and operational efficiency. One of the key drivers behind its success is the strategic use of </a:t>
            </a:r>
            <a:r>
              <a:rPr lang="en-US" b="1" dirty="0"/>
              <a:t>input and output devices</a:t>
            </a:r>
            <a:r>
              <a:rPr lang="en-US" dirty="0"/>
              <a:t> to streamline inventory management, enhance customer service, and reduce costs.</a:t>
            </a:r>
            <a:endParaRPr lang="ar-SY" dirty="0"/>
          </a:p>
        </p:txBody>
      </p:sp>
      <p:pic>
        <p:nvPicPr>
          <p:cNvPr id="11268" name="Picture 4" descr="Walmart's Modern Logo Adds Trust And Friendliness To The Major Retailer  Through Welcoming Shapes &amp; Colors | DesignRush">
            <a:extLst>
              <a:ext uri="{FF2B5EF4-FFF2-40B4-BE49-F238E27FC236}">
                <a16:creationId xmlns:a16="http://schemas.microsoft.com/office/drawing/2014/main" id="{AAEED833-A8F3-4453-813C-C3DB89C105E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99082" y="3889282"/>
            <a:ext cx="3676650"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7217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95875-7882-4D55-9DBE-F512AFA0D6C9}"/>
              </a:ext>
            </a:extLst>
          </p:cNvPr>
          <p:cNvSpPr>
            <a:spLocks noGrp="1"/>
          </p:cNvSpPr>
          <p:nvPr>
            <p:ph type="title"/>
          </p:nvPr>
        </p:nvSpPr>
        <p:spPr>
          <a:xfrm>
            <a:off x="470647" y="206477"/>
            <a:ext cx="9224681" cy="918646"/>
          </a:xfrm>
        </p:spPr>
        <p:txBody>
          <a:bodyPr>
            <a:noAutofit/>
          </a:bodyPr>
          <a:lstStyle/>
          <a:p>
            <a:r>
              <a:rPr lang="en-US" sz="3200" b="1" dirty="0"/>
              <a:t>Case Study: Walmart’s Strategic Use of Input and Output Devices to Drive Operational Excellence</a:t>
            </a:r>
            <a:endParaRPr lang="ar-SY" sz="3200" dirty="0"/>
          </a:p>
        </p:txBody>
      </p:sp>
      <p:sp>
        <p:nvSpPr>
          <p:cNvPr id="3" name="Content Placeholder 2">
            <a:extLst>
              <a:ext uri="{FF2B5EF4-FFF2-40B4-BE49-F238E27FC236}">
                <a16:creationId xmlns:a16="http://schemas.microsoft.com/office/drawing/2014/main" id="{6A5F4AF6-43EB-4BAF-A9DA-9C52205B6C06}"/>
              </a:ext>
            </a:extLst>
          </p:cNvPr>
          <p:cNvSpPr>
            <a:spLocks noGrp="1"/>
          </p:cNvSpPr>
          <p:nvPr>
            <p:ph idx="1"/>
          </p:nvPr>
        </p:nvSpPr>
        <p:spPr>
          <a:xfrm>
            <a:off x="188686" y="1422213"/>
            <a:ext cx="10351495" cy="4934138"/>
          </a:xfrm>
        </p:spPr>
        <p:txBody>
          <a:bodyPr>
            <a:normAutofit fontScale="70000" lnSpcReduction="20000"/>
          </a:bodyPr>
          <a:lstStyle/>
          <a:p>
            <a:pPr marL="0" indent="0">
              <a:buNone/>
            </a:pPr>
            <a:r>
              <a:rPr lang="en-US" sz="4000" b="1" dirty="0">
                <a:solidFill>
                  <a:srgbClr val="FF0000"/>
                </a:solidFill>
              </a:rPr>
              <a:t> Input and Output Devices in Action</a:t>
            </a:r>
          </a:p>
          <a:p>
            <a:r>
              <a:rPr lang="en-US" b="1" dirty="0"/>
              <a:t>Input Devices:</a:t>
            </a:r>
          </a:p>
          <a:p>
            <a:pPr lvl="1">
              <a:buFont typeface="Wingdings" panose="05000000000000000000" pitchFamily="2" charset="2"/>
              <a:buChar char="v"/>
            </a:pPr>
            <a:r>
              <a:rPr lang="en-US" b="1" dirty="0"/>
              <a:t>Barcode Scanners</a:t>
            </a:r>
            <a:r>
              <a:rPr lang="en-US" dirty="0"/>
              <a:t>: Used at checkout counters to quickly and accurately register products.</a:t>
            </a:r>
          </a:p>
          <a:p>
            <a:pPr lvl="1">
              <a:buFont typeface="Wingdings" panose="05000000000000000000" pitchFamily="2" charset="2"/>
              <a:buChar char="v"/>
            </a:pPr>
            <a:r>
              <a:rPr lang="en-US" b="1" dirty="0"/>
              <a:t>RFID Tags and Readers</a:t>
            </a:r>
            <a:r>
              <a:rPr lang="en-US" dirty="0"/>
              <a:t>: Enable real-time tracking of inventory across warehouses and stores.</a:t>
            </a:r>
          </a:p>
          <a:p>
            <a:pPr lvl="1">
              <a:buFont typeface="Wingdings" panose="05000000000000000000" pitchFamily="2" charset="2"/>
              <a:buChar char="v"/>
            </a:pPr>
            <a:r>
              <a:rPr lang="en-US" b="1" dirty="0"/>
              <a:t>Touchscreens</a:t>
            </a:r>
            <a:r>
              <a:rPr lang="en-US" dirty="0"/>
              <a:t>: Used by employees for inventory updates and customer service tasks.</a:t>
            </a:r>
          </a:p>
          <a:p>
            <a:pPr lvl="1">
              <a:buFont typeface="Wingdings" panose="05000000000000000000" pitchFamily="2" charset="2"/>
              <a:buChar char="v"/>
            </a:pPr>
            <a:r>
              <a:rPr lang="en-US" b="1" dirty="0"/>
              <a:t>IoT Sensors</a:t>
            </a:r>
            <a:r>
              <a:rPr lang="en-US" dirty="0"/>
              <a:t>: Monitor environmental conditions like temperature in storage areas.</a:t>
            </a:r>
          </a:p>
          <a:p>
            <a:r>
              <a:rPr lang="en-US" b="1" dirty="0"/>
              <a:t>Output Devices:</a:t>
            </a:r>
          </a:p>
          <a:p>
            <a:pPr lvl="1">
              <a:buFont typeface="Wingdings" panose="05000000000000000000" pitchFamily="2" charset="2"/>
              <a:buChar char="v"/>
            </a:pPr>
            <a:r>
              <a:rPr lang="en-US" b="1" dirty="0"/>
              <a:t>Digital Displays</a:t>
            </a:r>
            <a:r>
              <a:rPr lang="en-US" dirty="0"/>
              <a:t>: Show promotions and product information to customers in-store.</a:t>
            </a:r>
          </a:p>
          <a:p>
            <a:pPr lvl="1">
              <a:buFont typeface="Wingdings" panose="05000000000000000000" pitchFamily="2" charset="2"/>
              <a:buChar char="v"/>
            </a:pPr>
            <a:r>
              <a:rPr lang="en-US" b="1" dirty="0"/>
              <a:t>Receipt Printers</a:t>
            </a:r>
            <a:r>
              <a:rPr lang="en-US" dirty="0"/>
              <a:t>: Provide fast and accurate billing.</a:t>
            </a:r>
          </a:p>
          <a:p>
            <a:pPr lvl="1">
              <a:buFont typeface="Wingdings" panose="05000000000000000000" pitchFamily="2" charset="2"/>
              <a:buChar char="v"/>
            </a:pPr>
            <a:r>
              <a:rPr lang="en-US" b="1" dirty="0"/>
              <a:t>Dashboards and Monitors</a:t>
            </a:r>
            <a:r>
              <a:rPr lang="en-US" dirty="0"/>
              <a:t>: Used by managers to visualize sales, inventory levels, and performance metrics in real time.</a:t>
            </a:r>
          </a:p>
          <a:p>
            <a:endParaRPr lang="ar-SY" dirty="0"/>
          </a:p>
        </p:txBody>
      </p:sp>
      <p:pic>
        <p:nvPicPr>
          <p:cNvPr id="1026" name="Picture 2" descr="What is RFID?">
            <a:extLst>
              <a:ext uri="{FF2B5EF4-FFF2-40B4-BE49-F238E27FC236}">
                <a16:creationId xmlns:a16="http://schemas.microsoft.com/office/drawing/2014/main" id="{EE75AD84-1D80-4319-B929-BD13AF1C7BBF}"/>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0386591" y="1422213"/>
            <a:ext cx="1382622" cy="16974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6 Types of IoT Sensors | Built In">
            <a:extLst>
              <a:ext uri="{FF2B5EF4-FFF2-40B4-BE49-F238E27FC236}">
                <a16:creationId xmlns:a16="http://schemas.microsoft.com/office/drawing/2014/main" id="{F2CA1AAC-7B78-4A4B-A155-7BE77EB46F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14457" y="3416751"/>
            <a:ext cx="1986116" cy="11171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Amazon.com: MUNBYN Receipt Printer P072, USB Receipt Printers Support Cash  Drawer&amp;80mm Receipt Paper, Thermal Receipt Printer for Small Business, POS  Printer Compatible with for Windows/Mac/Linux(Black) : Office Products">
            <a:extLst>
              <a:ext uri="{FF2B5EF4-FFF2-40B4-BE49-F238E27FC236}">
                <a16:creationId xmlns:a16="http://schemas.microsoft.com/office/drawing/2014/main" id="{40F46791-67F4-456E-9FBB-DAFA25B0B89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40181" y="5206181"/>
            <a:ext cx="1651819" cy="1651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2330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95875-7882-4D55-9DBE-F512AFA0D6C9}"/>
              </a:ext>
            </a:extLst>
          </p:cNvPr>
          <p:cNvSpPr>
            <a:spLocks noGrp="1"/>
          </p:cNvSpPr>
          <p:nvPr>
            <p:ph type="title"/>
          </p:nvPr>
        </p:nvSpPr>
        <p:spPr>
          <a:xfrm>
            <a:off x="470647" y="206477"/>
            <a:ext cx="9224681" cy="918646"/>
          </a:xfrm>
        </p:spPr>
        <p:txBody>
          <a:bodyPr>
            <a:noAutofit/>
          </a:bodyPr>
          <a:lstStyle/>
          <a:p>
            <a:r>
              <a:rPr lang="en-US" sz="3200" b="1" dirty="0"/>
              <a:t>Case Study: Walmart’s Strategic Use of Input and Output Devices to Drive Operational Excellence</a:t>
            </a:r>
            <a:endParaRPr lang="ar-SY" sz="3200" dirty="0"/>
          </a:p>
        </p:txBody>
      </p:sp>
      <p:sp>
        <p:nvSpPr>
          <p:cNvPr id="3" name="Content Placeholder 2">
            <a:extLst>
              <a:ext uri="{FF2B5EF4-FFF2-40B4-BE49-F238E27FC236}">
                <a16:creationId xmlns:a16="http://schemas.microsoft.com/office/drawing/2014/main" id="{6A5F4AF6-43EB-4BAF-A9DA-9C52205B6C06}"/>
              </a:ext>
            </a:extLst>
          </p:cNvPr>
          <p:cNvSpPr>
            <a:spLocks noGrp="1"/>
          </p:cNvSpPr>
          <p:nvPr>
            <p:ph idx="1"/>
          </p:nvPr>
        </p:nvSpPr>
        <p:spPr/>
        <p:txBody>
          <a:bodyPr>
            <a:normAutofit fontScale="70000" lnSpcReduction="20000"/>
          </a:bodyPr>
          <a:lstStyle/>
          <a:p>
            <a:pPr marL="0" indent="0">
              <a:buNone/>
            </a:pPr>
            <a:r>
              <a:rPr lang="en-US" sz="3600" b="1" dirty="0">
                <a:solidFill>
                  <a:srgbClr val="FF0000"/>
                </a:solidFill>
              </a:rPr>
              <a:t>Managerial Impact</a:t>
            </a:r>
          </a:p>
          <a:p>
            <a:r>
              <a:rPr lang="en-US" b="1" dirty="0"/>
              <a:t>A. Inventory Optimization</a:t>
            </a:r>
          </a:p>
          <a:p>
            <a:pPr lvl="1">
              <a:buFont typeface="Wingdings" panose="05000000000000000000" pitchFamily="2" charset="2"/>
              <a:buChar char="v"/>
            </a:pPr>
            <a:r>
              <a:rPr lang="en-US" dirty="0"/>
              <a:t>Real-time data from input devices ensures accurate stock levels.</a:t>
            </a:r>
          </a:p>
          <a:p>
            <a:pPr lvl="1">
              <a:buFont typeface="Wingdings" panose="05000000000000000000" pitchFamily="2" charset="2"/>
              <a:buChar char="v"/>
            </a:pPr>
            <a:r>
              <a:rPr lang="en-US" dirty="0"/>
              <a:t>Output dashboards help managers make timely restocking decisions.</a:t>
            </a:r>
          </a:p>
          <a:p>
            <a:r>
              <a:rPr lang="en-US" b="1" dirty="0"/>
              <a:t>B. Cost Efficiency</a:t>
            </a:r>
          </a:p>
          <a:p>
            <a:pPr lvl="1">
              <a:buFont typeface="Wingdings" panose="05000000000000000000" pitchFamily="2" charset="2"/>
              <a:buChar char="v"/>
            </a:pPr>
            <a:r>
              <a:rPr lang="en-US" dirty="0"/>
              <a:t>Automation reduces labor costs and human error.</a:t>
            </a:r>
          </a:p>
          <a:p>
            <a:pPr lvl="1">
              <a:buFont typeface="Wingdings" panose="05000000000000000000" pitchFamily="2" charset="2"/>
              <a:buChar char="v"/>
            </a:pPr>
            <a:r>
              <a:rPr lang="en-US" dirty="0"/>
              <a:t>Faster checkout processes improve customer throughput.</a:t>
            </a:r>
          </a:p>
          <a:p>
            <a:r>
              <a:rPr lang="en-US" b="1" dirty="0"/>
              <a:t>C. Enhanced Customer Experience</a:t>
            </a:r>
          </a:p>
          <a:p>
            <a:pPr lvl="1">
              <a:buFont typeface="Wingdings" panose="05000000000000000000" pitchFamily="2" charset="2"/>
              <a:buChar char="v"/>
            </a:pPr>
            <a:r>
              <a:rPr lang="en-US" dirty="0"/>
              <a:t>Accurate pricing and product availability.</a:t>
            </a:r>
          </a:p>
          <a:p>
            <a:pPr lvl="1">
              <a:buFont typeface="Wingdings" panose="05000000000000000000" pitchFamily="2" charset="2"/>
              <a:buChar char="v"/>
            </a:pPr>
            <a:r>
              <a:rPr lang="en-US" dirty="0"/>
              <a:t>Faster service and personalized promotions.</a:t>
            </a:r>
          </a:p>
          <a:p>
            <a:endParaRPr lang="ar-SY" dirty="0"/>
          </a:p>
        </p:txBody>
      </p:sp>
    </p:spTree>
    <p:extLst>
      <p:ext uri="{BB962C8B-B14F-4D97-AF65-F5344CB8AC3E}">
        <p14:creationId xmlns:p14="http://schemas.microsoft.com/office/powerpoint/2010/main" val="16453555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95875-7882-4D55-9DBE-F512AFA0D6C9}"/>
              </a:ext>
            </a:extLst>
          </p:cNvPr>
          <p:cNvSpPr>
            <a:spLocks noGrp="1"/>
          </p:cNvSpPr>
          <p:nvPr>
            <p:ph type="title"/>
          </p:nvPr>
        </p:nvSpPr>
        <p:spPr>
          <a:xfrm>
            <a:off x="470647" y="206477"/>
            <a:ext cx="9224681" cy="918646"/>
          </a:xfrm>
        </p:spPr>
        <p:txBody>
          <a:bodyPr>
            <a:noAutofit/>
          </a:bodyPr>
          <a:lstStyle/>
          <a:p>
            <a:r>
              <a:rPr lang="en-US" sz="3200" b="1" dirty="0"/>
              <a:t>Case Study: Walmart’s Strategic Use of Input and Output Devices to Drive Operational Excellence</a:t>
            </a:r>
            <a:endParaRPr lang="ar-SY" sz="3200" dirty="0"/>
          </a:p>
        </p:txBody>
      </p:sp>
      <p:sp>
        <p:nvSpPr>
          <p:cNvPr id="3" name="Content Placeholder 2">
            <a:extLst>
              <a:ext uri="{FF2B5EF4-FFF2-40B4-BE49-F238E27FC236}">
                <a16:creationId xmlns:a16="http://schemas.microsoft.com/office/drawing/2014/main" id="{6A5F4AF6-43EB-4BAF-A9DA-9C52205B6C06}"/>
              </a:ext>
            </a:extLst>
          </p:cNvPr>
          <p:cNvSpPr>
            <a:spLocks noGrp="1"/>
          </p:cNvSpPr>
          <p:nvPr>
            <p:ph idx="1"/>
          </p:nvPr>
        </p:nvSpPr>
        <p:spPr/>
        <p:txBody>
          <a:bodyPr/>
          <a:lstStyle/>
          <a:p>
            <a:pPr marL="0" indent="0">
              <a:buNone/>
            </a:pPr>
            <a:r>
              <a:rPr lang="en-US" b="1" dirty="0">
                <a:solidFill>
                  <a:srgbClr val="FF0000"/>
                </a:solidFill>
              </a:rPr>
              <a:t>Lessons for Business Students</a:t>
            </a:r>
          </a:p>
          <a:p>
            <a:r>
              <a:rPr lang="en-US" dirty="0"/>
              <a:t>“Input and output devices are not just technical tools—they are strategic assets. </a:t>
            </a:r>
          </a:p>
          <a:p>
            <a:r>
              <a:rPr lang="en-US" dirty="0"/>
              <a:t>Walmart’s success shows how thoughtful integration of these devices can improve efficiency, reduce costs, and enhance customer satisfaction. </a:t>
            </a:r>
          </a:p>
          <a:p>
            <a:r>
              <a:rPr lang="en-US" dirty="0"/>
              <a:t>For future managers, understanding these technologies is essential for making informed operational decisions.”</a:t>
            </a:r>
            <a:endParaRPr lang="ar-SY" dirty="0"/>
          </a:p>
        </p:txBody>
      </p:sp>
    </p:spTree>
    <p:extLst>
      <p:ext uri="{BB962C8B-B14F-4D97-AF65-F5344CB8AC3E}">
        <p14:creationId xmlns:p14="http://schemas.microsoft.com/office/powerpoint/2010/main" val="34303809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522E-8500-417A-9CF1-406F53F8B3B2}"/>
              </a:ext>
            </a:extLst>
          </p:cNvPr>
          <p:cNvSpPr>
            <a:spLocks noGrp="1"/>
          </p:cNvSpPr>
          <p:nvPr>
            <p:ph type="title"/>
          </p:nvPr>
        </p:nvSpPr>
        <p:spPr/>
        <p:txBody>
          <a:bodyPr>
            <a:normAutofit/>
          </a:bodyPr>
          <a:lstStyle/>
          <a:p>
            <a:r>
              <a:rPr lang="en-US" dirty="0"/>
              <a:t>Final Message to Business Students</a:t>
            </a:r>
            <a:endParaRPr lang="ar-SY" dirty="0"/>
          </a:p>
        </p:txBody>
      </p:sp>
      <p:sp>
        <p:nvSpPr>
          <p:cNvPr id="3" name="Content Placeholder 2">
            <a:extLst>
              <a:ext uri="{FF2B5EF4-FFF2-40B4-BE49-F238E27FC236}">
                <a16:creationId xmlns:a16="http://schemas.microsoft.com/office/drawing/2014/main" id="{A2670B01-2CB0-4AD6-A1E9-45FD58AE1A43}"/>
              </a:ext>
            </a:extLst>
          </p:cNvPr>
          <p:cNvSpPr>
            <a:spLocks noGrp="1"/>
          </p:cNvSpPr>
          <p:nvPr>
            <p:ph idx="1"/>
          </p:nvPr>
        </p:nvSpPr>
        <p:spPr/>
        <p:txBody>
          <a:bodyPr>
            <a:normAutofit fontScale="92500" lnSpcReduction="20000"/>
          </a:bodyPr>
          <a:lstStyle/>
          <a:p>
            <a:r>
              <a:rPr lang="en-US" dirty="0"/>
              <a:t>As future managers, your role is not just to lead teams or analyze data—you must also make strategic decisions about the tools your organization uses. Understanding input and output devices gives you a competitive edge. It enables you to:</a:t>
            </a:r>
          </a:p>
          <a:p>
            <a:pPr lvl="1">
              <a:buFont typeface="Wingdings" panose="05000000000000000000" pitchFamily="2" charset="2"/>
              <a:buChar char="v"/>
            </a:pPr>
            <a:r>
              <a:rPr lang="en-US" dirty="0"/>
              <a:t>Optimize workflows</a:t>
            </a:r>
          </a:p>
          <a:p>
            <a:pPr lvl="1">
              <a:buFont typeface="Wingdings" panose="05000000000000000000" pitchFamily="2" charset="2"/>
              <a:buChar char="v"/>
            </a:pPr>
            <a:r>
              <a:rPr lang="en-US" dirty="0"/>
              <a:t>Reduce operational costs</a:t>
            </a:r>
          </a:p>
          <a:p>
            <a:pPr lvl="1">
              <a:buFont typeface="Wingdings" panose="05000000000000000000" pitchFamily="2" charset="2"/>
              <a:buChar char="v"/>
            </a:pPr>
            <a:r>
              <a:rPr lang="en-US" dirty="0"/>
              <a:t>Enhance employee and customer experiences</a:t>
            </a:r>
          </a:p>
          <a:p>
            <a:pPr lvl="1">
              <a:buFont typeface="Wingdings" panose="05000000000000000000" pitchFamily="2" charset="2"/>
              <a:buChar char="v"/>
            </a:pPr>
            <a:r>
              <a:rPr lang="en-US" dirty="0"/>
              <a:t>Align technology choices with business goals</a:t>
            </a:r>
          </a:p>
          <a:p>
            <a:r>
              <a:rPr lang="en-US" b="1" dirty="0"/>
              <a:t>Technology is not just hardware—it’s a managerial decision that shapes organizational success.</a:t>
            </a:r>
            <a:endParaRPr lang="en-US" dirty="0"/>
          </a:p>
        </p:txBody>
      </p:sp>
    </p:spTree>
    <p:extLst>
      <p:ext uri="{BB962C8B-B14F-4D97-AF65-F5344CB8AC3E}">
        <p14:creationId xmlns:p14="http://schemas.microsoft.com/office/powerpoint/2010/main" val="24435325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a:bodyPr>
          <a:lstStyle/>
          <a:p>
            <a:r>
              <a:rPr lang="en-US" altLang="en-US" b="1" dirty="0"/>
              <a:t>KEYBOARDS</a:t>
            </a:r>
            <a:r>
              <a:rPr lang="en-US" altLang="en-US" dirty="0"/>
              <a:t> Most people use a keyboard to input data into a personal computer. Keyboards typically include the standard alphanumeric keys, plus other keys for special purposes. Many mobile phones and other mobile devices include a keyboard today—if not, a portable keyboard can often be used. Wireless keyboards are also available.</a:t>
            </a:r>
          </a:p>
          <a:p>
            <a:endParaRPr lang="en-US" altLang="en-US" dirty="0"/>
          </a:p>
        </p:txBody>
      </p:sp>
    </p:spTree>
    <p:extLst>
      <p:ext uri="{BB962C8B-B14F-4D97-AF65-F5344CB8AC3E}">
        <p14:creationId xmlns:p14="http://schemas.microsoft.com/office/powerpoint/2010/main" val="32007875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a:bodyPr>
          <a:lstStyle/>
          <a:p>
            <a:r>
              <a:rPr lang="en-US" altLang="en-US" b="1" dirty="0"/>
              <a:t>POINTING AND TOUCH DEVICES </a:t>
            </a:r>
            <a:r>
              <a:rPr lang="en-US" altLang="en-US" dirty="0"/>
              <a:t>Pointing devices are hardware devices that move an on-screen mouse pointer or similar indicator. </a:t>
            </a:r>
          </a:p>
          <a:p>
            <a:r>
              <a:rPr lang="en-US" altLang="en-US" dirty="0"/>
              <a:t>The most widely used pointing device is the </a:t>
            </a:r>
            <a:r>
              <a:rPr lang="en-US" altLang="en-US" b="1" dirty="0"/>
              <a:t>mouse</a:t>
            </a:r>
            <a:r>
              <a:rPr lang="en-US" altLang="en-US" dirty="0"/>
              <a:t>.</a:t>
            </a:r>
          </a:p>
          <a:p>
            <a:r>
              <a:rPr lang="en-US" altLang="en-US" b="1" dirty="0"/>
              <a:t>Touch screens </a:t>
            </a:r>
            <a:r>
              <a:rPr lang="en-US" altLang="en-US" dirty="0"/>
              <a:t>are monitors that are touched with the finger to select commands or provide input. </a:t>
            </a:r>
          </a:p>
        </p:txBody>
      </p:sp>
    </p:spTree>
    <p:extLst>
      <p:ext uri="{BB962C8B-B14F-4D97-AF65-F5344CB8AC3E}">
        <p14:creationId xmlns:p14="http://schemas.microsoft.com/office/powerpoint/2010/main" val="41809992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a:bodyPr>
          <a:lstStyle/>
          <a:p>
            <a:r>
              <a:rPr lang="en-US" altLang="en-US" b="1" dirty="0"/>
              <a:t>SCANNERS, READERS, AND DIGITAL CAMERAS: </a:t>
            </a:r>
            <a:r>
              <a:rPr lang="en-US" altLang="en-US" dirty="0"/>
              <a:t>There are many different input devices that can be used to convert data that already exists (such as source documents) to digital form or to initially capture data in digital form. </a:t>
            </a:r>
          </a:p>
          <a:p>
            <a:r>
              <a:rPr lang="en-US" altLang="en-US" dirty="0"/>
              <a:t>A </a:t>
            </a:r>
            <a:r>
              <a:rPr lang="en-US" altLang="en-US" b="1" dirty="0"/>
              <a:t>scanner</a:t>
            </a:r>
            <a:r>
              <a:rPr lang="en-US" altLang="en-US" dirty="0"/>
              <a:t> allows users to input data that exists in physical form, such as photographs, drawings, and printed documents, into a computer. </a:t>
            </a:r>
          </a:p>
          <a:p>
            <a:r>
              <a:rPr lang="en-US" altLang="en-US" dirty="0"/>
              <a:t>Most scanners are flatbed scanners or portable scanners. </a:t>
            </a:r>
          </a:p>
          <a:p>
            <a:r>
              <a:rPr lang="en-US" altLang="en-US" b="1" dirty="0"/>
              <a:t>Barcode readers </a:t>
            </a:r>
            <a:r>
              <a:rPr lang="en-US" altLang="en-US" dirty="0"/>
              <a:t>read barcodes to identify products in many retail stores.</a:t>
            </a:r>
          </a:p>
        </p:txBody>
      </p:sp>
    </p:spTree>
    <p:extLst>
      <p:ext uri="{BB962C8B-B14F-4D97-AF65-F5344CB8AC3E}">
        <p14:creationId xmlns:p14="http://schemas.microsoft.com/office/powerpoint/2010/main" val="6233934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a:bodyPr>
          <a:lstStyle/>
          <a:p>
            <a:r>
              <a:rPr lang="en-US" altLang="en-US" b="1" dirty="0"/>
              <a:t>Digital cameras </a:t>
            </a:r>
            <a:r>
              <a:rPr lang="en-US" altLang="en-US" dirty="0"/>
              <a:t>work much like conventional film cameras, but they record digital images on a digital storage medium (such as a flash memory card, digital tape cartridge, built-in hard drive, or DVD disc), instead of on conventional film or videotape.</a:t>
            </a:r>
          </a:p>
          <a:p>
            <a:r>
              <a:rPr lang="en-US" altLang="en-US" dirty="0"/>
              <a:t>The images are immediately available without processing and can be transferred to a computer for manipulation or printing, or sent directly to some printers for printing. </a:t>
            </a:r>
          </a:p>
        </p:txBody>
      </p:sp>
    </p:spTree>
    <p:extLst>
      <p:ext uri="{BB962C8B-B14F-4D97-AF65-F5344CB8AC3E}">
        <p14:creationId xmlns:p14="http://schemas.microsoft.com/office/powerpoint/2010/main" val="8340912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a:bodyPr>
          <a:lstStyle/>
          <a:p>
            <a:r>
              <a:rPr lang="en-US" altLang="en-US" b="1" dirty="0"/>
              <a:t>Display devices </a:t>
            </a:r>
            <a:r>
              <a:rPr lang="en-US" altLang="en-US" dirty="0"/>
              <a:t>(also called monitors and display screens) are the most common type of output device for a computer; they are also incorporated into a wide variety of other electronic devices.</a:t>
            </a:r>
          </a:p>
          <a:p>
            <a:r>
              <a:rPr lang="en-US" altLang="en-US" dirty="0"/>
              <a:t>Flat-panel displays are most often liquid crystal displays (LCDs) or organic light emitting diode (OLED) displays </a:t>
            </a:r>
          </a:p>
          <a:p>
            <a:r>
              <a:rPr lang="en-US" altLang="en-US" dirty="0"/>
              <a:t>Regardless of the technology used, the screen of a display device is divided into a fine grid of small areas or dots called </a:t>
            </a:r>
            <a:r>
              <a:rPr lang="en-US" altLang="en-US" b="1" dirty="0"/>
              <a:t>pixels</a:t>
            </a:r>
            <a:r>
              <a:rPr lang="en-US" altLang="en-US" dirty="0"/>
              <a:t>.</a:t>
            </a:r>
          </a:p>
        </p:txBody>
      </p:sp>
    </p:spTree>
    <p:extLst>
      <p:ext uri="{BB962C8B-B14F-4D97-AF65-F5344CB8AC3E}">
        <p14:creationId xmlns:p14="http://schemas.microsoft.com/office/powerpoint/2010/main" val="12777102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Summary</a:t>
            </a:r>
            <a:endParaRPr lang="en-US" dirty="0"/>
          </a:p>
        </p:txBody>
      </p:sp>
      <p:sp>
        <p:nvSpPr>
          <p:cNvPr id="3" name="Content Placeholder 2"/>
          <p:cNvSpPr>
            <a:spLocks noGrp="1"/>
          </p:cNvSpPr>
          <p:nvPr>
            <p:ph idx="1"/>
          </p:nvPr>
        </p:nvSpPr>
        <p:spPr/>
        <p:txBody>
          <a:bodyPr>
            <a:normAutofit fontScale="85000" lnSpcReduction="10000"/>
          </a:bodyPr>
          <a:lstStyle/>
          <a:p>
            <a:r>
              <a:rPr lang="en-US" altLang="en-US" b="1" dirty="0"/>
              <a:t>Printers</a:t>
            </a:r>
            <a:r>
              <a:rPr lang="en-US" altLang="en-US" dirty="0"/>
              <a:t> produce hard copy output through either impact or nonimpact printing technology. </a:t>
            </a:r>
          </a:p>
          <a:p>
            <a:r>
              <a:rPr lang="en-US" altLang="en-US" dirty="0"/>
              <a:t>Most printers today form images as matrices of dots, although with many technologies, the dots are too small to be visible.</a:t>
            </a:r>
          </a:p>
          <a:p>
            <a:r>
              <a:rPr lang="en-US" altLang="en-US" dirty="0"/>
              <a:t>Printer quality is usually measured in dots per inch (dpi); speed is typically measured in pages per minute (ppm). </a:t>
            </a:r>
          </a:p>
          <a:p>
            <a:r>
              <a:rPr lang="en-US" altLang="en-US" dirty="0"/>
              <a:t>The most common printers are </a:t>
            </a:r>
            <a:r>
              <a:rPr lang="en-US" altLang="en-US" b="1" dirty="0"/>
              <a:t>Laser printers </a:t>
            </a:r>
            <a:r>
              <a:rPr lang="en-US" altLang="en-US" dirty="0"/>
              <a:t>(which use toner powder), </a:t>
            </a:r>
            <a:r>
              <a:rPr lang="en-US" altLang="en-US" b="1" dirty="0"/>
              <a:t>Ink-jet printers </a:t>
            </a:r>
            <a:r>
              <a:rPr lang="en-US" altLang="en-US" dirty="0"/>
              <a:t>(which use liquid ink), </a:t>
            </a:r>
            <a:r>
              <a:rPr lang="en-US" b="1" dirty="0"/>
              <a:t>Thermal printers </a:t>
            </a:r>
            <a:r>
              <a:rPr lang="en-US" dirty="0"/>
              <a:t>use special wax based ink thermal paper, and </a:t>
            </a:r>
            <a:r>
              <a:rPr lang="en-US" b="1" dirty="0"/>
              <a:t>Dot matrix printer </a:t>
            </a:r>
            <a:r>
              <a:rPr lang="en-US" dirty="0"/>
              <a:t>striking an ink-soaked ribbon with a print head containing pins.</a:t>
            </a:r>
            <a:endParaRPr lang="en-US" altLang="en-US" dirty="0"/>
          </a:p>
        </p:txBody>
      </p:sp>
    </p:spTree>
    <p:extLst>
      <p:ext uri="{BB962C8B-B14F-4D97-AF65-F5344CB8AC3E}">
        <p14:creationId xmlns:p14="http://schemas.microsoft.com/office/powerpoint/2010/main" val="41228231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4" name="Picture 10" descr="Understanding Computers_ Today and Tomorrow, Comprehensive ( PDFDrive )">
            <a:extLst>
              <a:ext uri="{FF2B5EF4-FFF2-40B4-BE49-F238E27FC236}">
                <a16:creationId xmlns:a16="http://schemas.microsoft.com/office/drawing/2014/main" id="{9ED18198-72BB-4740-BCEE-854833A869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1687" y="0"/>
            <a:ext cx="52784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CCACF3E9-86A7-4319-AD4D-7E158E63DBCD}" vid="{43B90B7C-4E7B-4FFB-AB5E-B60236DAA5F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D36F9F-1618-4019-8720-56C997962D63}">
  <ds:schemaRefs>
    <ds:schemaRef ds:uri="http://schemas.microsoft.com/sharepoint/v3/contenttype/forms"/>
  </ds:schemaRefs>
</ds:datastoreItem>
</file>

<file path=customXml/itemProps2.xml><?xml version="1.0" encoding="utf-8"?>
<ds:datastoreItem xmlns:ds="http://schemas.openxmlformats.org/officeDocument/2006/customXml" ds:itemID="{A4CA0BC7-F60C-4A9D-B557-D7E032A0044E}">
  <ds:schemaRefs>
    <ds:schemaRef ds:uri="49100919-8a76-4266-be0c-7dc583902cb4"/>
    <ds:schemaRef ds:uri="http://purl.org/dc/dcmitype/"/>
    <ds:schemaRef ds:uri="http://schemas.microsoft.com/office/2006/metadata/properties"/>
    <ds:schemaRef ds:uri="http://schemas.microsoft.com/office/2006/documentManagement/types"/>
    <ds:schemaRef ds:uri="d13aca44-ef33-4cf4-9980-7f0b00e6eeb9"/>
    <ds:schemaRef ds:uri="http://www.w3.org/XML/1998/namespace"/>
    <ds:schemaRef ds:uri="http://purl.org/dc/elements/1.1/"/>
    <ds:schemaRef ds:uri="http://schemas.microsoft.com/office/infopath/2007/PartnerControl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C3B85DB9-C4D2-4565-A5B8-436F271384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4044</TotalTime>
  <Words>8155</Words>
  <Application>Microsoft Office PowerPoint</Application>
  <PresentationFormat>Widescreen</PresentationFormat>
  <Paragraphs>433</Paragraphs>
  <Slides>65</Slides>
  <Notes>13</Notes>
  <HiddenSlides>0</HiddenSlides>
  <MMClips>12</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65</vt:i4>
      </vt:variant>
    </vt:vector>
  </HeadingPairs>
  <TitlesOfParts>
    <vt:vector size="74" baseType="lpstr">
      <vt:lpstr>Arial</vt:lpstr>
      <vt:lpstr>Calibri</vt:lpstr>
      <vt:lpstr>Calibri Light</vt:lpstr>
      <vt:lpstr>Times New Roman</vt:lpstr>
      <vt:lpstr>Wingdings</vt:lpstr>
      <vt:lpstr>Theme1</vt:lpstr>
      <vt:lpstr>1_Office Theme</vt:lpstr>
      <vt:lpstr>Office Theme</vt:lpstr>
      <vt:lpstr>2_Office Theme</vt:lpstr>
      <vt:lpstr>PowerPoint Presentation</vt:lpstr>
      <vt:lpstr>PowerPoint Presentation</vt:lpstr>
      <vt:lpstr>Learning Objectives</vt:lpstr>
      <vt:lpstr>Learning Objectives</vt:lpstr>
      <vt:lpstr>Ports and Connectors</vt:lpstr>
      <vt:lpstr>USB</vt:lpstr>
      <vt:lpstr>USB (Universal Serial Bus) </vt:lpstr>
      <vt:lpstr>USB (Universal Serial Bus) </vt:lpstr>
      <vt:lpstr>USB (Universal Serial Bus) </vt:lpstr>
      <vt:lpstr>PowerPoint Presentation</vt:lpstr>
      <vt:lpstr>USB</vt:lpstr>
      <vt:lpstr>PowerPoint Presentation</vt:lpstr>
      <vt:lpstr>Keyboards</vt:lpstr>
      <vt:lpstr>Keyboards</vt:lpstr>
      <vt:lpstr>Pointing Devices</vt:lpstr>
      <vt:lpstr>Pointing Devices</vt:lpstr>
      <vt:lpstr>How does Mouse works</vt:lpstr>
      <vt:lpstr>Touch Screens</vt:lpstr>
      <vt:lpstr>Capacitive touchscreen</vt:lpstr>
      <vt:lpstr>PowerPoint Presentation</vt:lpstr>
      <vt:lpstr>Scanners</vt:lpstr>
      <vt:lpstr>Barcode Readers</vt:lpstr>
      <vt:lpstr>How barcode read</vt:lpstr>
      <vt:lpstr>QR codes </vt:lpstr>
      <vt:lpstr>Biometric Readers</vt:lpstr>
      <vt:lpstr>Biometric</vt:lpstr>
      <vt:lpstr>Digital Cameras</vt:lpstr>
      <vt:lpstr>HOW DOES A CAMERA WORK?</vt:lpstr>
      <vt:lpstr>Audio Input</vt:lpstr>
      <vt:lpstr>PowerPoint Presentation</vt:lpstr>
      <vt:lpstr>Display Devices</vt:lpstr>
      <vt:lpstr>Display Devices</vt:lpstr>
      <vt:lpstr>Screen Resolution Explained</vt:lpstr>
      <vt:lpstr>Liquid Crystal Displays (LCDs) </vt:lpstr>
      <vt:lpstr>LCD</vt:lpstr>
      <vt:lpstr>Organic Light Emitting Diode (OLED) Displays </vt:lpstr>
      <vt:lpstr>LCD vs. LED</vt:lpstr>
      <vt:lpstr>PowerPoint Presentation</vt:lpstr>
      <vt:lpstr>Printer Characteristics</vt:lpstr>
      <vt:lpstr>Types of Printers</vt:lpstr>
      <vt:lpstr>Laser Printers</vt:lpstr>
      <vt:lpstr>Laser Printers</vt:lpstr>
      <vt:lpstr>Ink-Jet Printers</vt:lpstr>
      <vt:lpstr>Ink-Jet Printers</vt:lpstr>
      <vt:lpstr>Thermal printer </vt:lpstr>
      <vt:lpstr>Dot matrix printer </vt:lpstr>
      <vt:lpstr>Audio Output</vt:lpstr>
      <vt:lpstr>PowerPoint Presentation</vt:lpstr>
      <vt:lpstr>Smart Managerial Utilization of Input and Output Devices</vt:lpstr>
      <vt:lpstr> How Can Managers Make Smart Decisions?</vt:lpstr>
      <vt:lpstr> How Can Managers Make Smart Decisions?</vt:lpstr>
      <vt:lpstr> How Can Managers Make Smart Decisions?</vt:lpstr>
      <vt:lpstr>Real-World Business Applications</vt:lpstr>
      <vt:lpstr>Case Study: Walmart’s Strategic Use of Input and Output Devices to Drive Operational Excellence</vt:lpstr>
      <vt:lpstr>Case Study: Walmart’s Strategic Use of Input and Output Devices to Drive Operational Excellence</vt:lpstr>
      <vt:lpstr>Case Study: Walmart’s Strategic Use of Input and Output Devices to Drive Operational Excellence</vt:lpstr>
      <vt:lpstr>Case Study: Walmart’s Strategic Use of Input and Output Devices to Drive Operational Excellence</vt:lpstr>
      <vt:lpstr>Final Message to Business Students</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239</cp:revision>
  <dcterms:created xsi:type="dcterms:W3CDTF">2021-06-09T17:43:05Z</dcterms:created>
  <dcterms:modified xsi:type="dcterms:W3CDTF">2025-10-30T20:04:32Z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