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6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7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5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37" r:id="rId2"/>
    <p:sldId id="426" r:id="rId3"/>
    <p:sldId id="344" r:id="rId4"/>
    <p:sldId id="387" r:id="rId5"/>
    <p:sldId id="388" r:id="rId6"/>
    <p:sldId id="389" r:id="rId7"/>
    <p:sldId id="390" r:id="rId8"/>
    <p:sldId id="391" r:id="rId9"/>
    <p:sldId id="434" r:id="rId10"/>
    <p:sldId id="392" r:id="rId11"/>
    <p:sldId id="393" r:id="rId12"/>
    <p:sldId id="394" r:id="rId13"/>
    <p:sldId id="427" r:id="rId14"/>
    <p:sldId id="396" r:id="rId15"/>
    <p:sldId id="397" r:id="rId16"/>
    <p:sldId id="398" r:id="rId17"/>
    <p:sldId id="399" r:id="rId18"/>
    <p:sldId id="400" r:id="rId19"/>
    <p:sldId id="401" r:id="rId20"/>
    <p:sldId id="402" r:id="rId21"/>
    <p:sldId id="403" r:id="rId22"/>
    <p:sldId id="404" r:id="rId23"/>
    <p:sldId id="405" r:id="rId24"/>
    <p:sldId id="406" r:id="rId25"/>
    <p:sldId id="408" r:id="rId26"/>
    <p:sldId id="410" r:id="rId27"/>
    <p:sldId id="409" r:id="rId28"/>
    <p:sldId id="411" r:id="rId29"/>
    <p:sldId id="431" r:id="rId30"/>
    <p:sldId id="412" r:id="rId31"/>
    <p:sldId id="413" r:id="rId32"/>
    <p:sldId id="415" r:id="rId33"/>
    <p:sldId id="414" r:id="rId34"/>
    <p:sldId id="429" r:id="rId35"/>
    <p:sldId id="416" r:id="rId36"/>
    <p:sldId id="338" r:id="rId37"/>
    <p:sldId id="33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6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A8F38-C98F-4EB8-A8AB-DEDCA26551A7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EF502-A156-41F7-9494-A98D85CB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78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8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6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4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21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87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8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19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49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9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19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8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861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581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11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2CF9E-43FF-4D0B-BB85-0127DA77A356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8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image" Target="../media/image1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Managing IT and Cyber Risks in Supply Chains</a:t>
            </a:r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471988" y="3616865"/>
            <a:ext cx="77200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663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Sourcing Under Supply Disruption Risk</a:t>
            </a:r>
            <a:endParaRPr lang="en-US" sz="3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5189" y="5143976"/>
            <a:ext cx="2248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51174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46066" y="1252010"/>
            <a:ext cx="11537925" cy="494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89587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44507" y="61159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8964" y="605679"/>
            <a:ext cx="43140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4507" y="2046973"/>
            <a:ext cx="10514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8920" y="3026312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4507" y="3886401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7" y="5023033"/>
            <a:ext cx="3588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Sensitivity analysis: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87115" y="1443101"/>
            <a:ext cx="249905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1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5632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Today’s supply chain being global suffers from more risks which come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sources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and outside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either operational or disruption.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are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inherent uncertainties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system e.g., demand, supply, and cost. Disruption risks are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outcomes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natural or man-made disasters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effort to identify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mitigate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risks has traditionally focused on operational risks as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often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 a small likelihood of occurrence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1763" y="899215"/>
            <a:ext cx="2512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10426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Recently, disruption risks occur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as such receive more attention as suppliers tend to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grouped geographically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as clusters for greater economies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can affect the productivity, market share, and reputation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suppliers. For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instance, the disasters (Japanese tsunami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Thailand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flood) in 2011 have forced many leading automotive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manufacturers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reassess their supply network strategies in Asia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effectively mitigate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risks arising from the clustering of suppliers in these two locations,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as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contain disruption cost and maintain service levels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disruptions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typically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a proactive process to identify the key locations for catastrophic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in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chain and to estimate the likelihood of its occurrence and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impact.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minimize the expected total cost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comprising supplier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cost, purchasing cost, and an expected loss if a supplier’s reliability to serve is compromised by disruptions.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disruption can be modeled as either a super, semi-super, or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when the suppliers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locations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disrupted i.e. they all fail at the same time exhibiting a total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location/region specific and occurs when a set of suppliers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are disrupted exhibiting a regional effect.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only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supplier at a location is disrupted exhibiting a local effect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9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risks can be measured by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expected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 loss to the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and order quantity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allocation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disruption risk are classified based on the objective,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variables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model parameters, and solution methodology. Usually such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formulated to minimize the expected total cost considering either all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partial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disruptions.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some studies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simultaneously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 supplier location, selection and order allocation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disruption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00704" y="130451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49070" y="619720"/>
            <a:ext cx="6915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</p:spTree>
    <p:extLst>
      <p:ext uri="{BB962C8B-B14F-4D97-AF65-F5344CB8AC3E}">
        <p14:creationId xmlns:p14="http://schemas.microsoft.com/office/powerpoint/2010/main" val="409777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completeness,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a good review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select suppliers. While the decision tree technique is most used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capture the different disruption scenarios an arbitrary allocation of orders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optimum supply base.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showed that the SSOA problem under supply disruption risk is NP-hard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computational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with the number and locations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suppliers,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likelihoods, supply capacity, price discounts, and 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flexibility; hence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they proposed a Genetic Algorithm 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approach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6775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stochastic search technique inspired by a biological system’s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fitness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evolution.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starts with a random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The chromosomes are evaluated using the given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function. The best chromosomes exchange information 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selection, crossover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mutation to produce offspring chromosomes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offspring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then evaluated and used to evolve the population if they provide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better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a weak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6068" y="1079439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</p:spTree>
    <p:extLst>
      <p:ext uri="{BB962C8B-B14F-4D97-AF65-F5344CB8AC3E}">
        <p14:creationId xmlns:p14="http://schemas.microsoft.com/office/powerpoint/2010/main" val="12242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drawn from swarm intelligence, 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technique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by researchers given its simplicity and performance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However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 work on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under disruption is scant.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multi objective buyer-vendor coordination.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27474" y="638238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</p:spTree>
    <p:extLst>
      <p:ext uri="{BB962C8B-B14F-4D97-AF65-F5344CB8AC3E}">
        <p14:creationId xmlns:p14="http://schemas.microsoft.com/office/powerpoint/2010/main" val="18685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to solve a multi-echelon unbalanced supply chain planning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problem.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a multi objective binary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algorithm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sourcing with price and exchange rate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risks. formulate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model for SSOA under disruption risk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the expected total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(ETC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comprising supplier management cost, raw material purchase cost,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expected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loss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PSO is inspired by the social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 of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flock of migrating birds trying to reach an unknown destination. In PSO,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solution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‘bird’ in the flock and is referred to as a ‘particle’. Each bird looks in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specific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direction. When communicating with each other, they identify the bird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best location. Accordingly, each bird speeds towards the best bird with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depends on its current position.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66415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bird, then, investigates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space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its new local position, and the process repeats until the flock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reaches</a:t>
            </a:r>
            <a:r>
              <a:rPr lang="ar-S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destination.The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process involves both social interaction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intelligence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that the birds learn from their own experience (local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experience of the others around them (global search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is continued until the maximum number of generations or the termination criteria is attained.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7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a set of preferred suppliers based on cost, quality, and service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Such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tend to be clustered geographically, for reasons of pooling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sharing (Fig. 11.1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Siting reliable alternative suppliers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both preferred and alternate suppliers is common when minimizing ETC.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25264" y="847764"/>
            <a:ext cx="71207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Description and Model Formulation</a:t>
            </a:r>
          </a:p>
        </p:txBody>
      </p:sp>
    </p:spTree>
    <p:extLst>
      <p:ext uri="{BB962C8B-B14F-4D97-AF65-F5344CB8AC3E}">
        <p14:creationId xmlns:p14="http://schemas.microsoft.com/office/powerpoint/2010/main" val="9264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441685"/>
            <a:ext cx="10263188" cy="46142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1685"/>
            <a:ext cx="10263188" cy="461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9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formulation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(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mixed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integer linear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programming) is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formed to find the choice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order allocations subject to the constraints on capacity and demand.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to minimize the ETC. ETC includes supplier management cost,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cost, and an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(ELC) if a supplier is disrupted.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suppliers increases the supplier management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disruption, the expected loss incurred by the manufacturer is less,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order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now allocated to many suppliers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9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assume the followings in our model: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Single product with quantity discounts and a single period planning horizon;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Manufacturer produces functional products which have stable demand;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We include only Tier-1 suppliers who are independent;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Number of suppliers and their geographical regions, capacities are known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fixed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Acquisition and transportation cost of raw materials from suppliers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known and fixed;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2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event is region specific and each region has its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If some supplier(s) fails to deliver the units ordered due to a disruption,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other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will make up the shortfall at no extra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Each supplier has a different capacity, unique event likelihood,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(which is the ability of the supplier to make up for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shortfall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0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We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disruption likelihood of super, semi-super, and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 by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the expert/decision maker’s opinion with historical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Supplier management cost comprising the cost of meetings, negotiation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quality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a linear function of the number of suppliers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8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parameters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swarm size (N), maximum number of iterations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max_it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varying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inertia weight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coefficients (C1t and C2t)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parameters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(r1 and r2)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0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73559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representation and Swarm initialization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PSO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algorithm, 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is a feasible allocation of demand to the suppliers. The position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each particle are initialized randomly. The length of a particle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depends 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each bit of a particle represents the fraction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demand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assigned to a supplier.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61177" y="1122979"/>
            <a:ext cx="2492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Proposed PSO</a:t>
            </a:r>
          </a:p>
        </p:txBody>
      </p:sp>
    </p:spTree>
    <p:extLst>
      <p:ext uri="{BB962C8B-B14F-4D97-AF65-F5344CB8AC3E}">
        <p14:creationId xmlns:p14="http://schemas.microsoft.com/office/powerpoint/2010/main" val="31357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8632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474" y="1785937"/>
            <a:ext cx="5614987" cy="42699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49" y="1955619"/>
            <a:ext cx="51435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11.2 is an example of a particle with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suppliers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sited in three regions. Supplier 1 located in Region 1 receives maximum allocation. A set of feasible particles represents the swarm</a:t>
            </a:r>
          </a:p>
        </p:txBody>
      </p:sp>
    </p:spTree>
    <p:extLst>
      <p:ext uri="{BB962C8B-B14F-4D97-AF65-F5344CB8AC3E}">
        <p14:creationId xmlns:p14="http://schemas.microsoft.com/office/powerpoint/2010/main" val="2210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 Fitness evaluation: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fitness values of the particles are computed.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of the particle is captured in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 that corresponds to the best performance attained by a particle in its flight. In the first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 (t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the current position of particle pi[t] is set as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subsequent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is replaced if a better fitness value is found.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particle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whole swarm is selected as the global best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[t])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711808"/>
            <a:ext cx="10263188" cy="4688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 Velocity and position update: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velocity and position update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are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update the velocity and position of each particle during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iterations.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r1 and r2 uniformly distributed on (0, 1).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611" y="3786188"/>
            <a:ext cx="7845220" cy="221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1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Illustrative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manufacturer plans to procure materials from a set of suppliers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depending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a single supply region, the manufacturer decides to consider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regions. Scenarios are generated using simulated data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shown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Table 11.2 following the SSOA literature.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5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1867779"/>
            <a:ext cx="8643937" cy="394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their regions vary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(6, 12) and (3, 5) respectively. The total demand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varies</a:t>
            </a: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7000 to 12,000 units. The capacity of the suppliers is generated in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 (1200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3500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management cost is selected in the interval (1000, 3500)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unit purchase cost is drawn in the interval (12, 18). The loss per unit is set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vary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2 and 4 times of the purchase cost. The minimum order quantity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any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is set at 10% of the total demand. All unit quantity discounts with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price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breaks are considered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price discount varies from 5 to 25% of the base price and the order quantities for 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 break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set to vary between 1.5 and 3 times the minimum order quantity.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14350" y="1065248"/>
            <a:ext cx="11258550" cy="49906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162129"/>
            <a:ext cx="1404457" cy="98087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26896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23017" y="36152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171707"/>
            <a:ext cx="11258550" cy="488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11.3 gives the capacity, disruption likelihoods, output flexibility index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management cost and unit purchase cost of the materials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Scenario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assumed that Region 1 has established suppliers with good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reputation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is the primary procurement source. The manufacturer intends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locate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from Regions 2, 3 and 4 as Region 1 is prone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is assumed that the suppliers in Regions 3 and 4 are new and expensive.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Regions 1 and 2 are located outside of the manufacturer’s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proximity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8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analysis: 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is performed on Scenarios 3 to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 of variations in disruption likelihood, output flexibility and price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 offered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suppliers on the ETC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Sourcing under supply disruption risk is an important research topic and needs attention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ETC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shows that the combined effect of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-estimating the disruption likelihood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events yields a larger deviation in ETC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found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less sensitive to the variation in the output flexibility of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when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suppliers are selected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is less sensitive to a variation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price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discounts when more demand is assigned to a few suppliers.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4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09173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MILP model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suppliers and allocate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quantity under disruption risk. 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scenarios were generated using simulated data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was used to minimize the expected total cost. The results were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compared against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 generated set of results. The results suggest that to minimize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ETC,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different regions who are less prone to disruption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offering minimum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 should be assigned greater demand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53805"/>
            <a:ext cx="10491789" cy="4637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SSOA problem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 is NP-hard, particle swarm optimization with time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varying inertia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 and acceleration coefficients is applied. Numerical tests are conducted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illustrate the proposed approach and the results obtained are compared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Genetic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(GA).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is conducted on the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upside flexibility, and the price discount regimes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4020" y="73047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have buffer capacity and will compensate the shortfall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extra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cost. In practice, suppliers may charge a premium to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quantities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Several extensions to this work are possible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could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extended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include stochastic demand with multiple objectives considering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 a multi-tier supply network under disruption could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developed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6251" y="1287036"/>
            <a:ext cx="11816351" cy="5005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3" y="901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1" y="33621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8" y="4838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346402" y="63235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124862" y="1502216"/>
            <a:ext cx="11734574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Reference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 </a:t>
            </a:r>
          </a:p>
          <a:p>
            <a:pPr marL="0" indent="0" algn="just">
              <a:buNone/>
            </a:pPr>
            <a:r>
              <a:rPr lang="en-US" b="1" dirty="0"/>
              <a:t>Supply Chain Risk Management Advanced Tools, Models, and Developments </a:t>
            </a:r>
            <a:endParaRPr lang="en-US" b="1" dirty="0" smtClean="0"/>
          </a:p>
          <a:p>
            <a:pPr marL="0" indent="0" algn="just">
              <a:buNone/>
            </a:pPr>
            <a:r>
              <a:rPr lang="en-US" dirty="0"/>
              <a:t>By: </a:t>
            </a:r>
            <a:r>
              <a:rPr lang="en-US" dirty="0" err="1"/>
              <a:t>Yacob</a:t>
            </a:r>
            <a:r>
              <a:rPr lang="en-US" dirty="0"/>
              <a:t> </a:t>
            </a:r>
            <a:r>
              <a:rPr lang="en-US" dirty="0" err="1" smtClean="0"/>
              <a:t>Khojasteh</a:t>
            </a:r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it-IT" dirty="0" smtClean="0"/>
              <a:t>-</a:t>
            </a:r>
            <a:r>
              <a:rPr lang="en-US" dirty="0"/>
              <a:t>ISBN </a:t>
            </a:r>
            <a:r>
              <a:rPr lang="en-US" dirty="0" smtClean="0"/>
              <a:t>978-981-10-4108-8 </a:t>
            </a:r>
            <a:r>
              <a:rPr lang="en-US" dirty="0"/>
              <a:t>(eBook)</a:t>
            </a:r>
            <a:endParaRPr lang="it-IT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it-IT" dirty="0" smtClean="0"/>
              <a:t>Chapter 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40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841629C-6825-4C7A-9C3C-676773082E10}"/>
</file>

<file path=customXml/itemProps2.xml><?xml version="1.0" encoding="utf-8"?>
<ds:datastoreItem xmlns:ds="http://schemas.openxmlformats.org/officeDocument/2006/customXml" ds:itemID="{7EFB6220-7669-4743-B678-49D5CD92E8E3}"/>
</file>

<file path=customXml/itemProps3.xml><?xml version="1.0" encoding="utf-8"?>
<ds:datastoreItem xmlns:ds="http://schemas.openxmlformats.org/officeDocument/2006/customXml" ds:itemID="{12689529-98BF-4F78-BD1A-C9A53E7F5DD4}"/>
</file>

<file path=docProps/app.xml><?xml version="1.0" encoding="utf-8"?>
<Properties xmlns="http://schemas.openxmlformats.org/officeDocument/2006/extended-properties" xmlns:vt="http://schemas.openxmlformats.org/officeDocument/2006/docPropsVTypes">
  <TotalTime>2778</TotalTime>
  <Words>2381</Words>
  <Application>Microsoft Office PowerPoint</Application>
  <PresentationFormat>Widescreen</PresentationFormat>
  <Paragraphs>217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Maher</dc:creator>
  <cp:lastModifiedBy>Maher</cp:lastModifiedBy>
  <cp:revision>82</cp:revision>
  <dcterms:created xsi:type="dcterms:W3CDTF">2024-02-14T15:38:52Z</dcterms:created>
  <dcterms:modified xsi:type="dcterms:W3CDTF">2024-03-20T17:14:30Z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