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46"/>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Lst>
  <p:sldSz cx="12192000" cy="6858000"/>
  <p:notesSz cx="6858000" cy="9144000"/>
  <p:embeddedFontLst>
    <p:embeddedFont>
      <p:font typeface="Tajawal Medium" panose="00000600000000000000" charset="-78"/>
      <p:regular r:id="rId47"/>
      <p:bold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9" roundtripDataSignature="AMtx7mgSU3++Fck+OB7WHLJsLmf/AovaI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7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1.fntdata"/><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2.fntdata"/><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4" name="Google Shape;12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 name="Google Shape;14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8" name="Google Shape;15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5" name="Google Shape;17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2" name="Google Shape;19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3" name="Google Shape;24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0" name="Google Shape;26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7" name="Google Shape;27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4" name="Google Shape;294;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1" name="Google Shape;311;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8" name="Google Shape;328;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5" name="Google Shape;345;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0"/>
        <p:cNvGrpSpPr/>
        <p:nvPr/>
      </p:nvGrpSpPr>
      <p:grpSpPr>
        <a:xfrm>
          <a:off x="0" y="0"/>
          <a:ext cx="0" cy="0"/>
          <a:chOff x="0" y="0"/>
          <a:chExt cx="0" cy="0"/>
        </a:xfrm>
      </p:grpSpPr>
      <p:sp>
        <p:nvSpPr>
          <p:cNvPr id="361" name="Google Shape;361;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2" name="Google Shape;362;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9" name="Google Shape;379;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4"/>
        <p:cNvGrpSpPr/>
        <p:nvPr/>
      </p:nvGrpSpPr>
      <p:grpSpPr>
        <a:xfrm>
          <a:off x="0" y="0"/>
          <a:ext cx="0" cy="0"/>
          <a:chOff x="0" y="0"/>
          <a:chExt cx="0" cy="0"/>
        </a:xfrm>
      </p:grpSpPr>
      <p:sp>
        <p:nvSpPr>
          <p:cNvPr id="395" name="Google Shape;395;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96" name="Google Shape;396;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Google Shape;412;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13" name="Google Shape;413;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
        <p:cNvGrpSpPr/>
        <p:nvPr/>
      </p:nvGrpSpPr>
      <p:grpSpPr>
        <a:xfrm>
          <a:off x="0" y="0"/>
          <a:ext cx="0" cy="0"/>
          <a:chOff x="0" y="0"/>
          <a:chExt cx="0" cy="0"/>
        </a:xfrm>
      </p:grpSpPr>
      <p:sp>
        <p:nvSpPr>
          <p:cNvPr id="429" name="Google Shape;429;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30" name="Google Shape;430;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5"/>
        <p:cNvGrpSpPr/>
        <p:nvPr/>
      </p:nvGrpSpPr>
      <p:grpSpPr>
        <a:xfrm>
          <a:off x="0" y="0"/>
          <a:ext cx="0" cy="0"/>
          <a:chOff x="0" y="0"/>
          <a:chExt cx="0" cy="0"/>
        </a:xfrm>
      </p:grpSpPr>
      <p:sp>
        <p:nvSpPr>
          <p:cNvPr id="446" name="Google Shape;446;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47" name="Google Shape;447;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2"/>
        <p:cNvGrpSpPr/>
        <p:nvPr/>
      </p:nvGrpSpPr>
      <p:grpSpPr>
        <a:xfrm>
          <a:off x="0" y="0"/>
          <a:ext cx="0" cy="0"/>
          <a:chOff x="0" y="0"/>
          <a:chExt cx="0" cy="0"/>
        </a:xfrm>
      </p:grpSpPr>
      <p:sp>
        <p:nvSpPr>
          <p:cNvPr id="463" name="Google Shape;463;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64" name="Google Shape;464;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81" name="Google Shape;481;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
        <p:cNvGrpSpPr/>
        <p:nvPr/>
      </p:nvGrpSpPr>
      <p:grpSpPr>
        <a:xfrm>
          <a:off x="0" y="0"/>
          <a:ext cx="0" cy="0"/>
          <a:chOff x="0" y="0"/>
          <a:chExt cx="0" cy="0"/>
        </a:xfrm>
      </p:grpSpPr>
      <p:sp>
        <p:nvSpPr>
          <p:cNvPr id="497" name="Google Shape;497;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98" name="Google Shape;498;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p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14" name="Google Shape;514;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30" name="Google Shape;530;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4"/>
        <p:cNvGrpSpPr/>
        <p:nvPr/>
      </p:nvGrpSpPr>
      <p:grpSpPr>
        <a:xfrm>
          <a:off x="0" y="0"/>
          <a:ext cx="0" cy="0"/>
          <a:chOff x="0" y="0"/>
          <a:chExt cx="0" cy="0"/>
        </a:xfrm>
      </p:grpSpPr>
      <p:sp>
        <p:nvSpPr>
          <p:cNvPr id="545" name="Google Shape;545;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46" name="Google Shape;546;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Google Shape;561;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62" name="Google Shape;562;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
        <p:cNvGrpSpPr/>
        <p:nvPr/>
      </p:nvGrpSpPr>
      <p:grpSpPr>
        <a:xfrm>
          <a:off x="0" y="0"/>
          <a:ext cx="0" cy="0"/>
          <a:chOff x="0" y="0"/>
          <a:chExt cx="0" cy="0"/>
        </a:xfrm>
      </p:grpSpPr>
      <p:sp>
        <p:nvSpPr>
          <p:cNvPr id="577" name="Google Shape;577;p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78" name="Google Shape;578;p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2"/>
        <p:cNvGrpSpPr/>
        <p:nvPr/>
      </p:nvGrpSpPr>
      <p:grpSpPr>
        <a:xfrm>
          <a:off x="0" y="0"/>
          <a:ext cx="0" cy="0"/>
          <a:chOff x="0" y="0"/>
          <a:chExt cx="0" cy="0"/>
        </a:xfrm>
      </p:grpSpPr>
      <p:sp>
        <p:nvSpPr>
          <p:cNvPr id="593" name="Google Shape;593;p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94" name="Google Shape;594;p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0"/>
        <p:cNvGrpSpPr/>
        <p:nvPr/>
      </p:nvGrpSpPr>
      <p:grpSpPr>
        <a:xfrm>
          <a:off x="0" y="0"/>
          <a:ext cx="0" cy="0"/>
          <a:chOff x="0" y="0"/>
          <a:chExt cx="0" cy="0"/>
        </a:xfrm>
      </p:grpSpPr>
      <p:sp>
        <p:nvSpPr>
          <p:cNvPr id="611" name="Google Shape;611;p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12" name="Google Shape;612;p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6"/>
        <p:cNvGrpSpPr/>
        <p:nvPr/>
      </p:nvGrpSpPr>
      <p:grpSpPr>
        <a:xfrm>
          <a:off x="0" y="0"/>
          <a:ext cx="0" cy="0"/>
          <a:chOff x="0" y="0"/>
          <a:chExt cx="0" cy="0"/>
        </a:xfrm>
      </p:grpSpPr>
      <p:sp>
        <p:nvSpPr>
          <p:cNvPr id="627" name="Google Shape;627;p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28" name="Google Shape;628;p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4"/>
        <p:cNvGrpSpPr/>
        <p:nvPr/>
      </p:nvGrpSpPr>
      <p:grpSpPr>
        <a:xfrm>
          <a:off x="0" y="0"/>
          <a:ext cx="0" cy="0"/>
          <a:chOff x="0" y="0"/>
          <a:chExt cx="0" cy="0"/>
        </a:xfrm>
      </p:grpSpPr>
      <p:sp>
        <p:nvSpPr>
          <p:cNvPr id="645" name="Google Shape;645;p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46" name="Google Shape;646;p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0"/>
        <p:cNvGrpSpPr/>
        <p:nvPr/>
      </p:nvGrpSpPr>
      <p:grpSpPr>
        <a:xfrm>
          <a:off x="0" y="0"/>
          <a:ext cx="0" cy="0"/>
          <a:chOff x="0" y="0"/>
          <a:chExt cx="0" cy="0"/>
        </a:xfrm>
      </p:grpSpPr>
      <p:sp>
        <p:nvSpPr>
          <p:cNvPr id="661" name="Google Shape;661;p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62" name="Google Shape;662;p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8"/>
        <p:cNvGrpSpPr/>
        <p:nvPr/>
      </p:nvGrpSpPr>
      <p:grpSpPr>
        <a:xfrm>
          <a:off x="0" y="0"/>
          <a:ext cx="0" cy="0"/>
          <a:chOff x="0" y="0"/>
          <a:chExt cx="0" cy="0"/>
        </a:xfrm>
      </p:grpSpPr>
      <p:sp>
        <p:nvSpPr>
          <p:cNvPr id="679" name="Google Shape;679;p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80" name="Google Shape;680;p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4"/>
        <p:cNvGrpSpPr/>
        <p:nvPr/>
      </p:nvGrpSpPr>
      <p:grpSpPr>
        <a:xfrm>
          <a:off x="0" y="0"/>
          <a:ext cx="0" cy="0"/>
          <a:chOff x="0" y="0"/>
          <a:chExt cx="0" cy="0"/>
        </a:xfrm>
      </p:grpSpPr>
      <p:sp>
        <p:nvSpPr>
          <p:cNvPr id="695" name="Google Shape;695;p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96" name="Google Shape;696;p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p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14" name="Google Shape;714;p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8"/>
        <p:cNvGrpSpPr/>
        <p:nvPr/>
      </p:nvGrpSpPr>
      <p:grpSpPr>
        <a:xfrm>
          <a:off x="0" y="0"/>
          <a:ext cx="0" cy="0"/>
          <a:chOff x="0" y="0"/>
          <a:chExt cx="0" cy="0"/>
        </a:xfrm>
      </p:grpSpPr>
      <p:sp>
        <p:nvSpPr>
          <p:cNvPr id="729" name="Google Shape;729;p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30" name="Google Shape;730;p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6"/>
        <p:cNvGrpSpPr/>
        <p:nvPr/>
      </p:nvGrpSpPr>
      <p:grpSpPr>
        <a:xfrm>
          <a:off x="0" y="0"/>
          <a:ext cx="0" cy="0"/>
          <a:chOff x="0" y="0"/>
          <a:chExt cx="0" cy="0"/>
        </a:xfrm>
      </p:grpSpPr>
      <p:sp>
        <p:nvSpPr>
          <p:cNvPr id="747" name="Google Shape;747;p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48" name="Google Shape;748;p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4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4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4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4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4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
        <p:cNvGrpSpPr/>
        <p:nvPr/>
      </p:nvGrpSpPr>
      <p:grpSpPr>
        <a:xfrm>
          <a:off x="0" y="0"/>
          <a:ext cx="0" cy="0"/>
          <a:chOff x="0" y="0"/>
          <a:chExt cx="0" cy="0"/>
        </a:xfrm>
      </p:grpSpPr>
      <p:sp>
        <p:nvSpPr>
          <p:cNvPr id="18" name="Google Shape;18;p4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4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4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4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4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4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4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4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4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4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4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4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4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4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4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4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4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5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5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5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51"/>
          <p:cNvSpPr>
            <a:spLocks noGrp="1"/>
          </p:cNvSpPr>
          <p:nvPr>
            <p:ph type="pic" idx="2"/>
          </p:nvPr>
        </p:nvSpPr>
        <p:spPr>
          <a:xfrm>
            <a:off x="5183188" y="987425"/>
            <a:ext cx="6172200" cy="4873625"/>
          </a:xfrm>
          <a:prstGeom prst="rect">
            <a:avLst/>
          </a:prstGeom>
          <a:noFill/>
          <a:ln>
            <a:noFill/>
          </a:ln>
        </p:spPr>
      </p:sp>
      <p:sp>
        <p:nvSpPr>
          <p:cNvPr id="64" name="Google Shape;64;p5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5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5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5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9.pn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png"/><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7.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9.png"/><Relationship Id="rId7"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8.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9.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9.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9.pn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0.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1.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2.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3.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8.xml.rels><?xml version="1.0" encoding="UTF-8" standalone="yes"?>
<Relationships xmlns="http://schemas.openxmlformats.org/package/2006/relationships"><Relationship Id="rId8" Type="http://schemas.openxmlformats.org/officeDocument/2006/relationships/image" Target="../media/image25.jpg"/><Relationship Id="rId3" Type="http://schemas.openxmlformats.org/officeDocument/2006/relationships/image" Target="../media/image23.png"/><Relationship Id="rId7"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3.png"/><Relationship Id="rId7"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2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3.png"/><Relationship Id="rId7"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2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3.png"/><Relationship Id="rId7"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2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2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3.png"/><Relationship Id="rId7"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24.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2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2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27.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31.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32.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33.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3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5.jpeg"/><Relationship Id="rId4" Type="http://schemas.openxmlformats.org/officeDocument/2006/relationships/image" Target="../media/image10.png"/><Relationship Id="rId9" Type="http://schemas.openxmlformats.org/officeDocument/2006/relationships/image" Target="../media/image34.png"/></Relationships>
</file>

<file path=ppt/slides/_rels/slide3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36.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5.jpeg"/><Relationship Id="rId4" Type="http://schemas.openxmlformats.org/officeDocument/2006/relationships/image" Target="../media/image10.png"/><Relationship Id="rId9" Type="http://schemas.openxmlformats.org/officeDocument/2006/relationships/image" Target="../media/image33.png"/></Relationships>
</file>

<file path=ppt/slides/_rels/slide3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38.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5.jpeg"/><Relationship Id="rId4" Type="http://schemas.openxmlformats.org/officeDocument/2006/relationships/image" Target="../media/image10.png"/><Relationship Id="rId9" Type="http://schemas.openxmlformats.org/officeDocument/2006/relationships/image" Target="../media/image33.png"/></Relationships>
</file>

<file path=ppt/slides/_rels/slide3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_rels/slide40.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5.jpeg"/><Relationship Id="rId4" Type="http://schemas.openxmlformats.org/officeDocument/2006/relationships/image" Target="../media/image10.png"/><Relationship Id="rId9" Type="http://schemas.openxmlformats.org/officeDocument/2006/relationships/image" Target="../media/image33.png"/></Relationships>
</file>

<file path=ppt/slides/_rels/slide4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
          <p:cNvPicPr preferRelativeResize="0"/>
          <p:nvPr/>
        </p:nvPicPr>
        <p:blipFill rotWithShape="1">
          <a:blip r:embed="rId3">
            <a:alphaModFix/>
          </a:blip>
          <a:srcRect/>
          <a:stretch/>
        </p:blipFill>
        <p:spPr>
          <a:xfrm>
            <a:off x="575549" y="0"/>
            <a:ext cx="11616451" cy="6680068"/>
          </a:xfrm>
          <a:prstGeom prst="rect">
            <a:avLst/>
          </a:prstGeom>
          <a:noFill/>
          <a:ln>
            <a:noFill/>
          </a:ln>
        </p:spPr>
      </p:pic>
      <p:sp>
        <p:nvSpPr>
          <p:cNvPr id="85" name="Google Shape;85;p1"/>
          <p:cNvSpPr/>
          <p:nvPr/>
        </p:nvSpPr>
        <p:spPr>
          <a:xfrm rot="10800000">
            <a:off x="-79022" y="-93133"/>
            <a:ext cx="12350045" cy="7044267"/>
          </a:xfrm>
          <a:prstGeom prst="rect">
            <a:avLst/>
          </a:prstGeom>
          <a:gradFill>
            <a:gsLst>
              <a:gs pos="0">
                <a:srgbClr val="86CEFF">
                  <a:alpha val="32941"/>
                </a:srgbClr>
              </a:gs>
              <a:gs pos="50000">
                <a:srgbClr val="B6DFFF">
                  <a:alpha val="21960"/>
                </a:srgbClr>
              </a:gs>
              <a:gs pos="100000">
                <a:srgbClr val="DBEEFE">
                  <a:alpha val="43921"/>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86" name="Google Shape;86;p1"/>
          <p:cNvPicPr preferRelativeResize="0"/>
          <p:nvPr/>
        </p:nvPicPr>
        <p:blipFill rotWithShape="1">
          <a:blip r:embed="rId4">
            <a:alphaModFix/>
          </a:blip>
          <a:srcRect l="984" r="913" b="11911"/>
          <a:stretch/>
        </p:blipFill>
        <p:spPr>
          <a:xfrm>
            <a:off x="0" y="4199708"/>
            <a:ext cx="12200709" cy="2688772"/>
          </a:xfrm>
          <a:prstGeom prst="rect">
            <a:avLst/>
          </a:prstGeom>
          <a:noFill/>
          <a:ln>
            <a:noFill/>
          </a:ln>
        </p:spPr>
      </p:pic>
      <p:pic>
        <p:nvPicPr>
          <p:cNvPr id="88" name="Google Shape;88;p1"/>
          <p:cNvPicPr preferRelativeResize="0"/>
          <p:nvPr/>
        </p:nvPicPr>
        <p:blipFill rotWithShape="1">
          <a:blip r:embed="rId5">
            <a:alphaModFix/>
          </a:blip>
          <a:srcRect/>
          <a:stretch/>
        </p:blipFill>
        <p:spPr>
          <a:xfrm>
            <a:off x="-112889" y="422122"/>
            <a:ext cx="6508289" cy="2129489"/>
          </a:xfrm>
          <a:prstGeom prst="rect">
            <a:avLst/>
          </a:prstGeom>
          <a:noFill/>
          <a:ln>
            <a:noFill/>
          </a:ln>
        </p:spPr>
      </p:pic>
      <p:pic>
        <p:nvPicPr>
          <p:cNvPr id="89" name="Google Shape;89;p1"/>
          <p:cNvPicPr preferRelativeResize="0"/>
          <p:nvPr/>
        </p:nvPicPr>
        <p:blipFill rotWithShape="1">
          <a:blip r:embed="rId6">
            <a:alphaModFix/>
          </a:blip>
          <a:srcRect/>
          <a:stretch/>
        </p:blipFill>
        <p:spPr>
          <a:xfrm>
            <a:off x="6433777" y="3125529"/>
            <a:ext cx="5882401" cy="1034667"/>
          </a:xfrm>
          <a:prstGeom prst="rect">
            <a:avLst/>
          </a:prstGeom>
          <a:noFill/>
          <a:ln>
            <a:noFill/>
          </a:ln>
        </p:spPr>
      </p:pic>
      <p:sp>
        <p:nvSpPr>
          <p:cNvPr id="90" name="Google Shape;90;p1"/>
          <p:cNvSpPr txBox="1"/>
          <p:nvPr/>
        </p:nvSpPr>
        <p:spPr>
          <a:xfrm>
            <a:off x="9255" y="219434"/>
            <a:ext cx="5384803" cy="233217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GB" sz="3200" b="1" i="0" u="none" strike="noStrike" cap="none">
                <a:solidFill>
                  <a:schemeClr val="lt1"/>
                </a:solidFill>
                <a:latin typeface="Calibri"/>
                <a:ea typeface="Calibri"/>
                <a:cs typeface="Calibri"/>
                <a:sym typeface="Calibri"/>
              </a:rPr>
              <a:t>Interaction Design (DGM 729)</a:t>
            </a:r>
            <a:endParaRPr/>
          </a:p>
          <a:p>
            <a:pPr marL="0" marR="0" lvl="0" indent="0" algn="ctr" rtl="0">
              <a:lnSpc>
                <a:spcPct val="150000"/>
              </a:lnSpc>
              <a:spcBef>
                <a:spcPts val="0"/>
              </a:spcBef>
              <a:spcAft>
                <a:spcPts val="0"/>
              </a:spcAft>
              <a:buNone/>
            </a:pPr>
            <a:r>
              <a:rPr lang="en-GB" sz="1600" b="1" i="0" u="none" strike="noStrike" cap="none">
                <a:solidFill>
                  <a:srgbClr val="FFFF00"/>
                </a:solidFill>
                <a:latin typeface="Tajawal Medium"/>
                <a:ea typeface="Tajawal Medium"/>
                <a:cs typeface="Tajawal Medium"/>
                <a:sym typeface="Tajawal Medium"/>
              </a:rPr>
              <a:t>Prepared by</a:t>
            </a:r>
            <a:endParaRPr/>
          </a:p>
          <a:p>
            <a:pPr marL="0" marR="0" lvl="0" indent="0" algn="ctr" rtl="0">
              <a:lnSpc>
                <a:spcPct val="150000"/>
              </a:lnSpc>
              <a:spcBef>
                <a:spcPts val="0"/>
              </a:spcBef>
              <a:spcAft>
                <a:spcPts val="0"/>
              </a:spcAft>
              <a:buNone/>
            </a:pPr>
            <a:r>
              <a:rPr lang="en-GB" sz="2800" b="1" i="0" u="none" strike="noStrike" cap="none">
                <a:solidFill>
                  <a:srgbClr val="FFFF00"/>
                </a:solidFill>
                <a:latin typeface="Tajawal Medium"/>
                <a:ea typeface="Tajawal Medium"/>
                <a:cs typeface="Tajawal Medium"/>
                <a:sym typeface="Tajawal Medium"/>
              </a:rPr>
              <a:t> Dr. Mohamed Owies</a:t>
            </a:r>
            <a:endParaRPr sz="2800" b="1" i="0" u="none" strike="noStrike" cap="none">
              <a:solidFill>
                <a:srgbClr val="FFFF00"/>
              </a:solidFill>
              <a:latin typeface="Tajawal Medium"/>
              <a:ea typeface="Tajawal Medium"/>
              <a:cs typeface="Tajawal Medium"/>
              <a:sym typeface="Tajawal Medium"/>
            </a:endParaRPr>
          </a:p>
          <a:p>
            <a:pPr marL="0" marR="0" lvl="0" indent="0" algn="l" rtl="0">
              <a:lnSpc>
                <a:spcPct val="150000"/>
              </a:lnSpc>
              <a:spcBef>
                <a:spcPts val="0"/>
              </a:spcBef>
              <a:spcAft>
                <a:spcPts val="0"/>
              </a:spcAft>
              <a:buNone/>
            </a:pPr>
            <a:r>
              <a:rPr lang="en-GB" sz="2400" b="1" i="0" u="none" strike="noStrike" cap="none">
                <a:solidFill>
                  <a:srgbClr val="FF9518"/>
                </a:solidFill>
                <a:latin typeface="Tajawal Medium"/>
                <a:ea typeface="Tajawal Medium"/>
                <a:cs typeface="Tajawal Medium"/>
                <a:sym typeface="Tajawal Medium"/>
              </a:rPr>
              <a:t>Lecture 10</a:t>
            </a:r>
            <a:endParaRPr sz="2400" b="1" i="0" u="none" strike="noStrike" cap="none">
              <a:solidFill>
                <a:srgbClr val="FF9518"/>
              </a:solidFill>
              <a:latin typeface="Tajawal Medium"/>
              <a:ea typeface="Tajawal Medium"/>
              <a:cs typeface="Tajawal Medium"/>
              <a:sym typeface="Tajawal Medium"/>
            </a:endParaRPr>
          </a:p>
        </p:txBody>
      </p:sp>
      <p:sp>
        <p:nvSpPr>
          <p:cNvPr id="91" name="Google Shape;91;p1"/>
          <p:cNvSpPr txBox="1"/>
          <p:nvPr/>
        </p:nvSpPr>
        <p:spPr>
          <a:xfrm>
            <a:off x="6914650" y="3275979"/>
            <a:ext cx="5137753" cy="58477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200" b="1" i="0" u="none" strike="noStrike" cap="none">
                <a:solidFill>
                  <a:schemeClr val="lt1"/>
                </a:solidFill>
                <a:latin typeface="Calibri"/>
                <a:ea typeface="Calibri"/>
                <a:cs typeface="Calibri"/>
                <a:sym typeface="Calibri"/>
              </a:rPr>
              <a:t>Interaction Design(DGM 729)</a:t>
            </a:r>
            <a:endParaRPr sz="3200" b="1" i="0" u="none" strike="noStrike" cap="none">
              <a:solidFill>
                <a:schemeClr val="lt1"/>
              </a:solidFill>
              <a:latin typeface="Tajawal Medium"/>
              <a:ea typeface="Tajawal Medium"/>
              <a:cs typeface="Tajawal Medium"/>
              <a:sym typeface="Tajawal Medium"/>
            </a:endParaRPr>
          </a:p>
        </p:txBody>
      </p:sp>
      <p:pic>
        <p:nvPicPr>
          <p:cNvPr id="3" name="Picture 2" descr="A logo for a university&#10;&#10;Description automatically generated">
            <a:extLst>
              <a:ext uri="{FF2B5EF4-FFF2-40B4-BE49-F238E27FC236}">
                <a16:creationId xmlns:a16="http://schemas.microsoft.com/office/drawing/2014/main" id="{EF61CD1D-E1DE-786B-7A20-FE0618A63186}"/>
              </a:ext>
            </a:extLst>
          </p:cNvPr>
          <p:cNvPicPr>
            <a:picLocks noChangeAspect="1"/>
          </p:cNvPicPr>
          <p:nvPr/>
        </p:nvPicPr>
        <p:blipFill>
          <a:blip r:embed="rId7"/>
          <a:stretch>
            <a:fillRect/>
          </a:stretch>
        </p:blipFill>
        <p:spPr>
          <a:xfrm>
            <a:off x="9144000" y="336"/>
            <a:ext cx="3081867" cy="3081867"/>
          </a:xfrm>
          <a:prstGeom prst="rect">
            <a:avLst/>
          </a:prstGeom>
        </p:spPr>
      </p:pic>
      <p:pic>
        <p:nvPicPr>
          <p:cNvPr id="4" name="Picture 3" descr="A logo for a university&#10;&#10;Description automatically generated">
            <a:extLst>
              <a:ext uri="{FF2B5EF4-FFF2-40B4-BE49-F238E27FC236}">
                <a16:creationId xmlns:a16="http://schemas.microsoft.com/office/drawing/2014/main" id="{88044C64-EE8B-456E-D79E-B14EB6AD9889}"/>
              </a:ext>
            </a:extLst>
          </p:cNvPr>
          <p:cNvPicPr>
            <a:picLocks noChangeAspect="1"/>
          </p:cNvPicPr>
          <p:nvPr/>
        </p:nvPicPr>
        <p:blipFill>
          <a:blip r:embed="rId7"/>
          <a:stretch>
            <a:fillRect/>
          </a:stretch>
        </p:blipFill>
        <p:spPr>
          <a:xfrm>
            <a:off x="1025236" y="4708542"/>
            <a:ext cx="2042777" cy="20427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5"/>
                                        </p:tgtEl>
                                        <p:attrNameLst>
                                          <p:attrName>style.visibility</p:attrName>
                                        </p:attrNameLst>
                                      </p:cBhvr>
                                      <p:to>
                                        <p:strVal val="visible"/>
                                      </p:to>
                                    </p:set>
                                    <p:animEffect transition="in" filter="fade">
                                      <p:cBhvr>
                                        <p:cTn id="7" dur="1000"/>
                                        <p:tgtEl>
                                          <p:spTgt spid="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pic>
        <p:nvPicPr>
          <p:cNvPr id="96" name="Google Shape;96;p2"/>
          <p:cNvPicPr preferRelativeResize="0"/>
          <p:nvPr/>
        </p:nvPicPr>
        <p:blipFill rotWithShape="1">
          <a:blip r:embed="rId3">
            <a:alphaModFix/>
          </a:blip>
          <a:srcRect/>
          <a:stretch/>
        </p:blipFill>
        <p:spPr>
          <a:xfrm>
            <a:off x="-71964" y="-117903"/>
            <a:ext cx="12335929" cy="7093806"/>
          </a:xfrm>
          <a:prstGeom prst="rect">
            <a:avLst/>
          </a:prstGeom>
          <a:noFill/>
          <a:ln>
            <a:noFill/>
          </a:ln>
        </p:spPr>
      </p:pic>
      <p:sp>
        <p:nvSpPr>
          <p:cNvPr id="97" name="Google Shape;97;p2"/>
          <p:cNvSpPr/>
          <p:nvPr/>
        </p:nvSpPr>
        <p:spPr>
          <a:xfrm rot="10800000">
            <a:off x="723215" y="-46522"/>
            <a:ext cx="12504703" cy="7128574"/>
          </a:xfrm>
          <a:prstGeom prst="rect">
            <a:avLst/>
          </a:prstGeom>
          <a:gradFill>
            <a:gsLst>
              <a:gs pos="0">
                <a:srgbClr val="F6F9FC">
                  <a:alpha val="26666"/>
                </a:srgbClr>
              </a:gs>
              <a:gs pos="100000">
                <a:srgbClr val="FF9518">
                  <a:alpha val="38823"/>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98" name="Google Shape;98;p2"/>
          <p:cNvPicPr preferRelativeResize="0"/>
          <p:nvPr/>
        </p:nvPicPr>
        <p:blipFill rotWithShape="1">
          <a:blip r:embed="rId4">
            <a:alphaModFix/>
          </a:blip>
          <a:srcRect/>
          <a:stretch/>
        </p:blipFill>
        <p:spPr>
          <a:xfrm>
            <a:off x="4872252" y="-394410"/>
            <a:ext cx="5721151" cy="6563668"/>
          </a:xfrm>
          <a:prstGeom prst="rect">
            <a:avLst/>
          </a:prstGeom>
          <a:noFill/>
          <a:ln>
            <a:noFill/>
          </a:ln>
        </p:spPr>
      </p:pic>
      <p:pic>
        <p:nvPicPr>
          <p:cNvPr id="99" name="Google Shape;99;p2"/>
          <p:cNvPicPr preferRelativeResize="0"/>
          <p:nvPr/>
        </p:nvPicPr>
        <p:blipFill rotWithShape="1">
          <a:blip r:embed="rId5">
            <a:alphaModFix/>
          </a:blip>
          <a:srcRect/>
          <a:stretch/>
        </p:blipFill>
        <p:spPr>
          <a:xfrm>
            <a:off x="2259898" y="845421"/>
            <a:ext cx="6714451" cy="1972334"/>
          </a:xfrm>
          <a:prstGeom prst="rect">
            <a:avLst/>
          </a:prstGeom>
          <a:noFill/>
          <a:ln>
            <a:noFill/>
          </a:ln>
        </p:spPr>
      </p:pic>
      <p:pic>
        <p:nvPicPr>
          <p:cNvPr id="100" name="Google Shape;100;p2"/>
          <p:cNvPicPr preferRelativeResize="0"/>
          <p:nvPr/>
        </p:nvPicPr>
        <p:blipFill rotWithShape="1">
          <a:blip r:embed="rId6">
            <a:alphaModFix/>
          </a:blip>
          <a:srcRect/>
          <a:stretch/>
        </p:blipFill>
        <p:spPr>
          <a:xfrm>
            <a:off x="-139261" y="-101602"/>
            <a:ext cx="4169394" cy="7137043"/>
          </a:xfrm>
          <a:prstGeom prst="rect">
            <a:avLst/>
          </a:prstGeom>
          <a:noFill/>
          <a:ln>
            <a:noFill/>
          </a:ln>
        </p:spPr>
      </p:pic>
      <p:pic>
        <p:nvPicPr>
          <p:cNvPr id="102" name="Google Shape;102;p2"/>
          <p:cNvPicPr preferRelativeResize="0"/>
          <p:nvPr/>
        </p:nvPicPr>
        <p:blipFill rotWithShape="1">
          <a:blip r:embed="rId7">
            <a:alphaModFix/>
          </a:blip>
          <a:srcRect/>
          <a:stretch/>
        </p:blipFill>
        <p:spPr>
          <a:xfrm rot="10800000">
            <a:off x="3612444" y="5284188"/>
            <a:ext cx="5882401" cy="1034667"/>
          </a:xfrm>
          <a:prstGeom prst="rect">
            <a:avLst/>
          </a:prstGeom>
          <a:noFill/>
          <a:ln>
            <a:noFill/>
          </a:ln>
        </p:spPr>
      </p:pic>
      <p:sp>
        <p:nvSpPr>
          <p:cNvPr id="103" name="Google Shape;103;p2"/>
          <p:cNvSpPr txBox="1"/>
          <p:nvPr/>
        </p:nvSpPr>
        <p:spPr>
          <a:xfrm>
            <a:off x="4753836" y="5424149"/>
            <a:ext cx="3589953" cy="75469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GB" sz="3200" b="1" i="0" u="none" strike="noStrike" cap="none">
                <a:solidFill>
                  <a:schemeClr val="lt1"/>
                </a:solidFill>
                <a:latin typeface="Calibri"/>
                <a:ea typeface="Calibri"/>
                <a:cs typeface="Calibri"/>
                <a:sym typeface="Calibri"/>
              </a:rPr>
              <a:t>Interaction Design</a:t>
            </a:r>
            <a:endParaRPr/>
          </a:p>
        </p:txBody>
      </p:sp>
      <p:sp>
        <p:nvSpPr>
          <p:cNvPr id="104" name="Google Shape;104;p2"/>
          <p:cNvSpPr txBox="1"/>
          <p:nvPr/>
        </p:nvSpPr>
        <p:spPr>
          <a:xfrm>
            <a:off x="2550059" y="1024469"/>
            <a:ext cx="6134127" cy="156966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200" b="1" i="0" u="none" strike="noStrike" cap="none">
                <a:solidFill>
                  <a:schemeClr val="lt1"/>
                </a:solidFill>
                <a:latin typeface="Tajawal Medium"/>
                <a:ea typeface="Tajawal Medium"/>
                <a:cs typeface="Tajawal Medium"/>
                <a:sym typeface="Tajawal Medium"/>
              </a:rPr>
              <a:t>Chapter 10 </a:t>
            </a:r>
            <a:endParaRPr sz="3200" b="1" i="0" u="none" strike="noStrike" cap="none">
              <a:solidFill>
                <a:schemeClr val="lt1"/>
              </a:solidFill>
              <a:latin typeface="Tajawal Medium"/>
              <a:ea typeface="Tajawal Medium"/>
              <a:cs typeface="Tajawal Medium"/>
              <a:sym typeface="Tajawal Medium"/>
            </a:endParaRPr>
          </a:p>
          <a:p>
            <a:pPr marL="0" marR="0" lvl="0" indent="0" algn="ctr" rtl="0">
              <a:spcBef>
                <a:spcPts val="0"/>
              </a:spcBef>
              <a:spcAft>
                <a:spcPts val="0"/>
              </a:spcAft>
              <a:buNone/>
            </a:pPr>
            <a:endParaRPr sz="3200" b="1" i="0" u="none" strike="noStrike" cap="none">
              <a:solidFill>
                <a:schemeClr val="lt1"/>
              </a:solidFill>
              <a:latin typeface="Tajawal Medium"/>
              <a:ea typeface="Tajawal Medium"/>
              <a:cs typeface="Tajawal Medium"/>
              <a:sym typeface="Tajawal Medium"/>
            </a:endParaRPr>
          </a:p>
          <a:p>
            <a:pPr marL="0" marR="0" lvl="0" indent="0" algn="ctr" rtl="0">
              <a:spcBef>
                <a:spcPts val="0"/>
              </a:spcBef>
              <a:spcAft>
                <a:spcPts val="0"/>
              </a:spcAft>
              <a:buNone/>
            </a:pPr>
            <a:r>
              <a:rPr lang="en-GB" sz="3200" b="1" i="0" u="none" strike="noStrike" cap="none">
                <a:solidFill>
                  <a:schemeClr val="lt1"/>
                </a:solidFill>
                <a:latin typeface="Tajawal Medium"/>
                <a:ea typeface="Tajawal Medium"/>
                <a:cs typeface="Tajawal Medium"/>
                <a:sym typeface="Tajawal Medium"/>
              </a:rPr>
              <a:t>What’s Next?</a:t>
            </a:r>
            <a:endParaRPr/>
          </a:p>
        </p:txBody>
      </p:sp>
      <p:pic>
        <p:nvPicPr>
          <p:cNvPr id="2" name="Picture 1" descr="A logo for a university&#10;&#10;Description automatically generated">
            <a:extLst>
              <a:ext uri="{FF2B5EF4-FFF2-40B4-BE49-F238E27FC236}">
                <a16:creationId xmlns:a16="http://schemas.microsoft.com/office/drawing/2014/main" id="{2EEDD80C-3BDF-27FA-C8EE-CE9EB9FA249F}"/>
              </a:ext>
            </a:extLst>
          </p:cNvPr>
          <p:cNvPicPr>
            <a:picLocks noChangeAspect="1"/>
          </p:cNvPicPr>
          <p:nvPr/>
        </p:nvPicPr>
        <p:blipFill>
          <a:blip r:embed="rId8"/>
          <a:stretch>
            <a:fillRect/>
          </a:stretch>
        </p:blipFill>
        <p:spPr>
          <a:xfrm>
            <a:off x="471109" y="4634651"/>
            <a:ext cx="2042777" cy="204277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pic>
        <p:nvPicPr>
          <p:cNvPr id="109" name="Google Shape;109;p3"/>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110" name="Google Shape;110;p3"/>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1" name="Google Shape;111;p3"/>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2" name="Google Shape;112;p3"/>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14" name="Google Shape;114;p3"/>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115" name="Google Shape;115;p3"/>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116" name="Google Shape;116;p3"/>
          <p:cNvSpPr txBox="1"/>
          <p:nvPr/>
        </p:nvSpPr>
        <p:spPr>
          <a:xfrm>
            <a:off x="2650376" y="543490"/>
            <a:ext cx="3689463" cy="52322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a:solidFill>
                  <a:schemeClr val="lt1"/>
                </a:solidFill>
                <a:latin typeface="Tajawal Medium"/>
                <a:ea typeface="Tajawal Medium"/>
                <a:cs typeface="Tajawal Medium"/>
                <a:sym typeface="Tajawal Medium"/>
              </a:rPr>
              <a:t>Content </a:t>
            </a:r>
            <a:endParaRPr sz="2800" b="1">
              <a:solidFill>
                <a:srgbClr val="FF9518"/>
              </a:solidFill>
              <a:latin typeface="Tajawal Medium"/>
              <a:ea typeface="Tajawal Medium"/>
              <a:cs typeface="Tajawal Medium"/>
              <a:sym typeface="Tajawal Medium"/>
            </a:endParaRPr>
          </a:p>
        </p:txBody>
      </p:sp>
      <p:pic>
        <p:nvPicPr>
          <p:cNvPr id="117" name="Google Shape;117;p3"/>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118" name="Google Shape;118;p3"/>
          <p:cNvPicPr preferRelativeResize="0"/>
          <p:nvPr/>
        </p:nvPicPr>
        <p:blipFill rotWithShape="1">
          <a:blip r:embed="rId7">
            <a:alphaModFix/>
          </a:blip>
          <a:srcRect/>
          <a:stretch/>
        </p:blipFill>
        <p:spPr>
          <a:xfrm>
            <a:off x="8708266" y="554566"/>
            <a:ext cx="3179850" cy="5748868"/>
          </a:xfrm>
          <a:prstGeom prst="rect">
            <a:avLst/>
          </a:prstGeom>
          <a:noFill/>
          <a:ln>
            <a:noFill/>
          </a:ln>
        </p:spPr>
      </p:pic>
      <p:sp>
        <p:nvSpPr>
          <p:cNvPr id="119" name="Google Shape;119;p3"/>
          <p:cNvSpPr txBox="1"/>
          <p:nvPr/>
        </p:nvSpPr>
        <p:spPr>
          <a:xfrm>
            <a:off x="338091" y="1570769"/>
            <a:ext cx="7853660" cy="3788858"/>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GB" sz="1800" b="1">
                <a:solidFill>
                  <a:schemeClr val="dk1"/>
                </a:solidFill>
                <a:latin typeface="Calibri"/>
                <a:ea typeface="Calibri"/>
                <a:cs typeface="Calibri"/>
                <a:sym typeface="Calibri"/>
              </a:rPr>
              <a:t>lecture 10 includes the following points:</a:t>
            </a:r>
            <a:endParaRPr/>
          </a:p>
          <a:p>
            <a:pPr marL="0" marR="0" lvl="0" indent="0" algn="l" rtl="0">
              <a:lnSpc>
                <a:spcPct val="150000"/>
              </a:lnSpc>
              <a:spcBef>
                <a:spcPts val="0"/>
              </a:spcBef>
              <a:spcAft>
                <a:spcPts val="0"/>
              </a:spcAft>
              <a:buNone/>
            </a:pPr>
            <a:endParaRPr sz="1800" b="1">
              <a:solidFill>
                <a:schemeClr val="dk1"/>
              </a:solidFill>
              <a:latin typeface="Calibri"/>
              <a:ea typeface="Calibri"/>
              <a:cs typeface="Calibri"/>
              <a:sym typeface="Calibri"/>
            </a:endParaRPr>
          </a:p>
          <a:p>
            <a:pPr marL="285750" marR="0" lvl="0" indent="-285750" algn="l" rtl="0">
              <a:lnSpc>
                <a:spcPct val="150000"/>
              </a:lnSpc>
              <a:spcBef>
                <a:spcPts val="0"/>
              </a:spcBef>
              <a:spcAft>
                <a:spcPts val="0"/>
              </a:spcAft>
              <a:buClr>
                <a:schemeClr val="dk1"/>
              </a:buClr>
              <a:buSzPts val="1800"/>
              <a:buFont typeface="Arial"/>
              <a:buChar char="•"/>
            </a:pPr>
            <a:r>
              <a:rPr lang="en-GB" sz="1800" b="1">
                <a:solidFill>
                  <a:schemeClr val="dk1"/>
                </a:solidFill>
                <a:latin typeface="Calibri"/>
                <a:ea typeface="Calibri"/>
                <a:cs typeface="Calibri"/>
                <a:sym typeface="Calibri"/>
              </a:rPr>
              <a:t>The Evolution of UX </a:t>
            </a:r>
            <a:endParaRPr/>
          </a:p>
          <a:p>
            <a:pPr marL="285750" marR="0" lvl="0" indent="-171450" algn="l" rtl="0">
              <a:lnSpc>
                <a:spcPct val="150000"/>
              </a:lnSpc>
              <a:spcBef>
                <a:spcPts val="0"/>
              </a:spcBef>
              <a:spcAft>
                <a:spcPts val="0"/>
              </a:spcAft>
              <a:buClr>
                <a:schemeClr val="dk1"/>
              </a:buClr>
              <a:buSzPts val="1800"/>
              <a:buFont typeface="Arial"/>
              <a:buNone/>
            </a:pPr>
            <a:endParaRPr sz="1800" b="1">
              <a:solidFill>
                <a:schemeClr val="dk1"/>
              </a:solidFill>
              <a:latin typeface="Calibri"/>
              <a:ea typeface="Calibri"/>
              <a:cs typeface="Calibri"/>
              <a:sym typeface="Calibri"/>
            </a:endParaRPr>
          </a:p>
          <a:p>
            <a:pPr marL="285750" marR="0" lvl="0" indent="-285750" algn="l" rtl="0">
              <a:lnSpc>
                <a:spcPct val="150000"/>
              </a:lnSpc>
              <a:spcBef>
                <a:spcPts val="0"/>
              </a:spcBef>
              <a:spcAft>
                <a:spcPts val="0"/>
              </a:spcAft>
              <a:buClr>
                <a:schemeClr val="dk1"/>
              </a:buClr>
              <a:buSzPts val="1800"/>
              <a:buFont typeface="Arial"/>
              <a:buChar char="•"/>
            </a:pPr>
            <a:r>
              <a:rPr lang="en-GB" sz="1800" b="1">
                <a:solidFill>
                  <a:schemeClr val="dk1"/>
                </a:solidFill>
                <a:latin typeface="Calibri"/>
                <a:ea typeface="Calibri"/>
                <a:cs typeface="Calibri"/>
                <a:sym typeface="Calibri"/>
              </a:rPr>
              <a:t>The Endurance of Design </a:t>
            </a:r>
            <a:endParaRPr/>
          </a:p>
          <a:p>
            <a:pPr marL="285750" marR="0" lvl="0" indent="-171450" algn="l" rtl="0">
              <a:lnSpc>
                <a:spcPct val="150000"/>
              </a:lnSpc>
              <a:spcBef>
                <a:spcPts val="0"/>
              </a:spcBef>
              <a:spcAft>
                <a:spcPts val="0"/>
              </a:spcAft>
              <a:buClr>
                <a:schemeClr val="dk1"/>
              </a:buClr>
              <a:buSzPts val="1800"/>
              <a:buFont typeface="Arial"/>
              <a:buNone/>
            </a:pPr>
            <a:endParaRPr sz="1800" b="1">
              <a:solidFill>
                <a:schemeClr val="dk1"/>
              </a:solidFill>
              <a:latin typeface="Calibri"/>
              <a:ea typeface="Calibri"/>
              <a:cs typeface="Calibri"/>
              <a:sym typeface="Calibri"/>
            </a:endParaRPr>
          </a:p>
          <a:p>
            <a:pPr marL="285750" marR="0" lvl="0" indent="-285750" algn="l" rtl="0">
              <a:lnSpc>
                <a:spcPct val="150000"/>
              </a:lnSpc>
              <a:spcBef>
                <a:spcPts val="0"/>
              </a:spcBef>
              <a:spcAft>
                <a:spcPts val="0"/>
              </a:spcAft>
              <a:buClr>
                <a:schemeClr val="dk1"/>
              </a:buClr>
              <a:buSzPts val="1800"/>
              <a:buFont typeface="Arial"/>
              <a:buChar char="•"/>
            </a:pPr>
            <a:r>
              <a:rPr lang="en-GB" sz="1800" b="1">
                <a:solidFill>
                  <a:schemeClr val="dk1"/>
                </a:solidFill>
                <a:latin typeface="Calibri"/>
                <a:ea typeface="Calibri"/>
                <a:cs typeface="Calibri"/>
                <a:sym typeface="Calibri"/>
              </a:rPr>
              <a:t>The Secret Agenda of the UX Team of One </a:t>
            </a:r>
            <a:endParaRPr/>
          </a:p>
          <a:p>
            <a:pPr marL="285750" marR="0" lvl="0" indent="-171450" algn="l" rtl="0">
              <a:lnSpc>
                <a:spcPct val="150000"/>
              </a:lnSpc>
              <a:spcBef>
                <a:spcPts val="0"/>
              </a:spcBef>
              <a:spcAft>
                <a:spcPts val="0"/>
              </a:spcAft>
              <a:buClr>
                <a:schemeClr val="dk1"/>
              </a:buClr>
              <a:buSzPts val="1800"/>
              <a:buFont typeface="Arial"/>
              <a:buNone/>
            </a:pPr>
            <a:endParaRPr sz="1800" b="1">
              <a:solidFill>
                <a:schemeClr val="dk1"/>
              </a:solidFill>
              <a:latin typeface="Calibri"/>
              <a:ea typeface="Calibri"/>
              <a:cs typeface="Calibri"/>
              <a:sym typeface="Calibri"/>
            </a:endParaRPr>
          </a:p>
          <a:p>
            <a:pPr marL="285750" marR="0" lvl="0" indent="-285750" algn="l" rtl="0">
              <a:lnSpc>
                <a:spcPct val="150000"/>
              </a:lnSpc>
              <a:spcBef>
                <a:spcPts val="0"/>
              </a:spcBef>
              <a:spcAft>
                <a:spcPts val="0"/>
              </a:spcAft>
              <a:buClr>
                <a:schemeClr val="dk1"/>
              </a:buClr>
              <a:buSzPts val="1800"/>
              <a:buFont typeface="Arial"/>
              <a:buChar char="•"/>
            </a:pPr>
            <a:r>
              <a:rPr lang="en-GB" sz="1800" b="1">
                <a:solidFill>
                  <a:schemeClr val="dk1"/>
                </a:solidFill>
                <a:latin typeface="Calibri"/>
                <a:ea typeface="Calibri"/>
                <a:cs typeface="Calibri"/>
                <a:sym typeface="Calibri"/>
              </a:rPr>
              <a:t>If You Only Do One Thing…</a:t>
            </a:r>
            <a:endParaRPr/>
          </a:p>
        </p:txBody>
      </p:sp>
      <p:pic>
        <p:nvPicPr>
          <p:cNvPr id="120" name="Google Shape;120;p3"/>
          <p:cNvPicPr preferRelativeResize="0"/>
          <p:nvPr/>
        </p:nvPicPr>
        <p:blipFill rotWithShape="1">
          <a:blip r:embed="rId8">
            <a:alphaModFix/>
          </a:blip>
          <a:srcRect/>
          <a:stretch/>
        </p:blipFill>
        <p:spPr>
          <a:xfrm>
            <a:off x="8754602" y="643686"/>
            <a:ext cx="3081260" cy="5570627"/>
          </a:xfrm>
          <a:prstGeom prst="rect">
            <a:avLst/>
          </a:prstGeom>
          <a:noFill/>
          <a:ln>
            <a:noFill/>
          </a:ln>
        </p:spPr>
      </p:pic>
      <p:sp>
        <p:nvSpPr>
          <p:cNvPr id="121" name="Google Shape;121;p3"/>
          <p:cNvSpPr txBox="1"/>
          <p:nvPr/>
        </p:nvSpPr>
        <p:spPr>
          <a:xfrm>
            <a:off x="269633" y="219670"/>
            <a:ext cx="1731445"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2" name="Picture 1" descr="A logo for a university&#10;&#10;Description automatically generated">
            <a:extLst>
              <a:ext uri="{FF2B5EF4-FFF2-40B4-BE49-F238E27FC236}">
                <a16:creationId xmlns:a16="http://schemas.microsoft.com/office/drawing/2014/main" id="{87DF08A2-B871-3997-E9F5-12283FAEE2D7}"/>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9">
                                            <p:txEl>
                                              <p:pRg st="0" end="0"/>
                                            </p:txEl>
                                          </p:spTgt>
                                        </p:tgtEl>
                                        <p:attrNameLst>
                                          <p:attrName>style.visibility</p:attrName>
                                        </p:attrNameLst>
                                      </p:cBhvr>
                                      <p:to>
                                        <p:strVal val="visible"/>
                                      </p:to>
                                    </p:set>
                                    <p:animEffect transition="in" filter="fade">
                                      <p:cBhvr>
                                        <p:cTn id="7" dur="500"/>
                                        <p:tgtEl>
                                          <p:spTgt spid="1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9">
                                            <p:txEl>
                                              <p:pRg st="1" end="1"/>
                                            </p:txEl>
                                          </p:spTgt>
                                        </p:tgtEl>
                                        <p:attrNameLst>
                                          <p:attrName>style.visibility</p:attrName>
                                        </p:attrNameLst>
                                      </p:cBhvr>
                                      <p:to>
                                        <p:strVal val="visible"/>
                                      </p:to>
                                    </p:set>
                                    <p:animEffect transition="in" filter="fade">
                                      <p:cBhvr>
                                        <p:cTn id="12" dur="500"/>
                                        <p:tgtEl>
                                          <p:spTgt spid="1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9">
                                            <p:txEl>
                                              <p:pRg st="2" end="2"/>
                                            </p:txEl>
                                          </p:spTgt>
                                        </p:tgtEl>
                                        <p:attrNameLst>
                                          <p:attrName>style.visibility</p:attrName>
                                        </p:attrNameLst>
                                      </p:cBhvr>
                                      <p:to>
                                        <p:strVal val="visible"/>
                                      </p:to>
                                    </p:set>
                                    <p:animEffect transition="in" filter="fade">
                                      <p:cBhvr>
                                        <p:cTn id="17" dur="500"/>
                                        <p:tgtEl>
                                          <p:spTgt spid="1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9">
                                            <p:txEl>
                                              <p:pRg st="3" end="3"/>
                                            </p:txEl>
                                          </p:spTgt>
                                        </p:tgtEl>
                                        <p:attrNameLst>
                                          <p:attrName>style.visibility</p:attrName>
                                        </p:attrNameLst>
                                      </p:cBhvr>
                                      <p:to>
                                        <p:strVal val="visible"/>
                                      </p:to>
                                    </p:set>
                                    <p:animEffect transition="in" filter="fade">
                                      <p:cBhvr>
                                        <p:cTn id="22" dur="500"/>
                                        <p:tgtEl>
                                          <p:spTgt spid="1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9">
                                            <p:txEl>
                                              <p:pRg st="4" end="4"/>
                                            </p:txEl>
                                          </p:spTgt>
                                        </p:tgtEl>
                                        <p:attrNameLst>
                                          <p:attrName>style.visibility</p:attrName>
                                        </p:attrNameLst>
                                      </p:cBhvr>
                                      <p:to>
                                        <p:strVal val="visible"/>
                                      </p:to>
                                    </p:set>
                                    <p:animEffect transition="in" filter="fade">
                                      <p:cBhvr>
                                        <p:cTn id="27" dur="500"/>
                                        <p:tgtEl>
                                          <p:spTgt spid="1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9">
                                            <p:txEl>
                                              <p:pRg st="5" end="5"/>
                                            </p:txEl>
                                          </p:spTgt>
                                        </p:tgtEl>
                                        <p:attrNameLst>
                                          <p:attrName>style.visibility</p:attrName>
                                        </p:attrNameLst>
                                      </p:cBhvr>
                                      <p:to>
                                        <p:strVal val="visible"/>
                                      </p:to>
                                    </p:set>
                                    <p:animEffect transition="in" filter="fade">
                                      <p:cBhvr>
                                        <p:cTn id="32" dur="500"/>
                                        <p:tgtEl>
                                          <p:spTgt spid="1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9">
                                            <p:txEl>
                                              <p:pRg st="6" end="6"/>
                                            </p:txEl>
                                          </p:spTgt>
                                        </p:tgtEl>
                                        <p:attrNameLst>
                                          <p:attrName>style.visibility</p:attrName>
                                        </p:attrNameLst>
                                      </p:cBhvr>
                                      <p:to>
                                        <p:strVal val="visible"/>
                                      </p:to>
                                    </p:set>
                                    <p:animEffect transition="in" filter="fade">
                                      <p:cBhvr>
                                        <p:cTn id="37" dur="500"/>
                                        <p:tgtEl>
                                          <p:spTgt spid="11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9">
                                            <p:txEl>
                                              <p:pRg st="7" end="7"/>
                                            </p:txEl>
                                          </p:spTgt>
                                        </p:tgtEl>
                                        <p:attrNameLst>
                                          <p:attrName>style.visibility</p:attrName>
                                        </p:attrNameLst>
                                      </p:cBhvr>
                                      <p:to>
                                        <p:strVal val="visible"/>
                                      </p:to>
                                    </p:set>
                                    <p:animEffect transition="in" filter="fade">
                                      <p:cBhvr>
                                        <p:cTn id="42" dur="500"/>
                                        <p:tgtEl>
                                          <p:spTgt spid="11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19">
                                            <p:txEl>
                                              <p:pRg st="8" end="8"/>
                                            </p:txEl>
                                          </p:spTgt>
                                        </p:tgtEl>
                                        <p:attrNameLst>
                                          <p:attrName>style.visibility</p:attrName>
                                        </p:attrNameLst>
                                      </p:cBhvr>
                                      <p:to>
                                        <p:strVal val="visible"/>
                                      </p:to>
                                    </p:set>
                                    <p:animEffect transition="in" filter="fade">
                                      <p:cBhvr>
                                        <p:cTn id="47" dur="500"/>
                                        <p:tgtEl>
                                          <p:spTgt spid="1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pic>
        <p:nvPicPr>
          <p:cNvPr id="126" name="Google Shape;126;p4"/>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127" name="Google Shape;127;p4"/>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8" name="Google Shape;128;p4"/>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9" name="Google Shape;129;p4"/>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31" name="Google Shape;131;p4"/>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132" name="Google Shape;132;p4"/>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133" name="Google Shape;133;p4"/>
          <p:cNvSpPr txBox="1"/>
          <p:nvPr/>
        </p:nvSpPr>
        <p:spPr>
          <a:xfrm>
            <a:off x="2507207" y="617507"/>
            <a:ext cx="4104635"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a:solidFill>
                  <a:schemeClr val="lt1"/>
                </a:solidFill>
                <a:latin typeface="Calibri"/>
                <a:ea typeface="Calibri"/>
                <a:cs typeface="Calibri"/>
                <a:sym typeface="Calibri"/>
              </a:rPr>
              <a:t>Chapter 10 What’s Next?</a:t>
            </a:r>
            <a:endParaRPr/>
          </a:p>
        </p:txBody>
      </p:sp>
      <p:pic>
        <p:nvPicPr>
          <p:cNvPr id="134" name="Google Shape;134;p4"/>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135" name="Google Shape;135;p4"/>
          <p:cNvPicPr preferRelativeResize="0"/>
          <p:nvPr/>
        </p:nvPicPr>
        <p:blipFill rotWithShape="1">
          <a:blip r:embed="rId7">
            <a:alphaModFix/>
          </a:blip>
          <a:srcRect/>
          <a:stretch/>
        </p:blipFill>
        <p:spPr>
          <a:xfrm>
            <a:off x="8452605" y="432182"/>
            <a:ext cx="3715679" cy="5748868"/>
          </a:xfrm>
          <a:prstGeom prst="rect">
            <a:avLst/>
          </a:prstGeom>
          <a:noFill/>
          <a:ln>
            <a:noFill/>
          </a:ln>
        </p:spPr>
      </p:pic>
      <p:sp>
        <p:nvSpPr>
          <p:cNvPr id="136" name="Google Shape;136;p4"/>
          <p:cNvSpPr txBox="1"/>
          <p:nvPr/>
        </p:nvSpPr>
        <p:spPr>
          <a:xfrm>
            <a:off x="588932" y="2133314"/>
            <a:ext cx="7619975" cy="2230739"/>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The idea for this book was born in 2008. That’s when I first saw that there were people who, like me, felt that they were staking out a user experience practice in a place where it had not previously existed. It is now five years later, and a lot has changed in the user experience field.</a:t>
            </a:r>
            <a:endParaRPr/>
          </a:p>
        </p:txBody>
      </p:sp>
      <p:sp>
        <p:nvSpPr>
          <p:cNvPr id="137" name="Google Shape;137;p4"/>
          <p:cNvSpPr txBox="1"/>
          <p:nvPr/>
        </p:nvSpPr>
        <p:spPr>
          <a:xfrm>
            <a:off x="269633" y="219670"/>
            <a:ext cx="1731445"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138" name="Google Shape;138;p4" descr="The User Experience Team of One - Rosenfeld Media"/>
          <p:cNvPicPr preferRelativeResize="0"/>
          <p:nvPr/>
        </p:nvPicPr>
        <p:blipFill rotWithShape="1">
          <a:blip r:embed="rId8">
            <a:alphaModFix/>
          </a:blip>
          <a:srcRect/>
          <a:stretch/>
        </p:blipFill>
        <p:spPr>
          <a:xfrm>
            <a:off x="9120858" y="1058188"/>
            <a:ext cx="2199903" cy="330586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59F62141-3EC8-E2FC-E834-2D12D2B0306D}"/>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pic>
        <p:nvPicPr>
          <p:cNvPr id="143" name="Google Shape;143;p5"/>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144" name="Google Shape;144;p5"/>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45" name="Google Shape;145;p5"/>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46" name="Google Shape;146;p5"/>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48" name="Google Shape;148;p5"/>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149" name="Google Shape;149;p5"/>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150" name="Google Shape;150;p5"/>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Evolution of UX</a:t>
            </a:r>
            <a:endParaRPr/>
          </a:p>
        </p:txBody>
      </p:sp>
      <p:pic>
        <p:nvPicPr>
          <p:cNvPr id="151" name="Google Shape;151;p5"/>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152" name="Google Shape;152;p5"/>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153" name="Google Shape;153;p5"/>
          <p:cNvSpPr txBox="1"/>
          <p:nvPr/>
        </p:nvSpPr>
        <p:spPr>
          <a:xfrm>
            <a:off x="269633" y="1668491"/>
            <a:ext cx="8569866" cy="3970277"/>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dirty="0">
                <a:solidFill>
                  <a:schemeClr val="dk1"/>
                </a:solidFill>
                <a:latin typeface="Calibri"/>
                <a:ea typeface="Calibri"/>
                <a:cs typeface="Calibri"/>
                <a:sym typeface="Calibri"/>
              </a:rPr>
              <a:t>Five years ago, Web and software design were the standard. Today, mobile and app design are taking the lead. Five years ago, it was more common to talk about user experiences as existing within the context of a single channel or touch point.</a:t>
            </a:r>
            <a:endParaRPr sz="1800" b="1" dirty="0">
              <a:solidFill>
                <a:schemeClr val="dk1"/>
              </a:solidFill>
              <a:latin typeface="Calibri"/>
              <a:ea typeface="Calibri"/>
              <a:cs typeface="Calibri"/>
              <a:sym typeface="Calibri"/>
            </a:endParaRPr>
          </a:p>
          <a:p>
            <a:pPr marL="0" marR="0" lvl="0" indent="0" algn="just" rtl="0">
              <a:lnSpc>
                <a:spcPct val="200000"/>
              </a:lnSpc>
              <a:spcBef>
                <a:spcPts val="0"/>
              </a:spcBef>
              <a:spcAft>
                <a:spcPts val="0"/>
              </a:spcAft>
              <a:buNone/>
            </a:pPr>
            <a:r>
              <a:rPr lang="en-GB" sz="1800" b="1" dirty="0">
                <a:solidFill>
                  <a:schemeClr val="dk1"/>
                </a:solidFill>
                <a:latin typeface="Calibri"/>
                <a:ea typeface="Calibri"/>
                <a:cs typeface="Calibri"/>
                <a:sym typeface="Calibri"/>
              </a:rPr>
              <a:t> Today, we understand that a digital product is often a full, multichannel experience and that our job is to give people a seamless product experience even as they jump from PC to mobile to tablet and back again. Even the concept of PC, mobile, and tablet is, ultimately, very 2008. </a:t>
            </a:r>
            <a:endParaRPr sz="1800" b="1" dirty="0">
              <a:solidFill>
                <a:schemeClr val="dk1"/>
              </a:solidFill>
              <a:latin typeface="Calibri"/>
              <a:ea typeface="Calibri"/>
              <a:cs typeface="Calibri"/>
              <a:sym typeface="Calibri"/>
            </a:endParaRPr>
          </a:p>
        </p:txBody>
      </p:sp>
      <p:sp>
        <p:nvSpPr>
          <p:cNvPr id="154" name="Google Shape;154;p5"/>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155" name="Google Shape;155;p5" descr="3: The Evolution of UX Design, Human-Computer Interaction (HCI) | Download  Scientific Diagram"/>
          <p:cNvPicPr preferRelativeResize="0"/>
          <p:nvPr/>
        </p:nvPicPr>
        <p:blipFill rotWithShape="1">
          <a:blip r:embed="rId8">
            <a:alphaModFix/>
          </a:blip>
          <a:srcRect/>
          <a:stretch/>
        </p:blipFill>
        <p:spPr>
          <a:xfrm>
            <a:off x="9135321" y="2170330"/>
            <a:ext cx="2886075" cy="1581150"/>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68BABFCF-3EBB-5098-692C-E0144EC1921E}"/>
              </a:ext>
            </a:extLst>
          </p:cNvPr>
          <p:cNvPicPr>
            <a:picLocks noChangeAspect="1"/>
          </p:cNvPicPr>
          <p:nvPr/>
        </p:nvPicPr>
        <p:blipFill>
          <a:blip r:embed="rId9"/>
          <a:stretch>
            <a:fillRect/>
          </a:stretch>
        </p:blipFill>
        <p:spPr>
          <a:xfrm>
            <a:off x="474362" y="5577040"/>
            <a:ext cx="1453164" cy="115408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pic>
        <p:nvPicPr>
          <p:cNvPr id="160" name="Google Shape;160;p6"/>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161" name="Google Shape;161;p6"/>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62" name="Google Shape;162;p6"/>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63" name="Google Shape;163;p6"/>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65" name="Google Shape;165;p6"/>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166" name="Google Shape;166;p6"/>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167" name="Google Shape;167;p6"/>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Evolution of UX</a:t>
            </a:r>
            <a:endParaRPr/>
          </a:p>
        </p:txBody>
      </p:sp>
      <p:pic>
        <p:nvPicPr>
          <p:cNvPr id="168" name="Google Shape;168;p6"/>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169" name="Google Shape;169;p6"/>
          <p:cNvPicPr preferRelativeResize="0"/>
          <p:nvPr/>
        </p:nvPicPr>
        <p:blipFill rotWithShape="1">
          <a:blip r:embed="rId7">
            <a:alphaModFix/>
          </a:blip>
          <a:srcRect/>
          <a:stretch/>
        </p:blipFill>
        <p:spPr>
          <a:xfrm>
            <a:off x="8534400" y="432182"/>
            <a:ext cx="3633884" cy="5748868"/>
          </a:xfrm>
          <a:prstGeom prst="rect">
            <a:avLst/>
          </a:prstGeom>
          <a:noFill/>
          <a:ln>
            <a:noFill/>
          </a:ln>
        </p:spPr>
      </p:pic>
      <p:sp>
        <p:nvSpPr>
          <p:cNvPr id="170" name="Google Shape;170;p6"/>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sp>
        <p:nvSpPr>
          <p:cNvPr id="171" name="Google Shape;171;p6"/>
          <p:cNvSpPr txBox="1"/>
          <p:nvPr/>
        </p:nvSpPr>
        <p:spPr>
          <a:xfrm>
            <a:off x="523664" y="1879157"/>
            <a:ext cx="7501854" cy="3338735"/>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The field of user experience (UX) has evolved significantly over the years, as technology has advanced, and user needs and expectations have changed. Here is a brief overview of the evolution of UX:</a:t>
            </a:r>
            <a:endParaRPr/>
          </a:p>
          <a:p>
            <a:pPr marL="0" marR="0" lvl="0" indent="0" algn="just" rtl="0">
              <a:lnSpc>
                <a:spcPct val="200000"/>
              </a:lnSpc>
              <a:spcBef>
                <a:spcPts val="0"/>
              </a:spcBef>
              <a:spcAft>
                <a:spcPts val="0"/>
              </a:spcAft>
              <a:buNone/>
            </a:pPr>
            <a:r>
              <a:rPr lang="en-GB" sz="1800" b="1">
                <a:solidFill>
                  <a:srgbClr val="FF0000"/>
                </a:solidFill>
                <a:latin typeface="Calibri"/>
                <a:ea typeface="Calibri"/>
                <a:cs typeface="Calibri"/>
                <a:sym typeface="Calibri"/>
              </a:rPr>
              <a:t>Early Days: </a:t>
            </a:r>
            <a:r>
              <a:rPr lang="en-GB" sz="1800" b="1">
                <a:solidFill>
                  <a:schemeClr val="dk1"/>
                </a:solidFill>
                <a:latin typeface="Calibri"/>
                <a:ea typeface="Calibri"/>
                <a:cs typeface="Calibri"/>
                <a:sym typeface="Calibri"/>
              </a:rPr>
              <a:t>In the early days of computing, UX wasn't really a consideration. Designers and engineers focused on creating software that worked, without much thought given to how it was used or how users interacted with it.</a:t>
            </a:r>
            <a:endParaRPr sz="1800" b="1">
              <a:solidFill>
                <a:schemeClr val="dk1"/>
              </a:solidFill>
              <a:latin typeface="Calibri"/>
              <a:ea typeface="Calibri"/>
              <a:cs typeface="Calibri"/>
              <a:sym typeface="Calibri"/>
            </a:endParaRPr>
          </a:p>
        </p:txBody>
      </p:sp>
      <p:pic>
        <p:nvPicPr>
          <p:cNvPr id="172" name="Google Shape;172;p6" descr="3: The Evolution of UX Design, Human-Computer Interaction (HCI) | Download  Scientific Diagram"/>
          <p:cNvPicPr preferRelativeResize="0"/>
          <p:nvPr/>
        </p:nvPicPr>
        <p:blipFill rotWithShape="1">
          <a:blip r:embed="rId8">
            <a:alphaModFix/>
          </a:blip>
          <a:srcRect/>
          <a:stretch/>
        </p:blipFill>
        <p:spPr>
          <a:xfrm>
            <a:off x="9135321" y="2170330"/>
            <a:ext cx="2886075" cy="1581150"/>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5B3A540A-5C76-D74F-0AAD-31B2C7A1286A}"/>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7"/>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178" name="Google Shape;178;p7"/>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9" name="Google Shape;179;p7"/>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0" name="Google Shape;180;p7"/>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82" name="Google Shape;182;p7"/>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183" name="Google Shape;183;p7"/>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184" name="Google Shape;184;p7"/>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Evolution of UX</a:t>
            </a:r>
            <a:endParaRPr/>
          </a:p>
        </p:txBody>
      </p:sp>
      <p:pic>
        <p:nvPicPr>
          <p:cNvPr id="185" name="Google Shape;185;p7"/>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186" name="Google Shape;186;p7"/>
          <p:cNvPicPr preferRelativeResize="0"/>
          <p:nvPr/>
        </p:nvPicPr>
        <p:blipFill rotWithShape="1">
          <a:blip r:embed="rId7">
            <a:alphaModFix/>
          </a:blip>
          <a:srcRect/>
          <a:stretch/>
        </p:blipFill>
        <p:spPr>
          <a:xfrm>
            <a:off x="8534400" y="432182"/>
            <a:ext cx="3633884" cy="5748868"/>
          </a:xfrm>
          <a:prstGeom prst="rect">
            <a:avLst/>
          </a:prstGeom>
          <a:noFill/>
          <a:ln>
            <a:noFill/>
          </a:ln>
        </p:spPr>
      </p:pic>
      <p:sp>
        <p:nvSpPr>
          <p:cNvPr id="187" name="Google Shape;187;p7"/>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sp>
        <p:nvSpPr>
          <p:cNvPr id="188" name="Google Shape;188;p7"/>
          <p:cNvSpPr txBox="1"/>
          <p:nvPr/>
        </p:nvSpPr>
        <p:spPr>
          <a:xfrm>
            <a:off x="322655" y="1468609"/>
            <a:ext cx="8019704" cy="444673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rgbClr val="FF0000"/>
                </a:solidFill>
                <a:latin typeface="Calibri"/>
                <a:ea typeface="Calibri"/>
                <a:cs typeface="Calibri"/>
                <a:sym typeface="Calibri"/>
              </a:rPr>
              <a:t>Graphical User Interface (GUI): </a:t>
            </a:r>
            <a:r>
              <a:rPr lang="en-GB" sz="1800" b="1">
                <a:solidFill>
                  <a:schemeClr val="dk1"/>
                </a:solidFill>
                <a:latin typeface="Calibri"/>
                <a:ea typeface="Calibri"/>
                <a:cs typeface="Calibri"/>
                <a:sym typeface="Calibri"/>
              </a:rPr>
              <a:t>The introduction of graphical user interfaces (GUI) in the 1980s marked a significant step forward for UX. With the advent of the Macintosh, users could interact with their computers in a more intuitive way, using a mouse to point and click on graphical icons and menus.</a:t>
            </a:r>
            <a:endParaRPr/>
          </a:p>
          <a:p>
            <a:pPr marL="0" marR="0" lvl="0" indent="0" algn="just" rtl="0">
              <a:lnSpc>
                <a:spcPct val="200000"/>
              </a:lnSpc>
              <a:spcBef>
                <a:spcPts val="0"/>
              </a:spcBef>
              <a:spcAft>
                <a:spcPts val="0"/>
              </a:spcAft>
              <a:buNone/>
            </a:pPr>
            <a:r>
              <a:rPr lang="en-GB" sz="1800" b="1">
                <a:solidFill>
                  <a:srgbClr val="FF0000"/>
                </a:solidFill>
                <a:latin typeface="Calibri"/>
                <a:ea typeface="Calibri"/>
                <a:cs typeface="Calibri"/>
                <a:sym typeface="Calibri"/>
              </a:rPr>
              <a:t>Web 1.0: </a:t>
            </a:r>
            <a:r>
              <a:rPr lang="en-GB" sz="1800" b="1">
                <a:solidFill>
                  <a:schemeClr val="dk1"/>
                </a:solidFill>
                <a:latin typeface="Calibri"/>
                <a:ea typeface="Calibri"/>
                <a:cs typeface="Calibri"/>
                <a:sym typeface="Calibri"/>
              </a:rPr>
              <a:t>In the early days of the web, UX was still a relatively new concept. Web pages were simple and text-heavy, with few graphics or interactive features. Navigation was often confusing, and users had to scroll through long pages of content to find what they were looking for.</a:t>
            </a:r>
            <a:endParaRPr sz="1800" b="1">
              <a:solidFill>
                <a:schemeClr val="dk1"/>
              </a:solidFill>
              <a:latin typeface="Calibri"/>
              <a:ea typeface="Calibri"/>
              <a:cs typeface="Calibri"/>
              <a:sym typeface="Calibri"/>
            </a:endParaRPr>
          </a:p>
        </p:txBody>
      </p:sp>
      <p:pic>
        <p:nvPicPr>
          <p:cNvPr id="189" name="Google Shape;189;p7" descr="The evolution of UX challenges. This post is based on a talk I gave at… |  by Zoltan Kollin | UX Collective"/>
          <p:cNvPicPr preferRelativeResize="0"/>
          <p:nvPr/>
        </p:nvPicPr>
        <p:blipFill rotWithShape="1">
          <a:blip r:embed="rId8">
            <a:alphaModFix/>
          </a:blip>
          <a:srcRect/>
          <a:stretch/>
        </p:blipFill>
        <p:spPr>
          <a:xfrm>
            <a:off x="8579289" y="2143125"/>
            <a:ext cx="3562350" cy="128587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2C4DDF0A-A7B7-A5D2-952B-509BCDFCD9C1}"/>
              </a:ext>
            </a:extLst>
          </p:cNvPr>
          <p:cNvPicPr>
            <a:picLocks noChangeAspect="1"/>
          </p:cNvPicPr>
          <p:nvPr/>
        </p:nvPicPr>
        <p:blipFill>
          <a:blip r:embed="rId9"/>
          <a:stretch>
            <a:fillRect/>
          </a:stretch>
        </p:blipFill>
        <p:spPr>
          <a:xfrm>
            <a:off x="519266" y="5904290"/>
            <a:ext cx="1202038" cy="95464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pic>
        <p:nvPicPr>
          <p:cNvPr id="194" name="Google Shape;194;p8"/>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195" name="Google Shape;195;p8"/>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96" name="Google Shape;196;p8"/>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97" name="Google Shape;197;p8"/>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99" name="Google Shape;199;p8"/>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200" name="Google Shape;200;p8"/>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201" name="Google Shape;201;p8"/>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Evolution of UX</a:t>
            </a:r>
            <a:endParaRPr/>
          </a:p>
        </p:txBody>
      </p:sp>
      <p:pic>
        <p:nvPicPr>
          <p:cNvPr id="202" name="Google Shape;202;p8"/>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203" name="Google Shape;203;p8"/>
          <p:cNvPicPr preferRelativeResize="0"/>
          <p:nvPr/>
        </p:nvPicPr>
        <p:blipFill rotWithShape="1">
          <a:blip r:embed="rId7">
            <a:alphaModFix/>
          </a:blip>
          <a:srcRect/>
          <a:stretch/>
        </p:blipFill>
        <p:spPr>
          <a:xfrm>
            <a:off x="8534400" y="432182"/>
            <a:ext cx="3633884" cy="5748868"/>
          </a:xfrm>
          <a:prstGeom prst="rect">
            <a:avLst/>
          </a:prstGeom>
          <a:noFill/>
          <a:ln>
            <a:noFill/>
          </a:ln>
        </p:spPr>
      </p:pic>
      <p:sp>
        <p:nvSpPr>
          <p:cNvPr id="204" name="Google Shape;204;p8"/>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sp>
        <p:nvSpPr>
          <p:cNvPr id="205" name="Google Shape;205;p8"/>
          <p:cNvSpPr txBox="1"/>
          <p:nvPr/>
        </p:nvSpPr>
        <p:spPr>
          <a:xfrm>
            <a:off x="322655" y="1468609"/>
            <a:ext cx="8019704" cy="3892732"/>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rgbClr val="FF0000"/>
                </a:solidFill>
                <a:latin typeface="Calibri"/>
                <a:ea typeface="Calibri"/>
                <a:cs typeface="Calibri"/>
                <a:sym typeface="Calibri"/>
              </a:rPr>
              <a:t>Web 2.0: </a:t>
            </a:r>
            <a:r>
              <a:rPr lang="en-GB" sz="1800" b="1">
                <a:solidFill>
                  <a:schemeClr val="dk1"/>
                </a:solidFill>
                <a:latin typeface="Calibri"/>
                <a:ea typeface="Calibri"/>
                <a:cs typeface="Calibri"/>
                <a:sym typeface="Calibri"/>
              </a:rPr>
              <a:t>With the rise of Web 2.0, the focus shifted towards creating more interactive and engaging user experiences. Social media, user-generated content, and interactive features like drag-and-drop interfaces and animations became more common.</a:t>
            </a:r>
            <a:endParaRPr/>
          </a:p>
          <a:p>
            <a:pPr marL="0" marR="0" lvl="0" indent="0" algn="just" rtl="0">
              <a:lnSpc>
                <a:spcPct val="200000"/>
              </a:lnSpc>
              <a:spcBef>
                <a:spcPts val="0"/>
              </a:spcBef>
              <a:spcAft>
                <a:spcPts val="0"/>
              </a:spcAft>
              <a:buNone/>
            </a:pPr>
            <a:r>
              <a:rPr lang="en-GB" sz="1800" b="1">
                <a:solidFill>
                  <a:srgbClr val="FF0000"/>
                </a:solidFill>
                <a:latin typeface="Calibri"/>
                <a:ea typeface="Calibri"/>
                <a:cs typeface="Calibri"/>
                <a:sym typeface="Calibri"/>
              </a:rPr>
              <a:t>Mobile: </a:t>
            </a:r>
            <a:r>
              <a:rPr lang="en-GB" sz="1800" b="1">
                <a:solidFill>
                  <a:schemeClr val="dk1"/>
                </a:solidFill>
                <a:latin typeface="Calibri"/>
                <a:ea typeface="Calibri"/>
                <a:cs typeface="Calibri"/>
                <a:sym typeface="Calibri"/>
              </a:rPr>
              <a:t>The proliferation of smartphones and tablets has had a significant impact on UX. Mobile devices have smaller screens and different input methods than desktop computers, requiring designers to rethink how they approach UX.</a:t>
            </a:r>
            <a:endParaRPr sz="1800" b="1">
              <a:solidFill>
                <a:schemeClr val="dk1"/>
              </a:solidFill>
              <a:latin typeface="Calibri"/>
              <a:ea typeface="Calibri"/>
              <a:cs typeface="Calibri"/>
              <a:sym typeface="Calibri"/>
            </a:endParaRPr>
          </a:p>
        </p:txBody>
      </p:sp>
      <p:pic>
        <p:nvPicPr>
          <p:cNvPr id="206" name="Google Shape;206;p8" descr="The evolution of UX challenges. This post is based on a talk I gave at… |  by Zoltan Kollin | UX Collective"/>
          <p:cNvPicPr preferRelativeResize="0"/>
          <p:nvPr/>
        </p:nvPicPr>
        <p:blipFill rotWithShape="1">
          <a:blip r:embed="rId8">
            <a:alphaModFix/>
          </a:blip>
          <a:srcRect/>
          <a:stretch/>
        </p:blipFill>
        <p:spPr>
          <a:xfrm>
            <a:off x="8579289" y="2143125"/>
            <a:ext cx="3562350" cy="128587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190ECF82-C4E2-C3DB-AA6B-6FF79A166C2C}"/>
              </a:ext>
            </a:extLst>
          </p:cNvPr>
          <p:cNvPicPr>
            <a:picLocks noChangeAspect="1"/>
          </p:cNvPicPr>
          <p:nvPr/>
        </p:nvPicPr>
        <p:blipFill>
          <a:blip r:embed="rId9"/>
          <a:stretch>
            <a:fillRect/>
          </a:stretch>
        </p:blipFill>
        <p:spPr>
          <a:xfrm>
            <a:off x="474362" y="5461316"/>
            <a:ext cx="1453164" cy="115408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pic>
        <p:nvPicPr>
          <p:cNvPr id="211" name="Google Shape;211;p9"/>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212" name="Google Shape;212;p9"/>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3" name="Google Shape;213;p9"/>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4" name="Google Shape;214;p9"/>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216" name="Google Shape;216;p9"/>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217" name="Google Shape;217;p9"/>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218" name="Google Shape;218;p9"/>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Evolution of UX</a:t>
            </a:r>
            <a:endParaRPr/>
          </a:p>
        </p:txBody>
      </p:sp>
      <p:pic>
        <p:nvPicPr>
          <p:cNvPr id="219" name="Google Shape;219;p9"/>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220" name="Google Shape;220;p9"/>
          <p:cNvPicPr preferRelativeResize="0"/>
          <p:nvPr/>
        </p:nvPicPr>
        <p:blipFill rotWithShape="1">
          <a:blip r:embed="rId7">
            <a:alphaModFix/>
          </a:blip>
          <a:srcRect/>
          <a:stretch/>
        </p:blipFill>
        <p:spPr>
          <a:xfrm>
            <a:off x="8534400" y="432182"/>
            <a:ext cx="3633884" cy="5748868"/>
          </a:xfrm>
          <a:prstGeom prst="rect">
            <a:avLst/>
          </a:prstGeom>
          <a:noFill/>
          <a:ln>
            <a:noFill/>
          </a:ln>
        </p:spPr>
      </p:pic>
      <p:sp>
        <p:nvSpPr>
          <p:cNvPr id="221" name="Google Shape;221;p9"/>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sp>
        <p:nvSpPr>
          <p:cNvPr id="222" name="Google Shape;222;p9"/>
          <p:cNvSpPr txBox="1"/>
          <p:nvPr/>
        </p:nvSpPr>
        <p:spPr>
          <a:xfrm>
            <a:off x="300562" y="1710533"/>
            <a:ext cx="8019704" cy="396288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a:solidFill>
                  <a:srgbClr val="FF0000"/>
                </a:solidFill>
                <a:latin typeface="Calibri"/>
                <a:ea typeface="Calibri"/>
                <a:cs typeface="Calibri"/>
                <a:sym typeface="Calibri"/>
              </a:rPr>
              <a:t>Artificial Intelligence (AI): </a:t>
            </a:r>
            <a:r>
              <a:rPr lang="en-GB" sz="1600" b="1">
                <a:solidFill>
                  <a:schemeClr val="dk1"/>
                </a:solidFill>
                <a:latin typeface="Calibri"/>
                <a:ea typeface="Calibri"/>
                <a:cs typeface="Calibri"/>
                <a:sym typeface="Calibri"/>
              </a:rPr>
              <a:t>The rise of AI has the potential to revolutionize UX, allowing for more personalized and predictive experiences. Chatbots, voice assistants, and recommendation engines are just a few examples of how AI is already changing the way we interact with technology.</a:t>
            </a:r>
            <a:endParaRPr/>
          </a:p>
          <a:p>
            <a:pPr marL="0" marR="0" lvl="0" indent="0" algn="just" rtl="0">
              <a:lnSpc>
                <a:spcPct val="200000"/>
              </a:lnSpc>
              <a:spcBef>
                <a:spcPts val="0"/>
              </a:spcBef>
              <a:spcAft>
                <a:spcPts val="0"/>
              </a:spcAft>
              <a:buNone/>
            </a:pPr>
            <a:r>
              <a:rPr lang="en-GB" sz="1600" b="1">
                <a:solidFill>
                  <a:schemeClr val="dk1"/>
                </a:solidFill>
                <a:latin typeface="Calibri"/>
                <a:ea typeface="Calibri"/>
                <a:cs typeface="Calibri"/>
                <a:sym typeface="Calibri"/>
              </a:rPr>
              <a:t>Overall, the evolution of UX has been driven by a desire to create better experiences for users, as well as advances in technology that have enabled new types of interactions and experiences. As technology continues to evolve, it's likely that UX will continue to evolve along with it, adapting to meet the changing needs and expectations of users.</a:t>
            </a:r>
            <a:endParaRPr sz="1600" b="1">
              <a:solidFill>
                <a:schemeClr val="dk1"/>
              </a:solidFill>
              <a:latin typeface="Calibri"/>
              <a:ea typeface="Calibri"/>
              <a:cs typeface="Calibri"/>
              <a:sym typeface="Calibri"/>
            </a:endParaRPr>
          </a:p>
        </p:txBody>
      </p:sp>
      <p:pic>
        <p:nvPicPr>
          <p:cNvPr id="223" name="Google Shape;223;p9" descr="The evolution of UX challenges. This post is based on a talk I gave at… |  by Zoltan Kollin | UX Collective"/>
          <p:cNvPicPr preferRelativeResize="0"/>
          <p:nvPr/>
        </p:nvPicPr>
        <p:blipFill rotWithShape="1">
          <a:blip r:embed="rId8">
            <a:alphaModFix/>
          </a:blip>
          <a:srcRect/>
          <a:stretch/>
        </p:blipFill>
        <p:spPr>
          <a:xfrm>
            <a:off x="8579289" y="2143125"/>
            <a:ext cx="3562350" cy="128587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D316E858-7D71-D774-D9E6-31D1C3C54A12}"/>
              </a:ext>
            </a:extLst>
          </p:cNvPr>
          <p:cNvPicPr>
            <a:picLocks noChangeAspect="1"/>
          </p:cNvPicPr>
          <p:nvPr/>
        </p:nvPicPr>
        <p:blipFill>
          <a:blip r:embed="rId9"/>
          <a:stretch>
            <a:fillRect/>
          </a:stretch>
        </p:blipFill>
        <p:spPr>
          <a:xfrm>
            <a:off x="441897" y="5577040"/>
            <a:ext cx="1453164" cy="115408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pic>
        <p:nvPicPr>
          <p:cNvPr id="228" name="Google Shape;228;p10"/>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229" name="Google Shape;229;p10"/>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30" name="Google Shape;230;p10"/>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31" name="Google Shape;231;p10"/>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233" name="Google Shape;233;p10"/>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234" name="Google Shape;234;p10"/>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235" name="Google Shape;235;p10"/>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Evolution of UX</a:t>
            </a:r>
            <a:endParaRPr/>
          </a:p>
        </p:txBody>
      </p:sp>
      <p:pic>
        <p:nvPicPr>
          <p:cNvPr id="236" name="Google Shape;236;p10"/>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237" name="Google Shape;237;p10"/>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238" name="Google Shape;238;p10"/>
          <p:cNvSpPr txBox="1"/>
          <p:nvPr/>
        </p:nvSpPr>
        <p:spPr>
          <a:xfrm>
            <a:off x="234206" y="1458174"/>
            <a:ext cx="8569866" cy="3892732"/>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Today, digital experiences are embedded in our homes, in our cars, and in what we wear on our bodies. Today, the very idea of a stand-alone user experience seems old-fashioned. </a:t>
            </a:r>
            <a:endParaRPr/>
          </a:p>
          <a:p>
            <a:pPr marL="0" marR="0" lvl="0" indent="0" algn="just" rtl="0">
              <a:lnSpc>
                <a:spcPct val="200000"/>
              </a:lnSpc>
              <a:spcBef>
                <a:spcPts val="0"/>
              </a:spcBef>
              <a:spcAft>
                <a:spcPts val="0"/>
              </a:spcAft>
              <a:buNone/>
            </a:pPr>
            <a:endParaRPr sz="1800" b="1">
              <a:solidFill>
                <a:schemeClr val="dk1"/>
              </a:solidFill>
              <a:latin typeface="Calibri"/>
              <a:ea typeface="Calibri"/>
              <a:cs typeface="Calibri"/>
              <a:sym typeface="Calibri"/>
            </a:endParaRPr>
          </a:p>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Open APIs mean that our products now exist in an interconnected ecosystem of interoperable services. The user experiences enabled by that ecosystem are sometimes awesome and, more often, still pretty fragmented.</a:t>
            </a:r>
            <a:endParaRPr/>
          </a:p>
        </p:txBody>
      </p:sp>
      <p:sp>
        <p:nvSpPr>
          <p:cNvPr id="239" name="Google Shape;239;p10"/>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240" name="Google Shape;240;p10" descr="The evolution of UX challenges. This post is based on a talk I gave at… |  by Zoltan Kollin | UX Collective"/>
          <p:cNvPicPr preferRelativeResize="0"/>
          <p:nvPr/>
        </p:nvPicPr>
        <p:blipFill rotWithShape="1">
          <a:blip r:embed="rId8">
            <a:alphaModFix/>
          </a:blip>
          <a:srcRect/>
          <a:stretch/>
        </p:blipFill>
        <p:spPr>
          <a:xfrm>
            <a:off x="9368382" y="1998073"/>
            <a:ext cx="2181225" cy="2095500"/>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30A3A7C6-ADC6-719E-8EAF-338232DB4424}"/>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pic>
        <p:nvPicPr>
          <p:cNvPr id="245" name="Google Shape;245;p11"/>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246" name="Google Shape;246;p11"/>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7" name="Google Shape;247;p11"/>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8" name="Google Shape;248;p11"/>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250" name="Google Shape;250;p11"/>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251" name="Google Shape;251;p11"/>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252" name="Google Shape;252;p11"/>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Evolution of UX</a:t>
            </a:r>
            <a:endParaRPr/>
          </a:p>
        </p:txBody>
      </p:sp>
      <p:pic>
        <p:nvPicPr>
          <p:cNvPr id="253" name="Google Shape;253;p11"/>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254" name="Google Shape;254;p11"/>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255" name="Google Shape;255;p11"/>
          <p:cNvSpPr txBox="1"/>
          <p:nvPr/>
        </p:nvSpPr>
        <p:spPr>
          <a:xfrm>
            <a:off x="609600" y="1642872"/>
            <a:ext cx="7539829" cy="3892732"/>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All of this change just means more opportunities for UX teams of one. It’s five years later, and there are now more UX education options, more UX practitioners, and more UX jobs than ever.</a:t>
            </a:r>
            <a:endParaRPr sz="1800" b="1">
              <a:solidFill>
                <a:schemeClr val="dk1"/>
              </a:solidFill>
              <a:latin typeface="Calibri"/>
              <a:ea typeface="Calibri"/>
              <a:cs typeface="Calibri"/>
              <a:sym typeface="Calibri"/>
            </a:endParaRPr>
          </a:p>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Undoubtedly, many of these jobs will require teams of one who are prepared to lead multifunctional teams to better designs. And how will they do this? By focusing on the durable value and purpose of design.</a:t>
            </a:r>
            <a:endParaRPr/>
          </a:p>
          <a:p>
            <a:pPr marL="0" marR="0" lvl="0" indent="0" algn="just" rtl="0">
              <a:lnSpc>
                <a:spcPct val="200000"/>
              </a:lnSpc>
              <a:spcBef>
                <a:spcPts val="0"/>
              </a:spcBef>
              <a:spcAft>
                <a:spcPts val="0"/>
              </a:spcAft>
              <a:buNone/>
            </a:pPr>
            <a:endParaRPr sz="1800" b="1">
              <a:solidFill>
                <a:schemeClr val="dk1"/>
              </a:solidFill>
              <a:latin typeface="Calibri"/>
              <a:ea typeface="Calibri"/>
              <a:cs typeface="Calibri"/>
              <a:sym typeface="Calibri"/>
            </a:endParaRPr>
          </a:p>
        </p:txBody>
      </p:sp>
      <p:sp>
        <p:nvSpPr>
          <p:cNvPr id="256" name="Google Shape;256;p11"/>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257" name="Google Shape;257;p11" descr="The evolution of UX challenges. This post is based on a talk I gave at… |  by Zoltan Kollin | UX Collective"/>
          <p:cNvPicPr preferRelativeResize="0"/>
          <p:nvPr/>
        </p:nvPicPr>
        <p:blipFill rotWithShape="1">
          <a:blip r:embed="rId8">
            <a:alphaModFix/>
          </a:blip>
          <a:srcRect/>
          <a:stretch/>
        </p:blipFill>
        <p:spPr>
          <a:xfrm>
            <a:off x="9368382" y="1998073"/>
            <a:ext cx="2181225" cy="2095500"/>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EFF35E16-9D20-F9B1-EDA8-E6276F6DBD19}"/>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pic>
        <p:nvPicPr>
          <p:cNvPr id="262" name="Google Shape;262;p12"/>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263" name="Google Shape;263;p12"/>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64" name="Google Shape;264;p12"/>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65" name="Google Shape;265;p12"/>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267" name="Google Shape;267;p12"/>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268" name="Google Shape;268;p12"/>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269" name="Google Shape;269;p12"/>
          <p:cNvSpPr txBox="1"/>
          <p:nvPr/>
        </p:nvSpPr>
        <p:spPr>
          <a:xfrm>
            <a:off x="2532063"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Endurance of Design</a:t>
            </a:r>
            <a:endParaRPr/>
          </a:p>
        </p:txBody>
      </p:sp>
      <p:pic>
        <p:nvPicPr>
          <p:cNvPr id="270" name="Google Shape;270;p12"/>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271" name="Google Shape;271;p12"/>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272" name="Google Shape;272;p12"/>
          <p:cNvSpPr txBox="1"/>
          <p:nvPr/>
        </p:nvSpPr>
        <p:spPr>
          <a:xfrm>
            <a:off x="269633" y="1437038"/>
            <a:ext cx="8569866" cy="4031833"/>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dirty="0">
                <a:solidFill>
                  <a:schemeClr val="dk1"/>
                </a:solidFill>
                <a:latin typeface="Calibri"/>
                <a:ea typeface="Calibri"/>
                <a:cs typeface="Calibri"/>
                <a:sym typeface="Calibri"/>
              </a:rPr>
              <a:t>Design is the act of creating new solutions under constrained circumstances, whether those constraints are aesthetic, technological, or resource-driven. That may sound like a restriction, but actually it’s a gift. Constraints, in the end, are a designer’s friend. They give you boundaries, sure, but those boundaries become landmarks of inspiration that are just as instrumental for expanding your thinking as they are for limiting it.</a:t>
            </a:r>
            <a:endParaRPr sz="1200" dirty="0"/>
          </a:p>
          <a:p>
            <a:pPr marL="0" marR="0" lvl="0" indent="0" algn="just" rtl="0">
              <a:lnSpc>
                <a:spcPct val="200000"/>
              </a:lnSpc>
              <a:spcBef>
                <a:spcPts val="0"/>
              </a:spcBef>
              <a:spcAft>
                <a:spcPts val="0"/>
              </a:spcAft>
              <a:buNone/>
            </a:pPr>
            <a:r>
              <a:rPr lang="en-GB" sz="1600" b="1" dirty="0">
                <a:solidFill>
                  <a:schemeClr val="dk1"/>
                </a:solidFill>
                <a:latin typeface="Calibri"/>
                <a:ea typeface="Calibri"/>
                <a:cs typeface="Calibri"/>
                <a:sym typeface="Calibri"/>
              </a:rPr>
              <a:t>For UX teams of one, constraints largely come in the form of other people. The product managers, engineers, marketers, and decision-makers you work with to put products into the world challenge you to be creative within constraints.</a:t>
            </a:r>
            <a:endParaRPr sz="1600" b="1" dirty="0">
              <a:solidFill>
                <a:schemeClr val="dk1"/>
              </a:solidFill>
              <a:latin typeface="Calibri"/>
              <a:ea typeface="Calibri"/>
              <a:cs typeface="Calibri"/>
              <a:sym typeface="Calibri"/>
            </a:endParaRPr>
          </a:p>
        </p:txBody>
      </p:sp>
      <p:sp>
        <p:nvSpPr>
          <p:cNvPr id="273" name="Google Shape;273;p12"/>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274" name="Google Shape;274;p12" descr="UX/UI Design Company for Start Ups and Small Business"/>
          <p:cNvPicPr preferRelativeResize="0"/>
          <p:nvPr/>
        </p:nvPicPr>
        <p:blipFill rotWithShape="1">
          <a:blip r:embed="rId8">
            <a:alphaModFix/>
          </a:blip>
          <a:srcRect/>
          <a:stretch/>
        </p:blipFill>
        <p:spPr>
          <a:xfrm>
            <a:off x="9344871" y="2204822"/>
            <a:ext cx="2466975" cy="1847850"/>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95D2B8B4-A3CF-FBF5-1ECA-AD493AB16EFB}"/>
              </a:ext>
            </a:extLst>
          </p:cNvPr>
          <p:cNvPicPr>
            <a:picLocks noChangeAspect="1"/>
          </p:cNvPicPr>
          <p:nvPr/>
        </p:nvPicPr>
        <p:blipFill>
          <a:blip r:embed="rId9"/>
          <a:stretch>
            <a:fillRect/>
          </a:stretch>
        </p:blipFill>
        <p:spPr>
          <a:xfrm>
            <a:off x="474362" y="5474621"/>
            <a:ext cx="1453164" cy="115408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pic>
        <p:nvPicPr>
          <p:cNvPr id="279" name="Google Shape;279;p13"/>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280" name="Google Shape;280;p13"/>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1" name="Google Shape;281;p13"/>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2" name="Google Shape;282;p13"/>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284" name="Google Shape;284;p13"/>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285" name="Google Shape;285;p13"/>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286" name="Google Shape;286;p13"/>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Endurance of Design</a:t>
            </a:r>
            <a:endParaRPr/>
          </a:p>
        </p:txBody>
      </p:sp>
      <p:pic>
        <p:nvPicPr>
          <p:cNvPr id="287" name="Google Shape;287;p13"/>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288" name="Google Shape;288;p13"/>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289" name="Google Shape;289;p13"/>
          <p:cNvSpPr txBox="1"/>
          <p:nvPr/>
        </p:nvSpPr>
        <p:spPr>
          <a:xfrm>
            <a:off x="269633" y="1646190"/>
            <a:ext cx="8569866" cy="3892732"/>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 UX design is a critical aspect of modern technology, shaping how people interact with digital products and services. The endurance of UX design can be attributed to several factors, including:</a:t>
            </a:r>
            <a:endParaRPr/>
          </a:p>
          <a:p>
            <a:pPr marL="0" marR="0" lvl="0" indent="0" algn="just" rtl="0">
              <a:lnSpc>
                <a:spcPct val="200000"/>
              </a:lnSpc>
              <a:spcBef>
                <a:spcPts val="0"/>
              </a:spcBef>
              <a:spcAft>
                <a:spcPts val="0"/>
              </a:spcAft>
              <a:buNone/>
            </a:pPr>
            <a:r>
              <a:rPr lang="en-GB" sz="1800" b="1">
                <a:solidFill>
                  <a:srgbClr val="FF0000"/>
                </a:solidFill>
                <a:latin typeface="Calibri"/>
                <a:ea typeface="Calibri"/>
                <a:cs typeface="Calibri"/>
                <a:sym typeface="Calibri"/>
              </a:rPr>
              <a:t>User-Centered Approach: </a:t>
            </a:r>
            <a:r>
              <a:rPr lang="en-GB" sz="1800" b="1">
                <a:solidFill>
                  <a:schemeClr val="dk1"/>
                </a:solidFill>
                <a:latin typeface="Calibri"/>
                <a:ea typeface="Calibri"/>
                <a:cs typeface="Calibri"/>
                <a:sym typeface="Calibri"/>
              </a:rPr>
              <a:t>UX design is focused on the needs and preferences of users, ensuring that digital products and services are intuitive, easy to use, and enjoyable. By prioritizing user experience, UX design has become a crucial factor in determining the success of digital products and services.</a:t>
            </a:r>
            <a:endParaRPr sz="1800" b="1">
              <a:solidFill>
                <a:schemeClr val="dk1"/>
              </a:solidFill>
              <a:latin typeface="Calibri"/>
              <a:ea typeface="Calibri"/>
              <a:cs typeface="Calibri"/>
              <a:sym typeface="Calibri"/>
            </a:endParaRPr>
          </a:p>
        </p:txBody>
      </p:sp>
      <p:sp>
        <p:nvSpPr>
          <p:cNvPr id="290" name="Google Shape;290;p13"/>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291" name="Google Shape;291;p13" descr="UX/UI Design Company for Start Ups and Small Business"/>
          <p:cNvPicPr preferRelativeResize="0"/>
          <p:nvPr/>
        </p:nvPicPr>
        <p:blipFill rotWithShape="1">
          <a:blip r:embed="rId8">
            <a:alphaModFix/>
          </a:blip>
          <a:srcRect/>
          <a:stretch/>
        </p:blipFill>
        <p:spPr>
          <a:xfrm>
            <a:off x="9344871" y="2204822"/>
            <a:ext cx="2466975" cy="1847850"/>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F5E60521-8887-CE9F-425B-AE764FFFBB97}"/>
              </a:ext>
            </a:extLst>
          </p:cNvPr>
          <p:cNvPicPr>
            <a:picLocks noChangeAspect="1"/>
          </p:cNvPicPr>
          <p:nvPr/>
        </p:nvPicPr>
        <p:blipFill>
          <a:blip r:embed="rId9"/>
          <a:stretch>
            <a:fillRect/>
          </a:stretch>
        </p:blipFill>
        <p:spPr>
          <a:xfrm>
            <a:off x="474362" y="5484247"/>
            <a:ext cx="1453164" cy="115408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pic>
        <p:nvPicPr>
          <p:cNvPr id="296" name="Google Shape;296;p14"/>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297" name="Google Shape;297;p14"/>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8" name="Google Shape;298;p14"/>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99" name="Google Shape;299;p14"/>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301" name="Google Shape;301;p14"/>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302" name="Google Shape;302;p14"/>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303" name="Google Shape;303;p14"/>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Endurance of Design</a:t>
            </a:r>
            <a:endParaRPr/>
          </a:p>
        </p:txBody>
      </p:sp>
      <p:pic>
        <p:nvPicPr>
          <p:cNvPr id="304" name="Google Shape;304;p14"/>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305" name="Google Shape;305;p14"/>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306" name="Google Shape;306;p14"/>
          <p:cNvSpPr txBox="1"/>
          <p:nvPr/>
        </p:nvSpPr>
        <p:spPr>
          <a:xfrm>
            <a:off x="269633" y="1646190"/>
            <a:ext cx="8569866" cy="396288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a:solidFill>
                  <a:srgbClr val="FF0000"/>
                </a:solidFill>
                <a:latin typeface="Calibri"/>
                <a:ea typeface="Calibri"/>
                <a:cs typeface="Calibri"/>
                <a:sym typeface="Calibri"/>
              </a:rPr>
              <a:t>Constant Innovation: </a:t>
            </a:r>
            <a:r>
              <a:rPr lang="en-GB" sz="1600" b="1">
                <a:solidFill>
                  <a:schemeClr val="dk1"/>
                </a:solidFill>
                <a:latin typeface="Calibri"/>
                <a:ea typeface="Calibri"/>
                <a:cs typeface="Calibri"/>
                <a:sym typeface="Calibri"/>
              </a:rPr>
              <a:t>As technology continues to evolve, UX design must keep up with the latest trends and technologies. UX designers are constantly exploring new ways to improve user experience, whether through new interaction models, emerging technologies, or innovative design techniques.</a:t>
            </a:r>
            <a:endParaRPr/>
          </a:p>
          <a:p>
            <a:pPr marL="0" marR="0" lvl="0" indent="0" algn="just" rtl="0">
              <a:lnSpc>
                <a:spcPct val="200000"/>
              </a:lnSpc>
              <a:spcBef>
                <a:spcPts val="0"/>
              </a:spcBef>
              <a:spcAft>
                <a:spcPts val="0"/>
              </a:spcAft>
              <a:buNone/>
            </a:pPr>
            <a:r>
              <a:rPr lang="en-GB" sz="1600" b="1">
                <a:solidFill>
                  <a:srgbClr val="FF0000"/>
                </a:solidFill>
                <a:latin typeface="Calibri"/>
                <a:ea typeface="Calibri"/>
                <a:cs typeface="Calibri"/>
                <a:sym typeface="Calibri"/>
              </a:rPr>
              <a:t>Multidisciplinary Nature: </a:t>
            </a:r>
            <a:r>
              <a:rPr lang="en-GB" sz="1600" b="1">
                <a:solidFill>
                  <a:schemeClr val="dk1"/>
                </a:solidFill>
                <a:latin typeface="Calibri"/>
                <a:ea typeface="Calibri"/>
                <a:cs typeface="Calibri"/>
                <a:sym typeface="Calibri"/>
              </a:rPr>
              <a:t>UX design is a multidisciplinary field that draws on a wide range of skills and knowledge, including psychology, anthropology, design, and engineering. This multidisciplinary approach allows UX designers to understand the needs and preferences of users from various perspectives, resulting in more effective and user-friendly products and services.</a:t>
            </a:r>
            <a:endParaRPr/>
          </a:p>
        </p:txBody>
      </p:sp>
      <p:sp>
        <p:nvSpPr>
          <p:cNvPr id="307" name="Google Shape;307;p14"/>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308" name="Google Shape;308;p14" descr="User-centered design: a beginner's guide - Justinmind"/>
          <p:cNvPicPr preferRelativeResize="0"/>
          <p:nvPr/>
        </p:nvPicPr>
        <p:blipFill rotWithShape="1">
          <a:blip r:embed="rId8">
            <a:alphaModFix/>
          </a:blip>
          <a:srcRect/>
          <a:stretch/>
        </p:blipFill>
        <p:spPr>
          <a:xfrm>
            <a:off x="9292484" y="2300126"/>
            <a:ext cx="2571750" cy="178117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C12721E3-DEBE-F0EA-F87B-F150F600BF77}"/>
              </a:ext>
            </a:extLst>
          </p:cNvPr>
          <p:cNvPicPr>
            <a:picLocks noChangeAspect="1"/>
          </p:cNvPicPr>
          <p:nvPr/>
        </p:nvPicPr>
        <p:blipFill>
          <a:blip r:embed="rId9"/>
          <a:stretch>
            <a:fillRect/>
          </a:stretch>
        </p:blipFill>
        <p:spPr>
          <a:xfrm>
            <a:off x="441897" y="5577040"/>
            <a:ext cx="1453164" cy="115408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pic>
        <p:nvPicPr>
          <p:cNvPr id="313" name="Google Shape;313;p15"/>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314" name="Google Shape;314;p15"/>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15" name="Google Shape;315;p15"/>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16" name="Google Shape;316;p15"/>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318" name="Google Shape;318;p15"/>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319" name="Google Shape;319;p15"/>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320" name="Google Shape;320;p15"/>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Endurance of Design</a:t>
            </a:r>
            <a:endParaRPr/>
          </a:p>
        </p:txBody>
      </p:sp>
      <p:pic>
        <p:nvPicPr>
          <p:cNvPr id="321" name="Google Shape;321;p15"/>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322" name="Google Shape;322;p15"/>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323" name="Google Shape;323;p15"/>
          <p:cNvSpPr txBox="1"/>
          <p:nvPr/>
        </p:nvSpPr>
        <p:spPr>
          <a:xfrm>
            <a:off x="269633" y="1811097"/>
            <a:ext cx="8569866" cy="2977995"/>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a:solidFill>
                  <a:srgbClr val="FF0000"/>
                </a:solidFill>
                <a:latin typeface="Calibri"/>
                <a:ea typeface="Calibri"/>
                <a:cs typeface="Calibri"/>
                <a:sym typeface="Calibri"/>
              </a:rPr>
              <a:t>Business Impact: </a:t>
            </a:r>
            <a:r>
              <a:rPr lang="en-GB" sz="1600" b="1">
                <a:solidFill>
                  <a:schemeClr val="dk1"/>
                </a:solidFill>
                <a:latin typeface="Calibri"/>
                <a:ea typeface="Calibri"/>
                <a:cs typeface="Calibri"/>
                <a:sym typeface="Calibri"/>
              </a:rPr>
              <a:t>Good UX design can have a significant impact on a company's bottom line. By creating products and services that are easy to use and enjoyable, UX design can increase customer satisfaction, retention, and loyalty, leading to increased revenue and profitability.</a:t>
            </a:r>
            <a:endParaRPr/>
          </a:p>
          <a:p>
            <a:pPr marL="0" marR="0" lvl="0" indent="0" algn="just" rtl="0">
              <a:lnSpc>
                <a:spcPct val="200000"/>
              </a:lnSpc>
              <a:spcBef>
                <a:spcPts val="0"/>
              </a:spcBef>
              <a:spcAft>
                <a:spcPts val="0"/>
              </a:spcAft>
              <a:buNone/>
            </a:pPr>
            <a:r>
              <a:rPr lang="en-GB" sz="1600" b="1">
                <a:solidFill>
                  <a:srgbClr val="FF0000"/>
                </a:solidFill>
                <a:latin typeface="Calibri"/>
                <a:ea typeface="Calibri"/>
                <a:cs typeface="Calibri"/>
                <a:sym typeface="Calibri"/>
              </a:rPr>
              <a:t>Continuous Improvement: </a:t>
            </a:r>
            <a:r>
              <a:rPr lang="en-GB" sz="1600" b="1">
                <a:solidFill>
                  <a:schemeClr val="dk1"/>
                </a:solidFill>
                <a:latin typeface="Calibri"/>
                <a:ea typeface="Calibri"/>
                <a:cs typeface="Calibri"/>
                <a:sym typeface="Calibri"/>
              </a:rPr>
              <a:t>UX design is an iterative process that involves continuous testing and refinement. By gathering feedback from users and analyzing data, UX designers can identify areas for improvement and make ongoing adjustments to improve the user experience.</a:t>
            </a:r>
            <a:endParaRPr/>
          </a:p>
        </p:txBody>
      </p:sp>
      <p:sp>
        <p:nvSpPr>
          <p:cNvPr id="324" name="Google Shape;324;p15"/>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325" name="Google Shape;325;p15" descr="User-centered design: a beginner's guide - Justinmind"/>
          <p:cNvPicPr preferRelativeResize="0"/>
          <p:nvPr/>
        </p:nvPicPr>
        <p:blipFill rotWithShape="1">
          <a:blip r:embed="rId8">
            <a:alphaModFix/>
          </a:blip>
          <a:srcRect/>
          <a:stretch/>
        </p:blipFill>
        <p:spPr>
          <a:xfrm>
            <a:off x="9292484" y="2300126"/>
            <a:ext cx="2571750" cy="178117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8EB43142-47D9-684F-81C4-927C76168E5F}"/>
              </a:ext>
            </a:extLst>
          </p:cNvPr>
          <p:cNvPicPr>
            <a:picLocks noChangeAspect="1"/>
          </p:cNvPicPr>
          <p:nvPr/>
        </p:nvPicPr>
        <p:blipFill>
          <a:blip r:embed="rId9"/>
          <a:stretch>
            <a:fillRect/>
          </a:stretch>
        </p:blipFill>
        <p:spPr>
          <a:xfrm>
            <a:off x="441897" y="5474621"/>
            <a:ext cx="1453164" cy="115408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pic>
        <p:nvPicPr>
          <p:cNvPr id="330" name="Google Shape;330;p16"/>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331" name="Google Shape;331;p16"/>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2" name="Google Shape;332;p16"/>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33" name="Google Shape;333;p16"/>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335" name="Google Shape;335;p16"/>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336" name="Google Shape;336;p16"/>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337" name="Google Shape;337;p16"/>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Endurance of Design</a:t>
            </a:r>
            <a:endParaRPr/>
          </a:p>
        </p:txBody>
      </p:sp>
      <p:pic>
        <p:nvPicPr>
          <p:cNvPr id="338" name="Google Shape;338;p16"/>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339" name="Google Shape;339;p16"/>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340" name="Google Shape;340;p16"/>
          <p:cNvSpPr txBox="1"/>
          <p:nvPr/>
        </p:nvSpPr>
        <p:spPr>
          <a:xfrm>
            <a:off x="348467" y="1488848"/>
            <a:ext cx="8557244" cy="3908722"/>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dirty="0">
                <a:solidFill>
                  <a:schemeClr val="dk1"/>
                </a:solidFill>
                <a:latin typeface="Calibri"/>
                <a:ea typeface="Calibri"/>
                <a:cs typeface="Calibri"/>
                <a:sym typeface="Calibri"/>
              </a:rPr>
              <a:t>The endurance of UX design can be attributed to its user-</a:t>
            </a:r>
            <a:r>
              <a:rPr lang="en-GB" sz="1600" b="1" dirty="0" err="1">
                <a:solidFill>
                  <a:schemeClr val="dk1"/>
                </a:solidFill>
                <a:latin typeface="Calibri"/>
                <a:ea typeface="Calibri"/>
                <a:cs typeface="Calibri"/>
                <a:sym typeface="Calibri"/>
              </a:rPr>
              <a:t>centered</a:t>
            </a:r>
            <a:r>
              <a:rPr lang="en-GB" sz="1600" b="1" dirty="0">
                <a:solidFill>
                  <a:schemeClr val="dk1"/>
                </a:solidFill>
                <a:latin typeface="Calibri"/>
                <a:ea typeface="Calibri"/>
                <a:cs typeface="Calibri"/>
                <a:sym typeface="Calibri"/>
              </a:rPr>
              <a:t> approach, constant innovation, multidisciplinary nature, business impact, and focus on continuous improvement. As technology continues to evolve and shape the way we interact with digital products and services, UX design will continue to play a critical role in creating effective and enjoyable user experiences.</a:t>
            </a:r>
          </a:p>
          <a:p>
            <a:pPr marL="0" marR="0" lvl="0" indent="0" algn="just" rtl="0">
              <a:lnSpc>
                <a:spcPct val="200000"/>
              </a:lnSpc>
              <a:spcBef>
                <a:spcPts val="0"/>
              </a:spcBef>
              <a:spcAft>
                <a:spcPts val="0"/>
              </a:spcAft>
              <a:buNone/>
            </a:pPr>
            <a:endParaRPr sz="1200" dirty="0"/>
          </a:p>
          <a:p>
            <a:pPr marL="0" marR="0" lvl="0" indent="0" algn="just" rtl="0">
              <a:lnSpc>
                <a:spcPct val="200000"/>
              </a:lnSpc>
              <a:spcBef>
                <a:spcPts val="0"/>
              </a:spcBef>
              <a:spcAft>
                <a:spcPts val="0"/>
              </a:spcAft>
              <a:buNone/>
            </a:pPr>
            <a:r>
              <a:rPr lang="en-GB" sz="1600" b="1" dirty="0">
                <a:solidFill>
                  <a:schemeClr val="dk1"/>
                </a:solidFill>
                <a:latin typeface="Calibri"/>
                <a:ea typeface="Calibri"/>
                <a:cs typeface="Calibri"/>
                <a:sym typeface="Calibri"/>
              </a:rPr>
              <a:t>Successful teams of one know that this is the role that their teams and colleagues play, and like a master designer working with the best materials, they work within these constraints in a purposeful way.  </a:t>
            </a:r>
            <a:endParaRPr sz="1200" dirty="0"/>
          </a:p>
        </p:txBody>
      </p:sp>
      <p:sp>
        <p:nvSpPr>
          <p:cNvPr id="341" name="Google Shape;341;p16"/>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342" name="Google Shape;342;p16" descr="User-centered design: a beginner's guide - Justinmind"/>
          <p:cNvPicPr preferRelativeResize="0"/>
          <p:nvPr/>
        </p:nvPicPr>
        <p:blipFill rotWithShape="1">
          <a:blip r:embed="rId8">
            <a:alphaModFix/>
          </a:blip>
          <a:srcRect/>
          <a:stretch/>
        </p:blipFill>
        <p:spPr>
          <a:xfrm>
            <a:off x="9292484" y="2300126"/>
            <a:ext cx="2571750" cy="178117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FE544BA0-0AC0-E42C-939F-5BE668703CD7}"/>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pic>
        <p:nvPicPr>
          <p:cNvPr id="347" name="Google Shape;347;p17"/>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348" name="Google Shape;348;p17"/>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9" name="Google Shape;349;p17"/>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0" name="Google Shape;350;p17"/>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352" name="Google Shape;352;p17"/>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353" name="Google Shape;353;p17"/>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354" name="Google Shape;354;p17"/>
          <p:cNvSpPr txBox="1"/>
          <p:nvPr/>
        </p:nvSpPr>
        <p:spPr>
          <a:xfrm>
            <a:off x="2440788" y="432182"/>
            <a:ext cx="4104635"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The Endurance of Design</a:t>
            </a:r>
            <a:endParaRPr/>
          </a:p>
        </p:txBody>
      </p:sp>
      <p:pic>
        <p:nvPicPr>
          <p:cNvPr id="355" name="Google Shape;355;p17"/>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356" name="Google Shape;356;p17"/>
          <p:cNvPicPr preferRelativeResize="0"/>
          <p:nvPr/>
        </p:nvPicPr>
        <p:blipFill rotWithShape="1">
          <a:blip r:embed="rId7">
            <a:alphaModFix/>
          </a:blip>
          <a:srcRect/>
          <a:stretch/>
        </p:blipFill>
        <p:spPr>
          <a:xfrm>
            <a:off x="8988434" y="432182"/>
            <a:ext cx="3179850" cy="5748868"/>
          </a:xfrm>
          <a:prstGeom prst="rect">
            <a:avLst/>
          </a:prstGeom>
          <a:noFill/>
          <a:ln>
            <a:noFill/>
          </a:ln>
        </p:spPr>
      </p:pic>
      <p:sp>
        <p:nvSpPr>
          <p:cNvPr id="357" name="Google Shape;357;p17"/>
          <p:cNvSpPr txBox="1"/>
          <p:nvPr/>
        </p:nvSpPr>
        <p:spPr>
          <a:xfrm>
            <a:off x="536898" y="1668491"/>
            <a:ext cx="7762857" cy="2784737"/>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endParaRPr sz="1800" b="1">
              <a:solidFill>
                <a:schemeClr val="dk1"/>
              </a:solidFill>
              <a:latin typeface="Calibri"/>
              <a:ea typeface="Calibri"/>
              <a:cs typeface="Calibri"/>
              <a:sym typeface="Calibri"/>
            </a:endParaRPr>
          </a:p>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They provide supplemental thinking to your own singular point of view. They help you be a better designer. When handled confidently and patiently, your colleagues can become your own landmarks for inspiration, and they can help you make far more impact than you could on your own.</a:t>
            </a:r>
            <a:endParaRPr/>
          </a:p>
        </p:txBody>
      </p:sp>
      <p:sp>
        <p:nvSpPr>
          <p:cNvPr id="358" name="Google Shape;358;p17"/>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359" name="Google Shape;359;p17" descr="User-centered design: a beginner's guide - Justinmind"/>
          <p:cNvPicPr preferRelativeResize="0"/>
          <p:nvPr/>
        </p:nvPicPr>
        <p:blipFill rotWithShape="1">
          <a:blip r:embed="rId8">
            <a:alphaModFix/>
          </a:blip>
          <a:srcRect/>
          <a:stretch/>
        </p:blipFill>
        <p:spPr>
          <a:xfrm>
            <a:off x="9292484" y="2300126"/>
            <a:ext cx="2571750" cy="178117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2F9E7242-D73A-D38B-AA8E-0384230EF2D5}"/>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63"/>
        <p:cNvGrpSpPr/>
        <p:nvPr/>
      </p:nvGrpSpPr>
      <p:grpSpPr>
        <a:xfrm>
          <a:off x="0" y="0"/>
          <a:ext cx="0" cy="0"/>
          <a:chOff x="0" y="0"/>
          <a:chExt cx="0" cy="0"/>
        </a:xfrm>
      </p:grpSpPr>
      <p:pic>
        <p:nvPicPr>
          <p:cNvPr id="364" name="Google Shape;364;p18"/>
          <p:cNvPicPr preferRelativeResize="0"/>
          <p:nvPr/>
        </p:nvPicPr>
        <p:blipFill rotWithShape="1">
          <a:blip r:embed="rId3">
            <a:alphaModFix/>
          </a:blip>
          <a:srcRect/>
          <a:stretch/>
        </p:blipFill>
        <p:spPr>
          <a:xfrm>
            <a:off x="523664" y="397229"/>
            <a:ext cx="7599919" cy="840667"/>
          </a:xfrm>
          <a:prstGeom prst="rect">
            <a:avLst/>
          </a:prstGeom>
          <a:noFill/>
          <a:ln>
            <a:noFill/>
          </a:ln>
        </p:spPr>
      </p:pic>
      <p:sp>
        <p:nvSpPr>
          <p:cNvPr id="365" name="Google Shape;365;p18"/>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66" name="Google Shape;366;p18"/>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67" name="Google Shape;367;p18"/>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369" name="Google Shape;369;p18"/>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370" name="Google Shape;370;p18"/>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371" name="Google Shape;371;p18"/>
          <p:cNvSpPr txBox="1"/>
          <p:nvPr/>
        </p:nvSpPr>
        <p:spPr>
          <a:xfrm>
            <a:off x="2440788" y="432182"/>
            <a:ext cx="5046690" cy="621709"/>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2000" b="1">
                <a:solidFill>
                  <a:schemeClr val="lt1"/>
                </a:solidFill>
                <a:latin typeface="Calibri"/>
                <a:ea typeface="Calibri"/>
                <a:cs typeface="Calibri"/>
                <a:sym typeface="Calibri"/>
              </a:rPr>
              <a:t>The Secret Agenda of the UX Team of One</a:t>
            </a:r>
            <a:endParaRPr/>
          </a:p>
        </p:txBody>
      </p:sp>
      <p:pic>
        <p:nvPicPr>
          <p:cNvPr id="372" name="Google Shape;372;p18"/>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373" name="Google Shape;373;p18"/>
          <p:cNvPicPr preferRelativeResize="0"/>
          <p:nvPr/>
        </p:nvPicPr>
        <p:blipFill rotWithShape="1">
          <a:blip r:embed="rId7">
            <a:alphaModFix/>
          </a:blip>
          <a:srcRect/>
          <a:stretch/>
        </p:blipFill>
        <p:spPr>
          <a:xfrm>
            <a:off x="8760544" y="432182"/>
            <a:ext cx="3407740" cy="5748868"/>
          </a:xfrm>
          <a:prstGeom prst="rect">
            <a:avLst/>
          </a:prstGeom>
          <a:noFill/>
          <a:ln>
            <a:noFill/>
          </a:ln>
        </p:spPr>
      </p:pic>
      <p:sp>
        <p:nvSpPr>
          <p:cNvPr id="374" name="Google Shape;374;p18"/>
          <p:cNvSpPr txBox="1"/>
          <p:nvPr/>
        </p:nvSpPr>
        <p:spPr>
          <a:xfrm>
            <a:off x="461554" y="1668491"/>
            <a:ext cx="7855438" cy="3892732"/>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The role of a UX team of one is to single-handedly design and execute a user-centered design strategy for a project or organization. The secret agenda of a UX team of one is to achieve the following:</a:t>
            </a:r>
            <a:endParaRPr/>
          </a:p>
          <a:p>
            <a:pPr marL="0" marR="0" lvl="0" indent="0" algn="just" rtl="0">
              <a:lnSpc>
                <a:spcPct val="200000"/>
              </a:lnSpc>
              <a:spcBef>
                <a:spcPts val="0"/>
              </a:spcBef>
              <a:spcAft>
                <a:spcPts val="0"/>
              </a:spcAft>
              <a:buNone/>
            </a:pPr>
            <a:r>
              <a:rPr lang="en-GB" sz="1800" b="1">
                <a:solidFill>
                  <a:srgbClr val="FF0000"/>
                </a:solidFill>
                <a:latin typeface="Calibri"/>
                <a:ea typeface="Calibri"/>
                <a:cs typeface="Calibri"/>
                <a:sym typeface="Calibri"/>
              </a:rPr>
              <a:t>Build Strong Relationships: </a:t>
            </a:r>
            <a:r>
              <a:rPr lang="en-GB" sz="1800" b="1">
                <a:solidFill>
                  <a:schemeClr val="dk1"/>
                </a:solidFill>
                <a:latin typeface="Calibri"/>
                <a:ea typeface="Calibri"/>
                <a:cs typeface="Calibri"/>
                <a:sym typeface="Calibri"/>
              </a:rPr>
              <a:t>As a UX team of one, building strong relationships with stakeholders, team members, and users is key. The agenda is to cultivate a culture of empathy, open communication, and trust, to ensure that everyone is aligned with the user-centered design goals of the project.</a:t>
            </a:r>
            <a:endParaRPr sz="1800" b="1">
              <a:solidFill>
                <a:schemeClr val="dk1"/>
              </a:solidFill>
              <a:latin typeface="Calibri"/>
              <a:ea typeface="Calibri"/>
              <a:cs typeface="Calibri"/>
              <a:sym typeface="Calibri"/>
            </a:endParaRPr>
          </a:p>
        </p:txBody>
      </p:sp>
      <p:sp>
        <p:nvSpPr>
          <p:cNvPr id="375" name="Google Shape;375;p18"/>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376" name="Google Shape;376;p18" descr="User Centered Design with Behavioral Marketing"/>
          <p:cNvPicPr preferRelativeResize="0"/>
          <p:nvPr/>
        </p:nvPicPr>
        <p:blipFill rotWithShape="1">
          <a:blip r:embed="rId8">
            <a:alphaModFix/>
          </a:blip>
          <a:srcRect/>
          <a:stretch/>
        </p:blipFill>
        <p:spPr>
          <a:xfrm>
            <a:off x="9035664" y="2315392"/>
            <a:ext cx="2857500" cy="1600200"/>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05756A81-33F5-05D1-BDB6-572203C49FDF}"/>
              </a:ext>
            </a:extLst>
          </p:cNvPr>
          <p:cNvPicPr>
            <a:picLocks noChangeAspect="1"/>
          </p:cNvPicPr>
          <p:nvPr/>
        </p:nvPicPr>
        <p:blipFill>
          <a:blip r:embed="rId9"/>
          <a:stretch>
            <a:fillRect/>
          </a:stretch>
        </p:blipFill>
        <p:spPr>
          <a:xfrm>
            <a:off x="474362" y="5561223"/>
            <a:ext cx="1453164" cy="115408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pic>
        <p:nvPicPr>
          <p:cNvPr id="381" name="Google Shape;381;p19"/>
          <p:cNvPicPr preferRelativeResize="0"/>
          <p:nvPr/>
        </p:nvPicPr>
        <p:blipFill rotWithShape="1">
          <a:blip r:embed="rId3">
            <a:alphaModFix/>
          </a:blip>
          <a:srcRect/>
          <a:stretch/>
        </p:blipFill>
        <p:spPr>
          <a:xfrm>
            <a:off x="523664" y="397229"/>
            <a:ext cx="7599919" cy="840667"/>
          </a:xfrm>
          <a:prstGeom prst="rect">
            <a:avLst/>
          </a:prstGeom>
          <a:noFill/>
          <a:ln>
            <a:noFill/>
          </a:ln>
        </p:spPr>
      </p:pic>
      <p:sp>
        <p:nvSpPr>
          <p:cNvPr id="382" name="Google Shape;382;p19"/>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83" name="Google Shape;383;p19"/>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84" name="Google Shape;384;p19"/>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386" name="Google Shape;386;p19"/>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387" name="Google Shape;387;p19"/>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388" name="Google Shape;388;p19"/>
          <p:cNvSpPr txBox="1"/>
          <p:nvPr/>
        </p:nvSpPr>
        <p:spPr>
          <a:xfrm>
            <a:off x="2440788" y="432182"/>
            <a:ext cx="5046690" cy="621709"/>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2000" b="1">
                <a:solidFill>
                  <a:schemeClr val="lt1"/>
                </a:solidFill>
                <a:latin typeface="Calibri"/>
                <a:ea typeface="Calibri"/>
                <a:cs typeface="Calibri"/>
                <a:sym typeface="Calibri"/>
              </a:rPr>
              <a:t>The Secret Agenda of the UX Team of One</a:t>
            </a:r>
            <a:endParaRPr/>
          </a:p>
        </p:txBody>
      </p:sp>
      <p:pic>
        <p:nvPicPr>
          <p:cNvPr id="389" name="Google Shape;389;p19"/>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390" name="Google Shape;390;p19"/>
          <p:cNvPicPr preferRelativeResize="0"/>
          <p:nvPr/>
        </p:nvPicPr>
        <p:blipFill rotWithShape="1">
          <a:blip r:embed="rId7">
            <a:alphaModFix/>
          </a:blip>
          <a:srcRect/>
          <a:stretch/>
        </p:blipFill>
        <p:spPr>
          <a:xfrm>
            <a:off x="8760544" y="432182"/>
            <a:ext cx="3407740" cy="5748868"/>
          </a:xfrm>
          <a:prstGeom prst="rect">
            <a:avLst/>
          </a:prstGeom>
          <a:noFill/>
          <a:ln>
            <a:noFill/>
          </a:ln>
        </p:spPr>
      </p:pic>
      <p:sp>
        <p:nvSpPr>
          <p:cNvPr id="391" name="Google Shape;391;p19"/>
          <p:cNvSpPr txBox="1"/>
          <p:nvPr/>
        </p:nvSpPr>
        <p:spPr>
          <a:xfrm>
            <a:off x="461553" y="1668491"/>
            <a:ext cx="8421189" cy="396288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a:solidFill>
                  <a:srgbClr val="FF0000"/>
                </a:solidFill>
                <a:latin typeface="Calibri"/>
                <a:ea typeface="Calibri"/>
                <a:cs typeface="Calibri"/>
                <a:sym typeface="Calibri"/>
              </a:rPr>
              <a:t>Focus on Prioritization: </a:t>
            </a:r>
            <a:r>
              <a:rPr lang="en-GB" sz="1600" b="1">
                <a:solidFill>
                  <a:schemeClr val="dk1"/>
                </a:solidFill>
                <a:latin typeface="Calibri"/>
                <a:ea typeface="Calibri"/>
                <a:cs typeface="Calibri"/>
                <a:sym typeface="Calibri"/>
              </a:rPr>
              <a:t>Prioritization is crucial for a UX team of one. The agenda is to work closely with stakeholders and team members to prioritize features, tasks, and design decisions that are critical to the success of the project. This involves conducting user research, understanding business goals, and balancing constraints to make informed design decisions.</a:t>
            </a:r>
            <a:endParaRPr/>
          </a:p>
          <a:p>
            <a:pPr marL="0" marR="0" lvl="0" indent="0" algn="just" rtl="0">
              <a:lnSpc>
                <a:spcPct val="200000"/>
              </a:lnSpc>
              <a:spcBef>
                <a:spcPts val="0"/>
              </a:spcBef>
              <a:spcAft>
                <a:spcPts val="0"/>
              </a:spcAft>
              <a:buNone/>
            </a:pPr>
            <a:r>
              <a:rPr lang="en-GB" sz="1600" b="1">
                <a:solidFill>
                  <a:srgbClr val="FF0000"/>
                </a:solidFill>
                <a:latin typeface="Calibri"/>
                <a:ea typeface="Calibri"/>
                <a:cs typeface="Calibri"/>
                <a:sym typeface="Calibri"/>
              </a:rPr>
              <a:t>Leverage Data and Analytics: </a:t>
            </a:r>
            <a:r>
              <a:rPr lang="en-GB" sz="1600" b="1">
                <a:solidFill>
                  <a:schemeClr val="dk1"/>
                </a:solidFill>
                <a:latin typeface="Calibri"/>
                <a:ea typeface="Calibri"/>
                <a:cs typeface="Calibri"/>
                <a:sym typeface="Calibri"/>
              </a:rPr>
              <a:t>A UX team of one needs to be data-driven and leverage analytics to support design decisions. The agenda is to use analytics tools to track user behavior, identify pain points, and optimize the user experience. Data analysis can also help to identify trends, insights, and opportunities for improvement.</a:t>
            </a:r>
            <a:endParaRPr sz="1600" b="1">
              <a:solidFill>
                <a:schemeClr val="dk1"/>
              </a:solidFill>
              <a:latin typeface="Calibri"/>
              <a:ea typeface="Calibri"/>
              <a:cs typeface="Calibri"/>
              <a:sym typeface="Calibri"/>
            </a:endParaRPr>
          </a:p>
        </p:txBody>
      </p:sp>
      <p:sp>
        <p:nvSpPr>
          <p:cNvPr id="392" name="Google Shape;392;p19"/>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393" name="Google Shape;393;p19" descr="How to Structure and Manage a UX Team in 2023 | Maze"/>
          <p:cNvPicPr preferRelativeResize="0"/>
          <p:nvPr/>
        </p:nvPicPr>
        <p:blipFill rotWithShape="1">
          <a:blip r:embed="rId8">
            <a:alphaModFix/>
          </a:blip>
          <a:srcRect/>
          <a:stretch/>
        </p:blipFill>
        <p:spPr>
          <a:xfrm>
            <a:off x="9213681" y="2204822"/>
            <a:ext cx="2486025" cy="183832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B090673B-C73D-4415-62C0-FEB19402456B}"/>
              </a:ext>
            </a:extLst>
          </p:cNvPr>
          <p:cNvPicPr>
            <a:picLocks noChangeAspect="1"/>
          </p:cNvPicPr>
          <p:nvPr/>
        </p:nvPicPr>
        <p:blipFill>
          <a:blip r:embed="rId9"/>
          <a:stretch>
            <a:fillRect/>
          </a:stretch>
        </p:blipFill>
        <p:spPr>
          <a:xfrm>
            <a:off x="512011" y="5604008"/>
            <a:ext cx="1453164" cy="1154083"/>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97"/>
        <p:cNvGrpSpPr/>
        <p:nvPr/>
      </p:nvGrpSpPr>
      <p:grpSpPr>
        <a:xfrm>
          <a:off x="0" y="0"/>
          <a:ext cx="0" cy="0"/>
          <a:chOff x="0" y="0"/>
          <a:chExt cx="0" cy="0"/>
        </a:xfrm>
      </p:grpSpPr>
      <p:pic>
        <p:nvPicPr>
          <p:cNvPr id="398" name="Google Shape;398;p20"/>
          <p:cNvPicPr preferRelativeResize="0"/>
          <p:nvPr/>
        </p:nvPicPr>
        <p:blipFill rotWithShape="1">
          <a:blip r:embed="rId3">
            <a:alphaModFix/>
          </a:blip>
          <a:srcRect/>
          <a:stretch/>
        </p:blipFill>
        <p:spPr>
          <a:xfrm>
            <a:off x="523664" y="397229"/>
            <a:ext cx="7599919" cy="840667"/>
          </a:xfrm>
          <a:prstGeom prst="rect">
            <a:avLst/>
          </a:prstGeom>
          <a:noFill/>
          <a:ln>
            <a:noFill/>
          </a:ln>
        </p:spPr>
      </p:pic>
      <p:sp>
        <p:nvSpPr>
          <p:cNvPr id="399" name="Google Shape;399;p20"/>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00" name="Google Shape;400;p20"/>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01" name="Google Shape;401;p20"/>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403" name="Google Shape;403;p20"/>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404" name="Google Shape;404;p20"/>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405" name="Google Shape;405;p20"/>
          <p:cNvSpPr txBox="1"/>
          <p:nvPr/>
        </p:nvSpPr>
        <p:spPr>
          <a:xfrm>
            <a:off x="2440788" y="432182"/>
            <a:ext cx="5046690" cy="621709"/>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2000" b="1">
                <a:solidFill>
                  <a:schemeClr val="lt1"/>
                </a:solidFill>
                <a:latin typeface="Calibri"/>
                <a:ea typeface="Calibri"/>
                <a:cs typeface="Calibri"/>
                <a:sym typeface="Calibri"/>
              </a:rPr>
              <a:t>The Secret Agenda of the UX Team of One</a:t>
            </a:r>
            <a:endParaRPr/>
          </a:p>
        </p:txBody>
      </p:sp>
      <p:pic>
        <p:nvPicPr>
          <p:cNvPr id="406" name="Google Shape;406;p20"/>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407" name="Google Shape;407;p20"/>
          <p:cNvPicPr preferRelativeResize="0"/>
          <p:nvPr/>
        </p:nvPicPr>
        <p:blipFill rotWithShape="1">
          <a:blip r:embed="rId7">
            <a:alphaModFix/>
          </a:blip>
          <a:srcRect/>
          <a:stretch/>
        </p:blipFill>
        <p:spPr>
          <a:xfrm>
            <a:off x="8760544" y="432182"/>
            <a:ext cx="3407740" cy="5748868"/>
          </a:xfrm>
          <a:prstGeom prst="rect">
            <a:avLst/>
          </a:prstGeom>
          <a:noFill/>
          <a:ln>
            <a:noFill/>
          </a:ln>
        </p:spPr>
      </p:pic>
      <p:sp>
        <p:nvSpPr>
          <p:cNvPr id="408" name="Google Shape;408;p20"/>
          <p:cNvSpPr txBox="1"/>
          <p:nvPr/>
        </p:nvSpPr>
        <p:spPr>
          <a:xfrm>
            <a:off x="449455" y="1690082"/>
            <a:ext cx="8227513" cy="3477835"/>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b="1" dirty="0">
                <a:solidFill>
                  <a:srgbClr val="FF0000"/>
                </a:solidFill>
                <a:latin typeface="Calibri"/>
                <a:ea typeface="Calibri"/>
                <a:cs typeface="Calibri"/>
                <a:sym typeface="Calibri"/>
              </a:rPr>
              <a:t>Maintain a User-</a:t>
            </a:r>
            <a:r>
              <a:rPr lang="en-GB" b="1" dirty="0" err="1">
                <a:solidFill>
                  <a:srgbClr val="FF0000"/>
                </a:solidFill>
                <a:latin typeface="Calibri"/>
                <a:ea typeface="Calibri"/>
                <a:cs typeface="Calibri"/>
                <a:sym typeface="Calibri"/>
              </a:rPr>
              <a:t>Centered</a:t>
            </a:r>
            <a:r>
              <a:rPr lang="en-GB" b="1" dirty="0">
                <a:solidFill>
                  <a:srgbClr val="FF0000"/>
                </a:solidFill>
                <a:latin typeface="Calibri"/>
                <a:ea typeface="Calibri"/>
                <a:cs typeface="Calibri"/>
                <a:sym typeface="Calibri"/>
              </a:rPr>
              <a:t> Approach: The </a:t>
            </a:r>
            <a:r>
              <a:rPr lang="en-GB" b="1" dirty="0">
                <a:solidFill>
                  <a:schemeClr val="dk1"/>
                </a:solidFill>
                <a:latin typeface="Calibri"/>
                <a:ea typeface="Calibri"/>
                <a:cs typeface="Calibri"/>
                <a:sym typeface="Calibri"/>
              </a:rPr>
              <a:t>agenda of a UX team of one is to keep the user at the </a:t>
            </a:r>
            <a:r>
              <a:rPr lang="en-GB" b="1" dirty="0" err="1">
                <a:solidFill>
                  <a:schemeClr val="dk1"/>
                </a:solidFill>
                <a:latin typeface="Calibri"/>
                <a:ea typeface="Calibri"/>
                <a:cs typeface="Calibri"/>
                <a:sym typeface="Calibri"/>
              </a:rPr>
              <a:t>center</a:t>
            </a:r>
            <a:r>
              <a:rPr lang="en-GB" b="1" dirty="0">
                <a:solidFill>
                  <a:schemeClr val="dk1"/>
                </a:solidFill>
                <a:latin typeface="Calibri"/>
                <a:ea typeface="Calibri"/>
                <a:cs typeface="Calibri"/>
                <a:sym typeface="Calibri"/>
              </a:rPr>
              <a:t> of the design process. This involves conducting user research, creating personas, and testing design solutions with users to ensure that they meet their needs and preferences. It is important to continually gather feedback from users throughout the design process to ensure that the user-</a:t>
            </a:r>
            <a:r>
              <a:rPr lang="en-GB" b="1" dirty="0" err="1">
                <a:solidFill>
                  <a:schemeClr val="dk1"/>
                </a:solidFill>
                <a:latin typeface="Calibri"/>
                <a:ea typeface="Calibri"/>
                <a:cs typeface="Calibri"/>
                <a:sym typeface="Calibri"/>
              </a:rPr>
              <a:t>centered</a:t>
            </a:r>
            <a:r>
              <a:rPr lang="en-GB" b="1" dirty="0">
                <a:solidFill>
                  <a:schemeClr val="dk1"/>
                </a:solidFill>
                <a:latin typeface="Calibri"/>
                <a:ea typeface="Calibri"/>
                <a:cs typeface="Calibri"/>
                <a:sym typeface="Calibri"/>
              </a:rPr>
              <a:t> approach is maintained.</a:t>
            </a:r>
          </a:p>
          <a:p>
            <a:pPr marL="0" marR="0" lvl="0" indent="0" algn="just" rtl="0">
              <a:lnSpc>
                <a:spcPct val="200000"/>
              </a:lnSpc>
              <a:spcBef>
                <a:spcPts val="0"/>
              </a:spcBef>
              <a:spcAft>
                <a:spcPts val="0"/>
              </a:spcAft>
              <a:buNone/>
            </a:pPr>
            <a:endParaRPr sz="1200" dirty="0"/>
          </a:p>
          <a:p>
            <a:pPr marL="0" marR="0" lvl="0" indent="0" algn="just" rtl="0">
              <a:lnSpc>
                <a:spcPct val="200000"/>
              </a:lnSpc>
              <a:spcBef>
                <a:spcPts val="0"/>
              </a:spcBef>
              <a:spcAft>
                <a:spcPts val="0"/>
              </a:spcAft>
              <a:buNone/>
            </a:pPr>
            <a:r>
              <a:rPr lang="en-GB" b="1" dirty="0">
                <a:solidFill>
                  <a:srgbClr val="FF0000"/>
                </a:solidFill>
                <a:latin typeface="Calibri"/>
                <a:ea typeface="Calibri"/>
                <a:cs typeface="Calibri"/>
                <a:sym typeface="Calibri"/>
              </a:rPr>
              <a:t>Educate and Evangelize: </a:t>
            </a:r>
            <a:r>
              <a:rPr lang="en-GB" b="1" dirty="0">
                <a:solidFill>
                  <a:schemeClr val="dk1"/>
                </a:solidFill>
                <a:latin typeface="Calibri"/>
                <a:ea typeface="Calibri"/>
                <a:cs typeface="Calibri"/>
                <a:sym typeface="Calibri"/>
              </a:rPr>
              <a:t>The secret agenda of a UX team of one is to educate and evangelize about the importance of user-</a:t>
            </a:r>
            <a:r>
              <a:rPr lang="en-GB" b="1" dirty="0" err="1">
                <a:solidFill>
                  <a:schemeClr val="dk1"/>
                </a:solidFill>
                <a:latin typeface="Calibri"/>
                <a:ea typeface="Calibri"/>
                <a:cs typeface="Calibri"/>
                <a:sym typeface="Calibri"/>
              </a:rPr>
              <a:t>centered</a:t>
            </a:r>
            <a:r>
              <a:rPr lang="en-GB" b="1" dirty="0">
                <a:solidFill>
                  <a:schemeClr val="dk1"/>
                </a:solidFill>
                <a:latin typeface="Calibri"/>
                <a:ea typeface="Calibri"/>
                <a:cs typeface="Calibri"/>
                <a:sym typeface="Calibri"/>
              </a:rPr>
              <a:t> design to stakeholders and team members. This involves communicating the value of UX design, sharing insights and data, and building buy-in for the user-</a:t>
            </a:r>
            <a:r>
              <a:rPr lang="en-GB" b="1" dirty="0" err="1">
                <a:solidFill>
                  <a:schemeClr val="dk1"/>
                </a:solidFill>
                <a:latin typeface="Calibri"/>
                <a:ea typeface="Calibri"/>
                <a:cs typeface="Calibri"/>
                <a:sym typeface="Calibri"/>
              </a:rPr>
              <a:t>centered</a:t>
            </a:r>
            <a:r>
              <a:rPr lang="en-GB" b="1" dirty="0">
                <a:solidFill>
                  <a:schemeClr val="dk1"/>
                </a:solidFill>
                <a:latin typeface="Calibri"/>
                <a:ea typeface="Calibri"/>
                <a:cs typeface="Calibri"/>
                <a:sym typeface="Calibri"/>
              </a:rPr>
              <a:t> design process.</a:t>
            </a:r>
            <a:endParaRPr b="1" dirty="0">
              <a:solidFill>
                <a:schemeClr val="dk1"/>
              </a:solidFill>
              <a:latin typeface="Calibri"/>
              <a:ea typeface="Calibri"/>
              <a:cs typeface="Calibri"/>
              <a:sym typeface="Calibri"/>
            </a:endParaRPr>
          </a:p>
        </p:txBody>
      </p:sp>
      <p:sp>
        <p:nvSpPr>
          <p:cNvPr id="409" name="Google Shape;409;p20"/>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410" name="Google Shape;410;p20" descr="How to Structure and Manage a UX Team in 2023 | Maze"/>
          <p:cNvPicPr preferRelativeResize="0"/>
          <p:nvPr/>
        </p:nvPicPr>
        <p:blipFill rotWithShape="1">
          <a:blip r:embed="rId8">
            <a:alphaModFix/>
          </a:blip>
          <a:srcRect/>
          <a:stretch/>
        </p:blipFill>
        <p:spPr>
          <a:xfrm>
            <a:off x="9213681" y="2204822"/>
            <a:ext cx="2486025" cy="183832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2855D935-9729-ED05-79D1-BC79AFCC7750}"/>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pic>
        <p:nvPicPr>
          <p:cNvPr id="415" name="Google Shape;415;p21"/>
          <p:cNvPicPr preferRelativeResize="0"/>
          <p:nvPr/>
        </p:nvPicPr>
        <p:blipFill rotWithShape="1">
          <a:blip r:embed="rId3">
            <a:alphaModFix/>
          </a:blip>
          <a:srcRect/>
          <a:stretch/>
        </p:blipFill>
        <p:spPr>
          <a:xfrm>
            <a:off x="523664" y="397229"/>
            <a:ext cx="7599919" cy="840667"/>
          </a:xfrm>
          <a:prstGeom prst="rect">
            <a:avLst/>
          </a:prstGeom>
          <a:noFill/>
          <a:ln>
            <a:noFill/>
          </a:ln>
        </p:spPr>
      </p:pic>
      <p:sp>
        <p:nvSpPr>
          <p:cNvPr id="416" name="Google Shape;416;p21"/>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17" name="Google Shape;417;p21"/>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18" name="Google Shape;418;p21"/>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420" name="Google Shape;420;p21"/>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421" name="Google Shape;421;p21"/>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422" name="Google Shape;422;p21"/>
          <p:cNvSpPr txBox="1"/>
          <p:nvPr/>
        </p:nvSpPr>
        <p:spPr>
          <a:xfrm>
            <a:off x="2440788" y="432182"/>
            <a:ext cx="5046690" cy="621709"/>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2000" b="1">
                <a:solidFill>
                  <a:schemeClr val="lt1"/>
                </a:solidFill>
                <a:latin typeface="Calibri"/>
                <a:ea typeface="Calibri"/>
                <a:cs typeface="Calibri"/>
                <a:sym typeface="Calibri"/>
              </a:rPr>
              <a:t>The Secret Agenda of the UX Team of One</a:t>
            </a:r>
            <a:endParaRPr/>
          </a:p>
        </p:txBody>
      </p:sp>
      <p:pic>
        <p:nvPicPr>
          <p:cNvPr id="423" name="Google Shape;423;p21"/>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424" name="Google Shape;424;p21"/>
          <p:cNvPicPr preferRelativeResize="0"/>
          <p:nvPr/>
        </p:nvPicPr>
        <p:blipFill rotWithShape="1">
          <a:blip r:embed="rId7">
            <a:alphaModFix/>
          </a:blip>
          <a:srcRect/>
          <a:stretch/>
        </p:blipFill>
        <p:spPr>
          <a:xfrm>
            <a:off x="8760544" y="432182"/>
            <a:ext cx="3407741" cy="5748867"/>
          </a:xfrm>
          <a:prstGeom prst="rect">
            <a:avLst/>
          </a:prstGeom>
          <a:noFill/>
          <a:ln>
            <a:noFill/>
          </a:ln>
        </p:spPr>
      </p:pic>
      <p:sp>
        <p:nvSpPr>
          <p:cNvPr id="425" name="Google Shape;425;p21"/>
          <p:cNvSpPr txBox="1"/>
          <p:nvPr/>
        </p:nvSpPr>
        <p:spPr>
          <a:xfrm>
            <a:off x="523663" y="1990671"/>
            <a:ext cx="7599920" cy="2784737"/>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endParaRPr sz="1800" b="1">
              <a:solidFill>
                <a:schemeClr val="dk1"/>
              </a:solidFill>
              <a:latin typeface="Calibri"/>
              <a:ea typeface="Calibri"/>
              <a:cs typeface="Calibri"/>
              <a:sym typeface="Calibri"/>
            </a:endParaRPr>
          </a:p>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As much as a book can have a secret agenda, here is this book’s secret agenda: to give you the confidence and ready tools to take on the non-UX world as unwitting allies, essential and welcome co- conspirators in creating the human-inspired, technology-enabled world of tomorrow.</a:t>
            </a:r>
            <a:endParaRPr/>
          </a:p>
        </p:txBody>
      </p:sp>
      <p:sp>
        <p:nvSpPr>
          <p:cNvPr id="426" name="Google Shape;426;p21"/>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427" name="Google Shape;427;p21" descr="How to Structure and Manage a UX Team in 2023 | Maze"/>
          <p:cNvPicPr preferRelativeResize="0"/>
          <p:nvPr/>
        </p:nvPicPr>
        <p:blipFill rotWithShape="1">
          <a:blip r:embed="rId8">
            <a:alphaModFix/>
          </a:blip>
          <a:srcRect/>
          <a:stretch/>
        </p:blipFill>
        <p:spPr>
          <a:xfrm>
            <a:off x="9213681" y="2204822"/>
            <a:ext cx="2486025" cy="183832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C000E01D-2E8D-F10C-87AF-B5F467D08EC9}"/>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31"/>
        <p:cNvGrpSpPr/>
        <p:nvPr/>
      </p:nvGrpSpPr>
      <p:grpSpPr>
        <a:xfrm>
          <a:off x="0" y="0"/>
          <a:ext cx="0" cy="0"/>
          <a:chOff x="0" y="0"/>
          <a:chExt cx="0" cy="0"/>
        </a:xfrm>
      </p:grpSpPr>
      <p:pic>
        <p:nvPicPr>
          <p:cNvPr id="432" name="Google Shape;432;p22"/>
          <p:cNvPicPr preferRelativeResize="0"/>
          <p:nvPr/>
        </p:nvPicPr>
        <p:blipFill rotWithShape="1">
          <a:blip r:embed="rId3">
            <a:alphaModFix/>
          </a:blip>
          <a:srcRect/>
          <a:stretch/>
        </p:blipFill>
        <p:spPr>
          <a:xfrm>
            <a:off x="523664" y="397229"/>
            <a:ext cx="7599919" cy="840667"/>
          </a:xfrm>
          <a:prstGeom prst="rect">
            <a:avLst/>
          </a:prstGeom>
          <a:noFill/>
          <a:ln>
            <a:noFill/>
          </a:ln>
        </p:spPr>
      </p:pic>
      <p:sp>
        <p:nvSpPr>
          <p:cNvPr id="433" name="Google Shape;433;p22"/>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34" name="Google Shape;434;p22"/>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35" name="Google Shape;435;p22"/>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437" name="Google Shape;437;p22"/>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438" name="Google Shape;438;p22"/>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439" name="Google Shape;439;p22"/>
          <p:cNvSpPr txBox="1"/>
          <p:nvPr/>
        </p:nvSpPr>
        <p:spPr>
          <a:xfrm>
            <a:off x="2440788" y="432182"/>
            <a:ext cx="5046690" cy="621709"/>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2000" b="1">
                <a:solidFill>
                  <a:schemeClr val="lt1"/>
                </a:solidFill>
                <a:latin typeface="Calibri"/>
                <a:ea typeface="Calibri"/>
                <a:cs typeface="Calibri"/>
                <a:sym typeface="Calibri"/>
              </a:rPr>
              <a:t>The Secret Agenda of the UX Team of One</a:t>
            </a:r>
            <a:endParaRPr/>
          </a:p>
        </p:txBody>
      </p:sp>
      <p:pic>
        <p:nvPicPr>
          <p:cNvPr id="440" name="Google Shape;440;p22"/>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441" name="Google Shape;441;p22"/>
          <p:cNvPicPr preferRelativeResize="0"/>
          <p:nvPr/>
        </p:nvPicPr>
        <p:blipFill rotWithShape="1">
          <a:blip r:embed="rId7">
            <a:alphaModFix/>
          </a:blip>
          <a:srcRect/>
          <a:stretch/>
        </p:blipFill>
        <p:spPr>
          <a:xfrm>
            <a:off x="8779010" y="432182"/>
            <a:ext cx="3389274" cy="5748868"/>
          </a:xfrm>
          <a:prstGeom prst="rect">
            <a:avLst/>
          </a:prstGeom>
          <a:noFill/>
          <a:ln>
            <a:noFill/>
          </a:ln>
        </p:spPr>
      </p:pic>
      <p:sp>
        <p:nvSpPr>
          <p:cNvPr id="442" name="Google Shape;442;p22"/>
          <p:cNvSpPr txBox="1"/>
          <p:nvPr/>
        </p:nvSpPr>
        <p:spPr>
          <a:xfrm>
            <a:off x="786041" y="1613223"/>
            <a:ext cx="7668846" cy="3338735"/>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endParaRPr sz="1800" b="1">
              <a:solidFill>
                <a:schemeClr val="dk1"/>
              </a:solidFill>
              <a:latin typeface="Calibri"/>
              <a:ea typeface="Calibri"/>
              <a:cs typeface="Calibri"/>
              <a:sym typeface="Calibri"/>
            </a:endParaRPr>
          </a:p>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Hopefully, this book has given you some comfort and confidence in knowing that you are by no means alone—neither in your passion for user experience nor in the constraints that shape your work. You may even have seen that you’re already doing a lot of the best practices and techniques that work well for UX teams of one. </a:t>
            </a:r>
            <a:endParaRPr/>
          </a:p>
        </p:txBody>
      </p:sp>
      <p:sp>
        <p:nvSpPr>
          <p:cNvPr id="443" name="Google Shape;443;p22"/>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444" name="Google Shape;444;p22" descr="How to Structure and Manage a UX Team in 2023 | Maze"/>
          <p:cNvPicPr preferRelativeResize="0"/>
          <p:nvPr/>
        </p:nvPicPr>
        <p:blipFill rotWithShape="1">
          <a:blip r:embed="rId8">
            <a:alphaModFix/>
          </a:blip>
          <a:srcRect/>
          <a:stretch/>
        </p:blipFill>
        <p:spPr>
          <a:xfrm>
            <a:off x="9213681" y="2204822"/>
            <a:ext cx="2486025" cy="183832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B411096F-7F6C-66CB-FF86-27C453E98F43}"/>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48"/>
        <p:cNvGrpSpPr/>
        <p:nvPr/>
      </p:nvGrpSpPr>
      <p:grpSpPr>
        <a:xfrm>
          <a:off x="0" y="0"/>
          <a:ext cx="0" cy="0"/>
          <a:chOff x="0" y="0"/>
          <a:chExt cx="0" cy="0"/>
        </a:xfrm>
      </p:grpSpPr>
      <p:pic>
        <p:nvPicPr>
          <p:cNvPr id="449" name="Google Shape;449;p23"/>
          <p:cNvPicPr preferRelativeResize="0"/>
          <p:nvPr/>
        </p:nvPicPr>
        <p:blipFill rotWithShape="1">
          <a:blip r:embed="rId3">
            <a:alphaModFix/>
          </a:blip>
          <a:srcRect/>
          <a:stretch/>
        </p:blipFill>
        <p:spPr>
          <a:xfrm>
            <a:off x="523664" y="397229"/>
            <a:ext cx="7599919" cy="840667"/>
          </a:xfrm>
          <a:prstGeom prst="rect">
            <a:avLst/>
          </a:prstGeom>
          <a:noFill/>
          <a:ln>
            <a:noFill/>
          </a:ln>
        </p:spPr>
      </p:pic>
      <p:sp>
        <p:nvSpPr>
          <p:cNvPr id="450" name="Google Shape;450;p23"/>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51" name="Google Shape;451;p23"/>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52" name="Google Shape;452;p23"/>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454" name="Google Shape;454;p23"/>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455" name="Google Shape;455;p23"/>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456" name="Google Shape;456;p23"/>
          <p:cNvSpPr txBox="1"/>
          <p:nvPr/>
        </p:nvSpPr>
        <p:spPr>
          <a:xfrm>
            <a:off x="2440788" y="432182"/>
            <a:ext cx="5046690" cy="621709"/>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2000" b="1">
                <a:solidFill>
                  <a:schemeClr val="lt1"/>
                </a:solidFill>
                <a:latin typeface="Calibri"/>
                <a:ea typeface="Calibri"/>
                <a:cs typeface="Calibri"/>
                <a:sym typeface="Calibri"/>
              </a:rPr>
              <a:t>The Secret Agenda of the UX Team of One</a:t>
            </a:r>
            <a:endParaRPr/>
          </a:p>
        </p:txBody>
      </p:sp>
      <p:pic>
        <p:nvPicPr>
          <p:cNvPr id="457" name="Google Shape;457;p23"/>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458" name="Google Shape;458;p23"/>
          <p:cNvPicPr preferRelativeResize="0"/>
          <p:nvPr/>
        </p:nvPicPr>
        <p:blipFill rotWithShape="1">
          <a:blip r:embed="rId7">
            <a:alphaModFix/>
          </a:blip>
          <a:srcRect/>
          <a:stretch/>
        </p:blipFill>
        <p:spPr>
          <a:xfrm>
            <a:off x="8669472" y="432182"/>
            <a:ext cx="3498812" cy="5748868"/>
          </a:xfrm>
          <a:prstGeom prst="rect">
            <a:avLst/>
          </a:prstGeom>
          <a:noFill/>
          <a:ln>
            <a:noFill/>
          </a:ln>
        </p:spPr>
      </p:pic>
      <p:sp>
        <p:nvSpPr>
          <p:cNvPr id="459" name="Google Shape;459;p23"/>
          <p:cNvSpPr txBox="1"/>
          <p:nvPr/>
        </p:nvSpPr>
        <p:spPr>
          <a:xfrm>
            <a:off x="854967" y="1876509"/>
            <a:ext cx="7599920" cy="2230739"/>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Perhaps, you’ve added some new tools to your toolkit as well. But far more than methods and tools, this book has aimed to inspire you to think about what it is that you’re trying to accomplish in your work—what changes you’re trying to effect, what kind of future you’re trying to make possible.</a:t>
            </a:r>
            <a:endParaRPr/>
          </a:p>
        </p:txBody>
      </p:sp>
      <p:sp>
        <p:nvSpPr>
          <p:cNvPr id="460" name="Google Shape;460;p23"/>
          <p:cNvSpPr txBox="1"/>
          <p:nvPr/>
        </p:nvSpPr>
        <p:spPr>
          <a:xfrm>
            <a:off x="269633" y="219670"/>
            <a:ext cx="1625428"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10</a:t>
            </a:r>
            <a:endParaRPr sz="2400" b="1">
              <a:solidFill>
                <a:srgbClr val="FF0000"/>
              </a:solidFill>
              <a:highlight>
                <a:srgbClr val="FFFF00"/>
              </a:highlight>
              <a:latin typeface="Calibri"/>
              <a:ea typeface="Calibri"/>
              <a:cs typeface="Calibri"/>
              <a:sym typeface="Calibri"/>
            </a:endParaRPr>
          </a:p>
        </p:txBody>
      </p:sp>
      <p:pic>
        <p:nvPicPr>
          <p:cNvPr id="461" name="Google Shape;461;p23" descr="How to Structure and Manage a UX Team in 2023 | Maze"/>
          <p:cNvPicPr preferRelativeResize="0"/>
          <p:nvPr/>
        </p:nvPicPr>
        <p:blipFill rotWithShape="1">
          <a:blip r:embed="rId8">
            <a:alphaModFix/>
          </a:blip>
          <a:srcRect/>
          <a:stretch/>
        </p:blipFill>
        <p:spPr>
          <a:xfrm>
            <a:off x="9179240" y="2387453"/>
            <a:ext cx="2495550" cy="183832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40389938-53B9-0602-37EB-053691A366C2}"/>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65"/>
        <p:cNvGrpSpPr/>
        <p:nvPr/>
      </p:nvGrpSpPr>
      <p:grpSpPr>
        <a:xfrm>
          <a:off x="0" y="0"/>
          <a:ext cx="0" cy="0"/>
          <a:chOff x="0" y="0"/>
          <a:chExt cx="0" cy="0"/>
        </a:xfrm>
      </p:grpSpPr>
      <p:pic>
        <p:nvPicPr>
          <p:cNvPr id="466" name="Google Shape;466;p24"/>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467" name="Google Shape;467;p24"/>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68" name="Google Shape;468;p24"/>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69" name="Google Shape;469;p24"/>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471" name="Google Shape;471;p24"/>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472" name="Google Shape;472;p24"/>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473" name="Google Shape;473;p24"/>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If You Only Do One Thing…</a:t>
            </a:r>
            <a:endParaRPr/>
          </a:p>
        </p:txBody>
      </p:sp>
      <p:pic>
        <p:nvPicPr>
          <p:cNvPr id="474" name="Google Shape;474;p24"/>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475" name="Google Shape;475;p24"/>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476" name="Google Shape;476;p24"/>
          <p:cNvSpPr txBox="1"/>
          <p:nvPr/>
        </p:nvSpPr>
        <p:spPr>
          <a:xfrm>
            <a:off x="424070" y="1811097"/>
            <a:ext cx="7570321" cy="3470437"/>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If You Only Do One Thing…</a:t>
            </a:r>
            <a:endParaRPr/>
          </a:p>
          <a:p>
            <a:pPr marL="285750" marR="0" lvl="0" indent="-184150" algn="just" rtl="0">
              <a:lnSpc>
                <a:spcPct val="200000"/>
              </a:lnSpc>
              <a:spcBef>
                <a:spcPts val="0"/>
              </a:spcBef>
              <a:spcAft>
                <a:spcPts val="0"/>
              </a:spcAft>
              <a:buClr>
                <a:schemeClr val="dk1"/>
              </a:buClr>
              <a:buSzPts val="1600"/>
              <a:buFont typeface="Arial"/>
              <a:buNone/>
            </a:pPr>
            <a:endParaRPr sz="1600" b="1">
              <a:solidFill>
                <a:schemeClr val="dk1"/>
              </a:solidFill>
              <a:latin typeface="Calibri"/>
              <a:ea typeface="Calibri"/>
              <a:cs typeface="Calibri"/>
              <a:sym typeface="Calibri"/>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While this book has focused heavily on methods, ultimately, winning the hearts and minds of the non-UX world requires more than method-by-method or project-by-project thinking. It requires you to get clear with yourself on your own master plan. A master plan might sound daunting, but it doesn’t have to be (see Figure 10.1). </a:t>
            </a:r>
            <a:endParaRPr/>
          </a:p>
          <a:p>
            <a:pPr marL="0" marR="0" lvl="0" indent="0" algn="just" rtl="0">
              <a:lnSpc>
                <a:spcPct val="200000"/>
              </a:lnSpc>
              <a:spcBef>
                <a:spcPts val="0"/>
              </a:spcBef>
              <a:spcAft>
                <a:spcPts val="0"/>
              </a:spcAft>
              <a:buNone/>
            </a:pPr>
            <a:endParaRPr sz="1600" b="1">
              <a:solidFill>
                <a:schemeClr val="dk1"/>
              </a:solidFill>
              <a:latin typeface="Calibri"/>
              <a:ea typeface="Calibri"/>
              <a:cs typeface="Calibri"/>
              <a:sym typeface="Calibri"/>
            </a:endParaRPr>
          </a:p>
        </p:txBody>
      </p:sp>
      <p:sp>
        <p:nvSpPr>
          <p:cNvPr id="477" name="Google Shape;477;p24"/>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478" name="Google Shape;478;p24" descr="How to Structure and Manage a UX Team in 2023 | Maze"/>
          <p:cNvPicPr preferRelativeResize="0"/>
          <p:nvPr/>
        </p:nvPicPr>
        <p:blipFill rotWithShape="1">
          <a:blip r:embed="rId8">
            <a:alphaModFix/>
          </a:blip>
          <a:srcRect/>
          <a:stretch/>
        </p:blipFill>
        <p:spPr>
          <a:xfrm>
            <a:off x="9179240" y="2387453"/>
            <a:ext cx="2495550" cy="183832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0F6617EB-8547-6873-6322-68C76F04265A}"/>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pic>
        <p:nvPicPr>
          <p:cNvPr id="483" name="Google Shape;483;p25"/>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484" name="Google Shape;484;p25"/>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85" name="Google Shape;485;p25"/>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86" name="Google Shape;486;p25"/>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488" name="Google Shape;488;p25"/>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489" name="Google Shape;489;p25"/>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490" name="Google Shape;490;p25"/>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If You Only Do One Thing…</a:t>
            </a:r>
            <a:endParaRPr/>
          </a:p>
        </p:txBody>
      </p:sp>
      <p:pic>
        <p:nvPicPr>
          <p:cNvPr id="491" name="Google Shape;491;p25"/>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492" name="Google Shape;492;p25"/>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493" name="Google Shape;493;p25"/>
          <p:cNvSpPr txBox="1"/>
          <p:nvPr/>
        </p:nvSpPr>
        <p:spPr>
          <a:xfrm>
            <a:off x="728870" y="1811097"/>
            <a:ext cx="7265521" cy="3470437"/>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a:solidFill>
                  <a:schemeClr val="dk1"/>
                </a:solidFill>
                <a:latin typeface="Calibri"/>
                <a:ea typeface="Calibri"/>
                <a:cs typeface="Calibri"/>
                <a:sym typeface="Calibri"/>
              </a:rPr>
              <a:t>We’ll close out this book with one final method, one that’s just for you:</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Clear five minutes on your calendar.</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Grab a piece of paper and something to write with.</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Quickly, without thinking too much about it, write down 3–5 things that you want to be true about your work in five years.</a:t>
            </a:r>
            <a:endParaRPr/>
          </a:p>
          <a:p>
            <a:pPr marL="285750" marR="0" lvl="0" indent="-184150" algn="just" rtl="0">
              <a:lnSpc>
                <a:spcPct val="200000"/>
              </a:lnSpc>
              <a:spcBef>
                <a:spcPts val="0"/>
              </a:spcBef>
              <a:spcAft>
                <a:spcPts val="0"/>
              </a:spcAft>
              <a:buClr>
                <a:schemeClr val="dk1"/>
              </a:buClr>
              <a:buSzPts val="1600"/>
              <a:buFont typeface="Arial"/>
              <a:buNone/>
            </a:pPr>
            <a:endParaRPr sz="1600" b="1">
              <a:solidFill>
                <a:schemeClr val="dk1"/>
              </a:solidFill>
              <a:latin typeface="Calibri"/>
              <a:ea typeface="Calibri"/>
              <a:cs typeface="Calibri"/>
              <a:sym typeface="Calibri"/>
            </a:endParaRPr>
          </a:p>
          <a:p>
            <a:pPr marL="285750" marR="0" lvl="0" indent="-184150" algn="just" rtl="0">
              <a:lnSpc>
                <a:spcPct val="200000"/>
              </a:lnSpc>
              <a:spcBef>
                <a:spcPts val="0"/>
              </a:spcBef>
              <a:spcAft>
                <a:spcPts val="0"/>
              </a:spcAft>
              <a:buClr>
                <a:schemeClr val="dk1"/>
              </a:buClr>
              <a:buSzPts val="1600"/>
              <a:buFont typeface="Arial"/>
              <a:buNone/>
            </a:pPr>
            <a:endParaRPr sz="1600" b="1">
              <a:solidFill>
                <a:schemeClr val="dk1"/>
              </a:solidFill>
              <a:latin typeface="Calibri"/>
              <a:ea typeface="Calibri"/>
              <a:cs typeface="Calibri"/>
              <a:sym typeface="Calibri"/>
            </a:endParaRPr>
          </a:p>
        </p:txBody>
      </p:sp>
      <p:sp>
        <p:nvSpPr>
          <p:cNvPr id="494" name="Google Shape;494;p25"/>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495" name="Google Shape;495;p25" descr="How to Structure and Manage a UX Team in 2023 | Maze"/>
          <p:cNvPicPr preferRelativeResize="0"/>
          <p:nvPr/>
        </p:nvPicPr>
        <p:blipFill rotWithShape="1">
          <a:blip r:embed="rId8">
            <a:alphaModFix/>
          </a:blip>
          <a:srcRect/>
          <a:stretch/>
        </p:blipFill>
        <p:spPr>
          <a:xfrm>
            <a:off x="9179240" y="2387453"/>
            <a:ext cx="2495550" cy="1838325"/>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921B7756-5397-844F-CA09-B5CE5859B7D1}"/>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99"/>
        <p:cNvGrpSpPr/>
        <p:nvPr/>
      </p:nvGrpSpPr>
      <p:grpSpPr>
        <a:xfrm>
          <a:off x="0" y="0"/>
          <a:ext cx="0" cy="0"/>
          <a:chOff x="0" y="0"/>
          <a:chExt cx="0" cy="0"/>
        </a:xfrm>
      </p:grpSpPr>
      <p:pic>
        <p:nvPicPr>
          <p:cNvPr id="500" name="Google Shape;500;p26"/>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501" name="Google Shape;501;p26"/>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02" name="Google Shape;502;p26"/>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03" name="Google Shape;503;p26"/>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505" name="Google Shape;505;p26"/>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506" name="Google Shape;506;p26"/>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507" name="Google Shape;507;p26"/>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If You Only Do One Thing…</a:t>
            </a:r>
            <a:endParaRPr/>
          </a:p>
        </p:txBody>
      </p:sp>
      <p:pic>
        <p:nvPicPr>
          <p:cNvPr id="508" name="Google Shape;508;p26"/>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509" name="Google Shape;509;p26"/>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510" name="Google Shape;510;p26"/>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511" name="Google Shape;511;p26"/>
          <p:cNvPicPr preferRelativeResize="0"/>
          <p:nvPr/>
        </p:nvPicPr>
        <p:blipFill rotWithShape="1">
          <a:blip r:embed="rId8">
            <a:alphaModFix/>
          </a:blip>
          <a:srcRect l="25761" t="18035" r="24239" b="9851"/>
          <a:stretch/>
        </p:blipFill>
        <p:spPr>
          <a:xfrm>
            <a:off x="2160104" y="1350351"/>
            <a:ext cx="6253803" cy="4312164"/>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F4F0CA42-3711-2296-A5AC-76FDED69826A}"/>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pic>
        <p:nvPicPr>
          <p:cNvPr id="516" name="Google Shape;516;p27"/>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517" name="Google Shape;517;p27"/>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18" name="Google Shape;518;p27"/>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19" name="Google Shape;519;p27"/>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521" name="Google Shape;521;p27"/>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522" name="Google Shape;522;p27"/>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523" name="Google Shape;523;p27"/>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If You Only Do One Thing…</a:t>
            </a:r>
            <a:endParaRPr/>
          </a:p>
        </p:txBody>
      </p:sp>
      <p:pic>
        <p:nvPicPr>
          <p:cNvPr id="524" name="Google Shape;524;p27"/>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525" name="Google Shape;525;p27"/>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526" name="Google Shape;526;p27"/>
          <p:cNvSpPr txBox="1"/>
          <p:nvPr/>
        </p:nvSpPr>
        <p:spPr>
          <a:xfrm>
            <a:off x="532594" y="1936361"/>
            <a:ext cx="7673009" cy="396288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a:solidFill>
                  <a:schemeClr val="dk1"/>
                </a:solidFill>
                <a:latin typeface="Calibri"/>
                <a:ea typeface="Calibri"/>
                <a:cs typeface="Calibri"/>
                <a:sym typeface="Calibri"/>
              </a:rPr>
              <a:t>If you feel stuck, here are some questions you can ask yourself:</a:t>
            </a:r>
            <a:endParaRPr/>
          </a:p>
          <a:p>
            <a:pPr marL="0" marR="0" lvl="0" indent="0" algn="just" rtl="0">
              <a:lnSpc>
                <a:spcPct val="200000"/>
              </a:lnSpc>
              <a:spcBef>
                <a:spcPts val="0"/>
              </a:spcBef>
              <a:spcAft>
                <a:spcPts val="0"/>
              </a:spcAft>
              <a:buNone/>
            </a:pPr>
            <a:endParaRPr sz="1600" b="1">
              <a:solidFill>
                <a:schemeClr val="dk1"/>
              </a:solidFill>
              <a:latin typeface="Calibri"/>
              <a:ea typeface="Calibri"/>
              <a:cs typeface="Calibri"/>
              <a:sym typeface="Calibri"/>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What kind of work do I want to be doing?</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What kind of team do I want to work with?</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What kinds of products and experiences do I want to put into the world?</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What do I want my success stories to be?</a:t>
            </a:r>
            <a:endParaRPr/>
          </a:p>
          <a:p>
            <a:pPr marL="285750" marR="0" lvl="0" indent="-184150" algn="just" rtl="0">
              <a:lnSpc>
                <a:spcPct val="200000"/>
              </a:lnSpc>
              <a:spcBef>
                <a:spcPts val="0"/>
              </a:spcBef>
              <a:spcAft>
                <a:spcPts val="0"/>
              </a:spcAft>
              <a:buClr>
                <a:schemeClr val="dk1"/>
              </a:buClr>
              <a:buSzPts val="1600"/>
              <a:buFont typeface="Arial"/>
              <a:buNone/>
            </a:pPr>
            <a:endParaRPr sz="1600" b="1">
              <a:solidFill>
                <a:schemeClr val="dk1"/>
              </a:solidFill>
              <a:latin typeface="Calibri"/>
              <a:ea typeface="Calibri"/>
              <a:cs typeface="Calibri"/>
              <a:sym typeface="Calibri"/>
            </a:endParaRPr>
          </a:p>
          <a:p>
            <a:pPr marL="0" marR="0" lvl="0" indent="0" algn="just" rtl="0">
              <a:lnSpc>
                <a:spcPct val="200000"/>
              </a:lnSpc>
              <a:spcBef>
                <a:spcPts val="0"/>
              </a:spcBef>
              <a:spcAft>
                <a:spcPts val="0"/>
              </a:spcAft>
              <a:buNone/>
            </a:pPr>
            <a:endParaRPr sz="1600" b="1">
              <a:solidFill>
                <a:schemeClr val="dk1"/>
              </a:solidFill>
              <a:latin typeface="Calibri"/>
              <a:ea typeface="Calibri"/>
              <a:cs typeface="Calibri"/>
              <a:sym typeface="Calibri"/>
            </a:endParaRPr>
          </a:p>
        </p:txBody>
      </p:sp>
      <p:sp>
        <p:nvSpPr>
          <p:cNvPr id="527" name="Google Shape;527;p27"/>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2" name="Picture 1" descr="A logo for a university&#10;&#10;Description automatically generated">
            <a:extLst>
              <a:ext uri="{FF2B5EF4-FFF2-40B4-BE49-F238E27FC236}">
                <a16:creationId xmlns:a16="http://schemas.microsoft.com/office/drawing/2014/main" id="{BC7158F7-F43B-673B-D5C0-ACAD43711E0E}"/>
              </a:ext>
            </a:extLst>
          </p:cNvPr>
          <p:cNvPicPr>
            <a:picLocks noChangeAspect="1"/>
          </p:cNvPicPr>
          <p:nvPr/>
        </p:nvPicPr>
        <p:blipFill>
          <a:blip r:embed="rId8"/>
          <a:stretch>
            <a:fillRect/>
          </a:stretch>
        </p:blipFill>
        <p:spPr>
          <a:xfrm>
            <a:off x="474362" y="5406113"/>
            <a:ext cx="1453164" cy="1154083"/>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1"/>
        <p:cNvGrpSpPr/>
        <p:nvPr/>
      </p:nvGrpSpPr>
      <p:grpSpPr>
        <a:xfrm>
          <a:off x="0" y="0"/>
          <a:ext cx="0" cy="0"/>
          <a:chOff x="0" y="0"/>
          <a:chExt cx="0" cy="0"/>
        </a:xfrm>
      </p:grpSpPr>
      <p:pic>
        <p:nvPicPr>
          <p:cNvPr id="532" name="Google Shape;532;p28"/>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533" name="Google Shape;533;p28"/>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34" name="Google Shape;534;p28"/>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35" name="Google Shape;535;p28"/>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537" name="Google Shape;537;p28"/>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538" name="Google Shape;538;p28"/>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539" name="Google Shape;539;p28"/>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If You Only Do One Thing…</a:t>
            </a:r>
            <a:endParaRPr/>
          </a:p>
        </p:txBody>
      </p:sp>
      <p:pic>
        <p:nvPicPr>
          <p:cNvPr id="540" name="Google Shape;540;p28"/>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541" name="Google Shape;541;p28"/>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542" name="Google Shape;542;p28"/>
          <p:cNvSpPr txBox="1"/>
          <p:nvPr/>
        </p:nvSpPr>
        <p:spPr>
          <a:xfrm>
            <a:off x="321382" y="1811097"/>
            <a:ext cx="7673009" cy="396288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a:solidFill>
                  <a:schemeClr val="dk1"/>
                </a:solidFill>
                <a:latin typeface="Calibri"/>
                <a:ea typeface="Calibri"/>
                <a:cs typeface="Calibri"/>
                <a:sym typeface="Calibri"/>
              </a:rPr>
              <a:t>If you feel stuck, here are some questions you can ask yourself:</a:t>
            </a:r>
            <a:endParaRPr/>
          </a:p>
          <a:p>
            <a:pPr marL="0" marR="0" lvl="0" indent="0" algn="just" rtl="0">
              <a:lnSpc>
                <a:spcPct val="200000"/>
              </a:lnSpc>
              <a:spcBef>
                <a:spcPts val="0"/>
              </a:spcBef>
              <a:spcAft>
                <a:spcPts val="0"/>
              </a:spcAft>
              <a:buNone/>
            </a:pPr>
            <a:endParaRPr sz="1600" b="1">
              <a:solidFill>
                <a:schemeClr val="dk1"/>
              </a:solidFill>
              <a:latin typeface="Calibri"/>
              <a:ea typeface="Calibri"/>
              <a:cs typeface="Calibri"/>
              <a:sym typeface="Calibri"/>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Who do I want my allies and friends to be?</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What kind of education do I want to have? How do I want to apply that education in daily life?</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How do I want to work?</a:t>
            </a:r>
            <a:endParaRPr/>
          </a:p>
          <a:p>
            <a:pPr marL="285750" marR="0" lvl="0" indent="-285750" algn="just" rtl="0">
              <a:lnSpc>
                <a:spcPct val="200000"/>
              </a:lnSpc>
              <a:spcBef>
                <a:spcPts val="0"/>
              </a:spcBef>
              <a:spcAft>
                <a:spcPts val="0"/>
              </a:spcAft>
              <a:buClr>
                <a:schemeClr val="dk1"/>
              </a:buClr>
              <a:buSzPts val="1600"/>
              <a:buFont typeface="Arial"/>
              <a:buChar char="•"/>
            </a:pPr>
            <a:r>
              <a:rPr lang="en-GB" sz="1600" b="1">
                <a:solidFill>
                  <a:schemeClr val="dk1"/>
                </a:solidFill>
                <a:latin typeface="Calibri"/>
                <a:ea typeface="Calibri"/>
                <a:cs typeface="Calibri"/>
                <a:sym typeface="Calibri"/>
              </a:rPr>
              <a:t>What kind of culture do I want to be a part of and contribute to?</a:t>
            </a:r>
            <a:endParaRPr/>
          </a:p>
          <a:p>
            <a:pPr marL="285750" marR="0" lvl="0" indent="-184150" algn="just" rtl="0">
              <a:lnSpc>
                <a:spcPct val="200000"/>
              </a:lnSpc>
              <a:spcBef>
                <a:spcPts val="0"/>
              </a:spcBef>
              <a:spcAft>
                <a:spcPts val="0"/>
              </a:spcAft>
              <a:buClr>
                <a:schemeClr val="dk1"/>
              </a:buClr>
              <a:buSzPts val="1600"/>
              <a:buFont typeface="Arial"/>
              <a:buNone/>
            </a:pPr>
            <a:endParaRPr sz="1600" b="1">
              <a:solidFill>
                <a:schemeClr val="dk1"/>
              </a:solidFill>
              <a:latin typeface="Calibri"/>
              <a:ea typeface="Calibri"/>
              <a:cs typeface="Calibri"/>
              <a:sym typeface="Calibri"/>
            </a:endParaRPr>
          </a:p>
        </p:txBody>
      </p:sp>
      <p:sp>
        <p:nvSpPr>
          <p:cNvPr id="543" name="Google Shape;543;p28"/>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2" name="Picture 1" descr="A logo for a university&#10;&#10;Description automatically generated">
            <a:extLst>
              <a:ext uri="{FF2B5EF4-FFF2-40B4-BE49-F238E27FC236}">
                <a16:creationId xmlns:a16="http://schemas.microsoft.com/office/drawing/2014/main" id="{394F667C-2B99-27E1-7B41-E550156E4F56}"/>
              </a:ext>
            </a:extLst>
          </p:cNvPr>
          <p:cNvPicPr>
            <a:picLocks noChangeAspect="1"/>
          </p:cNvPicPr>
          <p:nvPr/>
        </p:nvPicPr>
        <p:blipFill>
          <a:blip r:embed="rId8"/>
          <a:stretch>
            <a:fillRect/>
          </a:stretch>
        </p:blipFill>
        <p:spPr>
          <a:xfrm>
            <a:off x="474362" y="5406113"/>
            <a:ext cx="1453164" cy="1154083"/>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47"/>
        <p:cNvGrpSpPr/>
        <p:nvPr/>
      </p:nvGrpSpPr>
      <p:grpSpPr>
        <a:xfrm>
          <a:off x="0" y="0"/>
          <a:ext cx="0" cy="0"/>
          <a:chOff x="0" y="0"/>
          <a:chExt cx="0" cy="0"/>
        </a:xfrm>
      </p:grpSpPr>
      <p:pic>
        <p:nvPicPr>
          <p:cNvPr id="548" name="Google Shape;548;p29"/>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549" name="Google Shape;549;p29"/>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50" name="Google Shape;550;p29"/>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51" name="Google Shape;551;p29"/>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553" name="Google Shape;553;p29"/>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554" name="Google Shape;554;p29"/>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555" name="Google Shape;555;p29"/>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If You Only Do One Thing…</a:t>
            </a:r>
            <a:endParaRPr/>
          </a:p>
        </p:txBody>
      </p:sp>
      <p:pic>
        <p:nvPicPr>
          <p:cNvPr id="556" name="Google Shape;556;p29"/>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557" name="Google Shape;557;p29"/>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558" name="Google Shape;558;p29"/>
          <p:cNvSpPr txBox="1"/>
          <p:nvPr/>
        </p:nvSpPr>
        <p:spPr>
          <a:xfrm>
            <a:off x="293788" y="1521769"/>
            <a:ext cx="7673009" cy="4031833"/>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600" b="1" dirty="0">
                <a:solidFill>
                  <a:schemeClr val="dk1"/>
                </a:solidFill>
                <a:latin typeface="Calibri"/>
                <a:ea typeface="Calibri"/>
                <a:cs typeface="Calibri"/>
                <a:sym typeface="Calibri"/>
              </a:rPr>
              <a:t>And then, once you’ve got your list, see if there is anything on it that surprises you. Odds are, you may have put down something that you didn’t know mattered to you. But the list never lies. </a:t>
            </a:r>
            <a:endParaRPr dirty="0"/>
          </a:p>
          <a:p>
            <a:pPr marL="0" marR="0" lvl="0" indent="0" algn="just" rtl="0">
              <a:lnSpc>
                <a:spcPct val="200000"/>
              </a:lnSpc>
              <a:spcBef>
                <a:spcPts val="0"/>
              </a:spcBef>
              <a:spcAft>
                <a:spcPts val="0"/>
              </a:spcAft>
              <a:buNone/>
            </a:pPr>
            <a:r>
              <a:rPr lang="en-GB" sz="1600" b="1" dirty="0">
                <a:solidFill>
                  <a:schemeClr val="dk1"/>
                </a:solidFill>
                <a:latin typeface="Calibri"/>
                <a:ea typeface="Calibri"/>
                <a:cs typeface="Calibri"/>
                <a:sym typeface="Calibri"/>
              </a:rPr>
              <a:t>There’s something beautifully simple and effective about giving yourself a quiet space and a few moments of reflection to discover some hard truths.</a:t>
            </a:r>
            <a:endParaRPr dirty="0"/>
          </a:p>
          <a:p>
            <a:pPr marL="0" marR="0" lvl="0" indent="0" algn="just" rtl="0">
              <a:lnSpc>
                <a:spcPct val="200000"/>
              </a:lnSpc>
              <a:spcBef>
                <a:spcPts val="0"/>
              </a:spcBef>
              <a:spcAft>
                <a:spcPts val="0"/>
              </a:spcAft>
              <a:buNone/>
            </a:pPr>
            <a:r>
              <a:rPr lang="en-GB" sz="1600" b="1" dirty="0">
                <a:solidFill>
                  <a:schemeClr val="dk1"/>
                </a:solidFill>
                <a:latin typeface="Calibri"/>
                <a:ea typeface="Calibri"/>
                <a:cs typeface="Calibri"/>
                <a:sym typeface="Calibri"/>
              </a:rPr>
              <a:t>The funny thing is, once you’ve admitted to yourself that this is what matters to you, it usually doesn’t take five years to achieve it. You pretty much get moving on it right away.</a:t>
            </a:r>
            <a:endParaRPr sz="1600" b="1" dirty="0">
              <a:solidFill>
                <a:schemeClr val="dk1"/>
              </a:solidFill>
              <a:latin typeface="Calibri"/>
              <a:ea typeface="Calibri"/>
              <a:cs typeface="Calibri"/>
              <a:sym typeface="Calibri"/>
            </a:endParaRPr>
          </a:p>
        </p:txBody>
      </p:sp>
      <p:sp>
        <p:nvSpPr>
          <p:cNvPr id="559" name="Google Shape;559;p29"/>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2" name="Picture 1" descr="A logo for a university&#10;&#10;Description automatically generated">
            <a:extLst>
              <a:ext uri="{FF2B5EF4-FFF2-40B4-BE49-F238E27FC236}">
                <a16:creationId xmlns:a16="http://schemas.microsoft.com/office/drawing/2014/main" id="{0B12FD1B-0D3F-43F5-E3ED-94B97EC03794}"/>
              </a:ext>
            </a:extLst>
          </p:cNvPr>
          <p:cNvPicPr>
            <a:picLocks noChangeAspect="1"/>
          </p:cNvPicPr>
          <p:nvPr/>
        </p:nvPicPr>
        <p:blipFill>
          <a:blip r:embed="rId8"/>
          <a:stretch>
            <a:fillRect/>
          </a:stretch>
        </p:blipFill>
        <p:spPr>
          <a:xfrm>
            <a:off x="474362" y="5474621"/>
            <a:ext cx="1453164" cy="1154083"/>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pic>
        <p:nvPicPr>
          <p:cNvPr id="564" name="Google Shape;564;p30"/>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565" name="Google Shape;565;p30"/>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66" name="Google Shape;566;p30"/>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67" name="Google Shape;567;p30"/>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569" name="Google Shape;569;p30"/>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570" name="Google Shape;570;p30"/>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571" name="Google Shape;571;p30"/>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572" name="Google Shape;572;p30"/>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573" name="Google Shape;573;p30"/>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574" name="Google Shape;574;p30"/>
          <p:cNvSpPr txBox="1"/>
          <p:nvPr/>
        </p:nvSpPr>
        <p:spPr>
          <a:xfrm>
            <a:off x="523664" y="2241545"/>
            <a:ext cx="7673009" cy="2784737"/>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800" b="1">
                <a:solidFill>
                  <a:schemeClr val="dk1"/>
                </a:solidFill>
                <a:latin typeface="Calibri"/>
                <a:ea typeface="Calibri"/>
                <a:cs typeface="Calibri"/>
                <a:sym typeface="Calibri"/>
              </a:rPr>
              <a:t>The table below lists all the methods that are included in Part II. They are sequenced to suggest a logical order for a UX project from start to finish, although by no means do you have to do them all or follow them in order. Refer to the “Method Focus” column to determine when and why to use a particular method.</a:t>
            </a:r>
            <a:endParaRPr/>
          </a:p>
        </p:txBody>
      </p:sp>
      <p:sp>
        <p:nvSpPr>
          <p:cNvPr id="575" name="Google Shape;575;p30"/>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2" name="Picture 1" descr="A logo for a university&#10;&#10;Description automatically generated">
            <a:extLst>
              <a:ext uri="{FF2B5EF4-FFF2-40B4-BE49-F238E27FC236}">
                <a16:creationId xmlns:a16="http://schemas.microsoft.com/office/drawing/2014/main" id="{F69F7A18-0E13-C79A-4715-FE925DE35C19}"/>
              </a:ext>
            </a:extLst>
          </p:cNvPr>
          <p:cNvPicPr>
            <a:picLocks noChangeAspect="1"/>
          </p:cNvPicPr>
          <p:nvPr/>
        </p:nvPicPr>
        <p:blipFill>
          <a:blip r:embed="rId8"/>
          <a:stretch>
            <a:fillRect/>
          </a:stretch>
        </p:blipFill>
        <p:spPr>
          <a:xfrm>
            <a:off x="474362" y="5406113"/>
            <a:ext cx="1453164" cy="1154083"/>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79"/>
        <p:cNvGrpSpPr/>
        <p:nvPr/>
      </p:nvGrpSpPr>
      <p:grpSpPr>
        <a:xfrm>
          <a:off x="0" y="0"/>
          <a:ext cx="0" cy="0"/>
          <a:chOff x="0" y="0"/>
          <a:chExt cx="0" cy="0"/>
        </a:xfrm>
      </p:grpSpPr>
      <p:pic>
        <p:nvPicPr>
          <p:cNvPr id="580" name="Google Shape;580;p31"/>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581" name="Google Shape;581;p31"/>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82" name="Google Shape;582;p31"/>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83" name="Google Shape;583;p31"/>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585" name="Google Shape;585;p31"/>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586" name="Google Shape;586;p31"/>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587" name="Google Shape;587;p31"/>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588" name="Google Shape;588;p31"/>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589" name="Google Shape;589;p31"/>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590" name="Google Shape;590;p31"/>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591" name="Google Shape;591;p31"/>
          <p:cNvPicPr preferRelativeResize="0"/>
          <p:nvPr/>
        </p:nvPicPr>
        <p:blipFill rotWithShape="1">
          <a:blip r:embed="rId8">
            <a:alphaModFix/>
          </a:blip>
          <a:srcRect l="29238" t="23808" r="28697" b="36663"/>
          <a:stretch/>
        </p:blipFill>
        <p:spPr>
          <a:xfrm>
            <a:off x="476399" y="1628087"/>
            <a:ext cx="7468091" cy="3476929"/>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740CA9A2-48C7-3B1F-4D93-D2B5F2405D4D}"/>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95"/>
        <p:cNvGrpSpPr/>
        <p:nvPr/>
      </p:nvGrpSpPr>
      <p:grpSpPr>
        <a:xfrm>
          <a:off x="0" y="0"/>
          <a:ext cx="0" cy="0"/>
          <a:chOff x="0" y="0"/>
          <a:chExt cx="0" cy="0"/>
        </a:xfrm>
      </p:grpSpPr>
      <p:pic>
        <p:nvPicPr>
          <p:cNvPr id="596" name="Google Shape;596;p32"/>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597" name="Google Shape;597;p32"/>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98" name="Google Shape;598;p32"/>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99" name="Google Shape;599;p32"/>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601" name="Google Shape;601;p32"/>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602" name="Google Shape;602;p32"/>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603" name="Google Shape;603;p32"/>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604" name="Google Shape;604;p32"/>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605" name="Google Shape;605;p32"/>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606" name="Google Shape;606;p32"/>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grpSp>
        <p:nvGrpSpPr>
          <p:cNvPr id="607" name="Google Shape;607;p32"/>
          <p:cNvGrpSpPr/>
          <p:nvPr/>
        </p:nvGrpSpPr>
        <p:grpSpPr>
          <a:xfrm>
            <a:off x="649358" y="1633537"/>
            <a:ext cx="7082286" cy="3721230"/>
            <a:chOff x="1224060" y="2100357"/>
            <a:chExt cx="5492981" cy="2974328"/>
          </a:xfrm>
        </p:grpSpPr>
        <p:pic>
          <p:nvPicPr>
            <p:cNvPr id="608" name="Google Shape;608;p32"/>
            <p:cNvPicPr preferRelativeResize="0"/>
            <p:nvPr/>
          </p:nvPicPr>
          <p:blipFill rotWithShape="1">
            <a:blip r:embed="rId8">
              <a:alphaModFix/>
            </a:blip>
            <a:srcRect l="29238" t="62530" r="26403" b="6279"/>
            <a:stretch/>
          </p:blipFill>
          <p:spPr>
            <a:xfrm>
              <a:off x="1308894" y="2936690"/>
              <a:ext cx="5408147" cy="2137995"/>
            </a:xfrm>
            <a:prstGeom prst="rect">
              <a:avLst/>
            </a:prstGeom>
            <a:noFill/>
            <a:ln>
              <a:noFill/>
            </a:ln>
          </p:spPr>
        </p:pic>
        <p:pic>
          <p:nvPicPr>
            <p:cNvPr id="609" name="Google Shape;609;p32"/>
            <p:cNvPicPr preferRelativeResize="0"/>
            <p:nvPr/>
          </p:nvPicPr>
          <p:blipFill rotWithShape="1">
            <a:blip r:embed="rId8">
              <a:alphaModFix/>
            </a:blip>
            <a:srcRect l="29238" t="23806" r="28697" b="66539"/>
            <a:stretch/>
          </p:blipFill>
          <p:spPr>
            <a:xfrm>
              <a:off x="1224060" y="2100357"/>
              <a:ext cx="5128538" cy="661713"/>
            </a:xfrm>
            <a:prstGeom prst="rect">
              <a:avLst/>
            </a:prstGeom>
            <a:noFill/>
            <a:ln>
              <a:noFill/>
            </a:ln>
          </p:spPr>
        </p:pic>
      </p:grpSp>
      <p:pic>
        <p:nvPicPr>
          <p:cNvPr id="2" name="Picture 1" descr="A logo for a university&#10;&#10;Description automatically generated">
            <a:extLst>
              <a:ext uri="{FF2B5EF4-FFF2-40B4-BE49-F238E27FC236}">
                <a16:creationId xmlns:a16="http://schemas.microsoft.com/office/drawing/2014/main" id="{8174426E-8244-13CD-9EE4-BB68239D63CB}"/>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13"/>
        <p:cNvGrpSpPr/>
        <p:nvPr/>
      </p:nvGrpSpPr>
      <p:grpSpPr>
        <a:xfrm>
          <a:off x="0" y="0"/>
          <a:ext cx="0" cy="0"/>
          <a:chOff x="0" y="0"/>
          <a:chExt cx="0" cy="0"/>
        </a:xfrm>
      </p:grpSpPr>
      <p:pic>
        <p:nvPicPr>
          <p:cNvPr id="614" name="Google Shape;614;p33"/>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615" name="Google Shape;615;p33"/>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16" name="Google Shape;616;p33"/>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17" name="Google Shape;617;p33"/>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619" name="Google Shape;619;p33"/>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620" name="Google Shape;620;p33"/>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621" name="Google Shape;621;p33"/>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622" name="Google Shape;622;p33"/>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623" name="Google Shape;623;p33"/>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624" name="Google Shape;624;p33"/>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625" name="Google Shape;625;p33"/>
          <p:cNvPicPr preferRelativeResize="0"/>
          <p:nvPr/>
        </p:nvPicPr>
        <p:blipFill rotWithShape="1">
          <a:blip r:embed="rId8">
            <a:alphaModFix/>
          </a:blip>
          <a:srcRect l="31280" t="18035" r="27282" b="41957"/>
          <a:stretch/>
        </p:blipFill>
        <p:spPr>
          <a:xfrm>
            <a:off x="66675" y="1633537"/>
            <a:ext cx="8212111" cy="3991534"/>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229E3711-BBE0-C037-D92F-71DC38229B37}"/>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629"/>
        <p:cNvGrpSpPr/>
        <p:nvPr/>
      </p:nvGrpSpPr>
      <p:grpSpPr>
        <a:xfrm>
          <a:off x="0" y="0"/>
          <a:ext cx="0" cy="0"/>
          <a:chOff x="0" y="0"/>
          <a:chExt cx="0" cy="0"/>
        </a:xfrm>
      </p:grpSpPr>
      <p:pic>
        <p:nvPicPr>
          <p:cNvPr id="630" name="Google Shape;630;p34"/>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631" name="Google Shape;631;p34"/>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32" name="Google Shape;632;p34"/>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33" name="Google Shape;633;p34"/>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635" name="Google Shape;635;p34"/>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636" name="Google Shape;636;p34"/>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637" name="Google Shape;637;p34"/>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638" name="Google Shape;638;p34"/>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639" name="Google Shape;639;p34"/>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640" name="Google Shape;640;p34"/>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grpSp>
        <p:nvGrpSpPr>
          <p:cNvPr id="641" name="Google Shape;641;p34"/>
          <p:cNvGrpSpPr/>
          <p:nvPr/>
        </p:nvGrpSpPr>
        <p:grpSpPr>
          <a:xfrm>
            <a:off x="523665" y="1671265"/>
            <a:ext cx="7851710" cy="3683502"/>
            <a:chOff x="1103312" y="1671265"/>
            <a:chExt cx="6298640" cy="3347792"/>
          </a:xfrm>
        </p:grpSpPr>
        <p:pic>
          <p:nvPicPr>
            <p:cNvPr id="642" name="Google Shape;642;p34"/>
            <p:cNvPicPr preferRelativeResize="0"/>
            <p:nvPr/>
          </p:nvPicPr>
          <p:blipFill rotWithShape="1">
            <a:blip r:embed="rId8">
              <a:alphaModFix/>
            </a:blip>
            <a:srcRect l="29238" t="23806" r="28697" b="66539"/>
            <a:stretch/>
          </p:blipFill>
          <p:spPr>
            <a:xfrm>
              <a:off x="1103312" y="1671265"/>
              <a:ext cx="6298640" cy="724024"/>
            </a:xfrm>
            <a:prstGeom prst="rect">
              <a:avLst/>
            </a:prstGeom>
            <a:noFill/>
            <a:ln>
              <a:noFill/>
            </a:ln>
          </p:spPr>
        </p:pic>
        <p:pic>
          <p:nvPicPr>
            <p:cNvPr id="643" name="Google Shape;643;p34"/>
            <p:cNvPicPr preferRelativeResize="0"/>
            <p:nvPr/>
          </p:nvPicPr>
          <p:blipFill rotWithShape="1">
            <a:blip r:embed="rId9">
              <a:alphaModFix/>
            </a:blip>
            <a:srcRect l="32826" t="57975" r="25000" b="9851"/>
            <a:stretch/>
          </p:blipFill>
          <p:spPr>
            <a:xfrm>
              <a:off x="1200944" y="2529354"/>
              <a:ext cx="6049914" cy="2489703"/>
            </a:xfrm>
            <a:prstGeom prst="rect">
              <a:avLst/>
            </a:prstGeom>
            <a:noFill/>
            <a:ln>
              <a:noFill/>
            </a:ln>
          </p:spPr>
        </p:pic>
      </p:grpSp>
      <p:pic>
        <p:nvPicPr>
          <p:cNvPr id="2" name="Picture 1" descr="A logo for a university&#10;&#10;Description automatically generated">
            <a:extLst>
              <a:ext uri="{FF2B5EF4-FFF2-40B4-BE49-F238E27FC236}">
                <a16:creationId xmlns:a16="http://schemas.microsoft.com/office/drawing/2014/main" id="{8FD397C8-9EDE-0526-4B5F-C98C38F2CCE2}"/>
              </a:ext>
            </a:extLst>
          </p:cNvPr>
          <p:cNvPicPr>
            <a:picLocks noChangeAspect="1"/>
          </p:cNvPicPr>
          <p:nvPr/>
        </p:nvPicPr>
        <p:blipFill>
          <a:blip r:embed="rId10"/>
          <a:stretch>
            <a:fillRect/>
          </a:stretch>
        </p:blipFill>
        <p:spPr>
          <a:xfrm>
            <a:off x="474362" y="5406113"/>
            <a:ext cx="1453164" cy="1154083"/>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647"/>
        <p:cNvGrpSpPr/>
        <p:nvPr/>
      </p:nvGrpSpPr>
      <p:grpSpPr>
        <a:xfrm>
          <a:off x="0" y="0"/>
          <a:ext cx="0" cy="0"/>
          <a:chOff x="0" y="0"/>
          <a:chExt cx="0" cy="0"/>
        </a:xfrm>
      </p:grpSpPr>
      <p:pic>
        <p:nvPicPr>
          <p:cNvPr id="648" name="Google Shape;648;p35"/>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649" name="Google Shape;649;p35"/>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50" name="Google Shape;650;p35"/>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51" name="Google Shape;651;p35"/>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653" name="Google Shape;653;p35"/>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654" name="Google Shape;654;p35"/>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655" name="Google Shape;655;p35"/>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656" name="Google Shape;656;p35"/>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657" name="Google Shape;657;p35"/>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658" name="Google Shape;658;p35"/>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659" name="Google Shape;659;p35"/>
          <p:cNvPicPr preferRelativeResize="0"/>
          <p:nvPr/>
        </p:nvPicPr>
        <p:blipFill rotWithShape="1">
          <a:blip r:embed="rId8">
            <a:alphaModFix/>
          </a:blip>
          <a:srcRect l="30394" t="18036" r="30285" b="37578"/>
          <a:stretch/>
        </p:blipFill>
        <p:spPr>
          <a:xfrm>
            <a:off x="1520137" y="1552515"/>
            <a:ext cx="7087447" cy="4278917"/>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13391042-B45C-F9C9-C940-228FBAE1D78A}"/>
              </a:ext>
            </a:extLst>
          </p:cNvPr>
          <p:cNvPicPr>
            <a:picLocks noChangeAspect="1"/>
          </p:cNvPicPr>
          <p:nvPr/>
        </p:nvPicPr>
        <p:blipFill>
          <a:blip r:embed="rId9"/>
          <a:stretch>
            <a:fillRect/>
          </a:stretch>
        </p:blipFill>
        <p:spPr>
          <a:xfrm>
            <a:off x="233448" y="5474621"/>
            <a:ext cx="1453164" cy="1154083"/>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663"/>
        <p:cNvGrpSpPr/>
        <p:nvPr/>
      </p:nvGrpSpPr>
      <p:grpSpPr>
        <a:xfrm>
          <a:off x="0" y="0"/>
          <a:ext cx="0" cy="0"/>
          <a:chOff x="0" y="0"/>
          <a:chExt cx="0" cy="0"/>
        </a:xfrm>
      </p:grpSpPr>
      <p:pic>
        <p:nvPicPr>
          <p:cNvPr id="664" name="Google Shape;664;p36"/>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665" name="Google Shape;665;p36"/>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66" name="Google Shape;666;p36"/>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67" name="Google Shape;667;p36"/>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669" name="Google Shape;669;p36"/>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670" name="Google Shape;670;p36"/>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671" name="Google Shape;671;p36"/>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672" name="Google Shape;672;p36"/>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673" name="Google Shape;673;p36"/>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674" name="Google Shape;674;p36"/>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grpSp>
        <p:nvGrpSpPr>
          <p:cNvPr id="675" name="Google Shape;675;p36"/>
          <p:cNvGrpSpPr/>
          <p:nvPr/>
        </p:nvGrpSpPr>
        <p:grpSpPr>
          <a:xfrm>
            <a:off x="523664" y="1750289"/>
            <a:ext cx="7536448" cy="3584355"/>
            <a:chOff x="985410" y="1633537"/>
            <a:chExt cx="6298640" cy="3290758"/>
          </a:xfrm>
        </p:grpSpPr>
        <p:pic>
          <p:nvPicPr>
            <p:cNvPr id="676" name="Google Shape;676;p36"/>
            <p:cNvPicPr preferRelativeResize="0"/>
            <p:nvPr/>
          </p:nvPicPr>
          <p:blipFill rotWithShape="1">
            <a:blip r:embed="rId8">
              <a:alphaModFix/>
            </a:blip>
            <a:srcRect l="30078" t="62035" r="30869" b="9851"/>
            <a:stretch/>
          </p:blipFill>
          <p:spPr>
            <a:xfrm>
              <a:off x="1163175" y="2617851"/>
              <a:ext cx="5698435" cy="2306444"/>
            </a:xfrm>
            <a:prstGeom prst="rect">
              <a:avLst/>
            </a:prstGeom>
            <a:noFill/>
            <a:ln>
              <a:noFill/>
            </a:ln>
          </p:spPr>
        </p:pic>
        <p:pic>
          <p:nvPicPr>
            <p:cNvPr id="677" name="Google Shape;677;p36"/>
            <p:cNvPicPr preferRelativeResize="0"/>
            <p:nvPr/>
          </p:nvPicPr>
          <p:blipFill rotWithShape="1">
            <a:blip r:embed="rId9">
              <a:alphaModFix/>
            </a:blip>
            <a:srcRect l="29238" t="23806" r="28697" b="66539"/>
            <a:stretch/>
          </p:blipFill>
          <p:spPr>
            <a:xfrm>
              <a:off x="985410" y="1633537"/>
              <a:ext cx="6298640" cy="724024"/>
            </a:xfrm>
            <a:prstGeom prst="rect">
              <a:avLst/>
            </a:prstGeom>
            <a:noFill/>
            <a:ln>
              <a:noFill/>
            </a:ln>
          </p:spPr>
        </p:pic>
      </p:grpSp>
      <p:pic>
        <p:nvPicPr>
          <p:cNvPr id="2" name="Picture 1" descr="A logo for a university&#10;&#10;Description automatically generated">
            <a:extLst>
              <a:ext uri="{FF2B5EF4-FFF2-40B4-BE49-F238E27FC236}">
                <a16:creationId xmlns:a16="http://schemas.microsoft.com/office/drawing/2014/main" id="{C653EFFA-B7F3-739C-CCB2-925998F55929}"/>
              </a:ext>
            </a:extLst>
          </p:cNvPr>
          <p:cNvPicPr>
            <a:picLocks noChangeAspect="1"/>
          </p:cNvPicPr>
          <p:nvPr/>
        </p:nvPicPr>
        <p:blipFill>
          <a:blip r:embed="rId10"/>
          <a:stretch>
            <a:fillRect/>
          </a:stretch>
        </p:blipFill>
        <p:spPr>
          <a:xfrm>
            <a:off x="474362" y="5406113"/>
            <a:ext cx="1453164" cy="1154083"/>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681"/>
        <p:cNvGrpSpPr/>
        <p:nvPr/>
      </p:nvGrpSpPr>
      <p:grpSpPr>
        <a:xfrm>
          <a:off x="0" y="0"/>
          <a:ext cx="0" cy="0"/>
          <a:chOff x="0" y="0"/>
          <a:chExt cx="0" cy="0"/>
        </a:xfrm>
      </p:grpSpPr>
      <p:pic>
        <p:nvPicPr>
          <p:cNvPr id="682" name="Google Shape;682;p37"/>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683" name="Google Shape;683;p37"/>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84" name="Google Shape;684;p37"/>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85" name="Google Shape;685;p37"/>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687" name="Google Shape;687;p37"/>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688" name="Google Shape;688;p37"/>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689" name="Google Shape;689;p37"/>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690" name="Google Shape;690;p37"/>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691" name="Google Shape;691;p37"/>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692" name="Google Shape;692;p37"/>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693" name="Google Shape;693;p37"/>
          <p:cNvPicPr preferRelativeResize="0"/>
          <p:nvPr/>
        </p:nvPicPr>
        <p:blipFill rotWithShape="1">
          <a:blip r:embed="rId8">
            <a:alphaModFix/>
          </a:blip>
          <a:srcRect l="32950" t="18761" r="27400" b="51065"/>
          <a:stretch/>
        </p:blipFill>
        <p:spPr>
          <a:xfrm>
            <a:off x="523664" y="1952147"/>
            <a:ext cx="7414388" cy="3280819"/>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DAC1E239-557C-6CDD-EA4D-AEE147AA143B}"/>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697"/>
        <p:cNvGrpSpPr/>
        <p:nvPr/>
      </p:nvGrpSpPr>
      <p:grpSpPr>
        <a:xfrm>
          <a:off x="0" y="0"/>
          <a:ext cx="0" cy="0"/>
          <a:chOff x="0" y="0"/>
          <a:chExt cx="0" cy="0"/>
        </a:xfrm>
      </p:grpSpPr>
      <p:pic>
        <p:nvPicPr>
          <p:cNvPr id="698" name="Google Shape;698;p38"/>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699" name="Google Shape;699;p38"/>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00" name="Google Shape;700;p38"/>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01" name="Google Shape;701;p38"/>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703" name="Google Shape;703;p38"/>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704" name="Google Shape;704;p38"/>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705" name="Google Shape;705;p38"/>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706" name="Google Shape;706;p38"/>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707" name="Google Shape;707;p38"/>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708" name="Google Shape;708;p38"/>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grpSp>
        <p:nvGrpSpPr>
          <p:cNvPr id="709" name="Google Shape;709;p38"/>
          <p:cNvGrpSpPr/>
          <p:nvPr/>
        </p:nvGrpSpPr>
        <p:grpSpPr>
          <a:xfrm>
            <a:off x="166551" y="1648464"/>
            <a:ext cx="8028732" cy="3060250"/>
            <a:chOff x="523664" y="1750289"/>
            <a:chExt cx="7785449" cy="2886233"/>
          </a:xfrm>
        </p:grpSpPr>
        <p:pic>
          <p:nvPicPr>
            <p:cNvPr id="710" name="Google Shape;710;p38"/>
            <p:cNvPicPr preferRelativeResize="0"/>
            <p:nvPr/>
          </p:nvPicPr>
          <p:blipFill rotWithShape="1">
            <a:blip r:embed="rId8">
              <a:alphaModFix/>
            </a:blip>
            <a:srcRect l="32826" t="47534" r="26413" b="34678"/>
            <a:stretch/>
          </p:blipFill>
          <p:spPr>
            <a:xfrm>
              <a:off x="678086" y="3306616"/>
              <a:ext cx="7395246" cy="1329906"/>
            </a:xfrm>
            <a:prstGeom prst="rect">
              <a:avLst/>
            </a:prstGeom>
            <a:noFill/>
            <a:ln>
              <a:noFill/>
            </a:ln>
          </p:spPr>
        </p:pic>
        <p:pic>
          <p:nvPicPr>
            <p:cNvPr id="711" name="Google Shape;711;p38"/>
            <p:cNvPicPr preferRelativeResize="0"/>
            <p:nvPr/>
          </p:nvPicPr>
          <p:blipFill rotWithShape="1">
            <a:blip r:embed="rId9">
              <a:alphaModFix/>
            </a:blip>
            <a:srcRect l="29238" t="23806" r="28697" b="66539"/>
            <a:stretch/>
          </p:blipFill>
          <p:spPr>
            <a:xfrm>
              <a:off x="523664" y="1750289"/>
              <a:ext cx="7785449" cy="788620"/>
            </a:xfrm>
            <a:prstGeom prst="rect">
              <a:avLst/>
            </a:prstGeom>
            <a:noFill/>
            <a:ln>
              <a:noFill/>
            </a:ln>
          </p:spPr>
        </p:pic>
      </p:grpSp>
      <p:pic>
        <p:nvPicPr>
          <p:cNvPr id="2" name="Picture 1" descr="A logo for a university&#10;&#10;Description automatically generated">
            <a:extLst>
              <a:ext uri="{FF2B5EF4-FFF2-40B4-BE49-F238E27FC236}">
                <a16:creationId xmlns:a16="http://schemas.microsoft.com/office/drawing/2014/main" id="{D0445895-F0D3-E8CE-6BEB-F8E828BDA4AF}"/>
              </a:ext>
            </a:extLst>
          </p:cNvPr>
          <p:cNvPicPr>
            <a:picLocks noChangeAspect="1"/>
          </p:cNvPicPr>
          <p:nvPr/>
        </p:nvPicPr>
        <p:blipFill>
          <a:blip r:embed="rId10"/>
          <a:stretch>
            <a:fillRect/>
          </a:stretch>
        </p:blipFill>
        <p:spPr>
          <a:xfrm>
            <a:off x="474362" y="5406113"/>
            <a:ext cx="1453164" cy="1154083"/>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715"/>
        <p:cNvGrpSpPr/>
        <p:nvPr/>
      </p:nvGrpSpPr>
      <p:grpSpPr>
        <a:xfrm>
          <a:off x="0" y="0"/>
          <a:ext cx="0" cy="0"/>
          <a:chOff x="0" y="0"/>
          <a:chExt cx="0" cy="0"/>
        </a:xfrm>
      </p:grpSpPr>
      <p:pic>
        <p:nvPicPr>
          <p:cNvPr id="716" name="Google Shape;716;p39"/>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717" name="Google Shape;717;p39"/>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18" name="Google Shape;718;p39"/>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19" name="Google Shape;719;p39"/>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721" name="Google Shape;721;p39"/>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722" name="Google Shape;722;p39"/>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723" name="Google Shape;723;p39"/>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724" name="Google Shape;724;p39"/>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725" name="Google Shape;725;p39"/>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726" name="Google Shape;726;p39"/>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727" name="Google Shape;727;p39"/>
          <p:cNvPicPr preferRelativeResize="0"/>
          <p:nvPr/>
        </p:nvPicPr>
        <p:blipFill rotWithShape="1">
          <a:blip r:embed="rId8">
            <a:alphaModFix/>
          </a:blip>
          <a:srcRect l="33152" t="23807" r="27281" b="49900"/>
          <a:stretch/>
        </p:blipFill>
        <p:spPr>
          <a:xfrm>
            <a:off x="523664" y="1867203"/>
            <a:ext cx="7295119" cy="2709534"/>
          </a:xfrm>
          <a:prstGeom prst="rect">
            <a:avLst/>
          </a:prstGeom>
          <a:noFill/>
          <a:ln>
            <a:noFill/>
          </a:ln>
        </p:spPr>
      </p:pic>
      <p:pic>
        <p:nvPicPr>
          <p:cNvPr id="2" name="Picture 1" descr="A logo for a university&#10;&#10;Description automatically generated">
            <a:extLst>
              <a:ext uri="{FF2B5EF4-FFF2-40B4-BE49-F238E27FC236}">
                <a16:creationId xmlns:a16="http://schemas.microsoft.com/office/drawing/2014/main" id="{C72A2A08-26C2-6990-AB38-D417ED399BBC}"/>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731"/>
        <p:cNvGrpSpPr/>
        <p:nvPr/>
      </p:nvGrpSpPr>
      <p:grpSpPr>
        <a:xfrm>
          <a:off x="0" y="0"/>
          <a:ext cx="0" cy="0"/>
          <a:chOff x="0" y="0"/>
          <a:chExt cx="0" cy="0"/>
        </a:xfrm>
      </p:grpSpPr>
      <p:pic>
        <p:nvPicPr>
          <p:cNvPr id="732" name="Google Shape;732;p40"/>
          <p:cNvPicPr preferRelativeResize="0"/>
          <p:nvPr/>
        </p:nvPicPr>
        <p:blipFill rotWithShape="1">
          <a:blip r:embed="rId3">
            <a:alphaModFix/>
          </a:blip>
          <a:srcRect/>
          <a:stretch/>
        </p:blipFill>
        <p:spPr>
          <a:xfrm>
            <a:off x="523664" y="397229"/>
            <a:ext cx="8028732" cy="840667"/>
          </a:xfrm>
          <a:prstGeom prst="rect">
            <a:avLst/>
          </a:prstGeom>
          <a:noFill/>
          <a:ln>
            <a:noFill/>
          </a:ln>
        </p:spPr>
      </p:pic>
      <p:sp>
        <p:nvSpPr>
          <p:cNvPr id="733" name="Google Shape;733;p40"/>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34" name="Google Shape;734;p40"/>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35" name="Google Shape;735;p40"/>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737" name="Google Shape;737;p40"/>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738" name="Google Shape;738;p40"/>
          <p:cNvPicPr preferRelativeResize="0"/>
          <p:nvPr/>
        </p:nvPicPr>
        <p:blipFill rotWithShape="1">
          <a:blip r:embed="rId5">
            <a:alphaModFix/>
          </a:blip>
          <a:srcRect/>
          <a:stretch/>
        </p:blipFill>
        <p:spPr>
          <a:xfrm>
            <a:off x="-108036" y="2204822"/>
            <a:ext cx="238650" cy="2709534"/>
          </a:xfrm>
          <a:prstGeom prst="rect">
            <a:avLst/>
          </a:prstGeom>
          <a:noFill/>
          <a:ln>
            <a:noFill/>
          </a:ln>
        </p:spPr>
      </p:pic>
      <p:sp>
        <p:nvSpPr>
          <p:cNvPr id="739" name="Google Shape;739;p40"/>
          <p:cNvSpPr txBox="1"/>
          <p:nvPr/>
        </p:nvSpPr>
        <p:spPr>
          <a:xfrm>
            <a:off x="2385600" y="397229"/>
            <a:ext cx="5317849" cy="621709"/>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000" b="1">
                <a:solidFill>
                  <a:schemeClr val="lt1"/>
                </a:solidFill>
                <a:latin typeface="Calibri"/>
                <a:ea typeface="Calibri"/>
                <a:cs typeface="Calibri"/>
                <a:sym typeface="Calibri"/>
              </a:rPr>
              <a:t>Guide to the Methods in Part II</a:t>
            </a:r>
            <a:endParaRPr/>
          </a:p>
        </p:txBody>
      </p:sp>
      <p:pic>
        <p:nvPicPr>
          <p:cNvPr id="740" name="Google Shape;740;p40"/>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741" name="Google Shape;741;p40"/>
          <p:cNvPicPr preferRelativeResize="0"/>
          <p:nvPr/>
        </p:nvPicPr>
        <p:blipFill rotWithShape="1">
          <a:blip r:embed="rId7">
            <a:alphaModFix/>
          </a:blip>
          <a:srcRect/>
          <a:stretch/>
        </p:blipFill>
        <p:spPr>
          <a:xfrm>
            <a:off x="8607584" y="432182"/>
            <a:ext cx="3657253" cy="5748868"/>
          </a:xfrm>
          <a:prstGeom prst="rect">
            <a:avLst/>
          </a:prstGeom>
          <a:noFill/>
          <a:ln>
            <a:noFill/>
          </a:ln>
        </p:spPr>
      </p:pic>
      <p:sp>
        <p:nvSpPr>
          <p:cNvPr id="742" name="Google Shape;742;p40"/>
          <p:cNvSpPr txBox="1"/>
          <p:nvPr/>
        </p:nvSpPr>
        <p:spPr>
          <a:xfrm>
            <a:off x="269633" y="219670"/>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grpSp>
        <p:nvGrpSpPr>
          <p:cNvPr id="743" name="Google Shape;743;p40"/>
          <p:cNvGrpSpPr/>
          <p:nvPr/>
        </p:nvGrpSpPr>
        <p:grpSpPr>
          <a:xfrm>
            <a:off x="166551" y="1648464"/>
            <a:ext cx="8028732" cy="3370593"/>
            <a:chOff x="166551" y="1648464"/>
            <a:chExt cx="8028732" cy="3370593"/>
          </a:xfrm>
        </p:grpSpPr>
        <p:pic>
          <p:nvPicPr>
            <p:cNvPr id="744" name="Google Shape;744;p40"/>
            <p:cNvPicPr preferRelativeResize="0"/>
            <p:nvPr/>
          </p:nvPicPr>
          <p:blipFill rotWithShape="1">
            <a:blip r:embed="rId8">
              <a:alphaModFix/>
            </a:blip>
            <a:srcRect l="32935" t="50000" r="27499" b="28331"/>
            <a:stretch/>
          </p:blipFill>
          <p:spPr>
            <a:xfrm>
              <a:off x="542915" y="2839273"/>
              <a:ext cx="7102532" cy="2179784"/>
            </a:xfrm>
            <a:prstGeom prst="rect">
              <a:avLst/>
            </a:prstGeom>
            <a:noFill/>
            <a:ln>
              <a:noFill/>
            </a:ln>
          </p:spPr>
        </p:pic>
        <p:pic>
          <p:nvPicPr>
            <p:cNvPr id="745" name="Google Shape;745;p40"/>
            <p:cNvPicPr preferRelativeResize="0"/>
            <p:nvPr/>
          </p:nvPicPr>
          <p:blipFill rotWithShape="1">
            <a:blip r:embed="rId9">
              <a:alphaModFix/>
            </a:blip>
            <a:srcRect l="29238" t="23806" r="28697" b="66539"/>
            <a:stretch/>
          </p:blipFill>
          <p:spPr>
            <a:xfrm>
              <a:off x="166551" y="1648464"/>
              <a:ext cx="8028732" cy="836168"/>
            </a:xfrm>
            <a:prstGeom prst="rect">
              <a:avLst/>
            </a:prstGeom>
            <a:noFill/>
            <a:ln>
              <a:noFill/>
            </a:ln>
          </p:spPr>
        </p:pic>
      </p:grpSp>
      <p:pic>
        <p:nvPicPr>
          <p:cNvPr id="2" name="Picture 1" descr="A logo for a university&#10;&#10;Description automatically generated">
            <a:extLst>
              <a:ext uri="{FF2B5EF4-FFF2-40B4-BE49-F238E27FC236}">
                <a16:creationId xmlns:a16="http://schemas.microsoft.com/office/drawing/2014/main" id="{7BFCF050-5EC3-C83E-602E-C87909AC3105}"/>
              </a:ext>
            </a:extLst>
          </p:cNvPr>
          <p:cNvPicPr>
            <a:picLocks noChangeAspect="1"/>
          </p:cNvPicPr>
          <p:nvPr/>
        </p:nvPicPr>
        <p:blipFill>
          <a:blip r:embed="rId10"/>
          <a:stretch>
            <a:fillRect/>
          </a:stretch>
        </p:blipFill>
        <p:spPr>
          <a:xfrm>
            <a:off x="474362" y="5406113"/>
            <a:ext cx="1453164" cy="1154083"/>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749"/>
        <p:cNvGrpSpPr/>
        <p:nvPr/>
      </p:nvGrpSpPr>
      <p:grpSpPr>
        <a:xfrm>
          <a:off x="0" y="0"/>
          <a:ext cx="0" cy="0"/>
          <a:chOff x="0" y="0"/>
          <a:chExt cx="0" cy="0"/>
        </a:xfrm>
      </p:grpSpPr>
      <p:pic>
        <p:nvPicPr>
          <p:cNvPr id="750" name="Google Shape;750;p41"/>
          <p:cNvPicPr preferRelativeResize="0"/>
          <p:nvPr/>
        </p:nvPicPr>
        <p:blipFill rotWithShape="1">
          <a:blip r:embed="rId3">
            <a:alphaModFix/>
          </a:blip>
          <a:srcRect/>
          <a:stretch/>
        </p:blipFill>
        <p:spPr>
          <a:xfrm>
            <a:off x="523664" y="397229"/>
            <a:ext cx="6198451" cy="840667"/>
          </a:xfrm>
          <a:prstGeom prst="rect">
            <a:avLst/>
          </a:prstGeom>
          <a:noFill/>
          <a:ln>
            <a:noFill/>
          </a:ln>
        </p:spPr>
      </p:pic>
      <p:sp>
        <p:nvSpPr>
          <p:cNvPr id="751" name="Google Shape;751;p41"/>
          <p:cNvSpPr/>
          <p:nvPr/>
        </p:nvSpPr>
        <p:spPr>
          <a:xfrm>
            <a:off x="85725" y="1588"/>
            <a:ext cx="2446338"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52" name="Google Shape;752;p41"/>
          <p:cNvSpPr/>
          <p:nvPr/>
        </p:nvSpPr>
        <p:spPr>
          <a:xfrm>
            <a:off x="-22225" y="1588"/>
            <a:ext cx="2446338"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753" name="Google Shape;753;p41"/>
          <p:cNvSpPr/>
          <p:nvPr/>
        </p:nvSpPr>
        <p:spPr>
          <a:xfrm>
            <a:off x="-131763" y="1588"/>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755" name="Google Shape;755;p41"/>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756" name="Google Shape;756;p41"/>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757" name="Google Shape;757;p41"/>
          <p:cNvPicPr preferRelativeResize="0"/>
          <p:nvPr/>
        </p:nvPicPr>
        <p:blipFill rotWithShape="1">
          <a:blip r:embed="rId6">
            <a:alphaModFix/>
          </a:blip>
          <a:srcRect/>
          <a:stretch/>
        </p:blipFill>
        <p:spPr>
          <a:xfrm>
            <a:off x="9833969" y="-27434"/>
            <a:ext cx="2483250" cy="6912868"/>
          </a:xfrm>
          <a:prstGeom prst="rect">
            <a:avLst/>
          </a:prstGeom>
          <a:noFill/>
          <a:ln>
            <a:noFill/>
          </a:ln>
        </p:spPr>
      </p:pic>
      <p:pic>
        <p:nvPicPr>
          <p:cNvPr id="758" name="Google Shape;758;p41"/>
          <p:cNvPicPr preferRelativeResize="0"/>
          <p:nvPr/>
        </p:nvPicPr>
        <p:blipFill rotWithShape="1">
          <a:blip r:embed="rId7">
            <a:alphaModFix/>
          </a:blip>
          <a:srcRect/>
          <a:stretch/>
        </p:blipFill>
        <p:spPr>
          <a:xfrm>
            <a:off x="8708266" y="554566"/>
            <a:ext cx="3179850" cy="5748868"/>
          </a:xfrm>
          <a:prstGeom prst="rect">
            <a:avLst/>
          </a:prstGeom>
          <a:noFill/>
          <a:ln>
            <a:noFill/>
          </a:ln>
        </p:spPr>
      </p:pic>
      <p:sp>
        <p:nvSpPr>
          <p:cNvPr id="759" name="Google Shape;759;p41"/>
          <p:cNvSpPr txBox="1"/>
          <p:nvPr/>
        </p:nvSpPr>
        <p:spPr>
          <a:xfrm>
            <a:off x="818606" y="1756985"/>
            <a:ext cx="7271812" cy="2421625"/>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8800" b="1">
                <a:solidFill>
                  <a:srgbClr val="0070C0"/>
                </a:solidFill>
                <a:latin typeface="Calibri"/>
                <a:ea typeface="Calibri"/>
                <a:cs typeface="Calibri"/>
                <a:sym typeface="Calibri"/>
              </a:rPr>
              <a:t>Thank You</a:t>
            </a:r>
            <a:endParaRPr sz="7200" b="1">
              <a:solidFill>
                <a:schemeClr val="dk1"/>
              </a:solidFill>
              <a:latin typeface="Calibri"/>
              <a:ea typeface="Calibri"/>
              <a:cs typeface="Calibri"/>
              <a:sym typeface="Calibri"/>
            </a:endParaRPr>
          </a:p>
        </p:txBody>
      </p:sp>
      <p:pic>
        <p:nvPicPr>
          <p:cNvPr id="760" name="Google Shape;760;p41"/>
          <p:cNvPicPr preferRelativeResize="0"/>
          <p:nvPr/>
        </p:nvPicPr>
        <p:blipFill rotWithShape="1">
          <a:blip r:embed="rId8">
            <a:alphaModFix/>
          </a:blip>
          <a:srcRect/>
          <a:stretch/>
        </p:blipFill>
        <p:spPr>
          <a:xfrm>
            <a:off x="8609198" y="263506"/>
            <a:ext cx="3119743" cy="5748868"/>
          </a:xfrm>
          <a:prstGeom prst="rect">
            <a:avLst/>
          </a:prstGeom>
          <a:noFill/>
          <a:ln>
            <a:noFill/>
          </a:ln>
        </p:spPr>
      </p:pic>
      <p:sp>
        <p:nvSpPr>
          <p:cNvPr id="761" name="Google Shape;761;p41"/>
          <p:cNvSpPr txBox="1"/>
          <p:nvPr/>
        </p:nvSpPr>
        <p:spPr>
          <a:xfrm>
            <a:off x="238443" y="344361"/>
            <a:ext cx="1493097" cy="727571"/>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a:solidFill>
                  <a:schemeClr val="lt1"/>
                </a:solidFill>
                <a:latin typeface="Calibri"/>
                <a:ea typeface="Calibri"/>
                <a:cs typeface="Calibri"/>
                <a:sym typeface="Calibri"/>
              </a:rPr>
              <a:t>Lecture 9</a:t>
            </a:r>
            <a:endParaRPr sz="2400" b="1">
              <a:solidFill>
                <a:srgbClr val="FF0000"/>
              </a:solidFill>
              <a:highlight>
                <a:srgbClr val="FFFF00"/>
              </a:highlight>
              <a:latin typeface="Calibri"/>
              <a:ea typeface="Calibri"/>
              <a:cs typeface="Calibri"/>
              <a:sym typeface="Calibri"/>
            </a:endParaRPr>
          </a:p>
        </p:txBody>
      </p:sp>
      <p:pic>
        <p:nvPicPr>
          <p:cNvPr id="2" name="Picture 1" descr="A logo for a university&#10;&#10;Description automatically generated">
            <a:extLst>
              <a:ext uri="{FF2B5EF4-FFF2-40B4-BE49-F238E27FC236}">
                <a16:creationId xmlns:a16="http://schemas.microsoft.com/office/drawing/2014/main" id="{82BDCCF7-58FC-80D2-9F13-59F97B3B7784}"/>
              </a:ext>
            </a:extLst>
          </p:cNvPr>
          <p:cNvPicPr>
            <a:picLocks noChangeAspect="1"/>
          </p:cNvPicPr>
          <p:nvPr/>
        </p:nvPicPr>
        <p:blipFill>
          <a:blip r:embed="rId9"/>
          <a:stretch>
            <a:fillRect/>
          </a:stretch>
        </p:blipFill>
        <p:spPr>
          <a:xfrm>
            <a:off x="474362" y="5406113"/>
            <a:ext cx="1453164" cy="115408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9ADC2C-81C1-41D0-886D-DB5274581699}"/>
</file>

<file path=customXml/itemProps2.xml><?xml version="1.0" encoding="utf-8"?>
<ds:datastoreItem xmlns:ds="http://schemas.openxmlformats.org/officeDocument/2006/customXml" ds:itemID="{B0580112-64B3-423B-9366-BE6B73CA4F15}">
  <ds:schemaRefs>
    <ds:schemaRef ds:uri="http://schemas.microsoft.com/office/2006/metadata/properties"/>
    <ds:schemaRef ds:uri="http://schemas.microsoft.com/office/infopath/2007/PartnerControls"/>
    <ds:schemaRef ds:uri="49100919-8a76-4266-be0c-7dc583902cb4"/>
    <ds:schemaRef ds:uri="http://purl.org/dc/dcmitype/"/>
    <ds:schemaRef ds:uri="http://schemas.microsoft.com/office/2006/documentManagement/types"/>
    <ds:schemaRef ds:uri="http://www.w3.org/XML/1998/namespace"/>
    <ds:schemaRef ds:uri="http://schemas.openxmlformats.org/package/2006/metadata/core-properties"/>
    <ds:schemaRef ds:uri="http://purl.org/dc/elements/1.1/"/>
    <ds:schemaRef ds:uri="d13aca44-ef33-4cf4-9980-7f0b00e6eeb9"/>
    <ds:schemaRef ds:uri="http://purl.org/dc/terms/"/>
  </ds:schemaRefs>
</ds:datastoreItem>
</file>

<file path=customXml/itemProps3.xml><?xml version="1.0" encoding="utf-8"?>
<ds:datastoreItem xmlns:ds="http://schemas.openxmlformats.org/officeDocument/2006/customXml" ds:itemID="{02E31AB0-AF63-4204-A396-374D8014678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2581</Words>
  <Application>Microsoft Office PowerPoint</Application>
  <PresentationFormat>Widescreen</PresentationFormat>
  <Paragraphs>160</Paragraphs>
  <Slides>41</Slides>
  <Notes>41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Tajawal Medium</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MOHAMED.AWAIS@fart.bu.edu.eg</cp:lastModifiedBy>
  <cp:revision>1</cp:revision>
  <dcterms:created xsi:type="dcterms:W3CDTF">2021-08-03T13:03:26Z</dcterms:created>
  <dcterms:modified xsi:type="dcterms:W3CDTF">2024-05-29T22:27:57Z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