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3"/>
  </p:notesMasterIdLst>
  <p:sldIdLst>
    <p:sldId id="257" r:id="rId3"/>
    <p:sldId id="258" r:id="rId4"/>
    <p:sldId id="852" r:id="rId5"/>
    <p:sldId id="866" r:id="rId6"/>
    <p:sldId id="867" r:id="rId7"/>
    <p:sldId id="868" r:id="rId8"/>
    <p:sldId id="869" r:id="rId9"/>
    <p:sldId id="865" r:id="rId10"/>
    <p:sldId id="870" r:id="rId11"/>
    <p:sldId id="853" r:id="rId12"/>
    <p:sldId id="854" r:id="rId13"/>
    <p:sldId id="855" r:id="rId14"/>
    <p:sldId id="856" r:id="rId15"/>
    <p:sldId id="857" r:id="rId16"/>
    <p:sldId id="858" r:id="rId17"/>
    <p:sldId id="859" r:id="rId18"/>
    <p:sldId id="860" r:id="rId19"/>
    <p:sldId id="861" r:id="rId20"/>
    <p:sldId id="862" r:id="rId21"/>
    <p:sldId id="863" r:id="rId22"/>
    <p:sldId id="864" r:id="rId23"/>
    <p:sldId id="628" r:id="rId24"/>
    <p:sldId id="524" r:id="rId25"/>
    <p:sldId id="527" r:id="rId26"/>
    <p:sldId id="575" r:id="rId27"/>
    <p:sldId id="614" r:id="rId28"/>
    <p:sldId id="638" r:id="rId29"/>
    <p:sldId id="652" r:id="rId30"/>
    <p:sldId id="642" r:id="rId31"/>
    <p:sldId id="641" r:id="rId32"/>
    <p:sldId id="640" r:id="rId33"/>
    <p:sldId id="639" r:id="rId34"/>
    <p:sldId id="644" r:id="rId35"/>
    <p:sldId id="615" r:id="rId36"/>
    <p:sldId id="583" r:id="rId37"/>
    <p:sldId id="622" r:id="rId38"/>
    <p:sldId id="645" r:id="rId39"/>
    <p:sldId id="646" r:id="rId40"/>
    <p:sldId id="587" r:id="rId41"/>
    <p:sldId id="590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378" y="-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6F6089-DF04-46F4-980A-D10C8C07901B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9DD92-FA6E-4709-8B81-F11A62B26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677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54693852-B0C8-4ABC-8BC9-807E93528E4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8F973F3A-BFDD-4289-B28B-D665980CFE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129C3854-141E-4B3A-9A9D-2A4BDF4EC9F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5">
            <a:extLst>
              <a:ext uri="{FF2B5EF4-FFF2-40B4-BE49-F238E27FC236}">
                <a16:creationId xmlns:a16="http://schemas.microsoft.com/office/drawing/2014/main" id="{97F8F653-A853-4E01-8042-4A6F4F2EC0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059766AF-9899-4FC1-B19E-565432B2CA3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703263"/>
            <a:ext cx="6169025" cy="3470275"/>
          </a:xfrm>
          <a:ln/>
        </p:spPr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08BD03E2-8864-449E-B497-744C7D4418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377FFF28-85DB-4544-B4F3-5B8B67C6EC0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703263"/>
            <a:ext cx="6169025" cy="3470275"/>
          </a:xfrm>
          <a:ln/>
        </p:spPr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F52CECAD-77BF-4F62-9117-A0178F75F5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7C14B842-1AC5-4675-A58D-C9690403536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178F6E55-4718-43BD-8F54-70E83A24EB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F6F4F8CA-0D91-44AA-968F-20CA024B148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703263"/>
            <a:ext cx="6169025" cy="3470275"/>
          </a:xfrm>
          <a:ln/>
        </p:spPr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6BE6AC35-8FD7-4423-8BDF-8FAC1B3079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692E5100-C321-4200-B538-94E8EB55751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703263"/>
            <a:ext cx="6169025" cy="3470275"/>
          </a:xfrm>
          <a:ln/>
        </p:spPr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7186DF2C-E0BD-406B-B327-89C0E82A4B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62FDA6D2-397C-415C-9EBB-CCC9C2391D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703263"/>
            <a:ext cx="6169025" cy="3470275"/>
          </a:xfrm>
          <a:ln/>
        </p:spPr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29932B4F-530B-4E29-83C7-9390466B34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5EB7046D-5E7C-47EE-9665-3CD1AB087F1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703263"/>
            <a:ext cx="6169025" cy="3470275"/>
          </a:xfrm>
          <a:ln/>
        </p:spPr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F68BC859-5883-49E9-AA2C-966E7656D3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9B785E97-2906-429C-8E17-1B8397535C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703263"/>
            <a:ext cx="6169025" cy="3470275"/>
          </a:xfrm>
          <a:ln/>
        </p:spPr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598A501D-30F0-4A21-91D4-E7C6E51387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E9A0E8C9-9EF0-48EE-AD9C-985AC05E0C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703263"/>
            <a:ext cx="6169025" cy="3470275"/>
          </a:xfrm>
          <a:ln/>
        </p:spPr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753DCF4F-ADA8-4A70-B4B5-A7C7DE2CC2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982953F4-BA13-4AC7-9ACB-C26D39986D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703263"/>
            <a:ext cx="6169025" cy="3470275"/>
          </a:xfrm>
          <a:ln/>
        </p:spPr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F2F8C478-A5B1-4FF5-BD9E-F1628EEE87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2FE0B25C-527B-4F0C-872C-DAD935D42FD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82C13D82-56D5-4AA8-9C39-023A79259B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136BD965-CD44-4F41-98AD-1A2718AA7EC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703263"/>
            <a:ext cx="6169025" cy="3470275"/>
          </a:xfrm>
          <a:ln/>
        </p:spPr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6BFF06E4-14BD-4526-88BC-638604B92E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373E83A9-6245-4BDD-9ECC-8269E7B8F1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703263"/>
            <a:ext cx="6169025" cy="3470275"/>
          </a:xfrm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C7E4F989-C89B-482F-A4B9-D6EF8144E7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A4629E20-6C01-4C90-B603-807CE6BE9FD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703263"/>
            <a:ext cx="6169025" cy="3470275"/>
          </a:xfrm>
          <a:ln/>
        </p:spPr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D0996774-6E14-4C95-B939-E4E9B6D010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A0B38FB5-6635-4F33-B95B-51BCF967AEF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703263"/>
            <a:ext cx="6169025" cy="3470275"/>
          </a:xfrm>
          <a:ln/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7A98AD88-77DD-4AB6-884C-3A12133631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76A982AC-359F-44D8-9E75-E14E86795D3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703263"/>
            <a:ext cx="6169025" cy="3470275"/>
          </a:xfrm>
          <a:ln/>
        </p:spPr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6B907246-339E-401B-94F0-116A4B5E81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E338F952-4200-4A32-9C07-C7A993422D7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5AE22DD5-46CF-47A4-B886-4EFE265DBF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d-ID" altLang="id-ID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99164-C03D-4CDA-A7CA-A38B134952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0C5A36-2E52-42AB-991D-6078BE3181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29ABB3-1DE1-4370-9BB7-268E19FA7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8C758C-3752-413F-AD7A-507DD8E69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CBF586-8B13-4895-B583-6C919527D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1866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D694D-922A-4C96-A5BB-418EBD97B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E71919-2315-4C23-9E01-994AC5F292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51F39B-B025-4506-81FB-6721C7DB5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E69E4C-8930-48CD-B625-A58BF7FF5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1327AA-9DE5-4B4C-A37F-11DCB435D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5315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E71AC-2480-4650-AE17-C25724D9A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3A0AED-CFBD-4A8A-B9C4-3EE1A28A4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F8005D-4742-4B83-AD1A-20F5A88FB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D52027-5F22-4C8A-AE5A-FBFF9BF9E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7A85F8-8658-4AD2-A85B-883548CEE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9379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87F02-2EAB-4C35-B798-AC0F74779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88BD6C-BE4C-49C4-AE1B-C9C7FFB94C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BECAF9-96AA-420E-ACC2-0BD70CB39F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AD4CB0-77E7-4E1D-A829-CA9A66475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F5E3B2-0C06-4B9C-9F0F-A4DAE8AF6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DB6083-30C9-4705-978B-61A25FF64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6807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401FC-1DC2-4A26-B8E8-9B0F5AA0E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E8F07E-F628-4B1C-BF33-CC387B5576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228297-3E08-4473-B519-2BCD124C00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735F4D-F5C5-4731-AD48-0EDB4E6066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16AC991-3CE3-4C43-873E-EA48E808C6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624B80-17DF-4758-80F8-4C76A674D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698A73-7AE8-4849-B51C-BE67208C8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298C533-CFCE-4D9A-9812-7340B2B6D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3758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CD2B7-2A3D-48D6-B14B-50880A7DD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612C55-6012-4E62-BE91-1AAF3F795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15DFE8-0CA0-468B-AD57-DACA95317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F87743-D683-408F-8C2F-F7C7B4DE3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9306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C7D8D1-EF1A-4BCA-BCAC-BDCFD4CC7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277D86-7ED5-46E8-8EBB-16B6E9E8C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26638A-96B6-41B6-A7A7-F4B1E3CA1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7998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D436C-8DE8-40AA-A0A1-13048CCD3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628060-A024-4934-B2C4-35E4B7531D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F24A5C-BF4A-4C40-8329-C04203761E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260DE7-1DB6-4DCC-8B34-B4EE1F5DC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2C7EA8-8953-41F7-933E-11C4FEF1B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E8D3ED-7CBA-4CB9-BB64-3825AFB35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187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43179-0A5D-49A6-84F2-8BF0DEA16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6018E3-F199-4B80-9D08-1964429391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54CA89-EA6C-4A82-A84C-02CC809E3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88B2E0-8ECF-427E-8F7F-8EEF53A35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FDD60F-F111-48E9-B016-1B43C064A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326A46-DBF5-470E-9147-606FC5774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8282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AA35A-BE25-44A2-9CD4-620ECF592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BC5D5F-75BA-4ADD-B8B0-FD5B20CDD3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C69A35-CB3F-49B6-991F-C1016B528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5BA48-7F33-4450-B9BE-DB2026BA4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C3786-F923-4B42-990A-AA39F062E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023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56E134-75B0-4C1A-A65B-71C68F26DC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DFD013-2331-4711-8DB9-B0D3392D9A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A6B23C-D04C-4538-B3DE-ACD10FF2A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500237-5AB9-469C-880B-E82402CBA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959ADE-31B4-41A7-8557-4E536009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966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7D6A728-B559-43C5-978B-F5709F525C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C0FBCC-6EBD-4948-8696-05E5018EA2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B08180-E432-456B-8D6E-C199C2BF9F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E00A47-4928-49E5-9821-7744A3E791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57B8BD-5ABF-40AF-A38C-40BF083887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148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4.png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2.emf"/><Relationship Id="rId4" Type="http://schemas.openxmlformats.org/officeDocument/2006/relationships/oleObject" Target="../embeddings/oleObject1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5.emf"/><Relationship Id="rId4" Type="http://schemas.openxmlformats.org/officeDocument/2006/relationships/oleObject" Target="../embeddings/oleObject2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6.emf"/><Relationship Id="rId4" Type="http://schemas.openxmlformats.org/officeDocument/2006/relationships/oleObject" Target="../embeddings/oleObject3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37.emf"/><Relationship Id="rId4" Type="http://schemas.openxmlformats.org/officeDocument/2006/relationships/oleObject" Target="../embeddings/oleObject4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38.emf"/><Relationship Id="rId4" Type="http://schemas.openxmlformats.org/officeDocument/2006/relationships/oleObject" Target="../embeddings/oleObject5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39.emf"/><Relationship Id="rId4" Type="http://schemas.openxmlformats.org/officeDocument/2006/relationships/oleObject" Target="../embeddings/oleObject6.bin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516301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Accounting Principles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Hoda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Metwally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9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4CD4E53-7075-4D39-AEC1-59D37448303D}"/>
              </a:ext>
            </a:extLst>
          </p:cNvPr>
          <p:cNvSpPr txBox="1"/>
          <p:nvPr/>
        </p:nvSpPr>
        <p:spPr>
          <a:xfrm>
            <a:off x="7181527" y="4651464"/>
            <a:ext cx="5590438" cy="1148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1000" indent="-381000" algn="ctr">
              <a:lnSpc>
                <a:spcPct val="110000"/>
              </a:lnSpc>
              <a:buFont typeface="Wingdings" panose="05000000000000000000" pitchFamily="2" charset="2"/>
              <a:buNone/>
              <a:defRPr/>
            </a:pPr>
            <a:r>
              <a:rPr lang="en-US" sz="3200" dirty="0">
                <a:solidFill>
                  <a:srgbClr val="005AB4"/>
                </a:solidFill>
              </a:rPr>
              <a:t>Completing the Accounting Cycle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516301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Accounting Principles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Prepared by Dr.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Hoda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Metwally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9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CCDD9A8-B51C-4BB1-8C7D-8220979DCA1F}"/>
              </a:ext>
            </a:extLst>
          </p:cNvPr>
          <p:cNvSpPr txBox="1"/>
          <p:nvPr/>
        </p:nvSpPr>
        <p:spPr>
          <a:xfrm>
            <a:off x="3528057" y="5170208"/>
            <a:ext cx="5590438" cy="1148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1000" indent="-381000" algn="ctr">
              <a:lnSpc>
                <a:spcPct val="110000"/>
              </a:lnSpc>
              <a:buFont typeface="Wingdings" panose="05000000000000000000" pitchFamily="2" charset="2"/>
              <a:buNone/>
              <a:defRPr/>
            </a:pPr>
            <a:r>
              <a:rPr lang="en-US" sz="3200" dirty="0">
                <a:solidFill>
                  <a:srgbClr val="005AB4"/>
                </a:solidFill>
              </a:rPr>
              <a:t>Completing the Accounting Cycle</a:t>
            </a: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796" name="Rectangle 12">
            <a:extLst>
              <a:ext uri="{FF2B5EF4-FFF2-40B4-BE49-F238E27FC236}">
                <a16:creationId xmlns:a16="http://schemas.microsoft.com/office/drawing/2014/main" id="{106D5FCD-310B-4537-B2CD-E096A3B69EA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49963" y="2371530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en-US" sz="4900" b="1" dirty="0"/>
              <a:t>The Accounting cycle</a:t>
            </a:r>
            <a:br>
              <a:rPr lang="en-US" altLang="en-US" dirty="0"/>
            </a:b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4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4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4796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3C71BDD-90C6-4C10-A1FA-DE34E9B42A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76275"/>
            <a:ext cx="10515600" cy="5500688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Accounting  Equation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E28D7F7-E423-4BC7-9D36-EE8ABED8D3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1208" t="24274" r="28383" b="7160"/>
          <a:stretch/>
        </p:blipFill>
        <p:spPr>
          <a:xfrm>
            <a:off x="2319132" y="1353171"/>
            <a:ext cx="6308034" cy="482379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299D8F7-1D81-49E9-B60A-4838B2F302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5012568"/>
            <a:ext cx="1700931" cy="152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3350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771C5C9-BCF8-4617-BB63-CEA0C6BF27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flipV="1">
            <a:off x="8574157" y="4664764"/>
            <a:ext cx="1086678" cy="14444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617EB87-86A4-4F13-A87E-DDBC1A182CE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9891" t="20856" r="19891" b="8481"/>
          <a:stretch/>
        </p:blipFill>
        <p:spPr>
          <a:xfrm>
            <a:off x="1139598" y="583096"/>
            <a:ext cx="8627254" cy="5691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357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B73919-F31A-4A9B-83F0-EEEC235398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36104"/>
            <a:ext cx="10515600" cy="5540859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CD7AFA-32C7-4EF9-99DA-A57D7EE937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891" t="22596" r="18370" b="19166"/>
          <a:stretch/>
        </p:blipFill>
        <p:spPr>
          <a:xfrm>
            <a:off x="838200" y="636104"/>
            <a:ext cx="10515600" cy="5540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447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323B7F5-8F98-4BDB-85BD-D367465B76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9864" t="29412" r="18211" b="14951"/>
          <a:stretch/>
        </p:blipFill>
        <p:spPr>
          <a:xfrm>
            <a:off x="1524000" y="1205948"/>
            <a:ext cx="9541565" cy="504907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938132B-5A73-4EAD-B71B-F25887740A45}"/>
              </a:ext>
            </a:extLst>
          </p:cNvPr>
          <p:cNvSpPr txBox="1"/>
          <p:nvPr/>
        </p:nvSpPr>
        <p:spPr>
          <a:xfrm>
            <a:off x="371061" y="602975"/>
            <a:ext cx="4028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2">
                    <a:lumMod val="75000"/>
                  </a:schemeClr>
                </a:solidFill>
              </a:rPr>
              <a:t>Ledger Account</a:t>
            </a:r>
            <a:endParaRPr lang="en-US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433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F20C3E0-B090-456E-9BED-5F0A6D40BF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720753"/>
            <a:ext cx="10515600" cy="132283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0B0424E-4170-46F7-8734-2020F5375B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744" y="614150"/>
            <a:ext cx="10516511" cy="347632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BF80CE7-D42D-4AA0-84A4-CB777E72A807}"/>
              </a:ext>
            </a:extLst>
          </p:cNvPr>
          <p:cNvSpPr txBox="1"/>
          <p:nvPr/>
        </p:nvSpPr>
        <p:spPr>
          <a:xfrm>
            <a:off x="1245704" y="614150"/>
            <a:ext cx="38295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Comprehensive Problem</a:t>
            </a:r>
            <a:endParaRPr lang="en-US" sz="28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C5F140C-9DFB-43D7-98DF-8C00F0B02FF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3743" t="28009" r="12826" b="26945"/>
          <a:stretch/>
        </p:blipFill>
        <p:spPr>
          <a:xfrm>
            <a:off x="837744" y="1113184"/>
            <a:ext cx="9790499" cy="5314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82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1D0129D-B8CA-4519-9098-D31F06A71C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1695" t="28577" r="12610" b="13216"/>
          <a:stretch/>
        </p:blipFill>
        <p:spPr>
          <a:xfrm>
            <a:off x="967409" y="622852"/>
            <a:ext cx="10283687" cy="4916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4076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FB1D48-81EE-45CE-BD8F-B20DFAF3DB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09575"/>
            <a:ext cx="10515600" cy="5767388"/>
          </a:xfrm>
        </p:spPr>
        <p:txBody>
          <a:bodyPr>
            <a:normAutofit fontScale="92500" lnSpcReduction="20000"/>
          </a:bodyPr>
          <a:lstStyle/>
          <a:p>
            <a:endParaRPr lang="en-US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US" sz="2600" b="1" u="sng" dirty="0">
                <a:solidFill>
                  <a:srgbClr val="000000"/>
                </a:solidFill>
                <a:latin typeface="Calibri" panose="020F0502020204030204" pitchFamily="34" charset="0"/>
              </a:rPr>
              <a:t>General Journal </a:t>
            </a:r>
          </a:p>
          <a:p>
            <a:r>
              <a:rPr lang="en-GB" b="1" u="sng" dirty="0">
                <a:solidFill>
                  <a:srgbClr val="000000"/>
                </a:solidFill>
                <a:latin typeface="Calibri" panose="020F0502020204030204" pitchFamily="34" charset="0"/>
              </a:rPr>
              <a:t>Date </a:t>
            </a:r>
            <a:r>
              <a:rPr lang="en-GB" u="sng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  <a:r>
              <a:rPr lang="en-GB" b="1" u="sng" dirty="0">
                <a:solidFill>
                  <a:srgbClr val="000000"/>
                </a:solidFill>
                <a:latin typeface="Calibri" panose="020F0502020204030204" pitchFamily="34" charset="0"/>
              </a:rPr>
              <a:t>Details </a:t>
            </a:r>
            <a:r>
              <a:rPr lang="en-GB" u="sng" dirty="0">
                <a:solidFill>
                  <a:srgbClr val="000000"/>
                </a:solidFill>
                <a:latin typeface="Calibri" panose="020F0502020204030204" pitchFamily="34" charset="0"/>
              </a:rPr>
              <a:t>		</a:t>
            </a:r>
            <a:r>
              <a:rPr lang="en-GB" b="1" u="sng" dirty="0">
                <a:solidFill>
                  <a:srgbClr val="000000"/>
                </a:solidFill>
                <a:latin typeface="Calibri" panose="020F0502020204030204" pitchFamily="34" charset="0"/>
              </a:rPr>
              <a:t>Debit ($) </a:t>
            </a:r>
            <a:r>
              <a:rPr lang="en-GB" u="sng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  <a:r>
              <a:rPr lang="en-GB" b="1" u="sng" dirty="0">
                <a:solidFill>
                  <a:srgbClr val="000000"/>
                </a:solidFill>
                <a:latin typeface="Calibri" panose="020F0502020204030204" pitchFamily="34" charset="0"/>
              </a:rPr>
              <a:t>Credit ($) 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2 July 	Cash at Bank 	 	120 000 	</a:t>
            </a:r>
          </a:p>
          <a:p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Nicole </a:t>
            </a:r>
            <a:r>
              <a:rPr lang="en-US" dirty="0" err="1">
                <a:solidFill>
                  <a:srgbClr val="000000"/>
                </a:solidFill>
                <a:latin typeface="Calibri" panose="020F0502020204030204" pitchFamily="34" charset="0"/>
              </a:rPr>
              <a:t>Andreou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, Capital 	               120 000 	</a:t>
            </a:r>
          </a:p>
          <a:p>
            <a:pPr marL="0" indent="0">
              <a:buNone/>
            </a:pPr>
            <a:r>
              <a:rPr lang="en-GB" i="1" dirty="0">
                <a:solidFill>
                  <a:srgbClr val="000000"/>
                </a:solidFill>
                <a:latin typeface="Calibri" panose="020F0502020204030204" pitchFamily="34" charset="0"/>
              </a:rPr>
              <a:t>  ------------------------**Cash invested by the owner----------------------------------- 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2 July 	Rent expense 	    1 800 	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 Cash at Bank 	 	                    1 800 	</a:t>
            </a:r>
          </a:p>
          <a:p>
            <a:pPr marL="0" indent="0">
              <a:buNone/>
            </a:pPr>
            <a:r>
              <a:rPr lang="en-US" i="1" dirty="0">
                <a:solidFill>
                  <a:srgbClr val="000000"/>
                </a:solidFill>
                <a:latin typeface="Calibri" panose="020F0502020204030204" pitchFamily="34" charset="0"/>
              </a:rPr>
              <a:t>-------------------------------**Rent paid ---------------------------------------------------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3 July 	Equipment 	 	70 000 	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  Cash at Bank 		                32 000 	</a:t>
            </a:r>
          </a:p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      Loan payable 	 	               38 000 	</a:t>
            </a:r>
          </a:p>
          <a:p>
            <a:pPr marL="0" indent="0">
              <a:buNone/>
            </a:pPr>
            <a:r>
              <a:rPr lang="en-GB" i="1" dirty="0">
                <a:solidFill>
                  <a:srgbClr val="000000"/>
                </a:solidFill>
                <a:latin typeface="Calibri" panose="020F0502020204030204" pitchFamily="34" charset="0"/>
              </a:rPr>
              <a:t>-------------**Equipment purchased for cash and loan payable--------------------- 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03327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738E9-7589-448B-BC42-58975FE9E8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674" y="890337"/>
            <a:ext cx="10716126" cy="5286626"/>
          </a:xfrm>
        </p:spPr>
        <p:txBody>
          <a:bodyPr>
            <a:normAutofit fontScale="92500"/>
          </a:bodyPr>
          <a:lstStyle/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4 July 	Supplies 	 	8 400 	</a:t>
            </a:r>
          </a:p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      Cash at Bank 	 	8 400 	</a:t>
            </a:r>
          </a:p>
          <a:p>
            <a:pPr marL="0" indent="0">
              <a:buNone/>
            </a:pPr>
            <a:r>
              <a:rPr lang="en-US" i="1" dirty="0">
                <a:solidFill>
                  <a:srgbClr val="000000"/>
                </a:solidFill>
                <a:latin typeface="Calibri" panose="020F0502020204030204" pitchFamily="34" charset="0"/>
              </a:rPr>
              <a:t>------------------------------**Supplies purchased------------------------------- 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6 July 	Advertising expense 	 	890 	</a:t>
            </a:r>
          </a:p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                 Cash at Bank 	 	890 	</a:t>
            </a:r>
          </a:p>
          <a:p>
            <a:pPr marL="0" indent="0">
              <a:buNone/>
            </a:pPr>
            <a:r>
              <a:rPr lang="en-US" i="1" dirty="0">
                <a:solidFill>
                  <a:srgbClr val="000000"/>
                </a:solidFill>
                <a:latin typeface="Calibri" panose="020F0502020204030204" pitchFamily="34" charset="0"/>
              </a:rPr>
              <a:t>-----------------------------**Cash paid for advertising --------------------------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16 July 	Cash at Bank 	            	3250	</a:t>
            </a:r>
          </a:p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Accounts Receivable 620 	</a:t>
            </a:r>
          </a:p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       Revenue 	             	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 3 870 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  <a:p>
            <a:pPr marL="0" indent="0">
              <a:buNone/>
            </a:pPr>
            <a:r>
              <a:rPr lang="en-GB" i="1" dirty="0">
                <a:solidFill>
                  <a:srgbClr val="000000"/>
                </a:solidFill>
                <a:latin typeface="Calibri" panose="020F0502020204030204" pitchFamily="34" charset="0"/>
              </a:rPr>
              <a:t>-----------------------**Revenue for first half of month------------------------- 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62286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1F4D12-0771-40C3-97C2-D0D171435E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2600" dirty="0">
                <a:solidFill>
                  <a:srgbClr val="000000"/>
                </a:solidFill>
                <a:latin typeface="Calibri" panose="020F0502020204030204" pitchFamily="34" charset="0"/>
              </a:rPr>
              <a:t>20 July 	Insurance expense 	 	480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            Cash at Bank 	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 	               480 	</a:t>
            </a:r>
          </a:p>
          <a:p>
            <a:pPr marL="0" indent="0">
              <a:buNone/>
            </a:pPr>
            <a:r>
              <a:rPr lang="en-US" i="1" dirty="0">
                <a:solidFill>
                  <a:srgbClr val="000000"/>
                </a:solidFill>
                <a:latin typeface="Calibri" panose="020F0502020204030204" pitchFamily="34" charset="0"/>
              </a:rPr>
              <a:t>------------------------**Cash paid for insurance---------------------------------                 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23 July 	Cash at Bank 	 	140 	</a:t>
            </a:r>
          </a:p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Accounts receivable 	 	140 	</a:t>
            </a:r>
          </a:p>
          <a:p>
            <a:pPr marL="0" indent="0">
              <a:buNone/>
            </a:pPr>
            <a:r>
              <a:rPr lang="en-GB" i="1" dirty="0">
                <a:solidFill>
                  <a:srgbClr val="000000"/>
                </a:solidFill>
                <a:latin typeface="Calibri" panose="020F0502020204030204" pitchFamily="34" charset="0"/>
              </a:rPr>
              <a:t>-----------------------**Receipt of payment from customers------------------- 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28 July 	Nicole </a:t>
            </a:r>
            <a:r>
              <a:rPr lang="en-GB" dirty="0" err="1">
                <a:solidFill>
                  <a:srgbClr val="000000"/>
                </a:solidFill>
                <a:latin typeface="Calibri" panose="020F0502020204030204" pitchFamily="34" charset="0"/>
              </a:rPr>
              <a:t>Andreou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, Drawings 	 	560 	</a:t>
            </a:r>
          </a:p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               Cash at Bank 	  	560 	</a:t>
            </a:r>
          </a:p>
          <a:p>
            <a:r>
              <a:rPr lang="en-US" i="1" dirty="0">
                <a:solidFill>
                  <a:srgbClr val="000000"/>
                </a:solidFill>
                <a:latin typeface="Calibri" panose="020F0502020204030204" pitchFamily="34" charset="0"/>
              </a:rPr>
              <a:t>**Drawings by owner 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8652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ACD86C-0F83-4E79-A645-766D1F7250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31 July 	 Cash at Bank 	 	3 680 	</a:t>
            </a:r>
          </a:p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Accounts Receivable 	580 	</a:t>
            </a:r>
          </a:p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                         Revenue 	 	4 260 	</a:t>
            </a:r>
          </a:p>
          <a:p>
            <a:pPr marL="0" indent="0">
              <a:buNone/>
            </a:pPr>
            <a:r>
              <a:rPr lang="en-GB" i="1" dirty="0">
                <a:solidFill>
                  <a:srgbClr val="000000"/>
                </a:solidFill>
                <a:latin typeface="Calibri" panose="020F0502020204030204" pitchFamily="34" charset="0"/>
              </a:rPr>
              <a:t>----------**Revenue for second part of the month---------------------------- 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31 July 	Telephone expense 		330 	</a:t>
            </a:r>
          </a:p>
          <a:p>
            <a:pPr marL="0" indent="0">
              <a:buNone/>
            </a:pP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          Cash at Bank 	 	330 	</a:t>
            </a:r>
          </a:p>
          <a:p>
            <a:pPr marL="0" indent="0">
              <a:buNone/>
            </a:pPr>
            <a:r>
              <a:rPr lang="en-US" i="1" dirty="0">
                <a:solidFill>
                  <a:srgbClr val="000000"/>
                </a:solidFill>
                <a:latin typeface="Calibri" panose="020F0502020204030204" pitchFamily="34" charset="0"/>
              </a:rPr>
              <a:t>-----------------**Telephone expenses paid -------------------------------------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92734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110E12C-1503-4C7B-86B2-303A4D88F3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7843" t="16560" r="19062" b="6948"/>
          <a:stretch/>
        </p:blipFill>
        <p:spPr>
          <a:xfrm>
            <a:off x="2993469" y="699447"/>
            <a:ext cx="7287904" cy="5459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0404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93767C9-F8E0-4C11-A980-FDDA8F823B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6984" t="10972" r="26551" b="23833"/>
          <a:stretch/>
        </p:blipFill>
        <p:spPr>
          <a:xfrm>
            <a:off x="1132764" y="518616"/>
            <a:ext cx="10413241" cy="4681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7839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F82B1F-D87B-4F0A-9EEE-1967BEF661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82137"/>
            <a:ext cx="10515600" cy="5794826"/>
          </a:xfrm>
        </p:spPr>
        <p:txBody>
          <a:bodyPr/>
          <a:lstStyle/>
          <a:p>
            <a:pPr algn="ctr"/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Nicole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Andreou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, Capital – 300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  <a:p>
            <a:pPr marL="0" indent="0" algn="ctr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BD59BC-9EDB-42DA-BA76-3B385E4A48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2612" t="34221" r="25000" b="5550"/>
          <a:stretch/>
        </p:blipFill>
        <p:spPr>
          <a:xfrm>
            <a:off x="838200" y="818865"/>
            <a:ext cx="9768641" cy="522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177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2A999A1-3CB6-470C-92EF-DD85BF14D1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5227" t="10364" r="18762" b="30538"/>
          <a:stretch/>
        </p:blipFill>
        <p:spPr>
          <a:xfrm>
            <a:off x="1719618" y="1105468"/>
            <a:ext cx="8093121" cy="4940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4960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01117C-D13B-4B9C-B0E2-517CC588F9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64024"/>
            <a:ext cx="10515600" cy="5712939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03F1A8-D6E6-45B5-8B74-E8D70CD47E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3525" t="23296" r="22632" b="12796"/>
          <a:stretch/>
        </p:blipFill>
        <p:spPr>
          <a:xfrm>
            <a:off x="838200" y="559558"/>
            <a:ext cx="10312021" cy="561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4471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6B39DF0-77BD-4B4F-8259-10279425BC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0257" t="15199" r="20443" b="20720"/>
          <a:stretch/>
        </p:blipFill>
        <p:spPr>
          <a:xfrm>
            <a:off x="95533" y="450376"/>
            <a:ext cx="11996383" cy="6073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7490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B5FA450-AFB3-4ECA-ADD1-F5A9955686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8721" t="35598" r="16165" b="13777"/>
          <a:stretch/>
        </p:blipFill>
        <p:spPr>
          <a:xfrm>
            <a:off x="368490" y="0"/>
            <a:ext cx="11823509" cy="6264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3500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CF307F4-FEDC-4972-9A75-DF074C4C9E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8065" t="23096" r="18531" b="7352"/>
          <a:stretch/>
        </p:blipFill>
        <p:spPr>
          <a:xfrm>
            <a:off x="95533" y="450377"/>
            <a:ext cx="12096467" cy="6564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0534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2" name="Rectangle 14">
            <a:extLst>
              <a:ext uri="{FF2B5EF4-FFF2-40B4-BE49-F238E27FC236}">
                <a16:creationId xmlns:a16="http://schemas.microsoft.com/office/drawing/2014/main" id="{C3CAFDFF-ED8B-4B1D-ACCE-B3618D311C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381000"/>
            <a:ext cx="8229600" cy="1371600"/>
          </a:xfrm>
          <a:prstGeom prst="rect">
            <a:avLst/>
          </a:prstGeom>
          <a:solidFill>
            <a:srgbClr val="002B82"/>
          </a:solidFill>
          <a:ln w="12700">
            <a:noFill/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109538" algn="ctr">
              <a:defRPr/>
            </a:pPr>
            <a:endParaRPr lang="en-US" sz="3000" b="1" i="1" dirty="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20867" name="Rectangle 2051">
            <a:extLst>
              <a:ext uri="{FF2B5EF4-FFF2-40B4-BE49-F238E27FC236}">
                <a16:creationId xmlns:a16="http://schemas.microsoft.com/office/drawing/2014/main" id="{159B333A-40F1-411F-A747-42F31342831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905000" y="2362200"/>
            <a:ext cx="8382000" cy="2133600"/>
          </a:xfrm>
        </p:spPr>
        <p:txBody>
          <a:bodyPr/>
          <a:lstStyle/>
          <a:p>
            <a:pPr algn="ctr">
              <a:buFont typeface="Wingdings" panose="05000000000000000000" pitchFamily="2" charset="2"/>
              <a:buNone/>
              <a:defRPr/>
            </a:pPr>
            <a:r>
              <a:rPr lang="en-US" sz="6000" dirty="0">
                <a:solidFill>
                  <a:srgbClr val="297B52"/>
                </a:solidFill>
              </a:rPr>
              <a:t>Completing the Accounting Cycle</a:t>
            </a:r>
          </a:p>
        </p:txBody>
      </p:sp>
      <p:sp>
        <p:nvSpPr>
          <p:cNvPr id="4102" name="Oval 9">
            <a:extLst>
              <a:ext uri="{FF2B5EF4-FFF2-40B4-BE49-F238E27FC236}">
                <a16:creationId xmlns:a16="http://schemas.microsoft.com/office/drawing/2014/main" id="{97CB252D-D2F3-4511-B7DB-6AB29AE519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1" y="5938838"/>
            <a:ext cx="79375" cy="80962"/>
          </a:xfrm>
          <a:prstGeom prst="ellipse">
            <a:avLst/>
          </a:pr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103" name="Oval 10">
            <a:extLst>
              <a:ext uri="{FF2B5EF4-FFF2-40B4-BE49-F238E27FC236}">
                <a16:creationId xmlns:a16="http://schemas.microsoft.com/office/drawing/2014/main" id="{06EAB8CE-F7B8-4DB2-A646-8B5BAD8BA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5776" y="5938838"/>
            <a:ext cx="79375" cy="80962"/>
          </a:xfrm>
          <a:prstGeom prst="ellipse">
            <a:avLst/>
          </a:pr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6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146" name="AutoShape 1050">
            <a:extLst>
              <a:ext uri="{FF2B5EF4-FFF2-40B4-BE49-F238E27FC236}">
                <a16:creationId xmlns:a16="http://schemas.microsoft.com/office/drawing/2014/main" id="{7C774040-3ACE-4396-9A86-21E231570386}"/>
              </a:ext>
            </a:extLst>
          </p:cNvPr>
          <p:cNvCxnSpPr>
            <a:cxnSpLocks noChangeShapeType="1"/>
            <a:stCxn id="507921" idx="2"/>
            <a:endCxn id="507906" idx="0"/>
          </p:cNvCxnSpPr>
          <p:nvPr/>
        </p:nvCxnSpPr>
        <p:spPr bwMode="auto">
          <a:xfrm rot="5400000">
            <a:off x="4023519" y="-186531"/>
            <a:ext cx="868362" cy="3276600"/>
          </a:xfrm>
          <a:prstGeom prst="bentConnector3">
            <a:avLst>
              <a:gd name="adj1" fmla="val 49907"/>
            </a:avLst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7" name="AutoShape 1051">
            <a:extLst>
              <a:ext uri="{FF2B5EF4-FFF2-40B4-BE49-F238E27FC236}">
                <a16:creationId xmlns:a16="http://schemas.microsoft.com/office/drawing/2014/main" id="{432F1E7A-19F6-4F79-8184-119F3A9F684D}"/>
              </a:ext>
            </a:extLst>
          </p:cNvPr>
          <p:cNvCxnSpPr>
            <a:cxnSpLocks noChangeShapeType="1"/>
            <a:stCxn id="507921" idx="2"/>
          </p:cNvCxnSpPr>
          <p:nvPr/>
        </p:nvCxnSpPr>
        <p:spPr bwMode="auto">
          <a:xfrm rot="5400000">
            <a:off x="5128419" y="918369"/>
            <a:ext cx="868362" cy="1066800"/>
          </a:xfrm>
          <a:prstGeom prst="bentConnector3">
            <a:avLst>
              <a:gd name="adj1" fmla="val 49907"/>
            </a:avLst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8" name="AutoShape 1052">
            <a:extLst>
              <a:ext uri="{FF2B5EF4-FFF2-40B4-BE49-F238E27FC236}">
                <a16:creationId xmlns:a16="http://schemas.microsoft.com/office/drawing/2014/main" id="{DF8F60AA-6E6A-47FC-95DE-AF6B4CEAE78A}"/>
              </a:ext>
            </a:extLst>
          </p:cNvPr>
          <p:cNvCxnSpPr>
            <a:cxnSpLocks noChangeShapeType="1"/>
            <a:stCxn id="507921" idx="2"/>
          </p:cNvCxnSpPr>
          <p:nvPr/>
        </p:nvCxnSpPr>
        <p:spPr bwMode="auto">
          <a:xfrm rot="16200000" flipH="1">
            <a:off x="6233319" y="880269"/>
            <a:ext cx="868362" cy="1143000"/>
          </a:xfrm>
          <a:prstGeom prst="bentConnector3">
            <a:avLst>
              <a:gd name="adj1" fmla="val 49907"/>
            </a:avLst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9" name="AutoShape 1053">
            <a:extLst>
              <a:ext uri="{FF2B5EF4-FFF2-40B4-BE49-F238E27FC236}">
                <a16:creationId xmlns:a16="http://schemas.microsoft.com/office/drawing/2014/main" id="{7934D2A6-399B-4B6B-B763-FB9A28C8E18D}"/>
              </a:ext>
            </a:extLst>
          </p:cNvPr>
          <p:cNvCxnSpPr>
            <a:cxnSpLocks noChangeShapeType="1"/>
            <a:stCxn id="507921" idx="2"/>
          </p:cNvCxnSpPr>
          <p:nvPr/>
        </p:nvCxnSpPr>
        <p:spPr bwMode="auto">
          <a:xfrm rot="16200000" flipH="1">
            <a:off x="7338219" y="-224631"/>
            <a:ext cx="868362" cy="3352800"/>
          </a:xfrm>
          <a:prstGeom prst="bentConnector3">
            <a:avLst>
              <a:gd name="adj1" fmla="val 49907"/>
            </a:avLst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07906" name="Rectangle 2">
            <a:extLst>
              <a:ext uri="{FF2B5EF4-FFF2-40B4-BE49-F238E27FC236}">
                <a16:creationId xmlns:a16="http://schemas.microsoft.com/office/drawing/2014/main" id="{25010928-B368-4328-A780-CE31D8237A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1885950"/>
            <a:ext cx="1981200" cy="1162050"/>
          </a:xfrm>
          <a:prstGeom prst="rect">
            <a:avLst/>
          </a:prstGeom>
          <a:solidFill>
            <a:srgbClr val="009999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a Worksheet</a:t>
            </a:r>
          </a:p>
        </p:txBody>
      </p:sp>
      <p:sp>
        <p:nvSpPr>
          <p:cNvPr id="6151" name="Rectangle 3">
            <a:extLst>
              <a:ext uri="{FF2B5EF4-FFF2-40B4-BE49-F238E27FC236}">
                <a16:creationId xmlns:a16="http://schemas.microsoft.com/office/drawing/2014/main" id="{D55E2201-0BD9-46B4-94C8-794F477142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3124200"/>
            <a:ext cx="21336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109728" rIns="90488" bIns="44450"/>
          <a:lstStyle>
            <a:lvl1pPr marL="2286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5000"/>
              </a:spcBef>
              <a:buClr>
                <a:srgbClr val="CC0000"/>
              </a:buClr>
              <a:buFont typeface="Wingdings" panose="05000000000000000000" pitchFamily="2" charset="2"/>
              <a:buBlip>
                <a:blip r:embed="rId3"/>
              </a:buBlip>
            </a:pPr>
            <a:r>
              <a:rPr lang="en-US" altLang="id-ID" sz="1600">
                <a:solidFill>
                  <a:schemeClr val="tx1"/>
                </a:solidFill>
              </a:rPr>
              <a:t>Steps in preparation</a:t>
            </a:r>
          </a:p>
          <a:p>
            <a:pPr>
              <a:spcBef>
                <a:spcPct val="25000"/>
              </a:spcBef>
              <a:buClr>
                <a:srgbClr val="CC0000"/>
              </a:buClr>
              <a:buFont typeface="Wingdings" panose="05000000000000000000" pitchFamily="2" charset="2"/>
              <a:buBlip>
                <a:blip r:embed="rId3"/>
              </a:buBlip>
            </a:pPr>
            <a:r>
              <a:rPr lang="en-US" altLang="id-ID" sz="1600">
                <a:solidFill>
                  <a:schemeClr val="tx1"/>
                </a:solidFill>
              </a:rPr>
              <a:t>Preparing financial statements</a:t>
            </a:r>
          </a:p>
          <a:p>
            <a:pPr>
              <a:spcBef>
                <a:spcPct val="25000"/>
              </a:spcBef>
              <a:buClr>
                <a:srgbClr val="CC0000"/>
              </a:buClr>
              <a:buFont typeface="Wingdings" panose="05000000000000000000" pitchFamily="2" charset="2"/>
              <a:buBlip>
                <a:blip r:embed="rId3"/>
              </a:buBlip>
            </a:pPr>
            <a:r>
              <a:rPr lang="en-US" altLang="id-ID" sz="1600">
                <a:solidFill>
                  <a:schemeClr val="tx1"/>
                </a:solidFill>
              </a:rPr>
              <a:t>Preparing adjusting entries</a:t>
            </a:r>
          </a:p>
        </p:txBody>
      </p:sp>
      <p:sp>
        <p:nvSpPr>
          <p:cNvPr id="6152" name="Rectangle 9">
            <a:extLst>
              <a:ext uri="{FF2B5EF4-FFF2-40B4-BE49-F238E27FC236}">
                <a16:creationId xmlns:a16="http://schemas.microsoft.com/office/drawing/2014/main" id="{1B73F08D-3C45-4247-AB0E-EA124D78B2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0" y="3124200"/>
            <a:ext cx="22098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109728" rIns="90488" bIns="44450"/>
          <a:lstStyle>
            <a:lvl1pPr marL="2286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5000"/>
              </a:spcBef>
              <a:buClr>
                <a:srgbClr val="CC0000"/>
              </a:buClr>
              <a:buFont typeface="Wingdings" panose="05000000000000000000" pitchFamily="2" charset="2"/>
              <a:buBlip>
                <a:blip r:embed="rId3"/>
              </a:buBlip>
            </a:pPr>
            <a:r>
              <a:rPr lang="en-US" altLang="id-ID" sz="1600">
                <a:solidFill>
                  <a:schemeClr val="tx1"/>
                </a:solidFill>
              </a:rPr>
              <a:t>Intangible assets</a:t>
            </a:r>
          </a:p>
          <a:p>
            <a:pPr>
              <a:spcBef>
                <a:spcPct val="25000"/>
              </a:spcBef>
              <a:buClr>
                <a:srgbClr val="CC0000"/>
              </a:buClr>
              <a:buFont typeface="Wingdings" panose="05000000000000000000" pitchFamily="2" charset="2"/>
              <a:buBlip>
                <a:blip r:embed="rId3"/>
              </a:buBlip>
            </a:pPr>
            <a:r>
              <a:rPr lang="en-US" altLang="id-ID" sz="1600">
                <a:solidFill>
                  <a:schemeClr val="tx1"/>
                </a:solidFill>
              </a:rPr>
              <a:t>Property, plant, and equipment</a:t>
            </a:r>
          </a:p>
          <a:p>
            <a:pPr>
              <a:spcBef>
                <a:spcPct val="25000"/>
              </a:spcBef>
              <a:buClr>
                <a:srgbClr val="CC0000"/>
              </a:buClr>
              <a:buFont typeface="Wingdings" panose="05000000000000000000" pitchFamily="2" charset="2"/>
              <a:buBlip>
                <a:blip r:embed="rId3"/>
              </a:buBlip>
            </a:pPr>
            <a:r>
              <a:rPr lang="en-US" altLang="id-ID" sz="1600">
                <a:solidFill>
                  <a:schemeClr val="tx1"/>
                </a:solidFill>
              </a:rPr>
              <a:t>Long-term investments</a:t>
            </a:r>
          </a:p>
          <a:p>
            <a:pPr>
              <a:spcBef>
                <a:spcPct val="25000"/>
              </a:spcBef>
              <a:buClr>
                <a:srgbClr val="CC0000"/>
              </a:buClr>
              <a:buFont typeface="Wingdings" panose="05000000000000000000" pitchFamily="2" charset="2"/>
              <a:buBlip>
                <a:blip r:embed="rId3"/>
              </a:buBlip>
            </a:pPr>
            <a:r>
              <a:rPr lang="en-US" altLang="id-ID" sz="1600">
                <a:solidFill>
                  <a:schemeClr val="tx1"/>
                </a:solidFill>
              </a:rPr>
              <a:t>Current assets</a:t>
            </a:r>
          </a:p>
          <a:p>
            <a:pPr>
              <a:spcBef>
                <a:spcPct val="25000"/>
              </a:spcBef>
              <a:buClr>
                <a:srgbClr val="CC0000"/>
              </a:buClr>
              <a:buFont typeface="Wingdings" panose="05000000000000000000" pitchFamily="2" charset="2"/>
              <a:buBlip>
                <a:blip r:embed="rId3"/>
              </a:buBlip>
            </a:pPr>
            <a:r>
              <a:rPr lang="en-US" altLang="id-ID" sz="1600">
                <a:solidFill>
                  <a:schemeClr val="tx1"/>
                </a:solidFill>
              </a:rPr>
              <a:t>Equity</a:t>
            </a:r>
          </a:p>
          <a:p>
            <a:pPr>
              <a:spcBef>
                <a:spcPct val="25000"/>
              </a:spcBef>
              <a:buClr>
                <a:srgbClr val="CC0000"/>
              </a:buClr>
              <a:buFont typeface="Wingdings" panose="05000000000000000000" pitchFamily="2" charset="2"/>
              <a:buBlip>
                <a:blip r:embed="rId3"/>
              </a:buBlip>
            </a:pPr>
            <a:r>
              <a:rPr lang="en-US" altLang="id-ID" sz="1600">
                <a:solidFill>
                  <a:schemeClr val="tx1"/>
                </a:solidFill>
              </a:rPr>
              <a:t>Non-current liabilities</a:t>
            </a:r>
          </a:p>
          <a:p>
            <a:pPr>
              <a:spcBef>
                <a:spcPct val="25000"/>
              </a:spcBef>
              <a:buClr>
                <a:srgbClr val="CC0000"/>
              </a:buClr>
              <a:buFont typeface="Wingdings" panose="05000000000000000000" pitchFamily="2" charset="2"/>
              <a:buBlip>
                <a:blip r:embed="rId3"/>
              </a:buBlip>
            </a:pPr>
            <a:r>
              <a:rPr lang="en-US" altLang="id-ID" sz="1600">
                <a:solidFill>
                  <a:schemeClr val="tx1"/>
                </a:solidFill>
              </a:rPr>
              <a:t>Current liabilities</a:t>
            </a:r>
          </a:p>
        </p:txBody>
      </p:sp>
      <p:sp>
        <p:nvSpPr>
          <p:cNvPr id="6153" name="Rectangle 14">
            <a:extLst>
              <a:ext uri="{FF2B5EF4-FFF2-40B4-BE49-F238E27FC236}">
                <a16:creationId xmlns:a16="http://schemas.microsoft.com/office/drawing/2014/main" id="{311FE78E-13DF-43B6-A1D9-FD82051E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2200" y="3124200"/>
            <a:ext cx="21336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109728" rIns="90488" bIns="44450"/>
          <a:lstStyle>
            <a:lvl1pPr marL="2286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5000"/>
              </a:spcBef>
              <a:buClr>
                <a:srgbClr val="CC0000"/>
              </a:buClr>
              <a:buFont typeface="Wingdings" panose="05000000000000000000" pitchFamily="2" charset="2"/>
              <a:buBlip>
                <a:blip r:embed="rId3"/>
              </a:buBlip>
            </a:pPr>
            <a:r>
              <a:rPr lang="en-US" altLang="id-ID" sz="1600">
                <a:solidFill>
                  <a:schemeClr val="tx1"/>
                </a:solidFill>
              </a:rPr>
              <a:t>Reversing entries—An optional step</a:t>
            </a:r>
          </a:p>
          <a:p>
            <a:pPr>
              <a:spcBef>
                <a:spcPct val="25000"/>
              </a:spcBef>
              <a:buClr>
                <a:srgbClr val="CC0000"/>
              </a:buClr>
              <a:buFont typeface="Wingdings" panose="05000000000000000000" pitchFamily="2" charset="2"/>
              <a:buBlip>
                <a:blip r:embed="rId3"/>
              </a:buBlip>
            </a:pPr>
            <a:r>
              <a:rPr lang="en-US" altLang="id-ID" sz="1600">
                <a:solidFill>
                  <a:schemeClr val="tx1"/>
                </a:solidFill>
              </a:rPr>
              <a:t>Correcting entries—An avoidable step</a:t>
            </a:r>
          </a:p>
        </p:txBody>
      </p:sp>
      <p:sp>
        <p:nvSpPr>
          <p:cNvPr id="6154" name="Rectangle 18">
            <a:extLst>
              <a:ext uri="{FF2B5EF4-FFF2-40B4-BE49-F238E27FC236}">
                <a16:creationId xmlns:a16="http://schemas.microsoft.com/office/drawing/2014/main" id="{CDD1DB97-AB7A-40B4-80D7-9616E6C13F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2400" y="3124200"/>
            <a:ext cx="21336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109728" rIns="90488" bIns="44450"/>
          <a:lstStyle>
            <a:lvl1pPr marL="2286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5000"/>
              </a:spcBef>
              <a:buClr>
                <a:srgbClr val="CC0000"/>
              </a:buClr>
              <a:buFont typeface="Wingdings" panose="05000000000000000000" pitchFamily="2" charset="2"/>
              <a:buBlip>
                <a:blip r:embed="rId3"/>
              </a:buBlip>
            </a:pPr>
            <a:r>
              <a:rPr lang="en-US" altLang="id-ID" sz="1600">
                <a:solidFill>
                  <a:schemeClr val="tx1"/>
                </a:solidFill>
              </a:rPr>
              <a:t>Preparing closing entries</a:t>
            </a:r>
          </a:p>
          <a:p>
            <a:pPr>
              <a:spcBef>
                <a:spcPct val="25000"/>
              </a:spcBef>
              <a:buClr>
                <a:srgbClr val="CC0000"/>
              </a:buClr>
              <a:buFont typeface="Wingdings" panose="05000000000000000000" pitchFamily="2" charset="2"/>
              <a:buBlip>
                <a:blip r:embed="rId3"/>
              </a:buBlip>
            </a:pPr>
            <a:r>
              <a:rPr lang="en-US" altLang="id-ID" sz="1600">
                <a:solidFill>
                  <a:schemeClr val="tx1"/>
                </a:solidFill>
              </a:rPr>
              <a:t>Posting closing entries</a:t>
            </a:r>
          </a:p>
          <a:p>
            <a:pPr>
              <a:spcBef>
                <a:spcPct val="25000"/>
              </a:spcBef>
              <a:buClr>
                <a:srgbClr val="CC0000"/>
              </a:buClr>
              <a:buFont typeface="Wingdings" panose="05000000000000000000" pitchFamily="2" charset="2"/>
              <a:buBlip>
                <a:blip r:embed="rId3"/>
              </a:buBlip>
            </a:pPr>
            <a:r>
              <a:rPr lang="en-US" altLang="id-ID" sz="1600">
                <a:solidFill>
                  <a:schemeClr val="tx1"/>
                </a:solidFill>
              </a:rPr>
              <a:t>Preparing a post-closing trial balance</a:t>
            </a:r>
          </a:p>
          <a:p>
            <a:pPr>
              <a:spcBef>
                <a:spcPct val="25000"/>
              </a:spcBef>
              <a:buClr>
                <a:srgbClr val="CC0000"/>
              </a:buClr>
              <a:buFont typeface="Wingdings" panose="05000000000000000000" pitchFamily="2" charset="2"/>
              <a:buBlip>
                <a:blip r:embed="rId3"/>
              </a:buBlip>
            </a:pPr>
            <a:endParaRPr lang="en-US" altLang="id-ID" sz="1600">
              <a:solidFill>
                <a:schemeClr val="tx1"/>
              </a:solidFill>
            </a:endParaRPr>
          </a:p>
        </p:txBody>
      </p:sp>
      <p:sp>
        <p:nvSpPr>
          <p:cNvPr id="6155" name="Line 1042">
            <a:extLst>
              <a:ext uri="{FF2B5EF4-FFF2-40B4-BE49-F238E27FC236}">
                <a16:creationId xmlns:a16="http://schemas.microsoft.com/office/drawing/2014/main" id="{57A65DC6-EF31-407E-94DC-F7314554ACC2}"/>
              </a:ext>
            </a:extLst>
          </p:cNvPr>
          <p:cNvSpPr>
            <a:spLocks noChangeShapeType="1"/>
          </p:cNvSpPr>
          <p:nvPr/>
        </p:nvSpPr>
        <p:spPr bwMode="auto">
          <a:xfrm>
            <a:off x="1843089" y="3048000"/>
            <a:ext cx="1946275" cy="0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2DF6935-2812-4C99-ACA5-297B3C7147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600" y="1885950"/>
            <a:ext cx="1981200" cy="1162050"/>
          </a:xfrm>
          <a:prstGeom prst="rect">
            <a:avLst/>
          </a:prstGeom>
          <a:solidFill>
            <a:srgbClr val="009999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Closing the Books</a:t>
            </a:r>
          </a:p>
        </p:txBody>
      </p:sp>
      <p:sp>
        <p:nvSpPr>
          <p:cNvPr id="6157" name="Line 1045">
            <a:extLst>
              <a:ext uri="{FF2B5EF4-FFF2-40B4-BE49-F238E27FC236}">
                <a16:creationId xmlns:a16="http://schemas.microsoft.com/office/drawing/2014/main" id="{7B598D8E-29BA-49F1-AF51-97ABAFDD48C5}"/>
              </a:ext>
            </a:extLst>
          </p:cNvPr>
          <p:cNvSpPr>
            <a:spLocks noChangeShapeType="1"/>
          </p:cNvSpPr>
          <p:nvPr/>
        </p:nvSpPr>
        <p:spPr bwMode="auto">
          <a:xfrm>
            <a:off x="4056064" y="3048000"/>
            <a:ext cx="1946275" cy="0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AA0A4DC-AE42-4460-925C-58F3ADA393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8400" y="1885950"/>
            <a:ext cx="1981200" cy="1162050"/>
          </a:xfrm>
          <a:prstGeom prst="rect">
            <a:avLst/>
          </a:prstGeom>
          <a:solidFill>
            <a:srgbClr val="009999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Summary of Accounting Cycle</a:t>
            </a:r>
          </a:p>
        </p:txBody>
      </p:sp>
      <p:sp>
        <p:nvSpPr>
          <p:cNvPr id="6159" name="Line 1047">
            <a:extLst>
              <a:ext uri="{FF2B5EF4-FFF2-40B4-BE49-F238E27FC236}">
                <a16:creationId xmlns:a16="http://schemas.microsoft.com/office/drawing/2014/main" id="{F76DFFDD-0F25-4C73-A0BF-44DE756C2285}"/>
              </a:ext>
            </a:extLst>
          </p:cNvPr>
          <p:cNvSpPr>
            <a:spLocks noChangeShapeType="1"/>
          </p:cNvSpPr>
          <p:nvPr/>
        </p:nvSpPr>
        <p:spPr bwMode="auto">
          <a:xfrm>
            <a:off x="6262689" y="3048000"/>
            <a:ext cx="1946275" cy="0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3306940-5326-49E6-B54D-D7D9918804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8200" y="1885950"/>
            <a:ext cx="1981200" cy="1162050"/>
          </a:xfrm>
          <a:prstGeom prst="rect">
            <a:avLst/>
          </a:prstGeom>
          <a:solidFill>
            <a:srgbClr val="009999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Classified Statement of Financial Position</a:t>
            </a:r>
          </a:p>
        </p:txBody>
      </p:sp>
      <p:sp>
        <p:nvSpPr>
          <p:cNvPr id="6161" name="Line 1049">
            <a:extLst>
              <a:ext uri="{FF2B5EF4-FFF2-40B4-BE49-F238E27FC236}">
                <a16:creationId xmlns:a16="http://schemas.microsoft.com/office/drawing/2014/main" id="{9330F0C6-2417-46AF-BDDD-525499DC1030}"/>
              </a:ext>
            </a:extLst>
          </p:cNvPr>
          <p:cNvSpPr>
            <a:spLocks noChangeShapeType="1"/>
          </p:cNvSpPr>
          <p:nvPr/>
        </p:nvSpPr>
        <p:spPr bwMode="auto">
          <a:xfrm>
            <a:off x="8472489" y="3048000"/>
            <a:ext cx="1946275" cy="0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7921" name="Rectangle 17">
            <a:extLst>
              <a:ext uri="{FF2B5EF4-FFF2-40B4-BE49-F238E27FC236}">
                <a16:creationId xmlns:a16="http://schemas.microsoft.com/office/drawing/2014/main" id="{1FE8823A-31CA-40CA-BE1C-DCAA7A37F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457200"/>
            <a:ext cx="8382000" cy="560388"/>
          </a:xfrm>
          <a:prstGeom prst="rect">
            <a:avLst/>
          </a:prstGeom>
          <a:solidFill>
            <a:srgbClr val="009999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800000"/>
            </a:outerShdw>
          </a:effectLst>
        </p:spPr>
        <p:txBody>
          <a:bodyPr lIns="90488" tIns="44450" rIns="90488" bIns="44450"/>
          <a:lstStyle/>
          <a:p>
            <a:pPr marL="109538" algn="ctr">
              <a:defRPr/>
            </a:pPr>
            <a:r>
              <a:rPr lang="en-US" sz="3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Completing the Accounting Cycle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>
            <a:extLst>
              <a:ext uri="{FF2B5EF4-FFF2-40B4-BE49-F238E27FC236}">
                <a16:creationId xmlns:a16="http://schemas.microsoft.com/office/drawing/2014/main" id="{0F7775D3-4579-4113-B305-DDF12A8ED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1979613"/>
            <a:ext cx="80010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682625" indent="-4508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lvl="1">
              <a:lnSpc>
                <a:spcPct val="115000"/>
              </a:lnSpc>
              <a:spcBef>
                <a:spcPct val="0"/>
              </a:spcBef>
              <a:spcAft>
                <a:spcPct val="50000"/>
              </a:spcAft>
              <a:buClrTx/>
              <a:buSzPct val="80000"/>
              <a:buFontTx/>
              <a:buBlip>
                <a:blip r:embed="rId3"/>
              </a:buBlip>
            </a:pPr>
            <a:r>
              <a:rPr lang="en-US" altLang="id-ID" b="0" dirty="0">
                <a:solidFill>
                  <a:srgbClr val="000000"/>
                </a:solidFill>
              </a:rPr>
              <a:t>A multiple-column form used in preparing financial statements. </a:t>
            </a:r>
          </a:p>
          <a:p>
            <a:pPr lvl="1">
              <a:lnSpc>
                <a:spcPct val="115000"/>
              </a:lnSpc>
              <a:spcBef>
                <a:spcPct val="0"/>
              </a:spcBef>
              <a:spcAft>
                <a:spcPct val="50000"/>
              </a:spcAft>
              <a:buClrTx/>
              <a:buSzPct val="80000"/>
              <a:buFontTx/>
              <a:buBlip>
                <a:blip r:embed="rId3"/>
              </a:buBlip>
            </a:pPr>
            <a:r>
              <a:rPr lang="en-US" altLang="id-ID" b="0" dirty="0">
                <a:solidFill>
                  <a:srgbClr val="000000"/>
                </a:solidFill>
              </a:rPr>
              <a:t>Not a permanent accounting record.</a:t>
            </a:r>
          </a:p>
          <a:p>
            <a:pPr lvl="1">
              <a:lnSpc>
                <a:spcPct val="115000"/>
              </a:lnSpc>
              <a:spcBef>
                <a:spcPct val="0"/>
              </a:spcBef>
              <a:spcAft>
                <a:spcPct val="50000"/>
              </a:spcAft>
              <a:buClrTx/>
              <a:buSzPct val="80000"/>
              <a:buFontTx/>
              <a:buBlip>
                <a:blip r:embed="rId3"/>
              </a:buBlip>
            </a:pPr>
            <a:r>
              <a:rPr lang="en-US" altLang="id-ID" b="0" dirty="0">
                <a:solidFill>
                  <a:srgbClr val="000000"/>
                </a:solidFill>
              </a:rPr>
              <a:t>Five step process.</a:t>
            </a:r>
          </a:p>
          <a:p>
            <a:pPr lvl="1">
              <a:lnSpc>
                <a:spcPct val="115000"/>
              </a:lnSpc>
              <a:spcBef>
                <a:spcPct val="0"/>
              </a:spcBef>
              <a:spcAft>
                <a:spcPct val="50000"/>
              </a:spcAft>
              <a:buClrTx/>
              <a:buSzPct val="80000"/>
              <a:buFontTx/>
              <a:buBlip>
                <a:blip r:embed="rId3"/>
              </a:buBlip>
            </a:pPr>
            <a:r>
              <a:rPr lang="en-US" altLang="id-ID" b="0" dirty="0">
                <a:solidFill>
                  <a:srgbClr val="000000"/>
                </a:solidFill>
              </a:rPr>
              <a:t>Use of worksheet is optional.</a:t>
            </a:r>
          </a:p>
        </p:txBody>
      </p:sp>
      <p:sp>
        <p:nvSpPr>
          <p:cNvPr id="514054" name="Rectangle 6">
            <a:extLst>
              <a:ext uri="{FF2B5EF4-FFF2-40B4-BE49-F238E27FC236}">
                <a16:creationId xmlns:a16="http://schemas.microsoft.com/office/drawing/2014/main" id="{C27946AC-4AE7-44D7-9B9A-53E600EC58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457200"/>
            <a:ext cx="8229600" cy="560388"/>
          </a:xfrm>
          <a:solidFill>
            <a:srgbClr val="990000"/>
          </a:solidFill>
          <a:ln w="12700" cap="flat" algn="ctr">
            <a:solidFill>
              <a:schemeClr val="tx1"/>
            </a:solidFill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t">
            <a:normAutofit fontScale="90000"/>
          </a:bodyPr>
          <a:lstStyle/>
          <a:p>
            <a:pPr marL="109538">
              <a:defRPr/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Using A Worksheet</a:t>
            </a:r>
          </a:p>
        </p:txBody>
      </p:sp>
      <p:sp>
        <p:nvSpPr>
          <p:cNvPr id="514055" name="Text Box 7">
            <a:extLst>
              <a:ext uri="{FF2B5EF4-FFF2-40B4-BE49-F238E27FC236}">
                <a16:creationId xmlns:a16="http://schemas.microsoft.com/office/drawing/2014/main" id="{D42805A5-9740-401F-AD36-7A87FA9FBB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445250"/>
            <a:ext cx="7924800" cy="3365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r">
              <a:spcBef>
                <a:spcPct val="50000"/>
              </a:spcBef>
              <a:defRPr/>
            </a:pPr>
            <a:r>
              <a:rPr lang="en-US" sz="1600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 1  Prepare a worksheet.</a:t>
            </a:r>
          </a:p>
        </p:txBody>
      </p:sp>
      <p:sp>
        <p:nvSpPr>
          <p:cNvPr id="8197" name="Rectangle 8">
            <a:extLst>
              <a:ext uri="{FF2B5EF4-FFF2-40B4-BE49-F238E27FC236}">
                <a16:creationId xmlns:a16="http://schemas.microsoft.com/office/drawing/2014/main" id="{5563B0A4-FD83-4E98-86EE-A41F0BBEB4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371600"/>
            <a:ext cx="6324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buClr>
                <a:schemeClr val="tx1"/>
              </a:buClr>
              <a:buSzTx/>
              <a:buFont typeface="Wingdings" panose="05000000000000000000" pitchFamily="2" charset="2"/>
              <a:buNone/>
            </a:pPr>
            <a:r>
              <a:rPr lang="en-US" altLang="id-ID" sz="3000" dirty="0">
                <a:solidFill>
                  <a:srgbClr val="800000"/>
                </a:solidFill>
              </a:rPr>
              <a:t>Worksheet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6">
            <a:extLst>
              <a:ext uri="{FF2B5EF4-FFF2-40B4-BE49-F238E27FC236}">
                <a16:creationId xmlns:a16="http://schemas.microsoft.com/office/drawing/2014/main" id="{3BED72CF-6531-4703-8E38-58F14E78A6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1404938"/>
            <a:ext cx="8367712" cy="347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594946" name="Rectangle 2">
            <a:extLst>
              <a:ext uri="{FF2B5EF4-FFF2-40B4-BE49-F238E27FC236}">
                <a16:creationId xmlns:a16="http://schemas.microsoft.com/office/drawing/2014/main" id="{A4395C81-F344-48FC-BB12-223EF1964A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457200"/>
            <a:ext cx="8229600" cy="560388"/>
          </a:xfrm>
          <a:solidFill>
            <a:srgbClr val="990000"/>
          </a:solidFill>
          <a:ln w="12700" cap="flat" algn="ctr">
            <a:solidFill>
              <a:schemeClr val="tx1"/>
            </a:solidFill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t">
            <a:normAutofit fontScale="90000"/>
          </a:bodyPr>
          <a:lstStyle/>
          <a:p>
            <a:pPr marL="109538">
              <a:defRPr/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Steps in Preparing a Worksheet</a:t>
            </a:r>
          </a:p>
        </p:txBody>
      </p:sp>
      <p:sp>
        <p:nvSpPr>
          <p:cNvPr id="10244" name="AutoShape 5">
            <a:extLst>
              <a:ext uri="{FF2B5EF4-FFF2-40B4-BE49-F238E27FC236}">
                <a16:creationId xmlns:a16="http://schemas.microsoft.com/office/drawing/2014/main" id="{D78E8ABD-DE9A-4552-9194-D8D7B6E7B1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0425" y="4191000"/>
            <a:ext cx="228600" cy="609600"/>
          </a:xfrm>
          <a:prstGeom prst="upArrow">
            <a:avLst>
              <a:gd name="adj1" fmla="val 50000"/>
              <a:gd name="adj2" fmla="val 66667"/>
            </a:avLst>
          </a:prstGeom>
          <a:solidFill>
            <a:srgbClr val="8000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0245" name="AutoShape 6">
            <a:extLst>
              <a:ext uri="{FF2B5EF4-FFF2-40B4-BE49-F238E27FC236}">
                <a16:creationId xmlns:a16="http://schemas.microsoft.com/office/drawing/2014/main" id="{ADD48453-8C9A-4E71-BFB6-534B9EFD04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4191000"/>
            <a:ext cx="228600" cy="609600"/>
          </a:xfrm>
          <a:prstGeom prst="upArrow">
            <a:avLst>
              <a:gd name="adj1" fmla="val 50000"/>
              <a:gd name="adj2" fmla="val 66667"/>
            </a:avLst>
          </a:prstGeom>
          <a:solidFill>
            <a:srgbClr val="8000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0246" name="AutoShape 11">
            <a:extLst>
              <a:ext uri="{FF2B5EF4-FFF2-40B4-BE49-F238E27FC236}">
                <a16:creationId xmlns:a16="http://schemas.microsoft.com/office/drawing/2014/main" id="{13A08C1B-3859-4A42-A1DF-61A17CCD95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2800" y="4191000"/>
            <a:ext cx="228600" cy="609600"/>
          </a:xfrm>
          <a:prstGeom prst="upArrow">
            <a:avLst>
              <a:gd name="adj1" fmla="val 50000"/>
              <a:gd name="adj2" fmla="val 66667"/>
            </a:avLst>
          </a:prstGeom>
          <a:solidFill>
            <a:srgbClr val="8000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0247" name="AutoShape 14">
            <a:extLst>
              <a:ext uri="{FF2B5EF4-FFF2-40B4-BE49-F238E27FC236}">
                <a16:creationId xmlns:a16="http://schemas.microsoft.com/office/drawing/2014/main" id="{BE8E5AD5-A561-4E57-B097-BA037648B3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9600" y="4191000"/>
            <a:ext cx="228600" cy="609600"/>
          </a:xfrm>
          <a:prstGeom prst="upArrow">
            <a:avLst>
              <a:gd name="adj1" fmla="val 50000"/>
              <a:gd name="adj2" fmla="val 66667"/>
            </a:avLst>
          </a:prstGeom>
          <a:solidFill>
            <a:srgbClr val="8000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94947" name="Text Box 3">
            <a:extLst>
              <a:ext uri="{FF2B5EF4-FFF2-40B4-BE49-F238E27FC236}">
                <a16:creationId xmlns:a16="http://schemas.microsoft.com/office/drawing/2014/main" id="{E9E52559-7FE0-4758-91DB-07A1A96D2A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369050"/>
            <a:ext cx="3505200" cy="3365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r">
              <a:spcBef>
                <a:spcPct val="50000"/>
              </a:spcBef>
              <a:defRPr/>
            </a:pPr>
            <a:r>
              <a:rPr lang="en-US" sz="1600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 1  Prepare a worksheet.</a:t>
            </a:r>
          </a:p>
        </p:txBody>
      </p:sp>
      <p:pic>
        <p:nvPicPr>
          <p:cNvPr id="10249" name="Picture 18">
            <a:extLst>
              <a:ext uri="{FF2B5EF4-FFF2-40B4-BE49-F238E27FC236}">
                <a16:creationId xmlns:a16="http://schemas.microsoft.com/office/drawing/2014/main" id="{637B1ACC-FFF7-4F8F-B92A-E53FB8E10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4876800"/>
            <a:ext cx="2057400" cy="1703388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0" name="AutoShape 19">
            <a:extLst>
              <a:ext uri="{FF2B5EF4-FFF2-40B4-BE49-F238E27FC236}">
                <a16:creationId xmlns:a16="http://schemas.microsoft.com/office/drawing/2014/main" id="{79DBD991-2A46-42AF-B006-5753C3CA20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6400" y="4191000"/>
            <a:ext cx="228600" cy="609600"/>
          </a:xfrm>
          <a:prstGeom prst="upArrow">
            <a:avLst>
              <a:gd name="adj1" fmla="val 50000"/>
              <a:gd name="adj2" fmla="val 66667"/>
            </a:avLst>
          </a:prstGeom>
          <a:solidFill>
            <a:srgbClr val="8000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51" name="Picture 20">
            <a:extLst>
              <a:ext uri="{FF2B5EF4-FFF2-40B4-BE49-F238E27FC236}">
                <a16:creationId xmlns:a16="http://schemas.microsoft.com/office/drawing/2014/main" id="{AC265579-AC73-4C35-8E7E-5DD0258669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838" y="4876801"/>
            <a:ext cx="944562" cy="1203325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21">
            <a:extLst>
              <a:ext uri="{FF2B5EF4-FFF2-40B4-BE49-F238E27FC236}">
                <a16:creationId xmlns:a16="http://schemas.microsoft.com/office/drawing/2014/main" id="{C96055D0-7214-41E5-873C-7FEAB06152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7514" y="4876801"/>
            <a:ext cx="1196975" cy="1211263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3" name="Picture 22">
            <a:extLst>
              <a:ext uri="{FF2B5EF4-FFF2-40B4-BE49-F238E27FC236}">
                <a16:creationId xmlns:a16="http://schemas.microsoft.com/office/drawing/2014/main" id="{AFC27398-16D6-4632-A261-76989DFF0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4876801"/>
            <a:ext cx="1257300" cy="1203325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4" name="Text Box 23">
            <a:extLst>
              <a:ext uri="{FF2B5EF4-FFF2-40B4-BE49-F238E27FC236}">
                <a16:creationId xmlns:a16="http://schemas.microsoft.com/office/drawing/2014/main" id="{A7DD29C1-6C3E-469B-9601-953D1BEC32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1173164"/>
            <a:ext cx="1371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200">
                <a:solidFill>
                  <a:srgbClr val="800000"/>
                </a:solidFill>
              </a:rPr>
              <a:t>Illustration 4-1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026">
            <a:extLst>
              <a:ext uri="{FF2B5EF4-FFF2-40B4-BE49-F238E27FC236}">
                <a16:creationId xmlns:a16="http://schemas.microsoft.com/office/drawing/2014/main" id="{CA613BC5-061D-489A-BF16-4638C0B2A4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295400"/>
            <a:ext cx="441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2400">
                <a:solidFill>
                  <a:srgbClr val="800000"/>
                </a:solidFill>
                <a:cs typeface="Arial" panose="020B0604020202020204" pitchFamily="34" charset="0"/>
              </a:rPr>
              <a:t>Illustration:</a:t>
            </a:r>
            <a:endParaRPr lang="en-US" altLang="id-ID" sz="2200" b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73795" name="Rectangle 1027">
            <a:extLst>
              <a:ext uri="{FF2B5EF4-FFF2-40B4-BE49-F238E27FC236}">
                <a16:creationId xmlns:a16="http://schemas.microsoft.com/office/drawing/2014/main" id="{EED6E8DC-F650-453C-A64C-23ECB9BB69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457200"/>
            <a:ext cx="8229600" cy="560388"/>
          </a:xfrm>
          <a:solidFill>
            <a:srgbClr val="990000"/>
          </a:solidFill>
          <a:ln w="12700" cap="flat" algn="ctr">
            <a:solidFill>
              <a:schemeClr val="tx1"/>
            </a:solidFill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t">
            <a:normAutofit fontScale="90000"/>
          </a:bodyPr>
          <a:lstStyle/>
          <a:p>
            <a:pPr marL="109538">
              <a:defRPr/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Steps in Preparing a Worksheet</a:t>
            </a:r>
          </a:p>
        </p:txBody>
      </p:sp>
      <p:sp>
        <p:nvSpPr>
          <p:cNvPr id="673798" name="Text Box 1030">
            <a:extLst>
              <a:ext uri="{FF2B5EF4-FFF2-40B4-BE49-F238E27FC236}">
                <a16:creationId xmlns:a16="http://schemas.microsoft.com/office/drawing/2014/main" id="{5B9F645C-954E-46DA-AE70-901F3E78BC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445250"/>
            <a:ext cx="7924800" cy="3365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r">
              <a:spcBef>
                <a:spcPct val="50000"/>
              </a:spcBef>
              <a:defRPr/>
            </a:pPr>
            <a:r>
              <a:rPr lang="en-US" sz="1600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 1  Prepare a worksheet.</a:t>
            </a:r>
          </a:p>
        </p:txBody>
      </p:sp>
      <p:sp>
        <p:nvSpPr>
          <p:cNvPr id="12293" name="Text Box 9">
            <a:extLst>
              <a:ext uri="{FF2B5EF4-FFF2-40B4-BE49-F238E27FC236}">
                <a16:creationId xmlns:a16="http://schemas.microsoft.com/office/drawing/2014/main" id="{5600518D-1157-4FFA-9700-C8458E743E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400" y="1295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Pct val="80000"/>
              <a:buFontTx/>
              <a:buNone/>
            </a:pPr>
            <a:r>
              <a:rPr lang="en-US" altLang="id-ID" sz="1200">
                <a:solidFill>
                  <a:srgbClr val="800000"/>
                </a:solidFill>
              </a:rPr>
              <a:t>Illustration 4-2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200" b="0">
                <a:solidFill>
                  <a:schemeClr val="tx1"/>
                </a:solidFill>
              </a:rPr>
              <a:t>Preparing a trial balance</a:t>
            </a:r>
            <a:endParaRPr lang="en-US" altLang="id-ID" sz="1200">
              <a:solidFill>
                <a:srgbClr val="800000"/>
              </a:solidFill>
            </a:endParaRPr>
          </a:p>
        </p:txBody>
      </p:sp>
      <p:pic>
        <p:nvPicPr>
          <p:cNvPr id="12294" name="Picture 10">
            <a:extLst>
              <a:ext uri="{FF2B5EF4-FFF2-40B4-BE49-F238E27FC236}">
                <a16:creationId xmlns:a16="http://schemas.microsoft.com/office/drawing/2014/main" id="{C303FF2B-0ECA-4CA9-8FC4-7A3A0C8380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952626"/>
            <a:ext cx="8382000" cy="4219575"/>
          </a:xfrm>
          <a:prstGeom prst="rect">
            <a:avLst/>
          </a:prstGeom>
          <a:noFill/>
          <a:ln w="28575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Object 2">
            <a:extLst>
              <a:ext uri="{FF2B5EF4-FFF2-40B4-BE49-F238E27FC236}">
                <a16:creationId xmlns:a16="http://schemas.microsoft.com/office/drawing/2014/main" id="{ADF0CB1B-44D3-48F4-A774-9B7B0249130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76401" y="1438276"/>
          <a:ext cx="8810625" cy="465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7" name="Worksheet" r:id="rId4" imgW="8572321" imgH="4400550" progId="Excel.Sheet.8">
                  <p:embed/>
                </p:oleObj>
              </mc:Choice>
              <mc:Fallback>
                <p:oleObj name="Worksheet" r:id="rId4" imgW="8572321" imgH="4400550" progId="Excel.Sheet.8">
                  <p:embed/>
                  <p:pic>
                    <p:nvPicPr>
                      <p:cNvPr id="14338" name="Object 2">
                        <a:extLst>
                          <a:ext uri="{FF2B5EF4-FFF2-40B4-BE49-F238E27FC236}">
                            <a16:creationId xmlns:a16="http://schemas.microsoft.com/office/drawing/2014/main" id="{ADF0CB1B-44D3-48F4-A774-9B7B0249130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1" y="1438276"/>
                        <a:ext cx="8810625" cy="465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2116" name="Text Box 4">
            <a:extLst>
              <a:ext uri="{FF2B5EF4-FFF2-40B4-BE49-F238E27FC236}">
                <a16:creationId xmlns:a16="http://schemas.microsoft.com/office/drawing/2014/main" id="{2BE73B55-3A0F-4F4D-926B-CD188E17EF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6445250"/>
            <a:ext cx="3276600" cy="3365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r">
              <a:spcBef>
                <a:spcPct val="50000"/>
              </a:spcBef>
              <a:defRPr/>
            </a:pPr>
            <a:r>
              <a:rPr lang="en-US" sz="1600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 1  Prepare a worksheet.</a:t>
            </a:r>
          </a:p>
        </p:txBody>
      </p:sp>
      <p:sp>
        <p:nvSpPr>
          <p:cNvPr id="602115" name="Rectangle 3">
            <a:extLst>
              <a:ext uri="{FF2B5EF4-FFF2-40B4-BE49-F238E27FC236}">
                <a16:creationId xmlns:a16="http://schemas.microsoft.com/office/drawing/2014/main" id="{CBB9DB0C-6621-4006-A47A-B35032227EE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228600"/>
            <a:ext cx="8229600" cy="560388"/>
          </a:xfrm>
          <a:solidFill>
            <a:srgbClr val="990000"/>
          </a:solidFill>
          <a:ln w="12700" cap="flat" algn="ctr">
            <a:solidFill>
              <a:schemeClr val="tx1"/>
            </a:solidFill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t">
            <a:normAutofit fontScale="90000"/>
          </a:bodyPr>
          <a:lstStyle/>
          <a:p>
            <a:pPr marL="109538">
              <a:defRPr/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Steps in Preparing a Worksheet</a:t>
            </a:r>
          </a:p>
        </p:txBody>
      </p:sp>
      <p:sp>
        <p:nvSpPr>
          <p:cNvPr id="14341" name="Rectangle 5">
            <a:extLst>
              <a:ext uri="{FF2B5EF4-FFF2-40B4-BE49-F238E27FC236}">
                <a16:creationId xmlns:a16="http://schemas.microsoft.com/office/drawing/2014/main" id="{15955548-8287-4346-8239-EBE1BD74E6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990600"/>
            <a:ext cx="8763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buClr>
                <a:schemeClr val="tx1"/>
              </a:buClr>
              <a:buSzTx/>
              <a:buFont typeface="Wingdings" panose="05000000000000000000" pitchFamily="2" charset="2"/>
              <a:buNone/>
            </a:pPr>
            <a:r>
              <a:rPr lang="en-US" altLang="id-ID" sz="2400">
                <a:solidFill>
                  <a:srgbClr val="800000"/>
                </a:solidFill>
              </a:rPr>
              <a:t>1. Prepare a Trial Balance on the Worksheet</a:t>
            </a:r>
          </a:p>
        </p:txBody>
      </p:sp>
      <p:sp>
        <p:nvSpPr>
          <p:cNvPr id="14342" name="Oval 7">
            <a:extLst>
              <a:ext uri="{FF2B5EF4-FFF2-40B4-BE49-F238E27FC236}">
                <a16:creationId xmlns:a16="http://schemas.microsoft.com/office/drawing/2014/main" id="{78C502FF-5214-4557-B0E5-F904C1571D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53600" y="5867400"/>
            <a:ext cx="76200" cy="762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</a:endParaRPr>
          </a:p>
        </p:txBody>
      </p:sp>
      <p:sp>
        <p:nvSpPr>
          <p:cNvPr id="14343" name="Oval 26">
            <a:extLst>
              <a:ext uri="{FF2B5EF4-FFF2-40B4-BE49-F238E27FC236}">
                <a16:creationId xmlns:a16="http://schemas.microsoft.com/office/drawing/2014/main" id="{A476DD1D-9D17-433D-BC89-5A06EE86B9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5867400"/>
            <a:ext cx="76200" cy="762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</a:endParaRPr>
          </a:p>
        </p:txBody>
      </p:sp>
      <p:sp>
        <p:nvSpPr>
          <p:cNvPr id="14344" name="Rectangle 6">
            <a:extLst>
              <a:ext uri="{FF2B5EF4-FFF2-40B4-BE49-F238E27FC236}">
                <a16:creationId xmlns:a16="http://schemas.microsoft.com/office/drawing/2014/main" id="{EAD666A8-2DE7-4907-B22F-52E4846BF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99126" y="4419601"/>
            <a:ext cx="3368675" cy="669925"/>
          </a:xfrm>
          <a:prstGeom prst="rect">
            <a:avLst/>
          </a:prstGeom>
          <a:solidFill>
            <a:srgbClr val="FFFF99"/>
          </a:solidFill>
          <a:ln w="28575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800" b="0">
                <a:solidFill>
                  <a:schemeClr val="tx1"/>
                </a:solidFill>
              </a:rPr>
              <a:t>Trial balance amounts come directly from ledger accounts.</a:t>
            </a:r>
          </a:p>
        </p:txBody>
      </p:sp>
      <p:sp>
        <p:nvSpPr>
          <p:cNvPr id="14345" name="Rectangle 15">
            <a:extLst>
              <a:ext uri="{FF2B5EF4-FFF2-40B4-BE49-F238E27FC236}">
                <a16:creationId xmlns:a16="http://schemas.microsoft.com/office/drawing/2014/main" id="{1D31ACBF-991A-4426-BFAB-799566D9E6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5121276"/>
            <a:ext cx="2362200" cy="669925"/>
          </a:xfrm>
          <a:prstGeom prst="rect">
            <a:avLst/>
          </a:prstGeom>
          <a:solidFill>
            <a:srgbClr val="FFFF99"/>
          </a:solidFill>
          <a:ln w="28575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800" b="0">
                <a:solidFill>
                  <a:schemeClr val="tx1"/>
                </a:solidFill>
              </a:rPr>
              <a:t>Include all accounts with balances.</a:t>
            </a:r>
          </a:p>
        </p:txBody>
      </p:sp>
      <p:sp>
        <p:nvSpPr>
          <p:cNvPr id="14346" name="Freeform 16">
            <a:extLst>
              <a:ext uri="{FF2B5EF4-FFF2-40B4-BE49-F238E27FC236}">
                <a16:creationId xmlns:a16="http://schemas.microsoft.com/office/drawing/2014/main" id="{7D358107-2DA6-4A21-A87F-F396415CB29D}"/>
              </a:ext>
            </a:extLst>
          </p:cNvPr>
          <p:cNvSpPr>
            <a:spLocks/>
          </p:cNvSpPr>
          <p:nvPr/>
        </p:nvSpPr>
        <p:spPr bwMode="auto">
          <a:xfrm>
            <a:off x="2208214" y="4419600"/>
            <a:ext cx="77787" cy="685800"/>
          </a:xfrm>
          <a:custGeom>
            <a:avLst/>
            <a:gdLst>
              <a:gd name="T0" fmla="*/ 0 w 1"/>
              <a:gd name="T1" fmla="*/ 2147483646 h 211"/>
              <a:gd name="T2" fmla="*/ 0 w 1"/>
              <a:gd name="T3" fmla="*/ 0 h 211"/>
              <a:gd name="T4" fmla="*/ 0 60000 65536"/>
              <a:gd name="T5" fmla="*/ 0 60000 65536"/>
              <a:gd name="T6" fmla="*/ 0 w 1"/>
              <a:gd name="T7" fmla="*/ 0 h 211"/>
              <a:gd name="T8" fmla="*/ 1 w 1"/>
              <a:gd name="T9" fmla="*/ 211 h 21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211">
                <a:moveTo>
                  <a:pt x="0" y="211"/>
                </a:moveTo>
                <a:lnTo>
                  <a:pt x="0" y="0"/>
                </a:lnTo>
              </a:path>
            </a:pathLst>
          </a:cu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7" name="Oval 44">
            <a:extLst>
              <a:ext uri="{FF2B5EF4-FFF2-40B4-BE49-F238E27FC236}">
                <a16:creationId xmlns:a16="http://schemas.microsoft.com/office/drawing/2014/main" id="{74EAA0A4-C4FC-4746-A856-4495BDE79C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4419600"/>
            <a:ext cx="76200" cy="762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</a:endParaRPr>
          </a:p>
        </p:txBody>
      </p:sp>
      <p:cxnSp>
        <p:nvCxnSpPr>
          <p:cNvPr id="14348" name="AutoShape 45">
            <a:extLst>
              <a:ext uri="{FF2B5EF4-FFF2-40B4-BE49-F238E27FC236}">
                <a16:creationId xmlns:a16="http://schemas.microsoft.com/office/drawing/2014/main" id="{C37EE390-D107-4FD5-9BDC-0B04437C99A1}"/>
              </a:ext>
            </a:extLst>
          </p:cNvPr>
          <p:cNvCxnSpPr>
            <a:cxnSpLocks noChangeShapeType="1"/>
            <a:stCxn id="14344" idx="1"/>
            <a:endCxn id="14347" idx="3"/>
          </p:cNvCxnSpPr>
          <p:nvPr/>
        </p:nvCxnSpPr>
        <p:spPr bwMode="auto">
          <a:xfrm rot="10800000">
            <a:off x="4202114" y="4484689"/>
            <a:ext cx="1482725" cy="269875"/>
          </a:xfrm>
          <a:prstGeom prst="bentConnector2">
            <a:avLst/>
          </a:prstGeom>
          <a:noFill/>
          <a:ln w="28575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116" name="Text Box 4">
            <a:extLst>
              <a:ext uri="{FF2B5EF4-FFF2-40B4-BE49-F238E27FC236}">
                <a16:creationId xmlns:a16="http://schemas.microsoft.com/office/drawing/2014/main" id="{5BF27BFB-CA30-49A4-91F8-5AFE3C764A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6477000"/>
            <a:ext cx="3276600" cy="3365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r">
              <a:spcBef>
                <a:spcPct val="50000"/>
              </a:spcBef>
              <a:defRPr/>
            </a:pPr>
            <a:r>
              <a:rPr lang="en-US" sz="1600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 1  Prepare a worksheet.</a:t>
            </a:r>
          </a:p>
        </p:txBody>
      </p:sp>
      <p:sp>
        <p:nvSpPr>
          <p:cNvPr id="602115" name="Rectangle 3">
            <a:extLst>
              <a:ext uri="{FF2B5EF4-FFF2-40B4-BE49-F238E27FC236}">
                <a16:creationId xmlns:a16="http://schemas.microsoft.com/office/drawing/2014/main" id="{6FF9653A-DB99-4B43-80CF-0B35FE3C695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228600"/>
            <a:ext cx="8229600" cy="560388"/>
          </a:xfrm>
          <a:solidFill>
            <a:srgbClr val="990000"/>
          </a:solidFill>
          <a:ln w="12700" cap="flat" algn="ctr">
            <a:solidFill>
              <a:schemeClr val="tx1"/>
            </a:solidFill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t">
            <a:normAutofit fontScale="90000"/>
          </a:bodyPr>
          <a:lstStyle/>
          <a:p>
            <a:pPr marL="109538">
              <a:defRPr/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Steps in Preparing a Worksheet</a:t>
            </a:r>
          </a:p>
        </p:txBody>
      </p:sp>
      <p:pic>
        <p:nvPicPr>
          <p:cNvPr id="16388" name="Picture 4">
            <a:extLst>
              <a:ext uri="{FF2B5EF4-FFF2-40B4-BE49-F238E27FC236}">
                <a16:creationId xmlns:a16="http://schemas.microsoft.com/office/drawing/2014/main" id="{9DA10267-D0A5-49D1-A973-E53BF92EE1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900" y="1365003"/>
            <a:ext cx="5562599" cy="4601614"/>
          </a:xfrm>
          <a:prstGeom prst="rect">
            <a:avLst/>
          </a:prstGeom>
          <a:noFill/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 Box 9">
            <a:extLst>
              <a:ext uri="{FF2B5EF4-FFF2-40B4-BE49-F238E27FC236}">
                <a16:creationId xmlns:a16="http://schemas.microsoft.com/office/drawing/2014/main" id="{92A19899-CAF9-48D2-889E-30F6E0132B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1114425"/>
            <a:ext cx="18288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Pct val="80000"/>
              <a:buFontTx/>
              <a:buNone/>
            </a:pPr>
            <a:r>
              <a:rPr lang="en-US" altLang="id-ID" sz="1400">
                <a:solidFill>
                  <a:srgbClr val="800000"/>
                </a:solidFill>
              </a:rPr>
              <a:t>Illustration 3-22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400" b="0">
                <a:solidFill>
                  <a:schemeClr val="tx1"/>
                </a:solidFill>
              </a:rPr>
              <a:t>General journal showing adjusting entries</a:t>
            </a:r>
            <a:endParaRPr lang="en-US" altLang="id-ID" sz="1400">
              <a:solidFill>
                <a:srgbClr val="800000"/>
              </a:solidFill>
            </a:endParaRPr>
          </a:p>
        </p:txBody>
      </p:sp>
      <p:sp>
        <p:nvSpPr>
          <p:cNvPr id="16390" name="Text Box 6">
            <a:extLst>
              <a:ext uri="{FF2B5EF4-FFF2-40B4-BE49-F238E27FC236}">
                <a16:creationId xmlns:a16="http://schemas.microsoft.com/office/drawing/2014/main" id="{C2049A8D-5697-4313-8316-5AB9E989F1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2590801"/>
            <a:ext cx="1905000" cy="1330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2400" dirty="0">
                <a:solidFill>
                  <a:srgbClr val="800000"/>
                </a:solidFill>
              </a:rPr>
              <a:t>Adjusting Journal Entries </a:t>
            </a:r>
            <a:endParaRPr lang="en-US" altLang="id-ID" sz="2000" b="0" dirty="0">
              <a:solidFill>
                <a:schemeClr val="tx1"/>
              </a:solidFill>
            </a:endParaRPr>
          </a:p>
        </p:txBody>
      </p:sp>
      <p:pic>
        <p:nvPicPr>
          <p:cNvPr id="16391" name="Picture 7">
            <a:extLst>
              <a:ext uri="{FF2B5EF4-FFF2-40B4-BE49-F238E27FC236}">
                <a16:creationId xmlns:a16="http://schemas.microsoft.com/office/drawing/2014/main" id="{D3342BDF-CD3B-4FCF-AE15-69AF67079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1725614"/>
            <a:ext cx="381000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Object 2">
            <a:extLst>
              <a:ext uri="{FF2B5EF4-FFF2-40B4-BE49-F238E27FC236}">
                <a16:creationId xmlns:a16="http://schemas.microsoft.com/office/drawing/2014/main" id="{00510BF3-1EBB-4ACF-A273-4D3AFF36F79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76401" y="1438276"/>
          <a:ext cx="8810625" cy="465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Worksheet" r:id="rId4" imgW="8572321" imgH="4400550" progId="Excel.Sheet.8">
                  <p:embed/>
                </p:oleObj>
              </mc:Choice>
              <mc:Fallback>
                <p:oleObj name="Worksheet" r:id="rId4" imgW="8572321" imgH="4400550" progId="Excel.Sheet.8">
                  <p:embed/>
                  <p:pic>
                    <p:nvPicPr>
                      <p:cNvPr id="18434" name="Object 2">
                        <a:extLst>
                          <a:ext uri="{FF2B5EF4-FFF2-40B4-BE49-F238E27FC236}">
                            <a16:creationId xmlns:a16="http://schemas.microsoft.com/office/drawing/2014/main" id="{00510BF3-1EBB-4ACF-A273-4D3AFF36F79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1" y="1438276"/>
                        <a:ext cx="8810625" cy="465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2116" name="Text Box 4">
            <a:extLst>
              <a:ext uri="{FF2B5EF4-FFF2-40B4-BE49-F238E27FC236}">
                <a16:creationId xmlns:a16="http://schemas.microsoft.com/office/drawing/2014/main" id="{C509C3FF-F68B-44F1-8357-4C74032495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6445250"/>
            <a:ext cx="3276600" cy="3365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r">
              <a:spcBef>
                <a:spcPct val="50000"/>
              </a:spcBef>
              <a:defRPr/>
            </a:pPr>
            <a:r>
              <a:rPr lang="en-US" sz="1600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 1  Prepare a worksheet.</a:t>
            </a:r>
          </a:p>
        </p:txBody>
      </p:sp>
      <p:sp>
        <p:nvSpPr>
          <p:cNvPr id="602115" name="Rectangle 3">
            <a:extLst>
              <a:ext uri="{FF2B5EF4-FFF2-40B4-BE49-F238E27FC236}">
                <a16:creationId xmlns:a16="http://schemas.microsoft.com/office/drawing/2014/main" id="{952FDD56-2B20-4E0A-89A9-766A4AF92C4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228600"/>
            <a:ext cx="8229600" cy="560388"/>
          </a:xfrm>
          <a:solidFill>
            <a:srgbClr val="990000"/>
          </a:solidFill>
          <a:ln w="12700" cap="flat" algn="ctr">
            <a:solidFill>
              <a:schemeClr val="tx1"/>
            </a:solidFill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t">
            <a:normAutofit fontScale="90000"/>
          </a:bodyPr>
          <a:lstStyle/>
          <a:p>
            <a:pPr marL="109538">
              <a:defRPr/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Steps in Preparing a Worksheet</a:t>
            </a:r>
          </a:p>
        </p:txBody>
      </p:sp>
      <p:sp>
        <p:nvSpPr>
          <p:cNvPr id="18437" name="Rectangle 5">
            <a:extLst>
              <a:ext uri="{FF2B5EF4-FFF2-40B4-BE49-F238E27FC236}">
                <a16:creationId xmlns:a16="http://schemas.microsoft.com/office/drawing/2014/main" id="{16E8C339-8428-482C-9F01-C42DDF5555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990600"/>
            <a:ext cx="8763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buClr>
                <a:schemeClr val="tx1"/>
              </a:buClr>
              <a:buSzTx/>
              <a:buFont typeface="Wingdings" panose="05000000000000000000" pitchFamily="2" charset="2"/>
              <a:buNone/>
            </a:pPr>
            <a:r>
              <a:rPr lang="en-US" altLang="id-ID" sz="2400">
                <a:solidFill>
                  <a:srgbClr val="800000"/>
                </a:solidFill>
              </a:rPr>
              <a:t>2. Enter the Adjustments in the Adjustments Columns</a:t>
            </a:r>
          </a:p>
        </p:txBody>
      </p:sp>
      <p:sp>
        <p:nvSpPr>
          <p:cNvPr id="18438" name="Oval 6">
            <a:extLst>
              <a:ext uri="{FF2B5EF4-FFF2-40B4-BE49-F238E27FC236}">
                <a16:creationId xmlns:a16="http://schemas.microsoft.com/office/drawing/2014/main" id="{77358C89-6883-477A-8B9A-5A46A3EC02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53600" y="5867400"/>
            <a:ext cx="76200" cy="762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8439" name="Text Box 11">
            <a:extLst>
              <a:ext uri="{FF2B5EF4-FFF2-40B4-BE49-F238E27FC236}">
                <a16:creationId xmlns:a16="http://schemas.microsoft.com/office/drawing/2014/main" id="{3B4E21C0-E854-4BD8-80AC-AB87CA41C2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2057401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(a)</a:t>
            </a:r>
          </a:p>
        </p:txBody>
      </p:sp>
      <p:sp>
        <p:nvSpPr>
          <p:cNvPr id="18440" name="Text Box 13">
            <a:extLst>
              <a:ext uri="{FF2B5EF4-FFF2-40B4-BE49-F238E27FC236}">
                <a16:creationId xmlns:a16="http://schemas.microsoft.com/office/drawing/2014/main" id="{6D0859D6-3AEA-4F52-BCE3-C97FE1A55D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2227218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(b)</a:t>
            </a:r>
          </a:p>
        </p:txBody>
      </p:sp>
      <p:sp>
        <p:nvSpPr>
          <p:cNvPr id="18441" name="Text Box 14">
            <a:extLst>
              <a:ext uri="{FF2B5EF4-FFF2-40B4-BE49-F238E27FC236}">
                <a16:creationId xmlns:a16="http://schemas.microsoft.com/office/drawing/2014/main" id="{E8B01883-593B-46E5-A1B1-021BD154C6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2894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(a)</a:t>
            </a:r>
          </a:p>
        </p:txBody>
      </p:sp>
      <p:sp>
        <p:nvSpPr>
          <p:cNvPr id="18442" name="Text Box 15">
            <a:extLst>
              <a:ext uri="{FF2B5EF4-FFF2-40B4-BE49-F238E27FC236}">
                <a16:creationId xmlns:a16="http://schemas.microsoft.com/office/drawing/2014/main" id="{1906AABF-C7F9-4106-BCC7-741DE8FBE7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37560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(g)</a:t>
            </a:r>
          </a:p>
        </p:txBody>
      </p:sp>
      <p:sp>
        <p:nvSpPr>
          <p:cNvPr id="18443" name="Text Box 16">
            <a:extLst>
              <a:ext uri="{FF2B5EF4-FFF2-40B4-BE49-F238E27FC236}">
                <a16:creationId xmlns:a16="http://schemas.microsoft.com/office/drawing/2014/main" id="{1F0679D7-C85A-4CC4-9D01-CA9E9C6B7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46323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(c)</a:t>
            </a:r>
          </a:p>
        </p:txBody>
      </p:sp>
      <p:sp>
        <p:nvSpPr>
          <p:cNvPr id="18444" name="Text Box 17">
            <a:extLst>
              <a:ext uri="{FF2B5EF4-FFF2-40B4-BE49-F238E27FC236}">
                <a16:creationId xmlns:a16="http://schemas.microsoft.com/office/drawing/2014/main" id="{A23AE4F9-3FCC-4F9E-A209-A88E8AEF13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3429001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(d)</a:t>
            </a:r>
          </a:p>
        </p:txBody>
      </p:sp>
      <p:sp>
        <p:nvSpPr>
          <p:cNvPr id="18445" name="Text Box 18">
            <a:extLst>
              <a:ext uri="{FF2B5EF4-FFF2-40B4-BE49-F238E27FC236}">
                <a16:creationId xmlns:a16="http://schemas.microsoft.com/office/drawing/2014/main" id="{730470C1-82ED-489A-8363-79A2B696BA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29178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(d)</a:t>
            </a:r>
          </a:p>
        </p:txBody>
      </p:sp>
      <p:sp>
        <p:nvSpPr>
          <p:cNvPr id="18446" name="Text Box 17">
            <a:extLst>
              <a:ext uri="{FF2B5EF4-FFF2-40B4-BE49-F238E27FC236}">
                <a16:creationId xmlns:a16="http://schemas.microsoft.com/office/drawing/2014/main" id="{498CF7DB-61A5-497C-8A4F-B0F6920F8D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36417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(e)</a:t>
            </a:r>
          </a:p>
        </p:txBody>
      </p:sp>
      <p:sp>
        <p:nvSpPr>
          <p:cNvPr id="18447" name="Text Box 14">
            <a:extLst>
              <a:ext uri="{FF2B5EF4-FFF2-40B4-BE49-F238E27FC236}">
                <a16:creationId xmlns:a16="http://schemas.microsoft.com/office/drawing/2014/main" id="{711711BA-9E3F-4FBC-A40D-1CCF8336C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4418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(b)</a:t>
            </a:r>
          </a:p>
        </p:txBody>
      </p:sp>
      <p:sp>
        <p:nvSpPr>
          <p:cNvPr id="18448" name="Text Box 12">
            <a:extLst>
              <a:ext uri="{FF2B5EF4-FFF2-40B4-BE49-F238E27FC236}">
                <a16:creationId xmlns:a16="http://schemas.microsoft.com/office/drawing/2014/main" id="{DF019C1A-0850-4A2A-8FB3-B2193FEDC0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9530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(e)</a:t>
            </a:r>
          </a:p>
        </p:txBody>
      </p:sp>
      <p:sp>
        <p:nvSpPr>
          <p:cNvPr id="18449" name="Text Box 12">
            <a:extLst>
              <a:ext uri="{FF2B5EF4-FFF2-40B4-BE49-F238E27FC236}">
                <a16:creationId xmlns:a16="http://schemas.microsoft.com/office/drawing/2014/main" id="{6BEA8BFF-385F-4F6D-8B50-162127B7AE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51054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(f)</a:t>
            </a:r>
          </a:p>
        </p:txBody>
      </p:sp>
      <p:sp>
        <p:nvSpPr>
          <p:cNvPr id="18450" name="Text Box 16">
            <a:extLst>
              <a:ext uri="{FF2B5EF4-FFF2-40B4-BE49-F238E27FC236}">
                <a16:creationId xmlns:a16="http://schemas.microsoft.com/office/drawing/2014/main" id="{EE418D1F-6DAD-4207-8E46-22E495A196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53181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(f)</a:t>
            </a:r>
          </a:p>
        </p:txBody>
      </p:sp>
      <p:sp>
        <p:nvSpPr>
          <p:cNvPr id="18451" name="Text Box 16">
            <a:extLst>
              <a:ext uri="{FF2B5EF4-FFF2-40B4-BE49-F238E27FC236}">
                <a16:creationId xmlns:a16="http://schemas.microsoft.com/office/drawing/2014/main" id="{7C47BB05-6CC8-4CC6-91ED-C04FD01821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54705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(g)</a:t>
            </a:r>
          </a:p>
        </p:txBody>
      </p:sp>
      <p:sp>
        <p:nvSpPr>
          <p:cNvPr id="18452" name="Text Box 12">
            <a:extLst>
              <a:ext uri="{FF2B5EF4-FFF2-40B4-BE49-F238E27FC236}">
                <a16:creationId xmlns:a16="http://schemas.microsoft.com/office/drawing/2014/main" id="{ED1F70C8-1A58-47C5-A6C3-D41FB42CD8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8006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(c)</a:t>
            </a:r>
          </a:p>
        </p:txBody>
      </p:sp>
      <p:sp>
        <p:nvSpPr>
          <p:cNvPr id="18453" name="Oval 21">
            <a:extLst>
              <a:ext uri="{FF2B5EF4-FFF2-40B4-BE49-F238E27FC236}">
                <a16:creationId xmlns:a16="http://schemas.microsoft.com/office/drawing/2014/main" id="{286E6746-D269-42CB-B30D-984583C937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5867400"/>
            <a:ext cx="76200" cy="762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8454" name="Rectangle 5">
            <a:extLst>
              <a:ext uri="{FF2B5EF4-FFF2-40B4-BE49-F238E27FC236}">
                <a16:creationId xmlns:a16="http://schemas.microsoft.com/office/drawing/2014/main" id="{F811DCCD-5586-4305-B667-84ABE89771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8500" y="5013326"/>
            <a:ext cx="3238500" cy="854075"/>
          </a:xfrm>
          <a:prstGeom prst="rect">
            <a:avLst/>
          </a:prstGeom>
          <a:solidFill>
            <a:srgbClr val="FFFF99"/>
          </a:solidFill>
          <a:ln w="28575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600" b="0">
                <a:solidFill>
                  <a:schemeClr val="tx1"/>
                </a:solidFill>
              </a:rPr>
              <a:t>Enter adjustment amounts, total adjustments columns,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600" b="0">
                <a:solidFill>
                  <a:schemeClr val="tx1"/>
                </a:solidFill>
              </a:rPr>
              <a:t>and check for equality.</a:t>
            </a:r>
          </a:p>
        </p:txBody>
      </p:sp>
      <p:sp>
        <p:nvSpPr>
          <p:cNvPr id="18455" name="Rectangle 19">
            <a:extLst>
              <a:ext uri="{FF2B5EF4-FFF2-40B4-BE49-F238E27FC236}">
                <a16:creationId xmlns:a16="http://schemas.microsoft.com/office/drawing/2014/main" id="{CBE5C00D-A176-47A5-B63C-89A230AC3C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6172200"/>
            <a:ext cx="3733800" cy="338554"/>
          </a:xfrm>
          <a:prstGeom prst="rect">
            <a:avLst/>
          </a:prstGeom>
          <a:solidFill>
            <a:srgbClr val="FFFF99"/>
          </a:solidFill>
          <a:ln w="28575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600" b="0">
                <a:solidFill>
                  <a:schemeClr val="tx1"/>
                </a:solidFill>
              </a:rPr>
              <a:t>Add additional accounts as needed.</a:t>
            </a:r>
          </a:p>
        </p:txBody>
      </p:sp>
      <p:sp>
        <p:nvSpPr>
          <p:cNvPr id="18456" name="Text Box 22">
            <a:extLst>
              <a:ext uri="{FF2B5EF4-FFF2-40B4-BE49-F238E27FC236}">
                <a16:creationId xmlns:a16="http://schemas.microsoft.com/office/drawing/2014/main" id="{9D88BE45-40BC-4DEB-B013-8BD4CAF1AC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2286001"/>
            <a:ext cx="3352800" cy="2290763"/>
          </a:xfrm>
          <a:prstGeom prst="rect">
            <a:avLst/>
          </a:prstGeom>
          <a:noFill/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401638" indent="-401638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tabLst>
                <a:tab pos="400050" algn="l"/>
              </a:tabLst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tabLst>
                <a:tab pos="400050" algn="l"/>
              </a:tabLst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tabLst>
                <a:tab pos="400050" algn="l"/>
              </a:tabLst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tabLst>
                <a:tab pos="400050" algn="l"/>
              </a:tabLst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tabLst>
                <a:tab pos="400050" algn="l"/>
              </a:tabLst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tabLst>
                <a:tab pos="400050" algn="l"/>
              </a:tabLst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tabLst>
                <a:tab pos="400050" algn="l"/>
              </a:tabLst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tabLst>
                <a:tab pos="400050" algn="l"/>
              </a:tabLst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tabLst>
                <a:tab pos="400050" algn="l"/>
              </a:tabLst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10000"/>
              </a:spcBef>
              <a:buClrTx/>
              <a:buSzPct val="80000"/>
              <a:buFontTx/>
              <a:buNone/>
            </a:pPr>
            <a:r>
              <a:rPr lang="en-US" altLang="id-ID" sz="1600">
                <a:solidFill>
                  <a:srgbClr val="800000"/>
                </a:solidFill>
              </a:rPr>
              <a:t>Adjustments Key:</a:t>
            </a:r>
          </a:p>
          <a:p>
            <a:pPr>
              <a:lnSpc>
                <a:spcPct val="110000"/>
              </a:lnSpc>
              <a:spcBef>
                <a:spcPct val="10000"/>
              </a:spcBef>
              <a:buClrTx/>
              <a:buSzPct val="80000"/>
              <a:buFontTx/>
              <a:buNone/>
            </a:pPr>
            <a:r>
              <a:rPr lang="en-US" altLang="id-ID" sz="1600" b="0">
                <a:solidFill>
                  <a:srgbClr val="000000"/>
                </a:solidFill>
              </a:rPr>
              <a:t>(a) 	Supplies Used.</a:t>
            </a:r>
          </a:p>
          <a:p>
            <a:pPr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600" b="0">
                <a:solidFill>
                  <a:srgbClr val="000000"/>
                </a:solidFill>
              </a:rPr>
              <a:t>(b) 	Insurance Expired.</a:t>
            </a:r>
          </a:p>
          <a:p>
            <a:pPr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600" b="0">
                <a:solidFill>
                  <a:srgbClr val="000000"/>
                </a:solidFill>
              </a:rPr>
              <a:t>(c) 	Depreciation Expensed.</a:t>
            </a:r>
          </a:p>
          <a:p>
            <a:pPr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600" b="0">
                <a:solidFill>
                  <a:srgbClr val="000000"/>
                </a:solidFill>
              </a:rPr>
              <a:t>(d) 	Service Revenue Earned.</a:t>
            </a:r>
          </a:p>
          <a:p>
            <a:pPr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600" b="0">
                <a:solidFill>
                  <a:srgbClr val="000000"/>
                </a:solidFill>
              </a:rPr>
              <a:t>(e) 	Service Revenue Accrued.</a:t>
            </a:r>
          </a:p>
          <a:p>
            <a:pPr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600" b="0">
                <a:solidFill>
                  <a:srgbClr val="000000"/>
                </a:solidFill>
              </a:rPr>
              <a:t>(f) 	Interest Accrued.</a:t>
            </a:r>
          </a:p>
          <a:p>
            <a:pPr>
              <a:lnSpc>
                <a:spcPct val="11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600" b="0">
                <a:solidFill>
                  <a:srgbClr val="000000"/>
                </a:solidFill>
              </a:rPr>
              <a:t>(g) 	Salaries Accrued.</a:t>
            </a:r>
          </a:p>
        </p:txBody>
      </p:sp>
      <p:sp>
        <p:nvSpPr>
          <p:cNvPr id="18457" name="AutoShape 23">
            <a:extLst>
              <a:ext uri="{FF2B5EF4-FFF2-40B4-BE49-F238E27FC236}">
                <a16:creationId xmlns:a16="http://schemas.microsoft.com/office/drawing/2014/main" id="{C91DE3EE-67B0-4832-B257-089C7DE775FF}"/>
              </a:ext>
            </a:extLst>
          </p:cNvPr>
          <p:cNvSpPr>
            <a:spLocks/>
          </p:cNvSpPr>
          <p:nvPr/>
        </p:nvSpPr>
        <p:spPr bwMode="auto">
          <a:xfrm>
            <a:off x="3810000" y="4419600"/>
            <a:ext cx="152400" cy="1295400"/>
          </a:xfrm>
          <a:prstGeom prst="rightBrace">
            <a:avLst>
              <a:gd name="adj1" fmla="val 70833"/>
              <a:gd name="adj2" fmla="val 50000"/>
            </a:avLst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8458" name="AutoShape 26">
            <a:extLst>
              <a:ext uri="{FF2B5EF4-FFF2-40B4-BE49-F238E27FC236}">
                <a16:creationId xmlns:a16="http://schemas.microsoft.com/office/drawing/2014/main" id="{F3D6F159-EB92-4453-87C5-1251DDC72BD2}"/>
              </a:ext>
            </a:extLst>
          </p:cNvPr>
          <p:cNvCxnSpPr>
            <a:cxnSpLocks noChangeShapeType="1"/>
            <a:stCxn id="18455" idx="0"/>
            <a:endCxn id="18457" idx="1"/>
          </p:cNvCxnSpPr>
          <p:nvPr/>
        </p:nvCxnSpPr>
        <p:spPr bwMode="auto">
          <a:xfrm rot="16200000" flipV="1">
            <a:off x="3733800" y="5295900"/>
            <a:ext cx="1104900" cy="647700"/>
          </a:xfrm>
          <a:prstGeom prst="bentConnector4">
            <a:avLst>
              <a:gd name="adj1" fmla="val 20690"/>
              <a:gd name="adj2" fmla="val 323529"/>
            </a:avLst>
          </a:prstGeom>
          <a:noFill/>
          <a:ln w="28575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459" name="AutoShape 23">
            <a:extLst>
              <a:ext uri="{FF2B5EF4-FFF2-40B4-BE49-F238E27FC236}">
                <a16:creationId xmlns:a16="http://schemas.microsoft.com/office/drawing/2014/main" id="{A424F3A4-3953-4E03-803E-B8EEB7C50EF5}"/>
              </a:ext>
            </a:extLst>
          </p:cNvPr>
          <p:cNvSpPr>
            <a:spLocks/>
          </p:cNvSpPr>
          <p:nvPr/>
        </p:nvSpPr>
        <p:spPr bwMode="auto">
          <a:xfrm>
            <a:off x="6172200" y="4419600"/>
            <a:ext cx="152400" cy="1295400"/>
          </a:xfrm>
          <a:prstGeom prst="rightBrace">
            <a:avLst>
              <a:gd name="adj1" fmla="val 70833"/>
              <a:gd name="adj2" fmla="val 50000"/>
            </a:avLst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8460" name="AutoShape 28">
            <a:extLst>
              <a:ext uri="{FF2B5EF4-FFF2-40B4-BE49-F238E27FC236}">
                <a16:creationId xmlns:a16="http://schemas.microsoft.com/office/drawing/2014/main" id="{1B30DFF7-D53E-4AB3-B467-CBED31F3C9BC}"/>
              </a:ext>
            </a:extLst>
          </p:cNvPr>
          <p:cNvCxnSpPr>
            <a:cxnSpLocks noChangeShapeType="1"/>
            <a:stCxn id="18454" idx="1"/>
            <a:endCxn id="18459" idx="1"/>
          </p:cNvCxnSpPr>
          <p:nvPr/>
        </p:nvCxnSpPr>
        <p:spPr bwMode="auto">
          <a:xfrm flipH="1" flipV="1">
            <a:off x="6338889" y="5067301"/>
            <a:ext cx="695325" cy="373063"/>
          </a:xfrm>
          <a:prstGeom prst="straightConnector1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Object 2">
            <a:extLst>
              <a:ext uri="{FF2B5EF4-FFF2-40B4-BE49-F238E27FC236}">
                <a16:creationId xmlns:a16="http://schemas.microsoft.com/office/drawing/2014/main" id="{60A6B1FC-48A7-411B-A166-806C3806308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76401" y="1438276"/>
          <a:ext cx="8810625" cy="465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5" name="Worksheet" r:id="rId4" imgW="8572321" imgH="4400550" progId="Excel.Sheet.8">
                  <p:embed/>
                </p:oleObj>
              </mc:Choice>
              <mc:Fallback>
                <p:oleObj name="Worksheet" r:id="rId4" imgW="8572321" imgH="4400550" progId="Excel.Sheet.8">
                  <p:embed/>
                  <p:pic>
                    <p:nvPicPr>
                      <p:cNvPr id="20482" name="Object 2">
                        <a:extLst>
                          <a:ext uri="{FF2B5EF4-FFF2-40B4-BE49-F238E27FC236}">
                            <a16:creationId xmlns:a16="http://schemas.microsoft.com/office/drawing/2014/main" id="{60A6B1FC-48A7-411B-A166-806C3806308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1" y="1438276"/>
                        <a:ext cx="8810625" cy="465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2116" name="Text Box 4">
            <a:extLst>
              <a:ext uri="{FF2B5EF4-FFF2-40B4-BE49-F238E27FC236}">
                <a16:creationId xmlns:a16="http://schemas.microsoft.com/office/drawing/2014/main" id="{8D920FD8-B0DD-4D84-8FEC-8B9F8F7ED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6445250"/>
            <a:ext cx="3276600" cy="3365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r">
              <a:spcBef>
                <a:spcPct val="50000"/>
              </a:spcBef>
              <a:defRPr/>
            </a:pPr>
            <a:r>
              <a:rPr lang="en-US" sz="1600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 1  Prepare a worksheet.</a:t>
            </a:r>
          </a:p>
        </p:txBody>
      </p:sp>
      <p:sp>
        <p:nvSpPr>
          <p:cNvPr id="602115" name="Rectangle 3">
            <a:extLst>
              <a:ext uri="{FF2B5EF4-FFF2-40B4-BE49-F238E27FC236}">
                <a16:creationId xmlns:a16="http://schemas.microsoft.com/office/drawing/2014/main" id="{CA6E0470-3808-40EC-B1FB-F4C0FB73CEA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228600"/>
            <a:ext cx="8229600" cy="560388"/>
          </a:xfrm>
          <a:solidFill>
            <a:srgbClr val="990000"/>
          </a:solidFill>
          <a:ln w="12700" cap="flat" algn="ctr">
            <a:solidFill>
              <a:schemeClr val="tx1"/>
            </a:solidFill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t">
            <a:normAutofit fontScale="90000"/>
          </a:bodyPr>
          <a:lstStyle/>
          <a:p>
            <a:pPr marL="109538">
              <a:defRPr/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Steps in Preparing a Worksheet</a:t>
            </a:r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8B76C377-5619-4C13-9863-F69D042165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990600"/>
            <a:ext cx="8763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buClr>
                <a:schemeClr val="tx1"/>
              </a:buClr>
              <a:buSzTx/>
              <a:buFont typeface="Wingdings" panose="05000000000000000000" pitchFamily="2" charset="2"/>
              <a:buNone/>
            </a:pPr>
            <a:r>
              <a:rPr lang="en-US" altLang="id-ID" sz="2400">
                <a:solidFill>
                  <a:srgbClr val="800000"/>
                </a:solidFill>
              </a:rPr>
              <a:t>3. Complete the Adjusted Trial Balance Columns</a:t>
            </a:r>
          </a:p>
        </p:txBody>
      </p:sp>
      <p:sp>
        <p:nvSpPr>
          <p:cNvPr id="20486" name="Oval 6">
            <a:extLst>
              <a:ext uri="{FF2B5EF4-FFF2-40B4-BE49-F238E27FC236}">
                <a16:creationId xmlns:a16="http://schemas.microsoft.com/office/drawing/2014/main" id="{CD839459-1D69-473C-BB8C-6DB7AE7A88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53600" y="5867400"/>
            <a:ext cx="76200" cy="762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0487" name="Text Box 11">
            <a:extLst>
              <a:ext uri="{FF2B5EF4-FFF2-40B4-BE49-F238E27FC236}">
                <a16:creationId xmlns:a16="http://schemas.microsoft.com/office/drawing/2014/main" id="{0178DBE7-8C9E-46B6-BD14-D69C800E9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2057401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(a)</a:t>
            </a:r>
          </a:p>
        </p:txBody>
      </p:sp>
      <p:sp>
        <p:nvSpPr>
          <p:cNvPr id="20488" name="Text Box 13">
            <a:extLst>
              <a:ext uri="{FF2B5EF4-FFF2-40B4-BE49-F238E27FC236}">
                <a16:creationId xmlns:a16="http://schemas.microsoft.com/office/drawing/2014/main" id="{82DAFEFC-D726-483F-BC5E-9C05AC4F0B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22098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(b)</a:t>
            </a:r>
          </a:p>
        </p:txBody>
      </p:sp>
      <p:sp>
        <p:nvSpPr>
          <p:cNvPr id="20489" name="Text Box 14">
            <a:extLst>
              <a:ext uri="{FF2B5EF4-FFF2-40B4-BE49-F238E27FC236}">
                <a16:creationId xmlns:a16="http://schemas.microsoft.com/office/drawing/2014/main" id="{609B2C85-EEF9-42C7-AC1A-36FF5F4522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2894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(a)</a:t>
            </a:r>
          </a:p>
        </p:txBody>
      </p:sp>
      <p:sp>
        <p:nvSpPr>
          <p:cNvPr id="20490" name="Text Box 15">
            <a:extLst>
              <a:ext uri="{FF2B5EF4-FFF2-40B4-BE49-F238E27FC236}">
                <a16:creationId xmlns:a16="http://schemas.microsoft.com/office/drawing/2014/main" id="{FEE1C649-3F87-4EA2-A77D-1E05B21128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37560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(g)</a:t>
            </a:r>
          </a:p>
        </p:txBody>
      </p:sp>
      <p:sp>
        <p:nvSpPr>
          <p:cNvPr id="20491" name="Text Box 16">
            <a:extLst>
              <a:ext uri="{FF2B5EF4-FFF2-40B4-BE49-F238E27FC236}">
                <a16:creationId xmlns:a16="http://schemas.microsoft.com/office/drawing/2014/main" id="{7F3E664D-17E5-4086-A44F-8A949DF6BE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46323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(c)</a:t>
            </a:r>
          </a:p>
        </p:txBody>
      </p:sp>
      <p:sp>
        <p:nvSpPr>
          <p:cNvPr id="20492" name="Text Box 17">
            <a:extLst>
              <a:ext uri="{FF2B5EF4-FFF2-40B4-BE49-F238E27FC236}">
                <a16:creationId xmlns:a16="http://schemas.microsoft.com/office/drawing/2014/main" id="{5DC4F358-8F37-4C1D-83D1-A2086E6B07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3429001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(d)</a:t>
            </a:r>
          </a:p>
        </p:txBody>
      </p:sp>
      <p:sp>
        <p:nvSpPr>
          <p:cNvPr id="20493" name="Text Box 18">
            <a:extLst>
              <a:ext uri="{FF2B5EF4-FFF2-40B4-BE49-F238E27FC236}">
                <a16:creationId xmlns:a16="http://schemas.microsoft.com/office/drawing/2014/main" id="{54010971-84A1-4CA1-AA5E-2F041F9849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29178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(d)</a:t>
            </a:r>
          </a:p>
        </p:txBody>
      </p:sp>
      <p:sp>
        <p:nvSpPr>
          <p:cNvPr id="20494" name="Text Box 17">
            <a:extLst>
              <a:ext uri="{FF2B5EF4-FFF2-40B4-BE49-F238E27FC236}">
                <a16:creationId xmlns:a16="http://schemas.microsoft.com/office/drawing/2014/main" id="{87B088CF-9A95-499C-8E1E-CD3112B85D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36417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(e)</a:t>
            </a:r>
          </a:p>
        </p:txBody>
      </p:sp>
      <p:sp>
        <p:nvSpPr>
          <p:cNvPr id="20495" name="Text Box 14">
            <a:extLst>
              <a:ext uri="{FF2B5EF4-FFF2-40B4-BE49-F238E27FC236}">
                <a16:creationId xmlns:a16="http://schemas.microsoft.com/office/drawing/2014/main" id="{E61965A3-61F1-4A44-8CAB-F8D92FB852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4418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(b)</a:t>
            </a:r>
          </a:p>
        </p:txBody>
      </p:sp>
      <p:sp>
        <p:nvSpPr>
          <p:cNvPr id="20496" name="Text Box 12">
            <a:extLst>
              <a:ext uri="{FF2B5EF4-FFF2-40B4-BE49-F238E27FC236}">
                <a16:creationId xmlns:a16="http://schemas.microsoft.com/office/drawing/2014/main" id="{0A9B6A32-8A95-405D-A587-0E9C874875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9530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(e)</a:t>
            </a:r>
          </a:p>
        </p:txBody>
      </p:sp>
      <p:sp>
        <p:nvSpPr>
          <p:cNvPr id="20497" name="Text Box 12">
            <a:extLst>
              <a:ext uri="{FF2B5EF4-FFF2-40B4-BE49-F238E27FC236}">
                <a16:creationId xmlns:a16="http://schemas.microsoft.com/office/drawing/2014/main" id="{E352B305-DA0A-45C1-B731-31B2B5C0BB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51054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(f)</a:t>
            </a:r>
          </a:p>
        </p:txBody>
      </p:sp>
      <p:sp>
        <p:nvSpPr>
          <p:cNvPr id="20498" name="Text Box 16">
            <a:extLst>
              <a:ext uri="{FF2B5EF4-FFF2-40B4-BE49-F238E27FC236}">
                <a16:creationId xmlns:a16="http://schemas.microsoft.com/office/drawing/2014/main" id="{28A6D799-3D49-41D9-A726-AE3A5B4D34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53181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(f)</a:t>
            </a:r>
          </a:p>
        </p:txBody>
      </p:sp>
      <p:sp>
        <p:nvSpPr>
          <p:cNvPr id="20499" name="Text Box 16">
            <a:extLst>
              <a:ext uri="{FF2B5EF4-FFF2-40B4-BE49-F238E27FC236}">
                <a16:creationId xmlns:a16="http://schemas.microsoft.com/office/drawing/2014/main" id="{6DDD4501-8BAD-4A19-B18A-CEBEA4A197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54705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(g)</a:t>
            </a:r>
          </a:p>
        </p:txBody>
      </p:sp>
      <p:sp>
        <p:nvSpPr>
          <p:cNvPr id="20500" name="Text Box 12">
            <a:extLst>
              <a:ext uri="{FF2B5EF4-FFF2-40B4-BE49-F238E27FC236}">
                <a16:creationId xmlns:a16="http://schemas.microsoft.com/office/drawing/2014/main" id="{07B41E9B-B762-4EA0-AF75-A3818902C4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8006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(c)</a:t>
            </a:r>
          </a:p>
        </p:txBody>
      </p:sp>
      <p:cxnSp>
        <p:nvCxnSpPr>
          <p:cNvPr id="20501" name="AutoShape 21">
            <a:extLst>
              <a:ext uri="{FF2B5EF4-FFF2-40B4-BE49-F238E27FC236}">
                <a16:creationId xmlns:a16="http://schemas.microsoft.com/office/drawing/2014/main" id="{6AE0C390-9334-44EC-849A-46D9523255D4}"/>
              </a:ext>
            </a:extLst>
          </p:cNvPr>
          <p:cNvCxnSpPr>
            <a:cxnSpLocks noChangeShapeType="1"/>
            <a:endCxn id="20503" idx="4"/>
          </p:cNvCxnSpPr>
          <p:nvPr/>
        </p:nvCxnSpPr>
        <p:spPr bwMode="auto">
          <a:xfrm flipV="1">
            <a:off x="6248400" y="5943600"/>
            <a:ext cx="723900" cy="457200"/>
          </a:xfrm>
          <a:prstGeom prst="bentConnector2">
            <a:avLst/>
          </a:prstGeom>
          <a:noFill/>
          <a:ln w="28575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502" name="Rectangle 6">
            <a:extLst>
              <a:ext uri="{FF2B5EF4-FFF2-40B4-BE49-F238E27FC236}">
                <a16:creationId xmlns:a16="http://schemas.microsoft.com/office/drawing/2014/main" id="{CFAFF68F-A393-4197-B195-8CA103E423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6019801"/>
            <a:ext cx="3657600" cy="584775"/>
          </a:xfrm>
          <a:prstGeom prst="rect">
            <a:avLst/>
          </a:prstGeom>
          <a:solidFill>
            <a:srgbClr val="FFFF99"/>
          </a:solidFill>
          <a:ln w="28575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600" b="0">
                <a:solidFill>
                  <a:schemeClr val="tx1"/>
                </a:solidFill>
              </a:rPr>
              <a:t>Total the adjusted trial balance columns and check for equality.</a:t>
            </a:r>
          </a:p>
        </p:txBody>
      </p:sp>
      <p:sp>
        <p:nvSpPr>
          <p:cNvPr id="20503" name="Oval 23">
            <a:extLst>
              <a:ext uri="{FF2B5EF4-FFF2-40B4-BE49-F238E27FC236}">
                <a16:creationId xmlns:a16="http://schemas.microsoft.com/office/drawing/2014/main" id="{F44ED13B-977F-4972-B69D-39145AEB8E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5867400"/>
            <a:ext cx="76200" cy="762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0" name="Object 2">
            <a:extLst>
              <a:ext uri="{FF2B5EF4-FFF2-40B4-BE49-F238E27FC236}">
                <a16:creationId xmlns:a16="http://schemas.microsoft.com/office/drawing/2014/main" id="{BAEC4A9B-117B-4517-AAD1-E357C63F101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76401" y="1438276"/>
          <a:ext cx="8810625" cy="465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9" name="Worksheet" r:id="rId4" imgW="8572321" imgH="4400550" progId="Excel.Sheet.8">
                  <p:embed/>
                </p:oleObj>
              </mc:Choice>
              <mc:Fallback>
                <p:oleObj name="Worksheet" r:id="rId4" imgW="8572321" imgH="4400550" progId="Excel.Sheet.8">
                  <p:embed/>
                  <p:pic>
                    <p:nvPicPr>
                      <p:cNvPr id="22530" name="Object 2">
                        <a:extLst>
                          <a:ext uri="{FF2B5EF4-FFF2-40B4-BE49-F238E27FC236}">
                            <a16:creationId xmlns:a16="http://schemas.microsoft.com/office/drawing/2014/main" id="{BAEC4A9B-117B-4517-AAD1-E357C63F101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1" y="1438276"/>
                        <a:ext cx="8810625" cy="465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2116" name="Text Box 4">
            <a:extLst>
              <a:ext uri="{FF2B5EF4-FFF2-40B4-BE49-F238E27FC236}">
                <a16:creationId xmlns:a16="http://schemas.microsoft.com/office/drawing/2014/main" id="{2F884EB8-D97C-414D-A753-EA7195600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6445250"/>
            <a:ext cx="3276600" cy="3365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r">
              <a:spcBef>
                <a:spcPct val="50000"/>
              </a:spcBef>
              <a:defRPr/>
            </a:pPr>
            <a:r>
              <a:rPr lang="en-US" sz="1600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 1  Prepare a worksheet.</a:t>
            </a:r>
          </a:p>
        </p:txBody>
      </p:sp>
      <p:sp>
        <p:nvSpPr>
          <p:cNvPr id="602115" name="Rectangle 3">
            <a:extLst>
              <a:ext uri="{FF2B5EF4-FFF2-40B4-BE49-F238E27FC236}">
                <a16:creationId xmlns:a16="http://schemas.microsoft.com/office/drawing/2014/main" id="{894BD447-620B-4A02-93BD-2DB28805898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228600"/>
            <a:ext cx="8229600" cy="560388"/>
          </a:xfrm>
          <a:solidFill>
            <a:srgbClr val="990000"/>
          </a:solidFill>
          <a:ln w="12700" cap="flat" algn="ctr">
            <a:solidFill>
              <a:schemeClr val="tx1"/>
            </a:solidFill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t">
            <a:normAutofit fontScale="90000"/>
          </a:bodyPr>
          <a:lstStyle/>
          <a:p>
            <a:pPr marL="109538">
              <a:defRPr/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Steps in Preparing a Worksheet</a:t>
            </a:r>
          </a:p>
        </p:txBody>
      </p:sp>
      <p:sp>
        <p:nvSpPr>
          <p:cNvPr id="22533" name="Rectangle 5">
            <a:extLst>
              <a:ext uri="{FF2B5EF4-FFF2-40B4-BE49-F238E27FC236}">
                <a16:creationId xmlns:a16="http://schemas.microsoft.com/office/drawing/2014/main" id="{0DAFF842-820F-4494-BA30-14AA1CB84C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990600"/>
            <a:ext cx="8763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buClr>
                <a:schemeClr val="tx1"/>
              </a:buClr>
              <a:buSzTx/>
              <a:buFont typeface="Wingdings" panose="05000000000000000000" pitchFamily="2" charset="2"/>
              <a:buNone/>
            </a:pPr>
            <a:r>
              <a:rPr lang="en-US" altLang="id-ID" sz="2400">
                <a:solidFill>
                  <a:srgbClr val="800000"/>
                </a:solidFill>
              </a:rPr>
              <a:t>4. Extend Amounts to Financial Statement Columns</a:t>
            </a:r>
          </a:p>
        </p:txBody>
      </p:sp>
      <p:sp>
        <p:nvSpPr>
          <p:cNvPr id="22534" name="Oval 6">
            <a:extLst>
              <a:ext uri="{FF2B5EF4-FFF2-40B4-BE49-F238E27FC236}">
                <a16:creationId xmlns:a16="http://schemas.microsoft.com/office/drawing/2014/main" id="{465884C5-A3C0-4E6C-ABE4-79EDB6E0F3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53600" y="5867400"/>
            <a:ext cx="76200" cy="762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2535" name="Text Box 11">
            <a:extLst>
              <a:ext uri="{FF2B5EF4-FFF2-40B4-BE49-F238E27FC236}">
                <a16:creationId xmlns:a16="http://schemas.microsoft.com/office/drawing/2014/main" id="{5A37CD73-F6E6-441D-9157-2156C636BD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2057401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(a)</a:t>
            </a:r>
          </a:p>
        </p:txBody>
      </p:sp>
      <p:sp>
        <p:nvSpPr>
          <p:cNvPr id="22536" name="Text Box 13">
            <a:extLst>
              <a:ext uri="{FF2B5EF4-FFF2-40B4-BE49-F238E27FC236}">
                <a16:creationId xmlns:a16="http://schemas.microsoft.com/office/drawing/2014/main" id="{4B246EA9-F0A6-4E99-AD41-A3BC454086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22098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(b)</a:t>
            </a:r>
          </a:p>
        </p:txBody>
      </p:sp>
      <p:sp>
        <p:nvSpPr>
          <p:cNvPr id="22537" name="Text Box 14">
            <a:extLst>
              <a:ext uri="{FF2B5EF4-FFF2-40B4-BE49-F238E27FC236}">
                <a16:creationId xmlns:a16="http://schemas.microsoft.com/office/drawing/2014/main" id="{45E75608-08ED-4415-9270-453BD5E8EE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2894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(a)</a:t>
            </a:r>
          </a:p>
        </p:txBody>
      </p:sp>
      <p:sp>
        <p:nvSpPr>
          <p:cNvPr id="22538" name="Text Box 15">
            <a:extLst>
              <a:ext uri="{FF2B5EF4-FFF2-40B4-BE49-F238E27FC236}">
                <a16:creationId xmlns:a16="http://schemas.microsoft.com/office/drawing/2014/main" id="{A3685D8B-2B03-4E25-A2B9-A22B6FF32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37560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(g)</a:t>
            </a:r>
          </a:p>
        </p:txBody>
      </p:sp>
      <p:sp>
        <p:nvSpPr>
          <p:cNvPr id="22539" name="Text Box 16">
            <a:extLst>
              <a:ext uri="{FF2B5EF4-FFF2-40B4-BE49-F238E27FC236}">
                <a16:creationId xmlns:a16="http://schemas.microsoft.com/office/drawing/2014/main" id="{3D95E379-5531-4DA8-BB44-A7DECB3F41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46323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(c)</a:t>
            </a:r>
          </a:p>
        </p:txBody>
      </p:sp>
      <p:sp>
        <p:nvSpPr>
          <p:cNvPr id="22540" name="Text Box 17">
            <a:extLst>
              <a:ext uri="{FF2B5EF4-FFF2-40B4-BE49-F238E27FC236}">
                <a16:creationId xmlns:a16="http://schemas.microsoft.com/office/drawing/2014/main" id="{F6508ABB-3C7E-4C6B-9AE5-EDFFF95C32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3429001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(d)</a:t>
            </a:r>
          </a:p>
        </p:txBody>
      </p:sp>
      <p:sp>
        <p:nvSpPr>
          <p:cNvPr id="22541" name="Text Box 18">
            <a:extLst>
              <a:ext uri="{FF2B5EF4-FFF2-40B4-BE49-F238E27FC236}">
                <a16:creationId xmlns:a16="http://schemas.microsoft.com/office/drawing/2014/main" id="{2463E897-FC5E-43AB-98BF-2A22F85412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29178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(d)</a:t>
            </a:r>
          </a:p>
        </p:txBody>
      </p:sp>
      <p:sp>
        <p:nvSpPr>
          <p:cNvPr id="22542" name="Text Box 17">
            <a:extLst>
              <a:ext uri="{FF2B5EF4-FFF2-40B4-BE49-F238E27FC236}">
                <a16:creationId xmlns:a16="http://schemas.microsoft.com/office/drawing/2014/main" id="{0CD18755-CA80-4E13-B639-7E31BDF9A5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36417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(e)</a:t>
            </a:r>
          </a:p>
        </p:txBody>
      </p:sp>
      <p:sp>
        <p:nvSpPr>
          <p:cNvPr id="22543" name="Text Box 14">
            <a:extLst>
              <a:ext uri="{FF2B5EF4-FFF2-40B4-BE49-F238E27FC236}">
                <a16:creationId xmlns:a16="http://schemas.microsoft.com/office/drawing/2014/main" id="{D7AFF1C5-BA81-4526-949E-1450FE6898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4418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(b)</a:t>
            </a:r>
          </a:p>
        </p:txBody>
      </p:sp>
      <p:sp>
        <p:nvSpPr>
          <p:cNvPr id="22544" name="Text Box 12">
            <a:extLst>
              <a:ext uri="{FF2B5EF4-FFF2-40B4-BE49-F238E27FC236}">
                <a16:creationId xmlns:a16="http://schemas.microsoft.com/office/drawing/2014/main" id="{5B60D7D4-3029-405E-B796-EFB6047073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9530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(e)</a:t>
            </a:r>
          </a:p>
        </p:txBody>
      </p:sp>
      <p:sp>
        <p:nvSpPr>
          <p:cNvPr id="22545" name="Text Box 12">
            <a:extLst>
              <a:ext uri="{FF2B5EF4-FFF2-40B4-BE49-F238E27FC236}">
                <a16:creationId xmlns:a16="http://schemas.microsoft.com/office/drawing/2014/main" id="{46442E63-237C-4ECF-909E-4C6E53818E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51054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(f)</a:t>
            </a:r>
          </a:p>
        </p:txBody>
      </p:sp>
      <p:sp>
        <p:nvSpPr>
          <p:cNvPr id="22546" name="Text Box 16">
            <a:extLst>
              <a:ext uri="{FF2B5EF4-FFF2-40B4-BE49-F238E27FC236}">
                <a16:creationId xmlns:a16="http://schemas.microsoft.com/office/drawing/2014/main" id="{CB9696BF-EBD3-4470-831A-25FA0D600A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53181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(f)</a:t>
            </a:r>
          </a:p>
        </p:txBody>
      </p:sp>
      <p:sp>
        <p:nvSpPr>
          <p:cNvPr id="22547" name="Text Box 16">
            <a:extLst>
              <a:ext uri="{FF2B5EF4-FFF2-40B4-BE49-F238E27FC236}">
                <a16:creationId xmlns:a16="http://schemas.microsoft.com/office/drawing/2014/main" id="{417BFCB4-8F8B-4F7B-8B8C-1D3DBDEF81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54705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(g)</a:t>
            </a:r>
          </a:p>
        </p:txBody>
      </p:sp>
      <p:sp>
        <p:nvSpPr>
          <p:cNvPr id="22548" name="Text Box 12">
            <a:extLst>
              <a:ext uri="{FF2B5EF4-FFF2-40B4-BE49-F238E27FC236}">
                <a16:creationId xmlns:a16="http://schemas.microsoft.com/office/drawing/2014/main" id="{8B435139-903A-4147-BCC5-7DCE42D39F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8006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(c)</a:t>
            </a:r>
          </a:p>
        </p:txBody>
      </p:sp>
      <p:cxnSp>
        <p:nvCxnSpPr>
          <p:cNvPr id="22549" name="AutoShape 21">
            <a:extLst>
              <a:ext uri="{FF2B5EF4-FFF2-40B4-BE49-F238E27FC236}">
                <a16:creationId xmlns:a16="http://schemas.microsoft.com/office/drawing/2014/main" id="{71814815-3557-4EB5-9769-5CF9A8E6F216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7162800" y="5943600"/>
            <a:ext cx="1181100" cy="381000"/>
          </a:xfrm>
          <a:prstGeom prst="bentConnector2">
            <a:avLst/>
          </a:prstGeom>
          <a:noFill/>
          <a:ln w="28575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50" name="Rectangle 6">
            <a:extLst>
              <a:ext uri="{FF2B5EF4-FFF2-40B4-BE49-F238E27FC236}">
                <a16:creationId xmlns:a16="http://schemas.microsoft.com/office/drawing/2014/main" id="{49D56B0C-B32C-42FC-9C76-59AFE6DCC3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6019801"/>
            <a:ext cx="4419600" cy="584775"/>
          </a:xfrm>
          <a:prstGeom prst="rect">
            <a:avLst/>
          </a:prstGeom>
          <a:solidFill>
            <a:srgbClr val="FFFF99"/>
          </a:solidFill>
          <a:ln w="28575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600" b="0">
                <a:solidFill>
                  <a:schemeClr val="tx1"/>
                </a:solidFill>
              </a:rPr>
              <a:t>Extend all revenue and expense account balances to the income statement columns.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Object 2">
            <a:extLst>
              <a:ext uri="{FF2B5EF4-FFF2-40B4-BE49-F238E27FC236}">
                <a16:creationId xmlns:a16="http://schemas.microsoft.com/office/drawing/2014/main" id="{3CEDC025-8F7F-47F8-83AF-6696A4A0745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76401" y="1438276"/>
          <a:ext cx="8810625" cy="465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3" name="Worksheet" r:id="rId4" imgW="8572321" imgH="4400550" progId="Excel.Sheet.8">
                  <p:embed/>
                </p:oleObj>
              </mc:Choice>
              <mc:Fallback>
                <p:oleObj name="Worksheet" r:id="rId4" imgW="8572321" imgH="4400550" progId="Excel.Sheet.8">
                  <p:embed/>
                  <p:pic>
                    <p:nvPicPr>
                      <p:cNvPr id="24578" name="Object 2">
                        <a:extLst>
                          <a:ext uri="{FF2B5EF4-FFF2-40B4-BE49-F238E27FC236}">
                            <a16:creationId xmlns:a16="http://schemas.microsoft.com/office/drawing/2014/main" id="{3CEDC025-8F7F-47F8-83AF-6696A4A0745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1" y="1438276"/>
                        <a:ext cx="8810625" cy="465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2116" name="Text Box 4">
            <a:extLst>
              <a:ext uri="{FF2B5EF4-FFF2-40B4-BE49-F238E27FC236}">
                <a16:creationId xmlns:a16="http://schemas.microsoft.com/office/drawing/2014/main" id="{CC4F383D-D14F-4585-909B-145BEFBEF0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0" y="6369050"/>
            <a:ext cx="3276600" cy="3365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r">
              <a:spcBef>
                <a:spcPct val="50000"/>
              </a:spcBef>
              <a:defRPr/>
            </a:pPr>
            <a:r>
              <a:rPr lang="en-US" sz="1600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 1  Prepare a worksheet.</a:t>
            </a:r>
          </a:p>
        </p:txBody>
      </p:sp>
      <p:sp>
        <p:nvSpPr>
          <p:cNvPr id="602115" name="Rectangle 3">
            <a:extLst>
              <a:ext uri="{FF2B5EF4-FFF2-40B4-BE49-F238E27FC236}">
                <a16:creationId xmlns:a16="http://schemas.microsoft.com/office/drawing/2014/main" id="{5CA4C123-5173-4107-9E15-05126BCF65F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228600"/>
            <a:ext cx="8229600" cy="560388"/>
          </a:xfrm>
          <a:solidFill>
            <a:srgbClr val="990000"/>
          </a:solidFill>
          <a:ln w="12700" cap="flat" algn="ctr">
            <a:solidFill>
              <a:schemeClr val="tx1"/>
            </a:solidFill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t">
            <a:normAutofit fontScale="90000"/>
          </a:bodyPr>
          <a:lstStyle/>
          <a:p>
            <a:pPr marL="109538">
              <a:defRPr/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Steps in Preparing a Worksheet</a:t>
            </a:r>
          </a:p>
        </p:txBody>
      </p:sp>
      <p:sp>
        <p:nvSpPr>
          <p:cNvPr id="24581" name="Rectangle 5">
            <a:extLst>
              <a:ext uri="{FF2B5EF4-FFF2-40B4-BE49-F238E27FC236}">
                <a16:creationId xmlns:a16="http://schemas.microsoft.com/office/drawing/2014/main" id="{8F41E42D-B2D8-40D8-8404-72CDA8CD5B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990600"/>
            <a:ext cx="8763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buClr>
                <a:schemeClr val="tx1"/>
              </a:buClr>
              <a:buSzTx/>
              <a:buFont typeface="Wingdings" panose="05000000000000000000" pitchFamily="2" charset="2"/>
              <a:buNone/>
            </a:pPr>
            <a:r>
              <a:rPr lang="en-US" altLang="id-ID" sz="2400">
                <a:solidFill>
                  <a:srgbClr val="800000"/>
                </a:solidFill>
                <a:latin typeface="Comic Sans MS" panose="030F0702030302020204" pitchFamily="66" charset="0"/>
              </a:rPr>
              <a:t>4. Extend Amounts to Financial Statement Columns</a:t>
            </a:r>
          </a:p>
        </p:txBody>
      </p:sp>
      <p:sp>
        <p:nvSpPr>
          <p:cNvPr id="24582" name="Rectangle 12">
            <a:extLst>
              <a:ext uri="{FF2B5EF4-FFF2-40B4-BE49-F238E27FC236}">
                <a16:creationId xmlns:a16="http://schemas.microsoft.com/office/drawing/2014/main" id="{AEEAE70A-A992-4881-8ACA-F48ACA659B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6019801"/>
            <a:ext cx="4724400" cy="830263"/>
          </a:xfrm>
          <a:prstGeom prst="rect">
            <a:avLst/>
          </a:prstGeom>
          <a:solidFill>
            <a:srgbClr val="FFFF99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600" b="0">
                <a:solidFill>
                  <a:schemeClr val="tx1"/>
                </a:solidFill>
                <a:latin typeface="Comic Sans MS" panose="030F0702030302020204" pitchFamily="66" charset="0"/>
              </a:rPr>
              <a:t>Extend all asset, liability, and equity account balances to the statement of financial position columns.</a:t>
            </a:r>
          </a:p>
        </p:txBody>
      </p:sp>
      <p:sp>
        <p:nvSpPr>
          <p:cNvPr id="24583" name="Oval 7">
            <a:extLst>
              <a:ext uri="{FF2B5EF4-FFF2-40B4-BE49-F238E27FC236}">
                <a16:creationId xmlns:a16="http://schemas.microsoft.com/office/drawing/2014/main" id="{1CD997A4-19A8-4371-8468-4B428D0585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53600" y="5867400"/>
            <a:ext cx="76200" cy="762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24584" name="AutoShape 8">
            <a:extLst>
              <a:ext uri="{FF2B5EF4-FFF2-40B4-BE49-F238E27FC236}">
                <a16:creationId xmlns:a16="http://schemas.microsoft.com/office/drawing/2014/main" id="{AF985FED-255E-4A17-A0F1-3003C997A403}"/>
              </a:ext>
            </a:extLst>
          </p:cNvPr>
          <p:cNvCxnSpPr>
            <a:cxnSpLocks noChangeShapeType="1"/>
            <a:stCxn id="24582" idx="3"/>
            <a:endCxn id="24583" idx="4"/>
          </p:cNvCxnSpPr>
          <p:nvPr/>
        </p:nvCxnSpPr>
        <p:spPr bwMode="auto">
          <a:xfrm flipV="1">
            <a:off x="7467600" y="5943601"/>
            <a:ext cx="2324100" cy="492125"/>
          </a:xfrm>
          <a:prstGeom prst="bentConnector2">
            <a:avLst/>
          </a:prstGeom>
          <a:noFill/>
          <a:ln w="28575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585" name="Text Box 11">
            <a:extLst>
              <a:ext uri="{FF2B5EF4-FFF2-40B4-BE49-F238E27FC236}">
                <a16:creationId xmlns:a16="http://schemas.microsoft.com/office/drawing/2014/main" id="{B160A2A7-D69C-411C-94C3-DDF9B2DCCA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2057401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(a)</a:t>
            </a:r>
          </a:p>
        </p:txBody>
      </p:sp>
      <p:sp>
        <p:nvSpPr>
          <p:cNvPr id="24586" name="Text Box 13">
            <a:extLst>
              <a:ext uri="{FF2B5EF4-FFF2-40B4-BE49-F238E27FC236}">
                <a16:creationId xmlns:a16="http://schemas.microsoft.com/office/drawing/2014/main" id="{FF0C545D-0C52-47CA-BB99-3E8F48CA97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22098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(b)</a:t>
            </a:r>
          </a:p>
        </p:txBody>
      </p:sp>
      <p:sp>
        <p:nvSpPr>
          <p:cNvPr id="24587" name="Text Box 14">
            <a:extLst>
              <a:ext uri="{FF2B5EF4-FFF2-40B4-BE49-F238E27FC236}">
                <a16:creationId xmlns:a16="http://schemas.microsoft.com/office/drawing/2014/main" id="{49CF5393-707A-4692-97A2-8273ECAFCA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2894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(a)</a:t>
            </a:r>
          </a:p>
        </p:txBody>
      </p:sp>
      <p:sp>
        <p:nvSpPr>
          <p:cNvPr id="24588" name="Text Box 15">
            <a:extLst>
              <a:ext uri="{FF2B5EF4-FFF2-40B4-BE49-F238E27FC236}">
                <a16:creationId xmlns:a16="http://schemas.microsoft.com/office/drawing/2014/main" id="{54DAE3B3-68E8-4280-98D5-6ADDE33B6B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37560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(g)</a:t>
            </a:r>
          </a:p>
        </p:txBody>
      </p:sp>
      <p:sp>
        <p:nvSpPr>
          <p:cNvPr id="24589" name="Text Box 16">
            <a:extLst>
              <a:ext uri="{FF2B5EF4-FFF2-40B4-BE49-F238E27FC236}">
                <a16:creationId xmlns:a16="http://schemas.microsoft.com/office/drawing/2014/main" id="{3594DC6F-F4F9-462D-BD81-9CC5A5E5E5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46323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(c)</a:t>
            </a:r>
          </a:p>
        </p:txBody>
      </p:sp>
      <p:sp>
        <p:nvSpPr>
          <p:cNvPr id="24590" name="Text Box 17">
            <a:extLst>
              <a:ext uri="{FF2B5EF4-FFF2-40B4-BE49-F238E27FC236}">
                <a16:creationId xmlns:a16="http://schemas.microsoft.com/office/drawing/2014/main" id="{4C5F83E8-3DD4-4873-8D58-6E8996C9DB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3429001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(d)</a:t>
            </a:r>
          </a:p>
        </p:txBody>
      </p:sp>
      <p:sp>
        <p:nvSpPr>
          <p:cNvPr id="24591" name="Text Box 18">
            <a:extLst>
              <a:ext uri="{FF2B5EF4-FFF2-40B4-BE49-F238E27FC236}">
                <a16:creationId xmlns:a16="http://schemas.microsoft.com/office/drawing/2014/main" id="{E3419683-8D3E-40E0-B626-AF913390C2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29178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(d)</a:t>
            </a:r>
          </a:p>
        </p:txBody>
      </p:sp>
      <p:sp>
        <p:nvSpPr>
          <p:cNvPr id="24592" name="Text Box 17">
            <a:extLst>
              <a:ext uri="{FF2B5EF4-FFF2-40B4-BE49-F238E27FC236}">
                <a16:creationId xmlns:a16="http://schemas.microsoft.com/office/drawing/2014/main" id="{C9460B0D-8C6F-44CD-A952-5A1E1B6856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36417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(e)</a:t>
            </a:r>
          </a:p>
        </p:txBody>
      </p:sp>
      <p:sp>
        <p:nvSpPr>
          <p:cNvPr id="24593" name="Text Box 14">
            <a:extLst>
              <a:ext uri="{FF2B5EF4-FFF2-40B4-BE49-F238E27FC236}">
                <a16:creationId xmlns:a16="http://schemas.microsoft.com/office/drawing/2014/main" id="{0035D75E-C6BF-460B-8442-9BE49FF21A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4418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(b)</a:t>
            </a:r>
          </a:p>
        </p:txBody>
      </p:sp>
      <p:sp>
        <p:nvSpPr>
          <p:cNvPr id="24594" name="Text Box 12">
            <a:extLst>
              <a:ext uri="{FF2B5EF4-FFF2-40B4-BE49-F238E27FC236}">
                <a16:creationId xmlns:a16="http://schemas.microsoft.com/office/drawing/2014/main" id="{407C080D-F992-4D3B-8776-8DCC1B45AB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9530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(e)</a:t>
            </a:r>
          </a:p>
        </p:txBody>
      </p:sp>
      <p:sp>
        <p:nvSpPr>
          <p:cNvPr id="24595" name="Text Box 12">
            <a:extLst>
              <a:ext uri="{FF2B5EF4-FFF2-40B4-BE49-F238E27FC236}">
                <a16:creationId xmlns:a16="http://schemas.microsoft.com/office/drawing/2014/main" id="{33F8449E-2E32-4207-94A3-3F9520B101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51054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(f)</a:t>
            </a:r>
          </a:p>
        </p:txBody>
      </p:sp>
      <p:sp>
        <p:nvSpPr>
          <p:cNvPr id="24596" name="Text Box 16">
            <a:extLst>
              <a:ext uri="{FF2B5EF4-FFF2-40B4-BE49-F238E27FC236}">
                <a16:creationId xmlns:a16="http://schemas.microsoft.com/office/drawing/2014/main" id="{0B3E898B-937E-4123-95A1-6032616EC4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53181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(f)</a:t>
            </a:r>
          </a:p>
        </p:txBody>
      </p:sp>
      <p:sp>
        <p:nvSpPr>
          <p:cNvPr id="24597" name="Text Box 16">
            <a:extLst>
              <a:ext uri="{FF2B5EF4-FFF2-40B4-BE49-F238E27FC236}">
                <a16:creationId xmlns:a16="http://schemas.microsoft.com/office/drawing/2014/main" id="{7BFC6037-FFEC-4086-94E9-23535F486F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54705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(g)</a:t>
            </a:r>
          </a:p>
        </p:txBody>
      </p:sp>
      <p:sp>
        <p:nvSpPr>
          <p:cNvPr id="24598" name="Text Box 12">
            <a:extLst>
              <a:ext uri="{FF2B5EF4-FFF2-40B4-BE49-F238E27FC236}">
                <a16:creationId xmlns:a16="http://schemas.microsoft.com/office/drawing/2014/main" id="{2235F76B-2DE7-49C1-B0C8-A9F9BDA285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8006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(c)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6" name="Object 2">
            <a:extLst>
              <a:ext uri="{FF2B5EF4-FFF2-40B4-BE49-F238E27FC236}">
                <a16:creationId xmlns:a16="http://schemas.microsoft.com/office/drawing/2014/main" id="{17B5F3EF-ADE7-4FA2-8553-3B1BD4A1580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76401" y="1438276"/>
          <a:ext cx="8829675" cy="496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7" name="Worksheet" r:id="rId4" imgW="8572321" imgH="4696004" progId="Excel.Sheet.8">
                  <p:embed/>
                </p:oleObj>
              </mc:Choice>
              <mc:Fallback>
                <p:oleObj name="Worksheet" r:id="rId4" imgW="8572321" imgH="4696004" progId="Excel.Sheet.8">
                  <p:embed/>
                  <p:pic>
                    <p:nvPicPr>
                      <p:cNvPr id="26626" name="Object 2">
                        <a:extLst>
                          <a:ext uri="{FF2B5EF4-FFF2-40B4-BE49-F238E27FC236}">
                            <a16:creationId xmlns:a16="http://schemas.microsoft.com/office/drawing/2014/main" id="{17B5F3EF-ADE7-4FA2-8553-3B1BD4A1580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1" y="1438276"/>
                        <a:ext cx="8829675" cy="4962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2116" name="Text Box 4">
            <a:extLst>
              <a:ext uri="{FF2B5EF4-FFF2-40B4-BE49-F238E27FC236}">
                <a16:creationId xmlns:a16="http://schemas.microsoft.com/office/drawing/2014/main" id="{970E4417-66F9-4281-900E-0D4276789C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6445250"/>
            <a:ext cx="3276600" cy="3365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r">
              <a:spcBef>
                <a:spcPct val="50000"/>
              </a:spcBef>
              <a:defRPr/>
            </a:pPr>
            <a:r>
              <a:rPr lang="en-US" sz="1600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 1  Prepare a worksheet.</a:t>
            </a:r>
          </a:p>
        </p:txBody>
      </p:sp>
      <p:sp>
        <p:nvSpPr>
          <p:cNvPr id="602115" name="Rectangle 3">
            <a:extLst>
              <a:ext uri="{FF2B5EF4-FFF2-40B4-BE49-F238E27FC236}">
                <a16:creationId xmlns:a16="http://schemas.microsoft.com/office/drawing/2014/main" id="{7BB1CE67-BD10-4CA6-885B-D9A8910126F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228600"/>
            <a:ext cx="8229600" cy="560388"/>
          </a:xfrm>
          <a:solidFill>
            <a:srgbClr val="990000"/>
          </a:solidFill>
          <a:ln w="12700" cap="flat" algn="ctr">
            <a:solidFill>
              <a:schemeClr val="tx1"/>
            </a:solidFill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t">
            <a:normAutofit fontScale="90000"/>
          </a:bodyPr>
          <a:lstStyle/>
          <a:p>
            <a:pPr marL="109538">
              <a:defRPr/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Steps in Preparing a Worksheet</a:t>
            </a:r>
          </a:p>
        </p:txBody>
      </p:sp>
      <p:sp>
        <p:nvSpPr>
          <p:cNvPr id="26629" name="Rectangle 5">
            <a:extLst>
              <a:ext uri="{FF2B5EF4-FFF2-40B4-BE49-F238E27FC236}">
                <a16:creationId xmlns:a16="http://schemas.microsoft.com/office/drawing/2014/main" id="{0EB45923-7FE7-4787-ADDF-259251E6D2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990600"/>
            <a:ext cx="8763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buClr>
                <a:schemeClr val="tx1"/>
              </a:buClr>
              <a:buSzTx/>
              <a:buFont typeface="Wingdings" panose="05000000000000000000" pitchFamily="2" charset="2"/>
              <a:buNone/>
            </a:pPr>
            <a:r>
              <a:rPr lang="en-US" altLang="id-ID" sz="2400">
                <a:solidFill>
                  <a:srgbClr val="800000"/>
                </a:solidFill>
              </a:rPr>
              <a:t>5. Total Columns, Compute Net Income (Loss)</a:t>
            </a:r>
          </a:p>
        </p:txBody>
      </p:sp>
      <p:sp>
        <p:nvSpPr>
          <p:cNvPr id="26630" name="Oval 7">
            <a:extLst>
              <a:ext uri="{FF2B5EF4-FFF2-40B4-BE49-F238E27FC236}">
                <a16:creationId xmlns:a16="http://schemas.microsoft.com/office/drawing/2014/main" id="{D9AA0C42-ED51-497A-A28D-61AEBB8876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53600" y="5867400"/>
            <a:ext cx="76200" cy="762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6631" name="Text Box 11">
            <a:extLst>
              <a:ext uri="{FF2B5EF4-FFF2-40B4-BE49-F238E27FC236}">
                <a16:creationId xmlns:a16="http://schemas.microsoft.com/office/drawing/2014/main" id="{51416844-1FCE-412E-B65F-090999F341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2057401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(a)</a:t>
            </a:r>
          </a:p>
        </p:txBody>
      </p:sp>
      <p:sp>
        <p:nvSpPr>
          <p:cNvPr id="26632" name="Text Box 13">
            <a:extLst>
              <a:ext uri="{FF2B5EF4-FFF2-40B4-BE49-F238E27FC236}">
                <a16:creationId xmlns:a16="http://schemas.microsoft.com/office/drawing/2014/main" id="{B38A8A76-6186-4D99-83FA-D1592E140C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22098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(b)</a:t>
            </a:r>
          </a:p>
        </p:txBody>
      </p:sp>
      <p:sp>
        <p:nvSpPr>
          <p:cNvPr id="26633" name="Text Box 14">
            <a:extLst>
              <a:ext uri="{FF2B5EF4-FFF2-40B4-BE49-F238E27FC236}">
                <a16:creationId xmlns:a16="http://schemas.microsoft.com/office/drawing/2014/main" id="{837E21E7-A7DB-4C7F-8F56-DBD24D24A5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2894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(a)</a:t>
            </a:r>
          </a:p>
        </p:txBody>
      </p:sp>
      <p:sp>
        <p:nvSpPr>
          <p:cNvPr id="26634" name="Text Box 15">
            <a:extLst>
              <a:ext uri="{FF2B5EF4-FFF2-40B4-BE49-F238E27FC236}">
                <a16:creationId xmlns:a16="http://schemas.microsoft.com/office/drawing/2014/main" id="{398461A7-46E2-41CF-8D5C-6DC83F38DE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37560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(g)</a:t>
            </a:r>
          </a:p>
        </p:txBody>
      </p:sp>
      <p:sp>
        <p:nvSpPr>
          <p:cNvPr id="26635" name="Text Box 16">
            <a:extLst>
              <a:ext uri="{FF2B5EF4-FFF2-40B4-BE49-F238E27FC236}">
                <a16:creationId xmlns:a16="http://schemas.microsoft.com/office/drawing/2014/main" id="{58C91788-4991-4E39-B970-457687CBF1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46323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(c)</a:t>
            </a:r>
          </a:p>
        </p:txBody>
      </p:sp>
      <p:sp>
        <p:nvSpPr>
          <p:cNvPr id="26636" name="Text Box 17">
            <a:extLst>
              <a:ext uri="{FF2B5EF4-FFF2-40B4-BE49-F238E27FC236}">
                <a16:creationId xmlns:a16="http://schemas.microsoft.com/office/drawing/2014/main" id="{9373C086-BE61-4714-AC09-6B18BE37FC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3429001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(d)</a:t>
            </a:r>
          </a:p>
        </p:txBody>
      </p:sp>
      <p:sp>
        <p:nvSpPr>
          <p:cNvPr id="26637" name="Text Box 18">
            <a:extLst>
              <a:ext uri="{FF2B5EF4-FFF2-40B4-BE49-F238E27FC236}">
                <a16:creationId xmlns:a16="http://schemas.microsoft.com/office/drawing/2014/main" id="{3BF2127E-1D01-4EE1-8B56-6FA35E60C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29178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(d)</a:t>
            </a:r>
          </a:p>
        </p:txBody>
      </p:sp>
      <p:sp>
        <p:nvSpPr>
          <p:cNvPr id="26638" name="Text Box 17">
            <a:extLst>
              <a:ext uri="{FF2B5EF4-FFF2-40B4-BE49-F238E27FC236}">
                <a16:creationId xmlns:a16="http://schemas.microsoft.com/office/drawing/2014/main" id="{8F46C5E8-2B12-479A-B409-B13F123C1D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36417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(e)</a:t>
            </a:r>
          </a:p>
        </p:txBody>
      </p:sp>
      <p:sp>
        <p:nvSpPr>
          <p:cNvPr id="26639" name="Text Box 14">
            <a:extLst>
              <a:ext uri="{FF2B5EF4-FFF2-40B4-BE49-F238E27FC236}">
                <a16:creationId xmlns:a16="http://schemas.microsoft.com/office/drawing/2014/main" id="{6691A664-305E-4638-9665-F5DFC95285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441825"/>
            <a:ext cx="381000" cy="26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(b)</a:t>
            </a:r>
          </a:p>
        </p:txBody>
      </p:sp>
      <p:sp>
        <p:nvSpPr>
          <p:cNvPr id="26640" name="Text Box 12">
            <a:extLst>
              <a:ext uri="{FF2B5EF4-FFF2-40B4-BE49-F238E27FC236}">
                <a16:creationId xmlns:a16="http://schemas.microsoft.com/office/drawing/2014/main" id="{31364715-F638-4955-B295-8C48AF3FDE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9530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(e)</a:t>
            </a:r>
          </a:p>
        </p:txBody>
      </p:sp>
      <p:sp>
        <p:nvSpPr>
          <p:cNvPr id="26641" name="Text Box 12">
            <a:extLst>
              <a:ext uri="{FF2B5EF4-FFF2-40B4-BE49-F238E27FC236}">
                <a16:creationId xmlns:a16="http://schemas.microsoft.com/office/drawing/2014/main" id="{C722BA8B-E9F7-4B34-BA16-DFC8AA3EA0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51054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(f)</a:t>
            </a:r>
          </a:p>
        </p:txBody>
      </p:sp>
      <p:sp>
        <p:nvSpPr>
          <p:cNvPr id="26642" name="Text Box 16">
            <a:extLst>
              <a:ext uri="{FF2B5EF4-FFF2-40B4-BE49-F238E27FC236}">
                <a16:creationId xmlns:a16="http://schemas.microsoft.com/office/drawing/2014/main" id="{4DAE01C6-E359-4717-919E-A46CA5D3C3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53181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(f)</a:t>
            </a:r>
          </a:p>
        </p:txBody>
      </p:sp>
      <p:sp>
        <p:nvSpPr>
          <p:cNvPr id="26643" name="Text Box 16">
            <a:extLst>
              <a:ext uri="{FF2B5EF4-FFF2-40B4-BE49-F238E27FC236}">
                <a16:creationId xmlns:a16="http://schemas.microsoft.com/office/drawing/2014/main" id="{8268EF58-E555-4DF1-82B9-CAEF06CB34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5470526"/>
            <a:ext cx="381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(g)</a:t>
            </a:r>
          </a:p>
        </p:txBody>
      </p:sp>
      <p:sp>
        <p:nvSpPr>
          <p:cNvPr id="26644" name="Text Box 12">
            <a:extLst>
              <a:ext uri="{FF2B5EF4-FFF2-40B4-BE49-F238E27FC236}">
                <a16:creationId xmlns:a16="http://schemas.microsoft.com/office/drawing/2014/main" id="{DA21AE93-5C54-49DA-8647-BA19CF53D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4800600"/>
            <a:ext cx="381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d-ID" sz="1000">
                <a:solidFill>
                  <a:schemeClr val="tx1"/>
                </a:solidFill>
                <a:latin typeface="Comic Sans MS" panose="030F0702030302020204" pitchFamily="66" charset="0"/>
              </a:rPr>
              <a:t>(c)</a:t>
            </a:r>
          </a:p>
        </p:txBody>
      </p:sp>
      <p:sp>
        <p:nvSpPr>
          <p:cNvPr id="26645" name="Line 9">
            <a:extLst>
              <a:ext uri="{FF2B5EF4-FFF2-40B4-BE49-F238E27FC236}">
                <a16:creationId xmlns:a16="http://schemas.microsoft.com/office/drawing/2014/main" id="{3E2E585E-FA55-4C54-AC9C-1D91C6D5D09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934200" y="6400800"/>
            <a:ext cx="381000" cy="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46" name="Rectangle 6">
            <a:extLst>
              <a:ext uri="{FF2B5EF4-FFF2-40B4-BE49-F238E27FC236}">
                <a16:creationId xmlns:a16="http://schemas.microsoft.com/office/drawing/2014/main" id="{EDBBCA41-70FE-47B6-8E8E-2EF1CB0BA0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1" y="6203950"/>
            <a:ext cx="3484563" cy="338554"/>
          </a:xfrm>
          <a:prstGeom prst="rect">
            <a:avLst/>
          </a:prstGeom>
          <a:solidFill>
            <a:srgbClr val="FFFF99"/>
          </a:solidFill>
          <a:ln w="28575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600" b="0">
                <a:solidFill>
                  <a:schemeClr val="tx1"/>
                </a:solidFill>
              </a:rPr>
              <a:t>Compute Net Income or Net Loss.</a:t>
            </a:r>
          </a:p>
        </p:txBody>
      </p:sp>
      <p:sp>
        <p:nvSpPr>
          <p:cNvPr id="26647" name="Line 7">
            <a:extLst>
              <a:ext uri="{FF2B5EF4-FFF2-40B4-BE49-F238E27FC236}">
                <a16:creationId xmlns:a16="http://schemas.microsoft.com/office/drawing/2014/main" id="{0BDC0E05-D252-44FD-8FC3-60B1F54E1DE2}"/>
              </a:ext>
            </a:extLst>
          </p:cNvPr>
          <p:cNvSpPr>
            <a:spLocks noChangeShapeType="1"/>
          </p:cNvSpPr>
          <p:nvPr/>
        </p:nvSpPr>
        <p:spPr bwMode="auto">
          <a:xfrm>
            <a:off x="7315200" y="6019800"/>
            <a:ext cx="457200" cy="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48" name="Line 8">
            <a:extLst>
              <a:ext uri="{FF2B5EF4-FFF2-40B4-BE49-F238E27FC236}">
                <a16:creationId xmlns:a16="http://schemas.microsoft.com/office/drawing/2014/main" id="{AEC87A95-DC64-4F21-AF04-79C2A2CC84A1}"/>
              </a:ext>
            </a:extLst>
          </p:cNvPr>
          <p:cNvSpPr>
            <a:spLocks noChangeShapeType="1"/>
          </p:cNvSpPr>
          <p:nvPr/>
        </p:nvSpPr>
        <p:spPr bwMode="auto">
          <a:xfrm>
            <a:off x="7315200" y="6019800"/>
            <a:ext cx="0" cy="38100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49" name="Line 10">
            <a:extLst>
              <a:ext uri="{FF2B5EF4-FFF2-40B4-BE49-F238E27FC236}">
                <a16:creationId xmlns:a16="http://schemas.microsoft.com/office/drawing/2014/main" id="{C783ECF3-E2CA-4B0A-8D8F-7C9C088FA25D}"/>
              </a:ext>
            </a:extLst>
          </p:cNvPr>
          <p:cNvSpPr>
            <a:spLocks noChangeShapeType="1"/>
          </p:cNvSpPr>
          <p:nvPr/>
        </p:nvSpPr>
        <p:spPr bwMode="auto">
          <a:xfrm>
            <a:off x="8458200" y="6019800"/>
            <a:ext cx="1524000" cy="0"/>
          </a:xfrm>
          <a:prstGeom prst="line">
            <a:avLst/>
          </a:prstGeom>
          <a:noFill/>
          <a:ln w="28575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026">
            <a:extLst>
              <a:ext uri="{FF2B5EF4-FFF2-40B4-BE49-F238E27FC236}">
                <a16:creationId xmlns:a16="http://schemas.microsoft.com/office/drawing/2014/main" id="{D223ECFD-1AB0-46F3-95F4-7E1E8A61E5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209800"/>
            <a:ext cx="8001000" cy="3657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692150" indent="-4572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15000"/>
              </a:lnSpc>
              <a:spcBef>
                <a:spcPct val="40000"/>
              </a:spcBef>
              <a:buClr>
                <a:schemeClr val="tx1"/>
              </a:buClr>
              <a:buSzTx/>
              <a:buFont typeface="Wingdings" panose="05000000000000000000" pitchFamily="2" charset="2"/>
              <a:buNone/>
            </a:pPr>
            <a:r>
              <a:rPr lang="en-US" altLang="id-ID" sz="2400" b="0" dirty="0">
                <a:solidFill>
                  <a:schemeClr val="tx1"/>
                </a:solidFill>
                <a:cs typeface="Times New Roman" panose="02020603050405020304" pitchFamily="18" charset="0"/>
              </a:rPr>
              <a:t>Net income is shown on a worksheet in the:</a:t>
            </a:r>
          </a:p>
          <a:p>
            <a:pPr lvl="1">
              <a:lnSpc>
                <a:spcPct val="115000"/>
              </a:lnSpc>
              <a:spcBef>
                <a:spcPct val="40000"/>
              </a:spcBef>
              <a:buClr>
                <a:schemeClr val="tx1"/>
              </a:buClr>
              <a:buSzTx/>
              <a:buFont typeface="Wingdings" panose="05000000000000000000" pitchFamily="2" charset="2"/>
              <a:buAutoNum type="alphaLcPeriod"/>
            </a:pPr>
            <a:r>
              <a:rPr lang="en-US" altLang="id-ID" b="0" dirty="0">
                <a:solidFill>
                  <a:schemeClr val="tx1"/>
                </a:solidFill>
                <a:cs typeface="Times New Roman" panose="02020603050405020304" pitchFamily="18" charset="0"/>
              </a:rPr>
              <a:t>income statement debit column only.</a:t>
            </a:r>
          </a:p>
          <a:p>
            <a:pPr lvl="1">
              <a:lnSpc>
                <a:spcPct val="115000"/>
              </a:lnSpc>
              <a:spcBef>
                <a:spcPct val="40000"/>
              </a:spcBef>
              <a:buClr>
                <a:schemeClr val="tx1"/>
              </a:buClr>
              <a:buSzTx/>
              <a:buFont typeface="Wingdings" panose="05000000000000000000" pitchFamily="2" charset="2"/>
              <a:buAutoNum type="alphaLcPeriod"/>
            </a:pPr>
            <a:r>
              <a:rPr lang="en-US" altLang="id-ID" b="0" dirty="0">
                <a:solidFill>
                  <a:schemeClr val="tx1"/>
                </a:solidFill>
                <a:cs typeface="Times New Roman" panose="02020603050405020304" pitchFamily="18" charset="0"/>
              </a:rPr>
              <a:t>statement of financial position debit column only.</a:t>
            </a:r>
          </a:p>
          <a:p>
            <a:pPr lvl="1">
              <a:lnSpc>
                <a:spcPct val="115000"/>
              </a:lnSpc>
              <a:spcBef>
                <a:spcPct val="40000"/>
              </a:spcBef>
              <a:buClr>
                <a:schemeClr val="tx1"/>
              </a:buClr>
              <a:buSzTx/>
              <a:buFont typeface="Wingdings" panose="05000000000000000000" pitchFamily="2" charset="2"/>
              <a:buAutoNum type="alphaLcPeriod"/>
            </a:pPr>
            <a:r>
              <a:rPr lang="en-US" altLang="id-ID" b="0" dirty="0">
                <a:solidFill>
                  <a:schemeClr val="tx1"/>
                </a:solidFill>
                <a:cs typeface="Times New Roman" panose="02020603050405020304" pitchFamily="18" charset="0"/>
              </a:rPr>
              <a:t>income statement credit column and statement of financial position debit column.</a:t>
            </a:r>
          </a:p>
          <a:p>
            <a:pPr lvl="1">
              <a:lnSpc>
                <a:spcPct val="115000"/>
              </a:lnSpc>
              <a:spcBef>
                <a:spcPct val="40000"/>
              </a:spcBef>
              <a:buClr>
                <a:schemeClr val="tx1"/>
              </a:buClr>
              <a:buSzTx/>
              <a:buFont typeface="Wingdings" panose="05000000000000000000" pitchFamily="2" charset="2"/>
              <a:buAutoNum type="alphaLcPeriod"/>
            </a:pPr>
            <a:r>
              <a:rPr lang="en-US" altLang="id-ID" b="0" dirty="0">
                <a:solidFill>
                  <a:schemeClr val="tx1"/>
                </a:solidFill>
                <a:cs typeface="Times New Roman" panose="02020603050405020304" pitchFamily="18" charset="0"/>
              </a:rPr>
              <a:t>income statement debit column and statement of financial position credit column.</a:t>
            </a:r>
          </a:p>
        </p:txBody>
      </p:sp>
      <p:sp>
        <p:nvSpPr>
          <p:cNvPr id="674819" name="Oval 1027">
            <a:extLst>
              <a:ext uri="{FF2B5EF4-FFF2-40B4-BE49-F238E27FC236}">
                <a16:creationId xmlns:a16="http://schemas.microsoft.com/office/drawing/2014/main" id="{E75126FE-0B53-4CCA-BF9F-D52A9218C0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4953000"/>
            <a:ext cx="457200" cy="457200"/>
          </a:xfrm>
          <a:prstGeom prst="ellipse">
            <a:avLst/>
          </a:prstGeom>
          <a:noFill/>
          <a:ln w="5715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8676" name="Rectangle 1028">
            <a:extLst>
              <a:ext uri="{FF2B5EF4-FFF2-40B4-BE49-F238E27FC236}">
                <a16:creationId xmlns:a16="http://schemas.microsoft.com/office/drawing/2014/main" id="{73DFF973-17A0-4529-85B0-B104E447D8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524000"/>
            <a:ext cx="533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buClr>
                <a:schemeClr val="tx1"/>
              </a:buClr>
              <a:buSzTx/>
              <a:buFont typeface="Wingdings" panose="05000000000000000000" pitchFamily="2" charset="2"/>
              <a:buNone/>
            </a:pPr>
            <a:r>
              <a:rPr lang="en-US" altLang="id-ID" sz="3000">
                <a:solidFill>
                  <a:srgbClr val="800000"/>
                </a:solidFill>
              </a:rPr>
              <a:t>Review Question</a:t>
            </a:r>
          </a:p>
        </p:txBody>
      </p:sp>
      <p:sp>
        <p:nvSpPr>
          <p:cNvPr id="674823" name="Rectangle 1031">
            <a:extLst>
              <a:ext uri="{FF2B5EF4-FFF2-40B4-BE49-F238E27FC236}">
                <a16:creationId xmlns:a16="http://schemas.microsoft.com/office/drawing/2014/main" id="{8450E185-AB61-4222-94A2-8D30212230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457200"/>
            <a:ext cx="8229600" cy="560388"/>
          </a:xfrm>
          <a:solidFill>
            <a:srgbClr val="990000"/>
          </a:solidFill>
          <a:ln w="12700" cap="flat" algn="ctr">
            <a:solidFill>
              <a:schemeClr val="tx1"/>
            </a:solidFill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t">
            <a:normAutofit fontScale="90000"/>
          </a:bodyPr>
          <a:lstStyle/>
          <a:p>
            <a:pPr marL="109538">
              <a:defRPr/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Steps in Preparing a Worksheet</a:t>
            </a:r>
          </a:p>
        </p:txBody>
      </p:sp>
      <p:sp>
        <p:nvSpPr>
          <p:cNvPr id="674824" name="Text Box 1032">
            <a:extLst>
              <a:ext uri="{FF2B5EF4-FFF2-40B4-BE49-F238E27FC236}">
                <a16:creationId xmlns:a16="http://schemas.microsoft.com/office/drawing/2014/main" id="{28972D31-9A99-405F-BF6E-407DC6F9B9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6445250"/>
            <a:ext cx="3276600" cy="3365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r">
              <a:spcBef>
                <a:spcPct val="50000"/>
              </a:spcBef>
              <a:defRPr/>
            </a:pPr>
            <a:r>
              <a:rPr lang="en-US" sz="1600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 1  Prepare a worksheet.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481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>
            <a:extLst>
              <a:ext uri="{FF2B5EF4-FFF2-40B4-BE49-F238E27FC236}">
                <a16:creationId xmlns:a16="http://schemas.microsoft.com/office/drawing/2014/main" id="{9677EAD6-8E5C-42AC-BAA7-F66BB9DD0C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1974850"/>
            <a:ext cx="8001000" cy="334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623888" indent="-388938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lvl="1">
              <a:lnSpc>
                <a:spcPct val="130000"/>
              </a:lnSpc>
              <a:spcBef>
                <a:spcPct val="0"/>
              </a:spcBef>
              <a:spcAft>
                <a:spcPct val="50000"/>
              </a:spcAft>
              <a:buClrTx/>
              <a:buSzPct val="80000"/>
              <a:buFontTx/>
              <a:buBlip>
                <a:blip r:embed="rId3"/>
              </a:buBlip>
            </a:pPr>
            <a:r>
              <a:rPr lang="en-US" altLang="id-ID" b="0" dirty="0">
                <a:solidFill>
                  <a:srgbClr val="000000"/>
                </a:solidFill>
              </a:rPr>
              <a:t>Income statement is prepared from the income statement columns. </a:t>
            </a:r>
          </a:p>
          <a:p>
            <a:pPr lvl="1">
              <a:lnSpc>
                <a:spcPct val="130000"/>
              </a:lnSpc>
              <a:spcBef>
                <a:spcPct val="0"/>
              </a:spcBef>
              <a:spcAft>
                <a:spcPct val="50000"/>
              </a:spcAft>
              <a:buClrTx/>
              <a:buSzPct val="80000"/>
              <a:buFontTx/>
              <a:buBlip>
                <a:blip r:embed="rId3"/>
              </a:buBlip>
            </a:pPr>
            <a:r>
              <a:rPr lang="en-US" altLang="id-ID" b="0" dirty="0">
                <a:solidFill>
                  <a:srgbClr val="000000"/>
                </a:solidFill>
              </a:rPr>
              <a:t>Statement of financial position and retained earnings statement are prepared from the statement of financial position columns.</a:t>
            </a:r>
          </a:p>
          <a:p>
            <a:pPr>
              <a:lnSpc>
                <a:spcPct val="130000"/>
              </a:lnSpc>
              <a:spcBef>
                <a:spcPct val="0"/>
              </a:spcBef>
              <a:spcAft>
                <a:spcPct val="50000"/>
              </a:spcAft>
              <a:buClrTx/>
              <a:buSzPct val="80000"/>
              <a:buFontTx/>
              <a:buNone/>
            </a:pPr>
            <a:r>
              <a:rPr lang="en-US" altLang="id-ID" sz="2400" b="0" dirty="0">
                <a:solidFill>
                  <a:srgbClr val="000000"/>
                </a:solidFill>
              </a:rPr>
              <a:t>Companies journalize and post adjusting entries.</a:t>
            </a:r>
          </a:p>
        </p:txBody>
      </p:sp>
      <p:sp>
        <p:nvSpPr>
          <p:cNvPr id="610307" name="Rectangle 3">
            <a:extLst>
              <a:ext uri="{FF2B5EF4-FFF2-40B4-BE49-F238E27FC236}">
                <a16:creationId xmlns:a16="http://schemas.microsoft.com/office/drawing/2014/main" id="{3351E7E9-81CC-4AF3-9BBB-3DB9F56215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6400" y="457200"/>
            <a:ext cx="8839200" cy="560388"/>
          </a:xfrm>
          <a:solidFill>
            <a:srgbClr val="990000"/>
          </a:solidFill>
          <a:ln w="12700" cap="flat" algn="ctr">
            <a:solidFill>
              <a:schemeClr val="tx1"/>
            </a:solidFill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t">
            <a:normAutofit/>
          </a:bodyPr>
          <a:lstStyle/>
          <a:p>
            <a:pPr marL="109538">
              <a:defRPr/>
            </a:pPr>
            <a:r>
              <a:rPr lang="en-U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Preparing Financial Statements from a Worksheet</a:t>
            </a:r>
          </a:p>
        </p:txBody>
      </p:sp>
      <p:sp>
        <p:nvSpPr>
          <p:cNvPr id="610308" name="Text Box 4">
            <a:extLst>
              <a:ext uri="{FF2B5EF4-FFF2-40B4-BE49-F238E27FC236}">
                <a16:creationId xmlns:a16="http://schemas.microsoft.com/office/drawing/2014/main" id="{022A19BF-D09A-452F-8699-26943DAC3B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445250"/>
            <a:ext cx="7924800" cy="3365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r">
              <a:spcBef>
                <a:spcPct val="50000"/>
              </a:spcBef>
              <a:defRPr/>
            </a:pPr>
            <a:r>
              <a:rPr lang="en-US" sz="1600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 1  Prepare a worksheet.</a:t>
            </a:r>
          </a:p>
        </p:txBody>
      </p:sp>
      <p:sp>
        <p:nvSpPr>
          <p:cNvPr id="30725" name="Rectangle 6">
            <a:extLst>
              <a:ext uri="{FF2B5EF4-FFF2-40B4-BE49-F238E27FC236}">
                <a16:creationId xmlns:a16="http://schemas.microsoft.com/office/drawing/2014/main" id="{769A2082-9DC0-4B6B-8EF7-8B2884D806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371600"/>
            <a:ext cx="6324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buClr>
                <a:schemeClr val="tx1"/>
              </a:buClr>
              <a:buSzTx/>
              <a:buFont typeface="Wingdings" panose="05000000000000000000" pitchFamily="2" charset="2"/>
              <a:buNone/>
            </a:pPr>
            <a:r>
              <a:rPr lang="en-US" altLang="id-ID" sz="3000">
                <a:solidFill>
                  <a:srgbClr val="800000"/>
                </a:solidFill>
              </a:rPr>
              <a:t>Worksheet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298" name="Rectangle 1026">
            <a:extLst>
              <a:ext uri="{FF2B5EF4-FFF2-40B4-BE49-F238E27FC236}">
                <a16:creationId xmlns:a16="http://schemas.microsoft.com/office/drawing/2014/main" id="{6465A6BA-9840-4228-A765-742DF0E69B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6400" y="457200"/>
            <a:ext cx="8839200" cy="560388"/>
          </a:xfrm>
          <a:solidFill>
            <a:srgbClr val="990000"/>
          </a:solidFill>
          <a:ln w="12700" cap="flat" algn="ctr">
            <a:solidFill>
              <a:schemeClr val="tx1"/>
            </a:solidFill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t">
            <a:normAutofit/>
          </a:bodyPr>
          <a:lstStyle/>
          <a:p>
            <a:pPr marL="109538">
              <a:defRPr/>
            </a:pPr>
            <a:r>
              <a:rPr lang="en-U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Preparing Financial Statements from a Worksheet</a:t>
            </a:r>
          </a:p>
        </p:txBody>
      </p:sp>
      <p:sp>
        <p:nvSpPr>
          <p:cNvPr id="695299" name="Text Box 1027">
            <a:extLst>
              <a:ext uri="{FF2B5EF4-FFF2-40B4-BE49-F238E27FC236}">
                <a16:creationId xmlns:a16="http://schemas.microsoft.com/office/drawing/2014/main" id="{05689F25-548A-4D7E-BF95-97DD544EA9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7924800" cy="3365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r">
              <a:spcBef>
                <a:spcPct val="50000"/>
              </a:spcBef>
              <a:defRPr/>
            </a:pPr>
            <a:r>
              <a:rPr lang="en-US" sz="1600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 1  Prepare a worksheet.</a:t>
            </a:r>
          </a:p>
        </p:txBody>
      </p:sp>
      <p:pic>
        <p:nvPicPr>
          <p:cNvPr id="32772" name="Picture 6">
            <a:extLst>
              <a:ext uri="{FF2B5EF4-FFF2-40B4-BE49-F238E27FC236}">
                <a16:creationId xmlns:a16="http://schemas.microsoft.com/office/drawing/2014/main" id="{6D36B5BB-9726-49DE-A806-E335B60F2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530350"/>
            <a:ext cx="8077200" cy="4565650"/>
          </a:xfrm>
          <a:prstGeom prst="rect">
            <a:avLst/>
          </a:prstGeom>
          <a:noFill/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3" name="Text Box 10">
            <a:extLst>
              <a:ext uri="{FF2B5EF4-FFF2-40B4-BE49-F238E27FC236}">
                <a16:creationId xmlns:a16="http://schemas.microsoft.com/office/drawing/2014/main" id="{CAA7CFFA-6AFF-4A86-928C-23B49FC111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1219200"/>
            <a:ext cx="1600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200">
                <a:solidFill>
                  <a:srgbClr val="800000"/>
                </a:solidFill>
              </a:rPr>
              <a:t>Illustration 4-4</a:t>
            </a:r>
          </a:p>
        </p:txBody>
      </p:sp>
      <p:pic>
        <p:nvPicPr>
          <p:cNvPr id="32774" name="Picture 8">
            <a:extLst>
              <a:ext uri="{FF2B5EF4-FFF2-40B4-BE49-F238E27FC236}">
                <a16:creationId xmlns:a16="http://schemas.microsoft.com/office/drawing/2014/main" id="{3160C4B2-0E11-4194-B413-CEA33C4F9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2247901"/>
            <a:ext cx="56673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298" name="Rectangle 1026">
            <a:extLst>
              <a:ext uri="{FF2B5EF4-FFF2-40B4-BE49-F238E27FC236}">
                <a16:creationId xmlns:a16="http://schemas.microsoft.com/office/drawing/2014/main" id="{4D0ABF1A-DC36-4F59-8333-8096D34A904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676400" y="457200"/>
            <a:ext cx="8839200" cy="560388"/>
          </a:xfrm>
          <a:solidFill>
            <a:srgbClr val="990000"/>
          </a:solidFill>
          <a:ln w="12700" cap="flat" algn="ctr">
            <a:solidFill>
              <a:schemeClr val="tx1"/>
            </a:solidFill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t">
            <a:normAutofit/>
          </a:bodyPr>
          <a:lstStyle/>
          <a:p>
            <a:pPr marL="109538">
              <a:defRPr/>
            </a:pPr>
            <a:r>
              <a:rPr lang="en-U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Preparing Financial Statements from a Worksheet</a:t>
            </a:r>
          </a:p>
        </p:txBody>
      </p:sp>
      <p:sp>
        <p:nvSpPr>
          <p:cNvPr id="695299" name="Text Box 1027">
            <a:extLst>
              <a:ext uri="{FF2B5EF4-FFF2-40B4-BE49-F238E27FC236}">
                <a16:creationId xmlns:a16="http://schemas.microsoft.com/office/drawing/2014/main" id="{945A6404-7E3F-49F7-B44C-75C44326AC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7924800" cy="3365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r">
              <a:spcBef>
                <a:spcPct val="50000"/>
              </a:spcBef>
              <a:defRPr/>
            </a:pPr>
            <a:r>
              <a:rPr lang="en-US" sz="1600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 1  Prepare a worksheet.</a:t>
            </a:r>
          </a:p>
        </p:txBody>
      </p:sp>
      <p:sp>
        <p:nvSpPr>
          <p:cNvPr id="34820" name="Text Box 10">
            <a:extLst>
              <a:ext uri="{FF2B5EF4-FFF2-40B4-BE49-F238E27FC236}">
                <a16:creationId xmlns:a16="http://schemas.microsoft.com/office/drawing/2014/main" id="{130EC599-5B44-488B-8D3F-E53E27DD13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1554164"/>
            <a:ext cx="16002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200">
                <a:solidFill>
                  <a:srgbClr val="800000"/>
                </a:solidFill>
              </a:rPr>
              <a:t>Illustration 4-4</a:t>
            </a:r>
          </a:p>
        </p:txBody>
      </p:sp>
      <p:pic>
        <p:nvPicPr>
          <p:cNvPr id="34821" name="Picture 9">
            <a:extLst>
              <a:ext uri="{FF2B5EF4-FFF2-40B4-BE49-F238E27FC236}">
                <a16:creationId xmlns:a16="http://schemas.microsoft.com/office/drawing/2014/main" id="{2A891C03-F521-48D0-9BA0-4C5CA618F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76" y="1905001"/>
            <a:ext cx="8086725" cy="3008313"/>
          </a:xfrm>
          <a:prstGeom prst="rect">
            <a:avLst/>
          </a:prstGeom>
          <a:noFill/>
          <a:ln w="28575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0">
            <a:extLst>
              <a:ext uri="{FF2B5EF4-FFF2-40B4-BE49-F238E27FC236}">
                <a16:creationId xmlns:a16="http://schemas.microsoft.com/office/drawing/2014/main" id="{76BB5DBC-438B-4E23-8DEB-06FEDCD22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066801"/>
            <a:ext cx="5943600" cy="5618163"/>
          </a:xfrm>
          <a:prstGeom prst="rect">
            <a:avLst/>
          </a:prstGeom>
          <a:noFill/>
          <a:ln w="28575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5298" name="Rectangle 1026">
            <a:extLst>
              <a:ext uri="{FF2B5EF4-FFF2-40B4-BE49-F238E27FC236}">
                <a16:creationId xmlns:a16="http://schemas.microsoft.com/office/drawing/2014/main" id="{916CAA0B-8A04-4246-8220-CFAD8760354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676400" y="304800"/>
            <a:ext cx="8839200" cy="560388"/>
          </a:xfrm>
          <a:solidFill>
            <a:srgbClr val="990000"/>
          </a:solidFill>
          <a:ln w="12700" cap="flat" algn="ctr">
            <a:solidFill>
              <a:schemeClr val="tx1"/>
            </a:solidFill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t">
            <a:normAutofit/>
          </a:bodyPr>
          <a:lstStyle/>
          <a:p>
            <a:pPr marL="109538">
              <a:defRPr/>
            </a:pPr>
            <a:r>
              <a:rPr lang="en-US" sz="27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Preparing Financial Statements from a Worksheet</a:t>
            </a:r>
          </a:p>
        </p:txBody>
      </p:sp>
      <p:sp>
        <p:nvSpPr>
          <p:cNvPr id="36868" name="Text Box 10">
            <a:extLst>
              <a:ext uri="{FF2B5EF4-FFF2-40B4-BE49-F238E27FC236}">
                <a16:creationId xmlns:a16="http://schemas.microsoft.com/office/drawing/2014/main" id="{2A87D3FB-486E-4F7B-AB98-DE2F8652CA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0" y="1219200"/>
            <a:ext cx="1295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200">
                <a:solidFill>
                  <a:srgbClr val="800000"/>
                </a:solidFill>
              </a:rPr>
              <a:t>Illustration 4-4</a:t>
            </a:r>
          </a:p>
        </p:txBody>
      </p:sp>
      <p:sp>
        <p:nvSpPr>
          <p:cNvPr id="36869" name="Text Box 8">
            <a:extLst>
              <a:ext uri="{FF2B5EF4-FFF2-40B4-BE49-F238E27FC236}">
                <a16:creationId xmlns:a16="http://schemas.microsoft.com/office/drawing/2014/main" id="{40FB93A3-29A0-4DDC-82C9-13B47002B0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6240463"/>
            <a:ext cx="533400" cy="107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id-ID" altLang="id-ID" sz="1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6870" name="Line 9">
            <a:extLst>
              <a:ext uri="{FF2B5EF4-FFF2-40B4-BE49-F238E27FC236}">
                <a16:creationId xmlns:a16="http://schemas.microsoft.com/office/drawing/2014/main" id="{FBFB6BBC-02E4-4117-818F-C7E9C0F2D405}"/>
              </a:ext>
            </a:extLst>
          </p:cNvPr>
          <p:cNvSpPr>
            <a:spLocks noChangeShapeType="1"/>
          </p:cNvSpPr>
          <p:nvPr/>
        </p:nvSpPr>
        <p:spPr bwMode="auto">
          <a:xfrm>
            <a:off x="8458200" y="6278563"/>
            <a:ext cx="5334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>
            <a:extLst>
              <a:ext uri="{FF2B5EF4-FFF2-40B4-BE49-F238E27FC236}">
                <a16:creationId xmlns:a16="http://schemas.microsoft.com/office/drawing/2014/main" id="{A94EB573-9996-4F79-A6D8-6E41EEA225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046288"/>
            <a:ext cx="8001000" cy="283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623888" indent="-388938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lvl="1">
              <a:lnSpc>
                <a:spcPct val="130000"/>
              </a:lnSpc>
              <a:spcBef>
                <a:spcPct val="50000"/>
              </a:spcBef>
              <a:spcAft>
                <a:spcPct val="50000"/>
              </a:spcAft>
              <a:buClrTx/>
              <a:buSzPct val="80000"/>
              <a:buFontTx/>
              <a:buBlip>
                <a:blip r:embed="rId3"/>
              </a:buBlip>
            </a:pPr>
            <a:r>
              <a:rPr lang="en-US" altLang="id-ID" b="0" dirty="0">
                <a:solidFill>
                  <a:srgbClr val="000000"/>
                </a:solidFill>
              </a:rPr>
              <a:t>The adjusting entries are prepared from the adjustments columns of the worksheet.</a:t>
            </a:r>
          </a:p>
          <a:p>
            <a:pPr lvl="1">
              <a:lnSpc>
                <a:spcPct val="130000"/>
              </a:lnSpc>
              <a:spcBef>
                <a:spcPct val="50000"/>
              </a:spcBef>
              <a:spcAft>
                <a:spcPct val="50000"/>
              </a:spcAft>
              <a:buClrTx/>
              <a:buSzPct val="80000"/>
              <a:buFontTx/>
              <a:buBlip>
                <a:blip r:embed="rId3"/>
              </a:buBlip>
            </a:pPr>
            <a:r>
              <a:rPr lang="en-US" altLang="id-ID" b="0" dirty="0">
                <a:solidFill>
                  <a:srgbClr val="000000"/>
                </a:solidFill>
              </a:rPr>
              <a:t>Journalizing and posting of adjusting entries follows the preparation of financial statements when a worksheet is used.</a:t>
            </a:r>
          </a:p>
        </p:txBody>
      </p:sp>
      <p:sp>
        <p:nvSpPr>
          <p:cNvPr id="618499" name="Rectangle 3">
            <a:extLst>
              <a:ext uri="{FF2B5EF4-FFF2-40B4-BE49-F238E27FC236}">
                <a16:creationId xmlns:a16="http://schemas.microsoft.com/office/drawing/2014/main" id="{369FE20F-CB04-4C11-8A4B-36A11A82F8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6400" y="457200"/>
            <a:ext cx="8839200" cy="560388"/>
          </a:xfrm>
          <a:solidFill>
            <a:srgbClr val="990000"/>
          </a:solidFill>
          <a:ln w="12700" cap="flat" algn="ctr">
            <a:solidFill>
              <a:schemeClr val="tx1"/>
            </a:solidFill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t">
            <a:normAutofit/>
          </a:bodyPr>
          <a:lstStyle/>
          <a:p>
            <a:pPr marL="109538">
              <a:defRPr/>
            </a:pPr>
            <a:r>
              <a:rPr lang="en-US" sz="29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Preparing Adjusting Entries from a Worksheet</a:t>
            </a:r>
          </a:p>
        </p:txBody>
      </p:sp>
      <p:sp>
        <p:nvSpPr>
          <p:cNvPr id="618500" name="Text Box 4">
            <a:extLst>
              <a:ext uri="{FF2B5EF4-FFF2-40B4-BE49-F238E27FC236}">
                <a16:creationId xmlns:a16="http://schemas.microsoft.com/office/drawing/2014/main" id="{3493E4FB-9B85-44AA-9775-550E299C78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445250"/>
            <a:ext cx="7924800" cy="3365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r">
              <a:spcBef>
                <a:spcPct val="50000"/>
              </a:spcBef>
              <a:defRPr/>
            </a:pPr>
            <a:r>
              <a:rPr lang="en-US" sz="1600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 1  Prepare a worksheet.</a:t>
            </a:r>
          </a:p>
        </p:txBody>
      </p:sp>
      <p:sp>
        <p:nvSpPr>
          <p:cNvPr id="38917" name="Rectangle 5">
            <a:extLst>
              <a:ext uri="{FF2B5EF4-FFF2-40B4-BE49-F238E27FC236}">
                <a16:creationId xmlns:a16="http://schemas.microsoft.com/office/drawing/2014/main" id="{E7AB6BDD-5C9F-4A9B-AEE7-7399593BAE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371600"/>
            <a:ext cx="6324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buClr>
                <a:schemeClr val="tx1"/>
              </a:buClr>
              <a:buSzTx/>
              <a:buFont typeface="Wingdings" panose="05000000000000000000" pitchFamily="2" charset="2"/>
              <a:buNone/>
            </a:pPr>
            <a:r>
              <a:rPr lang="en-US" altLang="id-ID" sz="3000">
                <a:solidFill>
                  <a:srgbClr val="800000"/>
                </a:solidFill>
              </a:rPr>
              <a:t>Adjusting Entries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4">
            <a:extLst>
              <a:ext uri="{FF2B5EF4-FFF2-40B4-BE49-F238E27FC236}">
                <a16:creationId xmlns:a16="http://schemas.microsoft.com/office/drawing/2014/main" id="{CBC4BE7F-0251-4656-8985-9BB88E51BC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1422400"/>
            <a:ext cx="79248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spcAft>
                <a:spcPct val="50000"/>
              </a:spcAft>
              <a:buClrTx/>
              <a:buSzPct val="80000"/>
              <a:buFontTx/>
              <a:buNone/>
            </a:pPr>
            <a:r>
              <a:rPr lang="en-US" altLang="id-ID" sz="2300" b="0"/>
              <a:t>At the end of the accounting period, the company makes the accounts ready for the next period.</a:t>
            </a:r>
          </a:p>
        </p:txBody>
      </p:sp>
      <p:sp>
        <p:nvSpPr>
          <p:cNvPr id="624646" name="Rectangle 6">
            <a:extLst>
              <a:ext uri="{FF2B5EF4-FFF2-40B4-BE49-F238E27FC236}">
                <a16:creationId xmlns:a16="http://schemas.microsoft.com/office/drawing/2014/main" id="{905CD1FC-2155-4ECC-919C-3B1B860DA1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457200"/>
            <a:ext cx="8229600" cy="560388"/>
          </a:xfrm>
          <a:solidFill>
            <a:srgbClr val="990000"/>
          </a:solidFill>
          <a:ln w="12700" cap="flat" algn="ctr">
            <a:solidFill>
              <a:schemeClr val="tx1"/>
            </a:solidFill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t">
            <a:normAutofit fontScale="90000"/>
          </a:bodyPr>
          <a:lstStyle/>
          <a:p>
            <a:pPr marL="109538">
              <a:defRPr/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Closing the Books</a:t>
            </a:r>
          </a:p>
        </p:txBody>
      </p:sp>
      <p:sp>
        <p:nvSpPr>
          <p:cNvPr id="624647" name="Text Box 7">
            <a:extLst>
              <a:ext uri="{FF2B5EF4-FFF2-40B4-BE49-F238E27FC236}">
                <a16:creationId xmlns:a16="http://schemas.microsoft.com/office/drawing/2014/main" id="{0147A776-8673-404E-930D-05A8172F3C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445250"/>
            <a:ext cx="7924800" cy="3365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r">
              <a:spcBef>
                <a:spcPct val="50000"/>
              </a:spcBef>
              <a:defRPr/>
            </a:pPr>
            <a:r>
              <a:rPr lang="en-US" sz="1600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 2  Explain the process of closing the books.</a:t>
            </a:r>
          </a:p>
        </p:txBody>
      </p:sp>
      <p:sp>
        <p:nvSpPr>
          <p:cNvPr id="43013" name="Text Box 10">
            <a:extLst>
              <a:ext uri="{FF2B5EF4-FFF2-40B4-BE49-F238E27FC236}">
                <a16:creationId xmlns:a16="http://schemas.microsoft.com/office/drawing/2014/main" id="{D4AE4045-CB49-4045-AACC-348165F29A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3000" y="2392363"/>
            <a:ext cx="1600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id-ID" sz="1400">
                <a:solidFill>
                  <a:srgbClr val="800000"/>
                </a:solidFill>
              </a:rPr>
              <a:t>Illustration 4-5</a:t>
            </a:r>
          </a:p>
        </p:txBody>
      </p:sp>
      <p:sp>
        <p:nvSpPr>
          <p:cNvPr id="43014" name="Text Box 11">
            <a:extLst>
              <a:ext uri="{FF2B5EF4-FFF2-40B4-BE49-F238E27FC236}">
                <a16:creationId xmlns:a16="http://schemas.microsoft.com/office/drawing/2014/main" id="{DC7ED355-D9E8-4F61-B8BF-F363D3F834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971800"/>
            <a:ext cx="304800" cy="457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800" b="1">
                <a:solidFill>
                  <a:schemeClr val="bg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 b="1">
                <a:solidFill>
                  <a:schemeClr val="bg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000" b="1">
                <a:solidFill>
                  <a:schemeClr val="bg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id-ID" altLang="id-ID" sz="2400" b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3015" name="Picture 9">
            <a:extLst>
              <a:ext uri="{FF2B5EF4-FFF2-40B4-BE49-F238E27FC236}">
                <a16:creationId xmlns:a16="http://schemas.microsoft.com/office/drawing/2014/main" id="{B1BDE5A1-ADA5-4ECE-85D0-E105D7230E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9401"/>
            <a:ext cx="8001000" cy="335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1910</TotalTime>
  <Words>854</Words>
  <Application>Microsoft Office PowerPoint</Application>
  <PresentationFormat>Widescreen</PresentationFormat>
  <Paragraphs>229</Paragraphs>
  <Slides>40</Slides>
  <Notes>19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Arial</vt:lpstr>
      <vt:lpstr>Calibri</vt:lpstr>
      <vt:lpstr>Calibri Light</vt:lpstr>
      <vt:lpstr>Comic Sans MS</vt:lpstr>
      <vt:lpstr>Tajawal Medium</vt:lpstr>
      <vt:lpstr>Times New Roman</vt:lpstr>
      <vt:lpstr>Wingdings</vt:lpstr>
      <vt:lpstr>Office Theme</vt:lpstr>
      <vt:lpstr>1_Office Theme</vt:lpstr>
      <vt:lpstr>Worksheet</vt:lpstr>
      <vt:lpstr>PowerPoint Presentation</vt:lpstr>
      <vt:lpstr>PowerPoint Presentation</vt:lpstr>
      <vt:lpstr>The Accounting cycle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Using A Worksheet</vt:lpstr>
      <vt:lpstr>Steps in Preparing a Worksheet</vt:lpstr>
      <vt:lpstr>Steps in Preparing a Worksheet</vt:lpstr>
      <vt:lpstr>Steps in Preparing a Worksheet</vt:lpstr>
      <vt:lpstr>Steps in Preparing a Worksheet</vt:lpstr>
      <vt:lpstr>Steps in Preparing a Worksheet</vt:lpstr>
      <vt:lpstr>Steps in Preparing a Worksheet</vt:lpstr>
      <vt:lpstr>Steps in Preparing a Worksheet</vt:lpstr>
      <vt:lpstr>Steps in Preparing a Worksheet</vt:lpstr>
      <vt:lpstr>Steps in Preparing a Worksheet</vt:lpstr>
      <vt:lpstr>Steps in Preparing a Worksheet</vt:lpstr>
      <vt:lpstr>Preparing Financial Statements from a Worksheet</vt:lpstr>
      <vt:lpstr>Preparing Financial Statements from a Worksheet</vt:lpstr>
      <vt:lpstr>Preparing Financial Statements from a Worksheet</vt:lpstr>
      <vt:lpstr>Preparing Financial Statements from a Worksheet</vt:lpstr>
      <vt:lpstr>Preparing Adjusting Entries from a Worksheet</vt:lpstr>
      <vt:lpstr>Closing the Books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Ahmed</cp:lastModifiedBy>
  <cp:revision>64</cp:revision>
  <dcterms:created xsi:type="dcterms:W3CDTF">2021-08-03T13:03:26Z</dcterms:created>
  <dcterms:modified xsi:type="dcterms:W3CDTF">2023-03-31T01:37:07Z</dcterms:modified>
</cp:coreProperties>
</file>