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F6BBD0A-9AAC-4B48-8006-57244AFC19FA}" type="datetimeFigureOut">
              <a:rPr lang="ar-SA" smtClean="0"/>
              <a:t>15/03/1445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294A124-6E7A-4EF6-BDB0-566E8F9ED03B}" type="slidenum">
              <a:rPr lang="ar-SA" smtClean="0"/>
              <a:t>‹#›</a:t>
            </a:fld>
            <a:endParaRPr lang="ar-SA"/>
          </a:p>
        </p:txBody>
      </p:sp>
    </p:spTree>
    <p:extLst>
      <p:ext uri="{BB962C8B-B14F-4D97-AF65-F5344CB8AC3E}">
        <p14:creationId xmlns:p14="http://schemas.microsoft.com/office/powerpoint/2010/main" val="117658862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r>
              <a:rPr lang="en-US" sz="1200" b="1" i="0" kern="1200" dirty="0" smtClean="0">
                <a:solidFill>
                  <a:schemeClr val="tx1"/>
                </a:solidFill>
                <a:effectLst/>
                <a:latin typeface="+mn-lt"/>
                <a:ea typeface="+mn-ea"/>
                <a:cs typeface="+mn-cs"/>
              </a:rPr>
              <a:t>Henry </a:t>
            </a:r>
            <a:r>
              <a:rPr lang="en-US" sz="1200" b="1" i="0" kern="1200" dirty="0" err="1" smtClean="0">
                <a:solidFill>
                  <a:schemeClr val="tx1"/>
                </a:solidFill>
                <a:effectLst/>
                <a:latin typeface="+mn-lt"/>
                <a:ea typeface="+mn-ea"/>
                <a:cs typeface="+mn-cs"/>
              </a:rPr>
              <a:t>Mintzberg</a:t>
            </a:r>
            <a:r>
              <a:rPr lang="en-US" sz="1200" b="0" i="0" kern="120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is a Canadian academic and author on business and management.</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10</a:t>
            </a:fld>
            <a:endParaRPr lang="ar-SA"/>
          </a:p>
        </p:txBody>
      </p:sp>
    </p:spTree>
    <p:extLst>
      <p:ext uri="{BB962C8B-B14F-4D97-AF65-F5344CB8AC3E}">
        <p14:creationId xmlns:p14="http://schemas.microsoft.com/office/powerpoint/2010/main" val="335195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r>
              <a:rPr lang="en-US" sz="1200" b="1" i="0" kern="1200" dirty="0" smtClean="0">
                <a:solidFill>
                  <a:schemeClr val="tx1"/>
                </a:solidFill>
                <a:effectLst/>
                <a:latin typeface="+mn-lt"/>
                <a:ea typeface="+mn-ea"/>
                <a:cs typeface="+mn-cs"/>
              </a:rPr>
              <a:t>Fred </a:t>
            </a:r>
            <a:r>
              <a:rPr lang="en-US" sz="1200" b="1" i="0" kern="1200" dirty="0" err="1" smtClean="0">
                <a:solidFill>
                  <a:schemeClr val="tx1"/>
                </a:solidFill>
                <a:effectLst/>
                <a:latin typeface="+mn-lt"/>
                <a:ea typeface="+mn-ea"/>
                <a:cs typeface="+mn-cs"/>
              </a:rPr>
              <a:t>Luthans</a:t>
            </a:r>
            <a:r>
              <a:rPr lang="en-US" sz="1200" b="0" i="0" kern="1200" dirty="0" smtClean="0">
                <a:solidFill>
                  <a:schemeClr val="tx1"/>
                </a:solidFill>
                <a:effectLst/>
                <a:latin typeface="+mn-lt"/>
                <a:ea typeface="+mn-ea"/>
                <a:cs typeface="+mn-cs"/>
              </a:rPr>
              <a:t> is a management professor specializing in organizational behavior. </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17</a:t>
            </a:fld>
            <a:endParaRPr lang="ar-SA"/>
          </a:p>
        </p:txBody>
      </p:sp>
    </p:spTree>
    <p:extLst>
      <p:ext uri="{BB962C8B-B14F-4D97-AF65-F5344CB8AC3E}">
        <p14:creationId xmlns:p14="http://schemas.microsoft.com/office/powerpoint/2010/main" val="902369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715517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6676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54016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8CDCD5DF-9E2C-475F-831F-3AD95DDCE302}" type="datetimeFigureOut">
              <a:rPr lang="ar-SA" smtClean="0"/>
              <a:t>15/03/1445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91208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8CDCD5DF-9E2C-475F-831F-3AD95DDCE302}" type="datetimeFigureOut">
              <a:rPr lang="ar-SA" smtClean="0"/>
              <a:t>15/03/1445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785960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8CDCD5DF-9E2C-475F-831F-3AD95DDCE302}" type="datetimeFigureOut">
              <a:rPr lang="ar-SA" smtClean="0"/>
              <a:t>15/03/1445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42778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8CDCD5DF-9E2C-475F-831F-3AD95DDCE302}" type="datetimeFigureOut">
              <a:rPr lang="ar-SA" smtClean="0"/>
              <a:t>15/03/1445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882763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15/03/1445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378062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15/03/1445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295198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61922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14274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CDCD5DF-9E2C-475F-831F-3AD95DDCE302}" type="datetimeFigureOut">
              <a:rPr lang="ar-SA" smtClean="0"/>
              <a:t>15/03/1445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2605E6F-9146-4F49-9372-D46607F02382}" type="slidenum">
              <a:rPr lang="ar-SA" smtClean="0"/>
              <a:t>‹#›</a:t>
            </a:fld>
            <a:endParaRPr lang="ar-SA"/>
          </a:p>
        </p:txBody>
      </p:sp>
    </p:spTree>
    <p:extLst>
      <p:ext uri="{BB962C8B-B14F-4D97-AF65-F5344CB8AC3E}">
        <p14:creationId xmlns:p14="http://schemas.microsoft.com/office/powerpoint/2010/main" val="3206156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sp>
        <p:nvSpPr>
          <p:cNvPr id="2" name="مربع نص 1"/>
          <p:cNvSpPr txBox="1"/>
          <p:nvPr/>
        </p:nvSpPr>
        <p:spPr>
          <a:xfrm>
            <a:off x="0" y="1656715"/>
            <a:ext cx="4685834" cy="896771"/>
          </a:xfrm>
          <a:prstGeom prst="rect">
            <a:avLst/>
          </a:prstGeom>
          <a:noFill/>
        </p:spPr>
        <p:txBody>
          <a:bodyPr wrap="square" lIns="95619" tIns="47809" rIns="95619" bIns="47809" rtlCol="1">
            <a:spAutoFit/>
          </a:bodyPr>
          <a:lstStyle/>
          <a:p>
            <a:pPr algn="ctr"/>
            <a:r>
              <a:rPr lang="en-US" sz="3200" b="1" dirty="0">
                <a:solidFill>
                  <a:schemeClr val="tx2">
                    <a:lumMod val="60000"/>
                    <a:lumOff val="40000"/>
                  </a:schemeClr>
                </a:solidFill>
                <a:ea typeface="Calibri"/>
                <a:cs typeface="Calibri"/>
                <a:sym typeface="Calibri"/>
              </a:rPr>
              <a:t>Project</a:t>
            </a:r>
            <a:r>
              <a:rPr lang="en-US" sz="3200" b="1" dirty="0" smtClean="0">
                <a:solidFill>
                  <a:schemeClr val="tx2">
                    <a:lumMod val="60000"/>
                    <a:lumOff val="40000"/>
                  </a:schemeClr>
                </a:solidFill>
              </a:rPr>
              <a:t> </a:t>
            </a:r>
            <a:r>
              <a:rPr lang="en-US" sz="3200" b="1" dirty="0">
                <a:solidFill>
                  <a:schemeClr val="tx2">
                    <a:lumMod val="60000"/>
                    <a:lumOff val="40000"/>
                  </a:schemeClr>
                </a:solidFill>
                <a:ea typeface="Calibri"/>
                <a:cs typeface="Calibri"/>
                <a:sym typeface="Calibri"/>
              </a:rPr>
              <a:t>Feasibility Study</a:t>
            </a:r>
            <a:r>
              <a:rPr lang="en-US" sz="2800" b="1" u="sng" dirty="0">
                <a:solidFill>
                  <a:schemeClr val="lt1"/>
                </a:solidFill>
                <a:ea typeface="Calibri"/>
                <a:cs typeface="Calibri"/>
                <a:sym typeface="Calibri"/>
              </a:rPr>
              <a:t/>
            </a:r>
            <a:br>
              <a:rPr lang="en-US" sz="2800" b="1" u="sng" dirty="0">
                <a:solidFill>
                  <a:schemeClr val="lt1"/>
                </a:solidFill>
                <a:ea typeface="Calibri"/>
                <a:cs typeface="Calibri"/>
                <a:sym typeface="Calibri"/>
              </a:rPr>
            </a:br>
            <a:r>
              <a:rPr lang="en-US" sz="2000" b="1" dirty="0" smtClean="0">
                <a:solidFill>
                  <a:schemeClr val="lt1"/>
                </a:solidFill>
              </a:rPr>
              <a:t>PMG201</a:t>
            </a:r>
            <a:endParaRPr lang="ar-SA" sz="2000" dirty="0">
              <a:solidFill>
                <a:srgbClr val="C00000"/>
              </a:solidFill>
            </a:endParaRPr>
          </a:p>
        </p:txBody>
      </p:sp>
      <p:sp>
        <p:nvSpPr>
          <p:cNvPr id="3" name="مربع نص 2"/>
          <p:cNvSpPr txBox="1"/>
          <p:nvPr/>
        </p:nvSpPr>
        <p:spPr>
          <a:xfrm>
            <a:off x="0" y="3587460"/>
            <a:ext cx="5076056" cy="1681601"/>
          </a:xfrm>
          <a:prstGeom prst="rect">
            <a:avLst/>
          </a:prstGeom>
          <a:noFill/>
        </p:spPr>
        <p:txBody>
          <a:bodyPr wrap="square" lIns="95619" tIns="47809" rIns="95619" bIns="47809" rtlCol="1">
            <a:spAutoFit/>
          </a:bodyPr>
          <a:lstStyle/>
          <a:p>
            <a:pPr algn="ctr" rtl="0"/>
            <a:r>
              <a:rPr lang="en-US" sz="2200" b="1" dirty="0" smtClean="0">
                <a:solidFill>
                  <a:schemeClr val="tx2">
                    <a:lumMod val="60000"/>
                    <a:lumOff val="40000"/>
                  </a:schemeClr>
                </a:solidFill>
              </a:rPr>
              <a:t>Project Overview and Basic Data Analysis</a:t>
            </a:r>
          </a:p>
          <a:p>
            <a:pPr algn="ctr" rtl="0"/>
            <a:endParaRPr lang="en-US" sz="2000" b="1" u="sng" dirty="0" smtClean="0">
              <a:solidFill>
                <a:schemeClr val="lt1"/>
              </a:solidFill>
              <a:ea typeface="Calibri"/>
              <a:cs typeface="Calibri"/>
              <a:sym typeface="Calibri"/>
            </a:endParaRPr>
          </a:p>
          <a:p>
            <a:pPr algn="ctr" rtl="0"/>
            <a:r>
              <a:rPr lang="en-US" sz="2000" b="1" u="sng" dirty="0" smtClean="0">
                <a:solidFill>
                  <a:schemeClr val="lt1"/>
                </a:solidFill>
                <a:ea typeface="Calibri"/>
                <a:cs typeface="Calibri"/>
                <a:sym typeface="Calibri"/>
              </a:rPr>
              <a:t>Lecture </a:t>
            </a:r>
            <a:r>
              <a:rPr lang="en-US" sz="2000" b="1" dirty="0" smtClean="0">
                <a:solidFill>
                  <a:schemeClr val="lt1"/>
                </a:solidFill>
                <a:ea typeface="Calibri"/>
                <a:cs typeface="Calibri"/>
                <a:sym typeface="Calibri"/>
              </a:rPr>
              <a:t>1</a:t>
            </a:r>
            <a:endParaRPr lang="ar-SA" sz="2000" b="1" dirty="0" smtClean="0">
              <a:solidFill>
                <a:schemeClr val="lt1"/>
              </a:solidFill>
              <a:ea typeface="Calibri"/>
              <a:cs typeface="Calibri"/>
              <a:sym typeface="Calibri"/>
            </a:endParaRPr>
          </a:p>
          <a:p>
            <a:pPr algn="ctr" rtl="0"/>
            <a:endParaRPr lang="en-US" sz="2000" b="1" dirty="0">
              <a:solidFill>
                <a:schemeClr val="bg1"/>
              </a:solidFill>
              <a:latin typeface="Calibri" panose="020F0502020204030204" pitchFamily="34" charset="0"/>
              <a:cs typeface="Calibri" panose="020F0502020204030204" pitchFamily="34" charset="0"/>
            </a:endParaRPr>
          </a:p>
          <a:p>
            <a:pPr algn="ctr" rtl="0"/>
            <a:r>
              <a:rPr lang="en-US" sz="2100" b="1" dirty="0">
                <a:solidFill>
                  <a:schemeClr val="accent3">
                    <a:lumMod val="40000"/>
                    <a:lumOff val="60000"/>
                  </a:schemeClr>
                </a:solidFill>
                <a:latin typeface="Calibri" panose="020F0502020204030204" pitchFamily="34" charset="0"/>
                <a:cs typeface="Calibri" panose="020F0502020204030204" pitchFamily="34" charset="0"/>
              </a:rPr>
              <a:t>Prepared by: Mrs. Deena </a:t>
            </a:r>
            <a:r>
              <a:rPr lang="en-US" sz="2100" b="1" dirty="0" err="1">
                <a:solidFill>
                  <a:schemeClr val="accent3">
                    <a:lumMod val="40000"/>
                    <a:lumOff val="60000"/>
                  </a:schemeClr>
                </a:solidFill>
                <a:latin typeface="Calibri" panose="020F0502020204030204" pitchFamily="34" charset="0"/>
                <a:cs typeface="Calibri" panose="020F0502020204030204" pitchFamily="34" charset="0"/>
              </a:rPr>
              <a:t>Ibraheem</a:t>
            </a:r>
            <a:endParaRPr lang="ar-SA" sz="2100" b="1" dirty="0">
              <a:solidFill>
                <a:schemeClr val="accent3">
                  <a:lumMod val="40000"/>
                  <a:lumOff val="60000"/>
                </a:schemeClr>
              </a:solidFill>
              <a:latin typeface="Calibri" panose="020F0502020204030204" pitchFamily="34" charset="0"/>
              <a:cs typeface="Calibri" panose="020F0502020204030204" pitchFamily="34" charset="0"/>
            </a:endParaRPr>
          </a:p>
        </p:txBody>
      </p:sp>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641" y="-39677"/>
            <a:ext cx="2957829" cy="1092413"/>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3455214"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1" name="Picture 3"/>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60000"/>
                    </a14:imgEffect>
                  </a14:imgLayer>
                </a14:imgProps>
              </a:ext>
              <a:ext uri="{28A0092B-C50C-407E-A947-70E740481C1C}">
                <a14:useLocalDpi xmlns:a14="http://schemas.microsoft.com/office/drawing/2010/main" val="0"/>
              </a:ext>
            </a:extLst>
          </a:blip>
          <a:srcRect/>
          <a:stretch>
            <a:fillRect/>
          </a:stretch>
        </p:blipFill>
        <p:spPr bwMode="auto">
          <a:xfrm>
            <a:off x="4860033" y="260647"/>
            <a:ext cx="4392488" cy="601941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683515"/>
      </p:ext>
    </p:extLst>
  </p:cSld>
  <p:clrMapOvr>
    <a:masterClrMapping/>
  </p:clrMapOvr>
  <mc:AlternateContent xmlns:mc="http://schemas.openxmlformats.org/markup-compatibility/2006" xmlns:p14="http://schemas.microsoft.com/office/powerpoint/2010/main">
    <mc:Choice Requires="p14">
      <p:transition spd="slow" p14:dur="2000" advTm="36276"/>
    </mc:Choice>
    <mc:Fallback xmlns="">
      <p:transition spd="slow" advTm="3627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896" y="-64043"/>
            <a:ext cx="9512432"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897" y="-64043"/>
            <a:ext cx="2957829" cy="1044771"/>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1043608" y="1964939"/>
            <a:ext cx="6621597" cy="6847118"/>
          </a:xfrm>
          <a:prstGeom prst="rect">
            <a:avLst/>
          </a:prstGeom>
        </p:spPr>
        <p:txBody>
          <a:bodyPr wrap="none" lIns="95619" tIns="47809" rIns="95619" bIns="47809">
            <a:spAutoFit/>
          </a:bodyPr>
          <a:lstStyle/>
          <a:p>
            <a:pPr marL="228600" lvl="0" indent="-228600" algn="l" rtl="0">
              <a:lnSpc>
                <a:spcPct val="90000"/>
              </a:lnSpc>
              <a:spcBef>
                <a:spcPts val="0"/>
              </a:spcBef>
              <a:spcAft>
                <a:spcPts val="0"/>
              </a:spcAft>
              <a:buClr>
                <a:schemeClr val="dk1"/>
              </a:buClr>
              <a:buSzPts val="2400"/>
              <a:buFont typeface="Noto Sans Symbols"/>
              <a:buChar char="❑"/>
            </a:pPr>
            <a:r>
              <a:rPr lang="en-US" sz="2000" dirty="0" smtClean="0">
                <a:solidFill>
                  <a:schemeClr val="accent3">
                    <a:lumMod val="40000"/>
                    <a:lumOff val="60000"/>
                  </a:schemeClr>
                </a:solidFill>
                <a:latin typeface="Arial Black"/>
                <a:ea typeface="Arial Black"/>
                <a:cs typeface="Arial Black"/>
                <a:sym typeface="Arial Black"/>
              </a:rPr>
              <a:t>Project Overview </a:t>
            </a:r>
            <a:endParaRPr lang="en-US" sz="2400" dirty="0" smtClean="0">
              <a:solidFill>
                <a:schemeClr val="accent3">
                  <a:lumMod val="40000"/>
                  <a:lumOff val="60000"/>
                </a:schemeClr>
              </a:solidFill>
            </a:endParaRPr>
          </a:p>
          <a:p>
            <a:pPr lvl="0" algn="l" rtl="0">
              <a:lnSpc>
                <a:spcPct val="90000"/>
              </a:lnSpc>
              <a:spcBef>
                <a:spcPts val="1000"/>
              </a:spcBef>
              <a:buClr>
                <a:schemeClr val="dk1"/>
              </a:buClr>
              <a:buSzPts val="2400"/>
            </a:pPr>
            <a:r>
              <a:rPr lang="en-US" sz="2000" dirty="0" smtClean="0">
                <a:solidFill>
                  <a:schemeClr val="accent3">
                    <a:lumMod val="40000"/>
                    <a:lumOff val="60000"/>
                  </a:schemeClr>
                </a:solidFill>
              </a:rPr>
              <a:t>1. Background and Purpose of a Project.</a:t>
            </a:r>
            <a:endParaRPr lang="en-US" sz="2400" dirty="0" smtClean="0">
              <a:solidFill>
                <a:schemeClr val="accent3">
                  <a:lumMod val="40000"/>
                  <a:lumOff val="60000"/>
                </a:schemeClr>
              </a:solidFill>
            </a:endParaRPr>
          </a:p>
          <a:p>
            <a:pPr lvl="0" algn="l" rtl="0">
              <a:lnSpc>
                <a:spcPct val="90000"/>
              </a:lnSpc>
              <a:spcBef>
                <a:spcPts val="1000"/>
              </a:spcBef>
              <a:buClr>
                <a:schemeClr val="dk1"/>
              </a:buClr>
              <a:buSzPts val="2400"/>
            </a:pPr>
            <a:r>
              <a:rPr lang="en-US" sz="2000" dirty="0" smtClean="0">
                <a:solidFill>
                  <a:schemeClr val="accent3">
                    <a:lumMod val="40000"/>
                    <a:lumOff val="60000"/>
                  </a:schemeClr>
                </a:solidFill>
              </a:rPr>
              <a:t>2. Project Selection Process and Implementation Agency. </a:t>
            </a:r>
          </a:p>
          <a:p>
            <a:pPr lvl="0" algn="l" rtl="0">
              <a:lnSpc>
                <a:spcPct val="90000"/>
              </a:lnSpc>
              <a:spcBef>
                <a:spcPts val="1000"/>
              </a:spcBef>
              <a:buClr>
                <a:schemeClr val="dk1"/>
              </a:buClr>
              <a:buSzPts val="2400"/>
            </a:pPr>
            <a:r>
              <a:rPr lang="en-US" sz="2000" dirty="0" smtClean="0">
                <a:solidFill>
                  <a:schemeClr val="accent3">
                    <a:lumMod val="40000"/>
                    <a:lumOff val="60000"/>
                  </a:schemeClr>
                </a:solidFill>
              </a:rPr>
              <a:t>3. Contents of a Project. </a:t>
            </a:r>
          </a:p>
          <a:p>
            <a:pPr lvl="0" algn="l" rtl="0">
              <a:lnSpc>
                <a:spcPct val="90000"/>
              </a:lnSpc>
              <a:spcBef>
                <a:spcPts val="1000"/>
              </a:spcBef>
              <a:buClr>
                <a:schemeClr val="dk1"/>
              </a:buClr>
              <a:buSzPts val="2400"/>
            </a:pPr>
            <a:r>
              <a:rPr lang="en-US" sz="2000" dirty="0" smtClean="0">
                <a:solidFill>
                  <a:schemeClr val="accent3">
                    <a:lumMod val="40000"/>
                    <a:lumOff val="60000"/>
                  </a:schemeClr>
                </a:solidFill>
              </a:rPr>
              <a:t>4. Guidelines for Writing Project Plans for Candidate Projects. </a:t>
            </a:r>
          </a:p>
          <a:p>
            <a:pPr lvl="0" algn="l" rtl="0">
              <a:lnSpc>
                <a:spcPct val="90000"/>
              </a:lnSpc>
              <a:spcBef>
                <a:spcPts val="1000"/>
              </a:spcBef>
              <a:buClr>
                <a:schemeClr val="dk1"/>
              </a:buClr>
              <a:buSzPts val="2400"/>
            </a:pPr>
            <a:r>
              <a:rPr lang="en-US" sz="2000" b="1" dirty="0" smtClean="0">
                <a:solidFill>
                  <a:schemeClr val="accent3">
                    <a:lumMod val="40000"/>
                    <a:lumOff val="60000"/>
                  </a:schemeClr>
                </a:solidFill>
              </a:rPr>
              <a:t>Ⅱ. Basic Data Analysis .</a:t>
            </a:r>
          </a:p>
          <a:p>
            <a:pPr lvl="0" algn="l" rtl="0">
              <a:lnSpc>
                <a:spcPct val="90000"/>
              </a:lnSpc>
              <a:spcBef>
                <a:spcPts val="1000"/>
              </a:spcBef>
              <a:spcAft>
                <a:spcPts val="0"/>
              </a:spcAft>
              <a:buClr>
                <a:schemeClr val="dk1"/>
              </a:buClr>
              <a:buSzPts val="2400"/>
            </a:pPr>
            <a:r>
              <a:rPr lang="en-US" sz="2000" dirty="0" smtClean="0">
                <a:solidFill>
                  <a:schemeClr val="accent3">
                    <a:lumMod val="40000"/>
                    <a:lumOff val="60000"/>
                  </a:schemeClr>
                </a:solidFill>
              </a:rPr>
              <a:t>Analysis of the Natural and Living Environments. </a:t>
            </a:r>
          </a:p>
          <a:p>
            <a:pPr lvl="0" algn="l" rtl="0">
              <a:lnSpc>
                <a:spcPct val="90000"/>
              </a:lnSpc>
              <a:spcBef>
                <a:spcPts val="1000"/>
              </a:spcBef>
              <a:spcAft>
                <a:spcPts val="0"/>
              </a:spcAft>
              <a:buClr>
                <a:schemeClr val="dk1"/>
              </a:buClr>
              <a:buSzPts val="2400"/>
            </a:pPr>
            <a:r>
              <a:rPr lang="en-US" sz="2000" dirty="0" smtClean="0">
                <a:solidFill>
                  <a:schemeClr val="accent3">
                    <a:lumMod val="40000"/>
                    <a:lumOff val="60000"/>
                  </a:schemeClr>
                </a:solidFill>
              </a:rPr>
              <a:t>Analysis of the Social and Economic Environments.</a:t>
            </a:r>
            <a:endParaRPr lang="en-US" sz="2400" dirty="0" smtClean="0">
              <a:solidFill>
                <a:schemeClr val="accent3">
                  <a:lumMod val="40000"/>
                  <a:lumOff val="60000"/>
                </a:schemeClr>
              </a:solidFill>
            </a:endParaRPr>
          </a:p>
          <a:p>
            <a:pPr lvl="0" algn="l" rtl="0">
              <a:lnSpc>
                <a:spcPct val="90000"/>
              </a:lnSpc>
              <a:spcBef>
                <a:spcPts val="1000"/>
              </a:spcBef>
              <a:spcAft>
                <a:spcPts val="0"/>
              </a:spcAft>
              <a:buClr>
                <a:schemeClr val="dk1"/>
              </a:buClr>
              <a:buSzPts val="2400"/>
            </a:pPr>
            <a:r>
              <a:rPr lang="en-US" sz="2000" dirty="0" smtClean="0">
                <a:solidFill>
                  <a:schemeClr val="accent3">
                    <a:lumMod val="40000"/>
                    <a:lumOff val="60000"/>
                  </a:schemeClr>
                </a:solidFill>
                <a:latin typeface="Arial Black"/>
                <a:ea typeface="Arial Black"/>
                <a:cs typeface="Arial Black"/>
                <a:sym typeface="Arial Black"/>
              </a:rPr>
              <a:t>Project Scope.</a:t>
            </a:r>
            <a:endParaRPr lang="en-US" sz="2000" b="1" dirty="0" smtClean="0">
              <a:solidFill>
                <a:schemeClr val="accent3">
                  <a:lumMod val="40000"/>
                  <a:lumOff val="60000"/>
                </a:schemeClr>
              </a:solidFill>
            </a:endParaRPr>
          </a:p>
          <a:p>
            <a:pPr marL="478094" indent="-478094" algn="l" rtl="0">
              <a:buFont typeface="Arial" panose="020B0604020202020204" pitchFamily="34" charset="0"/>
              <a:buChar char="•"/>
            </a:pPr>
            <a:endParaRPr lang="ar-SA" sz="2100" b="1" u="sng" dirty="0">
              <a:solidFill>
                <a:schemeClr val="accent3"/>
              </a:solidFill>
            </a:endParaRPr>
          </a:p>
          <a:p>
            <a:pPr marL="478094" indent="-478094" algn="l" rtl="0">
              <a:buFont typeface="Arial" panose="020B0604020202020204" pitchFamily="34" charset="0"/>
              <a:buChar char="•"/>
            </a:pPr>
            <a:endParaRPr lang="ar-SA" sz="2100" b="1" dirty="0">
              <a:solidFill>
                <a:schemeClr val="accent3"/>
              </a:solidFill>
            </a:endParaRPr>
          </a:p>
          <a:p>
            <a:pPr algn="l" rtl="0"/>
            <a:endParaRPr lang="ar-SA" sz="2100" b="1" u="sng" dirty="0">
              <a:solidFill>
                <a:schemeClr val="accent3"/>
              </a:solidFill>
            </a:endParaRPr>
          </a:p>
          <a:p>
            <a:pPr marL="478094" indent="-478094" algn="l" rtl="0">
              <a:buFont typeface="Arial" panose="020B0604020202020204" pitchFamily="34" charset="0"/>
              <a:buChar char="•"/>
            </a:pPr>
            <a:endParaRPr lang="ar-SA" sz="2100" b="1" dirty="0">
              <a:solidFill>
                <a:schemeClr val="accent3"/>
              </a:solidFill>
            </a:endParaRPr>
          </a:p>
          <a:p>
            <a:pPr marL="478094" indent="-478094" algn="l" rtl="0">
              <a:buFont typeface="Arial" panose="020B0604020202020204" pitchFamily="34" charset="0"/>
              <a:buChar char="•"/>
            </a:pPr>
            <a:endParaRPr lang="ar-SA" sz="2100" b="1" u="sng" dirty="0">
              <a:solidFill>
                <a:schemeClr val="accent3"/>
              </a:solidFill>
            </a:endParaRPr>
          </a:p>
          <a:p>
            <a:pPr marL="478094" indent="-478094" algn="l" rtl="0">
              <a:buFont typeface="Arial" panose="020B0604020202020204" pitchFamily="34" charset="0"/>
              <a:buChar char="•"/>
            </a:pPr>
            <a:endParaRPr lang="en-US" sz="2100" b="1" dirty="0">
              <a:solidFill>
                <a:schemeClr val="accent3"/>
              </a:solidFill>
            </a:endParaRPr>
          </a:p>
          <a:p>
            <a:pPr marL="478094" indent="-478094" algn="l" rtl="0">
              <a:buFont typeface="Arial" panose="020B0604020202020204" pitchFamily="34" charset="0"/>
              <a:buChar char="•"/>
            </a:pPr>
            <a:endParaRPr lang="ar-SA" sz="2100" b="1" u="sng" dirty="0">
              <a:solidFill>
                <a:schemeClr val="accent3"/>
              </a:solidFill>
            </a:endParaRPr>
          </a:p>
          <a:p>
            <a:pPr marL="478094" indent="-478094" algn="l" rtl="0">
              <a:buFont typeface="Arial" panose="020B0604020202020204" pitchFamily="34" charset="0"/>
              <a:buChar char="•"/>
            </a:pPr>
            <a:endParaRPr lang="ar-SA" sz="2100" b="1" dirty="0">
              <a:solidFill>
                <a:schemeClr val="accent3"/>
              </a:solidFill>
            </a:endParaRPr>
          </a:p>
          <a:p>
            <a:pPr marL="478094" indent="-478094" algn="l" rtl="0">
              <a:buFont typeface="Arial" panose="020B0604020202020204" pitchFamily="34" charset="0"/>
              <a:buChar char="•"/>
            </a:pPr>
            <a:endParaRPr lang="ar-SA" sz="2100" b="1" dirty="0">
              <a:solidFill>
                <a:schemeClr val="accent3"/>
              </a:solidFill>
            </a:endParaRPr>
          </a:p>
          <a:p>
            <a:pPr marL="478094" indent="-478094" algn="l" rtl="0">
              <a:buFont typeface="Arial" panose="020B0604020202020204" pitchFamily="34" charset="0"/>
              <a:buChar char="•"/>
            </a:pPr>
            <a:endParaRPr lang="ar-SA" sz="2100" b="1" dirty="0">
              <a:solidFill>
                <a:schemeClr val="accent3"/>
              </a:solidFill>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1932" y="1052736"/>
            <a:ext cx="4891757" cy="7842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1275016"/>
      </p:ext>
    </p:extLst>
  </p:cSld>
  <p:clrMapOvr>
    <a:masterClrMapping/>
  </p:clrMapOvr>
  <mc:AlternateContent xmlns:mc="http://schemas.openxmlformats.org/markup-compatibility/2006" xmlns:p14="http://schemas.microsoft.com/office/powerpoint/2010/main">
    <mc:Choice Requires="p14">
      <p:transition spd="slow" p14:dur="2000" advTm="85295"/>
    </mc:Choice>
    <mc:Fallback xmlns="">
      <p:transition spd="slow" advTm="852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3409"/>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295" y="0"/>
            <a:ext cx="2957829" cy="1080650"/>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36501" y="1537604"/>
            <a:ext cx="4574876" cy="5170646"/>
          </a:xfrm>
          <a:prstGeom prst="rect">
            <a:avLst/>
          </a:prstGeom>
        </p:spPr>
        <p:txBody>
          <a:bodyPr wrap="square">
            <a:spAutoFit/>
          </a:bodyPr>
          <a:lstStyle/>
          <a:p>
            <a:pPr lvl="0" algn="l" rtl="0">
              <a:lnSpc>
                <a:spcPct val="90000"/>
              </a:lnSpc>
              <a:buClr>
                <a:schemeClr val="dk1"/>
              </a:buClr>
              <a:buSzPts val="4800"/>
            </a:pPr>
            <a:r>
              <a:rPr lang="en-US" sz="2000" dirty="0" smtClean="0">
                <a:solidFill>
                  <a:schemeClr val="accent3">
                    <a:lumMod val="40000"/>
                    <a:lumOff val="60000"/>
                  </a:schemeClr>
                </a:solidFill>
                <a:latin typeface="Arial Black"/>
                <a:ea typeface="Arial Black"/>
                <a:cs typeface="Arial Black"/>
                <a:sym typeface="Arial Black"/>
              </a:rPr>
              <a:t>Project Overview</a:t>
            </a:r>
          </a:p>
          <a:p>
            <a:pPr lvl="0" algn="l" rtl="0">
              <a:lnSpc>
                <a:spcPct val="90000"/>
              </a:lnSpc>
              <a:buClr>
                <a:schemeClr val="dk1"/>
              </a:buClr>
              <a:buSzPts val="4800"/>
            </a:pPr>
            <a:endParaRPr lang="en-US" sz="2000" dirty="0" smtClean="0">
              <a:solidFill>
                <a:schemeClr val="accent3">
                  <a:lumMod val="40000"/>
                  <a:lumOff val="60000"/>
                </a:schemeClr>
              </a:solidFill>
              <a:latin typeface="Arial Black"/>
              <a:ea typeface="Arial Black"/>
              <a:cs typeface="Arial Black"/>
              <a:sym typeface="Arial Black"/>
            </a:endParaRPr>
          </a:p>
          <a:p>
            <a:pPr algn="l"/>
            <a:r>
              <a:rPr lang="en-US" sz="2100" dirty="0" smtClean="0">
                <a:solidFill>
                  <a:schemeClr val="accent3">
                    <a:lumMod val="40000"/>
                    <a:lumOff val="60000"/>
                  </a:schemeClr>
                </a:solidFill>
              </a:rPr>
              <a:t>A Preliminary Feasibility Study </a:t>
            </a:r>
            <a:r>
              <a:rPr lang="en-US" sz="2100" dirty="0" smtClean="0">
                <a:solidFill>
                  <a:schemeClr val="tx2">
                    <a:lumMod val="40000"/>
                    <a:lumOff val="60000"/>
                  </a:schemeClr>
                </a:solidFill>
              </a:rPr>
              <a:t>is </a:t>
            </a:r>
            <a:r>
              <a:rPr lang="en-US" sz="2100" u="sng" dirty="0" smtClean="0">
                <a:solidFill>
                  <a:schemeClr val="tx2">
                    <a:lumMod val="40000"/>
                    <a:lumOff val="60000"/>
                  </a:schemeClr>
                </a:solidFill>
              </a:rPr>
              <a:t>based on a project plan submitted to the budget authority by the competent authority requesting execution of such study.</a:t>
            </a:r>
            <a:r>
              <a:rPr lang="en-US" sz="2100" dirty="0" smtClean="0">
                <a:solidFill>
                  <a:schemeClr val="tx2">
                    <a:lumMod val="40000"/>
                    <a:lumOff val="60000"/>
                  </a:schemeClr>
                </a:solidFill>
              </a:rPr>
              <a:t> </a:t>
            </a:r>
            <a:r>
              <a:rPr lang="en-US" sz="2100" u="sng" dirty="0" smtClean="0">
                <a:solidFill>
                  <a:schemeClr val="tx2">
                    <a:lumMod val="40000"/>
                    <a:lumOff val="60000"/>
                  </a:schemeClr>
                </a:solidFill>
              </a:rPr>
              <a:t>The level of detail of a project plan depends on its nature.</a:t>
            </a:r>
            <a:r>
              <a:rPr lang="en-US" sz="2100" dirty="0" smtClean="0">
                <a:solidFill>
                  <a:schemeClr val="tx2">
                    <a:lumMod val="40000"/>
                    <a:lumOff val="60000"/>
                  </a:schemeClr>
                </a:solidFill>
              </a:rPr>
              <a:t> </a:t>
            </a:r>
            <a:r>
              <a:rPr lang="en-US" sz="2100" dirty="0" smtClean="0">
                <a:solidFill>
                  <a:schemeClr val="accent3">
                    <a:lumMod val="40000"/>
                    <a:lumOff val="60000"/>
                  </a:schemeClr>
                </a:solidFill>
              </a:rPr>
              <a:t>For standardized projects like a national highway network project, only basic information is included like the origin and destination, route length, and number of lanes. For some projects, the competent authority has a completed preliminary project plan as detailed as feasibility study.</a:t>
            </a:r>
            <a:endParaRPr lang="ar-SA" sz="2100" dirty="0">
              <a:solidFill>
                <a:schemeClr val="accent3">
                  <a:lumMod val="40000"/>
                  <a:lumOff val="60000"/>
                </a:schemeClr>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977809"/>
            <a:ext cx="3960440"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2552615"/>
      </p:ext>
    </p:extLst>
  </p:cSld>
  <p:clrMapOvr>
    <a:masterClrMapping/>
  </p:clrMapOvr>
  <mc:AlternateContent xmlns:mc="http://schemas.openxmlformats.org/markup-compatibility/2006" xmlns:p14="http://schemas.microsoft.com/office/powerpoint/2010/main">
    <mc:Choice Requires="p14">
      <p:transition spd="slow" p14:dur="2000" advTm="234254"/>
    </mc:Choice>
    <mc:Fallback xmlns="">
      <p:transition spd="slow" advTm="23425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0"/>
            <a:ext cx="2957829" cy="1080650"/>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51520" y="1700808"/>
            <a:ext cx="5400600" cy="369332"/>
          </a:xfrm>
          <a:prstGeom prst="rect">
            <a:avLst/>
          </a:prstGeom>
        </p:spPr>
        <p:txBody>
          <a:bodyPr wrap="square">
            <a:spAutoFit/>
          </a:bodyPr>
          <a:lstStyle/>
          <a:p>
            <a:pPr algn="l" rtl="0"/>
            <a:r>
              <a:rPr lang="en-US" dirty="0" smtClean="0">
                <a:solidFill>
                  <a:srgbClr val="FF0000"/>
                </a:solidFill>
                <a:latin typeface="Arial Black"/>
                <a:ea typeface="Arial Black"/>
                <a:cs typeface="Arial Black"/>
                <a:sym typeface="Arial Black"/>
              </a:rPr>
              <a:t>1. Background and Purpose of a Project</a:t>
            </a:r>
            <a:endParaRPr lang="ar-SA" dirty="0">
              <a:solidFill>
                <a:srgbClr val="FF0000"/>
              </a:solidFill>
            </a:endParaRPr>
          </a:p>
        </p:txBody>
      </p:sp>
      <p:sp>
        <p:nvSpPr>
          <p:cNvPr id="3" name="مستطيل 2"/>
          <p:cNvSpPr/>
          <p:nvPr/>
        </p:nvSpPr>
        <p:spPr>
          <a:xfrm>
            <a:off x="467544" y="2276872"/>
            <a:ext cx="4184587" cy="4053417"/>
          </a:xfrm>
          <a:prstGeom prst="rect">
            <a:avLst/>
          </a:prstGeom>
        </p:spPr>
        <p:txBody>
          <a:bodyPr wrap="square">
            <a:spAutoFit/>
          </a:bodyPr>
          <a:lstStyle/>
          <a:p>
            <a:pPr lvl="0" algn="l" rtl="0">
              <a:lnSpc>
                <a:spcPct val="90000"/>
              </a:lnSpc>
              <a:buClr>
                <a:schemeClr val="dk1"/>
              </a:buClr>
              <a:buSzPts val="2800"/>
            </a:pPr>
            <a:r>
              <a:rPr lang="en-US" sz="2200" u="sng" dirty="0" smtClean="0">
                <a:solidFill>
                  <a:schemeClr val="accent5">
                    <a:lumMod val="60000"/>
                    <a:lumOff val="40000"/>
                  </a:schemeClr>
                </a:solidFill>
              </a:rPr>
              <a:t>Projects targeted for preliminary feasibility studies have different backgrounds and purposes</a:t>
            </a:r>
            <a:r>
              <a:rPr lang="en-US" sz="2200" dirty="0" smtClean="0">
                <a:solidFill>
                  <a:schemeClr val="accent3">
                    <a:lumMod val="20000"/>
                    <a:lumOff val="80000"/>
                  </a:schemeClr>
                </a:solidFill>
              </a:rPr>
              <a:t>. For example, in the case of road or railroad construction projects, the need can be raised in accordance with the Master Plan for Nationwide Transport Network or with the purpose of ensuring balanced regional development.</a:t>
            </a:r>
          </a:p>
          <a:p>
            <a:pPr lvl="0" algn="l" rtl="0">
              <a:lnSpc>
                <a:spcPct val="90000"/>
              </a:lnSpc>
              <a:buClr>
                <a:schemeClr val="dk1"/>
              </a:buClr>
              <a:buSzPts val="2800"/>
            </a:pPr>
            <a:r>
              <a:rPr lang="en-US" sz="2200" u="sng" dirty="0" smtClean="0">
                <a:solidFill>
                  <a:schemeClr val="accent5">
                    <a:lumMod val="60000"/>
                    <a:lumOff val="40000"/>
                  </a:schemeClr>
                </a:solidFill>
              </a:rPr>
              <a:t>The need for a project can be raised by a civil petition to improve local.</a:t>
            </a:r>
            <a:endParaRPr lang="en-US" sz="2200" u="sng" dirty="0">
              <a:solidFill>
                <a:schemeClr val="accent5">
                  <a:lumMod val="60000"/>
                  <a:lumOff val="40000"/>
                </a:schemeClr>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988840"/>
            <a:ext cx="3960440"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689564"/>
      </p:ext>
    </p:extLst>
  </p:cSld>
  <p:clrMapOvr>
    <a:masterClrMapping/>
  </p:clrMapOvr>
  <mc:AlternateContent xmlns:mc="http://schemas.openxmlformats.org/markup-compatibility/2006" xmlns:p14="http://schemas.microsoft.com/office/powerpoint/2010/main">
    <mc:Choice Requires="p14">
      <p:transition spd="slow" p14:dur="2000" advTm="134279"/>
    </mc:Choice>
    <mc:Fallback xmlns="">
      <p:transition spd="slow" advTm="13427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404797"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0"/>
            <a:ext cx="2957829" cy="1080650"/>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51520" y="1556792"/>
            <a:ext cx="5688632" cy="400110"/>
          </a:xfrm>
          <a:prstGeom prst="rect">
            <a:avLst/>
          </a:prstGeom>
        </p:spPr>
        <p:txBody>
          <a:bodyPr wrap="square">
            <a:spAutoFit/>
          </a:bodyPr>
          <a:lstStyle/>
          <a:p>
            <a:pPr algn="l" rtl="0"/>
            <a:r>
              <a:rPr lang="en-US" sz="2000" b="1" dirty="0" smtClean="0">
                <a:solidFill>
                  <a:schemeClr val="accent3">
                    <a:lumMod val="20000"/>
                    <a:lumOff val="80000"/>
                  </a:schemeClr>
                </a:solidFill>
                <a:ea typeface="Arial Black"/>
                <a:cs typeface="Arial Black"/>
                <a:sym typeface="Arial Black"/>
              </a:rPr>
              <a:t>Background and Purpose of a Project cont</a:t>
            </a:r>
            <a:r>
              <a:rPr lang="en-US" dirty="0" smtClean="0">
                <a:solidFill>
                  <a:schemeClr val="accent3">
                    <a:lumMod val="20000"/>
                    <a:lumOff val="80000"/>
                  </a:schemeClr>
                </a:solidFill>
                <a:latin typeface="Arial Black"/>
                <a:ea typeface="Arial Black"/>
                <a:cs typeface="Arial Black"/>
                <a:sym typeface="Arial Black"/>
              </a:rPr>
              <a:t>..</a:t>
            </a:r>
            <a:endParaRPr lang="ar-SA" dirty="0">
              <a:solidFill>
                <a:schemeClr val="accent3">
                  <a:lumMod val="20000"/>
                  <a:lumOff val="80000"/>
                </a:schemeClr>
              </a:solidFill>
            </a:endParaRPr>
          </a:p>
        </p:txBody>
      </p:sp>
      <p:sp>
        <p:nvSpPr>
          <p:cNvPr id="3" name="مستطيل 2"/>
          <p:cNvSpPr/>
          <p:nvPr/>
        </p:nvSpPr>
        <p:spPr>
          <a:xfrm>
            <a:off x="467544" y="2132856"/>
            <a:ext cx="4320480" cy="4093428"/>
          </a:xfrm>
          <a:prstGeom prst="rect">
            <a:avLst/>
          </a:prstGeom>
        </p:spPr>
        <p:txBody>
          <a:bodyPr wrap="square">
            <a:spAutoFit/>
          </a:bodyPr>
          <a:lstStyle/>
          <a:p>
            <a:pPr algn="l" rtl="0"/>
            <a:r>
              <a:rPr lang="en-US" sz="2000" dirty="0" smtClean="0">
                <a:solidFill>
                  <a:schemeClr val="accent3">
                    <a:lumMod val="20000"/>
                    <a:lumOff val="80000"/>
                  </a:schemeClr>
                </a:solidFill>
              </a:rPr>
              <a:t>The purpose of a project is similar to its need in some respects, but it can still be defined as an objective. The purpose of a project should be explicitly defined in its plan.</a:t>
            </a:r>
          </a:p>
          <a:p>
            <a:pPr lvl="0" algn="l" rtl="0"/>
            <a:r>
              <a:rPr lang="en-US" sz="2000" u="sng" dirty="0">
                <a:solidFill>
                  <a:schemeClr val="tx2">
                    <a:lumMod val="40000"/>
                    <a:lumOff val="60000"/>
                  </a:schemeClr>
                </a:solidFill>
              </a:rPr>
              <a:t>The study team considers all the information from a project plan submitted by the competent authority, relevant literature, and field visits; identifies the background and purpose of the project; and states them in a report.</a:t>
            </a:r>
          </a:p>
          <a:p>
            <a:pPr algn="l" rtl="0"/>
            <a:endParaRPr lang="ar-SA" sz="2000" dirty="0">
              <a:solidFill>
                <a:schemeClr val="accent3">
                  <a:lumMod val="20000"/>
                  <a:lumOff val="80000"/>
                </a:schemeClr>
              </a:solidFill>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4413" y="1915830"/>
            <a:ext cx="3889587"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7215474"/>
      </p:ext>
    </p:extLst>
  </p:cSld>
  <p:clrMapOvr>
    <a:masterClrMapping/>
  </p:clrMapOvr>
  <mc:AlternateContent xmlns:mc="http://schemas.openxmlformats.org/markup-compatibility/2006" xmlns:p14="http://schemas.microsoft.com/office/powerpoint/2010/main">
    <mc:Choice Requires="p14">
      <p:transition spd="slow" p14:dur="2000" advTm="150787"/>
    </mc:Choice>
    <mc:Fallback xmlns="">
      <p:transition spd="slow" advTm="15078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806"/>
            <a:ext cx="9404797"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8806"/>
            <a:ext cx="2957829" cy="755898"/>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51520" y="1196752"/>
            <a:ext cx="5094312" cy="830997"/>
          </a:xfrm>
          <a:prstGeom prst="rect">
            <a:avLst/>
          </a:prstGeom>
        </p:spPr>
        <p:txBody>
          <a:bodyPr wrap="square">
            <a:spAutoFit/>
          </a:bodyPr>
          <a:lstStyle/>
          <a:p>
            <a:pPr algn="l"/>
            <a:r>
              <a:rPr lang="en-US" dirty="0" smtClean="0">
                <a:solidFill>
                  <a:srgbClr val="FF0000"/>
                </a:solidFill>
                <a:latin typeface="Arial Black"/>
                <a:ea typeface="Arial Black"/>
                <a:cs typeface="Arial Black"/>
                <a:sym typeface="Arial Black"/>
              </a:rPr>
              <a:t>2. </a:t>
            </a:r>
            <a:r>
              <a:rPr lang="en-US" sz="2400" b="1" dirty="0" smtClean="0">
                <a:solidFill>
                  <a:srgbClr val="FF0000"/>
                </a:solidFill>
                <a:latin typeface="+mj-lt"/>
                <a:ea typeface="Arial Black"/>
                <a:cs typeface="Arial Black"/>
                <a:sym typeface="Arial Black"/>
              </a:rPr>
              <a:t>Project Selection Process and Implementation Agency</a:t>
            </a:r>
            <a:endParaRPr lang="ar-SA" sz="2400" b="1" dirty="0">
              <a:solidFill>
                <a:srgbClr val="FF0000"/>
              </a:solidFill>
              <a:latin typeface="+mj-lt"/>
            </a:endParaRPr>
          </a:p>
        </p:txBody>
      </p:sp>
      <p:sp>
        <p:nvSpPr>
          <p:cNvPr id="4" name="مستطيل 3"/>
          <p:cNvSpPr/>
          <p:nvPr/>
        </p:nvSpPr>
        <p:spPr>
          <a:xfrm>
            <a:off x="395536" y="2004953"/>
            <a:ext cx="4572000" cy="3970318"/>
          </a:xfrm>
          <a:prstGeom prst="rect">
            <a:avLst/>
          </a:prstGeom>
        </p:spPr>
        <p:txBody>
          <a:bodyPr>
            <a:spAutoFit/>
          </a:bodyPr>
          <a:lstStyle/>
          <a:p>
            <a:pPr algn="l" rtl="0"/>
            <a:r>
              <a:rPr lang="en-US" sz="2100" dirty="0" smtClean="0">
                <a:solidFill>
                  <a:schemeClr val="accent3">
                    <a:lumMod val="20000"/>
                    <a:lumOff val="80000"/>
                  </a:schemeClr>
                </a:solidFill>
              </a:rPr>
              <a:t>Even when a project subject to a preliminary feasibility study has a background and a purpose, the process by which the project has been chosen as the subject of a study should be clarified. </a:t>
            </a:r>
            <a:r>
              <a:rPr lang="en-US" sz="2100" u="sng" dirty="0" smtClean="0">
                <a:solidFill>
                  <a:schemeClr val="accent1">
                    <a:lumMod val="60000"/>
                    <a:lumOff val="40000"/>
                  </a:schemeClr>
                </a:solidFill>
              </a:rPr>
              <a:t>Investigating the process of a project selected as the subject of a preliminary feasibility study and the party or agency that played a leading role in requesting a budget can hint at issues that should be dealt with in the analysis of the project</a:t>
            </a:r>
            <a:endParaRPr lang="ar-SA" sz="2100" u="sng" dirty="0">
              <a:solidFill>
                <a:schemeClr val="accent1">
                  <a:lumMod val="60000"/>
                  <a:lumOff val="40000"/>
                </a:schemeClr>
              </a:solidFil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1288" y="1843083"/>
            <a:ext cx="4122712" cy="309808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651038"/>
      </p:ext>
    </p:extLst>
  </p:cSld>
  <p:clrMapOvr>
    <a:masterClrMapping/>
  </p:clrMapOvr>
  <mc:AlternateContent xmlns:mc="http://schemas.openxmlformats.org/markup-compatibility/2006" xmlns:p14="http://schemas.microsoft.com/office/powerpoint/2010/main">
    <mc:Choice Requires="p14">
      <p:transition spd="slow" p14:dur="2000" advTm="164296"/>
    </mc:Choice>
    <mc:Fallback xmlns="">
      <p:transition spd="slow" advTm="16429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316722"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8355"/>
            <a:ext cx="2957829" cy="936634"/>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02350" y="1916834"/>
            <a:ext cx="4848293" cy="4489947"/>
          </a:xfrm>
          <a:prstGeom prst="rect">
            <a:avLst/>
          </a:prstGeom>
        </p:spPr>
        <p:txBody>
          <a:bodyPr wrap="square">
            <a:spAutoFit/>
          </a:bodyPr>
          <a:lstStyle/>
          <a:p>
            <a:pPr lvl="0" algn="l" rtl="0">
              <a:lnSpc>
                <a:spcPct val="90000"/>
              </a:lnSpc>
              <a:spcBef>
                <a:spcPts val="0"/>
              </a:spcBef>
              <a:spcAft>
                <a:spcPts val="0"/>
              </a:spcAft>
              <a:buClr>
                <a:schemeClr val="dk1"/>
              </a:buClr>
              <a:buSzPts val="2800"/>
            </a:pPr>
            <a:r>
              <a:rPr lang="en-US" sz="2300" u="sng" dirty="0" smtClean="0">
                <a:solidFill>
                  <a:schemeClr val="tx2">
                    <a:lumMod val="40000"/>
                    <a:lumOff val="60000"/>
                  </a:schemeClr>
                </a:solidFill>
              </a:rPr>
              <a:t>Interests can differ between projects led by the central government and those by local government organizations. Though it is not always the case</a:t>
            </a:r>
            <a:r>
              <a:rPr lang="en-US" sz="2300" dirty="0" smtClean="0">
                <a:solidFill>
                  <a:schemeClr val="tx2">
                    <a:lumMod val="40000"/>
                    <a:lumOff val="60000"/>
                  </a:schemeClr>
                </a:solidFill>
              </a:rPr>
              <a:t>, </a:t>
            </a:r>
          </a:p>
          <a:p>
            <a:pPr lvl="0" algn="l" rtl="0">
              <a:lnSpc>
                <a:spcPct val="90000"/>
              </a:lnSpc>
              <a:spcBef>
                <a:spcPts val="1000"/>
              </a:spcBef>
              <a:buClr>
                <a:schemeClr val="dk1"/>
              </a:buClr>
              <a:buSzPts val="2800"/>
            </a:pPr>
            <a:r>
              <a:rPr lang="en-US" sz="2300" dirty="0" smtClean="0">
                <a:solidFill>
                  <a:schemeClr val="tx2">
                    <a:lumMod val="40000"/>
                    <a:lumOff val="60000"/>
                  </a:schemeClr>
                </a:solidFill>
              </a:rPr>
              <a:t>1- </a:t>
            </a:r>
            <a:r>
              <a:rPr lang="en-US" sz="2300" u="sng" dirty="0" smtClean="0">
                <a:solidFill>
                  <a:schemeClr val="tx2">
                    <a:lumMod val="40000"/>
                    <a:lumOff val="60000"/>
                  </a:schemeClr>
                </a:solidFill>
              </a:rPr>
              <a:t>Projects by the central government often have ripple effects that spread to varying degrees throughout different regions, not only in a specific region.</a:t>
            </a:r>
          </a:p>
          <a:p>
            <a:pPr lvl="0" algn="l" rtl="0">
              <a:lnSpc>
                <a:spcPct val="90000"/>
              </a:lnSpc>
              <a:spcBef>
                <a:spcPts val="1000"/>
              </a:spcBef>
              <a:buClr>
                <a:schemeClr val="dk1"/>
              </a:buClr>
              <a:buSzPts val="2800"/>
            </a:pPr>
            <a:r>
              <a:rPr lang="en-US" sz="2300" u="sng" dirty="0" smtClean="0">
                <a:solidFill>
                  <a:schemeClr val="tx2">
                    <a:lumMod val="40000"/>
                    <a:lumOff val="60000"/>
                  </a:schemeClr>
                </a:solidFill>
              </a:rPr>
              <a:t>2- Projects by local government organizations tend to have ripple effects that do not spread much beyond their jurisdictions, if at all.</a:t>
            </a:r>
            <a:endParaRPr lang="en-US" sz="2300" u="sng" dirty="0">
              <a:solidFill>
                <a:schemeClr val="tx2">
                  <a:lumMod val="40000"/>
                  <a:lumOff val="60000"/>
                </a:schemeClr>
              </a:solidFill>
            </a:endParaRPr>
          </a:p>
        </p:txBody>
      </p:sp>
      <p:sp>
        <p:nvSpPr>
          <p:cNvPr id="5" name="مستطيل 4"/>
          <p:cNvSpPr/>
          <p:nvPr/>
        </p:nvSpPr>
        <p:spPr>
          <a:xfrm>
            <a:off x="323528" y="1124744"/>
            <a:ext cx="4836096" cy="646331"/>
          </a:xfrm>
          <a:prstGeom prst="rect">
            <a:avLst/>
          </a:prstGeom>
        </p:spPr>
        <p:txBody>
          <a:bodyPr wrap="square">
            <a:spAutoFit/>
          </a:bodyPr>
          <a:lstStyle/>
          <a:p>
            <a:pPr algn="l" rtl="0"/>
            <a:r>
              <a:rPr lang="en-US" dirty="0" smtClean="0">
                <a:solidFill>
                  <a:srgbClr val="FF0000"/>
                </a:solidFill>
                <a:latin typeface="Arial Black"/>
                <a:ea typeface="Arial Black"/>
                <a:cs typeface="Arial Black"/>
                <a:sym typeface="Arial Black"/>
              </a:rPr>
              <a:t>Project Selection Process and Implementation Agency</a:t>
            </a:r>
            <a:endParaRPr lang="ar-SA"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6631" y="2047131"/>
            <a:ext cx="3922755" cy="309808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4719548"/>
      </p:ext>
    </p:extLst>
  </p:cSld>
  <p:clrMapOvr>
    <a:masterClrMapping/>
  </p:clrMapOvr>
  <mc:AlternateContent xmlns:mc="http://schemas.openxmlformats.org/markup-compatibility/2006" xmlns:p14="http://schemas.microsoft.com/office/powerpoint/2010/main">
    <mc:Choice Requires="p14">
      <p:transition spd="slow" p14:dur="2000" advTm="133291"/>
    </mc:Choice>
    <mc:Fallback xmlns="">
      <p:transition spd="slow" advTm="13329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0"/>
            <a:ext cx="2957829" cy="792088"/>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52529" y="1339607"/>
            <a:ext cx="4823528" cy="4616648"/>
          </a:xfrm>
          <a:prstGeom prst="rect">
            <a:avLst/>
          </a:prstGeom>
        </p:spPr>
        <p:txBody>
          <a:bodyPr wrap="square">
            <a:spAutoFit/>
          </a:bodyPr>
          <a:lstStyle/>
          <a:p>
            <a:pPr algn="l" rtl="0"/>
            <a:r>
              <a:rPr lang="en-US" sz="2100" dirty="0" smtClean="0">
                <a:solidFill>
                  <a:schemeClr val="accent3">
                    <a:lumMod val="20000"/>
                    <a:lumOff val="80000"/>
                  </a:schemeClr>
                </a:solidFill>
              </a:rPr>
              <a:t>Among the details that go into a project plan to be written by the competent authority, the most important is contents of the project other than its background and purpose, selection process, and the implementation agency. Knowing in advance the location of a project, its construction scale, and costs are important clues in roughly determining its economic feasibility</a:t>
            </a:r>
            <a:r>
              <a:rPr lang="en-US" sz="2100" dirty="0" smtClean="0">
                <a:solidFill>
                  <a:schemeClr val="accent1">
                    <a:lumMod val="60000"/>
                    <a:lumOff val="40000"/>
                  </a:schemeClr>
                </a:solidFill>
              </a:rPr>
              <a:t>.</a:t>
            </a:r>
          </a:p>
          <a:p>
            <a:pPr algn="l" rtl="0"/>
            <a:r>
              <a:rPr lang="en-US" sz="2100" dirty="0" smtClean="0">
                <a:solidFill>
                  <a:schemeClr val="accent1">
                    <a:lumMod val="60000"/>
                    <a:lumOff val="40000"/>
                  </a:schemeClr>
                </a:solidFill>
              </a:rPr>
              <a:t> </a:t>
            </a:r>
            <a:r>
              <a:rPr lang="en-US" sz="2100" u="sng" dirty="0" smtClean="0">
                <a:solidFill>
                  <a:schemeClr val="accent1">
                    <a:lumMod val="60000"/>
                    <a:lumOff val="40000"/>
                  </a:schemeClr>
                </a:solidFill>
              </a:rPr>
              <a:t>A project plan needs to state the spatial location, construction details, and total project costs based on data and past experience</a:t>
            </a:r>
            <a:endParaRPr lang="ar-SA" sz="2100" dirty="0">
              <a:solidFill>
                <a:schemeClr val="accent1">
                  <a:lumMod val="60000"/>
                  <a:lumOff val="40000"/>
                </a:schemeClr>
              </a:solidFill>
            </a:endParaRPr>
          </a:p>
        </p:txBody>
      </p:sp>
      <p:sp>
        <p:nvSpPr>
          <p:cNvPr id="5" name="مستطيل 4"/>
          <p:cNvSpPr/>
          <p:nvPr/>
        </p:nvSpPr>
        <p:spPr>
          <a:xfrm>
            <a:off x="179512" y="908720"/>
            <a:ext cx="3854068" cy="430887"/>
          </a:xfrm>
          <a:prstGeom prst="rect">
            <a:avLst/>
          </a:prstGeom>
        </p:spPr>
        <p:txBody>
          <a:bodyPr wrap="none">
            <a:spAutoFit/>
          </a:bodyPr>
          <a:lstStyle/>
          <a:p>
            <a:pPr algn="l" rtl="0"/>
            <a:r>
              <a:rPr lang="en-US" sz="2200" dirty="0" smtClean="0">
                <a:solidFill>
                  <a:srgbClr val="FF0000"/>
                </a:solidFill>
                <a:latin typeface="Arial Black"/>
                <a:ea typeface="Arial Black"/>
                <a:cs typeface="Arial Black"/>
                <a:sym typeface="Arial Black"/>
              </a:rPr>
              <a:t>3. Contents of a Project</a:t>
            </a: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1804016"/>
            <a:ext cx="4176464"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593803"/>
      </p:ext>
    </p:extLst>
  </p:cSld>
  <p:clrMapOvr>
    <a:masterClrMapping/>
  </p:clrMapOvr>
  <mc:AlternateContent xmlns:mc="http://schemas.openxmlformats.org/markup-compatibility/2006" xmlns:p14="http://schemas.microsoft.com/office/powerpoint/2010/main">
    <mc:Choice Requires="p14">
      <p:transition spd="slow" p14:dur="2000" advTm="226964"/>
    </mc:Choice>
    <mc:Fallback xmlns="">
      <p:transition spd="slow" advTm="2269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45357"/>
            <a:ext cx="2957829" cy="1152658"/>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488453" y="1625382"/>
            <a:ext cx="4947643" cy="4805533"/>
          </a:xfrm>
          <a:prstGeom prst="rect">
            <a:avLst/>
          </a:prstGeom>
        </p:spPr>
        <p:txBody>
          <a:bodyPr wrap="square" lIns="95619" tIns="47809" rIns="95619" bIns="47809">
            <a:spAutoFit/>
          </a:bodyPr>
          <a:lstStyle/>
          <a:p>
            <a:pPr algn="l" rtl="0"/>
            <a:r>
              <a:rPr lang="en-US" dirty="0" smtClean="0">
                <a:solidFill>
                  <a:srgbClr val="FF0000"/>
                </a:solidFill>
              </a:rPr>
              <a:t>Although the </a:t>
            </a:r>
            <a:r>
              <a:rPr lang="en-US" b="1" i="1" u="sng" dirty="0" smtClean="0">
                <a:solidFill>
                  <a:srgbClr val="FF0000"/>
                </a:solidFill>
              </a:rPr>
              <a:t>spatial location of a project is the element first considered when considering whether to pursue it</a:t>
            </a:r>
            <a:r>
              <a:rPr lang="en-US" u="sng" dirty="0" smtClean="0">
                <a:solidFill>
                  <a:schemeClr val="tx2">
                    <a:lumMod val="40000"/>
                    <a:lumOff val="60000"/>
                  </a:schemeClr>
                </a:solidFill>
              </a:rPr>
              <a:t>,</a:t>
            </a:r>
            <a:r>
              <a:rPr lang="en-US" dirty="0" smtClean="0">
                <a:solidFill>
                  <a:schemeClr val="tx2">
                    <a:lumMod val="40000"/>
                    <a:lumOff val="60000"/>
                  </a:schemeClr>
                </a:solidFill>
              </a:rPr>
              <a:t> it requires extensive investigation to determine a specific location and detailed routes. Also, a bit of preliminary investigation is required to estimate construction details and total project costs. Arguably, a preliminary investigation should be conducted to select a specific location and route, and to estimate construction details and total project costs. </a:t>
            </a:r>
            <a:r>
              <a:rPr lang="en-US" b="1" i="1" u="sng" dirty="0" smtClean="0">
                <a:solidFill>
                  <a:srgbClr val="FF0000"/>
                </a:solidFill>
              </a:rPr>
              <a:t>Nevertheless, there should be no request for a preliminary feasibility study without an estimated spatial location</a:t>
            </a:r>
            <a:r>
              <a:rPr lang="en-US" b="1" i="1" dirty="0" smtClean="0">
                <a:solidFill>
                  <a:srgbClr val="FF0000"/>
                </a:solidFill>
              </a:rPr>
              <a:t>, </a:t>
            </a:r>
            <a:r>
              <a:rPr lang="en-US" b="1" i="1" u="sng" dirty="0" smtClean="0">
                <a:solidFill>
                  <a:srgbClr val="FF0000"/>
                </a:solidFill>
              </a:rPr>
              <a:t>rough route</a:t>
            </a:r>
            <a:r>
              <a:rPr lang="en-US" b="1" i="1" dirty="0" smtClean="0">
                <a:solidFill>
                  <a:srgbClr val="FF0000"/>
                </a:solidFill>
              </a:rPr>
              <a:t>, </a:t>
            </a:r>
            <a:r>
              <a:rPr lang="en-US" b="1" i="1" u="sng" dirty="0" smtClean="0">
                <a:solidFill>
                  <a:srgbClr val="FF0000"/>
                </a:solidFill>
              </a:rPr>
              <a:t>or total project costs.</a:t>
            </a:r>
            <a:r>
              <a:rPr lang="en-US" b="1" i="1" dirty="0" smtClean="0">
                <a:solidFill>
                  <a:srgbClr val="FF0000"/>
                </a:solidFill>
              </a:rPr>
              <a:t> </a:t>
            </a:r>
            <a:r>
              <a:rPr lang="en-US" dirty="0" smtClean="0">
                <a:solidFill>
                  <a:schemeClr val="tx2">
                    <a:lumMod val="40000"/>
                    <a:lumOff val="60000"/>
                  </a:schemeClr>
                </a:solidFill>
              </a:rPr>
              <a:t>To this end, it should be </a:t>
            </a:r>
            <a:r>
              <a:rPr lang="en-US" b="1" u="sng" dirty="0" smtClean="0">
                <a:solidFill>
                  <a:srgbClr val="FF0000"/>
                </a:solidFill>
              </a:rPr>
              <a:t>mandatory</a:t>
            </a:r>
            <a:r>
              <a:rPr lang="en-US" b="1" dirty="0" smtClean="0">
                <a:solidFill>
                  <a:srgbClr val="FF0000"/>
                </a:solidFill>
              </a:rPr>
              <a:t> </a:t>
            </a:r>
            <a:r>
              <a:rPr lang="en-US" dirty="0" smtClean="0">
                <a:solidFill>
                  <a:schemeClr val="tx2">
                    <a:lumMod val="40000"/>
                    <a:lumOff val="60000"/>
                  </a:schemeClr>
                </a:solidFill>
              </a:rPr>
              <a:t>to include a rough spatial location, construction details, and total project costs in a project plan submitted to the budget authorities.</a:t>
            </a:r>
            <a:endParaRPr lang="ar-SA" dirty="0" smtClean="0">
              <a:solidFill>
                <a:schemeClr val="tx2">
                  <a:lumMod val="40000"/>
                  <a:lumOff val="60000"/>
                </a:schemeClr>
              </a:solidFill>
            </a:endParaRPr>
          </a:p>
        </p:txBody>
      </p:sp>
      <p:sp>
        <p:nvSpPr>
          <p:cNvPr id="6" name="مستطيل 5"/>
          <p:cNvSpPr/>
          <p:nvPr/>
        </p:nvSpPr>
        <p:spPr>
          <a:xfrm>
            <a:off x="243501" y="1159498"/>
            <a:ext cx="4744416" cy="465884"/>
          </a:xfrm>
          <a:prstGeom prst="rect">
            <a:avLst/>
          </a:prstGeom>
        </p:spPr>
        <p:txBody>
          <a:bodyPr wrap="none" lIns="95619" tIns="47809" rIns="95619" bIns="47809">
            <a:spAutoFit/>
          </a:bodyPr>
          <a:lstStyle/>
          <a:p>
            <a:r>
              <a:rPr lang="en-US" sz="2400" dirty="0" smtClean="0">
                <a:solidFill>
                  <a:srgbClr val="FF0000"/>
                </a:solidFill>
                <a:latin typeface="Arial Black"/>
                <a:ea typeface="Arial Black"/>
                <a:cs typeface="Arial Black"/>
                <a:sym typeface="Arial Black"/>
              </a:rPr>
              <a:t>Contents of a Project cont</a:t>
            </a:r>
            <a:r>
              <a:rPr lang="en-US" sz="2400" dirty="0">
                <a:solidFill>
                  <a:srgbClr val="FF0000"/>
                </a:solidFill>
                <a:latin typeface="Arial Black"/>
                <a:ea typeface="Arial Black"/>
                <a:cs typeface="Arial Black"/>
                <a:sym typeface="Arial Black"/>
              </a:rPr>
              <a:t>.</a:t>
            </a:r>
            <a:endParaRPr lang="ar-SA" sz="2100" b="1" u="sng" dirty="0">
              <a:solidFill>
                <a:srgbClr val="FF0000"/>
              </a:solidFill>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1804016"/>
            <a:ext cx="3672408"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0383301"/>
      </p:ext>
    </p:extLst>
  </p:cSld>
  <p:clrMapOvr>
    <a:masterClrMapping/>
  </p:clrMapOvr>
  <mc:AlternateContent xmlns:mc="http://schemas.openxmlformats.org/markup-compatibility/2006" xmlns:p14="http://schemas.microsoft.com/office/powerpoint/2010/main">
    <mc:Choice Requires="p14">
      <p:transition spd="slow" p14:dur="2000" advTm="269092"/>
    </mc:Choice>
    <mc:Fallback xmlns="">
      <p:transition spd="slow" advTm="26909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0"/>
            <a:ext cx="2957829" cy="1080650"/>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95536" y="1340768"/>
            <a:ext cx="4572000" cy="646331"/>
          </a:xfrm>
          <a:prstGeom prst="rect">
            <a:avLst/>
          </a:prstGeom>
        </p:spPr>
        <p:txBody>
          <a:bodyPr>
            <a:spAutoFit/>
          </a:bodyPr>
          <a:lstStyle/>
          <a:p>
            <a:pPr algn="l" rtl="0"/>
            <a:r>
              <a:rPr lang="en-US" dirty="0" smtClean="0">
                <a:solidFill>
                  <a:schemeClr val="tx2">
                    <a:lumMod val="40000"/>
                    <a:lumOff val="60000"/>
                  </a:schemeClr>
                </a:solidFill>
                <a:latin typeface="Arial Black"/>
                <a:ea typeface="Arial Black"/>
                <a:cs typeface="Arial Black"/>
                <a:sym typeface="Arial Black"/>
              </a:rPr>
              <a:t>4. Guidelines for Writing Project Plans for Candidate Projects</a:t>
            </a:r>
            <a:endParaRPr lang="ar-SA" dirty="0">
              <a:solidFill>
                <a:schemeClr val="tx2">
                  <a:lumMod val="40000"/>
                  <a:lumOff val="60000"/>
                </a:schemeClr>
              </a:solidFill>
            </a:endParaRPr>
          </a:p>
        </p:txBody>
      </p:sp>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7537" y="1412776"/>
            <a:ext cx="3720044" cy="45365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395537" y="2305267"/>
            <a:ext cx="4464495" cy="2751522"/>
          </a:xfrm>
          <a:prstGeom prst="rect">
            <a:avLst/>
          </a:prstGeom>
        </p:spPr>
        <p:txBody>
          <a:bodyPr wrap="square">
            <a:spAutoFit/>
          </a:bodyPr>
          <a:lstStyle/>
          <a:p>
            <a:pPr marL="228600" lvl="0" indent="-228600" algn="l" rtl="0">
              <a:lnSpc>
                <a:spcPct val="90000"/>
              </a:lnSpc>
              <a:spcBef>
                <a:spcPts val="0"/>
              </a:spcBef>
              <a:spcAft>
                <a:spcPts val="0"/>
              </a:spcAft>
              <a:buClr>
                <a:schemeClr val="dk1"/>
              </a:buClr>
              <a:buSzPts val="2800"/>
              <a:buFont typeface="Noto Sans Symbols"/>
              <a:buChar char="❑"/>
            </a:pPr>
            <a:r>
              <a:rPr lang="en-US" sz="2400" dirty="0" smtClean="0">
                <a:solidFill>
                  <a:schemeClr val="tx2">
                    <a:lumMod val="20000"/>
                    <a:lumOff val="80000"/>
                  </a:schemeClr>
                </a:solidFill>
              </a:rPr>
              <a:t>Based on the above discussion, the competent authorities of projects should </a:t>
            </a:r>
            <a:r>
              <a:rPr lang="en-US" sz="2400" u="sng" dirty="0" smtClean="0">
                <a:solidFill>
                  <a:schemeClr val="tx2">
                    <a:lumMod val="20000"/>
                    <a:lumOff val="80000"/>
                  </a:schemeClr>
                </a:solidFill>
              </a:rPr>
              <a:t>write a project plan about candidate projects applying for preliminary feasibility studies </a:t>
            </a:r>
            <a:r>
              <a:rPr lang="en-US" sz="2400" dirty="0" smtClean="0">
                <a:solidFill>
                  <a:schemeClr val="tx2">
                    <a:lumMod val="20000"/>
                    <a:lumOff val="80000"/>
                  </a:schemeClr>
                </a:solidFill>
              </a:rPr>
              <a:t>as follows and submit it to the budget authorities:</a:t>
            </a:r>
            <a:endParaRPr lang="en-US" sz="2400" dirty="0">
              <a:solidFill>
                <a:schemeClr val="tx2">
                  <a:lumMod val="20000"/>
                  <a:lumOff val="80000"/>
                </a:schemeClr>
              </a:solidFill>
            </a:endParaRPr>
          </a:p>
        </p:txBody>
      </p:sp>
    </p:spTree>
    <p:extLst>
      <p:ext uri="{BB962C8B-B14F-4D97-AF65-F5344CB8AC3E}">
        <p14:creationId xmlns:p14="http://schemas.microsoft.com/office/powerpoint/2010/main" val="1972806131"/>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269681"/>
            <a:ext cx="2590216" cy="1250409"/>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50" y="6280067"/>
            <a:ext cx="2355664"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511482" y="1844824"/>
            <a:ext cx="4572000" cy="3416320"/>
          </a:xfrm>
          <a:prstGeom prst="rect">
            <a:avLst/>
          </a:prstGeom>
        </p:spPr>
        <p:txBody>
          <a:bodyPr>
            <a:spAutoFit/>
          </a:bodyPr>
          <a:lstStyle/>
          <a:p>
            <a:pPr algn="l" rtl="0"/>
            <a:r>
              <a:rPr lang="en-US" sz="2400" dirty="0" smtClean="0">
                <a:solidFill>
                  <a:schemeClr val="tx2">
                    <a:lumMod val="20000"/>
                    <a:lumOff val="80000"/>
                  </a:schemeClr>
                </a:solidFill>
              </a:rPr>
              <a:t>The project plan (draft) of a candidate project should </a:t>
            </a:r>
            <a:r>
              <a:rPr lang="en-US" sz="2400" u="sng" dirty="0" smtClean="0">
                <a:solidFill>
                  <a:schemeClr val="tx2">
                    <a:lumMod val="20000"/>
                    <a:lumOff val="80000"/>
                  </a:schemeClr>
                </a:solidFill>
              </a:rPr>
              <a:t>explicitly mention its background and purpose. A vague description of the background or purpose like ‘promotion of regional development’ or ‘resolution of regional transportation problems’ is inadequate and unacceptable. </a:t>
            </a:r>
            <a:endParaRPr lang="ar-SA" sz="2400" dirty="0">
              <a:solidFill>
                <a:schemeClr val="tx2">
                  <a:lumMod val="20000"/>
                  <a:lumOff val="80000"/>
                </a:schemeClr>
              </a:solidFill>
            </a:endParaRPr>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5" y="980728"/>
            <a:ext cx="3273490" cy="7124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1988840"/>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3900622"/>
      </p:ext>
    </p:extLst>
  </p:cSld>
  <p:clrMapOvr>
    <a:masterClrMapping/>
  </p:clrMapOvr>
  <mc:AlternateContent xmlns:mc="http://schemas.openxmlformats.org/markup-compatibility/2006" xmlns:p14="http://schemas.microsoft.com/office/powerpoint/2010/main">
    <mc:Choice Requires="p14">
      <p:transition spd="slow" p14:dur="2000" advTm="120167"/>
    </mc:Choice>
    <mc:Fallback xmlns="">
      <p:transition spd="slow" advTm="12016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212" y="-192625"/>
            <a:ext cx="2957829" cy="1101345"/>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67543" y="1916832"/>
            <a:ext cx="4783099" cy="3416320"/>
          </a:xfrm>
          <a:prstGeom prst="rect">
            <a:avLst/>
          </a:prstGeom>
        </p:spPr>
        <p:txBody>
          <a:bodyPr wrap="square">
            <a:spAutoFit/>
          </a:bodyPr>
          <a:lstStyle/>
          <a:p>
            <a:pPr algn="l" rtl="0"/>
            <a:r>
              <a:rPr lang="en-US" sz="2400" dirty="0" smtClean="0">
                <a:solidFill>
                  <a:schemeClr val="tx2">
                    <a:lumMod val="20000"/>
                    <a:lumOff val="80000"/>
                  </a:schemeClr>
                </a:solidFill>
              </a:rPr>
              <a:t>The project plan (draft) should state the </a:t>
            </a:r>
            <a:r>
              <a:rPr lang="en-US" sz="2400" u="sng" dirty="0" smtClean="0">
                <a:solidFill>
                  <a:srgbClr val="FF0000"/>
                </a:solidFill>
              </a:rPr>
              <a:t>specific location of the project,</a:t>
            </a:r>
            <a:r>
              <a:rPr lang="en-US" sz="2400" dirty="0" smtClean="0">
                <a:solidFill>
                  <a:srgbClr val="FF0000"/>
                </a:solidFill>
              </a:rPr>
              <a:t> </a:t>
            </a:r>
            <a:r>
              <a:rPr lang="en-US" sz="2400" dirty="0" smtClean="0">
                <a:solidFill>
                  <a:schemeClr val="tx2">
                    <a:lumMod val="20000"/>
                    <a:lumOff val="80000"/>
                  </a:schemeClr>
                </a:solidFill>
              </a:rPr>
              <a:t>namely the region where it will be conducted or the route it will cover to the possible maximum extent. Merely mentioning the jurisdiction names of the origin and destination or listing candidate cities is inappropriate. </a:t>
            </a:r>
            <a:endParaRPr lang="ar-SA" sz="2400" dirty="0">
              <a:solidFill>
                <a:schemeClr val="tx2">
                  <a:lumMod val="20000"/>
                  <a:lumOff val="80000"/>
                </a:schemeClr>
              </a:solidFill>
            </a:endParaRPr>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7" y="980728"/>
            <a:ext cx="3456385" cy="8556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1988840"/>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7095157"/>
      </p:ext>
    </p:extLst>
  </p:cSld>
  <p:clrMapOvr>
    <a:masterClrMapping/>
  </p:clrMapOvr>
  <mc:AlternateContent xmlns:mc="http://schemas.openxmlformats.org/markup-compatibility/2006" xmlns:p14="http://schemas.microsoft.com/office/powerpoint/2010/main">
    <mc:Choice Requires="p14">
      <p:transition spd="slow" p14:dur="2000" advTm="102167"/>
    </mc:Choice>
    <mc:Fallback xmlns="">
      <p:transition spd="slow" advTm="10216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6861" y="1124744"/>
            <a:ext cx="2582863" cy="60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2276872"/>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395536" y="1798267"/>
            <a:ext cx="4752528" cy="4524315"/>
          </a:xfrm>
          <a:prstGeom prst="rect">
            <a:avLst/>
          </a:prstGeom>
        </p:spPr>
        <p:txBody>
          <a:bodyPr wrap="square">
            <a:spAutoFit/>
          </a:bodyPr>
          <a:lstStyle/>
          <a:p>
            <a:pPr marL="228600" lvl="0" indent="-228600" algn="l" rtl="0">
              <a:spcBef>
                <a:spcPts val="0"/>
              </a:spcBef>
              <a:buSzPts val="2800"/>
            </a:pPr>
            <a:r>
              <a:rPr lang="en-US" sz="2400" dirty="0" smtClean="0">
                <a:solidFill>
                  <a:schemeClr val="tx2">
                    <a:lumMod val="20000"/>
                    <a:lumOff val="80000"/>
                  </a:schemeClr>
                </a:solidFill>
              </a:rPr>
              <a:t>	The implementation </a:t>
            </a:r>
            <a:r>
              <a:rPr lang="en-US" sz="2400" dirty="0">
                <a:solidFill>
                  <a:schemeClr val="tx2">
                    <a:lumMod val="20000"/>
                    <a:lumOff val="80000"/>
                  </a:schemeClr>
                </a:solidFill>
              </a:rPr>
              <a:t>agency </a:t>
            </a:r>
            <a:r>
              <a:rPr lang="en-US" sz="2400" dirty="0" smtClean="0">
                <a:solidFill>
                  <a:schemeClr val="tx2">
                    <a:lumMod val="20000"/>
                    <a:lumOff val="80000"/>
                  </a:schemeClr>
                </a:solidFill>
              </a:rPr>
              <a:t>should  be </a:t>
            </a:r>
            <a:r>
              <a:rPr lang="en-US" sz="2400" dirty="0">
                <a:solidFill>
                  <a:schemeClr val="tx2">
                    <a:lumMod val="20000"/>
                    <a:lumOff val="80000"/>
                  </a:schemeClr>
                </a:solidFill>
              </a:rPr>
              <a:t>specified. Even for a project where it will likely be determined automatically according to standard procedures, the plan should explicitly state the </a:t>
            </a:r>
            <a:r>
              <a:rPr lang="en-US" sz="2400" u="sng" dirty="0">
                <a:solidFill>
                  <a:srgbClr val="FF0000"/>
                </a:solidFill>
              </a:rPr>
              <a:t>implementation agency</a:t>
            </a:r>
            <a:r>
              <a:rPr lang="en-US" sz="2400" dirty="0">
                <a:solidFill>
                  <a:schemeClr val="tx2">
                    <a:lumMod val="20000"/>
                    <a:lumOff val="80000"/>
                  </a:schemeClr>
                </a:solidFill>
              </a:rPr>
              <a:t>. In this regard, </a:t>
            </a:r>
            <a:r>
              <a:rPr lang="en-US" sz="2400" u="sng" dirty="0">
                <a:solidFill>
                  <a:schemeClr val="tx2">
                    <a:lumMod val="20000"/>
                    <a:lumOff val="80000"/>
                  </a:schemeClr>
                </a:solidFill>
              </a:rPr>
              <a:t>well-defined role sharing between the central government and local government organizations should be clarified as well.</a:t>
            </a:r>
          </a:p>
        </p:txBody>
      </p:sp>
    </p:spTree>
    <p:extLst>
      <p:ext uri="{BB962C8B-B14F-4D97-AF65-F5344CB8AC3E}">
        <p14:creationId xmlns:p14="http://schemas.microsoft.com/office/powerpoint/2010/main" val="2577656232"/>
      </p:ext>
    </p:extLst>
  </p:cSld>
  <p:clrMapOvr>
    <a:masterClrMapping/>
  </p:clrMapOvr>
  <mc:AlternateContent xmlns:mc="http://schemas.openxmlformats.org/markup-compatibility/2006" xmlns:p14="http://schemas.microsoft.com/office/powerpoint/2010/main">
    <mc:Choice Requires="p14">
      <p:transition spd="slow" p14:dur="2000" advTm="123651"/>
    </mc:Choice>
    <mc:Fallback xmlns="">
      <p:transition spd="slow" advTm="1236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770" y="9894"/>
            <a:ext cx="2957829" cy="1008642"/>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23528" y="1772816"/>
            <a:ext cx="5328592" cy="4413516"/>
          </a:xfrm>
          <a:prstGeom prst="rect">
            <a:avLst/>
          </a:prstGeom>
        </p:spPr>
        <p:txBody>
          <a:bodyPr wrap="square">
            <a:spAutoFit/>
          </a:bodyPr>
          <a:lstStyle/>
          <a:p>
            <a:pPr lvl="0" algn="l" rtl="0">
              <a:lnSpc>
                <a:spcPct val="90000"/>
              </a:lnSpc>
              <a:spcBef>
                <a:spcPts val="0"/>
              </a:spcBef>
              <a:spcAft>
                <a:spcPts val="0"/>
              </a:spcAft>
              <a:buClr>
                <a:schemeClr val="dk1"/>
              </a:buClr>
              <a:buSzPts val="2800"/>
            </a:pPr>
            <a:r>
              <a:rPr lang="en-US" sz="2400" u="sng" dirty="0" smtClean="0">
                <a:solidFill>
                  <a:schemeClr val="tx2">
                    <a:lumMod val="20000"/>
                    <a:lumOff val="80000"/>
                  </a:schemeClr>
                </a:solidFill>
              </a:rPr>
              <a:t>The contents of a project should be rendered explicitly and the total project costs should be estimated and offered</a:t>
            </a:r>
            <a:r>
              <a:rPr lang="en-US" sz="2400" dirty="0" smtClean="0">
                <a:solidFill>
                  <a:schemeClr val="tx2">
                    <a:lumMod val="20000"/>
                    <a:lumOff val="80000"/>
                  </a:schemeClr>
                </a:solidFill>
              </a:rPr>
              <a:t>. As the project costs depend on the details of a project, o</a:t>
            </a:r>
            <a:r>
              <a:rPr lang="en-US" sz="2400" dirty="0">
                <a:solidFill>
                  <a:schemeClr val="tx2">
                    <a:lumMod val="20000"/>
                    <a:lumOff val="80000"/>
                  </a:schemeClr>
                </a:solidFill>
              </a:rPr>
              <a:t>nly </a:t>
            </a:r>
            <a:r>
              <a:rPr lang="en-US" sz="2400" dirty="0" smtClean="0">
                <a:solidFill>
                  <a:schemeClr val="tx2">
                    <a:lumMod val="20000"/>
                    <a:lumOff val="80000"/>
                  </a:schemeClr>
                </a:solidFill>
              </a:rPr>
              <a:t>when the project plan can settle which facilities or structures will be included can total project costs be properly estimated. </a:t>
            </a:r>
            <a:r>
              <a:rPr lang="en-US" sz="2400" u="sng" dirty="0" smtClean="0">
                <a:solidFill>
                  <a:schemeClr val="tx2">
                    <a:lumMod val="20000"/>
                    <a:lumOff val="80000"/>
                  </a:schemeClr>
                </a:solidFill>
              </a:rPr>
              <a:t>Estimation of total project costs can only be derived at first from the cost data of similar projects, but such estimation is critical to determining the need for investigation into the project.</a:t>
            </a:r>
            <a:endParaRPr lang="en-US" sz="2400" u="sng" dirty="0">
              <a:solidFill>
                <a:schemeClr val="tx2">
                  <a:lumMod val="20000"/>
                  <a:lumOff val="80000"/>
                </a:schemeClr>
              </a:solidFill>
            </a:endParaRPr>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4419" y="851942"/>
            <a:ext cx="4032448" cy="9208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6325" y="2191147"/>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9927464"/>
      </p:ext>
    </p:extLst>
  </p:cSld>
  <p:clrMapOvr>
    <a:masterClrMapping/>
  </p:clrMapOvr>
  <mc:AlternateContent xmlns:mc="http://schemas.openxmlformats.org/markup-compatibility/2006" xmlns:p14="http://schemas.microsoft.com/office/powerpoint/2010/main">
    <mc:Choice Requires="p14">
      <p:transition spd="slow" p14:dur="2000" advTm="200103"/>
    </mc:Choice>
    <mc:Fallback xmlns="">
      <p:transition spd="slow" advTm="20010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7"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51520" y="1899768"/>
            <a:ext cx="4824536" cy="4413516"/>
          </a:xfrm>
          <a:prstGeom prst="rect">
            <a:avLst/>
          </a:prstGeom>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sz="2400" dirty="0" smtClean="0">
                <a:solidFill>
                  <a:schemeClr val="tx2">
                    <a:lumMod val="20000"/>
                    <a:lumOff val="80000"/>
                  </a:schemeClr>
                </a:solidFill>
              </a:rPr>
              <a:t>The plan </a:t>
            </a:r>
            <a:r>
              <a:rPr lang="en-US" sz="2400" dirty="0">
                <a:solidFill>
                  <a:schemeClr val="tx2">
                    <a:lumMod val="20000"/>
                    <a:lumOff val="80000"/>
                  </a:schemeClr>
                </a:solidFill>
              </a:rPr>
              <a:t>should also stipulate the expected effects of a project. Such effects as increased production, employment, added value, and the like once it is completed may not be definitely known at this step, but other expected effects need to be roughly presented like, in the case of a transport project, how much travel time can be reduced, how many commuters or travelers can be accommodated, and how much </a:t>
            </a:r>
            <a:r>
              <a:rPr lang="en-US" sz="2400" dirty="0" smtClean="0">
                <a:solidFill>
                  <a:schemeClr val="tx2">
                    <a:lumMod val="20000"/>
                    <a:lumOff val="80000"/>
                  </a:schemeClr>
                </a:solidFill>
              </a:rPr>
              <a:t>costs </a:t>
            </a:r>
            <a:r>
              <a:rPr lang="en-US" sz="2400" dirty="0">
                <a:solidFill>
                  <a:schemeClr val="tx2">
                    <a:lumMod val="20000"/>
                    <a:lumOff val="80000"/>
                  </a:schemeClr>
                </a:solidFill>
              </a:rPr>
              <a:t>can be reduced.</a:t>
            </a: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3227" y="984401"/>
            <a:ext cx="3166417" cy="726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088" y="2204864"/>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0808296"/>
      </p:ext>
    </p:extLst>
  </p:cSld>
  <p:clrMapOvr>
    <a:masterClrMapping/>
  </p:clrMapOvr>
  <mc:AlternateContent xmlns:mc="http://schemas.openxmlformats.org/markup-compatibility/2006" xmlns:p14="http://schemas.microsoft.com/office/powerpoint/2010/main">
    <mc:Choice Requires="p14">
      <p:transition spd="slow" p14:dur="2000" advTm="134655"/>
    </mc:Choice>
    <mc:Fallback xmlns="">
      <p:transition spd="slow" advTm="13465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0"/>
            <a:ext cx="2957829" cy="1008642"/>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539552" y="1183811"/>
            <a:ext cx="3744416" cy="465884"/>
          </a:xfrm>
          <a:prstGeom prst="rect">
            <a:avLst/>
          </a:prstGeom>
        </p:spPr>
        <p:txBody>
          <a:bodyPr wrap="square" lIns="95619" tIns="47809" rIns="95619" bIns="47809">
            <a:spAutoFit/>
          </a:bodyPr>
          <a:lstStyle/>
          <a:p>
            <a:pPr algn="ctr"/>
            <a:r>
              <a:rPr lang="en-US" sz="2400" dirty="0" smtClean="0">
                <a:solidFill>
                  <a:srgbClr val="FF0000"/>
                </a:solidFill>
                <a:latin typeface="Arial Black"/>
                <a:ea typeface="Arial Black"/>
                <a:cs typeface="Arial Black"/>
                <a:sym typeface="Arial Black"/>
              </a:rPr>
              <a:t>Basic Data Analysis</a:t>
            </a:r>
            <a:endParaRPr lang="ar-SA" sz="2400" b="1" dirty="0">
              <a:solidFill>
                <a:srgbClr val="FF0000"/>
              </a:solidFill>
            </a:endParaRPr>
          </a:p>
        </p:txBody>
      </p:sp>
      <p:sp>
        <p:nvSpPr>
          <p:cNvPr id="3" name="مستطيل 2"/>
          <p:cNvSpPr/>
          <p:nvPr/>
        </p:nvSpPr>
        <p:spPr>
          <a:xfrm>
            <a:off x="529680" y="1748231"/>
            <a:ext cx="4572000" cy="4745915"/>
          </a:xfrm>
          <a:prstGeom prst="rect">
            <a:avLst/>
          </a:prstGeom>
        </p:spPr>
        <p:txBody>
          <a:bodyPr>
            <a:spAutoFit/>
          </a:bodyPr>
          <a:lstStyle/>
          <a:p>
            <a:pPr lvl="0" algn="l" rtl="0">
              <a:lnSpc>
                <a:spcPct val="90000"/>
              </a:lnSpc>
              <a:buClr>
                <a:schemeClr val="dk1"/>
              </a:buClr>
              <a:buSzPts val="2800"/>
            </a:pPr>
            <a:r>
              <a:rPr lang="en-US" sz="2400" dirty="0">
                <a:solidFill>
                  <a:schemeClr val="tx2">
                    <a:lumMod val="20000"/>
                    <a:lumOff val="80000"/>
                  </a:schemeClr>
                </a:solidFill>
              </a:rPr>
              <a:t>The </a:t>
            </a:r>
            <a:r>
              <a:rPr lang="en-US" sz="2400" b="1" u="sng" dirty="0">
                <a:solidFill>
                  <a:srgbClr val="FF0000"/>
                </a:solidFill>
              </a:rPr>
              <a:t>first</a:t>
            </a:r>
            <a:r>
              <a:rPr lang="en-US" sz="2400" dirty="0">
                <a:solidFill>
                  <a:schemeClr val="tx2">
                    <a:lumMod val="20000"/>
                    <a:lumOff val="80000"/>
                  </a:schemeClr>
                </a:solidFill>
              </a:rPr>
              <a:t> thing to do when pursuing a public investment project or evaluating feasibility is to fully analyze basic data about the region subject to the project. For a preliminary feasibility study, therefore, the study team starts by visiting the target region and gathering basic data about it. The basic data of a region can be largely divided into data on the natural environment and that on the social and economic environment.</a:t>
            </a: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1552" y="1988840"/>
            <a:ext cx="4032448" cy="36969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1317080"/>
      </p:ext>
    </p:extLst>
  </p:cSld>
  <p:clrMapOvr>
    <a:masterClrMapping/>
  </p:clrMapOvr>
  <mc:AlternateContent xmlns:mc="http://schemas.openxmlformats.org/markup-compatibility/2006" xmlns:p14="http://schemas.microsoft.com/office/powerpoint/2010/main">
    <mc:Choice Requires="p14">
      <p:transition spd="slow" p14:dur="2000" advTm="109593"/>
    </mc:Choice>
    <mc:Fallback xmlns="">
      <p:transition spd="slow" advTm="10959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70" y="-96815"/>
            <a:ext cx="922427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178893"/>
            <a:ext cx="2957829" cy="108761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11088" y="1052735"/>
            <a:ext cx="4591321" cy="461665"/>
          </a:xfrm>
          <a:prstGeom prst="rect">
            <a:avLst/>
          </a:prstGeom>
        </p:spPr>
        <p:txBody>
          <a:bodyPr wrap="none">
            <a:spAutoFit/>
          </a:bodyPr>
          <a:lstStyle/>
          <a:p>
            <a:r>
              <a:rPr lang="en-US" sz="2400" dirty="0" smtClean="0">
                <a:solidFill>
                  <a:srgbClr val="FF0000"/>
                </a:solidFill>
                <a:latin typeface="Arial Black"/>
                <a:ea typeface="Arial Black"/>
                <a:cs typeface="Arial Black"/>
                <a:sym typeface="Arial Black"/>
              </a:rPr>
              <a:t>Basic Data Analysis cont. </a:t>
            </a:r>
            <a:endParaRPr lang="ar-SA" sz="2400" dirty="0">
              <a:solidFill>
                <a:srgbClr val="FF0000"/>
              </a:solidFill>
            </a:endParaRPr>
          </a:p>
        </p:txBody>
      </p:sp>
      <p:sp>
        <p:nvSpPr>
          <p:cNvPr id="4" name="مستطيل 3"/>
          <p:cNvSpPr/>
          <p:nvPr/>
        </p:nvSpPr>
        <p:spPr>
          <a:xfrm>
            <a:off x="395536" y="1531933"/>
            <a:ext cx="5556101" cy="5410712"/>
          </a:xfrm>
          <a:prstGeom prst="rect">
            <a:avLst/>
          </a:prstGeom>
        </p:spPr>
        <p:txBody>
          <a:bodyPr wrap="square">
            <a:spAutoFit/>
          </a:bodyPr>
          <a:lstStyle/>
          <a:p>
            <a:pPr lvl="0" algn="l" rtl="0">
              <a:lnSpc>
                <a:spcPct val="90000"/>
              </a:lnSpc>
              <a:buClr>
                <a:schemeClr val="dk1"/>
              </a:buClr>
              <a:buSzPct val="100000"/>
            </a:pPr>
            <a:r>
              <a:rPr lang="en-US" sz="2400" u="sng" dirty="0" smtClean="0">
                <a:solidFill>
                  <a:schemeClr val="tx2">
                    <a:lumMod val="20000"/>
                    <a:lumOff val="80000"/>
                  </a:schemeClr>
                </a:solidFill>
              </a:rPr>
              <a:t>Data on the natural environment refers to that about climate, geological features, altitudes, slopes,</a:t>
            </a:r>
            <a:r>
              <a:rPr lang="en-US" sz="2400" dirty="0" smtClean="0">
                <a:solidFill>
                  <a:schemeClr val="tx2">
                    <a:lumMod val="20000"/>
                    <a:lumOff val="80000"/>
                  </a:schemeClr>
                </a:solidFill>
              </a:rPr>
              <a:t> etc.</a:t>
            </a:r>
          </a:p>
          <a:p>
            <a:pPr algn="l" rtl="0">
              <a:lnSpc>
                <a:spcPct val="90000"/>
              </a:lnSpc>
              <a:buClr>
                <a:schemeClr val="dk1"/>
              </a:buClr>
              <a:buSzPct val="100000"/>
            </a:pPr>
            <a:r>
              <a:rPr lang="en-US" sz="2400" u="sng" dirty="0">
                <a:solidFill>
                  <a:schemeClr val="tx2">
                    <a:lumMod val="20000"/>
                    <a:lumOff val="80000"/>
                  </a:schemeClr>
                </a:solidFill>
              </a:rPr>
              <a:t>Data on the social and economic environment includes demographics, each industry’s employment structure, gross regional domestic product (GRDP), land use, and so on</a:t>
            </a:r>
            <a:r>
              <a:rPr lang="en-US" sz="2400" u="sng" dirty="0" smtClean="0">
                <a:solidFill>
                  <a:schemeClr val="tx2">
                    <a:lumMod val="20000"/>
                    <a:lumOff val="80000"/>
                  </a:schemeClr>
                </a:solidFill>
              </a:rPr>
              <a:t>.</a:t>
            </a:r>
          </a:p>
          <a:p>
            <a:pPr algn="l" rtl="0">
              <a:lnSpc>
                <a:spcPct val="90000"/>
              </a:lnSpc>
              <a:buClr>
                <a:schemeClr val="dk1"/>
              </a:buClr>
              <a:buSzPct val="100000"/>
            </a:pPr>
            <a:r>
              <a:rPr lang="en-US" sz="2400" u="sng" dirty="0">
                <a:solidFill>
                  <a:schemeClr val="tx2">
                    <a:lumMod val="20000"/>
                    <a:lumOff val="80000"/>
                  </a:schemeClr>
                </a:solidFill>
              </a:rPr>
              <a:t>Analysis of the transportation situation should be done to ascertain what the project can do for the transportation system of the target region so that the need for the project can be determined before transportation analysis is conducted in full </a:t>
            </a:r>
            <a:r>
              <a:rPr lang="en-US" sz="2400" u="sng" dirty="0" smtClean="0">
                <a:solidFill>
                  <a:schemeClr val="tx2">
                    <a:lumMod val="20000"/>
                    <a:lumOff val="80000"/>
                  </a:schemeClr>
                </a:solidFill>
              </a:rPr>
              <a:t>swing.</a:t>
            </a:r>
            <a:endParaRPr lang="en-US" sz="2400" u="sng" dirty="0">
              <a:solidFill>
                <a:schemeClr val="tx2">
                  <a:lumMod val="20000"/>
                  <a:lumOff val="80000"/>
                </a:schemeClr>
              </a:solidFill>
            </a:endParaRPr>
          </a:p>
          <a:p>
            <a:pPr lvl="0" algn="l" rtl="0">
              <a:lnSpc>
                <a:spcPct val="90000"/>
              </a:lnSpc>
              <a:buClr>
                <a:schemeClr val="dk1"/>
              </a:buClr>
              <a:buSzPct val="100000"/>
            </a:pPr>
            <a:endParaRPr lang="en-US" sz="2400" dirty="0">
              <a:solidFill>
                <a:schemeClr val="tx2">
                  <a:lumMod val="20000"/>
                  <a:lumOff val="80000"/>
                </a:schemeClr>
              </a:solidFill>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6136" y="2420887"/>
            <a:ext cx="3024336" cy="3102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316403"/>
      </p:ext>
    </p:extLst>
  </p:cSld>
  <p:clrMapOvr>
    <a:masterClrMapping/>
  </p:clrMapOvr>
  <mc:AlternateContent xmlns:mc="http://schemas.openxmlformats.org/markup-compatibility/2006" xmlns:p14="http://schemas.microsoft.com/office/powerpoint/2010/main">
    <mc:Choice Requires="p14">
      <p:transition spd="slow" p14:dur="2000" advTm="256104"/>
    </mc:Choice>
    <mc:Fallback xmlns="">
      <p:transition spd="slow" advTm="25610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04798"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23528" y="1509500"/>
            <a:ext cx="4927115" cy="4614597"/>
          </a:xfrm>
          <a:prstGeom prst="rect">
            <a:avLst/>
          </a:prstGeom>
        </p:spPr>
        <p:txBody>
          <a:bodyPr wrap="square">
            <a:spAutoFit/>
          </a:bodyPr>
          <a:lstStyle/>
          <a:p>
            <a:pPr lvl="0" algn="l" rtl="0">
              <a:lnSpc>
                <a:spcPct val="90000"/>
              </a:lnSpc>
              <a:buClr>
                <a:schemeClr val="dk1"/>
              </a:buClr>
              <a:buSzPts val="2800"/>
            </a:pPr>
            <a:r>
              <a:rPr lang="en-US" sz="2400" b="1" u="sng" dirty="0" smtClean="0">
                <a:solidFill>
                  <a:srgbClr val="FF0000"/>
                </a:solidFill>
              </a:rPr>
              <a:t>1. Analysis of the Natural and Living Environments</a:t>
            </a:r>
            <a:endParaRPr lang="en-US" sz="2400" dirty="0" smtClean="0">
              <a:solidFill>
                <a:srgbClr val="FF0000"/>
              </a:solidFill>
            </a:endParaRPr>
          </a:p>
          <a:p>
            <a:pPr marL="228600" lvl="0" indent="-228600" algn="l" rtl="0">
              <a:lnSpc>
                <a:spcPct val="90000"/>
              </a:lnSpc>
              <a:spcBef>
                <a:spcPts val="1000"/>
              </a:spcBef>
              <a:spcAft>
                <a:spcPts val="0"/>
              </a:spcAft>
              <a:buClr>
                <a:schemeClr val="dk1"/>
              </a:buClr>
              <a:buSzPts val="2800"/>
              <a:buFont typeface="Noto Sans Symbols"/>
              <a:buChar char="❑"/>
            </a:pPr>
            <a:r>
              <a:rPr lang="en-US" sz="2000" dirty="0" smtClean="0">
                <a:solidFill>
                  <a:schemeClr val="tx2">
                    <a:lumMod val="20000"/>
                    <a:lumOff val="80000"/>
                  </a:schemeClr>
                </a:solidFill>
              </a:rPr>
              <a:t>Depending on their characteristics, some projects are more strongly impacted by the </a:t>
            </a:r>
            <a:r>
              <a:rPr lang="en-US" sz="2000" u="sng" dirty="0" smtClean="0">
                <a:solidFill>
                  <a:schemeClr val="tx2">
                    <a:lumMod val="20000"/>
                    <a:lumOff val="80000"/>
                  </a:schemeClr>
                </a:solidFill>
              </a:rPr>
              <a:t>natural environments </a:t>
            </a:r>
            <a:r>
              <a:rPr lang="en-US" sz="2000" dirty="0" smtClean="0">
                <a:solidFill>
                  <a:schemeClr val="tx2">
                    <a:lumMod val="20000"/>
                    <a:lumOff val="80000"/>
                  </a:schemeClr>
                </a:solidFill>
              </a:rPr>
              <a:t>than others. Projects to build expressways or railroads can be very different in nature and vary greatly in cost depending on topography.</a:t>
            </a:r>
          </a:p>
          <a:p>
            <a:pPr marL="228600" lvl="0" indent="-228600" algn="l" rtl="0">
              <a:lnSpc>
                <a:spcPct val="90000"/>
              </a:lnSpc>
              <a:spcBef>
                <a:spcPts val="1000"/>
              </a:spcBef>
              <a:spcAft>
                <a:spcPts val="0"/>
              </a:spcAft>
              <a:buClr>
                <a:schemeClr val="dk1"/>
              </a:buClr>
              <a:buSzPts val="2800"/>
              <a:buFont typeface="Noto Sans Symbols"/>
              <a:buChar char="❑"/>
            </a:pPr>
            <a:r>
              <a:rPr lang="en-US" sz="2000" dirty="0" smtClean="0">
                <a:solidFill>
                  <a:schemeClr val="tx2">
                    <a:lumMod val="20000"/>
                    <a:lumOff val="80000"/>
                  </a:schemeClr>
                </a:solidFill>
              </a:rPr>
              <a:t> On the other hand, projects to build industrial complexes are influenced more by the social and economic environment than the natural one. Their success or failure depends on the population, industrial structure, regional income level, and such.</a:t>
            </a:r>
            <a:endParaRPr lang="en-US" sz="2000" dirty="0">
              <a:solidFill>
                <a:schemeClr val="tx2">
                  <a:lumMod val="20000"/>
                  <a:lumOff val="80000"/>
                </a:schemeClr>
              </a:solidFill>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3" y="1984029"/>
            <a:ext cx="394019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2422779"/>
      </p:ext>
    </p:extLst>
  </p:cSld>
  <p:clrMapOvr>
    <a:masterClrMapping/>
  </p:clrMapOvr>
  <mc:AlternateContent xmlns:mc="http://schemas.openxmlformats.org/markup-compatibility/2006" xmlns:p14="http://schemas.microsoft.com/office/powerpoint/2010/main">
    <mc:Choice Requires="p14">
      <p:transition spd="slow" p14:dur="2000" advTm="184613"/>
    </mc:Choice>
    <mc:Fallback xmlns="">
      <p:transition spd="slow" advTm="18461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62" y="-53559"/>
            <a:ext cx="9227461"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425820" y="1476961"/>
            <a:ext cx="6450436" cy="712105"/>
          </a:xfrm>
          <a:prstGeom prst="rect">
            <a:avLst/>
          </a:prstGeom>
        </p:spPr>
        <p:txBody>
          <a:bodyPr wrap="square" lIns="95619" tIns="47809" rIns="95619" bIns="47809">
            <a:spAutoFit/>
          </a:bodyPr>
          <a:lstStyle/>
          <a:p>
            <a:pPr algn="l" rtl="0"/>
            <a:r>
              <a:rPr lang="en-US" sz="2000" dirty="0" smtClean="0">
                <a:solidFill>
                  <a:srgbClr val="FF0000"/>
                </a:solidFill>
                <a:latin typeface="Arial Black"/>
                <a:ea typeface="Arial Black"/>
                <a:cs typeface="Arial Black"/>
                <a:sym typeface="Arial Black"/>
              </a:rPr>
              <a:t>Analysis of the Natural and Living Environments cont..</a:t>
            </a:r>
            <a:endParaRPr lang="ar-SA" sz="2100" b="1" u="sng" dirty="0">
              <a:solidFill>
                <a:srgbClr val="FF0000"/>
              </a:solidFill>
            </a:endParaRPr>
          </a:p>
        </p:txBody>
      </p:sp>
      <p:sp>
        <p:nvSpPr>
          <p:cNvPr id="3" name="مستطيل 2"/>
          <p:cNvSpPr/>
          <p:nvPr/>
        </p:nvSpPr>
        <p:spPr>
          <a:xfrm>
            <a:off x="564049" y="2420888"/>
            <a:ext cx="4491444" cy="3448239"/>
          </a:xfrm>
          <a:prstGeom prst="rect">
            <a:avLst/>
          </a:prstGeom>
        </p:spPr>
        <p:txBody>
          <a:bodyPr wrap="square" lIns="95619" tIns="47809" rIns="95619" bIns="47809">
            <a:spAutoFit/>
          </a:bodyPr>
          <a:lstStyle/>
          <a:p>
            <a:pPr marL="228600" lvl="0" indent="-228600" algn="l" rtl="0">
              <a:lnSpc>
                <a:spcPct val="90000"/>
              </a:lnSpc>
              <a:spcBef>
                <a:spcPts val="0"/>
              </a:spcBef>
              <a:spcAft>
                <a:spcPts val="0"/>
              </a:spcAft>
              <a:buClr>
                <a:schemeClr val="dk1"/>
              </a:buClr>
              <a:buSzPts val="2800"/>
              <a:buFont typeface="Noto Sans Symbols"/>
              <a:buChar char="❑"/>
            </a:pPr>
            <a:r>
              <a:rPr lang="en-US" sz="2200" dirty="0">
                <a:solidFill>
                  <a:schemeClr val="tx2">
                    <a:lumMod val="20000"/>
                    <a:lumOff val="80000"/>
                  </a:schemeClr>
                </a:solidFill>
              </a:rPr>
              <a:t>It is also important to look into living environment conditions like water and/or soil pollution, sanitation, and construction noise that have direct impact on daily life. Preliminary feasibility studies should conduct a rough investigation in any form about daily life pollution, etc. that can happen when the concerned project goes ahead.</a:t>
            </a:r>
          </a:p>
        </p:txBody>
      </p:sp>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95" y="2273162"/>
            <a:ext cx="2644776" cy="33607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3" y="1984029"/>
            <a:ext cx="367240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915606"/>
      </p:ext>
    </p:extLst>
  </p:cSld>
  <p:clrMapOvr>
    <a:masterClrMapping/>
  </p:clrMapOvr>
  <mc:AlternateContent xmlns:mc="http://schemas.openxmlformats.org/markup-compatibility/2006" xmlns:p14="http://schemas.microsoft.com/office/powerpoint/2010/main">
    <mc:Choice Requires="p14">
      <p:transition spd="slow" p14:dur="2000" advTm="135136"/>
    </mc:Choice>
    <mc:Fallback xmlns="">
      <p:transition spd="slow" advTm="13513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97" y="-39678"/>
            <a:ext cx="926615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697" y="-73932"/>
            <a:ext cx="2957829" cy="1152658"/>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465578" y="1243141"/>
            <a:ext cx="6977614" cy="369332"/>
          </a:xfrm>
          <a:prstGeom prst="rect">
            <a:avLst/>
          </a:prstGeom>
        </p:spPr>
        <p:txBody>
          <a:bodyPr wrap="square">
            <a:spAutoFit/>
          </a:bodyPr>
          <a:lstStyle/>
          <a:p>
            <a:pPr algn="l" rtl="0"/>
            <a:r>
              <a:rPr lang="en-US" dirty="0" smtClean="0">
                <a:solidFill>
                  <a:srgbClr val="FF0000"/>
                </a:solidFill>
                <a:latin typeface="Arial Black"/>
                <a:ea typeface="Arial Black"/>
                <a:cs typeface="Arial Black"/>
                <a:sym typeface="Arial Black"/>
              </a:rPr>
              <a:t>2. Analysis of the Social and Economic Environments</a:t>
            </a:r>
            <a:endParaRPr lang="ar-SA" dirty="0">
              <a:solidFill>
                <a:srgbClr val="FF0000"/>
              </a:solidFill>
            </a:endParaRPr>
          </a:p>
        </p:txBody>
      </p:sp>
      <p:sp>
        <p:nvSpPr>
          <p:cNvPr id="3" name="مستطيل 2"/>
          <p:cNvSpPr/>
          <p:nvPr/>
        </p:nvSpPr>
        <p:spPr>
          <a:xfrm>
            <a:off x="499883" y="1601061"/>
            <a:ext cx="4216133" cy="4181658"/>
          </a:xfrm>
          <a:prstGeom prst="rect">
            <a:avLst/>
          </a:prstGeom>
        </p:spPr>
        <p:txBody>
          <a:bodyPr wrap="square">
            <a:spAutoFit/>
          </a:bodyPr>
          <a:lstStyle/>
          <a:p>
            <a:pPr lvl="0" algn="l" rtl="0">
              <a:lnSpc>
                <a:spcPct val="90000"/>
              </a:lnSpc>
              <a:spcBef>
                <a:spcPts val="1000"/>
              </a:spcBef>
              <a:spcAft>
                <a:spcPts val="0"/>
              </a:spcAft>
              <a:buClr>
                <a:schemeClr val="dk1"/>
              </a:buClr>
              <a:buSzPct val="100000"/>
            </a:pPr>
            <a:r>
              <a:rPr lang="en-US" sz="2200" dirty="0">
                <a:solidFill>
                  <a:schemeClr val="tx2">
                    <a:lumMod val="20000"/>
                    <a:lumOff val="80000"/>
                  </a:schemeClr>
                </a:solidFill>
              </a:rPr>
              <a:t>The most basic data is that on demographics, industrial structure, and GRDP. This is true regardless of the type of project at issue, and these are important determinants of the project’s ripple effects.</a:t>
            </a:r>
          </a:p>
          <a:p>
            <a:pPr lvl="0" algn="l" rtl="0">
              <a:lnSpc>
                <a:spcPct val="90000"/>
              </a:lnSpc>
              <a:spcBef>
                <a:spcPts val="1000"/>
              </a:spcBef>
              <a:spcAft>
                <a:spcPts val="0"/>
              </a:spcAft>
              <a:buClr>
                <a:schemeClr val="dk1"/>
              </a:buClr>
              <a:buSzPct val="100000"/>
            </a:pPr>
            <a:r>
              <a:rPr lang="en-US" sz="2200" dirty="0" smtClean="0">
                <a:solidFill>
                  <a:schemeClr val="tx2">
                    <a:lumMod val="20000"/>
                    <a:lumOff val="80000"/>
                  </a:schemeClr>
                </a:solidFill>
              </a:rPr>
              <a:t>Demand </a:t>
            </a:r>
            <a:r>
              <a:rPr lang="en-US" sz="2200" dirty="0">
                <a:solidFill>
                  <a:schemeClr val="tx2">
                    <a:lumMod val="20000"/>
                    <a:lumOff val="80000"/>
                  </a:schemeClr>
                </a:solidFill>
              </a:rPr>
              <a:t>is higher in densely populated regions, so the project is likely to be more economically feasible. The industrial structure serves as a definite clue as to whether the project is appropriate for the region. </a:t>
            </a:r>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2403550"/>
            <a:ext cx="4503644" cy="2825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9904245"/>
      </p:ext>
    </p:extLst>
  </p:cSld>
  <p:clrMapOvr>
    <a:masterClrMapping/>
  </p:clrMapOvr>
  <mc:AlternateContent xmlns:mc="http://schemas.openxmlformats.org/markup-compatibility/2006" xmlns:p14="http://schemas.microsoft.com/office/powerpoint/2010/main">
    <mc:Choice Requires="p14">
      <p:transition spd="slow" p14:dur="2000" advTm="185124"/>
    </mc:Choice>
    <mc:Fallback xmlns="">
      <p:transition spd="slow" advTm="185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671829" y="2339162"/>
            <a:ext cx="4572000" cy="4154984"/>
          </a:xfrm>
          <a:prstGeom prst="rect">
            <a:avLst/>
          </a:prstGeom>
        </p:spPr>
        <p:txBody>
          <a:bodyPr>
            <a:spAutoFit/>
          </a:bodyPr>
          <a:lstStyle/>
          <a:p>
            <a:pPr lvl="0" algn="l" rtl="0"/>
            <a:r>
              <a:rPr lang="en-US" sz="2400" dirty="0" smtClean="0">
                <a:solidFill>
                  <a:schemeClr val="tx2">
                    <a:lumMod val="20000"/>
                    <a:lumOff val="80000"/>
                  </a:schemeClr>
                </a:solidFill>
              </a:rPr>
              <a:t>GRDP data are important in determining economic feasibility and balanced </a:t>
            </a:r>
            <a:r>
              <a:rPr lang="en-US" sz="2400" dirty="0">
                <a:solidFill>
                  <a:schemeClr val="tx2">
                    <a:lumMod val="20000"/>
                    <a:lumOff val="80000"/>
                  </a:schemeClr>
                </a:solidFill>
              </a:rPr>
              <a:t>regional development</a:t>
            </a:r>
            <a:r>
              <a:rPr lang="en-US" sz="2400" dirty="0" smtClean="0">
                <a:solidFill>
                  <a:schemeClr val="tx2">
                    <a:lumMod val="20000"/>
                    <a:lumOff val="80000"/>
                  </a:schemeClr>
                </a:solidFill>
              </a:rPr>
              <a:t>.</a:t>
            </a:r>
            <a:endParaRPr lang="ar-SA" sz="2400" dirty="0">
              <a:solidFill>
                <a:schemeClr val="tx2">
                  <a:lumMod val="20000"/>
                  <a:lumOff val="80000"/>
                </a:schemeClr>
              </a:solidFill>
            </a:endParaRPr>
          </a:p>
          <a:p>
            <a:pPr algn="l" rtl="0"/>
            <a:r>
              <a:rPr lang="en-US" sz="2400" dirty="0">
                <a:solidFill>
                  <a:schemeClr val="tx2">
                    <a:lumMod val="20000"/>
                    <a:lumOff val="80000"/>
                  </a:schemeClr>
                </a:solidFill>
              </a:rPr>
              <a:t>In the case of transport projects like those for roads and railroads, the most important part of basic investigations for preliminary feasibility studies is to know the transportation conditions of the target </a:t>
            </a:r>
            <a:r>
              <a:rPr lang="en-US" sz="2400" dirty="0" smtClean="0">
                <a:solidFill>
                  <a:schemeClr val="tx2">
                    <a:lumMod val="20000"/>
                    <a:lumOff val="80000"/>
                  </a:schemeClr>
                </a:solidFill>
              </a:rPr>
              <a:t>region.</a:t>
            </a:r>
            <a:endParaRPr lang="ar-SA" sz="2400" dirty="0">
              <a:solidFill>
                <a:schemeClr val="tx2">
                  <a:lumMod val="20000"/>
                  <a:lumOff val="80000"/>
                </a:schemeClr>
              </a:solidFill>
            </a:endParaRPr>
          </a:p>
        </p:txBody>
      </p:sp>
      <p:sp>
        <p:nvSpPr>
          <p:cNvPr id="4" name="مستطيل 3"/>
          <p:cNvSpPr/>
          <p:nvPr/>
        </p:nvSpPr>
        <p:spPr>
          <a:xfrm>
            <a:off x="515566" y="1782638"/>
            <a:ext cx="6624735" cy="369332"/>
          </a:xfrm>
          <a:prstGeom prst="rect">
            <a:avLst/>
          </a:prstGeom>
        </p:spPr>
        <p:txBody>
          <a:bodyPr wrap="square">
            <a:spAutoFit/>
          </a:bodyPr>
          <a:lstStyle/>
          <a:p>
            <a:pPr algn="l" rtl="0"/>
            <a:r>
              <a:rPr lang="en-US" dirty="0" smtClean="0">
                <a:solidFill>
                  <a:srgbClr val="FF0000"/>
                </a:solidFill>
                <a:latin typeface="Arial Black"/>
                <a:ea typeface="Arial Black"/>
                <a:cs typeface="Arial Black"/>
                <a:sym typeface="Arial Black"/>
              </a:rPr>
              <a:t>Analysis of the Social and Economic Environments</a:t>
            </a:r>
            <a:endParaRPr lang="ar-SA" dirty="0"/>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403550"/>
            <a:ext cx="4215612"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430849"/>
      </p:ext>
    </p:extLst>
  </p:cSld>
  <p:clrMapOvr>
    <a:masterClrMapping/>
  </p:clrMapOvr>
  <mc:AlternateContent xmlns:mc="http://schemas.openxmlformats.org/markup-compatibility/2006" xmlns:p14="http://schemas.microsoft.com/office/powerpoint/2010/main">
    <mc:Choice Requires="p14">
      <p:transition spd="slow" p14:dur="2000" advTm="135183"/>
    </mc:Choice>
    <mc:Fallback xmlns="">
      <p:transition spd="slow" advTm="13518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0"/>
            <a:ext cx="9538839"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67544" y="2492896"/>
            <a:ext cx="4392488" cy="3416320"/>
          </a:xfrm>
          <a:prstGeom prst="rect">
            <a:avLst/>
          </a:prstGeom>
        </p:spPr>
        <p:txBody>
          <a:bodyPr wrap="square">
            <a:spAutoFit/>
          </a:bodyPr>
          <a:lstStyle/>
          <a:p>
            <a:pPr lvl="0" algn="l" rtl="0">
              <a:lnSpc>
                <a:spcPct val="90000"/>
              </a:lnSpc>
              <a:spcBef>
                <a:spcPts val="0"/>
              </a:spcBef>
              <a:spcAft>
                <a:spcPts val="0"/>
              </a:spcAft>
              <a:buClr>
                <a:schemeClr val="dk1"/>
              </a:buClr>
              <a:buSzPts val="2800"/>
            </a:pPr>
            <a:r>
              <a:rPr lang="en-US" sz="2400" dirty="0">
                <a:solidFill>
                  <a:schemeClr val="tx2">
                    <a:lumMod val="20000"/>
                    <a:lumOff val="80000"/>
                  </a:schemeClr>
                </a:solidFill>
              </a:rPr>
              <a:t>It is also important to review </a:t>
            </a:r>
            <a:r>
              <a:rPr lang="en-US" sz="2400" u="sng" dirty="0">
                <a:solidFill>
                  <a:srgbClr val="FF0000"/>
                </a:solidFill>
              </a:rPr>
              <a:t>upper-level </a:t>
            </a:r>
            <a:r>
              <a:rPr lang="en-US" sz="2400" dirty="0">
                <a:solidFill>
                  <a:schemeClr val="tx2">
                    <a:lumMod val="20000"/>
                    <a:lumOff val="80000"/>
                  </a:schemeClr>
                </a:solidFill>
              </a:rPr>
              <a:t>and relevant plans of the concerned project as a sort of socio-economic environment analysis. </a:t>
            </a:r>
            <a:r>
              <a:rPr lang="en-US" sz="2400" dirty="0" smtClean="0">
                <a:solidFill>
                  <a:schemeClr val="tx2">
                    <a:lumMod val="20000"/>
                    <a:lumOff val="80000"/>
                  </a:schemeClr>
                </a:solidFill>
              </a:rPr>
              <a:t>Review </a:t>
            </a:r>
            <a:r>
              <a:rPr lang="en-US" sz="2400" dirty="0">
                <a:solidFill>
                  <a:schemeClr val="tx2">
                    <a:lumMod val="20000"/>
                    <a:lumOff val="80000"/>
                  </a:schemeClr>
                </a:solidFill>
              </a:rPr>
              <a:t>of higher-level plans can indicate whether the concerned project has been well coordinated and check the order of priority for investment determined in higher-level plans.</a:t>
            </a:r>
          </a:p>
        </p:txBody>
      </p:sp>
      <p:sp>
        <p:nvSpPr>
          <p:cNvPr id="9" name="مستطيل 8"/>
          <p:cNvSpPr/>
          <p:nvPr/>
        </p:nvSpPr>
        <p:spPr>
          <a:xfrm>
            <a:off x="515566" y="1782638"/>
            <a:ext cx="6624735" cy="369332"/>
          </a:xfrm>
          <a:prstGeom prst="rect">
            <a:avLst/>
          </a:prstGeom>
        </p:spPr>
        <p:txBody>
          <a:bodyPr wrap="square">
            <a:spAutoFit/>
          </a:bodyPr>
          <a:lstStyle/>
          <a:p>
            <a:pPr algn="l" rtl="0"/>
            <a:r>
              <a:rPr lang="en-US" dirty="0" smtClean="0">
                <a:solidFill>
                  <a:srgbClr val="FF0000"/>
                </a:solidFill>
                <a:latin typeface="Arial Black"/>
                <a:ea typeface="Arial Black"/>
                <a:cs typeface="Arial Black"/>
                <a:sym typeface="Arial Black"/>
              </a:rPr>
              <a:t>Analysis of the Social and Economic Environments</a:t>
            </a:r>
            <a:endParaRPr lang="ar-SA"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403550"/>
            <a:ext cx="4215612"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270038"/>
      </p:ext>
    </p:extLst>
  </p:cSld>
  <p:clrMapOvr>
    <a:masterClrMapping/>
  </p:clrMapOvr>
  <mc:AlternateContent xmlns:mc="http://schemas.openxmlformats.org/markup-compatibility/2006" xmlns:p14="http://schemas.microsoft.com/office/powerpoint/2010/main">
    <mc:Choice Requires="p14">
      <p:transition spd="slow" p14:dur="2000" advTm="175158"/>
    </mc:Choice>
    <mc:Fallback xmlns="">
      <p:transition spd="slow" advTm="17515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42" y="0"/>
            <a:ext cx="9390761"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636967"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905649" y="6280067"/>
            <a:ext cx="2398181"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2354238" y="1556792"/>
            <a:ext cx="4572000" cy="646331"/>
          </a:xfrm>
          <a:prstGeom prst="rect">
            <a:avLst/>
          </a:prstGeom>
        </p:spPr>
        <p:txBody>
          <a:bodyPr>
            <a:spAutoFit/>
          </a:bodyPr>
          <a:lstStyle/>
          <a:p>
            <a:pPr lvl="0" algn="ctr" rtl="0">
              <a:lnSpc>
                <a:spcPct val="90000"/>
              </a:lnSpc>
              <a:buClr>
                <a:schemeClr val="dk1"/>
              </a:buClr>
              <a:buSzPts val="4400"/>
            </a:pPr>
            <a:r>
              <a:rPr lang="en-US" sz="4000" b="1" dirty="0" smtClean="0">
                <a:solidFill>
                  <a:schemeClr val="tx2">
                    <a:lumMod val="60000"/>
                    <a:lumOff val="40000"/>
                  </a:schemeClr>
                </a:solidFill>
                <a:ea typeface="Arial Black"/>
                <a:cs typeface="Arial Black"/>
                <a:sym typeface="Arial Black"/>
              </a:rPr>
              <a:t>Project Scope</a:t>
            </a:r>
            <a:endParaRPr lang="en-US" sz="4000" b="1" dirty="0" smtClean="0">
              <a:solidFill>
                <a:schemeClr val="tx2">
                  <a:lumMod val="60000"/>
                  <a:lumOff val="40000"/>
                </a:schemeClr>
              </a:solidFill>
            </a:endParaRPr>
          </a:p>
        </p:txBody>
      </p:sp>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2203123"/>
            <a:ext cx="7200800" cy="39621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1422134"/>
      </p:ext>
    </p:extLst>
  </p:cSld>
  <p:clrMapOvr>
    <a:masterClrMapping/>
  </p:clrMapOvr>
  <mc:AlternateContent xmlns:mc="http://schemas.openxmlformats.org/markup-compatibility/2006" xmlns:p14="http://schemas.microsoft.com/office/powerpoint/2010/main">
    <mc:Choice Requires="p14">
      <p:transition spd="slow" p14:dur="2000" advTm="14601"/>
    </mc:Choice>
    <mc:Fallback xmlns="">
      <p:transition spd="slow" advTm="1460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67379"/>
            <a:ext cx="2957829" cy="1224666"/>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23528" y="1607476"/>
            <a:ext cx="4208338" cy="4745915"/>
          </a:xfrm>
          <a:prstGeom prst="rect">
            <a:avLst/>
          </a:prstGeom>
        </p:spPr>
        <p:txBody>
          <a:bodyPr wrap="square">
            <a:spAutoFit/>
          </a:bodyPr>
          <a:lstStyle/>
          <a:p>
            <a:pPr marL="228600" lvl="0" indent="-228600" algn="l" rtl="0">
              <a:lnSpc>
                <a:spcPct val="90000"/>
              </a:lnSpc>
              <a:spcBef>
                <a:spcPts val="0"/>
              </a:spcBef>
              <a:spcAft>
                <a:spcPts val="0"/>
              </a:spcAft>
              <a:buClr>
                <a:schemeClr val="dk1"/>
              </a:buClr>
              <a:buSzPts val="3200"/>
              <a:buFont typeface="Noto Sans Symbols"/>
              <a:buNone/>
            </a:pPr>
            <a:r>
              <a:rPr lang="en-US" sz="2400" dirty="0" smtClean="0">
                <a:solidFill>
                  <a:schemeClr val="tx2">
                    <a:lumMod val="20000"/>
                    <a:lumOff val="80000"/>
                  </a:schemeClr>
                </a:solidFill>
                <a:sym typeface="Times New Roman"/>
              </a:rPr>
              <a:t>   </a:t>
            </a:r>
            <a:r>
              <a:rPr lang="en-US" sz="2400" dirty="0" smtClean="0">
                <a:solidFill>
                  <a:srgbClr val="FF0000"/>
                </a:solidFill>
                <a:sym typeface="Times New Roman"/>
              </a:rPr>
              <a:t>Scope</a:t>
            </a:r>
            <a:r>
              <a:rPr lang="en-US" sz="2400" dirty="0" smtClean="0">
                <a:solidFill>
                  <a:schemeClr val="tx2">
                    <a:lumMod val="20000"/>
                    <a:lumOff val="80000"/>
                  </a:schemeClr>
                </a:solidFill>
                <a:sym typeface="Times New Roman"/>
              </a:rPr>
              <a:t> </a:t>
            </a:r>
            <a:r>
              <a:rPr lang="en-US" sz="2400" dirty="0">
                <a:solidFill>
                  <a:schemeClr val="tx2">
                    <a:lumMod val="20000"/>
                    <a:lumOff val="80000"/>
                  </a:schemeClr>
                </a:solidFill>
                <a:sym typeface="Times New Roman"/>
              </a:rPr>
              <a:t>refers to all the work involved in creating the products of the project and the processes used to create </a:t>
            </a:r>
            <a:r>
              <a:rPr lang="en-US" sz="2400" dirty="0" smtClean="0">
                <a:solidFill>
                  <a:schemeClr val="tx2">
                    <a:lumMod val="20000"/>
                    <a:lumOff val="80000"/>
                  </a:schemeClr>
                </a:solidFill>
                <a:sym typeface="Times New Roman"/>
              </a:rPr>
              <a:t>them.</a:t>
            </a:r>
          </a:p>
          <a:p>
            <a:pPr marL="228600" lvl="0" indent="-228600" algn="l" rtl="0">
              <a:lnSpc>
                <a:spcPct val="90000"/>
              </a:lnSpc>
              <a:spcBef>
                <a:spcPts val="0"/>
              </a:spcBef>
              <a:spcAft>
                <a:spcPts val="0"/>
              </a:spcAft>
              <a:buClr>
                <a:schemeClr val="dk1"/>
              </a:buClr>
              <a:buSzPts val="3200"/>
              <a:buFont typeface="Noto Sans Symbols"/>
              <a:buNone/>
            </a:pPr>
            <a:r>
              <a:rPr lang="en-US" sz="2400" dirty="0" smtClean="0">
                <a:solidFill>
                  <a:srgbClr val="FF0000"/>
                </a:solidFill>
              </a:rPr>
              <a:t>Product </a:t>
            </a:r>
            <a:r>
              <a:rPr lang="en-US" sz="2400" dirty="0">
                <a:solidFill>
                  <a:srgbClr val="FF0000"/>
                </a:solidFill>
              </a:rPr>
              <a:t>scope </a:t>
            </a:r>
            <a:r>
              <a:rPr lang="en-US" sz="2400" dirty="0">
                <a:solidFill>
                  <a:schemeClr val="tx2">
                    <a:lumMod val="20000"/>
                    <a:lumOff val="80000"/>
                  </a:schemeClr>
                </a:solidFill>
              </a:rPr>
              <a:t>– the features and functions that characterize a product or </a:t>
            </a:r>
            <a:r>
              <a:rPr lang="en-US" sz="2400" dirty="0" smtClean="0">
                <a:solidFill>
                  <a:schemeClr val="tx2">
                    <a:lumMod val="20000"/>
                    <a:lumOff val="80000"/>
                  </a:schemeClr>
                </a:solidFill>
              </a:rPr>
              <a:t>service.</a:t>
            </a:r>
          </a:p>
          <a:p>
            <a:pPr marL="228600" lvl="0" indent="-228600" algn="l" rtl="0">
              <a:lnSpc>
                <a:spcPct val="90000"/>
              </a:lnSpc>
              <a:spcBef>
                <a:spcPts val="0"/>
              </a:spcBef>
              <a:spcAft>
                <a:spcPts val="0"/>
              </a:spcAft>
              <a:buClr>
                <a:schemeClr val="dk1"/>
              </a:buClr>
              <a:buSzPts val="3200"/>
              <a:buFont typeface="Noto Sans Symbols"/>
              <a:buNone/>
            </a:pPr>
            <a:r>
              <a:rPr lang="en-US" sz="2400" dirty="0" smtClean="0">
                <a:solidFill>
                  <a:srgbClr val="FF0000"/>
                </a:solidFill>
              </a:rPr>
              <a:t>Project </a:t>
            </a:r>
            <a:r>
              <a:rPr lang="en-US" sz="2400" dirty="0">
                <a:solidFill>
                  <a:srgbClr val="FF0000"/>
                </a:solidFill>
              </a:rPr>
              <a:t>Scope </a:t>
            </a:r>
            <a:r>
              <a:rPr lang="en-US" sz="2400" dirty="0">
                <a:solidFill>
                  <a:schemeClr val="tx2">
                    <a:lumMod val="20000"/>
                    <a:lumOff val="80000"/>
                  </a:schemeClr>
                </a:solidFill>
              </a:rPr>
              <a:t>– the work must be done to deliver a result/product with the specified features and functions.</a:t>
            </a:r>
          </a:p>
        </p:txBody>
      </p:sp>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1393" y="1844824"/>
            <a:ext cx="4608488" cy="388843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912777"/>
      </p:ext>
    </p:extLst>
  </p:cSld>
  <p:clrMapOvr>
    <a:masterClrMapping/>
  </p:clrMapOvr>
  <mc:AlternateContent xmlns:mc="http://schemas.openxmlformats.org/markup-compatibility/2006" xmlns:p14="http://schemas.microsoft.com/office/powerpoint/2010/main">
    <mc:Choice Requires="p14">
      <p:transition spd="slow" p14:dur="2000" advTm="88117"/>
    </mc:Choice>
    <mc:Fallback xmlns="">
      <p:transition spd="slow" advTm="8811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548813"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95537" y="1700808"/>
            <a:ext cx="4032447" cy="3928255"/>
          </a:xfrm>
          <a:prstGeom prst="rect">
            <a:avLst/>
          </a:prstGeom>
        </p:spPr>
        <p:txBody>
          <a:bodyPr wrap="square">
            <a:spAutoFit/>
          </a:bodyPr>
          <a:lstStyle/>
          <a:p>
            <a:pPr lvl="0" algn="ctr" rtl="0">
              <a:lnSpc>
                <a:spcPct val="90000"/>
              </a:lnSpc>
              <a:buClr>
                <a:schemeClr val="dk1"/>
              </a:buClr>
              <a:buSzPts val="4400"/>
            </a:pPr>
            <a:r>
              <a:rPr lang="en-US" sz="2400" dirty="0" smtClean="0">
                <a:solidFill>
                  <a:srgbClr val="FF0000"/>
                </a:solidFill>
                <a:latin typeface="Arial Black"/>
                <a:ea typeface="Arial Black"/>
                <a:cs typeface="Arial Black"/>
                <a:sym typeface="Arial Black"/>
              </a:rPr>
              <a:t>Scope Management</a:t>
            </a:r>
            <a:endParaRPr lang="en-US" sz="2400" dirty="0" smtClean="0">
              <a:solidFill>
                <a:srgbClr val="FF0000"/>
              </a:solidFill>
            </a:endParaRPr>
          </a:p>
          <a:p>
            <a:pPr marL="228600" lvl="0" indent="-228600" algn="l" rtl="0">
              <a:lnSpc>
                <a:spcPct val="90000"/>
              </a:lnSpc>
              <a:spcBef>
                <a:spcPts val="0"/>
              </a:spcBef>
              <a:spcAft>
                <a:spcPts val="0"/>
              </a:spcAft>
              <a:buClr>
                <a:schemeClr val="dk1"/>
              </a:buClr>
              <a:buSzPts val="2800"/>
              <a:buFont typeface="Noto Sans Symbols"/>
              <a:buNone/>
            </a:pPr>
            <a:r>
              <a:rPr lang="en-US" sz="2400" dirty="0" smtClean="0">
                <a:solidFill>
                  <a:schemeClr val="accent1">
                    <a:lumMod val="40000"/>
                    <a:lumOff val="60000"/>
                  </a:schemeClr>
                </a:solidFill>
                <a:latin typeface="Times New Roman"/>
                <a:ea typeface="Times New Roman"/>
                <a:cs typeface="Times New Roman"/>
                <a:sym typeface="Times New Roman"/>
              </a:rPr>
              <a:t>  The processes required to ensure that the project includes all the work required, and only the work required, to complete the project successfully. </a:t>
            </a:r>
            <a:endParaRPr lang="en-US" sz="2400" dirty="0" smtClean="0">
              <a:solidFill>
                <a:schemeClr val="accent1">
                  <a:lumMod val="40000"/>
                  <a:lumOff val="60000"/>
                </a:schemeClr>
              </a:solidFill>
            </a:endParaRPr>
          </a:p>
          <a:p>
            <a:pPr marL="228600" lvl="0" indent="-228600" algn="l" rtl="0">
              <a:lnSpc>
                <a:spcPct val="90000"/>
              </a:lnSpc>
              <a:spcBef>
                <a:spcPts val="1360"/>
              </a:spcBef>
              <a:spcAft>
                <a:spcPts val="0"/>
              </a:spcAft>
              <a:buClr>
                <a:schemeClr val="dk1"/>
              </a:buClr>
              <a:buSzPts val="3400"/>
              <a:buFont typeface="Noto Sans Symbols"/>
              <a:buNone/>
            </a:pPr>
            <a:r>
              <a:rPr lang="en-US" sz="2400" dirty="0" smtClean="0">
                <a:solidFill>
                  <a:schemeClr val="accent1">
                    <a:lumMod val="40000"/>
                    <a:lumOff val="60000"/>
                  </a:schemeClr>
                </a:solidFill>
                <a:latin typeface="Times New Roman"/>
                <a:ea typeface="Times New Roman"/>
                <a:cs typeface="Times New Roman"/>
                <a:sym typeface="Times New Roman"/>
              </a:rPr>
              <a:t>	It is primarily concerned with defining and controlling what is or is not included in the project.</a:t>
            </a:r>
            <a:endParaRPr lang="en-US" sz="2400" dirty="0">
              <a:solidFill>
                <a:schemeClr val="accent1">
                  <a:lumMod val="40000"/>
                  <a:lumOff val="60000"/>
                </a:schemeClr>
              </a:solidFill>
            </a:endParaRPr>
          </a:p>
        </p:txBody>
      </p:sp>
      <p:pic>
        <p:nvPicPr>
          <p:cNvPr id="163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1988840"/>
            <a:ext cx="4627612" cy="36402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517992"/>
      </p:ext>
    </p:extLst>
  </p:cSld>
  <p:clrMapOvr>
    <a:masterClrMapping/>
  </p:clrMapOvr>
  <mc:AlternateContent xmlns:mc="http://schemas.openxmlformats.org/markup-compatibility/2006" xmlns:p14="http://schemas.microsoft.com/office/powerpoint/2010/main">
    <mc:Choice Requires="p14">
      <p:transition spd="slow" p14:dur="2000" advTm="82136"/>
    </mc:Choice>
    <mc:Fallback xmlns="">
      <p:transition spd="slow" advTm="8213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548813"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95536" y="1844824"/>
            <a:ext cx="4572000" cy="4098558"/>
          </a:xfrm>
          <a:prstGeom prst="rect">
            <a:avLst/>
          </a:prstGeom>
        </p:spPr>
        <p:txBody>
          <a:bodyPr>
            <a:spAutoFit/>
          </a:bodyPr>
          <a:lstStyle/>
          <a:p>
            <a:pPr lvl="0" algn="l" rtl="0">
              <a:lnSpc>
                <a:spcPct val="90000"/>
              </a:lnSpc>
              <a:buClr>
                <a:schemeClr val="dk1"/>
              </a:buClr>
              <a:buSzPts val="4400"/>
            </a:pPr>
            <a:r>
              <a:rPr lang="en-US" sz="2000" dirty="0" smtClean="0">
                <a:solidFill>
                  <a:srgbClr val="FF0000"/>
                </a:solidFill>
                <a:latin typeface="Arial Black"/>
                <a:ea typeface="Arial Black"/>
                <a:cs typeface="Arial Black"/>
                <a:sym typeface="Arial Black"/>
              </a:rPr>
              <a:t>Scope Management</a:t>
            </a:r>
            <a:endParaRPr lang="en-US" sz="2000" dirty="0">
              <a:solidFill>
                <a:srgbClr val="FF0000"/>
              </a:solidFill>
              <a:sym typeface="Arial Black"/>
            </a:endParaRPr>
          </a:p>
          <a:p>
            <a:pPr lvl="0" algn="l" rtl="0">
              <a:lnSpc>
                <a:spcPct val="90000"/>
              </a:lnSpc>
              <a:buClr>
                <a:schemeClr val="dk1"/>
              </a:buClr>
              <a:buSzPts val="4400"/>
            </a:pPr>
            <a:r>
              <a:rPr lang="en-US" sz="2000" b="1" u="sng" dirty="0" smtClean="0">
                <a:solidFill>
                  <a:srgbClr val="FF0000"/>
                </a:solidFill>
              </a:rPr>
              <a:t>Scope Planning </a:t>
            </a:r>
            <a:r>
              <a:rPr lang="en-US" sz="2000" dirty="0" smtClean="0">
                <a:solidFill>
                  <a:schemeClr val="tx2">
                    <a:lumMod val="20000"/>
                    <a:lumOff val="80000"/>
                  </a:schemeClr>
                </a:solidFill>
              </a:rPr>
              <a:t>– developing a written scope statement as the basis for future projects.</a:t>
            </a:r>
          </a:p>
          <a:p>
            <a:pPr lvl="0" algn="l" rtl="0">
              <a:lnSpc>
                <a:spcPct val="90000"/>
              </a:lnSpc>
              <a:buClr>
                <a:schemeClr val="dk1"/>
              </a:buClr>
              <a:buSzPts val="4400"/>
            </a:pPr>
            <a:r>
              <a:rPr lang="en-US" sz="2000" b="1" u="sng" dirty="0" smtClean="0">
                <a:solidFill>
                  <a:srgbClr val="FF0000"/>
                </a:solidFill>
              </a:rPr>
              <a:t>Scope Definition </a:t>
            </a:r>
            <a:r>
              <a:rPr lang="en-US" sz="2000" dirty="0" smtClean="0">
                <a:solidFill>
                  <a:schemeClr val="tx2">
                    <a:lumMod val="20000"/>
                    <a:lumOff val="80000"/>
                  </a:schemeClr>
                </a:solidFill>
              </a:rPr>
              <a:t>– subdividing the major project deliverables into smaller, more manageable components.</a:t>
            </a:r>
          </a:p>
          <a:p>
            <a:pPr lvl="0" algn="l" rtl="0">
              <a:lnSpc>
                <a:spcPct val="90000"/>
              </a:lnSpc>
              <a:buClr>
                <a:schemeClr val="dk1"/>
              </a:buClr>
              <a:buSzPts val="4400"/>
            </a:pPr>
            <a:r>
              <a:rPr lang="en-US" sz="2000" b="1" u="sng" dirty="0" smtClean="0">
                <a:solidFill>
                  <a:srgbClr val="FF0000"/>
                </a:solidFill>
              </a:rPr>
              <a:t>Create WBS</a:t>
            </a:r>
            <a:r>
              <a:rPr lang="en-US" sz="2000" u="sng" dirty="0" smtClean="0">
                <a:solidFill>
                  <a:srgbClr val="FF0000"/>
                </a:solidFill>
              </a:rPr>
              <a:t> </a:t>
            </a:r>
            <a:r>
              <a:rPr lang="en-US" sz="2000" dirty="0" smtClean="0">
                <a:solidFill>
                  <a:schemeClr val="tx2">
                    <a:lumMod val="20000"/>
                    <a:lumOff val="80000"/>
                  </a:schemeClr>
                </a:solidFill>
              </a:rPr>
              <a:t>– creating a structure for work division for a project to show elements.</a:t>
            </a:r>
          </a:p>
          <a:p>
            <a:pPr lvl="0" algn="l" rtl="0">
              <a:lnSpc>
                <a:spcPct val="90000"/>
              </a:lnSpc>
              <a:buClr>
                <a:schemeClr val="dk1"/>
              </a:buClr>
              <a:buSzPts val="4400"/>
            </a:pPr>
            <a:r>
              <a:rPr lang="en-US" sz="2000" b="1" u="sng" dirty="0" smtClean="0">
                <a:solidFill>
                  <a:srgbClr val="FF0000"/>
                </a:solidFill>
              </a:rPr>
              <a:t>Scope Verification </a:t>
            </a:r>
            <a:r>
              <a:rPr lang="en-US" sz="2000" dirty="0" smtClean="0">
                <a:solidFill>
                  <a:schemeClr val="tx2">
                    <a:lumMod val="20000"/>
                    <a:lumOff val="80000"/>
                  </a:schemeClr>
                </a:solidFill>
              </a:rPr>
              <a:t>– formalizing acceptance of the project scope.</a:t>
            </a:r>
          </a:p>
          <a:p>
            <a:pPr lvl="0" algn="l" rtl="0">
              <a:lnSpc>
                <a:spcPct val="90000"/>
              </a:lnSpc>
              <a:buClr>
                <a:schemeClr val="dk1"/>
              </a:buClr>
              <a:buSzPts val="4400"/>
            </a:pPr>
            <a:r>
              <a:rPr lang="en-US" sz="2000" b="1" u="sng" dirty="0" smtClean="0">
                <a:solidFill>
                  <a:srgbClr val="FF0000"/>
                </a:solidFill>
              </a:rPr>
              <a:t>Scope Change Control</a:t>
            </a:r>
            <a:r>
              <a:rPr lang="en-US" sz="2000" b="1" dirty="0" smtClean="0">
                <a:solidFill>
                  <a:schemeClr val="tx2">
                    <a:lumMod val="20000"/>
                    <a:lumOff val="80000"/>
                  </a:schemeClr>
                </a:solidFill>
              </a:rPr>
              <a:t> </a:t>
            </a:r>
            <a:r>
              <a:rPr lang="en-US" sz="2000" dirty="0" smtClean="0">
                <a:solidFill>
                  <a:schemeClr val="tx2">
                    <a:lumMod val="20000"/>
                    <a:lumOff val="80000"/>
                  </a:schemeClr>
                </a:solidFill>
              </a:rPr>
              <a:t>– controlling changes to project scope.</a:t>
            </a:r>
            <a:endParaRPr lang="en-US" sz="2000" dirty="0">
              <a:solidFill>
                <a:schemeClr val="tx2">
                  <a:lumMod val="20000"/>
                  <a:lumOff val="80000"/>
                </a:schemeClr>
              </a:solidFill>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0643" y="1844824"/>
            <a:ext cx="3771379" cy="40324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6536929"/>
      </p:ext>
    </p:extLst>
  </p:cSld>
  <p:clrMapOvr>
    <a:masterClrMapping/>
  </p:clrMapOvr>
  <mc:AlternateContent xmlns:mc="http://schemas.openxmlformats.org/markup-compatibility/2006" xmlns:p14="http://schemas.microsoft.com/office/powerpoint/2010/main">
    <mc:Choice Requires="p14">
      <p:transition spd="slow" p14:dur="2000" advTm="169655"/>
    </mc:Choice>
    <mc:Fallback xmlns="">
      <p:transition spd="slow" advTm="16965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21" y="0"/>
            <a:ext cx="9319842"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020405"/>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77257" y="1591210"/>
            <a:ext cx="3528392" cy="3748719"/>
          </a:xfrm>
          <a:prstGeom prst="rect">
            <a:avLst/>
          </a:prstGeom>
        </p:spPr>
        <p:txBody>
          <a:bodyPr wrap="square">
            <a:spAutoFit/>
          </a:bodyPr>
          <a:lstStyle/>
          <a:p>
            <a:pPr lvl="0" algn="l" rtl="0">
              <a:lnSpc>
                <a:spcPct val="90000"/>
              </a:lnSpc>
              <a:buClr>
                <a:schemeClr val="dk1"/>
              </a:buClr>
              <a:buSzPts val="4400"/>
            </a:pPr>
            <a:r>
              <a:rPr lang="en-US" sz="2400" dirty="0" smtClean="0">
                <a:solidFill>
                  <a:srgbClr val="FF0000"/>
                </a:solidFill>
                <a:latin typeface="Arial Black"/>
                <a:ea typeface="Arial Black"/>
                <a:cs typeface="Arial Black"/>
                <a:sym typeface="Arial Black"/>
              </a:rPr>
              <a:t>Scope Planning</a:t>
            </a:r>
            <a:endParaRPr lang="en-US" sz="2400" dirty="0" smtClean="0">
              <a:solidFill>
                <a:srgbClr val="FF0000"/>
              </a:solidFill>
            </a:endParaRPr>
          </a:p>
          <a:p>
            <a:pPr lvl="0" algn="l" rtl="0"/>
            <a:r>
              <a:rPr lang="en-US" sz="2400" b="1" dirty="0">
                <a:solidFill>
                  <a:schemeClr val="tx2">
                    <a:lumMod val="20000"/>
                    <a:lumOff val="80000"/>
                  </a:schemeClr>
                </a:solidFill>
                <a:ea typeface="Calibri"/>
                <a:cs typeface="Calibri"/>
                <a:sym typeface="Calibri"/>
              </a:rPr>
              <a:t>Scope planning is the process of </a:t>
            </a:r>
            <a:r>
              <a:rPr lang="en-US" sz="2400" b="1" dirty="0" smtClean="0">
                <a:solidFill>
                  <a:schemeClr val="tx2">
                    <a:lumMod val="20000"/>
                    <a:lumOff val="80000"/>
                  </a:schemeClr>
                </a:solidFill>
                <a:ea typeface="Calibri"/>
                <a:cs typeface="Calibri"/>
                <a:sym typeface="Calibri"/>
              </a:rPr>
              <a:t>elaborating </a:t>
            </a:r>
            <a:r>
              <a:rPr lang="en-US" sz="2400" b="1" dirty="0">
                <a:solidFill>
                  <a:schemeClr val="tx2">
                    <a:lumMod val="20000"/>
                    <a:lumOff val="80000"/>
                  </a:schemeClr>
                </a:solidFill>
                <a:ea typeface="Calibri"/>
                <a:cs typeface="Calibri"/>
                <a:sym typeface="Calibri"/>
              </a:rPr>
              <a:t/>
            </a:r>
            <a:br>
              <a:rPr lang="en-US" sz="2400" b="1" dirty="0">
                <a:solidFill>
                  <a:schemeClr val="tx2">
                    <a:lumMod val="20000"/>
                    <a:lumOff val="80000"/>
                  </a:schemeClr>
                </a:solidFill>
                <a:ea typeface="Calibri"/>
                <a:cs typeface="Calibri"/>
                <a:sym typeface="Calibri"/>
              </a:rPr>
            </a:br>
            <a:r>
              <a:rPr lang="en-US" sz="2400" b="1" dirty="0">
                <a:solidFill>
                  <a:schemeClr val="tx2">
                    <a:lumMod val="20000"/>
                    <a:lumOff val="80000"/>
                  </a:schemeClr>
                </a:solidFill>
                <a:ea typeface="Calibri"/>
                <a:cs typeface="Calibri"/>
                <a:sym typeface="Calibri"/>
              </a:rPr>
              <a:t>and documenting the project work (scope) that produces </a:t>
            </a:r>
            <a:endParaRPr lang="en-US" sz="2400" dirty="0" smtClean="0">
              <a:solidFill>
                <a:schemeClr val="tx2">
                  <a:lumMod val="20000"/>
                  <a:lumOff val="80000"/>
                </a:schemeClr>
              </a:solidFill>
            </a:endParaRPr>
          </a:p>
          <a:p>
            <a:pPr lvl="0" algn="l" rtl="0"/>
            <a:r>
              <a:rPr lang="en-US" sz="2400" b="1" dirty="0">
                <a:solidFill>
                  <a:schemeClr val="tx2">
                    <a:lumMod val="20000"/>
                    <a:lumOff val="80000"/>
                  </a:schemeClr>
                </a:solidFill>
                <a:ea typeface="Calibri"/>
                <a:cs typeface="Calibri"/>
                <a:sym typeface="Calibri"/>
              </a:rPr>
              <a:t>the product</a:t>
            </a:r>
            <a:r>
              <a:rPr lang="en-US" sz="2400" b="1" dirty="0" smtClean="0">
                <a:solidFill>
                  <a:schemeClr val="tx2">
                    <a:lumMod val="20000"/>
                    <a:lumOff val="80000"/>
                  </a:schemeClr>
                </a:solidFill>
                <a:ea typeface="Calibri"/>
                <a:cs typeface="Calibri"/>
                <a:sym typeface="Calibri"/>
              </a:rPr>
              <a:t>.</a:t>
            </a:r>
          </a:p>
          <a:p>
            <a:pPr lvl="0" algn="l" rtl="0"/>
            <a:r>
              <a:rPr lang="en-US" sz="2400" b="1" dirty="0" smtClean="0">
                <a:solidFill>
                  <a:srgbClr val="FF0000"/>
                </a:solidFill>
                <a:latin typeface="Times New Roman"/>
                <a:ea typeface="Times New Roman"/>
                <a:cs typeface="Times New Roman"/>
                <a:sym typeface="Times New Roman"/>
              </a:rPr>
              <a:t>When there is poor scope definition, final project costs will be </a:t>
            </a:r>
            <a:r>
              <a:rPr lang="en-US" sz="2400" b="1" u="sng" dirty="0" smtClean="0">
                <a:solidFill>
                  <a:srgbClr val="FF0000"/>
                </a:solidFill>
                <a:latin typeface="Times New Roman"/>
                <a:ea typeface="Times New Roman"/>
                <a:cs typeface="Times New Roman"/>
                <a:sym typeface="Times New Roman"/>
              </a:rPr>
              <a:t>higher</a:t>
            </a:r>
            <a:endParaRPr lang="en-US" sz="2400" u="sng" dirty="0">
              <a:solidFill>
                <a:schemeClr val="tx2">
                  <a:lumMod val="20000"/>
                  <a:lumOff val="80000"/>
                </a:schemeClr>
              </a:solidFill>
            </a:endParaRPr>
          </a:p>
        </p:txBody>
      </p:sp>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2282" y="1527175"/>
            <a:ext cx="4864968" cy="38020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112945"/>
      </p:ext>
    </p:extLst>
  </p:cSld>
  <p:clrMapOvr>
    <a:masterClrMapping/>
  </p:clrMapOvr>
  <mc:AlternateContent xmlns:mc="http://schemas.openxmlformats.org/markup-compatibility/2006" xmlns:p14="http://schemas.microsoft.com/office/powerpoint/2010/main">
    <mc:Choice Requires="p14">
      <p:transition spd="slow" p14:dur="2000" advTm="115154"/>
    </mc:Choice>
    <mc:Fallback xmlns="">
      <p:transition spd="slow" advTm="11515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620821"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87709" y="1196752"/>
            <a:ext cx="4962933" cy="3764620"/>
          </a:xfrm>
          <a:prstGeom prst="rect">
            <a:avLst/>
          </a:prstGeom>
        </p:spPr>
        <p:txBody>
          <a:bodyPr wrap="square">
            <a:spAutoFit/>
          </a:bodyPr>
          <a:lstStyle/>
          <a:p>
            <a:pPr lvl="0" algn="l" rtl="0">
              <a:lnSpc>
                <a:spcPct val="90000"/>
              </a:lnSpc>
              <a:buClr>
                <a:schemeClr val="dk1"/>
              </a:buClr>
              <a:buSzPts val="4400"/>
            </a:pPr>
            <a:r>
              <a:rPr lang="en-US" sz="2400" dirty="0" smtClean="0">
                <a:solidFill>
                  <a:srgbClr val="FF0000"/>
                </a:solidFill>
                <a:latin typeface="Arial Black"/>
                <a:ea typeface="Arial Black"/>
                <a:cs typeface="Arial Black"/>
                <a:sym typeface="Arial Black"/>
              </a:rPr>
              <a:t>Scope Statement</a:t>
            </a:r>
            <a:endParaRPr lang="en-US" sz="2400" dirty="0" smtClean="0">
              <a:solidFill>
                <a:srgbClr val="FF0000"/>
              </a:solidFill>
            </a:endParaRPr>
          </a:p>
          <a:p>
            <a:pPr marL="228600" lvl="0" indent="-228600" algn="l" rtl="0">
              <a:lnSpc>
                <a:spcPct val="80000"/>
              </a:lnSpc>
              <a:spcBef>
                <a:spcPts val="0"/>
              </a:spcBef>
              <a:spcAft>
                <a:spcPts val="0"/>
              </a:spcAft>
              <a:buClr>
                <a:schemeClr val="dk1"/>
              </a:buClr>
              <a:buSzPts val="2000"/>
              <a:buFont typeface="Noto Sans Symbols"/>
              <a:buNone/>
            </a:pPr>
            <a:endParaRPr lang="en-US" sz="2400" b="1" dirty="0" smtClean="0">
              <a:solidFill>
                <a:schemeClr val="tx2">
                  <a:lumMod val="20000"/>
                  <a:lumOff val="80000"/>
                </a:schemeClr>
              </a:solidFill>
            </a:endParaRPr>
          </a:p>
          <a:p>
            <a:pPr marL="228600" lvl="0" indent="-228600" algn="l" rtl="0">
              <a:lnSpc>
                <a:spcPct val="80000"/>
              </a:lnSpc>
              <a:spcBef>
                <a:spcPts val="0"/>
              </a:spcBef>
              <a:spcAft>
                <a:spcPts val="0"/>
              </a:spcAft>
              <a:buClr>
                <a:schemeClr val="dk1"/>
              </a:buClr>
              <a:buSzPts val="2000"/>
              <a:buFont typeface="Noto Sans Symbols"/>
              <a:buNone/>
            </a:pPr>
            <a:endParaRPr lang="en-US" sz="2400" b="1" dirty="0">
              <a:solidFill>
                <a:schemeClr val="tx2">
                  <a:lumMod val="20000"/>
                  <a:lumOff val="80000"/>
                </a:schemeClr>
              </a:solidFill>
            </a:endParaRPr>
          </a:p>
          <a:p>
            <a:pPr marL="228600" lvl="0" indent="-228600" algn="l" rtl="0">
              <a:lnSpc>
                <a:spcPct val="80000"/>
              </a:lnSpc>
              <a:spcBef>
                <a:spcPts val="0"/>
              </a:spcBef>
              <a:spcAft>
                <a:spcPts val="0"/>
              </a:spcAft>
              <a:buClr>
                <a:schemeClr val="dk1"/>
              </a:buClr>
              <a:buSzPts val="2000"/>
              <a:buFont typeface="Noto Sans Symbols"/>
              <a:buNone/>
            </a:pPr>
            <a:r>
              <a:rPr lang="en-US" sz="2400" b="1" dirty="0" smtClean="0">
                <a:solidFill>
                  <a:schemeClr val="tx2">
                    <a:lumMod val="20000"/>
                    <a:lumOff val="80000"/>
                  </a:schemeClr>
                </a:solidFill>
              </a:rPr>
              <a:t>It</a:t>
            </a:r>
            <a:r>
              <a:rPr lang="en-US" sz="2400" dirty="0" smtClean="0">
                <a:solidFill>
                  <a:schemeClr val="tx2">
                    <a:lumMod val="20000"/>
                    <a:lumOff val="80000"/>
                  </a:schemeClr>
                </a:solidFill>
              </a:rPr>
              <a:t> </a:t>
            </a:r>
            <a:r>
              <a:rPr lang="en-US" sz="2400" b="1" dirty="0" smtClean="0">
                <a:solidFill>
                  <a:schemeClr val="tx2">
                    <a:lumMod val="20000"/>
                    <a:lumOff val="80000"/>
                  </a:schemeClr>
                </a:solidFill>
              </a:rPr>
              <a:t>provides a documented basis for making future project decisions and for confirming or developing common understanding of project scope among the stakeholders. </a:t>
            </a:r>
            <a:endParaRPr lang="en-US" sz="2400" dirty="0" smtClean="0">
              <a:solidFill>
                <a:schemeClr val="tx2">
                  <a:lumMod val="20000"/>
                  <a:lumOff val="80000"/>
                </a:schemeClr>
              </a:solidFill>
            </a:endParaRPr>
          </a:p>
          <a:p>
            <a:pPr marL="228600" lvl="0" indent="-228600" algn="l" rtl="0">
              <a:lnSpc>
                <a:spcPct val="80000"/>
              </a:lnSpc>
              <a:spcBef>
                <a:spcPts val="700"/>
              </a:spcBef>
              <a:spcAft>
                <a:spcPts val="0"/>
              </a:spcAft>
              <a:buClr>
                <a:schemeClr val="dk1"/>
              </a:buClr>
              <a:buSzPts val="2000"/>
              <a:buFont typeface="Noto Sans Symbols"/>
              <a:buNone/>
            </a:pPr>
            <a:r>
              <a:rPr lang="en-US" sz="2400" b="1" dirty="0" smtClean="0">
                <a:solidFill>
                  <a:srgbClr val="FF0000"/>
                </a:solidFill>
              </a:rPr>
              <a:t>As the project progresses, the scope statement may need to be revised or refined to reflect approved changes to the scope of the project. </a:t>
            </a:r>
          </a:p>
        </p:txBody>
      </p:sp>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0643"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772761"/>
      </p:ext>
    </p:extLst>
  </p:cSld>
  <p:clrMapOvr>
    <a:masterClrMapping/>
  </p:clrMapOvr>
  <mc:AlternateContent xmlns:mc="http://schemas.openxmlformats.org/markup-compatibility/2006" xmlns:p14="http://schemas.microsoft.com/office/powerpoint/2010/main">
    <mc:Choice Requires="p14">
      <p:transition spd="slow" p14:dur="2000" advTm="157178"/>
    </mc:Choice>
    <mc:Fallback xmlns="">
      <p:transition spd="slow" advTm="1571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620821"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948397"/>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287710" y="1018114"/>
            <a:ext cx="4962933" cy="4030847"/>
          </a:xfrm>
          <a:prstGeom prst="rect">
            <a:avLst/>
          </a:prstGeom>
        </p:spPr>
        <p:txBody>
          <a:bodyPr wrap="square">
            <a:spAutoFit/>
          </a:bodyPr>
          <a:lstStyle/>
          <a:p>
            <a:pPr lvl="0" algn="l" rtl="0">
              <a:lnSpc>
                <a:spcPct val="90000"/>
              </a:lnSpc>
              <a:buClr>
                <a:schemeClr val="dk1"/>
              </a:buClr>
              <a:buSzPts val="4400"/>
            </a:pPr>
            <a:r>
              <a:rPr lang="en-US" sz="2400" dirty="0" smtClean="0">
                <a:solidFill>
                  <a:srgbClr val="FF0000"/>
                </a:solidFill>
                <a:latin typeface="Arial Black"/>
                <a:ea typeface="Arial Black"/>
                <a:cs typeface="Arial Black"/>
                <a:sym typeface="Arial Black"/>
              </a:rPr>
              <a:t>Scope Statement</a:t>
            </a:r>
            <a:endParaRPr lang="en-US" sz="2400" dirty="0" smtClean="0">
              <a:solidFill>
                <a:srgbClr val="FF0000"/>
              </a:solidFill>
            </a:endParaRPr>
          </a:p>
          <a:p>
            <a:pPr marL="228600" lvl="0" indent="-228600" algn="l" rtl="0">
              <a:lnSpc>
                <a:spcPct val="80000"/>
              </a:lnSpc>
              <a:spcBef>
                <a:spcPts val="700"/>
              </a:spcBef>
              <a:spcAft>
                <a:spcPts val="0"/>
              </a:spcAft>
              <a:buClr>
                <a:schemeClr val="dk1"/>
              </a:buClr>
              <a:buSzPts val="2000"/>
              <a:buFont typeface="Noto Sans Symbols"/>
              <a:buNone/>
            </a:pPr>
            <a:endParaRPr lang="en-US" sz="2000" b="1" dirty="0" smtClean="0">
              <a:solidFill>
                <a:schemeClr val="tx2">
                  <a:lumMod val="20000"/>
                  <a:lumOff val="80000"/>
                </a:schemeClr>
              </a:solidFill>
            </a:endParaRPr>
          </a:p>
          <a:p>
            <a:pPr marL="228600" lvl="0" indent="-228600" algn="l" rtl="0">
              <a:lnSpc>
                <a:spcPct val="80000"/>
              </a:lnSpc>
              <a:spcBef>
                <a:spcPts val="700"/>
              </a:spcBef>
              <a:spcAft>
                <a:spcPts val="0"/>
              </a:spcAft>
              <a:buClr>
                <a:schemeClr val="dk1"/>
              </a:buClr>
              <a:buSzPts val="2000"/>
              <a:buFont typeface="Noto Sans Symbols"/>
              <a:buNone/>
            </a:pPr>
            <a:r>
              <a:rPr lang="en-US" sz="2000" b="1" dirty="0" smtClean="0">
                <a:solidFill>
                  <a:schemeClr val="tx2">
                    <a:lumMod val="20000"/>
                    <a:lumOff val="80000"/>
                  </a:schemeClr>
                </a:solidFill>
              </a:rPr>
              <a:t>The scope statement includes, either directly or by reference to other documents :</a:t>
            </a:r>
            <a:endParaRPr lang="en-US" sz="2000"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Project justification (business need)</a:t>
            </a:r>
            <a:endParaRPr lang="en-US" sz="2000"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Project’s product</a:t>
            </a:r>
            <a:endParaRPr lang="en-US" sz="2000"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Requirements or specifications </a:t>
            </a: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Project deliverables</a:t>
            </a:r>
            <a:endParaRPr lang="en-US" sz="2000" b="1"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Project objectives </a:t>
            </a:r>
            <a:endParaRPr lang="en-US" sz="2000"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Assumptions</a:t>
            </a:r>
            <a:endParaRPr lang="en-US" sz="2000" dirty="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Cost and time estimates</a:t>
            </a:r>
            <a:r>
              <a:rPr lang="en-US" sz="2000" dirty="0">
                <a:solidFill>
                  <a:schemeClr val="tx2">
                    <a:lumMod val="20000"/>
                    <a:lumOff val="80000"/>
                  </a:schemeClr>
                </a:solidFill>
              </a:rPr>
              <a:t> </a:t>
            </a:r>
            <a:endParaRPr lang="en-US" sz="2000" dirty="0" smtClean="0">
              <a:solidFill>
                <a:schemeClr val="tx2">
                  <a:lumMod val="20000"/>
                  <a:lumOff val="80000"/>
                </a:schemeClr>
              </a:solidFill>
            </a:endParaRPr>
          </a:p>
          <a:p>
            <a:pPr marL="342900" lvl="0" indent="-342900" algn="l" rtl="0">
              <a:lnSpc>
                <a:spcPct val="80000"/>
              </a:lnSpc>
              <a:spcBef>
                <a:spcPts val="700"/>
              </a:spcBef>
              <a:spcAft>
                <a:spcPts val="0"/>
              </a:spcAft>
              <a:buClr>
                <a:schemeClr val="dk1"/>
              </a:buClr>
              <a:buSzPts val="2000"/>
              <a:buFont typeface="Arial" panose="020B0604020202020204" pitchFamily="34" charset="0"/>
              <a:buChar char="•"/>
            </a:pPr>
            <a:r>
              <a:rPr lang="en-US" sz="2000" b="1" dirty="0" smtClean="0">
                <a:solidFill>
                  <a:schemeClr val="tx2">
                    <a:lumMod val="20000"/>
                    <a:lumOff val="80000"/>
                  </a:schemeClr>
                </a:solidFill>
              </a:rPr>
              <a:t>Constraints.</a:t>
            </a:r>
            <a:endParaRPr lang="en-US" sz="2000" dirty="0">
              <a:solidFill>
                <a:schemeClr val="tx2">
                  <a:lumMod val="20000"/>
                  <a:lumOff val="80000"/>
                </a:schemeClr>
              </a:solidFill>
            </a:endParaRPr>
          </a:p>
        </p:txBody>
      </p:sp>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0643"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031517"/>
      </p:ext>
    </p:extLst>
  </p:cSld>
  <p:clrMapOvr>
    <a:masterClrMapping/>
  </p:clrMapOvr>
  <mc:AlternateContent xmlns:mc="http://schemas.openxmlformats.org/markup-compatibility/2006" xmlns:p14="http://schemas.microsoft.com/office/powerpoint/2010/main">
    <mc:Choice Requires="p14">
      <p:transition spd="slow" p14:dur="2000" advTm="54693"/>
    </mc:Choice>
    <mc:Fallback xmlns="">
      <p:transition spd="slow" advTm="5469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45" y="-64043"/>
            <a:ext cx="9538839"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39677"/>
            <a:ext cx="2678549"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50" y="6280067"/>
            <a:ext cx="243599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95536" y="1988840"/>
            <a:ext cx="4002814" cy="3010055"/>
          </a:xfrm>
          <a:prstGeom prst="rect">
            <a:avLst/>
          </a:prstGeom>
        </p:spPr>
        <p:txBody>
          <a:bodyPr wrap="square">
            <a:spAutoFit/>
          </a:bodyPr>
          <a:lstStyle/>
          <a:p>
            <a:pPr lvl="0" algn="l" rtl="0">
              <a:lnSpc>
                <a:spcPct val="90000"/>
              </a:lnSpc>
              <a:buClr>
                <a:schemeClr val="dk1"/>
              </a:buClr>
              <a:buSzPts val="4400"/>
            </a:pPr>
            <a:r>
              <a:rPr lang="en-US" sz="2400" dirty="0" smtClean="0">
                <a:solidFill>
                  <a:srgbClr val="FF0000"/>
                </a:solidFill>
                <a:latin typeface="Arial Black"/>
                <a:ea typeface="Arial Black"/>
                <a:cs typeface="Arial Black"/>
                <a:sym typeface="Arial Black"/>
              </a:rPr>
              <a:t>Scope Change Control</a:t>
            </a:r>
            <a:endParaRPr lang="en-US" sz="2400" dirty="0" smtClean="0">
              <a:solidFill>
                <a:srgbClr val="FF0000"/>
              </a:solidFill>
            </a:endParaRPr>
          </a:p>
          <a:p>
            <a:pPr algn="l"/>
            <a:r>
              <a:rPr lang="en-US" sz="2400" b="1" dirty="0" smtClean="0">
                <a:solidFill>
                  <a:schemeClr val="tx2">
                    <a:lumMod val="20000"/>
                    <a:lumOff val="80000"/>
                  </a:schemeClr>
                </a:solidFill>
                <a:latin typeface="Times New Roman"/>
                <a:ea typeface="Times New Roman"/>
                <a:cs typeface="Times New Roman"/>
                <a:sym typeface="Times New Roman"/>
              </a:rPr>
              <a:t>Scope change control </a:t>
            </a:r>
            <a:r>
              <a:rPr lang="en-US" sz="2400" dirty="0" smtClean="0">
                <a:solidFill>
                  <a:schemeClr val="tx2">
                    <a:lumMod val="20000"/>
                    <a:lumOff val="80000"/>
                  </a:schemeClr>
                </a:solidFill>
                <a:latin typeface="Times New Roman"/>
                <a:ea typeface="Times New Roman"/>
                <a:cs typeface="Times New Roman"/>
                <a:sym typeface="Times New Roman"/>
              </a:rPr>
              <a:t>involves controlling changes to the project scope. In order to minimize scope change control, it is crucial to do a good job of verifying project scope.</a:t>
            </a:r>
            <a:endParaRPr lang="ar-SA" sz="2400" dirty="0">
              <a:solidFill>
                <a:schemeClr val="tx2">
                  <a:lumMod val="20000"/>
                  <a:lumOff val="80000"/>
                </a:schemeClr>
              </a:solidFill>
            </a:endParaRPr>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7657" y="1927498"/>
            <a:ext cx="4025503" cy="34398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6182289"/>
      </p:ext>
    </p:extLst>
  </p:cSld>
  <p:clrMapOvr>
    <a:masterClrMapping/>
  </p:clrMapOvr>
  <mc:AlternateContent xmlns:mc="http://schemas.openxmlformats.org/markup-compatibility/2006" xmlns:p14="http://schemas.microsoft.com/office/powerpoint/2010/main">
    <mc:Choice Requires="p14">
      <p:transition spd="slow" p14:dur="2000" advTm="163085"/>
    </mc:Choice>
    <mc:Fallback xmlns="">
      <p:transition spd="slow" advTm="16308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091221"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287" y="1298906"/>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9711" y="4413394"/>
            <a:ext cx="1554818" cy="244460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3973807"/>
      </p:ext>
    </p:extLst>
  </p:cSld>
  <p:clrMapOvr>
    <a:masterClrMapping/>
  </p:clrMapOvr>
  <mc:AlternateContent xmlns:mc="http://schemas.openxmlformats.org/markup-compatibility/2006" xmlns:p14="http://schemas.microsoft.com/office/powerpoint/2010/main">
    <mc:Choice Requires="p14">
      <p:transition spd="slow" p14:dur="2000" advTm="13556"/>
    </mc:Choice>
    <mc:Fallback xmlns="">
      <p:transition spd="slow" advTm="13556"/>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1901</Words>
  <Application>Microsoft Office PowerPoint</Application>
  <PresentationFormat>عرض على الشاشة (3:4)‏</PresentationFormat>
  <Paragraphs>139</Paragraphs>
  <Slides>31</Slides>
  <Notes>2</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2023-09-29T07:22:38Z</dcterms:created>
  <dcterms:modified xsi:type="dcterms:W3CDTF">2023-09-29T07:25:10Z</dcterms:modified>
</cp:coreProperties>
</file>